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5" r:id="rId4"/>
    <p:sldId id="262" r:id="rId5"/>
    <p:sldId id="260" r:id="rId6"/>
    <p:sldId id="264" r:id="rId7"/>
    <p:sldId id="266" r:id="rId8"/>
    <p:sldId id="267" r:id="rId9"/>
    <p:sldId id="273" r:id="rId10"/>
    <p:sldId id="280" r:id="rId11"/>
    <p:sldId id="281" r:id="rId12"/>
    <p:sldId id="276" r:id="rId13"/>
    <p:sldId id="277" r:id="rId14"/>
    <p:sldId id="278" r:id="rId15"/>
    <p:sldId id="282" r:id="rId16"/>
    <p:sldId id="283" r:id="rId17"/>
    <p:sldId id="268" r:id="rId18"/>
    <p:sldId id="284" r:id="rId19"/>
    <p:sldId id="269" r:id="rId20"/>
    <p:sldId id="270" r:id="rId21"/>
    <p:sldId id="271" r:id="rId22"/>
    <p:sldId id="26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31"/>
    <a:srgbClr val="ECECEC"/>
    <a:srgbClr val="225EC4"/>
    <a:srgbClr val="61548B"/>
    <a:srgbClr val="AA484A"/>
    <a:srgbClr val="FF3B00"/>
    <a:srgbClr val="D2D2CE"/>
    <a:srgbClr val="57A8F7"/>
    <a:srgbClr val="8E87A8"/>
    <a:srgbClr val="CC6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CFC9-978D-4D11-A3EA-09AE287E0FB5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1B36C-7689-4353-BB16-35FFB7846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59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B47E0-FFCF-4736-87B7-549845EC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335A64-3BAD-4341-B119-11D825167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02A09-F766-43C7-A1C3-57CB3797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2225C-BB88-4C51-ACD3-5AEFB29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EBBEF3-A843-4C8D-AC58-85316DDA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4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ACF4-A7FC-454B-898B-71478284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7C362B-C8F5-40DE-84F4-8AE5A44D6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F4DB9-9A86-4F90-BB41-4F3C44B4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27415-5F57-4993-99A2-E94F5D36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C6A6C-024B-46E5-A7DF-04B084B5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F7DEEA-BBE7-4623-AFA6-5640AD604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D63C65-54F6-4DE8-B526-09482AD66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2A957-9909-42E4-931F-1A2A7199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CCFEF4-4F9E-4D09-BE4C-C387FD7D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FCC68-05ED-402A-A482-A0FD1194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80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B7A9B-B50C-4430-9CF5-BDABE6DC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11146-72E0-48F1-9400-DB09E09D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A7A842-524A-4946-B91E-6A1553CA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3CA00-9BAB-4011-9B2E-79001DC4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2B85E-43D3-4FBA-B0FB-1B70FB01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3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A48E5-C3C9-416F-B824-693EAEBA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99ABD-401E-4DC5-9913-F7F828BC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27425-0098-42D4-9654-5BBFFFA5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91C11-AF1C-45B8-B2D5-08105A9E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0A09B-F92A-4D6E-86D0-B96A2870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9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96F4D-EE3E-4D41-87CB-614B1197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EDD2C-DCD3-4843-93BF-BE512563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96E85A-0944-48B4-8AF2-C7B9B218E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4D14D4-0439-4BC9-AFA2-5E311F09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6B002-F91C-457A-8533-EAF5DD22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B23AF-EA8A-4C4F-A886-42AA0633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2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90D18-4EA4-43C7-8360-BFDAC869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435B06-CA3A-4038-9031-F5BF2EF6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872C73-C815-47EF-BEB0-0C977D376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4E924A-C101-4A1D-9038-8A1AAA19F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389829-4A11-431E-B425-800510CB6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C5A6EB-F03B-49CD-8285-9B86A09D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ECA0A9-17ED-48C4-9F5D-C2048996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B5F5B-905E-486A-ADAB-3E38BA51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23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73571-7492-495A-AF9D-F5A878EA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F5B3FC-FB67-4071-B006-2A4B00E2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219ECE-AFA1-4DD9-A446-120986CD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492C1-45B1-4E67-80D7-C91EE20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4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34ECF7-DB3B-4855-876E-A86B5DE3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7311F9-32AD-4371-9E13-29C9BFEE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339C48-4B97-4BD0-AC9F-5A9DABEB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69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2824C-9B46-4FE0-A727-839F7CD2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72ED6-1C69-4A78-BC95-C3118D13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09D71-595B-4ADD-A6F4-F21212DFD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A9F3E6-56FD-4F0D-BD16-088199CD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C1ABA8-4598-4F85-A20C-7858329C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736FC9-14E6-4462-9698-6A7CC87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54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79B42-4910-4F96-AEAE-82D34EAB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6E02DD-C7E3-40A3-B63F-DFE9F919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FC59E3-AD12-49F0-869A-30554177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4C9F70-45FC-49B2-A50B-C6BEB0FC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875BBD-E75F-45F3-9454-802FE468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97CCE4-5923-4235-AA5D-9DF21DCF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AEA2AA-A58F-40F0-AE4B-6680C41A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DA6B4-7E70-4CD1-92FB-0A556343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A3355-2A5B-47CA-9A2E-44A1BCF8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8BF3-D709-4E72-9534-4B29D34605D7}" type="datetimeFigureOut">
              <a:rPr lang="fr-FR" smtClean="0"/>
              <a:t>07/09/2024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7D2AF-476F-4E80-8801-2E47FE63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5CE92C-F45E-4F77-B065-120EEEE6B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9F4B-251C-4F2D-B187-91A1D550E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openxmlformats.org/officeDocument/2006/relationships/image" Target="../media/image17.svg"/><Relationship Id="rId5" Type="http://schemas.openxmlformats.org/officeDocument/2006/relationships/image" Target="../media/image4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225CC-EA75-4EC9-A306-B6FF5971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784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2D2D31"/>
                </a:solidFill>
                <a:latin typeface="PhosphatePro-Solid" panose="02000506050000020004" pitchFamily="2" charset="0"/>
              </a:rPr>
              <a:t>Your</a:t>
            </a:r>
            <a:r>
              <a:rPr lang="fr-FR" dirty="0">
                <a:solidFill>
                  <a:srgbClr val="2D2D31"/>
                </a:solidFill>
                <a:latin typeface="PhosphatePro-Solid" panose="02000506050000020004" pitchFamily="2" charset="0"/>
              </a:rPr>
              <a:t> car </a:t>
            </a:r>
            <a:r>
              <a:rPr lang="fr-FR" dirty="0" err="1">
                <a:solidFill>
                  <a:srgbClr val="2D2D31"/>
                </a:solidFill>
                <a:latin typeface="PhosphatePro-Solid" panose="02000506050000020004" pitchFamily="2" charset="0"/>
              </a:rPr>
              <a:t>your</a:t>
            </a:r>
            <a:r>
              <a:rPr lang="fr-FR" dirty="0">
                <a:solidFill>
                  <a:srgbClr val="2D2D31"/>
                </a:solidFill>
                <a:latin typeface="PhosphatePro-Solid" panose="02000506050000020004" pitchFamily="2" charset="0"/>
              </a:rPr>
              <a:t> </a:t>
            </a:r>
            <a:r>
              <a:rPr lang="fr-FR" dirty="0" err="1">
                <a:solidFill>
                  <a:srgbClr val="2D2D31"/>
                </a:solidFill>
                <a:latin typeface="PhosphatePro-Solid" panose="02000506050000020004" pitchFamily="2" charset="0"/>
              </a:rPr>
              <a:t>way</a:t>
            </a:r>
            <a:endParaRPr lang="fr-FR" dirty="0">
              <a:solidFill>
                <a:srgbClr val="2D2D31"/>
              </a:solidFill>
              <a:latin typeface="PhosphatePro-Solid" panose="02000506050000020004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5505DF-DBD3-4BDB-80E9-8127CC74C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459"/>
            <a:ext cx="9144000" cy="666666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Présentation faite par Younes LAHOUITI – P13 – 09/2024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96D3879-852E-49AC-BFBB-B19482263A89}"/>
              </a:ext>
            </a:extLst>
          </p:cNvPr>
          <p:cNvGrpSpPr/>
          <p:nvPr/>
        </p:nvGrpSpPr>
        <p:grpSpPr>
          <a:xfrm>
            <a:off x="0" y="4213141"/>
            <a:ext cx="19269326" cy="3429000"/>
            <a:chOff x="0" y="3429000"/>
            <a:chExt cx="19269326" cy="3429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C1ED706-2252-408D-BC6D-BC2A874B82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>
              <a:off x="0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A863795D-88B2-4F56-A4ED-10CE7E02BC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 flipH="1">
              <a:off x="9472863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Your Car Your Way logo">
            <a:extLst>
              <a:ext uri="{FF2B5EF4-FFF2-40B4-BE49-F238E27FC236}">
                <a16:creationId xmlns:a16="http://schemas.microsoft.com/office/drawing/2014/main" id="{0660A136-817E-415A-A629-EBF8E65B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95" y="78098"/>
            <a:ext cx="4675609" cy="2856230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A99996BF-F319-45B6-9B5F-A36749C71709}"/>
              </a:ext>
            </a:extLst>
          </p:cNvPr>
          <p:cNvSpPr txBox="1">
            <a:spLocks/>
          </p:cNvSpPr>
          <p:nvPr/>
        </p:nvSpPr>
        <p:spPr>
          <a:xfrm>
            <a:off x="-5996840" y="1295485"/>
            <a:ext cx="3832905" cy="1181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2D2D31"/>
                </a:solidFill>
                <a:latin typeface="PhosphatePro-Solid" panose="02000506050000020004" pitchFamily="2" charset="0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99396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Diagrammes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FD8442-3692-4706-8D49-A50B16FDEEDF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métier 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41DDC9-7490-4417-9AB9-51B5431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7" y="1758097"/>
            <a:ext cx="621608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8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Diagrammes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FD8442-3692-4706-8D49-A50B16FDEEDF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métier UML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1AEDB1-6C5C-49F9-B6E6-19B852CA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4" y="2752298"/>
            <a:ext cx="5362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Diagrammes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68198A5-8E80-4F3A-9006-091159805DD1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de données SQL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20C20AD-B36F-4AD4-AB1F-F4037DDD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56" y="2635311"/>
            <a:ext cx="7988064" cy="24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0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Diagrammes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6F4C61B-9297-401D-A604-B9D2FC35C296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de déploiement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2E989A-3E62-46E1-8F06-687982F8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878057"/>
            <a:ext cx="7272791" cy="497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7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Diagrammes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CCA5B67-4205-49CC-915E-19F14B6A8EAC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Protocoles: HTTP (client-serveur)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C9552EEC-7B10-42F8-9D8A-AC7574DD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56" y="2899344"/>
            <a:ext cx="8086122" cy="161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3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Diagrammes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CCA5B67-4205-49CC-915E-19F14B6A8EAC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Protocoles: </a:t>
            </a: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endParaRPr lang="fr-FR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272439-53D2-49B3-9ADD-A5D990BD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89" y="2335213"/>
            <a:ext cx="4914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5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Diagrammes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CCA5B67-4205-49CC-915E-19F14B6A8EAC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Protocoles: </a:t>
            </a: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WebRTC</a:t>
            </a:r>
            <a:endParaRPr lang="fr-FR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6A04BD-F44C-4AE1-94ED-1714BFE6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2054800"/>
            <a:ext cx="64865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8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19746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-80447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628099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A9ED189F-E5C9-48E7-8290-91687FFA2BA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a) Composants logiciels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7FA34E-6C29-4661-B29E-D09EEF3E608D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6E1CF3D-F344-472E-A39A-2756E8A87022}"/>
              </a:ext>
            </a:extLst>
          </p:cNvPr>
          <p:cNvGrpSpPr/>
          <p:nvPr/>
        </p:nvGrpSpPr>
        <p:grpSpPr>
          <a:xfrm>
            <a:off x="4344431" y="2205853"/>
            <a:ext cx="3731815" cy="624886"/>
            <a:chOff x="4344431" y="2205853"/>
            <a:chExt cx="3731815" cy="624886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DCD3FECE-8515-496B-9032-F4DA6596C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431" y="2205853"/>
              <a:ext cx="638858" cy="62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E388AF50-A20E-4A99-B08C-37D65D141783}"/>
                </a:ext>
              </a:extLst>
            </p:cNvPr>
            <p:cNvSpPr txBox="1"/>
            <p:nvPr/>
          </p:nvSpPr>
          <p:spPr>
            <a:xfrm>
              <a:off x="5112792" y="2274990"/>
              <a:ext cx="296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Angular</a:t>
              </a:r>
              <a:r>
                <a:rPr lang="fr-FR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18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019BDE7-7E37-4032-B7A3-0B1A7E8D66B6}"/>
              </a:ext>
            </a:extLst>
          </p:cNvPr>
          <p:cNvGrpSpPr/>
          <p:nvPr/>
        </p:nvGrpSpPr>
        <p:grpSpPr>
          <a:xfrm>
            <a:off x="4394947" y="3617829"/>
            <a:ext cx="5191013" cy="532654"/>
            <a:chOff x="4394947" y="3617829"/>
            <a:chExt cx="5191013" cy="532654"/>
          </a:xfrm>
        </p:grpSpPr>
        <p:pic>
          <p:nvPicPr>
            <p:cNvPr id="54" name="Graphique 53">
              <a:extLst>
                <a:ext uri="{FF2B5EF4-FFF2-40B4-BE49-F238E27FC236}">
                  <a16:creationId xmlns:a16="http://schemas.microsoft.com/office/drawing/2014/main" id="{07502339-CBAA-4EB7-83DC-FAB613E4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94947" y="3617830"/>
              <a:ext cx="532653" cy="532653"/>
            </a:xfrm>
            <a:prstGeom prst="rect">
              <a:avLst/>
            </a:prstGeom>
          </p:spPr>
        </p:pic>
        <p:pic>
          <p:nvPicPr>
            <p:cNvPr id="55" name="Graphique 54">
              <a:extLst>
                <a:ext uri="{FF2B5EF4-FFF2-40B4-BE49-F238E27FC236}">
                  <a16:creationId xmlns:a16="http://schemas.microsoft.com/office/drawing/2014/main" id="{1A78C600-BCCF-4B4F-AC49-2B6B79C8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38487" y="3617829"/>
              <a:ext cx="532653" cy="532653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8E90E7C8-762B-406F-899C-8DA5EB5C6A9E}"/>
                </a:ext>
              </a:extLst>
            </p:cNvPr>
            <p:cNvSpPr txBox="1"/>
            <p:nvPr/>
          </p:nvSpPr>
          <p:spPr>
            <a:xfrm>
              <a:off x="5848688" y="3738052"/>
              <a:ext cx="373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 22 et Spring Boot 3.3.0 (HTTP)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86D64F1A-539D-4878-9D2A-9ACA2D4FAAA3}"/>
              </a:ext>
            </a:extLst>
          </p:cNvPr>
          <p:cNvGrpSpPr/>
          <p:nvPr/>
        </p:nvGrpSpPr>
        <p:grpSpPr>
          <a:xfrm>
            <a:off x="4429657" y="4351957"/>
            <a:ext cx="5938986" cy="532653"/>
            <a:chOff x="4428626" y="4616649"/>
            <a:chExt cx="5938986" cy="532653"/>
          </a:xfrm>
        </p:grpSpPr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2C8527BB-FB53-4A7A-A240-0D6253DB4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28626" y="4616649"/>
              <a:ext cx="532653" cy="5326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ADF51EAC-18A4-46DD-8B81-879BB346D078}"/>
                </a:ext>
              </a:extLst>
            </p:cNvPr>
            <p:cNvSpPr txBox="1"/>
            <p:nvPr/>
          </p:nvSpPr>
          <p:spPr>
            <a:xfrm>
              <a:off x="5846284" y="4708752"/>
              <a:ext cx="4521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Node.js 20.11.0 et Socket.io (</a:t>
              </a:r>
              <a:r>
                <a:rPr lang="fr-FR" dirty="0" err="1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WebSockets</a:t>
              </a:r>
              <a:r>
                <a:rPr lang="fr-FR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DF9A1DC4-767C-428B-9A6B-78F5A1942B41}"/>
              </a:ext>
            </a:extLst>
          </p:cNvPr>
          <p:cNvGrpSpPr/>
          <p:nvPr/>
        </p:nvGrpSpPr>
        <p:grpSpPr>
          <a:xfrm>
            <a:off x="4428625" y="5834447"/>
            <a:ext cx="3706995" cy="532653"/>
            <a:chOff x="4428625" y="5834447"/>
            <a:chExt cx="3706995" cy="532653"/>
          </a:xfrm>
        </p:grpSpPr>
        <p:pic>
          <p:nvPicPr>
            <p:cNvPr id="62" name="Graphique 61">
              <a:extLst>
                <a:ext uri="{FF2B5EF4-FFF2-40B4-BE49-F238E27FC236}">
                  <a16:creationId xmlns:a16="http://schemas.microsoft.com/office/drawing/2014/main" id="{659B86CE-48DF-4260-AF39-AA83813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28625" y="5834447"/>
              <a:ext cx="532653" cy="532653"/>
            </a:xfrm>
            <a:prstGeom prst="rect">
              <a:avLst/>
            </a:prstGeom>
          </p:spPr>
        </p:pic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B186BB22-908A-47C6-BA33-E216D19A45D6}"/>
                </a:ext>
              </a:extLst>
            </p:cNvPr>
            <p:cNvSpPr txBox="1"/>
            <p:nvPr/>
          </p:nvSpPr>
          <p:spPr>
            <a:xfrm>
              <a:off x="5172166" y="5871268"/>
              <a:ext cx="296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PostgreSQL 16</a:t>
              </a:r>
            </a:p>
          </p:txBody>
        </p:sp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3FB6EB5-F6E4-4CDD-AA3F-0931AF7E1FA3}"/>
              </a:ext>
            </a:extLst>
          </p:cNvPr>
          <p:cNvSpPr txBox="1"/>
          <p:nvPr/>
        </p:nvSpPr>
        <p:spPr>
          <a:xfrm>
            <a:off x="4466497" y="1843238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(SPA)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59CD8DA-1082-4C7F-95F9-5DBA2DB3D125}"/>
              </a:ext>
            </a:extLst>
          </p:cNvPr>
          <p:cNvSpPr txBox="1"/>
          <p:nvPr/>
        </p:nvSpPr>
        <p:spPr>
          <a:xfrm>
            <a:off x="4470990" y="3095582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(HTTP + WS)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FC4DB2E-A1B0-407F-99CF-28D7111BC623}"/>
              </a:ext>
            </a:extLst>
          </p:cNvPr>
          <p:cNvSpPr txBox="1"/>
          <p:nvPr/>
        </p:nvSpPr>
        <p:spPr>
          <a:xfrm>
            <a:off x="4466497" y="5278488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données</a:t>
            </a:r>
          </a:p>
        </p:txBody>
      </p:sp>
      <p:pic>
        <p:nvPicPr>
          <p:cNvPr id="1026" name="Picture 2" descr="Socketio logo - Social media dan logos Icons">
            <a:extLst>
              <a:ext uri="{FF2B5EF4-FFF2-40B4-BE49-F238E27FC236}">
                <a16:creationId xmlns:a16="http://schemas.microsoft.com/office/drawing/2014/main" id="{2EA1872E-0DD4-4C96-91B0-AC89A8006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t="16257" r="62252" b="16785"/>
          <a:stretch/>
        </p:blipFill>
        <p:spPr bwMode="auto">
          <a:xfrm>
            <a:off x="5109907" y="4349721"/>
            <a:ext cx="532654" cy="5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19746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-80447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A9ED189F-E5C9-48E7-8290-91687FFA2BA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a) Composants logiciels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450FE96-1A47-4325-AFE1-1136B496352B}"/>
              </a:ext>
            </a:extLst>
          </p:cNvPr>
          <p:cNvSpPr txBox="1"/>
          <p:nvPr/>
        </p:nvSpPr>
        <p:spPr>
          <a:xfrm>
            <a:off x="4343399" y="1362075"/>
            <a:ext cx="7031422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SPA en </a:t>
            </a: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endParaRPr lang="fr-FR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HTTP avec principes S.O.L.I.D. en Spring Boot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utilisant Socket.io en Node.js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Évolutivité des services via AWS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balancing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avec </a:t>
            </a: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endParaRPr lang="fr-FR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Visioconférence avec </a:t>
            </a: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WebRTC</a:t>
            </a:r>
            <a:endParaRPr lang="fr-FR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Dockerisation</a:t>
            </a: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pour créer des conteneurs</a:t>
            </a:r>
          </a:p>
        </p:txBody>
      </p:sp>
    </p:spTree>
    <p:extLst>
      <p:ext uri="{BB962C8B-B14F-4D97-AF65-F5344CB8AC3E}">
        <p14:creationId xmlns:p14="http://schemas.microsoft.com/office/powerpoint/2010/main" val="229337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19746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-80447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4AA3691D-B3B1-4103-A8C4-3885EEBC738C}"/>
              </a:ext>
            </a:extLst>
          </p:cNvPr>
          <p:cNvSpPr txBox="1"/>
          <p:nvPr/>
        </p:nvSpPr>
        <p:spPr>
          <a:xfrm>
            <a:off x="4160160" y="490900"/>
            <a:ext cx="744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b) Gestion données et infrastructure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136886-A10A-4690-942B-B13866A3C7C0}"/>
              </a:ext>
            </a:extLst>
          </p:cNvPr>
          <p:cNvSpPr txBox="1"/>
          <p:nvPr/>
        </p:nvSpPr>
        <p:spPr>
          <a:xfrm>
            <a:off x="3584343" y="2010146"/>
            <a:ext cx="3992810" cy="346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PostgreSQL 16 comme SGBD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donnés utilisant la norme 3NF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Sécurisation requêtes HTTP avec HTTPS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Sécurisation requêtes </a:t>
            </a:r>
            <a:r>
              <a:rPr lang="fr-FR" sz="1600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avec WSS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1483EAC-AF91-4751-9923-C1EAF54D1C4E}"/>
              </a:ext>
            </a:extLst>
          </p:cNvPr>
          <p:cNvSpPr txBox="1"/>
          <p:nvPr/>
        </p:nvSpPr>
        <p:spPr>
          <a:xfrm>
            <a:off x="3584343" y="1702369"/>
            <a:ext cx="399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4DFF46-7375-45AD-B8DE-0576855BDAC0}"/>
              </a:ext>
            </a:extLst>
          </p:cNvPr>
          <p:cNvSpPr txBox="1"/>
          <p:nvPr/>
        </p:nvSpPr>
        <p:spPr>
          <a:xfrm>
            <a:off x="7847016" y="2010146"/>
            <a:ext cx="3992810" cy="346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Env. de déploiement AWS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Elastic</a:t>
            </a: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Balancer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Instances EC2 pour les FE et BE </a:t>
            </a:r>
            <a:r>
              <a:rPr lang="fr-FR" sz="1600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Dockerisés</a:t>
            </a:r>
            <a:endParaRPr lang="fr-FR" sz="16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Instance RDS pour la base de données PostgreSQL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5340F43-0D54-43AC-956E-4397620AA90E}"/>
              </a:ext>
            </a:extLst>
          </p:cNvPr>
          <p:cNvSpPr txBox="1"/>
          <p:nvPr/>
        </p:nvSpPr>
        <p:spPr>
          <a:xfrm>
            <a:off x="7847016" y="1702369"/>
            <a:ext cx="399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01736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E194D1B9-DC79-4760-AF3B-206731F7E2D5}"/>
              </a:ext>
            </a:extLst>
          </p:cNvPr>
          <p:cNvGrpSpPr/>
          <p:nvPr/>
        </p:nvGrpSpPr>
        <p:grpSpPr>
          <a:xfrm>
            <a:off x="-7077326" y="3429000"/>
            <a:ext cx="19269326" cy="3429000"/>
            <a:chOff x="0" y="3429000"/>
            <a:chExt cx="19269326" cy="342900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8C21E14-0875-43CE-8E91-9A3A5AB295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>
              <a:off x="0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CC4C1501-004A-4562-A8EB-F636FCC75A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 flipH="1">
              <a:off x="9472863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6" descr="Your Car Your Way logo">
            <a:extLst>
              <a:ext uri="{FF2B5EF4-FFF2-40B4-BE49-F238E27FC236}">
                <a16:creationId xmlns:a16="http://schemas.microsoft.com/office/drawing/2014/main" id="{CCD6C0E2-4F9F-44F4-96F7-2A91104E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re 1">
            <a:extLst>
              <a:ext uri="{FF2B5EF4-FFF2-40B4-BE49-F238E27FC236}">
                <a16:creationId xmlns:a16="http://schemas.microsoft.com/office/drawing/2014/main" id="{0A6AD798-74ED-42A1-9B06-E624EC81BF8A}"/>
              </a:ext>
            </a:extLst>
          </p:cNvPr>
          <p:cNvSpPr txBox="1">
            <a:spLocks/>
          </p:cNvSpPr>
          <p:nvPr/>
        </p:nvSpPr>
        <p:spPr>
          <a:xfrm>
            <a:off x="4179547" y="1423746"/>
            <a:ext cx="3832905" cy="1181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2D2D31"/>
                </a:solidFill>
                <a:latin typeface="PhosphatePro-Solid" panose="02000506050000020004" pitchFamily="2" charset="0"/>
              </a:rPr>
              <a:t>CONTEXTE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8F653E5-0918-499E-A79F-356BB739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897" y="1418742"/>
            <a:ext cx="3832905" cy="1181099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2D2D31"/>
                </a:solidFill>
                <a:latin typeface="PhosphatePro-Solid" panose="02000506050000020004" pitchFamily="2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900807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19746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-80447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9F15251D-7F3C-4576-8615-7BF0D57B42A8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Sécurité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3F76F58-44F7-4550-B2E6-AEB37990D00B}"/>
              </a:ext>
            </a:extLst>
          </p:cNvPr>
          <p:cNvSpPr txBox="1"/>
          <p:nvPr/>
        </p:nvSpPr>
        <p:spPr>
          <a:xfrm>
            <a:off x="4343399" y="1362075"/>
            <a:ext cx="7031422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Mesures de sécurité: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Hachage de mots de passes et données sensibles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Exigence de composition de mot de passe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Authentification à 2 facteurs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des sessions avec JWT + Spring Security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balancer pour contrer les attaques DDoS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Requêtes en HTTPS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Requêtes en WSS</a:t>
            </a:r>
          </a:p>
        </p:txBody>
      </p:sp>
    </p:spTree>
    <p:extLst>
      <p:ext uri="{BB962C8B-B14F-4D97-AF65-F5344CB8AC3E}">
        <p14:creationId xmlns:p14="http://schemas.microsoft.com/office/powerpoint/2010/main" val="61244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9A93431-1C57-4C81-9380-A05E7407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" y="0"/>
            <a:ext cx="12169202" cy="6858000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-349889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C65472D-6908-448F-BD75-154F6856BB95}"/>
              </a:ext>
            </a:extLst>
          </p:cNvPr>
          <p:cNvGrpSpPr/>
          <p:nvPr/>
        </p:nvGrpSpPr>
        <p:grpSpPr>
          <a:xfrm>
            <a:off x="-68464" y="6858000"/>
            <a:ext cx="19269326" cy="3429000"/>
            <a:chOff x="0" y="3429000"/>
            <a:chExt cx="19269326" cy="3429000"/>
          </a:xfrm>
        </p:grpSpPr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5D636058-C713-45C0-8F6B-F836286B1D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>
              <a:off x="0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C98E26D7-4ADF-4386-A5ED-8C586CAE2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 flipH="1">
              <a:off x="9472863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064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225CC-EA75-4EC9-A306-B6FF5971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784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D2D31"/>
                </a:solidFill>
                <a:latin typeface="PhosphatePro-Solid" panose="02000506050000020004" pitchFamily="2" charset="0"/>
              </a:rPr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5505DF-DBD3-4BDB-80E9-8127CC74C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459"/>
            <a:ext cx="9144000" cy="666666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Merci pour votre attention !</a:t>
            </a:r>
          </a:p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N’hésitez pas à poser vos questions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96D3879-852E-49AC-BFBB-B19482263A89}"/>
              </a:ext>
            </a:extLst>
          </p:cNvPr>
          <p:cNvGrpSpPr/>
          <p:nvPr/>
        </p:nvGrpSpPr>
        <p:grpSpPr>
          <a:xfrm>
            <a:off x="0" y="4213141"/>
            <a:ext cx="19269326" cy="3429000"/>
            <a:chOff x="0" y="3429000"/>
            <a:chExt cx="19269326" cy="3429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C1ED706-2252-408D-BC6D-BC2A874B82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>
              <a:off x="0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A863795D-88B2-4F56-A4ED-10CE7E02BC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 flipH="1">
              <a:off x="9472863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Your Car Your Way logo">
            <a:extLst>
              <a:ext uri="{FF2B5EF4-FFF2-40B4-BE49-F238E27FC236}">
                <a16:creationId xmlns:a16="http://schemas.microsoft.com/office/drawing/2014/main" id="{0660A136-817E-415A-A629-EBF8E65B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95" y="78098"/>
            <a:ext cx="4675609" cy="2856230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6672BFA3-2A96-4BDC-8946-D14B4EA8B82A}"/>
              </a:ext>
            </a:extLst>
          </p:cNvPr>
          <p:cNvGrpSpPr/>
          <p:nvPr/>
        </p:nvGrpSpPr>
        <p:grpSpPr>
          <a:xfrm>
            <a:off x="-13483212" y="0"/>
            <a:ext cx="3399075" cy="6858000"/>
            <a:chOff x="9145589" y="0"/>
            <a:chExt cx="3399075" cy="685800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1322450-0983-4123-A2D6-D2AD5B18C2A8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DB572F58-A798-47D0-AAD6-3F7BDEA217CF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ACC27D8-CA6C-4B72-AED1-992D63D0957B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8E62040-849A-40BC-A628-656CE56DBF79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12" name="Triangle isocèle 11">
                <a:extLst>
                  <a:ext uri="{FF2B5EF4-FFF2-40B4-BE49-F238E27FC236}">
                    <a16:creationId xmlns:a16="http://schemas.microsoft.com/office/drawing/2014/main" id="{9AD98A58-0EDC-4512-B455-7D4E0FEDAF6B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0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EA53EEFE-84DA-4ADC-BFE1-D1A4A9355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22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E194D1B9-DC79-4760-AF3B-206731F7E2D5}"/>
              </a:ext>
            </a:extLst>
          </p:cNvPr>
          <p:cNvGrpSpPr/>
          <p:nvPr/>
        </p:nvGrpSpPr>
        <p:grpSpPr>
          <a:xfrm>
            <a:off x="-376" y="3429000"/>
            <a:ext cx="19269326" cy="3429000"/>
            <a:chOff x="0" y="3429000"/>
            <a:chExt cx="19269326" cy="342900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8C21E14-0875-43CE-8E91-9A3A5AB295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>
              <a:off x="0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CC4C1501-004A-4562-A8EB-F636FCC75A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3F8FB"/>
                </a:clrFrom>
                <a:clrTo>
                  <a:srgbClr val="F3F8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50" b="6951"/>
            <a:stretch/>
          </p:blipFill>
          <p:spPr bwMode="auto">
            <a:xfrm flipH="1">
              <a:off x="9472863" y="3429000"/>
              <a:ext cx="9796463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FC6CF08-6FD8-468C-A360-34EA3DAB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47" y="1453244"/>
            <a:ext cx="3832905" cy="1181099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2D2D31"/>
                </a:solidFill>
                <a:latin typeface="PhosphatePro-Solid" panose="02000506050000020004" pitchFamily="2" charset="0"/>
              </a:rPr>
              <a:t>Sommaire</a:t>
            </a:r>
          </a:p>
        </p:txBody>
      </p:sp>
      <p:pic>
        <p:nvPicPr>
          <p:cNvPr id="8" name="Picture 6" descr="Your Car Your Way logo">
            <a:extLst>
              <a:ext uri="{FF2B5EF4-FFF2-40B4-BE49-F238E27FC236}">
                <a16:creationId xmlns:a16="http://schemas.microsoft.com/office/drawing/2014/main" id="{CCD6C0E2-4F9F-44F4-96F7-2A91104E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CC05DA6A-F9E5-4234-AD85-2C5343439813}"/>
              </a:ext>
            </a:extLst>
          </p:cNvPr>
          <p:cNvGrpSpPr/>
          <p:nvPr/>
        </p:nvGrpSpPr>
        <p:grpSpPr>
          <a:xfrm>
            <a:off x="-3562051" y="0"/>
            <a:ext cx="3399075" cy="6858000"/>
            <a:chOff x="9145589" y="0"/>
            <a:chExt cx="3399075" cy="685800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E58902D-AFC9-48E1-88F2-E0B67C10E32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1BDA1DB2-FE67-4F82-83DD-CFA06D810B9E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4182B17-E661-4ABA-AD90-E8DB6DA34CFD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DBD5EBA-FE48-4C6E-98EE-69410C7B03B4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E393AA7A-9AE6-4BB7-B837-A90D615DBCAF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4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B60563F7-841D-4C8F-8609-E8FE8672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AA63BAB-F1D0-4681-88D0-3A4F5CF6C818}"/>
              </a:ext>
            </a:extLst>
          </p:cNvPr>
          <p:cNvGrpSpPr/>
          <p:nvPr/>
        </p:nvGrpSpPr>
        <p:grpSpPr>
          <a:xfrm>
            <a:off x="-3775597" y="0"/>
            <a:ext cx="3430426" cy="6858000"/>
            <a:chOff x="6089731" y="0"/>
            <a:chExt cx="3430426" cy="6858000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743EAD55-02AE-4BF9-BB80-E01A92B91AE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74CF9AB8-8E00-47CC-A805-05DE786A1B65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65DE8EF-4B5F-4BCE-AEDF-C221058CE2B3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BBC64364-A501-40ED-9D26-ACE4AB8EC656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23" name="Triangle isocèle 22">
                <a:extLst>
                  <a:ext uri="{FF2B5EF4-FFF2-40B4-BE49-F238E27FC236}">
                    <a16:creationId xmlns:a16="http://schemas.microsoft.com/office/drawing/2014/main" id="{80F72872-2C89-426D-8E3F-6EF1779D248F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21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C8BD2792-278E-474A-AE85-90D9363D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901CB39-2CDF-491E-9375-1DD320D9BEA5}"/>
              </a:ext>
            </a:extLst>
          </p:cNvPr>
          <p:cNvGrpSpPr/>
          <p:nvPr/>
        </p:nvGrpSpPr>
        <p:grpSpPr>
          <a:xfrm>
            <a:off x="-3929315" y="0"/>
            <a:ext cx="3372269" cy="6858000"/>
            <a:chOff x="3048000" y="0"/>
            <a:chExt cx="3372269" cy="6858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33ADA16-DDB2-4B86-A9A5-BFCDD514722D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04F04C54-5E5D-4118-B10E-264B1C446F12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D4A6BCD-DA29-4167-840B-E2DEB061912D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32CF7B63-FE37-4D2E-BB9D-2C6F8D1998A3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30" name="Triangle isocèle 29">
                <a:extLst>
                  <a:ext uri="{FF2B5EF4-FFF2-40B4-BE49-F238E27FC236}">
                    <a16:creationId xmlns:a16="http://schemas.microsoft.com/office/drawing/2014/main" id="{4B551ED9-A5E1-4B62-8543-66708BAB1296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28" name="Picture 4" descr="Free Icon | Tower crane">
              <a:extLst>
                <a:ext uri="{FF2B5EF4-FFF2-40B4-BE49-F238E27FC236}">
                  <a16:creationId xmlns:a16="http://schemas.microsoft.com/office/drawing/2014/main" id="{778C5ABE-F746-448C-9A28-043840D8E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FC62335-F6CE-48DD-8AA6-A4C9B99E89F0}"/>
              </a:ext>
            </a:extLst>
          </p:cNvPr>
          <p:cNvGrpSpPr/>
          <p:nvPr/>
        </p:nvGrpSpPr>
        <p:grpSpPr>
          <a:xfrm>
            <a:off x="-4198775" y="0"/>
            <a:ext cx="3380932" cy="6858000"/>
            <a:chOff x="-70105" y="0"/>
            <a:chExt cx="3380932" cy="6858000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DDAE13B5-8B88-4CF3-82C2-ADC8FFA079E3}"/>
                </a:ext>
              </a:extLst>
            </p:cNvPr>
            <p:cNvGrpSpPr/>
            <p:nvPr/>
          </p:nvGrpSpPr>
          <p:grpSpPr>
            <a:xfrm>
              <a:off x="-70105" y="0"/>
              <a:ext cx="3380932" cy="6858000"/>
              <a:chOff x="-70105" y="0"/>
              <a:chExt cx="3380932" cy="6858000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9ABD4FF7-54A2-4FCC-A5BD-88FC1F38DD98}"/>
                  </a:ext>
                </a:extLst>
              </p:cNvPr>
              <p:cNvGrpSpPr/>
              <p:nvPr/>
            </p:nvGrpSpPr>
            <p:grpSpPr>
              <a:xfrm>
                <a:off x="-70105" y="0"/>
                <a:ext cx="3048000" cy="6858000"/>
                <a:chOff x="-70105" y="0"/>
                <a:chExt cx="3048000" cy="6858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9C7E4B6-2970-4479-ABB7-03681B326CA7}"/>
                    </a:ext>
                  </a:extLst>
                </p:cNvPr>
                <p:cNvSpPr/>
                <p:nvPr/>
              </p:nvSpPr>
              <p:spPr>
                <a:xfrm>
                  <a:off x="-70105" y="0"/>
                  <a:ext cx="3048000" cy="6858000"/>
                </a:xfrm>
                <a:prstGeom prst="rect">
                  <a:avLst/>
                </a:prstGeom>
                <a:solidFill>
                  <a:srgbClr val="FF3B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A4139BF5-1C63-41C6-9AC0-B771CFB11050}"/>
                    </a:ext>
                  </a:extLst>
                </p:cNvPr>
                <p:cNvSpPr txBox="1"/>
                <p:nvPr/>
              </p:nvSpPr>
              <p:spPr>
                <a:xfrm>
                  <a:off x="367533" y="34290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Business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requirements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7" name="Triangle isocèle 36">
                <a:extLst>
                  <a:ext uri="{FF2B5EF4-FFF2-40B4-BE49-F238E27FC236}">
                    <a16:creationId xmlns:a16="http://schemas.microsoft.com/office/drawing/2014/main" id="{574290BB-F38B-406A-93B5-1255F2152B6C}"/>
                  </a:ext>
                </a:extLst>
              </p:cNvPr>
              <p:cNvSpPr/>
              <p:nvPr/>
            </p:nvSpPr>
            <p:spPr>
              <a:xfrm rot="5400000">
                <a:off x="2787140" y="689528"/>
                <a:ext cx="683758" cy="363617"/>
              </a:xfrm>
              <a:prstGeom prst="triangle">
                <a:avLst/>
              </a:prstGeom>
              <a:solidFill>
                <a:srgbClr val="FF3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5" name="Picture 2" descr="154 Requirement icon images at Vectorified.com">
              <a:extLst>
                <a:ext uri="{FF2B5EF4-FFF2-40B4-BE49-F238E27FC236}">
                  <a16:creationId xmlns:a16="http://schemas.microsoft.com/office/drawing/2014/main" id="{42799CEC-4DAF-408D-85BF-DA689FBC1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09" y="331561"/>
              <a:ext cx="2276022" cy="2276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520BAF3-67FD-43D0-AFC5-F019B4D647DE}"/>
              </a:ext>
            </a:extLst>
          </p:cNvPr>
          <p:cNvGrpSpPr/>
          <p:nvPr/>
        </p:nvGrpSpPr>
        <p:grpSpPr>
          <a:xfrm>
            <a:off x="-1" y="6906377"/>
            <a:ext cx="12192000" cy="2495483"/>
            <a:chOff x="0" y="4362516"/>
            <a:chExt cx="12192000" cy="24954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21CAB6-B5ED-48C9-BD95-C313BD98FF47}"/>
                </a:ext>
              </a:extLst>
            </p:cNvPr>
            <p:cNvSpPr/>
            <p:nvPr/>
          </p:nvSpPr>
          <p:spPr>
            <a:xfrm>
              <a:off x="0" y="4362516"/>
              <a:ext cx="12192000" cy="249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E6BF89C-F751-4E0C-8873-5DB359941074}"/>
                </a:ext>
              </a:extLst>
            </p:cNvPr>
            <p:cNvSpPr txBox="1"/>
            <p:nvPr/>
          </p:nvSpPr>
          <p:spPr>
            <a:xfrm>
              <a:off x="367533" y="4502216"/>
              <a:ext cx="25537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Fonctionnalités actuelles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Fonctionnalités manquantes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E4DD453-CB34-457B-ABB1-0DED9D0993CD}"/>
                </a:ext>
              </a:extLst>
            </p:cNvPr>
            <p:cNvSpPr txBox="1"/>
            <p:nvPr/>
          </p:nvSpPr>
          <p:spPr>
            <a:xfrm>
              <a:off x="3295117" y="4462003"/>
              <a:ext cx="255376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Objectifs projet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Principes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Diagrammes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Bonnes pratiques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Respect des besoins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2F3BA1B-7DA9-432B-B709-B587C47706E3}"/>
                </a:ext>
              </a:extLst>
            </p:cNvPr>
            <p:cNvSpPr txBox="1"/>
            <p:nvPr/>
          </p:nvSpPr>
          <p:spPr>
            <a:xfrm>
              <a:off x="6379560" y="4462003"/>
              <a:ext cx="25537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Composants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Gestion données et infrastructure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Sécurité</a:t>
              </a:r>
            </a:p>
          </p:txBody>
        </p:sp>
      </p:grpSp>
      <p:sp>
        <p:nvSpPr>
          <p:cNvPr id="46" name="Titre 1">
            <a:extLst>
              <a:ext uri="{FF2B5EF4-FFF2-40B4-BE49-F238E27FC236}">
                <a16:creationId xmlns:a16="http://schemas.microsoft.com/office/drawing/2014/main" id="{09EDFEF0-BA5E-4EBF-8063-70303B182CF5}"/>
              </a:ext>
            </a:extLst>
          </p:cNvPr>
          <p:cNvSpPr txBox="1">
            <a:spLocks/>
          </p:cNvSpPr>
          <p:nvPr/>
        </p:nvSpPr>
        <p:spPr>
          <a:xfrm>
            <a:off x="-8545355" y="1453244"/>
            <a:ext cx="3832905" cy="1181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2D2D31"/>
                </a:solidFill>
                <a:latin typeface="PhosphatePro-Solid" panose="02000506050000020004" pitchFamily="2" charset="0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60681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CF08-6FD8-468C-A360-34EA3DAB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2023" y="1067722"/>
            <a:ext cx="4275137" cy="1181099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2D2D31"/>
                </a:solidFill>
                <a:latin typeface="PhosphatePro-Solid" panose="02000506050000020004" pitchFamily="2" charset="0"/>
              </a:rPr>
              <a:t>Sommaire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B07E3E29-E33A-4D01-A475-9B6E61FC9CD6}"/>
              </a:ext>
            </a:extLst>
          </p:cNvPr>
          <p:cNvGrpSpPr/>
          <p:nvPr/>
        </p:nvGrpSpPr>
        <p:grpSpPr>
          <a:xfrm>
            <a:off x="9145589" y="0"/>
            <a:ext cx="3399075" cy="6858000"/>
            <a:chOff x="9145589" y="0"/>
            <a:chExt cx="3399075" cy="6858000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1E06CAC-A045-41AB-B41C-C84CE81436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A4918512-359E-4A0F-A1C7-814D87C36131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DD6BABC-46AD-4670-9F10-1078498B83C6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846E7AB9-4C75-4D24-BE5F-4EE14E9FF60D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25" name="Triangle isocèle 24">
                <a:extLst>
                  <a:ext uri="{FF2B5EF4-FFF2-40B4-BE49-F238E27FC236}">
                    <a16:creationId xmlns:a16="http://schemas.microsoft.com/office/drawing/2014/main" id="{076B23B8-24C7-43E5-AAB1-AB6E70C50FD7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104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A57C4003-D688-4B1E-97B2-A23810B36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BB671CB-2365-4341-BCB2-5AC66F77641D}"/>
              </a:ext>
            </a:extLst>
          </p:cNvPr>
          <p:cNvGrpSpPr/>
          <p:nvPr/>
        </p:nvGrpSpPr>
        <p:grpSpPr>
          <a:xfrm>
            <a:off x="6089731" y="0"/>
            <a:ext cx="3430426" cy="6858000"/>
            <a:chOff x="6089731" y="0"/>
            <a:chExt cx="3430426" cy="6858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952F910F-4916-4AD5-B1C6-AC9A21A2E950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91EC350C-84B1-42D7-950F-C92A91A25261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F1BE53C-EA23-4890-98C2-61950F98CB5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7AD9741-B0CB-443B-9FDD-17EF3370EBFC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24" name="Triangle isocèle 23">
                <a:extLst>
                  <a:ext uri="{FF2B5EF4-FFF2-40B4-BE49-F238E27FC236}">
                    <a16:creationId xmlns:a16="http://schemas.microsoft.com/office/drawing/2014/main" id="{CFC7976A-DFDF-44EF-8D0E-744F8C6F0F82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102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F05B8805-DC61-4428-94FE-5064B7C37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3CCB890-CC99-417D-B32E-BF3AD985191E}"/>
              </a:ext>
            </a:extLst>
          </p:cNvPr>
          <p:cNvGrpSpPr/>
          <p:nvPr/>
        </p:nvGrpSpPr>
        <p:grpSpPr>
          <a:xfrm>
            <a:off x="3048000" y="0"/>
            <a:ext cx="3372269" cy="6858000"/>
            <a:chOff x="3048000" y="0"/>
            <a:chExt cx="3372269" cy="6858000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ABA4B3B-01CA-438F-9A2A-7409C8F937B8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3732903-0968-47E1-9F1A-26B80791F84F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B44503B-97E4-4A94-9323-A54E39B816C5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EA405C68-7108-40C2-86AF-C89543C58270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23" name="Triangle isocèle 22">
                <a:extLst>
                  <a:ext uri="{FF2B5EF4-FFF2-40B4-BE49-F238E27FC236}">
                    <a16:creationId xmlns:a16="http://schemas.microsoft.com/office/drawing/2014/main" id="{A79D8A7A-0DB5-46F0-8909-E0213216F816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100" name="Picture 4" descr="Free Icon | Tower crane">
              <a:extLst>
                <a:ext uri="{FF2B5EF4-FFF2-40B4-BE49-F238E27FC236}">
                  <a16:creationId xmlns:a16="http://schemas.microsoft.com/office/drawing/2014/main" id="{BAC284C8-EDF7-4C00-A003-78B607FAD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DD53667-36E8-4038-90E2-E0792BE69CD6}"/>
              </a:ext>
            </a:extLst>
          </p:cNvPr>
          <p:cNvGrpSpPr/>
          <p:nvPr/>
        </p:nvGrpSpPr>
        <p:grpSpPr>
          <a:xfrm>
            <a:off x="0" y="0"/>
            <a:ext cx="3411616" cy="6858000"/>
            <a:chOff x="0" y="0"/>
            <a:chExt cx="3411616" cy="6858000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F417996E-9C82-4A54-B74D-CA2E57881590}"/>
                </a:ext>
              </a:extLst>
            </p:cNvPr>
            <p:cNvGrpSpPr/>
            <p:nvPr/>
          </p:nvGrpSpPr>
          <p:grpSpPr>
            <a:xfrm>
              <a:off x="0" y="0"/>
              <a:ext cx="3411616" cy="6858000"/>
              <a:chOff x="0" y="0"/>
              <a:chExt cx="3411616" cy="6858000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A7ECD3B7-2866-47CB-B188-94FC8C3B6B7D}"/>
                  </a:ext>
                </a:extLst>
              </p:cNvPr>
              <p:cNvGrpSpPr/>
              <p:nvPr/>
            </p:nvGrpSpPr>
            <p:grpSpPr>
              <a:xfrm>
                <a:off x="0" y="0"/>
                <a:ext cx="3048000" cy="6858000"/>
                <a:chOff x="0" y="0"/>
                <a:chExt cx="3048000" cy="6858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EECAB5D-F154-4674-A814-D13E530C2EB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048000" cy="6858000"/>
                </a:xfrm>
                <a:prstGeom prst="rect">
                  <a:avLst/>
                </a:prstGeom>
                <a:solidFill>
                  <a:srgbClr val="FF3B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F64DC0BC-011D-4442-9A8D-D7B8F87DCDA0}"/>
                    </a:ext>
                  </a:extLst>
                </p:cNvPr>
                <p:cNvSpPr txBox="1"/>
                <p:nvPr/>
              </p:nvSpPr>
              <p:spPr>
                <a:xfrm>
                  <a:off x="367533" y="34290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Business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requirements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21" name="Triangle isocèle 20">
                <a:extLst>
                  <a:ext uri="{FF2B5EF4-FFF2-40B4-BE49-F238E27FC236}">
                    <a16:creationId xmlns:a16="http://schemas.microsoft.com/office/drawing/2014/main" id="{6C831463-1F86-405D-A0ED-4DF2DE6141F8}"/>
                  </a:ext>
                </a:extLst>
              </p:cNvPr>
              <p:cNvSpPr/>
              <p:nvPr/>
            </p:nvSpPr>
            <p:spPr>
              <a:xfrm rot="5400000">
                <a:off x="2887929" y="702997"/>
                <a:ext cx="683758" cy="363617"/>
              </a:xfrm>
              <a:prstGeom prst="triangle">
                <a:avLst/>
              </a:prstGeom>
              <a:solidFill>
                <a:srgbClr val="FF3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098" name="Picture 2" descr="154 Requirement icon images at Vectorified.com">
              <a:extLst>
                <a:ext uri="{FF2B5EF4-FFF2-40B4-BE49-F238E27FC236}">
                  <a16:creationId xmlns:a16="http://schemas.microsoft.com/office/drawing/2014/main" id="{391E0B4B-0AB4-41DF-BCC5-46EFF3081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09" y="331561"/>
              <a:ext cx="2276022" cy="2276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B73AAA5-AEA1-4B98-B0D0-43A8F61500ED}"/>
              </a:ext>
            </a:extLst>
          </p:cNvPr>
          <p:cNvGrpSpPr/>
          <p:nvPr/>
        </p:nvGrpSpPr>
        <p:grpSpPr>
          <a:xfrm>
            <a:off x="0" y="4362517"/>
            <a:ext cx="12192000" cy="2495483"/>
            <a:chOff x="0" y="4362516"/>
            <a:chExt cx="12192000" cy="249548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23ED24-9AE7-418D-B5E0-642B094FF8DE}"/>
                </a:ext>
              </a:extLst>
            </p:cNvPr>
            <p:cNvSpPr/>
            <p:nvPr/>
          </p:nvSpPr>
          <p:spPr>
            <a:xfrm>
              <a:off x="0" y="4362516"/>
              <a:ext cx="12192000" cy="249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34644E5-E919-4885-88FC-9D478D5BC1D7}"/>
                </a:ext>
              </a:extLst>
            </p:cNvPr>
            <p:cNvSpPr txBox="1"/>
            <p:nvPr/>
          </p:nvSpPr>
          <p:spPr>
            <a:xfrm>
              <a:off x="367533" y="4502216"/>
              <a:ext cx="25537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Fonctionnalités actuelles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Fonctionnalités manquantes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FBF62EE2-4845-4AA6-9D2D-A667F9ECEB8F}"/>
                </a:ext>
              </a:extLst>
            </p:cNvPr>
            <p:cNvSpPr txBox="1"/>
            <p:nvPr/>
          </p:nvSpPr>
          <p:spPr>
            <a:xfrm>
              <a:off x="3295117" y="4462003"/>
              <a:ext cx="255376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Objectifs projet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Principes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Diagrammes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Bonnes pratiques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Respect des besoins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2AE2039-4278-43F7-8748-CC5CBBC6844C}"/>
                </a:ext>
              </a:extLst>
            </p:cNvPr>
            <p:cNvSpPr txBox="1"/>
            <p:nvPr/>
          </p:nvSpPr>
          <p:spPr>
            <a:xfrm>
              <a:off x="6379560" y="4462003"/>
              <a:ext cx="25537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Composants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Gestion données et infrastructure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Sécurité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99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CF08-6FD8-468C-A360-34EA3DAB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910" y="1336222"/>
            <a:ext cx="4275137" cy="1181099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2D2D31"/>
                </a:solidFill>
                <a:latin typeface="PhosphatePro-Solid" panose="02000506050000020004" pitchFamily="2" charset="0"/>
              </a:rPr>
              <a:t>Sommaire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566619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353073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199355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7AC6B6D-468A-4116-8CD4-A5EBC1C73C59}"/>
              </a:ext>
            </a:extLst>
          </p:cNvPr>
          <p:cNvGrpSpPr/>
          <p:nvPr/>
        </p:nvGrpSpPr>
        <p:grpSpPr>
          <a:xfrm>
            <a:off x="0" y="0"/>
            <a:ext cx="3411616" cy="6858000"/>
            <a:chOff x="0" y="0"/>
            <a:chExt cx="3411616" cy="6858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7BB9045B-5E49-4170-837E-6FCA18B73956}"/>
                </a:ext>
              </a:extLst>
            </p:cNvPr>
            <p:cNvGrpSpPr/>
            <p:nvPr/>
          </p:nvGrpSpPr>
          <p:grpSpPr>
            <a:xfrm>
              <a:off x="0" y="0"/>
              <a:ext cx="3411616" cy="6858000"/>
              <a:chOff x="0" y="0"/>
              <a:chExt cx="3411616" cy="6858000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871724DA-06CC-42C7-B757-642B461FDFD6}"/>
                  </a:ext>
                </a:extLst>
              </p:cNvPr>
              <p:cNvGrpSpPr/>
              <p:nvPr/>
            </p:nvGrpSpPr>
            <p:grpSpPr>
              <a:xfrm>
                <a:off x="0" y="0"/>
                <a:ext cx="3048000" cy="6858000"/>
                <a:chOff x="0" y="0"/>
                <a:chExt cx="3048000" cy="685800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6819D54-C4B9-4C3F-B0E1-2AC1D7F0F34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048000" cy="6858000"/>
                </a:xfrm>
                <a:prstGeom prst="rect">
                  <a:avLst/>
                </a:prstGeom>
                <a:solidFill>
                  <a:srgbClr val="FF3B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0FD1C85E-6DB8-4CD0-9490-037A77B3E991}"/>
                    </a:ext>
                  </a:extLst>
                </p:cNvPr>
                <p:cNvSpPr txBox="1"/>
                <p:nvPr/>
              </p:nvSpPr>
              <p:spPr>
                <a:xfrm>
                  <a:off x="367533" y="34290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Business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requirements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55" name="Triangle isocèle 54">
                <a:extLst>
                  <a:ext uri="{FF2B5EF4-FFF2-40B4-BE49-F238E27FC236}">
                    <a16:creationId xmlns:a16="http://schemas.microsoft.com/office/drawing/2014/main" id="{82739BDC-2C2E-4F1A-BC03-4A84D2DE1A95}"/>
                  </a:ext>
                </a:extLst>
              </p:cNvPr>
              <p:cNvSpPr/>
              <p:nvPr/>
            </p:nvSpPr>
            <p:spPr>
              <a:xfrm rot="5400000">
                <a:off x="2887929" y="702997"/>
                <a:ext cx="683758" cy="363617"/>
              </a:xfrm>
              <a:prstGeom prst="triangle">
                <a:avLst/>
              </a:prstGeom>
              <a:solidFill>
                <a:srgbClr val="FF3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53" name="Picture 2" descr="154 Requirement icon images at Vectorified.com">
              <a:extLst>
                <a:ext uri="{FF2B5EF4-FFF2-40B4-BE49-F238E27FC236}">
                  <a16:creationId xmlns:a16="http://schemas.microsoft.com/office/drawing/2014/main" id="{3FC4C54E-A14E-4AC7-B4AF-CA2D537EF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09" y="331561"/>
              <a:ext cx="2276022" cy="2276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FA81F98-4170-45A2-B080-2507397ACFBA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a) Fonctionnalités actuelles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94E3A4-6F95-486C-958E-B18CDE8CD9E5}"/>
              </a:ext>
            </a:extLst>
          </p:cNvPr>
          <p:cNvSpPr txBox="1"/>
          <p:nvPr/>
        </p:nvSpPr>
        <p:spPr>
          <a:xfrm>
            <a:off x="4283850" y="1533963"/>
            <a:ext cx="59103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profil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Consulter son profil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Modifier ses infos de profil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 son compte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 location de voiture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Consulter la liste des agences de location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Consulter le détail d’une offre de location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Réserver une location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Consulter l’historique de location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Modifier ou annuler une réservation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4FA6EB9F-3630-47EB-B032-9FFB8E85202C}"/>
              </a:ext>
            </a:extLst>
          </p:cNvPr>
          <p:cNvGrpSpPr/>
          <p:nvPr/>
        </p:nvGrpSpPr>
        <p:grpSpPr>
          <a:xfrm>
            <a:off x="0" y="6858000"/>
            <a:ext cx="12192000" cy="2495483"/>
            <a:chOff x="0" y="4362516"/>
            <a:chExt cx="12192000" cy="249548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2990320-9E7F-4D5E-8BB5-9D95D3B24D0F}"/>
                </a:ext>
              </a:extLst>
            </p:cNvPr>
            <p:cNvSpPr/>
            <p:nvPr/>
          </p:nvSpPr>
          <p:spPr>
            <a:xfrm>
              <a:off x="0" y="4362516"/>
              <a:ext cx="12192000" cy="249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6EA9C74-2D6E-4850-A368-B4260862723B}"/>
                </a:ext>
              </a:extLst>
            </p:cNvPr>
            <p:cNvSpPr txBox="1"/>
            <p:nvPr/>
          </p:nvSpPr>
          <p:spPr>
            <a:xfrm>
              <a:off x="367533" y="4502216"/>
              <a:ext cx="25537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Fonctionnalités actuelles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Fonctionnalités manquantes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BA5165A-956A-471D-A258-DB2DABFFFC07}"/>
                </a:ext>
              </a:extLst>
            </p:cNvPr>
            <p:cNvSpPr txBox="1"/>
            <p:nvPr/>
          </p:nvSpPr>
          <p:spPr>
            <a:xfrm>
              <a:off x="3295117" y="4462003"/>
              <a:ext cx="25537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Objectifs projet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Principes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Diagrammes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EC2692F5-64EF-47F2-8C3C-46D1439C1259}"/>
                </a:ext>
              </a:extLst>
            </p:cNvPr>
            <p:cNvSpPr txBox="1"/>
            <p:nvPr/>
          </p:nvSpPr>
          <p:spPr>
            <a:xfrm>
              <a:off x="6379560" y="4462003"/>
              <a:ext cx="25537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Composants logiciels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Gestion données et infrastructure</a:t>
              </a:r>
            </a:p>
            <a:p>
              <a:pPr marL="342900" indent="-342900">
                <a:buFont typeface="+mj-lt"/>
                <a:buAutoNum type="alphaLcParenR"/>
              </a:pPr>
              <a:endParaRPr lang="fr-FR" sz="16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fr-FR" sz="1600" dirty="0">
                  <a:solidFill>
                    <a:srgbClr val="2D2D3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Sécurité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17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566619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353073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199355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7AC6B6D-468A-4116-8CD4-A5EBC1C73C59}"/>
              </a:ext>
            </a:extLst>
          </p:cNvPr>
          <p:cNvGrpSpPr/>
          <p:nvPr/>
        </p:nvGrpSpPr>
        <p:grpSpPr>
          <a:xfrm>
            <a:off x="0" y="0"/>
            <a:ext cx="3411616" cy="6858000"/>
            <a:chOff x="0" y="0"/>
            <a:chExt cx="3411616" cy="6858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7BB9045B-5E49-4170-837E-6FCA18B73956}"/>
                </a:ext>
              </a:extLst>
            </p:cNvPr>
            <p:cNvGrpSpPr/>
            <p:nvPr/>
          </p:nvGrpSpPr>
          <p:grpSpPr>
            <a:xfrm>
              <a:off x="0" y="0"/>
              <a:ext cx="3411616" cy="6858000"/>
              <a:chOff x="0" y="0"/>
              <a:chExt cx="3411616" cy="6858000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871724DA-06CC-42C7-B757-642B461FDFD6}"/>
                  </a:ext>
                </a:extLst>
              </p:cNvPr>
              <p:cNvGrpSpPr/>
              <p:nvPr/>
            </p:nvGrpSpPr>
            <p:grpSpPr>
              <a:xfrm>
                <a:off x="0" y="0"/>
                <a:ext cx="3048000" cy="6858000"/>
                <a:chOff x="0" y="0"/>
                <a:chExt cx="3048000" cy="685800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6819D54-C4B9-4C3F-B0E1-2AC1D7F0F34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048000" cy="6858000"/>
                </a:xfrm>
                <a:prstGeom prst="rect">
                  <a:avLst/>
                </a:prstGeom>
                <a:solidFill>
                  <a:srgbClr val="FF3B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0FD1C85E-6DB8-4CD0-9490-037A77B3E991}"/>
                    </a:ext>
                  </a:extLst>
                </p:cNvPr>
                <p:cNvSpPr txBox="1"/>
                <p:nvPr/>
              </p:nvSpPr>
              <p:spPr>
                <a:xfrm>
                  <a:off x="367533" y="34290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Business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requirements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55" name="Triangle isocèle 54">
                <a:extLst>
                  <a:ext uri="{FF2B5EF4-FFF2-40B4-BE49-F238E27FC236}">
                    <a16:creationId xmlns:a16="http://schemas.microsoft.com/office/drawing/2014/main" id="{82739BDC-2C2E-4F1A-BC03-4A84D2DE1A95}"/>
                  </a:ext>
                </a:extLst>
              </p:cNvPr>
              <p:cNvSpPr/>
              <p:nvPr/>
            </p:nvSpPr>
            <p:spPr>
              <a:xfrm rot="5400000">
                <a:off x="2887929" y="702997"/>
                <a:ext cx="683758" cy="363617"/>
              </a:xfrm>
              <a:prstGeom prst="triangle">
                <a:avLst/>
              </a:prstGeom>
              <a:solidFill>
                <a:srgbClr val="FF3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53" name="Picture 2" descr="154 Requirement icon images at Vectorified.com">
              <a:extLst>
                <a:ext uri="{FF2B5EF4-FFF2-40B4-BE49-F238E27FC236}">
                  <a16:creationId xmlns:a16="http://schemas.microsoft.com/office/drawing/2014/main" id="{3FC4C54E-A14E-4AC7-B4AF-CA2D537EF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09" y="331561"/>
              <a:ext cx="2276022" cy="2276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77D4150D-DD78-40A9-A0FB-E64A49D1E484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b) Fonctionnalités MANQUANTES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9763599-4E4A-4D16-ACC6-2F4D69681149}"/>
              </a:ext>
            </a:extLst>
          </p:cNvPr>
          <p:cNvSpPr txBox="1"/>
          <p:nvPr/>
        </p:nvSpPr>
        <p:spPr>
          <a:xfrm>
            <a:off x="4283850" y="1225977"/>
            <a:ext cx="6672300" cy="61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Authentification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Inscription, connexion et déconnexion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Confirmation de compte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Réinitialisation de son mot de passe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Modifier des informations personnelles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de compte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14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client par messagerie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asynchrone via email ou 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Envoi support client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Consultation des réponses reçues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14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par chat et visioconférence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synchrone via chat ou visioconférence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Ouvrir et clôturer une discussion par chat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Demander et clôturer d’une session en visioconférence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Noter la qualité du support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7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7AC6B6D-468A-4116-8CD4-A5EBC1C73C59}"/>
              </a:ext>
            </a:extLst>
          </p:cNvPr>
          <p:cNvGrpSpPr/>
          <p:nvPr/>
        </p:nvGrpSpPr>
        <p:grpSpPr>
          <a:xfrm>
            <a:off x="-3896800" y="0"/>
            <a:ext cx="3411616" cy="6858000"/>
            <a:chOff x="0" y="0"/>
            <a:chExt cx="3411616" cy="6858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7BB9045B-5E49-4170-837E-6FCA18B73956}"/>
                </a:ext>
              </a:extLst>
            </p:cNvPr>
            <p:cNvGrpSpPr/>
            <p:nvPr/>
          </p:nvGrpSpPr>
          <p:grpSpPr>
            <a:xfrm>
              <a:off x="0" y="0"/>
              <a:ext cx="3411616" cy="6858000"/>
              <a:chOff x="0" y="0"/>
              <a:chExt cx="3411616" cy="6858000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871724DA-06CC-42C7-B757-642B461FDFD6}"/>
                  </a:ext>
                </a:extLst>
              </p:cNvPr>
              <p:cNvGrpSpPr/>
              <p:nvPr/>
            </p:nvGrpSpPr>
            <p:grpSpPr>
              <a:xfrm>
                <a:off x="0" y="0"/>
                <a:ext cx="3048000" cy="6858000"/>
                <a:chOff x="0" y="0"/>
                <a:chExt cx="3048000" cy="685800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6819D54-C4B9-4C3F-B0E1-2AC1D7F0F34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048000" cy="6858000"/>
                </a:xfrm>
                <a:prstGeom prst="rect">
                  <a:avLst/>
                </a:prstGeom>
                <a:solidFill>
                  <a:srgbClr val="FF3B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0FD1C85E-6DB8-4CD0-9490-037A77B3E991}"/>
                    </a:ext>
                  </a:extLst>
                </p:cNvPr>
                <p:cNvSpPr txBox="1"/>
                <p:nvPr/>
              </p:nvSpPr>
              <p:spPr>
                <a:xfrm>
                  <a:off x="367533" y="34290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Business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requirements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55" name="Triangle isocèle 54">
                <a:extLst>
                  <a:ext uri="{FF2B5EF4-FFF2-40B4-BE49-F238E27FC236}">
                    <a16:creationId xmlns:a16="http://schemas.microsoft.com/office/drawing/2014/main" id="{82739BDC-2C2E-4F1A-BC03-4A84D2DE1A95}"/>
                  </a:ext>
                </a:extLst>
              </p:cNvPr>
              <p:cNvSpPr/>
              <p:nvPr/>
            </p:nvSpPr>
            <p:spPr>
              <a:xfrm rot="5400000">
                <a:off x="2887929" y="702997"/>
                <a:ext cx="683758" cy="363617"/>
              </a:xfrm>
              <a:prstGeom prst="triangle">
                <a:avLst/>
              </a:prstGeom>
              <a:solidFill>
                <a:srgbClr val="FF3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53" name="Picture 2" descr="154 Requirement icon images at Vectorified.com">
              <a:extLst>
                <a:ext uri="{FF2B5EF4-FFF2-40B4-BE49-F238E27FC236}">
                  <a16:creationId xmlns:a16="http://schemas.microsoft.com/office/drawing/2014/main" id="{3FC4C54E-A14E-4AC7-B4AF-CA2D537EF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09" y="331561"/>
              <a:ext cx="2276022" cy="2276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4E99FCC2-3D53-430B-9A4C-BC094C619F70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a) Objectifs projet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FA20C13-7FBB-4311-AF93-BE2D3C8E2DAE}"/>
              </a:ext>
            </a:extLst>
          </p:cNvPr>
          <p:cNvSpPr txBox="1"/>
          <p:nvPr/>
        </p:nvSpPr>
        <p:spPr>
          <a:xfrm>
            <a:off x="4283850" y="1652863"/>
            <a:ext cx="5910331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Unification et standardisation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Amélioration expérience client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Adaptabilité et progression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Sécurisation et conformité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Déploiement rapide</a:t>
            </a:r>
          </a:p>
        </p:txBody>
      </p:sp>
    </p:spTree>
    <p:extLst>
      <p:ext uri="{BB962C8B-B14F-4D97-AF65-F5344CB8AC3E}">
        <p14:creationId xmlns:p14="http://schemas.microsoft.com/office/powerpoint/2010/main" val="389561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b) Principes d’architectures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DC2349F-3921-49E4-A70F-E6E15DEFF138}"/>
              </a:ext>
            </a:extLst>
          </p:cNvPr>
          <p:cNvSpPr txBox="1"/>
          <p:nvPr/>
        </p:nvSpPr>
        <p:spPr>
          <a:xfrm>
            <a:off x="4276245" y="1469572"/>
            <a:ext cx="5910331" cy="511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Principes S.O.L.I.D.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Sécurité avec JWT et respect normes RGPD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Cohérence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Évolutivité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Testabilité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rgbClr val="2D2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7892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F5DB07-6F2C-4BCA-9E87-05D7B18685FA}"/>
              </a:ext>
            </a:extLst>
          </p:cNvPr>
          <p:cNvGraphicFramePr>
            <a:graphicFrameLocks noGrp="1"/>
          </p:cNvGraphicFramePr>
          <p:nvPr/>
        </p:nvGraphicFramePr>
        <p:xfrm>
          <a:off x="4963886" y="-1973943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61440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175"/>
                  </a:ext>
                </a:extLst>
              </a:tr>
            </a:tbl>
          </a:graphicData>
        </a:graphic>
      </p:graphicFrame>
      <p:pic>
        <p:nvPicPr>
          <p:cNvPr id="11" name="Picture 6" descr="Your Car Your Way logo">
            <a:extLst>
              <a:ext uri="{FF2B5EF4-FFF2-40B4-BE49-F238E27FC236}">
                <a16:creationId xmlns:a16="http://schemas.microsoft.com/office/drawing/2014/main" id="{7EA74980-DBBD-454D-8FC7-32AF7E5E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Your Car Your Way logo">
            <a:extLst>
              <a:ext uri="{FF2B5EF4-FFF2-40B4-BE49-F238E27FC236}">
                <a16:creationId xmlns:a16="http://schemas.microsoft.com/office/drawing/2014/main" id="{6B697FA0-8F5C-4473-A105-0A98731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20" y="5868988"/>
            <a:ext cx="1367184" cy="835184"/>
          </a:xfrm>
          <a:prstGeom prst="roundRect">
            <a:avLst>
              <a:gd name="adj" fmla="val 41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120B41-F193-47EF-B6BF-381FB92C6EAC}"/>
              </a:ext>
            </a:extLst>
          </p:cNvPr>
          <p:cNvGrpSpPr/>
          <p:nvPr/>
        </p:nvGrpSpPr>
        <p:grpSpPr>
          <a:xfrm>
            <a:off x="461480" y="0"/>
            <a:ext cx="3399075" cy="6858000"/>
            <a:chOff x="9145589" y="0"/>
            <a:chExt cx="3399075" cy="685800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2F503CF-A7CA-455A-9CB5-510B213C073D}"/>
                </a:ext>
              </a:extLst>
            </p:cNvPr>
            <p:cNvGrpSpPr/>
            <p:nvPr/>
          </p:nvGrpSpPr>
          <p:grpSpPr>
            <a:xfrm>
              <a:off x="9145589" y="0"/>
              <a:ext cx="3399075" cy="6858000"/>
              <a:chOff x="9156541" y="0"/>
              <a:chExt cx="3399075" cy="6858000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E69B09B-CCEC-42AD-9303-960E19E06654}"/>
                  </a:ext>
                </a:extLst>
              </p:cNvPr>
              <p:cNvGrpSpPr/>
              <p:nvPr/>
            </p:nvGrpSpPr>
            <p:grpSpPr>
              <a:xfrm>
                <a:off x="9156541" y="0"/>
                <a:ext cx="3048000" cy="6858000"/>
                <a:chOff x="9137730" y="0"/>
                <a:chExt cx="3048000" cy="68580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FC20D-B3CE-47AC-AF53-ABEBEFEA0509}"/>
                    </a:ext>
                  </a:extLst>
                </p:cNvPr>
                <p:cNvSpPr/>
                <p:nvPr/>
              </p:nvSpPr>
              <p:spPr>
                <a:xfrm>
                  <a:off x="9137730" y="0"/>
                  <a:ext cx="3048000" cy="6858000"/>
                </a:xfrm>
                <a:prstGeom prst="rect">
                  <a:avLst/>
                </a:prstGeom>
                <a:solidFill>
                  <a:srgbClr val="225E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0DCB093-D5EB-463E-BE8C-188F4BFAF1A8}"/>
                    </a:ext>
                  </a:extLst>
                </p:cNvPr>
                <p:cNvSpPr txBox="1"/>
                <p:nvPr/>
              </p:nvSpPr>
              <p:spPr>
                <a:xfrm>
                  <a:off x="9565211" y="3289300"/>
                  <a:ext cx="23495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Websockets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And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WEBrtc</a:t>
                  </a:r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 </a:t>
                  </a:r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pOc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</p:txBody>
            </p:sp>
          </p:grp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0B269651-2BD9-485B-A95B-11DB4EC4B409}"/>
                  </a:ext>
                </a:extLst>
              </p:cNvPr>
              <p:cNvSpPr/>
              <p:nvPr/>
            </p:nvSpPr>
            <p:spPr>
              <a:xfrm rot="5400000">
                <a:off x="12031929" y="702290"/>
                <a:ext cx="683758" cy="363617"/>
              </a:xfrm>
              <a:prstGeom prst="triangle">
                <a:avLst/>
              </a:prstGeom>
              <a:solidFill>
                <a:srgbClr val="225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2" name="Picture 8" descr="PNG لوگو لامپ - Light Bulb Logo PNG - دانلود رایگان">
              <a:extLst>
                <a:ext uri="{FF2B5EF4-FFF2-40B4-BE49-F238E27FC236}">
                  <a16:creationId xmlns:a16="http://schemas.microsoft.com/office/drawing/2014/main" id="{0A73CCD4-BA14-4A7D-A315-570074F2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20" y="111645"/>
              <a:ext cx="1865999" cy="21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49A2FED-2DDB-4407-976A-72E60E865818}"/>
              </a:ext>
            </a:extLst>
          </p:cNvPr>
          <p:cNvGrpSpPr/>
          <p:nvPr/>
        </p:nvGrpSpPr>
        <p:grpSpPr>
          <a:xfrm>
            <a:off x="171651" y="0"/>
            <a:ext cx="3430426" cy="6858000"/>
            <a:chOff x="6089731" y="0"/>
            <a:chExt cx="3430426" cy="6858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A9669F9-27BD-42A2-A682-E910896B6114}"/>
                </a:ext>
              </a:extLst>
            </p:cNvPr>
            <p:cNvGrpSpPr/>
            <p:nvPr/>
          </p:nvGrpSpPr>
          <p:grpSpPr>
            <a:xfrm>
              <a:off x="6089731" y="0"/>
              <a:ext cx="3430426" cy="6858000"/>
              <a:chOff x="6089731" y="0"/>
              <a:chExt cx="3430426" cy="6858000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70F8637-5237-43CD-981A-6302D1BCB6A7}"/>
                  </a:ext>
                </a:extLst>
              </p:cNvPr>
              <p:cNvGrpSpPr/>
              <p:nvPr/>
            </p:nvGrpSpPr>
            <p:grpSpPr>
              <a:xfrm>
                <a:off x="6089731" y="0"/>
                <a:ext cx="3066810" cy="6858000"/>
                <a:chOff x="6089731" y="0"/>
                <a:chExt cx="3066810" cy="6858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8C35D4E-540F-46C2-A68F-4A83922F78E2}"/>
                    </a:ext>
                  </a:extLst>
                </p:cNvPr>
                <p:cNvSpPr/>
                <p:nvPr/>
              </p:nvSpPr>
              <p:spPr>
                <a:xfrm>
                  <a:off x="6089731" y="0"/>
                  <a:ext cx="3066810" cy="6858000"/>
                </a:xfrm>
                <a:prstGeom prst="rect">
                  <a:avLst/>
                </a:prstGeom>
                <a:solidFill>
                  <a:srgbClr val="6154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6DE2001-A15D-4635-AC3C-721262E0238A}"/>
                    </a:ext>
                  </a:extLst>
                </p:cNvPr>
                <p:cNvSpPr txBox="1"/>
                <p:nvPr/>
              </p:nvSpPr>
              <p:spPr>
                <a:xfrm>
                  <a:off x="6379560" y="3289300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Compliance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Assessment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14412DA3-F7BC-4CEA-B42C-FB04EEE40C8A}"/>
                  </a:ext>
                </a:extLst>
              </p:cNvPr>
              <p:cNvSpPr/>
              <p:nvPr/>
            </p:nvSpPr>
            <p:spPr>
              <a:xfrm rot="5400000">
                <a:off x="8996470" y="702289"/>
                <a:ext cx="683758" cy="363617"/>
              </a:xfrm>
              <a:prstGeom prst="triangle">
                <a:avLst/>
              </a:prstGeom>
              <a:solidFill>
                <a:srgbClr val="615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9" name="Picture 6" descr="The best free Assessment icon images. Download from 153 free icons of ...">
              <a:extLst>
                <a:ext uri="{FF2B5EF4-FFF2-40B4-BE49-F238E27FC236}">
                  <a16:creationId xmlns:a16="http://schemas.microsoft.com/office/drawing/2014/main" id="{AB5A3790-7E5B-4DE3-A077-C242410F2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7" y="125773"/>
              <a:ext cx="2518549" cy="251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3000722-A587-4763-B0EF-078B44F5E102}"/>
              </a:ext>
            </a:extLst>
          </p:cNvPr>
          <p:cNvGrpSpPr/>
          <p:nvPr/>
        </p:nvGrpSpPr>
        <p:grpSpPr>
          <a:xfrm>
            <a:off x="-33051" y="0"/>
            <a:ext cx="3372269" cy="6858000"/>
            <a:chOff x="3048000" y="0"/>
            <a:chExt cx="3372269" cy="685800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3976889-2587-4D68-BDC3-2E23252C3C00}"/>
                </a:ext>
              </a:extLst>
            </p:cNvPr>
            <p:cNvGrpSpPr/>
            <p:nvPr/>
          </p:nvGrpSpPr>
          <p:grpSpPr>
            <a:xfrm>
              <a:off x="3048000" y="0"/>
              <a:ext cx="3372269" cy="6858000"/>
              <a:chOff x="3048000" y="0"/>
              <a:chExt cx="3372269" cy="6858000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3E0820-AE0C-402F-9697-2B47E66BFE89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3048000" cy="6858000"/>
                <a:chOff x="3048000" y="0"/>
                <a:chExt cx="3048000" cy="68580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3E9637C-A5CD-45FD-8EC5-A724A3AF9C0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3048000" cy="6858000"/>
                </a:xfrm>
                <a:prstGeom prst="rect">
                  <a:avLst/>
                </a:prstGeom>
                <a:solidFill>
                  <a:srgbClr val="AA48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66221DF6-A21A-4480-ABA4-04BB6587178B}"/>
                    </a:ext>
                  </a:extLst>
                </p:cNvPr>
                <p:cNvSpPr txBox="1"/>
                <p:nvPr/>
              </p:nvSpPr>
              <p:spPr>
                <a:xfrm>
                  <a:off x="3299489" y="3380623"/>
                  <a:ext cx="2349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Architecture</a:t>
                  </a:r>
                </a:p>
                <a:p>
                  <a:r>
                    <a:rPr lang="fr-FR" sz="1600" dirty="0" err="1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Definition</a:t>
                  </a:r>
                  <a:endParaRPr lang="fr-FR" sz="1600" dirty="0">
                    <a:solidFill>
                      <a:schemeClr val="bg1"/>
                    </a:solidFill>
                    <a:latin typeface="PhosphatePro-Solid" panose="02000506050000020004" pitchFamily="2" charset="0"/>
                  </a:endParaRPr>
                </a:p>
                <a:p>
                  <a:r>
                    <a:rPr lang="fr-FR" sz="1600" dirty="0">
                      <a:solidFill>
                        <a:schemeClr val="bg1"/>
                      </a:solidFill>
                      <a:latin typeface="PhosphatePro-Solid" panose="02000506050000020004" pitchFamily="2" charset="0"/>
                    </a:rPr>
                    <a:t>document</a:t>
                  </a:r>
                </a:p>
              </p:txBody>
            </p:sp>
          </p:grp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F45F6508-D253-44FF-9CF2-948958485732}"/>
                  </a:ext>
                </a:extLst>
              </p:cNvPr>
              <p:cNvSpPr/>
              <p:nvPr/>
            </p:nvSpPr>
            <p:spPr>
              <a:xfrm rot="5400000">
                <a:off x="5896582" y="702289"/>
                <a:ext cx="683758" cy="363617"/>
              </a:xfrm>
              <a:prstGeom prst="triangle">
                <a:avLst/>
              </a:prstGeom>
              <a:solidFill>
                <a:srgbClr val="AA4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6" name="Picture 4" descr="Free Icon | Tower crane">
              <a:extLst>
                <a:ext uri="{FF2B5EF4-FFF2-40B4-BE49-F238E27FC236}">
                  <a16:creationId xmlns:a16="http://schemas.microsoft.com/office/drawing/2014/main" id="{E8EDFC00-FB35-49ED-881E-A1D0D5F30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264" y="294822"/>
              <a:ext cx="23495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713DD80-F671-4032-9ACF-020267E5A81F}"/>
              </a:ext>
            </a:extLst>
          </p:cNvPr>
          <p:cNvSpPr txBox="1"/>
          <p:nvPr/>
        </p:nvSpPr>
        <p:spPr>
          <a:xfrm>
            <a:off x="4160160" y="490900"/>
            <a:ext cx="65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D2D31"/>
                </a:solidFill>
                <a:latin typeface="PhosphatePro-Solid" panose="02000506050000020004" pitchFamily="2" charset="0"/>
              </a:rPr>
              <a:t>c) Diagrammes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FD8442-3692-4706-8D49-A50B16FDEEDF}"/>
              </a:ext>
            </a:extLst>
          </p:cNvPr>
          <p:cNvSpPr txBox="1"/>
          <p:nvPr/>
        </p:nvSpPr>
        <p:spPr>
          <a:xfrm>
            <a:off x="4343399" y="136207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D2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métier UML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32B92-E25B-41BF-85E6-BF1B0723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75" y="1848525"/>
            <a:ext cx="4733925" cy="472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4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690</Words>
  <Application>Microsoft Office PowerPoint</Application>
  <PresentationFormat>Grand écran</PresentationFormat>
  <Paragraphs>297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PhosphatePro-Solid</vt:lpstr>
      <vt:lpstr>Segoe UI</vt:lpstr>
      <vt:lpstr>Thème Office</vt:lpstr>
      <vt:lpstr>Your car your way</vt:lpstr>
      <vt:lpstr>Sommaire</vt:lpstr>
      <vt:lpstr>Sommaire</vt:lpstr>
      <vt:lpstr>Sommaire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Your car your way</dc:title>
  <dc:creator>Younes LAHOUITI</dc:creator>
  <cp:lastModifiedBy>Younes LAHOUITI</cp:lastModifiedBy>
  <cp:revision>214</cp:revision>
  <dcterms:created xsi:type="dcterms:W3CDTF">2024-08-31T11:38:10Z</dcterms:created>
  <dcterms:modified xsi:type="dcterms:W3CDTF">2024-09-07T13:38:44Z</dcterms:modified>
</cp:coreProperties>
</file>