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57" r:id="rId3"/>
    <p:sldId id="285" r:id="rId4"/>
    <p:sldId id="259" r:id="rId5"/>
    <p:sldId id="284" r:id="rId6"/>
    <p:sldId id="293" r:id="rId7"/>
    <p:sldId id="292" r:id="rId8"/>
    <p:sldId id="286" r:id="rId9"/>
    <p:sldId id="289" r:id="rId10"/>
    <p:sldId id="291" r:id="rId11"/>
    <p:sldId id="268" r:id="rId12"/>
    <p:sldId id="294" r:id="rId13"/>
    <p:sldId id="29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E392A8E4-F4B0-4717-A1E0-5F547B7C466D}">
  <a:tblStyle styleId="{E392A8E4-F4B0-4717-A1E0-5F547B7C46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66" y="7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67947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552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4073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350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655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655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313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50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959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470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584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814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996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606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5" y="4278348"/>
            <a:ext cx="5480828" cy="432996"/>
            <a:chOff x="5582264" y="4646737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3" y="2635518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1" y="2924825"/>
            <a:ext cx="6589086" cy="2027267"/>
            <a:chOff x="-9894851" y="-4493254"/>
            <a:chExt cx="21200407" cy="6522739"/>
          </a:xfrm>
        </p:grpSpPr>
        <p:sp>
          <p:nvSpPr>
            <p:cNvPr id="29" name="Shape 29"/>
            <p:cNvSpPr/>
            <p:nvPr/>
          </p:nvSpPr>
          <p:spPr>
            <a:xfrm>
              <a:off x="-9894851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8"/>
            <a:ext cx="40944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7"/>
            <a:ext cx="3378300" cy="272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7"/>
            <a:ext cx="3378299" cy="272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533400" y="1123950"/>
            <a:ext cx="6172200" cy="2961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ISC Manag</a:t>
            </a:r>
            <a:r>
              <a:rPr lang="en-US" dirty="0" smtClean="0"/>
              <a:t>e</a:t>
            </a:r>
            <a:r>
              <a:rPr lang="en" dirty="0" smtClean="0"/>
              <a:t>ment System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60560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Features </a:t>
            </a:r>
            <a:br>
              <a:rPr lang="en" dirty="0" smtClean="0"/>
            </a:br>
            <a:r>
              <a:rPr lang="en" dirty="0" smtClean="0"/>
              <a:t>&amp; Assignments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8212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Features &amp; Assignments</a:t>
            </a:r>
            <a:endParaRPr lang="en" dirty="0"/>
          </a:p>
        </p:txBody>
      </p:sp>
      <p:graphicFrame>
        <p:nvGraphicFramePr>
          <p:cNvPr id="342" name="Shape 342"/>
          <p:cNvGraphicFramePr/>
          <p:nvPr>
            <p:extLst>
              <p:ext uri="{D42A27DB-BD31-4B8C-83A1-F6EECF244321}">
                <p14:modId xmlns:p14="http://schemas.microsoft.com/office/powerpoint/2010/main" val="2492445656"/>
              </p:ext>
            </p:extLst>
          </p:nvPr>
        </p:nvGraphicFramePr>
        <p:xfrm>
          <a:off x="914400" y="1352550"/>
          <a:ext cx="7010400" cy="3337540"/>
        </p:xfrm>
        <a:graphic>
          <a:graphicData uri="http://schemas.openxmlformats.org/drawingml/2006/table">
            <a:tbl>
              <a:tblPr>
                <a:noFill/>
                <a:tableStyleId>{E392A8E4-F4B0-4717-A1E0-5F547B7C466D}</a:tableStyleId>
              </a:tblPr>
              <a:tblGrid>
                <a:gridCol w="1501772"/>
                <a:gridCol w="5508628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accent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Sprint</a:t>
                      </a:r>
                      <a:r>
                        <a:rPr lang="en-US" sz="1100" b="1" baseline="0" dirty="0" smtClean="0">
                          <a:solidFill>
                            <a:schemeClr val="accent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1</a:t>
                      </a:r>
                      <a:endParaRPr lang="en-US" sz="1100" b="1" dirty="0" smtClean="0">
                        <a:solidFill>
                          <a:schemeClr val="accent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Build</a:t>
                      </a:r>
                      <a:r>
                        <a:rPr lang="en" sz="1100" baseline="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admin website</a:t>
                      </a:r>
                      <a:endParaRPr lang="en" sz="11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Create database</a:t>
                      </a:r>
                      <a:endParaRPr lang="en" sz="11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</a:t>
                      </a:r>
                      <a:r>
                        <a:rPr lang="en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atabase</a:t>
                      </a:r>
                      <a:r>
                        <a:rPr lang="en" sz="1100" b="1" baseline="0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for Intake, School, Course management</a:t>
                      </a:r>
                      <a:endParaRPr lang="en" sz="1100" b="1" dirty="0" smtClean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Intake</a:t>
                      </a:r>
                      <a:r>
                        <a:rPr lang="en" sz="1100" baseline="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management</a:t>
                      </a:r>
                      <a:endParaRPr lang="en" sz="11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CRUD</a:t>
                      </a:r>
                    </a:p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</a:t>
                      </a:r>
                      <a:r>
                        <a:rPr lang="en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ayout, controller for Intake.</a:t>
                      </a:r>
                    </a:p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Layout</a:t>
                      </a:r>
                      <a:r>
                        <a:rPr lang="en" sz="1100" b="1" baseline="0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includes filter, paging, validate</a:t>
                      </a:r>
                      <a:endParaRPr lang="en" sz="11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33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School</a:t>
                      </a:r>
                      <a:r>
                        <a:rPr lang="en" sz="1100" baseline="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management</a:t>
                      </a:r>
                      <a:endParaRPr lang="en" sz="11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CRUD</a:t>
                      </a:r>
                    </a:p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</a:t>
                      </a:r>
                      <a:r>
                        <a:rPr lang="en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ayout, controller for School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Layout</a:t>
                      </a:r>
                      <a:r>
                        <a:rPr lang="en" sz="1100" b="1" baseline="0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includes filter, paging, validate</a:t>
                      </a:r>
                      <a:endParaRPr lang="en" sz="1100" b="1" smtClean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617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Course management</a:t>
                      </a:r>
                      <a:endParaRPr lang="en" sz="11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CRUD</a:t>
                      </a:r>
                    </a:p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</a:t>
                      </a:r>
                      <a:r>
                        <a:rPr lang="en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ayout, controller for Course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Layout</a:t>
                      </a:r>
                      <a:r>
                        <a:rPr lang="en" sz="1100" b="1" baseline="0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includes filter, paging, validate</a:t>
                      </a:r>
                      <a:endParaRPr lang="en" sz="1100" b="1" smtClean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617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Specialization</a:t>
                      </a:r>
                      <a:r>
                        <a:rPr lang="en" sz="1100" baseline="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management</a:t>
                      </a:r>
                      <a:endParaRPr lang="en" sz="11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CRUD</a:t>
                      </a:r>
                    </a:p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</a:t>
                      </a:r>
                      <a:r>
                        <a:rPr lang="en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ayout, controller for Speciliazation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Layout</a:t>
                      </a:r>
                      <a:r>
                        <a:rPr lang="en" sz="1100" b="1" baseline="0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includes filter, paging, validate</a:t>
                      </a:r>
                      <a:endParaRPr lang="en" sz="1100" b="1" smtClean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grpSp>
        <p:nvGrpSpPr>
          <p:cNvPr id="344" name="Shape 344"/>
          <p:cNvGrpSpPr/>
          <p:nvPr/>
        </p:nvGrpSpPr>
        <p:grpSpPr>
          <a:xfrm>
            <a:off x="307843" y="634298"/>
            <a:ext cx="318263" cy="282755"/>
            <a:chOff x="5292575" y="3681900"/>
            <a:chExt cx="420150" cy="373275"/>
          </a:xfrm>
        </p:grpSpPr>
        <p:sp>
          <p:nvSpPr>
            <p:cNvPr id="345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/>
              <a:t>Features &amp; Assignments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grpSp>
        <p:nvGrpSpPr>
          <p:cNvPr id="344" name="Shape 344"/>
          <p:cNvGrpSpPr/>
          <p:nvPr/>
        </p:nvGrpSpPr>
        <p:grpSpPr>
          <a:xfrm>
            <a:off x="307843" y="634298"/>
            <a:ext cx="318263" cy="282755"/>
            <a:chOff x="5292575" y="3681900"/>
            <a:chExt cx="420150" cy="373275"/>
          </a:xfrm>
        </p:grpSpPr>
        <p:sp>
          <p:nvSpPr>
            <p:cNvPr id="345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aphicFrame>
        <p:nvGraphicFramePr>
          <p:cNvPr id="13" name="Shape 342"/>
          <p:cNvGraphicFramePr/>
          <p:nvPr>
            <p:extLst>
              <p:ext uri="{D42A27DB-BD31-4B8C-83A1-F6EECF244321}">
                <p14:modId xmlns:p14="http://schemas.microsoft.com/office/powerpoint/2010/main" val="4135000167"/>
              </p:ext>
            </p:extLst>
          </p:nvPr>
        </p:nvGraphicFramePr>
        <p:xfrm>
          <a:off x="228600" y="925911"/>
          <a:ext cx="8610600" cy="4053760"/>
        </p:xfrm>
        <a:graphic>
          <a:graphicData uri="http://schemas.openxmlformats.org/drawingml/2006/table">
            <a:tbl>
              <a:tblPr>
                <a:noFill/>
                <a:tableStyleId>{E392A8E4-F4B0-4717-A1E0-5F547B7C466D}</a:tableStyleId>
              </a:tblPr>
              <a:tblGrid>
                <a:gridCol w="2057400"/>
                <a:gridCol w="6553200"/>
              </a:tblGrid>
              <a:tr h="291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smtClean="0">
                          <a:solidFill>
                            <a:schemeClr val="accent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Sprint</a:t>
                      </a:r>
                      <a:r>
                        <a:rPr lang="en-US" sz="1100" b="1" baseline="0" smtClean="0">
                          <a:solidFill>
                            <a:schemeClr val="accent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100" b="1" baseline="0" smtClean="0">
                          <a:solidFill>
                            <a:schemeClr val="accent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</a:t>
                      </a:r>
                      <a:endParaRPr lang="en-US" sz="1100" b="1" dirty="0" smtClean="0">
                        <a:solidFill>
                          <a:schemeClr val="accent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Continue</a:t>
                      </a:r>
                      <a:r>
                        <a:rPr lang="en" sz="1100" baseline="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developing admin website’s feature</a:t>
                      </a:r>
                      <a:endParaRPr lang="en" sz="11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1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Create database</a:t>
                      </a:r>
                      <a:endParaRPr lang="en" sz="11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</a:t>
                      </a:r>
                      <a:r>
                        <a:rPr lang="en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atabase</a:t>
                      </a:r>
                      <a:r>
                        <a:rPr lang="en" sz="1100" b="1" baseline="0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for Registrar, Instructor, Student, Entrance exam management</a:t>
                      </a:r>
                      <a:endParaRPr lang="en" sz="1100" b="1" dirty="0" smtClean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06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Registrar</a:t>
                      </a:r>
                      <a:r>
                        <a:rPr lang="en" sz="1100" baseline="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management</a:t>
                      </a:r>
                      <a:endParaRPr lang="en" sz="11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CRUD, reset password</a:t>
                      </a:r>
                    </a:p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</a:t>
                      </a:r>
                      <a:r>
                        <a:rPr lang="en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ayout, controller for Registrar.</a:t>
                      </a:r>
                    </a:p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Layout</a:t>
                      </a:r>
                      <a:r>
                        <a:rPr lang="en" sz="1100" b="1" baseline="0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includes filter, paging, validate, sort descending or ascending</a:t>
                      </a:r>
                      <a:endParaRPr lang="en" sz="11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3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Instructor</a:t>
                      </a:r>
                      <a:r>
                        <a:rPr lang="en" sz="1100" baseline="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management</a:t>
                      </a:r>
                      <a:endParaRPr lang="en" sz="11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CRUD, reset password</a:t>
                      </a:r>
                    </a:p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</a:t>
                      </a:r>
                      <a:r>
                        <a:rPr lang="en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ayout, controller for Instructor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Layout</a:t>
                      </a:r>
                      <a:r>
                        <a:rPr lang="en" sz="1100" b="1" baseline="0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includes filter, paging, validate, sort descending or ascending</a:t>
                      </a:r>
                      <a:endParaRPr lang="en" sz="1100" b="1" smtClean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617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Student management</a:t>
                      </a:r>
                      <a:endParaRPr lang="en" sz="11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CRUD, reset password</a:t>
                      </a:r>
                    </a:p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</a:t>
                      </a:r>
                      <a:r>
                        <a:rPr lang="en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ayout, controller for Student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Layout</a:t>
                      </a:r>
                      <a:r>
                        <a:rPr lang="en" sz="1100" b="1" baseline="0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includes filter, paging, validate, sort descending or ascending</a:t>
                      </a:r>
                      <a:endParaRPr lang="en" sz="1100" b="1" smtClean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617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Login form</a:t>
                      </a:r>
                      <a:endParaRPr lang="en" sz="11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Validate</a:t>
                      </a:r>
                      <a:r>
                        <a:rPr lang="en" sz="1100" b="1" baseline="0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Username and Password</a:t>
                      </a:r>
                      <a:endParaRPr lang="en" sz="11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617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Fix bugs of Sprint</a:t>
                      </a:r>
                      <a:r>
                        <a:rPr lang="en" sz="1100" baseline="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1</a:t>
                      </a:r>
                      <a:endParaRPr lang="en" sz="11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Ca</a:t>
                      </a:r>
                      <a:r>
                        <a:rPr lang="en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 not insert vietnamese</a:t>
                      </a:r>
                      <a:r>
                        <a:rPr lang="en" sz="1100" b="1" baseline="0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word, can not validate duplicate ID</a:t>
                      </a:r>
                      <a:endParaRPr lang="en" sz="11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Add course</a:t>
                      </a:r>
                      <a:r>
                        <a:rPr lang="en" sz="1100" baseline="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for specilization</a:t>
                      </a:r>
                      <a:endParaRPr lang="en" sz="11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One course can be added into many specialiazation</a:t>
                      </a:r>
                      <a:endParaRPr lang="en" sz="11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617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Entrance exam</a:t>
                      </a:r>
                      <a:endParaRPr lang="en" sz="11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</a:t>
                      </a:r>
                      <a:r>
                        <a:rPr lang="en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ne</a:t>
                      </a:r>
                      <a:r>
                        <a:rPr lang="en" sz="1100" b="1" baseline="0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intake can have many entrance exam</a:t>
                      </a:r>
                      <a:endParaRPr lang="en" sz="11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10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Data processing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U</a:t>
                      </a:r>
                      <a:r>
                        <a:rPr lang="en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pdate all the information</a:t>
                      </a:r>
                      <a:r>
                        <a:rPr lang="en" sz="1100" b="1" baseline="0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that was </a:t>
                      </a:r>
                      <a:r>
                        <a:rPr lang="en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edited and bcrypt password in database</a:t>
                      </a:r>
                      <a:endParaRPr lang="en" sz="11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/>
              <a:t>Features &amp; Assignments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grpSp>
        <p:nvGrpSpPr>
          <p:cNvPr id="344" name="Shape 344"/>
          <p:cNvGrpSpPr/>
          <p:nvPr/>
        </p:nvGrpSpPr>
        <p:grpSpPr>
          <a:xfrm>
            <a:off x="307843" y="634298"/>
            <a:ext cx="318263" cy="282755"/>
            <a:chOff x="5292575" y="3681900"/>
            <a:chExt cx="420150" cy="373275"/>
          </a:xfrm>
        </p:grpSpPr>
        <p:sp>
          <p:nvSpPr>
            <p:cNvPr id="345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aphicFrame>
        <p:nvGraphicFramePr>
          <p:cNvPr id="13" name="Shape 342"/>
          <p:cNvGraphicFramePr/>
          <p:nvPr>
            <p:extLst>
              <p:ext uri="{D42A27DB-BD31-4B8C-83A1-F6EECF244321}">
                <p14:modId xmlns:p14="http://schemas.microsoft.com/office/powerpoint/2010/main" val="1295060132"/>
              </p:ext>
            </p:extLst>
          </p:nvPr>
        </p:nvGraphicFramePr>
        <p:xfrm>
          <a:off x="307843" y="1352550"/>
          <a:ext cx="8150357" cy="3673448"/>
        </p:xfrm>
        <a:graphic>
          <a:graphicData uri="http://schemas.openxmlformats.org/drawingml/2006/table">
            <a:tbl>
              <a:tblPr>
                <a:noFill/>
                <a:tableStyleId>{E392A8E4-F4B0-4717-A1E0-5F547B7C466D}</a:tableStyleId>
              </a:tblPr>
              <a:tblGrid>
                <a:gridCol w="1631709"/>
                <a:gridCol w="6518648"/>
              </a:tblGrid>
              <a:tr h="291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smtClean="0">
                          <a:solidFill>
                            <a:schemeClr val="accent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Sprint</a:t>
                      </a:r>
                      <a:r>
                        <a:rPr lang="en-US" sz="1100" b="1" baseline="0" smtClean="0">
                          <a:solidFill>
                            <a:schemeClr val="accent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100" b="1" baseline="0" smtClean="0">
                          <a:solidFill>
                            <a:schemeClr val="accent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</a:t>
                      </a:r>
                      <a:endParaRPr lang="en-US" sz="1100" b="1" dirty="0" smtClean="0">
                        <a:solidFill>
                          <a:schemeClr val="accent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Continue</a:t>
                      </a:r>
                      <a:r>
                        <a:rPr lang="en" sz="1100" baseline="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developing admin website’s feature</a:t>
                      </a:r>
                      <a:endParaRPr lang="en" sz="11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1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Create database</a:t>
                      </a:r>
                      <a:endParaRPr lang="en" sz="11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</a:t>
                      </a:r>
                      <a:r>
                        <a:rPr lang="en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atabase</a:t>
                      </a:r>
                      <a:r>
                        <a:rPr lang="en" sz="1100" b="1" baseline="0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for Time table, Room, Session, Class, subclass</a:t>
                      </a:r>
                      <a:endParaRPr lang="en" sz="1100" b="1" dirty="0" smtClean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061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Session </a:t>
                      </a:r>
                      <a:r>
                        <a:rPr lang="en" sz="1100" baseline="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management</a:t>
                      </a:r>
                      <a:endParaRPr lang="en" sz="11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CRUD</a:t>
                      </a:r>
                    </a:p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</a:t>
                      </a:r>
                      <a:r>
                        <a:rPr lang="en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ayout, controller for Session.</a:t>
                      </a:r>
                    </a:p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Layout</a:t>
                      </a:r>
                      <a:r>
                        <a:rPr lang="en" sz="1100" b="1" baseline="0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includes filter, paging, validate</a:t>
                      </a:r>
                      <a:endParaRPr lang="en" sz="11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1698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Room</a:t>
                      </a:r>
                      <a:r>
                        <a:rPr lang="en" sz="1100" baseline="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management</a:t>
                      </a:r>
                      <a:endParaRPr lang="en" sz="11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CRUD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</a:t>
                      </a:r>
                      <a:r>
                        <a:rPr lang="en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ayout, controller for Room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Layout</a:t>
                      </a:r>
                      <a:r>
                        <a:rPr lang="en" sz="1100" b="1" baseline="0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includes filter, paging, validate</a:t>
                      </a:r>
                      <a:endParaRPr lang="en" sz="1100" b="1" smtClean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617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Timetable management</a:t>
                      </a:r>
                      <a:endParaRPr lang="en" sz="11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CRUD, reset password</a:t>
                      </a:r>
                    </a:p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</a:t>
                      </a:r>
                      <a:r>
                        <a:rPr lang="en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ayout, controller for Student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Layout</a:t>
                      </a:r>
                      <a:r>
                        <a:rPr lang="en" sz="1100" b="1" baseline="0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includes filter, paging, validate, build timetable for each intake, create new class base on course and instructor.</a:t>
                      </a:r>
                      <a:endParaRPr lang="en" sz="1100" b="1" smtClean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617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Export file excel</a:t>
                      </a:r>
                      <a:endParaRPr lang="en" sz="11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Apply</a:t>
                      </a:r>
                      <a:r>
                        <a:rPr lang="en" sz="1100" b="1" baseline="0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for all the managements</a:t>
                      </a:r>
                      <a:endParaRPr lang="en" sz="11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617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Fix bugs of Sprint</a:t>
                      </a:r>
                      <a:r>
                        <a:rPr lang="en" sz="1100" baseline="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2</a:t>
                      </a:r>
                      <a:endParaRPr lang="en" sz="11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Some</a:t>
                      </a:r>
                      <a:r>
                        <a:rPr lang="en" sz="1100" b="1" baseline="0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small bugs</a:t>
                      </a:r>
                      <a:endParaRPr lang="en" sz="11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617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Report</a:t>
                      </a:r>
                      <a:r>
                        <a:rPr lang="en" sz="1100" baseline="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endParaRPr lang="en" sz="11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View</a:t>
                      </a:r>
                      <a:r>
                        <a:rPr lang="en" sz="1100" b="1" baseline="0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report timetable by class or by instructor.</a:t>
                      </a:r>
                      <a:endParaRPr lang="en" sz="11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28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Introduction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2971800" y="2952750"/>
            <a:ext cx="3084300" cy="175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b="1" dirty="0" smtClean="0">
                <a:solidFill>
                  <a:srgbClr val="FF9800"/>
                </a:solidFill>
              </a:rPr>
              <a:t>SCRUM TEAM</a:t>
            </a:r>
            <a:endParaRPr lang="en" b="1" dirty="0">
              <a:solidFill>
                <a:srgbClr val="FF9800"/>
              </a:solidFill>
            </a:endParaRP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AutoNum type="arabicParenR"/>
            </a:pPr>
            <a:r>
              <a:rPr lang="en-US" sz="1400" dirty="0" err="1" smtClean="0"/>
              <a:t>Lê</a:t>
            </a:r>
            <a:r>
              <a:rPr lang="en-US" sz="1400" dirty="0" smtClean="0"/>
              <a:t> </a:t>
            </a:r>
            <a:r>
              <a:rPr lang="en-US" sz="1400" dirty="0" err="1" smtClean="0"/>
              <a:t>Quang</a:t>
            </a:r>
            <a:r>
              <a:rPr lang="en-US" sz="1400" dirty="0" smtClean="0"/>
              <a:t> </a:t>
            </a:r>
            <a:r>
              <a:rPr lang="en-US" sz="1400" dirty="0" err="1" smtClean="0"/>
              <a:t>Bảo</a:t>
            </a:r>
            <a:endParaRPr lang="en-US" sz="1400" dirty="0" smtClean="0"/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AutoNum type="arabicParenR"/>
            </a:pPr>
            <a:r>
              <a:rPr lang="en-US" sz="1400" dirty="0" err="1" smtClean="0"/>
              <a:t>Phạm</a:t>
            </a:r>
            <a:r>
              <a:rPr lang="en-US" sz="1400" dirty="0" smtClean="0"/>
              <a:t> </a:t>
            </a:r>
            <a:r>
              <a:rPr lang="en-US" sz="1400" dirty="0" err="1" smtClean="0"/>
              <a:t>Thị</a:t>
            </a:r>
            <a:r>
              <a:rPr lang="en-US" sz="1400" dirty="0" smtClean="0"/>
              <a:t> Thu </a:t>
            </a:r>
            <a:r>
              <a:rPr lang="en-US" sz="1400" dirty="0" err="1" smtClean="0"/>
              <a:t>Sương</a:t>
            </a:r>
            <a:endParaRPr lang="en-US" sz="1400" dirty="0" smtClean="0"/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AutoNum type="arabicParenR"/>
            </a:pPr>
            <a:r>
              <a:rPr lang="en-US" sz="1400" dirty="0" err="1" smtClean="0"/>
              <a:t>Võ</a:t>
            </a:r>
            <a:r>
              <a:rPr lang="en-US" sz="1400" dirty="0" smtClean="0"/>
              <a:t> Minh </a:t>
            </a:r>
            <a:r>
              <a:rPr lang="en-US" sz="1400" dirty="0" err="1" smtClean="0"/>
              <a:t>Thư</a:t>
            </a:r>
            <a:endParaRPr lang="en-US" sz="1400" dirty="0" smtClean="0"/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AutoNum type="arabicParenR"/>
            </a:pPr>
            <a:r>
              <a:rPr lang="en-US" sz="1400" dirty="0" err="1" smtClean="0"/>
              <a:t>Thạch</a:t>
            </a:r>
            <a:r>
              <a:rPr lang="en-US" sz="1400" dirty="0" smtClean="0"/>
              <a:t> </a:t>
            </a:r>
            <a:r>
              <a:rPr lang="en-US" sz="1400" dirty="0" err="1" smtClean="0"/>
              <a:t>Thị</a:t>
            </a:r>
            <a:r>
              <a:rPr lang="en-US" sz="1400" dirty="0" smtClean="0"/>
              <a:t> </a:t>
            </a:r>
            <a:r>
              <a:rPr lang="en-US" sz="1400" dirty="0" err="1" smtClean="0"/>
              <a:t>Kiều</a:t>
            </a:r>
            <a:r>
              <a:rPr lang="en-US" sz="1400" dirty="0" smtClean="0"/>
              <a:t> Linh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AutoNum type="arabicParenR"/>
            </a:pPr>
            <a:r>
              <a:rPr lang="en" sz="1400" dirty="0" smtClean="0"/>
              <a:t>Nguyễn Thị Mai Trang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AutoNum type="arabicParenR"/>
            </a:pPr>
            <a:r>
              <a:rPr lang="en" sz="1400" dirty="0" smtClean="0"/>
              <a:t>Phạm Nguyễn Quốc Việt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AutoNum type="arabicParenR"/>
            </a:pPr>
            <a:r>
              <a:rPr lang="en" sz="1400" dirty="0" smtClean="0"/>
              <a:t>Vũ Quang Bình</a:t>
            </a:r>
            <a:endParaRPr lang="en" sz="1400" dirty="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400" dirty="0"/>
          </a:p>
          <a:p>
            <a:pPr lvl="0">
              <a:spcBef>
                <a:spcPts val="0"/>
              </a:spcBef>
              <a:buNone/>
            </a:pPr>
            <a:endParaRPr sz="1400" dirty="0"/>
          </a:p>
        </p:txBody>
      </p:sp>
      <p:sp>
        <p:nvSpPr>
          <p:cNvPr id="25" name="Shape 193"/>
          <p:cNvSpPr txBox="1">
            <a:spLocks noGrp="1"/>
          </p:cNvSpPr>
          <p:nvPr>
            <p:ph type="body" idx="1"/>
          </p:nvPr>
        </p:nvSpPr>
        <p:spPr>
          <a:xfrm>
            <a:off x="990600" y="1733550"/>
            <a:ext cx="30843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b="1" dirty="0" smtClean="0">
                <a:solidFill>
                  <a:srgbClr val="FF9800"/>
                </a:solidFill>
              </a:rPr>
              <a:t>PRODUCT OWNER</a:t>
            </a:r>
            <a:endParaRPr lang="en" b="1" dirty="0">
              <a:solidFill>
                <a:srgbClr val="FF98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None/>
            </a:pPr>
            <a:r>
              <a:rPr lang="en-US" dirty="0" err="1" smtClean="0"/>
              <a:t>Hà</a:t>
            </a:r>
            <a:r>
              <a:rPr lang="en-US" dirty="0" smtClean="0"/>
              <a:t> Thanh </a:t>
            </a:r>
            <a:r>
              <a:rPr lang="en-US" dirty="0" err="1" smtClean="0"/>
              <a:t>Liêm</a:t>
            </a:r>
            <a:endParaRPr lang="en-US" dirty="0" smtClean="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None/>
            </a:pPr>
            <a:endParaRPr lang="en-US" dirty="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None/>
            </a:pPr>
            <a:endParaRPr lang="en" dirty="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9" name="Shape 193"/>
          <p:cNvSpPr txBox="1">
            <a:spLocks noGrp="1"/>
          </p:cNvSpPr>
          <p:nvPr>
            <p:ph type="body" idx="1"/>
          </p:nvPr>
        </p:nvSpPr>
        <p:spPr>
          <a:xfrm>
            <a:off x="4572000" y="1733550"/>
            <a:ext cx="37338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b="1" dirty="0" smtClean="0">
                <a:solidFill>
                  <a:srgbClr val="FF9800"/>
                </a:solidFill>
              </a:rPr>
              <a:t>SCRUM MASTER</a:t>
            </a:r>
            <a:endParaRPr lang="en" b="1" dirty="0">
              <a:solidFill>
                <a:srgbClr val="FF98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None/>
            </a:pPr>
            <a:r>
              <a:rPr lang="en-US" dirty="0" err="1" smtClean="0"/>
              <a:t>Đinh</a:t>
            </a:r>
            <a:r>
              <a:rPr lang="en-US" dirty="0" smtClean="0"/>
              <a:t> Thanh </a:t>
            </a:r>
            <a:r>
              <a:rPr lang="en-US" dirty="0" err="1" smtClean="0"/>
              <a:t>Sơn</a:t>
            </a:r>
            <a:endParaRPr lang="en-US" dirty="0" smtClean="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" name="Shape 678"/>
          <p:cNvSpPr/>
          <p:nvPr/>
        </p:nvSpPr>
        <p:spPr>
          <a:xfrm>
            <a:off x="381000" y="590550"/>
            <a:ext cx="288740" cy="304420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Content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895600" y="1581150"/>
            <a:ext cx="3378300" cy="2724300"/>
          </a:xfrm>
        </p:spPr>
        <p:txBody>
          <a:bodyPr/>
          <a:lstStyle/>
          <a:p>
            <a:r>
              <a:rPr lang="en-US" dirty="0" smtClean="0"/>
              <a:t> Technologies used</a:t>
            </a:r>
          </a:p>
          <a:p>
            <a:r>
              <a:rPr lang="en-US" dirty="0" smtClean="0"/>
              <a:t> Database structure</a:t>
            </a:r>
          </a:p>
          <a:p>
            <a:r>
              <a:rPr lang="en-US" dirty="0" smtClean="0"/>
              <a:t> Documents</a:t>
            </a:r>
          </a:p>
          <a:p>
            <a:r>
              <a:rPr lang="en-US" dirty="0" smtClean="0"/>
              <a:t> Features &amp; Assignments</a:t>
            </a:r>
          </a:p>
          <a:p>
            <a:r>
              <a:rPr lang="en-US" dirty="0" smtClean="0"/>
              <a:t> Demo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32" name="Shape 325"/>
          <p:cNvGrpSpPr/>
          <p:nvPr/>
        </p:nvGrpSpPr>
        <p:grpSpPr>
          <a:xfrm>
            <a:off x="263100" y="580105"/>
            <a:ext cx="407743" cy="391135"/>
            <a:chOff x="5233525" y="4954450"/>
            <a:chExt cx="538275" cy="516350"/>
          </a:xfrm>
        </p:grpSpPr>
        <p:sp>
          <p:nvSpPr>
            <p:cNvPr id="33" name="Shape 32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2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2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2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3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3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3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33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33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33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33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351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mtClean="0"/>
              <a:t>Technologies </a:t>
            </a:r>
            <a:r>
              <a:rPr lang="en" dirty="0" smtClean="0"/>
              <a:t>used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Technologies used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grpSp>
        <p:nvGrpSpPr>
          <p:cNvPr id="22" name="Shape 435"/>
          <p:cNvGrpSpPr/>
          <p:nvPr/>
        </p:nvGrpSpPr>
        <p:grpSpPr>
          <a:xfrm>
            <a:off x="270943" y="629920"/>
            <a:ext cx="392063" cy="291504"/>
            <a:chOff x="5247525" y="3007275"/>
            <a:chExt cx="517575" cy="384825"/>
          </a:xfrm>
        </p:grpSpPr>
        <p:sp>
          <p:nvSpPr>
            <p:cNvPr id="23" name="Shape 43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4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3275" y="1537987"/>
            <a:ext cx="3378300" cy="2724300"/>
          </a:xfrm>
        </p:spPr>
        <p:txBody>
          <a:bodyPr/>
          <a:lstStyle/>
          <a:p>
            <a:r>
              <a:rPr lang="en-US" dirty="0" smtClean="0"/>
              <a:t> Front-end: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AngularJS</a:t>
            </a:r>
            <a:r>
              <a:rPr lang="en-US" dirty="0" smtClean="0"/>
              <a:t> 1x</a:t>
            </a:r>
          </a:p>
          <a:p>
            <a:pPr lvl="1"/>
            <a:r>
              <a:rPr lang="en-US" dirty="0" smtClean="0"/>
              <a:t> Bootstrap</a:t>
            </a:r>
          </a:p>
          <a:p>
            <a:pPr lvl="1"/>
            <a:r>
              <a:rPr lang="en-US" smtClean="0"/>
              <a:t> Jquery</a:t>
            </a:r>
            <a:endParaRPr lang="en-US" dirty="0" smtClean="0"/>
          </a:p>
          <a:p>
            <a:pPr lvl="1"/>
            <a:r>
              <a:rPr lang="en-US" smtClean="0"/>
              <a:t>Ui </a:t>
            </a:r>
            <a:r>
              <a:rPr lang="en-US" dirty="0" smtClean="0"/>
              <a:t>grid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8" name="Text Placeholder 3"/>
          <p:cNvSpPr>
            <a:spLocks noGrp="1"/>
          </p:cNvSpPr>
          <p:nvPr>
            <p:ph type="body" idx="1"/>
          </p:nvPr>
        </p:nvSpPr>
        <p:spPr>
          <a:xfrm>
            <a:off x="2819400" y="1504950"/>
            <a:ext cx="3378300" cy="2724300"/>
          </a:xfrm>
        </p:spPr>
        <p:txBody>
          <a:bodyPr/>
          <a:lstStyle/>
          <a:p>
            <a:r>
              <a:rPr lang="en-US" dirty="0" smtClean="0"/>
              <a:t> Back-end</a:t>
            </a:r>
            <a:endParaRPr lang="en-US" dirty="0"/>
          </a:p>
          <a:p>
            <a:pPr lvl="1"/>
            <a:r>
              <a:rPr lang="en-US" dirty="0" smtClean="0"/>
              <a:t> Spring </a:t>
            </a:r>
            <a:r>
              <a:rPr lang="en-US" dirty="0"/>
              <a:t>MVC</a:t>
            </a:r>
          </a:p>
          <a:p>
            <a:pPr lvl="1"/>
            <a:r>
              <a:rPr lang="en-US" dirty="0" smtClean="0"/>
              <a:t> Maven</a:t>
            </a:r>
          </a:p>
          <a:p>
            <a:pPr lvl="1"/>
            <a:r>
              <a:rPr lang="en-US" dirty="0" smtClean="0"/>
              <a:t> Hibernate</a:t>
            </a:r>
          </a:p>
          <a:p>
            <a:pPr lvl="1"/>
            <a:r>
              <a:rPr lang="en-US" dirty="0" smtClean="0"/>
              <a:t> Tomcat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Springboot</a:t>
            </a: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idx="1"/>
          </p:nvPr>
        </p:nvSpPr>
        <p:spPr>
          <a:xfrm>
            <a:off x="4876800" y="1504950"/>
            <a:ext cx="3962400" cy="2724300"/>
          </a:xfrm>
        </p:spPr>
        <p:txBody>
          <a:bodyPr/>
          <a:lstStyle/>
          <a:p>
            <a:r>
              <a:rPr lang="en-US" dirty="0" smtClean="0"/>
              <a:t> Database management system</a:t>
            </a:r>
            <a:endParaRPr lang="en-US" dirty="0"/>
          </a:p>
          <a:p>
            <a:pPr lvl="1"/>
            <a:r>
              <a:rPr lang="en-US" dirty="0" smtClean="0"/>
              <a:t> 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Database structure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7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/>
              <a:t>Database structure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grpSp>
        <p:nvGrpSpPr>
          <p:cNvPr id="22" name="Shape 435"/>
          <p:cNvGrpSpPr/>
          <p:nvPr/>
        </p:nvGrpSpPr>
        <p:grpSpPr>
          <a:xfrm>
            <a:off x="270943" y="629920"/>
            <a:ext cx="392063" cy="291504"/>
            <a:chOff x="5247525" y="3007275"/>
            <a:chExt cx="517575" cy="384825"/>
          </a:xfrm>
        </p:grpSpPr>
        <p:sp>
          <p:nvSpPr>
            <p:cNvPr id="23" name="Shape 43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4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2" descr="https://scontent.fsgn5-2.fna.fbcdn.net/v/t34.0-12/18871423_825371680948934_1101984652_n.png?oh=d17e32f3a8c0a7c2bf02abcf6ef33405&amp;oe=593471A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00150"/>
            <a:ext cx="923375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46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Documents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3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Documents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grpSp>
        <p:nvGrpSpPr>
          <p:cNvPr id="9" name="Shape 194"/>
          <p:cNvGrpSpPr/>
          <p:nvPr/>
        </p:nvGrpSpPr>
        <p:grpSpPr>
          <a:xfrm>
            <a:off x="293682" y="574116"/>
            <a:ext cx="309041" cy="403122"/>
            <a:chOff x="590250" y="244200"/>
            <a:chExt cx="407975" cy="532175"/>
          </a:xfrm>
        </p:grpSpPr>
        <p:sp>
          <p:nvSpPr>
            <p:cNvPr id="10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" name="Shape 237"/>
          <p:cNvSpPr txBox="1">
            <a:spLocks noGrp="1"/>
          </p:cNvSpPr>
          <p:nvPr>
            <p:ph type="body" idx="1"/>
          </p:nvPr>
        </p:nvSpPr>
        <p:spPr>
          <a:xfrm>
            <a:off x="609349" y="1352550"/>
            <a:ext cx="2591051" cy="38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 dirty="0" smtClean="0"/>
              <a:t>Tasks</a:t>
            </a:r>
            <a:endParaRPr lang="e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89" y="1657350"/>
            <a:ext cx="7619273" cy="30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680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477</Words>
  <Application>Microsoft Office PowerPoint</Application>
  <PresentationFormat>On-screen Show (16:9)</PresentationFormat>
  <Paragraphs>130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Salerio template</vt:lpstr>
      <vt:lpstr>ISC Management System</vt:lpstr>
      <vt:lpstr>Introduction</vt:lpstr>
      <vt:lpstr>Content</vt:lpstr>
      <vt:lpstr>Technologies used</vt:lpstr>
      <vt:lpstr>Technologies used</vt:lpstr>
      <vt:lpstr>Database structure</vt:lpstr>
      <vt:lpstr>Database structure</vt:lpstr>
      <vt:lpstr>Documents</vt:lpstr>
      <vt:lpstr>Documents</vt:lpstr>
      <vt:lpstr>Features  &amp; Assignments</vt:lpstr>
      <vt:lpstr>Features &amp; Assignments</vt:lpstr>
      <vt:lpstr>Features &amp; Assignments</vt:lpstr>
      <vt:lpstr>Features &amp; Assignments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WEB ONLINE TEST</dc:title>
  <cp:lastModifiedBy>Alice</cp:lastModifiedBy>
  <cp:revision>48</cp:revision>
  <dcterms:modified xsi:type="dcterms:W3CDTF">2017-06-02T17:18:39Z</dcterms:modified>
</cp:coreProperties>
</file>