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sldIdLst>
    <p:sldId id="256" r:id="rId6"/>
    <p:sldId id="257" r:id="rId7"/>
    <p:sldId id="260" r:id="rId8"/>
    <p:sldId id="261" r:id="rId9"/>
    <p:sldId id="258" r:id="rId10"/>
    <p:sldId id="259" r:id="rId11"/>
    <p:sldId id="262" r:id="rId12"/>
    <p:sldId id="263" r:id="rId13"/>
    <p:sldId id="264" r:id="rId14"/>
    <p:sldId id="267" r:id="rId15"/>
    <p:sldId id="270" r:id="rId16"/>
    <p:sldId id="271" r:id="rId17"/>
    <p:sldId id="265" r:id="rId18"/>
    <p:sldId id="273" r:id="rId19"/>
    <p:sldId id="272" r:id="rId20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866520" y="339480"/>
            <a:ext cx="8346240" cy="35892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866520" y="339480"/>
            <a:ext cx="8346240" cy="35892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866520" y="339480"/>
            <a:ext cx="8346240" cy="35892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6520" y="339480"/>
            <a:ext cx="8346240" cy="35892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936D88AE-4868-49A8-AF13-F02D04C5EA80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088480" y="510372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587800" y="46101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9803160" y="367416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9669240" y="54273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630520" y="55980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28480" y="298044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288360" y="70848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559080" y="119124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9164520" y="39960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9792000" y="46152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174600" y="176004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1539360" y="24948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680400" y="220500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3776040" y="42732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8834040" y="503496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PlaceHolder 16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850" b="0" strike="noStrike" spc="-1">
                <a:latin typeface="Arial"/>
              </a:rPr>
              <a:t>Click to edit the title text format</a:t>
            </a:r>
            <a:endParaRPr lang="en-US" sz="4850" b="0" strike="noStrike" spc="-1">
              <a:latin typeface="Arial"/>
            </a:endParaRPr>
          </a:p>
        </p:txBody>
      </p:sp>
      <p:sp>
        <p:nvSpPr>
          <p:cNvPr id="57" name="PlaceHolder 1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530" b="0" strike="noStrike" spc="-1">
                <a:latin typeface="Arial"/>
              </a:rPr>
              <a:t>Click to edit the outline text format</a:t>
            </a:r>
            <a:endParaRPr lang="en-US" sz="3530" b="0" strike="noStrike" spc="-1">
              <a:latin typeface="Arial"/>
            </a:endParaRPr>
          </a:p>
          <a:p>
            <a:pPr marL="864235" lvl="1" indent="-323850">
              <a:spcBef>
                <a:spcPts val="12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80" b="0" strike="noStrike" spc="-1">
                <a:latin typeface="Arial"/>
              </a:rPr>
              <a:t>Second Outline Level</a:t>
            </a:r>
            <a:endParaRPr lang="en-US" sz="3080" b="0" strike="noStrike" spc="-1">
              <a:latin typeface="Arial"/>
            </a:endParaRPr>
          </a:p>
          <a:p>
            <a:pPr marL="1296035" lvl="2" indent="-288290">
              <a:spcBef>
                <a:spcPts val="9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40" b="0" strike="noStrike" spc="-1">
                <a:latin typeface="Arial"/>
              </a:rPr>
              <a:t>Third Outline Level</a:t>
            </a:r>
            <a:endParaRPr lang="en-US" sz="2640" b="0" strike="noStrike" spc="-1">
              <a:latin typeface="Arial"/>
            </a:endParaRPr>
          </a:p>
          <a:p>
            <a:pPr marL="1727835" lvl="3" indent="-215900">
              <a:spcBef>
                <a:spcPts val="6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latin typeface="Arial"/>
              </a:rPr>
              <a:t>Fourth Outline Level</a:t>
            </a:r>
            <a:endParaRPr lang="en-US" sz="2210" b="0" strike="noStrike" spc="-1">
              <a:latin typeface="Arial"/>
            </a:endParaRPr>
          </a:p>
          <a:p>
            <a:pPr marL="2160270" lvl="4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Fifth Outline Level</a:t>
            </a:r>
            <a:endParaRPr lang="en-US" sz="2210" b="0" strike="noStrike" spc="-1">
              <a:latin typeface="Arial"/>
            </a:endParaRPr>
          </a:p>
          <a:p>
            <a:pPr marL="2592070" lvl="5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Sixth Outline Level</a:t>
            </a:r>
            <a:endParaRPr lang="en-US" sz="2210" b="0" strike="noStrike" spc="-1">
              <a:latin typeface="Arial"/>
            </a:endParaRPr>
          </a:p>
          <a:p>
            <a:pPr marL="3023870" lvl="6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Seventh Outline Level</a:t>
            </a:r>
            <a:endParaRPr lang="en-US" sz="221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088480" y="510372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8587800" y="46101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9803160" y="367416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9669240" y="54273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2630520" y="55980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528480" y="298044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288360" y="70848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59080" y="119124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9164520" y="39960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9792000" y="46152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11"/>
          <p:cNvSpPr/>
          <p:nvPr/>
        </p:nvSpPr>
        <p:spPr>
          <a:xfrm>
            <a:off x="174600" y="176004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1539360" y="24948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" name="CustomShape 13"/>
          <p:cNvSpPr/>
          <p:nvPr/>
        </p:nvSpPr>
        <p:spPr>
          <a:xfrm>
            <a:off x="680400" y="220500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3776040" y="42732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8" name="CustomShape 15"/>
          <p:cNvSpPr/>
          <p:nvPr/>
        </p:nvSpPr>
        <p:spPr>
          <a:xfrm>
            <a:off x="8834040" y="503496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9" name="PlaceHolder 16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850" b="0" strike="noStrike" spc="-1">
                <a:latin typeface="Arial"/>
              </a:rPr>
              <a:t>Click to edit the title text format</a:t>
            </a:r>
            <a:endParaRPr lang="en-US" sz="4850" b="0" strike="noStrike" spc="-1">
              <a:latin typeface="Arial"/>
            </a:endParaRPr>
          </a:p>
        </p:txBody>
      </p:sp>
      <p:sp>
        <p:nvSpPr>
          <p:cNvPr id="110" name="PlaceHolder 1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530" b="0" strike="noStrike" spc="-1">
                <a:latin typeface="Arial"/>
              </a:rPr>
              <a:t>Click to edit the outline text format</a:t>
            </a:r>
            <a:endParaRPr lang="en-US" sz="3530" b="0" strike="noStrike" spc="-1">
              <a:latin typeface="Arial"/>
            </a:endParaRPr>
          </a:p>
          <a:p>
            <a:pPr marL="864235" lvl="1" indent="-323850">
              <a:spcBef>
                <a:spcPts val="12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80" b="0" strike="noStrike" spc="-1">
                <a:latin typeface="Arial"/>
              </a:rPr>
              <a:t>Second Outline Level</a:t>
            </a:r>
            <a:endParaRPr lang="en-US" sz="3080" b="0" strike="noStrike" spc="-1">
              <a:latin typeface="Arial"/>
            </a:endParaRPr>
          </a:p>
          <a:p>
            <a:pPr marL="1296035" lvl="2" indent="-288290">
              <a:spcBef>
                <a:spcPts val="9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40" b="0" strike="noStrike" spc="-1">
                <a:latin typeface="Arial"/>
              </a:rPr>
              <a:t>Third Outline Level</a:t>
            </a:r>
            <a:endParaRPr lang="en-US" sz="2640" b="0" strike="noStrike" spc="-1">
              <a:latin typeface="Arial"/>
            </a:endParaRPr>
          </a:p>
          <a:p>
            <a:pPr marL="1727835" lvl="3" indent="-215900">
              <a:spcBef>
                <a:spcPts val="6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latin typeface="Arial"/>
              </a:rPr>
              <a:t>Fourth Outline Level</a:t>
            </a:r>
            <a:endParaRPr lang="en-US" sz="2210" b="0" strike="noStrike" spc="-1">
              <a:latin typeface="Arial"/>
            </a:endParaRPr>
          </a:p>
          <a:p>
            <a:pPr marL="2160270" lvl="4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Fifth Outline Level</a:t>
            </a:r>
            <a:endParaRPr lang="en-US" sz="2210" b="0" strike="noStrike" spc="-1">
              <a:latin typeface="Arial"/>
            </a:endParaRPr>
          </a:p>
          <a:p>
            <a:pPr marL="2592070" lvl="5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Sixth Outline Level</a:t>
            </a:r>
            <a:endParaRPr lang="en-US" sz="2210" b="0" strike="noStrike" spc="-1">
              <a:latin typeface="Arial"/>
            </a:endParaRPr>
          </a:p>
          <a:p>
            <a:pPr marL="3023870" lvl="6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Seventh Outline Level</a:t>
            </a:r>
            <a:endParaRPr lang="en-US" sz="221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088480" y="510372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587800" y="46101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9803160" y="367416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9669240" y="54273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630520" y="55980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28480" y="298044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288360" y="70848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559080" y="119124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9164520" y="39960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9792000" y="46152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174600" y="176004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1539360" y="24948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680400" y="220500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3776040" y="42732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8834040" y="503496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PlaceHolder 16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850" b="0" strike="noStrike" spc="-1">
                <a:latin typeface="Arial"/>
              </a:rPr>
              <a:t>Click to edit the title text format</a:t>
            </a:r>
            <a:endParaRPr lang="en-US" sz="4850" b="0" strike="noStrike" spc="-1">
              <a:latin typeface="Arial"/>
            </a:endParaRPr>
          </a:p>
        </p:txBody>
      </p:sp>
      <p:sp>
        <p:nvSpPr>
          <p:cNvPr id="57" name="PlaceHolder 1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530" b="0" strike="noStrike" spc="-1">
                <a:latin typeface="Arial"/>
              </a:rPr>
              <a:t>Click to edit the outline text format</a:t>
            </a:r>
            <a:endParaRPr lang="en-US" sz="3530" b="0" strike="noStrike" spc="-1">
              <a:latin typeface="Arial"/>
            </a:endParaRPr>
          </a:p>
          <a:p>
            <a:pPr marL="864235" lvl="1" indent="-323850">
              <a:spcBef>
                <a:spcPts val="12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80" b="0" strike="noStrike" spc="-1">
                <a:latin typeface="Arial"/>
              </a:rPr>
              <a:t>Second Outline Level</a:t>
            </a:r>
            <a:endParaRPr lang="en-US" sz="3080" b="0" strike="noStrike" spc="-1">
              <a:latin typeface="Arial"/>
            </a:endParaRPr>
          </a:p>
          <a:p>
            <a:pPr marL="1296035" lvl="2" indent="-288290">
              <a:spcBef>
                <a:spcPts val="9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40" b="0" strike="noStrike" spc="-1">
                <a:latin typeface="Arial"/>
              </a:rPr>
              <a:t>Third Outline Level</a:t>
            </a:r>
            <a:endParaRPr lang="en-US" sz="2640" b="0" strike="noStrike" spc="-1">
              <a:latin typeface="Arial"/>
            </a:endParaRPr>
          </a:p>
          <a:p>
            <a:pPr marL="1727835" lvl="3" indent="-215900">
              <a:spcBef>
                <a:spcPts val="6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latin typeface="Arial"/>
              </a:rPr>
              <a:t>Fourth Outline Level</a:t>
            </a:r>
            <a:endParaRPr lang="en-US" sz="2210" b="0" strike="noStrike" spc="-1">
              <a:latin typeface="Arial"/>
            </a:endParaRPr>
          </a:p>
          <a:p>
            <a:pPr marL="2160270" lvl="4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Fifth Outline Level</a:t>
            </a:r>
            <a:endParaRPr lang="en-US" sz="2210" b="0" strike="noStrike" spc="-1">
              <a:latin typeface="Arial"/>
            </a:endParaRPr>
          </a:p>
          <a:p>
            <a:pPr marL="2592070" lvl="5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Sixth Outline Level</a:t>
            </a:r>
            <a:endParaRPr lang="en-US" sz="2210" b="0" strike="noStrike" spc="-1">
              <a:latin typeface="Arial"/>
            </a:endParaRPr>
          </a:p>
          <a:p>
            <a:pPr marL="3023870" lvl="6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Seventh Outline Level</a:t>
            </a:r>
            <a:endParaRPr lang="en-US" sz="221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09360" y="666360"/>
            <a:ext cx="6479640" cy="3901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9"/>
          <p:cNvSpPr/>
          <p:nvPr/>
        </p:nvSpPr>
        <p:spPr>
          <a:xfrm flipH="1">
            <a:off x="5152390" y="7175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[0,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548" name="CustomShape 22"/>
          <p:cNvSpPr/>
          <p:nvPr/>
        </p:nvSpPr>
        <p:spPr>
          <a:xfrm>
            <a:off x="5895975" y="71120"/>
            <a:ext cx="4215130" cy="515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100806" bIns="100806">
            <a:noAutofit/>
          </a:bodyPr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A = [1, 3, 5, 7, 9, 11, 13</a:t>
            </a:r>
            <a:r>
              <a:rPr lang="en-US" altLang="en-GB" sz="16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, 0</a:t>
            </a:r>
            <a:r>
              <a:rPr lang="en-GB" sz="16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]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70331" y="855264"/>
            <a:ext cx="9057178" cy="3374858"/>
            <a:chOff x="1452503" y="1205089"/>
            <a:chExt cx="9930462" cy="3574438"/>
          </a:xfrm>
        </p:grpSpPr>
        <p:sp>
          <p:nvSpPr>
            <p:cNvPr id="71" name="Oval 70"/>
            <p:cNvSpPr/>
            <p:nvPr/>
          </p:nvSpPr>
          <p:spPr>
            <a:xfrm>
              <a:off x="2294214" y="3336588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1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616965" y="4205595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1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963699" y="4215320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3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787498" y="3308891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5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058566" y="4208836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5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454665" y="4205595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7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671202" y="3280713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933401" y="4225051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dirty="0">
                  <a:solidFill>
                    <a:schemeClr val="bg1"/>
                  </a:solidFill>
                </a:rPr>
                <a:t>9</a:t>
              </a:r>
              <a:endParaRPr lang="en-US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341203" y="4225051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dirty="0">
                  <a:solidFill>
                    <a:schemeClr val="bg1"/>
                  </a:solidFill>
                </a:rPr>
                <a:t>11</a:t>
              </a:r>
              <a:endParaRPr lang="en-US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73784" y="3345253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0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9499060" y="4215320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dirty="0">
                  <a:solidFill>
                    <a:schemeClr val="bg1"/>
                  </a:solidFill>
                </a:rPr>
                <a:t>1</a:t>
              </a:r>
              <a:r>
                <a:rPr lang="en-US" sz="1200" dirty="0">
                  <a:solidFill>
                    <a:schemeClr val="bg1"/>
                  </a:solidFill>
                </a:rPr>
                <a:t>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0783093" y="4205595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0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8910539" y="2362200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399179" y="1523998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1" name="Straight Connector 90"/>
            <p:cNvCxnSpPr>
              <a:stCxn id="90" idx="2"/>
              <a:endCxn id="105" idx="6"/>
            </p:cNvCxnSpPr>
            <p:nvPr/>
          </p:nvCxnSpPr>
          <p:spPr>
            <a:xfrm flipH="1">
              <a:off x="4163443" y="1801236"/>
              <a:ext cx="2235736" cy="8382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2"/>
              <a:endCxn id="90" idx="6"/>
            </p:cNvCxnSpPr>
            <p:nvPr/>
          </p:nvCxnSpPr>
          <p:spPr>
            <a:xfrm flipH="1" flipV="1">
              <a:off x="6999051" y="1801236"/>
              <a:ext cx="1911488" cy="8382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5"/>
              <a:endCxn id="85" idx="1"/>
            </p:cNvCxnSpPr>
            <p:nvPr/>
          </p:nvCxnSpPr>
          <p:spPr>
            <a:xfrm>
              <a:off x="9422562" y="2835475"/>
              <a:ext cx="839071" cy="59097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8184717" y="2806189"/>
              <a:ext cx="815163" cy="57015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Connector 1"/>
            <p:cNvCxnSpPr>
              <a:stCxn id="105" idx="5"/>
              <a:endCxn id="75" idx="1"/>
            </p:cNvCxnSpPr>
            <p:nvPr/>
          </p:nvCxnSpPr>
          <p:spPr>
            <a:xfrm>
              <a:off x="4075594" y="2835475"/>
              <a:ext cx="799753" cy="55461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1" idx="7"/>
              <a:endCxn id="105" idx="3"/>
            </p:cNvCxnSpPr>
            <p:nvPr/>
          </p:nvCxnSpPr>
          <p:spPr>
            <a:xfrm flipV="1">
              <a:off x="2806237" y="2835475"/>
              <a:ext cx="845183" cy="58231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6" idx="0"/>
              <a:endCxn id="85" idx="3"/>
            </p:cNvCxnSpPr>
            <p:nvPr/>
          </p:nvCxnSpPr>
          <p:spPr>
            <a:xfrm flipV="1">
              <a:off x="9798996" y="3818528"/>
              <a:ext cx="462637" cy="39679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7" idx="0"/>
              <a:endCxn id="85" idx="5"/>
            </p:cNvCxnSpPr>
            <p:nvPr/>
          </p:nvCxnSpPr>
          <p:spPr>
            <a:xfrm flipH="1" flipV="1">
              <a:off x="10685807" y="3818528"/>
              <a:ext cx="397222" cy="387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3" idx="0"/>
              <a:endCxn id="79" idx="3"/>
            </p:cNvCxnSpPr>
            <p:nvPr/>
          </p:nvCxnSpPr>
          <p:spPr>
            <a:xfrm flipV="1">
              <a:off x="7233337" y="3753592"/>
              <a:ext cx="525651" cy="47145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4" idx="0"/>
              <a:endCxn id="79" idx="5"/>
            </p:cNvCxnSpPr>
            <p:nvPr/>
          </p:nvCxnSpPr>
          <p:spPr>
            <a:xfrm flipH="1" flipV="1">
              <a:off x="8183718" y="3753592"/>
              <a:ext cx="458117" cy="47145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77" idx="0"/>
              <a:endCxn id="75" idx="5"/>
            </p:cNvCxnSpPr>
            <p:nvPr/>
          </p:nvCxnSpPr>
          <p:spPr>
            <a:xfrm flipH="1" flipV="1">
              <a:off x="5299521" y="3782166"/>
              <a:ext cx="455080" cy="42342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76" idx="0"/>
              <a:endCxn id="75" idx="3"/>
            </p:cNvCxnSpPr>
            <p:nvPr/>
          </p:nvCxnSpPr>
          <p:spPr>
            <a:xfrm flipV="1">
              <a:off x="4358502" y="3782166"/>
              <a:ext cx="516845" cy="42667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72" idx="0"/>
              <a:endCxn id="71" idx="3"/>
            </p:cNvCxnSpPr>
            <p:nvPr/>
          </p:nvCxnSpPr>
          <p:spPr>
            <a:xfrm flipV="1">
              <a:off x="1916901" y="3809863"/>
              <a:ext cx="465162" cy="3957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74" idx="0"/>
              <a:endCxn id="71" idx="5"/>
            </p:cNvCxnSpPr>
            <p:nvPr/>
          </p:nvCxnSpPr>
          <p:spPr>
            <a:xfrm flipH="1" flipV="1">
              <a:off x="2806237" y="3809863"/>
              <a:ext cx="457398" cy="4054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3563571" y="2362200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107348" y="1205089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49734" y="2965732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52503" y="3878905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133530" y="3782166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10638" y="3795446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66511" y="3782166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910339" y="2022973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738976" y="3202022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930459" y="3863367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506830" y="3815210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422848" y="3878572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083029" y="3786100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16626" y="2932943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443197" y="1603259"/>
              <a:ext cx="424174" cy="39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476428" y="1616570"/>
              <a:ext cx="410903" cy="32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0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ustomShape 9"/>
          <p:cNvSpPr/>
          <p:nvPr/>
        </p:nvSpPr>
        <p:spPr>
          <a:xfrm flipH="1">
            <a:off x="1805305" y="198564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[0,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3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5" name="CustomShape 9"/>
          <p:cNvSpPr/>
          <p:nvPr/>
        </p:nvSpPr>
        <p:spPr>
          <a:xfrm flipH="1">
            <a:off x="7631430" y="167957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4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6" name="CustomShape 9"/>
          <p:cNvSpPr/>
          <p:nvPr/>
        </p:nvSpPr>
        <p:spPr>
          <a:xfrm flipH="1">
            <a:off x="5470525" y="255841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4, 5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7" name="CustomShape 9"/>
          <p:cNvSpPr/>
          <p:nvPr/>
        </p:nvSpPr>
        <p:spPr>
          <a:xfrm flipH="1">
            <a:off x="8876665" y="246634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6, 7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8" name="CustomShape 9"/>
          <p:cNvSpPr/>
          <p:nvPr/>
        </p:nvSpPr>
        <p:spPr>
          <a:xfrm flipH="1">
            <a:off x="5527040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4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4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9" name="CustomShape 9"/>
          <p:cNvSpPr/>
          <p:nvPr/>
        </p:nvSpPr>
        <p:spPr>
          <a:xfrm flipH="1">
            <a:off x="6628765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5, 5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0" name="CustomShape 9"/>
          <p:cNvSpPr/>
          <p:nvPr/>
        </p:nvSpPr>
        <p:spPr>
          <a:xfrm flipH="1">
            <a:off x="7713345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6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6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 flipH="1">
            <a:off x="8884285" y="422973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 flipH="1">
            <a:off x="523875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0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0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3" name="CustomShape 9"/>
          <p:cNvSpPr/>
          <p:nvPr/>
        </p:nvSpPr>
        <p:spPr>
          <a:xfrm flipH="1">
            <a:off x="1805305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1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1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4" name="CustomShape 9"/>
          <p:cNvSpPr/>
          <p:nvPr/>
        </p:nvSpPr>
        <p:spPr>
          <a:xfrm flipH="1">
            <a:off x="2755900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2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2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5" name="CustomShape 9"/>
          <p:cNvSpPr/>
          <p:nvPr/>
        </p:nvSpPr>
        <p:spPr>
          <a:xfrm flipH="1">
            <a:off x="4079240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3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3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6" name="CustomShape 9"/>
          <p:cNvSpPr/>
          <p:nvPr/>
        </p:nvSpPr>
        <p:spPr>
          <a:xfrm flipH="1">
            <a:off x="1885315" y="281495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0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1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7" name="CustomShape 9"/>
          <p:cNvSpPr/>
          <p:nvPr/>
        </p:nvSpPr>
        <p:spPr>
          <a:xfrm flipH="1">
            <a:off x="4159250" y="270065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2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3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628765" y="414655"/>
            <a:ext cx="3479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Cập nhật đoạn [0, 5] = 4</a:t>
            </a:r>
            <a:endParaRPr lang="en-US" altLang="en-US" sz="1600"/>
          </a:p>
        </p:txBody>
      </p:sp>
      <p:sp>
        <p:nvSpPr>
          <p:cNvPr id="21" name="Left Bracket 20"/>
          <p:cNvSpPr/>
          <p:nvPr/>
        </p:nvSpPr>
        <p:spPr>
          <a:xfrm rot="16200000">
            <a:off x="3919220" y="1402715"/>
            <a:ext cx="215900" cy="7004050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 rot="16200000">
            <a:off x="2588895" y="2433955"/>
            <a:ext cx="215900" cy="4253230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>
          <a:xfrm rot="16200000">
            <a:off x="6407150" y="3536315"/>
            <a:ext cx="215900" cy="2047875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Curved Connector 24"/>
          <p:cNvCxnSpPr/>
          <p:nvPr/>
        </p:nvCxnSpPr>
        <p:spPr>
          <a:xfrm rot="10800000" flipV="1">
            <a:off x="2947035" y="1397000"/>
            <a:ext cx="2189480" cy="62738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628900" y="2026285"/>
            <a:ext cx="336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bg1"/>
                </a:solidFill>
              </a:rPr>
              <a:t>1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2626360" y="2026285"/>
            <a:ext cx="336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bg1"/>
                </a:solidFill>
              </a:rPr>
              <a:t>4</a:t>
            </a:r>
            <a:endParaRPr lang="en-US" altLang="en-US" sz="1400">
              <a:solidFill>
                <a:schemeClr val="bg1"/>
              </a:solidFill>
            </a:endParaRPr>
          </a:p>
        </p:txBody>
      </p:sp>
      <p:cxnSp>
        <p:nvCxnSpPr>
          <p:cNvPr id="29" name="Curved Connector 28"/>
          <p:cNvCxnSpPr>
            <a:stCxn id="90" idx="6"/>
            <a:endCxn id="89" idx="1"/>
          </p:cNvCxnSpPr>
          <p:nvPr/>
        </p:nvCxnSpPr>
        <p:spPr>
          <a:xfrm>
            <a:off x="5629275" y="1417955"/>
            <a:ext cx="1823085" cy="60642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06"/>
          <p:cNvSpPr txBox="1"/>
          <p:nvPr/>
        </p:nvSpPr>
        <p:spPr>
          <a:xfrm>
            <a:off x="2310020" y="1658252"/>
            <a:ext cx="266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Box 106"/>
          <p:cNvSpPr txBox="1"/>
          <p:nvPr/>
        </p:nvSpPr>
        <p:spPr>
          <a:xfrm>
            <a:off x="2369710" y="1679842"/>
            <a:ext cx="266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452360" y="2060575"/>
            <a:ext cx="373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/>
                </a:solidFill>
              </a:rPr>
              <a:t>0</a:t>
            </a:r>
            <a:endParaRPr lang="en-US" altLang="en-US" sz="1400">
              <a:solidFill>
                <a:schemeClr val="bg1"/>
              </a:solidFill>
            </a:endParaRPr>
          </a:p>
        </p:txBody>
      </p:sp>
      <p:cxnSp>
        <p:nvCxnSpPr>
          <p:cNvPr id="33" name="Curved Connector 32"/>
          <p:cNvCxnSpPr>
            <a:endCxn id="79" idx="0"/>
          </p:cNvCxnSpPr>
          <p:nvPr/>
        </p:nvCxnSpPr>
        <p:spPr>
          <a:xfrm rot="10800000" flipV="1">
            <a:off x="6515735" y="2331085"/>
            <a:ext cx="900430" cy="4838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6303010" y="2916555"/>
            <a:ext cx="373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/>
                </a:solidFill>
              </a:rPr>
              <a:t>9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329045" y="2905760"/>
            <a:ext cx="373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/>
                </a:solidFill>
              </a:rPr>
              <a:t>4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" name="TextBox 114"/>
          <p:cNvSpPr txBox="1"/>
          <p:nvPr/>
        </p:nvSpPr>
        <p:spPr>
          <a:xfrm>
            <a:off x="6036862" y="2635711"/>
            <a:ext cx="2661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TextBox 114"/>
          <p:cNvSpPr txBox="1"/>
          <p:nvPr/>
        </p:nvSpPr>
        <p:spPr>
          <a:xfrm>
            <a:off x="6036862" y="2635711"/>
            <a:ext cx="2661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en-US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8" name="Curved Connector 37"/>
          <p:cNvCxnSpPr>
            <a:endCxn id="90" idx="3"/>
          </p:cNvCxnSpPr>
          <p:nvPr/>
        </p:nvCxnSpPr>
        <p:spPr>
          <a:xfrm flipV="1">
            <a:off x="2951480" y="1602740"/>
            <a:ext cx="2210435" cy="72834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89" idx="4"/>
          </p:cNvCxnSpPr>
          <p:nvPr/>
        </p:nvCxnSpPr>
        <p:spPr>
          <a:xfrm flipV="1">
            <a:off x="6768465" y="2470785"/>
            <a:ext cx="877570" cy="58039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89" idx="6"/>
            <a:endCxn id="85" idx="0"/>
          </p:cNvCxnSpPr>
          <p:nvPr/>
        </p:nvCxnSpPr>
        <p:spPr>
          <a:xfrm>
            <a:off x="7919720" y="2209165"/>
            <a:ext cx="878840" cy="666750"/>
          </a:xfrm>
          <a:prstGeom prst="curvedConnector2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85" idx="2"/>
            <a:endCxn id="89" idx="4"/>
          </p:cNvCxnSpPr>
          <p:nvPr/>
        </p:nvCxnSpPr>
        <p:spPr>
          <a:xfrm rot="10800000">
            <a:off x="7646035" y="2470785"/>
            <a:ext cx="878840" cy="66675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endCxn id="90" idx="5"/>
          </p:cNvCxnSpPr>
          <p:nvPr/>
        </p:nvCxnSpPr>
        <p:spPr>
          <a:xfrm rot="10800000">
            <a:off x="5548630" y="1602740"/>
            <a:ext cx="1812925" cy="6502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7" grpId="1"/>
      <p:bldP spid="28" grpId="0"/>
      <p:bldP spid="30" grpId="0"/>
      <p:bldP spid="31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" name="TextShape 1"/>
          <p:cNvSpPr txBox="1"/>
          <p:nvPr/>
        </p:nvSpPr>
        <p:spPr>
          <a:xfrm>
            <a:off x="1295400" y="791845"/>
            <a:ext cx="7280275" cy="798830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IV</a:t>
            </a:r>
            <a:r>
              <a:rPr 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. </a:t>
            </a:r>
            <a:r>
              <a:rPr lang="en-US" alt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Lazy propagation</a:t>
            </a:r>
            <a:endParaRPr lang="en-US" altLang="en-GB" sz="3305" b="1" strike="noStrike" spc="-1">
              <a:solidFill>
                <a:srgbClr val="0091EA"/>
              </a:solidFill>
              <a:latin typeface="Roboto Slab"/>
              <a:ea typeface="Roboto Slab"/>
              <a:sym typeface="+mn-ea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002665" y="1415415"/>
            <a:ext cx="8074660" cy="3874135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spc="-1">
                <a:latin typeface="Arial"/>
                <a:sym typeface="+mn-ea"/>
              </a:rPr>
              <a:t>Thao tác “Cập nhật” (Part 2): propagation.</a:t>
            </a: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Xảy ra khi node cha muốn thăm node con (bất kể Update hay query)</a:t>
            </a: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Nếu giá trị lazy ở node cha là rỗng : thăm node con.</a:t>
            </a: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Nếu giá trị lazy ở node cha không rỗng:</a:t>
            </a:r>
            <a:endParaRPr lang="en-US" altLang="en-US" sz="1600" b="0" strike="noStrike" spc="-1">
              <a:latin typeface="Arial"/>
            </a:endParaRPr>
          </a:p>
          <a:p>
            <a:pPr marL="1371600" lvl="2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Thực hiện Phép toán Update cho 2 giá trị Value và lazy ở cả 2 node con.</a:t>
            </a:r>
            <a:endParaRPr lang="en-US" altLang="en-US" sz="1600" b="0" strike="noStrike" spc="-1">
              <a:latin typeface="Arial"/>
            </a:endParaRPr>
          </a:p>
          <a:p>
            <a:pPr marL="1371600" lvl="2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Đổi giá trị lazy ở node cha thành rỗng</a:t>
            </a:r>
            <a:endParaRPr lang="en-US" altLang="en-US" sz="1600" b="0" strike="noStrike" spc="-1">
              <a:latin typeface="Arial"/>
            </a:endParaRPr>
          </a:p>
          <a:p>
            <a:pPr marL="1371600" lvl="2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Thăm node con.</a:t>
            </a:r>
            <a:endParaRPr lang="en-US" sz="1600" b="0" strike="noStrike" spc="-1">
              <a:latin typeface="Arial"/>
            </a:endParaRPr>
          </a:p>
          <a:p>
            <a:pPr marL="114300" indent="0">
              <a:lnSpc>
                <a:spcPct val="115000"/>
              </a:lnSpc>
              <a:buClr>
                <a:srgbClr val="263238"/>
              </a:buClr>
              <a:buFont typeface="Arial"/>
              <a:buNone/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5" name="CustomShape 9"/>
          <p:cNvSpPr/>
          <p:nvPr/>
        </p:nvSpPr>
        <p:spPr>
          <a:xfrm flipH="1">
            <a:off x="5152390" y="7175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[0,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70331" y="855264"/>
            <a:ext cx="9057178" cy="3374858"/>
            <a:chOff x="1452503" y="1205089"/>
            <a:chExt cx="9930462" cy="3574438"/>
          </a:xfrm>
        </p:grpSpPr>
        <p:sp>
          <p:nvSpPr>
            <p:cNvPr id="71" name="Oval 70"/>
            <p:cNvSpPr/>
            <p:nvPr/>
          </p:nvSpPr>
          <p:spPr>
            <a:xfrm>
              <a:off x="2294214" y="3336588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1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616965" y="4205595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1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963699" y="4215320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3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787498" y="3308891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5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058566" y="4208836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5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454665" y="4205595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7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671202" y="3280713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933401" y="4225051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341203" y="4225051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73784" y="3345253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0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9499060" y="4215320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dirty="0">
                  <a:solidFill>
                    <a:schemeClr val="bg1"/>
                  </a:solidFill>
                </a:rPr>
                <a:t>1</a:t>
              </a:r>
              <a:r>
                <a:rPr lang="en-US" sz="1200" dirty="0">
                  <a:solidFill>
                    <a:schemeClr val="bg1"/>
                  </a:solidFill>
                </a:rPr>
                <a:t>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0783093" y="4205595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0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8910539" y="2362200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399179" y="1523998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1" name="Straight Connector 90"/>
            <p:cNvCxnSpPr>
              <a:stCxn id="90" idx="2"/>
              <a:endCxn id="105" idx="6"/>
            </p:cNvCxnSpPr>
            <p:nvPr/>
          </p:nvCxnSpPr>
          <p:spPr>
            <a:xfrm flipH="1">
              <a:off x="4163443" y="1801236"/>
              <a:ext cx="2235736" cy="8382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2"/>
              <a:endCxn id="90" idx="6"/>
            </p:cNvCxnSpPr>
            <p:nvPr/>
          </p:nvCxnSpPr>
          <p:spPr>
            <a:xfrm flipH="1" flipV="1">
              <a:off x="6999051" y="1801236"/>
              <a:ext cx="1911488" cy="8382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5"/>
              <a:endCxn id="85" idx="1"/>
            </p:cNvCxnSpPr>
            <p:nvPr/>
          </p:nvCxnSpPr>
          <p:spPr>
            <a:xfrm>
              <a:off x="9422562" y="2835475"/>
              <a:ext cx="839071" cy="59097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8184717" y="2806189"/>
              <a:ext cx="815163" cy="57015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stCxn id="105" idx="5"/>
              <a:endCxn id="75" idx="1"/>
            </p:cNvCxnSpPr>
            <p:nvPr/>
          </p:nvCxnSpPr>
          <p:spPr>
            <a:xfrm>
              <a:off x="4075594" y="2835475"/>
              <a:ext cx="799753" cy="55461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1" idx="7"/>
              <a:endCxn id="105" idx="3"/>
            </p:cNvCxnSpPr>
            <p:nvPr/>
          </p:nvCxnSpPr>
          <p:spPr>
            <a:xfrm flipV="1">
              <a:off x="2806237" y="2835475"/>
              <a:ext cx="845183" cy="58231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6" idx="0"/>
              <a:endCxn id="85" idx="3"/>
            </p:cNvCxnSpPr>
            <p:nvPr/>
          </p:nvCxnSpPr>
          <p:spPr>
            <a:xfrm flipV="1">
              <a:off x="9798996" y="3818528"/>
              <a:ext cx="462637" cy="39679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7" idx="0"/>
              <a:endCxn id="85" idx="5"/>
            </p:cNvCxnSpPr>
            <p:nvPr/>
          </p:nvCxnSpPr>
          <p:spPr>
            <a:xfrm flipH="1" flipV="1">
              <a:off x="10685807" y="3818528"/>
              <a:ext cx="397222" cy="387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3" idx="0"/>
              <a:endCxn id="79" idx="3"/>
            </p:cNvCxnSpPr>
            <p:nvPr/>
          </p:nvCxnSpPr>
          <p:spPr>
            <a:xfrm flipV="1">
              <a:off x="7233337" y="3753592"/>
              <a:ext cx="525651" cy="47145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4" idx="0"/>
              <a:endCxn id="79" idx="5"/>
            </p:cNvCxnSpPr>
            <p:nvPr/>
          </p:nvCxnSpPr>
          <p:spPr>
            <a:xfrm flipH="1" flipV="1">
              <a:off x="8183718" y="3753592"/>
              <a:ext cx="458117" cy="47145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77" idx="0"/>
              <a:endCxn id="75" idx="5"/>
            </p:cNvCxnSpPr>
            <p:nvPr/>
          </p:nvCxnSpPr>
          <p:spPr>
            <a:xfrm flipH="1" flipV="1">
              <a:off x="5299521" y="3782166"/>
              <a:ext cx="455080" cy="42342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76" idx="0"/>
              <a:endCxn id="75" idx="3"/>
            </p:cNvCxnSpPr>
            <p:nvPr/>
          </p:nvCxnSpPr>
          <p:spPr>
            <a:xfrm flipV="1">
              <a:off x="4358502" y="3782166"/>
              <a:ext cx="516845" cy="42667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72" idx="0"/>
              <a:endCxn id="71" idx="3"/>
            </p:cNvCxnSpPr>
            <p:nvPr/>
          </p:nvCxnSpPr>
          <p:spPr>
            <a:xfrm flipV="1">
              <a:off x="1916901" y="3809863"/>
              <a:ext cx="465162" cy="3957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74" idx="0"/>
              <a:endCxn id="71" idx="5"/>
            </p:cNvCxnSpPr>
            <p:nvPr/>
          </p:nvCxnSpPr>
          <p:spPr>
            <a:xfrm flipH="1" flipV="1">
              <a:off x="2806237" y="3809863"/>
              <a:ext cx="457398" cy="4054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3563571" y="2362200"/>
              <a:ext cx="599872" cy="55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107348" y="1205089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49734" y="2965732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52503" y="3878905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133530" y="3782166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10638" y="3795446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66511" y="3782166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910339" y="2022973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738976" y="3202022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422848" y="3878572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083029" y="3786100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16626" y="2932943"/>
              <a:ext cx="291831" cy="42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∅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443197" y="1603259"/>
              <a:ext cx="424174" cy="39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476428" y="1616570"/>
              <a:ext cx="410903" cy="32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0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ustomShape 9"/>
          <p:cNvSpPr/>
          <p:nvPr/>
        </p:nvSpPr>
        <p:spPr>
          <a:xfrm flipH="1">
            <a:off x="1805305" y="198564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[0,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3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6" name="CustomShape 9"/>
          <p:cNvSpPr/>
          <p:nvPr/>
        </p:nvSpPr>
        <p:spPr>
          <a:xfrm flipH="1">
            <a:off x="7631430" y="167957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4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7" name="CustomShape 9"/>
          <p:cNvSpPr/>
          <p:nvPr/>
        </p:nvSpPr>
        <p:spPr>
          <a:xfrm flipH="1">
            <a:off x="5629275" y="303466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4, 5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8" name="CustomShape 9"/>
          <p:cNvSpPr/>
          <p:nvPr/>
        </p:nvSpPr>
        <p:spPr>
          <a:xfrm flipH="1">
            <a:off x="8876665" y="246634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6, 7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9" name="CustomShape 9"/>
          <p:cNvSpPr/>
          <p:nvPr/>
        </p:nvSpPr>
        <p:spPr>
          <a:xfrm flipH="1">
            <a:off x="5527040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4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4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0" name="CustomShape 9"/>
          <p:cNvSpPr/>
          <p:nvPr/>
        </p:nvSpPr>
        <p:spPr>
          <a:xfrm flipH="1">
            <a:off x="6710680" y="421132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5, 5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 flipH="1">
            <a:off x="7713345" y="421132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6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6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 flipH="1">
            <a:off x="8884285" y="422973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7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3" name="CustomShape 9"/>
          <p:cNvSpPr/>
          <p:nvPr/>
        </p:nvSpPr>
        <p:spPr>
          <a:xfrm flipH="1">
            <a:off x="523875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0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0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4" name="CustomShape 9"/>
          <p:cNvSpPr/>
          <p:nvPr/>
        </p:nvSpPr>
        <p:spPr>
          <a:xfrm flipH="1">
            <a:off x="1805305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1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1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5" name="CustomShape 9"/>
          <p:cNvSpPr/>
          <p:nvPr/>
        </p:nvSpPr>
        <p:spPr>
          <a:xfrm flipH="1">
            <a:off x="2755900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2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2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6" name="CustomShape 9"/>
          <p:cNvSpPr/>
          <p:nvPr/>
        </p:nvSpPr>
        <p:spPr>
          <a:xfrm flipH="1">
            <a:off x="4079240" y="4286250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3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3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7" name="CustomShape 9"/>
          <p:cNvSpPr/>
          <p:nvPr/>
        </p:nvSpPr>
        <p:spPr>
          <a:xfrm flipH="1">
            <a:off x="1885315" y="281495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0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1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18" name="CustomShape 9"/>
          <p:cNvSpPr/>
          <p:nvPr/>
        </p:nvSpPr>
        <p:spPr>
          <a:xfrm flipH="1">
            <a:off x="4159250" y="2700655"/>
            <a:ext cx="74358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100806" bIns="100806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[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2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lang="en-US" alt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3</a:t>
            </a:r>
            <a:r>
              <a:rPr lang="en-GB" sz="1545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]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23" name="Left Bracket 22"/>
          <p:cNvSpPr/>
          <p:nvPr/>
        </p:nvSpPr>
        <p:spPr>
          <a:xfrm rot="16200000">
            <a:off x="8144510" y="3632200"/>
            <a:ext cx="215900" cy="2774315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628900" y="2060575"/>
            <a:ext cx="336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bg1"/>
                </a:solidFill>
              </a:rPr>
              <a:t>4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" name="TextBox 106"/>
          <p:cNvSpPr txBox="1"/>
          <p:nvPr/>
        </p:nvSpPr>
        <p:spPr>
          <a:xfrm>
            <a:off x="2310020" y="1658252"/>
            <a:ext cx="266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452360" y="2060575"/>
            <a:ext cx="373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/>
                </a:solidFill>
              </a:rPr>
              <a:t>0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337300" y="2905125"/>
            <a:ext cx="373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/>
                </a:solidFill>
              </a:rPr>
              <a:t>4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7" name="TextBox 114"/>
          <p:cNvSpPr txBox="1"/>
          <p:nvPr/>
        </p:nvSpPr>
        <p:spPr>
          <a:xfrm>
            <a:off x="6186087" y="2561416"/>
            <a:ext cx="2661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en-US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Left Bracket 19"/>
          <p:cNvSpPr/>
          <p:nvPr/>
        </p:nvSpPr>
        <p:spPr>
          <a:xfrm rot="16200000">
            <a:off x="7028815" y="4448175"/>
            <a:ext cx="215900" cy="542925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 rot="16200000">
            <a:off x="8681720" y="3881755"/>
            <a:ext cx="215900" cy="1676400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060440" y="302895"/>
            <a:ext cx="3472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Tìm giá trị nhỏ nhất đoạn [5, 7] </a:t>
            </a:r>
            <a:endParaRPr lang="en-US" altLang="en-US" sz="1600"/>
          </a:p>
        </p:txBody>
      </p:sp>
      <p:cxnSp>
        <p:nvCxnSpPr>
          <p:cNvPr id="26" name="Curved Connector 25"/>
          <p:cNvCxnSpPr>
            <a:stCxn id="123" idx="1"/>
            <a:endCxn id="105" idx="7"/>
          </p:cNvCxnSpPr>
          <p:nvPr/>
        </p:nvCxnSpPr>
        <p:spPr>
          <a:xfrm rot="10800000" flipV="1">
            <a:off x="2962910" y="1397000"/>
            <a:ext cx="2189480" cy="627380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flipV="1">
            <a:off x="2951480" y="1602740"/>
            <a:ext cx="2210435" cy="72834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5"/>
          <p:cNvSpPr txBox="1"/>
          <p:nvPr/>
        </p:nvSpPr>
        <p:spPr>
          <a:xfrm>
            <a:off x="4228454" y="1810304"/>
            <a:ext cx="2661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>
            <a:off x="5629275" y="1417955"/>
            <a:ext cx="1823085" cy="60642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6515735" y="2331085"/>
            <a:ext cx="900430" cy="4838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flipV="1">
            <a:off x="6768465" y="2470785"/>
            <a:ext cx="877570" cy="58039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>
            <a:off x="7919720" y="2209165"/>
            <a:ext cx="878840" cy="666750"/>
          </a:xfrm>
          <a:prstGeom prst="curvedConnector2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>
            <a:off x="7646035" y="2470785"/>
            <a:ext cx="878840" cy="66675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0800000">
            <a:off x="5548630" y="1602740"/>
            <a:ext cx="1812925" cy="6502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5" idx="2"/>
            <a:endCxn id="83" idx="2"/>
          </p:cNvCxnSpPr>
          <p:nvPr/>
        </p:nvCxnSpPr>
        <p:spPr>
          <a:xfrm rot="5400000">
            <a:off x="5668645" y="3112135"/>
            <a:ext cx="756285" cy="955040"/>
          </a:xfrm>
          <a:prstGeom prst="curvedConnector4">
            <a:avLst>
              <a:gd name="adj1" fmla="val 32704"/>
              <a:gd name="adj2" fmla="val 124967"/>
            </a:avLst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endCxn id="84" idx="6"/>
          </p:cNvCxnSpPr>
          <p:nvPr/>
        </p:nvCxnSpPr>
        <p:spPr>
          <a:xfrm>
            <a:off x="6551930" y="3267075"/>
            <a:ext cx="848995" cy="701040"/>
          </a:xfrm>
          <a:prstGeom prst="curvedConnector3">
            <a:avLst>
              <a:gd name="adj1" fmla="val 128048"/>
            </a:avLst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TextBox 115"/>
          <p:cNvSpPr txBox="1"/>
          <p:nvPr/>
        </p:nvSpPr>
        <p:spPr>
          <a:xfrm>
            <a:off x="5303666" y="3627371"/>
            <a:ext cx="2661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115"/>
          <p:cNvSpPr txBox="1"/>
          <p:nvPr/>
        </p:nvSpPr>
        <p:spPr>
          <a:xfrm>
            <a:off x="5303666" y="3778501"/>
            <a:ext cx="2661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4</a:t>
            </a:r>
            <a:endParaRPr lang="en-US" altLang="en-US" sz="1600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3" name="TextBox 115"/>
          <p:cNvSpPr txBox="1"/>
          <p:nvPr/>
        </p:nvSpPr>
        <p:spPr>
          <a:xfrm>
            <a:off x="5710066" y="3778501"/>
            <a:ext cx="2661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dirty="0">
                <a:solidFill>
                  <a:schemeClr val="bg1"/>
                </a:solidFill>
                <a:sym typeface="+mn-ea"/>
              </a:rPr>
              <a:t>4</a:t>
            </a:r>
            <a:endParaRPr lang="en-US" altLang="en-US" sz="1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4" name="TextBox 115"/>
          <p:cNvSpPr txBox="1"/>
          <p:nvPr/>
        </p:nvSpPr>
        <p:spPr>
          <a:xfrm>
            <a:off x="5657361" y="3800091"/>
            <a:ext cx="2661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dirty="0">
                <a:solidFill>
                  <a:schemeClr val="bg1"/>
                </a:solidFill>
                <a:sym typeface="+mn-ea"/>
              </a:rPr>
              <a:t>9</a:t>
            </a:r>
            <a:endParaRPr lang="en-US" altLang="en-US" sz="1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TextBox 115"/>
          <p:cNvSpPr txBox="1"/>
          <p:nvPr/>
        </p:nvSpPr>
        <p:spPr>
          <a:xfrm>
            <a:off x="6587636" y="3887721"/>
            <a:ext cx="2661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TextBox 115"/>
          <p:cNvSpPr txBox="1"/>
          <p:nvPr/>
        </p:nvSpPr>
        <p:spPr>
          <a:xfrm>
            <a:off x="6587636" y="3874386"/>
            <a:ext cx="2661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4</a:t>
            </a:r>
            <a:endParaRPr lang="en-US" altLang="en-US" sz="1600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8" name="TextBox 115"/>
          <p:cNvSpPr txBox="1"/>
          <p:nvPr/>
        </p:nvSpPr>
        <p:spPr>
          <a:xfrm>
            <a:off x="6964680" y="3815080"/>
            <a:ext cx="407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solidFill>
                  <a:schemeClr val="bg1"/>
                </a:solidFill>
                <a:sym typeface="+mn-ea"/>
              </a:rPr>
              <a:t>11</a:t>
            </a:r>
            <a:endParaRPr lang="en-US" altLang="en-US" sz="1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9" name="TextBox 115"/>
          <p:cNvSpPr txBox="1"/>
          <p:nvPr/>
        </p:nvSpPr>
        <p:spPr>
          <a:xfrm>
            <a:off x="6953885" y="3821430"/>
            <a:ext cx="407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solidFill>
                  <a:schemeClr val="bg1"/>
                </a:solidFill>
                <a:sym typeface="+mn-ea"/>
              </a:rPr>
              <a:t>4</a:t>
            </a:r>
            <a:endParaRPr lang="en-US" altLang="en-US" sz="1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0" name="TextBox 114"/>
          <p:cNvSpPr txBox="1"/>
          <p:nvPr/>
        </p:nvSpPr>
        <p:spPr>
          <a:xfrm>
            <a:off x="5975902" y="2700481"/>
            <a:ext cx="2661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2" name="Curved Connector 81"/>
          <p:cNvCxnSpPr>
            <a:stCxn id="35" idx="1"/>
          </p:cNvCxnSpPr>
          <p:nvPr/>
        </p:nvCxnSpPr>
        <p:spPr>
          <a:xfrm rot="10800000" flipV="1">
            <a:off x="5709920" y="3058160"/>
            <a:ext cx="627380" cy="72580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83" idx="6"/>
          </p:cNvCxnSpPr>
          <p:nvPr/>
        </p:nvCxnSpPr>
        <p:spPr>
          <a:xfrm flipV="1">
            <a:off x="6116320" y="3339465"/>
            <a:ext cx="363220" cy="62865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5"/>
          <p:cNvSpPr txBox="1"/>
          <p:nvPr/>
        </p:nvSpPr>
        <p:spPr>
          <a:xfrm>
            <a:off x="6071224" y="3569254"/>
            <a:ext cx="2661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1" name="Curved Connector 120"/>
          <p:cNvCxnSpPr>
            <a:stCxn id="35" idx="3"/>
            <a:endCxn id="69" idx="0"/>
          </p:cNvCxnSpPr>
          <p:nvPr/>
        </p:nvCxnSpPr>
        <p:spPr>
          <a:xfrm>
            <a:off x="6710680" y="3058795"/>
            <a:ext cx="447040" cy="762635"/>
          </a:xfrm>
          <a:prstGeom prst="curvedConnector2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69" idx="1"/>
            <a:endCxn id="79" idx="4"/>
          </p:cNvCxnSpPr>
          <p:nvPr/>
        </p:nvCxnSpPr>
        <p:spPr>
          <a:xfrm rot="10800000">
            <a:off x="6515735" y="3338195"/>
            <a:ext cx="438150" cy="62103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05"/>
          <p:cNvSpPr txBox="1"/>
          <p:nvPr/>
        </p:nvSpPr>
        <p:spPr>
          <a:xfrm>
            <a:off x="6502389" y="3508294"/>
            <a:ext cx="26616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en-US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8" name="TextBox 105"/>
          <p:cNvSpPr txBox="1"/>
          <p:nvPr/>
        </p:nvSpPr>
        <p:spPr>
          <a:xfrm>
            <a:off x="7024359" y="2758994"/>
            <a:ext cx="26616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en-US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9" name="TextBox 113"/>
          <p:cNvSpPr txBox="1"/>
          <p:nvPr/>
        </p:nvSpPr>
        <p:spPr>
          <a:xfrm>
            <a:off x="7951762" y="2738793"/>
            <a:ext cx="26616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en-US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0" name="TextBox 105"/>
          <p:cNvSpPr txBox="1"/>
          <p:nvPr/>
        </p:nvSpPr>
        <p:spPr>
          <a:xfrm>
            <a:off x="6165204" y="1842689"/>
            <a:ext cx="26616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en-US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1" name="Notched Right Arrow 130"/>
          <p:cNvSpPr/>
          <p:nvPr/>
        </p:nvSpPr>
        <p:spPr>
          <a:xfrm>
            <a:off x="5709920" y="1057910"/>
            <a:ext cx="1296035" cy="36004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Text Box 131"/>
          <p:cNvSpPr txBox="1"/>
          <p:nvPr/>
        </p:nvSpPr>
        <p:spPr>
          <a:xfrm>
            <a:off x="7024370" y="1028700"/>
            <a:ext cx="48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0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1" grpId="0"/>
      <p:bldP spid="62" grpId="0"/>
      <p:bldP spid="63" grpId="0"/>
      <p:bldP spid="64" grpId="1"/>
      <p:bldP spid="65" grpId="0"/>
      <p:bldP spid="66" grpId="0"/>
      <p:bldP spid="68" grpId="1"/>
      <p:bldP spid="69" grpId="2"/>
      <p:bldP spid="37" grpId="0"/>
      <p:bldP spid="70" grpId="0"/>
      <p:bldP spid="107" grpId="0"/>
      <p:bldP spid="126" grpId="0"/>
      <p:bldP spid="128" grpId="0"/>
      <p:bldP spid="129" grpId="0"/>
      <p:bldP spid="130" grpId="0"/>
      <p:bldP spid="131" grpId="0" animBg="1"/>
      <p:bldP spid="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" name="TextShape 1"/>
          <p:cNvSpPr txBox="1"/>
          <p:nvPr/>
        </p:nvSpPr>
        <p:spPr>
          <a:xfrm>
            <a:off x="1295400" y="791845"/>
            <a:ext cx="7973695" cy="798830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2800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V</a:t>
            </a:r>
            <a:r>
              <a:rPr lang="en-GB" sz="2800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. </a:t>
            </a:r>
            <a:r>
              <a:rPr lang="en-US" altLang="en-GB" sz="2800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Điều kiện sử dụng lazy propagation </a:t>
            </a:r>
            <a:endParaRPr lang="en-US" altLang="en-GB" sz="2800" b="1" strike="noStrike" spc="-1">
              <a:solidFill>
                <a:srgbClr val="0091EA"/>
              </a:solidFill>
              <a:latin typeface="Roboto Slab"/>
              <a:ea typeface="Roboto Slab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85160" y="471170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5" name="TextShape 2"/>
          <p:cNvSpPr txBox="1"/>
          <p:nvPr/>
        </p:nvSpPr>
        <p:spPr>
          <a:xfrm>
            <a:off x="1002665" y="1415415"/>
            <a:ext cx="8074660" cy="3874135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Lazy propagation chỉ hoạt động đúng khi 2 phép toán cập nhật  (</a:t>
            </a:r>
            <a:r>
              <a:rPr lang="en-US" altLang="en-US" sz="1600" spc="-1">
                <a:latin typeface="Arial"/>
                <a:sym typeface="+mn-ea"/>
              </a:rPr>
              <a:t>⊗)</a:t>
            </a:r>
            <a:r>
              <a:rPr lang="en-US" altLang="en-US" sz="1600" b="0" strike="noStrike" spc="-1">
                <a:latin typeface="Arial"/>
              </a:rPr>
              <a:t> và truy vấn (</a:t>
            </a:r>
            <a:r>
              <a:rPr lang="en-US" altLang="en-US" sz="1600" spc="-1">
                <a:latin typeface="东文宋体" charset="0"/>
                <a:cs typeface="东文宋体" charset="0"/>
                <a:sym typeface="+mn-ea"/>
              </a:rPr>
              <a:t>⊙) </a:t>
            </a:r>
            <a:r>
              <a:rPr lang="en-US" altLang="en-US" sz="1600" b="0" strike="noStrike" spc="-1">
                <a:latin typeface="Arial"/>
              </a:rPr>
              <a:t>thỏa mãn các điều kiện sau: </a:t>
            </a: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Cả 2 phép Cập nhật và truy vấn đoạn phải có tính kết hợp.'</a:t>
            </a:r>
            <a:endParaRPr lang="en-US" altLang="en-US" sz="1600" b="0" strike="noStrike" spc="-1">
              <a:latin typeface="Arial"/>
            </a:endParaRPr>
          </a:p>
          <a:p>
            <a:pPr marL="1371600" lvl="2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Cả 2 phép toán phải có tính chất phân phối.</a:t>
            </a:r>
            <a:endParaRPr lang="en-US" altLang="en-US" sz="1600" b="0" strike="noStrike" spc="-1">
              <a:latin typeface="Arial"/>
            </a:endParaRPr>
          </a:p>
          <a:p>
            <a:pPr marL="1028700" lvl="2" indent="0">
              <a:lnSpc>
                <a:spcPct val="115000"/>
              </a:lnSpc>
              <a:buClr>
                <a:srgbClr val="263238"/>
              </a:buClr>
              <a:buFont typeface="Arial"/>
              <a:buNone/>
            </a:pPr>
            <a:r>
              <a:rPr lang="en-US" altLang="en-US" sz="1600" b="0" strike="noStrike" spc="-1">
                <a:latin typeface="Arial"/>
              </a:rPr>
              <a:t>&lt;=&gt; 	(a ⊗ x)⊙(b⊗x)=(a⊙b)⊗x </a:t>
            </a: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endParaRPr lang="en-US" sz="1600" b="0" strike="noStrike" spc="-1">
              <a:latin typeface="Arial"/>
            </a:endParaRPr>
          </a:p>
          <a:p>
            <a:pPr marL="114300" indent="0">
              <a:lnSpc>
                <a:spcPct val="115000"/>
              </a:lnSpc>
              <a:buClr>
                <a:srgbClr val="263238"/>
              </a:buClr>
              <a:buFont typeface="Arial"/>
              <a:buNone/>
            </a:pP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2755265" y="3556000"/>
          <a:ext cx="47040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40"/>
                <a:gridCol w="23520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Update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Query 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*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+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+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min/max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&amp;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| 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3884295" y="408305"/>
            <a:ext cx="5283835" cy="774065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205" b="0" strike="noStrike" spc="-1">
                <a:solidFill>
                  <a:srgbClr val="0091EA"/>
                </a:solidFill>
                <a:latin typeface="Roboto Slab"/>
                <a:ea typeface="Roboto Slab"/>
              </a:rPr>
              <a:t>Nhận xét về Segment tree.</a:t>
            </a:r>
            <a:endParaRPr lang="en-US" sz="2205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TextShape 2"/>
          <p:cNvSpPr txBox="1"/>
          <p:nvPr/>
        </p:nvSpPr>
        <p:spPr>
          <a:xfrm>
            <a:off x="9265444" y="5236468"/>
            <a:ext cx="604441" cy="433388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72E94A80-838A-4703-AC3D-AD1EA021CEE9}" type="slidenum">
              <a:rPr lang="en-GB" sz="1435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</a:fld>
            <a:endParaRPr lang="en-US" sz="1435" b="0" strike="noStrike" spc="-1">
              <a:latin typeface="Times New Roman"/>
            </a:endParaRPr>
          </a:p>
        </p:txBody>
      </p:sp>
      <p:sp>
        <p:nvSpPr>
          <p:cNvPr id="816" name="CustomShape 3"/>
          <p:cNvSpPr/>
          <p:nvPr/>
        </p:nvSpPr>
        <p:spPr>
          <a:xfrm>
            <a:off x="875506" y="1083171"/>
            <a:ext cx="4088606" cy="1746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100806" rIns="1512093" bIns="100806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545" b="1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ƯU ĐIỂM</a:t>
            </a:r>
            <a:endParaRPr lang="en-US" sz="1545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GB" sz="1545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Tốc độ truy vấn nhanh O(logn)</a:t>
            </a:r>
            <a:endParaRPr lang="en-US" sz="1545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GB" sz="1545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Linh hoạt để cho phép ta </a:t>
            </a:r>
            <a:r>
              <a:rPr lang="en-US" altLang="en-GB" sz="1545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cập nhật giá trị trong mảng </a:t>
            </a:r>
            <a:endParaRPr lang="en-US" sz="1545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0" algn="l"/>
              </a:tabLst>
            </a:pPr>
            <a:endParaRPr lang="en-US" sz="1545" b="0" strike="noStrike" spc="-1">
              <a:latin typeface="Arial"/>
            </a:endParaRPr>
          </a:p>
        </p:txBody>
      </p:sp>
      <p:sp>
        <p:nvSpPr>
          <p:cNvPr id="817" name="CustomShape 4"/>
          <p:cNvSpPr/>
          <p:nvPr/>
        </p:nvSpPr>
        <p:spPr>
          <a:xfrm>
            <a:off x="5133975" y="1083171"/>
            <a:ext cx="4088606" cy="1746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512093" tIns="100806" bIns="100806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1545" b="1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NHƯỢC ĐIỂM</a:t>
            </a:r>
            <a:endParaRPr lang="en-US" sz="1545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GB" sz="1545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Tốn bộ nhớ</a:t>
            </a:r>
            <a:endParaRPr lang="en-US" sz="1545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GB" sz="1545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Code phức tạp nếu cần phù hợp với nhiều loại truy vấn khác nhau</a:t>
            </a:r>
            <a:endParaRPr lang="en-US" sz="1545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0" algn="l"/>
              </a:tabLst>
            </a:pPr>
            <a:endParaRPr lang="en-US" sz="1545" b="0" strike="noStrike" spc="-1">
              <a:latin typeface="Arial"/>
            </a:endParaRPr>
          </a:p>
        </p:txBody>
      </p:sp>
      <p:sp>
        <p:nvSpPr>
          <p:cNvPr id="818" name="CustomShape 5"/>
          <p:cNvSpPr/>
          <p:nvPr/>
        </p:nvSpPr>
        <p:spPr>
          <a:xfrm>
            <a:off x="866775" y="2993330"/>
            <a:ext cx="4088606" cy="1746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100806" rIns="1512093" bIns="100806" anchor="b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985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GB" sz="1545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Sử dụng trong các bộ dữ liệu lớn để quản lý nhiều kiểu dữ liệu nhờ tốc độ truy vấn nhanh</a:t>
            </a:r>
            <a:endParaRPr lang="en-US" sz="1545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GB" sz="1545" b="1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CƠ HỘI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819" name="CustomShape 6"/>
          <p:cNvSpPr/>
          <p:nvPr/>
        </p:nvSpPr>
        <p:spPr>
          <a:xfrm>
            <a:off x="5133975" y="2993330"/>
            <a:ext cx="4088606" cy="1746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512093" tIns="100806" bIns="100806"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1545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Phải build lại từ đầu trong trường hợp cần </a:t>
            </a:r>
            <a:r>
              <a:rPr lang="en-US" altLang="en-GB" sz="1545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bổ xung hoặc </a:t>
            </a:r>
            <a:r>
              <a:rPr lang="en-GB" sz="1545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làm mới bộ dữ liệu</a:t>
            </a:r>
            <a:endParaRPr lang="en-US" sz="1545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GB" sz="1545" b="1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TIỀM ẨN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820" name="CustomShape 7"/>
          <p:cNvSpPr/>
          <p:nvPr/>
        </p:nvSpPr>
        <p:spPr>
          <a:xfrm>
            <a:off x="3636169" y="1496715"/>
            <a:ext cx="2664222" cy="2664222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1" name="CustomShape 8"/>
          <p:cNvSpPr/>
          <p:nvPr/>
        </p:nvSpPr>
        <p:spPr>
          <a:xfrm rot="5400000">
            <a:off x="3800475" y="1496318"/>
            <a:ext cx="2664222" cy="2664222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2" name="CustomShape 9"/>
          <p:cNvSpPr/>
          <p:nvPr/>
        </p:nvSpPr>
        <p:spPr>
          <a:xfrm rot="10800000">
            <a:off x="3800475" y="1661815"/>
            <a:ext cx="2664222" cy="2664222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3" name="CustomShape 10"/>
          <p:cNvSpPr/>
          <p:nvPr/>
        </p:nvSpPr>
        <p:spPr>
          <a:xfrm rot="16200000">
            <a:off x="3636169" y="1662212"/>
            <a:ext cx="2664222" cy="2664222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4" name="TextShape 11"/>
          <p:cNvSpPr txBox="1"/>
          <p:nvPr/>
        </p:nvSpPr>
        <p:spPr>
          <a:xfrm>
            <a:off x="4249738" y="2052340"/>
            <a:ext cx="362347" cy="497284"/>
          </a:xfrm>
          <a:prstGeom prst="rect">
            <a:avLst/>
          </a:prstGeom>
        </p:spPr>
        <p:txBody>
          <a:bodyPr lIns="99218" tIns="49609" rIns="99218" bIns="49609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lang="en-US" sz="1545" b="1" strike="noStrike" spc="-1">
                <a:solidFill>
                  <a:srgbClr val="FFFFFF"/>
                </a:solidFill>
                <a:latin typeface="Roboto Slab"/>
                <a:ea typeface="Arial"/>
              </a:rPr>
              <a:t>S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825" name="TextShape 12"/>
          <p:cNvSpPr txBox="1"/>
          <p:nvPr/>
        </p:nvSpPr>
        <p:spPr>
          <a:xfrm>
            <a:off x="5341144" y="2060674"/>
            <a:ext cx="709216" cy="483791"/>
          </a:xfrm>
          <a:prstGeom prst="rect">
            <a:avLst/>
          </a:prstGeom>
        </p:spPr>
        <p:txBody>
          <a:bodyPr lIns="99218" tIns="49609" rIns="99218" bIns="49609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lang="en-US" sz="1545" b="1" strike="noStrike" spc="-1">
                <a:solidFill>
                  <a:srgbClr val="FFFFFF"/>
                </a:solidFill>
                <a:latin typeface="Roboto Slab"/>
                <a:ea typeface="Arial"/>
              </a:rPr>
              <a:t>W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826" name="TextShape 13"/>
          <p:cNvSpPr txBox="1"/>
          <p:nvPr/>
        </p:nvSpPr>
        <p:spPr>
          <a:xfrm>
            <a:off x="4211638" y="3243759"/>
            <a:ext cx="438944" cy="497284"/>
          </a:xfrm>
          <a:prstGeom prst="rect">
            <a:avLst/>
          </a:prstGeom>
        </p:spPr>
        <p:txBody>
          <a:bodyPr lIns="99218" tIns="49609" rIns="99218" bIns="49609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lang="en-US" sz="1545" b="1" strike="noStrike" spc="-1">
                <a:solidFill>
                  <a:srgbClr val="FFFFFF"/>
                </a:solidFill>
                <a:latin typeface="Roboto Slab"/>
                <a:ea typeface="Arial"/>
              </a:rPr>
              <a:t>O</a:t>
            </a:r>
            <a:endParaRPr lang="en-US" sz="1545" b="0" strike="noStrike" spc="-1">
              <a:latin typeface="Arial"/>
            </a:endParaRPr>
          </a:p>
        </p:txBody>
      </p:sp>
      <p:sp>
        <p:nvSpPr>
          <p:cNvPr id="827" name="TextShape 14"/>
          <p:cNvSpPr txBox="1"/>
          <p:nvPr/>
        </p:nvSpPr>
        <p:spPr>
          <a:xfrm>
            <a:off x="5466953" y="3252093"/>
            <a:ext cx="431403" cy="483791"/>
          </a:xfrm>
          <a:prstGeom prst="rect">
            <a:avLst/>
          </a:prstGeom>
        </p:spPr>
        <p:txBody>
          <a:bodyPr lIns="99218" tIns="49609" rIns="99218" bIns="49609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lang="en-US" sz="1545" b="1" strike="noStrike" spc="-1">
                <a:solidFill>
                  <a:srgbClr val="FFFFFF"/>
                </a:solidFill>
                <a:latin typeface="Roboto Slab"/>
                <a:ea typeface="Arial"/>
              </a:rPr>
              <a:t>T</a:t>
            </a:r>
            <a:endParaRPr lang="en-US" sz="1545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838880" y="1412280"/>
            <a:ext cx="6401160" cy="127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600" b="1" strike="noStrike" spc="-1">
                <a:solidFill>
                  <a:srgbClr val="9900FF"/>
                </a:solidFill>
                <a:latin typeface="Roboto Slab"/>
                <a:ea typeface="Roboto Slab"/>
              </a:rPr>
              <a:t>SEGMENT TREE </a:t>
            </a:r>
            <a:r>
              <a:rPr lang="" altLang="en-GB" sz="3600" b="1" strike="noStrike" spc="-1">
                <a:solidFill>
                  <a:srgbClr val="9900FF"/>
                </a:solidFill>
                <a:latin typeface="Roboto Slab"/>
                <a:ea typeface="Roboto Slab"/>
              </a:rPr>
              <a:t>Cập nhật trễ </a:t>
            </a:r>
            <a:endParaRPr lang="" altLang="en-GB" sz="3600" b="1" strike="noStrike" spc="-1">
              <a:solidFill>
                <a:srgbClr val="9900FF"/>
              </a:solidFill>
              <a:latin typeface="Roboto Slab"/>
              <a:ea typeface="Roboto Slab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57240" y="2855160"/>
            <a:ext cx="4062240" cy="10445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NHÓM </a:t>
            </a:r>
            <a:r>
              <a:rPr lang="en-US" alt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5</a:t>
            </a:r>
            <a:endParaRPr lang="en-US" sz="1400" b="0" strike="noStrike" spc="-1">
              <a:latin typeface="+mj-lt"/>
              <a:cs typeface="+mj-lt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Source Sans Pro"/>
              <a:buChar char="●"/>
              <a:tabLst>
                <a:tab pos="0" algn="l"/>
              </a:tabLst>
            </a:pPr>
            <a:r>
              <a:rPr lang="en-US" alt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19521617</a:t>
            </a:r>
            <a:r>
              <a:rPr 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 - </a:t>
            </a:r>
            <a:r>
              <a:rPr lang="en-US" alt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Lê Quang Huy</a:t>
            </a:r>
            <a:endParaRPr lang="en-US" sz="1400" b="0" strike="noStrike" spc="-1">
              <a:latin typeface="+mj-lt"/>
              <a:cs typeface="+mj-lt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Source Sans Pro"/>
              <a:buChar char="●"/>
              <a:tabLst>
                <a:tab pos="0" algn="l"/>
              </a:tabLst>
            </a:pPr>
            <a:r>
              <a:rPr lang="" alt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19521547</a:t>
            </a:r>
            <a:r>
              <a:rPr 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- </a:t>
            </a:r>
            <a:r>
              <a:rPr lang="en-US" alt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Trịnh Minh Hoàng.</a:t>
            </a:r>
            <a:endParaRPr lang="en-US" sz="1400" b="0" strike="noStrike" spc="-1">
              <a:latin typeface="+mj-lt"/>
              <a:cs typeface="+mj-lt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Source Sans Pro"/>
              <a:buChar char="●"/>
              <a:tabLst>
                <a:tab pos="0" algn="l"/>
              </a:tabLst>
            </a:pPr>
            <a:r>
              <a:rPr lang="" alt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19521512</a:t>
            </a:r>
            <a:r>
              <a:rPr 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- </a:t>
            </a:r>
            <a:r>
              <a:rPr lang="en-US" alt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Phạm </a:t>
            </a:r>
            <a:r>
              <a:rPr lang="en-GB" sz="1400" b="0" strike="noStrike" spc="-1">
                <a:solidFill>
                  <a:srgbClr val="000000"/>
                </a:solidFill>
                <a:latin typeface="+mj-lt"/>
                <a:ea typeface="Source Sans Pro"/>
                <a:cs typeface="+mj-lt"/>
              </a:rPr>
              <a:t>Trung Hiếu</a:t>
            </a:r>
            <a:endParaRPr lang="en-US" sz="1400" b="0" strike="noStrike" spc="-1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1295083" y="791944"/>
            <a:ext cx="6219825" cy="798513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305" b="1" strike="noStrike" spc="-1">
                <a:solidFill>
                  <a:srgbClr val="0091EA"/>
                </a:solidFill>
                <a:latin typeface="Roboto Slab"/>
                <a:ea typeface="Roboto Slab"/>
              </a:rPr>
              <a:t>I. SEGMENT TREE LÀ GÌ</a:t>
            </a:r>
            <a:r>
              <a:rPr lang="en-US" altLang="en-GB" sz="3305" b="1" strike="noStrike" spc="-1">
                <a:solidFill>
                  <a:srgbClr val="0091EA"/>
                </a:solidFill>
                <a:latin typeface="Roboto Slab"/>
                <a:ea typeface="Roboto Slab"/>
              </a:rPr>
              <a:t>?</a:t>
            </a:r>
            <a:endParaRPr lang="en-US" altLang="en-GB" sz="3305" b="1" strike="noStrike" spc="-1">
              <a:solidFill>
                <a:srgbClr val="0091EA"/>
              </a:solidFill>
              <a:latin typeface="Roboto Slab"/>
              <a:ea typeface="Roboto Slab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459309" y="1381859"/>
            <a:ext cx="7887097" cy="3725466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GB" sz="1985" b="0" strike="noStrike" spc="-1">
                <a:solidFill>
                  <a:srgbClr val="263238"/>
                </a:solidFill>
                <a:latin typeface="Arial"/>
                <a:ea typeface="Arial"/>
              </a:rPr>
              <a:t>Cây phân đoạn </a:t>
            </a:r>
            <a:r>
              <a:rPr lang="en-US" sz="1985" b="0" strike="noStrike" spc="-1">
                <a:solidFill>
                  <a:srgbClr val="263238"/>
                </a:solidFill>
                <a:latin typeface="Arial"/>
                <a:ea typeface="Arial"/>
              </a:rPr>
              <a:t>là cấu trúc dữ liệu dạng cây được biểu diễn bằng mảng 1 chiều.</a:t>
            </a:r>
            <a:endParaRPr lang="en-US" sz="1985" b="0" strike="noStrike" spc="-1">
              <a:solidFill>
                <a:srgbClr val="263238"/>
              </a:solidFill>
              <a:latin typeface="Arial"/>
              <a:ea typeface="Arial"/>
            </a:endParaRPr>
          </a:p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endParaRPr lang="en-US" sz="1985" b="0" strike="noStrike" spc="-1">
              <a:solidFill>
                <a:srgbClr val="263238"/>
              </a:solidFill>
              <a:latin typeface="Arial"/>
              <a:ea typeface="Arial"/>
            </a:endParaRPr>
          </a:p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sz="1985" b="0" strike="noStrike" spc="-1">
                <a:solidFill>
                  <a:srgbClr val="263238"/>
                </a:solidFill>
                <a:latin typeface="Arial"/>
                <a:ea typeface="Arial"/>
              </a:rPr>
              <a:t>Cho phép truy vấn và chỉnh sửa dữ liệu trên mảng một cách hiệu quả.</a:t>
            </a:r>
            <a:endParaRPr lang="en-US" sz="1985" b="0" strike="noStrike" spc="-1">
              <a:solidFill>
                <a:srgbClr val="263238"/>
              </a:solidFill>
              <a:latin typeface="Arial"/>
              <a:ea typeface="Arial"/>
            </a:endParaRPr>
          </a:p>
          <a:p>
            <a:pPr marL="114300" indent="0">
              <a:lnSpc>
                <a:spcPct val="115000"/>
              </a:lnSpc>
              <a:buClr>
                <a:srgbClr val="263238"/>
              </a:buClr>
              <a:buFont typeface="Arial"/>
              <a:buNone/>
            </a:pPr>
            <a:endParaRPr lang="en-US" sz="1985" b="0" strike="noStrike" spc="-1">
              <a:latin typeface="Arial"/>
            </a:endParaRPr>
          </a:p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  <a:tabLst>
                <a:tab pos="0" algn="l"/>
              </a:tabLst>
            </a:pPr>
            <a:r>
              <a:rPr lang="en-GB" sz="1985" b="0" strike="noStrike" spc="-1">
                <a:solidFill>
                  <a:srgbClr val="263238"/>
                </a:solidFill>
                <a:latin typeface="Arial"/>
                <a:ea typeface="Arial"/>
              </a:rPr>
              <a:t>Là một cấu trúc tĩnh</a:t>
            </a:r>
            <a:endParaRPr lang="en-US" sz="1985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985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985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US" sz="1985" b="0" strike="noStrike" spc="-1">
              <a:latin typeface="Arial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10024904" y="5200273"/>
            <a:ext cx="604441" cy="433388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FA83F72B-02F4-4A38-AE95-5535D04E7480}" type="slidenum">
              <a:rPr lang="en-GB" sz="1435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</a:fld>
            <a:endParaRPr lang="en-US" sz="1435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721564" y="1818263"/>
            <a:ext cx="2057400" cy="2034381"/>
          </a:xfrm>
          <a:prstGeom prst="ellipse">
            <a:avLst/>
          </a:prstGeom>
          <a:noFill/>
          <a:ln w="9360">
            <a:solidFill>
              <a:srgbClr val="CFD8DC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2" name="TextShape 2"/>
          <p:cNvSpPr txBox="1"/>
          <p:nvPr/>
        </p:nvSpPr>
        <p:spPr>
          <a:xfrm>
            <a:off x="1589405" y="1055370"/>
            <a:ext cx="3444240" cy="774065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b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5" b="0" strike="noStrike" spc="-1">
                <a:solidFill>
                  <a:srgbClr val="0091EA"/>
                </a:solidFill>
                <a:latin typeface="Roboto Slab"/>
                <a:ea typeface="Roboto Slab"/>
              </a:rPr>
              <a:t>Các thao tác chính.</a:t>
            </a:r>
            <a:endParaRPr lang="en-US" sz="2205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1902143" y="1996857"/>
            <a:ext cx="1695450" cy="1676797"/>
          </a:xfrm>
          <a:prstGeom prst="ellipse">
            <a:avLst/>
          </a:prstGeom>
          <a:noFill/>
          <a:ln w="936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100806" bIns="100806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985" b="1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Build</a:t>
            </a:r>
            <a:endParaRPr lang="en-US" sz="1985" b="0" strike="noStrike" spc="-1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4175443" y="2996982"/>
            <a:ext cx="2207419" cy="2183209"/>
          </a:xfrm>
          <a:prstGeom prst="ellipse">
            <a:avLst/>
          </a:prstGeom>
          <a:noFill/>
          <a:ln w="9360">
            <a:solidFill>
              <a:srgbClr val="CFD8DC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5" name="CustomShape 5"/>
          <p:cNvSpPr/>
          <p:nvPr/>
        </p:nvSpPr>
        <p:spPr>
          <a:xfrm>
            <a:off x="4369514" y="3189069"/>
            <a:ext cx="1819672" cy="1799828"/>
          </a:xfrm>
          <a:prstGeom prst="ellipse">
            <a:avLst/>
          </a:prstGeom>
          <a:noFill/>
          <a:ln w="2844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100806" bIns="100806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985" b="1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Update</a:t>
            </a:r>
            <a:endParaRPr lang="en-US" sz="1985" b="0" strike="noStrike" spc="-1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6470174" y="1055469"/>
            <a:ext cx="2437606" cy="2410222"/>
          </a:xfrm>
          <a:prstGeom prst="ellipse">
            <a:avLst/>
          </a:prstGeom>
          <a:noFill/>
          <a:ln w="9360">
            <a:solidFill>
              <a:srgbClr val="CFD8DC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7" name="CustomShape 7"/>
          <p:cNvSpPr/>
          <p:nvPr/>
        </p:nvSpPr>
        <p:spPr>
          <a:xfrm>
            <a:off x="6684089" y="1267400"/>
            <a:ext cx="2008981" cy="1986756"/>
          </a:xfrm>
          <a:prstGeom prst="ellipse">
            <a:avLst/>
          </a:prstGeom>
          <a:noFill/>
          <a:ln w="7632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100806" bIns="100806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985" b="1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Query</a:t>
            </a:r>
            <a:endParaRPr lang="en-US" sz="1985" b="0" strike="noStrike" spc="-1"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3529727" y="3195022"/>
            <a:ext cx="902494" cy="54570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9" name="CustomShape 9"/>
          <p:cNvSpPr/>
          <p:nvPr/>
        </p:nvSpPr>
        <p:spPr>
          <a:xfrm rot="10800000" flipH="1">
            <a:off x="6028452" y="2789813"/>
            <a:ext cx="790575" cy="7814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0" name="TextShape 10"/>
          <p:cNvSpPr txBox="1"/>
          <p:nvPr/>
        </p:nvSpPr>
        <p:spPr>
          <a:xfrm>
            <a:off x="10061099" y="5602863"/>
            <a:ext cx="604441" cy="433388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832967FD-F6AE-4841-BCF8-3260E188CBE8}" type="slidenum">
              <a:rPr lang="en-GB" sz="1435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</a:fld>
            <a:endParaRPr lang="en-US" sz="1435" b="0" strike="noStrike" spc="-1">
              <a:latin typeface="Times New Roman"/>
            </a:endParaRPr>
          </a:p>
        </p:txBody>
      </p:sp>
      <p:sp>
        <p:nvSpPr>
          <p:cNvPr id="361" name="CustomShape 11"/>
          <p:cNvSpPr/>
          <p:nvPr/>
        </p:nvSpPr>
        <p:spPr>
          <a:xfrm rot="10800000" flipH="1">
            <a:off x="3597989" y="2261175"/>
            <a:ext cx="3086100" cy="5742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09360" y="666360"/>
            <a:ext cx="6479640" cy="3901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2" name="TextShape 2"/>
          <p:cNvSpPr txBox="1"/>
          <p:nvPr/>
        </p:nvSpPr>
        <p:spPr>
          <a:xfrm>
            <a:off x="1570990" y="854075"/>
            <a:ext cx="5913120" cy="774065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b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US" sz="2205" b="0" strike="noStrike" spc="-1">
                <a:solidFill>
                  <a:srgbClr val="0091EA"/>
                </a:solidFill>
                <a:latin typeface="Roboto Slab"/>
                <a:ea typeface="Roboto Slab"/>
              </a:rPr>
              <a:t>Segment Tree basic case.</a:t>
            </a:r>
            <a:endParaRPr lang="en-US" altLang="en-US" sz="2205" b="0" strike="noStrike" spc="-1">
              <a:solidFill>
                <a:srgbClr val="0091EA"/>
              </a:solidFill>
              <a:latin typeface="Roboto Slab"/>
              <a:ea typeface="Roboto Slab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096724" y="1537434"/>
            <a:ext cx="7887097" cy="3725466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b="0" strike="noStrike" spc="-1">
                <a:latin typeface="Arial"/>
              </a:rPr>
              <a:t>Cho mảng A gồm N phần tử [a</a:t>
            </a:r>
            <a:r>
              <a:rPr lang="en-US" altLang="en-US" sz="1985" b="0" strike="noStrike" spc="-1" baseline="-25000">
                <a:latin typeface="Arial"/>
              </a:rPr>
              <a:t>1</a:t>
            </a:r>
            <a:r>
              <a:rPr lang="en-US" altLang="en-US" sz="1985" b="0" strike="noStrike" spc="-1">
                <a:latin typeface="Arial"/>
              </a:rPr>
              <a:t>, a</a:t>
            </a:r>
            <a:r>
              <a:rPr lang="en-US" altLang="en-US" sz="1985" b="0" strike="noStrike" spc="-1" baseline="-25000">
                <a:latin typeface="Arial"/>
              </a:rPr>
              <a:t>2</a:t>
            </a:r>
            <a:r>
              <a:rPr lang="en-US" altLang="en-US" sz="1985" b="0" strike="noStrike" spc="-1">
                <a:latin typeface="Arial"/>
              </a:rPr>
              <a:t>..., a</a:t>
            </a:r>
            <a:r>
              <a:rPr lang="en-US" altLang="en-US" sz="1985" b="0" strike="noStrike" spc="-1" baseline="-25000">
                <a:latin typeface="Arial"/>
              </a:rPr>
              <a:t>n</a:t>
            </a:r>
            <a:r>
              <a:rPr lang="en-US" altLang="en-US" sz="1985" b="0" strike="noStrike" spc="-1">
                <a:latin typeface="Arial"/>
              </a:rPr>
              <a:t>] thực hiện 2 thao tác sau:</a:t>
            </a:r>
            <a:endParaRPr lang="en-US" altLang="en-US" sz="1985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b="0" strike="noStrike" spc="-1">
                <a:latin typeface="Arial"/>
              </a:rPr>
              <a:t>Update(i, x): với a</a:t>
            </a:r>
            <a:r>
              <a:rPr lang="en-US" altLang="en-US" sz="1985" b="0" strike="noStrike" spc="-1" baseline="-25000">
                <a:latin typeface="Arial"/>
              </a:rPr>
              <a:t>i</a:t>
            </a:r>
            <a:r>
              <a:rPr lang="en-US" altLang="en-US" sz="1985" b="0" strike="noStrike" spc="-1">
                <a:latin typeface="Arial"/>
              </a:rPr>
              <a:t> ∈ A, a</a:t>
            </a:r>
            <a:r>
              <a:rPr lang="en-US" altLang="en-US" sz="1985" b="0" strike="noStrike" spc="-1" baseline="-25000">
                <a:latin typeface="Arial"/>
              </a:rPr>
              <a:t>i</a:t>
            </a:r>
            <a:r>
              <a:rPr lang="en-US" altLang="en-US" sz="1985" b="0" strike="noStrike" spc="-1">
                <a:latin typeface="Arial"/>
              </a:rPr>
              <a:t> = a</a:t>
            </a:r>
            <a:r>
              <a:rPr lang="en-US" altLang="en-US" sz="1985" b="0" strike="noStrike" spc="-1" baseline="-25000">
                <a:latin typeface="Arial"/>
              </a:rPr>
              <a:t>i</a:t>
            </a:r>
            <a:r>
              <a:rPr lang="en-US" altLang="en-US" sz="1985" b="0" strike="noStrike" spc="-1">
                <a:latin typeface="Arial"/>
              </a:rPr>
              <a:t> ⊗ x.</a:t>
            </a:r>
            <a:endParaRPr lang="en-US" altLang="en-US" sz="1985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b="0" strike="noStrike" spc="-1">
                <a:latin typeface="Arial"/>
              </a:rPr>
              <a:t>Query(l, r): với l </a:t>
            </a:r>
            <a:r>
              <a:rPr lang="en-US" altLang="en-US" sz="1985" b="0" strike="noStrike" spc="-1">
                <a:latin typeface="东文宋体" charset="0"/>
                <a:cs typeface="东文宋体" charset="0"/>
              </a:rPr>
              <a:t>≤ i </a:t>
            </a:r>
            <a:r>
              <a:rPr lang="en-US" altLang="en-US" sz="1985" spc="-1">
                <a:latin typeface="东文宋体" charset="0"/>
                <a:cs typeface="东文宋体" charset="0"/>
                <a:sym typeface="+mn-ea"/>
              </a:rPr>
              <a:t>≤ r, tính a</a:t>
            </a:r>
            <a:r>
              <a:rPr lang="en-US" altLang="en-US" sz="1985" spc="-1" baseline="-25000">
                <a:latin typeface="东文宋体" charset="0"/>
                <a:cs typeface="东文宋体" charset="0"/>
                <a:sym typeface="+mn-ea"/>
              </a:rPr>
              <a:t>l </a:t>
            </a:r>
            <a:r>
              <a:rPr lang="en-US" altLang="en-US" sz="1985" spc="-1">
                <a:latin typeface="东文宋体" charset="0"/>
                <a:cs typeface="东文宋体" charset="0"/>
                <a:sym typeface="+mn-ea"/>
              </a:rPr>
              <a:t>⊙ a</a:t>
            </a:r>
            <a:r>
              <a:rPr lang="en-US" altLang="en-US" sz="1985" spc="-1" baseline="-25000">
                <a:latin typeface="东文宋体" charset="0"/>
                <a:cs typeface="东文宋体" charset="0"/>
                <a:sym typeface="+mn-ea"/>
              </a:rPr>
              <a:t>l+1</a:t>
            </a:r>
            <a:r>
              <a:rPr lang="en-US" altLang="en-US" sz="1985" spc="-1">
                <a:latin typeface="东文宋体" charset="0"/>
                <a:cs typeface="东文宋体" charset="0"/>
                <a:sym typeface="+mn-ea"/>
              </a:rPr>
              <a:t> ... ⊙ a</a:t>
            </a:r>
            <a:r>
              <a:rPr lang="en-US" altLang="en-US" sz="1985" spc="-1" baseline="-25000">
                <a:latin typeface="东文宋体" charset="0"/>
                <a:cs typeface="东文宋体" charset="0"/>
                <a:sym typeface="+mn-ea"/>
              </a:rPr>
              <a:t>r </a:t>
            </a:r>
            <a:endParaRPr lang="en-US" altLang="en-US" sz="1985" spc="-1" baseline="-25000">
              <a:latin typeface="东文宋体" charset="0"/>
              <a:cs typeface="东文宋体" charset="0"/>
              <a:sym typeface="+mn-ea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endParaRPr lang="en-US" altLang="en-US" sz="1985" b="0" strike="noStrike" spc="-1" baseline="-25000">
              <a:latin typeface="东文宋体" charset="0"/>
              <a:cs typeface="东文宋体" charset="0"/>
              <a:sym typeface="+mn-ea"/>
            </a:endParaRPr>
          </a:p>
          <a:p>
            <a:pPr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b="0" strike="noStrike" spc="-1">
                <a:latin typeface="东文宋体" charset="0"/>
                <a:cs typeface="东文宋体" charset="0"/>
                <a:sym typeface="+mn-ea"/>
              </a:rPr>
              <a:t>Với Segment Tree, độ phức tạp của 2 thao tác trên là O(logN)</a:t>
            </a:r>
            <a:endParaRPr lang="en-US" altLang="en-US" sz="1985" b="0" strike="noStrike" spc="-1">
              <a:latin typeface="东文宋体" charset="0"/>
              <a:cs typeface="东文宋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66520" y="339480"/>
            <a:ext cx="8346240" cy="77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348" name="TextShape 1"/>
          <p:cNvSpPr txBox="1"/>
          <p:nvPr/>
        </p:nvSpPr>
        <p:spPr>
          <a:xfrm>
            <a:off x="1295400" y="791845"/>
            <a:ext cx="7829550" cy="798830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305" b="1" strike="noStrike" spc="-1">
                <a:solidFill>
                  <a:srgbClr val="0091EA"/>
                </a:solidFill>
                <a:latin typeface="Roboto Slab"/>
                <a:ea typeface="Roboto Slab"/>
              </a:rPr>
              <a:t>I</a:t>
            </a:r>
            <a:r>
              <a:rPr lang="en-US" altLang="en-GB" sz="3305" b="1" strike="noStrike" spc="-1">
                <a:solidFill>
                  <a:srgbClr val="0091EA"/>
                </a:solidFill>
                <a:latin typeface="Roboto Slab"/>
                <a:ea typeface="Roboto Slab"/>
              </a:rPr>
              <a:t>I</a:t>
            </a:r>
            <a:r>
              <a:rPr lang="en-GB" sz="3305" b="1" strike="noStrike" spc="-1">
                <a:solidFill>
                  <a:srgbClr val="0091EA"/>
                </a:solidFill>
                <a:latin typeface="Roboto Slab"/>
                <a:ea typeface="Roboto Slab"/>
              </a:rPr>
              <a:t>. </a:t>
            </a:r>
            <a:r>
              <a:rPr lang="en-US" altLang="en-GB" sz="3305" b="1" strike="noStrike" spc="-1">
                <a:solidFill>
                  <a:srgbClr val="0091EA"/>
                </a:solidFill>
                <a:latin typeface="Roboto Slab"/>
                <a:ea typeface="Roboto Slab"/>
              </a:rPr>
              <a:t>Segment tree range query.</a:t>
            </a:r>
            <a:endParaRPr lang="en-US" altLang="en-GB" sz="3305" b="1" strike="noStrike" spc="-1">
              <a:solidFill>
                <a:srgbClr val="0091EA"/>
              </a:solidFill>
              <a:latin typeface="Roboto Slab"/>
              <a:ea typeface="Roboto Slab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459309" y="1381859"/>
            <a:ext cx="7887097" cy="3725466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b="0" strike="noStrike" spc="-1">
                <a:latin typeface="Arial"/>
              </a:rPr>
              <a:t>Xét 2 phép toán trên đoạn như sau:</a:t>
            </a:r>
            <a:endParaRPr lang="en-US" altLang="en-US" sz="1985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spc="-1">
                <a:latin typeface="Arial"/>
                <a:sym typeface="+mn-ea"/>
              </a:rPr>
              <a:t>Update(l, r, x): với l </a:t>
            </a:r>
            <a:r>
              <a:rPr lang="en-US" altLang="en-US" sz="1985" spc="-1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≤ </a:t>
            </a:r>
            <a:r>
              <a:rPr lang="en-US" altLang="en-US" sz="1985" spc="-1">
                <a:latin typeface="Arial"/>
                <a:sym typeface="+mn-ea"/>
              </a:rPr>
              <a:t>i </a:t>
            </a:r>
            <a:r>
              <a:rPr lang="en-US" altLang="en-US" sz="1985" spc="-1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≤ r </a:t>
            </a:r>
            <a:r>
              <a:rPr lang="en-US" altLang="en-US" sz="1985" spc="-1">
                <a:latin typeface="Arial"/>
                <a:sym typeface="+mn-ea"/>
              </a:rPr>
              <a:t>, a</a:t>
            </a:r>
            <a:r>
              <a:rPr lang="en-US" altLang="en-US" sz="1985" spc="-1" baseline="-25000">
                <a:latin typeface="Arial"/>
                <a:sym typeface="+mn-ea"/>
              </a:rPr>
              <a:t>i</a:t>
            </a:r>
            <a:r>
              <a:rPr lang="en-US" altLang="en-US" sz="1985" spc="-1">
                <a:latin typeface="Arial"/>
                <a:sym typeface="+mn-ea"/>
              </a:rPr>
              <a:t> = x.</a:t>
            </a:r>
            <a:endParaRPr lang="en-US" altLang="en-US" sz="1985" spc="-1">
              <a:latin typeface="Arial"/>
              <a:sym typeface="+mn-ea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spc="-1">
                <a:latin typeface="Arial"/>
                <a:sym typeface="+mn-ea"/>
              </a:rPr>
              <a:t>Query(l, r, x): với l </a:t>
            </a:r>
            <a:r>
              <a:rPr lang="en-US" altLang="en-US" sz="1985" spc="-1">
                <a:latin typeface="东文宋体" charset="0"/>
                <a:cs typeface="东文宋体" charset="0"/>
                <a:sym typeface="+mn-ea"/>
              </a:rPr>
              <a:t>≤ i ≤ r, tính min(a</a:t>
            </a:r>
            <a:r>
              <a:rPr lang="en-US" altLang="en-US" sz="1985" spc="-1" baseline="-25000">
                <a:latin typeface="东文宋体" charset="0"/>
                <a:cs typeface="东文宋体" charset="0"/>
                <a:sym typeface="+mn-ea"/>
              </a:rPr>
              <a:t>l, </a:t>
            </a:r>
            <a:r>
              <a:rPr lang="en-US" altLang="en-US" sz="1985" spc="-1">
                <a:latin typeface="东文宋体" charset="0"/>
                <a:cs typeface="东文宋体" charset="0"/>
                <a:sym typeface="+mn-ea"/>
              </a:rPr>
              <a:t>a</a:t>
            </a:r>
            <a:r>
              <a:rPr lang="en-US" altLang="en-US" sz="1985" spc="-1" baseline="-25000">
                <a:latin typeface="东文宋体" charset="0"/>
                <a:cs typeface="东文宋体" charset="0"/>
                <a:sym typeface="+mn-ea"/>
              </a:rPr>
              <a:t>l+1,</a:t>
            </a:r>
            <a:r>
              <a:rPr lang="en-US" altLang="en-US" sz="1985" spc="-1">
                <a:latin typeface="东文宋体" charset="0"/>
                <a:cs typeface="东文宋体" charset="0"/>
                <a:sym typeface="+mn-ea"/>
              </a:rPr>
              <a:t>...,⊙ a</a:t>
            </a:r>
            <a:r>
              <a:rPr lang="en-US" altLang="en-US" sz="1985" spc="-1" baseline="-25000">
                <a:latin typeface="东文宋体" charset="0"/>
                <a:cs typeface="东文宋体" charset="0"/>
                <a:sym typeface="+mn-ea"/>
              </a:rPr>
              <a:t>r</a:t>
            </a:r>
            <a:r>
              <a:rPr lang="en-US" altLang="en-US" sz="1985" spc="-1">
                <a:latin typeface="东文宋体" charset="0"/>
                <a:cs typeface="东文宋体" charset="0"/>
                <a:sym typeface="+mn-ea"/>
              </a:rPr>
              <a:t>)</a:t>
            </a:r>
            <a:endParaRPr lang="en-US" sz="1985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US" sz="1985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66520" y="339480"/>
            <a:ext cx="8346240" cy="77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348" name="TextShape 1"/>
          <p:cNvSpPr txBox="1"/>
          <p:nvPr/>
        </p:nvSpPr>
        <p:spPr>
          <a:xfrm>
            <a:off x="1295400" y="791845"/>
            <a:ext cx="7280275" cy="798830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I</a:t>
            </a:r>
            <a:r>
              <a:rPr lang="en-US" alt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I</a:t>
            </a:r>
            <a:r>
              <a:rPr 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. </a:t>
            </a:r>
            <a:r>
              <a:rPr lang="en-US" alt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Segment tree range query.</a:t>
            </a:r>
            <a:endParaRPr lang="en-US" altLang="en-GB" sz="3305" b="1" strike="noStrike" spc="-1">
              <a:solidFill>
                <a:srgbClr val="0091EA"/>
              </a:solidFill>
              <a:latin typeface="Roboto Slab"/>
              <a:ea typeface="Roboto Slab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459309" y="1381859"/>
            <a:ext cx="7887097" cy="3725466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b="0" strike="noStrike" spc="-1">
                <a:latin typeface="Arial"/>
              </a:rPr>
              <a:t>Cách tiếp cận đơn giản:</a:t>
            </a:r>
            <a:endParaRPr lang="en-US" altLang="en-US" sz="1985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spc="-1">
                <a:latin typeface="Arial"/>
                <a:sym typeface="+mn-ea"/>
              </a:rPr>
              <a:t>Cập nhật từng phần tử (point update) nằm trong đoạn cần cập nhật.</a:t>
            </a:r>
            <a:endParaRPr lang="en-US" altLang="en-US" sz="1985" spc="-1">
              <a:latin typeface="Arial"/>
              <a:sym typeface="+mn-ea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spc="-1">
                <a:latin typeface="Arial"/>
                <a:sym typeface="+mn-ea"/>
              </a:rPr>
              <a:t>Trả lời truy vấn như cũ.</a:t>
            </a:r>
            <a:endParaRPr lang="en-US" altLang="en-US" sz="1985" spc="-1">
              <a:latin typeface="Arial"/>
              <a:sym typeface="+mn-ea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endParaRPr lang="en-US" altLang="en-US" sz="1985" b="0" strike="noStrike" spc="-1">
              <a:latin typeface="Arial"/>
              <a:sym typeface="+mn-ea"/>
            </a:endParaRPr>
          </a:p>
          <a:p>
            <a:pPr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spc="-1">
                <a:latin typeface="Arial"/>
                <a:sym typeface="+mn-ea"/>
              </a:rPr>
              <a:t>Độ phức tạp:</a:t>
            </a:r>
            <a:endParaRPr lang="en-US" altLang="en-US" sz="1985" spc="-1">
              <a:latin typeface="Arial"/>
              <a:sym typeface="+mn-ea"/>
            </a:endParaRPr>
          </a:p>
          <a:p>
            <a:pPr lvl="2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spc="-1">
                <a:latin typeface="Arial"/>
                <a:sym typeface="+mn-ea"/>
              </a:rPr>
              <a:t>Update: O(N*log(N))</a:t>
            </a:r>
            <a:endParaRPr lang="en-US" altLang="en-US" sz="1985" spc="-1">
              <a:latin typeface="Arial"/>
              <a:sym typeface="+mn-ea"/>
            </a:endParaRPr>
          </a:p>
          <a:p>
            <a:pPr lvl="2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985" b="0" strike="noStrike" spc="-1">
                <a:latin typeface="Arial"/>
              </a:rPr>
              <a:t>Query: O(log(N))</a:t>
            </a:r>
            <a:endParaRPr lang="en-US" sz="1985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US" sz="1985" b="0" strike="noStrike" spc="-1">
              <a:latin typeface="Arial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85160" y="471170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626110"/>
            <a:ext cx="9072245" cy="450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" name="TextShape 1"/>
          <p:cNvSpPr txBox="1"/>
          <p:nvPr/>
        </p:nvSpPr>
        <p:spPr>
          <a:xfrm>
            <a:off x="1295400" y="791845"/>
            <a:ext cx="7280275" cy="798830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IV</a:t>
            </a:r>
            <a:r>
              <a:rPr 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. </a:t>
            </a:r>
            <a:r>
              <a:rPr lang="en-US" altLang="en-GB" sz="3305" b="1" spc="-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Lazy propagation</a:t>
            </a:r>
            <a:endParaRPr lang="en-US" altLang="en-GB" sz="3305" b="1" strike="noStrike" spc="-1">
              <a:solidFill>
                <a:srgbClr val="0091EA"/>
              </a:solidFill>
              <a:latin typeface="Roboto Slab"/>
              <a:ea typeface="Roboto Slab"/>
              <a:sym typeface="+mn-ea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002665" y="1415415"/>
            <a:ext cx="8074660" cy="3874135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Ý tưởng:</a:t>
            </a:r>
            <a:endParaRPr lang="en-US" altLang="en-US" sz="1600" b="0" strike="noStrike" spc="-1">
              <a:latin typeface="Arial"/>
            </a:endParaRPr>
          </a:p>
          <a:p>
            <a:pPr lvl="2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Chia đoạn cần cập nhật thành tập các đoạn con không giao nhau </a:t>
            </a:r>
            <a:endParaRPr lang="en-US" altLang="en-US" sz="1600" b="0" strike="noStrike" spc="-1">
              <a:latin typeface="Arial"/>
            </a:endParaRPr>
          </a:p>
          <a:p>
            <a:pPr lvl="2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endParaRPr lang="en-US" altLang="en-US" sz="1600" b="0" strike="noStrike" spc="-1">
              <a:latin typeface="Arial"/>
            </a:endParaRPr>
          </a:p>
          <a:p>
            <a:pPr lvl="2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Thực hiện thao tác cập nhật những đoạn trong tập đã chọn.</a:t>
            </a:r>
            <a:endParaRPr lang="en-US" altLang="en-US" sz="1600" b="0" strike="noStrike" spc="-1">
              <a:latin typeface="Arial"/>
            </a:endParaRPr>
          </a:p>
          <a:p>
            <a:pPr marL="571500" lvl="2" indent="0">
              <a:lnSpc>
                <a:spcPct val="115000"/>
              </a:lnSpc>
              <a:buClr>
                <a:srgbClr val="263238"/>
              </a:buClr>
              <a:buFont typeface="Arial"/>
              <a:buNone/>
            </a:pPr>
            <a:endParaRPr lang="en-US" altLang="en-US" sz="1600" b="0" strike="noStrike" spc="-1">
              <a:latin typeface="Arial"/>
            </a:endParaRPr>
          </a:p>
          <a:p>
            <a:pPr marL="457200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Thao tác “Cập nhật” (Part 1): Lazy</a:t>
            </a: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Mỗi node trên Segment tree sẽ lưu 2 giá trị Value và lazy</a:t>
            </a: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Khi muốn cập nhật node, thực hiện phép toán Update cho Value và lazy </a:t>
            </a: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endParaRPr lang="en-US" altLang="en-US" sz="1600" b="0" strike="noStrike" spc="-1"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263238"/>
              </a:buClr>
              <a:buFont typeface="Arial"/>
              <a:buChar char="-"/>
            </a:pPr>
            <a:r>
              <a:rPr lang="en-US" altLang="en-US" sz="1600" b="0" strike="noStrike" spc="-1">
                <a:latin typeface="Arial"/>
              </a:rPr>
              <a:t>Cập nhật node cha (nếu node không phải gốc)</a:t>
            </a:r>
            <a:endParaRPr lang="en-US" sz="16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</Words>
  <Application>WPS Presentation</Application>
  <PresentationFormat/>
  <Paragraphs>359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SimSun</vt:lpstr>
      <vt:lpstr>Wingdings</vt:lpstr>
      <vt:lpstr>Arial</vt:lpstr>
      <vt:lpstr>Symbol</vt:lpstr>
      <vt:lpstr>Times New Roman</vt:lpstr>
      <vt:lpstr>Roboto Slab</vt:lpstr>
      <vt:lpstr>Source Sans Pro</vt:lpstr>
      <vt:lpstr>东文宋体</vt:lpstr>
      <vt:lpstr>微软雅黑</vt:lpstr>
      <vt:lpstr>Droid Sans Fallback</vt:lpstr>
      <vt:lpstr>DejaVu Sans</vt:lpstr>
      <vt:lpstr/>
      <vt:lpstr>Arial Unicode MS</vt:lpstr>
      <vt:lpstr>Standard Symbols PS</vt:lpstr>
      <vt:lpstr>Gubbi</vt:lpstr>
      <vt:lpstr>Calibri</vt:lpstr>
      <vt:lpstr>Office Theme</vt:lpstr>
      <vt:lpstr>Office Theme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huy</cp:lastModifiedBy>
  <cp:revision>21</cp:revision>
  <dcterms:created xsi:type="dcterms:W3CDTF">2022-05-24T06:39:51Z</dcterms:created>
  <dcterms:modified xsi:type="dcterms:W3CDTF">2022-05-24T06:39:51Z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