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0"/>
  </p:notesMasterIdLst>
  <p:sldIdLst>
    <p:sldId id="256" r:id="rId2"/>
    <p:sldId id="258" r:id="rId3"/>
    <p:sldId id="272" r:id="rId4"/>
    <p:sldId id="273" r:id="rId5"/>
    <p:sldId id="259" r:id="rId6"/>
    <p:sldId id="333" r:id="rId7"/>
    <p:sldId id="260" r:id="rId8"/>
    <p:sldId id="262" r:id="rId9"/>
    <p:sldId id="274" r:id="rId10"/>
    <p:sldId id="275" r:id="rId11"/>
    <p:sldId id="277" r:id="rId12"/>
    <p:sldId id="276" r:id="rId13"/>
    <p:sldId id="278" r:id="rId14"/>
    <p:sldId id="279" r:id="rId15"/>
    <p:sldId id="280" r:id="rId16"/>
    <p:sldId id="281" r:id="rId17"/>
    <p:sldId id="282" r:id="rId18"/>
    <p:sldId id="283" r:id="rId19"/>
    <p:sldId id="284" r:id="rId20"/>
    <p:sldId id="285" r:id="rId21"/>
    <p:sldId id="286" r:id="rId22"/>
    <p:sldId id="263"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3" r:id="rId59"/>
    <p:sldId id="329" r:id="rId60"/>
    <p:sldId id="324" r:id="rId61"/>
    <p:sldId id="330" r:id="rId62"/>
    <p:sldId id="325" r:id="rId63"/>
    <p:sldId id="334" r:id="rId64"/>
    <p:sldId id="331" r:id="rId65"/>
    <p:sldId id="332" r:id="rId66"/>
    <p:sldId id="327" r:id="rId67"/>
    <p:sldId id="328" r:id="rId68"/>
    <p:sldId id="261"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92" autoAdjust="0"/>
  </p:normalViewPr>
  <p:slideViewPr>
    <p:cSldViewPr>
      <p:cViewPr varScale="1">
        <p:scale>
          <a:sx n="125" d="100"/>
          <a:sy n="125" d="100"/>
        </p:scale>
        <p:origin x="119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6A3F0-A3B7-4712-B499-F72D659E9B0B}" type="datetimeFigureOut">
              <a:rPr lang="en-US" smtClean="0"/>
              <a:t>8/9/2022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F83FD-6D4C-44C4-B177-66BE3665D711}" type="slidenum">
              <a:rPr lang="en-US" smtClean="0"/>
              <a:t>‹#›</a:t>
            </a:fld>
            <a:endParaRPr lang="en-US"/>
          </a:p>
        </p:txBody>
      </p:sp>
    </p:spTree>
    <p:extLst>
      <p:ext uri="{BB962C8B-B14F-4D97-AF65-F5344CB8AC3E}">
        <p14:creationId xmlns:p14="http://schemas.microsoft.com/office/powerpoint/2010/main" val="3398004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vi.wikipedia.org/wiki/CPU"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Ngôn</a:t>
            </a:r>
            <a:r>
              <a:rPr lang="en-US" baseline="0"/>
              <a:t> ngữ không phải là thành phần cơ bản nhưng sự tồn tại của chúng đòi hỏi hệ thống phải có những thành phần nhất định</a:t>
            </a:r>
          </a:p>
          <a:p>
            <a:pPr marL="171450" indent="-171450">
              <a:buFontTx/>
              <a:buChar char="-"/>
            </a:pPr>
            <a:r>
              <a:rPr lang="en-US" baseline="0"/>
              <a:t>MS-DOS ngôn ngữ MS-DOS, được ánh xạ sang ngôn ngữ máy nhờ MS-DOS COMMAND.COM và một số chương trình tệp trợ giúp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solidFill>
                  <a:srgbClr val="FF0000"/>
                </a:solidFill>
                <a:latin typeface="Times New Roman" pitchFamily="18" charset="0"/>
                <a:cs typeface="Times New Roman" pitchFamily="18" charset="0"/>
              </a:rPr>
              <a:t>Chương trình điều khiển: Các supervisors quản lý nhiệm vụ, quản lý tiến trình, quản lý tài nguyên như bộ nhớ chính, bộ nhớ phụ … các chương trình quản lý dữ liệu và tổ chức truy cập, các chương trình thư ký, điều phối nhiệm vụ</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a:solidFill>
                  <a:srgbClr val="FF0000"/>
                </a:solidFill>
                <a:latin typeface="Times New Roman" pitchFamily="18" charset="0"/>
                <a:cs typeface="Times New Roman" pitchFamily="18" charset="0"/>
              </a:rPr>
              <a:t>Các</a:t>
            </a:r>
            <a:r>
              <a:rPr lang="en-US" sz="1200" baseline="0">
                <a:solidFill>
                  <a:srgbClr val="FF0000"/>
                </a:solidFill>
                <a:latin typeface="Times New Roman" pitchFamily="18" charset="0"/>
                <a:cs typeface="Times New Roman" pitchFamily="18" charset="0"/>
              </a:rPr>
              <a:t> chương trình biên tập</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aseline="0">
                <a:solidFill>
                  <a:srgbClr val="FF0000"/>
                </a:solidFill>
                <a:latin typeface="Times New Roman" pitchFamily="18" charset="0"/>
                <a:cs typeface="Times New Roman" pitchFamily="18" charset="0"/>
              </a:rPr>
              <a:t>Các chương trình biên dịch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aseline="0">
                <a:solidFill>
                  <a:srgbClr val="FF0000"/>
                </a:solidFill>
                <a:latin typeface="Times New Roman" pitchFamily="18" charset="0"/>
                <a:cs typeface="Times New Roman" pitchFamily="18" charset="0"/>
              </a:rPr>
              <a:t>Các chương trình dịch vụ: Tạo mới trường mới, biên bản. Thống kê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aseline="0">
                <a:solidFill>
                  <a:srgbClr val="FF0000"/>
                </a:solidFill>
                <a:latin typeface="Times New Roman" pitchFamily="18" charset="0"/>
                <a:cs typeface="Times New Roman" pitchFamily="18" charset="0"/>
              </a:rPr>
              <a:t>Các hệ điều hành cụ thể có những cách tập hợp module vào từng lớp, phân cấp cụ thể với tên riêng để tiện phân loại xử lý.</a:t>
            </a:r>
            <a:endParaRPr lang="en-US" sz="1200">
              <a:solidFill>
                <a:srgbClr val="FF0000"/>
              </a:solidFill>
              <a:latin typeface="Times New Roman" pitchFamily="18" charset="0"/>
              <a:cs typeface="Times New Roman" pitchFamily="18" charset="0"/>
            </a:endParaRP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FE8F83FD-6D4C-44C4-B177-66BE3665D711}" type="slidenum">
              <a:rPr lang="en-US" smtClean="0"/>
              <a:t>44</a:t>
            </a:fld>
            <a:endParaRPr lang="en-US"/>
          </a:p>
        </p:txBody>
      </p:sp>
    </p:spTree>
    <p:extLst>
      <p:ext uri="{BB962C8B-B14F-4D97-AF65-F5344CB8AC3E}">
        <p14:creationId xmlns:p14="http://schemas.microsoft.com/office/powerpoint/2010/main" val="939429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FE8F83FD-6D4C-44C4-B177-66BE3665D711}" type="slidenum">
              <a:rPr lang="en-US" smtClean="0"/>
              <a:t>53</a:t>
            </a:fld>
            <a:endParaRPr lang="en-US"/>
          </a:p>
        </p:txBody>
      </p:sp>
    </p:spTree>
    <p:extLst>
      <p:ext uri="{BB962C8B-B14F-4D97-AF65-F5344CB8AC3E}">
        <p14:creationId xmlns:p14="http://schemas.microsoft.com/office/powerpoint/2010/main" val="1785203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Hệ</a:t>
            </a:r>
            <a:r>
              <a:rPr lang="en-US" baseline="0"/>
              <a:t> điều hành cung cấp một môi trường cho việc thi thi các chương trinh. Nó cung cấp các dịch vụ xác định tới chương trình và tới người sử dụng của các chương trình đó. Dĩ nhiên, các dịch vụ được cung cấp khác nha từ hệ điều hành này với hệ điều hành kia nhưng chúng có thể xác định các lớp chung. Các dịch vụ hệ điều hành được cung cấp sự tiện dụng cho người lập trình để thực hiện tác vụ lập trình dễ dàng.</a:t>
            </a:r>
            <a:endParaRPr lang="en-US"/>
          </a:p>
        </p:txBody>
      </p:sp>
      <p:sp>
        <p:nvSpPr>
          <p:cNvPr id="4" name="Slide Number Placeholder 3"/>
          <p:cNvSpPr>
            <a:spLocks noGrp="1"/>
          </p:cNvSpPr>
          <p:nvPr>
            <p:ph type="sldNum" sz="quarter" idx="10"/>
          </p:nvPr>
        </p:nvSpPr>
        <p:spPr/>
        <p:txBody>
          <a:bodyPr/>
          <a:lstStyle/>
          <a:p>
            <a:fld id="{FE8F83FD-6D4C-44C4-B177-66BE3665D711}" type="slidenum">
              <a:rPr lang="en-US" smtClean="0"/>
              <a:t>54</a:t>
            </a:fld>
            <a:endParaRPr lang="en-US"/>
          </a:p>
        </p:txBody>
      </p:sp>
    </p:spTree>
    <p:extLst>
      <p:ext uri="{BB962C8B-B14F-4D97-AF65-F5344CB8AC3E}">
        <p14:creationId xmlns:p14="http://schemas.microsoft.com/office/powerpoint/2010/main" val="4270565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Các</a:t>
            </a:r>
            <a:r>
              <a:rPr lang="en-US" baseline="0"/>
              <a:t> lời gọi này thường sẵn dung như các chỉ thị hợp ngữ và chúng thường được liệt kê trong những tài liệu hưỡng dẫn sử dụng được dung bởi những người lập trình hợp ngữ</a:t>
            </a:r>
          </a:p>
          <a:p>
            <a:pPr marL="171450" indent="-171450">
              <a:buFontTx/>
              <a:buChar char="-"/>
            </a:pPr>
            <a:r>
              <a:rPr lang="en-US" baseline="0"/>
              <a:t>Những hệ thống xác định cho phép lời gọi hệ thống được thực hiện trực tiếp từ một chương trình ngôn ngữ cấp cao, trong đó các lời gọi thường tương tự lời gọi hàm hay thủ tục được đĩnh nghĩa trước. Chúng có thể tạo ra một lời gọi tới một chương trình con tại thời điểm thực thi cụ thể</a:t>
            </a:r>
          </a:p>
          <a:p>
            <a:pPr marL="171450" indent="-171450">
              <a:buFontTx/>
              <a:buChar char="-"/>
            </a:pPr>
            <a:r>
              <a:rPr lang="en-US" baseline="0"/>
              <a:t>Lời gọi hệ thống xảy ra trong nhiều cách khác nhau, phụ thuộc vào máy tính đang dùng. Thường nhiều thông tin được yêu cầu hơn là đơn giản xác định lời gọi hàm hệ thống mong muốn. Loại chính xác và lượng thông tin khác nhau dựa vào hệ điều hành và lời gọi cụ thể.</a:t>
            </a:r>
          </a:p>
          <a:p>
            <a:pPr marL="171450" indent="-171450">
              <a:buFontTx/>
              <a:buChar char="-"/>
            </a:pPr>
            <a:r>
              <a:rPr lang="en-US" baseline="0"/>
              <a:t>Ví dụ: Để nhập dữ liệu, chúng ta có thể cần xác định tập tin hay thiết bị dùng như nguồn nhập, địa chỉ và chiều dài vùng đệm bộ nhớ mà dữ liệu nhập vào đọc. Dĩ nhiên, thiết bị hay tập tin và chiều dài có thể ẩn trong lời gọi hệ thống.</a:t>
            </a:r>
            <a:endParaRPr lang="en-US"/>
          </a:p>
        </p:txBody>
      </p:sp>
      <p:sp>
        <p:nvSpPr>
          <p:cNvPr id="4" name="Slide Number Placeholder 3"/>
          <p:cNvSpPr>
            <a:spLocks noGrp="1"/>
          </p:cNvSpPr>
          <p:nvPr>
            <p:ph type="sldNum" sz="quarter" idx="10"/>
          </p:nvPr>
        </p:nvSpPr>
        <p:spPr/>
        <p:txBody>
          <a:bodyPr/>
          <a:lstStyle/>
          <a:p>
            <a:fld id="{FE8F83FD-6D4C-44C4-B177-66BE3665D711}" type="slidenum">
              <a:rPr lang="en-US" smtClean="0"/>
              <a:t>55</a:t>
            </a:fld>
            <a:endParaRPr lang="en-US"/>
          </a:p>
        </p:txBody>
      </p:sp>
    </p:spTree>
    <p:extLst>
      <p:ext uri="{BB962C8B-B14F-4D97-AF65-F5344CB8AC3E}">
        <p14:creationId xmlns:p14="http://schemas.microsoft.com/office/powerpoint/2010/main" val="392885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Xét</a:t>
            </a:r>
            <a:r>
              <a:rPr lang="en-US" baseline="0"/>
              <a:t> trên khía cạnh hệ thống thì hệ điều hành là tập hợp  các chương trình hệ thống. Tại cấp thấp nhất là phần chứng tiếp đến là hệ điều hành. Sau đó các chương trình hệ thống và cuối cùng là các chương trình ứng dụng. Các chương trnfh hệ thống cung cấp môi trường thuận lợi cho việc phát triển và thực thi chương trình. Vài trong chúng là các giao diện người dùng đơn giản cho các lời gọi hệ thống; các hệ thống còn lại được xem xét phức tạp hơn. </a:t>
            </a:r>
            <a:endParaRPr lang="en-US"/>
          </a:p>
        </p:txBody>
      </p:sp>
      <p:sp>
        <p:nvSpPr>
          <p:cNvPr id="4" name="Slide Number Placeholder 3"/>
          <p:cNvSpPr>
            <a:spLocks noGrp="1"/>
          </p:cNvSpPr>
          <p:nvPr>
            <p:ph type="sldNum" sz="quarter" idx="10"/>
          </p:nvPr>
        </p:nvSpPr>
        <p:spPr/>
        <p:txBody>
          <a:bodyPr/>
          <a:lstStyle/>
          <a:p>
            <a:fld id="{FE8F83FD-6D4C-44C4-B177-66BE3665D711}" type="slidenum">
              <a:rPr lang="en-US" smtClean="0"/>
              <a:t>56</a:t>
            </a:fld>
            <a:endParaRPr lang="en-US"/>
          </a:p>
        </p:txBody>
      </p:sp>
    </p:spTree>
    <p:extLst>
      <p:ext uri="{BB962C8B-B14F-4D97-AF65-F5344CB8AC3E}">
        <p14:creationId xmlns:p14="http://schemas.microsoft.com/office/powerpoint/2010/main" val="2648153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sz="1200" b="0" i="0" kern="1200">
                <a:solidFill>
                  <a:schemeClr val="tx1"/>
                </a:solidFill>
                <a:effectLst/>
                <a:latin typeface="+mn-lt"/>
                <a:ea typeface="+mn-ea"/>
                <a:cs typeface="+mn-cs"/>
              </a:rPr>
              <a:t>Một hệ thống lớn và phức tạp như một hệ điều hành hiện đại phải được xây dựng cẩn thận nếu nó thực hiện chức năng hợp lý và được hiệu chỉnh dễ dàng. Một phương pháp thông thường là chia tác vụ thành các thành phần nhỏ hơn là có một hệ thống nguyên khối. Mỗi modules này nên là một thành phần hoàn toàn xác định với nhập, xuất, chức năng được định nghĩa cẩn thận. Trong phần này chúng ta sẽ thảo luận về cách thức mà các thành phần được nối kết và trộn lẫn trong một nhân.</a:t>
            </a:r>
            <a:endParaRPr lang="en-US"/>
          </a:p>
        </p:txBody>
      </p:sp>
      <p:sp>
        <p:nvSpPr>
          <p:cNvPr id="4" name="Slide Number Placeholder 3"/>
          <p:cNvSpPr>
            <a:spLocks noGrp="1"/>
          </p:cNvSpPr>
          <p:nvPr>
            <p:ph type="sldNum" sz="quarter" idx="10"/>
          </p:nvPr>
        </p:nvSpPr>
        <p:spPr/>
        <p:txBody>
          <a:bodyPr/>
          <a:lstStyle/>
          <a:p>
            <a:fld id="{FE8F83FD-6D4C-44C4-B177-66BE3665D711}" type="slidenum">
              <a:rPr lang="en-US" smtClean="0"/>
              <a:t>57</a:t>
            </a:fld>
            <a:endParaRPr lang="en-US"/>
          </a:p>
        </p:txBody>
      </p:sp>
    </p:spTree>
    <p:extLst>
      <p:ext uri="{BB962C8B-B14F-4D97-AF65-F5344CB8AC3E}">
        <p14:creationId xmlns:p14="http://schemas.microsoft.com/office/powerpoint/2010/main" val="1218053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Cấu</a:t>
            </a:r>
            <a:r>
              <a:rPr lang="en-US" baseline="0" dirty="0"/>
              <a:t> </a:t>
            </a:r>
            <a:r>
              <a:rPr lang="en-US" baseline="0" dirty="0" err="1"/>
              <a:t>trúc</a:t>
            </a:r>
            <a:r>
              <a:rPr lang="en-US" baseline="0" dirty="0"/>
              <a:t> </a:t>
            </a:r>
            <a:r>
              <a:rPr lang="en-US" baseline="0" dirty="0" err="1"/>
              <a:t>này</a:t>
            </a:r>
            <a:r>
              <a:rPr lang="en-US" baseline="0" dirty="0"/>
              <a:t> </a:t>
            </a:r>
            <a:r>
              <a:rPr lang="en-US" baseline="0" dirty="0" err="1"/>
              <a:t>là</a:t>
            </a:r>
            <a:r>
              <a:rPr lang="en-US" baseline="0" dirty="0"/>
              <a:t> </a:t>
            </a:r>
            <a:r>
              <a:rPr lang="en-US" baseline="0" dirty="0" err="1"/>
              <a:t>một</a:t>
            </a:r>
            <a:r>
              <a:rPr lang="en-US" baseline="0" dirty="0"/>
              <a:t> </a:t>
            </a:r>
            <a:r>
              <a:rPr lang="en-US" baseline="0" dirty="0" err="1"/>
              <a:t>tập</a:t>
            </a:r>
            <a:r>
              <a:rPr lang="en-US" baseline="0" dirty="0"/>
              <a:t> </a:t>
            </a:r>
            <a:r>
              <a:rPr lang="en-US" baseline="0" dirty="0" err="1"/>
              <a:t>hơp</a:t>
            </a:r>
            <a:r>
              <a:rPr lang="en-US" baseline="0" dirty="0"/>
              <a:t> </a:t>
            </a:r>
            <a:r>
              <a:rPr lang="en-US" baseline="0" dirty="0" err="1"/>
              <a:t>các</a:t>
            </a:r>
            <a:r>
              <a:rPr lang="en-US" baseline="0" dirty="0"/>
              <a:t> </a:t>
            </a:r>
            <a:r>
              <a:rPr lang="en-US" baseline="0" dirty="0" err="1"/>
              <a:t>thủ</a:t>
            </a:r>
            <a:r>
              <a:rPr lang="en-US" baseline="0" dirty="0"/>
              <a:t> </a:t>
            </a:r>
            <a:r>
              <a:rPr lang="en-US" baseline="0" dirty="0" err="1"/>
              <a:t>tục</a:t>
            </a:r>
            <a:r>
              <a:rPr lang="en-US" baseline="0" dirty="0"/>
              <a:t> </a:t>
            </a:r>
            <a:r>
              <a:rPr lang="en-US" baseline="0" dirty="0" err="1"/>
              <a:t>có</a:t>
            </a:r>
            <a:r>
              <a:rPr lang="en-US" baseline="0" dirty="0"/>
              <a:t> </a:t>
            </a:r>
            <a:r>
              <a:rPr lang="en-US" baseline="0" dirty="0" err="1"/>
              <a:t>thể</a:t>
            </a:r>
            <a:r>
              <a:rPr lang="en-US" baseline="0" dirty="0"/>
              <a:t> </a:t>
            </a:r>
            <a:r>
              <a:rPr lang="en-US" baseline="0" dirty="0" err="1"/>
              <a:t>gọi</a:t>
            </a:r>
            <a:r>
              <a:rPr lang="en-US" baseline="0" dirty="0"/>
              <a:t> </a:t>
            </a:r>
            <a:r>
              <a:rPr lang="en-US" baseline="0" dirty="0" err="1"/>
              <a:t>lẫn</a:t>
            </a:r>
            <a:r>
              <a:rPr lang="en-US" baseline="0" dirty="0"/>
              <a:t> </a:t>
            </a:r>
            <a:r>
              <a:rPr lang="en-US" baseline="0" dirty="0" err="1"/>
              <a:t>nhau</a:t>
            </a:r>
            <a:r>
              <a:rPr lang="en-US" baseline="0" dirty="0"/>
              <a:t>. </a:t>
            </a:r>
            <a:r>
              <a:rPr lang="en-US" baseline="0" dirty="0" err="1"/>
              <a:t>Một</a:t>
            </a:r>
            <a:r>
              <a:rPr lang="en-US" baseline="0" dirty="0"/>
              <a:t> </a:t>
            </a:r>
            <a:r>
              <a:rPr lang="en-US" baseline="0" dirty="0" err="1"/>
              <a:t>số</a:t>
            </a:r>
            <a:r>
              <a:rPr lang="en-US" baseline="0" dirty="0"/>
              <a:t> </a:t>
            </a:r>
            <a:r>
              <a:rPr lang="en-US" baseline="0" dirty="0" err="1"/>
              <a:t>hệ</a:t>
            </a:r>
            <a:r>
              <a:rPr lang="en-US" baseline="0" dirty="0"/>
              <a:t> </a:t>
            </a:r>
            <a:r>
              <a:rPr lang="en-US" baseline="0" dirty="0" err="1"/>
              <a:t>điều</a:t>
            </a:r>
            <a:r>
              <a:rPr lang="en-US" baseline="0" dirty="0"/>
              <a:t> </a:t>
            </a:r>
            <a:r>
              <a:rPr lang="en-US" baseline="0" dirty="0" err="1"/>
              <a:t>hành</a:t>
            </a:r>
            <a:r>
              <a:rPr lang="en-US" baseline="0" dirty="0"/>
              <a:t> </a:t>
            </a:r>
            <a:r>
              <a:rPr lang="en-US" baseline="0" dirty="0" err="1"/>
              <a:t>cấu</a:t>
            </a:r>
            <a:r>
              <a:rPr lang="en-US" baseline="0" dirty="0"/>
              <a:t> </a:t>
            </a:r>
            <a:r>
              <a:rPr lang="en-US" baseline="0" dirty="0" err="1"/>
              <a:t>trúc</a:t>
            </a:r>
            <a:r>
              <a:rPr lang="en-US" baseline="0" dirty="0"/>
              <a:t> </a:t>
            </a:r>
            <a:r>
              <a:rPr lang="en-US" baseline="0" dirty="0" err="1"/>
              <a:t>đơn</a:t>
            </a:r>
            <a:r>
              <a:rPr lang="en-US" baseline="0" dirty="0"/>
              <a:t> </a:t>
            </a:r>
            <a:r>
              <a:rPr lang="en-US" baseline="0" dirty="0" err="1"/>
              <a:t>giản</a:t>
            </a:r>
            <a:r>
              <a:rPr lang="en-US" baseline="0" dirty="0"/>
              <a:t> </a:t>
            </a:r>
            <a:r>
              <a:rPr lang="en-US" baseline="0" dirty="0" err="1"/>
              <a:t>cũng</a:t>
            </a:r>
            <a:r>
              <a:rPr lang="en-US" baseline="0" dirty="0"/>
              <a:t> </a:t>
            </a:r>
            <a:r>
              <a:rPr lang="en-US" baseline="0" dirty="0" err="1"/>
              <a:t>có</a:t>
            </a:r>
            <a:r>
              <a:rPr lang="en-US" baseline="0" dirty="0"/>
              <a:t> </a:t>
            </a:r>
            <a:r>
              <a:rPr lang="en-US" baseline="0" dirty="0" err="1"/>
              <a:t>thể</a:t>
            </a:r>
            <a:r>
              <a:rPr lang="en-US" baseline="0" dirty="0"/>
              <a:t> </a:t>
            </a:r>
            <a:r>
              <a:rPr lang="en-US" baseline="0" dirty="0" err="1"/>
              <a:t>có</a:t>
            </a:r>
            <a:r>
              <a:rPr lang="en-US" baseline="0" dirty="0"/>
              <a:t> </a:t>
            </a:r>
            <a:r>
              <a:rPr lang="en-US" baseline="0" dirty="0" err="1"/>
              <a:t>một</a:t>
            </a:r>
            <a:r>
              <a:rPr lang="en-US" baseline="0" dirty="0"/>
              <a:t> </a:t>
            </a:r>
            <a:r>
              <a:rPr lang="en-US" baseline="0" dirty="0" err="1"/>
              <a:t>số</a:t>
            </a:r>
            <a:r>
              <a:rPr lang="en-US" baseline="0" dirty="0"/>
              <a:t> </a:t>
            </a:r>
            <a:r>
              <a:rPr lang="en-US" baseline="0" dirty="0" err="1"/>
              <a:t>cấu</a:t>
            </a:r>
            <a:r>
              <a:rPr lang="en-US" baseline="0" dirty="0"/>
              <a:t> </a:t>
            </a:r>
            <a:r>
              <a:rPr lang="en-US" baseline="0" dirty="0" err="1"/>
              <a:t>trúc</a:t>
            </a:r>
            <a:r>
              <a:rPr lang="en-US" baseline="0" dirty="0"/>
              <a:t> </a:t>
            </a:r>
            <a:r>
              <a:rPr lang="en-US" baseline="0" dirty="0" err="1"/>
              <a:t>tối</a:t>
            </a:r>
            <a:r>
              <a:rPr lang="en-US" baseline="0" dirty="0"/>
              <a:t> </a:t>
            </a:r>
            <a:r>
              <a:rPr lang="en-US" baseline="0" dirty="0" err="1"/>
              <a:t>thiểu</a:t>
            </a:r>
            <a:r>
              <a:rPr lang="en-US" baseline="0" dirty="0"/>
              <a:t> </a:t>
            </a:r>
            <a:r>
              <a:rPr lang="en-US" baseline="0" dirty="0" err="1"/>
              <a:t>khi</a:t>
            </a:r>
            <a:r>
              <a:rPr lang="en-US" baseline="0" dirty="0"/>
              <a:t> </a:t>
            </a:r>
            <a:r>
              <a:rPr lang="en-US" baseline="0" dirty="0" err="1"/>
              <a:t>phân</a:t>
            </a:r>
            <a:r>
              <a:rPr lang="en-US" baseline="0" dirty="0"/>
              <a:t> chia </a:t>
            </a:r>
            <a:r>
              <a:rPr lang="en-US" baseline="0" dirty="0" err="1"/>
              <a:t>các</a:t>
            </a:r>
            <a:r>
              <a:rPr lang="en-US" baseline="0" dirty="0"/>
              <a:t> </a:t>
            </a:r>
            <a:r>
              <a:rPr lang="en-US" baseline="0" dirty="0" err="1"/>
              <a:t>thủ</a:t>
            </a:r>
            <a:r>
              <a:rPr lang="en-US" baseline="0" dirty="0"/>
              <a:t> </a:t>
            </a:r>
            <a:r>
              <a:rPr lang="en-US" baseline="0" dirty="0" err="1"/>
              <a:t>tục</a:t>
            </a:r>
            <a:r>
              <a:rPr lang="en-US" baseline="0" dirty="0"/>
              <a:t> </a:t>
            </a:r>
            <a:r>
              <a:rPr lang="en-US" baseline="0" dirty="0" err="1"/>
              <a:t>trông</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thành</a:t>
            </a:r>
            <a:r>
              <a:rPr lang="en-US" baseline="0" dirty="0"/>
              <a:t> </a:t>
            </a:r>
            <a:r>
              <a:rPr lang="en-US" baseline="0" dirty="0" err="1"/>
              <a:t>ba</a:t>
            </a:r>
            <a:r>
              <a:rPr lang="en-US" baseline="0" dirty="0"/>
              <a:t> </a:t>
            </a:r>
            <a:r>
              <a:rPr lang="en-US" baseline="0" dirty="0" err="1"/>
              <a:t>cáp</a:t>
            </a:r>
            <a:r>
              <a:rPr lang="en-US" baseline="0" dirty="0"/>
              <a:t> </a:t>
            </a:r>
            <a:r>
              <a:rPr lang="en-US" baseline="0" dirty="0" err="1"/>
              <a:t>độ</a:t>
            </a:r>
            <a:r>
              <a:rPr lang="en-US" baseline="0" dirty="0"/>
              <a:t>:</a:t>
            </a:r>
          </a:p>
          <a:p>
            <a:pPr marL="628650" lvl="1" indent="-171450">
              <a:buFontTx/>
              <a:buChar char="-"/>
            </a:pPr>
            <a:endParaRPr lang="en-US" baseline="0" dirty="0"/>
          </a:p>
        </p:txBody>
      </p:sp>
      <p:sp>
        <p:nvSpPr>
          <p:cNvPr id="4" name="Slide Number Placeholder 3"/>
          <p:cNvSpPr>
            <a:spLocks noGrp="1"/>
          </p:cNvSpPr>
          <p:nvPr>
            <p:ph type="sldNum" sz="quarter" idx="10"/>
          </p:nvPr>
        </p:nvSpPr>
        <p:spPr/>
        <p:txBody>
          <a:bodyPr/>
          <a:lstStyle/>
          <a:p>
            <a:fld id="{FE8F83FD-6D4C-44C4-B177-66BE3665D711}" type="slidenum">
              <a:rPr lang="en-US" smtClean="0"/>
              <a:t>58</a:t>
            </a:fld>
            <a:endParaRPr lang="en-US"/>
          </a:p>
        </p:txBody>
      </p:sp>
    </p:spTree>
    <p:extLst>
      <p:ext uri="{BB962C8B-B14F-4D97-AF65-F5344CB8AC3E}">
        <p14:creationId xmlns:p14="http://schemas.microsoft.com/office/powerpoint/2010/main" val="3303054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baseline="0" dirty="0"/>
          </a:p>
        </p:txBody>
      </p:sp>
      <p:sp>
        <p:nvSpPr>
          <p:cNvPr id="4" name="Slide Number Placeholder 3"/>
          <p:cNvSpPr>
            <a:spLocks noGrp="1"/>
          </p:cNvSpPr>
          <p:nvPr>
            <p:ph type="sldNum" sz="quarter" idx="10"/>
          </p:nvPr>
        </p:nvSpPr>
        <p:spPr/>
        <p:txBody>
          <a:bodyPr/>
          <a:lstStyle/>
          <a:p>
            <a:fld id="{FE8F83FD-6D4C-44C4-B177-66BE3665D711}" type="slidenum">
              <a:rPr lang="en-US" smtClean="0"/>
              <a:t>59</a:t>
            </a:fld>
            <a:endParaRPr lang="en-US"/>
          </a:p>
        </p:txBody>
      </p:sp>
    </p:spTree>
    <p:extLst>
      <p:ext uri="{BB962C8B-B14F-4D97-AF65-F5344CB8AC3E}">
        <p14:creationId xmlns:p14="http://schemas.microsoft.com/office/powerpoint/2010/main" val="3303054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Nhân</a:t>
            </a:r>
            <a:r>
              <a:rPr lang="en-US" baseline="0" dirty="0"/>
              <a:t> </a:t>
            </a:r>
            <a:r>
              <a:rPr lang="en-US" baseline="0" dirty="0" err="1"/>
              <a:t>cung</a:t>
            </a:r>
            <a:r>
              <a:rPr lang="en-US" baseline="0" dirty="0"/>
              <a:t> </a:t>
            </a:r>
            <a:r>
              <a:rPr lang="en-US" baseline="0" dirty="0" err="1"/>
              <a:t>cấp</a:t>
            </a:r>
            <a:r>
              <a:rPr lang="en-US" baseline="0" dirty="0"/>
              <a:t> </a:t>
            </a:r>
            <a:r>
              <a:rPr lang="en-US" baseline="0" dirty="0" err="1"/>
              <a:t>các</a:t>
            </a:r>
            <a:r>
              <a:rPr lang="en-US" baseline="0" dirty="0"/>
              <a:t> </a:t>
            </a:r>
            <a:r>
              <a:rPr lang="en-US" baseline="0" dirty="0" err="1"/>
              <a:t>dịch</a:t>
            </a:r>
            <a:r>
              <a:rPr lang="en-US" baseline="0" dirty="0"/>
              <a:t> </a:t>
            </a:r>
            <a:r>
              <a:rPr lang="en-US" baseline="0" dirty="0" err="1"/>
              <a:t>vụ</a:t>
            </a:r>
            <a:endParaRPr lang="en-US" dirty="0"/>
          </a:p>
        </p:txBody>
      </p:sp>
      <p:sp>
        <p:nvSpPr>
          <p:cNvPr id="4" name="Slide Number Placeholder 3"/>
          <p:cNvSpPr>
            <a:spLocks noGrp="1"/>
          </p:cNvSpPr>
          <p:nvPr>
            <p:ph type="sldNum" sz="quarter" idx="10"/>
          </p:nvPr>
        </p:nvSpPr>
        <p:spPr/>
        <p:txBody>
          <a:bodyPr/>
          <a:lstStyle/>
          <a:p>
            <a:fld id="{FE8F83FD-6D4C-44C4-B177-66BE3665D711}" type="slidenum">
              <a:rPr lang="en-US" smtClean="0"/>
              <a:t>60</a:t>
            </a:fld>
            <a:endParaRPr lang="en-US"/>
          </a:p>
        </p:txBody>
      </p:sp>
    </p:spTree>
    <p:extLst>
      <p:ext uri="{BB962C8B-B14F-4D97-AF65-F5344CB8AC3E}">
        <p14:creationId xmlns:p14="http://schemas.microsoft.com/office/powerpoint/2010/main" val="2254250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Nhân</a:t>
            </a:r>
            <a:r>
              <a:rPr lang="en-US" baseline="0" dirty="0"/>
              <a:t> </a:t>
            </a:r>
            <a:r>
              <a:rPr lang="en-US" baseline="0" dirty="0" err="1"/>
              <a:t>cung</a:t>
            </a:r>
            <a:r>
              <a:rPr lang="en-US" baseline="0" dirty="0"/>
              <a:t> </a:t>
            </a:r>
            <a:r>
              <a:rPr lang="en-US" baseline="0" dirty="0" err="1"/>
              <a:t>cấp</a:t>
            </a:r>
            <a:r>
              <a:rPr lang="en-US" baseline="0" dirty="0"/>
              <a:t> </a:t>
            </a:r>
            <a:r>
              <a:rPr lang="en-US" baseline="0" dirty="0" err="1"/>
              <a:t>các</a:t>
            </a:r>
            <a:r>
              <a:rPr lang="en-US" baseline="0" dirty="0"/>
              <a:t> </a:t>
            </a:r>
            <a:r>
              <a:rPr lang="en-US" baseline="0" dirty="0" err="1"/>
              <a:t>dịch</a:t>
            </a:r>
            <a:r>
              <a:rPr lang="en-US" baseline="0" dirty="0"/>
              <a:t> </a:t>
            </a:r>
            <a:r>
              <a:rPr lang="en-US" baseline="0" dirty="0" err="1"/>
              <a:t>vụ</a:t>
            </a:r>
            <a:endParaRPr lang="en-US" dirty="0"/>
          </a:p>
        </p:txBody>
      </p:sp>
      <p:sp>
        <p:nvSpPr>
          <p:cNvPr id="4" name="Slide Number Placeholder 3"/>
          <p:cNvSpPr>
            <a:spLocks noGrp="1"/>
          </p:cNvSpPr>
          <p:nvPr>
            <p:ph type="sldNum" sz="quarter" idx="10"/>
          </p:nvPr>
        </p:nvSpPr>
        <p:spPr/>
        <p:txBody>
          <a:bodyPr/>
          <a:lstStyle/>
          <a:p>
            <a:fld id="{FE8F83FD-6D4C-44C4-B177-66BE3665D711}" type="slidenum">
              <a:rPr lang="en-US" smtClean="0"/>
              <a:t>61</a:t>
            </a:fld>
            <a:endParaRPr lang="en-US"/>
          </a:p>
        </p:txBody>
      </p:sp>
    </p:spTree>
    <p:extLst>
      <p:ext uri="{BB962C8B-B14F-4D97-AF65-F5344CB8AC3E}">
        <p14:creationId xmlns:p14="http://schemas.microsoft.com/office/powerpoint/2010/main" val="2254250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Version</a:t>
            </a:r>
            <a:r>
              <a:rPr lang="en-US" baseline="0" dirty="0"/>
              <a:t> </a:t>
            </a:r>
            <a:r>
              <a:rPr lang="en-US" baseline="0" dirty="0" err="1"/>
              <a:t>mới</a:t>
            </a:r>
            <a:r>
              <a:rPr lang="en-US" baseline="0" dirty="0"/>
              <a:t> </a:t>
            </a:r>
            <a:r>
              <a:rPr lang="en-US" baseline="0" dirty="0" err="1"/>
              <a:t>của</a:t>
            </a:r>
            <a:r>
              <a:rPr lang="en-US" baseline="0" dirty="0"/>
              <a:t> UNIX </a:t>
            </a:r>
            <a:r>
              <a:rPr lang="en-US" baseline="0" dirty="0" err="1"/>
              <a:t>được</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để</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phần</a:t>
            </a:r>
            <a:r>
              <a:rPr lang="en-US" baseline="0" dirty="0"/>
              <a:t> </a:t>
            </a:r>
            <a:r>
              <a:rPr lang="en-US" baseline="0" dirty="0" err="1"/>
              <a:t>cứng</a:t>
            </a:r>
            <a:r>
              <a:rPr lang="en-US" baseline="0" dirty="0"/>
              <a:t> </a:t>
            </a:r>
            <a:r>
              <a:rPr lang="en-US" baseline="0" dirty="0" err="1"/>
              <a:t>phức</a:t>
            </a:r>
            <a:r>
              <a:rPr lang="en-US" baseline="0" dirty="0"/>
              <a:t> </a:t>
            </a:r>
            <a:r>
              <a:rPr lang="en-US" baseline="0" dirty="0" err="1"/>
              <a:t>tạp</a:t>
            </a:r>
            <a:r>
              <a:rPr lang="en-US" baseline="0" dirty="0"/>
              <a:t> </a:t>
            </a:r>
            <a:r>
              <a:rPr lang="en-US" baseline="0" dirty="0" err="1"/>
              <a:t>hơn</a:t>
            </a:r>
            <a:r>
              <a:rPr lang="en-US" baseline="0" dirty="0"/>
              <a:t>, do </a:t>
            </a:r>
            <a:r>
              <a:rPr lang="en-US" baseline="0" dirty="0" err="1"/>
              <a:t>đó</a:t>
            </a:r>
            <a:r>
              <a:rPr lang="en-US" baseline="0" dirty="0"/>
              <a:t> </a:t>
            </a:r>
            <a:r>
              <a:rPr lang="en-US" baseline="0" dirty="0" err="1"/>
              <a:t>hệ</a:t>
            </a:r>
            <a:r>
              <a:rPr lang="en-US" baseline="0" dirty="0"/>
              <a:t> </a:t>
            </a:r>
            <a:r>
              <a:rPr lang="en-US" baseline="0" dirty="0" err="1"/>
              <a:t>điều</a:t>
            </a:r>
            <a:r>
              <a:rPr lang="en-US" baseline="0" dirty="0"/>
              <a:t> </a:t>
            </a:r>
            <a:r>
              <a:rPr lang="en-US" baseline="0" dirty="0" err="1"/>
              <a:t>hành</a:t>
            </a:r>
            <a:r>
              <a:rPr lang="en-US" baseline="0" dirty="0"/>
              <a:t> </a:t>
            </a:r>
            <a:r>
              <a:rPr lang="en-US" baseline="0" dirty="0" err="1"/>
              <a:t>được</a:t>
            </a:r>
            <a:r>
              <a:rPr lang="en-US" baseline="0" dirty="0"/>
              <a:t> chia </a:t>
            </a:r>
            <a:r>
              <a:rPr lang="en-US" baseline="0" dirty="0" err="1"/>
              <a:t>thành</a:t>
            </a:r>
            <a:r>
              <a:rPr lang="en-US" baseline="0" dirty="0"/>
              <a:t> </a:t>
            </a:r>
            <a:r>
              <a:rPr lang="en-US" baseline="0" dirty="0" err="1"/>
              <a:t>nhiều</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nhỏ</a:t>
            </a:r>
            <a:r>
              <a:rPr lang="en-US" baseline="0" dirty="0"/>
              <a:t> </a:t>
            </a:r>
            <a:r>
              <a:rPr lang="en-US" baseline="0" dirty="0" err="1"/>
              <a:t>hơn</a:t>
            </a:r>
            <a:r>
              <a:rPr lang="en-US" baseline="0" dirty="0"/>
              <a:t>.</a:t>
            </a:r>
          </a:p>
          <a:p>
            <a:pPr marL="171450" indent="-171450">
              <a:buFontTx/>
              <a:buChar char="-"/>
            </a:pPr>
            <a:r>
              <a:rPr lang="en-US" baseline="0" dirty="0" err="1"/>
              <a:t>Băng</a:t>
            </a:r>
            <a:r>
              <a:rPr lang="en-US" baseline="0" dirty="0"/>
              <a:t> </a:t>
            </a:r>
            <a:r>
              <a:rPr lang="en-US" baseline="0" dirty="0" err="1"/>
              <a:t>cách</a:t>
            </a:r>
            <a:r>
              <a:rPr lang="en-US" baseline="0" dirty="0"/>
              <a:t> </a:t>
            </a:r>
            <a:r>
              <a:rPr lang="en-US" baseline="0" dirty="0" err="1"/>
              <a:t>dùng</a:t>
            </a:r>
            <a:r>
              <a:rPr lang="en-US" baseline="0" dirty="0"/>
              <a:t> </a:t>
            </a:r>
            <a:r>
              <a:rPr lang="en-US" baseline="0" dirty="0" err="1"/>
              <a:t>kĩ</a:t>
            </a:r>
            <a:r>
              <a:rPr lang="en-US" baseline="0" dirty="0"/>
              <a:t> </a:t>
            </a:r>
            <a:r>
              <a:rPr lang="en-US" baseline="0" dirty="0" err="1"/>
              <a:t>thuật</a:t>
            </a:r>
            <a:r>
              <a:rPr lang="en-US" baseline="0" dirty="0"/>
              <a:t> </a:t>
            </a:r>
            <a:r>
              <a:rPr lang="en-US" baseline="0" dirty="0" err="1"/>
              <a:t>topdown</a:t>
            </a:r>
            <a:r>
              <a:rPr lang="en-US" baseline="0" dirty="0"/>
              <a:t>, </a:t>
            </a:r>
            <a:r>
              <a:rPr lang="en-US" baseline="0" dirty="0" err="1"/>
              <a:t>những</a:t>
            </a:r>
            <a:r>
              <a:rPr lang="en-US" baseline="0" dirty="0"/>
              <a:t> </a:t>
            </a:r>
            <a:r>
              <a:rPr lang="en-US" baseline="0" dirty="0" err="1"/>
              <a:t>chức</a:t>
            </a:r>
            <a:r>
              <a:rPr lang="en-US" baseline="0" dirty="0"/>
              <a:t> </a:t>
            </a:r>
            <a:r>
              <a:rPr lang="en-US" baseline="0" dirty="0" err="1"/>
              <a:t>năng</a:t>
            </a:r>
            <a:r>
              <a:rPr lang="en-US" baseline="0" dirty="0"/>
              <a:t> </a:t>
            </a:r>
            <a:r>
              <a:rPr lang="en-US" baseline="0" dirty="0" err="1"/>
              <a:t>và</a:t>
            </a:r>
            <a:r>
              <a:rPr lang="en-US" baseline="0" dirty="0"/>
              <a:t> </a:t>
            </a:r>
            <a:r>
              <a:rPr lang="en-US" baseline="0" dirty="0" err="1"/>
              <a:t>đặc</a:t>
            </a:r>
            <a:r>
              <a:rPr lang="en-US" baseline="0" dirty="0"/>
              <a:t> </a:t>
            </a:r>
            <a:r>
              <a:rPr lang="en-US" baseline="0" dirty="0" err="1"/>
              <a:t>tính</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được</a:t>
            </a:r>
            <a:r>
              <a:rPr lang="en-US" baseline="0" dirty="0"/>
              <a:t> chia </a:t>
            </a:r>
            <a:r>
              <a:rPr lang="en-US" baseline="0" dirty="0" err="1"/>
              <a:t>thành</a:t>
            </a:r>
            <a:r>
              <a:rPr lang="en-US" baseline="0" dirty="0"/>
              <a:t> </a:t>
            </a:r>
            <a:r>
              <a:rPr lang="en-US" baseline="0" dirty="0" err="1"/>
              <a:t>nhiều</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nhỏ</a:t>
            </a:r>
            <a:r>
              <a:rPr lang="en-US" baseline="0" dirty="0"/>
              <a:t>. </a:t>
            </a:r>
            <a:r>
              <a:rPr lang="en-US" baseline="0" dirty="0" err="1"/>
              <a:t>Che</a:t>
            </a:r>
            <a:r>
              <a:rPr lang="en-US" baseline="0" dirty="0"/>
              <a:t> </a:t>
            </a:r>
            <a:r>
              <a:rPr lang="en-US" baseline="0" dirty="0" err="1"/>
              <a:t>giấu</a:t>
            </a:r>
            <a:r>
              <a:rPr lang="en-US" baseline="0" dirty="0"/>
              <a:t> </a:t>
            </a:r>
            <a:r>
              <a:rPr lang="en-US" baseline="0" dirty="0" err="1"/>
              <a:t>thông</a:t>
            </a:r>
            <a:r>
              <a:rPr lang="en-US" baseline="0" dirty="0"/>
              <a:t> tin, </a:t>
            </a:r>
            <a:r>
              <a:rPr lang="en-US" baseline="0" dirty="0" err="1"/>
              <a:t>không</a:t>
            </a:r>
            <a:r>
              <a:rPr lang="en-US" baseline="0" dirty="0"/>
              <a:t> </a:t>
            </a:r>
            <a:r>
              <a:rPr lang="en-US" baseline="0" dirty="0" err="1"/>
              <a:t>có</a:t>
            </a:r>
            <a:r>
              <a:rPr lang="en-US" baseline="0" dirty="0"/>
              <a:t> </a:t>
            </a:r>
            <a:r>
              <a:rPr lang="en-US" baseline="0" dirty="0" err="1"/>
              <a:t>chương</a:t>
            </a:r>
            <a:r>
              <a:rPr lang="en-US" baseline="0" dirty="0"/>
              <a:t> </a:t>
            </a:r>
            <a:r>
              <a:rPr lang="en-US" baseline="0" dirty="0" err="1"/>
              <a:t>trình</a:t>
            </a:r>
            <a:r>
              <a:rPr lang="en-US" baseline="0" dirty="0"/>
              <a:t> </a:t>
            </a:r>
            <a:r>
              <a:rPr lang="en-US" baseline="0" dirty="0" err="1"/>
              <a:t>của</a:t>
            </a:r>
            <a:r>
              <a:rPr lang="en-US" baseline="0" dirty="0"/>
              <a:t> </a:t>
            </a:r>
            <a:r>
              <a:rPr lang="en-US" baseline="0" dirty="0" err="1"/>
              <a:t>người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có</a:t>
            </a:r>
            <a:r>
              <a:rPr lang="en-US" baseline="0" dirty="0"/>
              <a:t> </a:t>
            </a:r>
            <a:r>
              <a:rPr lang="en-US" baseline="0" dirty="0" err="1"/>
              <a:t>thể</a:t>
            </a:r>
            <a:r>
              <a:rPr lang="en-US" baseline="0" dirty="0"/>
              <a:t> </a:t>
            </a:r>
            <a:r>
              <a:rPr lang="en-US" baseline="0" dirty="0" err="1"/>
              <a:t>cài</a:t>
            </a:r>
            <a:r>
              <a:rPr lang="en-US" baseline="0" dirty="0"/>
              <a:t> </a:t>
            </a:r>
            <a:r>
              <a:rPr lang="en-US" baseline="0" dirty="0" err="1"/>
              <a:t>đặt</a:t>
            </a:r>
            <a:r>
              <a:rPr lang="en-US" baseline="0" dirty="0"/>
              <a:t> </a:t>
            </a:r>
            <a:r>
              <a:rPr lang="en-US" baseline="0" dirty="0" err="1"/>
              <a:t>những</a:t>
            </a:r>
            <a:r>
              <a:rPr lang="en-US" baseline="0" dirty="0"/>
              <a:t> </a:t>
            </a:r>
            <a:r>
              <a:rPr lang="en-US" baseline="0" dirty="0" err="1"/>
              <a:t>hàm</a:t>
            </a:r>
            <a:r>
              <a:rPr lang="en-US" baseline="0" dirty="0"/>
              <a:t> </a:t>
            </a:r>
            <a:r>
              <a:rPr lang="en-US" baseline="0" dirty="0" err="1"/>
              <a:t>truy</a:t>
            </a:r>
            <a:r>
              <a:rPr lang="en-US" baseline="0" dirty="0"/>
              <a:t> </a:t>
            </a:r>
            <a:r>
              <a:rPr lang="en-US" baseline="0" dirty="0" err="1"/>
              <a:t>cập</a:t>
            </a:r>
            <a:r>
              <a:rPr lang="en-US" baseline="0" dirty="0"/>
              <a:t> </a:t>
            </a:r>
            <a:r>
              <a:rPr lang="en-US" baseline="0" dirty="0" err="1"/>
              <a:t>cấp</a:t>
            </a:r>
            <a:r>
              <a:rPr lang="en-US" baseline="0" dirty="0"/>
              <a:t> </a:t>
            </a:r>
            <a:r>
              <a:rPr lang="en-US" baseline="0" dirty="0" err="1"/>
              <a:t>thấp</a:t>
            </a:r>
            <a:r>
              <a:rPr lang="en-US" baseline="0" dirty="0"/>
              <a:t>, </a:t>
            </a:r>
            <a:r>
              <a:rPr lang="en-US" baseline="0" dirty="0" err="1"/>
              <a:t>thay</a:t>
            </a:r>
            <a:r>
              <a:rPr lang="en-US" baseline="0" dirty="0"/>
              <a:t> </a:t>
            </a:r>
            <a:r>
              <a:rPr lang="en-US" baseline="0" dirty="0" err="1"/>
              <a:t>vào</a:t>
            </a:r>
            <a:r>
              <a:rPr lang="en-US" baseline="0" dirty="0"/>
              <a:t> </a:t>
            </a:r>
            <a:r>
              <a:rPr lang="en-US" baseline="0" dirty="0" err="1"/>
              <a:t>đó</a:t>
            </a:r>
            <a:r>
              <a:rPr lang="en-US" baseline="0" dirty="0"/>
              <a:t> </a:t>
            </a:r>
            <a:r>
              <a:rPr lang="en-US" baseline="0" dirty="0" err="1"/>
              <a:t>là</a:t>
            </a:r>
            <a:r>
              <a:rPr lang="en-US" baseline="0" dirty="0"/>
              <a:t> </a:t>
            </a:r>
            <a:r>
              <a:rPr lang="en-US" baseline="0" dirty="0" err="1"/>
              <a:t>những</a:t>
            </a:r>
            <a:r>
              <a:rPr lang="en-US" baseline="0" dirty="0"/>
              <a:t> </a:t>
            </a:r>
            <a:r>
              <a:rPr lang="en-US" baseline="0" dirty="0" err="1"/>
              <a:t>lớp</a:t>
            </a:r>
            <a:r>
              <a:rPr lang="en-US" baseline="0" dirty="0"/>
              <a:t> </a:t>
            </a:r>
            <a:r>
              <a:rPr lang="en-US" baseline="0" dirty="0" err="1"/>
              <a:t>giao</a:t>
            </a:r>
            <a:r>
              <a:rPr lang="en-US" baseline="0" dirty="0"/>
              <a:t> </a:t>
            </a:r>
            <a:r>
              <a:rPr lang="en-US" baseline="0" dirty="0" err="1"/>
              <a:t>tiếp</a:t>
            </a:r>
            <a:r>
              <a:rPr lang="en-US" baseline="0" dirty="0"/>
              <a:t> </a:t>
            </a:r>
            <a:r>
              <a:rPr lang="en-US" baseline="0" dirty="0" err="1"/>
              <a:t>bên</a:t>
            </a:r>
            <a:r>
              <a:rPr lang="en-US" baseline="0" dirty="0"/>
              <a:t> </a:t>
            </a:r>
            <a:r>
              <a:rPr lang="en-US" baseline="0" dirty="0" err="1"/>
              <a:t>trong</a:t>
            </a:r>
            <a:endParaRPr lang="en-US" dirty="0"/>
          </a:p>
        </p:txBody>
      </p:sp>
      <p:sp>
        <p:nvSpPr>
          <p:cNvPr id="4" name="Slide Number Placeholder 3"/>
          <p:cNvSpPr>
            <a:spLocks noGrp="1"/>
          </p:cNvSpPr>
          <p:nvPr>
            <p:ph type="sldNum" sz="quarter" idx="10"/>
          </p:nvPr>
        </p:nvSpPr>
        <p:spPr/>
        <p:txBody>
          <a:bodyPr/>
          <a:lstStyle/>
          <a:p>
            <a:fld id="{FE8F83FD-6D4C-44C4-B177-66BE3665D711}" type="slidenum">
              <a:rPr lang="en-US" smtClean="0"/>
              <a:t>62</a:t>
            </a:fld>
            <a:endParaRPr lang="en-US"/>
          </a:p>
        </p:txBody>
      </p:sp>
    </p:spTree>
    <p:extLst>
      <p:ext uri="{BB962C8B-B14F-4D97-AF65-F5344CB8AC3E}">
        <p14:creationId xmlns:p14="http://schemas.microsoft.com/office/powerpoint/2010/main" val="1324235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FE8F83FD-6D4C-44C4-B177-66BE3665D711}" type="slidenum">
              <a:rPr lang="en-US" smtClean="0"/>
              <a:t>45</a:t>
            </a:fld>
            <a:endParaRPr lang="en-US"/>
          </a:p>
        </p:txBody>
      </p:sp>
    </p:spTree>
    <p:extLst>
      <p:ext uri="{BB962C8B-B14F-4D97-AF65-F5344CB8AC3E}">
        <p14:creationId xmlns:p14="http://schemas.microsoft.com/office/powerpoint/2010/main" val="2957717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Version</a:t>
            </a:r>
            <a:r>
              <a:rPr lang="en-US" baseline="0" dirty="0"/>
              <a:t> </a:t>
            </a:r>
            <a:r>
              <a:rPr lang="en-US" baseline="0" dirty="0" err="1"/>
              <a:t>mới</a:t>
            </a:r>
            <a:r>
              <a:rPr lang="en-US" baseline="0" dirty="0"/>
              <a:t> </a:t>
            </a:r>
            <a:r>
              <a:rPr lang="en-US" baseline="0" dirty="0" err="1"/>
              <a:t>của</a:t>
            </a:r>
            <a:r>
              <a:rPr lang="en-US" baseline="0" dirty="0"/>
              <a:t> UNIX </a:t>
            </a:r>
            <a:r>
              <a:rPr lang="en-US" baseline="0" dirty="0" err="1"/>
              <a:t>được</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để</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phần</a:t>
            </a:r>
            <a:r>
              <a:rPr lang="en-US" baseline="0" dirty="0"/>
              <a:t> </a:t>
            </a:r>
            <a:r>
              <a:rPr lang="en-US" baseline="0" dirty="0" err="1"/>
              <a:t>cứng</a:t>
            </a:r>
            <a:r>
              <a:rPr lang="en-US" baseline="0" dirty="0"/>
              <a:t> </a:t>
            </a:r>
            <a:r>
              <a:rPr lang="en-US" baseline="0" dirty="0" err="1"/>
              <a:t>phức</a:t>
            </a:r>
            <a:r>
              <a:rPr lang="en-US" baseline="0" dirty="0"/>
              <a:t> </a:t>
            </a:r>
            <a:r>
              <a:rPr lang="en-US" baseline="0" dirty="0" err="1"/>
              <a:t>tạp</a:t>
            </a:r>
            <a:r>
              <a:rPr lang="en-US" baseline="0" dirty="0"/>
              <a:t> </a:t>
            </a:r>
            <a:r>
              <a:rPr lang="en-US" baseline="0" dirty="0" err="1"/>
              <a:t>hơn</a:t>
            </a:r>
            <a:r>
              <a:rPr lang="en-US" baseline="0" dirty="0"/>
              <a:t>, do </a:t>
            </a:r>
            <a:r>
              <a:rPr lang="en-US" baseline="0" dirty="0" err="1"/>
              <a:t>đó</a:t>
            </a:r>
            <a:r>
              <a:rPr lang="en-US" baseline="0" dirty="0"/>
              <a:t> </a:t>
            </a:r>
            <a:r>
              <a:rPr lang="en-US" baseline="0" dirty="0" err="1"/>
              <a:t>hệ</a:t>
            </a:r>
            <a:r>
              <a:rPr lang="en-US" baseline="0" dirty="0"/>
              <a:t> </a:t>
            </a:r>
            <a:r>
              <a:rPr lang="en-US" baseline="0" dirty="0" err="1"/>
              <a:t>điều</a:t>
            </a:r>
            <a:r>
              <a:rPr lang="en-US" baseline="0" dirty="0"/>
              <a:t> </a:t>
            </a:r>
            <a:r>
              <a:rPr lang="en-US" baseline="0" dirty="0" err="1"/>
              <a:t>hành</a:t>
            </a:r>
            <a:r>
              <a:rPr lang="en-US" baseline="0" dirty="0"/>
              <a:t> </a:t>
            </a:r>
            <a:r>
              <a:rPr lang="en-US" baseline="0" dirty="0" err="1"/>
              <a:t>được</a:t>
            </a:r>
            <a:r>
              <a:rPr lang="en-US" baseline="0" dirty="0"/>
              <a:t> chia </a:t>
            </a:r>
            <a:r>
              <a:rPr lang="en-US" baseline="0" dirty="0" err="1"/>
              <a:t>thành</a:t>
            </a:r>
            <a:r>
              <a:rPr lang="en-US" baseline="0" dirty="0"/>
              <a:t> </a:t>
            </a:r>
            <a:r>
              <a:rPr lang="en-US" baseline="0" dirty="0" err="1"/>
              <a:t>nhiều</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nhỏ</a:t>
            </a:r>
            <a:r>
              <a:rPr lang="en-US" baseline="0" dirty="0"/>
              <a:t> </a:t>
            </a:r>
            <a:r>
              <a:rPr lang="en-US" baseline="0" dirty="0" err="1"/>
              <a:t>hơn</a:t>
            </a:r>
            <a:r>
              <a:rPr lang="en-US" baseline="0" dirty="0"/>
              <a:t>.</a:t>
            </a:r>
          </a:p>
          <a:p>
            <a:pPr marL="171450" indent="-171450">
              <a:buFontTx/>
              <a:buChar char="-"/>
            </a:pPr>
            <a:r>
              <a:rPr lang="en-US" baseline="0" dirty="0" err="1"/>
              <a:t>Băng</a:t>
            </a:r>
            <a:r>
              <a:rPr lang="en-US" baseline="0" dirty="0"/>
              <a:t> </a:t>
            </a:r>
            <a:r>
              <a:rPr lang="en-US" baseline="0" dirty="0" err="1"/>
              <a:t>cách</a:t>
            </a:r>
            <a:r>
              <a:rPr lang="en-US" baseline="0" dirty="0"/>
              <a:t> </a:t>
            </a:r>
            <a:r>
              <a:rPr lang="en-US" baseline="0" dirty="0" err="1"/>
              <a:t>dùng</a:t>
            </a:r>
            <a:r>
              <a:rPr lang="en-US" baseline="0" dirty="0"/>
              <a:t> </a:t>
            </a:r>
            <a:r>
              <a:rPr lang="en-US" baseline="0" dirty="0" err="1"/>
              <a:t>kĩ</a:t>
            </a:r>
            <a:r>
              <a:rPr lang="en-US" baseline="0" dirty="0"/>
              <a:t> </a:t>
            </a:r>
            <a:r>
              <a:rPr lang="en-US" baseline="0" dirty="0" err="1"/>
              <a:t>thuật</a:t>
            </a:r>
            <a:r>
              <a:rPr lang="en-US" baseline="0" dirty="0"/>
              <a:t> </a:t>
            </a:r>
            <a:r>
              <a:rPr lang="en-US" baseline="0" dirty="0" err="1"/>
              <a:t>topdown</a:t>
            </a:r>
            <a:r>
              <a:rPr lang="en-US" baseline="0" dirty="0"/>
              <a:t>, </a:t>
            </a:r>
            <a:r>
              <a:rPr lang="en-US" baseline="0" dirty="0" err="1"/>
              <a:t>những</a:t>
            </a:r>
            <a:r>
              <a:rPr lang="en-US" baseline="0" dirty="0"/>
              <a:t> </a:t>
            </a:r>
            <a:r>
              <a:rPr lang="en-US" baseline="0" dirty="0" err="1"/>
              <a:t>chức</a:t>
            </a:r>
            <a:r>
              <a:rPr lang="en-US" baseline="0" dirty="0"/>
              <a:t> </a:t>
            </a:r>
            <a:r>
              <a:rPr lang="en-US" baseline="0" dirty="0" err="1"/>
              <a:t>năng</a:t>
            </a:r>
            <a:r>
              <a:rPr lang="en-US" baseline="0" dirty="0"/>
              <a:t> </a:t>
            </a:r>
            <a:r>
              <a:rPr lang="en-US" baseline="0" dirty="0" err="1"/>
              <a:t>và</a:t>
            </a:r>
            <a:r>
              <a:rPr lang="en-US" baseline="0" dirty="0"/>
              <a:t> </a:t>
            </a:r>
            <a:r>
              <a:rPr lang="en-US" baseline="0" dirty="0" err="1"/>
              <a:t>đặc</a:t>
            </a:r>
            <a:r>
              <a:rPr lang="en-US" baseline="0" dirty="0"/>
              <a:t> </a:t>
            </a:r>
            <a:r>
              <a:rPr lang="en-US" baseline="0" dirty="0" err="1"/>
              <a:t>tính</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được</a:t>
            </a:r>
            <a:r>
              <a:rPr lang="en-US" baseline="0" dirty="0"/>
              <a:t> chia </a:t>
            </a:r>
            <a:r>
              <a:rPr lang="en-US" baseline="0" dirty="0" err="1"/>
              <a:t>thành</a:t>
            </a:r>
            <a:r>
              <a:rPr lang="en-US" baseline="0" dirty="0"/>
              <a:t> </a:t>
            </a:r>
            <a:r>
              <a:rPr lang="en-US" baseline="0" dirty="0" err="1"/>
              <a:t>nhiều</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nhỏ</a:t>
            </a:r>
            <a:r>
              <a:rPr lang="en-US" baseline="0" dirty="0"/>
              <a:t>. </a:t>
            </a:r>
            <a:r>
              <a:rPr lang="en-US" baseline="0" dirty="0" err="1"/>
              <a:t>Che</a:t>
            </a:r>
            <a:r>
              <a:rPr lang="en-US" baseline="0" dirty="0"/>
              <a:t> </a:t>
            </a:r>
            <a:r>
              <a:rPr lang="en-US" baseline="0" dirty="0" err="1"/>
              <a:t>giấu</a:t>
            </a:r>
            <a:r>
              <a:rPr lang="en-US" baseline="0" dirty="0"/>
              <a:t> </a:t>
            </a:r>
            <a:r>
              <a:rPr lang="en-US" baseline="0" dirty="0" err="1"/>
              <a:t>thông</a:t>
            </a:r>
            <a:r>
              <a:rPr lang="en-US" baseline="0" dirty="0"/>
              <a:t> tin, </a:t>
            </a:r>
            <a:r>
              <a:rPr lang="en-US" baseline="0" dirty="0" err="1"/>
              <a:t>không</a:t>
            </a:r>
            <a:r>
              <a:rPr lang="en-US" baseline="0" dirty="0"/>
              <a:t> </a:t>
            </a:r>
            <a:r>
              <a:rPr lang="en-US" baseline="0" dirty="0" err="1"/>
              <a:t>có</a:t>
            </a:r>
            <a:r>
              <a:rPr lang="en-US" baseline="0" dirty="0"/>
              <a:t> </a:t>
            </a:r>
            <a:r>
              <a:rPr lang="en-US" baseline="0" dirty="0" err="1"/>
              <a:t>chương</a:t>
            </a:r>
            <a:r>
              <a:rPr lang="en-US" baseline="0" dirty="0"/>
              <a:t> </a:t>
            </a:r>
            <a:r>
              <a:rPr lang="en-US" baseline="0" dirty="0" err="1"/>
              <a:t>trình</a:t>
            </a:r>
            <a:r>
              <a:rPr lang="en-US" baseline="0" dirty="0"/>
              <a:t> </a:t>
            </a:r>
            <a:r>
              <a:rPr lang="en-US" baseline="0" dirty="0" err="1"/>
              <a:t>của</a:t>
            </a:r>
            <a:r>
              <a:rPr lang="en-US" baseline="0" dirty="0"/>
              <a:t> </a:t>
            </a:r>
            <a:r>
              <a:rPr lang="en-US" baseline="0" dirty="0" err="1"/>
              <a:t>người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có</a:t>
            </a:r>
            <a:r>
              <a:rPr lang="en-US" baseline="0" dirty="0"/>
              <a:t> </a:t>
            </a:r>
            <a:r>
              <a:rPr lang="en-US" baseline="0" dirty="0" err="1"/>
              <a:t>thể</a:t>
            </a:r>
            <a:r>
              <a:rPr lang="en-US" baseline="0" dirty="0"/>
              <a:t> </a:t>
            </a:r>
            <a:r>
              <a:rPr lang="en-US" baseline="0" dirty="0" err="1"/>
              <a:t>cài</a:t>
            </a:r>
            <a:r>
              <a:rPr lang="en-US" baseline="0" dirty="0"/>
              <a:t> </a:t>
            </a:r>
            <a:r>
              <a:rPr lang="en-US" baseline="0" dirty="0" err="1"/>
              <a:t>đặt</a:t>
            </a:r>
            <a:r>
              <a:rPr lang="en-US" baseline="0" dirty="0"/>
              <a:t> </a:t>
            </a:r>
            <a:r>
              <a:rPr lang="en-US" baseline="0" dirty="0" err="1"/>
              <a:t>những</a:t>
            </a:r>
            <a:r>
              <a:rPr lang="en-US" baseline="0" dirty="0"/>
              <a:t> </a:t>
            </a:r>
            <a:r>
              <a:rPr lang="en-US" baseline="0" dirty="0" err="1"/>
              <a:t>hàm</a:t>
            </a:r>
            <a:r>
              <a:rPr lang="en-US" baseline="0" dirty="0"/>
              <a:t> </a:t>
            </a:r>
            <a:r>
              <a:rPr lang="en-US" baseline="0" dirty="0" err="1"/>
              <a:t>truy</a:t>
            </a:r>
            <a:r>
              <a:rPr lang="en-US" baseline="0" dirty="0"/>
              <a:t> </a:t>
            </a:r>
            <a:r>
              <a:rPr lang="en-US" baseline="0" dirty="0" err="1"/>
              <a:t>cập</a:t>
            </a:r>
            <a:r>
              <a:rPr lang="en-US" baseline="0" dirty="0"/>
              <a:t> </a:t>
            </a:r>
            <a:r>
              <a:rPr lang="en-US" baseline="0" dirty="0" err="1"/>
              <a:t>cấp</a:t>
            </a:r>
            <a:r>
              <a:rPr lang="en-US" baseline="0" dirty="0"/>
              <a:t> </a:t>
            </a:r>
            <a:r>
              <a:rPr lang="en-US" baseline="0" dirty="0" err="1"/>
              <a:t>thấp</a:t>
            </a:r>
            <a:r>
              <a:rPr lang="en-US" baseline="0" dirty="0"/>
              <a:t>, </a:t>
            </a:r>
            <a:r>
              <a:rPr lang="en-US" baseline="0" dirty="0" err="1"/>
              <a:t>thay</a:t>
            </a:r>
            <a:r>
              <a:rPr lang="en-US" baseline="0" dirty="0"/>
              <a:t> </a:t>
            </a:r>
            <a:r>
              <a:rPr lang="en-US" baseline="0" dirty="0" err="1"/>
              <a:t>vào</a:t>
            </a:r>
            <a:r>
              <a:rPr lang="en-US" baseline="0" dirty="0"/>
              <a:t> </a:t>
            </a:r>
            <a:r>
              <a:rPr lang="en-US" baseline="0" dirty="0" err="1"/>
              <a:t>đó</a:t>
            </a:r>
            <a:r>
              <a:rPr lang="en-US" baseline="0" dirty="0"/>
              <a:t> </a:t>
            </a:r>
            <a:r>
              <a:rPr lang="en-US" baseline="0" dirty="0" err="1"/>
              <a:t>là</a:t>
            </a:r>
            <a:r>
              <a:rPr lang="en-US" baseline="0" dirty="0"/>
              <a:t> </a:t>
            </a:r>
            <a:r>
              <a:rPr lang="en-US" baseline="0" dirty="0" err="1"/>
              <a:t>những</a:t>
            </a:r>
            <a:r>
              <a:rPr lang="en-US" baseline="0" dirty="0"/>
              <a:t> </a:t>
            </a:r>
            <a:r>
              <a:rPr lang="en-US" baseline="0" dirty="0" err="1"/>
              <a:t>lớp</a:t>
            </a:r>
            <a:r>
              <a:rPr lang="en-US" baseline="0" dirty="0"/>
              <a:t> </a:t>
            </a:r>
            <a:r>
              <a:rPr lang="en-US" baseline="0" dirty="0" err="1"/>
              <a:t>giao</a:t>
            </a:r>
            <a:r>
              <a:rPr lang="en-US" baseline="0" dirty="0"/>
              <a:t> </a:t>
            </a:r>
            <a:r>
              <a:rPr lang="en-US" baseline="0" dirty="0" err="1"/>
              <a:t>tiếp</a:t>
            </a:r>
            <a:r>
              <a:rPr lang="en-US" baseline="0" dirty="0"/>
              <a:t> </a:t>
            </a:r>
            <a:r>
              <a:rPr lang="en-US" baseline="0" dirty="0" err="1"/>
              <a:t>bên</a:t>
            </a:r>
            <a:r>
              <a:rPr lang="en-US" baseline="0" dirty="0"/>
              <a:t> </a:t>
            </a:r>
            <a:r>
              <a:rPr lang="en-US" baseline="0" dirty="0" err="1"/>
              <a:t>trong</a:t>
            </a:r>
            <a:endParaRPr lang="en-US" dirty="0"/>
          </a:p>
        </p:txBody>
      </p:sp>
      <p:sp>
        <p:nvSpPr>
          <p:cNvPr id="4" name="Slide Number Placeholder 3"/>
          <p:cNvSpPr>
            <a:spLocks noGrp="1"/>
          </p:cNvSpPr>
          <p:nvPr>
            <p:ph type="sldNum" sz="quarter" idx="10"/>
          </p:nvPr>
        </p:nvSpPr>
        <p:spPr/>
        <p:txBody>
          <a:bodyPr/>
          <a:lstStyle/>
          <a:p>
            <a:fld id="{FE8F83FD-6D4C-44C4-B177-66BE3665D711}" type="slidenum">
              <a:rPr lang="en-US" smtClean="0"/>
              <a:t>63</a:t>
            </a:fld>
            <a:endParaRPr lang="en-US"/>
          </a:p>
        </p:txBody>
      </p:sp>
    </p:spTree>
    <p:extLst>
      <p:ext uri="{BB962C8B-B14F-4D97-AF65-F5344CB8AC3E}">
        <p14:creationId xmlns:p14="http://schemas.microsoft.com/office/powerpoint/2010/main" val="368995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Version</a:t>
            </a:r>
            <a:r>
              <a:rPr lang="en-US" baseline="0" dirty="0"/>
              <a:t> </a:t>
            </a:r>
            <a:r>
              <a:rPr lang="en-US" baseline="0" dirty="0" err="1"/>
              <a:t>mới</a:t>
            </a:r>
            <a:r>
              <a:rPr lang="en-US" baseline="0" dirty="0"/>
              <a:t> </a:t>
            </a:r>
            <a:r>
              <a:rPr lang="en-US" baseline="0" dirty="0" err="1"/>
              <a:t>của</a:t>
            </a:r>
            <a:r>
              <a:rPr lang="en-US" baseline="0" dirty="0"/>
              <a:t> UNIX </a:t>
            </a:r>
            <a:r>
              <a:rPr lang="en-US" baseline="0" dirty="0" err="1"/>
              <a:t>được</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để</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phần</a:t>
            </a:r>
            <a:r>
              <a:rPr lang="en-US" baseline="0" dirty="0"/>
              <a:t> </a:t>
            </a:r>
            <a:r>
              <a:rPr lang="en-US" baseline="0" dirty="0" err="1"/>
              <a:t>cứng</a:t>
            </a:r>
            <a:r>
              <a:rPr lang="en-US" baseline="0" dirty="0"/>
              <a:t> </a:t>
            </a:r>
            <a:r>
              <a:rPr lang="en-US" baseline="0" dirty="0" err="1"/>
              <a:t>phức</a:t>
            </a:r>
            <a:r>
              <a:rPr lang="en-US" baseline="0" dirty="0"/>
              <a:t> </a:t>
            </a:r>
            <a:r>
              <a:rPr lang="en-US" baseline="0" dirty="0" err="1"/>
              <a:t>tạp</a:t>
            </a:r>
            <a:r>
              <a:rPr lang="en-US" baseline="0" dirty="0"/>
              <a:t> </a:t>
            </a:r>
            <a:r>
              <a:rPr lang="en-US" baseline="0" dirty="0" err="1"/>
              <a:t>hơn</a:t>
            </a:r>
            <a:r>
              <a:rPr lang="en-US" baseline="0" dirty="0"/>
              <a:t>, do </a:t>
            </a:r>
            <a:r>
              <a:rPr lang="en-US" baseline="0" dirty="0" err="1"/>
              <a:t>đó</a:t>
            </a:r>
            <a:r>
              <a:rPr lang="en-US" baseline="0" dirty="0"/>
              <a:t> </a:t>
            </a:r>
            <a:r>
              <a:rPr lang="en-US" baseline="0" dirty="0" err="1"/>
              <a:t>hệ</a:t>
            </a:r>
            <a:r>
              <a:rPr lang="en-US" baseline="0" dirty="0"/>
              <a:t> </a:t>
            </a:r>
            <a:r>
              <a:rPr lang="en-US" baseline="0" dirty="0" err="1"/>
              <a:t>điều</a:t>
            </a:r>
            <a:r>
              <a:rPr lang="en-US" baseline="0" dirty="0"/>
              <a:t> </a:t>
            </a:r>
            <a:r>
              <a:rPr lang="en-US" baseline="0" dirty="0" err="1"/>
              <a:t>hành</a:t>
            </a:r>
            <a:r>
              <a:rPr lang="en-US" baseline="0" dirty="0"/>
              <a:t> </a:t>
            </a:r>
            <a:r>
              <a:rPr lang="en-US" baseline="0" dirty="0" err="1"/>
              <a:t>được</a:t>
            </a:r>
            <a:r>
              <a:rPr lang="en-US" baseline="0" dirty="0"/>
              <a:t> chia </a:t>
            </a:r>
            <a:r>
              <a:rPr lang="en-US" baseline="0" dirty="0" err="1"/>
              <a:t>thành</a:t>
            </a:r>
            <a:r>
              <a:rPr lang="en-US" baseline="0" dirty="0"/>
              <a:t> </a:t>
            </a:r>
            <a:r>
              <a:rPr lang="en-US" baseline="0" dirty="0" err="1"/>
              <a:t>nhiều</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nhỏ</a:t>
            </a:r>
            <a:r>
              <a:rPr lang="en-US" baseline="0" dirty="0"/>
              <a:t> </a:t>
            </a:r>
            <a:r>
              <a:rPr lang="en-US" baseline="0" dirty="0" err="1"/>
              <a:t>hơn</a:t>
            </a:r>
            <a:r>
              <a:rPr lang="en-US" baseline="0" dirty="0"/>
              <a:t>.</a:t>
            </a:r>
          </a:p>
          <a:p>
            <a:pPr marL="171450" indent="-171450">
              <a:buFontTx/>
              <a:buChar char="-"/>
            </a:pPr>
            <a:r>
              <a:rPr lang="en-US" baseline="0" dirty="0" err="1"/>
              <a:t>Băng</a:t>
            </a:r>
            <a:r>
              <a:rPr lang="en-US" baseline="0" dirty="0"/>
              <a:t> </a:t>
            </a:r>
            <a:r>
              <a:rPr lang="en-US" baseline="0" dirty="0" err="1"/>
              <a:t>cách</a:t>
            </a:r>
            <a:r>
              <a:rPr lang="en-US" baseline="0" dirty="0"/>
              <a:t> </a:t>
            </a:r>
            <a:r>
              <a:rPr lang="en-US" baseline="0" dirty="0" err="1"/>
              <a:t>dùng</a:t>
            </a:r>
            <a:r>
              <a:rPr lang="en-US" baseline="0" dirty="0"/>
              <a:t> </a:t>
            </a:r>
            <a:r>
              <a:rPr lang="en-US" baseline="0" dirty="0" err="1"/>
              <a:t>kĩ</a:t>
            </a:r>
            <a:r>
              <a:rPr lang="en-US" baseline="0" dirty="0"/>
              <a:t> </a:t>
            </a:r>
            <a:r>
              <a:rPr lang="en-US" baseline="0" dirty="0" err="1"/>
              <a:t>thuật</a:t>
            </a:r>
            <a:r>
              <a:rPr lang="en-US" baseline="0" dirty="0"/>
              <a:t> </a:t>
            </a:r>
            <a:r>
              <a:rPr lang="en-US" baseline="0" dirty="0" err="1"/>
              <a:t>topdown</a:t>
            </a:r>
            <a:r>
              <a:rPr lang="en-US" baseline="0" dirty="0"/>
              <a:t>, </a:t>
            </a:r>
            <a:r>
              <a:rPr lang="en-US" baseline="0" dirty="0" err="1"/>
              <a:t>những</a:t>
            </a:r>
            <a:r>
              <a:rPr lang="en-US" baseline="0" dirty="0"/>
              <a:t> </a:t>
            </a:r>
            <a:r>
              <a:rPr lang="en-US" baseline="0" dirty="0" err="1"/>
              <a:t>chức</a:t>
            </a:r>
            <a:r>
              <a:rPr lang="en-US" baseline="0" dirty="0"/>
              <a:t> </a:t>
            </a:r>
            <a:r>
              <a:rPr lang="en-US" baseline="0" dirty="0" err="1"/>
              <a:t>năng</a:t>
            </a:r>
            <a:r>
              <a:rPr lang="en-US" baseline="0" dirty="0"/>
              <a:t> </a:t>
            </a:r>
            <a:r>
              <a:rPr lang="en-US" baseline="0" dirty="0" err="1"/>
              <a:t>và</a:t>
            </a:r>
            <a:r>
              <a:rPr lang="en-US" baseline="0" dirty="0"/>
              <a:t> </a:t>
            </a:r>
            <a:r>
              <a:rPr lang="en-US" baseline="0" dirty="0" err="1"/>
              <a:t>đặc</a:t>
            </a:r>
            <a:r>
              <a:rPr lang="en-US" baseline="0" dirty="0"/>
              <a:t> </a:t>
            </a:r>
            <a:r>
              <a:rPr lang="en-US" baseline="0" dirty="0" err="1"/>
              <a:t>tính</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được</a:t>
            </a:r>
            <a:r>
              <a:rPr lang="en-US" baseline="0" dirty="0"/>
              <a:t> chia </a:t>
            </a:r>
            <a:r>
              <a:rPr lang="en-US" baseline="0" dirty="0" err="1"/>
              <a:t>thành</a:t>
            </a:r>
            <a:r>
              <a:rPr lang="en-US" baseline="0" dirty="0"/>
              <a:t> </a:t>
            </a:r>
            <a:r>
              <a:rPr lang="en-US" baseline="0" dirty="0" err="1"/>
              <a:t>nhiều</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nhỏ</a:t>
            </a:r>
            <a:r>
              <a:rPr lang="en-US" baseline="0" dirty="0"/>
              <a:t>. </a:t>
            </a:r>
            <a:r>
              <a:rPr lang="en-US" baseline="0" dirty="0" err="1"/>
              <a:t>Che</a:t>
            </a:r>
            <a:r>
              <a:rPr lang="en-US" baseline="0" dirty="0"/>
              <a:t> </a:t>
            </a:r>
            <a:r>
              <a:rPr lang="en-US" baseline="0" dirty="0" err="1"/>
              <a:t>giấu</a:t>
            </a:r>
            <a:r>
              <a:rPr lang="en-US" baseline="0" dirty="0"/>
              <a:t> </a:t>
            </a:r>
            <a:r>
              <a:rPr lang="en-US" baseline="0" dirty="0" err="1"/>
              <a:t>thông</a:t>
            </a:r>
            <a:r>
              <a:rPr lang="en-US" baseline="0" dirty="0"/>
              <a:t> tin, </a:t>
            </a:r>
            <a:r>
              <a:rPr lang="en-US" baseline="0" dirty="0" err="1"/>
              <a:t>không</a:t>
            </a:r>
            <a:r>
              <a:rPr lang="en-US" baseline="0" dirty="0"/>
              <a:t> </a:t>
            </a:r>
            <a:r>
              <a:rPr lang="en-US" baseline="0" dirty="0" err="1"/>
              <a:t>có</a:t>
            </a:r>
            <a:r>
              <a:rPr lang="en-US" baseline="0" dirty="0"/>
              <a:t> </a:t>
            </a:r>
            <a:r>
              <a:rPr lang="en-US" baseline="0" dirty="0" err="1"/>
              <a:t>chương</a:t>
            </a:r>
            <a:r>
              <a:rPr lang="en-US" baseline="0" dirty="0"/>
              <a:t> </a:t>
            </a:r>
            <a:r>
              <a:rPr lang="en-US" baseline="0" dirty="0" err="1"/>
              <a:t>trình</a:t>
            </a:r>
            <a:r>
              <a:rPr lang="en-US" baseline="0" dirty="0"/>
              <a:t> </a:t>
            </a:r>
            <a:r>
              <a:rPr lang="en-US" baseline="0" dirty="0" err="1"/>
              <a:t>của</a:t>
            </a:r>
            <a:r>
              <a:rPr lang="en-US" baseline="0" dirty="0"/>
              <a:t> </a:t>
            </a:r>
            <a:r>
              <a:rPr lang="en-US" baseline="0" dirty="0" err="1"/>
              <a:t>người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có</a:t>
            </a:r>
            <a:r>
              <a:rPr lang="en-US" baseline="0" dirty="0"/>
              <a:t> </a:t>
            </a:r>
            <a:r>
              <a:rPr lang="en-US" baseline="0" dirty="0" err="1"/>
              <a:t>thể</a:t>
            </a:r>
            <a:r>
              <a:rPr lang="en-US" baseline="0" dirty="0"/>
              <a:t> </a:t>
            </a:r>
            <a:r>
              <a:rPr lang="en-US" baseline="0" dirty="0" err="1"/>
              <a:t>cài</a:t>
            </a:r>
            <a:r>
              <a:rPr lang="en-US" baseline="0" dirty="0"/>
              <a:t> </a:t>
            </a:r>
            <a:r>
              <a:rPr lang="en-US" baseline="0" dirty="0" err="1"/>
              <a:t>đặt</a:t>
            </a:r>
            <a:r>
              <a:rPr lang="en-US" baseline="0" dirty="0"/>
              <a:t> </a:t>
            </a:r>
            <a:r>
              <a:rPr lang="en-US" baseline="0" dirty="0" err="1"/>
              <a:t>những</a:t>
            </a:r>
            <a:r>
              <a:rPr lang="en-US" baseline="0" dirty="0"/>
              <a:t> </a:t>
            </a:r>
            <a:r>
              <a:rPr lang="en-US" baseline="0" dirty="0" err="1"/>
              <a:t>hàm</a:t>
            </a:r>
            <a:r>
              <a:rPr lang="en-US" baseline="0" dirty="0"/>
              <a:t> </a:t>
            </a:r>
            <a:r>
              <a:rPr lang="en-US" baseline="0" dirty="0" err="1"/>
              <a:t>truy</a:t>
            </a:r>
            <a:r>
              <a:rPr lang="en-US" baseline="0" dirty="0"/>
              <a:t> </a:t>
            </a:r>
            <a:r>
              <a:rPr lang="en-US" baseline="0" dirty="0" err="1"/>
              <a:t>cập</a:t>
            </a:r>
            <a:r>
              <a:rPr lang="en-US" baseline="0" dirty="0"/>
              <a:t> </a:t>
            </a:r>
            <a:r>
              <a:rPr lang="en-US" baseline="0" dirty="0" err="1"/>
              <a:t>cấp</a:t>
            </a:r>
            <a:r>
              <a:rPr lang="en-US" baseline="0" dirty="0"/>
              <a:t> </a:t>
            </a:r>
            <a:r>
              <a:rPr lang="en-US" baseline="0" dirty="0" err="1"/>
              <a:t>thấp</a:t>
            </a:r>
            <a:r>
              <a:rPr lang="en-US" baseline="0" dirty="0"/>
              <a:t>, </a:t>
            </a:r>
            <a:r>
              <a:rPr lang="en-US" baseline="0" dirty="0" err="1"/>
              <a:t>thay</a:t>
            </a:r>
            <a:r>
              <a:rPr lang="en-US" baseline="0" dirty="0"/>
              <a:t> </a:t>
            </a:r>
            <a:r>
              <a:rPr lang="en-US" baseline="0" dirty="0" err="1"/>
              <a:t>vào</a:t>
            </a:r>
            <a:r>
              <a:rPr lang="en-US" baseline="0" dirty="0"/>
              <a:t> </a:t>
            </a:r>
            <a:r>
              <a:rPr lang="en-US" baseline="0" dirty="0" err="1"/>
              <a:t>đó</a:t>
            </a:r>
            <a:r>
              <a:rPr lang="en-US" baseline="0" dirty="0"/>
              <a:t> </a:t>
            </a:r>
            <a:r>
              <a:rPr lang="en-US" baseline="0" dirty="0" err="1"/>
              <a:t>là</a:t>
            </a:r>
            <a:r>
              <a:rPr lang="en-US" baseline="0" dirty="0"/>
              <a:t> </a:t>
            </a:r>
            <a:r>
              <a:rPr lang="en-US" baseline="0" dirty="0" err="1"/>
              <a:t>những</a:t>
            </a:r>
            <a:r>
              <a:rPr lang="en-US" baseline="0" dirty="0"/>
              <a:t> </a:t>
            </a:r>
            <a:r>
              <a:rPr lang="en-US" baseline="0" dirty="0" err="1"/>
              <a:t>lớp</a:t>
            </a:r>
            <a:r>
              <a:rPr lang="en-US" baseline="0" dirty="0"/>
              <a:t> </a:t>
            </a:r>
            <a:r>
              <a:rPr lang="en-US" baseline="0" dirty="0" err="1"/>
              <a:t>giao</a:t>
            </a:r>
            <a:r>
              <a:rPr lang="en-US" baseline="0" dirty="0"/>
              <a:t> </a:t>
            </a:r>
            <a:r>
              <a:rPr lang="en-US" baseline="0" dirty="0" err="1"/>
              <a:t>tiếp</a:t>
            </a:r>
            <a:r>
              <a:rPr lang="en-US" baseline="0" dirty="0"/>
              <a:t> </a:t>
            </a:r>
            <a:r>
              <a:rPr lang="en-US" baseline="0" dirty="0" err="1"/>
              <a:t>bên</a:t>
            </a:r>
            <a:r>
              <a:rPr lang="en-US" baseline="0" dirty="0"/>
              <a:t> </a:t>
            </a:r>
            <a:r>
              <a:rPr lang="en-US" baseline="0" dirty="0" err="1"/>
              <a:t>trong</a:t>
            </a:r>
            <a:endParaRPr lang="en-US" dirty="0"/>
          </a:p>
        </p:txBody>
      </p:sp>
      <p:sp>
        <p:nvSpPr>
          <p:cNvPr id="4" name="Slide Number Placeholder 3"/>
          <p:cNvSpPr>
            <a:spLocks noGrp="1"/>
          </p:cNvSpPr>
          <p:nvPr>
            <p:ph type="sldNum" sz="quarter" idx="10"/>
          </p:nvPr>
        </p:nvSpPr>
        <p:spPr/>
        <p:txBody>
          <a:bodyPr/>
          <a:lstStyle/>
          <a:p>
            <a:fld id="{FE8F83FD-6D4C-44C4-B177-66BE3665D711}" type="slidenum">
              <a:rPr lang="en-US" smtClean="0"/>
              <a:t>64</a:t>
            </a:fld>
            <a:endParaRPr lang="en-US"/>
          </a:p>
        </p:txBody>
      </p:sp>
    </p:spTree>
    <p:extLst>
      <p:ext uri="{BB962C8B-B14F-4D97-AF65-F5344CB8AC3E}">
        <p14:creationId xmlns:p14="http://schemas.microsoft.com/office/powerpoint/2010/main" val="1324235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Version</a:t>
            </a:r>
            <a:r>
              <a:rPr lang="en-US" baseline="0" dirty="0"/>
              <a:t> </a:t>
            </a:r>
            <a:r>
              <a:rPr lang="en-US" baseline="0" dirty="0" err="1"/>
              <a:t>mới</a:t>
            </a:r>
            <a:r>
              <a:rPr lang="en-US" baseline="0" dirty="0"/>
              <a:t> </a:t>
            </a:r>
            <a:r>
              <a:rPr lang="en-US" baseline="0" dirty="0" err="1"/>
              <a:t>của</a:t>
            </a:r>
            <a:r>
              <a:rPr lang="en-US" baseline="0" dirty="0"/>
              <a:t> UNIX </a:t>
            </a:r>
            <a:r>
              <a:rPr lang="en-US" baseline="0" dirty="0" err="1"/>
              <a:t>được</a:t>
            </a:r>
            <a:r>
              <a:rPr lang="en-US" baseline="0" dirty="0"/>
              <a:t> </a:t>
            </a:r>
            <a:r>
              <a:rPr lang="en-US" baseline="0" dirty="0" err="1"/>
              <a:t>thiết</a:t>
            </a:r>
            <a:r>
              <a:rPr lang="en-US" baseline="0" dirty="0"/>
              <a:t> </a:t>
            </a:r>
            <a:r>
              <a:rPr lang="en-US" baseline="0" dirty="0" err="1"/>
              <a:t>kế</a:t>
            </a:r>
            <a:r>
              <a:rPr lang="en-US" baseline="0" dirty="0"/>
              <a:t> </a:t>
            </a:r>
            <a:r>
              <a:rPr lang="en-US" baseline="0" dirty="0" err="1"/>
              <a:t>để</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phần</a:t>
            </a:r>
            <a:r>
              <a:rPr lang="en-US" baseline="0" dirty="0"/>
              <a:t> </a:t>
            </a:r>
            <a:r>
              <a:rPr lang="en-US" baseline="0" dirty="0" err="1"/>
              <a:t>cứng</a:t>
            </a:r>
            <a:r>
              <a:rPr lang="en-US" baseline="0" dirty="0"/>
              <a:t> </a:t>
            </a:r>
            <a:r>
              <a:rPr lang="en-US" baseline="0" dirty="0" err="1"/>
              <a:t>phức</a:t>
            </a:r>
            <a:r>
              <a:rPr lang="en-US" baseline="0" dirty="0"/>
              <a:t> </a:t>
            </a:r>
            <a:r>
              <a:rPr lang="en-US" baseline="0" dirty="0" err="1"/>
              <a:t>tạp</a:t>
            </a:r>
            <a:r>
              <a:rPr lang="en-US" baseline="0" dirty="0"/>
              <a:t> </a:t>
            </a:r>
            <a:r>
              <a:rPr lang="en-US" baseline="0" dirty="0" err="1"/>
              <a:t>hơn</a:t>
            </a:r>
            <a:r>
              <a:rPr lang="en-US" baseline="0" dirty="0"/>
              <a:t>, do </a:t>
            </a:r>
            <a:r>
              <a:rPr lang="en-US" baseline="0" dirty="0" err="1"/>
              <a:t>đó</a:t>
            </a:r>
            <a:r>
              <a:rPr lang="en-US" baseline="0" dirty="0"/>
              <a:t> </a:t>
            </a:r>
            <a:r>
              <a:rPr lang="en-US" baseline="0" dirty="0" err="1"/>
              <a:t>hệ</a:t>
            </a:r>
            <a:r>
              <a:rPr lang="en-US" baseline="0" dirty="0"/>
              <a:t> </a:t>
            </a:r>
            <a:r>
              <a:rPr lang="en-US" baseline="0" dirty="0" err="1"/>
              <a:t>điều</a:t>
            </a:r>
            <a:r>
              <a:rPr lang="en-US" baseline="0" dirty="0"/>
              <a:t> </a:t>
            </a:r>
            <a:r>
              <a:rPr lang="en-US" baseline="0" dirty="0" err="1"/>
              <a:t>hành</a:t>
            </a:r>
            <a:r>
              <a:rPr lang="en-US" baseline="0" dirty="0"/>
              <a:t> </a:t>
            </a:r>
            <a:r>
              <a:rPr lang="en-US" baseline="0" dirty="0" err="1"/>
              <a:t>được</a:t>
            </a:r>
            <a:r>
              <a:rPr lang="en-US" baseline="0" dirty="0"/>
              <a:t> chia </a:t>
            </a:r>
            <a:r>
              <a:rPr lang="en-US" baseline="0" dirty="0" err="1"/>
              <a:t>thành</a:t>
            </a:r>
            <a:r>
              <a:rPr lang="en-US" baseline="0" dirty="0"/>
              <a:t> </a:t>
            </a:r>
            <a:r>
              <a:rPr lang="en-US" baseline="0" dirty="0" err="1"/>
              <a:t>nhiều</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nhỏ</a:t>
            </a:r>
            <a:r>
              <a:rPr lang="en-US" baseline="0" dirty="0"/>
              <a:t> </a:t>
            </a:r>
            <a:r>
              <a:rPr lang="en-US" baseline="0" dirty="0" err="1"/>
              <a:t>hơn</a:t>
            </a:r>
            <a:r>
              <a:rPr lang="en-US" baseline="0" dirty="0"/>
              <a:t>.</a:t>
            </a:r>
          </a:p>
          <a:p>
            <a:pPr marL="171450" indent="-171450">
              <a:buFontTx/>
              <a:buChar char="-"/>
            </a:pPr>
            <a:r>
              <a:rPr lang="en-US" baseline="0" dirty="0" err="1"/>
              <a:t>Băng</a:t>
            </a:r>
            <a:r>
              <a:rPr lang="en-US" baseline="0" dirty="0"/>
              <a:t> </a:t>
            </a:r>
            <a:r>
              <a:rPr lang="en-US" baseline="0" dirty="0" err="1"/>
              <a:t>cách</a:t>
            </a:r>
            <a:r>
              <a:rPr lang="en-US" baseline="0" dirty="0"/>
              <a:t> </a:t>
            </a:r>
            <a:r>
              <a:rPr lang="en-US" baseline="0" dirty="0" err="1"/>
              <a:t>dùng</a:t>
            </a:r>
            <a:r>
              <a:rPr lang="en-US" baseline="0" dirty="0"/>
              <a:t> </a:t>
            </a:r>
            <a:r>
              <a:rPr lang="en-US" baseline="0" dirty="0" err="1"/>
              <a:t>kĩ</a:t>
            </a:r>
            <a:r>
              <a:rPr lang="en-US" baseline="0" dirty="0"/>
              <a:t> </a:t>
            </a:r>
            <a:r>
              <a:rPr lang="en-US" baseline="0" dirty="0" err="1"/>
              <a:t>thuật</a:t>
            </a:r>
            <a:r>
              <a:rPr lang="en-US" baseline="0" dirty="0"/>
              <a:t> </a:t>
            </a:r>
            <a:r>
              <a:rPr lang="en-US" baseline="0" dirty="0" err="1"/>
              <a:t>topdown</a:t>
            </a:r>
            <a:r>
              <a:rPr lang="en-US" baseline="0" dirty="0"/>
              <a:t>, </a:t>
            </a:r>
            <a:r>
              <a:rPr lang="en-US" baseline="0" dirty="0" err="1"/>
              <a:t>những</a:t>
            </a:r>
            <a:r>
              <a:rPr lang="en-US" baseline="0" dirty="0"/>
              <a:t> </a:t>
            </a:r>
            <a:r>
              <a:rPr lang="en-US" baseline="0" dirty="0" err="1"/>
              <a:t>chức</a:t>
            </a:r>
            <a:r>
              <a:rPr lang="en-US" baseline="0" dirty="0"/>
              <a:t> </a:t>
            </a:r>
            <a:r>
              <a:rPr lang="en-US" baseline="0" dirty="0" err="1"/>
              <a:t>năng</a:t>
            </a:r>
            <a:r>
              <a:rPr lang="en-US" baseline="0" dirty="0"/>
              <a:t> </a:t>
            </a:r>
            <a:r>
              <a:rPr lang="en-US" baseline="0" dirty="0" err="1"/>
              <a:t>và</a:t>
            </a:r>
            <a:r>
              <a:rPr lang="en-US" baseline="0" dirty="0"/>
              <a:t> </a:t>
            </a:r>
            <a:r>
              <a:rPr lang="en-US" baseline="0" dirty="0" err="1"/>
              <a:t>đặc</a:t>
            </a:r>
            <a:r>
              <a:rPr lang="en-US" baseline="0" dirty="0"/>
              <a:t> </a:t>
            </a:r>
            <a:r>
              <a:rPr lang="en-US" baseline="0" dirty="0" err="1"/>
              <a:t>tính</a:t>
            </a:r>
            <a:r>
              <a:rPr lang="en-US" baseline="0" dirty="0"/>
              <a:t> </a:t>
            </a:r>
            <a:r>
              <a:rPr lang="en-US" baseline="0" dirty="0" err="1"/>
              <a:t>của</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được</a:t>
            </a:r>
            <a:r>
              <a:rPr lang="en-US" baseline="0" dirty="0"/>
              <a:t> chia </a:t>
            </a:r>
            <a:r>
              <a:rPr lang="en-US" baseline="0" dirty="0" err="1"/>
              <a:t>thành</a:t>
            </a:r>
            <a:r>
              <a:rPr lang="en-US" baseline="0" dirty="0"/>
              <a:t> </a:t>
            </a:r>
            <a:r>
              <a:rPr lang="en-US" baseline="0" dirty="0" err="1"/>
              <a:t>nhiều</a:t>
            </a:r>
            <a:r>
              <a:rPr lang="en-US" baseline="0" dirty="0"/>
              <a:t> </a:t>
            </a:r>
            <a:r>
              <a:rPr lang="en-US" baseline="0" dirty="0" err="1"/>
              <a:t>thành</a:t>
            </a:r>
            <a:r>
              <a:rPr lang="en-US" baseline="0" dirty="0"/>
              <a:t> </a:t>
            </a:r>
            <a:r>
              <a:rPr lang="en-US" baseline="0" dirty="0" err="1"/>
              <a:t>phần</a:t>
            </a:r>
            <a:r>
              <a:rPr lang="en-US" baseline="0" dirty="0"/>
              <a:t> </a:t>
            </a:r>
            <a:r>
              <a:rPr lang="en-US" baseline="0" dirty="0" err="1"/>
              <a:t>nhỏ</a:t>
            </a:r>
            <a:r>
              <a:rPr lang="en-US" baseline="0" dirty="0"/>
              <a:t>. </a:t>
            </a:r>
            <a:r>
              <a:rPr lang="en-US" baseline="0" dirty="0" err="1"/>
              <a:t>Che</a:t>
            </a:r>
            <a:r>
              <a:rPr lang="en-US" baseline="0" dirty="0"/>
              <a:t> </a:t>
            </a:r>
            <a:r>
              <a:rPr lang="en-US" baseline="0" dirty="0" err="1"/>
              <a:t>giấu</a:t>
            </a:r>
            <a:r>
              <a:rPr lang="en-US" baseline="0" dirty="0"/>
              <a:t> </a:t>
            </a:r>
            <a:r>
              <a:rPr lang="en-US" baseline="0" dirty="0" err="1"/>
              <a:t>thông</a:t>
            </a:r>
            <a:r>
              <a:rPr lang="en-US" baseline="0" dirty="0"/>
              <a:t> tin, </a:t>
            </a:r>
            <a:r>
              <a:rPr lang="en-US" baseline="0" dirty="0" err="1"/>
              <a:t>không</a:t>
            </a:r>
            <a:r>
              <a:rPr lang="en-US" baseline="0" dirty="0"/>
              <a:t> </a:t>
            </a:r>
            <a:r>
              <a:rPr lang="en-US" baseline="0" dirty="0" err="1"/>
              <a:t>có</a:t>
            </a:r>
            <a:r>
              <a:rPr lang="en-US" baseline="0" dirty="0"/>
              <a:t> </a:t>
            </a:r>
            <a:r>
              <a:rPr lang="en-US" baseline="0" dirty="0" err="1"/>
              <a:t>chương</a:t>
            </a:r>
            <a:r>
              <a:rPr lang="en-US" baseline="0" dirty="0"/>
              <a:t> </a:t>
            </a:r>
            <a:r>
              <a:rPr lang="en-US" baseline="0" dirty="0" err="1"/>
              <a:t>trình</a:t>
            </a:r>
            <a:r>
              <a:rPr lang="en-US" baseline="0" dirty="0"/>
              <a:t> </a:t>
            </a:r>
            <a:r>
              <a:rPr lang="en-US" baseline="0" dirty="0" err="1"/>
              <a:t>của</a:t>
            </a:r>
            <a:r>
              <a:rPr lang="en-US" baseline="0" dirty="0"/>
              <a:t> </a:t>
            </a:r>
            <a:r>
              <a:rPr lang="en-US" baseline="0" dirty="0" err="1"/>
              <a:t>người</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có</a:t>
            </a:r>
            <a:r>
              <a:rPr lang="en-US" baseline="0" dirty="0"/>
              <a:t> </a:t>
            </a:r>
            <a:r>
              <a:rPr lang="en-US" baseline="0" dirty="0" err="1"/>
              <a:t>thể</a:t>
            </a:r>
            <a:r>
              <a:rPr lang="en-US" baseline="0" dirty="0"/>
              <a:t> </a:t>
            </a:r>
            <a:r>
              <a:rPr lang="en-US" baseline="0" dirty="0" err="1"/>
              <a:t>cài</a:t>
            </a:r>
            <a:r>
              <a:rPr lang="en-US" baseline="0" dirty="0"/>
              <a:t> </a:t>
            </a:r>
            <a:r>
              <a:rPr lang="en-US" baseline="0" dirty="0" err="1"/>
              <a:t>đặt</a:t>
            </a:r>
            <a:r>
              <a:rPr lang="en-US" baseline="0" dirty="0"/>
              <a:t> </a:t>
            </a:r>
            <a:r>
              <a:rPr lang="en-US" baseline="0" dirty="0" err="1"/>
              <a:t>những</a:t>
            </a:r>
            <a:r>
              <a:rPr lang="en-US" baseline="0" dirty="0"/>
              <a:t> </a:t>
            </a:r>
            <a:r>
              <a:rPr lang="en-US" baseline="0" dirty="0" err="1"/>
              <a:t>hàm</a:t>
            </a:r>
            <a:r>
              <a:rPr lang="en-US" baseline="0" dirty="0"/>
              <a:t> </a:t>
            </a:r>
            <a:r>
              <a:rPr lang="en-US" baseline="0" dirty="0" err="1"/>
              <a:t>truy</a:t>
            </a:r>
            <a:r>
              <a:rPr lang="en-US" baseline="0" dirty="0"/>
              <a:t> </a:t>
            </a:r>
            <a:r>
              <a:rPr lang="en-US" baseline="0" dirty="0" err="1"/>
              <a:t>cập</a:t>
            </a:r>
            <a:r>
              <a:rPr lang="en-US" baseline="0" dirty="0"/>
              <a:t> </a:t>
            </a:r>
            <a:r>
              <a:rPr lang="en-US" baseline="0" dirty="0" err="1"/>
              <a:t>cấp</a:t>
            </a:r>
            <a:r>
              <a:rPr lang="en-US" baseline="0" dirty="0"/>
              <a:t> </a:t>
            </a:r>
            <a:r>
              <a:rPr lang="en-US" baseline="0" dirty="0" err="1"/>
              <a:t>thấp</a:t>
            </a:r>
            <a:r>
              <a:rPr lang="en-US" baseline="0" dirty="0"/>
              <a:t>, </a:t>
            </a:r>
            <a:r>
              <a:rPr lang="en-US" baseline="0" dirty="0" err="1"/>
              <a:t>thay</a:t>
            </a:r>
            <a:r>
              <a:rPr lang="en-US" baseline="0" dirty="0"/>
              <a:t> </a:t>
            </a:r>
            <a:r>
              <a:rPr lang="en-US" baseline="0" dirty="0" err="1"/>
              <a:t>vào</a:t>
            </a:r>
            <a:r>
              <a:rPr lang="en-US" baseline="0" dirty="0"/>
              <a:t> </a:t>
            </a:r>
            <a:r>
              <a:rPr lang="en-US" baseline="0" dirty="0" err="1"/>
              <a:t>đó</a:t>
            </a:r>
            <a:r>
              <a:rPr lang="en-US" baseline="0" dirty="0"/>
              <a:t> </a:t>
            </a:r>
            <a:r>
              <a:rPr lang="en-US" baseline="0" dirty="0" err="1"/>
              <a:t>là</a:t>
            </a:r>
            <a:r>
              <a:rPr lang="en-US" baseline="0" dirty="0"/>
              <a:t> </a:t>
            </a:r>
            <a:r>
              <a:rPr lang="en-US" baseline="0" dirty="0" err="1"/>
              <a:t>những</a:t>
            </a:r>
            <a:r>
              <a:rPr lang="en-US" baseline="0" dirty="0"/>
              <a:t> </a:t>
            </a:r>
            <a:r>
              <a:rPr lang="en-US" baseline="0" dirty="0" err="1"/>
              <a:t>lớp</a:t>
            </a:r>
            <a:r>
              <a:rPr lang="en-US" baseline="0" dirty="0"/>
              <a:t> </a:t>
            </a:r>
            <a:r>
              <a:rPr lang="en-US" baseline="0" dirty="0" err="1"/>
              <a:t>giao</a:t>
            </a:r>
            <a:r>
              <a:rPr lang="en-US" baseline="0" dirty="0"/>
              <a:t> </a:t>
            </a:r>
            <a:r>
              <a:rPr lang="en-US" baseline="0" dirty="0" err="1"/>
              <a:t>tiếp</a:t>
            </a:r>
            <a:r>
              <a:rPr lang="en-US" baseline="0" dirty="0"/>
              <a:t> </a:t>
            </a:r>
            <a:r>
              <a:rPr lang="en-US" baseline="0" dirty="0" err="1"/>
              <a:t>bên</a:t>
            </a:r>
            <a:r>
              <a:rPr lang="en-US" baseline="0" dirty="0"/>
              <a:t> </a:t>
            </a:r>
            <a:r>
              <a:rPr lang="en-US" baseline="0" dirty="0" err="1"/>
              <a:t>trong</a:t>
            </a:r>
            <a:endParaRPr lang="en-US" dirty="0"/>
          </a:p>
        </p:txBody>
      </p:sp>
      <p:sp>
        <p:nvSpPr>
          <p:cNvPr id="4" name="Slide Number Placeholder 3"/>
          <p:cNvSpPr>
            <a:spLocks noGrp="1"/>
          </p:cNvSpPr>
          <p:nvPr>
            <p:ph type="sldNum" sz="quarter" idx="10"/>
          </p:nvPr>
        </p:nvSpPr>
        <p:spPr/>
        <p:txBody>
          <a:bodyPr/>
          <a:lstStyle/>
          <a:p>
            <a:fld id="{FE8F83FD-6D4C-44C4-B177-66BE3665D711}" type="slidenum">
              <a:rPr lang="en-US" smtClean="0"/>
              <a:t>65</a:t>
            </a:fld>
            <a:endParaRPr lang="en-US"/>
          </a:p>
        </p:txBody>
      </p:sp>
    </p:spTree>
    <p:extLst>
      <p:ext uri="{BB962C8B-B14F-4D97-AF65-F5344CB8AC3E}">
        <p14:creationId xmlns:p14="http://schemas.microsoft.com/office/powerpoint/2010/main" val="1324235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FE8F83FD-6D4C-44C4-B177-66BE3665D711}" type="slidenum">
              <a:rPr lang="en-US" smtClean="0"/>
              <a:t>66</a:t>
            </a:fld>
            <a:endParaRPr lang="en-US"/>
          </a:p>
        </p:txBody>
      </p:sp>
    </p:spTree>
    <p:extLst>
      <p:ext uri="{BB962C8B-B14F-4D97-AF65-F5344CB8AC3E}">
        <p14:creationId xmlns:p14="http://schemas.microsoft.com/office/powerpoint/2010/main" val="1790788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FE8F83FD-6D4C-44C4-B177-66BE3665D711}" type="slidenum">
              <a:rPr lang="en-US" smtClean="0"/>
              <a:t>67</a:t>
            </a:fld>
            <a:endParaRPr lang="en-US"/>
          </a:p>
        </p:txBody>
      </p:sp>
    </p:spTree>
    <p:extLst>
      <p:ext uri="{BB962C8B-B14F-4D97-AF65-F5344CB8AC3E}">
        <p14:creationId xmlns:p14="http://schemas.microsoft.com/office/powerpoint/2010/main" val="1872404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FE8F83FD-6D4C-44C4-B177-66BE3665D711}" type="slidenum">
              <a:rPr lang="en-US" smtClean="0"/>
              <a:t>46</a:t>
            </a:fld>
            <a:endParaRPr lang="en-US"/>
          </a:p>
        </p:txBody>
      </p:sp>
    </p:spTree>
    <p:extLst>
      <p:ext uri="{BB962C8B-B14F-4D97-AF65-F5344CB8AC3E}">
        <p14:creationId xmlns:p14="http://schemas.microsoft.com/office/powerpoint/2010/main" val="151362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Chế độ DMA: thường thì hoạt động chuyển thông tin giữa thiết bị I/O với bộ nhớ máy tính được thực hiện thông qua CPU theo cơ chế tuần tự: CPU ra lệnh "import" để nhập 1 đơn vị thông tin (byte/word) từ thiết bị I/O vào thanh ghi CPU rồi ra lệnh ghi thông tin từ thanh ghi CPU vào ô nhớ RAM nào đó. Quy trình này rất chậm vì CPU phải tốn nhiều chu kỳ máy để thực hiện các lệnh di chuyển thông tin, hơn nữa thông tin còn phải đi vòng qua CPU trước khi đến được vị trí cuối cùng. Để tăng tốc độ chuyển dữ liệu giữa I/O và RAM, người ta đã thiết kế mạch cứng DMA (Direct Memory Access) cho phép chuyển dữ liệu trực tiếp giữa I/O và RAM mà không cần đi ngang qua </a:t>
            </a:r>
            <a:r>
              <a:rPr lang="vi-VN" sz="1200" b="0" i="0" u="none" strike="noStrike" kern="1200">
                <a:solidFill>
                  <a:schemeClr val="tx1"/>
                </a:solidFill>
                <a:effectLst/>
                <a:latin typeface="+mn-lt"/>
                <a:ea typeface="+mn-ea"/>
                <a:cs typeface="+mn-cs"/>
                <a:hlinkClick r:id="rId3" tooltip="CPU"/>
              </a:rPr>
              <a:t>CPU</a:t>
            </a:r>
            <a:r>
              <a:rPr lang="vi-VN" sz="1200" b="0" i="0" kern="1200">
                <a:solidFill>
                  <a:schemeClr val="tx1"/>
                </a:solidFill>
                <a:effectLst/>
                <a:latin typeface="+mn-lt"/>
                <a:ea typeface="+mn-ea"/>
                <a:cs typeface="+mn-cs"/>
              </a:rPr>
              <a:t>nữa. Như vậy, nếu driver thiết bị I/O hỗ trợ tốt chế độ hoạt động DMA thì bạn nên cho phép chế độ này hoạt động.</a:t>
            </a:r>
          </a:p>
          <a:p>
            <a:r>
              <a:rPr lang="vi-VN" sz="1200" b="0" i="0" kern="1200">
                <a:solidFill>
                  <a:schemeClr val="tx1"/>
                </a:solidFill>
                <a:effectLst/>
                <a:latin typeface="+mn-lt"/>
                <a:ea typeface="+mn-ea"/>
                <a:cs typeface="+mn-cs"/>
              </a:rPr>
              <a:t>Khi sử dụng, CPU gửi cho bộ điều khiển một số các thông số như địa chỉ trên đĩa của khối, địa chỉ trong bộ nhớ nơi định vị khối, số lượng byte dữ liệu để chuyển.</a:t>
            </a:r>
          </a:p>
          <a:p>
            <a:r>
              <a:rPr lang="vi-VN" sz="1200" b="0" i="0" kern="1200">
                <a:solidFill>
                  <a:schemeClr val="tx1"/>
                </a:solidFill>
                <a:effectLst/>
                <a:latin typeface="+mn-lt"/>
                <a:ea typeface="+mn-ea"/>
                <a:cs typeface="+mn-cs"/>
              </a:rPr>
              <a:t>Sau khi bộ điều khiển đã đọc toàn bộ dữ liệu từ thiết bị vào buffer của nó và kiểm tra checksum, bộ điều khiển chuyển byte đầu tiên vào bộ nhớ chính tại địa chỉ được mô tả bởi địa chỉ bộ nhớ DMA. Sau đó nó tăng địa chỉ DMA và giảm số bytes phải chuyển. Quá trình này lập cho tới khi số bytes phải chuyển bằng 0, và bộ điều khiển tạo một ngắt. Như vậy không cần phải copy khối vào trong bộ nhớ, nó đã hiện hữu trong bộ nhớ.</a:t>
            </a:r>
          </a:p>
          <a:p>
            <a:r>
              <a:rPr lang="vi-VN" sz="1200" b="0" i="0" kern="1200">
                <a:solidFill>
                  <a:schemeClr val="tx1"/>
                </a:solidFill>
                <a:effectLst/>
                <a:latin typeface="+mn-lt"/>
                <a:ea typeface="+mn-ea"/>
                <a:cs typeface="+mn-cs"/>
              </a:rPr>
              <a:t>Điểm lợi của DMA: Với những chức năng giao tiếp ngoài có tính liên tục như xử lý âm thanh, kết nối mạng với bên ngoài thì rất cần thiết. CPU không thể xử lý đa nhiệm cùng lúc nhiều chức năng nên buộc phải sử dụng DMA. Nếu gói dữ liệu chưa thể ghi hết vào DMA thì CPU có thể đợi(do CPU có tốc độ lớn hơn nhiều với giao tiếp ngoài) cho đến khi nào cờ ngắt báo đã ghi xong.</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FE8F83FD-6D4C-44C4-B177-66BE3665D711}" type="slidenum">
              <a:rPr lang="en-US" smtClean="0"/>
              <a:t>47</a:t>
            </a:fld>
            <a:endParaRPr lang="en-US"/>
          </a:p>
        </p:txBody>
      </p:sp>
    </p:spTree>
    <p:extLst>
      <p:ext uri="{BB962C8B-B14F-4D97-AF65-F5344CB8AC3E}">
        <p14:creationId xmlns:p14="http://schemas.microsoft.com/office/powerpoint/2010/main" val="3975284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Mục</a:t>
            </a:r>
            <a:r>
              <a:rPr lang="en-US" baseline="0"/>
              <a:t> tiêu của máy tính là thực thi chương trình</a:t>
            </a:r>
            <a:endParaRPr lang="en-US"/>
          </a:p>
        </p:txBody>
      </p:sp>
      <p:sp>
        <p:nvSpPr>
          <p:cNvPr id="4" name="Slide Number Placeholder 3"/>
          <p:cNvSpPr>
            <a:spLocks noGrp="1"/>
          </p:cNvSpPr>
          <p:nvPr>
            <p:ph type="sldNum" sz="quarter" idx="10"/>
          </p:nvPr>
        </p:nvSpPr>
        <p:spPr/>
        <p:txBody>
          <a:bodyPr/>
          <a:lstStyle/>
          <a:p>
            <a:fld id="{FE8F83FD-6D4C-44C4-B177-66BE3665D711}" type="slidenum">
              <a:rPr lang="en-US" smtClean="0"/>
              <a:t>48</a:t>
            </a:fld>
            <a:endParaRPr lang="en-US"/>
          </a:p>
        </p:txBody>
      </p:sp>
    </p:spTree>
    <p:extLst>
      <p:ext uri="{BB962C8B-B14F-4D97-AF65-F5344CB8AC3E}">
        <p14:creationId xmlns:p14="http://schemas.microsoft.com/office/powerpoint/2010/main" val="1001964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Một</a:t>
            </a:r>
            <a:r>
              <a:rPr lang="en-US" baseline="0"/>
              <a:t> trong những mục tiêu của hệ điều hành là che giấu những đặc thù của các thiết bị ngoại vi phần cứng đối với người sử dụng hệ thống máy tính</a:t>
            </a:r>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FE8F83FD-6D4C-44C4-B177-66BE3665D711}" type="slidenum">
              <a:rPr lang="en-US" smtClean="0"/>
              <a:t>49</a:t>
            </a:fld>
            <a:endParaRPr lang="en-US"/>
          </a:p>
        </p:txBody>
      </p:sp>
    </p:spTree>
    <p:extLst>
      <p:ext uri="{BB962C8B-B14F-4D97-AF65-F5344CB8AC3E}">
        <p14:creationId xmlns:p14="http://schemas.microsoft.com/office/powerpoint/2010/main" val="2344999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FE8F83FD-6D4C-44C4-B177-66BE3665D711}" type="slidenum">
              <a:rPr lang="en-US" smtClean="0"/>
              <a:t>50</a:t>
            </a:fld>
            <a:endParaRPr lang="en-US"/>
          </a:p>
        </p:txBody>
      </p:sp>
    </p:spTree>
    <p:extLst>
      <p:ext uri="{BB962C8B-B14F-4D97-AF65-F5344CB8AC3E}">
        <p14:creationId xmlns:p14="http://schemas.microsoft.com/office/powerpoint/2010/main" val="3781486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FE8F83FD-6D4C-44C4-B177-66BE3665D711}" type="slidenum">
              <a:rPr lang="en-US" smtClean="0"/>
              <a:t>51</a:t>
            </a:fld>
            <a:endParaRPr lang="en-US"/>
          </a:p>
        </p:txBody>
      </p:sp>
    </p:spTree>
    <p:extLst>
      <p:ext uri="{BB962C8B-B14F-4D97-AF65-F5344CB8AC3E}">
        <p14:creationId xmlns:p14="http://schemas.microsoft.com/office/powerpoint/2010/main" val="2518371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a:p>
        </p:txBody>
      </p:sp>
      <p:sp>
        <p:nvSpPr>
          <p:cNvPr id="4" name="Slide Number Placeholder 3"/>
          <p:cNvSpPr>
            <a:spLocks noGrp="1"/>
          </p:cNvSpPr>
          <p:nvPr>
            <p:ph type="sldNum" sz="quarter" idx="10"/>
          </p:nvPr>
        </p:nvSpPr>
        <p:spPr/>
        <p:txBody>
          <a:bodyPr/>
          <a:lstStyle/>
          <a:p>
            <a:fld id="{FE8F83FD-6D4C-44C4-B177-66BE3665D711}" type="slidenum">
              <a:rPr lang="en-US" smtClean="0"/>
              <a:t>52</a:t>
            </a:fld>
            <a:endParaRPr lang="en-US"/>
          </a:p>
        </p:txBody>
      </p:sp>
    </p:spTree>
    <p:extLst>
      <p:ext uri="{BB962C8B-B14F-4D97-AF65-F5344CB8AC3E}">
        <p14:creationId xmlns:p14="http://schemas.microsoft.com/office/powerpoint/2010/main" val="344283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A3512D1-A16A-45CC-B59D-E86A37F96633}" type="datetimeFigureOut">
              <a:rPr lang="en-US" smtClean="0"/>
              <a:pPr/>
              <a:t>8/9/2022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5045B1C-34F9-40C2-AB4D-9131E2B983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3512D1-A16A-45CC-B59D-E86A37F96633}"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45B1C-34F9-40C2-AB4D-9131E2B983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3512D1-A16A-45CC-B59D-E86A37F96633}"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45B1C-34F9-40C2-AB4D-9131E2B983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3512D1-A16A-45CC-B59D-E86A37F96633}"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45B1C-34F9-40C2-AB4D-9131E2B983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A3512D1-A16A-45CC-B59D-E86A37F96633}" type="datetimeFigureOut">
              <a:rPr lang="en-US" smtClean="0"/>
              <a:pPr/>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45B1C-34F9-40C2-AB4D-9131E2B983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A3512D1-A16A-45CC-B59D-E86A37F96633}"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45B1C-34F9-40C2-AB4D-9131E2B983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A3512D1-A16A-45CC-B59D-E86A37F96633}" type="datetimeFigureOut">
              <a:rPr lang="en-US" smtClean="0"/>
              <a:pPr/>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45B1C-34F9-40C2-AB4D-9131E2B983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A3512D1-A16A-45CC-B59D-E86A37F96633}" type="datetimeFigureOut">
              <a:rPr lang="en-US" smtClean="0"/>
              <a:pPr/>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45B1C-34F9-40C2-AB4D-9131E2B983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512D1-A16A-45CC-B59D-E86A37F96633}" type="datetimeFigureOut">
              <a:rPr lang="en-US" smtClean="0"/>
              <a:pPr/>
              <a:t>8/9/2022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045B1C-34F9-40C2-AB4D-9131E2B983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A3512D1-A16A-45CC-B59D-E86A37F96633}"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45B1C-34F9-40C2-AB4D-9131E2B983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A3512D1-A16A-45CC-B59D-E86A37F96633}" type="datetimeFigureOut">
              <a:rPr lang="en-US" smtClean="0"/>
              <a:pPr/>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5045B1C-34F9-40C2-AB4D-9131E2B983A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A3512D1-A16A-45CC-B59D-E86A37F96633}" type="datetimeFigureOut">
              <a:rPr lang="en-US" smtClean="0"/>
              <a:pPr/>
              <a:t>8/9/2022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5045B1C-34F9-40C2-AB4D-9131E2B983A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latin typeface="Times New Roman" pitchFamily="18" charset="0"/>
                <a:cs typeface="Times New Roman" pitchFamily="18" charset="0"/>
              </a:rPr>
              <a:t>CHƯƠNG I: TỔNG QUAN VỀ HỆ ĐIỀU HÀNH</a:t>
            </a:r>
          </a:p>
        </p:txBody>
      </p:sp>
      <p:sp>
        <p:nvSpPr>
          <p:cNvPr id="3" name="Subtitle 2"/>
          <p:cNvSpPr>
            <a:spLocks noGrp="1"/>
          </p:cNvSpPr>
          <p:nvPr>
            <p:ph type="subTitle" idx="1"/>
          </p:nvPr>
        </p:nvSpPr>
        <p:spPr/>
        <p:txBody>
          <a:bodyPr>
            <a:normAutofit/>
          </a:bodyPr>
          <a:lstStyle/>
          <a:p>
            <a:pPr algn="ctr"/>
            <a:endParaRPr lang="en-US" dirty="0">
              <a:latin typeface="Times New Roman" pitchFamily="18" charset="0"/>
              <a:cs typeface="Times New Roman" pitchFamily="18" charset="0"/>
            </a:endParaRPr>
          </a:p>
          <a:p>
            <a:pPr algn="ctr"/>
            <a:r>
              <a:rPr lang="en-US" dirty="0" err="1">
                <a:latin typeface="Times New Roman" pitchFamily="18" charset="0"/>
                <a:cs typeface="Times New Roman" pitchFamily="18" charset="0"/>
              </a:rPr>
              <a:t>Trường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Đại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Xây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Dựng</a:t>
            </a:r>
            <a:endParaRPr lang="en-US" dirty="0">
              <a:latin typeface="Times New Roman" pitchFamily="18" charset="0"/>
              <a:cs typeface="Times New Roman" pitchFamily="18" charset="0"/>
            </a:endParaRPr>
          </a:p>
          <a:p>
            <a:pPr algn="ctr"/>
            <a:r>
              <a:rPr lang="en-US" dirty="0" err="1">
                <a:latin typeface="Times New Roman" pitchFamily="18" charset="0"/>
                <a:cs typeface="Times New Roman" pitchFamily="18" charset="0"/>
              </a:rPr>
              <a:t>Khoa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Công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Thông</a:t>
            </a:r>
            <a:r>
              <a:rPr lang="en-US" dirty="0">
                <a:latin typeface="Times New Roman" pitchFamily="18" charset="0"/>
                <a:cs typeface="Times New Roman" pitchFamily="18" charset="0"/>
              </a:rPr>
              <a:t> tin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229600" cy="4389120"/>
          </a:xfrm>
        </p:spPr>
        <p:txBody>
          <a:bodyPr>
            <a:normAutofit/>
          </a:bodyPr>
          <a:lstStyle/>
          <a:p>
            <a:r>
              <a:rPr lang="en-US">
                <a:latin typeface="Times New Roman" pitchFamily="18" charset="0"/>
              </a:rPr>
              <a:t>Dựa vào tiêu chuẩn ứng dụng có thể phân thành các loại:</a:t>
            </a:r>
          </a:p>
          <a:p>
            <a:pPr lvl="1"/>
            <a:r>
              <a:rPr lang="en-US">
                <a:latin typeface="Times New Roman" pitchFamily="18" charset="0"/>
              </a:rPr>
              <a:t>Hệ điều hành theo lô (Batch)</a:t>
            </a:r>
          </a:p>
          <a:p>
            <a:pPr lvl="1"/>
            <a:r>
              <a:rPr lang="en-US">
                <a:latin typeface="Times New Roman" pitchFamily="18" charset="0"/>
              </a:rPr>
              <a:t>Hệ điều hành thời gian thực (Real – time)</a:t>
            </a:r>
          </a:p>
          <a:p>
            <a:pPr lvl="1"/>
            <a:r>
              <a:rPr lang="en-US">
                <a:latin typeface="Times New Roman" pitchFamily="18" charset="0"/>
              </a:rPr>
              <a:t>Hệ điều hành cơ sở dữ liệu (Data – base)</a:t>
            </a:r>
          </a:p>
          <a:p>
            <a:pPr lvl="1"/>
            <a:r>
              <a:rPr lang="en-US">
                <a:latin typeface="Times New Roman" pitchFamily="18" charset="0"/>
              </a:rPr>
              <a:t>Hệ điều hành phân chia thời gian (Time – sharing)</a:t>
            </a:r>
          </a:p>
          <a:p>
            <a:pPr lvl="1"/>
            <a:r>
              <a:rPr lang="en-US">
                <a:latin typeface="Times New Roman" pitchFamily="18" charset="0"/>
              </a:rPr>
              <a:t>Hệ điều hành tính toán cá nhân (personal – computing) hay hệ điều hành đơn nhiệm</a:t>
            </a:r>
          </a:p>
          <a:p>
            <a:pPr marL="393192" lvl="1" indent="0">
              <a:buNone/>
            </a:pPr>
            <a:br>
              <a:rPr lang="en-US">
                <a:latin typeface="Times New Roman" pitchFamily="18" charset="0"/>
              </a:rPr>
            </a:br>
            <a:endParaRPr lang="en-US" dirty="0">
              <a:latin typeface="Times New Roman" pitchFamily="18" charset="0"/>
            </a:endParaRPr>
          </a:p>
          <a:p>
            <a:endParaRPr lang="en-US" dirty="0">
              <a:latin typeface="Times New Roman" pitchFamily="18" charset="0"/>
            </a:endParaRPr>
          </a:p>
          <a:p>
            <a:pPr lvl="1"/>
            <a:endParaRPr lang="en-US" dirty="0"/>
          </a:p>
        </p:txBody>
      </p:sp>
    </p:spTree>
    <p:extLst>
      <p:ext uri="{BB962C8B-B14F-4D97-AF65-F5344CB8AC3E}">
        <p14:creationId xmlns:p14="http://schemas.microsoft.com/office/powerpoint/2010/main" val="2605910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229600" cy="4389120"/>
          </a:xfrm>
        </p:spPr>
        <p:txBody>
          <a:bodyPr>
            <a:normAutofit/>
          </a:bodyPr>
          <a:lstStyle/>
          <a:p>
            <a:pPr marL="393192" lvl="1" indent="0">
              <a:buNone/>
            </a:pPr>
            <a:br>
              <a:rPr lang="en-US">
                <a:latin typeface="Times New Roman" pitchFamily="18" charset="0"/>
              </a:rPr>
            </a:br>
            <a:endParaRPr lang="en-US" dirty="0">
              <a:latin typeface="Times New Roman" pitchFamily="18" charset="0"/>
            </a:endParaRPr>
          </a:p>
          <a:p>
            <a:endParaRPr lang="en-US" dirty="0">
              <a:latin typeface="Times New Roman" pitchFamily="18" charset="0"/>
            </a:endParaRPr>
          </a:p>
          <a:p>
            <a:pPr lvl="1"/>
            <a:endParaRPr lang="en-US" dirty="0"/>
          </a:p>
        </p:txBody>
      </p:sp>
      <p:grpSp>
        <p:nvGrpSpPr>
          <p:cNvPr id="21" name="Group 20"/>
          <p:cNvGrpSpPr/>
          <p:nvPr/>
        </p:nvGrpSpPr>
        <p:grpSpPr>
          <a:xfrm>
            <a:off x="1676400" y="990600"/>
            <a:ext cx="6248400" cy="4038600"/>
            <a:chOff x="1524000" y="2133600"/>
            <a:chExt cx="6781800" cy="4038600"/>
          </a:xfrm>
        </p:grpSpPr>
        <p:sp>
          <p:nvSpPr>
            <p:cNvPr id="2" name="Rectangle 1"/>
            <p:cNvSpPr/>
            <p:nvPr/>
          </p:nvSpPr>
          <p:spPr>
            <a:xfrm>
              <a:off x="1524000" y="2133600"/>
              <a:ext cx="6781800" cy="403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1524000" y="2895600"/>
              <a:ext cx="678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24000" y="4572000"/>
              <a:ext cx="678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914900" y="2895600"/>
              <a:ext cx="0" cy="32766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67200" y="2327415"/>
              <a:ext cx="2514600" cy="381000"/>
            </a:xfrm>
            <a:prstGeom prst="rect">
              <a:avLst/>
            </a:prstGeom>
            <a:noFill/>
          </p:spPr>
          <p:txBody>
            <a:bodyPr wrap="square" rtlCol="0">
              <a:spAutoFit/>
            </a:bodyPr>
            <a:lstStyle/>
            <a:p>
              <a:r>
                <a:rPr lang="en-US"/>
                <a:t>Lô (Batch)</a:t>
              </a:r>
            </a:p>
          </p:txBody>
        </p:sp>
        <p:sp>
          <p:nvSpPr>
            <p:cNvPr id="17" name="TextBox 16"/>
            <p:cNvSpPr txBox="1"/>
            <p:nvPr/>
          </p:nvSpPr>
          <p:spPr>
            <a:xfrm>
              <a:off x="1901687" y="3356114"/>
              <a:ext cx="2441713" cy="646331"/>
            </a:xfrm>
            <a:prstGeom prst="rect">
              <a:avLst/>
            </a:prstGeom>
            <a:noFill/>
          </p:spPr>
          <p:txBody>
            <a:bodyPr wrap="square" rtlCol="0">
              <a:spAutoFit/>
            </a:bodyPr>
            <a:lstStyle/>
            <a:p>
              <a:pPr algn="ctr"/>
              <a:r>
                <a:rPr lang="en-US"/>
                <a:t>Phân chia thời gian</a:t>
              </a:r>
            </a:p>
            <a:p>
              <a:pPr algn="ctr"/>
              <a:r>
                <a:rPr lang="en-US"/>
                <a:t>(Time sharing)</a:t>
              </a:r>
            </a:p>
          </p:txBody>
        </p:sp>
        <p:sp>
          <p:nvSpPr>
            <p:cNvPr id="18" name="TextBox 17"/>
            <p:cNvSpPr txBox="1"/>
            <p:nvPr/>
          </p:nvSpPr>
          <p:spPr>
            <a:xfrm>
              <a:off x="5292586" y="3410635"/>
              <a:ext cx="2599689" cy="646331"/>
            </a:xfrm>
            <a:prstGeom prst="rect">
              <a:avLst/>
            </a:prstGeom>
            <a:noFill/>
          </p:spPr>
          <p:txBody>
            <a:bodyPr wrap="square" rtlCol="0">
              <a:spAutoFit/>
            </a:bodyPr>
            <a:lstStyle/>
            <a:p>
              <a:pPr algn="ctr"/>
              <a:r>
                <a:rPr lang="en-US"/>
                <a:t>Tính toán cá nhân</a:t>
              </a:r>
            </a:p>
            <a:p>
              <a:pPr algn="ctr"/>
              <a:r>
                <a:rPr lang="en-US"/>
                <a:t>(Personal computing)</a:t>
              </a:r>
            </a:p>
          </p:txBody>
        </p:sp>
        <p:sp>
          <p:nvSpPr>
            <p:cNvPr id="19" name="TextBox 18"/>
            <p:cNvSpPr txBox="1"/>
            <p:nvPr/>
          </p:nvSpPr>
          <p:spPr>
            <a:xfrm>
              <a:off x="1977887" y="4919395"/>
              <a:ext cx="2441713" cy="646331"/>
            </a:xfrm>
            <a:prstGeom prst="rect">
              <a:avLst/>
            </a:prstGeom>
            <a:noFill/>
          </p:spPr>
          <p:txBody>
            <a:bodyPr wrap="square" rtlCol="0">
              <a:spAutoFit/>
            </a:bodyPr>
            <a:lstStyle/>
            <a:p>
              <a:pPr algn="ctr"/>
              <a:r>
                <a:rPr lang="en-US"/>
                <a:t>Cớ sở dữ liệu</a:t>
              </a:r>
            </a:p>
            <a:p>
              <a:pPr algn="ctr"/>
              <a:r>
                <a:rPr lang="en-US"/>
                <a:t>(Data base)</a:t>
              </a:r>
            </a:p>
          </p:txBody>
        </p:sp>
        <p:sp>
          <p:nvSpPr>
            <p:cNvPr id="20" name="TextBox 19"/>
            <p:cNvSpPr txBox="1"/>
            <p:nvPr/>
          </p:nvSpPr>
          <p:spPr>
            <a:xfrm>
              <a:off x="5292587" y="4983856"/>
              <a:ext cx="2599688" cy="646331"/>
            </a:xfrm>
            <a:prstGeom prst="rect">
              <a:avLst/>
            </a:prstGeom>
            <a:noFill/>
          </p:spPr>
          <p:txBody>
            <a:bodyPr wrap="square" rtlCol="0">
              <a:spAutoFit/>
            </a:bodyPr>
            <a:lstStyle/>
            <a:p>
              <a:pPr algn="ctr"/>
              <a:r>
                <a:rPr lang="en-US"/>
                <a:t>Thời gian thực</a:t>
              </a:r>
            </a:p>
            <a:p>
              <a:pPr algn="ctr"/>
              <a:r>
                <a:rPr lang="en-US"/>
                <a:t>(Real time)</a:t>
              </a:r>
            </a:p>
          </p:txBody>
        </p:sp>
      </p:grpSp>
      <p:cxnSp>
        <p:nvCxnSpPr>
          <p:cNvPr id="23" name="Straight Connector 22"/>
          <p:cNvCxnSpPr/>
          <p:nvPr/>
        </p:nvCxnSpPr>
        <p:spPr>
          <a:xfrm>
            <a:off x="4800600" y="5136325"/>
            <a:ext cx="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855527" y="5351743"/>
            <a:ext cx="2441713" cy="369332"/>
          </a:xfrm>
          <a:prstGeom prst="rect">
            <a:avLst/>
          </a:prstGeom>
          <a:noFill/>
        </p:spPr>
        <p:txBody>
          <a:bodyPr wrap="square" rtlCol="0">
            <a:spAutoFit/>
          </a:bodyPr>
          <a:lstStyle/>
          <a:p>
            <a:pPr algn="ctr"/>
            <a:r>
              <a:rPr lang="en-US"/>
              <a:t>Nhiều người dùng</a:t>
            </a:r>
          </a:p>
        </p:txBody>
      </p:sp>
      <p:sp>
        <p:nvSpPr>
          <p:cNvPr id="25" name="TextBox 24"/>
          <p:cNvSpPr txBox="1"/>
          <p:nvPr/>
        </p:nvSpPr>
        <p:spPr>
          <a:xfrm>
            <a:off x="4963161" y="5359568"/>
            <a:ext cx="2441713" cy="369332"/>
          </a:xfrm>
          <a:prstGeom prst="rect">
            <a:avLst/>
          </a:prstGeom>
          <a:noFill/>
        </p:spPr>
        <p:txBody>
          <a:bodyPr wrap="square" rtlCol="0">
            <a:spAutoFit/>
          </a:bodyPr>
          <a:lstStyle/>
          <a:p>
            <a:pPr algn="ctr"/>
            <a:r>
              <a:rPr lang="en-US"/>
              <a:t>Một người dùng</a:t>
            </a:r>
          </a:p>
        </p:txBody>
      </p:sp>
      <p:cxnSp>
        <p:nvCxnSpPr>
          <p:cNvPr id="27" name="Straight Connector 26"/>
          <p:cNvCxnSpPr/>
          <p:nvPr/>
        </p:nvCxnSpPr>
        <p:spPr>
          <a:xfrm>
            <a:off x="76200" y="1752600"/>
            <a:ext cx="1447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6007" y="976630"/>
            <a:ext cx="2249668" cy="646331"/>
          </a:xfrm>
          <a:prstGeom prst="rect">
            <a:avLst/>
          </a:prstGeom>
          <a:noFill/>
        </p:spPr>
        <p:txBody>
          <a:bodyPr wrap="square" rtlCol="0">
            <a:spAutoFit/>
          </a:bodyPr>
          <a:lstStyle/>
          <a:p>
            <a:pPr algn="ctr"/>
            <a:r>
              <a:rPr lang="en-US"/>
              <a:t>Không thể</a:t>
            </a:r>
          </a:p>
          <a:p>
            <a:pPr algn="ctr"/>
            <a:r>
              <a:rPr lang="en-US"/>
              <a:t>Can thiệp</a:t>
            </a:r>
          </a:p>
        </p:txBody>
      </p:sp>
      <p:sp>
        <p:nvSpPr>
          <p:cNvPr id="30" name="TextBox 29"/>
          <p:cNvSpPr txBox="1"/>
          <p:nvPr/>
        </p:nvSpPr>
        <p:spPr>
          <a:xfrm>
            <a:off x="-225287" y="2663429"/>
            <a:ext cx="2249668" cy="646331"/>
          </a:xfrm>
          <a:prstGeom prst="rect">
            <a:avLst/>
          </a:prstGeom>
          <a:noFill/>
        </p:spPr>
        <p:txBody>
          <a:bodyPr wrap="square" rtlCol="0">
            <a:spAutoFit/>
          </a:bodyPr>
          <a:lstStyle/>
          <a:p>
            <a:pPr algn="ctr"/>
            <a:r>
              <a:rPr lang="en-US"/>
              <a:t>Có thể can </a:t>
            </a:r>
          </a:p>
          <a:p>
            <a:pPr algn="ctr"/>
            <a:r>
              <a:rPr lang="en-US"/>
              <a:t>thiệp</a:t>
            </a:r>
          </a:p>
        </p:txBody>
      </p:sp>
      <p:cxnSp>
        <p:nvCxnSpPr>
          <p:cNvPr id="31" name="Straight Connector 30"/>
          <p:cNvCxnSpPr/>
          <p:nvPr/>
        </p:nvCxnSpPr>
        <p:spPr>
          <a:xfrm>
            <a:off x="8140148" y="3429000"/>
            <a:ext cx="1447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442641" y="1693702"/>
            <a:ext cx="2249668" cy="923330"/>
          </a:xfrm>
          <a:prstGeom prst="rect">
            <a:avLst/>
          </a:prstGeom>
          <a:noFill/>
        </p:spPr>
        <p:txBody>
          <a:bodyPr wrap="square" rtlCol="0">
            <a:spAutoFit/>
          </a:bodyPr>
          <a:lstStyle/>
          <a:p>
            <a:pPr algn="ctr"/>
            <a:r>
              <a:rPr lang="en-US"/>
              <a:t>Có thể </a:t>
            </a:r>
          </a:p>
          <a:p>
            <a:pPr algn="ctr"/>
            <a:r>
              <a:rPr lang="en-US"/>
              <a:t>Lập trình </a:t>
            </a:r>
          </a:p>
          <a:p>
            <a:pPr algn="ctr"/>
            <a:r>
              <a:rPr lang="en-US"/>
              <a:t>được</a:t>
            </a:r>
          </a:p>
        </p:txBody>
      </p:sp>
      <p:sp>
        <p:nvSpPr>
          <p:cNvPr id="33" name="TextBox 32"/>
          <p:cNvSpPr txBox="1"/>
          <p:nvPr/>
        </p:nvSpPr>
        <p:spPr>
          <a:xfrm>
            <a:off x="7507410" y="3637895"/>
            <a:ext cx="2249668" cy="923330"/>
          </a:xfrm>
          <a:prstGeom prst="rect">
            <a:avLst/>
          </a:prstGeom>
          <a:noFill/>
        </p:spPr>
        <p:txBody>
          <a:bodyPr wrap="square" rtlCol="0">
            <a:spAutoFit/>
          </a:bodyPr>
          <a:lstStyle/>
          <a:p>
            <a:pPr algn="ctr"/>
            <a:r>
              <a:rPr lang="en-US"/>
              <a:t>Không thể </a:t>
            </a:r>
          </a:p>
          <a:p>
            <a:pPr algn="ctr"/>
            <a:r>
              <a:rPr lang="en-US"/>
              <a:t>Lập trình </a:t>
            </a:r>
          </a:p>
          <a:p>
            <a:pPr algn="ctr"/>
            <a:r>
              <a:rPr lang="en-US"/>
              <a:t>được</a:t>
            </a:r>
          </a:p>
        </p:txBody>
      </p:sp>
    </p:spTree>
    <p:extLst>
      <p:ext uri="{BB962C8B-B14F-4D97-AF65-F5344CB8AC3E}">
        <p14:creationId xmlns:p14="http://schemas.microsoft.com/office/powerpoint/2010/main" val="1586324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a:solidFill>
                  <a:srgbClr val="FF0000"/>
                </a:solidFill>
                <a:latin typeface="Times New Roman" pitchFamily="18" charset="0"/>
                <a:cs typeface="Times New Roman" pitchFamily="18" charset="0"/>
              </a:rPr>
              <a:t>1.4. Phân loại hệ điều hành theo tiêu chuẩn ứng dụng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229600" cy="4389120"/>
          </a:xfrm>
        </p:spPr>
        <p:txBody>
          <a:bodyPr>
            <a:normAutofit/>
          </a:bodyPr>
          <a:lstStyle/>
          <a:p>
            <a:r>
              <a:rPr lang="en-US">
                <a:latin typeface="Times New Roman" pitchFamily="18" charset="0"/>
              </a:rPr>
              <a:t>Dựa vào tiêu chuẩn ứng dụng có thể phân thành các loại:</a:t>
            </a:r>
          </a:p>
          <a:p>
            <a:pPr lvl="1"/>
            <a:r>
              <a:rPr lang="en-US">
                <a:latin typeface="Times New Roman" pitchFamily="18" charset="0"/>
              </a:rPr>
              <a:t>Hệ điều hành theo lô (Batch)</a:t>
            </a:r>
          </a:p>
          <a:p>
            <a:pPr lvl="1"/>
            <a:r>
              <a:rPr lang="en-US">
                <a:latin typeface="Times New Roman" pitchFamily="18" charset="0"/>
              </a:rPr>
              <a:t>Hệ điều hành thời gian thực (Real – time)</a:t>
            </a:r>
          </a:p>
          <a:p>
            <a:pPr lvl="1"/>
            <a:r>
              <a:rPr lang="en-US">
                <a:latin typeface="Times New Roman" pitchFamily="18" charset="0"/>
              </a:rPr>
              <a:t>Hệ điều hành cơ sở dữ liệu (Data – base)</a:t>
            </a:r>
          </a:p>
          <a:p>
            <a:pPr lvl="1"/>
            <a:r>
              <a:rPr lang="en-US">
                <a:latin typeface="Times New Roman" pitchFamily="18" charset="0"/>
              </a:rPr>
              <a:t>Hệ điều hành phân chia thời gian (Time – sharing)</a:t>
            </a:r>
          </a:p>
          <a:p>
            <a:pPr lvl="1"/>
            <a:r>
              <a:rPr lang="en-US">
                <a:latin typeface="Times New Roman" pitchFamily="18" charset="0"/>
              </a:rPr>
              <a:t>Hệ điều hành tính toán cá nhân (personal – computing) hay hệ điều hành đơn nhiệm</a:t>
            </a:r>
          </a:p>
          <a:p>
            <a:pPr lvl="1"/>
            <a:r>
              <a:rPr lang="en-US">
                <a:latin typeface="Times New Roman" pitchFamily="18" charset="0"/>
              </a:rPr>
              <a:t>Hệ điều hành mạng</a:t>
            </a:r>
          </a:p>
          <a:p>
            <a:pPr marL="393192" lvl="1" indent="0">
              <a:buNone/>
            </a:pPr>
            <a:br>
              <a:rPr lang="en-US">
                <a:latin typeface="Times New Roman" pitchFamily="18" charset="0"/>
              </a:rPr>
            </a:br>
            <a:endParaRPr lang="en-US" dirty="0">
              <a:latin typeface="Times New Roman" pitchFamily="18" charset="0"/>
            </a:endParaRPr>
          </a:p>
          <a:p>
            <a:endParaRPr lang="en-US" dirty="0">
              <a:latin typeface="Times New Roman" pitchFamily="18" charset="0"/>
            </a:endParaRPr>
          </a:p>
          <a:p>
            <a:pPr lvl="1"/>
            <a:endParaRPr lang="en-US" dirty="0"/>
          </a:p>
        </p:txBody>
      </p:sp>
    </p:spTree>
    <p:extLst>
      <p:ext uri="{BB962C8B-B14F-4D97-AF65-F5344CB8AC3E}">
        <p14:creationId xmlns:p14="http://schemas.microsoft.com/office/powerpoint/2010/main" val="3365957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a:solidFill>
                  <a:srgbClr val="FF0000"/>
                </a:solidFill>
                <a:latin typeface="Times New Roman" pitchFamily="18" charset="0"/>
                <a:cs typeface="Times New Roman" pitchFamily="18" charset="0"/>
              </a:rPr>
              <a:t>1.4. Phân loại hệ điều hành theo tiêu chuẩn ứng dụng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229600" cy="4389120"/>
          </a:xfrm>
        </p:spPr>
        <p:txBody>
          <a:bodyPr>
            <a:normAutofit/>
          </a:bodyPr>
          <a:lstStyle/>
          <a:p>
            <a:r>
              <a:rPr lang="en-US">
                <a:latin typeface="Times New Roman" pitchFamily="18" charset="0"/>
              </a:rPr>
              <a:t>Hệ điều hành theo lô (Batch)</a:t>
            </a:r>
          </a:p>
          <a:p>
            <a:pPr lvl="1"/>
            <a:r>
              <a:rPr lang="en-US">
                <a:latin typeface="Times New Roman" pitchFamily="18" charset="0"/>
              </a:rPr>
              <a:t>Máy tính đời đầu</a:t>
            </a:r>
          </a:p>
          <a:p>
            <a:pPr lvl="1"/>
            <a:r>
              <a:rPr lang="en-US">
                <a:latin typeface="Times New Roman" pitchFamily="18" charset="0"/>
              </a:rPr>
              <a:t>Năm 1950 – 1960</a:t>
            </a:r>
          </a:p>
          <a:p>
            <a:pPr lvl="1"/>
            <a:r>
              <a:rPr lang="en-US">
                <a:latin typeface="Times New Roman" pitchFamily="18" charset="0"/>
              </a:rPr>
              <a:t>Dùng cho các trường đại học</a:t>
            </a:r>
          </a:p>
          <a:p>
            <a:pPr marL="393192" lvl="1" indent="0">
              <a:buNone/>
            </a:pPr>
            <a:r>
              <a:rPr lang="en-US">
                <a:latin typeface="Times New Roman" pitchFamily="18" charset="0"/>
              </a:rPr>
              <a:t>Các xí nghiệp sản xuất</a:t>
            </a:r>
          </a:p>
          <a:p>
            <a:pPr marL="393192" lvl="1" indent="0">
              <a:buNone/>
            </a:pPr>
            <a:endParaRPr lang="en-US">
              <a:latin typeface="Times New Roman" pitchFamily="18" charset="0"/>
            </a:endParaRPr>
          </a:p>
          <a:p>
            <a:pPr marL="393192" lvl="1" indent="0">
              <a:buNone/>
            </a:pPr>
            <a:br>
              <a:rPr lang="en-US">
                <a:latin typeface="Times New Roman" pitchFamily="18" charset="0"/>
              </a:rPr>
            </a:br>
            <a:endParaRPr lang="en-US" dirty="0">
              <a:latin typeface="Times New Roman" pitchFamily="18" charset="0"/>
            </a:endParaRPr>
          </a:p>
          <a:p>
            <a:endParaRPr lang="en-US" dirty="0">
              <a:latin typeface="Times New Roman" pitchFamily="18" charset="0"/>
            </a:endParaRPr>
          </a:p>
          <a:p>
            <a:pPr lvl="1"/>
            <a:endParaRPr lang="en-US" dirty="0"/>
          </a:p>
        </p:txBody>
      </p:sp>
      <p:grpSp>
        <p:nvGrpSpPr>
          <p:cNvPr id="11" name="Group 10"/>
          <p:cNvGrpSpPr/>
          <p:nvPr/>
        </p:nvGrpSpPr>
        <p:grpSpPr>
          <a:xfrm>
            <a:off x="5252719" y="1832762"/>
            <a:ext cx="2819400" cy="3886200"/>
            <a:chOff x="2819400" y="2590800"/>
            <a:chExt cx="2819400" cy="3886200"/>
          </a:xfrm>
        </p:grpSpPr>
        <p:sp>
          <p:nvSpPr>
            <p:cNvPr id="4" name="Rectangle 3"/>
            <p:cNvSpPr/>
            <p:nvPr/>
          </p:nvSpPr>
          <p:spPr>
            <a:xfrm>
              <a:off x="2819400" y="2590800"/>
              <a:ext cx="2819400" cy="3886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12n1gxvP4doKc4QrNVRNnmmBLWfk8SgfQF</a:t>
              </a:r>
            </a:p>
          </p:txBody>
        </p:sp>
        <p:cxnSp>
          <p:nvCxnSpPr>
            <p:cNvPr id="6" name="Straight Connector 5"/>
            <p:cNvCxnSpPr/>
            <p:nvPr/>
          </p:nvCxnSpPr>
          <p:spPr>
            <a:xfrm>
              <a:off x="2819400" y="4876800"/>
              <a:ext cx="28194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104266" y="3420574"/>
              <a:ext cx="2249668" cy="646331"/>
            </a:xfrm>
            <a:prstGeom prst="rect">
              <a:avLst/>
            </a:prstGeom>
            <a:noFill/>
          </p:spPr>
          <p:txBody>
            <a:bodyPr wrap="square" rtlCol="0">
              <a:spAutoFit/>
            </a:bodyPr>
            <a:lstStyle/>
            <a:p>
              <a:pPr algn="ctr"/>
              <a:r>
                <a:rPr lang="en-US"/>
                <a:t>Vùng chương trình của người dùng</a:t>
              </a:r>
            </a:p>
          </p:txBody>
        </p:sp>
      </p:grpSp>
      <p:sp>
        <p:nvSpPr>
          <p:cNvPr id="10" name="TextBox 9"/>
          <p:cNvSpPr txBox="1"/>
          <p:nvPr/>
        </p:nvSpPr>
        <p:spPr>
          <a:xfrm>
            <a:off x="5537585" y="5349630"/>
            <a:ext cx="2249668" cy="369332"/>
          </a:xfrm>
          <a:prstGeom prst="rect">
            <a:avLst/>
          </a:prstGeom>
          <a:noFill/>
        </p:spPr>
        <p:txBody>
          <a:bodyPr wrap="square" rtlCol="0">
            <a:spAutoFit/>
          </a:bodyPr>
          <a:lstStyle/>
          <a:p>
            <a:pPr algn="ctr"/>
            <a:r>
              <a:rPr lang="en-US"/>
              <a:t>Hệ điều hành</a:t>
            </a:r>
          </a:p>
        </p:txBody>
      </p:sp>
    </p:spTree>
    <p:extLst>
      <p:ext uri="{BB962C8B-B14F-4D97-AF65-F5344CB8AC3E}">
        <p14:creationId xmlns:p14="http://schemas.microsoft.com/office/powerpoint/2010/main" val="249562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a:solidFill>
                  <a:srgbClr val="FF0000"/>
                </a:solidFill>
                <a:latin typeface="Times New Roman" pitchFamily="18" charset="0"/>
                <a:cs typeface="Times New Roman" pitchFamily="18" charset="0"/>
              </a:rPr>
              <a:t>1.4. Phân loại hệ điều hành theo tiêu chuẩn ứng dụng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229600" cy="4389120"/>
          </a:xfrm>
        </p:spPr>
        <p:txBody>
          <a:bodyPr>
            <a:normAutofit fontScale="92500"/>
          </a:bodyPr>
          <a:lstStyle/>
          <a:p>
            <a:r>
              <a:rPr lang="en-US">
                <a:latin typeface="Times New Roman" pitchFamily="18" charset="0"/>
              </a:rPr>
              <a:t>Hệ điều hành theo lô (Batch)</a:t>
            </a:r>
          </a:p>
          <a:p>
            <a:pPr lvl="1"/>
            <a:r>
              <a:rPr lang="en-US">
                <a:latin typeface="Times New Roman" pitchFamily="18" charset="0"/>
              </a:rPr>
              <a:t>Có một người điều hành máy tính </a:t>
            </a:r>
          </a:p>
          <a:p>
            <a:pPr lvl="1"/>
            <a:r>
              <a:rPr lang="en-US">
                <a:latin typeface="Times New Roman" pitchFamily="18" charset="0"/>
              </a:rPr>
              <a:t>Tại một thời điểm hệ điêu hành chỉ thực hiện một chương trình phông thụ thuộc vào kích thước của chương trình đó cũng như thời gian cần thiết để chạy</a:t>
            </a:r>
          </a:p>
          <a:p>
            <a:pPr lvl="1"/>
            <a:r>
              <a:rPr lang="en-US">
                <a:latin typeface="Times New Roman" pitchFamily="18" charset="0"/>
              </a:rPr>
              <a:t>Không thể can thiệp khi chạy, có thể lập trình được, có thể dung cho loại máy tính một người dung hay nhiều người dung một lúc</a:t>
            </a:r>
          </a:p>
          <a:p>
            <a:pPr lvl="1"/>
            <a:r>
              <a:rPr lang="en-US">
                <a:latin typeface="Times New Roman" pitchFamily="18" charset="0"/>
              </a:rPr>
              <a:t>Dễ cài đặt nhưng không có tính ưu tiên cho các loại công việc </a:t>
            </a:r>
          </a:p>
          <a:p>
            <a:pPr marL="393192" lvl="1" indent="0">
              <a:buNone/>
            </a:pPr>
            <a:endParaRPr lang="en-US">
              <a:latin typeface="Times New Roman" pitchFamily="18" charset="0"/>
            </a:endParaRPr>
          </a:p>
          <a:p>
            <a:pPr marL="393192" lvl="1" indent="0">
              <a:buNone/>
            </a:pPr>
            <a:br>
              <a:rPr lang="en-US">
                <a:latin typeface="Times New Roman" pitchFamily="18" charset="0"/>
              </a:rPr>
            </a:br>
            <a:endParaRPr lang="en-US" dirty="0">
              <a:latin typeface="Times New Roman" pitchFamily="18" charset="0"/>
            </a:endParaRPr>
          </a:p>
          <a:p>
            <a:endParaRPr lang="en-US" dirty="0">
              <a:latin typeface="Times New Roman" pitchFamily="18" charset="0"/>
            </a:endParaRPr>
          </a:p>
          <a:p>
            <a:pPr lvl="1"/>
            <a:endParaRPr lang="en-US" dirty="0"/>
          </a:p>
        </p:txBody>
      </p:sp>
    </p:spTree>
    <p:extLst>
      <p:ext uri="{BB962C8B-B14F-4D97-AF65-F5344CB8AC3E}">
        <p14:creationId xmlns:p14="http://schemas.microsoft.com/office/powerpoint/2010/main" val="264287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a:solidFill>
                  <a:srgbClr val="FF0000"/>
                </a:solidFill>
                <a:latin typeface="Times New Roman" pitchFamily="18" charset="0"/>
                <a:cs typeface="Times New Roman" pitchFamily="18" charset="0"/>
              </a:rPr>
              <a:t>1.4. Phân loại hệ điều hành theo tiêu chuẩn ứng dụng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229600" cy="4389120"/>
          </a:xfrm>
        </p:spPr>
        <p:txBody>
          <a:bodyPr>
            <a:normAutofit fontScale="92500" lnSpcReduction="10000"/>
          </a:bodyPr>
          <a:lstStyle/>
          <a:p>
            <a:r>
              <a:rPr lang="en-US">
                <a:latin typeface="Times New Roman" pitchFamily="18" charset="0"/>
              </a:rPr>
              <a:t>Hệ điều hành thời gian thực (Real –time)</a:t>
            </a:r>
          </a:p>
          <a:p>
            <a:pPr lvl="1"/>
            <a:r>
              <a:rPr lang="en-US">
                <a:latin typeface="Times New Roman" pitchFamily="18" charset="0"/>
              </a:rPr>
              <a:t>Hệ điều hành có mục đích đặc biệt</a:t>
            </a:r>
          </a:p>
          <a:p>
            <a:pPr lvl="2"/>
            <a:r>
              <a:rPr lang="en-US">
                <a:latin typeface="Times New Roman" pitchFamily="18" charset="0"/>
              </a:rPr>
              <a:t>Hệ thống phun dầu ô tô, hệ thống ảnh hóa y tế.</a:t>
            </a:r>
          </a:p>
          <a:p>
            <a:pPr lvl="1"/>
            <a:r>
              <a:rPr lang="en-US">
                <a:latin typeface="Times New Roman" pitchFamily="18" charset="0"/>
              </a:rPr>
              <a:t>Có sự ràng buộc rõ ràng về mặt thời gian</a:t>
            </a:r>
          </a:p>
          <a:p>
            <a:pPr lvl="1"/>
            <a:r>
              <a:rPr lang="en-US">
                <a:latin typeface="Times New Roman" pitchFamily="18" charset="0"/>
              </a:rPr>
              <a:t>Thời gian thực cứng và thời gian thực mềm</a:t>
            </a:r>
          </a:p>
          <a:p>
            <a:pPr lvl="1"/>
            <a:r>
              <a:rPr lang="en-US">
                <a:latin typeface="Times New Roman" pitchFamily="18" charset="0"/>
              </a:rPr>
              <a:t>Là hệ điều hành một người dung, không thể lập trình nhưng có thể can thiệp vào nó trong quá trình thực hiện</a:t>
            </a:r>
          </a:p>
          <a:p>
            <a:pPr lvl="2"/>
            <a:endParaRPr lang="en-US">
              <a:latin typeface="Times New Roman" pitchFamily="18" charset="0"/>
            </a:endParaRPr>
          </a:p>
          <a:p>
            <a:pPr lvl="1"/>
            <a:endParaRPr lang="en-US">
              <a:latin typeface="Times New Roman" pitchFamily="18" charset="0"/>
            </a:endParaRPr>
          </a:p>
          <a:p>
            <a:pPr marL="393192" lvl="1" indent="0">
              <a:buNone/>
            </a:pPr>
            <a:endParaRPr lang="en-US">
              <a:latin typeface="Times New Roman" pitchFamily="18" charset="0"/>
            </a:endParaRPr>
          </a:p>
          <a:p>
            <a:pPr marL="393192" lvl="1" indent="0">
              <a:buNone/>
            </a:pPr>
            <a:br>
              <a:rPr lang="en-US">
                <a:latin typeface="Times New Roman" pitchFamily="18" charset="0"/>
              </a:rPr>
            </a:br>
            <a:endParaRPr lang="en-US" dirty="0">
              <a:latin typeface="Times New Roman" pitchFamily="18" charset="0"/>
            </a:endParaRPr>
          </a:p>
          <a:p>
            <a:endParaRPr lang="en-US" dirty="0">
              <a:latin typeface="Times New Roman" pitchFamily="18" charset="0"/>
            </a:endParaRPr>
          </a:p>
          <a:p>
            <a:pPr lvl="1"/>
            <a:endParaRPr lang="en-US" dirty="0"/>
          </a:p>
        </p:txBody>
      </p:sp>
    </p:spTree>
    <p:extLst>
      <p:ext uri="{BB962C8B-B14F-4D97-AF65-F5344CB8AC3E}">
        <p14:creationId xmlns:p14="http://schemas.microsoft.com/office/powerpoint/2010/main" val="2272279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a:solidFill>
                  <a:srgbClr val="FF0000"/>
                </a:solidFill>
                <a:latin typeface="Times New Roman" pitchFamily="18" charset="0"/>
                <a:cs typeface="Times New Roman" pitchFamily="18" charset="0"/>
              </a:rPr>
              <a:t>1.4. Phân loại hệ điều hành theo tiêu chuẩn ứng dụng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229600" cy="4389120"/>
          </a:xfrm>
        </p:spPr>
        <p:txBody>
          <a:bodyPr>
            <a:normAutofit fontScale="92500" lnSpcReduction="10000"/>
          </a:bodyPr>
          <a:lstStyle/>
          <a:p>
            <a:r>
              <a:rPr lang="en-US">
                <a:latin typeface="Times New Roman" pitchFamily="18" charset="0"/>
              </a:rPr>
              <a:t>Hệ điều hành cơ sở dữ liệu (Data base)</a:t>
            </a:r>
          </a:p>
          <a:p>
            <a:pPr lvl="1"/>
            <a:r>
              <a:rPr lang="en-US">
                <a:latin typeface="Times New Roman" pitchFamily="18" charset="0"/>
              </a:rPr>
              <a:t>Được đặc trưng bởi cơ sở dữ liệu được cập nhật thường xuyên</a:t>
            </a:r>
          </a:p>
          <a:p>
            <a:pPr lvl="1"/>
            <a:r>
              <a:rPr lang="en-US">
                <a:latin typeface="Times New Roman" pitchFamily="18" charset="0"/>
              </a:rPr>
              <a:t>Nó chỉ chuyên dùng để quản lý dữ liệu mà không làm việc gì khác</a:t>
            </a:r>
          </a:p>
          <a:p>
            <a:pPr lvl="2"/>
            <a:r>
              <a:rPr lang="en-US">
                <a:latin typeface="Times New Roman" pitchFamily="18" charset="0"/>
              </a:rPr>
              <a:t>Dùng trong ngân hàng, thư viện, đăng kí đường bay …</a:t>
            </a:r>
          </a:p>
          <a:p>
            <a:pPr lvl="1"/>
            <a:r>
              <a:rPr lang="en-US">
                <a:latin typeface="Times New Roman" pitchFamily="18" charset="0"/>
              </a:rPr>
              <a:t>Duy trì tính thời sự của hệ điều hành</a:t>
            </a:r>
          </a:p>
          <a:p>
            <a:pPr lvl="1"/>
            <a:r>
              <a:rPr lang="en-US">
                <a:latin typeface="Times New Roman" pitchFamily="18" charset="0"/>
              </a:rPr>
              <a:t>Giải quyết nhiều giao dịch trên cùng một dữ liệu</a:t>
            </a:r>
          </a:p>
          <a:p>
            <a:pPr lvl="1"/>
            <a:endParaRPr lang="en-US">
              <a:latin typeface="Times New Roman" pitchFamily="18" charset="0"/>
            </a:endParaRPr>
          </a:p>
          <a:p>
            <a:pPr lvl="1"/>
            <a:endParaRPr lang="en-US">
              <a:latin typeface="Times New Roman" pitchFamily="18" charset="0"/>
            </a:endParaRPr>
          </a:p>
          <a:p>
            <a:pPr marL="393192" lvl="1" indent="0">
              <a:buNone/>
            </a:pPr>
            <a:endParaRPr lang="en-US">
              <a:latin typeface="Times New Roman" pitchFamily="18" charset="0"/>
            </a:endParaRPr>
          </a:p>
          <a:p>
            <a:pPr marL="393192" lvl="1" indent="0">
              <a:buNone/>
            </a:pPr>
            <a:br>
              <a:rPr lang="en-US">
                <a:latin typeface="Times New Roman" pitchFamily="18" charset="0"/>
              </a:rPr>
            </a:br>
            <a:endParaRPr lang="en-US" dirty="0">
              <a:latin typeface="Times New Roman" pitchFamily="18" charset="0"/>
            </a:endParaRPr>
          </a:p>
          <a:p>
            <a:endParaRPr lang="en-US" dirty="0">
              <a:latin typeface="Times New Roman" pitchFamily="18" charset="0"/>
            </a:endParaRPr>
          </a:p>
          <a:p>
            <a:pPr lvl="1"/>
            <a:endParaRPr lang="en-US" dirty="0"/>
          </a:p>
        </p:txBody>
      </p:sp>
    </p:spTree>
    <p:extLst>
      <p:ext uri="{BB962C8B-B14F-4D97-AF65-F5344CB8AC3E}">
        <p14:creationId xmlns:p14="http://schemas.microsoft.com/office/powerpoint/2010/main" val="387893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a:solidFill>
                  <a:srgbClr val="FF0000"/>
                </a:solidFill>
                <a:latin typeface="Times New Roman" pitchFamily="18" charset="0"/>
                <a:cs typeface="Times New Roman" pitchFamily="18" charset="0"/>
              </a:rPr>
              <a:t>1.4. Phân loại hệ điều hành theo tiêu chuẩn ứng dụng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229600" cy="5029200"/>
          </a:xfrm>
        </p:spPr>
        <p:txBody>
          <a:bodyPr>
            <a:normAutofit fontScale="32500" lnSpcReduction="20000"/>
          </a:bodyPr>
          <a:lstStyle/>
          <a:p>
            <a:r>
              <a:rPr lang="en-US" sz="7400" dirty="0" err="1">
                <a:latin typeface="Times New Roman" pitchFamily="18" charset="0"/>
              </a:rPr>
              <a:t>Hệ</a:t>
            </a:r>
            <a:r>
              <a:rPr lang="en-US" sz="7400" dirty="0">
                <a:latin typeface="Times New Roman" pitchFamily="18" charset="0"/>
              </a:rPr>
              <a:t> </a:t>
            </a:r>
            <a:r>
              <a:rPr lang="en-US" sz="7400" dirty="0" err="1">
                <a:latin typeface="Times New Roman" pitchFamily="18" charset="0"/>
              </a:rPr>
              <a:t>điều</a:t>
            </a:r>
            <a:r>
              <a:rPr lang="en-US" sz="7400" dirty="0">
                <a:latin typeface="Times New Roman" pitchFamily="18" charset="0"/>
              </a:rPr>
              <a:t> </a:t>
            </a:r>
            <a:r>
              <a:rPr lang="en-US" sz="7400" dirty="0" err="1">
                <a:latin typeface="Times New Roman" pitchFamily="18" charset="0"/>
              </a:rPr>
              <a:t>hành</a:t>
            </a:r>
            <a:r>
              <a:rPr lang="en-US" sz="7400" dirty="0">
                <a:latin typeface="Times New Roman" pitchFamily="18" charset="0"/>
              </a:rPr>
              <a:t> </a:t>
            </a:r>
            <a:r>
              <a:rPr lang="en-US" sz="7400" dirty="0" err="1">
                <a:latin typeface="Times New Roman" pitchFamily="18" charset="0"/>
              </a:rPr>
              <a:t>phân</a:t>
            </a:r>
            <a:r>
              <a:rPr lang="en-US" sz="7400" dirty="0">
                <a:latin typeface="Times New Roman" pitchFamily="18" charset="0"/>
              </a:rPr>
              <a:t> chia </a:t>
            </a:r>
            <a:r>
              <a:rPr lang="en-US" sz="7400" dirty="0" err="1">
                <a:latin typeface="Times New Roman" pitchFamily="18" charset="0"/>
              </a:rPr>
              <a:t>thời</a:t>
            </a:r>
            <a:r>
              <a:rPr lang="en-US" sz="7400" dirty="0">
                <a:latin typeface="Times New Roman" pitchFamily="18" charset="0"/>
              </a:rPr>
              <a:t> </a:t>
            </a:r>
            <a:r>
              <a:rPr lang="en-US" sz="7400" dirty="0" err="1">
                <a:latin typeface="Times New Roman" pitchFamily="18" charset="0"/>
              </a:rPr>
              <a:t>gian</a:t>
            </a:r>
            <a:endParaRPr lang="en-US" sz="7400" dirty="0">
              <a:latin typeface="Times New Roman" pitchFamily="18" charset="0"/>
            </a:endParaRPr>
          </a:p>
          <a:p>
            <a:pPr lvl="1"/>
            <a:r>
              <a:rPr lang="en-US" sz="6500" dirty="0" err="1">
                <a:latin typeface="Times New Roman" pitchFamily="18" charset="0"/>
              </a:rPr>
              <a:t>Thiết</a:t>
            </a:r>
            <a:r>
              <a:rPr lang="en-US" sz="6500" dirty="0">
                <a:latin typeface="Times New Roman" pitchFamily="18" charset="0"/>
              </a:rPr>
              <a:t> </a:t>
            </a:r>
            <a:r>
              <a:rPr lang="en-US" sz="6500" dirty="0" err="1">
                <a:latin typeface="Times New Roman" pitchFamily="18" charset="0"/>
              </a:rPr>
              <a:t>bị</a:t>
            </a:r>
            <a:r>
              <a:rPr lang="en-US" sz="6500" dirty="0">
                <a:latin typeface="Times New Roman" pitchFamily="18" charset="0"/>
              </a:rPr>
              <a:t> </a:t>
            </a:r>
            <a:r>
              <a:rPr lang="en-US" sz="6500" dirty="0" err="1">
                <a:latin typeface="Times New Roman" pitchFamily="18" charset="0"/>
              </a:rPr>
              <a:t>xử</a:t>
            </a:r>
            <a:r>
              <a:rPr lang="en-US" sz="6500" dirty="0">
                <a:latin typeface="Times New Roman" pitchFamily="18" charset="0"/>
              </a:rPr>
              <a:t> </a:t>
            </a:r>
            <a:r>
              <a:rPr lang="en-US" sz="6500" dirty="0" err="1">
                <a:latin typeface="Times New Roman" pitchFamily="18" charset="0"/>
              </a:rPr>
              <a:t>lý</a:t>
            </a:r>
            <a:r>
              <a:rPr lang="en-US" sz="6500" dirty="0">
                <a:latin typeface="Times New Roman" pitchFamily="18" charset="0"/>
              </a:rPr>
              <a:t> </a:t>
            </a:r>
            <a:r>
              <a:rPr lang="en-US" sz="6500" dirty="0" err="1">
                <a:latin typeface="Times New Roman" pitchFamily="18" charset="0"/>
              </a:rPr>
              <a:t>trung</a:t>
            </a:r>
            <a:r>
              <a:rPr lang="en-US" sz="6500" dirty="0">
                <a:latin typeface="Times New Roman" pitchFamily="18" charset="0"/>
              </a:rPr>
              <a:t> </a:t>
            </a:r>
            <a:r>
              <a:rPr lang="en-US" sz="6500" dirty="0" err="1">
                <a:latin typeface="Times New Roman" pitchFamily="18" charset="0"/>
              </a:rPr>
              <a:t>tâm</a:t>
            </a:r>
            <a:r>
              <a:rPr lang="en-US" sz="6500" dirty="0">
                <a:latin typeface="Times New Roman" pitchFamily="18" charset="0"/>
              </a:rPr>
              <a:t> CPU (Center Processing Unit) </a:t>
            </a:r>
            <a:r>
              <a:rPr lang="en-US" sz="6500" dirty="0" err="1">
                <a:latin typeface="Times New Roman" pitchFamily="18" charset="0"/>
              </a:rPr>
              <a:t>phân</a:t>
            </a:r>
            <a:r>
              <a:rPr lang="en-US" sz="6500" dirty="0">
                <a:latin typeface="Times New Roman" pitchFamily="18" charset="0"/>
              </a:rPr>
              <a:t> chia </a:t>
            </a:r>
            <a:r>
              <a:rPr lang="en-US" sz="6500" dirty="0" err="1">
                <a:latin typeface="Times New Roman" pitchFamily="18" charset="0"/>
              </a:rPr>
              <a:t>đều</a:t>
            </a:r>
            <a:r>
              <a:rPr lang="en-US" sz="6500" dirty="0">
                <a:latin typeface="Times New Roman" pitchFamily="18" charset="0"/>
              </a:rPr>
              <a:t> </a:t>
            </a:r>
            <a:r>
              <a:rPr lang="en-US" sz="6500" dirty="0" err="1">
                <a:latin typeface="Times New Roman" pitchFamily="18" charset="0"/>
              </a:rPr>
              <a:t>thời</a:t>
            </a:r>
            <a:r>
              <a:rPr lang="en-US" sz="6500" dirty="0">
                <a:latin typeface="Times New Roman" pitchFamily="18" charset="0"/>
              </a:rPr>
              <a:t> </a:t>
            </a:r>
            <a:r>
              <a:rPr lang="en-US" sz="6500" dirty="0" err="1">
                <a:latin typeface="Times New Roman" pitchFamily="18" charset="0"/>
              </a:rPr>
              <a:t>gian</a:t>
            </a:r>
            <a:r>
              <a:rPr lang="en-US" sz="6500" dirty="0">
                <a:latin typeface="Times New Roman" pitchFamily="18" charset="0"/>
              </a:rPr>
              <a:t> </a:t>
            </a:r>
            <a:r>
              <a:rPr lang="en-US" sz="6500" dirty="0" err="1">
                <a:latin typeface="Times New Roman" pitchFamily="18" charset="0"/>
              </a:rPr>
              <a:t>sử</a:t>
            </a:r>
            <a:r>
              <a:rPr lang="en-US" sz="6500" dirty="0">
                <a:latin typeface="Times New Roman" pitchFamily="18" charset="0"/>
              </a:rPr>
              <a:t> </a:t>
            </a:r>
            <a:r>
              <a:rPr lang="en-US" sz="6500" dirty="0" err="1">
                <a:latin typeface="Times New Roman" pitchFamily="18" charset="0"/>
              </a:rPr>
              <a:t>dụng</a:t>
            </a:r>
            <a:r>
              <a:rPr lang="en-US" sz="6500" dirty="0">
                <a:latin typeface="Times New Roman" pitchFamily="18" charset="0"/>
              </a:rPr>
              <a:t> choc </a:t>
            </a:r>
            <a:r>
              <a:rPr lang="en-US" sz="6500" dirty="0" err="1">
                <a:latin typeface="Times New Roman" pitchFamily="18" charset="0"/>
              </a:rPr>
              <a:t>các</a:t>
            </a:r>
            <a:r>
              <a:rPr lang="en-US" sz="6500" dirty="0">
                <a:latin typeface="Times New Roman" pitchFamily="18" charset="0"/>
              </a:rPr>
              <a:t> </a:t>
            </a:r>
            <a:r>
              <a:rPr lang="en-US" sz="6500" dirty="0" err="1">
                <a:latin typeface="Times New Roman" pitchFamily="18" charset="0"/>
              </a:rPr>
              <a:t>tiến</a:t>
            </a:r>
            <a:r>
              <a:rPr lang="en-US" sz="6500" dirty="0">
                <a:latin typeface="Times New Roman" pitchFamily="18" charset="0"/>
              </a:rPr>
              <a:t> </a:t>
            </a:r>
            <a:r>
              <a:rPr lang="en-US" sz="6500" dirty="0" err="1">
                <a:latin typeface="Times New Roman" pitchFamily="18" charset="0"/>
              </a:rPr>
              <a:t>trình</a:t>
            </a:r>
            <a:r>
              <a:rPr lang="en-US" sz="6500" dirty="0">
                <a:latin typeface="Times New Roman" pitchFamily="18" charset="0"/>
              </a:rPr>
              <a:t> </a:t>
            </a:r>
            <a:r>
              <a:rPr lang="en-US" sz="6500" dirty="0" err="1">
                <a:latin typeface="Times New Roman" pitchFamily="18" charset="0"/>
              </a:rPr>
              <a:t>nhưng</a:t>
            </a:r>
            <a:r>
              <a:rPr lang="en-US" sz="6500" dirty="0">
                <a:latin typeface="Times New Roman" pitchFamily="18" charset="0"/>
              </a:rPr>
              <a:t> </a:t>
            </a:r>
            <a:r>
              <a:rPr lang="en-US" sz="6500" dirty="0" err="1">
                <a:latin typeface="Times New Roman" pitchFamily="18" charset="0"/>
              </a:rPr>
              <a:t>có</a:t>
            </a:r>
            <a:r>
              <a:rPr lang="en-US" sz="6500" dirty="0">
                <a:latin typeface="Times New Roman" pitchFamily="18" charset="0"/>
              </a:rPr>
              <a:t> tính </a:t>
            </a:r>
            <a:r>
              <a:rPr lang="en-US" sz="6500" dirty="0" err="1">
                <a:latin typeface="Times New Roman" pitchFamily="18" charset="0"/>
              </a:rPr>
              <a:t>ưu</a:t>
            </a:r>
            <a:r>
              <a:rPr lang="en-US" sz="6500" dirty="0">
                <a:latin typeface="Times New Roman" pitchFamily="18" charset="0"/>
              </a:rPr>
              <a:t> </a:t>
            </a:r>
            <a:r>
              <a:rPr lang="en-US" sz="6500" dirty="0" err="1">
                <a:latin typeface="Times New Roman" pitchFamily="18" charset="0"/>
              </a:rPr>
              <a:t>tiên</a:t>
            </a:r>
            <a:endParaRPr lang="en-US" sz="6500" dirty="0">
              <a:latin typeface="Times New Roman" pitchFamily="18" charset="0"/>
            </a:endParaRPr>
          </a:p>
          <a:p>
            <a:pPr lvl="1"/>
            <a:r>
              <a:rPr lang="en-US" sz="6500" dirty="0" err="1">
                <a:latin typeface="Times New Roman" pitchFamily="18" charset="0"/>
              </a:rPr>
              <a:t>Còn</a:t>
            </a:r>
            <a:r>
              <a:rPr lang="en-US" sz="6500" dirty="0">
                <a:latin typeface="Times New Roman" pitchFamily="18" charset="0"/>
              </a:rPr>
              <a:t> </a:t>
            </a:r>
            <a:r>
              <a:rPr lang="en-US" sz="6500" dirty="0" err="1">
                <a:latin typeface="Times New Roman" pitchFamily="18" charset="0"/>
              </a:rPr>
              <a:t>được</a:t>
            </a:r>
            <a:r>
              <a:rPr lang="en-US" sz="6500" dirty="0">
                <a:latin typeface="Times New Roman" pitchFamily="18" charset="0"/>
              </a:rPr>
              <a:t> </a:t>
            </a:r>
            <a:r>
              <a:rPr lang="en-US" sz="6500" dirty="0" err="1">
                <a:latin typeface="Times New Roman" pitchFamily="18" charset="0"/>
              </a:rPr>
              <a:t>gọi</a:t>
            </a:r>
            <a:r>
              <a:rPr lang="en-US" sz="6500" dirty="0">
                <a:latin typeface="Times New Roman" pitchFamily="18" charset="0"/>
              </a:rPr>
              <a:t> </a:t>
            </a:r>
            <a:r>
              <a:rPr lang="en-US" sz="6500" dirty="0" err="1">
                <a:latin typeface="Times New Roman" pitchFamily="18" charset="0"/>
              </a:rPr>
              <a:t>là</a:t>
            </a:r>
            <a:r>
              <a:rPr lang="en-US" sz="6500" dirty="0">
                <a:latin typeface="Times New Roman" pitchFamily="18" charset="0"/>
              </a:rPr>
              <a:t> </a:t>
            </a:r>
            <a:r>
              <a:rPr lang="en-US" sz="6500" dirty="0" err="1">
                <a:latin typeface="Times New Roman" pitchFamily="18" charset="0"/>
              </a:rPr>
              <a:t>hệ</a:t>
            </a:r>
            <a:r>
              <a:rPr lang="en-US" sz="6500" dirty="0">
                <a:latin typeface="Times New Roman" pitchFamily="18" charset="0"/>
              </a:rPr>
              <a:t> </a:t>
            </a:r>
            <a:r>
              <a:rPr lang="en-US" sz="6500" dirty="0" err="1">
                <a:latin typeface="Times New Roman" pitchFamily="18" charset="0"/>
              </a:rPr>
              <a:t>điều</a:t>
            </a:r>
            <a:r>
              <a:rPr lang="en-US" sz="6500" dirty="0">
                <a:latin typeface="Times New Roman" pitchFamily="18" charset="0"/>
              </a:rPr>
              <a:t> </a:t>
            </a:r>
            <a:r>
              <a:rPr lang="en-US" sz="6500" dirty="0" err="1">
                <a:latin typeface="Times New Roman" pitchFamily="18" charset="0"/>
              </a:rPr>
              <a:t>hành</a:t>
            </a:r>
            <a:r>
              <a:rPr lang="en-US" sz="6500" dirty="0">
                <a:latin typeface="Times New Roman" pitchFamily="18" charset="0"/>
              </a:rPr>
              <a:t> </a:t>
            </a:r>
            <a:r>
              <a:rPr lang="en-US" sz="6500" dirty="0" err="1">
                <a:latin typeface="Times New Roman" pitchFamily="18" charset="0"/>
              </a:rPr>
              <a:t>đa</a:t>
            </a:r>
            <a:r>
              <a:rPr lang="en-US" sz="6500" dirty="0">
                <a:latin typeface="Times New Roman" pitchFamily="18" charset="0"/>
              </a:rPr>
              <a:t> </a:t>
            </a:r>
            <a:r>
              <a:rPr lang="en-US" sz="6500" dirty="0" err="1">
                <a:latin typeface="Times New Roman" pitchFamily="18" charset="0"/>
              </a:rPr>
              <a:t>nhiệm</a:t>
            </a:r>
            <a:endParaRPr lang="en-US" sz="6500" dirty="0">
              <a:latin typeface="Times New Roman" pitchFamily="18" charset="0"/>
            </a:endParaRPr>
          </a:p>
          <a:p>
            <a:pPr lvl="1"/>
            <a:r>
              <a:rPr lang="en-US" sz="6500" dirty="0">
                <a:latin typeface="Times New Roman" pitchFamily="18" charset="0"/>
              </a:rPr>
              <a:t>Một </a:t>
            </a:r>
            <a:r>
              <a:rPr lang="en-US" sz="6500" dirty="0" err="1">
                <a:latin typeface="Times New Roman" pitchFamily="18" charset="0"/>
              </a:rPr>
              <a:t>chương</a:t>
            </a:r>
            <a:r>
              <a:rPr lang="en-US" sz="6500" dirty="0">
                <a:latin typeface="Times New Roman" pitchFamily="18" charset="0"/>
              </a:rPr>
              <a:t> </a:t>
            </a:r>
            <a:r>
              <a:rPr lang="en-US" sz="6500" dirty="0" err="1">
                <a:latin typeface="Times New Roman" pitchFamily="18" charset="0"/>
              </a:rPr>
              <a:t>trình</a:t>
            </a:r>
            <a:r>
              <a:rPr lang="en-US" sz="6500" dirty="0">
                <a:latin typeface="Times New Roman" pitchFamily="18" charset="0"/>
              </a:rPr>
              <a:t> </a:t>
            </a:r>
            <a:r>
              <a:rPr lang="en-US" sz="6500" dirty="0" err="1">
                <a:latin typeface="Times New Roman" pitchFamily="18" charset="0"/>
              </a:rPr>
              <a:t>có</a:t>
            </a:r>
            <a:r>
              <a:rPr lang="en-US" sz="6500" dirty="0">
                <a:latin typeface="Times New Roman" pitchFamily="18" charset="0"/>
              </a:rPr>
              <a:t> </a:t>
            </a:r>
            <a:r>
              <a:rPr lang="en-US" sz="6500" dirty="0" err="1">
                <a:latin typeface="Times New Roman" pitchFamily="18" charset="0"/>
              </a:rPr>
              <a:t>thể</a:t>
            </a:r>
            <a:r>
              <a:rPr lang="en-US" sz="6500" dirty="0">
                <a:latin typeface="Times New Roman" pitchFamily="18" charset="0"/>
              </a:rPr>
              <a:t> </a:t>
            </a:r>
            <a:r>
              <a:rPr lang="en-US" sz="6500" dirty="0" err="1">
                <a:latin typeface="Times New Roman" pitchFamily="18" charset="0"/>
              </a:rPr>
              <a:t>được</a:t>
            </a:r>
            <a:r>
              <a:rPr lang="en-US" sz="6500" dirty="0">
                <a:latin typeface="Times New Roman" pitchFamily="18" charset="0"/>
              </a:rPr>
              <a:t> </a:t>
            </a:r>
            <a:r>
              <a:rPr lang="en-US" sz="6500" dirty="0" err="1">
                <a:latin typeface="Times New Roman" pitchFamily="18" charset="0"/>
              </a:rPr>
              <a:t>thực</a:t>
            </a:r>
            <a:r>
              <a:rPr lang="en-US" sz="6500" dirty="0">
                <a:latin typeface="Times New Roman" pitchFamily="18" charset="0"/>
              </a:rPr>
              <a:t> </a:t>
            </a:r>
            <a:r>
              <a:rPr lang="en-US" sz="6500" dirty="0" err="1">
                <a:latin typeface="Times New Roman" pitchFamily="18" charset="0"/>
              </a:rPr>
              <a:t>hiện</a:t>
            </a:r>
            <a:r>
              <a:rPr lang="en-US" sz="6500" dirty="0">
                <a:latin typeface="Times New Roman" pitchFamily="18" charset="0"/>
              </a:rPr>
              <a:t> </a:t>
            </a:r>
            <a:r>
              <a:rPr lang="en-US" sz="6500" dirty="0" err="1">
                <a:latin typeface="Times New Roman" pitchFamily="18" charset="0"/>
              </a:rPr>
              <a:t>cho</a:t>
            </a:r>
            <a:r>
              <a:rPr lang="en-US" sz="6500" dirty="0">
                <a:latin typeface="Times New Roman" pitchFamily="18" charset="0"/>
              </a:rPr>
              <a:t> </a:t>
            </a:r>
            <a:r>
              <a:rPr lang="en-US" sz="6500" dirty="0" err="1">
                <a:latin typeface="Times New Roman" pitchFamily="18" charset="0"/>
              </a:rPr>
              <a:t>đến</a:t>
            </a:r>
            <a:r>
              <a:rPr lang="en-US" sz="6500" dirty="0">
                <a:latin typeface="Times New Roman" pitchFamily="18" charset="0"/>
              </a:rPr>
              <a:t> </a:t>
            </a:r>
            <a:r>
              <a:rPr lang="en-US" sz="6500" dirty="0" err="1">
                <a:latin typeface="Times New Roman" pitchFamily="18" charset="0"/>
              </a:rPr>
              <a:t>khi</a:t>
            </a:r>
            <a:r>
              <a:rPr lang="en-US" sz="6500" dirty="0">
                <a:latin typeface="Times New Roman" pitchFamily="18" charset="0"/>
              </a:rPr>
              <a:t> </a:t>
            </a:r>
            <a:r>
              <a:rPr lang="en-US" sz="6500" dirty="0" err="1">
                <a:latin typeface="Times New Roman" pitchFamily="18" charset="0"/>
              </a:rPr>
              <a:t>phải</a:t>
            </a:r>
            <a:r>
              <a:rPr lang="en-US" sz="6500" dirty="0">
                <a:latin typeface="Times New Roman" pitchFamily="18" charset="0"/>
              </a:rPr>
              <a:t> </a:t>
            </a:r>
            <a:r>
              <a:rPr lang="en-US" sz="6500" dirty="0" err="1">
                <a:latin typeface="Times New Roman" pitchFamily="18" charset="0"/>
              </a:rPr>
              <a:t>dừng</a:t>
            </a:r>
            <a:r>
              <a:rPr lang="en-US" sz="6500" dirty="0">
                <a:latin typeface="Times New Roman" pitchFamily="18" charset="0"/>
              </a:rPr>
              <a:t> </a:t>
            </a:r>
            <a:r>
              <a:rPr lang="en-US" sz="6500" dirty="0" err="1">
                <a:latin typeface="Times New Roman" pitchFamily="18" charset="0"/>
              </a:rPr>
              <a:t>lại</a:t>
            </a:r>
            <a:r>
              <a:rPr lang="en-US" sz="6500" dirty="0">
                <a:latin typeface="Times New Roman" pitchFamily="18" charset="0"/>
              </a:rPr>
              <a:t> </a:t>
            </a:r>
            <a:r>
              <a:rPr lang="en-US" sz="6500" dirty="0" err="1">
                <a:latin typeface="Times New Roman" pitchFamily="18" charset="0"/>
              </a:rPr>
              <a:t>để</a:t>
            </a:r>
            <a:r>
              <a:rPr lang="en-US" sz="6500" dirty="0">
                <a:latin typeface="Times New Roman" pitchFamily="18" charset="0"/>
              </a:rPr>
              <a:t> </a:t>
            </a:r>
            <a:r>
              <a:rPr lang="en-US" sz="6500" dirty="0" err="1">
                <a:latin typeface="Times New Roman" pitchFamily="18" charset="0"/>
              </a:rPr>
              <a:t>đợi</a:t>
            </a:r>
            <a:r>
              <a:rPr lang="en-US" sz="6500" dirty="0">
                <a:latin typeface="Times New Roman" pitchFamily="18" charset="0"/>
              </a:rPr>
              <a:t> </a:t>
            </a:r>
            <a:r>
              <a:rPr lang="en-US" sz="6500" dirty="0" err="1">
                <a:latin typeface="Times New Roman" pitchFamily="18" charset="0"/>
              </a:rPr>
              <a:t>các</a:t>
            </a:r>
            <a:r>
              <a:rPr lang="en-US" sz="6500" dirty="0">
                <a:latin typeface="Times New Roman" pitchFamily="18" charset="0"/>
              </a:rPr>
              <a:t> </a:t>
            </a:r>
            <a:r>
              <a:rPr lang="en-US" sz="6500" dirty="0" err="1">
                <a:latin typeface="Times New Roman" pitchFamily="18" charset="0"/>
              </a:rPr>
              <a:t>thiết</a:t>
            </a:r>
            <a:r>
              <a:rPr lang="en-US" sz="6500" dirty="0">
                <a:latin typeface="Times New Roman" pitchFamily="18" charset="0"/>
              </a:rPr>
              <a:t> </a:t>
            </a:r>
            <a:r>
              <a:rPr lang="en-US" sz="6500" dirty="0" err="1">
                <a:latin typeface="Times New Roman" pitchFamily="18" charset="0"/>
              </a:rPr>
              <a:t>bị</a:t>
            </a:r>
            <a:r>
              <a:rPr lang="en-US" sz="6500" dirty="0">
                <a:latin typeface="Times New Roman" pitchFamily="18" charset="0"/>
              </a:rPr>
              <a:t> vào </a:t>
            </a:r>
            <a:r>
              <a:rPr lang="en-US" sz="6500" dirty="0" err="1">
                <a:latin typeface="Times New Roman" pitchFamily="18" charset="0"/>
              </a:rPr>
              <a:t>ra</a:t>
            </a:r>
            <a:r>
              <a:rPr lang="en-US" sz="6500" dirty="0">
                <a:latin typeface="Times New Roman" pitchFamily="18" charset="0"/>
              </a:rPr>
              <a:t> hoặc </a:t>
            </a:r>
            <a:r>
              <a:rPr lang="en-US" sz="6500" dirty="0" err="1">
                <a:latin typeface="Times New Roman" pitchFamily="18" charset="0"/>
              </a:rPr>
              <a:t>đợi</a:t>
            </a:r>
            <a:r>
              <a:rPr lang="en-US" sz="6500" dirty="0">
                <a:latin typeface="Times New Roman" pitchFamily="18" charset="0"/>
              </a:rPr>
              <a:t> </a:t>
            </a:r>
            <a:r>
              <a:rPr lang="en-US" sz="6500" dirty="0" err="1">
                <a:latin typeface="Times New Roman" pitchFamily="18" charset="0"/>
              </a:rPr>
              <a:t>câu</a:t>
            </a:r>
            <a:r>
              <a:rPr lang="en-US" sz="6500" dirty="0">
                <a:latin typeface="Times New Roman" pitchFamily="18" charset="0"/>
              </a:rPr>
              <a:t> </a:t>
            </a:r>
            <a:r>
              <a:rPr lang="en-US" sz="6500" dirty="0" err="1">
                <a:latin typeface="Times New Roman" pitchFamily="18" charset="0"/>
              </a:rPr>
              <a:t>trả</a:t>
            </a:r>
            <a:r>
              <a:rPr lang="en-US" sz="6500" dirty="0">
                <a:latin typeface="Times New Roman" pitchFamily="18" charset="0"/>
              </a:rPr>
              <a:t> </a:t>
            </a:r>
            <a:r>
              <a:rPr lang="en-US" sz="6500" dirty="0" err="1">
                <a:latin typeface="Times New Roman" pitchFamily="18" charset="0"/>
              </a:rPr>
              <a:t>lời</a:t>
            </a:r>
            <a:r>
              <a:rPr lang="en-US" sz="6500" dirty="0">
                <a:latin typeface="Times New Roman" pitchFamily="18" charset="0"/>
              </a:rPr>
              <a:t> </a:t>
            </a:r>
            <a:r>
              <a:rPr lang="en-US" sz="6500" dirty="0" err="1">
                <a:latin typeface="Times New Roman" pitchFamily="18" charset="0"/>
              </a:rPr>
              <a:t>của</a:t>
            </a:r>
            <a:r>
              <a:rPr lang="en-US" sz="6500" dirty="0">
                <a:latin typeface="Times New Roman" pitchFamily="18" charset="0"/>
              </a:rPr>
              <a:t> </a:t>
            </a:r>
            <a:r>
              <a:rPr lang="en-US" sz="6500" dirty="0" err="1">
                <a:latin typeface="Times New Roman" pitchFamily="18" charset="0"/>
              </a:rPr>
              <a:t>người</a:t>
            </a:r>
            <a:r>
              <a:rPr lang="en-US" sz="6500" dirty="0">
                <a:latin typeface="Times New Roman" pitchFamily="18" charset="0"/>
              </a:rPr>
              <a:t> </a:t>
            </a:r>
            <a:r>
              <a:rPr lang="en-US" sz="6500" dirty="0" err="1">
                <a:latin typeface="Times New Roman" pitchFamily="18" charset="0"/>
              </a:rPr>
              <a:t>dùng</a:t>
            </a:r>
            <a:endParaRPr lang="en-US" sz="6500" dirty="0">
              <a:latin typeface="Times New Roman" pitchFamily="18" charset="0"/>
            </a:endParaRPr>
          </a:p>
          <a:p>
            <a:pPr lvl="1"/>
            <a:r>
              <a:rPr lang="en-US" sz="6500" dirty="0" err="1">
                <a:latin typeface="Times New Roman" pitchFamily="18" charset="0"/>
              </a:rPr>
              <a:t>Khắc</a:t>
            </a:r>
            <a:r>
              <a:rPr lang="en-US" sz="6500" dirty="0">
                <a:latin typeface="Times New Roman" pitchFamily="18" charset="0"/>
              </a:rPr>
              <a:t> </a:t>
            </a:r>
            <a:r>
              <a:rPr lang="en-US" sz="6500" dirty="0" err="1">
                <a:latin typeface="Times New Roman" pitchFamily="18" charset="0"/>
              </a:rPr>
              <a:t>phục</a:t>
            </a:r>
            <a:r>
              <a:rPr lang="en-US" sz="6500" dirty="0">
                <a:latin typeface="Times New Roman" pitchFamily="18" charset="0"/>
              </a:rPr>
              <a:t> </a:t>
            </a:r>
            <a:r>
              <a:rPr lang="en-US" sz="6500" dirty="0" err="1">
                <a:latin typeface="Times New Roman" pitchFamily="18" charset="0"/>
              </a:rPr>
              <a:t>được</a:t>
            </a:r>
            <a:r>
              <a:rPr lang="en-US" sz="6500" dirty="0">
                <a:latin typeface="Times New Roman" pitchFamily="18" charset="0"/>
              </a:rPr>
              <a:t> </a:t>
            </a:r>
            <a:r>
              <a:rPr lang="en-US" sz="6500" dirty="0" err="1">
                <a:latin typeface="Times New Roman" pitchFamily="18" charset="0"/>
              </a:rPr>
              <a:t>tình</a:t>
            </a:r>
            <a:r>
              <a:rPr lang="en-US" sz="6500" dirty="0">
                <a:latin typeface="Times New Roman" pitchFamily="18" charset="0"/>
              </a:rPr>
              <a:t> </a:t>
            </a:r>
            <a:r>
              <a:rPr lang="en-US" sz="6500" dirty="0" err="1">
                <a:latin typeface="Times New Roman" pitchFamily="18" charset="0"/>
              </a:rPr>
              <a:t>trạng</a:t>
            </a:r>
            <a:r>
              <a:rPr lang="en-US" sz="6500" dirty="0">
                <a:latin typeface="Times New Roman" pitchFamily="18" charset="0"/>
              </a:rPr>
              <a:t> </a:t>
            </a:r>
            <a:r>
              <a:rPr lang="en-US" sz="6500" dirty="0" err="1">
                <a:latin typeface="Times New Roman" pitchFamily="18" charset="0"/>
              </a:rPr>
              <a:t>rỗi</a:t>
            </a:r>
            <a:r>
              <a:rPr lang="en-US" sz="6500" dirty="0">
                <a:latin typeface="Times New Roman" pitchFamily="18" charset="0"/>
              </a:rPr>
              <a:t> </a:t>
            </a:r>
            <a:r>
              <a:rPr lang="en-US" sz="6500" dirty="0" err="1">
                <a:latin typeface="Times New Roman" pitchFamily="18" charset="0"/>
              </a:rPr>
              <a:t>của</a:t>
            </a:r>
            <a:r>
              <a:rPr lang="en-US" sz="6500" dirty="0">
                <a:latin typeface="Times New Roman" pitchFamily="18" charset="0"/>
              </a:rPr>
              <a:t> </a:t>
            </a:r>
            <a:r>
              <a:rPr lang="en-US" sz="6500" dirty="0" err="1">
                <a:latin typeface="Times New Roman" pitchFamily="18" charset="0"/>
              </a:rPr>
              <a:t>các</a:t>
            </a:r>
            <a:r>
              <a:rPr lang="en-US" sz="6500" dirty="0">
                <a:latin typeface="Times New Roman" pitchFamily="18" charset="0"/>
              </a:rPr>
              <a:t> </a:t>
            </a:r>
            <a:r>
              <a:rPr lang="en-US" sz="6500" dirty="0" err="1">
                <a:latin typeface="Times New Roman" pitchFamily="18" charset="0"/>
              </a:rPr>
              <a:t>thiết</a:t>
            </a:r>
            <a:r>
              <a:rPr lang="en-US" sz="6500" dirty="0">
                <a:latin typeface="Times New Roman" pitchFamily="18" charset="0"/>
              </a:rPr>
              <a:t> </a:t>
            </a:r>
            <a:r>
              <a:rPr lang="en-US" sz="6500" dirty="0" err="1">
                <a:latin typeface="Times New Roman" pitchFamily="18" charset="0"/>
              </a:rPr>
              <a:t>bị</a:t>
            </a:r>
            <a:r>
              <a:rPr lang="en-US" sz="6500" dirty="0">
                <a:latin typeface="Times New Roman" pitchFamily="18" charset="0"/>
              </a:rPr>
              <a:t> </a:t>
            </a:r>
            <a:r>
              <a:rPr lang="en-US" sz="6500" dirty="0" err="1">
                <a:latin typeface="Times New Roman" pitchFamily="18" charset="0"/>
              </a:rPr>
              <a:t>và</a:t>
            </a:r>
            <a:r>
              <a:rPr lang="en-US" sz="6500" dirty="0">
                <a:latin typeface="Times New Roman" pitchFamily="18" charset="0"/>
              </a:rPr>
              <a:t> </a:t>
            </a:r>
            <a:r>
              <a:rPr lang="en-US" sz="6500" dirty="0" err="1">
                <a:latin typeface="Times New Roman" pitchFamily="18" charset="0"/>
              </a:rPr>
              <a:t>tăng</a:t>
            </a:r>
            <a:r>
              <a:rPr lang="en-US" sz="6500" dirty="0">
                <a:latin typeface="Times New Roman" pitchFamily="18" charset="0"/>
              </a:rPr>
              <a:t> </a:t>
            </a:r>
            <a:r>
              <a:rPr lang="en-US" sz="6500" dirty="0" err="1">
                <a:latin typeface="Times New Roman" pitchFamily="18" charset="0"/>
              </a:rPr>
              <a:t>hiệu</a:t>
            </a:r>
            <a:r>
              <a:rPr lang="en-US" sz="6500" dirty="0">
                <a:latin typeface="Times New Roman" pitchFamily="18" charset="0"/>
              </a:rPr>
              <a:t> </a:t>
            </a:r>
            <a:r>
              <a:rPr lang="en-US" sz="6500" dirty="0" err="1">
                <a:latin typeface="Times New Roman" pitchFamily="18" charset="0"/>
              </a:rPr>
              <a:t>quả</a:t>
            </a:r>
            <a:r>
              <a:rPr lang="en-US" sz="6500" dirty="0">
                <a:latin typeface="Times New Roman" pitchFamily="18" charset="0"/>
              </a:rPr>
              <a:t> </a:t>
            </a:r>
            <a:r>
              <a:rPr lang="en-US" sz="6500" dirty="0" err="1">
                <a:latin typeface="Times New Roman" pitchFamily="18" charset="0"/>
              </a:rPr>
              <a:t>làm</a:t>
            </a:r>
            <a:r>
              <a:rPr lang="en-US" sz="6500" dirty="0">
                <a:latin typeface="Times New Roman" pitchFamily="18" charset="0"/>
              </a:rPr>
              <a:t> </a:t>
            </a:r>
            <a:r>
              <a:rPr lang="en-US" sz="6500" dirty="0" err="1">
                <a:latin typeface="Times New Roman" pitchFamily="18" charset="0"/>
              </a:rPr>
              <a:t>việc</a:t>
            </a:r>
            <a:r>
              <a:rPr lang="en-US" sz="6500" dirty="0">
                <a:latin typeface="Times New Roman" pitchFamily="18" charset="0"/>
              </a:rPr>
              <a:t> </a:t>
            </a:r>
            <a:r>
              <a:rPr lang="en-US" sz="6500" dirty="0" err="1">
                <a:latin typeface="Times New Roman" pitchFamily="18" charset="0"/>
              </a:rPr>
              <a:t>cho</a:t>
            </a:r>
            <a:r>
              <a:rPr lang="en-US" sz="6500" dirty="0">
                <a:latin typeface="Times New Roman" pitchFamily="18" charset="0"/>
              </a:rPr>
              <a:t> </a:t>
            </a:r>
            <a:r>
              <a:rPr lang="en-US" sz="6500" dirty="0" err="1">
                <a:latin typeface="Times New Roman" pitchFamily="18" charset="0"/>
              </a:rPr>
              <a:t>máy</a:t>
            </a:r>
            <a:r>
              <a:rPr lang="en-US" sz="6500" dirty="0">
                <a:latin typeface="Times New Roman" pitchFamily="18" charset="0"/>
              </a:rPr>
              <a:t> tính.</a:t>
            </a:r>
          </a:p>
          <a:p>
            <a:pPr lvl="1"/>
            <a:r>
              <a:rPr lang="en-US" sz="6500" dirty="0">
                <a:latin typeface="Times New Roman" pitchFamily="18" charset="0"/>
              </a:rPr>
              <a:t>Một </a:t>
            </a:r>
            <a:r>
              <a:rPr lang="en-US" sz="6500" dirty="0" err="1">
                <a:latin typeface="Times New Roman" pitchFamily="18" charset="0"/>
              </a:rPr>
              <a:t>dạng</a:t>
            </a:r>
            <a:r>
              <a:rPr lang="en-US" sz="6500" dirty="0">
                <a:latin typeface="Times New Roman" pitchFamily="18" charset="0"/>
              </a:rPr>
              <a:t> </a:t>
            </a:r>
            <a:r>
              <a:rPr lang="en-US" sz="6500" dirty="0" err="1">
                <a:latin typeface="Times New Roman" pitchFamily="18" charset="0"/>
              </a:rPr>
              <a:t>đăng</a:t>
            </a:r>
            <a:r>
              <a:rPr lang="en-US" sz="6500" dirty="0">
                <a:latin typeface="Times New Roman" pitchFamily="18" charset="0"/>
              </a:rPr>
              <a:t> </a:t>
            </a:r>
            <a:r>
              <a:rPr lang="en-US" sz="6500" dirty="0" err="1">
                <a:latin typeface="Times New Roman" pitchFamily="18" charset="0"/>
              </a:rPr>
              <a:t>biệt</a:t>
            </a:r>
            <a:r>
              <a:rPr lang="en-US" sz="6500" dirty="0">
                <a:latin typeface="Times New Roman" pitchFamily="18" charset="0"/>
              </a:rPr>
              <a:t> </a:t>
            </a:r>
            <a:r>
              <a:rPr lang="en-US" sz="6500" dirty="0" err="1">
                <a:latin typeface="Times New Roman" pitchFamily="18" charset="0"/>
              </a:rPr>
              <a:t>của</a:t>
            </a:r>
            <a:r>
              <a:rPr lang="en-US" sz="6500" dirty="0">
                <a:latin typeface="Times New Roman" pitchFamily="18" charset="0"/>
              </a:rPr>
              <a:t> </a:t>
            </a:r>
            <a:r>
              <a:rPr lang="en-US" sz="6500" dirty="0" err="1">
                <a:latin typeface="Times New Roman" pitchFamily="18" charset="0"/>
              </a:rPr>
              <a:t>hệ</a:t>
            </a:r>
            <a:r>
              <a:rPr lang="en-US" sz="6500" dirty="0">
                <a:latin typeface="Times New Roman" pitchFamily="18" charset="0"/>
              </a:rPr>
              <a:t> </a:t>
            </a:r>
            <a:r>
              <a:rPr lang="en-US" sz="6500" dirty="0" err="1">
                <a:latin typeface="Times New Roman" pitchFamily="18" charset="0"/>
              </a:rPr>
              <a:t>điều</a:t>
            </a:r>
            <a:r>
              <a:rPr lang="en-US" sz="6500" dirty="0">
                <a:latin typeface="Times New Roman" pitchFamily="18" charset="0"/>
              </a:rPr>
              <a:t> </a:t>
            </a:r>
            <a:r>
              <a:rPr lang="en-US" sz="6500" dirty="0" err="1">
                <a:latin typeface="Times New Roman" pitchFamily="18" charset="0"/>
              </a:rPr>
              <a:t>hành</a:t>
            </a:r>
            <a:r>
              <a:rPr lang="en-US" sz="6500" dirty="0">
                <a:latin typeface="Times New Roman" pitchFamily="18" charset="0"/>
              </a:rPr>
              <a:t> </a:t>
            </a:r>
            <a:r>
              <a:rPr lang="en-US" sz="6500" dirty="0" err="1">
                <a:latin typeface="Times New Roman" pitchFamily="18" charset="0"/>
              </a:rPr>
              <a:t>đa</a:t>
            </a:r>
            <a:r>
              <a:rPr lang="en-US" sz="6500" dirty="0">
                <a:latin typeface="Times New Roman" pitchFamily="18" charset="0"/>
              </a:rPr>
              <a:t> </a:t>
            </a:r>
            <a:r>
              <a:rPr lang="en-US" sz="6500" dirty="0" err="1">
                <a:latin typeface="Times New Roman" pitchFamily="18" charset="0"/>
              </a:rPr>
              <a:t>nhiệm</a:t>
            </a:r>
            <a:r>
              <a:rPr lang="en-US" sz="6500" dirty="0">
                <a:latin typeface="Times New Roman" pitchFamily="18" charset="0"/>
              </a:rPr>
              <a:t> </a:t>
            </a:r>
            <a:r>
              <a:rPr lang="en-US" sz="6500" dirty="0" err="1">
                <a:latin typeface="Times New Roman" pitchFamily="18" charset="0"/>
              </a:rPr>
              <a:t>là</a:t>
            </a:r>
            <a:r>
              <a:rPr lang="en-US" sz="6500" dirty="0">
                <a:latin typeface="Times New Roman" pitchFamily="18" charset="0"/>
              </a:rPr>
              <a:t> </a:t>
            </a:r>
            <a:r>
              <a:rPr lang="en-US" sz="6500" dirty="0" err="1">
                <a:latin typeface="Times New Roman" pitchFamily="18" charset="0"/>
              </a:rPr>
              <a:t>hệ</a:t>
            </a:r>
            <a:r>
              <a:rPr lang="en-US" sz="6500" dirty="0">
                <a:latin typeface="Times New Roman" pitchFamily="18" charset="0"/>
              </a:rPr>
              <a:t> </a:t>
            </a:r>
            <a:r>
              <a:rPr lang="en-US" sz="6500" dirty="0" err="1">
                <a:latin typeface="Times New Roman" pitchFamily="18" charset="0"/>
              </a:rPr>
              <a:t>điều</a:t>
            </a:r>
            <a:r>
              <a:rPr lang="en-US" sz="6500" dirty="0">
                <a:latin typeface="Times New Roman" pitchFamily="18" charset="0"/>
              </a:rPr>
              <a:t> </a:t>
            </a:r>
            <a:r>
              <a:rPr lang="en-US" sz="6500" dirty="0" err="1">
                <a:latin typeface="Times New Roman" pitchFamily="18" charset="0"/>
              </a:rPr>
              <a:t>hành</a:t>
            </a:r>
            <a:r>
              <a:rPr lang="en-US" sz="6500" dirty="0">
                <a:latin typeface="Times New Roman" pitchFamily="18" charset="0"/>
              </a:rPr>
              <a:t> </a:t>
            </a:r>
            <a:r>
              <a:rPr lang="en-US" sz="6500" dirty="0" err="1">
                <a:latin typeface="Times New Roman" pitchFamily="18" charset="0"/>
              </a:rPr>
              <a:t>nhiều</a:t>
            </a:r>
            <a:r>
              <a:rPr lang="en-US" sz="6500" dirty="0">
                <a:latin typeface="Times New Roman" pitchFamily="18" charset="0"/>
              </a:rPr>
              <a:t> </a:t>
            </a:r>
            <a:r>
              <a:rPr lang="en-US" sz="6500" dirty="0" err="1">
                <a:latin typeface="Times New Roman" pitchFamily="18" charset="0"/>
              </a:rPr>
              <a:t>người</a:t>
            </a:r>
            <a:r>
              <a:rPr lang="en-US" sz="6500" dirty="0">
                <a:latin typeface="Times New Roman" pitchFamily="18" charset="0"/>
              </a:rPr>
              <a:t> </a:t>
            </a:r>
            <a:r>
              <a:rPr lang="en-US" sz="6500" dirty="0" err="1">
                <a:latin typeface="Times New Roman" pitchFamily="18" charset="0"/>
              </a:rPr>
              <a:t>sử</a:t>
            </a:r>
            <a:r>
              <a:rPr lang="en-US" sz="6500" dirty="0">
                <a:latin typeface="Times New Roman" pitchFamily="18" charset="0"/>
              </a:rPr>
              <a:t> </a:t>
            </a:r>
            <a:r>
              <a:rPr lang="en-US" sz="6500" dirty="0" err="1">
                <a:latin typeface="Times New Roman" pitchFamily="18" charset="0"/>
              </a:rPr>
              <a:t>dụng</a:t>
            </a:r>
            <a:r>
              <a:rPr lang="en-US" sz="6500" dirty="0">
                <a:latin typeface="Times New Roman" pitchFamily="18" charset="0"/>
              </a:rPr>
              <a:t> (</a:t>
            </a:r>
            <a:r>
              <a:rPr lang="en-US" sz="6500" dirty="0" err="1">
                <a:latin typeface="Times New Roman" pitchFamily="18" charset="0"/>
              </a:rPr>
              <a:t>Thực</a:t>
            </a:r>
            <a:r>
              <a:rPr lang="en-US" sz="6500" dirty="0">
                <a:latin typeface="Times New Roman" pitchFamily="18" charset="0"/>
              </a:rPr>
              <a:t> </a:t>
            </a:r>
            <a:r>
              <a:rPr lang="en-US" sz="6500" dirty="0" err="1">
                <a:latin typeface="Times New Roman" pitchFamily="18" charset="0"/>
              </a:rPr>
              <a:t>chất</a:t>
            </a:r>
            <a:r>
              <a:rPr lang="en-US" sz="6500" dirty="0">
                <a:latin typeface="Times New Roman" pitchFamily="18" charset="0"/>
              </a:rPr>
              <a:t> </a:t>
            </a:r>
            <a:r>
              <a:rPr lang="en-US" sz="6500" dirty="0" err="1">
                <a:latin typeface="Times New Roman" pitchFamily="18" charset="0"/>
              </a:rPr>
              <a:t>đây</a:t>
            </a:r>
            <a:r>
              <a:rPr lang="en-US" sz="6500" dirty="0">
                <a:latin typeface="Times New Roman" pitchFamily="18" charset="0"/>
              </a:rPr>
              <a:t> </a:t>
            </a:r>
            <a:r>
              <a:rPr lang="en-US" sz="6500" dirty="0" err="1">
                <a:latin typeface="Times New Roman" pitchFamily="18" charset="0"/>
              </a:rPr>
              <a:t>là</a:t>
            </a:r>
            <a:r>
              <a:rPr lang="en-US" sz="6500" dirty="0">
                <a:latin typeface="Times New Roman" pitchFamily="18" charset="0"/>
              </a:rPr>
              <a:t> </a:t>
            </a:r>
            <a:r>
              <a:rPr lang="en-US" sz="6500" dirty="0" err="1">
                <a:latin typeface="Times New Roman" pitchFamily="18" charset="0"/>
              </a:rPr>
              <a:t>khả</a:t>
            </a:r>
            <a:r>
              <a:rPr lang="en-US" sz="6500" dirty="0">
                <a:latin typeface="Times New Roman" pitchFamily="18" charset="0"/>
              </a:rPr>
              <a:t> </a:t>
            </a:r>
            <a:r>
              <a:rPr lang="en-US" sz="6500" dirty="0" err="1">
                <a:latin typeface="Times New Roman" pitchFamily="18" charset="0"/>
              </a:rPr>
              <a:t>năng</a:t>
            </a:r>
            <a:r>
              <a:rPr lang="en-US" sz="6500" dirty="0">
                <a:latin typeface="Times New Roman" pitchFamily="18" charset="0"/>
              </a:rPr>
              <a:t> </a:t>
            </a:r>
            <a:r>
              <a:rPr lang="en-US" sz="6500" dirty="0" err="1">
                <a:latin typeface="Times New Roman" pitchFamily="18" charset="0"/>
              </a:rPr>
              <a:t>đa</a:t>
            </a:r>
            <a:r>
              <a:rPr lang="en-US" sz="6500" dirty="0">
                <a:latin typeface="Times New Roman" pitchFamily="18" charset="0"/>
              </a:rPr>
              <a:t> </a:t>
            </a:r>
            <a:r>
              <a:rPr lang="en-US" sz="6500" dirty="0" err="1">
                <a:latin typeface="Times New Roman" pitchFamily="18" charset="0"/>
              </a:rPr>
              <a:t>chương</a:t>
            </a:r>
            <a:r>
              <a:rPr lang="en-US" sz="6500" dirty="0">
                <a:latin typeface="Times New Roman" pitchFamily="18" charset="0"/>
              </a:rPr>
              <a:t> </a:t>
            </a:r>
            <a:r>
              <a:rPr lang="en-US" sz="6500" dirty="0" err="1">
                <a:latin typeface="Times New Roman" pitchFamily="18" charset="0"/>
              </a:rPr>
              <a:t>trình</a:t>
            </a:r>
            <a:r>
              <a:rPr lang="en-US" sz="6500" dirty="0">
                <a:latin typeface="Times New Roman" pitchFamily="18" charset="0"/>
              </a:rPr>
              <a:t> </a:t>
            </a:r>
            <a:r>
              <a:rPr lang="en-US" sz="6500" dirty="0" err="1">
                <a:latin typeface="Times New Roman" pitchFamily="18" charset="0"/>
              </a:rPr>
              <a:t>có</a:t>
            </a:r>
            <a:r>
              <a:rPr lang="en-US" sz="6500" dirty="0">
                <a:latin typeface="Times New Roman" pitchFamily="18" charset="0"/>
              </a:rPr>
              <a:t> </a:t>
            </a:r>
            <a:r>
              <a:rPr lang="en-US" sz="6500" dirty="0" err="1">
                <a:latin typeface="Times New Roman" pitchFamily="18" charset="0"/>
              </a:rPr>
              <a:t>kèm</a:t>
            </a:r>
            <a:r>
              <a:rPr lang="en-US" sz="6500" dirty="0">
                <a:latin typeface="Times New Roman" pitchFamily="18" charset="0"/>
              </a:rPr>
              <a:t> </a:t>
            </a:r>
            <a:r>
              <a:rPr lang="en-US" sz="6500" dirty="0" err="1">
                <a:latin typeface="Times New Roman" pitchFamily="18" charset="0"/>
              </a:rPr>
              <a:t>theo</a:t>
            </a:r>
            <a:r>
              <a:rPr lang="en-US" sz="6500" dirty="0">
                <a:latin typeface="Times New Roman" pitchFamily="18" charset="0"/>
              </a:rPr>
              <a:t> </a:t>
            </a:r>
            <a:r>
              <a:rPr lang="en-US" sz="6500" dirty="0" err="1">
                <a:latin typeface="Times New Roman" pitchFamily="18" charset="0"/>
              </a:rPr>
              <a:t>cơ</a:t>
            </a:r>
            <a:r>
              <a:rPr lang="en-US" sz="6500" dirty="0">
                <a:latin typeface="Times New Roman" pitchFamily="18" charset="0"/>
              </a:rPr>
              <a:t> </a:t>
            </a:r>
            <a:r>
              <a:rPr lang="en-US" sz="6500" dirty="0" err="1">
                <a:latin typeface="Times New Roman" pitchFamily="18" charset="0"/>
              </a:rPr>
              <a:t>chế</a:t>
            </a:r>
            <a:r>
              <a:rPr lang="en-US" sz="6500" dirty="0">
                <a:latin typeface="Times New Roman" pitchFamily="18" charset="0"/>
              </a:rPr>
              <a:t> an </a:t>
            </a:r>
            <a:r>
              <a:rPr lang="en-US" sz="6500" dirty="0" err="1">
                <a:latin typeface="Times New Roman" pitchFamily="18" charset="0"/>
              </a:rPr>
              <a:t>toàn</a:t>
            </a:r>
            <a:r>
              <a:rPr lang="en-US" sz="6500" dirty="0">
                <a:latin typeface="Times New Roman" pitchFamily="18" charset="0"/>
              </a:rPr>
              <a:t> </a:t>
            </a:r>
            <a:r>
              <a:rPr lang="en-US" sz="6500" dirty="0" err="1">
                <a:latin typeface="Times New Roman" pitchFamily="18" charset="0"/>
              </a:rPr>
              <a:t>thỏa</a:t>
            </a:r>
            <a:r>
              <a:rPr lang="en-US" sz="6500" dirty="0">
                <a:latin typeface="Times New Roman" pitchFamily="18" charset="0"/>
              </a:rPr>
              <a:t> </a:t>
            </a:r>
            <a:r>
              <a:rPr lang="en-US" sz="6500" dirty="0" err="1">
                <a:latin typeface="Times New Roman" pitchFamily="18" charset="0"/>
              </a:rPr>
              <a:t>đáng</a:t>
            </a:r>
            <a:r>
              <a:rPr lang="en-US" sz="6500" dirty="0">
                <a:latin typeface="Times New Roman" pitchFamily="18" charset="0"/>
              </a:rPr>
              <a:t> </a:t>
            </a:r>
            <a:r>
              <a:rPr lang="en-US" sz="6500" dirty="0" err="1">
                <a:latin typeface="Times New Roman" pitchFamily="18" charset="0"/>
              </a:rPr>
              <a:t>để</a:t>
            </a:r>
            <a:r>
              <a:rPr lang="en-US" sz="6500" dirty="0">
                <a:latin typeface="Times New Roman" pitchFamily="18" charset="0"/>
              </a:rPr>
              <a:t> </a:t>
            </a:r>
            <a:r>
              <a:rPr lang="en-US" sz="6500" dirty="0" err="1">
                <a:latin typeface="Times New Roman" pitchFamily="18" charset="0"/>
              </a:rPr>
              <a:t>bảo</a:t>
            </a:r>
            <a:r>
              <a:rPr lang="en-US" sz="6500" dirty="0">
                <a:latin typeface="Times New Roman" pitchFamily="18" charset="0"/>
              </a:rPr>
              <a:t> </a:t>
            </a:r>
            <a:r>
              <a:rPr lang="en-US" sz="6500" dirty="0" err="1">
                <a:latin typeface="Times New Roman" pitchFamily="18" charset="0"/>
              </a:rPr>
              <a:t>vệ</a:t>
            </a:r>
            <a:r>
              <a:rPr lang="en-US" sz="6500" dirty="0">
                <a:latin typeface="Times New Roman" pitchFamily="18" charset="0"/>
              </a:rPr>
              <a:t> </a:t>
            </a:r>
            <a:r>
              <a:rPr lang="en-US" sz="6500" dirty="0" err="1">
                <a:latin typeface="Times New Roman" pitchFamily="18" charset="0"/>
              </a:rPr>
              <a:t>từng</a:t>
            </a:r>
            <a:r>
              <a:rPr lang="en-US" sz="6500" dirty="0">
                <a:latin typeface="Times New Roman" pitchFamily="18" charset="0"/>
              </a:rPr>
              <a:t> </a:t>
            </a:r>
            <a:r>
              <a:rPr lang="en-US" sz="6500" dirty="0" err="1">
                <a:latin typeface="Times New Roman" pitchFamily="18" charset="0"/>
              </a:rPr>
              <a:t>người</a:t>
            </a:r>
            <a:r>
              <a:rPr lang="en-US" sz="6500" dirty="0">
                <a:latin typeface="Times New Roman" pitchFamily="18" charset="0"/>
              </a:rPr>
              <a:t> </a:t>
            </a:r>
            <a:r>
              <a:rPr lang="en-US" sz="6500" dirty="0" err="1">
                <a:latin typeface="Times New Roman" pitchFamily="18" charset="0"/>
              </a:rPr>
              <a:t>dùng</a:t>
            </a:r>
            <a:r>
              <a:rPr lang="en-US" sz="6500" dirty="0">
                <a:latin typeface="Times New Roman" pitchFamily="18" charset="0"/>
              </a:rPr>
              <a:t> </a:t>
            </a:r>
            <a:r>
              <a:rPr lang="en-US" sz="6500" dirty="0" err="1">
                <a:latin typeface="Times New Roman" pitchFamily="18" charset="0"/>
              </a:rPr>
              <a:t>đối</a:t>
            </a:r>
            <a:r>
              <a:rPr lang="en-US" sz="6500" dirty="0">
                <a:latin typeface="Times New Roman" pitchFamily="18" charset="0"/>
              </a:rPr>
              <a:t> </a:t>
            </a:r>
            <a:r>
              <a:rPr lang="en-US" sz="6500" dirty="0" err="1">
                <a:latin typeface="Times New Roman" pitchFamily="18" charset="0"/>
              </a:rPr>
              <a:t>với</a:t>
            </a:r>
            <a:r>
              <a:rPr lang="en-US" sz="6500" dirty="0">
                <a:latin typeface="Times New Roman" pitchFamily="18" charset="0"/>
              </a:rPr>
              <a:t> </a:t>
            </a:r>
            <a:r>
              <a:rPr lang="en-US" sz="6500" dirty="0" err="1">
                <a:latin typeface="Times New Roman" pitchFamily="18" charset="0"/>
              </a:rPr>
              <a:t>lỗi</a:t>
            </a:r>
            <a:r>
              <a:rPr lang="en-US" sz="6500" dirty="0">
                <a:latin typeface="Times New Roman" pitchFamily="18" charset="0"/>
              </a:rPr>
              <a:t> </a:t>
            </a:r>
            <a:r>
              <a:rPr lang="en-US" sz="6500" dirty="0" err="1">
                <a:latin typeface="Times New Roman" pitchFamily="18" charset="0"/>
              </a:rPr>
              <a:t>của</a:t>
            </a:r>
            <a:r>
              <a:rPr lang="en-US" sz="6500" dirty="0">
                <a:latin typeface="Times New Roman" pitchFamily="18" charset="0"/>
              </a:rPr>
              <a:t> </a:t>
            </a:r>
            <a:r>
              <a:rPr lang="en-US" sz="6500" dirty="0" err="1">
                <a:latin typeface="Times New Roman" pitchFamily="18" charset="0"/>
              </a:rPr>
              <a:t>người</a:t>
            </a:r>
            <a:r>
              <a:rPr lang="en-US" sz="6500" dirty="0">
                <a:latin typeface="Times New Roman" pitchFamily="18" charset="0"/>
              </a:rPr>
              <a:t> </a:t>
            </a:r>
            <a:r>
              <a:rPr lang="en-US" sz="6500" dirty="0" err="1">
                <a:latin typeface="Times New Roman" pitchFamily="18" charset="0"/>
              </a:rPr>
              <a:t>dùng</a:t>
            </a:r>
            <a:r>
              <a:rPr lang="en-US" sz="6500" dirty="0">
                <a:latin typeface="Times New Roman" pitchFamily="18" charset="0"/>
              </a:rPr>
              <a:t> </a:t>
            </a:r>
            <a:r>
              <a:rPr lang="en-US" sz="6500" dirty="0" err="1">
                <a:latin typeface="Times New Roman" pitchFamily="18" charset="0"/>
              </a:rPr>
              <a:t>khác</a:t>
            </a:r>
            <a:r>
              <a:rPr lang="en-US" sz="6500" dirty="0">
                <a:latin typeface="Times New Roman" pitchFamily="18" charset="0"/>
              </a:rPr>
              <a:t>)</a:t>
            </a:r>
          </a:p>
          <a:p>
            <a:pPr lvl="1"/>
            <a:r>
              <a:rPr lang="en-US" sz="6500" dirty="0" err="1">
                <a:latin typeface="Times New Roman" pitchFamily="18" charset="0"/>
              </a:rPr>
              <a:t>Hệ</a:t>
            </a:r>
            <a:r>
              <a:rPr lang="en-US" sz="6500" dirty="0">
                <a:latin typeface="Times New Roman" pitchFamily="18" charset="0"/>
              </a:rPr>
              <a:t> </a:t>
            </a:r>
            <a:r>
              <a:rPr lang="en-US" sz="6500" dirty="0" err="1">
                <a:latin typeface="Times New Roman" pitchFamily="18" charset="0"/>
              </a:rPr>
              <a:t>điều</a:t>
            </a:r>
            <a:r>
              <a:rPr lang="en-US" sz="6500" dirty="0">
                <a:latin typeface="Times New Roman" pitchFamily="18" charset="0"/>
              </a:rPr>
              <a:t> </a:t>
            </a:r>
            <a:r>
              <a:rPr lang="en-US" sz="6500" dirty="0" err="1">
                <a:latin typeface="Times New Roman" pitchFamily="18" charset="0"/>
              </a:rPr>
              <a:t>hành</a:t>
            </a:r>
            <a:r>
              <a:rPr lang="en-US" sz="6500" dirty="0">
                <a:latin typeface="Times New Roman" pitchFamily="18" charset="0"/>
              </a:rPr>
              <a:t> </a:t>
            </a:r>
            <a:r>
              <a:rPr lang="en-US" sz="6500" dirty="0" err="1">
                <a:latin typeface="Times New Roman" pitchFamily="18" charset="0"/>
              </a:rPr>
              <a:t>đa</a:t>
            </a:r>
            <a:r>
              <a:rPr lang="en-US" sz="6500" dirty="0">
                <a:latin typeface="Times New Roman" pitchFamily="18" charset="0"/>
              </a:rPr>
              <a:t> </a:t>
            </a:r>
            <a:r>
              <a:rPr lang="en-US" sz="6500" dirty="0" err="1">
                <a:latin typeface="Times New Roman" pitchFamily="18" charset="0"/>
              </a:rPr>
              <a:t>xử</a:t>
            </a:r>
            <a:r>
              <a:rPr lang="en-US" sz="6500" dirty="0">
                <a:latin typeface="Times New Roman" pitchFamily="18" charset="0"/>
              </a:rPr>
              <a:t> </a:t>
            </a:r>
            <a:r>
              <a:rPr lang="en-US" sz="6500" dirty="0" err="1">
                <a:latin typeface="Times New Roman" pitchFamily="18" charset="0"/>
              </a:rPr>
              <a:t>lý</a:t>
            </a:r>
            <a:r>
              <a:rPr lang="en-US" sz="6500" dirty="0">
                <a:latin typeface="Times New Roman" pitchFamily="18" charset="0"/>
              </a:rPr>
              <a:t>: </a:t>
            </a:r>
            <a:r>
              <a:rPr lang="en-US" sz="6500" dirty="0" err="1">
                <a:latin typeface="Times New Roman" pitchFamily="18" charset="0"/>
              </a:rPr>
              <a:t>Hầu</a:t>
            </a:r>
            <a:r>
              <a:rPr lang="en-US" sz="6500" dirty="0">
                <a:latin typeface="Times New Roman" pitchFamily="18" charset="0"/>
              </a:rPr>
              <a:t> </a:t>
            </a:r>
            <a:r>
              <a:rPr lang="en-US" sz="6500" dirty="0" err="1">
                <a:latin typeface="Times New Roman" pitchFamily="18" charset="0"/>
              </a:rPr>
              <a:t>hết</a:t>
            </a:r>
            <a:r>
              <a:rPr lang="en-US" sz="6500" dirty="0">
                <a:latin typeface="Times New Roman" pitchFamily="18" charset="0"/>
              </a:rPr>
              <a:t> </a:t>
            </a:r>
            <a:r>
              <a:rPr lang="en-US" sz="6500" dirty="0" err="1">
                <a:latin typeface="Times New Roman" pitchFamily="18" charset="0"/>
              </a:rPr>
              <a:t>các</a:t>
            </a:r>
            <a:r>
              <a:rPr lang="en-US" sz="6500" dirty="0">
                <a:latin typeface="Times New Roman" pitchFamily="18" charset="0"/>
              </a:rPr>
              <a:t> </a:t>
            </a:r>
            <a:r>
              <a:rPr lang="en-US" sz="6500" dirty="0" err="1">
                <a:latin typeface="Times New Roman" pitchFamily="18" charset="0"/>
              </a:rPr>
              <a:t>hệ</a:t>
            </a:r>
            <a:r>
              <a:rPr lang="en-US" sz="6500" dirty="0">
                <a:latin typeface="Times New Roman" pitchFamily="18" charset="0"/>
              </a:rPr>
              <a:t> </a:t>
            </a:r>
            <a:r>
              <a:rPr lang="en-US" sz="6500" dirty="0" err="1">
                <a:latin typeface="Times New Roman" pitchFamily="18" charset="0"/>
              </a:rPr>
              <a:t>thống</a:t>
            </a:r>
            <a:r>
              <a:rPr lang="en-US" sz="6500" dirty="0">
                <a:latin typeface="Times New Roman" pitchFamily="18" charset="0"/>
              </a:rPr>
              <a:t> </a:t>
            </a:r>
            <a:r>
              <a:rPr lang="en-US" sz="6500" dirty="0" err="1">
                <a:latin typeface="Times New Roman" pitchFamily="18" charset="0"/>
              </a:rPr>
              <a:t>ngày</a:t>
            </a:r>
            <a:r>
              <a:rPr lang="en-US" sz="6500" dirty="0">
                <a:latin typeface="Times New Roman" pitchFamily="18" charset="0"/>
              </a:rPr>
              <a:t> nay </a:t>
            </a:r>
            <a:r>
              <a:rPr lang="en-US" sz="6500" dirty="0" err="1">
                <a:latin typeface="Times New Roman" pitchFamily="18" charset="0"/>
              </a:rPr>
              <a:t>là</a:t>
            </a:r>
            <a:r>
              <a:rPr lang="en-US" sz="6500" dirty="0">
                <a:latin typeface="Times New Roman" pitchFamily="18" charset="0"/>
              </a:rPr>
              <a:t> </a:t>
            </a:r>
            <a:r>
              <a:rPr lang="en-US" sz="6500" dirty="0" err="1">
                <a:latin typeface="Times New Roman" pitchFamily="18" charset="0"/>
              </a:rPr>
              <a:t>các</a:t>
            </a:r>
            <a:r>
              <a:rPr lang="en-US" sz="6500" dirty="0">
                <a:latin typeface="Times New Roman" pitchFamily="18" charset="0"/>
              </a:rPr>
              <a:t> </a:t>
            </a:r>
            <a:r>
              <a:rPr lang="en-US" sz="6500" dirty="0" err="1">
                <a:latin typeface="Times New Roman" pitchFamily="18" charset="0"/>
              </a:rPr>
              <a:t>hệ</a:t>
            </a:r>
            <a:r>
              <a:rPr lang="en-US" sz="6500" dirty="0">
                <a:latin typeface="Times New Roman" pitchFamily="18" charset="0"/>
              </a:rPr>
              <a:t> </a:t>
            </a:r>
            <a:r>
              <a:rPr lang="en-US" sz="6500" dirty="0" err="1">
                <a:latin typeface="Times New Roman" pitchFamily="18" charset="0"/>
              </a:rPr>
              <a:t>thống</a:t>
            </a:r>
            <a:r>
              <a:rPr lang="en-US" sz="6500" dirty="0">
                <a:latin typeface="Times New Roman" pitchFamily="18" charset="0"/>
              </a:rPr>
              <a:t> </a:t>
            </a:r>
            <a:r>
              <a:rPr lang="en-US" sz="6500" dirty="0" err="1">
                <a:latin typeface="Times New Roman" pitchFamily="18" charset="0"/>
              </a:rPr>
              <a:t>đơn</a:t>
            </a:r>
            <a:r>
              <a:rPr lang="en-US" sz="6500" dirty="0">
                <a:latin typeface="Times New Roman" pitchFamily="18" charset="0"/>
              </a:rPr>
              <a:t> </a:t>
            </a:r>
            <a:r>
              <a:rPr lang="en-US" sz="6500" dirty="0" err="1">
                <a:latin typeface="Times New Roman" pitchFamily="18" charset="0"/>
              </a:rPr>
              <a:t>xử</a:t>
            </a:r>
            <a:r>
              <a:rPr lang="en-US" sz="6500" dirty="0">
                <a:latin typeface="Times New Roman" pitchFamily="18" charset="0"/>
              </a:rPr>
              <a:t> </a:t>
            </a:r>
            <a:r>
              <a:rPr lang="en-US" sz="6500" dirty="0" err="1">
                <a:latin typeface="Times New Roman" pitchFamily="18" charset="0"/>
              </a:rPr>
              <a:t>lý</a:t>
            </a:r>
            <a:r>
              <a:rPr lang="en-US" sz="6500" dirty="0">
                <a:latin typeface="Times New Roman" pitchFamily="18" charset="0"/>
              </a:rPr>
              <a:t> ; </a:t>
            </a:r>
            <a:r>
              <a:rPr lang="en-US" sz="6500" dirty="0" err="1">
                <a:latin typeface="Times New Roman" pitchFamily="18" charset="0"/>
              </a:rPr>
              <a:t>nghĩa</a:t>
            </a:r>
            <a:r>
              <a:rPr lang="en-US" sz="6500" dirty="0">
                <a:latin typeface="Times New Roman" pitchFamily="18" charset="0"/>
              </a:rPr>
              <a:t> </a:t>
            </a:r>
            <a:r>
              <a:rPr lang="en-US" sz="6500" dirty="0" err="1">
                <a:latin typeface="Times New Roman" pitchFamily="18" charset="0"/>
              </a:rPr>
              <a:t>là</a:t>
            </a:r>
            <a:r>
              <a:rPr lang="en-US" sz="6500" dirty="0">
                <a:latin typeface="Times New Roman" pitchFamily="18" charset="0"/>
              </a:rPr>
              <a:t> </a:t>
            </a:r>
            <a:r>
              <a:rPr lang="en-US" sz="6500" dirty="0" err="1">
                <a:latin typeface="Times New Roman" pitchFamily="18" charset="0"/>
              </a:rPr>
              <a:t>chỉ</a:t>
            </a:r>
            <a:r>
              <a:rPr lang="en-US" sz="6500" dirty="0">
                <a:latin typeface="Times New Roman" pitchFamily="18" charset="0"/>
              </a:rPr>
              <a:t> </a:t>
            </a:r>
            <a:r>
              <a:rPr lang="en-US" sz="6500" dirty="0" err="1">
                <a:latin typeface="Times New Roman" pitchFamily="18" charset="0"/>
              </a:rPr>
              <a:t>có</a:t>
            </a:r>
            <a:r>
              <a:rPr lang="en-US" sz="6500" dirty="0">
                <a:latin typeface="Times New Roman" pitchFamily="18" charset="0"/>
              </a:rPr>
              <a:t> 1 CPU </a:t>
            </a:r>
            <a:r>
              <a:rPr lang="en-US" sz="6500" dirty="0" err="1">
                <a:latin typeface="Times New Roman" pitchFamily="18" charset="0"/>
              </a:rPr>
              <a:t>chính</a:t>
            </a:r>
            <a:r>
              <a:rPr lang="en-US" sz="6500" dirty="0">
                <a:latin typeface="Times New Roman" pitchFamily="18" charset="0"/>
              </a:rPr>
              <a:t>.</a:t>
            </a:r>
          </a:p>
          <a:p>
            <a:pPr lvl="1"/>
            <a:endParaRPr lang="en-US" sz="2600" dirty="0">
              <a:latin typeface="Times New Roman" pitchFamily="18" charset="0"/>
            </a:endParaRPr>
          </a:p>
          <a:p>
            <a:pPr lvl="1"/>
            <a:endParaRPr lang="en-US" dirty="0">
              <a:latin typeface="Times New Roman" pitchFamily="18" charset="0"/>
            </a:endParaRPr>
          </a:p>
          <a:p>
            <a:pPr lvl="1"/>
            <a:endParaRPr lang="en-US" dirty="0">
              <a:latin typeface="Times New Roman" pitchFamily="18" charset="0"/>
            </a:endParaRPr>
          </a:p>
          <a:p>
            <a:pPr marL="393192" lvl="1" indent="0">
              <a:buNone/>
            </a:pPr>
            <a:endParaRPr lang="en-US" dirty="0">
              <a:latin typeface="Times New Roman" pitchFamily="18" charset="0"/>
            </a:endParaRPr>
          </a:p>
          <a:p>
            <a:pPr marL="393192" lvl="1" indent="0">
              <a:buNone/>
            </a:pPr>
            <a:br>
              <a:rPr lang="en-US" dirty="0">
                <a:latin typeface="Times New Roman" pitchFamily="18" charset="0"/>
              </a:rPr>
            </a:br>
            <a:endParaRPr lang="en-US" dirty="0">
              <a:latin typeface="Times New Roman" pitchFamily="18" charset="0"/>
            </a:endParaRPr>
          </a:p>
          <a:p>
            <a:endParaRPr lang="en-US" dirty="0">
              <a:latin typeface="Times New Roman" pitchFamily="18" charset="0"/>
            </a:endParaRPr>
          </a:p>
          <a:p>
            <a:pPr lvl="1"/>
            <a:endParaRPr lang="en-US" dirty="0"/>
          </a:p>
        </p:txBody>
      </p:sp>
    </p:spTree>
    <p:extLst>
      <p:ext uri="{BB962C8B-B14F-4D97-AF65-F5344CB8AC3E}">
        <p14:creationId xmlns:p14="http://schemas.microsoft.com/office/powerpoint/2010/main" val="3370284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a:solidFill>
                  <a:srgbClr val="FF0000"/>
                </a:solidFill>
                <a:latin typeface="Times New Roman" pitchFamily="18" charset="0"/>
                <a:cs typeface="Times New Roman" pitchFamily="18" charset="0"/>
              </a:rPr>
              <a:t>1.4. Phân loại hệ điều hành theo tiêu chuẩn ứng dụng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229600" cy="5029200"/>
          </a:xfrm>
        </p:spPr>
        <p:txBody>
          <a:bodyPr>
            <a:normAutofit fontScale="55000" lnSpcReduction="20000"/>
          </a:bodyPr>
          <a:lstStyle/>
          <a:p>
            <a:r>
              <a:rPr lang="en-US" sz="5100">
                <a:latin typeface="Times New Roman" pitchFamily="18" charset="0"/>
              </a:rPr>
              <a:t>Hệ điều hành phân chia thời gian</a:t>
            </a:r>
          </a:p>
          <a:p>
            <a:pPr lvl="1"/>
            <a:r>
              <a:rPr lang="en-US" sz="4600">
                <a:latin typeface="Times New Roman" pitchFamily="18" charset="0"/>
              </a:rPr>
              <a:t>Hệ điều hành đa xử lý: </a:t>
            </a:r>
          </a:p>
          <a:p>
            <a:pPr lvl="2"/>
            <a:r>
              <a:rPr lang="en-US" sz="4000">
                <a:latin typeface="Times New Roman" pitchFamily="18" charset="0"/>
              </a:rPr>
              <a:t>Tuy nhiên các hệ thống đa xử lý (hệ song song hay hệ kết nối chặt) được phát triển rất quan trọng</a:t>
            </a:r>
          </a:p>
          <a:p>
            <a:pPr lvl="2"/>
            <a:r>
              <a:rPr lang="en-US" sz="4000">
                <a:latin typeface="Times New Roman" pitchFamily="18" charset="0"/>
              </a:rPr>
              <a:t>Có một ba ưu điểm chính:</a:t>
            </a:r>
          </a:p>
          <a:p>
            <a:pPr lvl="3"/>
            <a:r>
              <a:rPr lang="en-US" sz="3600">
                <a:latin typeface="Times New Roman" pitchFamily="18" charset="0"/>
              </a:rPr>
              <a:t>Thông lượng được gia tăng</a:t>
            </a:r>
          </a:p>
          <a:p>
            <a:pPr lvl="3"/>
            <a:r>
              <a:rPr lang="en-US" sz="3600">
                <a:latin typeface="Times New Roman" pitchFamily="18" charset="0"/>
              </a:rPr>
              <a:t>Tính kinh tế được mở rộng</a:t>
            </a:r>
          </a:p>
          <a:p>
            <a:pPr lvl="3"/>
            <a:r>
              <a:rPr lang="en-US" sz="3600">
                <a:latin typeface="Times New Roman" pitchFamily="18" charset="0"/>
              </a:rPr>
              <a:t>Khả năng tin cậy được gia tăng</a:t>
            </a:r>
          </a:p>
          <a:p>
            <a:pPr lvl="2"/>
            <a:r>
              <a:rPr lang="en-US" sz="4000">
                <a:latin typeface="Times New Roman" pitchFamily="18" charset="0"/>
              </a:rPr>
              <a:t>Có 2 dạng: Đa xử lý đối xứng SMP (symmetric multiprocessing) và đa xử lý bất đối xứng (asymmetric multiprocessing)</a:t>
            </a:r>
          </a:p>
          <a:p>
            <a:pPr lvl="1"/>
            <a:endParaRPr lang="en-US" sz="2600">
              <a:latin typeface="Times New Roman" pitchFamily="18" charset="0"/>
            </a:endParaRPr>
          </a:p>
          <a:p>
            <a:pPr lvl="1"/>
            <a:endParaRPr lang="en-US">
              <a:latin typeface="Times New Roman" pitchFamily="18" charset="0"/>
            </a:endParaRPr>
          </a:p>
          <a:p>
            <a:pPr lvl="1"/>
            <a:endParaRPr lang="en-US">
              <a:latin typeface="Times New Roman" pitchFamily="18" charset="0"/>
            </a:endParaRPr>
          </a:p>
          <a:p>
            <a:pPr marL="393192" lvl="1" indent="0">
              <a:buNone/>
            </a:pPr>
            <a:endParaRPr lang="en-US">
              <a:latin typeface="Times New Roman" pitchFamily="18" charset="0"/>
            </a:endParaRPr>
          </a:p>
          <a:p>
            <a:pPr marL="393192" lvl="1" indent="0">
              <a:buNone/>
            </a:pPr>
            <a:br>
              <a:rPr lang="en-US">
                <a:latin typeface="Times New Roman" pitchFamily="18" charset="0"/>
              </a:rPr>
            </a:br>
            <a:endParaRPr lang="en-US" dirty="0">
              <a:latin typeface="Times New Roman" pitchFamily="18" charset="0"/>
            </a:endParaRPr>
          </a:p>
          <a:p>
            <a:endParaRPr lang="en-US" dirty="0">
              <a:latin typeface="Times New Roman" pitchFamily="18" charset="0"/>
            </a:endParaRPr>
          </a:p>
          <a:p>
            <a:pPr lvl="1"/>
            <a:endParaRPr lang="en-US" dirty="0"/>
          </a:p>
        </p:txBody>
      </p:sp>
    </p:spTree>
    <p:extLst>
      <p:ext uri="{BB962C8B-B14F-4D97-AF65-F5344CB8AC3E}">
        <p14:creationId xmlns:p14="http://schemas.microsoft.com/office/powerpoint/2010/main" val="1508534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a:solidFill>
                  <a:srgbClr val="FF0000"/>
                </a:solidFill>
                <a:latin typeface="Times New Roman" pitchFamily="18" charset="0"/>
                <a:cs typeface="Times New Roman" pitchFamily="18" charset="0"/>
              </a:rPr>
              <a:t>1.4. Phân loại hệ điều hành theo tiêu chuẩn ứng dụng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229600" cy="5029200"/>
          </a:xfrm>
        </p:spPr>
        <p:txBody>
          <a:bodyPr>
            <a:normAutofit fontScale="92500"/>
          </a:bodyPr>
          <a:lstStyle/>
          <a:p>
            <a:r>
              <a:rPr lang="en-US" sz="2800">
                <a:latin typeface="Times New Roman" pitchFamily="18" charset="0"/>
              </a:rPr>
              <a:t>Hệ điều hành tính toán cá nhân (Hệ điều hành đơn tác vụ - Personal computing)</a:t>
            </a:r>
          </a:p>
          <a:p>
            <a:pPr lvl="1"/>
            <a:r>
              <a:rPr lang="en-US">
                <a:latin typeface="Times New Roman" pitchFamily="18" charset="0"/>
              </a:rPr>
              <a:t>Hệ điều hành này chỉ cho phép một người sử dụng tại một thời điểm người đó cũng chỉ thực hiện được một công việc mà thôi. </a:t>
            </a:r>
          </a:p>
          <a:p>
            <a:pPr lvl="1"/>
            <a:r>
              <a:rPr lang="en-US">
                <a:latin typeface="Times New Roman" pitchFamily="18" charset="0"/>
              </a:rPr>
              <a:t>Hệ điều hành này dễ sử dụng, dễ cài đặt, có thể lập trình được</a:t>
            </a:r>
          </a:p>
          <a:p>
            <a:pPr lvl="1"/>
            <a:r>
              <a:rPr lang="en-US">
                <a:latin typeface="Times New Roman" pitchFamily="18" charset="0"/>
              </a:rPr>
              <a:t>Có 2 loại chính: Hệ để bàn và hệ xách tay</a:t>
            </a:r>
          </a:p>
          <a:p>
            <a:pPr marL="393192" lvl="1" indent="0">
              <a:buNone/>
            </a:pPr>
            <a:endParaRPr lang="en-US" sz="2600">
              <a:latin typeface="Times New Roman" pitchFamily="18" charset="0"/>
            </a:endParaRPr>
          </a:p>
          <a:p>
            <a:pPr lvl="1"/>
            <a:endParaRPr lang="en-US">
              <a:latin typeface="Times New Roman" pitchFamily="18" charset="0"/>
            </a:endParaRPr>
          </a:p>
          <a:p>
            <a:pPr lvl="1"/>
            <a:endParaRPr lang="en-US">
              <a:latin typeface="Times New Roman" pitchFamily="18" charset="0"/>
            </a:endParaRPr>
          </a:p>
          <a:p>
            <a:pPr marL="393192" lvl="1" indent="0">
              <a:buNone/>
            </a:pPr>
            <a:endParaRPr lang="en-US">
              <a:latin typeface="Times New Roman" pitchFamily="18" charset="0"/>
            </a:endParaRPr>
          </a:p>
          <a:p>
            <a:pPr marL="393192" lvl="1" indent="0">
              <a:buNone/>
            </a:pPr>
            <a:br>
              <a:rPr lang="en-US">
                <a:latin typeface="Times New Roman" pitchFamily="18" charset="0"/>
              </a:rPr>
            </a:br>
            <a:endParaRPr lang="en-US" dirty="0">
              <a:latin typeface="Times New Roman" pitchFamily="18" charset="0"/>
            </a:endParaRPr>
          </a:p>
          <a:p>
            <a:endParaRPr lang="en-US" dirty="0">
              <a:latin typeface="Times New Roman" pitchFamily="18" charset="0"/>
            </a:endParaRPr>
          </a:p>
          <a:p>
            <a:pPr lvl="1"/>
            <a:endParaRPr lang="en-US" dirty="0"/>
          </a:p>
        </p:txBody>
      </p:sp>
    </p:spTree>
    <p:extLst>
      <p:ext uri="{BB962C8B-B14F-4D97-AF65-F5344CB8AC3E}">
        <p14:creationId xmlns:p14="http://schemas.microsoft.com/office/powerpoint/2010/main" val="148146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latin typeface="Times New Roman" pitchFamily="18" charset="0"/>
                <a:cs typeface="Times New Roman" pitchFamily="18" charset="0"/>
              </a:rPr>
              <a:t>Các</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vấn</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đề</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trình</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bày</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457200" lvl="1" indent="-457200">
              <a:buClr>
                <a:schemeClr val="accent3"/>
              </a:buClr>
              <a:buSzPct val="95000"/>
              <a:buAutoNum type="arabicPeriod"/>
            </a:pPr>
            <a:r>
              <a:rPr lang="en-US">
                <a:latin typeface="Times New Roman" pitchFamily="18" charset="0"/>
                <a:cs typeface="Times New Roman" pitchFamily="18" charset="0"/>
              </a:rPr>
              <a:t>Các khái niệm và phân loại Hệ điều hành</a:t>
            </a:r>
          </a:p>
          <a:p>
            <a:pPr marL="457200" lvl="1" indent="-457200">
              <a:buClr>
                <a:schemeClr val="accent3"/>
              </a:buClr>
              <a:buSzPct val="95000"/>
              <a:buAutoNum type="arabicPeriod"/>
            </a:pPr>
            <a:r>
              <a:rPr lang="en-US">
                <a:latin typeface="Times New Roman" pitchFamily="18" charset="0"/>
                <a:cs typeface="Times New Roman" pitchFamily="18" charset="0"/>
              </a:rPr>
              <a:t>Các tính chất của hệ điều hành</a:t>
            </a:r>
          </a:p>
          <a:p>
            <a:pPr marL="457200" lvl="1" indent="-457200">
              <a:buClr>
                <a:schemeClr val="accent3"/>
              </a:buClr>
              <a:buSzPct val="95000"/>
              <a:buAutoNum type="arabicPeriod"/>
            </a:pPr>
            <a:r>
              <a:rPr lang="en-US">
                <a:latin typeface="Times New Roman" pitchFamily="18" charset="0"/>
                <a:cs typeface="Times New Roman" pitchFamily="18" charset="0"/>
              </a:rPr>
              <a:t>Nguyên tắc xây dựng một hệ điều hành</a:t>
            </a:r>
          </a:p>
          <a:p>
            <a:pPr marL="457200" lvl="1" indent="-457200">
              <a:buClr>
                <a:schemeClr val="accent3"/>
              </a:buClr>
              <a:buSzPct val="95000"/>
              <a:buAutoNum type="arabicPeriod"/>
            </a:pPr>
            <a:r>
              <a:rPr lang="en-US">
                <a:latin typeface="Times New Roman" pitchFamily="18" charset="0"/>
                <a:cs typeface="Times New Roman" pitchFamily="18" charset="0"/>
              </a:rPr>
              <a:t>Cấu trúc hệ điều hành</a:t>
            </a:r>
          </a:p>
          <a:p>
            <a:pPr marL="457200" lvl="1" indent="-457200">
              <a:buClr>
                <a:schemeClr val="accent3"/>
              </a:buClr>
              <a:buSzPct val="95000"/>
              <a:buAutoNum type="arabicPeriod"/>
            </a:pPr>
            <a:r>
              <a:rPr lang="en-US">
                <a:latin typeface="Times New Roman" pitchFamily="18" charset="0"/>
                <a:cs typeface="Times New Roman" pitchFamily="18" charset="0"/>
              </a:rPr>
              <a:t>Lịch sử phát triển của hệ điều hành</a:t>
            </a:r>
            <a:endParaRPr lang="en-US" dirty="0">
              <a:latin typeface="Times New Roman" pitchFamily="18" charset="0"/>
              <a:cs typeface="Times New Roman" pitchFamily="18" charset="0"/>
            </a:endParaRPr>
          </a:p>
          <a:p>
            <a:pPr marL="274320" lvl="1" indent="-274320">
              <a:buClr>
                <a:schemeClr val="accent3"/>
              </a:buClr>
              <a:buSzPct val="95000"/>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a:solidFill>
                  <a:srgbClr val="FF0000"/>
                </a:solidFill>
                <a:latin typeface="Times New Roman" pitchFamily="18" charset="0"/>
                <a:cs typeface="Times New Roman" pitchFamily="18" charset="0"/>
              </a:rPr>
              <a:t>1.4. Phân loại hệ điều hành theo tiêu chuẩn ứng dụng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229600" cy="5029200"/>
          </a:xfrm>
        </p:spPr>
        <p:txBody>
          <a:bodyPr>
            <a:normAutofit lnSpcReduction="10000"/>
          </a:bodyPr>
          <a:lstStyle/>
          <a:p>
            <a:r>
              <a:rPr lang="en-US" sz="2800">
                <a:latin typeface="Times New Roman" pitchFamily="18" charset="0"/>
              </a:rPr>
              <a:t>Hệ điều hành tính toán cá nhân (Hệ điều hành đơn tác vụ - Personal computing)</a:t>
            </a:r>
          </a:p>
          <a:p>
            <a:pPr lvl="1"/>
            <a:r>
              <a:rPr lang="en-US">
                <a:latin typeface="Times New Roman" pitchFamily="18" charset="0"/>
              </a:rPr>
              <a:t>Hệ để bản: PC xuất hiện vào những năm 1970, sự phát triển của hệ điều hành này thay vì ưu tiên tối ưu hóa việc sử dụng CPU và các thiết bị ngoại vi thì chọn tối ưu hóa sự  tiện dụng và đáp ứng người dùng. </a:t>
            </a:r>
          </a:p>
          <a:p>
            <a:pPr lvl="1"/>
            <a:r>
              <a:rPr lang="en-US">
                <a:latin typeface="Times New Roman" pitchFamily="18" charset="0"/>
              </a:rPr>
              <a:t>Hệ xách tay</a:t>
            </a:r>
          </a:p>
          <a:p>
            <a:pPr marL="393192" lvl="1" indent="0">
              <a:buNone/>
            </a:pPr>
            <a:endParaRPr lang="en-US" sz="2600">
              <a:latin typeface="Times New Roman" pitchFamily="18" charset="0"/>
            </a:endParaRPr>
          </a:p>
          <a:p>
            <a:pPr lvl="1"/>
            <a:endParaRPr lang="en-US">
              <a:latin typeface="Times New Roman" pitchFamily="18" charset="0"/>
            </a:endParaRPr>
          </a:p>
          <a:p>
            <a:pPr lvl="1"/>
            <a:endParaRPr lang="en-US">
              <a:latin typeface="Times New Roman" pitchFamily="18" charset="0"/>
            </a:endParaRPr>
          </a:p>
          <a:p>
            <a:pPr marL="393192" lvl="1" indent="0">
              <a:buNone/>
            </a:pPr>
            <a:endParaRPr lang="en-US">
              <a:latin typeface="Times New Roman" pitchFamily="18" charset="0"/>
            </a:endParaRPr>
          </a:p>
          <a:p>
            <a:pPr marL="393192" lvl="1" indent="0">
              <a:buNone/>
            </a:pPr>
            <a:br>
              <a:rPr lang="en-US">
                <a:latin typeface="Times New Roman" pitchFamily="18" charset="0"/>
              </a:rPr>
            </a:br>
            <a:endParaRPr lang="en-US" dirty="0">
              <a:latin typeface="Times New Roman" pitchFamily="18" charset="0"/>
            </a:endParaRPr>
          </a:p>
          <a:p>
            <a:endParaRPr lang="en-US" dirty="0">
              <a:latin typeface="Times New Roman" pitchFamily="18" charset="0"/>
            </a:endParaRPr>
          </a:p>
          <a:p>
            <a:pPr lvl="1"/>
            <a:endParaRPr lang="en-US" dirty="0"/>
          </a:p>
        </p:txBody>
      </p:sp>
    </p:spTree>
    <p:extLst>
      <p:ext uri="{BB962C8B-B14F-4D97-AF65-F5344CB8AC3E}">
        <p14:creationId xmlns:p14="http://schemas.microsoft.com/office/powerpoint/2010/main" val="3715345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a:solidFill>
                  <a:srgbClr val="FF0000"/>
                </a:solidFill>
                <a:latin typeface="Times New Roman" pitchFamily="18" charset="0"/>
                <a:cs typeface="Times New Roman" pitchFamily="18" charset="0"/>
              </a:rPr>
              <a:t>1.4. Phân loại hệ điều hành theo tiêu chuẩn ứng dụng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229600" cy="5029200"/>
          </a:xfrm>
        </p:spPr>
        <p:txBody>
          <a:bodyPr>
            <a:normAutofit fontScale="92500" lnSpcReduction="20000"/>
          </a:bodyPr>
          <a:lstStyle/>
          <a:p>
            <a:r>
              <a:rPr lang="en-US" sz="2800">
                <a:latin typeface="Times New Roman" pitchFamily="18" charset="0"/>
              </a:rPr>
              <a:t>Hệ điều hành mạng: </a:t>
            </a:r>
          </a:p>
          <a:p>
            <a:pPr lvl="1"/>
            <a:r>
              <a:rPr lang="en-US">
                <a:latin typeface="Times New Roman" pitchFamily="18" charset="0"/>
              </a:rPr>
              <a:t>Là các hệ điều hành dung để điều khiển sự hoạt động của mạng máy tính (TCP/IP là giao thức mạng phổ biến nhất)</a:t>
            </a:r>
          </a:p>
          <a:p>
            <a:pPr lvl="1"/>
            <a:r>
              <a:rPr lang="en-US">
                <a:latin typeface="Times New Roman" pitchFamily="18" charset="0"/>
              </a:rPr>
              <a:t>Có các dạng: </a:t>
            </a:r>
          </a:p>
          <a:p>
            <a:pPr lvl="2"/>
            <a:r>
              <a:rPr lang="en-US">
                <a:latin typeface="Times New Roman" pitchFamily="18" charset="0"/>
              </a:rPr>
              <a:t>Hệ khách – chủ (Client – Server)</a:t>
            </a:r>
          </a:p>
          <a:p>
            <a:pPr lvl="2"/>
            <a:r>
              <a:rPr lang="en-US">
                <a:latin typeface="Times New Roman" pitchFamily="18" charset="0"/>
              </a:rPr>
              <a:t>Hệ máy chủ tính toán (Compute – Server systems)</a:t>
            </a:r>
          </a:p>
          <a:p>
            <a:pPr lvl="2"/>
            <a:r>
              <a:rPr lang="en-US">
                <a:latin typeface="Times New Roman" pitchFamily="18" charset="0"/>
              </a:rPr>
              <a:t>Hệ máy chủ tập tin (File – Server system)</a:t>
            </a:r>
          </a:p>
          <a:p>
            <a:pPr lvl="2"/>
            <a:r>
              <a:rPr lang="en-US">
                <a:latin typeface="Times New Roman" pitchFamily="18" charset="0"/>
              </a:rPr>
              <a:t>Hệ ngang hàng</a:t>
            </a:r>
          </a:p>
          <a:p>
            <a:pPr lvl="2"/>
            <a:endParaRPr lang="en-US">
              <a:latin typeface="Times New Roman" pitchFamily="18" charset="0"/>
            </a:endParaRPr>
          </a:p>
          <a:p>
            <a:pPr marL="393192" lvl="1" indent="0">
              <a:buNone/>
            </a:pPr>
            <a:endParaRPr lang="en-US" sz="2600">
              <a:latin typeface="Times New Roman" pitchFamily="18" charset="0"/>
            </a:endParaRPr>
          </a:p>
          <a:p>
            <a:pPr lvl="1"/>
            <a:endParaRPr lang="en-US">
              <a:latin typeface="Times New Roman" pitchFamily="18" charset="0"/>
            </a:endParaRPr>
          </a:p>
          <a:p>
            <a:pPr lvl="1"/>
            <a:endParaRPr lang="en-US">
              <a:latin typeface="Times New Roman" pitchFamily="18" charset="0"/>
            </a:endParaRPr>
          </a:p>
          <a:p>
            <a:pPr marL="393192" lvl="1" indent="0">
              <a:buNone/>
            </a:pPr>
            <a:endParaRPr lang="en-US">
              <a:latin typeface="Times New Roman" pitchFamily="18" charset="0"/>
            </a:endParaRPr>
          </a:p>
          <a:p>
            <a:pPr marL="393192" lvl="1" indent="0">
              <a:buNone/>
            </a:pPr>
            <a:br>
              <a:rPr lang="en-US">
                <a:latin typeface="Times New Roman" pitchFamily="18" charset="0"/>
              </a:rPr>
            </a:br>
            <a:endParaRPr lang="en-US" dirty="0">
              <a:latin typeface="Times New Roman" pitchFamily="18" charset="0"/>
            </a:endParaRPr>
          </a:p>
          <a:p>
            <a:endParaRPr lang="en-US" dirty="0">
              <a:latin typeface="Times New Roman" pitchFamily="18" charset="0"/>
            </a:endParaRPr>
          </a:p>
          <a:p>
            <a:pPr lvl="1"/>
            <a:endParaRPr lang="en-US" dirty="0"/>
          </a:p>
        </p:txBody>
      </p:sp>
    </p:spTree>
    <p:extLst>
      <p:ext uri="{BB962C8B-B14F-4D97-AF65-F5344CB8AC3E}">
        <p14:creationId xmlns:p14="http://schemas.microsoft.com/office/powerpoint/2010/main" val="1770092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67512"/>
          </a:xfrm>
        </p:spPr>
        <p:txBody>
          <a:bodyPr>
            <a:normAutofit/>
          </a:bodyPr>
          <a:lstStyle/>
          <a:p>
            <a:r>
              <a:rPr lang="en-US" sz="4000" dirty="0">
                <a:latin typeface="Times New Roman" pitchFamily="18" charset="0"/>
                <a:cs typeface="Times New Roman" pitchFamily="18" charset="0"/>
              </a:rPr>
              <a:t>2. </a:t>
            </a:r>
            <a:r>
              <a:rPr lang="en-US" sz="4000" dirty="0" err="1">
                <a:latin typeface="Times New Roman" pitchFamily="18" charset="0"/>
                <a:cs typeface="Times New Roman" pitchFamily="18" charset="0"/>
              </a:rPr>
              <a:t>Các</a:t>
            </a:r>
            <a:r>
              <a:rPr lang="en-US" sz="4000" dirty="0">
                <a:latin typeface="Times New Roman" pitchFamily="18" charset="0"/>
                <a:cs typeface="Times New Roman" pitchFamily="18" charset="0"/>
              </a:rPr>
              <a:t> tính </a:t>
            </a:r>
            <a:r>
              <a:rPr lang="en-US" sz="4000" dirty="0" err="1">
                <a:latin typeface="Times New Roman" pitchFamily="18" charset="0"/>
                <a:cs typeface="Times New Roman" pitchFamily="18" charset="0"/>
              </a:rPr>
              <a:t>chất</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của</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hệ</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điều</a:t>
            </a:r>
            <a:r>
              <a:rPr lang="en-US" sz="4000" dirty="0">
                <a:latin typeface="Times New Roman" pitchFamily="18" charset="0"/>
                <a:cs typeface="Times New Roman" pitchFamily="18" charset="0"/>
              </a:rPr>
              <a:t> </a:t>
            </a:r>
            <a:r>
              <a:rPr lang="en-US" sz="4000" dirty="0" err="1">
                <a:latin typeface="Times New Roman" pitchFamily="18" charset="0"/>
                <a:cs typeface="Times New Roman" pitchFamily="18" charset="0"/>
              </a:rPr>
              <a:t>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15981"/>
            <a:ext cx="8229600" cy="5605670"/>
          </a:xfrm>
        </p:spPr>
        <p:txBody>
          <a:bodyPr>
            <a:normAutofit fontScale="92500"/>
          </a:bodyPr>
          <a:lstStyle/>
          <a:p>
            <a:r>
              <a:rPr lang="en-US" sz="2400" dirty="0">
                <a:latin typeface="Times New Roman" pitchFamily="18" charset="0"/>
                <a:cs typeface="Times New Roman" pitchFamily="18" charset="0"/>
              </a:rPr>
              <a:t>Một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hoàn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đảm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nhiệm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p>
          <a:p>
            <a:pPr lvl="1"/>
            <a:r>
              <a:rPr lang="en-US" sz="2200" dirty="0" err="1">
                <a:latin typeface="Times New Roman" pitchFamily="18" charset="0"/>
                <a:cs typeface="Times New Roman" pitchFamily="18" charset="0"/>
              </a:rPr>
              <a:t>Thực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hiện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các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thao</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tác</a:t>
            </a:r>
            <a:endParaRPr lang="en-US" sz="2200" dirty="0">
              <a:latin typeface="Times New Roman" pitchFamily="18" charset="0"/>
              <a:cs typeface="Times New Roman" pitchFamily="18" charset="0"/>
            </a:endParaRPr>
          </a:p>
          <a:p>
            <a:pPr lvl="1"/>
            <a:r>
              <a:rPr lang="en-US" sz="2200" dirty="0" err="1">
                <a:latin typeface="Times New Roman" pitchFamily="18" charset="0"/>
                <a:cs typeface="Times New Roman" pitchFamily="18" charset="0"/>
              </a:rPr>
              <a:t>Thông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dịch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ngôn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ngữ</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điều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tác</a:t>
            </a:r>
            <a:endParaRPr lang="en-US" sz="2200" dirty="0">
              <a:latin typeface="Times New Roman" pitchFamily="18" charset="0"/>
              <a:cs typeface="Times New Roman" pitchFamily="18" charset="0"/>
            </a:endParaRPr>
          </a:p>
          <a:p>
            <a:pPr lvl="1"/>
            <a:r>
              <a:rPr lang="en-US" sz="2200" dirty="0" err="1">
                <a:latin typeface="Times New Roman" pitchFamily="18" charset="0"/>
                <a:cs typeface="Times New Roman" pitchFamily="18" charset="0"/>
              </a:rPr>
              <a:t>Xử</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lý</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các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lỗi</a:t>
            </a:r>
            <a:endParaRPr lang="en-US" sz="2200" dirty="0">
              <a:latin typeface="Times New Roman" pitchFamily="18" charset="0"/>
              <a:cs typeface="Times New Roman" pitchFamily="18" charset="0"/>
            </a:endParaRPr>
          </a:p>
          <a:p>
            <a:pPr lvl="1"/>
            <a:r>
              <a:rPr lang="en-US" sz="2200" dirty="0" err="1">
                <a:latin typeface="Times New Roman" pitchFamily="18" charset="0"/>
                <a:cs typeface="Times New Roman" pitchFamily="18" charset="0"/>
              </a:rPr>
              <a:t>Quản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lý</a:t>
            </a:r>
            <a:r>
              <a:rPr lang="en-US" sz="2200" dirty="0">
                <a:latin typeface="Times New Roman" pitchFamily="18" charset="0"/>
                <a:cs typeface="Times New Roman" pitchFamily="18" charset="0"/>
              </a:rPr>
              <a:t> vào ra</a:t>
            </a:r>
          </a:p>
          <a:p>
            <a:pPr lvl="1"/>
            <a:r>
              <a:rPr lang="en-US" sz="2200" dirty="0" err="1">
                <a:latin typeface="Times New Roman" pitchFamily="18" charset="0"/>
                <a:cs typeface="Times New Roman" pitchFamily="18" charset="0"/>
              </a:rPr>
              <a:t>Quản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lý</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ngắt</a:t>
            </a:r>
            <a:endParaRPr lang="en-US" sz="2200" dirty="0">
              <a:latin typeface="Times New Roman" pitchFamily="18" charset="0"/>
              <a:cs typeface="Times New Roman" pitchFamily="18" charset="0"/>
            </a:endParaRPr>
          </a:p>
          <a:p>
            <a:pPr lvl="1"/>
            <a:r>
              <a:rPr lang="en-US" sz="2200" dirty="0" err="1">
                <a:latin typeface="Times New Roman" pitchFamily="18" charset="0"/>
                <a:cs typeface="Times New Roman" pitchFamily="18" charset="0"/>
              </a:rPr>
              <a:t>Lập</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lịch</a:t>
            </a:r>
            <a:endParaRPr lang="en-US" sz="2200" dirty="0">
              <a:latin typeface="Times New Roman" pitchFamily="18" charset="0"/>
              <a:cs typeface="Times New Roman" pitchFamily="18" charset="0"/>
            </a:endParaRPr>
          </a:p>
          <a:p>
            <a:pPr lvl="1"/>
            <a:r>
              <a:rPr lang="en-US" sz="2200" dirty="0" err="1">
                <a:latin typeface="Times New Roman" pitchFamily="18" charset="0"/>
                <a:cs typeface="Times New Roman" pitchFamily="18" charset="0"/>
              </a:rPr>
              <a:t>Điều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khiển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và</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phân</a:t>
            </a:r>
            <a:r>
              <a:rPr lang="en-US" sz="2200" dirty="0">
                <a:latin typeface="Times New Roman" pitchFamily="18" charset="0"/>
                <a:cs typeface="Times New Roman" pitchFamily="18" charset="0"/>
              </a:rPr>
              <a:t> chia </a:t>
            </a:r>
            <a:r>
              <a:rPr lang="en-US" sz="2200" dirty="0" err="1">
                <a:latin typeface="Times New Roman" pitchFamily="18" charset="0"/>
                <a:cs typeface="Times New Roman" pitchFamily="18" charset="0"/>
              </a:rPr>
              <a:t>tài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nguyên</a:t>
            </a:r>
            <a:endParaRPr lang="en-US" sz="2200" dirty="0">
              <a:latin typeface="Times New Roman" pitchFamily="18" charset="0"/>
              <a:cs typeface="Times New Roman" pitchFamily="18" charset="0"/>
            </a:endParaRPr>
          </a:p>
          <a:p>
            <a:pPr lvl="1"/>
            <a:r>
              <a:rPr lang="en-US" sz="2200" dirty="0" err="1">
                <a:latin typeface="Times New Roman" pitchFamily="18" charset="0"/>
                <a:cs typeface="Times New Roman" pitchFamily="18" charset="0"/>
              </a:rPr>
              <a:t>Bảo</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vệ</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bộ</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nhớ</a:t>
            </a:r>
            <a:endParaRPr lang="en-US" sz="2200" dirty="0">
              <a:latin typeface="Times New Roman" pitchFamily="18" charset="0"/>
              <a:cs typeface="Times New Roman" pitchFamily="18" charset="0"/>
            </a:endParaRPr>
          </a:p>
          <a:p>
            <a:pPr lvl="1"/>
            <a:r>
              <a:rPr lang="en-US" sz="2200" dirty="0" err="1">
                <a:latin typeface="Times New Roman" pitchFamily="18" charset="0"/>
                <a:cs typeface="Times New Roman" pitchFamily="18" charset="0"/>
              </a:rPr>
              <a:t>Truy</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nhập</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nhiều</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mối</a:t>
            </a:r>
            <a:endParaRPr lang="en-US" sz="2200" dirty="0">
              <a:latin typeface="Times New Roman" pitchFamily="18" charset="0"/>
              <a:cs typeface="Times New Roman" pitchFamily="18" charset="0"/>
            </a:endParaRPr>
          </a:p>
          <a:p>
            <a:pPr marL="393192" lvl="1" indent="0">
              <a:buNone/>
            </a:pPr>
            <a:r>
              <a:rPr lang="en-US" sz="2200" dirty="0" err="1">
                <a:latin typeface="Times New Roman" pitchFamily="18" charset="0"/>
                <a:cs typeface="Times New Roman" pitchFamily="18" charset="0"/>
              </a:rPr>
              <a:t>Ngoài</a:t>
            </a:r>
            <a:r>
              <a:rPr lang="en-US" sz="2200" dirty="0">
                <a:latin typeface="Times New Roman" pitchFamily="18" charset="0"/>
                <a:cs typeface="Times New Roman" pitchFamily="18" charset="0"/>
              </a:rPr>
              <a:t> ra, </a:t>
            </a:r>
            <a:r>
              <a:rPr lang="en-US" sz="2200" dirty="0" err="1">
                <a:latin typeface="Times New Roman" pitchFamily="18" charset="0"/>
                <a:cs typeface="Times New Roman" pitchFamily="18" charset="0"/>
              </a:rPr>
              <a:t>để</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thuật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tiện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cho</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khai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thác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và</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sử</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dụng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còn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có</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thể</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bổ</a:t>
            </a:r>
            <a:r>
              <a:rPr lang="en-US" sz="2200" dirty="0">
                <a:latin typeface="Times New Roman" pitchFamily="18" charset="0"/>
                <a:cs typeface="Times New Roman" pitchFamily="18" charset="0"/>
              </a:rPr>
              <a:t> sung:</a:t>
            </a:r>
          </a:p>
          <a:p>
            <a:pPr lvl="1"/>
            <a:r>
              <a:rPr lang="en-US" sz="2200" dirty="0">
                <a:latin typeface="Times New Roman" pitchFamily="18" charset="0"/>
                <a:cs typeface="Times New Roman" pitchFamily="18" charset="0"/>
              </a:rPr>
              <a:t>Giao </a:t>
            </a:r>
            <a:r>
              <a:rPr lang="en-US" sz="2200" dirty="0" err="1">
                <a:latin typeface="Times New Roman" pitchFamily="18" charset="0"/>
                <a:cs typeface="Times New Roman" pitchFamily="18" charset="0"/>
              </a:rPr>
              <a:t>diện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tốt</a:t>
            </a:r>
            <a:endParaRPr lang="en-US" sz="2200" dirty="0">
              <a:latin typeface="Times New Roman" pitchFamily="18" charset="0"/>
              <a:cs typeface="Times New Roman" pitchFamily="18" charset="0"/>
            </a:endParaRPr>
          </a:p>
          <a:p>
            <a:pPr lvl="1"/>
            <a:r>
              <a:rPr lang="en-US" sz="2200" dirty="0" err="1">
                <a:latin typeface="Times New Roman" pitchFamily="18" charset="0"/>
                <a:cs typeface="Times New Roman" pitchFamily="18" charset="0"/>
              </a:rPr>
              <a:t>Kế</a:t>
            </a:r>
            <a:r>
              <a:rPr lang="en-US" sz="2200" dirty="0">
                <a:latin typeface="Times New Roman" pitchFamily="18" charset="0"/>
                <a:cs typeface="Times New Roman" pitchFamily="18" charset="0"/>
              </a:rPr>
              <a:t> toán </a:t>
            </a:r>
            <a:r>
              <a:rPr lang="en-US" sz="2200" dirty="0" err="1">
                <a:latin typeface="Times New Roman" pitchFamily="18" charset="0"/>
                <a:cs typeface="Times New Roman" pitchFamily="18" charset="0"/>
              </a:rPr>
              <a:t>việc</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sử</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dụng</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tài</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nguyên</a:t>
            </a:r>
            <a:endParaRPr lang="en-US" sz="2200" dirty="0">
              <a:latin typeface="Times New Roman" pitchFamily="18" charset="0"/>
              <a:cs typeface="Times New Roman" pitchFamily="18" charset="0"/>
            </a:endParaRPr>
          </a:p>
          <a:p>
            <a:pPr lvl="1"/>
            <a:r>
              <a:rPr lang="en-US" sz="2200" dirty="0">
                <a:latin typeface="Times New Roman" pitchFamily="18" charset="0"/>
                <a:cs typeface="Times New Roman" pitchFamily="18" charset="0"/>
              </a:rPr>
              <a:t>                    </a:t>
            </a:r>
            <a:r>
              <a:rPr lang="en-US" sz="2200" dirty="0" err="1">
                <a:solidFill>
                  <a:srgbClr val="FF0000"/>
                </a:solidFill>
                <a:latin typeface="Times New Roman" pitchFamily="18" charset="0"/>
                <a:cs typeface="Times New Roman" pitchFamily="18" charset="0"/>
              </a:rPr>
              <a:t>Từ</a:t>
            </a:r>
            <a:r>
              <a:rPr lang="en-US" sz="2200" dirty="0">
                <a:solidFill>
                  <a:srgbClr val="FF0000"/>
                </a:solidFill>
                <a:latin typeface="Times New Roman" pitchFamily="18" charset="0"/>
                <a:cs typeface="Times New Roman" pitchFamily="18" charset="0"/>
              </a:rPr>
              <a:t> </a:t>
            </a:r>
            <a:r>
              <a:rPr lang="en-US" sz="2200" dirty="0" err="1">
                <a:solidFill>
                  <a:srgbClr val="FF0000"/>
                </a:solidFill>
                <a:latin typeface="Times New Roman" pitchFamily="18" charset="0"/>
                <a:cs typeface="Times New Roman" pitchFamily="18" charset="0"/>
              </a:rPr>
              <a:t>các</a:t>
            </a:r>
            <a:r>
              <a:rPr lang="en-US" sz="2200" dirty="0">
                <a:solidFill>
                  <a:srgbClr val="FF0000"/>
                </a:solidFill>
                <a:latin typeface="Times New Roman" pitchFamily="18" charset="0"/>
                <a:cs typeface="Times New Roman" pitchFamily="18" charset="0"/>
              </a:rPr>
              <a:t> </a:t>
            </a:r>
            <a:r>
              <a:rPr lang="en-US" sz="2200" dirty="0" err="1">
                <a:solidFill>
                  <a:srgbClr val="FF0000"/>
                </a:solidFill>
                <a:latin typeface="Times New Roman" pitchFamily="18" charset="0"/>
                <a:cs typeface="Times New Roman" pitchFamily="18" charset="0"/>
              </a:rPr>
              <a:t>yêu</a:t>
            </a:r>
            <a:r>
              <a:rPr lang="en-US" sz="2200" dirty="0">
                <a:solidFill>
                  <a:srgbClr val="FF0000"/>
                </a:solidFill>
                <a:latin typeface="Times New Roman" pitchFamily="18" charset="0"/>
                <a:cs typeface="Times New Roman" pitchFamily="18" charset="0"/>
              </a:rPr>
              <a:t> </a:t>
            </a:r>
            <a:r>
              <a:rPr lang="en-US" sz="2200" dirty="0" err="1">
                <a:solidFill>
                  <a:srgbClr val="FF0000"/>
                </a:solidFill>
                <a:latin typeface="Times New Roman" pitchFamily="18" charset="0"/>
                <a:cs typeface="Times New Roman" pitchFamily="18" charset="0"/>
              </a:rPr>
              <a:t>cầu</a:t>
            </a:r>
            <a:r>
              <a:rPr lang="en-US" sz="2200" dirty="0">
                <a:solidFill>
                  <a:srgbClr val="FF0000"/>
                </a:solidFill>
                <a:latin typeface="Times New Roman" pitchFamily="18" charset="0"/>
                <a:cs typeface="Times New Roman" pitchFamily="18" charset="0"/>
              </a:rPr>
              <a:t> </a:t>
            </a:r>
            <a:r>
              <a:rPr lang="en-US" sz="2200" dirty="0" err="1">
                <a:solidFill>
                  <a:srgbClr val="FF0000"/>
                </a:solidFill>
                <a:latin typeface="Times New Roman" pitchFamily="18" charset="0"/>
                <a:cs typeface="Times New Roman" pitchFamily="18" charset="0"/>
              </a:rPr>
              <a:t>để</a:t>
            </a:r>
            <a:r>
              <a:rPr lang="en-US" sz="2200" dirty="0">
                <a:solidFill>
                  <a:srgbClr val="FF0000"/>
                </a:solidFill>
                <a:latin typeface="Times New Roman" pitchFamily="18" charset="0"/>
                <a:cs typeface="Times New Roman" pitchFamily="18" charset="0"/>
              </a:rPr>
              <a:t> </a:t>
            </a:r>
            <a:r>
              <a:rPr lang="en-US" sz="2200" dirty="0" err="1">
                <a:solidFill>
                  <a:srgbClr val="FF0000"/>
                </a:solidFill>
                <a:latin typeface="Times New Roman" pitchFamily="18" charset="0"/>
                <a:cs typeface="Times New Roman" pitchFamily="18" charset="0"/>
              </a:rPr>
              <a:t>đánh</a:t>
            </a:r>
            <a:r>
              <a:rPr lang="en-US" sz="2200" dirty="0">
                <a:solidFill>
                  <a:srgbClr val="FF0000"/>
                </a:solidFill>
                <a:latin typeface="Times New Roman" pitchFamily="18" charset="0"/>
                <a:cs typeface="Times New Roman" pitchFamily="18" charset="0"/>
              </a:rPr>
              <a:t> </a:t>
            </a:r>
            <a:r>
              <a:rPr lang="en-US" sz="2200" dirty="0" err="1">
                <a:solidFill>
                  <a:srgbClr val="FF0000"/>
                </a:solidFill>
                <a:latin typeface="Times New Roman" pitchFamily="18" charset="0"/>
                <a:cs typeface="Times New Roman" pitchFamily="18" charset="0"/>
              </a:rPr>
              <a:t>giá</a:t>
            </a:r>
            <a:r>
              <a:rPr lang="en-US" sz="2200" dirty="0">
                <a:solidFill>
                  <a:srgbClr val="FF0000"/>
                </a:solidFill>
                <a:latin typeface="Times New Roman" pitchFamily="18" charset="0"/>
                <a:cs typeface="Times New Roman" pitchFamily="18" charset="0"/>
              </a:rPr>
              <a:t> </a:t>
            </a:r>
            <a:r>
              <a:rPr lang="en-US" sz="2200" dirty="0" err="1">
                <a:solidFill>
                  <a:srgbClr val="FF0000"/>
                </a:solidFill>
                <a:latin typeface="Times New Roman" pitchFamily="18" charset="0"/>
                <a:cs typeface="Times New Roman" pitchFamily="18" charset="0"/>
              </a:rPr>
              <a:t>hệ</a:t>
            </a:r>
            <a:r>
              <a:rPr lang="en-US" sz="2200" dirty="0">
                <a:solidFill>
                  <a:srgbClr val="FF0000"/>
                </a:solidFill>
                <a:latin typeface="Times New Roman" pitchFamily="18" charset="0"/>
                <a:cs typeface="Times New Roman" pitchFamily="18" charset="0"/>
              </a:rPr>
              <a:t> </a:t>
            </a:r>
            <a:r>
              <a:rPr lang="en-US" sz="2200" dirty="0" err="1">
                <a:solidFill>
                  <a:srgbClr val="FF0000"/>
                </a:solidFill>
                <a:latin typeface="Times New Roman" pitchFamily="18" charset="0"/>
                <a:cs typeface="Times New Roman" pitchFamily="18" charset="0"/>
              </a:rPr>
              <a:t>điều</a:t>
            </a:r>
            <a:r>
              <a:rPr lang="en-US" sz="2200" dirty="0">
                <a:solidFill>
                  <a:srgbClr val="FF0000"/>
                </a:solidFill>
                <a:latin typeface="Times New Roman" pitchFamily="18" charset="0"/>
                <a:cs typeface="Times New Roman" pitchFamily="18" charset="0"/>
              </a:rPr>
              <a:t> </a:t>
            </a:r>
            <a:r>
              <a:rPr lang="en-US" sz="2200" dirty="0" err="1">
                <a:solidFill>
                  <a:srgbClr val="FF0000"/>
                </a:solidFill>
                <a:latin typeface="Times New Roman" pitchFamily="18" charset="0"/>
                <a:cs typeface="Times New Roman" pitchFamily="18" charset="0"/>
              </a:rPr>
              <a:t>hành</a:t>
            </a:r>
            <a:r>
              <a:rPr lang="en-US" sz="2200" dirty="0">
                <a:solidFill>
                  <a:srgbClr val="FF0000"/>
                </a:solidFill>
                <a:latin typeface="Times New Roman" pitchFamily="18" charset="0"/>
                <a:cs typeface="Times New Roman" pitchFamily="18" charset="0"/>
              </a:rPr>
              <a:t>, </a:t>
            </a:r>
            <a:r>
              <a:rPr lang="en-US" sz="2200" dirty="0" err="1">
                <a:solidFill>
                  <a:srgbClr val="FF0000"/>
                </a:solidFill>
                <a:latin typeface="Times New Roman" pitchFamily="18" charset="0"/>
                <a:cs typeface="Times New Roman" pitchFamily="18" charset="0"/>
              </a:rPr>
              <a:t>dựa</a:t>
            </a:r>
            <a:r>
              <a:rPr lang="en-US" sz="2200" dirty="0">
                <a:solidFill>
                  <a:srgbClr val="FF0000"/>
                </a:solidFill>
                <a:latin typeface="Times New Roman" pitchFamily="18" charset="0"/>
                <a:cs typeface="Times New Roman" pitchFamily="18" charset="0"/>
              </a:rPr>
              <a:t> </a:t>
            </a:r>
            <a:r>
              <a:rPr lang="en-US" sz="2200" dirty="0" err="1">
                <a:solidFill>
                  <a:srgbClr val="FF0000"/>
                </a:solidFill>
                <a:latin typeface="Times New Roman" pitchFamily="18" charset="0"/>
                <a:cs typeface="Times New Roman" pitchFamily="18" charset="0"/>
              </a:rPr>
              <a:t>trên</a:t>
            </a:r>
            <a:r>
              <a:rPr lang="en-US" sz="2200" dirty="0">
                <a:solidFill>
                  <a:srgbClr val="FF0000"/>
                </a:solidFill>
                <a:latin typeface="Times New Roman" pitchFamily="18" charset="0"/>
                <a:cs typeface="Times New Roman" pitchFamily="18" charset="0"/>
              </a:rPr>
              <a:t> </a:t>
            </a:r>
            <a:r>
              <a:rPr lang="en-US" sz="2200" dirty="0" err="1">
                <a:solidFill>
                  <a:srgbClr val="FF0000"/>
                </a:solidFill>
                <a:latin typeface="Times New Roman" pitchFamily="18" charset="0"/>
                <a:cs typeface="Times New Roman" pitchFamily="18" charset="0"/>
              </a:rPr>
              <a:t>các</a:t>
            </a:r>
            <a:r>
              <a:rPr lang="en-US" sz="2200" dirty="0">
                <a:solidFill>
                  <a:srgbClr val="FF0000"/>
                </a:solidFill>
                <a:latin typeface="Times New Roman" pitchFamily="18" charset="0"/>
                <a:cs typeface="Times New Roman" pitchFamily="18" charset="0"/>
              </a:rPr>
              <a:t> tính </a:t>
            </a:r>
            <a:r>
              <a:rPr lang="en-US" sz="2200" dirty="0" err="1">
                <a:solidFill>
                  <a:srgbClr val="FF0000"/>
                </a:solidFill>
                <a:latin typeface="Times New Roman" pitchFamily="18" charset="0"/>
                <a:cs typeface="Times New Roman" pitchFamily="18" charset="0"/>
              </a:rPr>
              <a:t>chất</a:t>
            </a:r>
            <a:r>
              <a:rPr lang="en-US" sz="2200" dirty="0">
                <a:solidFill>
                  <a:srgbClr val="FF0000"/>
                </a:solidFill>
                <a:latin typeface="Times New Roman" pitchFamily="18" charset="0"/>
                <a:cs typeface="Times New Roman" pitchFamily="18" charset="0"/>
              </a:rPr>
              <a:t> </a:t>
            </a:r>
            <a:r>
              <a:rPr lang="en-US" sz="2200" dirty="0" err="1">
                <a:solidFill>
                  <a:srgbClr val="FF0000"/>
                </a:solidFill>
                <a:latin typeface="Times New Roman" pitchFamily="18" charset="0"/>
                <a:cs typeface="Times New Roman" pitchFamily="18" charset="0"/>
              </a:rPr>
              <a:t>sau</a:t>
            </a:r>
            <a:endParaRPr lang="en-US" sz="2200" dirty="0">
              <a:solidFill>
                <a:srgbClr val="FF0000"/>
              </a:solidFill>
              <a:latin typeface="Times New Roman" pitchFamily="18" charset="0"/>
              <a:cs typeface="Times New Roman" pitchFamily="18" charset="0"/>
            </a:endParaRPr>
          </a:p>
        </p:txBody>
      </p:sp>
      <p:sp>
        <p:nvSpPr>
          <p:cNvPr id="4" name="Right Arrow 3"/>
          <p:cNvSpPr/>
          <p:nvPr/>
        </p:nvSpPr>
        <p:spPr>
          <a:xfrm>
            <a:off x="1066800" y="5943600"/>
            <a:ext cx="838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2. Các tính chất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a:solidFill>
                  <a:srgbClr val="FF0000"/>
                </a:solidFill>
                <a:latin typeface="Times New Roman" pitchFamily="18" charset="0"/>
                <a:cs typeface="Times New Roman" pitchFamily="18" charset="0"/>
              </a:rPr>
              <a:t>1. Độ tin cậy</a:t>
            </a:r>
          </a:p>
          <a:p>
            <a:pPr marL="0" indent="0">
              <a:buNone/>
            </a:pPr>
            <a:r>
              <a:rPr lang="en-US" sz="3000">
                <a:solidFill>
                  <a:srgbClr val="FF0000"/>
                </a:solidFill>
                <a:latin typeface="Times New Roman" pitchFamily="18" charset="0"/>
                <a:cs typeface="Times New Roman" pitchFamily="18" charset="0"/>
              </a:rPr>
              <a:t>2. Tính đồng thời</a:t>
            </a:r>
          </a:p>
          <a:p>
            <a:pPr marL="0" indent="0">
              <a:buNone/>
            </a:pPr>
            <a:r>
              <a:rPr lang="en-US" sz="3000">
                <a:solidFill>
                  <a:srgbClr val="FF0000"/>
                </a:solidFill>
                <a:latin typeface="Times New Roman" pitchFamily="18" charset="0"/>
                <a:cs typeface="Times New Roman" pitchFamily="18" charset="0"/>
              </a:rPr>
              <a:t>3. Tính phân chia</a:t>
            </a:r>
          </a:p>
          <a:p>
            <a:pPr marL="0" indent="0">
              <a:buNone/>
            </a:pPr>
            <a:r>
              <a:rPr lang="en-US" sz="3000">
                <a:solidFill>
                  <a:srgbClr val="FF0000"/>
                </a:solidFill>
                <a:latin typeface="Times New Roman" pitchFamily="18" charset="0"/>
                <a:cs typeface="Times New Roman" pitchFamily="18" charset="0"/>
              </a:rPr>
              <a:t>4. Các bộ nhớ</a:t>
            </a:r>
          </a:p>
          <a:p>
            <a:pPr marL="0" indent="0">
              <a:buNone/>
            </a:pPr>
            <a:r>
              <a:rPr lang="en-US" sz="3000">
                <a:solidFill>
                  <a:srgbClr val="FF0000"/>
                </a:solidFill>
                <a:latin typeface="Times New Roman" pitchFamily="18" charset="0"/>
                <a:cs typeface="Times New Roman" pitchFamily="18" charset="0"/>
              </a:rPr>
              <a:t>5. Tính vạn năng</a:t>
            </a:r>
          </a:p>
          <a:p>
            <a:pPr marL="0" indent="0">
              <a:buNone/>
            </a:pPr>
            <a:r>
              <a:rPr lang="en-US" sz="3000">
                <a:solidFill>
                  <a:srgbClr val="FF0000"/>
                </a:solidFill>
                <a:latin typeface="Times New Roman" pitchFamily="18" charset="0"/>
                <a:cs typeface="Times New Roman" pitchFamily="18" charset="0"/>
              </a:rPr>
              <a:t>6. Tính hiệu quả</a:t>
            </a:r>
          </a:p>
          <a:p>
            <a:pPr marL="0" indent="0">
              <a:buNone/>
            </a:pPr>
            <a:r>
              <a:rPr lang="en-US" sz="3000">
                <a:solidFill>
                  <a:srgbClr val="FF0000"/>
                </a:solidFill>
                <a:latin typeface="Times New Roman" pitchFamily="18" charset="0"/>
                <a:cs typeface="Times New Roman" pitchFamily="18" charset="0"/>
              </a:rPr>
              <a:t>7. Tính bảo vệ</a:t>
            </a:r>
          </a:p>
          <a:p>
            <a:pPr marL="0" indent="0">
              <a:buNone/>
            </a:pPr>
            <a:r>
              <a:rPr lang="en-US" sz="3000">
                <a:solidFill>
                  <a:srgbClr val="FF0000"/>
                </a:solidFill>
                <a:latin typeface="Times New Roman" pitchFamily="18" charset="0"/>
                <a:cs typeface="Times New Roman" pitchFamily="18" charset="0"/>
              </a:rPr>
              <a:t>8. Tính thuận tiện</a:t>
            </a:r>
          </a:p>
          <a:p>
            <a:pPr marL="0" indent="0">
              <a:buNone/>
            </a:pPr>
            <a:r>
              <a:rPr lang="en-US" sz="3000">
                <a:solidFill>
                  <a:srgbClr val="FF0000"/>
                </a:solidFill>
                <a:latin typeface="Times New Roman" pitchFamily="18" charset="0"/>
                <a:cs typeface="Times New Roman" pitchFamily="18" charset="0"/>
              </a:rPr>
              <a:t>9. Tính kế thừa, thích nghi và kích thước nhỏ</a:t>
            </a: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02349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2. Các tính chất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a:solidFill>
                  <a:srgbClr val="FF0000"/>
                </a:solidFill>
                <a:latin typeface="Times New Roman" pitchFamily="18" charset="0"/>
                <a:cs typeface="Times New Roman" pitchFamily="18" charset="0"/>
              </a:rPr>
              <a:t>1. Độ tin cậy</a:t>
            </a:r>
          </a:p>
          <a:p>
            <a:r>
              <a:rPr lang="en-US" sz="3000">
                <a:latin typeface="Times New Roman" pitchFamily="18" charset="0"/>
                <a:cs typeface="Times New Roman" pitchFamily="18" charset="0"/>
              </a:rPr>
              <a:t>Một hệ điều hành phải thực hiện mọi hoạt động, mọi thông báo đều phải chuẩn xác tuyệt đối. Chỉ khi nào chắc chắn là đúng mới cung cấp thông tin cho người sử dụng</a:t>
            </a: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03893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2. Các tính chất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a:solidFill>
                  <a:srgbClr val="FF0000"/>
                </a:solidFill>
                <a:latin typeface="Times New Roman" pitchFamily="18" charset="0"/>
                <a:cs typeface="Times New Roman" pitchFamily="18" charset="0"/>
              </a:rPr>
              <a:t>2. Tính đồng thời</a:t>
            </a:r>
          </a:p>
          <a:p>
            <a:pPr marL="0" indent="0">
              <a:buNone/>
            </a:pPr>
            <a:r>
              <a:rPr lang="en-US" sz="3000">
                <a:latin typeface="Times New Roman" pitchFamily="18" charset="0"/>
                <a:cs typeface="Times New Roman" pitchFamily="18" charset="0"/>
              </a:rPr>
              <a:t>Một hệ điều hành phải cho phép đồng thời có sự tồn tại của nhiều hoạt động cùng nhau hoặc song song</a:t>
            </a: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660245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2. Các tính chất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a:solidFill>
                  <a:srgbClr val="FF0000"/>
                </a:solidFill>
                <a:latin typeface="Times New Roman" pitchFamily="18" charset="0"/>
                <a:cs typeface="Times New Roman" pitchFamily="18" charset="0"/>
              </a:rPr>
              <a:t>3. Tính phân chia</a:t>
            </a:r>
          </a:p>
          <a:p>
            <a:pPr marL="0" indent="0">
              <a:buNone/>
            </a:pPr>
            <a:r>
              <a:rPr lang="en-US" sz="3000">
                <a:latin typeface="Times New Roman" pitchFamily="18" charset="0"/>
                <a:cs typeface="Times New Roman" pitchFamily="18" charset="0"/>
              </a:rPr>
              <a:t>Một hệ điều hành phải cho phép sự phân chia dung chung các tài nguyên hoặc các thông tin cho các yêu cầu khác nhau</a:t>
            </a: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31856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2. Các tính chất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a:solidFill>
                  <a:srgbClr val="FF0000"/>
                </a:solidFill>
                <a:latin typeface="Times New Roman" pitchFamily="18" charset="0"/>
                <a:cs typeface="Times New Roman" pitchFamily="18" charset="0"/>
              </a:rPr>
              <a:t>4. Các bộ nhớ</a:t>
            </a:r>
          </a:p>
          <a:p>
            <a:pPr marL="0" indent="0">
              <a:buNone/>
            </a:pPr>
            <a:r>
              <a:rPr lang="en-US" sz="3000">
                <a:latin typeface="Times New Roman" pitchFamily="18" charset="0"/>
                <a:cs typeface="Times New Roman" pitchFamily="18" charset="0"/>
              </a:rPr>
              <a:t>Một hệ điều hành phải cần thiết phải có bộ nhớ để lưu trữ các thông tin trong máy tính thay việc lưu trữ bên ngoài</a:t>
            </a: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380254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2. Các tính chất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a:solidFill>
                  <a:srgbClr val="FF0000"/>
                </a:solidFill>
                <a:latin typeface="Times New Roman" pitchFamily="18" charset="0"/>
                <a:cs typeface="Times New Roman" pitchFamily="18" charset="0"/>
              </a:rPr>
              <a:t>5. Tính vạn năng</a:t>
            </a:r>
          </a:p>
          <a:p>
            <a:pPr marL="0" indent="0">
              <a:buNone/>
            </a:pPr>
            <a:r>
              <a:rPr lang="en-US" sz="3000">
                <a:latin typeface="Times New Roman" pitchFamily="18" charset="0"/>
                <a:cs typeface="Times New Roman" pitchFamily="18" charset="0"/>
              </a:rPr>
              <a:t>Một hệ điều hành phải xác định, cùng một chương trình được khai thác hôm nay hoặc ngày mai phải luôn luôn cho cùng một kết quả nếu các dữ liệu là giống nhau. Mặt khác, hệ điều hành phải là vô định theo nghĩa có thể phản ứng lại các sự kiện.</a:t>
            </a: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9442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2. Các tính chất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fontScale="92500"/>
          </a:bodyPr>
          <a:lstStyle/>
          <a:p>
            <a:pPr marL="0" indent="0">
              <a:buNone/>
            </a:pPr>
            <a:r>
              <a:rPr lang="en-US" sz="3000" dirty="0">
                <a:solidFill>
                  <a:srgbClr val="FF0000"/>
                </a:solidFill>
                <a:latin typeface="Times New Roman" pitchFamily="18" charset="0"/>
                <a:cs typeface="Times New Roman" pitchFamily="18" charset="0"/>
              </a:rPr>
              <a:t>6. Tính </a:t>
            </a:r>
            <a:r>
              <a:rPr lang="en-US" sz="3000" dirty="0" err="1">
                <a:solidFill>
                  <a:srgbClr val="FF0000"/>
                </a:solidFill>
                <a:latin typeface="Times New Roman" pitchFamily="18" charset="0"/>
                <a:cs typeface="Times New Roman" pitchFamily="18" charset="0"/>
              </a:rPr>
              <a:t>hiệu</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quả</a:t>
            </a:r>
            <a:endParaRPr lang="en-US" sz="3000" dirty="0">
              <a:solidFill>
                <a:srgbClr val="FF0000"/>
              </a:solidFill>
              <a:latin typeface="Times New Roman" pitchFamily="18" charset="0"/>
              <a:cs typeface="Times New Roman" pitchFamily="18" charset="0"/>
            </a:endParaRPr>
          </a:p>
          <a:p>
            <a:pPr marL="0" indent="0">
              <a:buNone/>
            </a:pPr>
            <a:r>
              <a:rPr lang="en-US" sz="3000" dirty="0" err="1">
                <a:latin typeface="Times New Roman" pitchFamily="18" charset="0"/>
                <a:cs typeface="Times New Roman" pitchFamily="18" charset="0"/>
              </a:rPr>
              <a:t>Phải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có</a:t>
            </a:r>
            <a:r>
              <a:rPr lang="en-US" sz="3000" dirty="0">
                <a:latin typeface="Times New Roman" pitchFamily="18" charset="0"/>
                <a:cs typeface="Times New Roman" pitchFamily="18" charset="0"/>
              </a:rPr>
              <a:t> tính </a:t>
            </a:r>
            <a:r>
              <a:rPr lang="en-US" sz="3000" dirty="0" err="1">
                <a:latin typeface="Times New Roman" pitchFamily="18" charset="0"/>
                <a:cs typeface="Times New Roman" pitchFamily="18" charset="0"/>
              </a:rPr>
              <a:t>hiệu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quả</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thường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được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xét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tiêu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chí</a:t>
            </a:r>
            <a:r>
              <a:rPr lang="en-US" sz="3000" dirty="0">
                <a:latin typeface="Times New Roman" pitchFamily="18" charset="0"/>
                <a:cs typeface="Times New Roman" pitchFamily="18" charset="0"/>
              </a:rPr>
              <a:t>:</a:t>
            </a:r>
          </a:p>
          <a:p>
            <a:r>
              <a:rPr lang="en-US" sz="3000" dirty="0" err="1">
                <a:latin typeface="Times New Roman" pitchFamily="18" charset="0"/>
                <a:cs typeface="Times New Roman" pitchFamily="18" charset="0"/>
              </a:rPr>
              <a:t>Khoảng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thời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gian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tối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thiểu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để</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chuyển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giữa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thao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tác</a:t>
            </a:r>
            <a:endParaRPr lang="en-US" sz="3000" dirty="0">
              <a:latin typeface="Times New Roman" pitchFamily="18" charset="0"/>
              <a:cs typeface="Times New Roman" pitchFamily="18" charset="0"/>
            </a:endParaRPr>
          </a:p>
          <a:p>
            <a:r>
              <a:rPr lang="en-US" sz="3000" dirty="0" err="1">
                <a:latin typeface="Times New Roman" pitchFamily="18" charset="0"/>
                <a:cs typeface="Times New Roman" pitchFamily="18" charset="0"/>
              </a:rPr>
              <a:t>Thời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gian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đơn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vị</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lý</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trung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tâm</a:t>
            </a:r>
            <a:r>
              <a:rPr lang="en-US" sz="3000" dirty="0">
                <a:latin typeface="Times New Roman" pitchFamily="18" charset="0"/>
                <a:cs typeface="Times New Roman" pitchFamily="18" charset="0"/>
              </a:rPr>
              <a:t> không </a:t>
            </a:r>
            <a:r>
              <a:rPr lang="en-US" sz="3000" dirty="0" err="1">
                <a:latin typeface="Times New Roman" pitchFamily="18" charset="0"/>
                <a:cs typeface="Times New Roman" pitchFamily="18" charset="0"/>
              </a:rPr>
              <a:t>được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dụng</a:t>
            </a:r>
            <a:endParaRPr lang="en-US" sz="3000" dirty="0">
              <a:latin typeface="Times New Roman" pitchFamily="18" charset="0"/>
              <a:cs typeface="Times New Roman" pitchFamily="18" charset="0"/>
            </a:endParaRPr>
          </a:p>
          <a:p>
            <a:r>
              <a:rPr lang="en-US" sz="3000" dirty="0" err="1">
                <a:latin typeface="Times New Roman" pitchFamily="18" charset="0"/>
                <a:cs typeface="Times New Roman" pitchFamily="18" charset="0"/>
              </a:rPr>
              <a:t>Thời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gian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lý</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thao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theo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lô</a:t>
            </a:r>
            <a:endParaRPr lang="en-US" sz="3000" dirty="0">
              <a:latin typeface="Times New Roman" pitchFamily="18" charset="0"/>
              <a:cs typeface="Times New Roman" pitchFamily="18" charset="0"/>
            </a:endParaRPr>
          </a:p>
          <a:p>
            <a:r>
              <a:rPr lang="en-US" sz="3000" dirty="0" err="1">
                <a:latin typeface="Times New Roman" pitchFamily="18" charset="0"/>
                <a:cs typeface="Times New Roman" pitchFamily="18" charset="0"/>
              </a:rPr>
              <a:t>Thời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gian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trả</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lời</a:t>
            </a:r>
            <a:r>
              <a:rPr lang="en-US" sz="3000" dirty="0">
                <a:latin typeface="Times New Roman" pitchFamily="18" charset="0"/>
                <a:cs typeface="Times New Roman" pitchFamily="18" charset="0"/>
              </a:rPr>
              <a:t> một </a:t>
            </a:r>
            <a:r>
              <a:rPr lang="en-US" sz="3000" dirty="0" err="1">
                <a:latin typeface="Times New Roman" pitchFamily="18" charset="0"/>
                <a:cs typeface="Times New Roman" pitchFamily="18" charset="0"/>
              </a:rPr>
              <a:t>yêu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cầu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Trong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hệ</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truy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cập</a:t>
            </a:r>
            <a:r>
              <a:rPr lang="en-US" sz="3000" dirty="0">
                <a:latin typeface="Times New Roman" pitchFamily="18" charset="0"/>
                <a:cs typeface="Times New Roman" pitchFamily="18" charset="0"/>
              </a:rPr>
              <a:t>)</a:t>
            </a:r>
          </a:p>
          <a:p>
            <a:r>
              <a:rPr lang="en-US" sz="3000" dirty="0" err="1">
                <a:latin typeface="Times New Roman" pitchFamily="18" charset="0"/>
                <a:cs typeface="Times New Roman" pitchFamily="18" charset="0"/>
              </a:rPr>
              <a:t>Mức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độ</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dụng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tài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nguyên</a:t>
            </a:r>
            <a:endParaRPr lang="en-US" sz="3000" dirty="0">
              <a:latin typeface="Times New Roman" pitchFamily="18" charset="0"/>
              <a:cs typeface="Times New Roman" pitchFamily="18" charset="0"/>
            </a:endParaRPr>
          </a:p>
          <a:p>
            <a:r>
              <a:rPr lang="en-US" sz="3000" dirty="0" err="1">
                <a:latin typeface="Times New Roman" pitchFamily="18" charset="0"/>
                <a:cs typeface="Times New Roman" pitchFamily="18" charset="0"/>
              </a:rPr>
              <a:t>Tốc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độ</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xử</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lý</a:t>
            </a:r>
            <a:r>
              <a:rPr lang="en-US" sz="3000" dirty="0">
                <a:latin typeface="Times New Roman" pitchFamily="18" charset="0"/>
                <a:cs typeface="Times New Roman" pitchFamily="18" charset="0"/>
              </a:rPr>
              <a:t>.</a:t>
            </a: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75694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765" y="304800"/>
            <a:ext cx="8229600" cy="704088"/>
          </a:xfrm>
        </p:spPr>
        <p:txBody>
          <a:bodyPr>
            <a:normAutofit fontScale="90000"/>
          </a:bodyPr>
          <a:lstStyle/>
          <a:p>
            <a:pPr algn="ctr"/>
            <a:r>
              <a:rPr lang="en-US" sz="4000">
                <a:latin typeface="Times New Roman" pitchFamily="18" charset="0"/>
                <a:cs typeface="Times New Roman" pitchFamily="18" charset="0"/>
              </a:rPr>
              <a:t>1. Các khái niệm và phân loại Hệ điều hành</a:t>
            </a:r>
          </a:p>
        </p:txBody>
      </p:sp>
      <p:sp>
        <p:nvSpPr>
          <p:cNvPr id="3" name="Content Placeholder 2"/>
          <p:cNvSpPr>
            <a:spLocks noGrp="1"/>
          </p:cNvSpPr>
          <p:nvPr>
            <p:ph idx="1"/>
          </p:nvPr>
        </p:nvSpPr>
        <p:spPr>
          <a:xfrm>
            <a:off x="0" y="1295400"/>
            <a:ext cx="9143999" cy="4389120"/>
          </a:xfrm>
        </p:spPr>
        <p:txBody>
          <a:bodyPr/>
          <a:lstStyle/>
          <a:p>
            <a:pPr marL="274320" lvl="1" indent="-274320">
              <a:buClr>
                <a:schemeClr val="accent3"/>
              </a:buClr>
              <a:buSzPct val="95000"/>
            </a:pPr>
            <a:r>
              <a:rPr lang="en-US" sz="3200" dirty="0">
                <a:solidFill>
                  <a:srgbClr val="FF0000"/>
                </a:solidFill>
                <a:latin typeface="Times New Roman" pitchFamily="18" charset="0"/>
                <a:cs typeface="Times New Roman" pitchFamily="18" charset="0"/>
              </a:rPr>
              <a:t>1.1. </a:t>
            </a:r>
            <a:r>
              <a:rPr lang="en-US" sz="3200" dirty="0" err="1">
                <a:solidFill>
                  <a:srgbClr val="FF0000"/>
                </a:solidFill>
                <a:latin typeface="Times New Roman" pitchFamily="18" charset="0"/>
                <a:cs typeface="Times New Roman" pitchFamily="18" charset="0"/>
              </a:rPr>
              <a:t>Khái</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niệm</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hệ</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điều</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hành</a:t>
            </a:r>
            <a:endParaRPr lang="en-US" sz="3200" dirty="0">
              <a:solidFill>
                <a:srgbClr val="FF0000"/>
              </a:solidFill>
              <a:latin typeface="Times New Roman" pitchFamily="18" charset="0"/>
              <a:cs typeface="Times New Roman" pitchFamily="18" charset="0"/>
            </a:endParaRPr>
          </a:p>
          <a:p>
            <a:pPr marL="274320" lvl="1" indent="-274320">
              <a:buClr>
                <a:schemeClr val="accent3"/>
              </a:buClr>
              <a:buSzPct val="95000"/>
            </a:pPr>
            <a:r>
              <a:rPr lang="en-US" sz="3200" dirty="0">
                <a:solidFill>
                  <a:srgbClr val="FF0000"/>
                </a:solidFill>
                <a:latin typeface="Times New Roman" pitchFamily="18" charset="0"/>
                <a:cs typeface="Times New Roman" pitchFamily="18" charset="0"/>
              </a:rPr>
              <a:t>1.2. </a:t>
            </a:r>
            <a:r>
              <a:rPr lang="en-US" sz="3200" dirty="0" err="1">
                <a:solidFill>
                  <a:srgbClr val="FF0000"/>
                </a:solidFill>
                <a:latin typeface="Times New Roman" pitchFamily="18" charset="0"/>
                <a:cs typeface="Times New Roman" pitchFamily="18" charset="0"/>
              </a:rPr>
              <a:t>Định</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nghĩa</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hệ</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điều</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hành</a:t>
            </a:r>
            <a:endParaRPr lang="en-US" sz="3200" dirty="0">
              <a:solidFill>
                <a:srgbClr val="FF0000"/>
              </a:solidFill>
              <a:latin typeface="Times New Roman" pitchFamily="18" charset="0"/>
              <a:cs typeface="Times New Roman" pitchFamily="18" charset="0"/>
            </a:endParaRPr>
          </a:p>
          <a:p>
            <a:pPr marL="274320" lvl="1" indent="-274320">
              <a:buClr>
                <a:schemeClr val="accent3"/>
              </a:buClr>
              <a:buSzPct val="95000"/>
            </a:pPr>
            <a:r>
              <a:rPr lang="en-US" sz="3200" dirty="0">
                <a:solidFill>
                  <a:srgbClr val="FF0000"/>
                </a:solidFill>
                <a:latin typeface="Times New Roman" pitchFamily="18" charset="0"/>
                <a:cs typeface="Times New Roman" pitchFamily="18" charset="0"/>
              </a:rPr>
              <a:t>1.3. </a:t>
            </a:r>
            <a:r>
              <a:rPr lang="en-US" sz="3200" dirty="0" err="1">
                <a:solidFill>
                  <a:srgbClr val="FF0000"/>
                </a:solidFill>
                <a:latin typeface="Times New Roman" pitchFamily="18" charset="0"/>
                <a:cs typeface="Times New Roman" pitchFamily="18" charset="0"/>
              </a:rPr>
              <a:t>Phân</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loại</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hệ</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điều</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hành</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theo</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chức</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năng</a:t>
            </a:r>
            <a:endParaRPr lang="en-US" sz="3200" dirty="0">
              <a:solidFill>
                <a:srgbClr val="FF0000"/>
              </a:solidFill>
              <a:latin typeface="Times New Roman" pitchFamily="18" charset="0"/>
              <a:cs typeface="Times New Roman" pitchFamily="18" charset="0"/>
            </a:endParaRPr>
          </a:p>
          <a:p>
            <a:pPr marL="274320" lvl="1" indent="-274320">
              <a:buClr>
                <a:schemeClr val="accent3"/>
              </a:buClr>
              <a:buSzPct val="95000"/>
            </a:pPr>
            <a:r>
              <a:rPr lang="en-US" sz="3200" dirty="0">
                <a:solidFill>
                  <a:srgbClr val="FF0000"/>
                </a:solidFill>
                <a:latin typeface="Times New Roman" pitchFamily="18" charset="0"/>
                <a:cs typeface="Times New Roman" pitchFamily="18" charset="0"/>
              </a:rPr>
              <a:t>1.4. </a:t>
            </a:r>
            <a:r>
              <a:rPr lang="en-US" sz="3200" dirty="0" err="1">
                <a:solidFill>
                  <a:srgbClr val="FF0000"/>
                </a:solidFill>
                <a:latin typeface="Times New Roman" pitchFamily="18" charset="0"/>
                <a:cs typeface="Times New Roman" pitchFamily="18" charset="0"/>
              </a:rPr>
              <a:t>Phân</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loại</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hệ</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điều</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hành</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theo</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tiêu</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chuẩn</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ứng</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dụng</a:t>
            </a:r>
            <a:endParaRPr lang="en-US" sz="3200" dirty="0">
              <a:solidFill>
                <a:srgbClr val="FF0000"/>
              </a:solidFill>
              <a:latin typeface="Times New Roman" pitchFamily="18" charset="0"/>
              <a:cs typeface="Times New Roman" pitchFamily="18" charset="0"/>
            </a:endParaRPr>
          </a:p>
          <a:p>
            <a:pPr marL="0" lvl="1" indent="0">
              <a:buClr>
                <a:schemeClr val="accent3"/>
              </a:buClr>
              <a:buSzPct val="95000"/>
              <a:buNone/>
            </a:pPr>
            <a:endParaRPr lang="en-US" dirty="0">
              <a:solidFill>
                <a:srgbClr val="FF0000"/>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2. Các tính chất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a:solidFill>
                  <a:srgbClr val="FF0000"/>
                </a:solidFill>
                <a:latin typeface="Times New Roman" pitchFamily="18" charset="0"/>
                <a:cs typeface="Times New Roman" pitchFamily="18" charset="0"/>
              </a:rPr>
              <a:t>7. Tính bảo vệ</a:t>
            </a:r>
          </a:p>
          <a:p>
            <a:pPr marL="0" indent="0">
              <a:buNone/>
            </a:pPr>
            <a:r>
              <a:rPr lang="en-US" sz="2200">
                <a:latin typeface="Times New Roman" pitchFamily="18" charset="0"/>
                <a:cs typeface="Times New Roman" pitchFamily="18" charset="0"/>
              </a:rPr>
              <a:t>Hệ điều hành phải được thao tác chuẩn xác và tin cậy, không có lỗi và phải có khả năng giả quyết được tất cả các yêu cầu bất thường có thể xảy ra. Hạn chế được tối đa các sai sót ngẫu nhiên hay cố ý.</a:t>
            </a: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48827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2. Các tính chất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a:solidFill>
                  <a:srgbClr val="FF0000"/>
                </a:solidFill>
                <a:latin typeface="Times New Roman" pitchFamily="18" charset="0"/>
                <a:cs typeface="Times New Roman" pitchFamily="18" charset="0"/>
              </a:rPr>
              <a:t>8. Tính thuận tiện</a:t>
            </a:r>
          </a:p>
          <a:p>
            <a:pPr marL="0" indent="0">
              <a:buNone/>
            </a:pPr>
            <a:r>
              <a:rPr lang="en-US" sz="3000">
                <a:latin typeface="Times New Roman" pitchFamily="18" charset="0"/>
                <a:cs typeface="Times New Roman" pitchFamily="18" charset="0"/>
              </a:rPr>
              <a:t>Hệ điều hành phải có khả năng cải tiến hoặc sửa các lỗi mà không cần phải dung một số lượng lớn những người lập trình</a:t>
            </a: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06220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2. Các tính chất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a:solidFill>
                  <a:srgbClr val="FF0000"/>
                </a:solidFill>
                <a:latin typeface="Times New Roman" pitchFamily="18" charset="0"/>
                <a:cs typeface="Times New Roman" pitchFamily="18" charset="0"/>
              </a:rPr>
              <a:t>9. Tính kế thừa, thích nghi và kích thước nhỏ</a:t>
            </a:r>
          </a:p>
          <a:p>
            <a:pPr marL="0" indent="0">
              <a:buNone/>
            </a:pPr>
            <a:r>
              <a:rPr lang="en-US" sz="2200">
                <a:latin typeface="Times New Roman" pitchFamily="18" charset="0"/>
                <a:cs typeface="Times New Roman" pitchFamily="18" charset="0"/>
              </a:rPr>
              <a:t>Hệ điều hành phải có tính thừa kế, thích nghi và kích thước nhỏ.</a:t>
            </a:r>
          </a:p>
          <a:p>
            <a:pPr marL="0" indent="0">
              <a:buNone/>
            </a:pPr>
            <a:endParaRPr lang="en-US" sz="2200">
              <a:latin typeface="Times New Roman" pitchFamily="18" charset="0"/>
              <a:cs typeface="Times New Roman" pitchFamily="18" charset="0"/>
            </a:endParaRPr>
          </a:p>
          <a:p>
            <a:pPr marL="0" indent="0">
              <a:buNone/>
            </a:pPr>
            <a:r>
              <a:rPr lang="en-US" sz="2200" b="1">
                <a:solidFill>
                  <a:srgbClr val="FF0000"/>
                </a:solidFill>
                <a:latin typeface="Times New Roman" pitchFamily="18" charset="0"/>
                <a:cs typeface="Times New Roman" pitchFamily="18" charset="0"/>
              </a:rPr>
              <a:t>Trong một chừng mực nào đó, các tính chất là mâu thuẫn với nhau. Một hệ điều hành cần phải giải quyết trung hòa, ưu tiên ở tính này hay tính chất khác để đáp ứng được yêu cầu tối đa có thể của người sử dụng.</a:t>
            </a:r>
            <a:endParaRPr lang="en-US" sz="22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213423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3. Nguyên tắc xây dựng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514350" indent="-514350">
              <a:buAutoNum type="arabicPeriod"/>
            </a:pPr>
            <a:r>
              <a:rPr lang="en-US" sz="3000" dirty="0" err="1">
                <a:solidFill>
                  <a:srgbClr val="FF0000"/>
                </a:solidFill>
                <a:latin typeface="Times New Roman" pitchFamily="18" charset="0"/>
                <a:cs typeface="Times New Roman" pitchFamily="18" charset="0"/>
              </a:rPr>
              <a:t>Nguyên</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tắc</a:t>
            </a:r>
            <a:r>
              <a:rPr lang="en-US" sz="3000" dirty="0">
                <a:solidFill>
                  <a:srgbClr val="FF0000"/>
                </a:solidFill>
                <a:latin typeface="Times New Roman" pitchFamily="18" charset="0"/>
                <a:cs typeface="Times New Roman" pitchFamily="18" charset="0"/>
              </a:rPr>
              <a:t> module</a:t>
            </a:r>
          </a:p>
          <a:p>
            <a:pPr marL="514350" indent="-514350">
              <a:buAutoNum type="arabicPeriod"/>
            </a:pPr>
            <a:r>
              <a:rPr lang="en-US" sz="3000" dirty="0" err="1">
                <a:solidFill>
                  <a:srgbClr val="FF0000"/>
                </a:solidFill>
                <a:latin typeface="Times New Roman" pitchFamily="18" charset="0"/>
                <a:cs typeface="Times New Roman" pitchFamily="18" charset="0"/>
              </a:rPr>
              <a:t>Nguyên</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tắc</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phủ</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chức</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năng</a:t>
            </a:r>
            <a:endParaRPr lang="en-US" sz="3000" dirty="0">
              <a:solidFill>
                <a:srgbClr val="FF0000"/>
              </a:solidFill>
              <a:latin typeface="Times New Roman" pitchFamily="18" charset="0"/>
              <a:cs typeface="Times New Roman" pitchFamily="18" charset="0"/>
            </a:endParaRPr>
          </a:p>
          <a:p>
            <a:pPr marL="514350" indent="-514350">
              <a:buAutoNum type="arabicPeriod"/>
            </a:pPr>
            <a:r>
              <a:rPr lang="en-US" sz="3000" dirty="0" err="1">
                <a:solidFill>
                  <a:srgbClr val="FF0000"/>
                </a:solidFill>
                <a:latin typeface="Times New Roman" pitchFamily="18" charset="0"/>
                <a:cs typeface="Times New Roman" pitchFamily="18" charset="0"/>
              </a:rPr>
              <a:t>Nguyên</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tắc</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macroprocessor</a:t>
            </a:r>
            <a:endParaRPr lang="en-US" sz="3000" dirty="0">
              <a:solidFill>
                <a:srgbClr val="FF0000"/>
              </a:solidFill>
              <a:latin typeface="Times New Roman" pitchFamily="18" charset="0"/>
              <a:cs typeface="Times New Roman" pitchFamily="18" charset="0"/>
            </a:endParaRPr>
          </a:p>
          <a:p>
            <a:pPr marL="514350" indent="-514350">
              <a:buAutoNum type="arabicPeriod"/>
            </a:pPr>
            <a:r>
              <a:rPr lang="en-US" sz="3000" dirty="0" err="1">
                <a:solidFill>
                  <a:srgbClr val="FF0000"/>
                </a:solidFill>
                <a:latin typeface="Times New Roman" pitchFamily="18" charset="0"/>
                <a:cs typeface="Times New Roman" pitchFamily="18" charset="0"/>
              </a:rPr>
              <a:t>Nguyên</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tắc</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bảng</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tham</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số</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điều</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khiển</a:t>
            </a:r>
            <a:endParaRPr lang="en-US" sz="3000" dirty="0">
              <a:solidFill>
                <a:srgbClr val="FF0000"/>
              </a:solidFill>
              <a:latin typeface="Times New Roman" pitchFamily="18" charset="0"/>
              <a:cs typeface="Times New Roman" pitchFamily="18" charset="0"/>
            </a:endParaRPr>
          </a:p>
          <a:p>
            <a:pPr marL="514350" indent="-514350">
              <a:buAutoNum type="arabicPeriod"/>
            </a:pPr>
            <a:r>
              <a:rPr lang="en-US" sz="3000" dirty="0" err="1">
                <a:solidFill>
                  <a:srgbClr val="FF0000"/>
                </a:solidFill>
                <a:latin typeface="Times New Roman" pitchFamily="18" charset="0"/>
                <a:cs typeface="Times New Roman" pitchFamily="18" charset="0"/>
              </a:rPr>
              <a:t>Nguyên</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tắc</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giá</a:t>
            </a:r>
            <a:r>
              <a:rPr lang="en-US" sz="3000" dirty="0">
                <a:solidFill>
                  <a:srgbClr val="FF0000"/>
                </a:solidFill>
                <a:latin typeface="Times New Roman" pitchFamily="18" charset="0"/>
                <a:cs typeface="Times New Roman" pitchFamily="18" charset="0"/>
              </a:rPr>
              <a:t> trị </a:t>
            </a:r>
            <a:r>
              <a:rPr lang="en-US" sz="3000" dirty="0" err="1">
                <a:solidFill>
                  <a:srgbClr val="FF0000"/>
                </a:solidFill>
                <a:latin typeface="Times New Roman" pitchFamily="18" charset="0"/>
                <a:cs typeface="Times New Roman" pitchFamily="18" charset="0"/>
              </a:rPr>
              <a:t>chuẩn</a:t>
            </a:r>
            <a:endParaRPr lang="en-US" sz="3000" dirty="0">
              <a:solidFill>
                <a:srgbClr val="FF0000"/>
              </a:solidFill>
              <a:latin typeface="Times New Roman" pitchFamily="18" charset="0"/>
              <a:cs typeface="Times New Roman" pitchFamily="18" charset="0"/>
            </a:endParaRPr>
          </a:p>
          <a:p>
            <a:pPr marL="514350" indent="-514350">
              <a:buAutoNum type="arabicPeriod"/>
            </a:pPr>
            <a:r>
              <a:rPr lang="en-US" sz="3000" dirty="0" err="1">
                <a:solidFill>
                  <a:srgbClr val="FF0000"/>
                </a:solidFill>
                <a:latin typeface="Times New Roman" pitchFamily="18" charset="0"/>
                <a:cs typeface="Times New Roman" pitchFamily="18" charset="0"/>
              </a:rPr>
              <a:t>Nguyên</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tắc</a:t>
            </a:r>
            <a:r>
              <a:rPr lang="en-US" sz="3000" dirty="0">
                <a:solidFill>
                  <a:srgbClr val="FF0000"/>
                </a:solidFill>
                <a:latin typeface="Times New Roman" pitchFamily="18" charset="0"/>
                <a:cs typeface="Times New Roman" pitchFamily="18" charset="0"/>
              </a:rPr>
              <a:t> chia </a:t>
            </a:r>
            <a:r>
              <a:rPr lang="en-US" sz="3000" dirty="0" err="1">
                <a:solidFill>
                  <a:srgbClr val="FF0000"/>
                </a:solidFill>
                <a:latin typeface="Times New Roman" pitchFamily="18" charset="0"/>
                <a:cs typeface="Times New Roman" pitchFamily="18" charset="0"/>
              </a:rPr>
              <a:t>tham</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số</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thành</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hai</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loại</a:t>
            </a:r>
            <a:endParaRPr lang="en-US" sz="3000" dirty="0">
              <a:solidFill>
                <a:srgbClr val="FF0000"/>
              </a:solidFill>
              <a:latin typeface="Times New Roman" pitchFamily="18" charset="0"/>
              <a:cs typeface="Times New Roman" pitchFamily="18" charset="0"/>
            </a:endParaRPr>
          </a:p>
          <a:p>
            <a:pPr marL="514350" indent="-514350">
              <a:buAutoNum type="arabicPeriod"/>
            </a:pPr>
            <a:r>
              <a:rPr lang="en-US" sz="3000" dirty="0" err="1">
                <a:solidFill>
                  <a:srgbClr val="FF0000"/>
                </a:solidFill>
                <a:latin typeface="Times New Roman" pitchFamily="18" charset="0"/>
                <a:cs typeface="Times New Roman" pitchFamily="18" charset="0"/>
              </a:rPr>
              <a:t>Nguyên</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tắc</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bảo</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vệ</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nhiều</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mức</a:t>
            </a:r>
            <a:endParaRPr lang="en-US" sz="3000" dirty="0">
              <a:solidFill>
                <a:srgbClr val="FF0000"/>
              </a:solidFill>
              <a:latin typeface="Times New Roman" pitchFamily="18" charset="0"/>
              <a:cs typeface="Times New Roman" pitchFamily="18" charset="0"/>
            </a:endParaRPr>
          </a:p>
          <a:p>
            <a:pPr marL="514350" indent="-514350">
              <a:buAutoNum type="arabicPeriod"/>
            </a:pPr>
            <a:r>
              <a:rPr lang="en-US" sz="3000" dirty="0" err="1">
                <a:solidFill>
                  <a:srgbClr val="FF0000"/>
                </a:solidFill>
                <a:latin typeface="Times New Roman" pitchFamily="18" charset="0"/>
                <a:cs typeface="Times New Roman" pitchFamily="18" charset="0"/>
              </a:rPr>
              <a:t>Nguyên</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tắc</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tương</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đối</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trong</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định</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vị</a:t>
            </a:r>
            <a:endParaRPr lang="en-US" sz="3000" dirty="0">
              <a:solidFill>
                <a:srgbClr val="FF0000"/>
              </a:solidFill>
              <a:latin typeface="Times New Roman" pitchFamily="18" charset="0"/>
              <a:cs typeface="Times New Roman" pitchFamily="18" charset="0"/>
            </a:endParaRPr>
          </a:p>
          <a:p>
            <a:pPr marL="514350" indent="-514350">
              <a:buAutoNum type="arabicPeriod"/>
            </a:pPr>
            <a:r>
              <a:rPr lang="en-US" sz="3000" dirty="0" err="1">
                <a:solidFill>
                  <a:srgbClr val="FF0000"/>
                </a:solidFill>
                <a:latin typeface="Times New Roman" pitchFamily="18" charset="0"/>
                <a:cs typeface="Times New Roman" pitchFamily="18" charset="0"/>
              </a:rPr>
              <a:t>Nguyên</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tắc</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khởi</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tạo</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trong</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cài</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đặt</a:t>
            </a:r>
            <a:endParaRPr lang="en-US" sz="3000" dirty="0">
              <a:solidFill>
                <a:srgbClr val="FF0000"/>
              </a:solidFill>
              <a:latin typeface="Times New Roman" pitchFamily="18" charset="0"/>
              <a:cs typeface="Times New Roman" pitchFamily="18" charset="0"/>
            </a:endParaRPr>
          </a:p>
          <a:p>
            <a:pPr marL="0" indent="0">
              <a:buNone/>
            </a:pPr>
            <a:endParaRPr lang="en-US" sz="3000" dirty="0">
              <a:solidFill>
                <a:srgbClr val="FF0000"/>
              </a:solidFill>
              <a:latin typeface="Times New Roman" pitchFamily="18" charset="0"/>
              <a:cs typeface="Times New Roman" pitchFamily="18" charset="0"/>
            </a:endParaRP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103178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3. Nguyên tắc xây dựng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a:solidFill>
                  <a:srgbClr val="FF0000"/>
                </a:solidFill>
                <a:latin typeface="Times New Roman" pitchFamily="18" charset="0"/>
                <a:cs typeface="Times New Roman" pitchFamily="18" charset="0"/>
              </a:rPr>
              <a:t>1.Nguyên tắc module</a:t>
            </a:r>
          </a:p>
          <a:p>
            <a:pPr marL="0" indent="0" algn="just">
              <a:buNone/>
            </a:pPr>
            <a:r>
              <a:rPr lang="en-US" sz="3000">
                <a:latin typeface="Times New Roman" pitchFamily="18" charset="0"/>
                <a:cs typeface="Times New Roman" pitchFamily="18" charset="0"/>
              </a:rPr>
              <a:t>Một hệ điều hành phải được xây dựng từ các module độc lập và tồn tại quy tắc liên hệ chúng. Nguyên tắc module cho phép tổ hợp những module hiện có theo nhiều cách khác nhau để đảm bảo tính đa chức năng của hệ thống, từ đó dễ dàng cho việc sửa chữa , nâng cấp và loại bỏ những chức năng không cần thiết mà không làm ảnh hưởng đến các chức năng khác</a:t>
            </a:r>
          </a:p>
          <a:p>
            <a:pPr marL="0" indent="0">
              <a:buNone/>
            </a:pPr>
            <a:endParaRPr lang="en-US" sz="3000">
              <a:solidFill>
                <a:srgbClr val="FF0000"/>
              </a:solidFill>
              <a:latin typeface="Times New Roman" pitchFamily="18" charset="0"/>
              <a:cs typeface="Times New Roman" pitchFamily="18" charset="0"/>
            </a:endParaRP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148032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3. Nguyên tắc xây dựng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a:solidFill>
                  <a:srgbClr val="FF0000"/>
                </a:solidFill>
                <a:latin typeface="Times New Roman" pitchFamily="18" charset="0"/>
                <a:cs typeface="Times New Roman" pitchFamily="18" charset="0"/>
              </a:rPr>
              <a:t>2. Nguyên tắc phủ chức năng</a:t>
            </a:r>
          </a:p>
          <a:p>
            <a:pPr marL="0" indent="0" algn="just">
              <a:buNone/>
            </a:pPr>
            <a:r>
              <a:rPr lang="en-US" sz="3000">
                <a:latin typeface="Times New Roman" pitchFamily="18" charset="0"/>
                <a:cs typeface="Times New Roman" pitchFamily="18" charset="0"/>
              </a:rPr>
              <a:t>Một công việc có thể được thực hiện bằng nhiều phương pháp khác nhau. Khi xây dựng một module bên cạnh những chức năng chính nó còn làm được một số công việc khác gọi là hiệu ứng phụ, như vậy sẽ khai thác được hết các khả năng của hệ thống và thuận tiện cho người sử dụng.</a:t>
            </a:r>
          </a:p>
          <a:p>
            <a:pPr marL="0" indent="0" algn="just">
              <a:buNone/>
            </a:pPr>
            <a:endParaRPr lang="en-US" sz="3000">
              <a:latin typeface="Times New Roman" pitchFamily="18" charset="0"/>
              <a:cs typeface="Times New Roman" pitchFamily="18" charset="0"/>
            </a:endParaRPr>
          </a:p>
          <a:p>
            <a:pPr marL="0" indent="0">
              <a:buNone/>
            </a:pPr>
            <a:endParaRPr lang="en-US" sz="3000">
              <a:solidFill>
                <a:srgbClr val="FF0000"/>
              </a:solidFill>
              <a:latin typeface="Times New Roman" pitchFamily="18" charset="0"/>
              <a:cs typeface="Times New Roman" pitchFamily="18" charset="0"/>
            </a:endParaRP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26078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3. Nguyên tắc xây dựng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dirty="0">
                <a:solidFill>
                  <a:srgbClr val="FF0000"/>
                </a:solidFill>
                <a:latin typeface="Times New Roman" pitchFamily="18" charset="0"/>
                <a:cs typeface="Times New Roman" pitchFamily="18" charset="0"/>
              </a:rPr>
              <a:t>3. </a:t>
            </a:r>
            <a:r>
              <a:rPr lang="en-US" sz="3000" dirty="0" err="1">
                <a:solidFill>
                  <a:srgbClr val="FF0000"/>
                </a:solidFill>
                <a:latin typeface="Times New Roman" pitchFamily="18" charset="0"/>
                <a:cs typeface="Times New Roman" pitchFamily="18" charset="0"/>
              </a:rPr>
              <a:t>Nguyên</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tắc</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macroprocessor</a:t>
            </a:r>
            <a:endParaRPr lang="en-US" sz="3000" dirty="0">
              <a:solidFill>
                <a:srgbClr val="FF0000"/>
              </a:solidFill>
              <a:latin typeface="Times New Roman" pitchFamily="18" charset="0"/>
              <a:cs typeface="Times New Roman" pitchFamily="18" charset="0"/>
            </a:endParaRPr>
          </a:p>
          <a:p>
            <a:pPr marL="0" indent="0">
              <a:buNone/>
            </a:pPr>
            <a:r>
              <a:rPr lang="en-US" sz="3000" dirty="0">
                <a:latin typeface="Times New Roman" pitchFamily="18" charset="0"/>
                <a:cs typeface="Times New Roman" pitchFamily="18" charset="0"/>
              </a:rPr>
              <a:t>Theo </a:t>
            </a:r>
            <a:r>
              <a:rPr lang="en-US" sz="3000" dirty="0" err="1">
                <a:latin typeface="Times New Roman" pitchFamily="18" charset="0"/>
                <a:cs typeface="Times New Roman" pitchFamily="18" charset="0"/>
              </a:rPr>
              <a:t>nguyên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tắc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này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thì</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có</a:t>
            </a:r>
            <a:r>
              <a:rPr lang="en-US" sz="3000" dirty="0">
                <a:latin typeface="Times New Roman" pitchFamily="18" charset="0"/>
                <a:cs typeface="Times New Roman" pitchFamily="18" charset="0"/>
              </a:rPr>
              <a:t> một </a:t>
            </a:r>
            <a:r>
              <a:rPr lang="en-US" sz="3000" dirty="0" err="1">
                <a:latin typeface="Times New Roman" pitchFamily="18" charset="0"/>
                <a:cs typeface="Times New Roman" pitchFamily="18" charset="0"/>
              </a:rPr>
              <a:t>nhiệm</a:t>
            </a:r>
            <a:r>
              <a:rPr lang="en-US" sz="3000" dirty="0">
                <a:latin typeface="Times New Roman" pitchFamily="18" charset="0"/>
                <a:cs typeface="Times New Roman" pitchFamily="18" charset="0"/>
              </a:rPr>
              <a:t> vụ, </a:t>
            </a:r>
            <a:r>
              <a:rPr lang="en-US" sz="3000" dirty="0" err="1">
                <a:latin typeface="Times New Roman" pitchFamily="18" charset="0"/>
                <a:cs typeface="Times New Roman" pitchFamily="18" charset="0"/>
              </a:rPr>
              <a:t>hệ</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thống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sẽ</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xây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dựng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phiếu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yêu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cầu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liệt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kê</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bước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phải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thực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hiện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cơ</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sở</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đó</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xây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dựng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chương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trình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tương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ứng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sau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đó</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thực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hiện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chương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trình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nói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trên</a:t>
            </a:r>
            <a:r>
              <a:rPr lang="en-US" sz="3000" dirty="0">
                <a:latin typeface="Times New Roman" pitchFamily="18" charset="0"/>
                <a:cs typeface="Times New Roman" pitchFamily="18" charset="0"/>
              </a:rPr>
              <a:t>.</a:t>
            </a:r>
          </a:p>
          <a:p>
            <a:pPr marL="0" indent="0">
              <a:buNone/>
            </a:pPr>
            <a:endParaRPr lang="en-US" sz="3000" dirty="0">
              <a:solidFill>
                <a:srgbClr val="FF0000"/>
              </a:solidFill>
              <a:latin typeface="Times New Roman" pitchFamily="18" charset="0"/>
              <a:cs typeface="Times New Roman" pitchFamily="18" charset="0"/>
            </a:endParaRP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96340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3. Nguyên tắc xây dựng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a:solidFill>
                  <a:srgbClr val="FF0000"/>
                </a:solidFill>
                <a:latin typeface="Times New Roman" pitchFamily="18" charset="0"/>
                <a:cs typeface="Times New Roman" pitchFamily="18" charset="0"/>
              </a:rPr>
              <a:t>4. Nguyên tắc bảng tham số điều khiển</a:t>
            </a:r>
          </a:p>
          <a:p>
            <a:pPr marL="0" indent="0">
              <a:buNone/>
            </a:pPr>
            <a:r>
              <a:rPr lang="en-US" sz="3000">
                <a:latin typeface="Times New Roman" pitchFamily="18" charset="0"/>
                <a:cs typeface="Times New Roman" pitchFamily="18" charset="0"/>
              </a:rPr>
              <a:t>Mỗi một đối tượng vật lý, hệ điều hành đều xây dựng một bảng tham số tương ứng với nó để quản lý và điều khiển đối tượng vật lý đó.</a:t>
            </a: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950076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3. Nguyên tắc xây dựng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a:solidFill>
                  <a:srgbClr val="FF0000"/>
                </a:solidFill>
                <a:latin typeface="Times New Roman" pitchFamily="18" charset="0"/>
                <a:cs typeface="Times New Roman" pitchFamily="18" charset="0"/>
              </a:rPr>
              <a:t>5. Nguyên tắc giá trị chuẩn</a:t>
            </a:r>
          </a:p>
          <a:p>
            <a:pPr marL="0" indent="0">
              <a:buNone/>
            </a:pPr>
            <a:r>
              <a:rPr lang="en-US" sz="3000">
                <a:latin typeface="Times New Roman" pitchFamily="18" charset="0"/>
                <a:cs typeface="Times New Roman" pitchFamily="18" charset="0"/>
              </a:rPr>
              <a:t>Một module hay một câu lệnh có thể có nhiều tham số. Việc nhớ hết các tham số, số lượng, ý nghĩa, quy cách của nó là vô cùng phức tạp và câu lệnh trở nên cồng kềnh không cần thiết  -&gt; Cần phải xây dựng bộ giá trị các tham số chuẩn hay phải gặp.</a:t>
            </a: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405334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3. Nguyên tắc xây dựng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a:solidFill>
                  <a:srgbClr val="FF0000"/>
                </a:solidFill>
                <a:latin typeface="Times New Roman" pitchFamily="18" charset="0"/>
                <a:cs typeface="Times New Roman" pitchFamily="18" charset="0"/>
              </a:rPr>
              <a:t>6. Nguyên tắc chia tham số thành hai loại</a:t>
            </a:r>
          </a:p>
          <a:p>
            <a:pPr marL="0" indent="0">
              <a:buNone/>
            </a:pPr>
            <a:r>
              <a:rPr lang="en-US" sz="3000">
                <a:latin typeface="Times New Roman" pitchFamily="18" charset="0"/>
                <a:cs typeface="Times New Roman" pitchFamily="18" charset="0"/>
              </a:rPr>
              <a:t>Tham số được chia thành hai loại tham số là tham số khóa và tham số vị trí.</a:t>
            </a:r>
          </a:p>
          <a:p>
            <a:pPr marL="0" indent="0">
              <a:buNone/>
            </a:pPr>
            <a:endParaRPr lang="en-US" sz="3000">
              <a:solidFill>
                <a:srgbClr val="FF0000"/>
              </a:solidFill>
              <a:latin typeface="Times New Roman" pitchFamily="18" charset="0"/>
              <a:cs typeface="Times New Roman" pitchFamily="18" charset="0"/>
            </a:endParaRP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56996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551688"/>
          </a:xfrm>
        </p:spPr>
        <p:txBody>
          <a:bodyPr>
            <a:normAutofit/>
          </a:bodyPr>
          <a:lstStyle/>
          <a:p>
            <a:pPr marL="274320" lvl="1" indent="-274320">
              <a:buClr>
                <a:schemeClr val="accent3"/>
              </a:buClr>
              <a:buSzPct val="95000"/>
            </a:pPr>
            <a:r>
              <a:rPr lang="en-US" sz="3200">
                <a:solidFill>
                  <a:srgbClr val="FF0000"/>
                </a:solidFill>
                <a:latin typeface="Times New Roman" pitchFamily="18" charset="0"/>
                <a:cs typeface="Times New Roman" pitchFamily="18" charset="0"/>
              </a:rPr>
              <a:t>1.1. Khái niệm hệ điều hành</a:t>
            </a:r>
          </a:p>
        </p:txBody>
      </p:sp>
      <p:sp>
        <p:nvSpPr>
          <p:cNvPr id="3" name="Content Placeholder 2"/>
          <p:cNvSpPr>
            <a:spLocks noGrp="1"/>
          </p:cNvSpPr>
          <p:nvPr>
            <p:ph idx="1"/>
          </p:nvPr>
        </p:nvSpPr>
        <p:spPr>
          <a:xfrm>
            <a:off x="228600" y="5181600"/>
            <a:ext cx="8686800" cy="1524000"/>
          </a:xfrm>
        </p:spPr>
        <p:txBody>
          <a:bodyPr>
            <a:normAutofit/>
          </a:bodyPr>
          <a:lstStyle/>
          <a:p>
            <a:pPr marL="617220" lvl="2" indent="-342900">
              <a:buClr>
                <a:schemeClr val="accent3"/>
              </a:buClr>
              <a:buSzPct val="95000"/>
            </a:pPr>
            <a:r>
              <a:rPr lang="en-US" dirty="0" err="1">
                <a:latin typeface="Times New Roman" pitchFamily="18" charset="0"/>
                <a:cs typeface="Times New Roman" pitchFamily="18" charset="0"/>
              </a:rPr>
              <a:t>Môt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nhiều</a:t>
            </a:r>
            <a:r>
              <a:rPr lang="en-US" dirty="0">
                <a:latin typeface="Times New Roman" pitchFamily="18" charset="0"/>
                <a:cs typeface="Times New Roman" pitchFamily="18" charset="0"/>
              </a:rPr>
              <a:t> CPUs,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khiểnđược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bằng</a:t>
            </a:r>
            <a:r>
              <a:rPr lang="en-US" dirty="0">
                <a:latin typeface="Times New Roman" pitchFamily="18" charset="0"/>
                <a:cs typeface="Times New Roman" pitchFamily="18" charset="0"/>
              </a:rPr>
              <a:t> một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thống</a:t>
            </a:r>
            <a:r>
              <a:rPr lang="en-US" dirty="0">
                <a:latin typeface="Times New Roman" pitchFamily="18" charset="0"/>
                <a:cs typeface="Times New Roman" pitchFamily="18" charset="0"/>
              </a:rPr>
              <a:t> bus </a:t>
            </a:r>
            <a:r>
              <a:rPr lang="en-US" dirty="0" err="1">
                <a:latin typeface="Times New Roman" pitchFamily="18" charset="0"/>
                <a:cs typeface="Times New Roman" pitchFamily="18" charset="0"/>
              </a:rPr>
              <a:t>chung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để</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truy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nhập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bộ</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nhớ</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chia</a:t>
            </a:r>
          </a:p>
          <a:p>
            <a:pPr marL="617220" lvl="2" indent="-342900">
              <a:buClr>
                <a:schemeClr val="accent3"/>
              </a:buClr>
              <a:buSzPct val="95000"/>
            </a:pP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thiết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khiển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CPU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hiện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đồng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cạnh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nhau</a:t>
            </a:r>
            <a:endParaRPr lang="en-US" dirty="0">
              <a:latin typeface="Times New Roman" pitchFamily="18" charset="0"/>
              <a:cs typeface="Times New Roman" pitchFamily="18" charset="0"/>
            </a:endParaRPr>
          </a:p>
        </p:txBody>
      </p:sp>
      <p:pic>
        <p:nvPicPr>
          <p:cNvPr id="4" name="Picture 5">
            <a:extLst>
              <a:ext uri="{FF2B5EF4-FFF2-40B4-BE49-F238E27FC236}">
                <a16:creationId xmlns:a16="http://schemas.microsoft.com/office/drawing/2014/main" id="{531785E5-B49D-4C72-B31F-CAA2830F5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40582"/>
            <a:ext cx="7315200" cy="361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3. Nguyên tắc xây dựng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a:solidFill>
                  <a:srgbClr val="FF0000"/>
                </a:solidFill>
                <a:latin typeface="Times New Roman" pitchFamily="18" charset="0"/>
                <a:cs typeface="Times New Roman" pitchFamily="18" charset="0"/>
              </a:rPr>
              <a:t>7. Nguyên tắc bảo vệ nhiều mức</a:t>
            </a:r>
          </a:p>
          <a:p>
            <a:pPr marL="0" indent="0">
              <a:buNone/>
            </a:pPr>
            <a:r>
              <a:rPr lang="en-US" sz="3000">
                <a:latin typeface="Times New Roman" pitchFamily="18" charset="0"/>
                <a:cs typeface="Times New Roman" pitchFamily="18" charset="0"/>
              </a:rPr>
              <a:t>Để đảm bảo an toàn tuyệt đối và dư liệu thì chương trình cùng với dữ liệu phải được bảo vệ bằng nhiều khóa và nhiều mức. </a:t>
            </a:r>
          </a:p>
          <a:p>
            <a:pPr marL="0" indent="0">
              <a:buNone/>
            </a:pPr>
            <a:endParaRPr lang="en-US" sz="3000">
              <a:solidFill>
                <a:srgbClr val="FF0000"/>
              </a:solidFill>
              <a:latin typeface="Times New Roman" pitchFamily="18" charset="0"/>
              <a:cs typeface="Times New Roman" pitchFamily="18" charset="0"/>
            </a:endParaRP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53991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3. Nguyên tắc xây dựng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a:solidFill>
                  <a:srgbClr val="FF0000"/>
                </a:solidFill>
                <a:latin typeface="Times New Roman" pitchFamily="18" charset="0"/>
                <a:cs typeface="Times New Roman" pitchFamily="18" charset="0"/>
              </a:rPr>
              <a:t>8. Nguyên tắc tương đối trong định vị</a:t>
            </a:r>
          </a:p>
          <a:p>
            <a:pPr marL="0" indent="0">
              <a:buNone/>
            </a:pPr>
            <a:r>
              <a:rPr lang="en-US" sz="3000">
                <a:latin typeface="Times New Roman" pitchFamily="18" charset="0"/>
                <a:cs typeface="Times New Roman" pitchFamily="18" charset="0"/>
              </a:rPr>
              <a:t>Các module chương trình được viết theo địa chỉ tương đối kể từ đầu bộ nhớ. Khi thực hiện chúng mới được định vị tại vùng bộ nhớ cụ thể. Nguyên tắc này cho phép hệ thống sử dụng bộ nhớ một cách linh hoạt và hệ điều hành không bị phụ thuộc vào cấu hình bộ nhớ.</a:t>
            </a: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83909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3. Nguyên tắc xây dựng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3000" dirty="0">
                <a:solidFill>
                  <a:srgbClr val="FF0000"/>
                </a:solidFill>
                <a:latin typeface="Times New Roman" pitchFamily="18" charset="0"/>
                <a:cs typeface="Times New Roman" pitchFamily="18" charset="0"/>
              </a:rPr>
              <a:t>9. </a:t>
            </a:r>
            <a:r>
              <a:rPr lang="en-US" sz="3000" dirty="0" err="1">
                <a:solidFill>
                  <a:srgbClr val="FF0000"/>
                </a:solidFill>
                <a:latin typeface="Times New Roman" pitchFamily="18" charset="0"/>
                <a:cs typeface="Times New Roman" pitchFamily="18" charset="0"/>
              </a:rPr>
              <a:t>Nguyên</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tắc</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khởi</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tạo</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trong</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cài</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đặt</a:t>
            </a:r>
            <a:endParaRPr lang="en-US" sz="3000" dirty="0">
              <a:solidFill>
                <a:srgbClr val="FF0000"/>
              </a:solidFill>
              <a:latin typeface="Times New Roman" pitchFamily="18" charset="0"/>
              <a:cs typeface="Times New Roman" pitchFamily="18" charset="0"/>
            </a:endParaRPr>
          </a:p>
          <a:p>
            <a:pPr marL="0" indent="0">
              <a:buNone/>
            </a:pPr>
            <a:r>
              <a:rPr lang="en-US" sz="3000" dirty="0" err="1">
                <a:latin typeface="Times New Roman" pitchFamily="18" charset="0"/>
                <a:cs typeface="Times New Roman" pitchFamily="18" charset="0"/>
              </a:rPr>
              <a:t>Nguyên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lý</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Macroprocessor</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có</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thể</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áp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dụng</a:t>
            </a:r>
            <a:r>
              <a:rPr lang="en-US" sz="3000" dirty="0">
                <a:latin typeface="Times New Roman" pitchFamily="18" charset="0"/>
                <a:cs typeface="Times New Roman" pitchFamily="18" charset="0"/>
              </a:rPr>
              <a:t> không </a:t>
            </a:r>
            <a:r>
              <a:rPr lang="en-US" sz="3000" dirty="0" err="1">
                <a:latin typeface="Times New Roman" pitchFamily="18" charset="0"/>
                <a:cs typeface="Times New Roman" pitchFamily="18" charset="0"/>
              </a:rPr>
              <a:t>những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với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từng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nhiệm</a:t>
            </a:r>
            <a:r>
              <a:rPr lang="en-US" sz="3000" dirty="0">
                <a:latin typeface="Times New Roman" pitchFamily="18" charset="0"/>
                <a:cs typeface="Times New Roman" pitchFamily="18" charset="0"/>
              </a:rPr>
              <a:t> vụ </a:t>
            </a:r>
            <a:r>
              <a:rPr lang="en-US" sz="3000" dirty="0" err="1">
                <a:latin typeface="Times New Roman" pitchFamily="18" charset="0"/>
                <a:cs typeface="Times New Roman" pitchFamily="18" charset="0"/>
              </a:rPr>
              <a:t>mà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với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toàn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bộ</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hệ</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điều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hành</a:t>
            </a:r>
            <a:r>
              <a:rPr lang="en-US" sz="3000" dirty="0">
                <a:latin typeface="Times New Roman" pitchFamily="18" charset="0"/>
                <a:cs typeface="Times New Roman" pitchFamily="18" charset="0"/>
              </a:rPr>
              <a:t> hoặc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thành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phần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nó</a:t>
            </a:r>
            <a:r>
              <a:rPr lang="en-US" sz="3000" dirty="0">
                <a:latin typeface="Times New Roman" pitchFamily="18" charset="0"/>
                <a:cs typeface="Times New Roman" pitchFamily="18" charset="0"/>
              </a:rPr>
              <a:t>.</a:t>
            </a: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674693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514350" indent="-514350">
              <a:buAutoNum type="arabicPeriod"/>
            </a:pPr>
            <a:r>
              <a:rPr lang="en-US" sz="3000" dirty="0" err="1">
                <a:solidFill>
                  <a:srgbClr val="FF0000"/>
                </a:solidFill>
                <a:latin typeface="Times New Roman" pitchFamily="18" charset="0"/>
                <a:cs typeface="Times New Roman" pitchFamily="18" charset="0"/>
              </a:rPr>
              <a:t>Các</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thành</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phần</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của</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hệ</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điều</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hành</a:t>
            </a:r>
            <a:endParaRPr lang="en-US" sz="3000" dirty="0">
              <a:solidFill>
                <a:srgbClr val="FF0000"/>
              </a:solidFill>
              <a:latin typeface="Times New Roman" pitchFamily="18" charset="0"/>
              <a:cs typeface="Times New Roman" pitchFamily="18" charset="0"/>
            </a:endParaRPr>
          </a:p>
          <a:p>
            <a:pPr marL="514350" indent="-514350">
              <a:buAutoNum type="arabicPeriod"/>
            </a:pPr>
            <a:r>
              <a:rPr lang="en-US" sz="3000" dirty="0" err="1">
                <a:solidFill>
                  <a:srgbClr val="FF0000"/>
                </a:solidFill>
                <a:latin typeface="Times New Roman" pitchFamily="18" charset="0"/>
                <a:cs typeface="Times New Roman" pitchFamily="18" charset="0"/>
              </a:rPr>
              <a:t>Các</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dịch</a:t>
            </a:r>
            <a:r>
              <a:rPr lang="en-US" sz="3000" dirty="0">
                <a:solidFill>
                  <a:srgbClr val="FF0000"/>
                </a:solidFill>
                <a:latin typeface="Times New Roman" pitchFamily="18" charset="0"/>
                <a:cs typeface="Times New Roman" pitchFamily="18" charset="0"/>
              </a:rPr>
              <a:t> vụ </a:t>
            </a:r>
            <a:r>
              <a:rPr lang="en-US" sz="3000" dirty="0" err="1">
                <a:solidFill>
                  <a:srgbClr val="FF0000"/>
                </a:solidFill>
                <a:latin typeface="Times New Roman" pitchFamily="18" charset="0"/>
                <a:cs typeface="Times New Roman" pitchFamily="18" charset="0"/>
              </a:rPr>
              <a:t>của</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hệ</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điều</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hành</a:t>
            </a:r>
            <a:endParaRPr lang="en-US" sz="3000" dirty="0">
              <a:solidFill>
                <a:srgbClr val="FF0000"/>
              </a:solidFill>
              <a:latin typeface="Times New Roman" pitchFamily="18" charset="0"/>
              <a:cs typeface="Times New Roman" pitchFamily="18" charset="0"/>
            </a:endParaRPr>
          </a:p>
          <a:p>
            <a:pPr marL="514350" indent="-514350">
              <a:buAutoNum type="arabicPeriod"/>
            </a:pPr>
            <a:r>
              <a:rPr lang="en-US" sz="3000" dirty="0" err="1">
                <a:solidFill>
                  <a:srgbClr val="FF0000"/>
                </a:solidFill>
                <a:latin typeface="Times New Roman" pitchFamily="18" charset="0"/>
                <a:cs typeface="Times New Roman" pitchFamily="18" charset="0"/>
              </a:rPr>
              <a:t>Lời</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gọi</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hệ</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thống</a:t>
            </a:r>
            <a:endParaRPr lang="en-US" sz="3000" dirty="0">
              <a:solidFill>
                <a:srgbClr val="FF0000"/>
              </a:solidFill>
              <a:latin typeface="Times New Roman" pitchFamily="18" charset="0"/>
              <a:cs typeface="Times New Roman" pitchFamily="18" charset="0"/>
            </a:endParaRPr>
          </a:p>
          <a:p>
            <a:pPr marL="514350" indent="-514350">
              <a:buAutoNum type="arabicPeriod"/>
            </a:pPr>
            <a:r>
              <a:rPr lang="en-US" sz="3000" dirty="0" err="1">
                <a:solidFill>
                  <a:srgbClr val="FF0000"/>
                </a:solidFill>
                <a:latin typeface="Times New Roman" pitchFamily="18" charset="0"/>
                <a:cs typeface="Times New Roman" pitchFamily="18" charset="0"/>
              </a:rPr>
              <a:t>Cấu</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trúc</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của</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hệ</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điều</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hành</a:t>
            </a:r>
            <a:endParaRPr lang="en-US" sz="3000" dirty="0">
              <a:solidFill>
                <a:srgbClr val="FF0000"/>
              </a:solidFill>
              <a:latin typeface="Times New Roman" pitchFamily="18" charset="0"/>
              <a:cs typeface="Times New Roman" pitchFamily="18" charset="0"/>
            </a:endParaRPr>
          </a:p>
          <a:p>
            <a:pPr marL="0" indent="0">
              <a:buNone/>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79430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514350" indent="-514350">
              <a:buAutoNum type="arabicPeriod"/>
            </a:pPr>
            <a:r>
              <a:rPr lang="en-US" sz="3000" dirty="0" err="1">
                <a:solidFill>
                  <a:srgbClr val="FF0000"/>
                </a:solidFill>
                <a:latin typeface="Times New Roman" pitchFamily="18" charset="0"/>
                <a:cs typeface="Times New Roman" pitchFamily="18" charset="0"/>
              </a:rPr>
              <a:t>Các</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thành</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phần</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của</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hệ</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điều</a:t>
            </a:r>
            <a:r>
              <a:rPr lang="en-US" sz="3000" dirty="0">
                <a:solidFill>
                  <a:srgbClr val="FF0000"/>
                </a:solidFill>
                <a:latin typeface="Times New Roman" pitchFamily="18" charset="0"/>
                <a:cs typeface="Times New Roman" pitchFamily="18" charset="0"/>
              </a:rPr>
              <a:t> </a:t>
            </a:r>
            <a:r>
              <a:rPr lang="en-US" sz="3000" dirty="0" err="1">
                <a:solidFill>
                  <a:srgbClr val="FF0000"/>
                </a:solidFill>
                <a:latin typeface="Times New Roman" pitchFamily="18" charset="0"/>
                <a:cs typeface="Times New Roman" pitchFamily="18" charset="0"/>
              </a:rPr>
              <a:t>hành</a:t>
            </a:r>
            <a:endParaRPr lang="en-US" sz="3000" dirty="0">
              <a:solidFill>
                <a:srgbClr val="FF0000"/>
              </a:solidFill>
              <a:latin typeface="Times New Roman" pitchFamily="18" charset="0"/>
              <a:cs typeface="Times New Roman" pitchFamily="18" charset="0"/>
            </a:endParaRPr>
          </a:p>
          <a:p>
            <a:pPr>
              <a:buFontTx/>
              <a:buChar char="-"/>
            </a:pPr>
            <a:endParaRPr lang="en-US" sz="2200" dirty="0">
              <a:solidFill>
                <a:srgbClr val="FF0000"/>
              </a:solidFill>
              <a:latin typeface="Times New Roman" pitchFamily="18" charset="0"/>
              <a:cs typeface="Times New Roman" pitchFamily="18" charset="0"/>
            </a:endParaRPr>
          </a:p>
          <a:p>
            <a:pPr>
              <a:buFontTx/>
              <a:buChar char="-"/>
            </a:pPr>
            <a:endParaRPr lang="en-US" sz="2200" dirty="0">
              <a:solidFill>
                <a:srgbClr val="FF0000"/>
              </a:solidFill>
              <a:latin typeface="Times New Roman" pitchFamily="18" charset="0"/>
              <a:cs typeface="Times New Roman" pitchFamily="18" charset="0"/>
            </a:endParaRPr>
          </a:p>
          <a:p>
            <a:pPr>
              <a:buFontTx/>
              <a:buChar char="-"/>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7179310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a:buFontTx/>
              <a:buChar char="-"/>
            </a:pPr>
            <a:r>
              <a:rPr lang="en-US" sz="2800" dirty="0">
                <a:solidFill>
                  <a:srgbClr val="FF0000"/>
                </a:solidFill>
                <a:latin typeface="Times New Roman" pitchFamily="18" charset="0"/>
                <a:cs typeface="Times New Roman" pitchFamily="18" charset="0"/>
              </a:rPr>
              <a:t>1.1. </a:t>
            </a:r>
            <a:r>
              <a:rPr lang="en-US" sz="2800" dirty="0" err="1">
                <a:solidFill>
                  <a:srgbClr val="FF0000"/>
                </a:solidFill>
                <a:latin typeface="Times New Roman" pitchFamily="18" charset="0"/>
                <a:cs typeface="Times New Roman" pitchFamily="18" charset="0"/>
              </a:rPr>
              <a:t>Quản</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lý</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tiến</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trình</a:t>
            </a:r>
            <a:endParaRPr lang="en-US" sz="2800" dirty="0">
              <a:solidFill>
                <a:srgbClr val="FF0000"/>
              </a:solidFill>
              <a:latin typeface="Times New Roman" pitchFamily="18" charset="0"/>
              <a:cs typeface="Times New Roman" pitchFamily="18" charset="0"/>
            </a:endParaRPr>
          </a:p>
          <a:p>
            <a:pPr>
              <a:buFontTx/>
              <a:buChar char="-"/>
            </a:pPr>
            <a:r>
              <a:rPr lang="en-US" sz="2800" dirty="0">
                <a:solidFill>
                  <a:srgbClr val="FF0000"/>
                </a:solidFill>
                <a:latin typeface="Times New Roman" pitchFamily="18" charset="0"/>
                <a:cs typeface="Times New Roman" pitchFamily="18" charset="0"/>
              </a:rPr>
              <a:t>1.2. </a:t>
            </a:r>
            <a:r>
              <a:rPr lang="en-US" sz="2800" dirty="0" err="1">
                <a:solidFill>
                  <a:srgbClr val="FF0000"/>
                </a:solidFill>
                <a:latin typeface="Times New Roman" pitchFamily="18" charset="0"/>
                <a:cs typeface="Times New Roman" pitchFamily="18" charset="0"/>
              </a:rPr>
              <a:t>Quản</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lý</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bộ</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nhớ</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chính</a:t>
            </a:r>
            <a:endParaRPr lang="en-US" sz="2800" dirty="0">
              <a:solidFill>
                <a:srgbClr val="FF0000"/>
              </a:solidFill>
              <a:latin typeface="Times New Roman" pitchFamily="18" charset="0"/>
              <a:cs typeface="Times New Roman" pitchFamily="18" charset="0"/>
            </a:endParaRPr>
          </a:p>
          <a:p>
            <a:pPr>
              <a:buFontTx/>
              <a:buChar char="-"/>
            </a:pPr>
            <a:r>
              <a:rPr lang="en-US" sz="2800" dirty="0">
                <a:solidFill>
                  <a:srgbClr val="FF0000"/>
                </a:solidFill>
                <a:latin typeface="Times New Roman" pitchFamily="18" charset="0"/>
                <a:cs typeface="Times New Roman" pitchFamily="18" charset="0"/>
              </a:rPr>
              <a:t>1.3. </a:t>
            </a:r>
            <a:r>
              <a:rPr lang="en-US" sz="2800" dirty="0" err="1">
                <a:solidFill>
                  <a:srgbClr val="FF0000"/>
                </a:solidFill>
                <a:latin typeface="Times New Roman" pitchFamily="18" charset="0"/>
                <a:cs typeface="Times New Roman" pitchFamily="18" charset="0"/>
              </a:rPr>
              <a:t>Quản</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lý</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bộ</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nhớ</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phụ</a:t>
            </a:r>
            <a:endParaRPr lang="en-US" sz="2800" dirty="0">
              <a:solidFill>
                <a:srgbClr val="FF0000"/>
              </a:solidFill>
              <a:latin typeface="Times New Roman" pitchFamily="18" charset="0"/>
              <a:cs typeface="Times New Roman" pitchFamily="18" charset="0"/>
            </a:endParaRPr>
          </a:p>
          <a:p>
            <a:pPr>
              <a:buFontTx/>
              <a:buChar char="-"/>
            </a:pPr>
            <a:r>
              <a:rPr lang="en-US" sz="2800" dirty="0">
                <a:solidFill>
                  <a:srgbClr val="FF0000"/>
                </a:solidFill>
                <a:latin typeface="Times New Roman" pitchFamily="18" charset="0"/>
                <a:cs typeface="Times New Roman" pitchFamily="18" charset="0"/>
              </a:rPr>
              <a:t>1.4. </a:t>
            </a:r>
            <a:r>
              <a:rPr lang="en-US" sz="2800" dirty="0" err="1">
                <a:solidFill>
                  <a:srgbClr val="FF0000"/>
                </a:solidFill>
                <a:latin typeface="Times New Roman" pitchFamily="18" charset="0"/>
                <a:cs typeface="Times New Roman" pitchFamily="18" charset="0"/>
              </a:rPr>
              <a:t>Quản</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lý</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hệ</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thống</a:t>
            </a:r>
            <a:r>
              <a:rPr lang="en-US" sz="2800" dirty="0">
                <a:solidFill>
                  <a:srgbClr val="FF0000"/>
                </a:solidFill>
                <a:latin typeface="Times New Roman" pitchFamily="18" charset="0"/>
                <a:cs typeface="Times New Roman" pitchFamily="18" charset="0"/>
              </a:rPr>
              <a:t> vào ra</a:t>
            </a:r>
          </a:p>
          <a:p>
            <a:pPr>
              <a:buFontTx/>
              <a:buChar char="-"/>
            </a:pPr>
            <a:r>
              <a:rPr lang="en-US" sz="2800" dirty="0">
                <a:solidFill>
                  <a:srgbClr val="FF0000"/>
                </a:solidFill>
                <a:latin typeface="Times New Roman" pitchFamily="18" charset="0"/>
                <a:cs typeface="Times New Roman" pitchFamily="18" charset="0"/>
              </a:rPr>
              <a:t>1.5. </a:t>
            </a:r>
            <a:r>
              <a:rPr lang="en-US" sz="2800" dirty="0" err="1">
                <a:solidFill>
                  <a:srgbClr val="FF0000"/>
                </a:solidFill>
                <a:latin typeface="Times New Roman" pitchFamily="18" charset="0"/>
                <a:cs typeface="Times New Roman" pitchFamily="18" charset="0"/>
              </a:rPr>
              <a:t>Quản</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lý</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hệ</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thống</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tệp</a:t>
            </a:r>
            <a:endParaRPr lang="en-US" sz="2800" dirty="0">
              <a:solidFill>
                <a:srgbClr val="FF0000"/>
              </a:solidFill>
              <a:latin typeface="Times New Roman" pitchFamily="18" charset="0"/>
              <a:cs typeface="Times New Roman" pitchFamily="18" charset="0"/>
            </a:endParaRPr>
          </a:p>
          <a:p>
            <a:pPr>
              <a:buFontTx/>
              <a:buChar char="-"/>
            </a:pPr>
            <a:r>
              <a:rPr lang="en-US" sz="2800" dirty="0">
                <a:solidFill>
                  <a:srgbClr val="FF0000"/>
                </a:solidFill>
                <a:latin typeface="Times New Roman" pitchFamily="18" charset="0"/>
                <a:cs typeface="Times New Roman" pitchFamily="18" charset="0"/>
              </a:rPr>
              <a:t>1.6  </a:t>
            </a:r>
            <a:r>
              <a:rPr lang="en-US" sz="2800" dirty="0" err="1">
                <a:solidFill>
                  <a:srgbClr val="FF0000"/>
                </a:solidFill>
                <a:latin typeface="Times New Roman" pitchFamily="18" charset="0"/>
                <a:cs typeface="Times New Roman" pitchFamily="18" charset="0"/>
              </a:rPr>
              <a:t>Hệ</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thống</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bảo</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vệ</a:t>
            </a:r>
            <a:endParaRPr lang="en-US" sz="2800" dirty="0">
              <a:solidFill>
                <a:srgbClr val="FF0000"/>
              </a:solidFill>
              <a:latin typeface="Times New Roman" pitchFamily="18" charset="0"/>
              <a:cs typeface="Times New Roman" pitchFamily="18" charset="0"/>
            </a:endParaRPr>
          </a:p>
          <a:p>
            <a:pPr>
              <a:buFontTx/>
              <a:buChar char="-"/>
            </a:pPr>
            <a:r>
              <a:rPr lang="en-US" sz="2800" dirty="0">
                <a:solidFill>
                  <a:srgbClr val="FF0000"/>
                </a:solidFill>
                <a:latin typeface="Times New Roman" pitchFamily="18" charset="0"/>
                <a:cs typeface="Times New Roman" pitchFamily="18" charset="0"/>
              </a:rPr>
              <a:t>1.7  </a:t>
            </a:r>
            <a:r>
              <a:rPr lang="en-US" sz="2800" dirty="0" err="1">
                <a:solidFill>
                  <a:srgbClr val="FF0000"/>
                </a:solidFill>
                <a:latin typeface="Times New Roman" pitchFamily="18" charset="0"/>
                <a:cs typeface="Times New Roman" pitchFamily="18" charset="0"/>
              </a:rPr>
              <a:t>Quản</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lý</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mạng</a:t>
            </a:r>
            <a:endParaRPr lang="en-US" sz="2800" dirty="0">
              <a:solidFill>
                <a:srgbClr val="FF0000"/>
              </a:solidFill>
              <a:latin typeface="Times New Roman" pitchFamily="18" charset="0"/>
              <a:cs typeface="Times New Roman" pitchFamily="18" charset="0"/>
            </a:endParaRPr>
          </a:p>
          <a:p>
            <a:pPr>
              <a:buFontTx/>
              <a:buChar char="-"/>
            </a:pPr>
            <a:r>
              <a:rPr lang="en-US" sz="2800" dirty="0">
                <a:solidFill>
                  <a:srgbClr val="FF0000"/>
                </a:solidFill>
                <a:latin typeface="Times New Roman" pitchFamily="18" charset="0"/>
                <a:cs typeface="Times New Roman" pitchFamily="18" charset="0"/>
              </a:rPr>
              <a:t>1.8  </a:t>
            </a:r>
            <a:r>
              <a:rPr lang="en-US" sz="2800" dirty="0" err="1">
                <a:solidFill>
                  <a:srgbClr val="FF0000"/>
                </a:solidFill>
                <a:latin typeface="Times New Roman" pitchFamily="18" charset="0"/>
                <a:cs typeface="Times New Roman" pitchFamily="18" charset="0"/>
              </a:rPr>
              <a:t>Hệ</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thống</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cơ</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chế</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dòng</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lệnh</a:t>
            </a:r>
            <a:endParaRPr lang="en-US" sz="2800" dirty="0">
              <a:solidFill>
                <a:srgbClr val="FF0000"/>
              </a:solidFill>
              <a:latin typeface="Times New Roman" pitchFamily="18" charset="0"/>
              <a:cs typeface="Times New Roman" pitchFamily="18" charset="0"/>
            </a:endParaRPr>
          </a:p>
          <a:p>
            <a:pPr>
              <a:buFontTx/>
              <a:buChar char="-"/>
            </a:pPr>
            <a:endParaRPr lang="en-US" sz="2200" dirty="0">
              <a:solidFill>
                <a:srgbClr val="FF0000"/>
              </a:solidFill>
              <a:latin typeface="Times New Roman" pitchFamily="18" charset="0"/>
              <a:cs typeface="Times New Roman" pitchFamily="18" charset="0"/>
            </a:endParaRPr>
          </a:p>
          <a:p>
            <a:pPr>
              <a:buFontTx/>
              <a:buChar char="-"/>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662597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a:buFontTx/>
              <a:buChar char="-"/>
            </a:pPr>
            <a:r>
              <a:rPr lang="en-US" sz="2800">
                <a:solidFill>
                  <a:srgbClr val="FF0000"/>
                </a:solidFill>
                <a:latin typeface="Times New Roman" pitchFamily="18" charset="0"/>
                <a:cs typeface="Times New Roman" pitchFamily="18" charset="0"/>
              </a:rPr>
              <a:t>1.1. Quản lý tiến trình</a:t>
            </a:r>
          </a:p>
          <a:p>
            <a:pPr>
              <a:buFontTx/>
              <a:buChar char="-"/>
            </a:pPr>
            <a:r>
              <a:rPr lang="en-US" sz="2200">
                <a:latin typeface="Times New Roman" pitchFamily="18" charset="0"/>
                <a:cs typeface="Times New Roman" pitchFamily="18" charset="0"/>
              </a:rPr>
              <a:t>Một tiến trình được coi là một đơn vị làm việc của hệ thống</a:t>
            </a:r>
          </a:p>
          <a:p>
            <a:pPr>
              <a:buFontTx/>
              <a:buChar char="-"/>
            </a:pPr>
            <a:r>
              <a:rPr lang="en-US" sz="2200">
                <a:latin typeface="Times New Roman" pitchFamily="18" charset="0"/>
                <a:cs typeface="Times New Roman" pitchFamily="18" charset="0"/>
              </a:rPr>
              <a:t>Vai trò của hệ điề hành trong việc quản lý tiến trình là:</a:t>
            </a:r>
          </a:p>
          <a:p>
            <a:pPr lvl="1">
              <a:buFontTx/>
              <a:buChar char="-"/>
            </a:pPr>
            <a:r>
              <a:rPr lang="en-US" sz="2000">
                <a:latin typeface="Times New Roman" pitchFamily="18" charset="0"/>
                <a:cs typeface="Times New Roman" pitchFamily="18" charset="0"/>
              </a:rPr>
              <a:t>Tạo và hủy các tiến trình của người sử dụng và củ hệ thống</a:t>
            </a:r>
          </a:p>
          <a:p>
            <a:pPr lvl="1">
              <a:buFontTx/>
              <a:buChar char="-"/>
            </a:pPr>
            <a:r>
              <a:rPr lang="en-US" sz="2000">
                <a:latin typeface="Times New Roman" pitchFamily="18" charset="0"/>
                <a:cs typeface="Times New Roman" pitchFamily="18" charset="0"/>
              </a:rPr>
              <a:t>Ngừng và thực hiện lại một tiến trình</a:t>
            </a:r>
          </a:p>
          <a:p>
            <a:pPr lvl="1">
              <a:buFontTx/>
              <a:buChar char="-"/>
            </a:pPr>
            <a:r>
              <a:rPr lang="en-US" sz="2000">
                <a:latin typeface="Times New Roman" pitchFamily="18" charset="0"/>
                <a:cs typeface="Times New Roman" pitchFamily="18" charset="0"/>
              </a:rPr>
              <a:t>Cung cấp cơ chế đồng bộ tiến trình</a:t>
            </a:r>
          </a:p>
          <a:p>
            <a:pPr lvl="1">
              <a:buFontTx/>
              <a:buChar char="-"/>
            </a:pPr>
            <a:r>
              <a:rPr lang="en-US" sz="2000">
                <a:latin typeface="Times New Roman" pitchFamily="18" charset="0"/>
                <a:cs typeface="Times New Roman" pitchFamily="18" charset="0"/>
              </a:rPr>
              <a:t>Cung cấp cách thông tin giữa các tiến trình</a:t>
            </a:r>
          </a:p>
          <a:p>
            <a:pPr lvl="1">
              <a:buFontTx/>
              <a:buChar char="-"/>
            </a:pPr>
            <a:r>
              <a:rPr lang="en-US" sz="2000">
                <a:latin typeface="Times New Roman" pitchFamily="18" charset="0"/>
                <a:cs typeface="Times New Roman" pitchFamily="18" charset="0"/>
              </a:rPr>
              <a:t>Cung cấp cơ chế kiểm soát</a:t>
            </a:r>
          </a:p>
          <a:p>
            <a:pPr>
              <a:buFontTx/>
              <a:buChar char="-"/>
            </a:pPr>
            <a:endParaRPr lang="en-US" sz="22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2965125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a:solidFill>
                  <a:srgbClr val="FF0000"/>
                </a:solidFill>
                <a:latin typeface="Times New Roman" pitchFamily="18" charset="0"/>
                <a:cs typeface="Times New Roman" pitchFamily="18" charset="0"/>
              </a:rPr>
              <a:t>1.2. Quản lý bộ nhớ chính</a:t>
            </a:r>
            <a:endParaRPr lang="en-US" sz="2000" dirty="0">
              <a:solidFill>
                <a:srgbClr val="FF0000"/>
              </a:solidFill>
              <a:latin typeface="Times New Roman" pitchFamily="18" charset="0"/>
              <a:cs typeface="Times New Roman" pitchFamily="18" charset="0"/>
            </a:endParaRPr>
          </a:p>
          <a:p>
            <a:pPr>
              <a:buFontTx/>
              <a:buChar char="-"/>
            </a:pPr>
            <a:r>
              <a:rPr lang="en-US" sz="2000">
                <a:latin typeface="Times New Roman" pitchFamily="18" charset="0"/>
                <a:cs typeface="Times New Roman" pitchFamily="18" charset="0"/>
              </a:rPr>
              <a:t>Bộ nhớ chính là trung tâm của các thao tác, xử lý. </a:t>
            </a:r>
          </a:p>
          <a:p>
            <a:pPr>
              <a:buFontTx/>
              <a:buChar char="-"/>
            </a:pPr>
            <a:r>
              <a:rPr lang="en-US" sz="2000">
                <a:latin typeface="Times New Roman" pitchFamily="18" charset="0"/>
                <a:cs typeface="Times New Roman" pitchFamily="18" charset="0"/>
              </a:rPr>
              <a:t>CPU đọc dữ liệu của bộ nhớ chính</a:t>
            </a:r>
          </a:p>
          <a:p>
            <a:pPr>
              <a:buFontTx/>
              <a:buChar char="-"/>
            </a:pPr>
            <a:r>
              <a:rPr lang="en-US" sz="2000">
                <a:latin typeface="Times New Roman" pitchFamily="18" charset="0"/>
                <a:cs typeface="Times New Roman" pitchFamily="18" charset="0"/>
              </a:rPr>
              <a:t>Các thiết bị ngoại vi cài đặt cơ chế DMA cũng đọc và ghi dữ liệu vào bộ nhớ chính</a:t>
            </a:r>
          </a:p>
          <a:p>
            <a:pPr>
              <a:buFontTx/>
              <a:buChar char="-"/>
            </a:pPr>
            <a:r>
              <a:rPr lang="en-US" sz="2000">
                <a:latin typeface="Times New Roman" pitchFamily="18" charset="0"/>
                <a:cs typeface="Times New Roman" pitchFamily="18" charset="0"/>
              </a:rPr>
              <a:t>Một chương trình muốn thực thi thì phải ánh xạ địa chỉ tuyệt đối và nạp vào bộ nhớ chính</a:t>
            </a:r>
          </a:p>
          <a:p>
            <a:pPr>
              <a:buFontTx/>
              <a:buChar char="-"/>
            </a:pPr>
            <a:r>
              <a:rPr lang="en-US" sz="2000">
                <a:latin typeface="Times New Roman" pitchFamily="18" charset="0"/>
                <a:cs typeface="Times New Roman" pitchFamily="18" charset="0"/>
              </a:rPr>
              <a:t>Để tối ưu hóa hoạt động của CPU và tốc độ máy tính, một số tiến trình được lưu trữ trong bộ nhớ.</a:t>
            </a:r>
          </a:p>
          <a:p>
            <a:pPr>
              <a:buFontTx/>
              <a:buChar char="-"/>
            </a:pPr>
            <a:r>
              <a:rPr lang="en-US" sz="2000">
                <a:latin typeface="Times New Roman" pitchFamily="18" charset="0"/>
                <a:cs typeface="Times New Roman" pitchFamily="18" charset="0"/>
              </a:rPr>
              <a:t>Để quản lý bộ nhớ chính hệ điều hành cần có:</a:t>
            </a:r>
          </a:p>
          <a:p>
            <a:pPr lvl="1">
              <a:buFontTx/>
              <a:buChar char="-"/>
            </a:pPr>
            <a:r>
              <a:rPr lang="en-US" sz="2000">
                <a:solidFill>
                  <a:schemeClr val="tx2"/>
                </a:solidFill>
                <a:latin typeface="Times New Roman" pitchFamily="18" charset="0"/>
                <a:cs typeface="Times New Roman" pitchFamily="18" charset="0"/>
              </a:rPr>
              <a:t>Lưu trữ thông tin về vị trí trong bộ nhớ đã được sử dụng và ai sử dụng</a:t>
            </a:r>
          </a:p>
          <a:p>
            <a:pPr lvl="1">
              <a:buFontTx/>
              <a:buChar char="-"/>
            </a:pPr>
            <a:r>
              <a:rPr lang="en-US" sz="2000">
                <a:solidFill>
                  <a:schemeClr val="tx2"/>
                </a:solidFill>
                <a:latin typeface="Times New Roman" pitchFamily="18" charset="0"/>
                <a:cs typeface="Times New Roman" pitchFamily="18" charset="0"/>
              </a:rPr>
              <a:t>Quyết định tiến trình nào được nạp vào bộ nhớ chính, khi bộ nhớ đã có thể dùng được</a:t>
            </a:r>
          </a:p>
          <a:p>
            <a:pPr lvl="1">
              <a:buFontTx/>
              <a:buChar char="-"/>
            </a:pPr>
            <a:r>
              <a:rPr lang="en-US" sz="2000">
                <a:solidFill>
                  <a:schemeClr val="tx2"/>
                </a:solidFill>
                <a:latin typeface="Times New Roman" pitchFamily="18" charset="0"/>
                <a:cs typeface="Times New Roman" pitchFamily="18" charset="0"/>
              </a:rPr>
              <a:t>Cấp phát và thu hồi bộ nhớ khi cần thiết</a:t>
            </a:r>
          </a:p>
        </p:txBody>
      </p:sp>
    </p:spTree>
    <p:extLst>
      <p:ext uri="{BB962C8B-B14F-4D97-AF65-F5344CB8AC3E}">
        <p14:creationId xmlns:p14="http://schemas.microsoft.com/office/powerpoint/2010/main" val="31125039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dirty="0">
                <a:solidFill>
                  <a:srgbClr val="FF0000"/>
                </a:solidFill>
                <a:latin typeface="Times New Roman" pitchFamily="18" charset="0"/>
                <a:cs typeface="Times New Roman" pitchFamily="18" charset="0"/>
              </a:rPr>
              <a:t>1.3. </a:t>
            </a:r>
            <a:r>
              <a:rPr lang="en-US" sz="2800" dirty="0" err="1">
                <a:solidFill>
                  <a:srgbClr val="FF0000"/>
                </a:solidFill>
                <a:latin typeface="Times New Roman" pitchFamily="18" charset="0"/>
                <a:cs typeface="Times New Roman" pitchFamily="18" charset="0"/>
              </a:rPr>
              <a:t>Quản</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lý</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bộ</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nhớ</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phụ</a:t>
            </a:r>
            <a:endParaRPr lang="en-US" sz="2000" dirty="0">
              <a:solidFill>
                <a:srgbClr val="FF0000"/>
              </a:solidFill>
              <a:latin typeface="Times New Roman" pitchFamily="18" charset="0"/>
              <a:cs typeface="Times New Roman" pitchFamily="18" charset="0"/>
            </a:endParaRPr>
          </a:p>
          <a:p>
            <a:pPr>
              <a:buFontTx/>
              <a:buChar char="-"/>
            </a:pPr>
            <a:r>
              <a:rPr lang="en-US" sz="2000" dirty="0" err="1">
                <a:latin typeface="Times New Roman" pitchFamily="18" charset="0"/>
                <a:cs typeface="Times New Roman" pitchFamily="18" charset="0"/>
              </a:rPr>
              <a:t>Hầu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hết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các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chương</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trình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dịch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hợp</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ngữ</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soạn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thảo</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văn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bản</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đều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được</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lưu</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trữ</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trên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đĩa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cứng</a:t>
            </a:r>
            <a:endParaRPr lang="en-US" sz="2000" dirty="0">
              <a:latin typeface="Times New Roman" pitchFamily="18" charset="0"/>
              <a:cs typeface="Times New Roman" pitchFamily="18" charset="0"/>
            </a:endParaRPr>
          </a:p>
          <a:p>
            <a:pPr>
              <a:buFontTx/>
              <a:buChar char="-"/>
            </a:pPr>
            <a:r>
              <a:rPr lang="en-US" sz="2000" dirty="0" err="1">
                <a:solidFill>
                  <a:schemeClr val="tx2"/>
                </a:solidFill>
                <a:latin typeface="Times New Roman" pitchFamily="18" charset="0"/>
                <a:cs typeface="Times New Roman" pitchFamily="18" charset="0"/>
              </a:rPr>
              <a:t>Các</a:t>
            </a:r>
            <a:r>
              <a:rPr lang="en-US" sz="2000" dirty="0">
                <a:solidFill>
                  <a:schemeClr val="tx2"/>
                </a:solidFill>
                <a:latin typeface="Times New Roman" pitchFamily="18" charset="0"/>
                <a:cs typeface="Times New Roman" pitchFamily="18" charset="0"/>
              </a:rPr>
              <a:t> </a:t>
            </a:r>
            <a:r>
              <a:rPr lang="en-US" sz="2000" dirty="0" err="1">
                <a:solidFill>
                  <a:schemeClr val="tx2"/>
                </a:solidFill>
                <a:latin typeface="Times New Roman" pitchFamily="18" charset="0"/>
                <a:cs typeface="Times New Roman" pitchFamily="18" charset="0"/>
              </a:rPr>
              <a:t>nhiệm</a:t>
            </a:r>
            <a:r>
              <a:rPr lang="en-US" sz="2000" dirty="0">
                <a:solidFill>
                  <a:schemeClr val="tx2"/>
                </a:solidFill>
                <a:latin typeface="Times New Roman" pitchFamily="18" charset="0"/>
                <a:cs typeface="Times New Roman" pitchFamily="18" charset="0"/>
              </a:rPr>
              <a:t> vụ:</a:t>
            </a:r>
          </a:p>
          <a:p>
            <a:pPr lvl="1">
              <a:buFontTx/>
              <a:buChar char="-"/>
            </a:pPr>
            <a:r>
              <a:rPr lang="en-US" sz="1800" dirty="0" err="1">
                <a:solidFill>
                  <a:schemeClr val="tx2"/>
                </a:solidFill>
                <a:latin typeface="Times New Roman" pitchFamily="18" charset="0"/>
                <a:cs typeface="Times New Roman" pitchFamily="18" charset="0"/>
              </a:rPr>
              <a:t>Quản</a:t>
            </a:r>
            <a:r>
              <a:rPr lang="en-US" sz="1800" dirty="0">
                <a:solidFill>
                  <a:schemeClr val="tx2"/>
                </a:solidFill>
                <a:latin typeface="Times New Roman" pitchFamily="18" charset="0"/>
                <a:cs typeface="Times New Roman" pitchFamily="18" charset="0"/>
              </a:rPr>
              <a:t> </a:t>
            </a:r>
            <a:r>
              <a:rPr lang="en-US" sz="1800" dirty="0" err="1">
                <a:solidFill>
                  <a:schemeClr val="tx2"/>
                </a:solidFill>
                <a:latin typeface="Times New Roman" pitchFamily="18" charset="0"/>
                <a:cs typeface="Times New Roman" pitchFamily="18" charset="0"/>
              </a:rPr>
              <a:t>lý</a:t>
            </a:r>
            <a:r>
              <a:rPr lang="en-US" sz="1800" dirty="0">
                <a:solidFill>
                  <a:schemeClr val="tx2"/>
                </a:solidFill>
                <a:latin typeface="Times New Roman" pitchFamily="18" charset="0"/>
                <a:cs typeface="Times New Roman" pitchFamily="18" charset="0"/>
              </a:rPr>
              <a:t> </a:t>
            </a:r>
            <a:r>
              <a:rPr lang="en-US" sz="1800" dirty="0" err="1">
                <a:solidFill>
                  <a:schemeClr val="tx2"/>
                </a:solidFill>
                <a:latin typeface="Times New Roman" pitchFamily="18" charset="0"/>
                <a:cs typeface="Times New Roman" pitchFamily="18" charset="0"/>
              </a:rPr>
              <a:t>vùng</a:t>
            </a:r>
            <a:r>
              <a:rPr lang="en-US" sz="1800" dirty="0">
                <a:solidFill>
                  <a:schemeClr val="tx2"/>
                </a:solidFill>
                <a:latin typeface="Times New Roman" pitchFamily="18" charset="0"/>
                <a:cs typeface="Times New Roman" pitchFamily="18" charset="0"/>
              </a:rPr>
              <a:t> </a:t>
            </a:r>
            <a:r>
              <a:rPr lang="en-US" sz="1800" dirty="0" err="1">
                <a:solidFill>
                  <a:schemeClr val="tx2"/>
                </a:solidFill>
                <a:latin typeface="Times New Roman" pitchFamily="18" charset="0"/>
                <a:cs typeface="Times New Roman" pitchFamily="18" charset="0"/>
              </a:rPr>
              <a:t>trống</a:t>
            </a:r>
            <a:r>
              <a:rPr lang="en-US" sz="1800" dirty="0">
                <a:solidFill>
                  <a:schemeClr val="tx2"/>
                </a:solidFill>
                <a:latin typeface="Times New Roman" pitchFamily="18" charset="0"/>
                <a:cs typeface="Times New Roman" pitchFamily="18" charset="0"/>
              </a:rPr>
              <a:t> </a:t>
            </a:r>
            <a:r>
              <a:rPr lang="en-US" sz="1800" dirty="0" err="1">
                <a:solidFill>
                  <a:schemeClr val="tx2"/>
                </a:solidFill>
                <a:latin typeface="Times New Roman" pitchFamily="18" charset="0"/>
                <a:cs typeface="Times New Roman" pitchFamily="18" charset="0"/>
              </a:rPr>
              <a:t>trên</a:t>
            </a:r>
            <a:r>
              <a:rPr lang="en-US" sz="1800" dirty="0">
                <a:solidFill>
                  <a:schemeClr val="tx2"/>
                </a:solidFill>
                <a:latin typeface="Times New Roman" pitchFamily="18" charset="0"/>
                <a:cs typeface="Times New Roman" pitchFamily="18" charset="0"/>
              </a:rPr>
              <a:t> </a:t>
            </a:r>
            <a:r>
              <a:rPr lang="en-US" sz="1800" dirty="0" err="1">
                <a:solidFill>
                  <a:schemeClr val="tx2"/>
                </a:solidFill>
                <a:latin typeface="Times New Roman" pitchFamily="18" charset="0"/>
                <a:cs typeface="Times New Roman" pitchFamily="18" charset="0"/>
              </a:rPr>
              <a:t>đĩa</a:t>
            </a:r>
            <a:endParaRPr lang="en-US" sz="1800" dirty="0">
              <a:solidFill>
                <a:schemeClr val="tx2"/>
              </a:solidFill>
              <a:latin typeface="Times New Roman" pitchFamily="18" charset="0"/>
              <a:cs typeface="Times New Roman" pitchFamily="18" charset="0"/>
            </a:endParaRPr>
          </a:p>
          <a:p>
            <a:pPr lvl="1">
              <a:buFontTx/>
              <a:buChar char="-"/>
            </a:pPr>
            <a:r>
              <a:rPr lang="en-US" sz="1800" dirty="0" err="1">
                <a:solidFill>
                  <a:schemeClr val="tx2"/>
                </a:solidFill>
                <a:latin typeface="Times New Roman" pitchFamily="18" charset="0"/>
                <a:cs typeface="Times New Roman" pitchFamily="18" charset="0"/>
              </a:rPr>
              <a:t>Định</a:t>
            </a:r>
            <a:r>
              <a:rPr lang="en-US" sz="1800" dirty="0">
                <a:solidFill>
                  <a:schemeClr val="tx2"/>
                </a:solidFill>
                <a:latin typeface="Times New Roman" pitchFamily="18" charset="0"/>
                <a:cs typeface="Times New Roman" pitchFamily="18" charset="0"/>
              </a:rPr>
              <a:t> </a:t>
            </a:r>
            <a:r>
              <a:rPr lang="en-US" sz="1800" dirty="0" err="1">
                <a:solidFill>
                  <a:schemeClr val="tx2"/>
                </a:solidFill>
                <a:latin typeface="Times New Roman" pitchFamily="18" charset="0"/>
                <a:cs typeface="Times New Roman" pitchFamily="18" charset="0"/>
              </a:rPr>
              <a:t>vị</a:t>
            </a:r>
            <a:r>
              <a:rPr lang="en-US" sz="1800" dirty="0">
                <a:solidFill>
                  <a:schemeClr val="tx2"/>
                </a:solidFill>
                <a:latin typeface="Times New Roman" pitchFamily="18" charset="0"/>
                <a:cs typeface="Times New Roman" pitchFamily="18" charset="0"/>
              </a:rPr>
              <a:t> </a:t>
            </a:r>
            <a:r>
              <a:rPr lang="en-US" sz="1800" dirty="0" err="1">
                <a:solidFill>
                  <a:schemeClr val="tx2"/>
                </a:solidFill>
                <a:latin typeface="Times New Roman" pitchFamily="18" charset="0"/>
                <a:cs typeface="Times New Roman" pitchFamily="18" charset="0"/>
              </a:rPr>
              <a:t>lưu</a:t>
            </a:r>
            <a:r>
              <a:rPr lang="en-US" sz="1800" dirty="0">
                <a:solidFill>
                  <a:schemeClr val="tx2"/>
                </a:solidFill>
                <a:latin typeface="Times New Roman" pitchFamily="18" charset="0"/>
                <a:cs typeface="Times New Roman" pitchFamily="18" charset="0"/>
              </a:rPr>
              <a:t> </a:t>
            </a:r>
            <a:r>
              <a:rPr lang="en-US" sz="1800" dirty="0" err="1">
                <a:solidFill>
                  <a:schemeClr val="tx2"/>
                </a:solidFill>
                <a:latin typeface="Times New Roman" pitchFamily="18" charset="0"/>
                <a:cs typeface="Times New Roman" pitchFamily="18" charset="0"/>
              </a:rPr>
              <a:t>trữ</a:t>
            </a:r>
            <a:endParaRPr lang="en-US" sz="1800" dirty="0">
              <a:solidFill>
                <a:schemeClr val="tx2"/>
              </a:solidFill>
              <a:latin typeface="Times New Roman" pitchFamily="18" charset="0"/>
              <a:cs typeface="Times New Roman" pitchFamily="18" charset="0"/>
            </a:endParaRPr>
          </a:p>
          <a:p>
            <a:pPr lvl="1">
              <a:buFontTx/>
              <a:buChar char="-"/>
            </a:pPr>
            <a:r>
              <a:rPr lang="en-US" sz="1800" dirty="0" err="1">
                <a:solidFill>
                  <a:schemeClr val="tx2"/>
                </a:solidFill>
                <a:latin typeface="Times New Roman" pitchFamily="18" charset="0"/>
                <a:cs typeface="Times New Roman" pitchFamily="18" charset="0"/>
              </a:rPr>
              <a:t>Lập</a:t>
            </a:r>
            <a:r>
              <a:rPr lang="en-US" sz="1800" dirty="0">
                <a:solidFill>
                  <a:schemeClr val="tx2"/>
                </a:solidFill>
                <a:latin typeface="Times New Roman" pitchFamily="18" charset="0"/>
                <a:cs typeface="Times New Roman" pitchFamily="18" charset="0"/>
              </a:rPr>
              <a:t> </a:t>
            </a:r>
            <a:r>
              <a:rPr lang="en-US" sz="1800" dirty="0" err="1">
                <a:solidFill>
                  <a:schemeClr val="tx2"/>
                </a:solidFill>
                <a:latin typeface="Times New Roman" pitchFamily="18" charset="0"/>
                <a:cs typeface="Times New Roman" pitchFamily="18" charset="0"/>
              </a:rPr>
              <a:t>lịch</a:t>
            </a:r>
            <a:r>
              <a:rPr lang="en-US" sz="1800" dirty="0">
                <a:solidFill>
                  <a:schemeClr val="tx2"/>
                </a:solidFill>
                <a:latin typeface="Times New Roman" pitchFamily="18" charset="0"/>
                <a:cs typeface="Times New Roman" pitchFamily="18" charset="0"/>
              </a:rPr>
              <a:t> </a:t>
            </a:r>
            <a:r>
              <a:rPr lang="en-US" sz="1800" dirty="0" err="1">
                <a:solidFill>
                  <a:schemeClr val="tx2"/>
                </a:solidFill>
                <a:latin typeface="Times New Roman" pitchFamily="18" charset="0"/>
                <a:cs typeface="Times New Roman" pitchFamily="18" charset="0"/>
              </a:rPr>
              <a:t>cho</a:t>
            </a:r>
            <a:r>
              <a:rPr lang="en-US" sz="1800" dirty="0">
                <a:solidFill>
                  <a:schemeClr val="tx2"/>
                </a:solidFill>
                <a:latin typeface="Times New Roman" pitchFamily="18" charset="0"/>
                <a:cs typeface="Times New Roman" pitchFamily="18" charset="0"/>
              </a:rPr>
              <a:t> </a:t>
            </a:r>
            <a:r>
              <a:rPr lang="en-US" sz="1800" dirty="0" err="1">
                <a:solidFill>
                  <a:schemeClr val="tx2"/>
                </a:solidFill>
                <a:latin typeface="Times New Roman" pitchFamily="18" charset="0"/>
                <a:cs typeface="Times New Roman" pitchFamily="18" charset="0"/>
              </a:rPr>
              <a:t>đĩa</a:t>
            </a:r>
            <a:endParaRPr lang="en-US" sz="18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881040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dirty="0">
                <a:solidFill>
                  <a:srgbClr val="FF0000"/>
                </a:solidFill>
                <a:latin typeface="Times New Roman" pitchFamily="18" charset="0"/>
                <a:cs typeface="Times New Roman" pitchFamily="18" charset="0"/>
              </a:rPr>
              <a:t>1.4. </a:t>
            </a:r>
            <a:r>
              <a:rPr lang="en-US" sz="2800" dirty="0" err="1">
                <a:solidFill>
                  <a:srgbClr val="FF0000"/>
                </a:solidFill>
                <a:latin typeface="Times New Roman" pitchFamily="18" charset="0"/>
                <a:cs typeface="Times New Roman" pitchFamily="18" charset="0"/>
              </a:rPr>
              <a:t>Quản</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lý</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hệ</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thống</a:t>
            </a:r>
            <a:r>
              <a:rPr lang="en-US" sz="2800" dirty="0">
                <a:solidFill>
                  <a:srgbClr val="FF0000"/>
                </a:solidFill>
                <a:latin typeface="Times New Roman" pitchFamily="18" charset="0"/>
                <a:cs typeface="Times New Roman" pitchFamily="18" charset="0"/>
              </a:rPr>
              <a:t> vào ra</a:t>
            </a:r>
            <a:endParaRPr lang="en-US" sz="2000" dirty="0">
              <a:solidFill>
                <a:srgbClr val="FF0000"/>
              </a:solidFill>
              <a:latin typeface="Times New Roman" pitchFamily="18" charset="0"/>
              <a:cs typeface="Times New Roman" pitchFamily="18" charset="0"/>
            </a:endParaRPr>
          </a:p>
          <a:p>
            <a:pPr>
              <a:buFontTx/>
              <a:buChar char="-"/>
            </a:pPr>
            <a:r>
              <a:rPr lang="en-US" sz="2000" dirty="0" err="1">
                <a:latin typeface="Times New Roman" pitchFamily="18" charset="0"/>
                <a:cs typeface="Times New Roman" pitchFamily="18" charset="0"/>
              </a:rPr>
              <a:t>Hệ</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thống</a:t>
            </a:r>
            <a:r>
              <a:rPr lang="en-US" sz="2000" dirty="0">
                <a:latin typeface="Times New Roman" pitchFamily="18" charset="0"/>
                <a:cs typeface="Times New Roman" pitchFamily="18" charset="0"/>
              </a:rPr>
              <a:t> buffer caching</a:t>
            </a:r>
          </a:p>
          <a:p>
            <a:pPr>
              <a:buFontTx/>
              <a:buChar char="-"/>
            </a:pPr>
            <a:r>
              <a:rPr lang="en-US" sz="2000" dirty="0">
                <a:solidFill>
                  <a:schemeClr val="tx2"/>
                </a:solidFill>
                <a:latin typeface="Times New Roman" pitchFamily="18" charset="0"/>
                <a:cs typeface="Times New Roman" pitchFamily="18" charset="0"/>
              </a:rPr>
              <a:t>Giao </a:t>
            </a:r>
            <a:r>
              <a:rPr lang="en-US" sz="2000" dirty="0" err="1">
                <a:solidFill>
                  <a:schemeClr val="tx2"/>
                </a:solidFill>
                <a:latin typeface="Times New Roman" pitchFamily="18" charset="0"/>
                <a:cs typeface="Times New Roman" pitchFamily="18" charset="0"/>
              </a:rPr>
              <a:t>tiếp</a:t>
            </a:r>
            <a:r>
              <a:rPr lang="en-US" sz="2000" dirty="0">
                <a:solidFill>
                  <a:schemeClr val="tx2"/>
                </a:solidFill>
                <a:latin typeface="Times New Roman" pitchFamily="18" charset="0"/>
                <a:cs typeface="Times New Roman" pitchFamily="18" charset="0"/>
              </a:rPr>
              <a:t> </a:t>
            </a:r>
            <a:r>
              <a:rPr lang="en-US" sz="2000" dirty="0" err="1">
                <a:solidFill>
                  <a:schemeClr val="tx2"/>
                </a:solidFill>
                <a:latin typeface="Times New Roman" pitchFamily="18" charset="0"/>
                <a:cs typeface="Times New Roman" pitchFamily="18" charset="0"/>
              </a:rPr>
              <a:t>điều</a:t>
            </a:r>
            <a:r>
              <a:rPr lang="en-US" sz="2000" dirty="0">
                <a:solidFill>
                  <a:schemeClr val="tx2"/>
                </a:solidFill>
                <a:latin typeface="Times New Roman" pitchFamily="18" charset="0"/>
                <a:cs typeface="Times New Roman" pitchFamily="18" charset="0"/>
              </a:rPr>
              <a:t> </a:t>
            </a:r>
            <a:r>
              <a:rPr lang="en-US" sz="2000" dirty="0" err="1">
                <a:solidFill>
                  <a:schemeClr val="tx2"/>
                </a:solidFill>
                <a:latin typeface="Times New Roman" pitchFamily="18" charset="0"/>
                <a:cs typeface="Times New Roman" pitchFamily="18" charset="0"/>
              </a:rPr>
              <a:t>khiển</a:t>
            </a:r>
            <a:r>
              <a:rPr lang="en-US" sz="2000" dirty="0">
                <a:solidFill>
                  <a:schemeClr val="tx2"/>
                </a:solidFill>
                <a:latin typeface="Times New Roman" pitchFamily="18" charset="0"/>
                <a:cs typeface="Times New Roman" pitchFamily="18" charset="0"/>
              </a:rPr>
              <a:t> </a:t>
            </a:r>
            <a:r>
              <a:rPr lang="en-US" sz="2000" dirty="0" err="1">
                <a:solidFill>
                  <a:schemeClr val="tx2"/>
                </a:solidFill>
                <a:latin typeface="Times New Roman" pitchFamily="18" charset="0"/>
                <a:cs typeface="Times New Roman" pitchFamily="18" charset="0"/>
              </a:rPr>
              <a:t>thiết</a:t>
            </a:r>
            <a:r>
              <a:rPr lang="en-US" sz="2000" dirty="0">
                <a:solidFill>
                  <a:schemeClr val="tx2"/>
                </a:solidFill>
                <a:latin typeface="Times New Roman" pitchFamily="18" charset="0"/>
                <a:cs typeface="Times New Roman" pitchFamily="18" charset="0"/>
              </a:rPr>
              <a:t> </a:t>
            </a:r>
            <a:r>
              <a:rPr lang="en-US" sz="2000" dirty="0" err="1">
                <a:solidFill>
                  <a:schemeClr val="tx2"/>
                </a:solidFill>
                <a:latin typeface="Times New Roman" pitchFamily="18" charset="0"/>
                <a:cs typeface="Times New Roman" pitchFamily="18" charset="0"/>
              </a:rPr>
              <a:t>bị</a:t>
            </a:r>
            <a:r>
              <a:rPr lang="en-US" sz="2000" dirty="0">
                <a:solidFill>
                  <a:schemeClr val="tx2"/>
                </a:solidFill>
                <a:latin typeface="Times New Roman" pitchFamily="18" charset="0"/>
                <a:cs typeface="Times New Roman" pitchFamily="18" charset="0"/>
              </a:rPr>
              <a:t> (device drivers) </a:t>
            </a:r>
            <a:r>
              <a:rPr lang="en-US" sz="2000" dirty="0" err="1">
                <a:solidFill>
                  <a:schemeClr val="tx2"/>
                </a:solidFill>
                <a:latin typeface="Times New Roman" pitchFamily="18" charset="0"/>
                <a:cs typeface="Times New Roman" pitchFamily="18" charset="0"/>
              </a:rPr>
              <a:t>tổng</a:t>
            </a:r>
            <a:r>
              <a:rPr lang="en-US" sz="2000" dirty="0">
                <a:solidFill>
                  <a:schemeClr val="tx2"/>
                </a:solidFill>
                <a:latin typeface="Times New Roman" pitchFamily="18" charset="0"/>
                <a:cs typeface="Times New Roman" pitchFamily="18" charset="0"/>
              </a:rPr>
              <a:t> </a:t>
            </a:r>
            <a:r>
              <a:rPr lang="en-US" sz="2000" dirty="0" err="1">
                <a:solidFill>
                  <a:schemeClr val="tx2"/>
                </a:solidFill>
                <a:latin typeface="Times New Roman" pitchFamily="18" charset="0"/>
                <a:cs typeface="Times New Roman" pitchFamily="18" charset="0"/>
              </a:rPr>
              <a:t>quát</a:t>
            </a:r>
            <a:endParaRPr lang="en-US" sz="2000" dirty="0">
              <a:solidFill>
                <a:schemeClr val="tx2"/>
              </a:solidFill>
              <a:latin typeface="Times New Roman" pitchFamily="18" charset="0"/>
              <a:cs typeface="Times New Roman" pitchFamily="18" charset="0"/>
            </a:endParaRPr>
          </a:p>
          <a:p>
            <a:pPr>
              <a:buFontTx/>
              <a:buChar char="-"/>
            </a:pPr>
            <a:r>
              <a:rPr lang="en-US" sz="2000" dirty="0" err="1">
                <a:solidFill>
                  <a:schemeClr val="tx2"/>
                </a:solidFill>
                <a:latin typeface="Times New Roman" pitchFamily="18" charset="0"/>
                <a:cs typeface="Times New Roman" pitchFamily="18" charset="0"/>
              </a:rPr>
              <a:t>Bộ</a:t>
            </a:r>
            <a:r>
              <a:rPr lang="en-US" sz="2000" dirty="0">
                <a:solidFill>
                  <a:schemeClr val="tx2"/>
                </a:solidFill>
                <a:latin typeface="Times New Roman" pitchFamily="18" charset="0"/>
                <a:cs typeface="Times New Roman" pitchFamily="18" charset="0"/>
              </a:rPr>
              <a:t> </a:t>
            </a:r>
            <a:r>
              <a:rPr lang="en-US" sz="2000" dirty="0" err="1">
                <a:solidFill>
                  <a:schemeClr val="tx2"/>
                </a:solidFill>
                <a:latin typeface="Times New Roman" pitchFamily="18" charset="0"/>
                <a:cs typeface="Times New Roman" pitchFamily="18" charset="0"/>
              </a:rPr>
              <a:t>điều</a:t>
            </a:r>
            <a:r>
              <a:rPr lang="en-US" sz="2000" dirty="0">
                <a:solidFill>
                  <a:schemeClr val="tx2"/>
                </a:solidFill>
                <a:latin typeface="Times New Roman" pitchFamily="18" charset="0"/>
                <a:cs typeface="Times New Roman" pitchFamily="18" charset="0"/>
              </a:rPr>
              <a:t> </a:t>
            </a:r>
            <a:r>
              <a:rPr lang="en-US" sz="2000" dirty="0" err="1">
                <a:solidFill>
                  <a:schemeClr val="tx2"/>
                </a:solidFill>
                <a:latin typeface="Times New Roman" pitchFamily="18" charset="0"/>
                <a:cs typeface="Times New Roman" pitchFamily="18" charset="0"/>
              </a:rPr>
              <a:t>khiển</a:t>
            </a:r>
            <a:r>
              <a:rPr lang="en-US" sz="2000" dirty="0">
                <a:solidFill>
                  <a:schemeClr val="tx2"/>
                </a:solidFill>
                <a:latin typeface="Times New Roman" pitchFamily="18" charset="0"/>
                <a:cs typeface="Times New Roman" pitchFamily="18" charset="0"/>
              </a:rPr>
              <a:t> </a:t>
            </a:r>
            <a:r>
              <a:rPr lang="en-US" sz="2000" dirty="0" err="1">
                <a:solidFill>
                  <a:schemeClr val="tx2"/>
                </a:solidFill>
                <a:latin typeface="Times New Roman" pitchFamily="18" charset="0"/>
                <a:cs typeface="Times New Roman" pitchFamily="18" charset="0"/>
              </a:rPr>
              <a:t>cho</a:t>
            </a:r>
            <a:r>
              <a:rPr lang="en-US" sz="2000" dirty="0">
                <a:solidFill>
                  <a:schemeClr val="tx2"/>
                </a:solidFill>
                <a:latin typeface="Times New Roman" pitchFamily="18" charset="0"/>
                <a:cs typeface="Times New Roman" pitchFamily="18" charset="0"/>
              </a:rPr>
              <a:t> </a:t>
            </a:r>
            <a:r>
              <a:rPr lang="en-US" sz="2000" dirty="0" err="1">
                <a:solidFill>
                  <a:schemeClr val="tx2"/>
                </a:solidFill>
                <a:latin typeface="Times New Roman" pitchFamily="18" charset="0"/>
                <a:cs typeface="Times New Roman" pitchFamily="18" charset="0"/>
              </a:rPr>
              <a:t>các</a:t>
            </a:r>
            <a:r>
              <a:rPr lang="en-US" sz="2000" dirty="0">
                <a:solidFill>
                  <a:schemeClr val="tx2"/>
                </a:solidFill>
                <a:latin typeface="Times New Roman" pitchFamily="18" charset="0"/>
                <a:cs typeface="Times New Roman" pitchFamily="18" charset="0"/>
              </a:rPr>
              <a:t> </a:t>
            </a:r>
            <a:r>
              <a:rPr lang="en-US" sz="2000" dirty="0" err="1">
                <a:solidFill>
                  <a:schemeClr val="tx2"/>
                </a:solidFill>
                <a:latin typeface="Times New Roman" pitchFamily="18" charset="0"/>
                <a:cs typeface="Times New Roman" pitchFamily="18" charset="0"/>
              </a:rPr>
              <a:t>thiết</a:t>
            </a:r>
            <a:r>
              <a:rPr lang="en-US" sz="2000" dirty="0">
                <a:solidFill>
                  <a:schemeClr val="tx2"/>
                </a:solidFill>
                <a:latin typeface="Times New Roman" pitchFamily="18" charset="0"/>
                <a:cs typeface="Times New Roman" pitchFamily="18" charset="0"/>
              </a:rPr>
              <a:t> </a:t>
            </a:r>
            <a:r>
              <a:rPr lang="en-US" sz="2000" dirty="0" err="1">
                <a:solidFill>
                  <a:schemeClr val="tx2"/>
                </a:solidFill>
                <a:latin typeface="Times New Roman" pitchFamily="18" charset="0"/>
                <a:cs typeface="Times New Roman" pitchFamily="18" charset="0"/>
              </a:rPr>
              <a:t>bị</a:t>
            </a:r>
            <a:r>
              <a:rPr lang="en-US" sz="2000" dirty="0">
                <a:solidFill>
                  <a:schemeClr val="tx2"/>
                </a:solidFill>
                <a:latin typeface="Times New Roman" pitchFamily="18" charset="0"/>
                <a:cs typeface="Times New Roman" pitchFamily="18" charset="0"/>
              </a:rPr>
              <a:t> </a:t>
            </a:r>
            <a:r>
              <a:rPr lang="en-US" sz="2000" dirty="0" err="1">
                <a:solidFill>
                  <a:schemeClr val="tx2"/>
                </a:solidFill>
                <a:latin typeface="Times New Roman" pitchFamily="18" charset="0"/>
                <a:cs typeface="Times New Roman" pitchFamily="18" charset="0"/>
              </a:rPr>
              <a:t>phần</a:t>
            </a:r>
            <a:r>
              <a:rPr lang="en-US" sz="2000" dirty="0">
                <a:solidFill>
                  <a:schemeClr val="tx2"/>
                </a:solidFill>
                <a:latin typeface="Times New Roman" pitchFamily="18" charset="0"/>
                <a:cs typeface="Times New Roman" pitchFamily="18" charset="0"/>
              </a:rPr>
              <a:t> </a:t>
            </a:r>
            <a:r>
              <a:rPr lang="en-US" sz="2000" dirty="0" err="1">
                <a:solidFill>
                  <a:schemeClr val="tx2"/>
                </a:solidFill>
                <a:latin typeface="Times New Roman" pitchFamily="18" charset="0"/>
                <a:cs typeface="Times New Roman" pitchFamily="18" charset="0"/>
              </a:rPr>
              <a:t>cứng</a:t>
            </a:r>
            <a:endParaRPr lang="en-US" sz="2000" dirty="0">
              <a:solidFill>
                <a:schemeClr val="tx2"/>
              </a:solidFill>
              <a:latin typeface="Times New Roman" pitchFamily="18" charset="0"/>
              <a:cs typeface="Times New Roman" pitchFamily="18" charset="0"/>
            </a:endParaRPr>
          </a:p>
          <a:p>
            <a:pPr>
              <a:buFontTx/>
              <a:buChar char="-"/>
            </a:pPr>
            <a:endParaRPr lang="en-US" sz="18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39084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334"/>
            <a:ext cx="8229600" cy="417443"/>
          </a:xfrm>
        </p:spPr>
        <p:txBody>
          <a:bodyPr>
            <a:noAutofit/>
          </a:bodyPr>
          <a:lstStyle/>
          <a:p>
            <a:pPr lvl="1" algn="l" rtl="0">
              <a:spcBef>
                <a:spcPct val="0"/>
              </a:spcBef>
            </a:pPr>
            <a:r>
              <a:rPr lang="en-US" sz="3200">
                <a:solidFill>
                  <a:srgbClr val="FF0000"/>
                </a:solidFill>
                <a:latin typeface="Times New Roman" pitchFamily="18" charset="0"/>
                <a:cs typeface="Times New Roman" pitchFamily="18" charset="0"/>
              </a:rPr>
              <a:t>1.2. Định nghĩa hệ điều hành</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8100" y="1466017"/>
            <a:ext cx="3581400" cy="4389120"/>
          </a:xfrm>
        </p:spPr>
        <p:txBody>
          <a:bodyPr/>
          <a:lstStyle/>
          <a:p>
            <a:r>
              <a:rPr lang="en-US" dirty="0" err="1">
                <a:latin typeface="Times New Roman" pitchFamily="18" charset="0"/>
                <a:cs typeface="Times New Roman" pitchFamily="18" charset="0"/>
              </a:rPr>
              <a:t>Một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thống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máy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chia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làm</a:t>
            </a:r>
            <a:r>
              <a:rPr lang="en-US" dirty="0">
                <a:latin typeface="Times New Roman" pitchFamily="18" charset="0"/>
                <a:cs typeface="Times New Roman" pitchFamily="18" charset="0"/>
              </a:rPr>
              <a:t> 4 </a:t>
            </a:r>
            <a:r>
              <a:rPr lang="en-US" dirty="0" err="1">
                <a:latin typeface="Times New Roman" pitchFamily="18" charset="0"/>
                <a:cs typeface="Times New Roman" pitchFamily="18" charset="0"/>
              </a:rPr>
              <a:t>lớp</a:t>
            </a:r>
            <a:endParaRPr lang="en-US" dirty="0">
              <a:latin typeface="Times New Roman" pitchFamily="18" charset="0"/>
              <a:cs typeface="Times New Roman" pitchFamily="18" charset="0"/>
            </a:endParaRPr>
          </a:p>
          <a:p>
            <a:pPr lvl="1"/>
            <a:r>
              <a:rPr lang="en-US" dirty="0" err="1">
                <a:latin typeface="Times New Roman" pitchFamily="18" charset="0"/>
                <a:cs typeface="Times New Roman" pitchFamily="18" charset="0"/>
              </a:rPr>
              <a:t>Phần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cứng</a:t>
            </a:r>
            <a:endParaRPr lang="en-US" dirty="0">
              <a:latin typeface="Times New Roman" pitchFamily="18" charset="0"/>
              <a:cs typeface="Times New Roman" pitchFamily="18" charset="0"/>
            </a:endParaRPr>
          </a:p>
          <a:p>
            <a:pPr lvl="1"/>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điều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hành</a:t>
            </a:r>
            <a:endParaRPr lang="en-US" dirty="0">
              <a:latin typeface="Times New Roman" pitchFamily="18" charset="0"/>
              <a:cs typeface="Times New Roman" pitchFamily="18" charset="0"/>
            </a:endParaRPr>
          </a:p>
          <a:p>
            <a:pPr lvl="1"/>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chương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trình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ứng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endParaRPr lang="en-US" dirty="0">
              <a:latin typeface="Times New Roman" pitchFamily="18" charset="0"/>
              <a:cs typeface="Times New Roman" pitchFamily="18" charset="0"/>
            </a:endParaRPr>
          </a:p>
          <a:p>
            <a:pPr lvl="1"/>
            <a:r>
              <a:rPr lang="en-US" dirty="0" err="1">
                <a:latin typeface="Times New Roman" pitchFamily="18" charset="0"/>
                <a:cs typeface="Times New Roman" pitchFamily="18" charset="0"/>
              </a:rPr>
              <a:t>Người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dụng</a:t>
            </a:r>
            <a:endParaRPr lang="en-US" dirty="0">
              <a:latin typeface="Times New Roman" pitchFamily="18" charset="0"/>
              <a:cs typeface="Times New Roman" pitchFamily="18" charset="0"/>
            </a:endParaRPr>
          </a:p>
          <a:p>
            <a:pPr lvl="1">
              <a:buNone/>
            </a:pPr>
            <a:endParaRPr lang="en-US" dirty="0">
              <a:latin typeface="Times New Roman" pitchFamily="18" charset="0"/>
              <a:cs typeface="Times New Roman" pitchFamily="18" charset="0"/>
            </a:endParaRPr>
          </a:p>
        </p:txBody>
      </p:sp>
      <p:pic>
        <p:nvPicPr>
          <p:cNvPr id="29" name="Picture 5" descr="Introduction to operating system structure and computer systems image 1">
            <a:extLst>
              <a:ext uri="{FF2B5EF4-FFF2-40B4-BE49-F238E27FC236}">
                <a16:creationId xmlns:a16="http://schemas.microsoft.com/office/drawing/2014/main" id="{7EA447DF-C291-4393-8F10-C1ED48881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905000"/>
            <a:ext cx="5103081" cy="3144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a:solidFill>
                  <a:srgbClr val="FF0000"/>
                </a:solidFill>
                <a:latin typeface="Times New Roman" pitchFamily="18" charset="0"/>
                <a:cs typeface="Times New Roman" pitchFamily="18" charset="0"/>
              </a:rPr>
              <a:t>1.5. Quản lý hệ thống tệp</a:t>
            </a:r>
            <a:endParaRPr lang="en-US" sz="2000" dirty="0">
              <a:solidFill>
                <a:srgbClr val="FF0000"/>
              </a:solidFill>
              <a:latin typeface="Times New Roman" pitchFamily="18" charset="0"/>
              <a:cs typeface="Times New Roman" pitchFamily="18" charset="0"/>
            </a:endParaRPr>
          </a:p>
          <a:p>
            <a:pPr>
              <a:buFontTx/>
              <a:buChar char="-"/>
            </a:pPr>
            <a:r>
              <a:rPr lang="en-US" sz="2000">
                <a:latin typeface="Times New Roman" pitchFamily="18" charset="0"/>
                <a:cs typeface="Times New Roman" pitchFamily="18" charset="0"/>
              </a:rPr>
              <a:t>Một tệp tin là một tập hợp nhưng thông tin do người tạo ra nó xác định. Thông thường một tệp tin đại diện cho một chương trình và dữ liệu</a:t>
            </a:r>
          </a:p>
          <a:p>
            <a:pPr>
              <a:buFontTx/>
              <a:buChar char="-"/>
            </a:pPr>
            <a:r>
              <a:rPr lang="en-US" sz="2000">
                <a:solidFill>
                  <a:schemeClr val="tx2"/>
                </a:solidFill>
                <a:latin typeface="Times New Roman" pitchFamily="18" charset="0"/>
                <a:cs typeface="Times New Roman" pitchFamily="18" charset="0"/>
              </a:rPr>
              <a:t>Vai trò của hệ điều hành trong việc quản lý tệp tin:</a:t>
            </a:r>
          </a:p>
          <a:p>
            <a:pPr lvl="1">
              <a:buFontTx/>
              <a:buChar char="-"/>
            </a:pPr>
            <a:r>
              <a:rPr lang="en-US" sz="1800">
                <a:solidFill>
                  <a:schemeClr val="tx2"/>
                </a:solidFill>
                <a:latin typeface="Times New Roman" pitchFamily="18" charset="0"/>
                <a:cs typeface="Times New Roman" pitchFamily="18" charset="0"/>
              </a:rPr>
              <a:t>Tạo và xóa một tệp tin</a:t>
            </a:r>
          </a:p>
          <a:p>
            <a:pPr lvl="1">
              <a:buFontTx/>
              <a:buChar char="-"/>
            </a:pPr>
            <a:r>
              <a:rPr lang="en-US" sz="1800">
                <a:solidFill>
                  <a:schemeClr val="tx2"/>
                </a:solidFill>
                <a:latin typeface="Times New Roman" pitchFamily="18" charset="0"/>
                <a:cs typeface="Times New Roman" pitchFamily="18" charset="0"/>
              </a:rPr>
              <a:t>Tạo và xóa đi một thư mục</a:t>
            </a:r>
          </a:p>
          <a:p>
            <a:pPr lvl="1">
              <a:buFontTx/>
              <a:buChar char="-"/>
            </a:pPr>
            <a:r>
              <a:rPr lang="en-US" sz="1800">
                <a:solidFill>
                  <a:schemeClr val="tx2"/>
                </a:solidFill>
                <a:latin typeface="Times New Roman" pitchFamily="18" charset="0"/>
                <a:cs typeface="Times New Roman" pitchFamily="18" charset="0"/>
              </a:rPr>
              <a:t>Hỗ trợ các thao tác trên tệp tin và thư mục</a:t>
            </a:r>
          </a:p>
          <a:p>
            <a:pPr lvl="1">
              <a:buFontTx/>
              <a:buChar char="-"/>
            </a:pPr>
            <a:r>
              <a:rPr lang="en-US" sz="1800">
                <a:solidFill>
                  <a:schemeClr val="tx2"/>
                </a:solidFill>
                <a:latin typeface="Times New Roman" pitchFamily="18" charset="0"/>
                <a:cs typeface="Times New Roman" pitchFamily="18" charset="0"/>
              </a:rPr>
              <a:t>Ánh xạ tệp tin lên hệ thống lưu trữ phụ</a:t>
            </a:r>
          </a:p>
          <a:p>
            <a:pPr lvl="1">
              <a:buFontTx/>
              <a:buChar char="-"/>
            </a:pPr>
            <a:r>
              <a:rPr lang="en-US" sz="1800">
                <a:solidFill>
                  <a:schemeClr val="tx2"/>
                </a:solidFill>
                <a:latin typeface="Times New Roman" pitchFamily="18" charset="0"/>
                <a:cs typeface="Times New Roman" pitchFamily="18" charset="0"/>
              </a:rPr>
              <a:t>Backup tên tin trên các thiết bị lưu trữ</a:t>
            </a:r>
          </a:p>
          <a:p>
            <a:pPr>
              <a:buFontTx/>
              <a:buChar char="-"/>
            </a:pPr>
            <a:endParaRPr lang="en-US" sz="180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552158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a:solidFill>
                  <a:srgbClr val="FF0000"/>
                </a:solidFill>
                <a:latin typeface="Times New Roman" pitchFamily="18" charset="0"/>
                <a:cs typeface="Times New Roman" pitchFamily="18" charset="0"/>
              </a:rPr>
              <a:t>1.6. Hệ thống bảo vệ</a:t>
            </a:r>
            <a:endParaRPr lang="en-US" sz="2000" dirty="0">
              <a:solidFill>
                <a:srgbClr val="FF0000"/>
              </a:solidFill>
              <a:latin typeface="Times New Roman" pitchFamily="18" charset="0"/>
              <a:cs typeface="Times New Roman" pitchFamily="18" charset="0"/>
            </a:endParaRPr>
          </a:p>
          <a:p>
            <a:pPr>
              <a:buFontTx/>
              <a:buChar char="-"/>
            </a:pPr>
            <a:r>
              <a:rPr lang="en-US" sz="2400">
                <a:solidFill>
                  <a:schemeClr val="tx2"/>
                </a:solidFill>
                <a:latin typeface="Times New Roman" pitchFamily="18" charset="0"/>
                <a:cs typeface="Times New Roman" pitchFamily="18" charset="0"/>
              </a:rPr>
              <a:t>Là cơ chế kiểm soát quá trình chỉ được thực thi trong phạm vi địa chỉ của nó. Bộ thời gian đảm bảo rằng không có tiền trình nào đọc quyền chiếm CPU. Cơ chế này cũng cung cấp cách thức để mô tả lại mức độ kiểm soát.</a:t>
            </a:r>
          </a:p>
        </p:txBody>
      </p:sp>
    </p:spTree>
    <p:extLst>
      <p:ext uri="{BB962C8B-B14F-4D97-AF65-F5344CB8AC3E}">
        <p14:creationId xmlns:p14="http://schemas.microsoft.com/office/powerpoint/2010/main" val="7496026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a:solidFill>
                  <a:srgbClr val="FF0000"/>
                </a:solidFill>
                <a:latin typeface="Times New Roman" pitchFamily="18" charset="0"/>
                <a:cs typeface="Times New Roman" pitchFamily="18" charset="0"/>
              </a:rPr>
              <a:t>1.7. Quản lý mạng</a:t>
            </a:r>
          </a:p>
          <a:p>
            <a:pPr>
              <a:buFontTx/>
              <a:buChar char="-"/>
            </a:pPr>
            <a:r>
              <a:rPr lang="en-US" sz="2400">
                <a:solidFill>
                  <a:schemeClr val="tx2"/>
                </a:solidFill>
                <a:latin typeface="Times New Roman" pitchFamily="18" charset="0"/>
                <a:cs typeface="Times New Roman" pitchFamily="18" charset="0"/>
              </a:rPr>
              <a:t>Mạng là tập hợp các bộ xử lý, chúng không chia sẻ bộ nhớ, các thiết bị ngoại vi hay đồng hồ. Thay vào đó mỗi bộ xử lý có bộ nhớ, đồng hồ và các bộ xử lý giao tiếp với nhau thông qua các đường giao tiếp như bus tốc độ cao hay mạng.</a:t>
            </a:r>
          </a:p>
        </p:txBody>
      </p:sp>
    </p:spTree>
    <p:extLst>
      <p:ext uri="{BB962C8B-B14F-4D97-AF65-F5344CB8AC3E}">
        <p14:creationId xmlns:p14="http://schemas.microsoft.com/office/powerpoint/2010/main" val="8315314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a:solidFill>
                  <a:srgbClr val="FF0000"/>
                </a:solidFill>
                <a:latin typeface="Times New Roman" pitchFamily="18" charset="0"/>
                <a:cs typeface="Times New Roman" pitchFamily="18" charset="0"/>
              </a:rPr>
              <a:t>1.8. Hệ thống cơ chế dòng lệnh</a:t>
            </a:r>
          </a:p>
          <a:p>
            <a:pPr>
              <a:buFontTx/>
              <a:buChar char="-"/>
            </a:pPr>
            <a:r>
              <a:rPr lang="en-US" sz="2400">
                <a:solidFill>
                  <a:schemeClr val="tx2"/>
                </a:solidFill>
                <a:latin typeface="Times New Roman" pitchFamily="18" charset="0"/>
                <a:cs typeface="Times New Roman" pitchFamily="18" charset="0"/>
              </a:rPr>
              <a:t>Một trong những phần quan trọng của chương trình hệ thống trong một hệ điều hành là cơ chế dòng lệnh. Đó là giao tiếp giữa người sử dụng và hệ điều hành.</a:t>
            </a:r>
          </a:p>
        </p:txBody>
      </p:sp>
    </p:spTree>
    <p:extLst>
      <p:ext uri="{BB962C8B-B14F-4D97-AF65-F5344CB8AC3E}">
        <p14:creationId xmlns:p14="http://schemas.microsoft.com/office/powerpoint/2010/main" val="22040933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a:solidFill>
                  <a:srgbClr val="FF0000"/>
                </a:solidFill>
                <a:latin typeface="Times New Roman" pitchFamily="18" charset="0"/>
                <a:cs typeface="Times New Roman" pitchFamily="18" charset="0"/>
              </a:rPr>
              <a:t>2. Các dịch vụ của hệ điều hành</a:t>
            </a:r>
          </a:p>
          <a:p>
            <a:pPr>
              <a:buFontTx/>
              <a:buChar char="-"/>
            </a:pPr>
            <a:r>
              <a:rPr lang="en-US" sz="2800">
                <a:solidFill>
                  <a:srgbClr val="FF0000"/>
                </a:solidFill>
                <a:latin typeface="Times New Roman" pitchFamily="18" charset="0"/>
                <a:cs typeface="Times New Roman" pitchFamily="18" charset="0"/>
              </a:rPr>
              <a:t>Thực thi chương trình</a:t>
            </a:r>
          </a:p>
          <a:p>
            <a:pPr>
              <a:buFontTx/>
              <a:buChar char="-"/>
            </a:pPr>
            <a:r>
              <a:rPr lang="en-US" sz="2800">
                <a:solidFill>
                  <a:srgbClr val="FF0000"/>
                </a:solidFill>
                <a:latin typeface="Times New Roman" pitchFamily="18" charset="0"/>
                <a:cs typeface="Times New Roman" pitchFamily="18" charset="0"/>
              </a:rPr>
              <a:t>Thao tác vào ra</a:t>
            </a:r>
          </a:p>
          <a:p>
            <a:pPr>
              <a:buFontTx/>
              <a:buChar char="-"/>
            </a:pPr>
            <a:r>
              <a:rPr lang="en-US" sz="2800">
                <a:solidFill>
                  <a:srgbClr val="FF0000"/>
                </a:solidFill>
                <a:latin typeface="Times New Roman" pitchFamily="18" charset="0"/>
                <a:cs typeface="Times New Roman" pitchFamily="18" charset="0"/>
              </a:rPr>
              <a:t>Thao tác hệ thống tập tin</a:t>
            </a:r>
          </a:p>
          <a:p>
            <a:pPr>
              <a:buFontTx/>
              <a:buChar char="-"/>
            </a:pPr>
            <a:r>
              <a:rPr lang="en-US" sz="2800">
                <a:solidFill>
                  <a:srgbClr val="FF0000"/>
                </a:solidFill>
                <a:latin typeface="Times New Roman" pitchFamily="18" charset="0"/>
                <a:cs typeface="Times New Roman" pitchFamily="18" charset="0"/>
              </a:rPr>
              <a:t>Giao tiếp</a:t>
            </a:r>
          </a:p>
          <a:p>
            <a:pPr>
              <a:buFontTx/>
              <a:buChar char="-"/>
            </a:pPr>
            <a:r>
              <a:rPr lang="en-US" sz="2800">
                <a:solidFill>
                  <a:srgbClr val="FF0000"/>
                </a:solidFill>
                <a:latin typeface="Times New Roman" pitchFamily="18" charset="0"/>
                <a:cs typeface="Times New Roman" pitchFamily="18" charset="0"/>
              </a:rPr>
              <a:t>Phát hiện lỗi</a:t>
            </a:r>
          </a:p>
          <a:p>
            <a:pPr>
              <a:buFontTx/>
              <a:buChar char="-"/>
            </a:pPr>
            <a:r>
              <a:rPr lang="en-US" sz="2800">
                <a:solidFill>
                  <a:srgbClr val="FF0000"/>
                </a:solidFill>
                <a:latin typeface="Times New Roman" pitchFamily="18" charset="0"/>
                <a:cs typeface="Times New Roman" pitchFamily="18" charset="0"/>
              </a:rPr>
              <a:t>Cấp phát tài nguyên</a:t>
            </a:r>
          </a:p>
          <a:p>
            <a:pPr>
              <a:buFontTx/>
              <a:buChar char="-"/>
            </a:pPr>
            <a:r>
              <a:rPr lang="en-US" sz="2800">
                <a:solidFill>
                  <a:srgbClr val="FF0000"/>
                </a:solidFill>
                <a:latin typeface="Times New Roman" pitchFamily="18" charset="0"/>
                <a:cs typeface="Times New Roman" pitchFamily="18" charset="0"/>
              </a:rPr>
              <a:t>Tính toán</a:t>
            </a:r>
          </a:p>
          <a:p>
            <a:pPr>
              <a:buFontTx/>
              <a:buChar char="-"/>
            </a:pPr>
            <a:r>
              <a:rPr lang="en-US" sz="2800">
                <a:solidFill>
                  <a:srgbClr val="FF0000"/>
                </a:solidFill>
                <a:latin typeface="Times New Roman" pitchFamily="18" charset="0"/>
                <a:cs typeface="Times New Roman" pitchFamily="18" charset="0"/>
              </a:rPr>
              <a:t>Bảo vệ</a:t>
            </a:r>
            <a:endParaRPr lang="en-US" sz="240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128587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dirty="0">
                <a:solidFill>
                  <a:srgbClr val="FF0000"/>
                </a:solidFill>
                <a:latin typeface="Times New Roman" pitchFamily="18" charset="0"/>
                <a:cs typeface="Times New Roman" pitchFamily="18" charset="0"/>
              </a:rPr>
              <a:t>3. </a:t>
            </a:r>
            <a:r>
              <a:rPr lang="en-US" sz="2800" dirty="0" err="1">
                <a:solidFill>
                  <a:srgbClr val="FF0000"/>
                </a:solidFill>
                <a:latin typeface="Times New Roman" pitchFamily="18" charset="0"/>
                <a:cs typeface="Times New Roman" pitchFamily="18" charset="0"/>
              </a:rPr>
              <a:t>Lời</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gọi</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hệ</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thống</a:t>
            </a:r>
            <a:endParaRPr lang="en-US" sz="2800" dirty="0">
              <a:solidFill>
                <a:srgbClr val="FF0000"/>
              </a:solidFill>
              <a:latin typeface="Times New Roman" pitchFamily="18" charset="0"/>
              <a:cs typeface="Times New Roman" pitchFamily="18" charset="0"/>
            </a:endParaRPr>
          </a:p>
          <a:p>
            <a:pPr marL="0" indent="0">
              <a:buNone/>
            </a:pPr>
            <a:r>
              <a:rPr lang="en-US" sz="2800" dirty="0" err="1">
                <a:latin typeface="Times New Roman" pitchFamily="18" charset="0"/>
                <a:cs typeface="Times New Roman" pitchFamily="18" charset="0"/>
              </a:rPr>
              <a:t>Lời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gọi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hệ</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thống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cung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cấp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tiếp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giữa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tiến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hệ</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điều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hành</a:t>
            </a:r>
            <a:endParaRPr lang="en-US" sz="2800"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3F70E1D8-176E-4D02-B9B5-6E482AF20170}"/>
              </a:ext>
            </a:extLst>
          </p:cNvPr>
          <p:cNvPicPr>
            <a:picLocks noChangeAspect="1"/>
          </p:cNvPicPr>
          <p:nvPr/>
        </p:nvPicPr>
        <p:blipFill>
          <a:blip r:embed="rId3"/>
          <a:stretch>
            <a:fillRect/>
          </a:stretch>
        </p:blipFill>
        <p:spPr>
          <a:xfrm>
            <a:off x="990600" y="2819400"/>
            <a:ext cx="6245506" cy="3884212"/>
          </a:xfrm>
          <a:prstGeom prst="rect">
            <a:avLst/>
          </a:prstGeom>
        </p:spPr>
      </p:pic>
    </p:spTree>
    <p:extLst>
      <p:ext uri="{BB962C8B-B14F-4D97-AF65-F5344CB8AC3E}">
        <p14:creationId xmlns:p14="http://schemas.microsoft.com/office/powerpoint/2010/main" val="36630075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dirty="0" err="1">
                <a:solidFill>
                  <a:srgbClr val="FF0000"/>
                </a:solidFill>
                <a:latin typeface="Times New Roman" pitchFamily="18" charset="0"/>
                <a:cs typeface="Times New Roman" pitchFamily="18" charset="0"/>
              </a:rPr>
              <a:t>Phân</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loại</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các</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lời</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gọi</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hệ</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thống</a:t>
            </a:r>
            <a:endParaRPr lang="en-US" sz="2800" dirty="0">
              <a:solidFill>
                <a:srgbClr val="FF0000"/>
              </a:solidFill>
              <a:latin typeface="Times New Roman" pitchFamily="18" charset="0"/>
              <a:cs typeface="Times New Roman" pitchFamily="18" charset="0"/>
            </a:endParaRPr>
          </a:p>
          <a:p>
            <a:pPr>
              <a:buFontTx/>
              <a:buChar char="-"/>
            </a:pPr>
            <a:r>
              <a:rPr lang="en-US" sz="2800" dirty="0" err="1">
                <a:latin typeface="Times New Roman" pitchFamily="18" charset="0"/>
                <a:cs typeface="Times New Roman" pitchFamily="18" charset="0"/>
              </a:rPr>
              <a:t>Quản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lý</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tiến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Khởi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tạo</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tiến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trình</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hủy</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tiến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trình</a:t>
            </a:r>
            <a:endParaRPr lang="en-US" sz="2800" i="1" dirty="0">
              <a:latin typeface="Times New Roman" pitchFamily="18" charset="0"/>
              <a:cs typeface="Times New Roman" pitchFamily="18" charset="0"/>
            </a:endParaRPr>
          </a:p>
          <a:p>
            <a:pPr>
              <a:buFontTx/>
              <a:buChar char="-"/>
            </a:pPr>
            <a:r>
              <a:rPr lang="en-US" sz="2800" dirty="0" err="1">
                <a:latin typeface="Times New Roman" pitchFamily="18" charset="0"/>
                <a:cs typeface="Times New Roman" pitchFamily="18" charset="0"/>
              </a:rPr>
              <a:t>Quản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lý</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bộ</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nhớ</a:t>
            </a:r>
            <a:r>
              <a:rPr lang="en-US" sz="2800" dirty="0">
                <a:latin typeface="Times New Roman" pitchFamily="18" charset="0"/>
                <a:cs typeface="Times New Roman" pitchFamily="18" charset="0"/>
              </a:rPr>
              <a:t>: </a:t>
            </a:r>
            <a:r>
              <a:rPr lang="en-US" sz="2800" i="1" dirty="0" err="1">
                <a:latin typeface="Times New Roman" pitchFamily="18" charset="0"/>
                <a:cs typeface="Times New Roman" pitchFamily="18" charset="0"/>
              </a:rPr>
              <a:t>Cấp</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phát</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và</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giải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phóng</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bộ</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nhớ</a:t>
            </a:r>
            <a:r>
              <a:rPr lang="en-US" sz="2800" i="1" dirty="0">
                <a:latin typeface="Times New Roman" pitchFamily="18" charset="0"/>
                <a:cs typeface="Times New Roman" pitchFamily="18" charset="0"/>
              </a:rPr>
              <a:t> …</a:t>
            </a:r>
          </a:p>
          <a:p>
            <a:pPr>
              <a:buFontTx/>
              <a:buChar char="-"/>
            </a:pPr>
            <a:r>
              <a:rPr lang="en-US" sz="2800" dirty="0" err="1">
                <a:latin typeface="Times New Roman" pitchFamily="18" charset="0"/>
                <a:cs typeface="Times New Roman" pitchFamily="18" charset="0"/>
              </a:rPr>
              <a:t>Quản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lý</a:t>
            </a:r>
            <a:r>
              <a:rPr lang="en-US" sz="2800" dirty="0">
                <a:latin typeface="Times New Roman" pitchFamily="18" charset="0"/>
                <a:cs typeface="Times New Roman" pitchFamily="18" charset="0"/>
              </a:rPr>
              <a:t> file: </a:t>
            </a:r>
            <a:r>
              <a:rPr lang="en-US" sz="2800" i="1" dirty="0" err="1">
                <a:latin typeface="Times New Roman" pitchFamily="18" charset="0"/>
                <a:cs typeface="Times New Roman" pitchFamily="18" charset="0"/>
              </a:rPr>
              <a:t>Tạo</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mới</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xóa</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đọc</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và</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ghi</a:t>
            </a:r>
            <a:r>
              <a:rPr lang="en-US" sz="2800" i="1" dirty="0">
                <a:latin typeface="Times New Roman" pitchFamily="18" charset="0"/>
                <a:cs typeface="Times New Roman" pitchFamily="18" charset="0"/>
              </a:rPr>
              <a:t> file ..</a:t>
            </a:r>
          </a:p>
          <a:p>
            <a:pPr>
              <a:buFontTx/>
              <a:buChar char="-"/>
            </a:pPr>
            <a:r>
              <a:rPr lang="en-US" sz="2800" dirty="0" err="1">
                <a:latin typeface="Times New Roman" pitchFamily="18" charset="0"/>
                <a:cs typeface="Times New Roman" pitchFamily="18" charset="0"/>
              </a:rPr>
              <a:t>Quản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lý</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thiết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bị</a:t>
            </a:r>
            <a:r>
              <a:rPr lang="en-US" sz="2800" dirty="0">
                <a:latin typeface="Times New Roman" pitchFamily="18" charset="0"/>
                <a:cs typeface="Times New Roman" pitchFamily="18" charset="0"/>
              </a:rPr>
              <a:t> vào ra: </a:t>
            </a:r>
            <a:r>
              <a:rPr lang="en-US" sz="2800" i="1" dirty="0" err="1">
                <a:latin typeface="Times New Roman" pitchFamily="18" charset="0"/>
                <a:cs typeface="Times New Roman" pitchFamily="18" charset="0"/>
              </a:rPr>
              <a:t>Thực</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hiện</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trao</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đổi</a:t>
            </a:r>
            <a:r>
              <a:rPr lang="en-US" sz="2800" i="1" dirty="0">
                <a:latin typeface="Times New Roman" pitchFamily="18" charset="0"/>
                <a:cs typeface="Times New Roman" pitchFamily="18" charset="0"/>
              </a:rPr>
              <a:t> vào/ra</a:t>
            </a:r>
          </a:p>
          <a:p>
            <a:pPr>
              <a:buFontTx/>
              <a:buChar char="-"/>
            </a:pPr>
            <a:r>
              <a:rPr lang="en-US" sz="2800" dirty="0" err="1">
                <a:latin typeface="Times New Roman" pitchFamily="18" charset="0"/>
                <a:cs typeface="Times New Roman" pitchFamily="18" charset="0"/>
              </a:rPr>
              <a:t>Trao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đổi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thông</a:t>
            </a:r>
            <a:r>
              <a:rPr lang="en-US" sz="2800" dirty="0">
                <a:latin typeface="Times New Roman" pitchFamily="18" charset="0"/>
                <a:cs typeface="Times New Roman" pitchFamily="18" charset="0"/>
              </a:rPr>
              <a:t> tin </a:t>
            </a:r>
            <a:r>
              <a:rPr lang="en-US" sz="2800" dirty="0" err="1">
                <a:latin typeface="Times New Roman" pitchFamily="18" charset="0"/>
                <a:cs typeface="Times New Roman" pitchFamily="18" charset="0"/>
              </a:rPr>
              <a:t>với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hệ</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thống</a:t>
            </a:r>
            <a:r>
              <a:rPr lang="en-US" sz="2800" dirty="0">
                <a:latin typeface="Times New Roman" pitchFamily="18" charset="0"/>
                <a:cs typeface="Times New Roman" pitchFamily="18" charset="0"/>
              </a:rPr>
              <a:t>: </a:t>
            </a:r>
            <a:r>
              <a:rPr lang="en-US" sz="2800" i="1" dirty="0" err="1">
                <a:latin typeface="Times New Roman" pitchFamily="18" charset="0"/>
                <a:cs typeface="Times New Roman" pitchFamily="18" charset="0"/>
              </a:rPr>
              <a:t>lấy</a:t>
            </a:r>
            <a:r>
              <a:rPr lang="en-US" sz="2800" i="1" dirty="0">
                <a:latin typeface="Times New Roman" pitchFamily="18" charset="0"/>
                <a:cs typeface="Times New Roman" pitchFamily="18" charset="0"/>
              </a:rPr>
              <a:t>/</a:t>
            </a:r>
            <a:r>
              <a:rPr lang="en-US" sz="2800" i="1" dirty="0" err="1">
                <a:latin typeface="Times New Roman" pitchFamily="18" charset="0"/>
                <a:cs typeface="Times New Roman" pitchFamily="18" charset="0"/>
              </a:rPr>
              <a:t>đặt</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ngày</a:t>
            </a:r>
            <a:r>
              <a:rPr lang="en-US" sz="2800" i="1" dirty="0">
                <a:latin typeface="Times New Roman" pitchFamily="18" charset="0"/>
                <a:cs typeface="Times New Roman" pitchFamily="18" charset="0"/>
              </a:rPr>
              <a:t> </a:t>
            </a:r>
            <a:r>
              <a:rPr lang="en-US" sz="2800" i="1" dirty="0" err="1">
                <a:latin typeface="Times New Roman" pitchFamily="18" charset="0"/>
                <a:cs typeface="Times New Roman" pitchFamily="18" charset="0"/>
              </a:rPr>
              <a:t>giờ</a:t>
            </a:r>
            <a:r>
              <a:rPr lang="en-US" sz="2800" i="1" dirty="0">
                <a:latin typeface="Times New Roman" pitchFamily="18" charset="0"/>
                <a:cs typeface="Times New Roman" pitchFamily="18" charset="0"/>
              </a:rPr>
              <a:t> …</a:t>
            </a:r>
          </a:p>
          <a:p>
            <a:pPr>
              <a:buFontTx/>
              <a:buChar char="-"/>
            </a:pPr>
            <a:r>
              <a:rPr lang="en-US" sz="2800" dirty="0" err="1">
                <a:latin typeface="Times New Roman" pitchFamily="18" charset="0"/>
                <a:cs typeface="Times New Roman" pitchFamily="18" charset="0"/>
              </a:rPr>
              <a:t>Truyền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liên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tiến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trình</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1934722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dirty="0">
                <a:solidFill>
                  <a:srgbClr val="FF0000"/>
                </a:solidFill>
                <a:latin typeface="Times New Roman" pitchFamily="18" charset="0"/>
                <a:cs typeface="Times New Roman" pitchFamily="18" charset="0"/>
              </a:rPr>
              <a:t>4. </a:t>
            </a:r>
            <a:r>
              <a:rPr lang="en-US" sz="2800" dirty="0" err="1">
                <a:solidFill>
                  <a:srgbClr val="FF0000"/>
                </a:solidFill>
                <a:latin typeface="Times New Roman" pitchFamily="18" charset="0"/>
                <a:cs typeface="Times New Roman" pitchFamily="18" charset="0"/>
              </a:rPr>
              <a:t>Cấu</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trúc</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hệ</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điều</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hành</a:t>
            </a:r>
            <a:endParaRPr lang="en-US" sz="2800" dirty="0">
              <a:solidFill>
                <a:srgbClr val="FF0000"/>
              </a:solidFill>
              <a:latin typeface="Times New Roman" pitchFamily="18" charset="0"/>
              <a:cs typeface="Times New Roman" pitchFamily="18" charset="0"/>
            </a:endParaRPr>
          </a:p>
          <a:p>
            <a:pPr marL="0" indent="0">
              <a:buNone/>
            </a:pPr>
            <a:r>
              <a:rPr lang="en-US" sz="2800" dirty="0">
                <a:solidFill>
                  <a:schemeClr val="tx2"/>
                </a:solidFill>
                <a:latin typeface="Times New Roman" pitchFamily="18" charset="0"/>
                <a:cs typeface="Times New Roman" pitchFamily="18" charset="0"/>
              </a:rPr>
              <a:t>4.1 </a:t>
            </a:r>
            <a:r>
              <a:rPr lang="en-US" sz="2800" dirty="0" err="1">
                <a:solidFill>
                  <a:schemeClr val="tx2"/>
                </a:solidFill>
                <a:latin typeface="Times New Roman" pitchFamily="18" charset="0"/>
                <a:cs typeface="Times New Roman" pitchFamily="18" charset="0"/>
              </a:rPr>
              <a:t>Cấu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trúc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đơn</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giản</a:t>
            </a:r>
            <a:r>
              <a:rPr lang="en-US" sz="2800" dirty="0">
                <a:solidFill>
                  <a:schemeClr val="tx2"/>
                </a:solidFill>
                <a:latin typeface="Times New Roman" pitchFamily="18" charset="0"/>
                <a:cs typeface="Times New Roman" pitchFamily="18" charset="0"/>
              </a:rPr>
              <a:t> (MSDOS; </a:t>
            </a:r>
            <a:r>
              <a:rPr lang="en-US" sz="2800" dirty="0" err="1">
                <a:solidFill>
                  <a:schemeClr val="tx2"/>
                </a:solidFill>
                <a:latin typeface="Times New Roman" pitchFamily="18" charset="0"/>
                <a:cs typeface="Times New Roman" pitchFamily="18" charset="0"/>
              </a:rPr>
              <a:t>phiên</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bản</a:t>
            </a:r>
            <a:r>
              <a:rPr lang="en-US" sz="2800" dirty="0">
                <a:solidFill>
                  <a:schemeClr val="tx2"/>
                </a:solidFill>
                <a:latin typeface="Times New Roman" pitchFamily="18" charset="0"/>
                <a:cs typeface="Times New Roman" pitchFamily="18" charset="0"/>
              </a:rPr>
              <a:t> UNIX </a:t>
            </a:r>
            <a:r>
              <a:rPr lang="en-US" sz="2800" dirty="0" err="1">
                <a:solidFill>
                  <a:schemeClr val="tx2"/>
                </a:solidFill>
                <a:latin typeface="Times New Roman" pitchFamily="18" charset="0"/>
                <a:cs typeface="Times New Roman" pitchFamily="18" charset="0"/>
              </a:rPr>
              <a:t>đầu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tiên</a:t>
            </a:r>
            <a:r>
              <a:rPr lang="en-US" sz="2800" dirty="0">
                <a:solidFill>
                  <a:schemeClr val="tx2"/>
                </a:solidFill>
                <a:latin typeface="Times New Roman" pitchFamily="18" charset="0"/>
                <a:cs typeface="Times New Roman" pitchFamily="18" charset="0"/>
              </a:rPr>
              <a:t>)</a:t>
            </a:r>
          </a:p>
          <a:p>
            <a:pPr marL="0" indent="0">
              <a:buNone/>
            </a:pPr>
            <a:r>
              <a:rPr lang="en-US" sz="2800" dirty="0">
                <a:solidFill>
                  <a:schemeClr val="tx2"/>
                </a:solidFill>
                <a:latin typeface="Times New Roman" pitchFamily="18" charset="0"/>
                <a:cs typeface="Times New Roman" pitchFamily="18" charset="0"/>
              </a:rPr>
              <a:t>4.2 </a:t>
            </a:r>
            <a:r>
              <a:rPr lang="en-US" sz="2800" dirty="0" err="1">
                <a:solidFill>
                  <a:schemeClr val="tx2"/>
                </a:solidFill>
                <a:latin typeface="Times New Roman" pitchFamily="18" charset="0"/>
                <a:cs typeface="Times New Roman" pitchFamily="18" charset="0"/>
              </a:rPr>
              <a:t>Cấu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trúc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theo</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lớp</a:t>
            </a:r>
            <a:r>
              <a:rPr lang="en-US" sz="2800" dirty="0">
                <a:solidFill>
                  <a:schemeClr val="tx2"/>
                </a:solidFill>
                <a:latin typeface="Times New Roman" pitchFamily="18" charset="0"/>
                <a:cs typeface="Times New Roman" pitchFamily="18" charset="0"/>
              </a:rPr>
              <a:t> (UNIX, OS2)</a:t>
            </a:r>
          </a:p>
          <a:p>
            <a:pPr marL="0" indent="0">
              <a:buNone/>
            </a:pPr>
            <a:r>
              <a:rPr lang="en-US" sz="2800" dirty="0">
                <a:solidFill>
                  <a:schemeClr val="tx2"/>
                </a:solidFill>
                <a:latin typeface="Times New Roman" pitchFamily="18" charset="0"/>
                <a:cs typeface="Times New Roman" pitchFamily="18" charset="0"/>
              </a:rPr>
              <a:t>4.3 </a:t>
            </a:r>
            <a:r>
              <a:rPr lang="en-US" sz="2800" dirty="0" err="1">
                <a:solidFill>
                  <a:schemeClr val="tx2"/>
                </a:solidFill>
                <a:latin typeface="Times New Roman" pitchFamily="18" charset="0"/>
                <a:cs typeface="Times New Roman" pitchFamily="18" charset="0"/>
              </a:rPr>
              <a:t>Cấu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trúc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theo</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máy</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ảo</a:t>
            </a:r>
            <a:r>
              <a:rPr lang="en-US" sz="2800" dirty="0">
                <a:solidFill>
                  <a:schemeClr val="tx2"/>
                </a:solidFill>
                <a:latin typeface="Times New Roman" pitchFamily="18" charset="0"/>
                <a:cs typeface="Times New Roman" pitchFamily="18" charset="0"/>
              </a:rPr>
              <a:t> (MS-DOS </a:t>
            </a:r>
            <a:r>
              <a:rPr lang="en-US" sz="2800" dirty="0" err="1">
                <a:solidFill>
                  <a:schemeClr val="tx2"/>
                </a:solidFill>
                <a:latin typeface="Times New Roman" pitchFamily="18" charset="0"/>
                <a:cs typeface="Times New Roman" pitchFamily="18" charset="0"/>
              </a:rPr>
              <a:t>chạy</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trên</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nền</a:t>
            </a:r>
            <a:r>
              <a:rPr lang="en-US" sz="2800" dirty="0">
                <a:solidFill>
                  <a:schemeClr val="tx2"/>
                </a:solidFill>
                <a:latin typeface="Times New Roman" pitchFamily="18" charset="0"/>
                <a:cs typeface="Times New Roman" pitchFamily="18" charset="0"/>
              </a:rPr>
              <a:t> window, </a:t>
            </a:r>
            <a:r>
              <a:rPr lang="en-US" sz="2800" dirty="0" err="1">
                <a:solidFill>
                  <a:schemeClr val="tx2"/>
                </a:solidFill>
                <a:latin typeface="Times New Roman" pitchFamily="18" charset="0"/>
                <a:cs typeface="Times New Roman" pitchFamily="18" charset="0"/>
              </a:rPr>
              <a:t>máy</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ảo</a:t>
            </a:r>
            <a:r>
              <a:rPr lang="en-US" sz="2800" dirty="0">
                <a:solidFill>
                  <a:schemeClr val="tx2"/>
                </a:solidFill>
                <a:latin typeface="Times New Roman" pitchFamily="18" charset="0"/>
                <a:cs typeface="Times New Roman" pitchFamily="18" charset="0"/>
              </a:rPr>
              <a:t> java)</a:t>
            </a:r>
          </a:p>
          <a:p>
            <a:pPr marL="0" indent="0">
              <a:buNone/>
            </a:pPr>
            <a:r>
              <a:rPr lang="en-US" sz="2800" dirty="0">
                <a:solidFill>
                  <a:schemeClr val="tx2"/>
                </a:solidFill>
                <a:latin typeface="Times New Roman" pitchFamily="18" charset="0"/>
                <a:cs typeface="Times New Roman" pitchFamily="18" charset="0"/>
              </a:rPr>
              <a:t>4.4 </a:t>
            </a:r>
            <a:r>
              <a:rPr lang="en-US" sz="2800" dirty="0" err="1">
                <a:solidFill>
                  <a:schemeClr val="tx2"/>
                </a:solidFill>
                <a:latin typeface="Times New Roman" pitchFamily="18" charset="0"/>
                <a:cs typeface="Times New Roman" pitchFamily="18" charset="0"/>
              </a:rPr>
              <a:t>Cấu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trúc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theo</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mô</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hình</a:t>
            </a:r>
            <a:r>
              <a:rPr lang="en-US" sz="2800" dirty="0">
                <a:solidFill>
                  <a:schemeClr val="tx2"/>
                </a:solidFill>
                <a:latin typeface="Times New Roman" pitchFamily="18" charset="0"/>
                <a:cs typeface="Times New Roman" pitchFamily="18" charset="0"/>
              </a:rPr>
              <a:t> client server (WINNT)</a:t>
            </a:r>
            <a:endParaRPr lang="en-US"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092538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dirty="0">
                <a:solidFill>
                  <a:srgbClr val="FF0000"/>
                </a:solidFill>
                <a:latin typeface="Times New Roman" pitchFamily="18" charset="0"/>
                <a:cs typeface="Times New Roman" pitchFamily="18" charset="0"/>
              </a:rPr>
              <a:t>4. </a:t>
            </a:r>
            <a:r>
              <a:rPr lang="en-US" sz="2800" dirty="0" err="1">
                <a:solidFill>
                  <a:srgbClr val="FF0000"/>
                </a:solidFill>
                <a:latin typeface="Times New Roman" pitchFamily="18" charset="0"/>
                <a:cs typeface="Times New Roman" pitchFamily="18" charset="0"/>
              </a:rPr>
              <a:t>Cấu</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trúc</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hệ</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điều</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hành</a:t>
            </a:r>
            <a:endParaRPr lang="en-US" sz="2800" dirty="0">
              <a:solidFill>
                <a:srgbClr val="FF0000"/>
              </a:solidFill>
              <a:latin typeface="Times New Roman" pitchFamily="18" charset="0"/>
              <a:cs typeface="Times New Roman" pitchFamily="18" charset="0"/>
            </a:endParaRPr>
          </a:p>
          <a:p>
            <a:pPr marL="0" indent="0">
              <a:buNone/>
            </a:pPr>
            <a:r>
              <a:rPr lang="en-US" sz="2800" dirty="0">
                <a:solidFill>
                  <a:schemeClr val="tx2"/>
                </a:solidFill>
                <a:latin typeface="Times New Roman" pitchFamily="18" charset="0"/>
                <a:cs typeface="Times New Roman" pitchFamily="18" charset="0"/>
              </a:rPr>
              <a:t>4.1 </a:t>
            </a:r>
            <a:r>
              <a:rPr lang="en-US" sz="2800" dirty="0" err="1">
                <a:solidFill>
                  <a:schemeClr val="tx2"/>
                </a:solidFill>
                <a:latin typeface="Times New Roman" pitchFamily="18" charset="0"/>
                <a:cs typeface="Times New Roman" pitchFamily="18" charset="0"/>
              </a:rPr>
              <a:t>Cấu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trúc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đơn</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giản</a:t>
            </a:r>
            <a:endParaRPr lang="en-US" sz="2800" dirty="0">
              <a:solidFill>
                <a:schemeClr val="tx2"/>
              </a:solidFill>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438400"/>
            <a:ext cx="5892800" cy="4419600"/>
          </a:xfrm>
          <a:prstGeom prst="rect">
            <a:avLst/>
          </a:prstGeom>
        </p:spPr>
      </p:pic>
    </p:spTree>
    <p:extLst>
      <p:ext uri="{BB962C8B-B14F-4D97-AF65-F5344CB8AC3E}">
        <p14:creationId xmlns:p14="http://schemas.microsoft.com/office/powerpoint/2010/main" val="22563173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dirty="0">
                <a:solidFill>
                  <a:srgbClr val="FF0000"/>
                </a:solidFill>
                <a:latin typeface="Times New Roman" pitchFamily="18" charset="0"/>
                <a:cs typeface="Times New Roman" pitchFamily="18" charset="0"/>
              </a:rPr>
              <a:t>4. </a:t>
            </a:r>
            <a:r>
              <a:rPr lang="en-US" sz="2800" dirty="0" err="1">
                <a:solidFill>
                  <a:srgbClr val="FF0000"/>
                </a:solidFill>
                <a:latin typeface="Times New Roman" pitchFamily="18" charset="0"/>
                <a:cs typeface="Times New Roman" pitchFamily="18" charset="0"/>
              </a:rPr>
              <a:t>Cấu</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trúc</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hệ</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điều</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hành</a:t>
            </a:r>
            <a:endParaRPr lang="en-US" sz="2800" dirty="0">
              <a:solidFill>
                <a:srgbClr val="FF0000"/>
              </a:solidFill>
              <a:latin typeface="Times New Roman" pitchFamily="18" charset="0"/>
              <a:cs typeface="Times New Roman" pitchFamily="18" charset="0"/>
            </a:endParaRPr>
          </a:p>
          <a:p>
            <a:pPr marL="0" indent="0">
              <a:buNone/>
            </a:pPr>
            <a:r>
              <a:rPr lang="en-US" sz="2800" dirty="0">
                <a:solidFill>
                  <a:schemeClr val="tx2"/>
                </a:solidFill>
                <a:latin typeface="Times New Roman" pitchFamily="18" charset="0"/>
                <a:cs typeface="Times New Roman" pitchFamily="18" charset="0"/>
              </a:rPr>
              <a:t>4.1 </a:t>
            </a:r>
            <a:r>
              <a:rPr lang="en-US" sz="2800" dirty="0" err="1">
                <a:solidFill>
                  <a:schemeClr val="tx2"/>
                </a:solidFill>
                <a:latin typeface="Times New Roman" pitchFamily="18" charset="0"/>
                <a:cs typeface="Times New Roman" pitchFamily="18" charset="0"/>
              </a:rPr>
              <a:t>Cấu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trúc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đơn</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giản</a:t>
            </a:r>
            <a:endParaRPr lang="en-US" sz="2800" dirty="0">
              <a:solidFill>
                <a:schemeClr val="tx2"/>
              </a:solidFill>
              <a:latin typeface="Times New Roman" pitchFamily="18" charset="0"/>
              <a:cs typeface="Times New Roman" pitchFamily="18" charset="0"/>
            </a:endParaRPr>
          </a:p>
          <a:p>
            <a:pPr>
              <a:buFontTx/>
              <a:buChar char="-"/>
            </a:pPr>
            <a:r>
              <a:rPr lang="en-US" sz="2800" dirty="0" err="1">
                <a:solidFill>
                  <a:schemeClr val="tx2"/>
                </a:solidFill>
                <a:latin typeface="Times New Roman" pitchFamily="18" charset="0"/>
                <a:cs typeface="Times New Roman" pitchFamily="18" charset="0"/>
              </a:rPr>
              <a:t>Chương</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trình</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chính</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Chương</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trình</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của</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người</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sử</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dụng</a:t>
            </a:r>
            <a:r>
              <a:rPr lang="en-US" sz="2800" dirty="0">
                <a:solidFill>
                  <a:schemeClr val="tx2"/>
                </a:solidFill>
                <a:latin typeface="Times New Roman" pitchFamily="18" charset="0"/>
                <a:cs typeface="Times New Roman" pitchFamily="18" charset="0"/>
              </a:rPr>
              <a:t>)</a:t>
            </a:r>
          </a:p>
          <a:p>
            <a:pPr>
              <a:buFontTx/>
              <a:buChar char="-"/>
            </a:pPr>
            <a:r>
              <a:rPr lang="en-US" sz="2800" dirty="0" err="1">
                <a:solidFill>
                  <a:schemeClr val="tx2"/>
                </a:solidFill>
                <a:latin typeface="Times New Roman" pitchFamily="18" charset="0"/>
                <a:cs typeface="Times New Roman" pitchFamily="18" charset="0"/>
              </a:rPr>
              <a:t>Thủ</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tục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dịch</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xử</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lý</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lời</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gọi</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hệ</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thống</a:t>
            </a:r>
            <a:endParaRPr lang="en-US" sz="2800" dirty="0">
              <a:solidFill>
                <a:schemeClr val="tx2"/>
              </a:solidFill>
              <a:latin typeface="Times New Roman" pitchFamily="18" charset="0"/>
              <a:cs typeface="Times New Roman" pitchFamily="18" charset="0"/>
            </a:endParaRPr>
          </a:p>
          <a:p>
            <a:pPr>
              <a:buFontTx/>
              <a:buChar char="-"/>
            </a:pPr>
            <a:r>
              <a:rPr lang="en-US" sz="2800" dirty="0" err="1">
                <a:solidFill>
                  <a:schemeClr val="tx2"/>
                </a:solidFill>
                <a:latin typeface="Times New Roman" pitchFamily="18" charset="0"/>
                <a:cs typeface="Times New Roman" pitchFamily="18" charset="0"/>
              </a:rPr>
              <a:t>Tập</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hợp</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các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thủ</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tục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tiện</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ích</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hỗ</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trợ</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các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thủ</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tục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dịch</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vụ</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xử</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lý</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những</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lời</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gọi</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hệ</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thống</a:t>
            </a:r>
            <a:endParaRPr lang="en-US" sz="2800" dirty="0">
              <a:solidFill>
                <a:schemeClr val="tx2"/>
              </a:solidFill>
              <a:latin typeface="Times New Roman" pitchFamily="18" charset="0"/>
              <a:cs typeface="Times New Roman" pitchFamily="18" charset="0"/>
            </a:endParaRPr>
          </a:p>
          <a:p>
            <a:pPr>
              <a:buFontTx/>
              <a:buChar char="-"/>
            </a:pPr>
            <a:r>
              <a:rPr lang="en-US" sz="2800" dirty="0">
                <a:solidFill>
                  <a:schemeClr val="tx2"/>
                </a:solidFill>
                <a:latin typeface="Times New Roman" pitchFamily="18" charset="0"/>
                <a:cs typeface="Times New Roman" pitchFamily="18" charset="0"/>
              </a:rPr>
              <a:t>MS_DOS </a:t>
            </a:r>
            <a:r>
              <a:rPr lang="en-US" sz="2800" dirty="0" err="1">
                <a:solidFill>
                  <a:schemeClr val="tx2"/>
                </a:solidFill>
                <a:latin typeface="Times New Roman" pitchFamily="18" charset="0"/>
                <a:cs typeface="Times New Roman" pitchFamily="18" charset="0"/>
              </a:rPr>
              <a:t>là</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một</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hệ</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điều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hành</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có</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cấu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trúc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đơn</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giản</a:t>
            </a:r>
            <a:r>
              <a:rPr lang="en-US" sz="2800" dirty="0">
                <a:solidFill>
                  <a:schemeClr val="tx2"/>
                </a:solidFill>
                <a:latin typeface="Times New Roman" pitchFamily="18" charset="0"/>
                <a:cs typeface="Times New Roman" pitchFamily="18" charset="0"/>
              </a:rPr>
              <a:t>. </a:t>
            </a:r>
          </a:p>
          <a:p>
            <a:pPr>
              <a:buFontTx/>
              <a:buChar char="-"/>
            </a:pPr>
            <a:r>
              <a:rPr lang="en-US" sz="2800" dirty="0">
                <a:solidFill>
                  <a:schemeClr val="tx2"/>
                </a:solidFill>
                <a:latin typeface="Times New Roman" pitchFamily="18" charset="0"/>
                <a:cs typeface="Times New Roman" pitchFamily="18" charset="0"/>
              </a:rPr>
              <a:t>UNIX </a:t>
            </a:r>
            <a:r>
              <a:rPr lang="en-US" sz="2800" dirty="0" err="1">
                <a:solidFill>
                  <a:schemeClr val="tx2"/>
                </a:solidFill>
                <a:latin typeface="Times New Roman" pitchFamily="18" charset="0"/>
                <a:cs typeface="Times New Roman" pitchFamily="18" charset="0"/>
              </a:rPr>
              <a:t>có</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cấu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trúc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đơn</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giản</a:t>
            </a:r>
            <a:endParaRPr lang="en-US" sz="28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52930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551688"/>
          </a:xfrm>
        </p:spPr>
        <p:txBody>
          <a:bodyPr>
            <a:normAutofit/>
          </a:bodyPr>
          <a:lstStyle/>
          <a:p>
            <a:pPr marL="274320" lvl="1" indent="-274320">
              <a:buClr>
                <a:schemeClr val="accent3"/>
              </a:buClr>
              <a:buSzPct val="95000"/>
            </a:pPr>
            <a:r>
              <a:rPr lang="en-US" sz="3200">
                <a:solidFill>
                  <a:srgbClr val="FF0000"/>
                </a:solidFill>
                <a:latin typeface="Times New Roman" pitchFamily="18" charset="0"/>
                <a:cs typeface="Times New Roman" pitchFamily="18" charset="0"/>
              </a:rPr>
              <a:t>1.1. Khái niệm hệ điều hành</a:t>
            </a:r>
          </a:p>
        </p:txBody>
      </p:sp>
      <p:sp>
        <p:nvSpPr>
          <p:cNvPr id="3" name="Content Placeholder 2"/>
          <p:cNvSpPr>
            <a:spLocks noGrp="1"/>
          </p:cNvSpPr>
          <p:nvPr>
            <p:ph idx="1"/>
          </p:nvPr>
        </p:nvSpPr>
        <p:spPr>
          <a:xfrm>
            <a:off x="304800" y="1447800"/>
            <a:ext cx="8686800" cy="4389120"/>
          </a:xfrm>
        </p:spPr>
        <p:txBody>
          <a:bodyPr>
            <a:normAutofit/>
          </a:bodyPr>
          <a:lstStyle/>
          <a:p>
            <a:pPr marL="274320" lvl="1" indent="-274320">
              <a:buClr>
                <a:schemeClr val="accent3"/>
              </a:buClr>
              <a:buSzPct val="95000"/>
            </a:pPr>
            <a:r>
              <a:rPr lang="en-US">
                <a:latin typeface="Times New Roman" pitchFamily="18" charset="0"/>
                <a:cs typeface="Times New Roman" pitchFamily="18" charset="0"/>
              </a:rPr>
              <a:t>Phân lớn công việc của hệ điều hành là che dấu những chi tiết đáng chán và phức tạp của máy tính trước mắt người sử dụng, nói cách khác là làm sao cho người sử dụng dễ dàng điều khiển máy tính.</a:t>
            </a:r>
          </a:p>
          <a:p>
            <a:pPr marL="548640" lvl="2" indent="-274320">
              <a:buClr>
                <a:schemeClr val="accent3"/>
              </a:buClr>
              <a:buSzPct val="95000"/>
            </a:pPr>
            <a:r>
              <a:rPr lang="en-US">
                <a:latin typeface="Times New Roman" pitchFamily="18" charset="0"/>
                <a:cs typeface="Times New Roman" pitchFamily="18" charset="0"/>
              </a:rPr>
              <a:t>Ví dụ: Copy trong Dos</a:t>
            </a:r>
          </a:p>
          <a:p>
            <a:pPr marL="274320" lvl="1" indent="-274320">
              <a:buClr>
                <a:schemeClr val="accent3"/>
              </a:buClr>
              <a:buSzPct val="95000"/>
            </a:pPr>
            <a:r>
              <a:rPr lang="en-US">
                <a:latin typeface="Times New Roman" pitchFamily="18" charset="0"/>
                <a:cs typeface="Times New Roman" pitchFamily="18" charset="0"/>
              </a:rPr>
              <a:t>Hệ điều hành thiết kế ra đời nhằm 2 mục đích: </a:t>
            </a:r>
          </a:p>
          <a:p>
            <a:pPr marL="548640" lvl="2" indent="-274320">
              <a:buClr>
                <a:schemeClr val="accent3"/>
              </a:buClr>
              <a:buSzPct val="95000"/>
            </a:pPr>
            <a:r>
              <a:rPr lang="en-US">
                <a:latin typeface="Times New Roman" pitchFamily="18" charset="0"/>
                <a:cs typeface="Times New Roman" pitchFamily="18" charset="0"/>
              </a:rPr>
              <a:t>Biến một phần cứng thuần túy thành một máy ảo có những đặc trưng dễ sử dụng hơn so với phần cứng mà nó che dấu bên trong</a:t>
            </a:r>
          </a:p>
          <a:p>
            <a:pPr marL="548640" lvl="2" indent="-274320">
              <a:buClr>
                <a:schemeClr val="accent3"/>
              </a:buClr>
              <a:buSzPct val="95000"/>
            </a:pPr>
            <a:r>
              <a:rPr lang="en-US">
                <a:latin typeface="Times New Roman" pitchFamily="18" charset="0"/>
                <a:cs typeface="Times New Roman" pitchFamily="18" charset="0"/>
              </a:rPr>
              <a:t>Hệ điều hành giúp người sử dụng được tối đa phần cứng</a:t>
            </a:r>
          </a:p>
          <a:p>
            <a:pPr marL="274320" lvl="1" indent="-274320">
              <a:buClr>
                <a:schemeClr val="accent3"/>
              </a:buClr>
              <a:buSzPct val="95000"/>
            </a:pPr>
            <a:r>
              <a:rPr lang="en-US">
                <a:latin typeface="Times New Roman" pitchFamily="18" charset="0"/>
                <a:cs typeface="Times New Roman" pitchFamily="18" charset="0"/>
              </a:rPr>
              <a:t>Hệ điều hành và kiến trúc máy tính có mối quan hệ khăng khít nhau</a:t>
            </a:r>
            <a:endParaRPr lang="en-US" dirty="0">
              <a:latin typeface="Times New Roman" pitchFamily="18" charset="0"/>
              <a:cs typeface="Times New Roman" pitchFamily="18" charset="0"/>
            </a:endParaRPr>
          </a:p>
          <a:p>
            <a:pPr marL="548640" lvl="2" indent="-274320">
              <a:buClr>
                <a:schemeClr val="accent3"/>
              </a:buClr>
              <a:buSzPct val="95000"/>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274512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endParaRPr lang="en-US" sz="2800">
              <a:solidFill>
                <a:schemeClr val="tx2"/>
              </a:solidFill>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404730"/>
            <a:ext cx="7089913" cy="5317435"/>
          </a:xfrm>
          <a:prstGeom prst="rect">
            <a:avLst/>
          </a:prstGeom>
        </p:spPr>
      </p:pic>
    </p:spTree>
    <p:extLst>
      <p:ext uri="{BB962C8B-B14F-4D97-AF65-F5344CB8AC3E}">
        <p14:creationId xmlns:p14="http://schemas.microsoft.com/office/powerpoint/2010/main" val="22537448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dirty="0" err="1">
                <a:solidFill>
                  <a:schemeClr val="tx2"/>
                </a:solidFill>
                <a:latin typeface="Times New Roman" pitchFamily="18" charset="0"/>
                <a:cs typeface="Times New Roman" pitchFamily="18" charset="0"/>
              </a:rPr>
              <a:t>Nhược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điểm</a:t>
            </a:r>
            <a:r>
              <a:rPr lang="en-US" sz="2800" dirty="0">
                <a:solidFill>
                  <a:schemeClr val="tx2"/>
                </a:solidFill>
                <a:latin typeface="Times New Roman" pitchFamily="18" charset="0"/>
                <a:cs typeface="Times New Roman" pitchFamily="18" charset="0"/>
              </a:rPr>
              <a:t>:</a:t>
            </a:r>
          </a:p>
          <a:p>
            <a:pPr>
              <a:buFont typeface="Arial" pitchFamily="34" charset="0"/>
              <a:buChar char="•"/>
            </a:pPr>
            <a:r>
              <a:rPr lang="en-US" sz="2800" dirty="0" err="1">
                <a:solidFill>
                  <a:schemeClr val="tx2"/>
                </a:solidFill>
                <a:latin typeface="Times New Roman" pitchFamily="18" charset="0"/>
                <a:cs typeface="Times New Roman" pitchFamily="18" charset="0"/>
              </a:rPr>
              <a:t>Không</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có</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sự</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che</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dấu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dữ</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liệu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mỗi</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thủ</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tục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có</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thể</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gọi</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đến</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tất</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cả</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các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thủ</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tục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khác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mức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độ</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phân</a:t>
            </a:r>
            <a:r>
              <a:rPr lang="en-US" sz="2800" dirty="0">
                <a:solidFill>
                  <a:schemeClr val="tx2"/>
                </a:solidFill>
                <a:latin typeface="Times New Roman" pitchFamily="18" charset="0"/>
                <a:cs typeface="Times New Roman" pitchFamily="18" charset="0"/>
              </a:rPr>
              <a:t> chia </a:t>
            </a:r>
            <a:r>
              <a:rPr lang="en-US" sz="2800" dirty="0" err="1">
                <a:solidFill>
                  <a:schemeClr val="tx2"/>
                </a:solidFill>
                <a:latin typeface="Times New Roman" pitchFamily="18" charset="0"/>
                <a:cs typeface="Times New Roman" pitchFamily="18" charset="0"/>
              </a:rPr>
              <a:t>thủ</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tục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nếu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có</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cũng</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không</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rõ</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rêt</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chương</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trình</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ứng</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dụng</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có</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thể</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truy</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cập</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đến</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các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thủ</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tục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cấp</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thấp</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tác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động</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đến</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cả</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phần</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cứng</a:t>
            </a:r>
            <a:endParaRPr lang="en-US" sz="2800" dirty="0">
              <a:solidFill>
                <a:schemeClr val="tx2"/>
              </a:solidFill>
              <a:latin typeface="Times New Roman" pitchFamily="18" charset="0"/>
              <a:cs typeface="Times New Roman" pitchFamily="18" charset="0"/>
            </a:endParaRPr>
          </a:p>
          <a:p>
            <a:pPr>
              <a:buFont typeface="Arial" pitchFamily="34" charset="0"/>
              <a:buChar char="•"/>
            </a:pPr>
            <a:r>
              <a:rPr lang="en-US" sz="2800" dirty="0" err="1">
                <a:solidFill>
                  <a:schemeClr val="tx2"/>
                </a:solidFill>
                <a:latin typeface="Times New Roman" pitchFamily="18" charset="0"/>
                <a:cs typeface="Times New Roman" pitchFamily="18" charset="0"/>
              </a:rPr>
              <a:t>Hệ</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thống</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thủ</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tục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mang</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tính</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chất</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tĩnh</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chỉ</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được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kích</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hoạt</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khi</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cần</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thiết</a:t>
            </a:r>
            <a:r>
              <a:rPr lang="en-US" sz="2800" dirty="0">
                <a:solidFill>
                  <a:schemeClr val="tx2"/>
                </a:solidFill>
                <a:latin typeface="Times New Roman" pitchFamily="18" charset="0"/>
                <a:cs typeface="Times New Roman" pitchFamily="18" charset="0"/>
              </a:rPr>
              <a:t> do </a:t>
            </a:r>
            <a:r>
              <a:rPr lang="en-US" sz="2800" dirty="0" err="1">
                <a:solidFill>
                  <a:schemeClr val="tx2"/>
                </a:solidFill>
                <a:latin typeface="Times New Roman" pitchFamily="18" charset="0"/>
                <a:cs typeface="Times New Roman" pitchFamily="18" charset="0"/>
              </a:rPr>
              <a:t>vậy</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hệ</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điều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hành</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thiếu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chủ</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động</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trong</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việc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quản</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lý</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môi</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trường</a:t>
            </a:r>
            <a:r>
              <a:rPr lang="en-US" sz="2800" dirty="0">
                <a:solidFill>
                  <a:schemeClr val="tx2"/>
                </a:solidFill>
                <a:latin typeface="Times New Roman" pitchFamily="18" charset="0"/>
                <a:cs typeface="Times New Roman" pitchFamily="18" charset="0"/>
              </a:rPr>
              <a:t>.</a:t>
            </a:r>
          </a:p>
        </p:txBody>
      </p:sp>
    </p:spTree>
    <p:extLst>
      <p:ext uri="{BB962C8B-B14F-4D97-AF65-F5344CB8AC3E}">
        <p14:creationId xmlns:p14="http://schemas.microsoft.com/office/powerpoint/2010/main" val="921681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dirty="0">
                <a:solidFill>
                  <a:schemeClr val="tx2"/>
                </a:solidFill>
                <a:latin typeface="Times New Roman" pitchFamily="18" charset="0"/>
                <a:cs typeface="Times New Roman" pitchFamily="18" charset="0"/>
              </a:rPr>
              <a:t>4.2. </a:t>
            </a:r>
            <a:r>
              <a:rPr lang="en-US" sz="2800" dirty="0" err="1">
                <a:solidFill>
                  <a:schemeClr val="tx2"/>
                </a:solidFill>
                <a:latin typeface="Times New Roman" pitchFamily="18" charset="0"/>
                <a:cs typeface="Times New Roman" pitchFamily="18" charset="0"/>
              </a:rPr>
              <a:t>Cấu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trúc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theo</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lớp</a:t>
            </a:r>
            <a:endParaRPr lang="en-US" sz="2800" dirty="0">
              <a:solidFill>
                <a:schemeClr val="tx2"/>
              </a:solidFill>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905000"/>
            <a:ext cx="7620000" cy="5334000"/>
          </a:xfrm>
          <a:prstGeom prst="rect">
            <a:avLst/>
          </a:prstGeom>
        </p:spPr>
      </p:pic>
    </p:spTree>
    <p:extLst>
      <p:ext uri="{BB962C8B-B14F-4D97-AF65-F5344CB8AC3E}">
        <p14:creationId xmlns:p14="http://schemas.microsoft.com/office/powerpoint/2010/main" val="37186431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dirty="0">
                <a:solidFill>
                  <a:schemeClr val="tx2"/>
                </a:solidFill>
                <a:latin typeface="Times New Roman" pitchFamily="18" charset="0"/>
                <a:cs typeface="Times New Roman" pitchFamily="18" charset="0"/>
              </a:rPr>
              <a:t>4.2. </a:t>
            </a:r>
            <a:r>
              <a:rPr lang="en-US" sz="2800" dirty="0" err="1">
                <a:solidFill>
                  <a:schemeClr val="tx2"/>
                </a:solidFill>
                <a:latin typeface="Times New Roman" pitchFamily="18" charset="0"/>
                <a:cs typeface="Times New Roman" pitchFamily="18" charset="0"/>
              </a:rPr>
              <a:t>Cấu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trúc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theo</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lớp</a:t>
            </a:r>
            <a:endParaRPr lang="en-US" sz="2800" dirty="0">
              <a:solidFill>
                <a:schemeClr val="tx2"/>
              </a:solidFill>
              <a:latin typeface="Times New Roman" pitchFamily="18" charset="0"/>
              <a:cs typeface="Times New Roman" pitchFamily="18" charset="0"/>
            </a:endParaRPr>
          </a:p>
        </p:txBody>
      </p:sp>
      <p:graphicFrame>
        <p:nvGraphicFramePr>
          <p:cNvPr id="5" name="Object 4">
            <a:extLst>
              <a:ext uri="{FF2B5EF4-FFF2-40B4-BE49-F238E27FC236}">
                <a16:creationId xmlns:a16="http://schemas.microsoft.com/office/drawing/2014/main" id="{463D8511-E51C-4ABD-AA4F-BDB908DA51E7}"/>
              </a:ext>
            </a:extLst>
          </p:cNvPr>
          <p:cNvGraphicFramePr>
            <a:graphicFrameLocks noChangeAspect="1"/>
          </p:cNvGraphicFramePr>
          <p:nvPr>
            <p:extLst>
              <p:ext uri="{D42A27DB-BD31-4B8C-83A1-F6EECF244321}">
                <p14:modId xmlns:p14="http://schemas.microsoft.com/office/powerpoint/2010/main" val="841162849"/>
              </p:ext>
            </p:extLst>
          </p:nvPr>
        </p:nvGraphicFramePr>
        <p:xfrm>
          <a:off x="1166812" y="2133600"/>
          <a:ext cx="6810375" cy="6842125"/>
        </p:xfrm>
        <a:graphic>
          <a:graphicData uri="http://schemas.openxmlformats.org/presentationml/2006/ole">
            <mc:AlternateContent xmlns:mc="http://schemas.openxmlformats.org/markup-compatibility/2006">
              <mc:Choice xmlns:v="urn:schemas-microsoft-com:vml" Requires="v">
                <p:oleObj name="Document" r:id="rId3" imgW="6766560" imgH="6841236" progId="Word.Document.8">
                  <p:embed/>
                </p:oleObj>
              </mc:Choice>
              <mc:Fallback>
                <p:oleObj name="Document" r:id="rId3" imgW="6766560" imgH="6841236" progId="Word.Document.8">
                  <p:embed/>
                  <p:pic>
                    <p:nvPicPr>
                      <p:cNvPr id="30725" name="Object 4">
                        <a:extLst>
                          <a:ext uri="{FF2B5EF4-FFF2-40B4-BE49-F238E27FC236}">
                            <a16:creationId xmlns:a16="http://schemas.microsoft.com/office/drawing/2014/main" id="{EE9B321B-352A-4AF6-A36B-36C7472EBF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812" y="2133600"/>
                        <a:ext cx="6810375" cy="684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390846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dirty="0">
                <a:solidFill>
                  <a:schemeClr val="tx2"/>
                </a:solidFill>
                <a:latin typeface="Times New Roman" pitchFamily="18" charset="0"/>
                <a:cs typeface="Times New Roman" pitchFamily="18" charset="0"/>
              </a:rPr>
              <a:t>4.2. </a:t>
            </a:r>
            <a:r>
              <a:rPr lang="en-US" sz="2800" dirty="0" err="1">
                <a:solidFill>
                  <a:schemeClr val="tx2"/>
                </a:solidFill>
                <a:latin typeface="Times New Roman" pitchFamily="18" charset="0"/>
                <a:cs typeface="Times New Roman" pitchFamily="18" charset="0"/>
              </a:rPr>
              <a:t>Cấu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trúc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theo</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lớp</a:t>
            </a:r>
            <a:endParaRPr lang="en-US" sz="2800" dirty="0">
              <a:solidFill>
                <a:schemeClr val="tx2"/>
              </a:solidFill>
              <a:latin typeface="Times New Roman" pitchFamily="18" charset="0"/>
              <a:cs typeface="Times New Roman" pitchFamily="18" charset="0"/>
            </a:endParaRPr>
          </a:p>
          <a:p>
            <a:r>
              <a:rPr lang="en-US" sz="2800" dirty="0" err="1">
                <a:solidFill>
                  <a:schemeClr val="tx2"/>
                </a:solidFill>
                <a:latin typeface="Times New Roman" pitchFamily="18" charset="0"/>
                <a:cs typeface="Times New Roman" pitchFamily="18" charset="0"/>
              </a:rPr>
              <a:t>Ưu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điểm</a:t>
            </a:r>
            <a:r>
              <a:rPr lang="en-US" sz="2800" dirty="0">
                <a:solidFill>
                  <a:schemeClr val="tx2"/>
                </a:solidFill>
                <a:latin typeface="Times New Roman" pitchFamily="18" charset="0"/>
                <a:cs typeface="Times New Roman" pitchFamily="18" charset="0"/>
              </a:rPr>
              <a:t>: </a:t>
            </a:r>
          </a:p>
          <a:p>
            <a:pPr lvl="1"/>
            <a:r>
              <a:rPr lang="en-US" dirty="0" err="1">
                <a:solidFill>
                  <a:schemeClr val="tx2"/>
                </a:solidFill>
                <a:latin typeface="Times New Roman" pitchFamily="18" charset="0"/>
                <a:cs typeface="Times New Roman" pitchFamily="18" charset="0"/>
              </a:rPr>
              <a:t>Tính</a:t>
            </a:r>
            <a:r>
              <a:rPr lang="en-US" dirty="0">
                <a:solidFill>
                  <a:schemeClr val="tx2"/>
                </a:solidFill>
                <a:latin typeface="Times New Roman" pitchFamily="18" charset="0"/>
                <a:cs typeface="Times New Roman" pitchFamily="18" charset="0"/>
              </a:rPr>
              <a:t> module. </a:t>
            </a:r>
          </a:p>
          <a:p>
            <a:pPr lvl="1"/>
            <a:r>
              <a:rPr lang="en-US" dirty="0" err="1">
                <a:solidFill>
                  <a:schemeClr val="tx2"/>
                </a:solidFill>
                <a:latin typeface="Times New Roman" pitchFamily="18" charset="0"/>
                <a:cs typeface="Times New Roman" pitchFamily="18" charset="0"/>
              </a:rPr>
              <a:t>Mỗi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lớp</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được</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cài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đặt</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chỉ</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với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các</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thao</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tác</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được</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cũng</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cấp</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bởi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các</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lớp</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bên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dưới</a:t>
            </a:r>
            <a:r>
              <a:rPr lang="en-US" dirty="0">
                <a:solidFill>
                  <a:schemeClr val="tx2"/>
                </a:solidFill>
                <a:latin typeface="Times New Roman" pitchFamily="18" charset="0"/>
                <a:cs typeface="Times New Roman" pitchFamily="18" charset="0"/>
              </a:rPr>
              <a:t>. Một </a:t>
            </a:r>
            <a:r>
              <a:rPr lang="en-US" dirty="0" err="1">
                <a:solidFill>
                  <a:schemeClr val="tx2"/>
                </a:solidFill>
                <a:latin typeface="Times New Roman" pitchFamily="18" charset="0"/>
                <a:cs typeface="Times New Roman" pitchFamily="18" charset="0"/>
              </a:rPr>
              <a:t>lớp</a:t>
            </a:r>
            <a:r>
              <a:rPr lang="en-US" dirty="0">
                <a:solidFill>
                  <a:schemeClr val="tx2"/>
                </a:solidFill>
                <a:latin typeface="Times New Roman" pitchFamily="18" charset="0"/>
                <a:cs typeface="Times New Roman" pitchFamily="18" charset="0"/>
              </a:rPr>
              <a:t> không </a:t>
            </a:r>
            <a:r>
              <a:rPr lang="en-US" dirty="0" err="1">
                <a:solidFill>
                  <a:schemeClr val="tx2"/>
                </a:solidFill>
                <a:latin typeface="Times New Roman" pitchFamily="18" charset="0"/>
                <a:cs typeface="Times New Roman" pitchFamily="18" charset="0"/>
              </a:rPr>
              <a:t>cần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biết</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các</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thao</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tác</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được</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cài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đặt</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như</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thế</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nào</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nó</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chỉ</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cần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biết</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các</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thao</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tác</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đó</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làm</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gì</a:t>
            </a:r>
            <a:r>
              <a:rPr lang="en-US" dirty="0">
                <a:solidFill>
                  <a:schemeClr val="tx2"/>
                </a:solidFill>
                <a:latin typeface="Times New Roman" pitchFamily="18" charset="0"/>
                <a:cs typeface="Times New Roman" pitchFamily="18" charset="0"/>
              </a:rPr>
              <a:t>. Do </a:t>
            </a:r>
            <a:r>
              <a:rPr lang="en-US" dirty="0" err="1">
                <a:solidFill>
                  <a:schemeClr val="tx2"/>
                </a:solidFill>
                <a:latin typeface="Times New Roman" pitchFamily="18" charset="0"/>
                <a:cs typeface="Times New Roman" pitchFamily="18" charset="0"/>
              </a:rPr>
              <a:t>đó</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mỗi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lớp</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ché</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dấu</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tồn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tại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của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cấu</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trúc</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dữ</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liệu</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thao</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tác</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phần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cứng</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từ</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các</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lớp</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cấp</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cao</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hơn</a:t>
            </a:r>
            <a:r>
              <a:rPr lang="en-US" dirty="0">
                <a:solidFill>
                  <a:schemeClr val="tx2"/>
                </a:solidFill>
                <a:latin typeface="Times New Roman" pitchFamily="18" charset="0"/>
                <a:cs typeface="Times New Roman" pitchFamily="18" charset="0"/>
              </a:rPr>
              <a:t>.</a:t>
            </a:r>
          </a:p>
        </p:txBody>
      </p:sp>
    </p:spTree>
    <p:extLst>
      <p:ext uri="{BB962C8B-B14F-4D97-AF65-F5344CB8AC3E}">
        <p14:creationId xmlns:p14="http://schemas.microsoft.com/office/powerpoint/2010/main" val="17652356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dirty="0">
                <a:solidFill>
                  <a:schemeClr val="tx2"/>
                </a:solidFill>
                <a:latin typeface="Times New Roman" pitchFamily="18" charset="0"/>
                <a:cs typeface="Times New Roman" pitchFamily="18" charset="0"/>
              </a:rPr>
              <a:t>4.2. </a:t>
            </a:r>
            <a:r>
              <a:rPr lang="en-US" sz="2800" dirty="0" err="1">
                <a:solidFill>
                  <a:schemeClr val="tx2"/>
                </a:solidFill>
                <a:latin typeface="Times New Roman" pitchFamily="18" charset="0"/>
                <a:cs typeface="Times New Roman" pitchFamily="18" charset="0"/>
              </a:rPr>
              <a:t>Cấu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trúc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theo</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lớp</a:t>
            </a:r>
            <a:endParaRPr lang="en-US" sz="2800" dirty="0">
              <a:solidFill>
                <a:schemeClr val="tx2"/>
              </a:solidFill>
              <a:latin typeface="Times New Roman" pitchFamily="18" charset="0"/>
              <a:cs typeface="Times New Roman" pitchFamily="18" charset="0"/>
            </a:endParaRPr>
          </a:p>
          <a:p>
            <a:r>
              <a:rPr lang="en-US" sz="2800" dirty="0" err="1">
                <a:solidFill>
                  <a:schemeClr val="tx2"/>
                </a:solidFill>
                <a:latin typeface="Times New Roman" pitchFamily="18" charset="0"/>
                <a:cs typeface="Times New Roman" pitchFamily="18" charset="0"/>
              </a:rPr>
              <a:t>Khó</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khăn</a:t>
            </a:r>
            <a:r>
              <a:rPr lang="en-US" sz="2800" dirty="0">
                <a:solidFill>
                  <a:schemeClr val="tx2"/>
                </a:solidFill>
                <a:latin typeface="Times New Roman" pitchFamily="18" charset="0"/>
                <a:cs typeface="Times New Roman" pitchFamily="18" charset="0"/>
              </a:rPr>
              <a:t>:</a:t>
            </a:r>
          </a:p>
          <a:p>
            <a:pPr lvl="1"/>
            <a:r>
              <a:rPr lang="en-US" dirty="0" err="1">
                <a:solidFill>
                  <a:schemeClr val="tx2"/>
                </a:solidFill>
                <a:latin typeface="Times New Roman" pitchFamily="18" charset="0"/>
                <a:cs typeface="Times New Roman" pitchFamily="18" charset="0"/>
              </a:rPr>
              <a:t>Cách</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tiếp</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cận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phân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lớp</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liên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quan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tới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việc</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định</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nghĩa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cẩn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thận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các</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lớp</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vì</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một</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lớp</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chỉ</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có</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thể</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sử</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dụng</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các</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lớp</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bên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dưới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nó</a:t>
            </a:r>
            <a:r>
              <a:rPr lang="en-US" dirty="0">
                <a:solidFill>
                  <a:schemeClr val="tx2"/>
                </a:solidFill>
                <a:latin typeface="Times New Roman" pitchFamily="18" charset="0"/>
                <a:cs typeface="Times New Roman" pitchFamily="18" charset="0"/>
              </a:rPr>
              <a:t>. </a:t>
            </a:r>
          </a:p>
          <a:p>
            <a:pPr lvl="1"/>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505449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dirty="0">
                <a:solidFill>
                  <a:schemeClr val="tx2"/>
                </a:solidFill>
                <a:latin typeface="Times New Roman" pitchFamily="18" charset="0"/>
                <a:cs typeface="Times New Roman" pitchFamily="18" charset="0"/>
              </a:rPr>
              <a:t>4.3. </a:t>
            </a:r>
            <a:r>
              <a:rPr lang="en-US" sz="2800" dirty="0" err="1">
                <a:solidFill>
                  <a:schemeClr val="tx2"/>
                </a:solidFill>
                <a:latin typeface="Times New Roman" pitchFamily="18" charset="0"/>
                <a:cs typeface="Times New Roman" pitchFamily="18" charset="0"/>
              </a:rPr>
              <a:t>Cấu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trúc</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máy</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ảo</a:t>
            </a:r>
            <a:endParaRPr lang="en-US" sz="2800" dirty="0">
              <a:solidFill>
                <a:schemeClr val="tx2"/>
              </a:solidFill>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1842247"/>
            <a:ext cx="6705600" cy="5029200"/>
          </a:xfrm>
          <a:prstGeom prst="rect">
            <a:avLst/>
          </a:prstGeom>
        </p:spPr>
      </p:pic>
    </p:spTree>
    <p:extLst>
      <p:ext uri="{BB962C8B-B14F-4D97-AF65-F5344CB8AC3E}">
        <p14:creationId xmlns:p14="http://schemas.microsoft.com/office/powerpoint/2010/main" val="33841553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a:latin typeface="Times New Roman" pitchFamily="18" charset="0"/>
                <a:cs typeface="Times New Roman" pitchFamily="18" charset="0"/>
              </a:rPr>
              <a:t>4. Cấu trúc của hệ điều hành</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04730"/>
            <a:ext cx="8229600" cy="5605670"/>
          </a:xfrm>
        </p:spPr>
        <p:txBody>
          <a:bodyPr>
            <a:normAutofit/>
          </a:bodyPr>
          <a:lstStyle/>
          <a:p>
            <a:pPr marL="0" indent="0">
              <a:buNone/>
            </a:pPr>
            <a:r>
              <a:rPr lang="en-US" sz="2800" dirty="0">
                <a:solidFill>
                  <a:schemeClr val="tx2"/>
                </a:solidFill>
                <a:latin typeface="Times New Roman" pitchFamily="18" charset="0"/>
                <a:cs typeface="Times New Roman" pitchFamily="18" charset="0"/>
              </a:rPr>
              <a:t>4.3. </a:t>
            </a:r>
            <a:r>
              <a:rPr lang="en-US" sz="2800" dirty="0" err="1">
                <a:solidFill>
                  <a:schemeClr val="tx2"/>
                </a:solidFill>
                <a:latin typeface="Times New Roman" pitchFamily="18" charset="0"/>
                <a:cs typeface="Times New Roman" pitchFamily="18" charset="0"/>
              </a:rPr>
              <a:t>Cấu</a:t>
            </a:r>
            <a:r>
              <a:rPr lang="en-US" sz="2800" dirty="0">
                <a:solidFill>
                  <a:schemeClr val="tx2"/>
                </a:solidFill>
                <a:latin typeface="Times New Roman" pitchFamily="18" charset="0"/>
                <a:cs typeface="Times New Roman" pitchFamily="18" charset="0"/>
              </a:rPr>
              <a:t> </a:t>
            </a:r>
            <a:r>
              <a:rPr lang="en-US" sz="2800" dirty="0" err="1">
                <a:solidFill>
                  <a:schemeClr val="tx2"/>
                </a:solidFill>
                <a:latin typeface="Times New Roman" pitchFamily="18" charset="0"/>
                <a:cs typeface="Times New Roman" pitchFamily="18" charset="0"/>
              </a:rPr>
              <a:t>trúc</a:t>
            </a:r>
            <a:r>
              <a:rPr lang="en-US" sz="2800" dirty="0">
                <a:solidFill>
                  <a:schemeClr val="tx2"/>
                </a:solidFill>
                <a:latin typeface="Times New Roman" pitchFamily="18" charset="0"/>
                <a:cs typeface="Times New Roman" pitchFamily="18" charset="0"/>
              </a:rPr>
              <a:t> client – server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00" y="1838325"/>
            <a:ext cx="6515100" cy="4886325"/>
          </a:xfrm>
          <a:prstGeom prst="rect">
            <a:avLst/>
          </a:prstGeom>
        </p:spPr>
      </p:pic>
    </p:spTree>
    <p:extLst>
      <p:ext uri="{BB962C8B-B14F-4D97-AF65-F5344CB8AC3E}">
        <p14:creationId xmlns:p14="http://schemas.microsoft.com/office/powerpoint/2010/main" val="40845871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Lịch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err="1">
                <a:latin typeface="Times New Roman" pitchFamily="18" charset="0"/>
                <a:cs typeface="Times New Roman" pitchFamily="18" charset="0"/>
              </a:rPr>
              <a:t>Lịch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HĐH </a:t>
            </a:r>
            <a:r>
              <a:rPr lang="en-US" dirty="0" err="1">
                <a:latin typeface="Times New Roman" pitchFamily="18" charset="0"/>
                <a:cs typeface="Times New Roman" pitchFamily="18" charset="0"/>
              </a:rPr>
              <a:t>gắn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liền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với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lịch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sử</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triển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của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máy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4 </a:t>
            </a:r>
            <a:r>
              <a:rPr lang="en-US" dirty="0" err="1">
                <a:latin typeface="Times New Roman" pitchFamily="18" charset="0"/>
                <a:cs typeface="Times New Roman" pitchFamily="18" charset="0"/>
              </a:rPr>
              <a:t>thế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máy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tính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số</a:t>
            </a:r>
            <a:r>
              <a:rPr lang="en-US" dirty="0">
                <a:latin typeface="Times New Roman" pitchFamily="18" charset="0"/>
                <a:cs typeface="Times New Roman" pitchFamily="18" charset="0"/>
              </a:rPr>
              <a:t>:</a:t>
            </a:r>
          </a:p>
          <a:p>
            <a:pPr lvl="1"/>
            <a:r>
              <a:rPr lang="en-US" dirty="0" err="1">
                <a:latin typeface="Times New Roman" pitchFamily="18" charset="0"/>
                <a:cs typeface="Times New Roman" pitchFamily="18" charset="0"/>
              </a:rPr>
              <a:t>Thế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thứ</a:t>
            </a:r>
            <a:r>
              <a:rPr lang="en-US" dirty="0">
                <a:latin typeface="Times New Roman" pitchFamily="18" charset="0"/>
                <a:cs typeface="Times New Roman" pitchFamily="18" charset="0"/>
              </a:rPr>
              <a:t> 1</a:t>
            </a:r>
          </a:p>
          <a:p>
            <a:pPr lvl="1"/>
            <a:r>
              <a:rPr lang="en-US" dirty="0" err="1">
                <a:latin typeface="Times New Roman" pitchFamily="18" charset="0"/>
                <a:cs typeface="Times New Roman" pitchFamily="18" charset="0"/>
              </a:rPr>
              <a:t>Thế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thứ</a:t>
            </a:r>
            <a:r>
              <a:rPr lang="en-US" dirty="0">
                <a:latin typeface="Times New Roman" pitchFamily="18" charset="0"/>
                <a:cs typeface="Times New Roman" pitchFamily="18" charset="0"/>
              </a:rPr>
              <a:t> 2</a:t>
            </a:r>
          </a:p>
          <a:p>
            <a:pPr lvl="1"/>
            <a:r>
              <a:rPr lang="en-US" dirty="0" err="1">
                <a:latin typeface="Times New Roman" pitchFamily="18" charset="0"/>
                <a:cs typeface="Times New Roman" pitchFamily="18" charset="0"/>
              </a:rPr>
              <a:t>Thế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thứ</a:t>
            </a:r>
            <a:r>
              <a:rPr lang="en-US" dirty="0">
                <a:latin typeface="Times New Roman" pitchFamily="18" charset="0"/>
                <a:cs typeface="Times New Roman" pitchFamily="18" charset="0"/>
              </a:rPr>
              <a:t> 3</a:t>
            </a:r>
          </a:p>
          <a:p>
            <a:pPr lvl="1"/>
            <a:r>
              <a:rPr lang="en-US" dirty="0" err="1">
                <a:latin typeface="Times New Roman" pitchFamily="18" charset="0"/>
                <a:cs typeface="Times New Roman" pitchFamily="18" charset="0"/>
              </a:rPr>
              <a:t>Thế</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hệ</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thứ</a:t>
            </a:r>
            <a:r>
              <a:rPr lang="en-US" dirty="0">
                <a:latin typeface="Times New Roman" pitchFamily="18" charset="0"/>
                <a:cs typeface="Times New Roman" pitchFamily="18" charset="0"/>
              </a:rPr>
              <a:t> 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a:solidFill>
                  <a:srgbClr val="FF0000"/>
                </a:solidFill>
                <a:latin typeface="Times New Roman" pitchFamily="18" charset="0"/>
                <a:cs typeface="Times New Roman" pitchFamily="18" charset="0"/>
              </a:rPr>
              <a:t>1.2. Định nghĩa hệ điều hành</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389120"/>
          </a:xfrm>
        </p:spPr>
        <p:txBody>
          <a:bodyPr>
            <a:normAutofit fontScale="85000" lnSpcReduction="10000"/>
          </a:bodyPr>
          <a:lstStyle/>
          <a:p>
            <a:r>
              <a:rPr lang="en-US" i="1" dirty="0" err="1">
                <a:latin typeface="Times New Roman" pitchFamily="18" charset="0"/>
              </a:rPr>
              <a:t>Xét</a:t>
            </a:r>
            <a:r>
              <a:rPr lang="en-US" i="1" dirty="0">
                <a:latin typeface="Times New Roman" pitchFamily="18" charset="0"/>
              </a:rPr>
              <a:t> </a:t>
            </a:r>
            <a:r>
              <a:rPr lang="en-US" i="1" dirty="0" err="1">
                <a:latin typeface="Times New Roman" pitchFamily="18" charset="0"/>
              </a:rPr>
              <a:t>về</a:t>
            </a:r>
            <a:r>
              <a:rPr lang="en-US" i="1" dirty="0">
                <a:latin typeface="Times New Roman" pitchFamily="18" charset="0"/>
              </a:rPr>
              <a:t> </a:t>
            </a:r>
            <a:r>
              <a:rPr lang="en-US" i="1" dirty="0" err="1">
                <a:latin typeface="Times New Roman" pitchFamily="18" charset="0"/>
              </a:rPr>
              <a:t>phía</a:t>
            </a:r>
            <a:r>
              <a:rPr lang="en-US" i="1" dirty="0">
                <a:latin typeface="Times New Roman" pitchFamily="18" charset="0"/>
              </a:rPr>
              <a:t> </a:t>
            </a:r>
            <a:r>
              <a:rPr lang="en-US" i="1" dirty="0" err="1">
                <a:latin typeface="Times New Roman" pitchFamily="18" charset="0"/>
              </a:rPr>
              <a:t>người</a:t>
            </a:r>
            <a:r>
              <a:rPr lang="en-US" i="1" dirty="0">
                <a:latin typeface="Times New Roman" pitchFamily="18" charset="0"/>
              </a:rPr>
              <a:t> </a:t>
            </a:r>
            <a:r>
              <a:rPr lang="en-US" i="1" dirty="0" err="1">
                <a:latin typeface="Times New Roman" pitchFamily="18" charset="0"/>
              </a:rPr>
              <a:t>sử</a:t>
            </a:r>
            <a:r>
              <a:rPr lang="en-US" i="1" dirty="0">
                <a:latin typeface="Times New Roman" pitchFamily="18" charset="0"/>
              </a:rPr>
              <a:t> </a:t>
            </a:r>
            <a:r>
              <a:rPr lang="en-US" i="1" dirty="0" err="1">
                <a:latin typeface="Times New Roman" pitchFamily="18" charset="0"/>
              </a:rPr>
              <a:t>dụng</a:t>
            </a:r>
            <a:r>
              <a:rPr lang="en-US" dirty="0">
                <a:latin typeface="Times New Roman" pitchFamily="18" charset="0"/>
              </a:rPr>
              <a:t>: HĐH </a:t>
            </a:r>
            <a:r>
              <a:rPr lang="en-US" dirty="0" err="1">
                <a:latin typeface="Times New Roman" pitchFamily="18" charset="0"/>
              </a:rPr>
              <a:t>tạo</a:t>
            </a:r>
            <a:r>
              <a:rPr lang="en-US" dirty="0">
                <a:latin typeface="Times New Roman" pitchFamily="18" charset="0"/>
              </a:rPr>
              <a:t> </a:t>
            </a:r>
            <a:r>
              <a:rPr lang="en-US" dirty="0" err="1">
                <a:latin typeface="Times New Roman" pitchFamily="18" charset="0"/>
              </a:rPr>
              <a:t>môi</a:t>
            </a:r>
            <a:r>
              <a:rPr lang="en-US" dirty="0">
                <a:latin typeface="Times New Roman" pitchFamily="18" charset="0"/>
              </a:rPr>
              <a:t> </a:t>
            </a:r>
            <a:r>
              <a:rPr lang="en-US" dirty="0" err="1">
                <a:latin typeface="Times New Roman" pitchFamily="18" charset="0"/>
              </a:rPr>
              <a:t>trường</a:t>
            </a:r>
            <a:r>
              <a:rPr lang="en-US" dirty="0">
                <a:latin typeface="Times New Roman" pitchFamily="18" charset="0"/>
              </a:rPr>
              <a:t> </a:t>
            </a:r>
            <a:r>
              <a:rPr lang="en-US" dirty="0" err="1">
                <a:latin typeface="Times New Roman" pitchFamily="18" charset="0"/>
              </a:rPr>
              <a:t>giao</a:t>
            </a:r>
            <a:r>
              <a:rPr lang="en-US" dirty="0">
                <a:latin typeface="Times New Roman" pitchFamily="18" charset="0"/>
              </a:rPr>
              <a:t> </a:t>
            </a:r>
            <a:r>
              <a:rPr lang="en-US" dirty="0" err="1">
                <a:latin typeface="Times New Roman" pitchFamily="18" charset="0"/>
              </a:rPr>
              <a:t>diện</a:t>
            </a:r>
            <a:r>
              <a:rPr lang="en-US" dirty="0">
                <a:latin typeface="Times New Roman" pitchFamily="18" charset="0"/>
              </a:rPr>
              <a:t> </a:t>
            </a:r>
            <a:r>
              <a:rPr lang="en-US" dirty="0" err="1">
                <a:latin typeface="Times New Roman" pitchFamily="18" charset="0"/>
              </a:rPr>
              <a:t>giữa</a:t>
            </a:r>
            <a:r>
              <a:rPr lang="en-US" dirty="0">
                <a:latin typeface="Times New Roman" pitchFamily="18" charset="0"/>
              </a:rPr>
              <a:t> </a:t>
            </a:r>
            <a:r>
              <a:rPr lang="en-US" dirty="0" err="1">
                <a:latin typeface="Times New Roman" pitchFamily="18" charset="0"/>
              </a:rPr>
              <a:t>người</a:t>
            </a:r>
            <a:r>
              <a:rPr lang="en-US" dirty="0">
                <a:latin typeface="Times New Roman" pitchFamily="18" charset="0"/>
              </a:rPr>
              <a:t> </a:t>
            </a:r>
            <a:r>
              <a:rPr lang="en-US" dirty="0" err="1">
                <a:latin typeface="Times New Roman" pitchFamily="18" charset="0"/>
              </a:rPr>
              <a:t>dùng</a:t>
            </a:r>
            <a:r>
              <a:rPr lang="en-US" dirty="0">
                <a:latin typeface="Times New Roman" pitchFamily="18" charset="0"/>
              </a:rPr>
              <a:t> </a:t>
            </a:r>
            <a:r>
              <a:rPr lang="en-US" dirty="0" err="1">
                <a:latin typeface="Times New Roman" pitchFamily="18" charset="0"/>
              </a:rPr>
              <a:t>và</a:t>
            </a:r>
            <a:r>
              <a:rPr lang="en-US" dirty="0">
                <a:latin typeface="Times New Roman" pitchFamily="18" charset="0"/>
              </a:rPr>
              <a:t> </a:t>
            </a:r>
            <a:r>
              <a:rPr lang="en-US" dirty="0" err="1">
                <a:latin typeface="Times New Roman" pitchFamily="18" charset="0"/>
              </a:rPr>
              <a:t>máy</a:t>
            </a:r>
            <a:r>
              <a:rPr lang="en-US" dirty="0">
                <a:latin typeface="Times New Roman" pitchFamily="18" charset="0"/>
              </a:rPr>
              <a:t> </a:t>
            </a:r>
            <a:r>
              <a:rPr lang="en-US" dirty="0" err="1">
                <a:latin typeface="Times New Roman" pitchFamily="18" charset="0"/>
              </a:rPr>
              <a:t>tính</a:t>
            </a:r>
            <a:r>
              <a:rPr lang="en-US" dirty="0">
                <a:latin typeface="Times New Roman" pitchFamily="18" charset="0"/>
              </a:rPr>
              <a:t>, </a:t>
            </a:r>
            <a:r>
              <a:rPr lang="en-US" dirty="0" err="1">
                <a:latin typeface="Times New Roman" pitchFamily="18" charset="0"/>
              </a:rPr>
              <a:t>cho</a:t>
            </a:r>
            <a:r>
              <a:rPr lang="en-US" dirty="0">
                <a:latin typeface="Times New Roman" pitchFamily="18" charset="0"/>
              </a:rPr>
              <a:t> </a:t>
            </a:r>
            <a:r>
              <a:rPr lang="en-US" dirty="0" err="1">
                <a:latin typeface="Times New Roman" pitchFamily="18" charset="0"/>
              </a:rPr>
              <a:t>phép</a:t>
            </a:r>
            <a:r>
              <a:rPr lang="en-US" dirty="0">
                <a:latin typeface="Times New Roman" pitchFamily="18" charset="0"/>
              </a:rPr>
              <a:t> </a:t>
            </a:r>
            <a:r>
              <a:rPr lang="en-US" dirty="0" err="1">
                <a:latin typeface="Times New Roman" pitchFamily="18" charset="0"/>
              </a:rPr>
              <a:t>người</a:t>
            </a:r>
            <a:r>
              <a:rPr lang="en-US" dirty="0">
                <a:latin typeface="Times New Roman" pitchFamily="18" charset="0"/>
              </a:rPr>
              <a:t> </a:t>
            </a:r>
            <a:r>
              <a:rPr lang="en-US" dirty="0" err="1">
                <a:latin typeface="Times New Roman" pitchFamily="18" charset="0"/>
              </a:rPr>
              <a:t>dùng</a:t>
            </a:r>
            <a:r>
              <a:rPr lang="en-US" dirty="0">
                <a:latin typeface="Times New Roman" pitchFamily="18" charset="0"/>
              </a:rPr>
              <a:t> </a:t>
            </a:r>
            <a:r>
              <a:rPr lang="en-US" dirty="0" err="1">
                <a:latin typeface="Times New Roman" pitchFamily="18" charset="0"/>
              </a:rPr>
              <a:t>đưa</a:t>
            </a:r>
            <a:r>
              <a:rPr lang="en-US" dirty="0">
                <a:latin typeface="Times New Roman" pitchFamily="18" charset="0"/>
              </a:rPr>
              <a:t> </a:t>
            </a:r>
            <a:r>
              <a:rPr lang="en-US" dirty="0" err="1">
                <a:latin typeface="Times New Roman" pitchFamily="18" charset="0"/>
              </a:rPr>
              <a:t>ra</a:t>
            </a:r>
            <a:r>
              <a:rPr lang="en-US" dirty="0">
                <a:latin typeface="Times New Roman" pitchFamily="18" charset="0"/>
              </a:rPr>
              <a:t> </a:t>
            </a:r>
            <a:r>
              <a:rPr lang="en-US" dirty="0" err="1">
                <a:latin typeface="Times New Roman" pitchFamily="18" charset="0"/>
              </a:rPr>
              <a:t>chỉ</a:t>
            </a:r>
            <a:r>
              <a:rPr lang="en-US" dirty="0">
                <a:latin typeface="Times New Roman" pitchFamily="18" charset="0"/>
              </a:rPr>
              <a:t> </a:t>
            </a:r>
            <a:r>
              <a:rPr lang="en-US" dirty="0" err="1">
                <a:latin typeface="Times New Roman" pitchFamily="18" charset="0"/>
              </a:rPr>
              <a:t>thị</a:t>
            </a:r>
            <a:r>
              <a:rPr lang="en-US" dirty="0">
                <a:latin typeface="Times New Roman" pitchFamily="18" charset="0"/>
              </a:rPr>
              <a:t> </a:t>
            </a:r>
            <a:r>
              <a:rPr lang="en-US" dirty="0" err="1">
                <a:latin typeface="Times New Roman" pitchFamily="18" charset="0"/>
              </a:rPr>
              <a:t>hoạt</a:t>
            </a:r>
            <a:r>
              <a:rPr lang="en-US" dirty="0">
                <a:latin typeface="Times New Roman" pitchFamily="18" charset="0"/>
              </a:rPr>
              <a:t> </a:t>
            </a:r>
            <a:r>
              <a:rPr lang="en-US" dirty="0" err="1">
                <a:latin typeface="Times New Roman" pitchFamily="18" charset="0"/>
              </a:rPr>
              <a:t>động</a:t>
            </a:r>
            <a:r>
              <a:rPr lang="en-US" dirty="0">
                <a:latin typeface="Times New Roman" pitchFamily="18" charset="0"/>
              </a:rPr>
              <a:t> </a:t>
            </a:r>
            <a:r>
              <a:rPr lang="en-US" dirty="0" err="1">
                <a:latin typeface="Times New Roman" pitchFamily="18" charset="0"/>
              </a:rPr>
              <a:t>điều</a:t>
            </a:r>
            <a:r>
              <a:rPr lang="en-US" dirty="0">
                <a:latin typeface="Times New Roman" pitchFamily="18" charset="0"/>
              </a:rPr>
              <a:t> </a:t>
            </a:r>
            <a:r>
              <a:rPr lang="en-US" dirty="0" err="1">
                <a:latin typeface="Times New Roman" pitchFamily="18" charset="0"/>
              </a:rPr>
              <a:t>khiển</a:t>
            </a:r>
            <a:r>
              <a:rPr lang="en-US" dirty="0">
                <a:latin typeface="Times New Roman" pitchFamily="18" charset="0"/>
              </a:rPr>
              <a:t> </a:t>
            </a:r>
            <a:r>
              <a:rPr lang="en-US" dirty="0" err="1">
                <a:latin typeface="Times New Roman" pitchFamily="18" charset="0"/>
              </a:rPr>
              <a:t>hệ</a:t>
            </a:r>
            <a:r>
              <a:rPr lang="en-US" dirty="0">
                <a:latin typeface="Times New Roman" pitchFamily="18" charset="0"/>
              </a:rPr>
              <a:t> </a:t>
            </a:r>
            <a:r>
              <a:rPr lang="en-US" dirty="0" err="1">
                <a:latin typeface="Times New Roman" pitchFamily="18" charset="0"/>
              </a:rPr>
              <a:t>thống</a:t>
            </a:r>
            <a:r>
              <a:rPr lang="en-US" dirty="0">
                <a:latin typeface="Times New Roman" pitchFamily="18" charset="0"/>
              </a:rPr>
              <a:t>.</a:t>
            </a:r>
          </a:p>
          <a:p>
            <a:r>
              <a:rPr lang="en-US" i="1" dirty="0" err="1">
                <a:latin typeface="Times New Roman" pitchFamily="18" charset="0"/>
              </a:rPr>
              <a:t>Xét</a:t>
            </a:r>
            <a:r>
              <a:rPr lang="en-US" i="1" dirty="0">
                <a:latin typeface="Times New Roman" pitchFamily="18" charset="0"/>
              </a:rPr>
              <a:t> </a:t>
            </a:r>
            <a:r>
              <a:rPr lang="en-US" i="1" dirty="0" err="1">
                <a:latin typeface="Times New Roman" pitchFamily="18" charset="0"/>
              </a:rPr>
              <a:t>về</a:t>
            </a:r>
            <a:r>
              <a:rPr lang="en-US" i="1" dirty="0">
                <a:latin typeface="Times New Roman" pitchFamily="18" charset="0"/>
              </a:rPr>
              <a:t> </a:t>
            </a:r>
            <a:r>
              <a:rPr lang="en-US" i="1" dirty="0" err="1">
                <a:latin typeface="Times New Roman" pitchFamily="18" charset="0"/>
              </a:rPr>
              <a:t>phía</a:t>
            </a:r>
            <a:r>
              <a:rPr lang="en-US" i="1" dirty="0">
                <a:latin typeface="Times New Roman" pitchFamily="18" charset="0"/>
              </a:rPr>
              <a:t> </a:t>
            </a:r>
            <a:r>
              <a:rPr lang="en-US" i="1" dirty="0" err="1">
                <a:latin typeface="Times New Roman" pitchFamily="18" charset="0"/>
              </a:rPr>
              <a:t>trình</a:t>
            </a:r>
            <a:r>
              <a:rPr lang="en-US" i="1" dirty="0">
                <a:latin typeface="Times New Roman" pitchFamily="18" charset="0"/>
              </a:rPr>
              <a:t> </a:t>
            </a:r>
            <a:r>
              <a:rPr lang="en-US" i="1" dirty="0" err="1">
                <a:latin typeface="Times New Roman" pitchFamily="18" charset="0"/>
              </a:rPr>
              <a:t>ứng</a:t>
            </a:r>
            <a:r>
              <a:rPr lang="en-US" i="1" dirty="0">
                <a:latin typeface="Times New Roman" pitchFamily="18" charset="0"/>
              </a:rPr>
              <a:t> </a:t>
            </a:r>
            <a:r>
              <a:rPr lang="en-US" i="1" dirty="0" err="1">
                <a:latin typeface="Times New Roman" pitchFamily="18" charset="0"/>
              </a:rPr>
              <a:t>dụng</a:t>
            </a:r>
            <a:r>
              <a:rPr lang="en-US" dirty="0">
                <a:latin typeface="Times New Roman" pitchFamily="18" charset="0"/>
              </a:rPr>
              <a:t>: HĐH </a:t>
            </a:r>
            <a:r>
              <a:rPr lang="en-US" dirty="0" err="1">
                <a:latin typeface="Times New Roman" pitchFamily="18" charset="0"/>
              </a:rPr>
              <a:t>tạo</a:t>
            </a:r>
            <a:r>
              <a:rPr lang="en-US" dirty="0">
                <a:latin typeface="Times New Roman" pitchFamily="18" charset="0"/>
              </a:rPr>
              <a:t> </a:t>
            </a:r>
            <a:r>
              <a:rPr lang="en-US" dirty="0" err="1">
                <a:latin typeface="Times New Roman" pitchFamily="18" charset="0"/>
              </a:rPr>
              <a:t>môi</a:t>
            </a:r>
            <a:r>
              <a:rPr lang="en-US" dirty="0">
                <a:latin typeface="Times New Roman" pitchFamily="18" charset="0"/>
              </a:rPr>
              <a:t> </a:t>
            </a:r>
            <a:r>
              <a:rPr lang="en-US" dirty="0" err="1">
                <a:latin typeface="Times New Roman" pitchFamily="18" charset="0"/>
              </a:rPr>
              <a:t>trường</a:t>
            </a:r>
            <a:r>
              <a:rPr lang="en-US" dirty="0">
                <a:latin typeface="Times New Roman" pitchFamily="18" charset="0"/>
              </a:rPr>
              <a:t> </a:t>
            </a:r>
            <a:r>
              <a:rPr lang="en-US" dirty="0" err="1">
                <a:latin typeface="Times New Roman" pitchFamily="18" charset="0"/>
              </a:rPr>
              <a:t>cho</a:t>
            </a:r>
            <a:r>
              <a:rPr lang="en-US" dirty="0">
                <a:latin typeface="Times New Roman" pitchFamily="18" charset="0"/>
              </a:rPr>
              <a:t> </a:t>
            </a:r>
            <a:r>
              <a:rPr lang="en-US" dirty="0" err="1">
                <a:latin typeface="Times New Roman" pitchFamily="18" charset="0"/>
              </a:rPr>
              <a:t>các</a:t>
            </a:r>
            <a:r>
              <a:rPr lang="en-US" dirty="0">
                <a:latin typeface="Times New Roman" pitchFamily="18" charset="0"/>
              </a:rPr>
              <a:t> </a:t>
            </a:r>
            <a:r>
              <a:rPr lang="en-US" dirty="0" err="1">
                <a:latin typeface="Times New Roman" pitchFamily="18" charset="0"/>
              </a:rPr>
              <a:t>chương</a:t>
            </a:r>
            <a:r>
              <a:rPr lang="en-US" dirty="0">
                <a:latin typeface="Times New Roman" pitchFamily="18" charset="0"/>
              </a:rPr>
              <a:t> </a:t>
            </a:r>
            <a:r>
              <a:rPr lang="en-US" dirty="0" err="1">
                <a:latin typeface="Times New Roman" pitchFamily="18" charset="0"/>
              </a:rPr>
              <a:t>trình</a:t>
            </a:r>
            <a:r>
              <a:rPr lang="en-US" dirty="0">
                <a:latin typeface="Times New Roman" pitchFamily="18" charset="0"/>
              </a:rPr>
              <a:t> </a:t>
            </a:r>
            <a:r>
              <a:rPr lang="en-US" dirty="0" err="1">
                <a:latin typeface="Times New Roman" pitchFamily="18" charset="0"/>
              </a:rPr>
              <a:t>hoạt</a:t>
            </a:r>
            <a:r>
              <a:rPr lang="en-US" dirty="0">
                <a:latin typeface="Times New Roman" pitchFamily="18" charset="0"/>
              </a:rPr>
              <a:t> </a:t>
            </a:r>
            <a:r>
              <a:rPr lang="en-US" dirty="0" err="1">
                <a:latin typeface="Times New Roman" pitchFamily="18" charset="0"/>
              </a:rPr>
              <a:t>động</a:t>
            </a:r>
            <a:r>
              <a:rPr lang="en-US" dirty="0">
                <a:latin typeface="Times New Roman" pitchFamily="18" charset="0"/>
              </a:rPr>
              <a:t>. </a:t>
            </a:r>
            <a:r>
              <a:rPr lang="en-US" dirty="0" err="1">
                <a:latin typeface="Times New Roman" pitchFamily="18" charset="0"/>
              </a:rPr>
              <a:t>Cung</a:t>
            </a:r>
            <a:r>
              <a:rPr lang="en-US" dirty="0">
                <a:latin typeface="Times New Roman" pitchFamily="18" charset="0"/>
              </a:rPr>
              <a:t> </a:t>
            </a:r>
            <a:r>
              <a:rPr lang="en-US" dirty="0" err="1">
                <a:latin typeface="Times New Roman" pitchFamily="18" charset="0"/>
              </a:rPr>
              <a:t>cấp</a:t>
            </a:r>
            <a:r>
              <a:rPr lang="en-US" dirty="0">
                <a:latin typeface="Times New Roman" pitchFamily="18" charset="0"/>
              </a:rPr>
              <a:t> </a:t>
            </a:r>
            <a:r>
              <a:rPr lang="en-US" dirty="0" err="1">
                <a:latin typeface="Times New Roman" pitchFamily="18" charset="0"/>
              </a:rPr>
              <a:t>cơ</a:t>
            </a:r>
            <a:r>
              <a:rPr lang="en-US" dirty="0">
                <a:latin typeface="Times New Roman" pitchFamily="18" charset="0"/>
              </a:rPr>
              <a:t> </a:t>
            </a:r>
            <a:r>
              <a:rPr lang="en-US" dirty="0" err="1">
                <a:latin typeface="Times New Roman" pitchFamily="18" charset="0"/>
              </a:rPr>
              <a:t>chế</a:t>
            </a:r>
            <a:r>
              <a:rPr lang="en-US" dirty="0">
                <a:latin typeface="Times New Roman" pitchFamily="18" charset="0"/>
              </a:rPr>
              <a:t> </a:t>
            </a:r>
            <a:r>
              <a:rPr lang="en-US" dirty="0" err="1">
                <a:latin typeface="Times New Roman" pitchFamily="18" charset="0"/>
              </a:rPr>
              <a:t>kích</a:t>
            </a:r>
            <a:r>
              <a:rPr lang="en-US" dirty="0">
                <a:latin typeface="Times New Roman" pitchFamily="18" charset="0"/>
              </a:rPr>
              <a:t> </a:t>
            </a:r>
            <a:r>
              <a:rPr lang="en-US" dirty="0" err="1">
                <a:latin typeface="Times New Roman" pitchFamily="18" charset="0"/>
              </a:rPr>
              <a:t>hoạt</a:t>
            </a:r>
            <a:r>
              <a:rPr lang="en-US" dirty="0">
                <a:latin typeface="Times New Roman" pitchFamily="18" charset="0"/>
              </a:rPr>
              <a:t> </a:t>
            </a:r>
            <a:r>
              <a:rPr lang="en-US" dirty="0" err="1">
                <a:latin typeface="Times New Roman" pitchFamily="18" charset="0"/>
              </a:rPr>
              <a:t>và</a:t>
            </a:r>
            <a:r>
              <a:rPr lang="en-US" dirty="0">
                <a:latin typeface="Times New Roman" pitchFamily="18" charset="0"/>
              </a:rPr>
              <a:t> </a:t>
            </a:r>
            <a:r>
              <a:rPr lang="en-US" dirty="0" err="1">
                <a:latin typeface="Times New Roman" pitchFamily="18" charset="0"/>
              </a:rPr>
              <a:t>loại</a:t>
            </a:r>
            <a:r>
              <a:rPr lang="en-US" dirty="0">
                <a:latin typeface="Times New Roman" pitchFamily="18" charset="0"/>
              </a:rPr>
              <a:t> </a:t>
            </a:r>
            <a:r>
              <a:rPr lang="en-US" dirty="0" err="1">
                <a:latin typeface="Times New Roman" pitchFamily="18" charset="0"/>
              </a:rPr>
              <a:t>bỏ</a:t>
            </a:r>
            <a:r>
              <a:rPr lang="en-US" dirty="0">
                <a:latin typeface="Times New Roman" pitchFamily="18" charset="0"/>
              </a:rPr>
              <a:t> </a:t>
            </a:r>
            <a:r>
              <a:rPr lang="en-US" dirty="0" err="1">
                <a:latin typeface="Times New Roman" pitchFamily="18" charset="0"/>
              </a:rPr>
              <a:t>các</a:t>
            </a:r>
            <a:r>
              <a:rPr lang="en-US" dirty="0">
                <a:latin typeface="Times New Roman" pitchFamily="18" charset="0"/>
              </a:rPr>
              <a:t> </a:t>
            </a:r>
            <a:r>
              <a:rPr lang="en-US" dirty="0" err="1">
                <a:latin typeface="Times New Roman" pitchFamily="18" charset="0"/>
              </a:rPr>
              <a:t>trình</a:t>
            </a:r>
            <a:r>
              <a:rPr lang="en-US" dirty="0">
                <a:latin typeface="Times New Roman" pitchFamily="18" charset="0"/>
              </a:rPr>
              <a:t> </a:t>
            </a:r>
            <a:r>
              <a:rPr lang="en-US" dirty="0" err="1">
                <a:latin typeface="Times New Roman" pitchFamily="18" charset="0"/>
              </a:rPr>
              <a:t>ứng</a:t>
            </a:r>
            <a:r>
              <a:rPr lang="en-US" dirty="0">
                <a:latin typeface="Times New Roman" pitchFamily="18" charset="0"/>
              </a:rPr>
              <a:t> </a:t>
            </a:r>
            <a:r>
              <a:rPr lang="en-US" dirty="0" err="1">
                <a:latin typeface="Times New Roman" pitchFamily="18" charset="0"/>
              </a:rPr>
              <a:t>dụng</a:t>
            </a:r>
            <a:endParaRPr lang="en-US" dirty="0">
              <a:latin typeface="Times New Roman" pitchFamily="18" charset="0"/>
            </a:endParaRPr>
          </a:p>
          <a:p>
            <a:r>
              <a:rPr lang="en-US" i="1" dirty="0" err="1">
                <a:latin typeface="Times New Roman" pitchFamily="18" charset="0"/>
              </a:rPr>
              <a:t>Xét</a:t>
            </a:r>
            <a:r>
              <a:rPr lang="en-US" i="1" dirty="0">
                <a:latin typeface="Times New Roman" pitchFamily="18" charset="0"/>
              </a:rPr>
              <a:t> </a:t>
            </a:r>
            <a:r>
              <a:rPr lang="en-US" i="1" dirty="0" err="1">
                <a:latin typeface="Times New Roman" pitchFamily="18" charset="0"/>
              </a:rPr>
              <a:t>về</a:t>
            </a:r>
            <a:r>
              <a:rPr lang="en-US" i="1" dirty="0">
                <a:latin typeface="Times New Roman" pitchFamily="18" charset="0"/>
              </a:rPr>
              <a:t> </a:t>
            </a:r>
            <a:r>
              <a:rPr lang="en-US" i="1" dirty="0" err="1">
                <a:latin typeface="Times New Roman" pitchFamily="18" charset="0"/>
              </a:rPr>
              <a:t>phía</a:t>
            </a:r>
            <a:r>
              <a:rPr lang="en-US" i="1" dirty="0">
                <a:latin typeface="Times New Roman" pitchFamily="18" charset="0"/>
              </a:rPr>
              <a:t> </a:t>
            </a:r>
            <a:r>
              <a:rPr lang="en-US" i="1" dirty="0" err="1">
                <a:latin typeface="Times New Roman" pitchFamily="18" charset="0"/>
              </a:rPr>
              <a:t>phần</a:t>
            </a:r>
            <a:r>
              <a:rPr lang="en-US" i="1" dirty="0">
                <a:latin typeface="Times New Roman" pitchFamily="18" charset="0"/>
              </a:rPr>
              <a:t> </a:t>
            </a:r>
            <a:r>
              <a:rPr lang="en-US" i="1" dirty="0" err="1">
                <a:latin typeface="Times New Roman" pitchFamily="18" charset="0"/>
              </a:rPr>
              <a:t>cứng</a:t>
            </a:r>
            <a:r>
              <a:rPr lang="en-US" dirty="0">
                <a:latin typeface="Times New Roman" pitchFamily="18" charset="0"/>
              </a:rPr>
              <a:t>: HĐH </a:t>
            </a:r>
            <a:r>
              <a:rPr lang="en-US" dirty="0" err="1">
                <a:latin typeface="Times New Roman" pitchFamily="18" charset="0"/>
              </a:rPr>
              <a:t>quản</a:t>
            </a:r>
            <a:r>
              <a:rPr lang="en-US" dirty="0">
                <a:latin typeface="Times New Roman" pitchFamily="18" charset="0"/>
              </a:rPr>
              <a:t> </a:t>
            </a:r>
            <a:r>
              <a:rPr lang="en-US" dirty="0" err="1">
                <a:latin typeface="Times New Roman" pitchFamily="18" charset="0"/>
              </a:rPr>
              <a:t>lý</a:t>
            </a:r>
            <a:r>
              <a:rPr lang="en-US" dirty="0">
                <a:latin typeface="Times New Roman" pitchFamily="18" charset="0"/>
              </a:rPr>
              <a:t> </a:t>
            </a:r>
            <a:r>
              <a:rPr lang="en-US" dirty="0" err="1">
                <a:latin typeface="Times New Roman" pitchFamily="18" charset="0"/>
              </a:rPr>
              <a:t>các</a:t>
            </a:r>
            <a:r>
              <a:rPr lang="en-US" dirty="0">
                <a:latin typeface="Times New Roman" pitchFamily="18" charset="0"/>
              </a:rPr>
              <a:t> </a:t>
            </a:r>
            <a:r>
              <a:rPr lang="en-US" dirty="0" err="1">
                <a:latin typeface="Times New Roman" pitchFamily="18" charset="0"/>
              </a:rPr>
              <a:t>thiết</a:t>
            </a:r>
            <a:r>
              <a:rPr lang="en-US" dirty="0">
                <a:latin typeface="Times New Roman" pitchFamily="18" charset="0"/>
              </a:rPr>
              <a:t> </a:t>
            </a:r>
            <a:r>
              <a:rPr lang="en-US" dirty="0" err="1">
                <a:latin typeface="Times New Roman" pitchFamily="18" charset="0"/>
              </a:rPr>
              <a:t>bị</a:t>
            </a:r>
            <a:r>
              <a:rPr lang="en-US" dirty="0">
                <a:latin typeface="Times New Roman" pitchFamily="18" charset="0"/>
              </a:rPr>
              <a:t> 1 </a:t>
            </a:r>
            <a:r>
              <a:rPr lang="en-US" dirty="0" err="1">
                <a:latin typeface="Times New Roman" pitchFamily="18" charset="0"/>
              </a:rPr>
              <a:t>cách</a:t>
            </a:r>
            <a:r>
              <a:rPr lang="en-US" dirty="0">
                <a:latin typeface="Times New Roman" pitchFamily="18" charset="0"/>
              </a:rPr>
              <a:t> </a:t>
            </a:r>
            <a:r>
              <a:rPr lang="en-US" dirty="0" err="1">
                <a:latin typeface="Times New Roman" pitchFamily="18" charset="0"/>
              </a:rPr>
              <a:t>có</a:t>
            </a:r>
            <a:r>
              <a:rPr lang="en-US" dirty="0">
                <a:latin typeface="Times New Roman" pitchFamily="18" charset="0"/>
              </a:rPr>
              <a:t> </a:t>
            </a:r>
            <a:r>
              <a:rPr lang="en-US" dirty="0" err="1">
                <a:latin typeface="Times New Roman" pitchFamily="18" charset="0"/>
              </a:rPr>
              <a:t>hiệu</a:t>
            </a:r>
            <a:r>
              <a:rPr lang="en-US" dirty="0">
                <a:latin typeface="Times New Roman" pitchFamily="18" charset="0"/>
              </a:rPr>
              <a:t> </a:t>
            </a:r>
            <a:r>
              <a:rPr lang="en-US" dirty="0" err="1">
                <a:latin typeface="Times New Roman" pitchFamily="18" charset="0"/>
              </a:rPr>
              <a:t>quả</a:t>
            </a:r>
            <a:r>
              <a:rPr lang="en-US" dirty="0">
                <a:latin typeface="Times New Roman" pitchFamily="18" charset="0"/>
              </a:rPr>
              <a:t>, </a:t>
            </a:r>
            <a:r>
              <a:rPr lang="en-US" dirty="0" err="1">
                <a:latin typeface="Times New Roman" pitchFamily="18" charset="0"/>
              </a:rPr>
              <a:t>khai</a:t>
            </a:r>
            <a:r>
              <a:rPr lang="en-US" dirty="0">
                <a:latin typeface="Times New Roman" pitchFamily="18" charset="0"/>
              </a:rPr>
              <a:t> </a:t>
            </a:r>
            <a:r>
              <a:rPr lang="en-US" dirty="0" err="1">
                <a:latin typeface="Times New Roman" pitchFamily="18" charset="0"/>
              </a:rPr>
              <a:t>thác</a:t>
            </a:r>
            <a:r>
              <a:rPr lang="en-US" dirty="0">
                <a:latin typeface="Times New Roman" pitchFamily="18" charset="0"/>
              </a:rPr>
              <a:t> </a:t>
            </a:r>
            <a:r>
              <a:rPr lang="en-US" dirty="0" err="1">
                <a:latin typeface="Times New Roman" pitchFamily="18" charset="0"/>
              </a:rPr>
              <a:t>hết</a:t>
            </a:r>
            <a:r>
              <a:rPr lang="en-US" dirty="0">
                <a:latin typeface="Times New Roman" pitchFamily="18" charset="0"/>
              </a:rPr>
              <a:t> </a:t>
            </a:r>
            <a:r>
              <a:rPr lang="en-US" dirty="0" err="1">
                <a:latin typeface="Times New Roman" pitchFamily="18" charset="0"/>
              </a:rPr>
              <a:t>các</a:t>
            </a:r>
            <a:r>
              <a:rPr lang="en-US" dirty="0">
                <a:latin typeface="Times New Roman" pitchFamily="18" charset="0"/>
              </a:rPr>
              <a:t> </a:t>
            </a:r>
            <a:r>
              <a:rPr lang="en-US" dirty="0" err="1">
                <a:latin typeface="Times New Roman" pitchFamily="18" charset="0"/>
              </a:rPr>
              <a:t>khả</a:t>
            </a:r>
            <a:r>
              <a:rPr lang="en-US" dirty="0">
                <a:latin typeface="Times New Roman" pitchFamily="18" charset="0"/>
              </a:rPr>
              <a:t> </a:t>
            </a:r>
            <a:r>
              <a:rPr lang="en-US" dirty="0" err="1">
                <a:latin typeface="Times New Roman" pitchFamily="18" charset="0"/>
              </a:rPr>
              <a:t>năng</a:t>
            </a:r>
            <a:r>
              <a:rPr lang="en-US" dirty="0">
                <a:latin typeface="Times New Roman" pitchFamily="18" charset="0"/>
              </a:rPr>
              <a:t> </a:t>
            </a:r>
            <a:r>
              <a:rPr lang="en-US" dirty="0" err="1">
                <a:latin typeface="Times New Roman" pitchFamily="18" charset="0"/>
              </a:rPr>
              <a:t>của</a:t>
            </a:r>
            <a:r>
              <a:rPr lang="en-US" dirty="0">
                <a:latin typeface="Times New Roman" pitchFamily="18" charset="0"/>
              </a:rPr>
              <a:t> </a:t>
            </a:r>
            <a:r>
              <a:rPr lang="en-US" dirty="0" err="1">
                <a:latin typeface="Times New Roman" pitchFamily="18" charset="0"/>
              </a:rPr>
              <a:t>thiết</a:t>
            </a:r>
            <a:r>
              <a:rPr lang="en-US" dirty="0">
                <a:latin typeface="Times New Roman" pitchFamily="18" charset="0"/>
              </a:rPr>
              <a:t> </a:t>
            </a:r>
            <a:r>
              <a:rPr lang="en-US" dirty="0" err="1">
                <a:latin typeface="Times New Roman" pitchFamily="18" charset="0"/>
              </a:rPr>
              <a:t>bị</a:t>
            </a:r>
            <a:r>
              <a:rPr lang="en-US" dirty="0">
                <a:latin typeface="Times New Roman" pitchFamily="18" charset="0"/>
              </a:rPr>
              <a:t>, </a:t>
            </a:r>
            <a:r>
              <a:rPr lang="en-US" dirty="0" err="1">
                <a:latin typeface="Times New Roman" pitchFamily="18" charset="0"/>
              </a:rPr>
              <a:t>cung</a:t>
            </a:r>
            <a:r>
              <a:rPr lang="en-US" dirty="0">
                <a:latin typeface="Times New Roman" pitchFamily="18" charset="0"/>
              </a:rPr>
              <a:t> </a:t>
            </a:r>
            <a:r>
              <a:rPr lang="en-US" dirty="0" err="1">
                <a:latin typeface="Times New Roman" pitchFamily="18" charset="0"/>
              </a:rPr>
              <a:t>cấp</a:t>
            </a:r>
            <a:r>
              <a:rPr lang="en-US" dirty="0">
                <a:latin typeface="Times New Roman" pitchFamily="18" charset="0"/>
              </a:rPr>
              <a:t> </a:t>
            </a:r>
            <a:r>
              <a:rPr lang="en-US" dirty="0" err="1">
                <a:latin typeface="Times New Roman" pitchFamily="18" charset="0"/>
              </a:rPr>
              <a:t>cho</a:t>
            </a:r>
            <a:r>
              <a:rPr lang="en-US" dirty="0">
                <a:latin typeface="Times New Roman" pitchFamily="18" charset="0"/>
              </a:rPr>
              <a:t> </a:t>
            </a:r>
            <a:r>
              <a:rPr lang="en-US" dirty="0" err="1">
                <a:latin typeface="Times New Roman" pitchFamily="18" charset="0"/>
              </a:rPr>
              <a:t>các</a:t>
            </a:r>
            <a:r>
              <a:rPr lang="en-US" dirty="0">
                <a:latin typeface="Times New Roman" pitchFamily="18" charset="0"/>
              </a:rPr>
              <a:t> </a:t>
            </a:r>
            <a:r>
              <a:rPr lang="en-US" dirty="0" err="1">
                <a:latin typeface="Times New Roman" pitchFamily="18" charset="0"/>
              </a:rPr>
              <a:t>chương</a:t>
            </a:r>
            <a:r>
              <a:rPr lang="en-US" dirty="0">
                <a:latin typeface="Times New Roman" pitchFamily="18" charset="0"/>
              </a:rPr>
              <a:t> </a:t>
            </a:r>
            <a:r>
              <a:rPr lang="en-US" dirty="0" err="1">
                <a:latin typeface="Times New Roman" pitchFamily="18" charset="0"/>
              </a:rPr>
              <a:t>trình</a:t>
            </a:r>
            <a:r>
              <a:rPr lang="en-US" dirty="0">
                <a:latin typeface="Times New Roman" pitchFamily="18" charset="0"/>
              </a:rPr>
              <a:t> </a:t>
            </a:r>
            <a:r>
              <a:rPr lang="en-US" dirty="0" err="1">
                <a:latin typeface="Times New Roman" pitchFamily="18" charset="0"/>
              </a:rPr>
              <a:t>và</a:t>
            </a:r>
            <a:r>
              <a:rPr lang="en-US" dirty="0">
                <a:latin typeface="Times New Roman" pitchFamily="18" charset="0"/>
              </a:rPr>
              <a:t> </a:t>
            </a:r>
            <a:r>
              <a:rPr lang="en-US" dirty="0" err="1">
                <a:latin typeface="Times New Roman" pitchFamily="18" charset="0"/>
              </a:rPr>
              <a:t>người</a:t>
            </a:r>
            <a:r>
              <a:rPr lang="en-US" dirty="0">
                <a:latin typeface="Times New Roman" pitchFamily="18" charset="0"/>
              </a:rPr>
              <a:t> </a:t>
            </a:r>
            <a:r>
              <a:rPr lang="en-US" dirty="0" err="1">
                <a:latin typeface="Times New Roman" pitchFamily="18" charset="0"/>
              </a:rPr>
              <a:t>sử</a:t>
            </a:r>
            <a:r>
              <a:rPr lang="en-US" dirty="0">
                <a:latin typeface="Times New Roman" pitchFamily="18" charset="0"/>
              </a:rPr>
              <a:t> </a:t>
            </a:r>
            <a:r>
              <a:rPr lang="en-US" dirty="0" err="1">
                <a:latin typeface="Times New Roman" pitchFamily="18" charset="0"/>
              </a:rPr>
              <a:t>dụng</a:t>
            </a:r>
            <a:r>
              <a:rPr lang="en-US" dirty="0">
                <a:latin typeface="Times New Roman" pitchFamily="18" charset="0"/>
              </a:rPr>
              <a:t> </a:t>
            </a:r>
            <a:r>
              <a:rPr lang="en-US" dirty="0" err="1">
                <a:latin typeface="Times New Roman" pitchFamily="18" charset="0"/>
              </a:rPr>
              <a:t>tài</a:t>
            </a:r>
            <a:r>
              <a:rPr lang="en-US" dirty="0">
                <a:latin typeface="Times New Roman" pitchFamily="18" charset="0"/>
              </a:rPr>
              <a:t> </a:t>
            </a:r>
            <a:r>
              <a:rPr lang="en-US" dirty="0" err="1">
                <a:latin typeface="Times New Roman" pitchFamily="18" charset="0"/>
              </a:rPr>
              <a:t>nguyên</a:t>
            </a:r>
            <a:r>
              <a:rPr lang="en-US" dirty="0">
                <a:latin typeface="Times New Roman" pitchFamily="18" charset="0"/>
              </a:rPr>
              <a:t> </a:t>
            </a:r>
            <a:r>
              <a:rPr lang="en-US" dirty="0" err="1">
                <a:latin typeface="Times New Roman" pitchFamily="18" charset="0"/>
              </a:rPr>
              <a:t>phần</a:t>
            </a:r>
            <a:r>
              <a:rPr lang="en-US" dirty="0">
                <a:latin typeface="Times New Roman" pitchFamily="18" charset="0"/>
              </a:rPr>
              <a:t> </a:t>
            </a:r>
            <a:r>
              <a:rPr lang="en-US" dirty="0" err="1">
                <a:latin typeface="Times New Roman" pitchFamily="18" charset="0"/>
              </a:rPr>
              <a:t>cứng</a:t>
            </a:r>
            <a:r>
              <a:rPr lang="en-US" dirty="0">
                <a:latin typeface="Times New Roman" pitchFamily="18" charset="0"/>
              </a:rPr>
              <a:t> </a:t>
            </a:r>
            <a:r>
              <a:rPr lang="en-US" dirty="0" err="1">
                <a:latin typeface="Times New Roman" pitchFamily="18" charset="0"/>
              </a:rPr>
              <a:t>khi</a:t>
            </a:r>
            <a:r>
              <a:rPr lang="en-US" dirty="0">
                <a:latin typeface="Times New Roman" pitchFamily="18" charset="0"/>
              </a:rPr>
              <a:t> </a:t>
            </a:r>
            <a:r>
              <a:rPr lang="en-US" dirty="0" err="1">
                <a:latin typeface="Times New Roman" pitchFamily="18" charset="0"/>
              </a:rPr>
              <a:t>có</a:t>
            </a:r>
            <a:r>
              <a:rPr lang="en-US" dirty="0">
                <a:latin typeface="Times New Roman" pitchFamily="18" charset="0"/>
              </a:rPr>
              <a:t> </a:t>
            </a:r>
            <a:r>
              <a:rPr lang="en-US" dirty="0" err="1">
                <a:latin typeface="Times New Roman" pitchFamily="18" charset="0"/>
              </a:rPr>
              <a:t>yêu</a:t>
            </a:r>
            <a:r>
              <a:rPr lang="en-US" dirty="0">
                <a:latin typeface="Times New Roman" pitchFamily="18" charset="0"/>
              </a:rPr>
              <a:t> </a:t>
            </a:r>
            <a:r>
              <a:rPr lang="en-US" dirty="0" err="1">
                <a:latin typeface="Times New Roman" pitchFamily="18" charset="0"/>
              </a:rPr>
              <a:t>cầu</a:t>
            </a:r>
            <a:r>
              <a:rPr lang="en-US" dirty="0">
                <a:latin typeface="Times New Roman" pitchFamily="18" charset="0"/>
              </a:rPr>
              <a:t>.</a:t>
            </a:r>
          </a:p>
          <a:p>
            <a:r>
              <a:rPr lang="en-US" dirty="0">
                <a:latin typeface="Times New Roman" pitchFamily="18" charset="0"/>
              </a:rPr>
              <a:t>HĐH </a:t>
            </a:r>
            <a:r>
              <a:rPr lang="en-US" dirty="0" err="1">
                <a:latin typeface="Times New Roman" pitchFamily="18" charset="0"/>
              </a:rPr>
              <a:t>là</a:t>
            </a:r>
            <a:r>
              <a:rPr lang="en-US" dirty="0">
                <a:latin typeface="Times New Roman" pitchFamily="18" charset="0"/>
              </a:rPr>
              <a:t> </a:t>
            </a:r>
            <a:r>
              <a:rPr lang="en-US" dirty="0" err="1">
                <a:latin typeface="Times New Roman" pitchFamily="18" charset="0"/>
              </a:rPr>
              <a:t>một</a:t>
            </a:r>
            <a:r>
              <a:rPr lang="en-US" dirty="0">
                <a:latin typeface="Times New Roman" pitchFamily="18" charset="0"/>
              </a:rPr>
              <a:t> </a:t>
            </a:r>
            <a:r>
              <a:rPr lang="en-US" dirty="0" err="1">
                <a:latin typeface="Times New Roman" pitchFamily="18" charset="0"/>
              </a:rPr>
              <a:t>tập</a:t>
            </a:r>
            <a:r>
              <a:rPr lang="en-US" dirty="0">
                <a:latin typeface="Times New Roman" pitchFamily="18" charset="0"/>
              </a:rPr>
              <a:t> </a:t>
            </a:r>
            <a:r>
              <a:rPr lang="en-US" dirty="0" err="1">
                <a:latin typeface="Times New Roman" pitchFamily="18" charset="0"/>
              </a:rPr>
              <a:t>hợp</a:t>
            </a:r>
            <a:r>
              <a:rPr lang="en-US" dirty="0">
                <a:latin typeface="Times New Roman" pitchFamily="18" charset="0"/>
              </a:rPr>
              <a:t> </a:t>
            </a:r>
            <a:r>
              <a:rPr lang="en-US" dirty="0" err="1">
                <a:latin typeface="Times New Roman" pitchFamily="18" charset="0"/>
              </a:rPr>
              <a:t>các</a:t>
            </a:r>
            <a:r>
              <a:rPr lang="en-US" dirty="0">
                <a:latin typeface="Times New Roman" pitchFamily="18" charset="0"/>
              </a:rPr>
              <a:t> </a:t>
            </a:r>
            <a:r>
              <a:rPr lang="en-US" dirty="0" err="1">
                <a:latin typeface="Times New Roman" pitchFamily="18" charset="0"/>
              </a:rPr>
              <a:t>chương</a:t>
            </a:r>
            <a:r>
              <a:rPr lang="en-US" dirty="0">
                <a:latin typeface="Times New Roman" pitchFamily="18" charset="0"/>
              </a:rPr>
              <a:t> </a:t>
            </a:r>
            <a:r>
              <a:rPr lang="en-US" dirty="0" err="1">
                <a:latin typeface="Times New Roman" pitchFamily="18" charset="0"/>
              </a:rPr>
              <a:t>trình</a:t>
            </a:r>
            <a:r>
              <a:rPr lang="en-US" dirty="0">
                <a:latin typeface="Times New Roman" pitchFamily="18" charset="0"/>
              </a:rPr>
              <a:t> </a:t>
            </a:r>
            <a:r>
              <a:rPr lang="en-US" dirty="0" err="1">
                <a:latin typeface="Times New Roman" pitchFamily="18" charset="0"/>
              </a:rPr>
              <a:t>hệ</a:t>
            </a:r>
            <a:r>
              <a:rPr lang="en-US" dirty="0">
                <a:latin typeface="Times New Roman" pitchFamily="18" charset="0"/>
              </a:rPr>
              <a:t> </a:t>
            </a:r>
            <a:r>
              <a:rPr lang="en-US" dirty="0" err="1">
                <a:latin typeface="Times New Roman" pitchFamily="18" charset="0"/>
              </a:rPr>
              <a:t>thống</a:t>
            </a:r>
            <a:r>
              <a:rPr lang="en-US" dirty="0">
                <a:latin typeface="Times New Roman" pitchFamily="18" charset="0"/>
              </a:rPr>
              <a:t> </a:t>
            </a:r>
            <a:r>
              <a:rPr lang="en-US" dirty="0" err="1">
                <a:latin typeface="Times New Roman" pitchFamily="18" charset="0"/>
              </a:rPr>
              <a:t>có</a:t>
            </a:r>
            <a:r>
              <a:rPr lang="en-US" dirty="0">
                <a:latin typeface="Times New Roman" pitchFamily="18" charset="0"/>
              </a:rPr>
              <a:t> </a:t>
            </a:r>
            <a:r>
              <a:rPr lang="en-US" dirty="0" err="1">
                <a:latin typeface="Times New Roman" pitchFamily="18" charset="0"/>
              </a:rPr>
              <a:t>chức</a:t>
            </a:r>
            <a:r>
              <a:rPr lang="en-US" dirty="0">
                <a:latin typeface="Times New Roman" pitchFamily="18" charset="0"/>
              </a:rPr>
              <a:t> </a:t>
            </a:r>
            <a:r>
              <a:rPr lang="en-US" dirty="0" err="1">
                <a:latin typeface="Times New Roman" pitchFamily="18" charset="0"/>
              </a:rPr>
              <a:t>năng</a:t>
            </a:r>
            <a:r>
              <a:rPr lang="en-US" dirty="0">
                <a:latin typeface="Times New Roman" pitchFamily="18" charset="0"/>
              </a:rPr>
              <a:t> </a:t>
            </a:r>
            <a:r>
              <a:rPr lang="en-US" dirty="0" err="1">
                <a:latin typeface="Times New Roman" pitchFamily="18" charset="0"/>
              </a:rPr>
              <a:t>tạo</a:t>
            </a:r>
            <a:r>
              <a:rPr lang="en-US" dirty="0">
                <a:latin typeface="Times New Roman" pitchFamily="18" charset="0"/>
              </a:rPr>
              <a:t> </a:t>
            </a:r>
            <a:r>
              <a:rPr lang="en-US" dirty="0" err="1">
                <a:latin typeface="Times New Roman" pitchFamily="18" charset="0"/>
              </a:rPr>
              <a:t>môi</a:t>
            </a:r>
            <a:r>
              <a:rPr lang="en-US" dirty="0">
                <a:latin typeface="Times New Roman" pitchFamily="18" charset="0"/>
              </a:rPr>
              <a:t> </a:t>
            </a:r>
            <a:r>
              <a:rPr lang="en-US" dirty="0" err="1">
                <a:latin typeface="Times New Roman" pitchFamily="18" charset="0"/>
              </a:rPr>
              <a:t>trường</a:t>
            </a:r>
            <a:r>
              <a:rPr lang="en-US" dirty="0">
                <a:latin typeface="Times New Roman" pitchFamily="18" charset="0"/>
              </a:rPr>
              <a:t> </a:t>
            </a:r>
            <a:r>
              <a:rPr lang="en-US" dirty="0" err="1">
                <a:latin typeface="Times New Roman" pitchFamily="18" charset="0"/>
              </a:rPr>
              <a:t>giao</a:t>
            </a:r>
            <a:r>
              <a:rPr lang="en-US" dirty="0">
                <a:latin typeface="Times New Roman" pitchFamily="18" charset="0"/>
              </a:rPr>
              <a:t> </a:t>
            </a:r>
            <a:r>
              <a:rPr lang="en-US" dirty="0" err="1">
                <a:latin typeface="Times New Roman" pitchFamily="18" charset="0"/>
              </a:rPr>
              <a:t>diện</a:t>
            </a:r>
            <a:r>
              <a:rPr lang="en-US" dirty="0">
                <a:latin typeface="Times New Roman" pitchFamily="18" charset="0"/>
              </a:rPr>
              <a:t> </a:t>
            </a:r>
            <a:r>
              <a:rPr lang="en-US" dirty="0" err="1">
                <a:latin typeface="Times New Roman" pitchFamily="18" charset="0"/>
              </a:rPr>
              <a:t>cho</a:t>
            </a:r>
            <a:r>
              <a:rPr lang="en-US" dirty="0">
                <a:latin typeface="Times New Roman" pitchFamily="18" charset="0"/>
              </a:rPr>
              <a:t> </a:t>
            </a:r>
            <a:r>
              <a:rPr lang="en-US" dirty="0" err="1">
                <a:latin typeface="Times New Roman" pitchFamily="18" charset="0"/>
              </a:rPr>
              <a:t>người</a:t>
            </a:r>
            <a:r>
              <a:rPr lang="en-US" dirty="0">
                <a:latin typeface="Times New Roman" pitchFamily="18" charset="0"/>
              </a:rPr>
              <a:t> </a:t>
            </a:r>
            <a:r>
              <a:rPr lang="en-US" dirty="0" err="1">
                <a:latin typeface="Times New Roman" pitchFamily="18" charset="0"/>
              </a:rPr>
              <a:t>sử</a:t>
            </a:r>
            <a:r>
              <a:rPr lang="en-US" dirty="0">
                <a:latin typeface="Times New Roman" pitchFamily="18" charset="0"/>
              </a:rPr>
              <a:t> </a:t>
            </a:r>
            <a:r>
              <a:rPr lang="en-US" dirty="0" err="1">
                <a:latin typeface="Times New Roman" pitchFamily="18" charset="0"/>
              </a:rPr>
              <a:t>dụng</a:t>
            </a:r>
            <a:r>
              <a:rPr lang="en-US" dirty="0">
                <a:latin typeface="Times New Roman" pitchFamily="18" charset="0"/>
              </a:rPr>
              <a:t>, </a:t>
            </a:r>
            <a:r>
              <a:rPr lang="en-US" dirty="0" err="1">
                <a:latin typeface="Times New Roman" pitchFamily="18" charset="0"/>
              </a:rPr>
              <a:t>tạo</a:t>
            </a:r>
            <a:r>
              <a:rPr lang="en-US" dirty="0">
                <a:latin typeface="Times New Roman" pitchFamily="18" charset="0"/>
              </a:rPr>
              <a:t> </a:t>
            </a:r>
            <a:r>
              <a:rPr lang="en-US" dirty="0" err="1">
                <a:latin typeface="Times New Roman" pitchFamily="18" charset="0"/>
              </a:rPr>
              <a:t>môi</a:t>
            </a:r>
            <a:r>
              <a:rPr lang="en-US" dirty="0">
                <a:latin typeface="Times New Roman" pitchFamily="18" charset="0"/>
              </a:rPr>
              <a:t> </a:t>
            </a:r>
            <a:r>
              <a:rPr lang="en-US" dirty="0" err="1">
                <a:latin typeface="Times New Roman" pitchFamily="18" charset="0"/>
              </a:rPr>
              <a:t>trường</a:t>
            </a:r>
            <a:r>
              <a:rPr lang="en-US" dirty="0">
                <a:latin typeface="Times New Roman" pitchFamily="18" charset="0"/>
              </a:rPr>
              <a:t> </a:t>
            </a:r>
            <a:r>
              <a:rPr lang="en-US" dirty="0" err="1">
                <a:latin typeface="Times New Roman" pitchFamily="18" charset="0"/>
              </a:rPr>
              <a:t>hoạt</a:t>
            </a:r>
            <a:r>
              <a:rPr lang="en-US" dirty="0">
                <a:latin typeface="Times New Roman" pitchFamily="18" charset="0"/>
              </a:rPr>
              <a:t> </a:t>
            </a:r>
            <a:r>
              <a:rPr lang="en-US" dirty="0" err="1">
                <a:latin typeface="Times New Roman" pitchFamily="18" charset="0"/>
              </a:rPr>
              <a:t>động</a:t>
            </a:r>
            <a:r>
              <a:rPr lang="en-US" dirty="0">
                <a:latin typeface="Times New Roman" pitchFamily="18" charset="0"/>
              </a:rPr>
              <a:t> </a:t>
            </a:r>
            <a:r>
              <a:rPr lang="en-US" dirty="0" err="1">
                <a:latin typeface="Times New Roman" pitchFamily="18" charset="0"/>
              </a:rPr>
              <a:t>cho</a:t>
            </a:r>
            <a:r>
              <a:rPr lang="en-US" dirty="0">
                <a:latin typeface="Times New Roman" pitchFamily="18" charset="0"/>
              </a:rPr>
              <a:t> </a:t>
            </a:r>
            <a:r>
              <a:rPr lang="en-US" dirty="0" err="1">
                <a:latin typeface="Times New Roman" pitchFamily="18" charset="0"/>
              </a:rPr>
              <a:t>các</a:t>
            </a:r>
            <a:r>
              <a:rPr lang="en-US" dirty="0">
                <a:latin typeface="Times New Roman" pitchFamily="18" charset="0"/>
              </a:rPr>
              <a:t> </a:t>
            </a:r>
            <a:r>
              <a:rPr lang="en-US" dirty="0" err="1">
                <a:latin typeface="Times New Roman" pitchFamily="18" charset="0"/>
              </a:rPr>
              <a:t>trình</a:t>
            </a:r>
            <a:r>
              <a:rPr lang="en-US" dirty="0">
                <a:latin typeface="Times New Roman" pitchFamily="18" charset="0"/>
              </a:rPr>
              <a:t> </a:t>
            </a:r>
            <a:r>
              <a:rPr lang="en-US" dirty="0" err="1">
                <a:latin typeface="Times New Roman" pitchFamily="18" charset="0"/>
              </a:rPr>
              <a:t>ứng</a:t>
            </a:r>
            <a:r>
              <a:rPr lang="en-US" dirty="0">
                <a:latin typeface="Times New Roman" pitchFamily="18" charset="0"/>
              </a:rPr>
              <a:t> </a:t>
            </a:r>
            <a:r>
              <a:rPr lang="en-US" dirty="0" err="1">
                <a:latin typeface="Times New Roman" pitchFamily="18" charset="0"/>
              </a:rPr>
              <a:t>dụng</a:t>
            </a:r>
            <a:r>
              <a:rPr lang="en-US" dirty="0">
                <a:latin typeface="Times New Roman" pitchFamily="18" charset="0"/>
              </a:rPr>
              <a:t>, </a:t>
            </a:r>
            <a:r>
              <a:rPr lang="en-US" dirty="0" err="1">
                <a:latin typeface="Times New Roman" pitchFamily="18" charset="0"/>
              </a:rPr>
              <a:t>quản</a:t>
            </a:r>
            <a:r>
              <a:rPr lang="en-US" dirty="0">
                <a:latin typeface="Times New Roman" pitchFamily="18" charset="0"/>
              </a:rPr>
              <a:t> </a:t>
            </a:r>
            <a:r>
              <a:rPr lang="en-US" dirty="0" err="1">
                <a:latin typeface="Times New Roman" pitchFamily="18" charset="0"/>
              </a:rPr>
              <a:t>lý</a:t>
            </a:r>
            <a:r>
              <a:rPr lang="en-US" dirty="0">
                <a:latin typeface="Times New Roman" pitchFamily="18" charset="0"/>
              </a:rPr>
              <a:t> </a:t>
            </a:r>
            <a:r>
              <a:rPr lang="en-US" dirty="0" err="1">
                <a:latin typeface="Times New Roman" pitchFamily="18" charset="0"/>
              </a:rPr>
              <a:t>và</a:t>
            </a:r>
            <a:r>
              <a:rPr lang="en-US" dirty="0">
                <a:latin typeface="Times New Roman" pitchFamily="18" charset="0"/>
              </a:rPr>
              <a:t> </a:t>
            </a:r>
            <a:r>
              <a:rPr lang="en-US" dirty="0" err="1">
                <a:latin typeface="Times New Roman" pitchFamily="18" charset="0"/>
              </a:rPr>
              <a:t>khai</a:t>
            </a:r>
            <a:r>
              <a:rPr lang="en-US" dirty="0">
                <a:latin typeface="Times New Roman" pitchFamily="18" charset="0"/>
              </a:rPr>
              <a:t> </a:t>
            </a:r>
            <a:r>
              <a:rPr lang="en-US" dirty="0" err="1">
                <a:latin typeface="Times New Roman" pitchFamily="18" charset="0"/>
              </a:rPr>
              <a:t>thác</a:t>
            </a:r>
            <a:r>
              <a:rPr lang="en-US" dirty="0">
                <a:latin typeface="Times New Roman" pitchFamily="18" charset="0"/>
              </a:rPr>
              <a:t> </a:t>
            </a:r>
            <a:r>
              <a:rPr lang="en-US" dirty="0" err="1">
                <a:latin typeface="Times New Roman" pitchFamily="18" charset="0"/>
              </a:rPr>
              <a:t>hiệu</a:t>
            </a:r>
            <a:r>
              <a:rPr lang="en-US" dirty="0">
                <a:latin typeface="Times New Roman" pitchFamily="18" charset="0"/>
              </a:rPr>
              <a:t> </a:t>
            </a:r>
            <a:r>
              <a:rPr lang="en-US" dirty="0" err="1">
                <a:latin typeface="Times New Roman" pitchFamily="18" charset="0"/>
              </a:rPr>
              <a:t>quả</a:t>
            </a:r>
            <a:r>
              <a:rPr lang="en-US" dirty="0">
                <a:latin typeface="Times New Roman" pitchFamily="18" charset="0"/>
              </a:rPr>
              <a:t> </a:t>
            </a:r>
            <a:r>
              <a:rPr lang="en-US" dirty="0" err="1">
                <a:latin typeface="Times New Roman" pitchFamily="18" charset="0"/>
              </a:rPr>
              <a:t>các</a:t>
            </a:r>
            <a:r>
              <a:rPr lang="en-US" dirty="0">
                <a:latin typeface="Times New Roman" pitchFamily="18" charset="0"/>
              </a:rPr>
              <a:t> </a:t>
            </a:r>
            <a:r>
              <a:rPr lang="en-US" dirty="0" err="1">
                <a:latin typeface="Times New Roman" pitchFamily="18" charset="0"/>
              </a:rPr>
              <a:t>thiết</a:t>
            </a:r>
            <a:r>
              <a:rPr lang="en-US" dirty="0">
                <a:latin typeface="Times New Roman" pitchFamily="18" charset="0"/>
              </a:rPr>
              <a:t> </a:t>
            </a:r>
            <a:r>
              <a:rPr lang="en-US" dirty="0" err="1">
                <a:latin typeface="Times New Roman" pitchFamily="18" charset="0"/>
              </a:rPr>
              <a:t>bị</a:t>
            </a:r>
            <a:r>
              <a:rPr lang="en-US" dirty="0">
                <a:latin typeface="Times New Roman" pitchFamily="18" charset="0"/>
              </a:rPr>
              <a:t> </a:t>
            </a:r>
            <a:r>
              <a:rPr lang="en-US" dirty="0" err="1">
                <a:latin typeface="Times New Roman" pitchFamily="18" charset="0"/>
              </a:rPr>
              <a:t>phần</a:t>
            </a:r>
            <a:r>
              <a:rPr lang="en-US" dirty="0">
                <a:latin typeface="Times New Roman" pitchFamily="18" charset="0"/>
              </a:rPr>
              <a:t> </a:t>
            </a:r>
            <a:r>
              <a:rPr lang="en-US" dirty="0" err="1">
                <a:latin typeface="Times New Roman" pitchFamily="18" charset="0"/>
              </a:rPr>
              <a:t>cứng</a:t>
            </a:r>
            <a:r>
              <a:rPr lang="en-US" dirty="0">
                <a:latin typeface="Times New Roman" pitchFamily="18" charset="0"/>
              </a:rPr>
              <a:t>.</a:t>
            </a:r>
          </a:p>
          <a:p>
            <a:endParaRPr lang="en-US" dirty="0">
              <a:latin typeface="Times New Roman" pitchFamily="18" charset="0"/>
            </a:endParaRPr>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pPr algn="ctr"/>
            <a:r>
              <a:rPr lang="en-US" sz="4000" dirty="0" err="1"/>
              <a:t>Phân</a:t>
            </a:r>
            <a:r>
              <a:rPr lang="en-US" sz="4000" dirty="0"/>
              <a:t> </a:t>
            </a:r>
            <a:r>
              <a:rPr lang="en-US" sz="4000" dirty="0" err="1"/>
              <a:t>loại</a:t>
            </a:r>
            <a:r>
              <a:rPr lang="en-US" sz="4000" dirty="0"/>
              <a:t> </a:t>
            </a:r>
          </a:p>
        </p:txBody>
      </p:sp>
      <p:sp>
        <p:nvSpPr>
          <p:cNvPr id="3" name="Content Placeholder 2"/>
          <p:cNvSpPr>
            <a:spLocks noGrp="1"/>
          </p:cNvSpPr>
          <p:nvPr>
            <p:ph idx="1"/>
          </p:nvPr>
        </p:nvSpPr>
        <p:spPr/>
        <p:txBody>
          <a:bodyPr>
            <a:normAutofit lnSpcReduction="10000"/>
          </a:bodyPr>
          <a:lstStyle/>
          <a:p>
            <a:pPr marL="274320" lvl="3" indent="-274320">
              <a:buSzPct val="95000"/>
            </a:pPr>
            <a:r>
              <a:rPr lang="en-US" i="1" dirty="0">
                <a:latin typeface="Times New Roman" pitchFamily="18" charset="0"/>
              </a:rPr>
              <a:t>HĐH </a:t>
            </a:r>
            <a:r>
              <a:rPr lang="en-US" i="1" dirty="0" err="1">
                <a:latin typeface="Times New Roman" pitchFamily="18" charset="0"/>
              </a:rPr>
              <a:t>đơn</a:t>
            </a:r>
            <a:r>
              <a:rPr lang="en-US" i="1" dirty="0">
                <a:latin typeface="Times New Roman" pitchFamily="18" charset="0"/>
              </a:rPr>
              <a:t> </a:t>
            </a:r>
            <a:r>
              <a:rPr lang="en-US" i="1" dirty="0" err="1">
                <a:latin typeface="Times New Roman" pitchFamily="18" charset="0"/>
              </a:rPr>
              <a:t>nhiệm</a:t>
            </a:r>
            <a:r>
              <a:rPr lang="en-US" dirty="0">
                <a:latin typeface="Times New Roman" pitchFamily="18" charset="0"/>
              </a:rPr>
              <a:t>: </a:t>
            </a:r>
            <a:r>
              <a:rPr lang="en-US" dirty="0" err="1">
                <a:latin typeface="Times New Roman" pitchFamily="18" charset="0"/>
              </a:rPr>
              <a:t>Mỗi</a:t>
            </a:r>
            <a:r>
              <a:rPr lang="en-US" dirty="0">
                <a:latin typeface="Times New Roman" pitchFamily="18" charset="0"/>
              </a:rPr>
              <a:t> </a:t>
            </a:r>
            <a:r>
              <a:rPr lang="en-US" dirty="0" err="1">
                <a:latin typeface="Times New Roman" pitchFamily="18" charset="0"/>
              </a:rPr>
              <a:t>thời</a:t>
            </a:r>
            <a:r>
              <a:rPr lang="en-US" dirty="0">
                <a:latin typeface="Times New Roman" pitchFamily="18" charset="0"/>
              </a:rPr>
              <a:t> </a:t>
            </a:r>
            <a:r>
              <a:rPr lang="en-US" dirty="0" err="1">
                <a:latin typeface="Times New Roman" pitchFamily="18" charset="0"/>
              </a:rPr>
              <a:t>điểm</a:t>
            </a:r>
            <a:r>
              <a:rPr lang="en-US" dirty="0">
                <a:latin typeface="Times New Roman" pitchFamily="18" charset="0"/>
              </a:rPr>
              <a:t> </a:t>
            </a:r>
            <a:r>
              <a:rPr lang="en-US" dirty="0" err="1">
                <a:latin typeface="Times New Roman" pitchFamily="18" charset="0"/>
              </a:rPr>
              <a:t>chỉ</a:t>
            </a:r>
            <a:r>
              <a:rPr lang="en-US" dirty="0">
                <a:latin typeface="Times New Roman" pitchFamily="18" charset="0"/>
              </a:rPr>
              <a:t> </a:t>
            </a:r>
            <a:r>
              <a:rPr lang="en-US" dirty="0" err="1">
                <a:latin typeface="Times New Roman" pitchFamily="18" charset="0"/>
              </a:rPr>
              <a:t>điều</a:t>
            </a:r>
            <a:r>
              <a:rPr lang="en-US" dirty="0">
                <a:latin typeface="Times New Roman" pitchFamily="18" charset="0"/>
              </a:rPr>
              <a:t> </a:t>
            </a:r>
            <a:r>
              <a:rPr lang="en-US" dirty="0" err="1">
                <a:latin typeface="Times New Roman" pitchFamily="18" charset="0"/>
              </a:rPr>
              <a:t>hành</a:t>
            </a:r>
            <a:r>
              <a:rPr lang="en-US" dirty="0">
                <a:latin typeface="Times New Roman" pitchFamily="18" charset="0"/>
              </a:rPr>
              <a:t> 1 </a:t>
            </a:r>
            <a:r>
              <a:rPr lang="en-US" dirty="0" err="1">
                <a:latin typeface="Times New Roman" pitchFamily="18" charset="0"/>
              </a:rPr>
              <a:t>hoạt</a:t>
            </a:r>
            <a:r>
              <a:rPr lang="en-US" dirty="0">
                <a:latin typeface="Times New Roman" pitchFamily="18" charset="0"/>
              </a:rPr>
              <a:t> </a:t>
            </a:r>
            <a:r>
              <a:rPr lang="en-US" dirty="0" err="1">
                <a:latin typeface="Times New Roman" pitchFamily="18" charset="0"/>
              </a:rPr>
              <a:t>động</a:t>
            </a:r>
            <a:r>
              <a:rPr lang="en-US" dirty="0">
                <a:latin typeface="Times New Roman" pitchFamily="18" charset="0"/>
              </a:rPr>
              <a:t> </a:t>
            </a:r>
            <a:r>
              <a:rPr lang="en-US" dirty="0" err="1">
                <a:latin typeface="Times New Roman" pitchFamily="18" charset="0"/>
              </a:rPr>
              <a:t>của</a:t>
            </a:r>
            <a:r>
              <a:rPr lang="en-US" dirty="0">
                <a:latin typeface="Times New Roman" pitchFamily="18" charset="0"/>
              </a:rPr>
              <a:t> </a:t>
            </a:r>
            <a:r>
              <a:rPr lang="en-US" dirty="0" err="1">
                <a:latin typeface="Times New Roman" pitchFamily="18" charset="0"/>
              </a:rPr>
              <a:t>chương</a:t>
            </a:r>
            <a:r>
              <a:rPr lang="en-US" dirty="0">
                <a:latin typeface="Times New Roman" pitchFamily="18" charset="0"/>
              </a:rPr>
              <a:t> </a:t>
            </a:r>
            <a:r>
              <a:rPr lang="en-US" dirty="0" err="1">
                <a:latin typeface="Times New Roman" pitchFamily="18" charset="0"/>
              </a:rPr>
              <a:t>trình</a:t>
            </a:r>
            <a:r>
              <a:rPr lang="en-US" dirty="0">
                <a:latin typeface="Times New Roman" pitchFamily="18" charset="0"/>
              </a:rPr>
              <a:t>. (</a:t>
            </a:r>
            <a:r>
              <a:rPr lang="en-US" dirty="0" err="1">
                <a:latin typeface="Times New Roman" pitchFamily="18" charset="0"/>
              </a:rPr>
              <a:t>Ví</a:t>
            </a:r>
            <a:r>
              <a:rPr lang="en-US" dirty="0">
                <a:latin typeface="Times New Roman" pitchFamily="18" charset="0"/>
              </a:rPr>
              <a:t> </a:t>
            </a:r>
            <a:r>
              <a:rPr lang="en-US" dirty="0" err="1">
                <a:latin typeface="Times New Roman" pitchFamily="18" charset="0"/>
              </a:rPr>
              <a:t>dụ</a:t>
            </a:r>
            <a:r>
              <a:rPr lang="en-US" dirty="0">
                <a:latin typeface="Times New Roman" pitchFamily="18" charset="0"/>
              </a:rPr>
              <a:t>: DOS, </a:t>
            </a:r>
            <a:r>
              <a:rPr lang="en-US" dirty="0" err="1">
                <a:latin typeface="Times New Roman" pitchFamily="18" charset="0"/>
              </a:rPr>
              <a:t>xử</a:t>
            </a:r>
            <a:r>
              <a:rPr lang="en-US" dirty="0">
                <a:latin typeface="Times New Roman" pitchFamily="18" charset="0"/>
              </a:rPr>
              <a:t> </a:t>
            </a:r>
            <a:r>
              <a:rPr lang="en-US" dirty="0" err="1">
                <a:latin typeface="Times New Roman" pitchFamily="18" charset="0"/>
              </a:rPr>
              <a:t>lý</a:t>
            </a:r>
            <a:r>
              <a:rPr lang="en-US" dirty="0">
                <a:latin typeface="Times New Roman" pitchFamily="18" charset="0"/>
              </a:rPr>
              <a:t> </a:t>
            </a:r>
            <a:r>
              <a:rPr lang="en-US" dirty="0" err="1">
                <a:latin typeface="Times New Roman" pitchFamily="18" charset="0"/>
              </a:rPr>
              <a:t>các</a:t>
            </a:r>
            <a:r>
              <a:rPr lang="en-US" dirty="0">
                <a:latin typeface="Times New Roman" pitchFamily="18" charset="0"/>
              </a:rPr>
              <a:t> </a:t>
            </a:r>
            <a:r>
              <a:rPr lang="en-US" dirty="0" err="1">
                <a:latin typeface="Times New Roman" pitchFamily="18" charset="0"/>
              </a:rPr>
              <a:t>công</a:t>
            </a:r>
            <a:r>
              <a:rPr lang="en-US" dirty="0">
                <a:latin typeface="Times New Roman" pitchFamily="18" charset="0"/>
              </a:rPr>
              <a:t> </a:t>
            </a:r>
            <a:r>
              <a:rPr lang="en-US" dirty="0" err="1">
                <a:latin typeface="Times New Roman" pitchFamily="18" charset="0"/>
              </a:rPr>
              <a:t>việc</a:t>
            </a:r>
            <a:r>
              <a:rPr lang="en-US" dirty="0">
                <a:latin typeface="Times New Roman" pitchFamily="18" charset="0"/>
              </a:rPr>
              <a:t> </a:t>
            </a:r>
            <a:r>
              <a:rPr lang="en-US" dirty="0" err="1">
                <a:latin typeface="Times New Roman" pitchFamily="18" charset="0"/>
              </a:rPr>
              <a:t>tuần</a:t>
            </a:r>
            <a:r>
              <a:rPr lang="en-US" dirty="0">
                <a:latin typeface="Times New Roman" pitchFamily="18" charset="0"/>
              </a:rPr>
              <a:t> </a:t>
            </a:r>
            <a:r>
              <a:rPr lang="en-US" dirty="0" err="1">
                <a:latin typeface="Times New Roman" pitchFamily="18" charset="0"/>
              </a:rPr>
              <a:t>tự</a:t>
            </a:r>
            <a:r>
              <a:rPr lang="en-US" dirty="0">
                <a:latin typeface="Times New Roman" pitchFamily="18" charset="0"/>
              </a:rPr>
              <a:t> </a:t>
            </a:r>
            <a:r>
              <a:rPr lang="en-US" dirty="0" err="1">
                <a:latin typeface="Times New Roman" pitchFamily="18" charset="0"/>
              </a:rPr>
              <a:t>theo</a:t>
            </a:r>
            <a:r>
              <a:rPr lang="en-US" dirty="0">
                <a:latin typeface="Times New Roman" pitchFamily="18" charset="0"/>
              </a:rPr>
              <a:t> </a:t>
            </a:r>
            <a:r>
              <a:rPr lang="en-US" dirty="0" err="1">
                <a:latin typeface="Times New Roman" pitchFamily="18" charset="0"/>
              </a:rPr>
              <a:t>lô</a:t>
            </a:r>
            <a:r>
              <a:rPr lang="en-US" dirty="0">
                <a:latin typeface="Times New Roman" pitchFamily="18" charset="0"/>
              </a:rPr>
              <a:t>)</a:t>
            </a:r>
          </a:p>
          <a:p>
            <a:pPr marL="274320" lvl="3" indent="-274320">
              <a:buSzPct val="95000"/>
            </a:pPr>
            <a:r>
              <a:rPr lang="en-US" i="1" dirty="0">
                <a:latin typeface="Times New Roman" pitchFamily="18" charset="0"/>
              </a:rPr>
              <a:t>HĐH </a:t>
            </a:r>
            <a:r>
              <a:rPr lang="en-US" i="1" dirty="0" err="1">
                <a:latin typeface="Times New Roman" pitchFamily="18" charset="0"/>
              </a:rPr>
              <a:t>đa</a:t>
            </a:r>
            <a:r>
              <a:rPr lang="en-US" i="1" dirty="0">
                <a:latin typeface="Times New Roman" pitchFamily="18" charset="0"/>
              </a:rPr>
              <a:t> </a:t>
            </a:r>
            <a:r>
              <a:rPr lang="en-US" i="1" dirty="0" err="1">
                <a:latin typeface="Times New Roman" pitchFamily="18" charset="0"/>
              </a:rPr>
              <a:t>nhiệm</a:t>
            </a:r>
            <a:r>
              <a:rPr lang="en-US" dirty="0">
                <a:latin typeface="Times New Roman" pitchFamily="18" charset="0"/>
              </a:rPr>
              <a:t>: Cho </a:t>
            </a:r>
            <a:r>
              <a:rPr lang="en-US" dirty="0" err="1">
                <a:latin typeface="Times New Roman" pitchFamily="18" charset="0"/>
              </a:rPr>
              <a:t>phép</a:t>
            </a:r>
            <a:r>
              <a:rPr lang="en-US" dirty="0">
                <a:latin typeface="Times New Roman" pitchFamily="18" charset="0"/>
              </a:rPr>
              <a:t> </a:t>
            </a:r>
            <a:r>
              <a:rPr lang="en-US" dirty="0" err="1">
                <a:latin typeface="Times New Roman" pitchFamily="18" charset="0"/>
              </a:rPr>
              <a:t>thực</a:t>
            </a:r>
            <a:r>
              <a:rPr lang="en-US" dirty="0">
                <a:latin typeface="Times New Roman" pitchFamily="18" charset="0"/>
              </a:rPr>
              <a:t> </a:t>
            </a:r>
            <a:r>
              <a:rPr lang="en-US" dirty="0" err="1">
                <a:latin typeface="Times New Roman" pitchFamily="18" charset="0"/>
              </a:rPr>
              <a:t>hiện</a:t>
            </a:r>
            <a:r>
              <a:rPr lang="en-US" dirty="0">
                <a:latin typeface="Times New Roman" pitchFamily="18" charset="0"/>
              </a:rPr>
              <a:t> </a:t>
            </a:r>
            <a:r>
              <a:rPr lang="en-US" dirty="0" err="1">
                <a:latin typeface="Times New Roman" pitchFamily="18" charset="0"/>
              </a:rPr>
              <a:t>nhiều</a:t>
            </a:r>
            <a:r>
              <a:rPr lang="en-US" dirty="0">
                <a:latin typeface="Times New Roman" pitchFamily="18" charset="0"/>
              </a:rPr>
              <a:t> </a:t>
            </a:r>
            <a:r>
              <a:rPr lang="en-US" dirty="0" err="1">
                <a:latin typeface="Times New Roman" pitchFamily="18" charset="0"/>
              </a:rPr>
              <a:t>chương</a:t>
            </a:r>
            <a:r>
              <a:rPr lang="en-US" dirty="0">
                <a:latin typeface="Times New Roman" pitchFamily="18" charset="0"/>
              </a:rPr>
              <a:t> </a:t>
            </a:r>
            <a:r>
              <a:rPr lang="en-US" dirty="0" err="1">
                <a:latin typeface="Times New Roman" pitchFamily="18" charset="0"/>
              </a:rPr>
              <a:t>trình</a:t>
            </a:r>
            <a:r>
              <a:rPr lang="en-US" dirty="0">
                <a:latin typeface="Times New Roman" pitchFamily="18" charset="0"/>
              </a:rPr>
              <a:t> </a:t>
            </a:r>
            <a:r>
              <a:rPr lang="en-US" dirty="0" err="1">
                <a:latin typeface="Times New Roman" pitchFamily="18" charset="0"/>
              </a:rPr>
              <a:t>tại</a:t>
            </a:r>
            <a:r>
              <a:rPr lang="en-US" dirty="0">
                <a:latin typeface="Times New Roman" pitchFamily="18" charset="0"/>
              </a:rPr>
              <a:t> </a:t>
            </a:r>
            <a:r>
              <a:rPr lang="en-US" dirty="0" err="1">
                <a:latin typeface="Times New Roman" pitchFamily="18" charset="0"/>
              </a:rPr>
              <a:t>một</a:t>
            </a:r>
            <a:r>
              <a:rPr lang="en-US" dirty="0">
                <a:latin typeface="Times New Roman" pitchFamily="18" charset="0"/>
              </a:rPr>
              <a:t> </a:t>
            </a:r>
            <a:r>
              <a:rPr lang="en-US" dirty="0" err="1">
                <a:latin typeface="Times New Roman" pitchFamily="18" charset="0"/>
              </a:rPr>
              <a:t>thời</a:t>
            </a:r>
            <a:r>
              <a:rPr lang="en-US" dirty="0">
                <a:latin typeface="Times New Roman" pitchFamily="18" charset="0"/>
              </a:rPr>
              <a:t> </a:t>
            </a:r>
            <a:r>
              <a:rPr lang="en-US" dirty="0" err="1">
                <a:latin typeface="Times New Roman" pitchFamily="18" charset="0"/>
              </a:rPr>
              <a:t>điểm</a:t>
            </a:r>
            <a:r>
              <a:rPr lang="en-US" dirty="0">
                <a:latin typeface="Times New Roman" pitchFamily="18" charset="0"/>
              </a:rPr>
              <a:t>.(</a:t>
            </a:r>
            <a:r>
              <a:rPr lang="en-US" dirty="0" err="1">
                <a:latin typeface="Times New Roman" pitchFamily="18" charset="0"/>
              </a:rPr>
              <a:t>ví</a:t>
            </a:r>
            <a:r>
              <a:rPr lang="en-US" dirty="0">
                <a:latin typeface="Times New Roman" pitchFamily="18" charset="0"/>
              </a:rPr>
              <a:t> </a:t>
            </a:r>
            <a:r>
              <a:rPr lang="en-US" dirty="0" err="1">
                <a:latin typeface="Times New Roman" pitchFamily="18" charset="0"/>
              </a:rPr>
              <a:t>dụ</a:t>
            </a:r>
            <a:r>
              <a:rPr lang="en-US" dirty="0">
                <a:latin typeface="Times New Roman" pitchFamily="18" charset="0"/>
              </a:rPr>
              <a:t> window 3.1, win 9x,…)</a:t>
            </a:r>
          </a:p>
          <a:p>
            <a:pPr marL="274320" lvl="3" indent="-274320">
              <a:buSzPct val="95000"/>
            </a:pPr>
            <a:r>
              <a:rPr lang="en-US" i="1" dirty="0">
                <a:latin typeface="Times New Roman" pitchFamily="18" charset="0"/>
              </a:rPr>
              <a:t>HĐH </a:t>
            </a:r>
            <a:r>
              <a:rPr lang="en-US" i="1" dirty="0" err="1">
                <a:latin typeface="Times New Roman" pitchFamily="18" charset="0"/>
              </a:rPr>
              <a:t>đơn</a:t>
            </a:r>
            <a:r>
              <a:rPr lang="en-US" i="1" dirty="0">
                <a:latin typeface="Times New Roman" pitchFamily="18" charset="0"/>
              </a:rPr>
              <a:t> </a:t>
            </a:r>
            <a:r>
              <a:rPr lang="en-US" i="1" dirty="0" err="1">
                <a:latin typeface="Times New Roman" pitchFamily="18" charset="0"/>
              </a:rPr>
              <a:t>chương</a:t>
            </a:r>
            <a:r>
              <a:rPr lang="en-US" dirty="0">
                <a:latin typeface="Times New Roman" pitchFamily="18" charset="0"/>
              </a:rPr>
              <a:t>: </a:t>
            </a:r>
            <a:r>
              <a:rPr lang="en-US" dirty="0" err="1">
                <a:latin typeface="Times New Roman" pitchFamily="18" charset="0"/>
              </a:rPr>
              <a:t>Tại</a:t>
            </a:r>
            <a:r>
              <a:rPr lang="en-US" dirty="0">
                <a:latin typeface="Times New Roman" pitchFamily="18" charset="0"/>
              </a:rPr>
              <a:t> </a:t>
            </a:r>
            <a:r>
              <a:rPr lang="en-US" dirty="0" err="1">
                <a:latin typeface="Times New Roman" pitchFamily="18" charset="0"/>
              </a:rPr>
              <a:t>mỗi</a:t>
            </a:r>
            <a:r>
              <a:rPr lang="en-US" dirty="0">
                <a:latin typeface="Times New Roman" pitchFamily="18" charset="0"/>
              </a:rPr>
              <a:t> </a:t>
            </a:r>
            <a:r>
              <a:rPr lang="en-US" dirty="0" err="1">
                <a:latin typeface="Times New Roman" pitchFamily="18" charset="0"/>
              </a:rPr>
              <a:t>thời</a:t>
            </a:r>
            <a:r>
              <a:rPr lang="en-US" dirty="0">
                <a:latin typeface="Times New Roman" pitchFamily="18" charset="0"/>
              </a:rPr>
              <a:t> </a:t>
            </a:r>
            <a:r>
              <a:rPr lang="en-US" dirty="0" err="1">
                <a:latin typeface="Times New Roman" pitchFamily="18" charset="0"/>
              </a:rPr>
              <a:t>điểm</a:t>
            </a:r>
            <a:r>
              <a:rPr lang="en-US" dirty="0">
                <a:latin typeface="Times New Roman" pitchFamily="18" charset="0"/>
              </a:rPr>
              <a:t> </a:t>
            </a:r>
            <a:r>
              <a:rPr lang="en-US" dirty="0" err="1">
                <a:latin typeface="Times New Roman" pitchFamily="18" charset="0"/>
              </a:rPr>
              <a:t>chỉ</a:t>
            </a:r>
            <a:r>
              <a:rPr lang="en-US" dirty="0">
                <a:latin typeface="Times New Roman" pitchFamily="18" charset="0"/>
              </a:rPr>
              <a:t> </a:t>
            </a:r>
            <a:r>
              <a:rPr lang="en-US" dirty="0" err="1">
                <a:latin typeface="Times New Roman" pitchFamily="18" charset="0"/>
              </a:rPr>
              <a:t>cho</a:t>
            </a:r>
            <a:r>
              <a:rPr lang="en-US" dirty="0">
                <a:latin typeface="Times New Roman" pitchFamily="18" charset="0"/>
              </a:rPr>
              <a:t> </a:t>
            </a:r>
            <a:r>
              <a:rPr lang="en-US" dirty="0" err="1">
                <a:latin typeface="Times New Roman" pitchFamily="18" charset="0"/>
              </a:rPr>
              <a:t>phép</a:t>
            </a:r>
            <a:r>
              <a:rPr lang="en-US" dirty="0">
                <a:latin typeface="Times New Roman" pitchFamily="18" charset="0"/>
              </a:rPr>
              <a:t> </a:t>
            </a:r>
            <a:r>
              <a:rPr lang="en-US" dirty="0" err="1">
                <a:latin typeface="Times New Roman" pitchFamily="18" charset="0"/>
              </a:rPr>
              <a:t>một</a:t>
            </a:r>
            <a:r>
              <a:rPr lang="en-US" dirty="0">
                <a:latin typeface="Times New Roman" pitchFamily="18" charset="0"/>
              </a:rPr>
              <a:t> </a:t>
            </a:r>
            <a:r>
              <a:rPr lang="en-US" dirty="0" err="1">
                <a:latin typeface="Times New Roman" pitchFamily="18" charset="0"/>
              </a:rPr>
              <a:t>người</a:t>
            </a:r>
            <a:r>
              <a:rPr lang="en-US" dirty="0">
                <a:latin typeface="Times New Roman" pitchFamily="18" charset="0"/>
              </a:rPr>
              <a:t> </a:t>
            </a:r>
            <a:r>
              <a:rPr lang="en-US" dirty="0" err="1">
                <a:latin typeface="Times New Roman" pitchFamily="18" charset="0"/>
              </a:rPr>
              <a:t>sử</a:t>
            </a:r>
            <a:r>
              <a:rPr lang="en-US" dirty="0">
                <a:latin typeface="Times New Roman" pitchFamily="18" charset="0"/>
              </a:rPr>
              <a:t> </a:t>
            </a:r>
            <a:r>
              <a:rPr lang="en-US" dirty="0" err="1">
                <a:latin typeface="Times New Roman" pitchFamily="18" charset="0"/>
              </a:rPr>
              <a:t>dụng</a:t>
            </a:r>
            <a:r>
              <a:rPr lang="en-US" dirty="0">
                <a:latin typeface="Times New Roman" pitchFamily="18" charset="0"/>
              </a:rPr>
              <a:t> </a:t>
            </a:r>
            <a:r>
              <a:rPr lang="en-US" dirty="0" err="1">
                <a:latin typeface="Times New Roman" pitchFamily="18" charset="0"/>
              </a:rPr>
              <a:t>làm</a:t>
            </a:r>
            <a:r>
              <a:rPr lang="en-US" dirty="0">
                <a:latin typeface="Times New Roman" pitchFamily="18" charset="0"/>
              </a:rPr>
              <a:t> </a:t>
            </a:r>
            <a:r>
              <a:rPr lang="en-US" dirty="0" err="1">
                <a:latin typeface="Times New Roman" pitchFamily="18" charset="0"/>
              </a:rPr>
              <a:t>việc</a:t>
            </a:r>
            <a:endParaRPr lang="en-US" dirty="0">
              <a:latin typeface="Times New Roman" pitchFamily="18" charset="0"/>
            </a:endParaRPr>
          </a:p>
          <a:p>
            <a:pPr marL="274320" lvl="3" indent="-274320">
              <a:buSzPct val="95000"/>
            </a:pPr>
            <a:r>
              <a:rPr lang="en-US" i="1" dirty="0">
                <a:latin typeface="Times New Roman" pitchFamily="18" charset="0"/>
              </a:rPr>
              <a:t>HĐH </a:t>
            </a:r>
            <a:r>
              <a:rPr lang="en-US" i="1" dirty="0" err="1">
                <a:latin typeface="Times New Roman" pitchFamily="18" charset="0"/>
              </a:rPr>
              <a:t>đa</a:t>
            </a:r>
            <a:r>
              <a:rPr lang="en-US" i="1" dirty="0">
                <a:latin typeface="Times New Roman" pitchFamily="18" charset="0"/>
              </a:rPr>
              <a:t> </a:t>
            </a:r>
            <a:r>
              <a:rPr lang="en-US" i="1" dirty="0" err="1">
                <a:latin typeface="Times New Roman" pitchFamily="18" charset="0"/>
              </a:rPr>
              <a:t>chương</a:t>
            </a:r>
            <a:r>
              <a:rPr lang="en-US" dirty="0">
                <a:latin typeface="Times New Roman" pitchFamily="18" charset="0"/>
              </a:rPr>
              <a:t>: Cho </a:t>
            </a:r>
            <a:r>
              <a:rPr lang="en-US" dirty="0" err="1">
                <a:latin typeface="Times New Roman" pitchFamily="18" charset="0"/>
              </a:rPr>
              <a:t>phép</a:t>
            </a:r>
            <a:r>
              <a:rPr lang="en-US" dirty="0">
                <a:latin typeface="Times New Roman" pitchFamily="18" charset="0"/>
              </a:rPr>
              <a:t> </a:t>
            </a:r>
            <a:r>
              <a:rPr lang="en-US" dirty="0" err="1">
                <a:latin typeface="Times New Roman" pitchFamily="18" charset="0"/>
              </a:rPr>
              <a:t>nhiều</a:t>
            </a:r>
            <a:r>
              <a:rPr lang="en-US" dirty="0">
                <a:latin typeface="Times New Roman" pitchFamily="18" charset="0"/>
              </a:rPr>
              <a:t> </a:t>
            </a:r>
            <a:r>
              <a:rPr lang="en-US" dirty="0" err="1">
                <a:latin typeface="Times New Roman" pitchFamily="18" charset="0"/>
              </a:rPr>
              <a:t>người</a:t>
            </a:r>
            <a:r>
              <a:rPr lang="en-US" dirty="0">
                <a:latin typeface="Times New Roman" pitchFamily="18" charset="0"/>
              </a:rPr>
              <a:t> </a:t>
            </a:r>
            <a:r>
              <a:rPr lang="en-US" dirty="0" err="1">
                <a:latin typeface="Times New Roman" pitchFamily="18" charset="0"/>
              </a:rPr>
              <a:t>sử</a:t>
            </a:r>
            <a:r>
              <a:rPr lang="en-US" dirty="0">
                <a:latin typeface="Times New Roman" pitchFamily="18" charset="0"/>
              </a:rPr>
              <a:t> </a:t>
            </a:r>
            <a:r>
              <a:rPr lang="en-US" dirty="0" err="1">
                <a:latin typeface="Times New Roman" pitchFamily="18" charset="0"/>
              </a:rPr>
              <a:t>dụng</a:t>
            </a:r>
            <a:r>
              <a:rPr lang="en-US" dirty="0">
                <a:latin typeface="Times New Roman" pitchFamily="18" charset="0"/>
              </a:rPr>
              <a:t> </a:t>
            </a:r>
            <a:r>
              <a:rPr lang="en-US" dirty="0" err="1">
                <a:latin typeface="Times New Roman" pitchFamily="18" charset="0"/>
              </a:rPr>
              <a:t>cùng</a:t>
            </a:r>
            <a:r>
              <a:rPr lang="en-US" dirty="0">
                <a:latin typeface="Times New Roman" pitchFamily="18" charset="0"/>
              </a:rPr>
              <a:t> </a:t>
            </a:r>
            <a:r>
              <a:rPr lang="en-US" dirty="0" err="1">
                <a:latin typeface="Times New Roman" pitchFamily="18" charset="0"/>
              </a:rPr>
              <a:t>thời</a:t>
            </a:r>
            <a:r>
              <a:rPr lang="en-US" dirty="0">
                <a:latin typeface="Times New Roman" pitchFamily="18" charset="0"/>
              </a:rPr>
              <a:t> </a:t>
            </a:r>
            <a:r>
              <a:rPr lang="en-US" dirty="0" err="1">
                <a:latin typeface="Times New Roman" pitchFamily="18" charset="0"/>
              </a:rPr>
              <a:t>điểm</a:t>
            </a:r>
            <a:endParaRPr lang="en-US" dirty="0">
              <a:latin typeface="Times New Roman" pitchFamily="18" charset="0"/>
            </a:endParaRPr>
          </a:p>
          <a:p>
            <a:pPr marL="274320" lvl="3" indent="-274320">
              <a:buSzPct val="95000"/>
            </a:pPr>
            <a:r>
              <a:rPr lang="en-US" i="1" dirty="0">
                <a:latin typeface="Times New Roman" pitchFamily="18" charset="0"/>
              </a:rPr>
              <a:t>HĐH </a:t>
            </a:r>
            <a:r>
              <a:rPr lang="en-US" i="1" dirty="0" err="1">
                <a:latin typeface="Times New Roman" pitchFamily="18" charset="0"/>
              </a:rPr>
              <a:t>chia</a:t>
            </a:r>
            <a:r>
              <a:rPr lang="en-US" i="1" dirty="0">
                <a:latin typeface="Times New Roman" pitchFamily="18" charset="0"/>
              </a:rPr>
              <a:t> </a:t>
            </a:r>
            <a:r>
              <a:rPr lang="en-US" i="1" dirty="0" err="1">
                <a:latin typeface="Times New Roman" pitchFamily="18" charset="0"/>
              </a:rPr>
              <a:t>sẻ</a:t>
            </a:r>
            <a:r>
              <a:rPr lang="en-US" i="1" dirty="0">
                <a:latin typeface="Times New Roman" pitchFamily="18" charset="0"/>
              </a:rPr>
              <a:t> </a:t>
            </a:r>
            <a:r>
              <a:rPr lang="en-US" i="1" dirty="0" err="1">
                <a:latin typeface="Times New Roman" pitchFamily="18" charset="0"/>
              </a:rPr>
              <a:t>thời</a:t>
            </a:r>
            <a:r>
              <a:rPr lang="en-US" i="1" dirty="0">
                <a:latin typeface="Times New Roman" pitchFamily="18" charset="0"/>
              </a:rPr>
              <a:t> </a:t>
            </a:r>
            <a:r>
              <a:rPr lang="en-US" i="1" dirty="0" err="1">
                <a:latin typeface="Times New Roman" pitchFamily="18" charset="0"/>
              </a:rPr>
              <a:t>gian</a:t>
            </a:r>
            <a:r>
              <a:rPr lang="en-US" dirty="0">
                <a:latin typeface="Times New Roman" pitchFamily="18" charset="0"/>
              </a:rPr>
              <a:t>: </a:t>
            </a:r>
            <a:r>
              <a:rPr lang="en-US" dirty="0" err="1">
                <a:latin typeface="Times New Roman" pitchFamily="18" charset="0"/>
              </a:rPr>
              <a:t>Đây</a:t>
            </a:r>
            <a:r>
              <a:rPr lang="en-US" dirty="0">
                <a:latin typeface="Times New Roman" pitchFamily="18" charset="0"/>
              </a:rPr>
              <a:t> </a:t>
            </a:r>
            <a:r>
              <a:rPr lang="en-US" dirty="0" err="1">
                <a:latin typeface="Times New Roman" pitchFamily="18" charset="0"/>
              </a:rPr>
              <a:t>là</a:t>
            </a:r>
            <a:r>
              <a:rPr lang="en-US" dirty="0">
                <a:latin typeface="Times New Roman" pitchFamily="18" charset="0"/>
              </a:rPr>
              <a:t> HĐH </a:t>
            </a:r>
            <a:r>
              <a:rPr lang="en-US" dirty="0" err="1">
                <a:latin typeface="Times New Roman" pitchFamily="18" charset="0"/>
              </a:rPr>
              <a:t>đa</a:t>
            </a:r>
            <a:r>
              <a:rPr lang="en-US" dirty="0">
                <a:latin typeface="Times New Roman" pitchFamily="18" charset="0"/>
              </a:rPr>
              <a:t> </a:t>
            </a:r>
            <a:r>
              <a:rPr lang="en-US" dirty="0" err="1">
                <a:latin typeface="Times New Roman" pitchFamily="18" charset="0"/>
              </a:rPr>
              <a:t>nhiệm</a:t>
            </a:r>
            <a:r>
              <a:rPr lang="en-US" dirty="0">
                <a:latin typeface="Times New Roman" pitchFamily="18" charset="0"/>
              </a:rPr>
              <a:t> </a:t>
            </a:r>
            <a:r>
              <a:rPr lang="en-US" dirty="0" err="1">
                <a:latin typeface="Times New Roman" pitchFamily="18" charset="0"/>
              </a:rPr>
              <a:t>đồng</a:t>
            </a:r>
            <a:r>
              <a:rPr lang="en-US" dirty="0">
                <a:latin typeface="Times New Roman" pitchFamily="18" charset="0"/>
              </a:rPr>
              <a:t> </a:t>
            </a:r>
            <a:r>
              <a:rPr lang="en-US" dirty="0" err="1">
                <a:latin typeface="Times New Roman" pitchFamily="18" charset="0"/>
              </a:rPr>
              <a:t>thời</a:t>
            </a:r>
            <a:r>
              <a:rPr lang="en-US" dirty="0">
                <a:latin typeface="Times New Roman" pitchFamily="18" charset="0"/>
              </a:rPr>
              <a:t> </a:t>
            </a:r>
            <a:r>
              <a:rPr lang="en-US" dirty="0" err="1">
                <a:latin typeface="Times New Roman" pitchFamily="18" charset="0"/>
              </a:rPr>
              <a:t>phân</a:t>
            </a:r>
            <a:r>
              <a:rPr lang="en-US" dirty="0">
                <a:latin typeface="Times New Roman" pitchFamily="18" charset="0"/>
              </a:rPr>
              <a:t> </a:t>
            </a:r>
            <a:r>
              <a:rPr lang="en-US" dirty="0" err="1">
                <a:latin typeface="Times New Roman" pitchFamily="18" charset="0"/>
              </a:rPr>
              <a:t>chia</a:t>
            </a:r>
            <a:r>
              <a:rPr lang="en-US" dirty="0">
                <a:latin typeface="Times New Roman" pitchFamily="18" charset="0"/>
              </a:rPr>
              <a:t> </a:t>
            </a:r>
            <a:r>
              <a:rPr lang="en-US" dirty="0" err="1">
                <a:latin typeface="Times New Roman" pitchFamily="18" charset="0"/>
              </a:rPr>
              <a:t>về</a:t>
            </a:r>
            <a:r>
              <a:rPr lang="en-US" dirty="0">
                <a:latin typeface="Times New Roman" pitchFamily="18" charset="0"/>
              </a:rPr>
              <a:t> </a:t>
            </a:r>
            <a:r>
              <a:rPr lang="en-US" dirty="0" err="1">
                <a:latin typeface="Times New Roman" pitchFamily="18" charset="0"/>
              </a:rPr>
              <a:t>mặt</a:t>
            </a:r>
            <a:r>
              <a:rPr lang="en-US" dirty="0">
                <a:latin typeface="Times New Roman" pitchFamily="18" charset="0"/>
              </a:rPr>
              <a:t> </a:t>
            </a:r>
            <a:r>
              <a:rPr lang="en-US" dirty="0" err="1">
                <a:latin typeface="Times New Roman" pitchFamily="18" charset="0"/>
              </a:rPr>
              <a:t>thời</a:t>
            </a:r>
            <a:r>
              <a:rPr lang="en-US" dirty="0">
                <a:latin typeface="Times New Roman" pitchFamily="18" charset="0"/>
              </a:rPr>
              <a:t> </a:t>
            </a:r>
            <a:r>
              <a:rPr lang="en-US" dirty="0" err="1">
                <a:latin typeface="Times New Roman" pitchFamily="18" charset="0"/>
              </a:rPr>
              <a:t>gian</a:t>
            </a:r>
            <a:r>
              <a:rPr lang="en-US" dirty="0">
                <a:latin typeface="Times New Roman" pitchFamily="18" charset="0"/>
              </a:rPr>
              <a:t>, </a:t>
            </a:r>
            <a:r>
              <a:rPr lang="en-US" dirty="0" err="1">
                <a:latin typeface="Times New Roman" pitchFamily="18" charset="0"/>
              </a:rPr>
              <a:t>cho</a:t>
            </a:r>
            <a:r>
              <a:rPr lang="en-US" dirty="0">
                <a:latin typeface="Times New Roman" pitchFamily="18" charset="0"/>
              </a:rPr>
              <a:t> </a:t>
            </a:r>
            <a:r>
              <a:rPr lang="en-US" dirty="0" err="1">
                <a:latin typeface="Times New Roman" pitchFamily="18" charset="0"/>
              </a:rPr>
              <a:t>phép</a:t>
            </a:r>
            <a:r>
              <a:rPr lang="en-US" dirty="0">
                <a:latin typeface="Times New Roman" pitchFamily="18" charset="0"/>
              </a:rPr>
              <a:t> </a:t>
            </a:r>
            <a:r>
              <a:rPr lang="en-US" dirty="0" err="1">
                <a:latin typeface="Times New Roman" pitchFamily="18" charset="0"/>
              </a:rPr>
              <a:t>nhiều</a:t>
            </a:r>
            <a:r>
              <a:rPr lang="en-US" dirty="0">
                <a:latin typeface="Times New Roman" pitchFamily="18" charset="0"/>
              </a:rPr>
              <a:t> </a:t>
            </a:r>
            <a:r>
              <a:rPr lang="en-US" dirty="0" err="1">
                <a:latin typeface="Times New Roman" pitchFamily="18" charset="0"/>
              </a:rPr>
              <a:t>người</a:t>
            </a:r>
            <a:r>
              <a:rPr lang="en-US" dirty="0">
                <a:latin typeface="Times New Roman" pitchFamily="18" charset="0"/>
              </a:rPr>
              <a:t> </a:t>
            </a:r>
            <a:r>
              <a:rPr lang="en-US" dirty="0" err="1">
                <a:latin typeface="Times New Roman" pitchFamily="18" charset="0"/>
              </a:rPr>
              <a:t>truy</a:t>
            </a:r>
            <a:r>
              <a:rPr lang="en-US" dirty="0">
                <a:latin typeface="Times New Roman" pitchFamily="18" charset="0"/>
              </a:rPr>
              <a:t> </a:t>
            </a:r>
            <a:r>
              <a:rPr lang="en-US" dirty="0" err="1">
                <a:latin typeface="Times New Roman" pitchFamily="18" charset="0"/>
              </a:rPr>
              <a:t>nhập</a:t>
            </a:r>
            <a:r>
              <a:rPr lang="en-US" dirty="0">
                <a:latin typeface="Times New Roman" pitchFamily="18" charset="0"/>
              </a:rPr>
              <a:t> </a:t>
            </a:r>
            <a:r>
              <a:rPr lang="en-US" dirty="0" err="1">
                <a:latin typeface="Times New Roman" pitchFamily="18" charset="0"/>
              </a:rPr>
              <a:t>vào</a:t>
            </a:r>
            <a:r>
              <a:rPr lang="en-US" dirty="0">
                <a:latin typeface="Times New Roman" pitchFamily="18" charset="0"/>
              </a:rPr>
              <a:t> </a:t>
            </a:r>
            <a:r>
              <a:rPr lang="en-US" dirty="0" err="1">
                <a:latin typeface="Times New Roman" pitchFamily="18" charset="0"/>
              </a:rPr>
              <a:t>nó</a:t>
            </a:r>
            <a:r>
              <a:rPr lang="en-US" dirty="0">
                <a:latin typeface="Times New Roman" pitchFamily="18" charset="0"/>
              </a:rPr>
              <a:t> </a:t>
            </a:r>
            <a:r>
              <a:rPr lang="en-US" dirty="0" err="1">
                <a:latin typeface="Times New Roman" pitchFamily="18" charset="0"/>
              </a:rPr>
              <a:t>dù</a:t>
            </a:r>
            <a:r>
              <a:rPr lang="en-US" dirty="0">
                <a:latin typeface="Times New Roman" pitchFamily="18" charset="0"/>
              </a:rPr>
              <a:t> ở </a:t>
            </a:r>
            <a:r>
              <a:rPr lang="en-US" dirty="0" err="1">
                <a:latin typeface="Times New Roman" pitchFamily="18" charset="0"/>
              </a:rPr>
              <a:t>các</a:t>
            </a:r>
            <a:r>
              <a:rPr lang="en-US" dirty="0">
                <a:latin typeface="Times New Roman" pitchFamily="18" charset="0"/>
              </a:rPr>
              <a:t> </a:t>
            </a:r>
            <a:r>
              <a:rPr lang="en-US" dirty="0" err="1">
                <a:latin typeface="Times New Roman" pitchFamily="18" charset="0"/>
              </a:rPr>
              <a:t>vị</a:t>
            </a:r>
            <a:r>
              <a:rPr lang="en-US" dirty="0">
                <a:latin typeface="Times New Roman" pitchFamily="18" charset="0"/>
              </a:rPr>
              <a:t> </a:t>
            </a:r>
            <a:r>
              <a:rPr lang="en-US" dirty="0" err="1">
                <a:latin typeface="Times New Roman" pitchFamily="18" charset="0"/>
              </a:rPr>
              <a:t>trí</a:t>
            </a:r>
            <a:r>
              <a:rPr lang="en-US" dirty="0">
                <a:latin typeface="Times New Roman" pitchFamily="18" charset="0"/>
              </a:rPr>
              <a:t> </a:t>
            </a:r>
            <a:r>
              <a:rPr lang="en-US" dirty="0" err="1">
                <a:latin typeface="Times New Roman" pitchFamily="18" charset="0"/>
              </a:rPr>
              <a:t>địa</a:t>
            </a:r>
            <a:r>
              <a:rPr lang="en-US" dirty="0">
                <a:latin typeface="Times New Roman" pitchFamily="18" charset="0"/>
              </a:rPr>
              <a:t> </a:t>
            </a:r>
            <a:r>
              <a:rPr lang="en-US" dirty="0" err="1">
                <a:latin typeface="Times New Roman" pitchFamily="18" charset="0"/>
              </a:rPr>
              <a:t>lý</a:t>
            </a:r>
            <a:r>
              <a:rPr lang="en-US" dirty="0">
                <a:latin typeface="Times New Roman" pitchFamily="18" charset="0"/>
              </a:rPr>
              <a:t> </a:t>
            </a:r>
            <a:r>
              <a:rPr lang="en-US" dirty="0" err="1">
                <a:latin typeface="Times New Roman" pitchFamily="18" charset="0"/>
              </a:rPr>
              <a:t>khác</a:t>
            </a:r>
            <a:r>
              <a:rPr lang="en-US" dirty="0">
                <a:latin typeface="Times New Roman" pitchFamily="18" charset="0"/>
              </a:rPr>
              <a:t> </a:t>
            </a:r>
            <a:r>
              <a:rPr lang="en-US" dirty="0" err="1">
                <a:latin typeface="Times New Roman" pitchFamily="18" charset="0"/>
              </a:rPr>
              <a:t>nhau</a:t>
            </a:r>
            <a:r>
              <a:rPr lang="en-US" dirty="0">
                <a:latin typeface="Times New Roman" pitchFamily="18" charset="0"/>
              </a:rPr>
              <a:t> (</a:t>
            </a:r>
            <a:r>
              <a:rPr lang="en-US" dirty="0" err="1">
                <a:latin typeface="Times New Roman" pitchFamily="18" charset="0"/>
              </a:rPr>
              <a:t>Ví</a:t>
            </a:r>
            <a:r>
              <a:rPr lang="en-US" dirty="0">
                <a:latin typeface="Times New Roman" pitchFamily="18" charset="0"/>
              </a:rPr>
              <a:t> </a:t>
            </a:r>
            <a:r>
              <a:rPr lang="en-US" dirty="0" err="1">
                <a:latin typeface="Times New Roman" pitchFamily="18" charset="0"/>
              </a:rPr>
              <a:t>dụ:window</a:t>
            </a:r>
            <a:r>
              <a:rPr lang="en-US" dirty="0">
                <a:latin typeface="Times New Roman" pitchFamily="18" charset="0"/>
              </a:rPr>
              <a:t> NT, 2000,…).</a:t>
            </a:r>
          </a:p>
          <a:p>
            <a:pPr marL="274320" lvl="3" indent="-274320">
              <a:buSzPct val="95000"/>
            </a:pPr>
            <a:r>
              <a:rPr lang="en-US" i="1" dirty="0">
                <a:latin typeface="Times New Roman" pitchFamily="18" charset="0"/>
              </a:rPr>
              <a:t>HĐH </a:t>
            </a:r>
            <a:r>
              <a:rPr lang="en-US" i="1" dirty="0" err="1">
                <a:latin typeface="Times New Roman" pitchFamily="18" charset="0"/>
              </a:rPr>
              <a:t>thời</a:t>
            </a:r>
            <a:r>
              <a:rPr lang="en-US" i="1" dirty="0">
                <a:latin typeface="Times New Roman" pitchFamily="18" charset="0"/>
              </a:rPr>
              <a:t> </a:t>
            </a:r>
            <a:r>
              <a:rPr lang="en-US" i="1" dirty="0" err="1">
                <a:latin typeface="Times New Roman" pitchFamily="18" charset="0"/>
              </a:rPr>
              <a:t>gian</a:t>
            </a:r>
            <a:r>
              <a:rPr lang="en-US" i="1" dirty="0">
                <a:latin typeface="Times New Roman" pitchFamily="18" charset="0"/>
              </a:rPr>
              <a:t> </a:t>
            </a:r>
            <a:r>
              <a:rPr lang="en-US" i="1" dirty="0" err="1">
                <a:latin typeface="Times New Roman" pitchFamily="18" charset="0"/>
              </a:rPr>
              <a:t>thực</a:t>
            </a:r>
            <a:r>
              <a:rPr lang="en-US" dirty="0">
                <a:latin typeface="Times New Roman" pitchFamily="18" charset="0"/>
              </a:rPr>
              <a:t>: </a:t>
            </a:r>
            <a:r>
              <a:rPr lang="en-US" dirty="0" err="1">
                <a:latin typeface="Times New Roman" pitchFamily="18" charset="0"/>
              </a:rPr>
              <a:t>Tiến</a:t>
            </a:r>
            <a:r>
              <a:rPr lang="en-US" dirty="0">
                <a:latin typeface="Times New Roman" pitchFamily="18" charset="0"/>
              </a:rPr>
              <a:t> </a:t>
            </a:r>
            <a:r>
              <a:rPr lang="en-US" dirty="0" err="1">
                <a:latin typeface="Times New Roman" pitchFamily="18" charset="0"/>
              </a:rPr>
              <a:t>trình</a:t>
            </a:r>
            <a:r>
              <a:rPr lang="en-US" dirty="0">
                <a:latin typeface="Times New Roman" pitchFamily="18" charset="0"/>
              </a:rPr>
              <a:t> </a:t>
            </a:r>
            <a:r>
              <a:rPr lang="en-US" dirty="0" err="1">
                <a:latin typeface="Times New Roman" pitchFamily="18" charset="0"/>
              </a:rPr>
              <a:t>nạp</a:t>
            </a:r>
            <a:r>
              <a:rPr lang="en-US" dirty="0">
                <a:latin typeface="Times New Roman" pitchFamily="18" charset="0"/>
              </a:rPr>
              <a:t> </a:t>
            </a:r>
            <a:r>
              <a:rPr lang="en-US" dirty="0" err="1">
                <a:latin typeface="Times New Roman" pitchFamily="18" charset="0"/>
              </a:rPr>
              <a:t>vào</a:t>
            </a:r>
            <a:r>
              <a:rPr lang="en-US" dirty="0">
                <a:latin typeface="Times New Roman" pitchFamily="18" charset="0"/>
              </a:rPr>
              <a:t> </a:t>
            </a:r>
            <a:r>
              <a:rPr lang="en-US" dirty="0" err="1">
                <a:latin typeface="Times New Roman" pitchFamily="18" charset="0"/>
              </a:rPr>
              <a:t>hệ</a:t>
            </a:r>
            <a:r>
              <a:rPr lang="en-US" dirty="0">
                <a:latin typeface="Times New Roman" pitchFamily="18" charset="0"/>
              </a:rPr>
              <a:t> </a:t>
            </a:r>
            <a:r>
              <a:rPr lang="en-US" dirty="0" err="1">
                <a:latin typeface="Times New Roman" pitchFamily="18" charset="0"/>
              </a:rPr>
              <a:t>thống</a:t>
            </a:r>
            <a:r>
              <a:rPr lang="en-US" dirty="0">
                <a:latin typeface="Times New Roman" pitchFamily="18" charset="0"/>
              </a:rPr>
              <a:t> </a:t>
            </a:r>
            <a:r>
              <a:rPr lang="en-US" dirty="0" err="1">
                <a:latin typeface="Times New Roman" pitchFamily="18" charset="0"/>
              </a:rPr>
              <a:t>tại</a:t>
            </a:r>
            <a:r>
              <a:rPr lang="en-US" dirty="0">
                <a:latin typeface="Times New Roman" pitchFamily="18" charset="0"/>
              </a:rPr>
              <a:t> </a:t>
            </a:r>
            <a:r>
              <a:rPr lang="en-US" dirty="0" err="1">
                <a:latin typeface="Times New Roman" pitchFamily="18" charset="0"/>
              </a:rPr>
              <a:t>bất</a:t>
            </a:r>
            <a:r>
              <a:rPr lang="en-US" dirty="0">
                <a:latin typeface="Times New Roman" pitchFamily="18" charset="0"/>
              </a:rPr>
              <a:t> </a:t>
            </a:r>
            <a:r>
              <a:rPr lang="en-US" dirty="0" err="1">
                <a:latin typeface="Times New Roman" pitchFamily="18" charset="0"/>
              </a:rPr>
              <a:t>kỳ</a:t>
            </a:r>
            <a:r>
              <a:rPr lang="en-US" dirty="0">
                <a:latin typeface="Times New Roman" pitchFamily="18" charset="0"/>
              </a:rPr>
              <a:t> 1 </a:t>
            </a:r>
            <a:r>
              <a:rPr lang="en-US" dirty="0" err="1">
                <a:latin typeface="Times New Roman" pitchFamily="18" charset="0"/>
              </a:rPr>
              <a:t>thời</a:t>
            </a:r>
            <a:r>
              <a:rPr lang="en-US" dirty="0">
                <a:latin typeface="Times New Roman" pitchFamily="18" charset="0"/>
              </a:rPr>
              <a:t> </a:t>
            </a:r>
            <a:r>
              <a:rPr lang="en-US" dirty="0" err="1">
                <a:latin typeface="Times New Roman" pitchFamily="18" charset="0"/>
              </a:rPr>
              <a:t>điểm</a:t>
            </a:r>
            <a:r>
              <a:rPr lang="en-US" dirty="0">
                <a:latin typeface="Times New Roman" pitchFamily="18" charset="0"/>
              </a:rPr>
              <a:t> </a:t>
            </a:r>
            <a:r>
              <a:rPr lang="en-US" dirty="0" err="1">
                <a:latin typeface="Times New Roman" pitchFamily="18" charset="0"/>
              </a:rPr>
              <a:t>nào</a:t>
            </a:r>
            <a:r>
              <a:rPr lang="en-US" dirty="0">
                <a:latin typeface="Times New Roman" pitchFamily="18" charset="0"/>
              </a:rPr>
              <a:t> </a:t>
            </a:r>
            <a:r>
              <a:rPr lang="en-US" dirty="0" err="1">
                <a:latin typeface="Times New Roman" pitchFamily="18" charset="0"/>
              </a:rPr>
              <a:t>cũng</a:t>
            </a:r>
            <a:r>
              <a:rPr lang="en-US" dirty="0">
                <a:latin typeface="Times New Roman" pitchFamily="18" charset="0"/>
              </a:rPr>
              <a:t> </a:t>
            </a:r>
            <a:r>
              <a:rPr lang="en-US" dirty="0" err="1">
                <a:latin typeface="Times New Roman" pitchFamily="18" charset="0"/>
              </a:rPr>
              <a:t>được</a:t>
            </a:r>
            <a:r>
              <a:rPr lang="en-US" dirty="0">
                <a:latin typeface="Times New Roman" pitchFamily="18" charset="0"/>
              </a:rPr>
              <a:t> </a:t>
            </a:r>
            <a:r>
              <a:rPr lang="en-US" dirty="0" err="1">
                <a:latin typeface="Times New Roman" pitchFamily="18" charset="0"/>
              </a:rPr>
              <a:t>phân</a:t>
            </a:r>
            <a:r>
              <a:rPr lang="en-US" dirty="0">
                <a:latin typeface="Times New Roman" pitchFamily="18" charset="0"/>
              </a:rPr>
              <a:t> </a:t>
            </a:r>
            <a:r>
              <a:rPr lang="en-US" dirty="0" err="1">
                <a:latin typeface="Times New Roman" pitchFamily="18" charset="0"/>
              </a:rPr>
              <a:t>bổ</a:t>
            </a:r>
            <a:r>
              <a:rPr lang="en-US" dirty="0">
                <a:latin typeface="Times New Roman" pitchFamily="18" charset="0"/>
              </a:rPr>
              <a:t> </a:t>
            </a:r>
            <a:r>
              <a:rPr lang="en-US" dirty="0" err="1">
                <a:latin typeface="Times New Roman" pitchFamily="18" charset="0"/>
              </a:rPr>
              <a:t>giờ</a:t>
            </a:r>
            <a:r>
              <a:rPr lang="en-US" dirty="0">
                <a:latin typeface="Times New Roman" pitchFamily="18" charset="0"/>
              </a:rPr>
              <a:t> CPU.</a:t>
            </a:r>
          </a:p>
          <a:p>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US" sz="3200">
                <a:solidFill>
                  <a:srgbClr val="FF0000"/>
                </a:solidFill>
                <a:latin typeface="Times New Roman" pitchFamily="18" charset="0"/>
                <a:cs typeface="Times New Roman" pitchFamily="18" charset="0"/>
              </a:rPr>
              <a:t>1.3. Phân loại hệ điều hành theo chức năng</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229600" cy="4389120"/>
          </a:xfrm>
        </p:spPr>
        <p:txBody>
          <a:bodyPr>
            <a:normAutofit/>
          </a:bodyPr>
          <a:lstStyle/>
          <a:p>
            <a:r>
              <a:rPr lang="en-US" i="1" dirty="0" err="1">
                <a:latin typeface="Times New Roman" pitchFamily="18" charset="0"/>
              </a:rPr>
              <a:t>Để</a:t>
            </a:r>
            <a:r>
              <a:rPr lang="en-US" i="1" dirty="0">
                <a:latin typeface="Times New Roman" pitchFamily="18" charset="0"/>
              </a:rPr>
              <a:t> </a:t>
            </a:r>
            <a:r>
              <a:rPr lang="en-US" i="1" dirty="0" err="1">
                <a:latin typeface="Times New Roman" pitchFamily="18" charset="0"/>
              </a:rPr>
              <a:t>phân</a:t>
            </a:r>
            <a:r>
              <a:rPr lang="en-US" i="1" dirty="0">
                <a:latin typeface="Times New Roman" pitchFamily="18" charset="0"/>
              </a:rPr>
              <a:t> </a:t>
            </a:r>
            <a:r>
              <a:rPr lang="en-US" i="1" dirty="0" err="1">
                <a:latin typeface="Times New Roman" pitchFamily="18" charset="0"/>
              </a:rPr>
              <a:t>loại</a:t>
            </a:r>
            <a:r>
              <a:rPr lang="en-US" i="1" dirty="0">
                <a:latin typeface="Times New Roman" pitchFamily="18" charset="0"/>
              </a:rPr>
              <a:t> một </a:t>
            </a:r>
            <a:r>
              <a:rPr lang="en-US" i="1" dirty="0" err="1">
                <a:latin typeface="Times New Roman" pitchFamily="18" charset="0"/>
              </a:rPr>
              <a:t>hệ</a:t>
            </a:r>
            <a:r>
              <a:rPr lang="en-US" i="1" dirty="0">
                <a:latin typeface="Times New Roman" pitchFamily="18" charset="0"/>
              </a:rPr>
              <a:t> </a:t>
            </a:r>
            <a:r>
              <a:rPr lang="en-US" i="1" dirty="0" err="1">
                <a:latin typeface="Times New Roman" pitchFamily="18" charset="0"/>
              </a:rPr>
              <a:t>điều</a:t>
            </a:r>
            <a:r>
              <a:rPr lang="en-US" i="1" dirty="0">
                <a:latin typeface="Times New Roman" pitchFamily="18" charset="0"/>
              </a:rPr>
              <a:t> </a:t>
            </a:r>
            <a:r>
              <a:rPr lang="en-US" i="1" dirty="0" err="1">
                <a:latin typeface="Times New Roman" pitchFamily="18" charset="0"/>
              </a:rPr>
              <a:t>hành</a:t>
            </a:r>
            <a:r>
              <a:rPr lang="en-US" i="1" dirty="0">
                <a:latin typeface="Times New Roman" pitchFamily="18" charset="0"/>
              </a:rPr>
              <a:t> </a:t>
            </a:r>
            <a:r>
              <a:rPr lang="en-US" i="1" dirty="0" err="1">
                <a:latin typeface="Times New Roman" pitchFamily="18" charset="0"/>
              </a:rPr>
              <a:t>thuộc</a:t>
            </a:r>
            <a:r>
              <a:rPr lang="en-US" i="1" dirty="0">
                <a:latin typeface="Times New Roman" pitchFamily="18" charset="0"/>
              </a:rPr>
              <a:t> </a:t>
            </a:r>
            <a:r>
              <a:rPr lang="en-US" i="1" dirty="0" err="1">
                <a:latin typeface="Times New Roman" pitchFamily="18" charset="0"/>
              </a:rPr>
              <a:t>loại</a:t>
            </a:r>
            <a:r>
              <a:rPr lang="en-US" i="1" dirty="0">
                <a:latin typeface="Times New Roman" pitchFamily="18" charset="0"/>
              </a:rPr>
              <a:t> </a:t>
            </a:r>
            <a:r>
              <a:rPr lang="en-US" i="1" dirty="0" err="1">
                <a:latin typeface="Times New Roman" pitchFamily="18" charset="0"/>
              </a:rPr>
              <a:t>gì</a:t>
            </a:r>
            <a:r>
              <a:rPr lang="en-US" i="1" dirty="0">
                <a:latin typeface="Times New Roman" pitchFamily="18" charset="0"/>
              </a:rPr>
              <a:t>, </a:t>
            </a:r>
            <a:r>
              <a:rPr lang="en-US" i="1" dirty="0" err="1">
                <a:latin typeface="Times New Roman" pitchFamily="18" charset="0"/>
              </a:rPr>
              <a:t>phải</a:t>
            </a:r>
            <a:r>
              <a:rPr lang="en-US" i="1" dirty="0">
                <a:latin typeface="Times New Roman" pitchFamily="18" charset="0"/>
              </a:rPr>
              <a:t> </a:t>
            </a:r>
            <a:r>
              <a:rPr lang="en-US" i="1" dirty="0" err="1">
                <a:latin typeface="Times New Roman" pitchFamily="18" charset="0"/>
              </a:rPr>
              <a:t>dựa</a:t>
            </a:r>
            <a:r>
              <a:rPr lang="en-US" i="1" dirty="0">
                <a:latin typeface="Times New Roman" pitchFamily="18" charset="0"/>
              </a:rPr>
              <a:t> vào </a:t>
            </a:r>
            <a:r>
              <a:rPr lang="en-US" i="1" dirty="0" err="1">
                <a:latin typeface="Times New Roman" pitchFamily="18" charset="0"/>
              </a:rPr>
              <a:t>các</a:t>
            </a:r>
            <a:r>
              <a:rPr lang="en-US" i="1" dirty="0">
                <a:latin typeface="Times New Roman" pitchFamily="18" charset="0"/>
              </a:rPr>
              <a:t> </a:t>
            </a:r>
            <a:r>
              <a:rPr lang="en-US" i="1" dirty="0" err="1">
                <a:latin typeface="Times New Roman" pitchFamily="18" charset="0"/>
              </a:rPr>
              <a:t>tiêu</a:t>
            </a:r>
            <a:r>
              <a:rPr lang="en-US" i="1" dirty="0">
                <a:latin typeface="Times New Roman" pitchFamily="18" charset="0"/>
              </a:rPr>
              <a:t> </a:t>
            </a:r>
            <a:r>
              <a:rPr lang="en-US" i="1" dirty="0" err="1">
                <a:latin typeface="Times New Roman" pitchFamily="18" charset="0"/>
              </a:rPr>
              <a:t>chuẩn</a:t>
            </a:r>
            <a:r>
              <a:rPr lang="en-US" i="1" dirty="0">
                <a:latin typeface="Times New Roman" pitchFamily="18" charset="0"/>
              </a:rPr>
              <a:t> </a:t>
            </a:r>
            <a:r>
              <a:rPr lang="en-US" i="1" dirty="0" err="1">
                <a:latin typeface="Times New Roman" pitchFamily="18" charset="0"/>
              </a:rPr>
              <a:t>để</a:t>
            </a:r>
            <a:r>
              <a:rPr lang="en-US" i="1" dirty="0">
                <a:latin typeface="Times New Roman" pitchFamily="18" charset="0"/>
              </a:rPr>
              <a:t> </a:t>
            </a:r>
            <a:r>
              <a:rPr lang="en-US" i="1" dirty="0" err="1">
                <a:latin typeface="Times New Roman" pitchFamily="18" charset="0"/>
              </a:rPr>
              <a:t>phân</a:t>
            </a:r>
            <a:r>
              <a:rPr lang="en-US" i="1" dirty="0">
                <a:latin typeface="Times New Roman" pitchFamily="18" charset="0"/>
              </a:rPr>
              <a:t> </a:t>
            </a:r>
            <a:r>
              <a:rPr lang="en-US" i="1" dirty="0" err="1">
                <a:latin typeface="Times New Roman" pitchFamily="18" charset="0"/>
              </a:rPr>
              <a:t>loại</a:t>
            </a:r>
            <a:r>
              <a:rPr lang="en-US" i="1" dirty="0">
                <a:latin typeface="Times New Roman" pitchFamily="18" charset="0"/>
              </a:rPr>
              <a:t> </a:t>
            </a:r>
            <a:r>
              <a:rPr lang="en-US" i="1" dirty="0" err="1">
                <a:latin typeface="Times New Roman" pitchFamily="18" charset="0"/>
              </a:rPr>
              <a:t>nó</a:t>
            </a:r>
            <a:r>
              <a:rPr lang="en-US" i="1" dirty="0">
                <a:latin typeface="Times New Roman" pitchFamily="18" charset="0"/>
              </a:rPr>
              <a:t>. </a:t>
            </a:r>
            <a:r>
              <a:rPr lang="en-US" i="1" dirty="0" err="1">
                <a:latin typeface="Times New Roman" pitchFamily="18" charset="0"/>
              </a:rPr>
              <a:t>Cũng</a:t>
            </a:r>
            <a:r>
              <a:rPr lang="en-US" i="1" dirty="0">
                <a:latin typeface="Times New Roman" pitchFamily="18" charset="0"/>
              </a:rPr>
              <a:t> </a:t>
            </a:r>
            <a:r>
              <a:rPr lang="en-US" i="1" dirty="0" err="1">
                <a:latin typeface="Times New Roman" pitchFamily="18" charset="0"/>
              </a:rPr>
              <a:t>có</a:t>
            </a:r>
            <a:r>
              <a:rPr lang="en-US" i="1" dirty="0">
                <a:latin typeface="Times New Roman" pitchFamily="18" charset="0"/>
              </a:rPr>
              <a:t> </a:t>
            </a:r>
            <a:r>
              <a:rPr lang="en-US" i="1" dirty="0" err="1">
                <a:latin typeface="Times New Roman" pitchFamily="18" charset="0"/>
              </a:rPr>
              <a:t>nhiều</a:t>
            </a:r>
            <a:r>
              <a:rPr lang="en-US" i="1" dirty="0">
                <a:latin typeface="Times New Roman" pitchFamily="18" charset="0"/>
              </a:rPr>
              <a:t> </a:t>
            </a:r>
            <a:r>
              <a:rPr lang="en-US" i="1" dirty="0" err="1">
                <a:latin typeface="Times New Roman" pitchFamily="18" charset="0"/>
              </a:rPr>
              <a:t>tiêu</a:t>
            </a:r>
            <a:r>
              <a:rPr lang="en-US" i="1" dirty="0">
                <a:latin typeface="Times New Roman" pitchFamily="18" charset="0"/>
              </a:rPr>
              <a:t> </a:t>
            </a:r>
            <a:r>
              <a:rPr lang="en-US" i="1" dirty="0" err="1">
                <a:latin typeface="Times New Roman" pitchFamily="18" charset="0"/>
              </a:rPr>
              <a:t>chuẩn</a:t>
            </a:r>
            <a:r>
              <a:rPr lang="en-US" i="1" dirty="0">
                <a:latin typeface="Times New Roman" pitchFamily="18" charset="0"/>
              </a:rPr>
              <a:t> </a:t>
            </a:r>
            <a:r>
              <a:rPr lang="en-US" i="1" dirty="0" err="1">
                <a:latin typeface="Times New Roman" pitchFamily="18" charset="0"/>
              </a:rPr>
              <a:t>để</a:t>
            </a:r>
            <a:r>
              <a:rPr lang="en-US" i="1" dirty="0">
                <a:latin typeface="Times New Roman" pitchFamily="18" charset="0"/>
              </a:rPr>
              <a:t> </a:t>
            </a:r>
            <a:r>
              <a:rPr lang="en-US" i="1" dirty="0" err="1">
                <a:latin typeface="Times New Roman" pitchFamily="18" charset="0"/>
              </a:rPr>
              <a:t>phân</a:t>
            </a:r>
            <a:r>
              <a:rPr lang="en-US" i="1" dirty="0">
                <a:latin typeface="Times New Roman" pitchFamily="18" charset="0"/>
              </a:rPr>
              <a:t> </a:t>
            </a:r>
            <a:r>
              <a:rPr lang="en-US" i="1" dirty="0" err="1">
                <a:latin typeface="Times New Roman" pitchFamily="18" charset="0"/>
              </a:rPr>
              <a:t>loaị</a:t>
            </a:r>
            <a:r>
              <a:rPr lang="en-US" i="1" dirty="0">
                <a:latin typeface="Times New Roman" pitchFamily="18" charset="0"/>
              </a:rPr>
              <a:t> </a:t>
            </a:r>
            <a:r>
              <a:rPr lang="en-US" i="1" dirty="0" err="1">
                <a:latin typeface="Times New Roman" pitchFamily="18" charset="0"/>
              </a:rPr>
              <a:t>các</a:t>
            </a:r>
            <a:r>
              <a:rPr lang="en-US" i="1" dirty="0">
                <a:latin typeface="Times New Roman" pitchFamily="18" charset="0"/>
              </a:rPr>
              <a:t> </a:t>
            </a:r>
            <a:r>
              <a:rPr lang="en-US" i="1" dirty="0" err="1">
                <a:latin typeface="Times New Roman" pitchFamily="18" charset="0"/>
              </a:rPr>
              <a:t>hệ</a:t>
            </a:r>
            <a:r>
              <a:rPr lang="en-US" i="1" dirty="0">
                <a:latin typeface="Times New Roman" pitchFamily="18" charset="0"/>
              </a:rPr>
              <a:t> </a:t>
            </a:r>
            <a:r>
              <a:rPr lang="en-US" i="1" dirty="0" err="1">
                <a:latin typeface="Times New Roman" pitchFamily="18" charset="0"/>
              </a:rPr>
              <a:t>điều</a:t>
            </a:r>
            <a:r>
              <a:rPr lang="en-US" i="1" dirty="0">
                <a:latin typeface="Times New Roman" pitchFamily="18" charset="0"/>
              </a:rPr>
              <a:t> </a:t>
            </a:r>
            <a:r>
              <a:rPr lang="en-US" i="1" dirty="0" err="1">
                <a:latin typeface="Times New Roman" pitchFamily="18" charset="0"/>
              </a:rPr>
              <a:t>hành</a:t>
            </a:r>
            <a:r>
              <a:rPr lang="en-US" i="1" dirty="0">
                <a:latin typeface="Times New Roman" pitchFamily="18" charset="0"/>
              </a:rPr>
              <a:t>. Ở </a:t>
            </a:r>
            <a:r>
              <a:rPr lang="en-US" i="1" dirty="0" err="1">
                <a:latin typeface="Times New Roman" pitchFamily="18" charset="0"/>
              </a:rPr>
              <a:t>đây</a:t>
            </a:r>
            <a:r>
              <a:rPr lang="en-US" i="1" dirty="0">
                <a:latin typeface="Times New Roman" pitchFamily="18" charset="0"/>
              </a:rPr>
              <a:t> </a:t>
            </a:r>
            <a:r>
              <a:rPr lang="en-US" i="1" dirty="0" err="1">
                <a:latin typeface="Times New Roman" pitchFamily="18" charset="0"/>
              </a:rPr>
              <a:t>hãy</a:t>
            </a:r>
            <a:r>
              <a:rPr lang="en-US" i="1" dirty="0">
                <a:latin typeface="Times New Roman" pitchFamily="18" charset="0"/>
              </a:rPr>
              <a:t> </a:t>
            </a:r>
            <a:r>
              <a:rPr lang="en-US" i="1" dirty="0" err="1">
                <a:latin typeface="Times New Roman" pitchFamily="18" charset="0"/>
              </a:rPr>
              <a:t>xem</a:t>
            </a:r>
            <a:r>
              <a:rPr lang="en-US" i="1" dirty="0">
                <a:latin typeface="Times New Roman" pitchFamily="18" charset="0"/>
              </a:rPr>
              <a:t> </a:t>
            </a:r>
            <a:r>
              <a:rPr lang="en-US" i="1" dirty="0" err="1">
                <a:latin typeface="Times New Roman" pitchFamily="18" charset="0"/>
              </a:rPr>
              <a:t>xét</a:t>
            </a:r>
            <a:r>
              <a:rPr lang="en-US" i="1" dirty="0">
                <a:latin typeface="Times New Roman" pitchFamily="18" charset="0"/>
              </a:rPr>
              <a:t> một </a:t>
            </a:r>
            <a:r>
              <a:rPr lang="en-US" i="1" dirty="0" err="1">
                <a:latin typeface="Times New Roman" pitchFamily="18" charset="0"/>
              </a:rPr>
              <a:t>số</a:t>
            </a:r>
            <a:r>
              <a:rPr lang="en-US" i="1" dirty="0">
                <a:latin typeface="Times New Roman" pitchFamily="18" charset="0"/>
              </a:rPr>
              <a:t> </a:t>
            </a:r>
            <a:r>
              <a:rPr lang="en-US" i="1" dirty="0" err="1">
                <a:latin typeface="Times New Roman" pitchFamily="18" charset="0"/>
              </a:rPr>
              <a:t>tiêu</a:t>
            </a:r>
            <a:r>
              <a:rPr lang="en-US" i="1" dirty="0">
                <a:latin typeface="Times New Roman" pitchFamily="18" charset="0"/>
              </a:rPr>
              <a:t> </a:t>
            </a:r>
            <a:r>
              <a:rPr lang="en-US" i="1" dirty="0" err="1">
                <a:latin typeface="Times New Roman" pitchFamily="18" charset="0"/>
              </a:rPr>
              <a:t>chuẩn</a:t>
            </a:r>
            <a:r>
              <a:rPr lang="en-US" i="1" dirty="0">
                <a:latin typeface="Times New Roman" pitchFamily="18" charset="0"/>
              </a:rPr>
              <a:t> </a:t>
            </a:r>
            <a:r>
              <a:rPr lang="en-US" i="1" dirty="0" err="1">
                <a:latin typeface="Times New Roman" pitchFamily="18" charset="0"/>
              </a:rPr>
              <a:t>cơ</a:t>
            </a:r>
            <a:r>
              <a:rPr lang="en-US" i="1" dirty="0">
                <a:latin typeface="Times New Roman" pitchFamily="18" charset="0"/>
              </a:rPr>
              <a:t> </a:t>
            </a:r>
            <a:r>
              <a:rPr lang="en-US" i="1" dirty="0" err="1">
                <a:latin typeface="Times New Roman" pitchFamily="18" charset="0"/>
              </a:rPr>
              <a:t>bản</a:t>
            </a:r>
            <a:r>
              <a:rPr lang="en-US" i="1" dirty="0">
                <a:latin typeface="Times New Roman" pitchFamily="18" charset="0"/>
              </a:rPr>
              <a:t> </a:t>
            </a:r>
            <a:r>
              <a:rPr lang="en-US" i="1" dirty="0" err="1">
                <a:latin typeface="Times New Roman" pitchFamily="18" charset="0"/>
              </a:rPr>
              <a:t>để</a:t>
            </a:r>
            <a:r>
              <a:rPr lang="en-US" i="1" dirty="0">
                <a:latin typeface="Times New Roman" pitchFamily="18" charset="0"/>
              </a:rPr>
              <a:t> </a:t>
            </a:r>
            <a:r>
              <a:rPr lang="en-US" i="1" dirty="0" err="1">
                <a:latin typeface="Times New Roman" pitchFamily="18" charset="0"/>
              </a:rPr>
              <a:t>đánh</a:t>
            </a:r>
            <a:r>
              <a:rPr lang="en-US" i="1" dirty="0">
                <a:latin typeface="Times New Roman" pitchFamily="18" charset="0"/>
              </a:rPr>
              <a:t> </a:t>
            </a:r>
            <a:r>
              <a:rPr lang="en-US" i="1" dirty="0" err="1">
                <a:latin typeface="Times New Roman" pitchFamily="18" charset="0"/>
              </a:rPr>
              <a:t>giá</a:t>
            </a:r>
            <a:r>
              <a:rPr lang="en-US" i="1" dirty="0">
                <a:latin typeface="Times New Roman" pitchFamily="18" charset="0"/>
              </a:rPr>
              <a:t> một </a:t>
            </a:r>
            <a:r>
              <a:rPr lang="en-US" i="1" dirty="0" err="1">
                <a:latin typeface="Times New Roman" pitchFamily="18" charset="0"/>
              </a:rPr>
              <a:t>hệ</a:t>
            </a:r>
            <a:r>
              <a:rPr lang="en-US" i="1" dirty="0">
                <a:latin typeface="Times New Roman" pitchFamily="18" charset="0"/>
              </a:rPr>
              <a:t> </a:t>
            </a:r>
            <a:r>
              <a:rPr lang="en-US" i="1" dirty="0" err="1">
                <a:latin typeface="Times New Roman" pitchFamily="18" charset="0"/>
              </a:rPr>
              <a:t>điều</a:t>
            </a:r>
            <a:r>
              <a:rPr lang="en-US" i="1" dirty="0">
                <a:latin typeface="Times New Roman" pitchFamily="18" charset="0"/>
              </a:rPr>
              <a:t> </a:t>
            </a:r>
            <a:r>
              <a:rPr lang="en-US" i="1" dirty="0" err="1">
                <a:latin typeface="Times New Roman" pitchFamily="18" charset="0"/>
              </a:rPr>
              <a:t>hành</a:t>
            </a:r>
            <a:endParaRPr lang="en-US" i="1" dirty="0">
              <a:latin typeface="Times New Roman" pitchFamily="18" charset="0"/>
            </a:endParaRPr>
          </a:p>
          <a:p>
            <a:r>
              <a:rPr lang="en-US" dirty="0">
                <a:latin typeface="Times New Roman" pitchFamily="18" charset="0"/>
              </a:rPr>
              <a:t>Off – Line hay On – Line</a:t>
            </a:r>
          </a:p>
          <a:p>
            <a:r>
              <a:rPr lang="en-US" dirty="0">
                <a:latin typeface="Times New Roman" pitchFamily="18" charset="0"/>
              </a:rPr>
              <a:t>User – Program hay Non – Program</a:t>
            </a:r>
          </a:p>
          <a:p>
            <a:r>
              <a:rPr lang="en-US" dirty="0">
                <a:latin typeface="Times New Roman" pitchFamily="18" charset="0"/>
              </a:rPr>
              <a:t>Singer – User  hay Multi – user</a:t>
            </a:r>
          </a:p>
          <a:p>
            <a:r>
              <a:rPr lang="en-US" dirty="0" err="1">
                <a:latin typeface="Times New Roman" pitchFamily="18" charset="0"/>
              </a:rPr>
              <a:t>Dựa</a:t>
            </a:r>
            <a:r>
              <a:rPr lang="en-US" dirty="0">
                <a:latin typeface="Times New Roman" pitchFamily="18" charset="0"/>
              </a:rPr>
              <a:t> vào </a:t>
            </a:r>
            <a:r>
              <a:rPr lang="en-US" dirty="0" err="1">
                <a:latin typeface="Times New Roman" pitchFamily="18" charset="0"/>
              </a:rPr>
              <a:t>tiêu</a:t>
            </a:r>
            <a:r>
              <a:rPr lang="en-US" dirty="0">
                <a:latin typeface="Times New Roman" pitchFamily="18" charset="0"/>
              </a:rPr>
              <a:t> </a:t>
            </a:r>
            <a:r>
              <a:rPr lang="en-US" dirty="0" err="1">
                <a:latin typeface="Times New Roman" pitchFamily="18" charset="0"/>
              </a:rPr>
              <a:t>chuẩn</a:t>
            </a:r>
            <a:r>
              <a:rPr lang="en-US" dirty="0">
                <a:latin typeface="Times New Roman" pitchFamily="18" charset="0"/>
              </a:rPr>
              <a:t> </a:t>
            </a:r>
            <a:r>
              <a:rPr lang="en-US" dirty="0" err="1">
                <a:latin typeface="Times New Roman" pitchFamily="18" charset="0"/>
              </a:rPr>
              <a:t>ứng</a:t>
            </a:r>
            <a:r>
              <a:rPr lang="en-US" dirty="0">
                <a:latin typeface="Times New Roman" pitchFamily="18" charset="0"/>
              </a:rPr>
              <a:t> </a:t>
            </a:r>
            <a:r>
              <a:rPr lang="en-US" dirty="0" err="1">
                <a:latin typeface="Times New Roman" pitchFamily="18" charset="0"/>
              </a:rPr>
              <a:t>dụng</a:t>
            </a:r>
            <a:r>
              <a:rPr lang="en-US" dirty="0">
                <a:latin typeface="Times New Roman" pitchFamily="18" charset="0"/>
              </a:rPr>
              <a:t> </a:t>
            </a:r>
            <a:r>
              <a:rPr lang="en-US" dirty="0" err="1">
                <a:latin typeface="Times New Roman" pitchFamily="18" charset="0"/>
              </a:rPr>
              <a:t>có</a:t>
            </a:r>
            <a:r>
              <a:rPr lang="en-US" dirty="0">
                <a:latin typeface="Times New Roman" pitchFamily="18" charset="0"/>
              </a:rPr>
              <a:t> </a:t>
            </a:r>
            <a:r>
              <a:rPr lang="en-US" dirty="0" err="1">
                <a:latin typeface="Times New Roman" pitchFamily="18" charset="0"/>
              </a:rPr>
              <a:t>thể</a:t>
            </a:r>
            <a:r>
              <a:rPr lang="en-US" dirty="0">
                <a:latin typeface="Times New Roman" pitchFamily="18" charset="0"/>
              </a:rPr>
              <a:t> </a:t>
            </a:r>
            <a:r>
              <a:rPr lang="en-US" dirty="0" err="1">
                <a:latin typeface="Times New Roman" pitchFamily="18" charset="0"/>
              </a:rPr>
              <a:t>phân</a:t>
            </a:r>
            <a:r>
              <a:rPr lang="en-US" dirty="0">
                <a:latin typeface="Times New Roman" pitchFamily="18" charset="0"/>
              </a:rPr>
              <a:t> </a:t>
            </a:r>
            <a:r>
              <a:rPr lang="en-US" dirty="0" err="1">
                <a:latin typeface="Times New Roman" pitchFamily="18" charset="0"/>
              </a:rPr>
              <a:t>thành</a:t>
            </a:r>
            <a:r>
              <a:rPr lang="en-US" dirty="0">
                <a:latin typeface="Times New Roman" pitchFamily="18" charset="0"/>
              </a:rPr>
              <a:t> 5 </a:t>
            </a:r>
            <a:r>
              <a:rPr lang="en-US" dirty="0" err="1">
                <a:latin typeface="Times New Roman" pitchFamily="18" charset="0"/>
              </a:rPr>
              <a:t>loại</a:t>
            </a:r>
            <a:br>
              <a:rPr lang="en-US" dirty="0">
                <a:latin typeface="Times New Roman" pitchFamily="18" charset="0"/>
              </a:rPr>
            </a:br>
            <a:endParaRPr lang="en-US" dirty="0">
              <a:latin typeface="Times New Roman" pitchFamily="18" charset="0"/>
            </a:endParaRPr>
          </a:p>
          <a:p>
            <a:endParaRPr lang="en-US" dirty="0">
              <a:latin typeface="Times New Roman" pitchFamily="18" charset="0"/>
            </a:endParaRPr>
          </a:p>
          <a:p>
            <a:pPr lvl="1"/>
            <a:endParaRPr lang="en-US" dirty="0"/>
          </a:p>
        </p:txBody>
      </p:sp>
    </p:spTree>
    <p:extLst>
      <p:ext uri="{BB962C8B-B14F-4D97-AF65-F5344CB8AC3E}">
        <p14:creationId xmlns:p14="http://schemas.microsoft.com/office/powerpoint/2010/main" val="4059201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4780</TotalTime>
  <Words>6168</Words>
  <Application>Microsoft Office PowerPoint</Application>
  <PresentationFormat>On-screen Show (4:3)</PresentationFormat>
  <Paragraphs>476</Paragraphs>
  <Slides>68</Slides>
  <Notes>24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4" baseType="lpstr">
      <vt:lpstr>Arial</vt:lpstr>
      <vt:lpstr>Calibri</vt:lpstr>
      <vt:lpstr>Times New Roman</vt:lpstr>
      <vt:lpstr>Wingdings 2</vt:lpstr>
      <vt:lpstr>Flow</vt:lpstr>
      <vt:lpstr>Document</vt:lpstr>
      <vt:lpstr>CHƯƠNG I: TỔNG QUAN VỀ HỆ ĐIỀU HÀNH</vt:lpstr>
      <vt:lpstr>Các vấn đề trình bày</vt:lpstr>
      <vt:lpstr>1. Các khái niệm và phân loại Hệ điều hành</vt:lpstr>
      <vt:lpstr>1.1. Khái niệm hệ điều hành</vt:lpstr>
      <vt:lpstr>1.2. Định nghĩa hệ điều hành</vt:lpstr>
      <vt:lpstr>1.1. Khái niệm hệ điều hành</vt:lpstr>
      <vt:lpstr>1.2. Định nghĩa hệ điều hành</vt:lpstr>
      <vt:lpstr>Phân loại </vt:lpstr>
      <vt:lpstr>1.3. Phân loại hệ điều hành theo chức năng</vt:lpstr>
      <vt:lpstr>PowerPoint Presentation</vt:lpstr>
      <vt:lpstr>PowerPoint Presentation</vt:lpstr>
      <vt:lpstr>1.4. Phân loại hệ điều hành theo tiêu chuẩn ứng dụng</vt:lpstr>
      <vt:lpstr>1.4. Phân loại hệ điều hành theo tiêu chuẩn ứng dụng</vt:lpstr>
      <vt:lpstr>1.4. Phân loại hệ điều hành theo tiêu chuẩn ứng dụng</vt:lpstr>
      <vt:lpstr>1.4. Phân loại hệ điều hành theo tiêu chuẩn ứng dụng</vt:lpstr>
      <vt:lpstr>1.4. Phân loại hệ điều hành theo tiêu chuẩn ứng dụng</vt:lpstr>
      <vt:lpstr>1.4. Phân loại hệ điều hành theo tiêu chuẩn ứng dụng</vt:lpstr>
      <vt:lpstr>1.4. Phân loại hệ điều hành theo tiêu chuẩn ứng dụng</vt:lpstr>
      <vt:lpstr>1.4. Phân loại hệ điều hành theo tiêu chuẩn ứng dụng</vt:lpstr>
      <vt:lpstr>1.4. Phân loại hệ điều hành theo tiêu chuẩn ứng dụng</vt:lpstr>
      <vt:lpstr>1.4. Phân loại hệ điều hành theo tiêu chuẩn ứng dụng</vt:lpstr>
      <vt:lpstr>2. Các tính chất của hệ điều hành</vt:lpstr>
      <vt:lpstr>2. Các tính chất của hệ điều hành</vt:lpstr>
      <vt:lpstr>2. Các tính chất của hệ điều hành</vt:lpstr>
      <vt:lpstr>2. Các tính chất của hệ điều hành</vt:lpstr>
      <vt:lpstr>2. Các tính chất của hệ điều hành</vt:lpstr>
      <vt:lpstr>2. Các tính chất của hệ điều hành</vt:lpstr>
      <vt:lpstr>2. Các tính chất của hệ điều hành</vt:lpstr>
      <vt:lpstr>2. Các tính chất của hệ điều hành</vt:lpstr>
      <vt:lpstr>2. Các tính chất của hệ điều hành</vt:lpstr>
      <vt:lpstr>2. Các tính chất của hệ điều hành</vt:lpstr>
      <vt:lpstr>2. Các tính chất của hệ điều hành</vt:lpstr>
      <vt:lpstr>3. Nguyên tắc xây dựng hệ điều hành</vt:lpstr>
      <vt:lpstr>3. Nguyên tắc xây dựng hệ điều hành</vt:lpstr>
      <vt:lpstr>3. Nguyên tắc xây dựng hệ điều hành</vt:lpstr>
      <vt:lpstr>3. Nguyên tắc xây dựng hệ điều hành</vt:lpstr>
      <vt:lpstr>3. Nguyên tắc xây dựng hệ điều hành</vt:lpstr>
      <vt:lpstr>3. Nguyên tắc xây dựng hệ điều hành</vt:lpstr>
      <vt:lpstr>3. Nguyên tắc xây dựng hệ điều hành</vt:lpstr>
      <vt:lpstr>3. Nguyên tắc xây dựng hệ điều hành</vt:lpstr>
      <vt:lpstr>3. Nguyên tắc xây dựng hệ điều hành</vt:lpstr>
      <vt:lpstr>3. Nguyên tắc xây dựng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4. Cấu trúc của hệ điều hành</vt:lpstr>
      <vt:lpstr>Lịch sử phát triển</vt:lpstr>
    </vt:vector>
  </TitlesOfParts>
  <Company>viettel telecom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NGUYÊN LÝ HỆ ĐIỀU HÀNH</dc:title>
  <dc:creator>Thanhph4</dc:creator>
  <cp:lastModifiedBy>Thắng Hoàng Nam</cp:lastModifiedBy>
  <cp:revision>228</cp:revision>
  <dcterms:created xsi:type="dcterms:W3CDTF">2010-11-23T15:26:06Z</dcterms:created>
  <dcterms:modified xsi:type="dcterms:W3CDTF">2022-08-09T09:58:12Z</dcterms:modified>
</cp:coreProperties>
</file>