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8"/>
  </p:notesMasterIdLst>
  <p:handoutMasterIdLst>
    <p:handoutMasterId r:id="rId39"/>
  </p:handoutMasterIdLst>
  <p:sldIdLst>
    <p:sldId id="256" r:id="rId2"/>
    <p:sldId id="358" r:id="rId3"/>
    <p:sldId id="359" r:id="rId4"/>
    <p:sldId id="365" r:id="rId5"/>
    <p:sldId id="354" r:id="rId6"/>
    <p:sldId id="373" r:id="rId7"/>
    <p:sldId id="374" r:id="rId8"/>
    <p:sldId id="375" r:id="rId9"/>
    <p:sldId id="377" r:id="rId10"/>
    <p:sldId id="376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402" r:id="rId36"/>
    <p:sldId id="40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5847" autoAdjust="0"/>
  </p:normalViewPr>
  <p:slideViewPr>
    <p:cSldViewPr>
      <p:cViewPr varScale="1">
        <p:scale>
          <a:sx n="125" d="100"/>
          <a:sy n="125" d="100"/>
        </p:scale>
        <p:origin x="12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A4A6E-6A43-4EA3-8DBA-3157F5F9CF42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AEA70-EE6E-4AB7-8C12-C8BA5B747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2230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A0FBB-7353-4F7B-B163-1355BDA032EA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1CCD-8C8D-41D4-B06A-9D440F775F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9870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1CCD-8C8D-41D4-B06A-9D440F775FF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59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http://uhl.edu.vn/phong-htqt-qlkh/hoat-dong-khoa-hoc-cong-nghe/uu-nhuoc-diem-cac-chien-luoc-dieu-phoi/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1CCD-8C8D-41D4-B06A-9D440F775FF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87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1CCD-8C8D-41D4-B06A-9D440F775FF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1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1CCD-8C8D-41D4-B06A-9D440F775FF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52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1CCD-8C8D-41D4-B06A-9D440F775FF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10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1CCD-8C8D-41D4-B06A-9D440F775FF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54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1CCD-8C8D-41D4-B06A-9D440F775FF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90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Giải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thuật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định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thời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luân phiên (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round-robin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scheduling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algorithm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-RR)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được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thiết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kế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đặc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biệt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cho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hệ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thống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chia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sẻ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thời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gian. Tương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tự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như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định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thời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FIFO nhưng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sự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trưng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dụng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CPU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được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thêm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vào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để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chuyển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CPU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giữa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các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quá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trình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. Đơn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vị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thời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gian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nhỏ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được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gọi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là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định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mức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thời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gian (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time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quantum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) hay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phần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thời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gian (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time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slice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được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định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nghĩa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Hàng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đợi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sẵn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sàng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được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xem như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một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hàng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đợi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vòng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Bộ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định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thời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CPU di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chuyển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vòng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quanh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hàng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đợi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sẵn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sàng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cấp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phát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CPU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tới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mỗi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quá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trình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có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khoảng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thời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gian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tối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đa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bằng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một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định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mức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thời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gian.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Để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cài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đặt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định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thời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RR,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chúng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ta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quản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lý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hàng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đợi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sẵn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sàng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như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một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hàng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đợi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FIFO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của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các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quá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trình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Các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quá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trình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mới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được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thêm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vào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đuôi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hàng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đợi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Bộ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định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thời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CPU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chọn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quá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trình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đầu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tiên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từ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hàng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đợi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sẵn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sàng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đặt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bộ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đếm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thời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gian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để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ngắt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sau 1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định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mức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thời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gian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và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gởi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tới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quá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trình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. Sau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đó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một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trong hai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trường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hợp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sẽ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xảy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ra.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Quá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trình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có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1chu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kỳ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CPU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ít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hơn 1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định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mức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thời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gian. Trong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trường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hợp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này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quá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trình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sẽ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tự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giải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phóng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. Sau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đó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bộ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định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thời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biểu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sẽ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xử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lý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quá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trình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tiếp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theo trong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hàng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đợi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sẵn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sàng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Ngược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lại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nếu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chu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kỳ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CPU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của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quá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trình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đang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chạy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dài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hơn 1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định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mức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thời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gian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thì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độ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đếm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thời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gian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sẽ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báo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và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gây ra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một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ngắt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tới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hệ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điều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hành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Chuyển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đổi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ngữ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cảnh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sẽ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được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thực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thi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và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quá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trình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được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đặt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trở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lại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tại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đuôi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của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hàng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đợi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sẵn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sàng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. Sau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đó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bộ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định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thời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biểu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CPU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sẽ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chọn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quá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trình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tiếp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theo trong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hàng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đợi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sẵn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 err="1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sàng</a:t>
            </a:r>
            <a:r>
              <a:rPr lang="vi-VN" b="0" i="0" dirty="0">
                <a:solidFill>
                  <a:srgbClr val="686969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1CCD-8C8D-41D4-B06A-9D440F775FF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50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http://uhl.edu.vn/phong-htqt-qlkh/hoat-dong-khoa-hoc-cong-nghe/uu-nhuoc-diem-cac-chien-luoc-dieu-phoi/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1CCD-8C8D-41D4-B06A-9D440F775FF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08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1CCD-8C8D-41D4-B06A-9D440F775FF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0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35C8-F498-4014-A1C7-1D3BC989317B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F349-D825-4057-B21E-0AF759F4A23D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912A-8AF8-4AFE-93FA-2D8817672CBA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8679-4309-4598-BA79-C2E42B538505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AC4E-EB21-4E10-B2AD-8BFC5E69EC8F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7AA1-1E00-4982-9BE7-ED721E9D2F68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C5BF-2445-4441-A591-FD21D5C3D5D1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760-8DAB-4270-A9E4-812B656E7633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EC1C-945F-40BC-AF3A-D3332D2E01B4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3FF4-D174-493F-8F39-9973810F248E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14E2-2270-4B0A-BBBF-BDF7F51BEAA2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5045B1C-34F9-40C2-AB4D-9131E2B983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397B4E-FA8F-4912-B377-1B2B3E389AC8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6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5045B1C-34F9-40C2-AB4D-9131E2B983A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762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PHẦN 2: QUẢN LÝ TIẾN TRÌNH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" y="2362200"/>
            <a:ext cx="7854696" cy="1752600"/>
          </a:xfrm>
        </p:spPr>
        <p:txBody>
          <a:bodyPr>
            <a:noAutofit/>
          </a:bodyPr>
          <a:lstStyle/>
          <a:p>
            <a:pPr algn="l"/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Luồng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CPU</a:t>
            </a:r>
          </a:p>
          <a:p>
            <a:pPr algn="l"/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găng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Bế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bế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tắc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379" y="717550"/>
            <a:ext cx="8229600" cy="56388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spcAft>
                <a:spcPts val="420"/>
              </a:spcAft>
            </a:pPr>
            <a:r>
              <a:rPr lang="vi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CPU (L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</a:t>
            </a:r>
            <a:r>
              <a:rPr lang="vi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nhất)</a:t>
            </a:r>
          </a:p>
          <a:p>
            <a:pPr lvl="1">
              <a:lnSpc>
                <a:spcPct val="170000"/>
              </a:lnSpc>
              <a:spcAft>
                <a:spcPts val="420"/>
              </a:spcAft>
            </a:pPr>
            <a:r>
              <a:rPr lang="en-US" sz="6400" i="1" dirty="0">
                <a:solidFill>
                  <a:srgbClr val="2222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" sz="6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của điều độ là làm CPU hoạt động nhiều nhất có thể </a:t>
            </a:r>
            <a:endParaRPr lang="en-US" sz="6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  <a:spcAft>
                <a:spcPts val="420"/>
              </a:spcAft>
            </a:pPr>
            <a:r>
              <a:rPr lang="vi" sz="6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" sz="6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ộ sử dụng CPU thay đổi từ 40% (hệ thống tải nhẹ) đến 90% (hệ thống tải nặng).</a:t>
            </a:r>
          </a:p>
          <a:p>
            <a:pPr>
              <a:lnSpc>
                <a:spcPct val="170000"/>
              </a:lnSpc>
              <a:spcAft>
                <a:spcPts val="420"/>
              </a:spcAft>
            </a:pPr>
            <a:r>
              <a:rPr lang="vi" sz="6400" b="1" dirty="0">
                <a:solidFill>
                  <a:srgbClr val="2222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lượng (throughput) (Lớn nhất)</a:t>
            </a:r>
          </a:p>
          <a:p>
            <a:pPr marL="777875" marR="368300" indent="-368300">
              <a:lnSpc>
                <a:spcPct val="150000"/>
              </a:lnSpc>
              <a:spcAft>
                <a:spcPts val="420"/>
              </a:spcAft>
            </a:pPr>
            <a:r>
              <a:rPr lang="vi" sz="6400" dirty="0">
                <a:solidFill>
                  <a:srgbClr val="2222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" sz="6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 lượng tiến trình hoàn thành trong một đơn vị thời gian </a:t>
            </a:r>
            <a:endParaRPr lang="en-US" sz="6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635" marR="368300" lvl="1" indent="-368300">
              <a:lnSpc>
                <a:spcPct val="150000"/>
              </a:lnSpc>
              <a:spcAft>
                <a:spcPts val="420"/>
              </a:spcAft>
            </a:pPr>
            <a:r>
              <a:rPr lang="vi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tiến trình dài: 1 tiến trình/giờ </a:t>
            </a:r>
            <a:endParaRPr lang="en-US" sz="6400" dirty="0">
              <a:solidFill>
                <a:srgbClr val="22227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635" marR="368300" lvl="1" indent="-368300">
              <a:lnSpc>
                <a:spcPct val="150000"/>
              </a:lnSpc>
              <a:spcAft>
                <a:spcPts val="420"/>
              </a:spcAft>
            </a:pPr>
            <a:r>
              <a:rPr lang="vi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tiến trình ngắn: 10 tiến trình/giâỵ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368300" lvl="1" indent="-274320">
              <a:lnSpc>
                <a:spcPct val="170000"/>
              </a:lnSpc>
              <a:spcAft>
                <a:spcPts val="420"/>
              </a:spcAft>
              <a:buClr>
                <a:schemeClr val="accent3"/>
              </a:buClr>
              <a:buSzPct val="95000"/>
            </a:pPr>
            <a:r>
              <a:rPr lang="vi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hoàn thành (Nhỏ nhất)</a:t>
            </a:r>
          </a:p>
          <a:p>
            <a:pPr lvl="1">
              <a:lnSpc>
                <a:spcPct val="170000"/>
              </a:lnSpc>
            </a:pPr>
            <a:r>
              <a:rPr lang="vi" sz="6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Khoảng thời gian từ thời điểm gửi đến hệ thống </a:t>
            </a:r>
            <a:r>
              <a:rPr lang="en-US" sz="6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</a:t>
            </a:r>
            <a:r>
              <a:rPr lang="vi" sz="6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khi quá trình hoàn thành</a:t>
            </a:r>
          </a:p>
          <a:p>
            <a:pPr marL="777875" marR="1016000" indent="0">
              <a:lnSpc>
                <a:spcPct val="150000"/>
              </a:lnSpc>
            </a:pPr>
            <a:r>
              <a:rPr lang="vi" sz="6400" dirty="0">
                <a:solidFill>
                  <a:srgbClr val="2222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chờ đợi để đưa tiến trình vào bộ nhớ </a:t>
            </a:r>
            <a:endParaRPr lang="en-US" sz="6400" i="1" dirty="0">
              <a:solidFill>
                <a:srgbClr val="22227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7875" marR="1016000" indent="0">
              <a:lnSpc>
                <a:spcPct val="150000"/>
              </a:lnSpc>
            </a:pPr>
            <a:r>
              <a:rPr lang="vi" sz="6400" dirty="0">
                <a:solidFill>
                  <a:srgbClr val="2222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chờ đợi trong hàng đợi sẵn sàng </a:t>
            </a:r>
            <a:endParaRPr lang="en-US" sz="6400" i="1" dirty="0">
              <a:solidFill>
                <a:srgbClr val="22227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7875" marR="1016000" indent="0">
              <a:lnSpc>
                <a:spcPct val="150000"/>
              </a:lnSpc>
            </a:pPr>
            <a:r>
              <a:rPr lang="vi" sz="6400" dirty="0">
                <a:solidFill>
                  <a:srgbClr val="2222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chờ đợi trong hàng đợi thiết bị </a:t>
            </a:r>
            <a:endParaRPr lang="en-US" sz="6400" dirty="0">
              <a:solidFill>
                <a:srgbClr val="22227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7875" marR="1016000" indent="0">
              <a:lnSpc>
                <a:spcPct val="150000"/>
              </a:lnSpc>
            </a:pPr>
            <a:r>
              <a:rPr lang="vi" sz="6400" dirty="0">
                <a:solidFill>
                  <a:srgbClr val="2222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thực hiện thực tế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90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8731"/>
            <a:ext cx="8229600" cy="381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3659"/>
            <a:ext cx="8229600" cy="4233466"/>
          </a:xfrm>
        </p:spPr>
        <p:txBody>
          <a:bodyPr>
            <a:normAutofit fontScale="85000" lnSpcReduction="20000"/>
          </a:bodyPr>
          <a:lstStyle/>
          <a:p>
            <a:pPr indent="0">
              <a:lnSpc>
                <a:spcPct val="150000"/>
              </a:lnSpc>
              <a:spcBef>
                <a:spcPts val="1470"/>
              </a:spcBef>
              <a:spcAft>
                <a:spcPts val="420"/>
              </a:spcAft>
            </a:pPr>
            <a:r>
              <a:rPr lang="vi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chờ </a:t>
            </a:r>
            <a:r>
              <a:rPr lang="vi" sz="29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đợi </a:t>
            </a:r>
            <a:r>
              <a:rPr lang="vi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(Nhỏ nhất)</a:t>
            </a:r>
          </a:p>
          <a:p>
            <a:pPr marL="981710" lvl="1" indent="-190500">
              <a:lnSpc>
                <a:spcPct val="150000"/>
              </a:lnSpc>
              <a:spcAft>
                <a:spcPts val="420"/>
              </a:spcAft>
            </a:pPr>
            <a:r>
              <a:rPr lang="vi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thời gian chờ trong hàng đợi s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ẵ</a:t>
            </a:r>
            <a:r>
              <a:rPr lang="vi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sàng (</a:t>
            </a:r>
            <a:r>
              <a:rPr lang="vi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 điều độ CPU không ảnh hưởng tới các tiến trình đang thực hiện hay đang đợi thiết bị vào ra)</a:t>
            </a:r>
          </a:p>
          <a:p>
            <a:pPr indent="0">
              <a:lnSpc>
                <a:spcPct val="150000"/>
              </a:lnSpc>
              <a:spcAft>
                <a:spcPts val="420"/>
              </a:spcAft>
            </a:pPr>
            <a:r>
              <a:rPr lang="vi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đáp ứng (Nhỏ nhất)</a:t>
            </a:r>
          </a:p>
          <a:p>
            <a:pPr marL="981710" lvl="1" indent="-190500">
              <a:lnSpc>
                <a:spcPct val="150000"/>
              </a:lnSpc>
              <a:spcAft>
                <a:spcPts val="420"/>
              </a:spcAft>
            </a:pPr>
            <a:r>
              <a:rPr lang="vi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 lúc gửi câu hỏi cho 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</a:t>
            </a:r>
            <a:r>
              <a:rPr lang="vi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khi câu trả lời đầu tiên được tạo ra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6030" lvl="2" indent="-190500">
              <a:lnSpc>
                <a:spcPct val="150000"/>
              </a:lnSpc>
              <a:spcAft>
                <a:spcPts val="420"/>
              </a:spcAft>
            </a:pPr>
            <a:r>
              <a:rPr lang="vi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Tiến trình có thể tạo kết quả ra từng phần </a:t>
            </a:r>
            <a:endParaRPr lang="en-US" sz="19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6030" lvl="2" indent="-190500">
              <a:lnSpc>
                <a:spcPct val="150000"/>
              </a:lnSpc>
              <a:spcAft>
                <a:spcPts val="420"/>
              </a:spcAft>
            </a:pPr>
            <a:r>
              <a:rPr lang="vi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Tiến trình vẫn tiếp tục tính toán kết quả m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</a:t>
            </a:r>
            <a:r>
              <a:rPr lang="vi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trong khi kết quả cũ được gửi t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</a:t>
            </a:r>
            <a:r>
              <a:rPr lang="vi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người dùng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61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152" y="533400"/>
            <a:ext cx="7851648" cy="762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CPU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182" y="1691326"/>
            <a:ext cx="7854696" cy="2423474"/>
          </a:xfrm>
        </p:spPr>
        <p:txBody>
          <a:bodyPr>
            <a:noAutofit/>
          </a:bodyPr>
          <a:lstStyle/>
          <a:p>
            <a:pPr algn="l"/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3.1.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endParaRPr lang="en-US" sz="3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3.2.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phối</a:t>
            </a:r>
            <a:endParaRPr lang="en-US" sz="3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3.3.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toán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phối</a:t>
            </a:r>
            <a:endParaRPr lang="en-US" sz="3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3.4.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endParaRPr lang="en-US" sz="3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980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68738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CPU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 Do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								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				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								</a:t>
            </a:r>
          </a:p>
          <a:p>
            <a:pPr lvl="4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4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4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Time slot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timer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khe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khe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hay process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cảnh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process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process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process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38200" y="2362200"/>
            <a:ext cx="6553200" cy="914400"/>
            <a:chOff x="1295400" y="4038600"/>
            <a:chExt cx="6553200" cy="9144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295400" y="4495800"/>
              <a:ext cx="65532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1829594" y="4495006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743994" y="4495006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582194" y="4495006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4496594" y="4495006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5410994" y="4495006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6249194" y="4495006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2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0408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4876800"/>
          </a:xfrm>
        </p:spPr>
        <p:txBody>
          <a:bodyPr/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“time slot”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hòa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khe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càng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càng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giác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khe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quãng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nay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khe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vài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ms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1 process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(&gt;20)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1s.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899C42-769B-400A-B5E1-3419FF704665}"/>
              </a:ext>
            </a:extLst>
          </p:cNvPr>
          <p:cNvSpPr/>
          <p:nvPr/>
        </p:nvSpPr>
        <p:spPr>
          <a:xfrm>
            <a:off x="228600" y="5057858"/>
            <a:ext cx="8534400" cy="11777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24510" indent="-190500">
              <a:lnSpc>
                <a:spcPct val="130000"/>
              </a:lnSpc>
              <a:spcBef>
                <a:spcPct val="20000"/>
              </a:spcBef>
              <a:spcAft>
                <a:spcPts val="420"/>
              </a:spcAft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vi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 thiết: Các tiến trình chỉ có một chu kỳ tính toán (ms)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4510" indent="-190500">
              <a:lnSpc>
                <a:spcPct val="130000"/>
              </a:lnSpc>
              <a:spcBef>
                <a:spcPct val="20000"/>
              </a:spcBef>
              <a:spcAft>
                <a:spcPts val="420"/>
              </a:spcAft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đạc: Thời gian chờ đợi trung bình</a:t>
            </a:r>
          </a:p>
        </p:txBody>
      </p:sp>
    </p:spTree>
    <p:extLst>
      <p:ext uri="{BB962C8B-B14F-4D97-AF65-F5344CB8AC3E}">
        <p14:creationId xmlns:p14="http://schemas.microsoft.com/office/powerpoint/2010/main" val="341156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016"/>
            <a:ext cx="8229600" cy="59131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dụ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4724400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toán: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3 process P1, P2, P3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CPU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24, 3, 5.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CPU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lượt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0,5,7.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Ta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952044"/>
              </p:ext>
            </p:extLst>
          </p:nvPr>
        </p:nvGraphicFramePr>
        <p:xfrm>
          <a:off x="1371600" y="245872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0" dirty="0"/>
                        <a:t> </a:t>
                      </a:r>
                      <a:r>
                        <a:rPr lang="en-US" sz="900" baseline="0" dirty="0" err="1"/>
                        <a:t>thực</a:t>
                      </a:r>
                      <a:r>
                        <a:rPr lang="en-US" sz="900" baseline="0" dirty="0"/>
                        <a:t> </a:t>
                      </a:r>
                      <a:r>
                        <a:rPr lang="en-US" sz="900" baseline="0" dirty="0" err="1"/>
                        <a:t>hiện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sz="900" dirty="0" err="1"/>
                        <a:t>nhập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593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75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lịch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" y="914400"/>
            <a:ext cx="8229600" cy="4389120"/>
          </a:xfrm>
        </p:spPr>
        <p:txBody>
          <a:bodyPr/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FIFO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SJF (Shortest Job First)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RR (Round Robin)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vào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tiên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SRT (Shortest Remain Time)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tiên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77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22434"/>
            <a:ext cx="4191000" cy="50641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FIFO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8240"/>
            <a:ext cx="8839200" cy="577596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FIFO: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trước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GANTT                                                                          </a:t>
            </a: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P1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24           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27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P3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32</a:t>
            </a:r>
          </a:p>
          <a:p>
            <a:pPr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 0+19+20=39</a:t>
            </a:r>
          </a:p>
          <a:p>
            <a:pPr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: 39/3=13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976554"/>
              </p:ext>
            </p:extLst>
          </p:nvPr>
        </p:nvGraphicFramePr>
        <p:xfrm>
          <a:off x="832347" y="4044106"/>
          <a:ext cx="808146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6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6911">
                  <a:extLst>
                    <a:ext uri="{9D8B030D-6E8A-4147-A177-3AD203B41FA5}">
                      <a16:colId xmlns:a16="http://schemas.microsoft.com/office/drawing/2014/main" val="3189195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 err="1"/>
                        <a:t>thực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hiện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 err="1"/>
                        <a:t>nhập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 err="1"/>
                        <a:t>kết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thúc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 err="1"/>
                        <a:t>chờ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 err="1"/>
                        <a:t>Lưu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lại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62000" y="2667000"/>
            <a:ext cx="7621588" cy="533400"/>
            <a:chOff x="762000" y="3048000"/>
            <a:chExt cx="7621588" cy="533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62000" y="3352800"/>
              <a:ext cx="7620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4458494" y="3313906"/>
              <a:ext cx="533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677694" y="3313906"/>
              <a:ext cx="533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8116094" y="3313906"/>
              <a:ext cx="533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1442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04800"/>
            <a:ext cx="4343400" cy="51511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FIFO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5400"/>
          </a:xfrm>
        </p:spPr>
        <p:txBody>
          <a:bodyPr>
            <a:no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Ưu </a:t>
            </a:r>
            <a:r>
              <a:rPr lang="vi-V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điểm</a:t>
            </a:r>
            <a:r>
              <a:rPr lang="vi-V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của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thuật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toán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này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giờ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CPU không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bị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phân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phối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lại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(không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bị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ngắt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)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và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chi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phí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thực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hiện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thấp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nhất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(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vì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không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phải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thay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đổi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thứ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tự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ưu tiên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phục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vụ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,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thứ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tự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ưu tiên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thứ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tự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của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tiến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trình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trong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hàng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đợi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).</a:t>
            </a:r>
          </a:p>
          <a:p>
            <a:r>
              <a:rPr lang="vi-V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Nhược</a:t>
            </a:r>
            <a:r>
              <a:rPr lang="vi-V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điểm</a:t>
            </a:r>
            <a:r>
              <a:rPr lang="vi-V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của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thuật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toán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thời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gian trung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bình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chờ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phục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vụ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của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tiến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trình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như nhau (không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kể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tiến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trình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ngắn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hay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dài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), do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đó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dẫn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tới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itchFamily="18" charset="0"/>
              </a:rPr>
              <a:t>hai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itchFamily="18" charset="0"/>
              </a:rPr>
              <a:t>điểm</a:t>
            </a:r>
            <a:r>
              <a:rPr lang="vi-VN" sz="2400" b="1" dirty="0">
                <a:latin typeface="Times New Roman" panose="02020603050405020304" pitchFamily="18" charset="0"/>
                <a:cs typeface="Times New Roman" pitchFamily="18" charset="0"/>
              </a:rPr>
              <a:t> sau:</a:t>
            </a:r>
          </a:p>
          <a:p>
            <a:pPr lvl="1"/>
            <a:r>
              <a:rPr lang="vi-VN" b="1" i="1" dirty="0" err="1">
                <a:latin typeface="Times New Roman" panose="02020603050405020304" pitchFamily="18" charset="0"/>
                <a:cs typeface="Times New Roman" pitchFamily="18" charset="0"/>
              </a:rPr>
              <a:t>Nếu</a:t>
            </a:r>
            <a:r>
              <a:rPr lang="vi-VN" b="1" i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anose="02020603050405020304" pitchFamily="18" charset="0"/>
                <a:cs typeface="Times New Roman" pitchFamily="18" charset="0"/>
              </a:rPr>
              <a:t>độ</a:t>
            </a:r>
            <a:r>
              <a:rPr lang="vi-VN" b="1" i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anose="02020603050405020304" pitchFamily="18" charset="0"/>
                <a:cs typeface="Times New Roman" pitchFamily="18" charset="0"/>
              </a:rPr>
              <a:t>phát</a:t>
            </a:r>
            <a:r>
              <a:rPr lang="vi-VN" b="1" i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anose="02020603050405020304" pitchFamily="18" charset="0"/>
                <a:cs typeface="Times New Roman" pitchFamily="18" charset="0"/>
              </a:rPr>
              <a:t>tán</a:t>
            </a:r>
            <a:r>
              <a:rPr lang="vi-VN" b="1" i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anose="02020603050405020304" pitchFamily="18" charset="0"/>
                <a:cs typeface="Times New Roman" pitchFamily="18" charset="0"/>
              </a:rPr>
              <a:t>thời</a:t>
            </a:r>
            <a:r>
              <a:rPr lang="vi-VN" b="1" i="1" dirty="0">
                <a:latin typeface="Times New Roman" panose="02020603050405020304" pitchFamily="18" charset="0"/>
                <a:cs typeface="Times New Roman" pitchFamily="18" charset="0"/>
              </a:rPr>
              <a:t> gian </a:t>
            </a:r>
            <a:r>
              <a:rPr lang="vi-VN" b="1" i="1" dirty="0" err="1">
                <a:latin typeface="Times New Roman" panose="02020603050405020304" pitchFamily="18" charset="0"/>
                <a:cs typeface="Times New Roman" pitchFamily="18" charset="0"/>
              </a:rPr>
              <a:t>thực</a:t>
            </a:r>
            <a:r>
              <a:rPr lang="vi-VN" b="1" i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anose="02020603050405020304" pitchFamily="18" charset="0"/>
                <a:cs typeface="Times New Roman" pitchFamily="18" charset="0"/>
              </a:rPr>
              <a:t>hiện</a:t>
            </a:r>
            <a:r>
              <a:rPr lang="vi-VN" b="1" i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anose="02020603050405020304" pitchFamily="18" charset="0"/>
                <a:cs typeface="Times New Roman" pitchFamily="18" charset="0"/>
              </a:rPr>
              <a:t>tiến</a:t>
            </a:r>
            <a:r>
              <a:rPr lang="vi-VN" b="1" i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anose="02020603050405020304" pitchFamily="18" charset="0"/>
                <a:cs typeface="Times New Roman" pitchFamily="18" charset="0"/>
              </a:rPr>
              <a:t>trình</a:t>
            </a:r>
            <a:r>
              <a:rPr lang="vi-VN" b="1" i="1" dirty="0">
                <a:latin typeface="Times New Roman" panose="02020603050405020304" pitchFamily="18" charset="0"/>
                <a:cs typeface="Times New Roman" pitchFamily="18" charset="0"/>
              </a:rPr>
              <a:t> tăng </a:t>
            </a:r>
            <a:r>
              <a:rPr lang="vi-VN" b="1" i="1" dirty="0" err="1">
                <a:latin typeface="Times New Roman" panose="02020603050405020304" pitchFamily="18" charset="0"/>
                <a:cs typeface="Times New Roman" pitchFamily="18" charset="0"/>
              </a:rPr>
              <a:t>thì</a:t>
            </a:r>
            <a:r>
              <a:rPr lang="vi-VN" b="1" i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anose="02020603050405020304" pitchFamily="18" charset="0"/>
                <a:cs typeface="Times New Roman" pitchFamily="18" charset="0"/>
              </a:rPr>
              <a:t>thời</a:t>
            </a:r>
            <a:r>
              <a:rPr lang="vi-VN" b="1" i="1" dirty="0">
                <a:latin typeface="Times New Roman" panose="02020603050405020304" pitchFamily="18" charset="0"/>
                <a:cs typeface="Times New Roman" pitchFamily="18" charset="0"/>
              </a:rPr>
              <a:t> gian </a:t>
            </a:r>
            <a:r>
              <a:rPr lang="vi-VN" b="1" i="1" dirty="0" err="1">
                <a:latin typeface="Times New Roman" panose="02020603050405020304" pitchFamily="18" charset="0"/>
                <a:cs typeface="Times New Roman" pitchFamily="18" charset="0"/>
              </a:rPr>
              <a:t>chờ</a:t>
            </a:r>
            <a:r>
              <a:rPr lang="vi-VN" b="1" i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anose="02020603050405020304" pitchFamily="18" charset="0"/>
                <a:cs typeface="Times New Roman" pitchFamily="18" charset="0"/>
              </a:rPr>
              <a:t>đợi</a:t>
            </a:r>
            <a:r>
              <a:rPr lang="vi-VN" b="1" i="1" dirty="0">
                <a:latin typeface="Times New Roman" panose="02020603050405020304" pitchFamily="18" charset="0"/>
                <a:cs typeface="Times New Roman" pitchFamily="18" charset="0"/>
              </a:rPr>
              <a:t> trung </a:t>
            </a:r>
            <a:r>
              <a:rPr lang="vi-VN" b="1" i="1" dirty="0" err="1">
                <a:latin typeface="Times New Roman" panose="02020603050405020304" pitchFamily="18" charset="0"/>
                <a:cs typeface="Times New Roman" pitchFamily="18" charset="0"/>
              </a:rPr>
              <a:t>bình</a:t>
            </a:r>
            <a:r>
              <a:rPr lang="vi-VN" b="1" i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anose="02020603050405020304" pitchFamily="18" charset="0"/>
                <a:cs typeface="Times New Roman" pitchFamily="18" charset="0"/>
              </a:rPr>
              <a:t>cũng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tăng theo</a:t>
            </a:r>
          </a:p>
          <a:p>
            <a:pPr lvl="1"/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Khi </a:t>
            </a:r>
            <a:r>
              <a:rPr lang="vi-VN" b="1" i="1" dirty="0" err="1">
                <a:latin typeface="Times New Roman" panose="02020603050405020304" pitchFamily="18" charset="0"/>
                <a:cs typeface="Times New Roman" pitchFamily="18" charset="0"/>
              </a:rPr>
              <a:t>có</a:t>
            </a:r>
            <a:r>
              <a:rPr lang="vi-VN" b="1" i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anose="02020603050405020304" pitchFamily="18" charset="0"/>
                <a:cs typeface="Times New Roman" pitchFamily="18" charset="0"/>
              </a:rPr>
              <a:t>tiến</a:t>
            </a:r>
            <a:r>
              <a:rPr lang="vi-VN" b="1" i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anose="02020603050405020304" pitchFamily="18" charset="0"/>
                <a:cs typeface="Times New Roman" pitchFamily="18" charset="0"/>
              </a:rPr>
              <a:t>trình</a:t>
            </a:r>
            <a:r>
              <a:rPr lang="vi-VN" b="1" i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anose="02020603050405020304" pitchFamily="18" charset="0"/>
                <a:cs typeface="Times New Roman" pitchFamily="18" charset="0"/>
              </a:rPr>
              <a:t>dài</a:t>
            </a:r>
            <a:r>
              <a:rPr lang="vi-VN" b="1" i="1" dirty="0">
                <a:latin typeface="Times New Roman" panose="02020603050405020304" pitchFamily="18" charset="0"/>
                <a:cs typeface="Times New Roman" pitchFamily="18" charset="0"/>
              </a:rPr>
              <a:t>, </a:t>
            </a:r>
            <a:r>
              <a:rPr lang="vi-VN" b="1" i="1" dirty="0" err="1">
                <a:latin typeface="Times New Roman" panose="02020603050405020304" pitchFamily="18" charset="0"/>
                <a:cs typeface="Times New Roman" pitchFamily="18" charset="0"/>
              </a:rPr>
              <a:t>ít</a:t>
            </a:r>
            <a:r>
              <a:rPr lang="vi-VN" b="1" i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anose="02020603050405020304" pitchFamily="18" charset="0"/>
                <a:cs typeface="Times New Roman" pitchFamily="18" charset="0"/>
              </a:rPr>
              <a:t>bị</a:t>
            </a:r>
            <a:r>
              <a:rPr lang="vi-VN" b="1" i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anose="02020603050405020304" pitchFamily="18" charset="0"/>
                <a:cs typeface="Times New Roman" pitchFamily="18" charset="0"/>
              </a:rPr>
              <a:t>ngắt</a:t>
            </a:r>
            <a:r>
              <a:rPr lang="vi-VN" b="1" i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anose="02020603050405020304" pitchFamily="18" charset="0"/>
                <a:cs typeface="Times New Roman" pitchFamily="18" charset="0"/>
              </a:rPr>
              <a:t>thì</a:t>
            </a:r>
            <a:r>
              <a:rPr lang="vi-VN" b="1" i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anose="02020603050405020304" pitchFamily="18" charset="0"/>
                <a:cs typeface="Times New Roman" pitchFamily="18" charset="0"/>
              </a:rPr>
              <a:t>các</a:t>
            </a:r>
            <a:r>
              <a:rPr lang="vi-VN" b="1" i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anose="02020603050405020304" pitchFamily="18" charset="0"/>
                <a:cs typeface="Times New Roman" pitchFamily="18" charset="0"/>
              </a:rPr>
              <a:t>tiến</a:t>
            </a:r>
            <a:r>
              <a:rPr lang="vi-VN" b="1" i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anose="02020603050405020304" pitchFamily="18" charset="0"/>
                <a:cs typeface="Times New Roman" pitchFamily="18" charset="0"/>
              </a:rPr>
              <a:t>trình</a:t>
            </a:r>
            <a:r>
              <a:rPr lang="vi-VN" b="1" i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anose="02020603050405020304" pitchFamily="18" charset="0"/>
                <a:cs typeface="Times New Roman" pitchFamily="18" charset="0"/>
              </a:rPr>
              <a:t>khác</a:t>
            </a:r>
            <a:r>
              <a:rPr lang="vi-VN" b="1" i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anose="02020603050405020304" pitchFamily="18" charset="0"/>
                <a:cs typeface="Times New Roman" pitchFamily="18" charset="0"/>
              </a:rPr>
              <a:t>phải</a:t>
            </a:r>
            <a:r>
              <a:rPr lang="vi-VN" b="1" i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anose="02020603050405020304" pitchFamily="18" charset="0"/>
                <a:cs typeface="Times New Roman" pitchFamily="18" charset="0"/>
              </a:rPr>
              <a:t>chờ</a:t>
            </a:r>
            <a:r>
              <a:rPr lang="vi-VN" b="1" i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anose="02020603050405020304" pitchFamily="18" charset="0"/>
                <a:cs typeface="Times New Roman" pitchFamily="18" charset="0"/>
              </a:rPr>
              <a:t>đợi</a:t>
            </a:r>
            <a:r>
              <a:rPr lang="vi-VN" b="1" i="1" dirty="0">
                <a:latin typeface="Times New Roman" panose="02020603050405020304" pitchFamily="18" charset="0"/>
                <a:cs typeface="Times New Roman" pitchFamily="18" charset="0"/>
              </a:rPr>
              <a:t> lâu hơn.</a:t>
            </a:r>
            <a:endParaRPr lang="en-US" b="1" i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389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2408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SJF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38912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SJF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trước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SJF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dù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SJF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hơn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28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172" y="762000"/>
            <a:ext cx="7851648" cy="762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PHẦN 2: QUẢN LÝ TIẾN TRÌNH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" y="1981200"/>
            <a:ext cx="7854696" cy="1752600"/>
          </a:xfrm>
        </p:spPr>
        <p:txBody>
          <a:bodyPr>
            <a:noAutofit/>
          </a:bodyPr>
          <a:lstStyle/>
          <a:p>
            <a:pPr algn="l"/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Luồng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CPU</a:t>
            </a:r>
          </a:p>
          <a:p>
            <a:pPr algn="l"/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găng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Bế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bế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tắc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79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0" y="403483"/>
            <a:ext cx="29718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SJF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81338"/>
            <a:ext cx="8229600" cy="4343400"/>
          </a:xfrm>
        </p:spPr>
        <p:txBody>
          <a:bodyPr/>
          <a:lstStyle/>
          <a:p>
            <a:pPr>
              <a:buNone/>
            </a:pPr>
            <a:endParaRPr lang="en-US" sz="1400" i="1" dirty="0"/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400" i="1" dirty="0"/>
              <a:t>	</a:t>
            </a:r>
            <a:r>
              <a:rPr lang="en-US" sz="1400" i="1" dirty="0" err="1"/>
              <a:t>Biểu</a:t>
            </a:r>
            <a:r>
              <a:rPr lang="en-US" sz="1400" i="1" dirty="0"/>
              <a:t> </a:t>
            </a:r>
            <a:r>
              <a:rPr lang="en-US" sz="1400" i="1" dirty="0" err="1"/>
              <a:t>đồ</a:t>
            </a:r>
            <a:r>
              <a:rPr lang="en-US" sz="1400" i="1" dirty="0"/>
              <a:t> GANTT</a:t>
            </a:r>
            <a:r>
              <a:rPr lang="en-US" dirty="0"/>
              <a:t>                                                                            </a:t>
            </a:r>
          </a:p>
          <a:p>
            <a:pPr>
              <a:buNone/>
            </a:pPr>
            <a:r>
              <a:rPr lang="en-US" sz="1400" dirty="0"/>
              <a:t>	0    		 </a:t>
            </a:r>
            <a:r>
              <a:rPr lang="en-US" sz="1400" b="1" i="1" dirty="0"/>
              <a:t>P1</a:t>
            </a:r>
            <a:r>
              <a:rPr lang="en-US" sz="1400" dirty="0"/>
              <a:t>	      </a:t>
            </a:r>
            <a:r>
              <a:rPr lang="en-US" sz="1400" i="1" dirty="0"/>
              <a:t>	         </a:t>
            </a:r>
            <a:r>
              <a:rPr lang="en-US" sz="1400" b="1" i="1" dirty="0"/>
              <a:t>24	     P2          27         	P3	       </a:t>
            </a:r>
            <a:r>
              <a:rPr lang="en-US" sz="1400" dirty="0"/>
              <a:t>32  </a:t>
            </a:r>
          </a:p>
          <a:p>
            <a:endParaRPr lang="en-US" sz="1400" dirty="0"/>
          </a:p>
          <a:p>
            <a:pPr>
              <a:buNone/>
            </a:pPr>
            <a:r>
              <a:rPr lang="en-US" sz="1400" dirty="0"/>
              <a:t>					         P1 end          P2 end                                   P3 end   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22258"/>
              </p:ext>
            </p:extLst>
          </p:nvPr>
        </p:nvGraphicFramePr>
        <p:xfrm>
          <a:off x="767593" y="3960813"/>
          <a:ext cx="777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 err="1"/>
                        <a:t>thực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hiện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 err="1"/>
                        <a:t>nhập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 err="1"/>
                        <a:t>kết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thúc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 err="1"/>
                        <a:t>chờ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62000" y="2590800"/>
            <a:ext cx="7620794" cy="991394"/>
            <a:chOff x="838200" y="2132806"/>
            <a:chExt cx="7620794" cy="99139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838200" y="2437606"/>
              <a:ext cx="7620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4458494" y="2627312"/>
              <a:ext cx="990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8001000" y="26662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>
              <a:off x="5372894" y="2628106"/>
              <a:ext cx="990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328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422878"/>
            <a:ext cx="4267200" cy="65836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SJF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87634"/>
            <a:ext cx="8229600" cy="4389120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None/>
            </a:pPr>
            <a:r>
              <a:rPr lang="en-US" sz="1400" i="1" dirty="0" err="1"/>
              <a:t>Biểu</a:t>
            </a:r>
            <a:r>
              <a:rPr lang="en-US" sz="1400" i="1" dirty="0"/>
              <a:t> </a:t>
            </a:r>
            <a:r>
              <a:rPr lang="en-US" sz="1400" i="1" dirty="0" err="1"/>
              <a:t>đồ</a:t>
            </a:r>
            <a:r>
              <a:rPr lang="en-US" sz="1400" i="1" dirty="0"/>
              <a:t> GANTT</a:t>
            </a:r>
            <a:r>
              <a:rPr lang="en-US" dirty="0"/>
              <a:t>                                                                            </a:t>
            </a:r>
          </a:p>
          <a:p>
            <a:endParaRPr lang="en-US" sz="1400" dirty="0"/>
          </a:p>
          <a:p>
            <a:pPr>
              <a:buNone/>
            </a:pPr>
            <a:r>
              <a:rPr lang="en-US" sz="1400" dirty="0"/>
              <a:t>	0     </a:t>
            </a:r>
            <a:r>
              <a:rPr lang="en-US" sz="1400" b="1" i="1" dirty="0"/>
              <a:t>P1</a:t>
            </a:r>
            <a:r>
              <a:rPr lang="en-US" sz="1400" dirty="0"/>
              <a:t>	      5     </a:t>
            </a:r>
            <a:r>
              <a:rPr lang="en-US" sz="1400" b="1" i="1" dirty="0"/>
              <a:t>P2 </a:t>
            </a:r>
            <a:r>
              <a:rPr lang="en-US" sz="1400" i="1" dirty="0"/>
              <a:t>   8 	     </a:t>
            </a:r>
            <a:r>
              <a:rPr lang="en-US" sz="1400" b="1" i="1" dirty="0"/>
              <a:t> P3</a:t>
            </a:r>
            <a:r>
              <a:rPr lang="en-US" sz="1400" i="1" dirty="0"/>
              <a:t>	         </a:t>
            </a:r>
            <a:r>
              <a:rPr lang="en-US" sz="1400" dirty="0"/>
              <a:t>13           </a:t>
            </a:r>
            <a:r>
              <a:rPr lang="en-US" sz="1400" i="1" dirty="0"/>
              <a:t> </a:t>
            </a:r>
            <a:r>
              <a:rPr lang="en-US" sz="1400" b="1" i="1" dirty="0"/>
              <a:t>	 P1 	                        </a:t>
            </a:r>
            <a:r>
              <a:rPr lang="en-US" sz="1400" dirty="0"/>
              <a:t>32  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                    P2 end                                  P3 end                                                        P1 end   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420240"/>
              </p:ext>
            </p:extLst>
          </p:nvPr>
        </p:nvGraphicFramePr>
        <p:xfrm>
          <a:off x="838200" y="4227115"/>
          <a:ext cx="777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 err="1"/>
                        <a:t>thực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hiện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 err="1"/>
                        <a:t>nhập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 err="1"/>
                        <a:t>kết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thúc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 err="1"/>
                        <a:t>chờ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762000" y="3313509"/>
            <a:ext cx="76200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562100" y="3314700"/>
            <a:ext cx="5341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2058194" y="3505200"/>
            <a:ext cx="10660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4382294" y="35425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7924800" y="3581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08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531303"/>
            <a:ext cx="1210962" cy="59131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SJF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2615"/>
            <a:ext cx="8229600" cy="5029200"/>
          </a:xfrm>
        </p:spPr>
        <p:txBody>
          <a:bodyPr>
            <a:normAutofit/>
          </a:bodyPr>
          <a:lstStyle/>
          <a:p>
            <a:r>
              <a:rPr lang="vi-V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Ưu </a:t>
            </a:r>
            <a:r>
              <a:rPr lang="vi-VN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vi-V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xem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ưu,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gian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đợi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trung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giảm</a:t>
            </a:r>
            <a:endParaRPr lang="vi-VN" b="1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Tận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năng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CPU</a:t>
            </a:r>
          </a:p>
          <a:p>
            <a:r>
              <a:rPr lang="vi-VN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Nhược</a:t>
            </a:r>
            <a:r>
              <a:rPr lang="vi-V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vi-V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Cài đặt thuật toán phức tạp, tốn nhiều x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ử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lý cho quá trình quản lý.</a:t>
            </a:r>
          </a:p>
          <a:p>
            <a:pPr lvl="1"/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SJF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trưng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không trưng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CPU,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dị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nhau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ưu hay không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ưu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trưng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CPU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50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Round Robin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34440"/>
            <a:ext cx="8229600" cy="4389120"/>
          </a:xfrm>
        </p:spPr>
        <p:txBody>
          <a:bodyPr/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trật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process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khe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khe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process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đợi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lượt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481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95621"/>
            <a:ext cx="5334000" cy="4803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Round Robin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/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RR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q=4 (quantum)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GANTT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0    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P1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         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P1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      8      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 P2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	 11      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P3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15  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P1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19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 P3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20 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	                   P1             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32  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                                                     P2 end                   	      P3 end                                                  P1 end   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175713"/>
              </p:ext>
            </p:extLst>
          </p:nvPr>
        </p:nvGraphicFramePr>
        <p:xfrm>
          <a:off x="762000" y="4081780"/>
          <a:ext cx="777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 err="1"/>
                        <a:t>thực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hiện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 err="1"/>
                        <a:t>nhập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 err="1"/>
                        <a:t>kết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thúc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 err="1"/>
                        <a:t>chờ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762000" y="3048000"/>
            <a:ext cx="76200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257300" y="3086100"/>
            <a:ext cx="5341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2934891" y="3161109"/>
            <a:ext cx="8374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5106194" y="31996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7925594" y="31996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2247900" y="3086100"/>
            <a:ext cx="5341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152900" y="3086100"/>
            <a:ext cx="5341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067300" y="3086100"/>
            <a:ext cx="5341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646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5486400" cy="51511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Round Robin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vi-V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Ưu </a:t>
            </a:r>
            <a:r>
              <a:rPr lang="vi-VN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Các quá trình sẽ được luân phiên cho CPU x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ử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lý nên thời gian chờ đợi sẽ ít.</a:t>
            </a:r>
          </a:p>
          <a:p>
            <a:pPr lvl="1"/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Đối với các quá trình liên quan đến nhập xuất I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O người dùng thì rất hiệu quả.</a:t>
            </a:r>
          </a:p>
          <a:p>
            <a:pPr lvl="1"/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không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tạp</a:t>
            </a:r>
            <a:endParaRPr lang="vi-VN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vi-VN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Nhược</a:t>
            </a:r>
            <a:r>
              <a:rPr lang="vi-V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gian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đợi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trung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RR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Nếu thời gian định mức cho việc x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ử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lý quá lớn thì RR thành FIFO</a:t>
            </a:r>
          </a:p>
          <a:p>
            <a:pPr lvl="1"/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Nếu thời gian quá ngắn so với thời gian x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ử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lý của một tiến trình trong danh sách hàng đợi thì việc chờ đợi và x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ử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lý luân phiên sẽ nhiều.</a:t>
            </a:r>
          </a:p>
          <a:p>
            <a:pPr marL="393192" lvl="1" indent="0">
              <a:buNone/>
            </a:pPr>
            <a:r>
              <a:rPr lang="en-US" b="1" i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Qui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gian nên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hơn 80% chu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CPU.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763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257"/>
            <a:ext cx="8229600" cy="6675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tiên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38912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vào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 Khi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chấp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hay không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CPU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algn="just"/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không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phóng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26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04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763524"/>
            <a:ext cx="1371600" cy="5151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dụ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229600" cy="438912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Cho 3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3&gt;2&gt;1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27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87009"/>
              </p:ext>
            </p:extLst>
          </p:nvPr>
        </p:nvGraphicFramePr>
        <p:xfrm>
          <a:off x="1371600" y="1981200"/>
          <a:ext cx="6324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0" dirty="0"/>
                        <a:t> </a:t>
                      </a:r>
                      <a:r>
                        <a:rPr lang="en-US" sz="900" baseline="0" dirty="0" err="1"/>
                        <a:t>thực</a:t>
                      </a:r>
                      <a:r>
                        <a:rPr lang="en-US" sz="900" baseline="0" dirty="0"/>
                        <a:t> </a:t>
                      </a:r>
                      <a:r>
                        <a:rPr lang="en-US" sz="900" baseline="0" dirty="0" err="1"/>
                        <a:t>hiện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r>
                        <a:rPr kumimoji="0" lang="en-US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Quyền ưu tiên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07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47364"/>
            <a:ext cx="4724400" cy="5159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quyền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71746"/>
            <a:ext cx="8229600" cy="4389120"/>
          </a:xfrm>
        </p:spPr>
        <p:txBody>
          <a:bodyPr/>
          <a:lstStyle/>
          <a:p>
            <a:pPr>
              <a:buNone/>
            </a:pP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dù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GANTT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</a:t>
            </a: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0    		 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P1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24	           P3                       29         P 2 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32  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			         P1 end                             P3 end                           P2 end   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28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463635"/>
              </p:ext>
            </p:extLst>
          </p:nvPr>
        </p:nvGraphicFramePr>
        <p:xfrm>
          <a:off x="762000" y="4236562"/>
          <a:ext cx="777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 err="1"/>
                        <a:t>thực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hiện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 err="1"/>
                        <a:t>nhập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 err="1"/>
                        <a:t>kết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thúc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 err="1"/>
                        <a:t>chờ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820616" y="3124200"/>
            <a:ext cx="76200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4458494" y="34655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8001000" y="35044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6439694" y="34663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049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5563"/>
            <a:ext cx="5562600" cy="5159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quyền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250"/>
            <a:ext cx="8229600" cy="4389120"/>
          </a:xfrm>
        </p:spPr>
        <p:txBody>
          <a:bodyPr/>
          <a:lstStyle/>
          <a:p>
            <a:pPr>
              <a:buNone/>
            </a:pP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GANTT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</a:t>
            </a: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0     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P1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       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P2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7 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 P3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           12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	  P2     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			        	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32  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		           P3 end   P2 end            			   P1 end   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29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474440"/>
              </p:ext>
            </p:extLst>
          </p:nvPr>
        </p:nvGraphicFramePr>
        <p:xfrm>
          <a:off x="761603" y="4102100"/>
          <a:ext cx="777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 err="1"/>
                        <a:t>thực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hiện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 err="1"/>
                        <a:t>nhập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 err="1"/>
                        <a:t>kết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thúc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 err="1"/>
                        <a:t>chờ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837406" y="2595245"/>
            <a:ext cx="7620794" cy="990600"/>
            <a:chOff x="838200" y="2971800"/>
            <a:chExt cx="7620794" cy="9906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838200" y="3275806"/>
              <a:ext cx="76200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4229894" y="3466306"/>
              <a:ext cx="990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8001000" y="35044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3620294" y="3466306"/>
              <a:ext cx="990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 rot="5400000">
            <a:off x="1372394" y="3051651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2058194" y="3051651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7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152" y="533400"/>
            <a:ext cx="7851648" cy="762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CPU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182" y="1691326"/>
            <a:ext cx="7854696" cy="2423474"/>
          </a:xfrm>
        </p:spPr>
        <p:txBody>
          <a:bodyPr>
            <a:noAutofit/>
          </a:bodyPr>
          <a:lstStyle/>
          <a:p>
            <a:pPr algn="l"/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3.1.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endParaRPr lang="en-US" sz="3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3.2.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phối</a:t>
            </a:r>
            <a:endParaRPr lang="en-US" sz="3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3.3.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toán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phối</a:t>
            </a:r>
            <a:endParaRPr lang="en-US" sz="3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3.4.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endParaRPr lang="en-US" sz="3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33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096000" cy="8382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tiên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37" y="1371600"/>
            <a:ext cx="8229600" cy="4389120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Nhược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tính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đói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CPU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xoay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Sau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CPU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30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804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088" y="304800"/>
            <a:ext cx="8610600" cy="762000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SRT (Shortest Remain Time)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088" y="1371600"/>
            <a:ext cx="8229600" cy="4389120"/>
          </a:xfrm>
        </p:spPr>
        <p:txBody>
          <a:bodyPr/>
          <a:lstStyle/>
          <a:p>
            <a:r>
              <a:rPr lang="vi-VN" b="1" dirty="0">
                <a:latin typeface="Times New Roman" pitchFamily="18" charset="0"/>
                <a:cs typeface="Times New Roman" pitchFamily="18" charset="0"/>
              </a:rPr>
              <a:t>Tương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như SJF nhưng trong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ưu tiên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gian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nốt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gian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đi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gian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). Như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, trong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xuyên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thông tin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giời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gian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. Đồng thời, chế độ phân bổ lại giờ CPU cũng phải được áp dụng nếu không sẽ làm mất 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í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nh ưu việ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của thuật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vi-VN" b="1"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872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285"/>
            <a:ext cx="8229600" cy="552515"/>
          </a:xfrm>
        </p:spPr>
        <p:txBody>
          <a:bodyPr>
            <a:normAutofit fontScale="90000"/>
          </a:bodyPr>
          <a:lstStyle/>
          <a:p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SRT (Shortest Remain Time)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389120"/>
          </a:xfrm>
        </p:spPr>
        <p:txBody>
          <a:bodyPr/>
          <a:lstStyle/>
          <a:p>
            <a:r>
              <a:rPr lang="vi-VN" b="1" dirty="0">
                <a:latin typeface="Times New Roman" pitchFamily="18" charset="0"/>
                <a:cs typeface="Times New Roman" pitchFamily="18" charset="0"/>
              </a:rPr>
              <a:t>Ưu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gian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đợi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trong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ngắn</a:t>
            </a:r>
            <a:endParaRPr lang="vi-VN" b="1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ưu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nhất</a:t>
            </a:r>
            <a:endParaRPr lang="vi-VN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Nhược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khá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tạp</a:t>
            </a:r>
            <a:endParaRPr lang="vi-VN" b="1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chặt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chẽ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trình</a:t>
            </a:r>
            <a:endParaRPr lang="vi-VN" b="1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gian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vi-V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 err="1">
                <a:latin typeface="Times New Roman" pitchFamily="18" charset="0"/>
                <a:cs typeface="Times New Roman" pitchFamily="18" charset="0"/>
              </a:rPr>
              <a:t>trình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243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533400"/>
            <a:ext cx="4191000" cy="6675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Multilevel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780" y="1524000"/>
            <a:ext cx="8229600" cy="4389120"/>
          </a:xfrm>
        </p:spPr>
        <p:txBody>
          <a:bodyPr/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rơi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đói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” CPU.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CPU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40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tập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730874"/>
          </a:xfrm>
        </p:spPr>
        <p:txBody>
          <a:bodyPr>
            <a:noAutofit/>
          </a:bodyPr>
          <a:lstStyle/>
          <a:p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1:</a:t>
            </a:r>
            <a:r>
              <a:rPr lang="vi-VN" sz="1600" b="1" dirty="0">
                <a:latin typeface="Times New Roman" pitchFamily="18" charset="0"/>
                <a:cs typeface="Times New Roman" pitchFamily="18" charset="0"/>
              </a:rPr>
              <a:t> Xét tập các tiến trình sau (với thời gian yêu cầu CPU và độ ưu tiên kèm theo) 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vi-VN" sz="1600" b="1" dirty="0">
                <a:latin typeface="Times New Roman" pitchFamily="18" charset="0"/>
                <a:cs typeface="Times New Roman" pitchFamily="18" charset="0"/>
              </a:rPr>
              <a:t>a)Cho biết kết quả điều phối hoạt động của c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á</a:t>
            </a:r>
            <a:r>
              <a:rPr lang="vi-VN" sz="1600" b="1" dirty="0">
                <a:latin typeface="Times New Roman" pitchFamily="18" charset="0"/>
                <a:cs typeface="Times New Roman" pitchFamily="18" charset="0"/>
              </a:rPr>
              <a:t>c tiến trình trên theo thuật toán FIFO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vi-VN" sz="1600" b="1" dirty="0">
                <a:latin typeface="Times New Roman" pitchFamily="18" charset="0"/>
                <a:cs typeface="Times New Roman" pitchFamily="18" charset="0"/>
              </a:rPr>
              <a:t> SJF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vi-VN" sz="1600" b="1" dirty="0">
                <a:latin typeface="Times New Roman" pitchFamily="18" charset="0"/>
                <a:cs typeface="Times New Roman" pitchFamily="18" charset="0"/>
              </a:rPr>
              <a:t> điều phối theo độ ưu tiên độc quyền (độ ưu tiên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vi-VN" sz="1600" b="1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vi-VN" sz="1600" b="1" dirty="0">
                <a:latin typeface="Times New Roman" pitchFamily="18" charset="0"/>
                <a:cs typeface="Times New Roman" pitchFamily="18" charset="0"/>
              </a:rPr>
              <a:t> &gt; ...) và RR (quantum=2).</a:t>
            </a:r>
          </a:p>
          <a:p>
            <a:pPr>
              <a:buNone/>
            </a:pPr>
            <a:r>
              <a:rPr lang="vi-VN" sz="1600" b="1" dirty="0">
                <a:latin typeface="Times New Roman" pitchFamily="18" charset="0"/>
                <a:cs typeface="Times New Roman" pitchFamily="18" charset="0"/>
              </a:rPr>
              <a:t>b)Cho biết thời gian lưu lại trong hệ thống (turnaround time) của từng tiến trình trong từng thuật toán điều phối ở c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vi-VN" sz="1600" b="1" dirty="0">
                <a:latin typeface="Times New Roman" pitchFamily="18" charset="0"/>
                <a:cs typeface="Times New Roman" pitchFamily="18" charset="0"/>
              </a:rPr>
              <a:t>u a.</a:t>
            </a:r>
          </a:p>
          <a:p>
            <a:pPr>
              <a:buNone/>
            </a:pPr>
            <a:r>
              <a:rPr lang="vi-VN" sz="1600" b="1" dirty="0">
                <a:latin typeface="Times New Roman" pitchFamily="18" charset="0"/>
                <a:cs typeface="Times New Roman" pitchFamily="18" charset="0"/>
              </a:rPr>
              <a:t>c)Cho biết thời gian chờ trong hệ thống (waiting time) của từng tiến trình trong từng thuật toán điều phối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vi-VN" sz="1600" b="1" dirty="0">
                <a:latin typeface="Times New Roman" pitchFamily="18" charset="0"/>
                <a:cs typeface="Times New Roman" pitchFamily="18" charset="0"/>
              </a:rPr>
              <a:t>d)Thuật toán điều phối nào trong các thuật toán ở câu a cho thời gian chờ trung bình là cực tiểu ?</a:t>
            </a: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56140"/>
              </p:ext>
            </p:extLst>
          </p:nvPr>
        </p:nvGraphicFramePr>
        <p:xfrm>
          <a:off x="1219200" y="1644061"/>
          <a:ext cx="6096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r>
                        <a:rPr lang="en-US"/>
                        <a:t>Tiến</a:t>
                      </a:r>
                      <a:r>
                        <a:rPr lang="en-US" baseline="0"/>
                        <a:t> trình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  <a:r>
                        <a:rPr lang="en-US" baseline="0"/>
                        <a:t> thực hiện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 nhập</a:t>
                      </a:r>
                      <a:r>
                        <a:rPr lang="en-US" baseline="0"/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Độ ưu tiên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19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152" y="533400"/>
            <a:ext cx="7851648" cy="762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CPU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182" y="1691326"/>
            <a:ext cx="7854696" cy="2423474"/>
          </a:xfrm>
        </p:spPr>
        <p:txBody>
          <a:bodyPr>
            <a:noAutofit/>
          </a:bodyPr>
          <a:lstStyle/>
          <a:p>
            <a:pPr algn="l"/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3.1.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endParaRPr lang="en-US" sz="3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3.2.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phối</a:t>
            </a:r>
            <a:endParaRPr lang="en-US" sz="3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3.3.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toán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phối</a:t>
            </a:r>
            <a:endParaRPr lang="en-US" sz="3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3.4.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endParaRPr lang="en-US" sz="3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90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1511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 vert="horz">
            <a:noAutofit/>
          </a:bodyPr>
          <a:lstStyle/>
          <a:p>
            <a:r>
              <a:rPr lang="vi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" sz="2200" b="1" dirty="0">
                <a:latin typeface="Times New Roman" pitchFamily="18" charset="0"/>
                <a:cs typeface="Times New Roman" pitchFamily="18" charset="0"/>
              </a:rPr>
              <a:t>iều phối phức tạp hơn so v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ớ</a:t>
            </a:r>
            <a:r>
              <a:rPr lang="vi" sz="2200" b="1" dirty="0">
                <a:latin typeface="Times New Roman" pitchFamily="18" charset="0"/>
                <a:cs typeface="Times New Roman" pitchFamily="18" charset="0"/>
              </a:rPr>
              <a:t>i trường hợp có một VXL 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vi" sz="2200" b="1" dirty="0">
                <a:latin typeface="Times New Roman" pitchFamily="18" charset="0"/>
                <a:cs typeface="Times New Roman" pitchFamily="18" charset="0"/>
              </a:rPr>
              <a:t> Vấn đề chia sẻ tải</a:t>
            </a:r>
          </a:p>
          <a:p>
            <a:pPr lvl="1"/>
            <a:r>
              <a:rPr lang="vi" sz="2200" b="1" i="1" dirty="0">
                <a:latin typeface="Times New Roman" pitchFamily="18" charset="0"/>
                <a:cs typeface="Times New Roman" pitchFamily="18" charset="0"/>
              </a:rPr>
              <a:t>Mỗi VXL có một hàng đợi sẵn sàng riêng</a:t>
            </a:r>
          </a:p>
          <a:p>
            <a:pPr lvl="2"/>
            <a:r>
              <a:rPr lang="vi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" sz="2200" dirty="0">
                <a:latin typeface="Times New Roman" pitchFamily="18" charset="0"/>
                <a:cs typeface="Times New Roman" pitchFamily="18" charset="0"/>
              </a:rPr>
              <a:t>Tồn tại VXL rảnh rỗi v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ớ</a:t>
            </a:r>
            <a:r>
              <a:rPr lang="vi" sz="2200" dirty="0">
                <a:latin typeface="Times New Roman" pitchFamily="18" charset="0"/>
                <a:cs typeface="Times New Roman" pitchFamily="18" charset="0"/>
              </a:rPr>
              <a:t>i hàng đợi rỗng trong khi VXL khác phải tính toán nhiều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vi" sz="2200" b="1" i="1" dirty="0">
                <a:latin typeface="Times New Roman" pitchFamily="18" charset="0"/>
                <a:cs typeface="Times New Roman" pitchFamily="18" charset="0"/>
              </a:rPr>
              <a:t>Hàng đợi sẵn sàng dùng chung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vi" sz="2200" b="1" i="1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vi" sz="2200" dirty="0">
                <a:latin typeface="Times New Roman" pitchFamily="18" charset="0"/>
                <a:cs typeface="Times New Roman" pitchFamily="18" charset="0"/>
              </a:rPr>
              <a:t>Vấn đề dùng chung cấu trúc dữ liêu (hàng đợi) :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vi" sz="2200" dirty="0">
                <a:latin typeface="Times New Roman" pitchFamily="18" charset="0"/>
                <a:cs typeface="Times New Roman" pitchFamily="18" charset="0"/>
              </a:rPr>
              <a:t>Một tiến trình được lựa chọn bởi 2 processors hoặc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vi" sz="2200" dirty="0">
                <a:latin typeface="Times New Roman" pitchFamily="18" charset="0"/>
                <a:cs typeface="Times New Roman" pitchFamily="18" charset="0"/>
              </a:rPr>
              <a:t>ột tiến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" sz="2200" dirty="0">
                <a:latin typeface="Times New Roman" pitchFamily="18" charset="0"/>
                <a:cs typeface="Times New Roman" pitchFamily="18" charset="0"/>
              </a:rPr>
              <a:t>trình bị thất lạc trên hàng đợi</a:t>
            </a:r>
          </a:p>
          <a:p>
            <a:r>
              <a:rPr lang="vi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" sz="2200" b="1" dirty="0">
                <a:latin typeface="Times New Roman" pitchFamily="18" charset="0"/>
                <a:cs typeface="Times New Roman" pitchFamily="18" charset="0"/>
              </a:rPr>
              <a:t>a xử lý không đối xứng</a:t>
            </a:r>
          </a:p>
          <a:p>
            <a:pPr lvl="1"/>
            <a:r>
              <a:rPr lang="vi" sz="2200" b="1" i="1" dirty="0">
                <a:latin typeface="Times New Roman" pitchFamily="18" charset="0"/>
                <a:cs typeface="Times New Roman" pitchFamily="18" charset="0"/>
              </a:rPr>
              <a:t>Chỉ có một processor truy nhập hàng đợi hủy bỏ vấn đề dùng chung cơ sở dữ li</a:t>
            </a:r>
            <a:r>
              <a:rPr lang="en-US" sz="2200" b="1" i="1" dirty="0" err="1">
                <a:latin typeface="Times New Roman" pitchFamily="18" charset="0"/>
                <a:cs typeface="Times New Roman" pitchFamily="18" charset="0"/>
              </a:rPr>
              <a:t>ệu</a:t>
            </a:r>
            <a:endParaRPr lang="en-US" sz="2200" b="1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vi" sz="2200" b="1" i="1" dirty="0">
                <a:latin typeface="Times New Roman" pitchFamily="18" charset="0"/>
                <a:cs typeface="Times New Roman" pitchFamily="18" charset="0"/>
              </a:rPr>
              <a:t>Có thể tắc nghẽn tại một processor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36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95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152" y="533400"/>
            <a:ext cx="7851648" cy="762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CPU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182" y="1691326"/>
            <a:ext cx="7854696" cy="2423474"/>
          </a:xfrm>
        </p:spPr>
        <p:txBody>
          <a:bodyPr>
            <a:noAutofit/>
          </a:bodyPr>
          <a:lstStyle/>
          <a:p>
            <a:pPr algn="l"/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3.1.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endParaRPr lang="en-US" sz="3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3.2.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phối</a:t>
            </a:r>
            <a:endParaRPr lang="en-US" sz="3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3.3.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toán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phối</a:t>
            </a:r>
            <a:endParaRPr lang="en-US" sz="3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3.4.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endParaRPr lang="en-US" sz="3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62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19CF-2896-4C74-AF55-D4A01AA6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47222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3.1.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niệm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7BEDCBB-00F1-4DCF-B5BE-FB306C3CA8A3}"/>
              </a:ext>
            </a:extLst>
          </p:cNvPr>
          <p:cNvSpPr txBox="1">
            <a:spLocks/>
          </p:cNvSpPr>
          <p:nvPr/>
        </p:nvSpPr>
        <p:spPr>
          <a:xfrm>
            <a:off x="533400" y="56395"/>
            <a:ext cx="8229600" cy="6675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434639"/>
            <a:ext cx="8534400" cy="6327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vi" dirty="0">
                <a:solidFill>
                  <a:srgbClr val="181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có một </a:t>
            </a:r>
            <a:r>
              <a:rPr lang="vi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vi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Chỉ có một tiến trình được thực hiện tại một thời điểm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vi-V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vi-V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VXL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một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tính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vi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đơn chương trình: CPU không được sử dụng =&gt;Lãng phí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vi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đa chương trình: cố gắng sử dụng CPU (</a:t>
            </a:r>
            <a:r>
              <a:rPr lang="vi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 rảnh rỗi</a:t>
            </a:r>
            <a:r>
              <a:rPr lang="vi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cho các tiến trình khác (</a:t>
            </a:r>
            <a:r>
              <a:rPr lang="vi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 chờ đợi</a:t>
            </a:r>
            <a:r>
              <a:rPr lang="vi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vi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Cần nhiều tiến trình sẵn sàng trong bộ nhớ tại một thời điểm 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vi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một tiến trình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vi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hệ điều hành lấy lại processor để phân cho tiến trình khác</a:t>
            </a:r>
          </a:p>
          <a:p>
            <a:pPr marL="274320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>
                <a:solidFill>
                  <a:srgbClr val="181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iều phối processor quan 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ọ</a:t>
            </a:r>
            <a:r>
              <a:rPr lang="vi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v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</a:t>
            </a:r>
            <a:r>
              <a:rPr lang="vi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hệ điều hành đa nhiệm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vi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Luân chuyển CPU giữa các tiến trình —&gt; khai thác hệ thống hiệu quả hơn</a:t>
            </a:r>
          </a:p>
          <a:p>
            <a:pPr marL="274320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vi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iều phối processor là nền tảng trong thiết kế hệ điều hành</a:t>
            </a:r>
          </a:p>
        </p:txBody>
      </p:sp>
    </p:spTree>
    <p:extLst>
      <p:ext uri="{BB962C8B-B14F-4D97-AF65-F5344CB8AC3E}">
        <p14:creationId xmlns:p14="http://schemas.microsoft.com/office/powerpoint/2010/main" val="320057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5791200" cy="5715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spcAft>
                <a:spcPts val="210"/>
              </a:spcAft>
            </a:pPr>
            <a:r>
              <a:rPr lang="vi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Tiến trình là chuỗi luân phiên giữa chu kỳ tính toán và chờ đợi vào/ra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vi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</a:pPr>
            <a:r>
              <a:rPr lang="vi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Bắt đầu bởi chu kỳ tính toán </a:t>
            </a:r>
            <a:endParaRPr lang="en-US" sz="2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</a:pPr>
            <a:r>
              <a:rPr lang="vi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Tiếp theo chu kỳ đợi vào/ra </a:t>
            </a:r>
            <a:endParaRPr lang="en-US" sz="2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</a:pPr>
            <a:r>
              <a:rPr lang="vi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Tính toán—&gt; đợi vào/ra —</a:t>
            </a: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vi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toán —&gt; đợi vào/ra —&gt; ...</a:t>
            </a:r>
          </a:p>
          <a:p>
            <a:pPr lvl="1">
              <a:lnSpc>
                <a:spcPct val="160000"/>
              </a:lnSpc>
              <a:spcAft>
                <a:spcPts val="210"/>
              </a:spcAft>
            </a:pPr>
            <a:r>
              <a:rPr lang="vi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Kết thúc: Tính toán (yêu cầu hệ thống kết thúc thực hiện)</a:t>
            </a:r>
          </a:p>
          <a:p>
            <a:pPr>
              <a:lnSpc>
                <a:spcPct val="160000"/>
              </a:lnSpc>
              <a:spcAft>
                <a:spcPts val="210"/>
              </a:spcAft>
            </a:pPr>
            <a:r>
              <a:rPr lang="vi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biệt các kiểu tiến trình</a:t>
            </a:r>
          </a:p>
          <a:p>
            <a:pPr lvl="1">
              <a:lnSpc>
                <a:spcPct val="160000"/>
              </a:lnSpc>
              <a:spcAft>
                <a:spcPts val="210"/>
              </a:spcAft>
            </a:pPr>
            <a:r>
              <a:rPr lang="vi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Dựa trên sự phân b</a:t>
            </a: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ổ</a:t>
            </a:r>
            <a:r>
              <a:rPr lang="vi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thời gian cho các chu kỳ CPU &amp; vào/ra</a:t>
            </a:r>
          </a:p>
          <a:p>
            <a:pPr marL="111442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 trình tính toán (CPU-bound process) có vài chu kỳ CPU dài </a:t>
            </a:r>
            <a:endParaRPr lang="en-US" sz="2000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442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 trình vào ra (l/O-bound</a:t>
            </a:r>
            <a:r>
              <a:rPr lang="en-US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process) có nhiều chu kỳ CPU ngắn</a:t>
            </a:r>
          </a:p>
          <a:p>
            <a:pPr lvl="1">
              <a:lnSpc>
                <a:spcPct val="160000"/>
              </a:lnSpc>
            </a:pP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ể chọn giải thuật điều phối thích hợp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779249"/>
            <a:ext cx="3366224" cy="58329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3652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 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CPU – I/O</a:t>
            </a:r>
          </a:p>
        </p:txBody>
      </p:sp>
    </p:spTree>
    <p:extLst>
      <p:ext uri="{BB962C8B-B14F-4D97-AF65-F5344CB8AC3E}">
        <p14:creationId xmlns:p14="http://schemas.microsoft.com/office/powerpoint/2010/main" val="332524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255" y="76200"/>
            <a:ext cx="8229600" cy="4572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Bộ</a:t>
            </a:r>
            <a:r>
              <a:rPr 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điều</a:t>
            </a:r>
            <a:r>
              <a:rPr 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phối</a:t>
            </a:r>
            <a:r>
              <a:rPr 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8991600" cy="63246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Aft>
                <a:spcPts val="210"/>
              </a:spcAft>
            </a:pPr>
            <a:r>
              <a:rPr lang="vi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Lựa chọn một trong số các tiến trình đang sẵn sàng trong bộ nh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</a:t>
            </a:r>
            <a:r>
              <a:rPr lang="vi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cung cấp CPU cho nó</a:t>
            </a:r>
          </a:p>
          <a:p>
            <a:pPr lvl="1">
              <a:lnSpc>
                <a:spcPct val="150000"/>
              </a:lnSpc>
            </a:pP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tiến trình phải sắp hàng trong hàng đợi</a:t>
            </a:r>
          </a:p>
          <a:p>
            <a:pPr>
              <a:lnSpc>
                <a:spcPct val="150000"/>
              </a:lnSpc>
              <a:spcAft>
                <a:spcPts val="210"/>
              </a:spcAft>
            </a:pPr>
            <a:r>
              <a:rPr lang="vi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Quyết định điều phối CPU xảy ra khi tiến trình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vi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Chuyển từ trạng thái thực hiện sang trạng thái chờ đợi (y/c vào/ra)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vi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Chuy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ể</a:t>
            </a:r>
            <a:r>
              <a:rPr lang="vi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từ trạng thái thực hiện sang trạng thái sẵn sàng (hết thời gian sử dụng CPU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ngắt thời gian)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vi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Chuy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ể</a:t>
            </a:r>
            <a:r>
              <a:rPr lang="vi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từ trạng thái chờ đợi sang trạng thái sẵn sàng (hoàn thành vào/ra) </a:t>
            </a:r>
            <a:endParaRPr lang="en-US" sz="1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192" lvl="1" indent="0">
              <a:lnSpc>
                <a:spcPct val="150000"/>
              </a:lnSpc>
              <a:buNone/>
            </a:pP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vi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Tiến trình kết thúc </a:t>
            </a:r>
            <a:endParaRPr lang="en-US" sz="1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210"/>
              </a:spcAft>
            </a:pPr>
            <a:r>
              <a:rPr lang="vi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Ghi chú</a:t>
            </a:r>
          </a:p>
          <a:p>
            <a:pPr lvl="1">
              <a:lnSpc>
                <a:spcPct val="160000"/>
              </a:lnSpc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1&amp;4</a:t>
            </a:r>
          </a:p>
          <a:p>
            <a:pPr marL="1114425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vi" sz="15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5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Đ</a:t>
            </a:r>
            <a:r>
              <a:rPr lang="vi" sz="15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iều phối không trưng dụng (non-preemptive)</a:t>
            </a:r>
          </a:p>
          <a:p>
            <a:pPr lvl="1">
              <a:lnSpc>
                <a:spcPct val="160000"/>
              </a:lnSpc>
            </a:pPr>
            <a:r>
              <a:rPr lang="vi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khác</a:t>
            </a:r>
          </a:p>
          <a:p>
            <a:pPr marL="1114425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vi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5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&gt;Đ</a:t>
            </a:r>
            <a:r>
              <a:rPr lang="vi" sz="15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iều phối trưng dụng (preemptive)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7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4769"/>
            <a:ext cx="8229600" cy="199161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Điều</a:t>
            </a:r>
            <a:r>
              <a:rPr 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phối</a:t>
            </a:r>
            <a:r>
              <a:rPr 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trưng</a:t>
            </a:r>
            <a:r>
              <a:rPr 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không</a:t>
            </a:r>
            <a:r>
              <a:rPr 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trưng</a:t>
            </a:r>
            <a:r>
              <a:rPr 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dụng</a:t>
            </a:r>
            <a:endParaRPr 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6525"/>
            <a:ext cx="9144000" cy="5334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endParaRPr lang="en-US" sz="17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4425" lvl="2" indent="-342900">
              <a:lnSpc>
                <a:spcPct val="140000"/>
              </a:lnSpc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15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5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15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15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1500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4425" lvl="2" indent="-342900">
              <a:lnSpc>
                <a:spcPct val="140000"/>
              </a:lnSpc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15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5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15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5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5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5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endParaRPr lang="en-US" sz="1500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DOS, Win 3.1, Macintosh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17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(dispatcher)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17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đói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CPU”</a:t>
            </a:r>
          </a:p>
          <a:p>
            <a:pPr lvl="1">
              <a:lnSpc>
                <a:spcPct val="150000"/>
              </a:lnSpc>
            </a:pP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17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4425" lvl="2" indent="-342900">
              <a:lnSpc>
                <a:spcPct val="140000"/>
              </a:lnSpc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15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5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5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5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5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5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5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DL </a:t>
            </a:r>
            <a:r>
              <a:rPr lang="en-US" sz="15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5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5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15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</a:p>
          <a:p>
            <a:pPr marL="1114425" lvl="2" indent="-342900">
              <a:lnSpc>
                <a:spcPct val="140000"/>
              </a:lnSpc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15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5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5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5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5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5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US" sz="15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5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DL </a:t>
            </a:r>
            <a:r>
              <a:rPr lang="en-US" sz="15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5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5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endParaRPr lang="en-US" sz="1500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WinNT, UNIX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8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176" y="189551"/>
            <a:ext cx="7851648" cy="762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CPU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300" y="1143000"/>
            <a:ext cx="7854696" cy="2423474"/>
          </a:xfrm>
        </p:spPr>
        <p:txBody>
          <a:bodyPr>
            <a:noAutofit/>
          </a:bodyPr>
          <a:lstStyle/>
          <a:p>
            <a:pPr algn="l"/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3.1.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endParaRPr lang="en-US" sz="3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3.2.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phối</a:t>
            </a:r>
            <a:endParaRPr lang="en-US" sz="3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3.3.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toán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phối</a:t>
            </a:r>
            <a:endParaRPr lang="en-US" sz="3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3.4.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endParaRPr lang="en-US" sz="3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5B1C-34F9-40C2-AB4D-9131E2B983A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306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5128</TotalTime>
  <Words>3693</Words>
  <Application>Microsoft Office PowerPoint</Application>
  <PresentationFormat>On-screen Show (4:3)</PresentationFormat>
  <Paragraphs>512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Roboto</vt:lpstr>
      <vt:lpstr>Times New Roman</vt:lpstr>
      <vt:lpstr>Wingdings 2</vt:lpstr>
      <vt:lpstr>Flow</vt:lpstr>
      <vt:lpstr>PHẦN 2: QUẢN LÝ TIẾN TRÌNH</vt:lpstr>
      <vt:lpstr>PHẦN 2: QUẢN LÝ TIẾN TRÌNH</vt:lpstr>
      <vt:lpstr>3. Điều phối CPU</vt:lpstr>
      <vt:lpstr>3. Điều phối CPU</vt:lpstr>
      <vt:lpstr>3.1. Các khái niệm</vt:lpstr>
      <vt:lpstr>PowerPoint Presentation</vt:lpstr>
      <vt:lpstr>Bộ điều phối CPU</vt:lpstr>
      <vt:lpstr>Điều phối trưng dụng và không trưng dụng</vt:lpstr>
      <vt:lpstr>3. Điều phối CPU</vt:lpstr>
      <vt:lpstr>Tiêu chuẩn điều phối I</vt:lpstr>
      <vt:lpstr>Tiêu chuẩn điều phối II</vt:lpstr>
      <vt:lpstr>3. Điều phối CPU</vt:lpstr>
      <vt:lpstr>Xem xét vấn đề</vt:lpstr>
      <vt:lpstr>Xem xét vấn đề</vt:lpstr>
      <vt:lpstr>Xét ví dụ</vt:lpstr>
      <vt:lpstr>Các phương pháp giải thuật lập lịch</vt:lpstr>
      <vt:lpstr>Phương pháp FIFO</vt:lpstr>
      <vt:lpstr>Phương pháp FIFO</vt:lpstr>
      <vt:lpstr>Phương pháp SJF</vt:lpstr>
      <vt:lpstr>SJF độc quyền</vt:lpstr>
      <vt:lpstr>SJF không độc quyền</vt:lpstr>
      <vt:lpstr>SJF</vt:lpstr>
      <vt:lpstr>Phương pháp Round Robin</vt:lpstr>
      <vt:lpstr>Phương pháp Round Robin</vt:lpstr>
      <vt:lpstr>Phương pháp Round Robin</vt:lpstr>
      <vt:lpstr>Phương pháp theo quyền ưu tiên</vt:lpstr>
      <vt:lpstr>Ví dụ</vt:lpstr>
      <vt:lpstr>Quyền ưu tiên độc quyền</vt:lpstr>
      <vt:lpstr>Quyền ưu tiên không độc quyền</vt:lpstr>
      <vt:lpstr>Phương pháp quyền ưu tiên</vt:lpstr>
      <vt:lpstr>Phương pháp SRT (Shortest Remain Time)</vt:lpstr>
      <vt:lpstr>Phương pháp SRT (Shortest Remain Time)</vt:lpstr>
      <vt:lpstr>Multilevel feedback</vt:lpstr>
      <vt:lpstr>Bài tập</vt:lpstr>
      <vt:lpstr>3. Điều phối CPU</vt:lpstr>
      <vt:lpstr>Vấn đề</vt:lpstr>
    </vt:vector>
  </TitlesOfParts>
  <Company>viettel telecom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NGUYÊN LÝ HỆ ĐIỀU HÀNH</dc:title>
  <dc:creator>Thanhph4</dc:creator>
  <cp:lastModifiedBy>Thắng Hoàng Nam</cp:lastModifiedBy>
  <cp:revision>721</cp:revision>
  <dcterms:created xsi:type="dcterms:W3CDTF">2010-11-23T15:26:06Z</dcterms:created>
  <dcterms:modified xsi:type="dcterms:W3CDTF">2022-08-27T11:51:53Z</dcterms:modified>
</cp:coreProperties>
</file>