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11522075" cy="7200900"/>
  <p:notesSz cx="9190038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DF4E7"/>
    <a:srgbClr val="FCF5C4"/>
    <a:srgbClr val="C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 autoAdjust="0"/>
  </p:normalViewPr>
  <p:slideViewPr>
    <p:cSldViewPr>
      <p:cViewPr varScale="1">
        <p:scale>
          <a:sx n="65" d="100"/>
          <a:sy n="65" d="100"/>
        </p:scale>
        <p:origin x="1110" y="60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926" y="-102"/>
      </p:cViewPr>
      <p:guideLst>
        <p:guide orient="horz" pos="2160"/>
        <p:guide pos="28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8303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05413" y="0"/>
            <a:ext cx="398303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7F9830-1794-41B9-B0E8-33936F69EDBF}" type="datetimeFigureOut">
              <a:rPr lang="en-US"/>
              <a:pPr>
                <a:defRPr/>
              </a:pPr>
              <a:t>19-Mar-20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8303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05413" y="6513513"/>
            <a:ext cx="398303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097615-924B-4DF2-BB83-AA599D2E9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342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7000" y="0"/>
            <a:ext cx="3983038" cy="342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38413" y="514350"/>
            <a:ext cx="41148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257550"/>
            <a:ext cx="6738938" cy="3086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83038" cy="342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7000" y="6515100"/>
            <a:ext cx="3983038" cy="342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1A316B7-0E9C-48D3-B61E-C018D4D40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A316B7-0E9C-48D3-B61E-C018D4D404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105" y="160020"/>
            <a:ext cx="7969435" cy="72009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52" y="1120140"/>
            <a:ext cx="10849954" cy="5280660"/>
          </a:xfrm>
        </p:spPr>
        <p:txBody>
          <a:bodyPr/>
          <a:lstStyle>
            <a:lvl1pPr marL="0" indent="0" algn="l">
              <a:buNone/>
              <a:defRPr>
                <a:solidFill>
                  <a:srgbClr val="005398"/>
                </a:solidFill>
              </a:defRPr>
            </a:lvl1pPr>
            <a:lvl2pPr marL="534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9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4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C12F6-34AA-4501-8ADC-CDCF9ADF46E0}" type="datetime1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8175" y="6673850"/>
            <a:ext cx="1824038" cy="38417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74C7FB4-CF78-4474-9547-0906C65D12F4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160020"/>
            <a:ext cx="6632733" cy="560070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CB87F-55E2-49F2-A58F-510081B598E7}" type="datetime1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8175" y="6673850"/>
            <a:ext cx="1824038" cy="38417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74C7FB4-CF78-4474-9547-0906C65D12F4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38F8-78DA-496E-B7B6-5A1779D6F368}" type="datetime1">
              <a:rPr lang="en-US" smtClean="0"/>
              <a:t>19-Mar-20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258175" y="6673850"/>
            <a:ext cx="1824038" cy="38417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74C7FB4-CF78-4474-9547-0906C65D12F4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5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 l="-56000" t="-35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263" y="160338"/>
            <a:ext cx="4346575" cy="560387"/>
          </a:xfrm>
          <a:prstGeom prst="rect">
            <a:avLst/>
          </a:prstGeom>
        </p:spPr>
        <p:txBody>
          <a:bodyPr vert="horz" lIns="106985" tIns="53492" rIns="106985" bIns="53492" rtlCol="0" anchor="ctr">
            <a:normAutofit/>
          </a:bodyPr>
          <a:lstStyle/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 website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200150"/>
            <a:ext cx="1056322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6985" tIns="53492" rIns="106985" bIns="53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263" y="6673850"/>
            <a:ext cx="2687637" cy="38417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A3093D-8DDC-4EA5-81E2-4325AA6FE4B7}" type="datetime1">
              <a:rPr lang="en-US" smtClean="0"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000" y="6673850"/>
            <a:ext cx="3648075" cy="38417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58175" y="6673850"/>
            <a:ext cx="1824038" cy="38417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74C7FB4-CF78-4474-9547-0906C65D12F4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0" r:id="rId2"/>
    <p:sldLayoutId id="214748376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ln w="17780" cmpd="sng">
            <a:solidFill>
              <a:srgbClr val="FFFFFF"/>
            </a:solidFill>
            <a:prstDash val="solid"/>
            <a:miter lim="800000"/>
          </a:ln>
          <a:solidFill>
            <a:srgbClr val="558ED5"/>
          </a:solidFill>
          <a:effectLst>
            <a:outerShdw blurRad="50800" algn="tl" rotWithShape="0">
              <a:srgbClr val="000000"/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558ED5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558ED5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558ED5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558ED5"/>
          </a:solidFill>
          <a:latin typeface="Arial" charset="0"/>
          <a:cs typeface="Arial" charset="0"/>
        </a:defRPr>
      </a:lvl5pPr>
      <a:lvl6pPr marL="534924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558ED5"/>
          </a:solidFill>
          <a:latin typeface="Arial" charset="0"/>
          <a:cs typeface="Arial" charset="0"/>
        </a:defRPr>
      </a:lvl6pPr>
      <a:lvl7pPr marL="1069848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558ED5"/>
          </a:solidFill>
          <a:latin typeface="Arial" charset="0"/>
          <a:cs typeface="Arial" charset="0"/>
        </a:defRPr>
      </a:lvl7pPr>
      <a:lvl8pPr marL="1604772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558ED5"/>
          </a:solidFill>
          <a:latin typeface="Arial" charset="0"/>
          <a:cs typeface="Arial" charset="0"/>
        </a:defRPr>
      </a:lvl8pPr>
      <a:lvl9pPr marL="2139696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558ED5"/>
          </a:solidFill>
          <a:latin typeface="Arial" charset="0"/>
          <a:cs typeface="Arial" charset="0"/>
        </a:defRPr>
      </a:lvl9pPr>
    </p:titleStyle>
    <p:bodyStyle>
      <a:lvl1pPr marL="400050" indent="-4000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rgbClr val="005398"/>
          </a:solidFill>
          <a:latin typeface="Arial" pitchFamily="34" charset="0"/>
          <a:ea typeface="+mn-ea"/>
          <a:cs typeface="Arial" pitchFamily="34" charset="0"/>
        </a:defRPr>
      </a:lvl1pPr>
      <a:lvl2pPr marL="868363" indent="-3333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5398"/>
          </a:solidFill>
          <a:latin typeface="Arial" pitchFamily="34" charset="0"/>
          <a:ea typeface="+mn-ea"/>
          <a:cs typeface="Arial" pitchFamily="34" charset="0"/>
        </a:defRPr>
      </a:lvl2pPr>
      <a:lvl3pPr marL="1336675" indent="-2667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rgbClr val="005398"/>
          </a:solidFill>
          <a:latin typeface="+mn-lt"/>
          <a:ea typeface="+mn-ea"/>
          <a:cs typeface="Arial" charset="0"/>
        </a:defRPr>
      </a:lvl3pPr>
      <a:lvl4pPr marL="1871663" indent="-2667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rgbClr val="005398"/>
          </a:solidFill>
          <a:latin typeface="Arial" pitchFamily="34" charset="0"/>
          <a:ea typeface="+mn-ea"/>
          <a:cs typeface="Arial" pitchFamily="34" charset="0"/>
        </a:defRPr>
      </a:lvl4pPr>
      <a:lvl5pPr marL="2406650" indent="-2667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5398"/>
          </a:solidFill>
          <a:latin typeface="Arial" pitchFamily="34" charset="0"/>
          <a:ea typeface="+mn-ea"/>
          <a:cs typeface="Arial" pitchFamily="34" charset="0"/>
        </a:defRPr>
      </a:lvl5pPr>
      <a:lvl6pPr marL="2942082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7006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930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854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848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772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620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4468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9392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Times New Roman" pitchFamily="18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3075" name="Text Box 1028"/>
          <p:cNvSpPr txBox="1">
            <a:spLocks noChangeArrowheads="1"/>
          </p:cNvSpPr>
          <p:nvPr/>
        </p:nvSpPr>
        <p:spPr bwMode="auto">
          <a:xfrm>
            <a:off x="2098671" y="2152650"/>
            <a:ext cx="6934199" cy="1721511"/>
          </a:xfrm>
          <a:prstGeom prst="rect">
            <a:avLst/>
          </a:prstGeom>
          <a:noFill/>
          <a:ln>
            <a:noFill/>
          </a:ln>
        </p:spPr>
        <p:txBody>
          <a:bodyPr wrap="square" lIns="81802" tIns="40901" rIns="81802" bIns="40901">
            <a:spAutoFit/>
          </a:bodyPr>
          <a:lstStyle>
            <a:lvl1pPr defTabSz="817563" eaLnBrk="0" hangingPunct="0"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817563" eaLnBrk="0" hangingPunct="0"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817563" eaLnBrk="0" hangingPunct="0"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817563" eaLnBrk="0" hangingPunct="0"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817563" eaLnBrk="0" hangingPunct="0"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8175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8175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8175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8175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 b="1" dirty="0" err="1">
                <a:solidFill>
                  <a:schemeClr val="tx2"/>
                </a:solidFill>
                <a:latin typeface="Arial" charset="0"/>
              </a:rPr>
              <a:t>Bài</a:t>
            </a:r>
            <a:r>
              <a:rPr lang="en-US" sz="4800" b="1" dirty="0">
                <a:solidFill>
                  <a:schemeClr val="tx2"/>
                </a:solidFill>
                <a:latin typeface="Arial" charset="0"/>
              </a:rPr>
              <a:t> 10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900" dirty="0" err="1">
                <a:solidFill>
                  <a:schemeClr val="tx2"/>
                </a:solidFill>
                <a:latin typeface="Arial" charset="0"/>
              </a:rPr>
              <a:t>Lớp</a:t>
            </a:r>
            <a:r>
              <a:rPr lang="en-US" sz="39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900" dirty="0" err="1">
                <a:solidFill>
                  <a:schemeClr val="tx2"/>
                </a:solidFill>
                <a:latin typeface="Arial" charset="0"/>
              </a:rPr>
              <a:t>trừu</a:t>
            </a:r>
            <a:r>
              <a:rPr lang="en-US" sz="39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900" dirty="0" err="1">
                <a:solidFill>
                  <a:schemeClr val="tx2"/>
                </a:solidFill>
                <a:latin typeface="Arial" charset="0"/>
              </a:rPr>
              <a:t>tượng</a:t>
            </a:r>
            <a:r>
              <a:rPr lang="en-US" sz="39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900" dirty="0" err="1">
                <a:solidFill>
                  <a:schemeClr val="tx2"/>
                </a:solidFill>
                <a:latin typeface="Arial" charset="0"/>
              </a:rPr>
              <a:t>và</a:t>
            </a:r>
            <a:r>
              <a:rPr lang="en-US" sz="39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900" dirty="0" err="1">
                <a:solidFill>
                  <a:schemeClr val="tx2"/>
                </a:solidFill>
                <a:latin typeface="Arial" charset="0"/>
              </a:rPr>
              <a:t>Giao</a:t>
            </a:r>
            <a:r>
              <a:rPr lang="en-US" sz="39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900" dirty="0" err="1">
                <a:solidFill>
                  <a:schemeClr val="tx2"/>
                </a:solidFill>
                <a:latin typeface="Arial" charset="0"/>
              </a:rPr>
              <a:t>tiếp</a:t>
            </a:r>
            <a:endParaRPr lang="en-US" sz="39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079" name="Picture 7" descr="http://www.gorkemm.com/wp-content/uploads/2014/04/visual-csharp_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0" b="28373"/>
          <a:stretch/>
        </p:blipFill>
        <p:spPr bwMode="auto">
          <a:xfrm>
            <a:off x="252864" y="5662133"/>
            <a:ext cx="3603173" cy="11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2-2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88723" y="1028703"/>
            <a:ext cx="10149114" cy="5467347"/>
            <a:chOff x="488723" y="1028703"/>
            <a:chExt cx="10149114" cy="546734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" y="1361684"/>
              <a:ext cx="10134600" cy="51343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sp>
          <p:nvSpPr>
            <p:cNvPr id="7" name="Rectangle 6"/>
            <p:cNvSpPr/>
            <p:nvPr/>
          </p:nvSpPr>
          <p:spPr>
            <a:xfrm>
              <a:off x="488723" y="1028703"/>
              <a:ext cx="914400" cy="318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Ví dụ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92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tường</a:t>
            </a:r>
            <a:r>
              <a:rPr lang="en-US" sz="2800" dirty="0"/>
              <a:t> </a:t>
            </a:r>
            <a:r>
              <a:rPr lang="en-US" sz="2800" dirty="0" err="1"/>
              <a:t>minh</a:t>
            </a:r>
            <a:r>
              <a:rPr lang="en-US" sz="2800" dirty="0"/>
              <a:t> 1-2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pic>
        <p:nvPicPr>
          <p:cNvPr id="4" name="Picture 4" descr="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" y="1085850"/>
            <a:ext cx="10363200" cy="540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34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tường</a:t>
            </a:r>
            <a:r>
              <a:rPr lang="en-US" sz="2800" dirty="0"/>
              <a:t> </a:t>
            </a:r>
            <a:r>
              <a:rPr lang="en-US" sz="2800" dirty="0" err="1"/>
              <a:t>minh</a:t>
            </a:r>
            <a:r>
              <a:rPr lang="en-US" sz="2800" dirty="0"/>
              <a:t> 2-2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8911" y="1216934"/>
            <a:ext cx="9156926" cy="5279116"/>
            <a:chOff x="718911" y="1216934"/>
            <a:chExt cx="9156926" cy="52791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5" y="1552575"/>
              <a:ext cx="9142412" cy="494347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sp>
          <p:nvSpPr>
            <p:cNvPr id="5" name="Rectangle 4"/>
            <p:cNvSpPr/>
            <p:nvPr/>
          </p:nvSpPr>
          <p:spPr>
            <a:xfrm>
              <a:off x="718911" y="1216934"/>
              <a:ext cx="914400" cy="318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Ví dụ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2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1-2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19146" y="2558115"/>
            <a:ext cx="5395917" cy="3970771"/>
            <a:chOff x="4119146" y="2558115"/>
            <a:chExt cx="5395917" cy="3970771"/>
          </a:xfrm>
        </p:grpSpPr>
        <p:pic>
          <p:nvPicPr>
            <p:cNvPr id="3074" name="Picture 2" descr="http://k14.vcmedia.vn/Images/Uploaded/Share/2012/01/28/120128kpnhahat0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9837" y="2914650"/>
              <a:ext cx="192522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sonlamtravel.com/jscripts/tiny_mce/plugins/imagemanager/images/phuongb1/d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146" y="2914650"/>
              <a:ext cx="198782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://cowaelmic.com.vn/Uploaded/CowaelmicAdmin/kt1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9637" y="5327103"/>
              <a:ext cx="1752600" cy="1201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66818" y="2558115"/>
              <a:ext cx="1571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Kiến trúc châu âu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0933" y="2558116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Kiến trúc châu á</a:t>
              </a:r>
            </a:p>
          </p:txBody>
        </p:sp>
        <p:cxnSp>
          <p:nvCxnSpPr>
            <p:cNvPr id="6" name="Elbow Connector 5"/>
            <p:cNvCxnSpPr>
              <a:stCxn id="3074" idx="2"/>
              <a:endCxn id="3078" idx="3"/>
            </p:cNvCxnSpPr>
            <p:nvPr/>
          </p:nvCxnSpPr>
          <p:spPr>
            <a:xfrm rot="5400000">
              <a:off x="7402672" y="4778216"/>
              <a:ext cx="1489345" cy="81021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3076" idx="2"/>
              <a:endCxn id="3078" idx="1"/>
            </p:cNvCxnSpPr>
            <p:nvPr/>
          </p:nvCxnSpPr>
          <p:spPr>
            <a:xfrm rot="16200000" flipH="1">
              <a:off x="4806676" y="4745033"/>
              <a:ext cx="1489345" cy="8765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23112" y="5019326"/>
              <a:ext cx="1630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Kiến trúc việt nam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13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2-2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2989" y="1079022"/>
            <a:ext cx="9058048" cy="5369403"/>
            <a:chOff x="512989" y="1079022"/>
            <a:chExt cx="9058048" cy="536940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03" y="1399694"/>
              <a:ext cx="9043534" cy="50487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sp>
          <p:nvSpPr>
            <p:cNvPr id="5" name="Rectangle 4"/>
            <p:cNvSpPr/>
            <p:nvPr/>
          </p:nvSpPr>
          <p:spPr>
            <a:xfrm>
              <a:off x="512989" y="1079022"/>
              <a:ext cx="914400" cy="318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Ví dụ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5637" y="171450"/>
            <a:ext cx="5976938" cy="560388"/>
          </a:xfrm>
        </p:spPr>
        <p:txBody>
          <a:bodyPr>
            <a:noAutofit/>
          </a:bodyPr>
          <a:lstStyle/>
          <a:p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trừu</a:t>
            </a:r>
            <a:r>
              <a:rPr lang="en-US" sz="3200" dirty="0"/>
              <a:t> </a:t>
            </a:r>
            <a:r>
              <a:rPr lang="en-US" sz="3200" dirty="0" err="1"/>
              <a:t>tượng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09068"/>
              </p:ext>
            </p:extLst>
          </p:nvPr>
        </p:nvGraphicFramePr>
        <p:xfrm>
          <a:off x="731837" y="1238250"/>
          <a:ext cx="99822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</a:t>
                      </a:r>
                      <a:r>
                        <a:rPr lang="en-US" baseline="0" dirty="0"/>
                        <a:t>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r>
                        <a:rPr lang="en-US" dirty="0" err="1"/>
                        <a:t>L</a:t>
                      </a:r>
                      <a:r>
                        <a:rPr lang="en-US" baseline="0" dirty="0" err="1"/>
                        <a:t>ớp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trừu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thừa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từ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một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hoặc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nhiều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Giao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tiếp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thừa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từ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nhiều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Giao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nhưng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thừa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từ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trừu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triển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nội</a:t>
                      </a:r>
                      <a:r>
                        <a:rPr lang="en-US" baseline="0" dirty="0"/>
                        <a:t> 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chứa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hoàn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toàn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trừu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r>
                        <a:rPr lang="en-US" dirty="0" err="1"/>
                        <a:t>Phương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trong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trừu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được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từ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khóa</a:t>
                      </a:r>
                      <a:r>
                        <a:rPr lang="en-US" baseline="0" dirty="0"/>
                        <a:t> override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trong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Giao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từ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khóa</a:t>
                      </a:r>
                      <a:r>
                        <a:rPr lang="en-US" baseline="0" dirty="0"/>
                        <a:t> override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169"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trừu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tùy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chọn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tốt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bạn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chung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trừu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tùy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chọn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tốt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bạn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trừu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r>
                        <a:rPr lang="en-US"/>
                        <a:t>Lớp</a:t>
                      </a:r>
                      <a:r>
                        <a:rPr lang="en-US" baseline="0"/>
                        <a:t> trừu tượng có thể khai báo constructor và destructor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constructors </a:t>
                      </a:r>
                      <a:r>
                        <a:rPr lang="en-US" baseline="0" dirty="0" err="1"/>
                        <a:t>hoặc</a:t>
                      </a:r>
                      <a:r>
                        <a:rPr lang="en-US" baseline="0" dirty="0"/>
                        <a:t> destructor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1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Question &amp; Answer</a:t>
            </a:r>
          </a:p>
        </p:txBody>
      </p:sp>
      <p:pic>
        <p:nvPicPr>
          <p:cNvPr id="12292" name="Picture 4" descr="qa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847850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Q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8" y="1847850"/>
            <a:ext cx="426243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/>
              <a:t>Nội dung</a:t>
            </a:r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Lớp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trừu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tượng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Giao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tiếp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Thực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thi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Giao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tiếp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Đa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kế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thừa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Giao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tiếp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Thực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thi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Giao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tiếp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tường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minh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Kế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thừa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Giao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tiếp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Sự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khác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nhau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giữa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lớp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trừu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tượng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và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Giao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tiếp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ts val="3600"/>
              </a:lnSpc>
            </a:pPr>
            <a:endParaRPr lang="en-US" sz="2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trừu tượng 1-3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(abstract class)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dung.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abstract</a:t>
            </a:r>
          </a:p>
        </p:txBody>
      </p:sp>
    </p:spTree>
    <p:extLst>
      <p:ext uri="{BB962C8B-B14F-4D97-AF65-F5344CB8AC3E}">
        <p14:creationId xmlns:p14="http://schemas.microsoft.com/office/powerpoint/2010/main" val="51234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trừu tượng 2-3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2800" b="1" dirty="0" err="1"/>
              <a:t>Cú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endParaRPr lang="en-US" sz="2800" b="1" dirty="0"/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public abstract class &lt;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tên_lớp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{</a:t>
            </a: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	//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khai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báo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phương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thức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trừu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tượng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	&lt;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phạm_vi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&gt; abstract &lt;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kiểu_dữ_liệu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tên_phương_thức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&gt;([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tham_số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]);</a:t>
            </a: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	//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phương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thức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trừu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tượng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khác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}</a:t>
            </a:r>
          </a:p>
          <a:p>
            <a:pPr eaLnBrk="1" hangingPunct="1">
              <a:lnSpc>
                <a:spcPts val="3600"/>
              </a:lnSpc>
            </a:pPr>
            <a:r>
              <a:rPr lang="en-US" sz="2800" b="1" dirty="0" err="1"/>
              <a:t>Lưu</a:t>
            </a:r>
            <a:r>
              <a:rPr lang="en-US" sz="2800" b="1" dirty="0"/>
              <a:t> ý: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trừu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ở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con,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override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đè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.</a:t>
            </a:r>
          </a:p>
          <a:p>
            <a:pPr marL="534988" lvl="1" indent="0">
              <a:lnSpc>
                <a:spcPts val="3600"/>
              </a:lnSpc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3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trừu tượng 3-3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91217" y="1162957"/>
            <a:ext cx="10603820" cy="5319549"/>
            <a:chOff x="491217" y="1162957"/>
            <a:chExt cx="10603820" cy="5319549"/>
          </a:xfrm>
        </p:grpSpPr>
        <p:sp>
          <p:nvSpPr>
            <p:cNvPr id="5" name="Rectangle 4"/>
            <p:cNvSpPr/>
            <p:nvPr/>
          </p:nvSpPr>
          <p:spPr>
            <a:xfrm>
              <a:off x="491217" y="1162957"/>
              <a:ext cx="914400" cy="318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Ví dụ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17" y="1481363"/>
              <a:ext cx="10603820" cy="500114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324535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130523"/>
            <a:ext cx="6632733" cy="560070"/>
          </a:xfrm>
        </p:spPr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(Interface) 1-4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C#,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C#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?: </a:t>
            </a:r>
            <a:r>
              <a:rPr lang="vi-VN" dirty="0"/>
              <a:t>Giao tiếp</a:t>
            </a:r>
            <a:r>
              <a:rPr lang="en-US" dirty="0"/>
              <a:t> </a:t>
            </a:r>
            <a:r>
              <a:rPr lang="vi-VN" dirty="0"/>
              <a:t>là ràng buộc, giao ước đảm bảo cho các lớp hay các cấu trúc sẽ thực hiện</a:t>
            </a:r>
            <a:r>
              <a:rPr lang="en-US" dirty="0"/>
              <a:t> </a:t>
            </a:r>
            <a:r>
              <a:rPr lang="vi-VN" dirty="0"/>
              <a:t>một điều gì đó. Khi một lớp thực thi một Giao tiếp, lớp này phải thực thi tất cả các phương thức của</a:t>
            </a:r>
            <a:r>
              <a:rPr lang="en-US" dirty="0"/>
              <a:t> </a:t>
            </a:r>
            <a:r>
              <a:rPr lang="vi-VN" dirty="0"/>
              <a:t>Giao tiếp. Đây là một bắt buộc mà các lớp phải thực hiện.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4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(Interface) 2-4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</a:p>
          <a:p>
            <a:pPr marL="534988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interface &lt;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tên_giao_diện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534988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534988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//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khai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báo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thành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viên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534988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0437" y="3696607"/>
            <a:ext cx="7107523" cy="2161722"/>
            <a:chOff x="717323" y="3696607"/>
            <a:chExt cx="7107523" cy="216172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37" y="4029529"/>
              <a:ext cx="7093009" cy="1828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sp>
          <p:nvSpPr>
            <p:cNvPr id="5" name="Rectangle 4"/>
            <p:cNvSpPr/>
            <p:nvPr/>
          </p:nvSpPr>
          <p:spPr>
            <a:xfrm>
              <a:off x="717323" y="3696607"/>
              <a:ext cx="914400" cy="318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Ví dụ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54540" y="3710215"/>
            <a:ext cx="7112286" cy="2147207"/>
            <a:chOff x="1474560" y="4348843"/>
            <a:chExt cx="7112286" cy="2147207"/>
          </a:xfrm>
        </p:grpSpPr>
        <p:sp>
          <p:nvSpPr>
            <p:cNvPr id="6" name="Rectangle 5"/>
            <p:cNvSpPr/>
            <p:nvPr/>
          </p:nvSpPr>
          <p:spPr>
            <a:xfrm>
              <a:off x="1479323" y="4667250"/>
              <a:ext cx="7107523" cy="18288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Không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được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sử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dụng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bất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phạm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vi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truy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cập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nào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khi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khai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báo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các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thành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viên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của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Giao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tiếp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mặc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định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là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public)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Không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được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sử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dụng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từ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khóa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abstract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khi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khai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báo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các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thành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viên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Giao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tiếp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(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mặc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định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là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abstract)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4560" y="4348843"/>
              <a:ext cx="914400" cy="318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Lưu 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10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7037" y="1283609"/>
            <a:ext cx="10652856" cy="4831441"/>
            <a:chOff x="427037" y="1451430"/>
            <a:chExt cx="10652856" cy="483144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51" y="1787071"/>
              <a:ext cx="10638342" cy="4495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sp>
          <p:nvSpPr>
            <p:cNvPr id="5" name="Rectangle 4"/>
            <p:cNvSpPr/>
            <p:nvPr/>
          </p:nvSpPr>
          <p:spPr>
            <a:xfrm>
              <a:off x="427037" y="1451430"/>
              <a:ext cx="914400" cy="318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Ví dụ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6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1-2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6" y="1200150"/>
            <a:ext cx="6272212" cy="5121275"/>
          </a:xfrm>
        </p:spPr>
        <p:txBody>
          <a:bodyPr/>
          <a:lstStyle/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phẩy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trừu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endParaRPr lang="en-US" sz="2800" dirty="0"/>
          </a:p>
          <a:p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override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trừu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.</a:t>
            </a:r>
          </a:p>
        </p:txBody>
      </p:sp>
      <p:pic>
        <p:nvPicPr>
          <p:cNvPr id="4" name="Picture 4" descr="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7" y="1238250"/>
            <a:ext cx="448652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65348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 point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5340</TotalTime>
  <Words>797</Words>
  <Application>Microsoft Office PowerPoint</Application>
  <PresentationFormat>Custom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power point_new</vt:lpstr>
      <vt:lpstr> </vt:lpstr>
      <vt:lpstr>Nội dung</vt:lpstr>
      <vt:lpstr>Lớp trừu tượng 1-3</vt:lpstr>
      <vt:lpstr>Lớp trừu tượng 2-3</vt:lpstr>
      <vt:lpstr>Lớp trừu tượng 3-3</vt:lpstr>
      <vt:lpstr>Giao tiếp (Interface) 1-4</vt:lpstr>
      <vt:lpstr>Giao tiếp (Interface) 2-4</vt:lpstr>
      <vt:lpstr>Thực thi Giao tiếp</vt:lpstr>
      <vt:lpstr>Giao tiếp và đa kế thừa 1-2</vt:lpstr>
      <vt:lpstr>Giao tiếp và đa kế thừa 2-2</vt:lpstr>
      <vt:lpstr>Thực thi Giao tiếp tường minh 1-2</vt:lpstr>
      <vt:lpstr>Thực thi Giao tiếp tường minh 2-2</vt:lpstr>
      <vt:lpstr>Kế thừa Giao tiếp 1-2</vt:lpstr>
      <vt:lpstr>Kế thừa Giao tiếp 2-2</vt:lpstr>
      <vt:lpstr>Lớp trừu tượng và Giao tiếp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HTML (Introduction to HTML)</dc:title>
  <dc:subject>Building Dynamic Web Sites</dc:subject>
  <dc:creator>Duong Thanh Minh</dc:creator>
  <cp:lastModifiedBy>Duong YT</cp:lastModifiedBy>
  <cp:revision>949</cp:revision>
  <cp:lastPrinted>1999-04-02T07:13:32Z</cp:lastPrinted>
  <dcterms:created xsi:type="dcterms:W3CDTF">1999-02-08T10:06:25Z</dcterms:created>
  <dcterms:modified xsi:type="dcterms:W3CDTF">2020-03-19T09:46:18Z</dcterms:modified>
</cp:coreProperties>
</file>