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19"/>
  </p:notesMasterIdLst>
  <p:handoutMasterIdLst>
    <p:handoutMasterId r:id="rId20"/>
  </p:handoutMasterIdLst>
  <p:sldIdLst>
    <p:sldId id="256" r:id="rId2"/>
    <p:sldId id="260"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59" r:id="rId18"/>
  </p:sldIdLst>
  <p:sldSz cx="11522075" cy="7200900"/>
  <p:notesSz cx="9190038" cy="6858000"/>
  <p:defaultTex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268">
          <p15:clr>
            <a:srgbClr val="A4A3A4"/>
          </p15:clr>
        </p15:guide>
        <p15:guide id="2" pos="3629">
          <p15:clr>
            <a:srgbClr val="A4A3A4"/>
          </p15:clr>
        </p15:guide>
      </p15:sldGuideLst>
    </p:ext>
    <p:ext uri="{2D200454-40CA-4A62-9FC3-DE9A4176ACB9}">
      <p15:notesGuideLst xmlns:p15="http://schemas.microsoft.com/office/powerpoint/2012/main">
        <p15:guide id="1" orient="horz" pos="2160">
          <p15:clr>
            <a:srgbClr val="A4A3A4"/>
          </p15:clr>
        </p15:guide>
        <p15:guide id="2" pos="28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FDF4E7"/>
    <a:srgbClr val="FCF5C4"/>
    <a:srgbClr val="C1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4" autoAdjust="0"/>
    <p:restoredTop sz="94660" autoAdjust="0"/>
  </p:normalViewPr>
  <p:slideViewPr>
    <p:cSldViewPr>
      <p:cViewPr varScale="1">
        <p:scale>
          <a:sx n="103" d="100"/>
          <a:sy n="103" d="100"/>
        </p:scale>
        <p:origin x="1308" y="102"/>
      </p:cViewPr>
      <p:guideLst>
        <p:guide orient="horz" pos="2268"/>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926" y="-102"/>
      </p:cViewPr>
      <p:guideLst>
        <p:guide orient="horz" pos="2160"/>
        <p:guide pos="289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83038"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5205413" y="0"/>
            <a:ext cx="3983037" cy="342900"/>
          </a:xfrm>
          <a:prstGeom prst="rect">
            <a:avLst/>
          </a:prstGeom>
        </p:spPr>
        <p:txBody>
          <a:bodyPr vert="horz" lIns="91440" tIns="45720" rIns="91440" bIns="45720" rtlCol="0"/>
          <a:lstStyle>
            <a:lvl1pPr algn="r">
              <a:defRPr sz="1200"/>
            </a:lvl1pPr>
          </a:lstStyle>
          <a:p>
            <a:pPr>
              <a:defRPr/>
            </a:pPr>
            <a:fld id="{237F9830-1794-41B9-B0E8-33936F69EDBF}" type="datetimeFigureOut">
              <a:rPr lang="en-US"/>
              <a:pPr>
                <a:defRPr/>
              </a:pPr>
              <a:t>3/2/2021</a:t>
            </a:fld>
            <a:endParaRPr lang="en-US"/>
          </a:p>
        </p:txBody>
      </p:sp>
      <p:sp>
        <p:nvSpPr>
          <p:cNvPr id="4" name="Footer Placeholder 3"/>
          <p:cNvSpPr>
            <a:spLocks noGrp="1"/>
          </p:cNvSpPr>
          <p:nvPr>
            <p:ph type="ftr" sz="quarter" idx="2"/>
          </p:nvPr>
        </p:nvSpPr>
        <p:spPr>
          <a:xfrm>
            <a:off x="0" y="6513513"/>
            <a:ext cx="3983038" cy="3429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5205413" y="6513513"/>
            <a:ext cx="3983037" cy="342900"/>
          </a:xfrm>
          <a:prstGeom prst="rect">
            <a:avLst/>
          </a:prstGeom>
        </p:spPr>
        <p:txBody>
          <a:bodyPr vert="horz" lIns="91440" tIns="45720" rIns="91440" bIns="45720" rtlCol="0" anchor="b"/>
          <a:lstStyle>
            <a:lvl1pPr algn="r">
              <a:defRPr sz="1200"/>
            </a:lvl1pPr>
          </a:lstStyle>
          <a:p>
            <a:pPr>
              <a:defRPr/>
            </a:pPr>
            <a:fld id="{81097615-924B-4DF2-BB83-AA599D2E9D2B}" type="slidenum">
              <a:rPr lang="en-US"/>
              <a:pPr>
                <a:defRPr/>
              </a:pPr>
              <a:t>‹#›</a:t>
            </a:fld>
            <a:endParaRPr lang="en-US"/>
          </a:p>
        </p:txBody>
      </p:sp>
    </p:spTree>
    <p:extLst>
      <p:ext uri="{BB962C8B-B14F-4D97-AF65-F5344CB8AC3E}">
        <p14:creationId xmlns:p14="http://schemas.microsoft.com/office/powerpoint/2010/main" val="307979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87" name="Rectangle 3"/>
          <p:cNvSpPr>
            <a:spLocks noGrp="1" noChangeArrowheads="1"/>
          </p:cNvSpPr>
          <p:nvPr>
            <p:ph type="dt" idx="1"/>
          </p:nvPr>
        </p:nvSpPr>
        <p:spPr bwMode="auto">
          <a:xfrm>
            <a:off x="520700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2538413" y="514350"/>
            <a:ext cx="41148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1225550" y="3257550"/>
            <a:ext cx="6738938" cy="30861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520700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01A316B7-0E9C-48D3-B61E-C018D4D40490}" type="slidenum">
              <a:rPr lang="en-US"/>
              <a:pPr>
                <a:defRPr/>
              </a:pPr>
              <a:t>‹#›</a:t>
            </a:fld>
            <a:endParaRPr lang="en-US"/>
          </a:p>
        </p:txBody>
      </p:sp>
    </p:spTree>
    <p:extLst>
      <p:ext uri="{BB962C8B-B14F-4D97-AF65-F5344CB8AC3E}">
        <p14:creationId xmlns:p14="http://schemas.microsoft.com/office/powerpoint/2010/main" val="3977662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A316B7-0E9C-48D3-B61E-C018D4D40490}" type="slidenum">
              <a:rPr lang="en-US" smtClean="0"/>
              <a:pPr>
                <a:defRPr/>
              </a:pPr>
              <a:t>1</a:t>
            </a:fld>
            <a:endParaRPr lang="en-US"/>
          </a:p>
        </p:txBody>
      </p:sp>
    </p:spTree>
    <p:extLst>
      <p:ext uri="{BB962C8B-B14F-4D97-AF65-F5344CB8AC3E}">
        <p14:creationId xmlns:p14="http://schemas.microsoft.com/office/powerpoint/2010/main" val="90777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A316B7-0E9C-48D3-B61E-C018D4D40490}" type="slidenum">
              <a:rPr lang="en-US" smtClean="0"/>
              <a:pPr>
                <a:defRPr/>
              </a:pPr>
              <a:t>2</a:t>
            </a:fld>
            <a:endParaRPr lang="en-US"/>
          </a:p>
        </p:txBody>
      </p:sp>
    </p:spTree>
    <p:extLst>
      <p:ext uri="{BB962C8B-B14F-4D97-AF65-F5344CB8AC3E}">
        <p14:creationId xmlns:p14="http://schemas.microsoft.com/office/powerpoint/2010/main" val="320328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105" y="160020"/>
            <a:ext cx="7969435" cy="720090"/>
          </a:xfrm>
        </p:spPr>
        <p:txBody>
          <a:bodyPr/>
          <a:lstStyle>
            <a:lvl1pPr>
              <a:defRPr sz="3800"/>
            </a:lvl1pPr>
          </a:lstStyle>
          <a:p>
            <a:r>
              <a:rPr lang="en-US"/>
              <a:t>Click to edit Master title style</a:t>
            </a:r>
            <a:endParaRPr lang="en-US" dirty="0"/>
          </a:p>
        </p:txBody>
      </p:sp>
      <p:sp>
        <p:nvSpPr>
          <p:cNvPr id="3" name="Subtitle 2"/>
          <p:cNvSpPr>
            <a:spLocks noGrp="1"/>
          </p:cNvSpPr>
          <p:nvPr>
            <p:ph type="subTitle" idx="1"/>
          </p:nvPr>
        </p:nvSpPr>
        <p:spPr>
          <a:xfrm>
            <a:off x="288052" y="1120140"/>
            <a:ext cx="10849954" cy="5280660"/>
          </a:xfrm>
        </p:spPr>
        <p:txBody>
          <a:bodyPr/>
          <a:lstStyle>
            <a:lvl1pPr marL="0" indent="0" algn="l">
              <a:buNone/>
              <a:defRPr>
                <a:solidFill>
                  <a:srgbClr val="005398"/>
                </a:solidFill>
              </a:defRPr>
            </a:lvl1pPr>
            <a:lvl2pPr marL="534861" indent="0" algn="ctr">
              <a:buNone/>
              <a:defRPr>
                <a:solidFill>
                  <a:schemeClr val="tx1">
                    <a:tint val="75000"/>
                  </a:schemeClr>
                </a:solidFill>
              </a:defRPr>
            </a:lvl2pPr>
            <a:lvl3pPr marL="1069722" indent="0" algn="ctr">
              <a:buNone/>
              <a:defRPr>
                <a:solidFill>
                  <a:schemeClr val="tx1">
                    <a:tint val="75000"/>
                  </a:schemeClr>
                </a:solidFill>
              </a:defRPr>
            </a:lvl3pPr>
            <a:lvl4pPr marL="1604582" indent="0" algn="ctr">
              <a:buNone/>
              <a:defRPr>
                <a:solidFill>
                  <a:schemeClr val="tx1">
                    <a:tint val="75000"/>
                  </a:schemeClr>
                </a:solidFill>
              </a:defRPr>
            </a:lvl4pPr>
            <a:lvl5pPr marL="2139443" indent="0" algn="ctr">
              <a:buNone/>
              <a:defRPr>
                <a:solidFill>
                  <a:schemeClr val="tx1">
                    <a:tint val="75000"/>
                  </a:schemeClr>
                </a:solidFill>
              </a:defRPr>
            </a:lvl5pPr>
            <a:lvl6pPr marL="2674304" indent="0" algn="ctr">
              <a:buNone/>
              <a:defRPr>
                <a:solidFill>
                  <a:schemeClr val="tx1">
                    <a:tint val="75000"/>
                  </a:schemeClr>
                </a:solidFill>
              </a:defRPr>
            </a:lvl6pPr>
            <a:lvl7pPr marL="3209165" indent="0" algn="ctr">
              <a:buNone/>
              <a:defRPr>
                <a:solidFill>
                  <a:schemeClr val="tx1">
                    <a:tint val="75000"/>
                  </a:schemeClr>
                </a:solidFill>
              </a:defRPr>
            </a:lvl7pPr>
            <a:lvl8pPr marL="3744026" indent="0" algn="ctr">
              <a:buNone/>
              <a:defRPr>
                <a:solidFill>
                  <a:schemeClr val="tx1">
                    <a:tint val="75000"/>
                  </a:schemeClr>
                </a:solidFill>
              </a:defRPr>
            </a:lvl8pPr>
            <a:lvl9pPr marL="427888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02499FAF-F5DA-4573-9A75-28D4379D2608}" type="datetime1">
              <a:rPr lang="en-US" smtClean="0"/>
              <a:t>3/2/2021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0866915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104" y="160020"/>
            <a:ext cx="6632733" cy="560070"/>
          </a:xfrm>
        </p:spPr>
        <p:txBody>
          <a:bodyPr>
            <a:noAutofit/>
          </a:bodyPr>
          <a:lstStyle>
            <a:lvl1pPr>
              <a:defRPr sz="3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78A5B40-6F39-41A0-88FB-9947FEC7B1F1}" type="datetime1">
              <a:rPr lang="en-US" smtClean="0"/>
              <a:t>3/2/2021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38067549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7690A2E-711A-481B-A42A-E44A8E1A6B8E}" type="datetime1">
              <a:rPr lang="en-US" smtClean="0"/>
              <a:t>3/2/2021</a:t>
            </a:fld>
            <a:endParaRPr lang="en-US"/>
          </a:p>
        </p:txBody>
      </p:sp>
      <p:sp>
        <p:nvSpPr>
          <p:cNvPr id="3"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5"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67725356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263" y="160338"/>
            <a:ext cx="4346575" cy="560387"/>
          </a:xfrm>
          <a:prstGeom prst="rect">
            <a:avLst/>
          </a:prstGeom>
        </p:spPr>
        <p:txBody>
          <a:bodyPr vert="horz" lIns="106985" tIns="53492" rIns="106985" bIns="53492" rtlCol="0" anchor="ctr">
            <a:normAutofit/>
          </a:bodyPr>
          <a:lstStyle/>
          <a:p>
            <a:r>
              <a:rPr lang="en-US" dirty="0" err="1"/>
              <a:t>Tiêu</a:t>
            </a:r>
            <a:r>
              <a:rPr lang="en-US" dirty="0"/>
              <a:t> </a:t>
            </a:r>
            <a:r>
              <a:rPr lang="en-US" dirty="0" err="1"/>
              <a:t>đề</a:t>
            </a:r>
            <a:r>
              <a:rPr lang="en-US" dirty="0"/>
              <a:t>  website</a:t>
            </a:r>
          </a:p>
        </p:txBody>
      </p:sp>
      <p:sp>
        <p:nvSpPr>
          <p:cNvPr id="1027" name="Text Placeholder 2"/>
          <p:cNvSpPr>
            <a:spLocks noGrp="1"/>
          </p:cNvSpPr>
          <p:nvPr>
            <p:ph type="body" idx="1"/>
          </p:nvPr>
        </p:nvSpPr>
        <p:spPr bwMode="auto">
          <a:xfrm>
            <a:off x="479425" y="1200150"/>
            <a:ext cx="10563225"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985" tIns="53492" rIns="106985" bIns="5349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6263" y="6673850"/>
            <a:ext cx="2687637" cy="384175"/>
          </a:xfrm>
          <a:prstGeom prst="rect">
            <a:avLst/>
          </a:prstGeom>
        </p:spPr>
        <p:txBody>
          <a:bodyPr vert="horz" lIns="106985" tIns="53492" rIns="106985" bIns="53492" rtlCol="0" anchor="ctr"/>
          <a:lstStyle>
            <a:lvl1pPr algn="l" fontAlgn="auto">
              <a:spcBef>
                <a:spcPts val="0"/>
              </a:spcBef>
              <a:spcAft>
                <a:spcPts val="0"/>
              </a:spcAft>
              <a:defRPr sz="1400">
                <a:solidFill>
                  <a:schemeClr val="tx1">
                    <a:tint val="75000"/>
                  </a:schemeClr>
                </a:solidFill>
                <a:latin typeface="+mn-lt"/>
                <a:cs typeface="+mn-cs"/>
              </a:defRPr>
            </a:lvl1pPr>
          </a:lstStyle>
          <a:p>
            <a:pPr>
              <a:defRPr/>
            </a:pPr>
            <a:fld id="{F36E4CA2-36AE-4419-9D06-E9BA29442CB0}" type="datetime1">
              <a:rPr lang="en-US" smtClean="0"/>
              <a:t>3/2/2021</a:t>
            </a:fld>
            <a:endParaRPr lang="en-US"/>
          </a:p>
        </p:txBody>
      </p:sp>
      <p:sp>
        <p:nvSpPr>
          <p:cNvPr id="5" name="Footer Placeholder 4"/>
          <p:cNvSpPr>
            <a:spLocks noGrp="1"/>
          </p:cNvSpPr>
          <p:nvPr>
            <p:ph type="ftr" sz="quarter" idx="3"/>
          </p:nvPr>
        </p:nvSpPr>
        <p:spPr>
          <a:xfrm>
            <a:off x="3937000" y="6673850"/>
            <a:ext cx="3648075" cy="384175"/>
          </a:xfrm>
          <a:prstGeom prst="rect">
            <a:avLst/>
          </a:prstGeom>
        </p:spPr>
        <p:txBody>
          <a:bodyPr vert="horz" lIns="106985" tIns="53492" rIns="106985" bIns="53492" rtlCol="0" anchor="ctr"/>
          <a:lstStyle>
            <a:lvl1pPr algn="ctr" fontAlgn="auto">
              <a:spcBef>
                <a:spcPts val="0"/>
              </a:spcBef>
              <a:spcAft>
                <a:spcPts val="0"/>
              </a:spcAft>
              <a:defRPr sz="1400">
                <a:solidFill>
                  <a:schemeClr val="tx1">
                    <a:tint val="75000"/>
                  </a:schemeClr>
                </a:solidFill>
                <a:latin typeface="+mn-lt"/>
                <a:cs typeface="+mn-cs"/>
              </a:defRPr>
            </a:lvl1pPr>
          </a:lstStyle>
          <a:p>
            <a:pPr>
              <a:defRPr/>
            </a:pPr>
            <a:r>
              <a:rPr lang="vi-VN"/>
              <a:t>ThS. Nguyễn Hải Dương. BMCNPM - Khoa CNTT - ĐHXD</a:t>
            </a:r>
            <a:endParaRPr lang="en-US"/>
          </a:p>
        </p:txBody>
      </p:sp>
      <p:sp>
        <p:nvSpPr>
          <p:cNvPr id="8"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762" r:id="rId1"/>
    <p:sldLayoutId id="2147483760" r:id="rId2"/>
    <p:sldLayoutId id="2147483761" r:id="rId3"/>
  </p:sldLayoutIdLst>
  <p:transition spd="slow">
    <p:push dir="u"/>
  </p:transition>
  <p:hf hdr="0"/>
  <p:txStyles>
    <p:titleStyle>
      <a:lvl1pPr algn="l" rtl="0" eaLnBrk="0" fontAlgn="base" hangingPunct="0">
        <a:spcBef>
          <a:spcPct val="0"/>
        </a:spcBef>
        <a:spcAft>
          <a:spcPct val="0"/>
        </a:spcAft>
        <a:defRPr sz="3800" b="1" kern="1200">
          <a:ln w="17780" cmpd="sng">
            <a:solidFill>
              <a:srgbClr val="FFFFFF"/>
            </a:solidFill>
            <a:prstDash val="solid"/>
            <a:miter lim="800000"/>
          </a:ln>
          <a:solidFill>
            <a:srgbClr val="558ED5"/>
          </a:solidFill>
          <a:effectLst>
            <a:outerShdw blurRad="50800" algn="tl" rotWithShape="0">
              <a:srgbClr val="000000"/>
            </a:outerShdw>
          </a:effectLst>
          <a:latin typeface="Arial" pitchFamily="34" charset="0"/>
          <a:ea typeface="+mj-ea"/>
          <a:cs typeface="Arial" pitchFamily="34" charset="0"/>
        </a:defRPr>
      </a:lvl1pPr>
      <a:lvl2pPr algn="l" rtl="0" eaLnBrk="0" fontAlgn="base" hangingPunct="0">
        <a:spcBef>
          <a:spcPct val="0"/>
        </a:spcBef>
        <a:spcAft>
          <a:spcPct val="0"/>
        </a:spcAft>
        <a:defRPr sz="3800" b="1">
          <a:solidFill>
            <a:srgbClr val="558ED5"/>
          </a:solidFill>
          <a:latin typeface="Arial" charset="0"/>
          <a:cs typeface="Arial" charset="0"/>
        </a:defRPr>
      </a:lvl2pPr>
      <a:lvl3pPr algn="l" rtl="0" eaLnBrk="0" fontAlgn="base" hangingPunct="0">
        <a:spcBef>
          <a:spcPct val="0"/>
        </a:spcBef>
        <a:spcAft>
          <a:spcPct val="0"/>
        </a:spcAft>
        <a:defRPr sz="3800" b="1">
          <a:solidFill>
            <a:srgbClr val="558ED5"/>
          </a:solidFill>
          <a:latin typeface="Arial" charset="0"/>
          <a:cs typeface="Arial" charset="0"/>
        </a:defRPr>
      </a:lvl3pPr>
      <a:lvl4pPr algn="l" rtl="0" eaLnBrk="0" fontAlgn="base" hangingPunct="0">
        <a:spcBef>
          <a:spcPct val="0"/>
        </a:spcBef>
        <a:spcAft>
          <a:spcPct val="0"/>
        </a:spcAft>
        <a:defRPr sz="3800" b="1">
          <a:solidFill>
            <a:srgbClr val="558ED5"/>
          </a:solidFill>
          <a:latin typeface="Arial" charset="0"/>
          <a:cs typeface="Arial" charset="0"/>
        </a:defRPr>
      </a:lvl4pPr>
      <a:lvl5pPr algn="l" rtl="0" eaLnBrk="0" fontAlgn="base" hangingPunct="0">
        <a:spcBef>
          <a:spcPct val="0"/>
        </a:spcBef>
        <a:spcAft>
          <a:spcPct val="0"/>
        </a:spcAft>
        <a:defRPr sz="3800" b="1">
          <a:solidFill>
            <a:srgbClr val="558ED5"/>
          </a:solidFill>
          <a:latin typeface="Arial" charset="0"/>
          <a:cs typeface="Arial" charset="0"/>
        </a:defRPr>
      </a:lvl5pPr>
      <a:lvl6pPr marL="534924" algn="l" rtl="0" eaLnBrk="1" fontAlgn="base" hangingPunct="1">
        <a:spcBef>
          <a:spcPct val="0"/>
        </a:spcBef>
        <a:spcAft>
          <a:spcPct val="0"/>
        </a:spcAft>
        <a:defRPr sz="4200" b="1">
          <a:solidFill>
            <a:srgbClr val="558ED5"/>
          </a:solidFill>
          <a:latin typeface="Arial" charset="0"/>
          <a:cs typeface="Arial" charset="0"/>
        </a:defRPr>
      </a:lvl6pPr>
      <a:lvl7pPr marL="1069848" algn="l" rtl="0" eaLnBrk="1" fontAlgn="base" hangingPunct="1">
        <a:spcBef>
          <a:spcPct val="0"/>
        </a:spcBef>
        <a:spcAft>
          <a:spcPct val="0"/>
        </a:spcAft>
        <a:defRPr sz="4200" b="1">
          <a:solidFill>
            <a:srgbClr val="558ED5"/>
          </a:solidFill>
          <a:latin typeface="Arial" charset="0"/>
          <a:cs typeface="Arial" charset="0"/>
        </a:defRPr>
      </a:lvl7pPr>
      <a:lvl8pPr marL="1604772" algn="l" rtl="0" eaLnBrk="1" fontAlgn="base" hangingPunct="1">
        <a:spcBef>
          <a:spcPct val="0"/>
        </a:spcBef>
        <a:spcAft>
          <a:spcPct val="0"/>
        </a:spcAft>
        <a:defRPr sz="4200" b="1">
          <a:solidFill>
            <a:srgbClr val="558ED5"/>
          </a:solidFill>
          <a:latin typeface="Arial" charset="0"/>
          <a:cs typeface="Arial" charset="0"/>
        </a:defRPr>
      </a:lvl8pPr>
      <a:lvl9pPr marL="2139696" algn="l" rtl="0" eaLnBrk="1" fontAlgn="base" hangingPunct="1">
        <a:spcBef>
          <a:spcPct val="0"/>
        </a:spcBef>
        <a:spcAft>
          <a:spcPct val="0"/>
        </a:spcAft>
        <a:defRPr sz="4200" b="1">
          <a:solidFill>
            <a:srgbClr val="558ED5"/>
          </a:solidFill>
          <a:latin typeface="Arial" charset="0"/>
          <a:cs typeface="Arial" charset="0"/>
        </a:defRPr>
      </a:lvl9pPr>
    </p:titleStyle>
    <p:bodyStyle>
      <a:lvl1pPr marL="400050" indent="-400050" algn="l" rtl="0" eaLnBrk="0" fontAlgn="base" hangingPunct="0">
        <a:spcBef>
          <a:spcPct val="20000"/>
        </a:spcBef>
        <a:spcAft>
          <a:spcPct val="0"/>
        </a:spcAft>
        <a:buFont typeface="Arial" charset="0"/>
        <a:buChar char="•"/>
        <a:defRPr sz="3000" kern="1200">
          <a:solidFill>
            <a:srgbClr val="005398"/>
          </a:solidFill>
          <a:latin typeface="Arial" pitchFamily="34" charset="0"/>
          <a:ea typeface="+mn-ea"/>
          <a:cs typeface="Arial" pitchFamily="34" charset="0"/>
        </a:defRPr>
      </a:lvl1pPr>
      <a:lvl2pPr marL="868363" indent="-333375" algn="l" rtl="0" eaLnBrk="0" fontAlgn="base" hangingPunct="0">
        <a:spcBef>
          <a:spcPct val="20000"/>
        </a:spcBef>
        <a:spcAft>
          <a:spcPct val="0"/>
        </a:spcAft>
        <a:buFont typeface="Arial" charset="0"/>
        <a:buChar char="–"/>
        <a:defRPr sz="2800" kern="1200">
          <a:solidFill>
            <a:srgbClr val="005398"/>
          </a:solidFill>
          <a:latin typeface="Arial" pitchFamily="34" charset="0"/>
          <a:ea typeface="+mn-ea"/>
          <a:cs typeface="Arial" pitchFamily="34" charset="0"/>
        </a:defRPr>
      </a:lvl2pPr>
      <a:lvl3pPr marL="1336675" indent="-266700" algn="l" rtl="0" eaLnBrk="0" fontAlgn="base" hangingPunct="0">
        <a:spcBef>
          <a:spcPct val="20000"/>
        </a:spcBef>
        <a:spcAft>
          <a:spcPct val="0"/>
        </a:spcAft>
        <a:buFont typeface="Arial" charset="0"/>
        <a:buChar char="•"/>
        <a:defRPr sz="2600" kern="1200">
          <a:solidFill>
            <a:srgbClr val="005398"/>
          </a:solidFill>
          <a:latin typeface="+mn-lt"/>
          <a:ea typeface="+mn-ea"/>
          <a:cs typeface="Arial" charset="0"/>
        </a:defRPr>
      </a:lvl3pPr>
      <a:lvl4pPr marL="1871663" indent="-266700" algn="l" rtl="0" eaLnBrk="0" fontAlgn="base" hangingPunct="0">
        <a:spcBef>
          <a:spcPct val="20000"/>
        </a:spcBef>
        <a:spcAft>
          <a:spcPct val="0"/>
        </a:spcAft>
        <a:buFont typeface="Arial" charset="0"/>
        <a:buChar char="–"/>
        <a:defRPr sz="2300" kern="1200">
          <a:solidFill>
            <a:srgbClr val="005398"/>
          </a:solidFill>
          <a:latin typeface="Arial" pitchFamily="34" charset="0"/>
          <a:ea typeface="+mn-ea"/>
          <a:cs typeface="Arial" pitchFamily="34" charset="0"/>
        </a:defRPr>
      </a:lvl4pPr>
      <a:lvl5pPr marL="2406650" indent="-266700" algn="l" rtl="0" eaLnBrk="0" fontAlgn="base" hangingPunct="0">
        <a:spcBef>
          <a:spcPct val="20000"/>
        </a:spcBef>
        <a:spcAft>
          <a:spcPct val="0"/>
        </a:spcAft>
        <a:buFont typeface="Arial" charset="0"/>
        <a:buChar char="»"/>
        <a:defRPr sz="2000" kern="1200">
          <a:solidFill>
            <a:srgbClr val="005398"/>
          </a:solidFill>
          <a:latin typeface="Arial" pitchFamily="34" charset="0"/>
          <a:ea typeface="+mn-ea"/>
          <a:cs typeface="Arial" pitchFamily="34" charset="0"/>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b="-6000"/>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a:cs typeface="Times New Roman" pitchFamily="18" charset="0"/>
              </a:rPr>
              <a:t> </a:t>
            </a:r>
            <a:endParaRPr lang="en-US" b="0">
              <a:latin typeface="Arial" charset="0"/>
            </a:endParaRPr>
          </a:p>
        </p:txBody>
      </p:sp>
      <p:sp>
        <p:nvSpPr>
          <p:cNvPr id="3075" name="Text Box 1028"/>
          <p:cNvSpPr txBox="1">
            <a:spLocks noChangeArrowheads="1"/>
          </p:cNvSpPr>
          <p:nvPr/>
        </p:nvSpPr>
        <p:spPr bwMode="auto">
          <a:xfrm>
            <a:off x="2098671" y="2152650"/>
            <a:ext cx="6934199" cy="262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802" tIns="40901" rIns="81802" bIns="40901">
            <a:spAutoFit/>
          </a:bodyPr>
          <a:lstStyle>
            <a:lvl1pPr defTabSz="817563" eaLnBrk="0" hangingPunct="0">
              <a:defRPr sz="2100">
                <a:solidFill>
                  <a:schemeClr val="tx1"/>
                </a:solidFill>
                <a:latin typeface="Tahoma" pitchFamily="34" charset="0"/>
                <a:cs typeface="Arial" charset="0"/>
              </a:defRPr>
            </a:lvl1pPr>
            <a:lvl2pPr marL="742950" indent="-285750" defTabSz="817563" eaLnBrk="0" hangingPunct="0">
              <a:defRPr sz="2100">
                <a:solidFill>
                  <a:schemeClr val="tx1"/>
                </a:solidFill>
                <a:latin typeface="Tahoma" pitchFamily="34" charset="0"/>
                <a:cs typeface="Arial" charset="0"/>
              </a:defRPr>
            </a:lvl2pPr>
            <a:lvl3pPr marL="1143000" indent="-228600" defTabSz="817563" eaLnBrk="0" hangingPunct="0">
              <a:defRPr sz="2100">
                <a:solidFill>
                  <a:schemeClr val="tx1"/>
                </a:solidFill>
                <a:latin typeface="Tahoma" pitchFamily="34" charset="0"/>
                <a:cs typeface="Arial" charset="0"/>
              </a:defRPr>
            </a:lvl3pPr>
            <a:lvl4pPr marL="1600200" indent="-228600" defTabSz="817563" eaLnBrk="0" hangingPunct="0">
              <a:defRPr sz="2100">
                <a:solidFill>
                  <a:schemeClr val="tx1"/>
                </a:solidFill>
                <a:latin typeface="Tahoma" pitchFamily="34" charset="0"/>
                <a:cs typeface="Arial" charset="0"/>
              </a:defRPr>
            </a:lvl4pPr>
            <a:lvl5pPr marL="2057400" indent="-228600" defTabSz="817563" eaLnBrk="0" hangingPunct="0">
              <a:defRPr sz="2100">
                <a:solidFill>
                  <a:schemeClr val="tx1"/>
                </a:solidFill>
                <a:latin typeface="Tahoma" pitchFamily="34" charset="0"/>
                <a:cs typeface="Arial" charset="0"/>
              </a:defRPr>
            </a:lvl5pPr>
            <a:lvl6pPr marL="2514600" indent="-228600" defTabSz="817563" eaLnBrk="0" fontAlgn="base" hangingPunct="0">
              <a:spcBef>
                <a:spcPct val="0"/>
              </a:spcBef>
              <a:spcAft>
                <a:spcPct val="0"/>
              </a:spcAft>
              <a:defRPr sz="2100">
                <a:solidFill>
                  <a:schemeClr val="tx1"/>
                </a:solidFill>
                <a:latin typeface="Tahoma" pitchFamily="34" charset="0"/>
                <a:cs typeface="Arial" charset="0"/>
              </a:defRPr>
            </a:lvl6pPr>
            <a:lvl7pPr marL="2971800" indent="-228600" defTabSz="817563" eaLnBrk="0" fontAlgn="base" hangingPunct="0">
              <a:spcBef>
                <a:spcPct val="0"/>
              </a:spcBef>
              <a:spcAft>
                <a:spcPct val="0"/>
              </a:spcAft>
              <a:defRPr sz="2100">
                <a:solidFill>
                  <a:schemeClr val="tx1"/>
                </a:solidFill>
                <a:latin typeface="Tahoma" pitchFamily="34" charset="0"/>
                <a:cs typeface="Arial" charset="0"/>
              </a:defRPr>
            </a:lvl7pPr>
            <a:lvl8pPr marL="3429000" indent="-228600" defTabSz="817563" eaLnBrk="0" fontAlgn="base" hangingPunct="0">
              <a:spcBef>
                <a:spcPct val="0"/>
              </a:spcBef>
              <a:spcAft>
                <a:spcPct val="0"/>
              </a:spcAft>
              <a:defRPr sz="2100">
                <a:solidFill>
                  <a:schemeClr val="tx1"/>
                </a:solidFill>
                <a:latin typeface="Tahoma" pitchFamily="34" charset="0"/>
                <a:cs typeface="Arial" charset="0"/>
              </a:defRPr>
            </a:lvl8pPr>
            <a:lvl9pPr marL="3886200" indent="-228600" defTabSz="817563" eaLnBrk="0" fontAlgn="base" hangingPunct="0">
              <a:spcBef>
                <a:spcPct val="0"/>
              </a:spcBef>
              <a:spcAft>
                <a:spcPct val="0"/>
              </a:spcAft>
              <a:defRPr sz="2100">
                <a:solidFill>
                  <a:schemeClr val="tx1"/>
                </a:solidFill>
                <a:latin typeface="Tahoma" pitchFamily="34" charset="0"/>
                <a:cs typeface="Arial" charset="0"/>
              </a:defRPr>
            </a:lvl9pPr>
          </a:lstStyle>
          <a:p>
            <a:pPr algn="ctr" eaLnBrk="1" hangingPunct="1">
              <a:spcBef>
                <a:spcPct val="50000"/>
              </a:spcBef>
            </a:pPr>
            <a:r>
              <a:rPr lang="en-US" sz="4800" b="1">
                <a:solidFill>
                  <a:schemeClr val="tx2"/>
                </a:solidFill>
                <a:latin typeface="Arial" charset="0"/>
              </a:rPr>
              <a:t>Bài 7 </a:t>
            </a:r>
          </a:p>
          <a:p>
            <a:pPr algn="ctr" eaLnBrk="1" hangingPunct="1">
              <a:spcBef>
                <a:spcPct val="50000"/>
              </a:spcBef>
            </a:pPr>
            <a:r>
              <a:rPr lang="en-US" sz="3900">
                <a:solidFill>
                  <a:schemeClr val="tx2"/>
                </a:solidFill>
                <a:latin typeface="Arial" charset="0"/>
              </a:rPr>
              <a:t>Chuỗi </a:t>
            </a:r>
          </a:p>
          <a:p>
            <a:pPr algn="ctr" eaLnBrk="1" hangingPunct="1">
              <a:spcBef>
                <a:spcPct val="50000"/>
              </a:spcBef>
            </a:pPr>
            <a:r>
              <a:rPr lang="en-US" sz="3900">
                <a:solidFill>
                  <a:schemeClr val="tx2"/>
                </a:solidFill>
                <a:latin typeface="Arial" charset="0"/>
              </a:rPr>
              <a:t>Biểu thức quy tắc</a:t>
            </a:r>
          </a:p>
        </p:txBody>
      </p:sp>
      <p:pic>
        <p:nvPicPr>
          <p:cNvPr id="3079" name="Picture 7" descr="http://www.gorkemm.com/wp-content/uploads/2014/04/visual-csharp_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t="30010" b="28373"/>
          <a:stretch/>
        </p:blipFill>
        <p:spPr bwMode="auto">
          <a:xfrm>
            <a:off x="252864" y="5662133"/>
            <a:ext cx="3603173" cy="115826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723896" y="476250"/>
            <a:ext cx="10523541" cy="1409075"/>
            <a:chOff x="723896" y="476250"/>
            <a:chExt cx="10523541" cy="1409075"/>
          </a:xfrm>
        </p:grpSpPr>
        <p:sp>
          <p:nvSpPr>
            <p:cNvPr id="6" name="Hình chữ nhật 1"/>
            <p:cNvSpPr/>
            <p:nvPr/>
          </p:nvSpPr>
          <p:spPr>
            <a:xfrm>
              <a:off x="1798637" y="476250"/>
              <a:ext cx="9448800" cy="769441"/>
            </a:xfrm>
            <a:prstGeom prst="rect">
              <a:avLst/>
            </a:prstGeom>
            <a:noFill/>
          </p:spPr>
          <p:txBody>
            <a:bodyPr wrap="square">
              <a:spAutoFit/>
            </a:bodyPr>
            <a:lstStyle/>
            <a:p>
              <a:pPr algn="ctr" fontAlgn="auto">
                <a:spcBef>
                  <a:spcPts val="0"/>
                </a:spcBef>
                <a:spcAft>
                  <a:spcPts val="0"/>
                </a:spcAft>
                <a:defRPr/>
              </a:pP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Đại học Xây dựng</a:t>
              </a: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a:t>
              </a: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Hà nội</a:t>
              </a:r>
            </a:p>
          </p:txBody>
        </p:sp>
        <p:pic>
          <p:nvPicPr>
            <p:cNvPr id="7" name="Picture 2" descr="C:\Users\duong_000\Desktop\img\iconDHX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896" y="513725"/>
              <a:ext cx="13747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1"/>
            <p:cNvSpPr/>
            <p:nvPr/>
          </p:nvSpPr>
          <p:spPr>
            <a:xfrm>
              <a:off x="1798637" y="1147435"/>
              <a:ext cx="9448800" cy="615553"/>
            </a:xfrm>
            <a:prstGeom prst="rect">
              <a:avLst/>
            </a:prstGeom>
            <a:noFill/>
          </p:spPr>
          <p:txBody>
            <a:bodyPr wrap="square">
              <a:spAutoFit/>
            </a:bodyPr>
            <a:lstStyle/>
            <a:p>
              <a:pPr algn="ctr" fontAlgn="auto">
                <a:spcBef>
                  <a:spcPts val="0"/>
                </a:spcBef>
                <a:spcAft>
                  <a:spcPts val="0"/>
                </a:spcAft>
                <a:defRPr/>
              </a:pP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BM CNPM – </a:t>
              </a:r>
              <a:r>
                <a:rPr lang="en-US" sz="3400" b="1" cap="all" dirty="0" err="1">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Khoa</a:t>
              </a: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 CNTT</a:t>
              </a:r>
              <a:endParaRPr lang="vi-VN"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endParaRPr>
            </a:p>
          </p:txBody>
        </p:sp>
      </p:grpSp>
      <p:sp>
        <p:nvSpPr>
          <p:cNvPr id="9" name="Hình chữ nhật Góc Chéo Tròn 3"/>
          <p:cNvSpPr/>
          <p:nvPr/>
        </p:nvSpPr>
        <p:spPr>
          <a:xfrm>
            <a:off x="4554538" y="6743700"/>
            <a:ext cx="6967537" cy="457200"/>
          </a:xfrm>
          <a:prstGeom prst="round2DiagRect">
            <a:avLst>
              <a:gd name="adj1" fmla="val 50000"/>
              <a:gd name="adj2" fmla="val 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prstClr val="white">
                    <a:lumMod val="85000"/>
                  </a:prstClr>
                </a:solidFill>
              </a:rPr>
              <a:t>National University of Civil Engineering</a:t>
            </a:r>
            <a:endParaRPr lang="vi-VN" sz="2400" dirty="0">
              <a:solidFill>
                <a:prstClr val="white">
                  <a:lumMod val="85000"/>
                </a:prstClr>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04" y="220980"/>
            <a:ext cx="6632733" cy="560070"/>
          </a:xfrm>
        </p:spPr>
        <p:txBody>
          <a:bodyPr/>
          <a:lstStyle/>
          <a:p>
            <a:r>
              <a:rPr lang="en-US" sz="3600"/>
              <a:t>Lớp Regex 1-2</a:t>
            </a:r>
          </a:p>
        </p:txBody>
      </p:sp>
      <p:sp>
        <p:nvSpPr>
          <p:cNvPr id="3" name="Content Placeholder 2"/>
          <p:cNvSpPr>
            <a:spLocks noGrp="1"/>
          </p:cNvSpPr>
          <p:nvPr>
            <p:ph idx="1"/>
          </p:nvPr>
        </p:nvSpPr>
        <p:spPr/>
        <p:txBody>
          <a:bodyPr/>
          <a:lstStyle/>
          <a:p>
            <a:r>
              <a:rPr lang="vi-VN"/>
              <a:t>Lớp Regex tượng trưng cho 1 regular expression </a:t>
            </a:r>
            <a:r>
              <a:rPr lang="en-US"/>
              <a:t>chỉ đọc</a:t>
            </a:r>
            <a:r>
              <a:rPr lang="vi-VN"/>
              <a:t> (read-only). Nó cũng chứa một phương thức tĩnh (static) cho phép chúng ta sử dụng những lớp rex khác mà kh</a:t>
            </a:r>
            <a:r>
              <a:rPr lang="en-US"/>
              <a:t>ông cần </a:t>
            </a:r>
            <a:r>
              <a:rPr lang="vi-VN"/>
              <a:t>khởi tạo</a:t>
            </a:r>
            <a:r>
              <a:rPr lang="en-US"/>
              <a:t>.</a:t>
            </a:r>
          </a:p>
          <a:p>
            <a:r>
              <a:rPr lang="en-US"/>
              <a:t>Lớp Regex xuất phát từ namespace System.Text.RegularExpressions</a:t>
            </a:r>
          </a:p>
        </p:txBody>
      </p:sp>
      <p:sp>
        <p:nvSpPr>
          <p:cNvPr id="4" name="Content Placeholder 2"/>
          <p:cNvSpPr txBox="1">
            <a:spLocks/>
          </p:cNvSpPr>
          <p:nvPr/>
        </p:nvSpPr>
        <p:spPr bwMode="auto">
          <a:xfrm>
            <a:off x="427037" y="1238250"/>
            <a:ext cx="10563225" cy="512127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106985" tIns="53492" rIns="106985" bIns="53492" numCol="1" anchor="t" anchorCtr="0" compatLnSpc="1">
            <a:prstTxWarp prst="textNoShape">
              <a:avLst/>
            </a:prstTxWarp>
          </a:bodyPr>
          <a:lstStyle>
            <a:lvl1pPr marL="400050" indent="-400050" algn="l" rtl="0" eaLnBrk="0" fontAlgn="base" hangingPunct="0">
              <a:spcBef>
                <a:spcPct val="20000"/>
              </a:spcBef>
              <a:spcAft>
                <a:spcPct val="0"/>
              </a:spcAft>
              <a:buFont typeface="Arial" charset="0"/>
              <a:buChar char="•"/>
              <a:defRPr sz="3000" kern="1200">
                <a:solidFill>
                  <a:srgbClr val="005398"/>
                </a:solidFill>
                <a:latin typeface="Arial" pitchFamily="34" charset="0"/>
                <a:ea typeface="+mn-ea"/>
                <a:cs typeface="Arial" pitchFamily="34" charset="0"/>
              </a:defRPr>
            </a:lvl1pPr>
            <a:lvl2pPr marL="868363" indent="-333375" algn="l" rtl="0" eaLnBrk="0" fontAlgn="base" hangingPunct="0">
              <a:spcBef>
                <a:spcPct val="20000"/>
              </a:spcBef>
              <a:spcAft>
                <a:spcPct val="0"/>
              </a:spcAft>
              <a:buFont typeface="Arial" charset="0"/>
              <a:buChar char="–"/>
              <a:defRPr sz="2800" kern="1200">
                <a:solidFill>
                  <a:srgbClr val="005398"/>
                </a:solidFill>
                <a:latin typeface="Arial" pitchFamily="34" charset="0"/>
                <a:ea typeface="+mn-ea"/>
                <a:cs typeface="Arial" pitchFamily="34" charset="0"/>
              </a:defRPr>
            </a:lvl2pPr>
            <a:lvl3pPr marL="1336675" indent="-266700" algn="l" rtl="0" eaLnBrk="0" fontAlgn="base" hangingPunct="0">
              <a:spcBef>
                <a:spcPct val="20000"/>
              </a:spcBef>
              <a:spcAft>
                <a:spcPct val="0"/>
              </a:spcAft>
              <a:buFont typeface="Arial" charset="0"/>
              <a:buChar char="•"/>
              <a:defRPr sz="2600" kern="1200">
                <a:solidFill>
                  <a:srgbClr val="005398"/>
                </a:solidFill>
                <a:latin typeface="+mn-lt"/>
                <a:ea typeface="+mn-ea"/>
                <a:cs typeface="Arial" charset="0"/>
              </a:defRPr>
            </a:lvl3pPr>
            <a:lvl4pPr marL="1871663" indent="-266700" algn="l" rtl="0" eaLnBrk="0" fontAlgn="base" hangingPunct="0">
              <a:spcBef>
                <a:spcPct val="20000"/>
              </a:spcBef>
              <a:spcAft>
                <a:spcPct val="0"/>
              </a:spcAft>
              <a:buFont typeface="Arial" charset="0"/>
              <a:buChar char="–"/>
              <a:defRPr sz="2300" kern="1200">
                <a:solidFill>
                  <a:srgbClr val="005398"/>
                </a:solidFill>
                <a:latin typeface="Arial" pitchFamily="34" charset="0"/>
                <a:ea typeface="+mn-ea"/>
                <a:cs typeface="Arial" pitchFamily="34" charset="0"/>
              </a:defRPr>
            </a:lvl4pPr>
            <a:lvl5pPr marL="2406650" indent="-266700" algn="l" rtl="0" eaLnBrk="0" fontAlgn="base" hangingPunct="0">
              <a:spcBef>
                <a:spcPct val="20000"/>
              </a:spcBef>
              <a:spcAft>
                <a:spcPct val="0"/>
              </a:spcAft>
              <a:buFont typeface="Arial" charset="0"/>
              <a:buChar char="»"/>
              <a:defRPr sz="2000" kern="1200">
                <a:solidFill>
                  <a:srgbClr val="005398"/>
                </a:solidFill>
                <a:latin typeface="Arial" pitchFamily="34" charset="0"/>
                <a:ea typeface="+mn-ea"/>
                <a:cs typeface="Arial" pitchFamily="34" charset="0"/>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r>
              <a:rPr lang="vi-VN" sz="2000" b="1" dirty="0"/>
              <a:t>Phương thức:</a:t>
            </a:r>
            <a:endParaRPr lang="en-US" sz="2000" b="1" dirty="0"/>
          </a:p>
          <a:p>
            <a:pPr lvl="1"/>
            <a:r>
              <a:rPr lang="vi-VN" sz="1800" b="1" dirty="0"/>
              <a:t>GetGroupNames: </a:t>
            </a:r>
            <a:r>
              <a:rPr lang="vi-VN" sz="1800" dirty="0"/>
              <a:t>trả về mảng gồm toàn tên nhóm thu lượm đối với RE.</a:t>
            </a:r>
            <a:endParaRPr lang="en-US" sz="1800" dirty="0"/>
          </a:p>
          <a:p>
            <a:pPr lvl="1"/>
            <a:r>
              <a:rPr lang="vi-VN" sz="1800" b="1" dirty="0"/>
              <a:t>GetGroupNumbers:</a:t>
            </a:r>
            <a:r>
              <a:rPr lang="vi-VN" sz="1800" dirty="0"/>
              <a:t> trả về mảng gồm toàn số nhóm thu lượm tương ứng với tên nhóm trên 1 mảng.</a:t>
            </a:r>
            <a:endParaRPr lang="en-US" sz="1800" dirty="0"/>
          </a:p>
          <a:p>
            <a:pPr lvl="1"/>
            <a:r>
              <a:rPr lang="vi-VN" sz="1800" b="1" dirty="0"/>
              <a:t>GroupNameFromNumber:</a:t>
            </a:r>
            <a:r>
              <a:rPr lang="vi-VN" sz="1800" dirty="0"/>
              <a:t> đi lấy tên nhóm tương ứng với số nhóm được khai báo.</a:t>
            </a:r>
            <a:endParaRPr lang="en-US" sz="1800" dirty="0"/>
          </a:p>
          <a:p>
            <a:pPr lvl="1"/>
            <a:r>
              <a:rPr lang="vi-VN" sz="1800" b="1" dirty="0"/>
              <a:t>IsMatch: </a:t>
            </a:r>
            <a:r>
              <a:rPr lang="vi-VN" sz="1800" dirty="0"/>
              <a:t>trả về trị bool cho biết liệu xem RE có tìm thấy một so khớp hay không trên pattern</a:t>
            </a:r>
            <a:endParaRPr lang="en-US" sz="1800" dirty="0"/>
          </a:p>
          <a:p>
            <a:pPr lvl="1"/>
            <a:r>
              <a:rPr lang="en-US" sz="1800" dirty="0"/>
              <a:t>b</a:t>
            </a:r>
            <a:r>
              <a:rPr lang="vi-VN" sz="1800" dirty="0"/>
              <a:t> dò tìm trên pattern xem có xuất hiện một RE hay không rồi trả về kết quả chính xác như là một đối tượng Match duy nhất.</a:t>
            </a:r>
            <a:endParaRPr lang="en-US" sz="1800" dirty="0"/>
          </a:p>
          <a:p>
            <a:pPr lvl="1"/>
            <a:r>
              <a:rPr lang="vi-VN" sz="1800" b="1" dirty="0"/>
              <a:t>Matches:</a:t>
            </a:r>
            <a:r>
              <a:rPr lang="vi-VN" sz="1800" dirty="0"/>
              <a:t> dò tìm trên pattern xem tất cả các xuất hiện của một RE có hay không rồi trả về tất cả những so khớp thành công xem như Match được gọi nhiều lần.</a:t>
            </a:r>
            <a:endParaRPr lang="en-US" sz="1800" dirty="0"/>
          </a:p>
          <a:p>
            <a:pPr lvl="1"/>
            <a:r>
              <a:rPr lang="vi-VN" sz="1800" b="1" dirty="0"/>
              <a:t>Replace:</a:t>
            </a:r>
            <a:r>
              <a:rPr lang="vi-VN" sz="1800" dirty="0"/>
              <a:t> cho thay thế những xuất hiện của một pattern được định nghĩa bởi một RE bởi một chuỗi ký tự thay thế được chỉ định.</a:t>
            </a:r>
            <a:endParaRPr lang="en-US" sz="1800" dirty="0"/>
          </a:p>
          <a:p>
            <a:pPr lvl="1"/>
            <a:r>
              <a:rPr lang="vi-VN" sz="1800" b="1" dirty="0"/>
              <a:t>Split: </a:t>
            </a:r>
            <a:r>
              <a:rPr lang="vi-VN" sz="1800" dirty="0"/>
              <a:t>chẻ một pattern thành một mảng gồm những chuỗi con ở những vị trí được chỉ định bởi một so khớp trên RE</a:t>
            </a:r>
            <a:endParaRPr lang="en-US" sz="1800" dirty="0"/>
          </a:p>
          <a:p>
            <a:pPr lvl="1"/>
            <a:r>
              <a:rPr lang="vi-VN" sz="1800" b="1" dirty="0"/>
              <a:t>Unescape: </a:t>
            </a:r>
            <a:r>
              <a:rPr lang="vi-VN" sz="1800" dirty="0"/>
              <a:t>cho unescape bất cứ những ký tự nào được escape trên pattern.</a:t>
            </a:r>
            <a:endParaRPr lang="en-US" sz="1800" dirty="0"/>
          </a:p>
        </p:txBody>
      </p:sp>
      <p:sp>
        <p:nvSpPr>
          <p:cNvPr id="5" name="Date Placeholder 4"/>
          <p:cNvSpPr>
            <a:spLocks noGrp="1"/>
          </p:cNvSpPr>
          <p:nvPr>
            <p:ph type="dt" sz="half" idx="10"/>
          </p:nvPr>
        </p:nvSpPr>
        <p:spPr/>
        <p:txBody>
          <a:bodyPr/>
          <a:lstStyle/>
          <a:p>
            <a:pPr>
              <a:defRPr/>
            </a:pPr>
            <a:fld id="{8CA21E90-89B7-4673-A78F-B47C5207F328}" type="datetime1">
              <a:rPr lang="en-US" smtClean="0"/>
              <a:t>3/2/2021</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7" name="Group 6"/>
          <p:cNvGrpSpPr/>
          <p:nvPr/>
        </p:nvGrpSpPr>
        <p:grpSpPr>
          <a:xfrm>
            <a:off x="9113837" y="95250"/>
            <a:ext cx="2133600" cy="765761"/>
            <a:chOff x="9113837" y="134510"/>
            <a:chExt cx="2133600" cy="765761"/>
          </a:xfrm>
        </p:grpSpPr>
        <p:pic>
          <p:nvPicPr>
            <p:cNvPr id="8"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435173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Lớp Regex 2-2</a:t>
            </a:r>
            <a:endParaRPr lang="en-US"/>
          </a:p>
        </p:txBody>
      </p:sp>
      <p:sp>
        <p:nvSpPr>
          <p:cNvPr id="4" name="Content Placeholder 3"/>
          <p:cNvSpPr>
            <a:spLocks noGrp="1"/>
          </p:cNvSpPr>
          <p:nvPr>
            <p:ph idx="1"/>
          </p:nvPr>
        </p:nvSpPr>
        <p:spPr/>
        <p:txBody>
          <a:bodyPr/>
          <a:lstStyle/>
          <a:p>
            <a:endParaRPr lang="en-US"/>
          </a:p>
        </p:txBody>
      </p:sp>
      <p:grpSp>
        <p:nvGrpSpPr>
          <p:cNvPr id="5" name="Group 4"/>
          <p:cNvGrpSpPr/>
          <p:nvPr/>
        </p:nvGrpSpPr>
        <p:grpSpPr>
          <a:xfrm>
            <a:off x="564923" y="1223736"/>
            <a:ext cx="10228512" cy="4434113"/>
            <a:chOff x="564923" y="1223736"/>
            <a:chExt cx="10228512" cy="4434113"/>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1572250"/>
              <a:ext cx="10213998" cy="4085599"/>
            </a:xfrm>
            <a:prstGeom prst="rect">
              <a:avLst/>
            </a:prstGeom>
            <a:ln/>
          </p:spPr>
          <p:style>
            <a:lnRef idx="1">
              <a:schemeClr val="accent1"/>
            </a:lnRef>
            <a:fillRef idx="3">
              <a:schemeClr val="accent1"/>
            </a:fillRef>
            <a:effectRef idx="2">
              <a:schemeClr val="accent1"/>
            </a:effectRef>
            <a:fontRef idx="minor">
              <a:schemeClr val="lt1"/>
            </a:fontRef>
          </p:style>
        </p:pic>
        <p:sp>
          <p:nvSpPr>
            <p:cNvPr id="7" name="Rectangle 6"/>
            <p:cNvSpPr/>
            <p:nvPr/>
          </p:nvSpPr>
          <p:spPr>
            <a:xfrm>
              <a:off x="564923" y="1223736"/>
              <a:ext cx="932294" cy="334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3" name="Date Placeholder 2"/>
          <p:cNvSpPr>
            <a:spLocks noGrp="1"/>
          </p:cNvSpPr>
          <p:nvPr>
            <p:ph type="dt" sz="half" idx="10"/>
          </p:nvPr>
        </p:nvSpPr>
        <p:spPr/>
        <p:txBody>
          <a:bodyPr/>
          <a:lstStyle/>
          <a:p>
            <a:pPr>
              <a:defRPr/>
            </a:pPr>
            <a:fld id="{5F4752B0-9421-4E6C-85F4-AB8C06CCD9B3}" type="datetime1">
              <a:rPr lang="en-US" smtClean="0"/>
              <a:t>3/2/2021</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9113837" y="95250"/>
            <a:ext cx="2133600" cy="765761"/>
            <a:chOff x="9113837" y="134510"/>
            <a:chExt cx="2133600" cy="765761"/>
          </a:xfrm>
        </p:grpSpPr>
        <p:pic>
          <p:nvPicPr>
            <p:cNvPr id="10"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391998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Lớp</a:t>
            </a:r>
            <a:r>
              <a:rPr lang="en-US" dirty="0">
                <a:effectLst/>
              </a:rPr>
              <a:t> Match</a:t>
            </a:r>
            <a:endParaRPr lang="en-US" dirty="0"/>
          </a:p>
        </p:txBody>
      </p:sp>
      <p:sp>
        <p:nvSpPr>
          <p:cNvPr id="3" name="Content Placeholder 2"/>
          <p:cNvSpPr>
            <a:spLocks noGrp="1"/>
          </p:cNvSpPr>
          <p:nvPr>
            <p:ph idx="1"/>
          </p:nvPr>
        </p:nvSpPr>
        <p:spPr/>
        <p:txBody>
          <a:bodyPr/>
          <a:lstStyle/>
          <a:p>
            <a:r>
              <a:rPr lang="vi-VN" sz="2800"/>
              <a:t>Lớp này tượng trưng cho những kết quả duy nhất của một tác vụ so khớp (match) RE. </a:t>
            </a:r>
            <a:r>
              <a:rPr lang="en-US" sz="2800"/>
              <a:t>P</a:t>
            </a:r>
            <a:r>
              <a:rPr lang="vi-VN" sz="2800"/>
              <a:t>hương thức Match của lớp Regex để trả về 1 đối tượng kiểu Match để có thể tìm ra so khớp đầu tiên trên chuỗi nhập</a:t>
            </a:r>
            <a:r>
              <a:rPr lang="en-US" sz="2800"/>
              <a:t> vào</a:t>
            </a:r>
            <a:r>
              <a:rPr lang="vi-VN" sz="2800"/>
              <a:t>.</a:t>
            </a:r>
            <a:r>
              <a:rPr lang="en-US" sz="2800"/>
              <a:t> </a:t>
            </a:r>
            <a:r>
              <a:rPr lang="vi-VN" sz="2800"/>
              <a:t>Sử dụng thuộc tính Match.Access của lớp Match báo cho biết liệu xem đã tìm ra 1 so khớp hay chưa.</a:t>
            </a:r>
            <a:endParaRPr lang="en-US" sz="2800"/>
          </a:p>
        </p:txBody>
      </p:sp>
      <p:grpSp>
        <p:nvGrpSpPr>
          <p:cNvPr id="4" name="Group 3"/>
          <p:cNvGrpSpPr/>
          <p:nvPr/>
        </p:nvGrpSpPr>
        <p:grpSpPr>
          <a:xfrm>
            <a:off x="1016556" y="3919764"/>
            <a:ext cx="8040929" cy="2556692"/>
            <a:chOff x="1016556" y="3919764"/>
            <a:chExt cx="8040929" cy="2556692"/>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70" y="4272815"/>
              <a:ext cx="8026415" cy="2203641"/>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1016556" y="3919764"/>
              <a:ext cx="932294" cy="334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E9FF585C-0D30-4749-8466-D2D6F6BEEBA8}" type="datetime1">
              <a:rPr lang="en-US" smtClean="0"/>
              <a:t>3/2/2021</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9113837" y="95250"/>
            <a:ext cx="2133600" cy="765761"/>
            <a:chOff x="9113837" y="134510"/>
            <a:chExt cx="2133600" cy="765761"/>
          </a:xfrm>
        </p:grpSpPr>
        <p:pic>
          <p:nvPicPr>
            <p:cNvPr id="10"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930529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Lớp</a:t>
            </a:r>
            <a:r>
              <a:rPr lang="en-US" dirty="0"/>
              <a:t> </a:t>
            </a:r>
            <a:r>
              <a:rPr lang="en-US" dirty="0" err="1">
                <a:effectLst/>
              </a:rPr>
              <a:t>MatchCollection</a:t>
            </a:r>
            <a:r>
              <a:rPr lang="en-US" dirty="0">
                <a:effectLst/>
              </a:rPr>
              <a:t> 1-2</a:t>
            </a:r>
            <a:endParaRPr lang="en-US" dirty="0"/>
          </a:p>
        </p:txBody>
      </p:sp>
      <p:sp>
        <p:nvSpPr>
          <p:cNvPr id="3" name="Content Placeholder 2"/>
          <p:cNvSpPr>
            <a:spLocks noGrp="1"/>
          </p:cNvSpPr>
          <p:nvPr>
            <p:ph idx="1"/>
          </p:nvPr>
        </p:nvSpPr>
        <p:spPr/>
        <p:txBody>
          <a:bodyPr/>
          <a:lstStyle/>
          <a:p>
            <a:r>
              <a:rPr lang="vi-VN"/>
              <a:t>Lớp này tượng trưng cho 1 loạt những so khớp thành công đè chồng lên nhau tạo thành một tập hợp bất di bất dịch và lớp này không có phương thức khởi tạo. Nh</a:t>
            </a:r>
            <a:r>
              <a:rPr lang="en-US"/>
              <a:t>ư</a:t>
            </a:r>
            <a:r>
              <a:rPr lang="vi-VN"/>
              <a:t>ng đối tượng MatchCollection sẽ do thuộc</a:t>
            </a:r>
            <a:r>
              <a:rPr lang="en-US"/>
              <a:t> </a:t>
            </a:r>
            <a:r>
              <a:rPr lang="vi-VN"/>
              <a:t>tính</a:t>
            </a:r>
            <a:r>
              <a:rPr lang="en-US"/>
              <a:t> </a:t>
            </a:r>
            <a:r>
              <a:rPr lang="vi-VN" b="1"/>
              <a:t>Regex.Matches</a:t>
            </a:r>
            <a:r>
              <a:rPr lang="en-US"/>
              <a:t> </a:t>
            </a:r>
            <a:r>
              <a:rPr lang="vi-VN"/>
              <a:t>của lớp Regex trả về.</a:t>
            </a:r>
            <a:endParaRPr lang="en-US"/>
          </a:p>
        </p:txBody>
      </p:sp>
      <p:sp>
        <p:nvSpPr>
          <p:cNvPr id="4" name="Date Placeholder 3"/>
          <p:cNvSpPr>
            <a:spLocks noGrp="1"/>
          </p:cNvSpPr>
          <p:nvPr>
            <p:ph type="dt" sz="half" idx="10"/>
          </p:nvPr>
        </p:nvSpPr>
        <p:spPr/>
        <p:txBody>
          <a:bodyPr/>
          <a:lstStyle/>
          <a:p>
            <a:pPr>
              <a:defRPr/>
            </a:pPr>
            <a:fld id="{69619FAE-6357-4A58-B435-44B97B0586D2}" type="datetime1">
              <a:rPr lang="en-US" smtClean="0"/>
              <a:t>3/2/2021</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9113837" y="95250"/>
            <a:ext cx="2133600" cy="765761"/>
            <a:chOff x="9113837" y="134510"/>
            <a:chExt cx="2133600" cy="765761"/>
          </a:xfrm>
        </p:grpSpPr>
        <p:pic>
          <p:nvPicPr>
            <p:cNvPr id="7"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838528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a:t>
            </a:r>
            <a:r>
              <a:rPr lang="en-US">
                <a:effectLst/>
              </a:rPr>
              <a:t>MatchCollection 2-2</a:t>
            </a:r>
            <a:endParaRPr lang="en-US"/>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427037" y="1162050"/>
            <a:ext cx="10263869" cy="4781284"/>
            <a:chOff x="617080" y="1285249"/>
            <a:chExt cx="10263869" cy="4781284"/>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00" y="1633764"/>
              <a:ext cx="10251849" cy="4432769"/>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617080" y="1285249"/>
              <a:ext cx="932294" cy="334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5805EEC0-1C99-425C-AF3F-5F9311DBC098}" type="datetime1">
              <a:rPr lang="en-US" smtClean="0"/>
              <a:t>3/2/2021</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9113837" y="95250"/>
            <a:ext cx="2133600" cy="765761"/>
            <a:chOff x="9113837" y="134510"/>
            <a:chExt cx="2133600" cy="765761"/>
          </a:xfrm>
        </p:grpSpPr>
        <p:pic>
          <p:nvPicPr>
            <p:cNvPr id="10"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40741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Group</a:t>
            </a:r>
          </a:p>
        </p:txBody>
      </p:sp>
      <p:sp>
        <p:nvSpPr>
          <p:cNvPr id="3" name="Content Placeholder 2"/>
          <p:cNvSpPr>
            <a:spLocks noGrp="1"/>
          </p:cNvSpPr>
          <p:nvPr>
            <p:ph idx="1"/>
          </p:nvPr>
        </p:nvSpPr>
        <p:spPr>
          <a:xfrm>
            <a:off x="631825" y="1298575"/>
            <a:ext cx="10234612" cy="5121275"/>
          </a:xfrm>
        </p:spPr>
        <p:txBody>
          <a:bodyPr/>
          <a:lstStyle/>
          <a:p>
            <a:r>
              <a:rPr lang="vi-VN"/>
              <a:t>Đôi khi người ta cho là rất tiện khi cho gộp lại những biểu thức con so khớp với nhau như vậy bạn có thể phân tích ngữ nghĩa những đoạn của chuỗi khớp. </a:t>
            </a:r>
            <a:br>
              <a:rPr lang="vi-VN"/>
            </a:br>
            <a:r>
              <a:rPr lang="vi-VN"/>
              <a:t>Lớp Group cho phép bạn tạo những nhóm so khớp dựa trên cú pháp RE, và tượng trưng cho kết quả từ 1 biểu thức gộp nhóm duy nhất.</a:t>
            </a:r>
            <a:endParaRPr lang="en-US"/>
          </a:p>
        </p:txBody>
      </p:sp>
      <p:grpSp>
        <p:nvGrpSpPr>
          <p:cNvPr id="4" name="Group 3"/>
          <p:cNvGrpSpPr/>
          <p:nvPr/>
        </p:nvGrpSpPr>
        <p:grpSpPr>
          <a:xfrm>
            <a:off x="717323" y="1085850"/>
            <a:ext cx="10380308" cy="4005208"/>
            <a:chOff x="717323" y="1043042"/>
            <a:chExt cx="10380308" cy="4005208"/>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7" y="1390650"/>
              <a:ext cx="10365794" cy="3657600"/>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717323" y="1043042"/>
              <a:ext cx="932294" cy="334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EC810272-D051-4BD8-879C-4BC3D1477D02}" type="datetime1">
              <a:rPr lang="en-US" smtClean="0"/>
              <a:t>3/2/2021</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9113837" y="95250"/>
            <a:ext cx="2133600" cy="765761"/>
            <a:chOff x="9113837" y="134510"/>
            <a:chExt cx="2133600" cy="765761"/>
          </a:xfrm>
        </p:grpSpPr>
        <p:pic>
          <p:nvPicPr>
            <p:cNvPr id="10"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375013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rPr>
              <a:t>Lớp GroupCollection</a:t>
            </a:r>
            <a:endParaRPr lang="en-US"/>
          </a:p>
        </p:txBody>
      </p:sp>
      <p:sp>
        <p:nvSpPr>
          <p:cNvPr id="3" name="Content Placeholder 2"/>
          <p:cNvSpPr>
            <a:spLocks noGrp="1"/>
          </p:cNvSpPr>
          <p:nvPr>
            <p:ph idx="1"/>
          </p:nvPr>
        </p:nvSpPr>
        <p:spPr/>
        <p:txBody>
          <a:bodyPr/>
          <a:lstStyle/>
          <a:p>
            <a:r>
              <a:rPr lang="vi-VN"/>
              <a:t>Là lớp tượng trưng cho 1 tập hợp gồm toàn những nhóm được thu lượm và trả về một lô những nhóm được thu lượm trong một lần so khớp duy nhất. Collection này thuộc loại read-only và không có phương thức khởi tạo. Các thể hiện của lớp GroupCollection được trả về trong tập hợp mà thuộc tính Match.Groups trả về.</a:t>
            </a:r>
            <a:endParaRPr lang="en-US"/>
          </a:p>
        </p:txBody>
      </p:sp>
      <p:grpSp>
        <p:nvGrpSpPr>
          <p:cNvPr id="4" name="Group 3"/>
          <p:cNvGrpSpPr/>
          <p:nvPr/>
        </p:nvGrpSpPr>
        <p:grpSpPr>
          <a:xfrm>
            <a:off x="1010103" y="4326727"/>
            <a:ext cx="9768114" cy="1502105"/>
            <a:chOff x="1010103" y="4326727"/>
            <a:chExt cx="9768114" cy="150210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617" y="4667250"/>
              <a:ext cx="9753600" cy="1161582"/>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1010103" y="4326727"/>
              <a:ext cx="932294" cy="334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BFC81A62-0238-4D08-AD0C-F1D1223E8438}" type="datetime1">
              <a:rPr lang="en-US" smtClean="0"/>
              <a:t>3/2/2021</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9113837" y="95250"/>
            <a:ext cx="2133600" cy="765761"/>
            <a:chOff x="9113837" y="134510"/>
            <a:chExt cx="2133600" cy="765761"/>
          </a:xfrm>
        </p:grpSpPr>
        <p:pic>
          <p:nvPicPr>
            <p:cNvPr id="10"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3514203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defRPr/>
            </a:pPr>
            <a:r>
              <a:rPr lang="en-US"/>
              <a:t>Question &amp; Answer</a:t>
            </a:r>
          </a:p>
        </p:txBody>
      </p:sp>
      <p:pic>
        <p:nvPicPr>
          <p:cNvPr id="12292" name="Picture 4" descr="qa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847850"/>
            <a:ext cx="4191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Q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4838" y="1847850"/>
            <a:ext cx="426243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9113837" y="95250"/>
            <a:ext cx="2133600" cy="765761"/>
            <a:chOff x="9113837" y="134510"/>
            <a:chExt cx="2133600" cy="765761"/>
          </a:xfrm>
        </p:grpSpPr>
        <p:pic>
          <p:nvPicPr>
            <p:cNvPr id="6" name="Picture 2" descr="C:\Users\duong_000\Desktop\img\iconDHX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a:t>Lớp String</a:t>
            </a:r>
          </a:p>
          <a:p>
            <a:r>
              <a:rPr lang="en-US"/>
              <a:t>Các thao tác với chuỗi</a:t>
            </a:r>
          </a:p>
          <a:p>
            <a:r>
              <a:rPr lang="en-US"/>
              <a:t>Lớp StringBuilder</a:t>
            </a:r>
          </a:p>
          <a:p>
            <a:r>
              <a:rPr lang="en-US"/>
              <a:t>Các thao tác với StringBuilder</a:t>
            </a:r>
          </a:p>
          <a:p>
            <a:r>
              <a:rPr lang="en-US"/>
              <a:t>Biểu thức quy tắc</a:t>
            </a:r>
          </a:p>
        </p:txBody>
      </p:sp>
      <p:sp>
        <p:nvSpPr>
          <p:cNvPr id="4" name="Date Placeholder 3"/>
          <p:cNvSpPr>
            <a:spLocks noGrp="1"/>
          </p:cNvSpPr>
          <p:nvPr>
            <p:ph type="dt" sz="half" idx="10"/>
          </p:nvPr>
        </p:nvSpPr>
        <p:spPr/>
        <p:txBody>
          <a:bodyPr/>
          <a:lstStyle/>
          <a:p>
            <a:pPr>
              <a:defRPr/>
            </a:pPr>
            <a:fld id="{C47D28C4-8350-4C31-B8D8-4B8BA42CF72C}" type="datetime1">
              <a:rPr lang="en-US" smtClean="0"/>
              <a:t>3/2/2021</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9113837" y="95250"/>
            <a:ext cx="2133600" cy="765761"/>
            <a:chOff x="9113837" y="134510"/>
            <a:chExt cx="2133600" cy="765761"/>
          </a:xfrm>
        </p:grpSpPr>
        <p:pic>
          <p:nvPicPr>
            <p:cNvPr id="7"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6890316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String</a:t>
            </a:r>
          </a:p>
        </p:txBody>
      </p:sp>
      <p:sp>
        <p:nvSpPr>
          <p:cNvPr id="3" name="Content Placeholder 2"/>
          <p:cNvSpPr>
            <a:spLocks noGrp="1"/>
          </p:cNvSpPr>
          <p:nvPr>
            <p:ph idx="1"/>
          </p:nvPr>
        </p:nvSpPr>
        <p:spPr/>
        <p:txBody>
          <a:bodyPr/>
          <a:lstStyle/>
          <a:p>
            <a:r>
              <a:rPr lang="vi-VN"/>
              <a:t>Lớp String là</a:t>
            </a:r>
            <a:r>
              <a:rPr lang="en-US"/>
              <a:t> một</a:t>
            </a:r>
            <a:r>
              <a:rPr lang="vi-VN"/>
              <a:t> lớp cơ bản trong .NET</a:t>
            </a:r>
            <a:r>
              <a:rPr lang="en-US"/>
              <a:t> nằm trong namespace System</a:t>
            </a:r>
            <a:r>
              <a:rPr lang="vi-VN"/>
              <a:t> giúp người dùng thao tác với chuỗi </a:t>
            </a:r>
            <a:r>
              <a:rPr lang="en-US"/>
              <a:t>một</a:t>
            </a:r>
            <a:r>
              <a:rPr lang="vi-VN"/>
              <a:t> cách </a:t>
            </a:r>
            <a:r>
              <a:rPr lang="en-US"/>
              <a:t>dễ ràng.</a:t>
            </a:r>
          </a:p>
          <a:p>
            <a:r>
              <a:rPr lang="en-US"/>
              <a:t>Tất cả các chuỗi trong C# đều là đối tượng xuất phát từ lớp String, do vậy khi một chuỗi được tạo ra bạn có thể gọi các phương thức của lớp String để thực hiện các thao tác với nó</a:t>
            </a:r>
          </a:p>
          <a:p>
            <a:r>
              <a:rPr lang="en-US"/>
              <a:t>Các cách tạo chuỗi</a:t>
            </a:r>
          </a:p>
          <a:p>
            <a:pPr lvl="1"/>
            <a:r>
              <a:rPr lang="en-US" sz="2400"/>
              <a:t>Khai báo biến thuộc kiểu chuỗi và gán giá trị</a:t>
            </a:r>
          </a:p>
          <a:p>
            <a:pPr lvl="1"/>
            <a:r>
              <a:rPr lang="en-US" sz="2400"/>
              <a:t>Tạo chuỗi bằng cách gọi phương thức ToString của đối tượng</a:t>
            </a:r>
            <a:br>
              <a:rPr lang="vi-VN" sz="2400"/>
            </a:br>
            <a:endParaRPr lang="en-US" sz="2400"/>
          </a:p>
        </p:txBody>
      </p:sp>
      <p:sp>
        <p:nvSpPr>
          <p:cNvPr id="4" name="Date Placeholder 3"/>
          <p:cNvSpPr>
            <a:spLocks noGrp="1"/>
          </p:cNvSpPr>
          <p:nvPr>
            <p:ph type="dt" sz="half" idx="10"/>
          </p:nvPr>
        </p:nvSpPr>
        <p:spPr/>
        <p:txBody>
          <a:bodyPr/>
          <a:lstStyle/>
          <a:p>
            <a:pPr>
              <a:defRPr/>
            </a:pPr>
            <a:fld id="{3AC90898-592A-498A-9BA2-93344BFBB1DB}" type="datetime1">
              <a:rPr lang="en-US" smtClean="0"/>
              <a:t>3/2/2021</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9113837" y="95250"/>
            <a:ext cx="2133600" cy="765761"/>
            <a:chOff x="9113837" y="134510"/>
            <a:chExt cx="2133600" cy="765761"/>
          </a:xfrm>
        </p:grpSpPr>
        <p:pic>
          <p:nvPicPr>
            <p:cNvPr id="7"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81472775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2523" y="1248058"/>
            <a:ext cx="10758714" cy="5055982"/>
            <a:chOff x="412523" y="1248058"/>
            <a:chExt cx="10758714" cy="505598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7" y="1598386"/>
              <a:ext cx="10744200" cy="4705654"/>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ectangle 5"/>
            <p:cNvSpPr/>
            <p:nvPr/>
          </p:nvSpPr>
          <p:spPr>
            <a:xfrm>
              <a:off x="412523" y="1248058"/>
              <a:ext cx="932294" cy="334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2" name="Title 1"/>
          <p:cNvSpPr>
            <a:spLocks noGrp="1"/>
          </p:cNvSpPr>
          <p:nvPr>
            <p:ph type="title"/>
          </p:nvPr>
        </p:nvSpPr>
        <p:spPr/>
        <p:txBody>
          <a:bodyPr/>
          <a:lstStyle/>
          <a:p>
            <a:r>
              <a:rPr lang="en-US"/>
              <a:t>Một số thao tác với chuỗi</a:t>
            </a:r>
          </a:p>
        </p:txBody>
      </p:sp>
      <p:grpSp>
        <p:nvGrpSpPr>
          <p:cNvPr id="5" name="Group 4"/>
          <p:cNvGrpSpPr/>
          <p:nvPr/>
        </p:nvGrpSpPr>
        <p:grpSpPr>
          <a:xfrm>
            <a:off x="407760" y="1246244"/>
            <a:ext cx="10763477" cy="5161813"/>
            <a:chOff x="407760" y="1246244"/>
            <a:chExt cx="10763477" cy="5161813"/>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23" y="1598386"/>
              <a:ext cx="10758714" cy="4809671"/>
            </a:xfrm>
            <a:prstGeom prst="rect">
              <a:avLst/>
            </a:prstGeom>
            <a:ln/>
          </p:spPr>
          <p:style>
            <a:lnRef idx="1">
              <a:schemeClr val="accent1"/>
            </a:lnRef>
            <a:fillRef idx="3">
              <a:schemeClr val="accent1"/>
            </a:fillRef>
            <a:effectRef idx="2">
              <a:schemeClr val="accent1"/>
            </a:effectRef>
            <a:fontRef idx="minor">
              <a:schemeClr val="lt1"/>
            </a:fontRef>
          </p:style>
        </p:pic>
        <p:sp>
          <p:nvSpPr>
            <p:cNvPr id="8" name="Rectangle 7"/>
            <p:cNvSpPr/>
            <p:nvPr/>
          </p:nvSpPr>
          <p:spPr>
            <a:xfrm>
              <a:off x="407760" y="1246244"/>
              <a:ext cx="932294" cy="334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3" name="Date Placeholder 2"/>
          <p:cNvSpPr>
            <a:spLocks noGrp="1"/>
          </p:cNvSpPr>
          <p:nvPr>
            <p:ph type="dt" sz="half" idx="10"/>
          </p:nvPr>
        </p:nvSpPr>
        <p:spPr/>
        <p:txBody>
          <a:bodyPr/>
          <a:lstStyle/>
          <a:p>
            <a:pPr>
              <a:defRPr/>
            </a:pPr>
            <a:fld id="{C813DE65-9101-460E-928C-2D11FAB29853}" type="datetime1">
              <a:rPr lang="en-US" smtClean="0"/>
              <a:t>3/2/2021</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11" name="Group 10"/>
          <p:cNvGrpSpPr/>
          <p:nvPr/>
        </p:nvGrpSpPr>
        <p:grpSpPr>
          <a:xfrm>
            <a:off x="9113837" y="95250"/>
            <a:ext cx="2133600" cy="765761"/>
            <a:chOff x="9113837" y="134510"/>
            <a:chExt cx="2133600" cy="765761"/>
          </a:xfrm>
        </p:grpSpPr>
        <p:pic>
          <p:nvPicPr>
            <p:cNvPr id="12" name="Picture 2" descr="C:\Users\duong_000\Desktop\img\iconDHX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495277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StringBuilder</a:t>
            </a:r>
          </a:p>
        </p:txBody>
      </p:sp>
      <p:sp>
        <p:nvSpPr>
          <p:cNvPr id="3" name="Content Placeholder 2"/>
          <p:cNvSpPr>
            <a:spLocks noGrp="1"/>
          </p:cNvSpPr>
          <p:nvPr>
            <p:ph idx="1"/>
          </p:nvPr>
        </p:nvSpPr>
        <p:spPr/>
        <p:txBody>
          <a:bodyPr/>
          <a:lstStyle/>
          <a:p>
            <a:r>
              <a:rPr lang="vi-VN" dirty="0"/>
              <a:t>Lớp StringBuilder giúp bạn thao tác nhanh các chuỗi với ít tổn hao bộ nhớ hơn so với lớp String.</a:t>
            </a:r>
            <a:endParaRPr lang="en-US" dirty="0"/>
          </a:p>
          <a:p>
            <a:r>
              <a:rPr lang="en-US" dirty="0" err="1"/>
              <a:t>Các</a:t>
            </a:r>
            <a:r>
              <a:rPr lang="en-US" dirty="0"/>
              <a:t> </a:t>
            </a:r>
            <a:r>
              <a:rPr lang="en-US" dirty="0" err="1"/>
              <a:t>cách</a:t>
            </a:r>
            <a:r>
              <a:rPr lang="en-US" dirty="0"/>
              <a:t> </a:t>
            </a:r>
            <a:r>
              <a:rPr lang="en-US" dirty="0" err="1"/>
              <a:t>tạo</a:t>
            </a:r>
            <a:r>
              <a:rPr lang="en-US" dirty="0"/>
              <a:t> </a:t>
            </a:r>
            <a:r>
              <a:rPr lang="en-US" dirty="0" err="1"/>
              <a:t>đối</a:t>
            </a:r>
            <a:r>
              <a:rPr lang="en-US" dirty="0"/>
              <a:t> </a:t>
            </a:r>
            <a:r>
              <a:rPr lang="en-US" dirty="0" err="1"/>
              <a:t>tượng</a:t>
            </a:r>
            <a:r>
              <a:rPr lang="en-US" dirty="0"/>
              <a:t> StringBuilder</a:t>
            </a:r>
          </a:p>
          <a:p>
            <a:endParaRPr lang="en-US" dirty="0"/>
          </a:p>
        </p:txBody>
      </p:sp>
      <p:grpSp>
        <p:nvGrpSpPr>
          <p:cNvPr id="4" name="Group 3"/>
          <p:cNvGrpSpPr/>
          <p:nvPr/>
        </p:nvGrpSpPr>
        <p:grpSpPr>
          <a:xfrm>
            <a:off x="851001" y="3057586"/>
            <a:ext cx="10155237" cy="2600264"/>
            <a:chOff x="851001" y="3112236"/>
            <a:chExt cx="10155237" cy="2600264"/>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638" y="3448050"/>
              <a:ext cx="10134600" cy="2264450"/>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851001" y="3112236"/>
              <a:ext cx="932294" cy="334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E193B4CB-9586-4D85-A986-DCF18B774638}" type="datetime1">
              <a:rPr lang="en-US" smtClean="0"/>
              <a:t>3/2/2021</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9113837" y="95250"/>
            <a:ext cx="2133600" cy="765761"/>
            <a:chOff x="9113837" y="134510"/>
            <a:chExt cx="2133600" cy="765761"/>
          </a:xfrm>
        </p:grpSpPr>
        <p:pic>
          <p:nvPicPr>
            <p:cNvPr id="10"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0041075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Thao tác với StringBuilder 1-2</a:t>
            </a:r>
          </a:p>
        </p:txBody>
      </p:sp>
      <p:sp>
        <p:nvSpPr>
          <p:cNvPr id="3" name="Content Placeholder 2"/>
          <p:cNvSpPr>
            <a:spLocks noGrp="1"/>
          </p:cNvSpPr>
          <p:nvPr>
            <p:ph idx="1"/>
          </p:nvPr>
        </p:nvSpPr>
        <p:spPr/>
        <p:txBody>
          <a:bodyPr/>
          <a:lstStyle/>
          <a:p>
            <a:pPr fontAlgn="t"/>
            <a:r>
              <a:rPr lang="en-US" b="1"/>
              <a:t>C</a:t>
            </a:r>
            <a:r>
              <a:rPr lang="vi-VN" b="1"/>
              <a:t>hèn 1 chuỗi bất kỳ bắt đầu từ chỉ mục trong chuỗi sb</a:t>
            </a:r>
          </a:p>
          <a:p>
            <a:pPr marL="0" indent="0" fontAlgn="t">
              <a:buNone/>
            </a:pPr>
            <a:r>
              <a:rPr lang="en-US"/>
              <a:t>	</a:t>
            </a:r>
            <a:r>
              <a:rPr lang="vi-VN" sz="2400">
                <a:solidFill>
                  <a:schemeClr val="accent6">
                    <a:lumMod val="75000"/>
                  </a:schemeClr>
                </a:solidFill>
              </a:rPr>
              <a:t>sb.Insert(&lt;chỉ mục&gt;,"chuỗi")</a:t>
            </a:r>
            <a:endParaRPr lang="en-US" sz="2800">
              <a:solidFill>
                <a:schemeClr val="accent6">
                  <a:lumMod val="75000"/>
                </a:schemeClr>
              </a:solidFill>
            </a:endParaRPr>
          </a:p>
          <a:p>
            <a:pPr fontAlgn="t"/>
            <a:r>
              <a:rPr lang="en-US" b="1"/>
              <a:t>Xóa chuỗi con trong chuỗi sb</a:t>
            </a:r>
          </a:p>
          <a:p>
            <a:pPr marL="0" indent="0" fontAlgn="t">
              <a:buNone/>
            </a:pPr>
            <a:r>
              <a:rPr lang="vi-VN"/>
              <a:t> </a:t>
            </a:r>
            <a:r>
              <a:rPr lang="en-US"/>
              <a:t>	</a:t>
            </a:r>
            <a:r>
              <a:rPr lang="vi-VN" sz="2400">
                <a:solidFill>
                  <a:schemeClr val="accent6">
                    <a:lumMod val="75000"/>
                  </a:schemeClr>
                </a:solidFill>
              </a:rPr>
              <a:t>sb.Remove(&lt;chỉ mục bắt đầu&gt;,&lt;số ký tự cần xóa&gt;)</a:t>
            </a:r>
            <a:endParaRPr lang="en-US" sz="2400">
              <a:solidFill>
                <a:schemeClr val="accent6">
                  <a:lumMod val="75000"/>
                </a:schemeClr>
              </a:solidFill>
            </a:endParaRPr>
          </a:p>
          <a:p>
            <a:pPr fontAlgn="t"/>
            <a:r>
              <a:rPr lang="en-US" b="1"/>
              <a:t>Thay thế 1 chuỗi con trong sb với 1 chuỗi mới</a:t>
            </a:r>
            <a:endParaRPr lang="vi-VN" b="1"/>
          </a:p>
          <a:p>
            <a:pPr marL="0" indent="0" fontAlgn="t">
              <a:buNone/>
            </a:pPr>
            <a:r>
              <a:rPr lang="en-US"/>
              <a:t>	</a:t>
            </a:r>
            <a:r>
              <a:rPr lang="vi-VN" sz="2400">
                <a:solidFill>
                  <a:schemeClr val="accent6">
                    <a:lumMod val="75000"/>
                  </a:schemeClr>
                </a:solidFill>
              </a:rPr>
              <a:t>sb.Replace(&lt;chuỗi con cần thay thế&gt;,&lt;chuỗi con mới&gt;)</a:t>
            </a:r>
            <a:endParaRPr lang="en-US" sz="2400">
              <a:solidFill>
                <a:schemeClr val="accent6">
                  <a:lumMod val="75000"/>
                </a:schemeClr>
              </a:solidFill>
            </a:endParaRPr>
          </a:p>
          <a:p>
            <a:pPr fontAlgn="t"/>
            <a:r>
              <a:rPr lang="en-US" b="1"/>
              <a:t>Bổ sung 1 chuỗi vào chuỗi sb</a:t>
            </a:r>
          </a:p>
          <a:p>
            <a:pPr marL="534988" lvl="1" indent="0" fontAlgn="t">
              <a:buNone/>
            </a:pPr>
            <a:r>
              <a:rPr lang="en-US" sz="2400">
                <a:solidFill>
                  <a:schemeClr val="accent6">
                    <a:lumMod val="75000"/>
                  </a:schemeClr>
                </a:solidFill>
              </a:rPr>
              <a:t>	</a:t>
            </a:r>
            <a:r>
              <a:rPr lang="vi-VN" sz="2400">
                <a:solidFill>
                  <a:schemeClr val="accent6">
                    <a:lumMod val="75000"/>
                  </a:schemeClr>
                </a:solidFill>
              </a:rPr>
              <a:t>sb.</a:t>
            </a:r>
            <a:r>
              <a:rPr lang="en-US" sz="2400">
                <a:solidFill>
                  <a:schemeClr val="accent6">
                    <a:lumMod val="75000"/>
                  </a:schemeClr>
                </a:solidFill>
              </a:rPr>
              <a:t>Append</a:t>
            </a:r>
            <a:r>
              <a:rPr lang="vi-VN" sz="2400">
                <a:solidFill>
                  <a:schemeClr val="accent6">
                    <a:lumMod val="75000"/>
                  </a:schemeClr>
                </a:solidFill>
              </a:rPr>
              <a:t>(&lt;chuỗi </a:t>
            </a:r>
            <a:r>
              <a:rPr lang="en-US" sz="2400">
                <a:solidFill>
                  <a:schemeClr val="accent6">
                    <a:lumMod val="75000"/>
                  </a:schemeClr>
                </a:solidFill>
              </a:rPr>
              <a:t>cần bổ sung&gt;)</a:t>
            </a:r>
          </a:p>
          <a:p>
            <a:pPr marL="534988" lvl="1" indent="0" fontAlgn="t">
              <a:buNone/>
            </a:pPr>
            <a:endParaRPr lang="vi-VN" sz="2400">
              <a:solidFill>
                <a:schemeClr val="accent6">
                  <a:lumMod val="75000"/>
                </a:schemeClr>
              </a:solidFill>
            </a:endParaRPr>
          </a:p>
          <a:p>
            <a:endParaRPr lang="en-US">
              <a:solidFill>
                <a:schemeClr val="accent6">
                  <a:lumMod val="75000"/>
                </a:schemeClr>
              </a:solidFill>
            </a:endParaRPr>
          </a:p>
        </p:txBody>
      </p:sp>
      <p:sp>
        <p:nvSpPr>
          <p:cNvPr id="4" name="Date Placeholder 3"/>
          <p:cNvSpPr>
            <a:spLocks noGrp="1"/>
          </p:cNvSpPr>
          <p:nvPr>
            <p:ph type="dt" sz="half" idx="10"/>
          </p:nvPr>
        </p:nvSpPr>
        <p:spPr/>
        <p:txBody>
          <a:bodyPr/>
          <a:lstStyle/>
          <a:p>
            <a:pPr>
              <a:defRPr/>
            </a:pPr>
            <a:fld id="{9D2E16F1-84AA-404A-AD0F-141A276ED2DC}" type="datetime1">
              <a:rPr lang="en-US" smtClean="0"/>
              <a:t>3/2/2021</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9113837" y="95250"/>
            <a:ext cx="2133600" cy="765761"/>
            <a:chOff x="9113837" y="134510"/>
            <a:chExt cx="2133600" cy="765761"/>
          </a:xfrm>
        </p:grpSpPr>
        <p:pic>
          <p:nvPicPr>
            <p:cNvPr id="7"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6165141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Thao tác với StringBuilder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503237" y="1238250"/>
            <a:ext cx="10703459" cy="4038599"/>
            <a:chOff x="637743" y="1727935"/>
            <a:chExt cx="10703459" cy="4038599"/>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6" y="2076449"/>
              <a:ext cx="10685566" cy="3690085"/>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637743" y="1727935"/>
              <a:ext cx="932294" cy="3340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788833DE-2A40-4B29-A283-ACD7EA9C3B1C}" type="datetime1">
              <a:rPr lang="en-US" smtClean="0"/>
              <a:t>3/2/2021</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9113837" y="95250"/>
            <a:ext cx="2133600" cy="765761"/>
            <a:chOff x="9113837" y="134510"/>
            <a:chExt cx="2133600" cy="765761"/>
          </a:xfrm>
        </p:grpSpPr>
        <p:pic>
          <p:nvPicPr>
            <p:cNvPr id="10" name="Picture 2"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633005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Biểu thức quy tắc</a:t>
            </a:r>
          </a:p>
        </p:txBody>
      </p:sp>
      <p:sp>
        <p:nvSpPr>
          <p:cNvPr id="3" name="Content Placeholder 2"/>
          <p:cNvSpPr>
            <a:spLocks noGrp="1"/>
          </p:cNvSpPr>
          <p:nvPr>
            <p:ph idx="1"/>
          </p:nvPr>
        </p:nvSpPr>
        <p:spPr/>
        <p:txBody>
          <a:bodyPr/>
          <a:lstStyle/>
          <a:p>
            <a:r>
              <a:rPr lang="en-US" dirty="0" err="1"/>
              <a:t>Biểu</a:t>
            </a:r>
            <a:r>
              <a:rPr lang="en-US" dirty="0"/>
              <a:t> </a:t>
            </a:r>
            <a:r>
              <a:rPr lang="en-US" dirty="0" err="1"/>
              <a:t>thức</a:t>
            </a:r>
            <a:r>
              <a:rPr lang="en-US" dirty="0"/>
              <a:t> </a:t>
            </a:r>
            <a:r>
              <a:rPr lang="en-US" dirty="0" err="1"/>
              <a:t>quy</a:t>
            </a:r>
            <a:r>
              <a:rPr lang="en-US" dirty="0"/>
              <a:t> </a:t>
            </a:r>
            <a:r>
              <a:rPr lang="en-US" dirty="0" err="1"/>
              <a:t>tắc</a:t>
            </a:r>
            <a:r>
              <a:rPr lang="en-US" dirty="0"/>
              <a:t>(</a:t>
            </a:r>
            <a:r>
              <a:rPr lang="vi-VN" dirty="0"/>
              <a:t>R</a:t>
            </a:r>
            <a:r>
              <a:rPr lang="en-US" dirty="0" err="1"/>
              <a:t>egular</a:t>
            </a:r>
            <a:r>
              <a:rPr lang="en-US" dirty="0"/>
              <a:t> </a:t>
            </a:r>
            <a:r>
              <a:rPr lang="vi-VN" dirty="0"/>
              <a:t>E</a:t>
            </a:r>
            <a:r>
              <a:rPr lang="en-US" dirty="0" err="1"/>
              <a:t>xpression</a:t>
            </a:r>
            <a:r>
              <a:rPr lang="en-US" dirty="0"/>
              <a:t>-RE)</a:t>
            </a:r>
            <a:r>
              <a:rPr lang="vi-VN" dirty="0"/>
              <a:t> là một ngôn ngữ cực mạnh dùng mô tả văn bản cũng như thao tác trên văn bản. Một RE thường được ứng dụng lên một chuỗi, nghĩa là lên một nhóm ký tự.</a:t>
            </a:r>
            <a:r>
              <a:rPr lang="en-US" dirty="0"/>
              <a:t> </a:t>
            </a:r>
            <a:r>
              <a:rPr lang="vi-VN" dirty="0"/>
              <a:t>Chẳng hạn, ta có chuỗi sau:</a:t>
            </a:r>
            <a:br>
              <a:rPr lang="vi-VN" dirty="0"/>
            </a:br>
            <a:r>
              <a:rPr lang="vi-VN" b="1" dirty="0"/>
              <a:t>Mot, Hai, Ba, Bon, NEVERLAND.</a:t>
            </a:r>
            <a:endParaRPr lang="en-US" b="1" dirty="0"/>
          </a:p>
          <a:p>
            <a:r>
              <a:rPr lang="vi-VN" dirty="0"/>
              <a:t>Một RE là một kiểu mẫu văn bản gồm 2 phần: </a:t>
            </a:r>
            <a:endParaRPr lang="en-US" dirty="0"/>
          </a:p>
          <a:p>
            <a:pPr lvl="1"/>
            <a:r>
              <a:rPr lang="vi-VN" b="1" dirty="0"/>
              <a:t>literal</a:t>
            </a:r>
            <a:r>
              <a:rPr lang="vi-VN" dirty="0"/>
              <a:t> (</a:t>
            </a:r>
            <a:r>
              <a:rPr lang="en-US" dirty="0" err="1"/>
              <a:t>phần</a:t>
            </a:r>
            <a:r>
              <a:rPr lang="en-US" dirty="0"/>
              <a:t> </a:t>
            </a:r>
            <a:r>
              <a:rPr lang="en-US" dirty="0" err="1"/>
              <a:t>chữ</a:t>
            </a:r>
            <a:r>
              <a:rPr lang="vi-VN" dirty="0"/>
              <a:t>)</a:t>
            </a:r>
            <a:r>
              <a:rPr lang="en-US" dirty="0"/>
              <a:t>. </a:t>
            </a:r>
            <a:r>
              <a:rPr lang="vi-VN" dirty="0"/>
              <a:t>Một literal đơn thuần chỉ là một ký tự (a-z) mà bạn muốn đem so khớp với chuỗi đích.</a:t>
            </a:r>
            <a:r>
              <a:rPr lang="en-US" dirty="0"/>
              <a:t>	</a:t>
            </a:r>
            <a:endParaRPr lang="vi-VN" dirty="0"/>
          </a:p>
          <a:p>
            <a:pPr lvl="1"/>
            <a:r>
              <a:rPr lang="vi-VN" b="1" dirty="0"/>
              <a:t>Metacharacters </a:t>
            </a:r>
            <a:r>
              <a:rPr lang="en-US" b="1" dirty="0"/>
              <a:t> </a:t>
            </a:r>
            <a:r>
              <a:rPr lang="en-US" dirty="0"/>
              <a:t>(</a:t>
            </a:r>
            <a:r>
              <a:rPr lang="en-US" dirty="0" err="1"/>
              <a:t>phần</a:t>
            </a:r>
            <a:r>
              <a:rPr lang="en-US" dirty="0"/>
              <a:t> </a:t>
            </a:r>
            <a:r>
              <a:rPr lang="en-US" dirty="0" err="1"/>
              <a:t>siêu</a:t>
            </a:r>
            <a:r>
              <a:rPr lang="en-US" dirty="0"/>
              <a:t> </a:t>
            </a:r>
            <a:r>
              <a:rPr lang="vi-VN" dirty="0"/>
              <a:t>ký tự).  là một ký tự đặc biệt hoạt động như là 1 mệnh lệnh đối với bộ phận phân tích ngữ nghĩa (parser) của RE</a:t>
            </a:r>
          </a:p>
          <a:p>
            <a:endParaRPr lang="en-US" dirty="0"/>
          </a:p>
        </p:txBody>
      </p:sp>
      <p:sp>
        <p:nvSpPr>
          <p:cNvPr id="4" name="Date Placeholder 3"/>
          <p:cNvSpPr>
            <a:spLocks noGrp="1"/>
          </p:cNvSpPr>
          <p:nvPr>
            <p:ph type="dt" sz="half" idx="10"/>
          </p:nvPr>
        </p:nvSpPr>
        <p:spPr/>
        <p:txBody>
          <a:bodyPr/>
          <a:lstStyle/>
          <a:p>
            <a:pPr>
              <a:defRPr/>
            </a:pPr>
            <a:fld id="{FCB03F96-4505-4D3F-86CB-9716C9977C4B}" type="datetime1">
              <a:rPr lang="en-US" smtClean="0"/>
              <a:t>3/2/2021</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9113837" y="95250"/>
            <a:ext cx="2133600" cy="765761"/>
            <a:chOff x="9113837" y="134510"/>
            <a:chExt cx="2133600" cy="765761"/>
          </a:xfrm>
        </p:grpSpPr>
        <p:pic>
          <p:nvPicPr>
            <p:cNvPr id="7"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6010447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MetaCharacter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8806945"/>
              </p:ext>
            </p:extLst>
          </p:nvPr>
        </p:nvGraphicFramePr>
        <p:xfrm>
          <a:off x="479425" y="1200150"/>
          <a:ext cx="10563225" cy="4983480"/>
        </p:xfrm>
        <a:graphic>
          <a:graphicData uri="http://schemas.openxmlformats.org/drawingml/2006/table">
            <a:tbl>
              <a:tblPr firstRow="1" bandRow="1">
                <a:tableStyleId>{5C22544A-7EE6-4342-B048-85BDC9FD1C3A}</a:tableStyleId>
              </a:tblPr>
              <a:tblGrid>
                <a:gridCol w="10563225">
                  <a:extLst>
                    <a:ext uri="{9D8B030D-6E8A-4147-A177-3AD203B41FA5}">
                      <a16:colId xmlns:a16="http://schemas.microsoft.com/office/drawing/2014/main" val="20000"/>
                    </a:ext>
                  </a:extLst>
                </a:gridCol>
              </a:tblGrid>
              <a:tr h="370840">
                <a:tc>
                  <a:txBody>
                    <a:bodyPr/>
                    <a:lstStyle/>
                    <a:p>
                      <a:pPr algn="ctr"/>
                      <a:r>
                        <a:rPr lang="en-US"/>
                        <a:t>Các</a:t>
                      </a:r>
                      <a:r>
                        <a:rPr lang="en-US" baseline="0"/>
                        <a:t> MetaCharacter 1-2</a:t>
                      </a:r>
                      <a:endParaRPr lang="en-US"/>
                    </a:p>
                  </a:txBody>
                  <a:tcPr/>
                </a:tc>
                <a:extLst>
                  <a:ext uri="{0D108BD9-81ED-4DB2-BD59-A6C34878D82A}">
                    <a16:rowId xmlns:a16="http://schemas.microsoft.com/office/drawing/2014/main" val="10000"/>
                  </a:ext>
                </a:extLst>
              </a:tr>
              <a:tr h="370840">
                <a:tc>
                  <a:txBody>
                    <a:bodyPr/>
                    <a:lstStyle/>
                    <a:p>
                      <a:pPr marL="0" marR="0" indent="0" algn="l" defTabSz="1069848" rtl="0" eaLnBrk="1" fontAlgn="auto" latinLnBrk="0" hangingPunct="1">
                        <a:lnSpc>
                          <a:spcPct val="100000"/>
                        </a:lnSpc>
                        <a:spcBef>
                          <a:spcPts val="0"/>
                        </a:spcBef>
                        <a:spcAft>
                          <a:spcPts val="0"/>
                        </a:spcAft>
                        <a:buClrTx/>
                        <a:buSzTx/>
                        <a:buFontTx/>
                        <a:buNone/>
                        <a:tabLst/>
                        <a:defRPr/>
                      </a:pPr>
                      <a:r>
                        <a:rPr lang="en-US" sz="2100" b="1" kern="1200">
                          <a:solidFill>
                            <a:schemeClr val="dk1"/>
                          </a:solidFill>
                          <a:effectLst/>
                          <a:latin typeface="+mn-lt"/>
                          <a:ea typeface="+mn-ea"/>
                          <a:cs typeface="+mn-cs"/>
                        </a:rPr>
                        <a:t>.</a:t>
                      </a:r>
                      <a:r>
                        <a:rPr lang="en-US" sz="2100" kern="1200">
                          <a:solidFill>
                            <a:schemeClr val="dk1"/>
                          </a:solidFill>
                          <a:effectLst/>
                          <a:latin typeface="+mn-lt"/>
                          <a:ea typeface="+mn-ea"/>
                          <a:cs typeface="+mn-cs"/>
                        </a:rPr>
                        <a:t> : đại diện cho 1 ký tự bất kỳ trừ ký tự xuống dòng \n.</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\d</a:t>
                      </a:r>
                      <a:r>
                        <a:rPr lang="en-US" sz="2100" kern="1200">
                          <a:solidFill>
                            <a:schemeClr val="dk1"/>
                          </a:solidFill>
                          <a:effectLst/>
                          <a:latin typeface="+mn-lt"/>
                          <a:ea typeface="+mn-ea"/>
                          <a:cs typeface="+mn-cs"/>
                        </a:rPr>
                        <a:t> : ký tự chữ số tương đương [0-9]</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\D</a:t>
                      </a:r>
                      <a:r>
                        <a:rPr lang="en-US" sz="2100" kern="1200">
                          <a:solidFill>
                            <a:schemeClr val="dk1"/>
                          </a:solidFill>
                          <a:effectLst/>
                          <a:latin typeface="+mn-lt"/>
                          <a:ea typeface="+mn-ea"/>
                          <a:cs typeface="+mn-cs"/>
                        </a:rPr>
                        <a:t> : ký tự ko phải chữ số</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\s</a:t>
                      </a:r>
                      <a:r>
                        <a:rPr lang="en-US" sz="2100" kern="1200">
                          <a:solidFill>
                            <a:schemeClr val="dk1"/>
                          </a:solidFill>
                          <a:effectLst/>
                          <a:latin typeface="+mn-lt"/>
                          <a:ea typeface="+mn-ea"/>
                          <a:cs typeface="+mn-cs"/>
                        </a:rPr>
                        <a:t> : ký tự khoảng trắng tương đương [ \f\n\r\t\v]</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\S</a:t>
                      </a:r>
                      <a:r>
                        <a:rPr lang="en-US" sz="2100" kern="1200">
                          <a:solidFill>
                            <a:schemeClr val="dk1"/>
                          </a:solidFill>
                          <a:effectLst/>
                          <a:latin typeface="+mn-lt"/>
                          <a:ea typeface="+mn-ea"/>
                          <a:cs typeface="+mn-cs"/>
                        </a:rPr>
                        <a:t> : ký tự không phải khoảng trắng tương đương [ ^\f\n\r\t\v]</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\w</a:t>
                      </a:r>
                      <a:r>
                        <a:rPr lang="en-US" sz="2100" kern="1200">
                          <a:solidFill>
                            <a:schemeClr val="dk1"/>
                          </a:solidFill>
                          <a:effectLst/>
                          <a:latin typeface="+mn-lt"/>
                          <a:ea typeface="+mn-ea"/>
                          <a:cs typeface="+mn-cs"/>
                        </a:rPr>
                        <a:t> : ký tự word (gồm chữ cái và chữ số, dấu gạch dưới _ ) tương đương [a-zA-Z_0-9]</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\W</a:t>
                      </a:r>
                      <a:r>
                        <a:rPr lang="en-US" sz="2100" kern="1200">
                          <a:solidFill>
                            <a:schemeClr val="dk1"/>
                          </a:solidFill>
                          <a:effectLst/>
                          <a:latin typeface="+mn-lt"/>
                          <a:ea typeface="+mn-ea"/>
                          <a:cs typeface="+mn-cs"/>
                        </a:rPr>
                        <a:t> : ký tự không phải ký tự word tương đương [^a-zA-Z_0-9]</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a:t>
                      </a:r>
                      <a:r>
                        <a:rPr lang="en-US" sz="2100" kern="1200">
                          <a:solidFill>
                            <a:schemeClr val="dk1"/>
                          </a:solidFill>
                          <a:effectLst/>
                          <a:latin typeface="+mn-lt"/>
                          <a:ea typeface="+mn-ea"/>
                          <a:cs typeface="+mn-cs"/>
                        </a:rPr>
                        <a:t> : bắt đầu 1 chuỗi hay 1 dòng</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a:t>
                      </a:r>
                      <a:r>
                        <a:rPr lang="en-US" sz="2100" kern="1200">
                          <a:solidFill>
                            <a:schemeClr val="dk1"/>
                          </a:solidFill>
                          <a:effectLst/>
                          <a:latin typeface="+mn-lt"/>
                          <a:ea typeface="+mn-ea"/>
                          <a:cs typeface="+mn-cs"/>
                        </a:rPr>
                        <a:t> : kết thúc 1 chuỗi hay 1 dòng</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\A</a:t>
                      </a:r>
                      <a:r>
                        <a:rPr lang="en-US" sz="2100" kern="1200">
                          <a:solidFill>
                            <a:schemeClr val="dk1"/>
                          </a:solidFill>
                          <a:effectLst/>
                          <a:latin typeface="+mn-lt"/>
                          <a:ea typeface="+mn-ea"/>
                          <a:cs typeface="+mn-cs"/>
                        </a:rPr>
                        <a:t> : bắt đầu 1 chuỗi</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\z</a:t>
                      </a:r>
                      <a:r>
                        <a:rPr lang="en-US" sz="2100" kern="1200">
                          <a:solidFill>
                            <a:schemeClr val="dk1"/>
                          </a:solidFill>
                          <a:effectLst/>
                          <a:latin typeface="+mn-lt"/>
                          <a:ea typeface="+mn-ea"/>
                          <a:cs typeface="+mn-cs"/>
                        </a:rPr>
                        <a:t> : kết thúc 1 chuỗi</a:t>
                      </a:r>
                      <a:br>
                        <a:rPr lang="en-US" sz="2100" kern="1200">
                          <a:solidFill>
                            <a:schemeClr val="dk1"/>
                          </a:solidFill>
                          <a:effectLst/>
                          <a:latin typeface="+mn-lt"/>
                          <a:ea typeface="+mn-ea"/>
                          <a:cs typeface="+mn-cs"/>
                        </a:rPr>
                      </a:br>
                      <a:r>
                        <a:rPr lang="en-US" sz="2100" b="1" kern="1200">
                          <a:solidFill>
                            <a:schemeClr val="dk1"/>
                          </a:solidFill>
                          <a:effectLst/>
                          <a:latin typeface="+mn-lt"/>
                          <a:ea typeface="+mn-ea"/>
                          <a:cs typeface="+mn-cs"/>
                        </a:rPr>
                        <a:t>|</a:t>
                      </a:r>
                      <a:r>
                        <a:rPr lang="en-US" sz="2100" kern="1200">
                          <a:solidFill>
                            <a:schemeClr val="dk1"/>
                          </a:solidFill>
                          <a:effectLst/>
                          <a:latin typeface="+mn-lt"/>
                          <a:ea typeface="+mn-ea"/>
                          <a:cs typeface="+mn-cs"/>
                        </a:rPr>
                        <a:t> : ký tự ngăn cách so trùng tương đương với phép or (lưu ý cái này nếu muốn kết hợp nhiều điều kiện)</a:t>
                      </a:r>
                      <a:br>
                        <a:rPr lang="en-US" sz="2100" kern="1200">
                          <a:solidFill>
                            <a:schemeClr val="dk1"/>
                          </a:solidFill>
                          <a:effectLst/>
                          <a:latin typeface="+mn-lt"/>
                          <a:ea typeface="+mn-ea"/>
                          <a:cs typeface="+mn-cs"/>
                        </a:rPr>
                      </a:br>
                      <a:endParaRPr lang="en-US"/>
                    </a:p>
                  </a:txBody>
                  <a:tcPr/>
                </a:tc>
                <a:extLst>
                  <a:ext uri="{0D108BD9-81ED-4DB2-BD59-A6C34878D82A}">
                    <a16:rowId xmlns:a16="http://schemas.microsoft.com/office/drawing/2014/main" val="10001"/>
                  </a:ext>
                </a:extLst>
              </a:tr>
            </a:tbl>
          </a:graphicData>
        </a:graphic>
      </p:graphicFrame>
      <p:graphicFrame>
        <p:nvGraphicFramePr>
          <p:cNvPr id="5" name="Content Placeholder 3"/>
          <p:cNvGraphicFramePr>
            <a:graphicFrameLocks noGrp="1"/>
          </p:cNvGraphicFramePr>
          <p:nvPr>
            <p:ph idx="1"/>
            <p:extLst>
              <p:ext uri="{D42A27DB-BD31-4B8C-83A1-F6EECF244321}">
                <p14:modId xmlns:p14="http://schemas.microsoft.com/office/powerpoint/2010/main" val="4213844052"/>
              </p:ext>
            </p:extLst>
          </p:nvPr>
        </p:nvGraphicFramePr>
        <p:xfrm>
          <a:off x="579437" y="1209222"/>
          <a:ext cx="10453914" cy="4983480"/>
        </p:xfrm>
        <a:graphic>
          <a:graphicData uri="http://schemas.openxmlformats.org/drawingml/2006/table">
            <a:tbl>
              <a:tblPr firstRow="1" bandRow="1">
                <a:tableStyleId>{5C22544A-7EE6-4342-B048-85BDC9FD1C3A}</a:tableStyleId>
              </a:tblPr>
              <a:tblGrid>
                <a:gridCol w="10453914">
                  <a:extLst>
                    <a:ext uri="{9D8B030D-6E8A-4147-A177-3AD203B41FA5}">
                      <a16:colId xmlns:a16="http://schemas.microsoft.com/office/drawing/2014/main" val="20000"/>
                    </a:ext>
                  </a:extLst>
                </a:gridCol>
              </a:tblGrid>
              <a:tr h="370840">
                <a:tc>
                  <a:txBody>
                    <a:bodyPr/>
                    <a:lstStyle/>
                    <a:p>
                      <a:pPr algn="ctr"/>
                      <a:r>
                        <a:rPr lang="en-US"/>
                        <a:t>Các</a:t>
                      </a:r>
                      <a:r>
                        <a:rPr lang="en-US" baseline="0"/>
                        <a:t> MetaCharacter 2-2</a:t>
                      </a:r>
                      <a:endParaRPr lang="en-US"/>
                    </a:p>
                  </a:txBody>
                  <a:tcPr/>
                </a:tc>
                <a:extLst>
                  <a:ext uri="{0D108BD9-81ED-4DB2-BD59-A6C34878D82A}">
                    <a16:rowId xmlns:a16="http://schemas.microsoft.com/office/drawing/2014/main" val="10000"/>
                  </a:ext>
                </a:extLst>
              </a:tr>
              <a:tr h="370840">
                <a:tc>
                  <a:txBody>
                    <a:bodyPr/>
                    <a:lstStyle/>
                    <a:p>
                      <a:pPr marL="0" marR="0" indent="0" algn="l" defTabSz="1069848" rtl="0" eaLnBrk="1" fontAlgn="auto" latinLnBrk="0" hangingPunct="1">
                        <a:lnSpc>
                          <a:spcPct val="100000"/>
                        </a:lnSpc>
                        <a:spcBef>
                          <a:spcPts val="0"/>
                        </a:spcBef>
                        <a:spcAft>
                          <a:spcPts val="0"/>
                        </a:spcAft>
                        <a:buClrTx/>
                        <a:buSzTx/>
                        <a:buFontTx/>
                        <a:buNone/>
                        <a:tabLst/>
                        <a:defRPr/>
                      </a:pPr>
                      <a:r>
                        <a:rPr lang="en-US" sz="2100" b="1" kern="1200" dirty="0">
                          <a:solidFill>
                            <a:schemeClr val="dk1"/>
                          </a:solidFill>
                          <a:effectLst/>
                          <a:latin typeface="+mn-lt"/>
                          <a:ea typeface="+mn-ea"/>
                          <a:cs typeface="+mn-cs"/>
                        </a:rPr>
                        <a:t>[</a:t>
                      </a:r>
                      <a:r>
                        <a:rPr lang="en-US" sz="2100" b="1" kern="1200" dirty="0" err="1">
                          <a:solidFill>
                            <a:schemeClr val="dk1"/>
                          </a:solidFill>
                          <a:effectLst/>
                          <a:latin typeface="+mn-lt"/>
                          <a:ea typeface="+mn-ea"/>
                          <a:cs typeface="+mn-cs"/>
                        </a:rPr>
                        <a:t>abc</a:t>
                      </a:r>
                      <a:r>
                        <a:rPr lang="en-US" sz="2100" b="1" kern="1200" dirty="0">
                          <a:solidFill>
                            <a:schemeClr val="dk1"/>
                          </a:solidFill>
                          <a:effectLst/>
                          <a:latin typeface="+mn-lt"/>
                          <a:ea typeface="+mn-ea"/>
                          <a:cs typeface="+mn-cs"/>
                        </a:rPr>
                        <a:t>]</a:t>
                      </a:r>
                      <a:r>
                        <a:rPr lang="en-US" sz="2100" kern="1200" dirty="0">
                          <a:solidFill>
                            <a:schemeClr val="dk1"/>
                          </a:solidFill>
                          <a:effectLst/>
                          <a:latin typeface="+mn-lt"/>
                          <a:ea typeface="+mn-ea"/>
                          <a:cs typeface="+mn-cs"/>
                        </a:rPr>
                        <a:t> :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1 </a:t>
                      </a:r>
                      <a:r>
                        <a:rPr lang="en-US" sz="2100" kern="1200" dirty="0" err="1">
                          <a:solidFill>
                            <a:schemeClr val="dk1"/>
                          </a:solidFill>
                          <a:effectLst/>
                          <a:latin typeface="+mn-lt"/>
                          <a:ea typeface="+mn-ea"/>
                          <a:cs typeface="+mn-cs"/>
                        </a:rPr>
                        <a:t>ký</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tự</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nằm</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trong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nhóm</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là</a:t>
                      </a:r>
                      <a:r>
                        <a:rPr lang="en-US" sz="2100" kern="1200" dirty="0">
                          <a:solidFill>
                            <a:schemeClr val="dk1"/>
                          </a:solidFill>
                          <a:effectLst/>
                          <a:latin typeface="+mn-lt"/>
                          <a:ea typeface="+mn-ea"/>
                          <a:cs typeface="+mn-cs"/>
                        </a:rPr>
                        <a:t> a hay b hay c.</a:t>
                      </a:r>
                      <a:br>
                        <a:rPr lang="en-US" sz="2100" kern="1200" dirty="0">
                          <a:solidFill>
                            <a:schemeClr val="dk1"/>
                          </a:solidFill>
                          <a:effectLst/>
                          <a:latin typeface="+mn-lt"/>
                          <a:ea typeface="+mn-ea"/>
                          <a:cs typeface="+mn-cs"/>
                        </a:rPr>
                      </a:br>
                      <a:r>
                        <a:rPr lang="en-US" sz="2100" b="1" kern="1200" dirty="0">
                          <a:solidFill>
                            <a:schemeClr val="dk1"/>
                          </a:solidFill>
                          <a:effectLst/>
                          <a:latin typeface="+mn-lt"/>
                          <a:ea typeface="+mn-ea"/>
                          <a:cs typeface="+mn-cs"/>
                        </a:rPr>
                        <a:t>[a-z]</a:t>
                      </a:r>
                      <a:r>
                        <a:rPr lang="en-US" sz="2100" kern="1200" dirty="0">
                          <a:solidFill>
                            <a:schemeClr val="dk1"/>
                          </a:solidFill>
                          <a:effectLst/>
                          <a:latin typeface="+mn-lt"/>
                          <a:ea typeface="+mn-ea"/>
                          <a:cs typeface="+mn-cs"/>
                        </a:rPr>
                        <a:t> so </a:t>
                      </a:r>
                      <a:r>
                        <a:rPr lang="en-US" sz="2100" kern="1200" dirty="0" err="1">
                          <a:solidFill>
                            <a:schemeClr val="dk1"/>
                          </a:solidFill>
                          <a:effectLst/>
                          <a:latin typeface="+mn-lt"/>
                          <a:ea typeface="+mn-ea"/>
                          <a:cs typeface="+mn-cs"/>
                        </a:rPr>
                        <a:t>trùng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1 </a:t>
                      </a:r>
                      <a:r>
                        <a:rPr lang="en-US" sz="2100" kern="1200" dirty="0" err="1">
                          <a:solidFill>
                            <a:schemeClr val="dk1"/>
                          </a:solidFill>
                          <a:effectLst/>
                          <a:latin typeface="+mn-lt"/>
                          <a:ea typeface="+mn-ea"/>
                          <a:cs typeface="+mn-cs"/>
                        </a:rPr>
                        <a:t>ký</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tự</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nằm</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trong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phạm</a:t>
                      </a:r>
                      <a:r>
                        <a:rPr lang="en-US" sz="2100" kern="1200" dirty="0">
                          <a:solidFill>
                            <a:schemeClr val="dk1"/>
                          </a:solidFill>
                          <a:effectLst/>
                          <a:latin typeface="+mn-lt"/>
                          <a:ea typeface="+mn-ea"/>
                          <a:cs typeface="+mn-cs"/>
                        </a:rPr>
                        <a:t> vi a-z, </a:t>
                      </a:r>
                      <a:r>
                        <a:rPr lang="en-US" sz="2100" kern="1200" dirty="0" err="1">
                          <a:solidFill>
                            <a:schemeClr val="dk1"/>
                          </a:solidFill>
                          <a:effectLst/>
                          <a:latin typeface="+mn-lt"/>
                          <a:ea typeface="+mn-ea"/>
                          <a:cs typeface="+mn-cs"/>
                        </a:rPr>
                        <a:t>dùng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dấu</a:t>
                      </a:r>
                      <a:r>
                        <a:rPr lang="en-US" sz="2100" kern="1200" dirty="0">
                          <a:solidFill>
                            <a:schemeClr val="dk1"/>
                          </a:solidFill>
                          <a:effectLst/>
                          <a:latin typeface="+mn-lt"/>
                          <a:ea typeface="+mn-ea"/>
                          <a:cs typeface="+mn-cs"/>
                        </a:rPr>
                        <a:t> - </a:t>
                      </a:r>
                      <a:r>
                        <a:rPr lang="en-US" sz="2100" kern="1200" dirty="0" err="1">
                          <a:solidFill>
                            <a:schemeClr val="dk1"/>
                          </a:solidFill>
                          <a:effectLst/>
                          <a:latin typeface="+mn-lt"/>
                          <a:ea typeface="+mn-ea"/>
                          <a:cs typeface="+mn-cs"/>
                        </a:rPr>
                        <a:t>làm</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dấu</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ngăn</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cách</a:t>
                      </a:r>
                      <a:r>
                        <a:rPr lang="en-US" sz="2100" kern="1200" dirty="0">
                          <a:solidFill>
                            <a:schemeClr val="dk1"/>
                          </a:solidFill>
                          <a:effectLst/>
                          <a:latin typeface="+mn-lt"/>
                          <a:ea typeface="+mn-ea"/>
                          <a:cs typeface="+mn-cs"/>
                        </a:rPr>
                        <a:t>.</a:t>
                      </a:r>
                      <a:br>
                        <a:rPr lang="en-US" sz="2100" kern="1200" dirty="0">
                          <a:solidFill>
                            <a:schemeClr val="dk1"/>
                          </a:solidFill>
                          <a:effectLst/>
                          <a:latin typeface="+mn-lt"/>
                          <a:ea typeface="+mn-ea"/>
                          <a:cs typeface="+mn-cs"/>
                        </a:rPr>
                      </a:br>
                      <a:r>
                        <a:rPr lang="en-US" sz="2100" b="1" kern="1200" dirty="0">
                          <a:solidFill>
                            <a:schemeClr val="dk1"/>
                          </a:solidFill>
                          <a:effectLst/>
                          <a:latin typeface="+mn-lt"/>
                          <a:ea typeface="+mn-ea"/>
                          <a:cs typeface="+mn-cs"/>
                        </a:rPr>
                        <a:t>[^</a:t>
                      </a:r>
                      <a:r>
                        <a:rPr lang="en-US" sz="2100" b="1" kern="1200" dirty="0" err="1">
                          <a:solidFill>
                            <a:schemeClr val="dk1"/>
                          </a:solidFill>
                          <a:effectLst/>
                          <a:latin typeface="+mn-lt"/>
                          <a:ea typeface="+mn-ea"/>
                          <a:cs typeface="+mn-cs"/>
                        </a:rPr>
                        <a:t>abc</a:t>
                      </a:r>
                      <a:r>
                        <a:rPr lang="en-US" sz="2100" b="1" kern="1200" dirty="0">
                          <a:solidFill>
                            <a:schemeClr val="dk1"/>
                          </a:solidFill>
                          <a:effectLst/>
                          <a:latin typeface="+mn-lt"/>
                          <a:ea typeface="+mn-ea"/>
                          <a:cs typeface="+mn-cs"/>
                        </a:rPr>
                        <a:t>]</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sẽ</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không</a:t>
                      </a:r>
                      <a:r>
                        <a:rPr lang="en-US" sz="2100" kern="1200" dirty="0">
                          <a:solidFill>
                            <a:schemeClr val="dk1"/>
                          </a:solidFill>
                          <a:effectLst/>
                          <a:latin typeface="+mn-lt"/>
                          <a:ea typeface="+mn-ea"/>
                          <a:cs typeface="+mn-cs"/>
                        </a:rPr>
                        <a:t> so </a:t>
                      </a:r>
                      <a:r>
                        <a:rPr lang="en-US" sz="2100" kern="1200" dirty="0" err="1">
                          <a:solidFill>
                            <a:schemeClr val="dk1"/>
                          </a:solidFill>
                          <a:effectLst/>
                          <a:latin typeface="+mn-lt"/>
                          <a:ea typeface="+mn-ea"/>
                          <a:cs typeface="+mn-cs"/>
                        </a:rPr>
                        <a:t>trùng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1 </a:t>
                      </a:r>
                      <a:r>
                        <a:rPr lang="en-US" sz="2100" kern="1200" dirty="0" err="1">
                          <a:solidFill>
                            <a:schemeClr val="dk1"/>
                          </a:solidFill>
                          <a:effectLst/>
                          <a:latin typeface="+mn-lt"/>
                          <a:ea typeface="+mn-ea"/>
                          <a:cs typeface="+mn-cs"/>
                        </a:rPr>
                        <a:t>ký</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tự</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nằm</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trong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nhóm</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ví</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dụ</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không</a:t>
                      </a:r>
                      <a:r>
                        <a:rPr lang="en-US" sz="2100" kern="1200" dirty="0">
                          <a:solidFill>
                            <a:schemeClr val="dk1"/>
                          </a:solidFill>
                          <a:effectLst/>
                          <a:latin typeface="+mn-lt"/>
                          <a:ea typeface="+mn-ea"/>
                          <a:cs typeface="+mn-cs"/>
                        </a:rPr>
                        <a:t> so </a:t>
                      </a:r>
                      <a:r>
                        <a:rPr lang="en-US" sz="2100" kern="1200" dirty="0" err="1">
                          <a:solidFill>
                            <a:schemeClr val="dk1"/>
                          </a:solidFill>
                          <a:effectLst/>
                          <a:latin typeface="+mn-lt"/>
                          <a:ea typeface="+mn-ea"/>
                          <a:cs typeface="+mn-cs"/>
                        </a:rPr>
                        <a:t>trùng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a hay b hay c.</a:t>
                      </a:r>
                      <a:br>
                        <a:rPr lang="en-US" sz="2100" kern="1200" dirty="0">
                          <a:solidFill>
                            <a:schemeClr val="dk1"/>
                          </a:solidFill>
                          <a:effectLst/>
                          <a:latin typeface="+mn-lt"/>
                          <a:ea typeface="+mn-ea"/>
                          <a:cs typeface="+mn-cs"/>
                        </a:rPr>
                      </a:br>
                      <a:r>
                        <a:rPr lang="en-US" sz="2100" b="1" kern="1200" dirty="0">
                          <a:solidFill>
                            <a:schemeClr val="dk1"/>
                          </a:solidFill>
                          <a:effectLst/>
                          <a:latin typeface="+mn-lt"/>
                          <a:ea typeface="+mn-ea"/>
                          <a:cs typeface="+mn-cs"/>
                        </a:rPr>
                        <a:t>()</a:t>
                      </a:r>
                      <a:r>
                        <a:rPr lang="en-US" sz="2100" kern="1200" dirty="0">
                          <a:solidFill>
                            <a:schemeClr val="dk1"/>
                          </a:solidFill>
                          <a:effectLst/>
                          <a:latin typeface="+mn-lt"/>
                          <a:ea typeface="+mn-ea"/>
                          <a:cs typeface="+mn-cs"/>
                        </a:rPr>
                        <a:t> : </a:t>
                      </a:r>
                      <a:r>
                        <a:rPr lang="en-US" sz="2100" kern="1200" dirty="0" err="1">
                          <a:solidFill>
                            <a:schemeClr val="dk1"/>
                          </a:solidFill>
                          <a:effectLst/>
                          <a:latin typeface="+mn-lt"/>
                          <a:ea typeface="+mn-ea"/>
                          <a:cs typeface="+mn-cs"/>
                        </a:rPr>
                        <a:t>Xác</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định</a:t>
                      </a:r>
                      <a:r>
                        <a:rPr lang="en-US" sz="2100" kern="1200" dirty="0">
                          <a:solidFill>
                            <a:schemeClr val="dk1"/>
                          </a:solidFill>
                          <a:effectLst/>
                          <a:latin typeface="+mn-lt"/>
                          <a:ea typeface="+mn-ea"/>
                          <a:cs typeface="+mn-cs"/>
                        </a:rPr>
                        <a:t> 1 group (</a:t>
                      </a:r>
                      <a:r>
                        <a:rPr lang="en-US" sz="2100" kern="1200" dirty="0" err="1">
                          <a:solidFill>
                            <a:schemeClr val="dk1"/>
                          </a:solidFill>
                          <a:effectLst/>
                          <a:latin typeface="+mn-lt"/>
                          <a:ea typeface="+mn-ea"/>
                          <a:cs typeface="+mn-cs"/>
                        </a:rPr>
                        <a:t>biểu</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thức</a:t>
                      </a:r>
                      <a:r>
                        <a:rPr lang="en-US" sz="2100" kern="1200" dirty="0">
                          <a:solidFill>
                            <a:schemeClr val="dk1"/>
                          </a:solidFill>
                          <a:effectLst/>
                          <a:latin typeface="+mn-lt"/>
                          <a:ea typeface="+mn-ea"/>
                          <a:cs typeface="+mn-cs"/>
                        </a:rPr>
                        <a:t> con) </a:t>
                      </a:r>
                      <a:r>
                        <a:rPr lang="en-US" sz="2100" kern="1200" dirty="0" err="1">
                          <a:solidFill>
                            <a:schemeClr val="dk1"/>
                          </a:solidFill>
                          <a:effectLst/>
                          <a:latin typeface="+mn-lt"/>
                          <a:ea typeface="+mn-ea"/>
                          <a:cs typeface="+mn-cs"/>
                        </a:rPr>
                        <a:t>xem</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như</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nó</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là</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một</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yếu</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tố</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đơn</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lẻ</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trong</a:t>
                      </a:r>
                      <a:r>
                        <a:rPr lang="en-US" sz="2100" kern="1200" dirty="0">
                          <a:solidFill>
                            <a:schemeClr val="dk1"/>
                          </a:solidFill>
                          <a:effectLst/>
                          <a:latin typeface="+mn-lt"/>
                          <a:ea typeface="+mn-ea"/>
                          <a:cs typeface="+mn-cs"/>
                        </a:rPr>
                        <a:t> pattern .</a:t>
                      </a:r>
                      <a:r>
                        <a:rPr lang="en-US" sz="2100" kern="1200" dirty="0" err="1">
                          <a:solidFill>
                            <a:schemeClr val="dk1"/>
                          </a:solidFill>
                          <a:effectLst/>
                          <a:latin typeface="+mn-lt"/>
                          <a:ea typeface="+mn-ea"/>
                          <a:cs typeface="+mn-cs"/>
                        </a:rPr>
                        <a:t>ví</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dụ</a:t>
                      </a:r>
                      <a:r>
                        <a:rPr lang="en-US" sz="2100" kern="1200" dirty="0">
                          <a:solidFill>
                            <a:schemeClr val="dk1"/>
                          </a:solidFill>
                          <a:effectLst/>
                          <a:latin typeface="+mn-lt"/>
                          <a:ea typeface="+mn-ea"/>
                          <a:cs typeface="+mn-cs"/>
                        </a:rPr>
                        <a:t> ((a(b))c) </a:t>
                      </a:r>
                      <a:r>
                        <a:rPr lang="en-US" sz="2100" kern="1200" dirty="0" err="1">
                          <a:solidFill>
                            <a:schemeClr val="dk1"/>
                          </a:solidFill>
                          <a:effectLst/>
                          <a:latin typeface="+mn-lt"/>
                          <a:ea typeface="+mn-ea"/>
                          <a:cs typeface="+mn-cs"/>
                        </a:rPr>
                        <a:t>sẽ</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b, ab, </a:t>
                      </a:r>
                      <a:r>
                        <a:rPr lang="en-US" sz="2100" kern="1200" dirty="0" err="1">
                          <a:solidFill>
                            <a:schemeClr val="dk1"/>
                          </a:solidFill>
                          <a:effectLst/>
                          <a:latin typeface="+mn-lt"/>
                          <a:ea typeface="+mn-ea"/>
                          <a:cs typeface="+mn-cs"/>
                        </a:rPr>
                        <a:t>abc</a:t>
                      </a:r>
                      <a:r>
                        <a:rPr lang="en-US" sz="2100" kern="1200" dirty="0">
                          <a:solidFill>
                            <a:schemeClr val="dk1"/>
                          </a:solidFill>
                          <a:effectLst/>
                          <a:latin typeface="+mn-lt"/>
                          <a:ea typeface="+mn-ea"/>
                          <a:cs typeface="+mn-cs"/>
                        </a:rPr>
                        <a:t>.</a:t>
                      </a:r>
                      <a:br>
                        <a:rPr lang="en-US" sz="2100" kern="1200" dirty="0">
                          <a:solidFill>
                            <a:schemeClr val="dk1"/>
                          </a:solidFill>
                          <a:effectLst/>
                          <a:latin typeface="+mn-lt"/>
                          <a:ea typeface="+mn-ea"/>
                          <a:cs typeface="+mn-cs"/>
                        </a:rPr>
                      </a:br>
                      <a:r>
                        <a:rPr lang="en-US" sz="2100" b="1" kern="1200" dirty="0">
                          <a:solidFill>
                            <a:schemeClr val="dk1"/>
                          </a:solidFill>
                          <a:effectLst/>
                          <a:latin typeface="+mn-lt"/>
                          <a:ea typeface="+mn-ea"/>
                          <a:cs typeface="+mn-cs"/>
                        </a:rPr>
                        <a:t>?</a:t>
                      </a:r>
                      <a:r>
                        <a:rPr lang="en-US" sz="2100" kern="1200" dirty="0">
                          <a:solidFill>
                            <a:schemeClr val="dk1"/>
                          </a:solidFill>
                          <a:effectLst/>
                          <a:latin typeface="+mn-lt"/>
                          <a:ea typeface="+mn-ea"/>
                          <a:cs typeface="+mn-cs"/>
                        </a:rPr>
                        <a:t> :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đứng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trước</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từ</a:t>
                      </a:r>
                      <a:r>
                        <a:rPr lang="en-US" sz="2100" kern="1200" dirty="0">
                          <a:solidFill>
                            <a:schemeClr val="dk1"/>
                          </a:solidFill>
                          <a:effectLst/>
                          <a:latin typeface="+mn-lt"/>
                          <a:ea typeface="+mn-ea"/>
                          <a:cs typeface="+mn-cs"/>
                        </a:rPr>
                        <a:t> 0 hay 1 </a:t>
                      </a:r>
                      <a:r>
                        <a:rPr lang="en-US" sz="2100" kern="1200" dirty="0" err="1">
                          <a:solidFill>
                            <a:schemeClr val="dk1"/>
                          </a:solidFill>
                          <a:effectLst/>
                          <a:latin typeface="+mn-lt"/>
                          <a:ea typeface="+mn-ea"/>
                          <a:cs typeface="+mn-cs"/>
                        </a:rPr>
                        <a:t>lần</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Ví</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dụ</a:t>
                      </a:r>
                      <a:r>
                        <a:rPr lang="en-US" sz="2100" kern="1200" dirty="0">
                          <a:solidFill>
                            <a:schemeClr val="dk1"/>
                          </a:solidFill>
                          <a:effectLst/>
                          <a:latin typeface="+mn-lt"/>
                          <a:ea typeface="+mn-ea"/>
                          <a:cs typeface="+mn-cs"/>
                        </a:rPr>
                        <a:t> A?B </a:t>
                      </a:r>
                      <a:r>
                        <a:rPr lang="en-US" sz="2100" kern="1200" dirty="0" err="1">
                          <a:solidFill>
                            <a:schemeClr val="dk1"/>
                          </a:solidFill>
                          <a:effectLst/>
                          <a:latin typeface="+mn-lt"/>
                          <a:ea typeface="+mn-ea"/>
                          <a:cs typeface="+mn-cs"/>
                        </a:rPr>
                        <a:t>sẽ</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B hay AB.</a:t>
                      </a:r>
                      <a:br>
                        <a:rPr lang="en-US" sz="2100" kern="1200" dirty="0">
                          <a:solidFill>
                            <a:schemeClr val="dk1"/>
                          </a:solidFill>
                          <a:effectLst/>
                          <a:latin typeface="+mn-lt"/>
                          <a:ea typeface="+mn-ea"/>
                          <a:cs typeface="+mn-cs"/>
                        </a:rPr>
                      </a:br>
                      <a:r>
                        <a:rPr lang="en-US" sz="2100" b="1" kern="1200" dirty="0">
                          <a:solidFill>
                            <a:schemeClr val="dk1"/>
                          </a:solidFill>
                          <a:effectLst/>
                          <a:latin typeface="+mn-lt"/>
                          <a:ea typeface="+mn-ea"/>
                          <a:cs typeface="+mn-cs"/>
                        </a:rPr>
                        <a:t>*</a:t>
                      </a:r>
                      <a:r>
                        <a:rPr lang="en-US" sz="2100" kern="1200" dirty="0">
                          <a:solidFill>
                            <a:schemeClr val="dk1"/>
                          </a:solidFill>
                          <a:effectLst/>
                          <a:latin typeface="+mn-lt"/>
                          <a:ea typeface="+mn-ea"/>
                          <a:cs typeface="+mn-cs"/>
                        </a:rPr>
                        <a:t> :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đứng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trước</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từ</a:t>
                      </a:r>
                      <a:r>
                        <a:rPr lang="en-US" sz="2100" kern="1200" dirty="0">
                          <a:solidFill>
                            <a:schemeClr val="dk1"/>
                          </a:solidFill>
                          <a:effectLst/>
                          <a:latin typeface="+mn-lt"/>
                          <a:ea typeface="+mn-ea"/>
                          <a:cs typeface="+mn-cs"/>
                        </a:rPr>
                        <a:t> 0 </a:t>
                      </a:r>
                      <a:r>
                        <a:rPr lang="en-US" sz="2100" kern="1200" dirty="0" err="1">
                          <a:solidFill>
                            <a:schemeClr val="dk1"/>
                          </a:solidFill>
                          <a:effectLst/>
                          <a:latin typeface="+mn-lt"/>
                          <a:ea typeface="+mn-ea"/>
                          <a:cs typeface="+mn-cs"/>
                        </a:rPr>
                        <a:t>lần</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trở</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lên</a:t>
                      </a:r>
                      <a:r>
                        <a:rPr lang="en-US" sz="2100" kern="1200" dirty="0">
                          <a:solidFill>
                            <a:schemeClr val="dk1"/>
                          </a:solidFill>
                          <a:effectLst/>
                          <a:latin typeface="+mn-lt"/>
                          <a:ea typeface="+mn-ea"/>
                          <a:cs typeface="+mn-cs"/>
                        </a:rPr>
                        <a:t> . A*B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B, AB, AAB</a:t>
                      </a:r>
                      <a:br>
                        <a:rPr lang="en-US" sz="2100" kern="1200" dirty="0">
                          <a:solidFill>
                            <a:schemeClr val="dk1"/>
                          </a:solidFill>
                          <a:effectLst/>
                          <a:latin typeface="+mn-lt"/>
                          <a:ea typeface="+mn-ea"/>
                          <a:cs typeface="+mn-cs"/>
                        </a:rPr>
                      </a:br>
                      <a:r>
                        <a:rPr lang="en-US" sz="2100" b="1" kern="1200" dirty="0">
                          <a:solidFill>
                            <a:schemeClr val="dk1"/>
                          </a:solidFill>
                          <a:effectLst/>
                          <a:latin typeface="+mn-lt"/>
                          <a:ea typeface="+mn-ea"/>
                          <a:cs typeface="+mn-cs"/>
                        </a:rPr>
                        <a:t>+</a:t>
                      </a:r>
                      <a:r>
                        <a:rPr lang="en-US" sz="2100" kern="1200" dirty="0">
                          <a:solidFill>
                            <a:schemeClr val="dk1"/>
                          </a:solidFill>
                          <a:effectLst/>
                          <a:latin typeface="+mn-lt"/>
                          <a:ea typeface="+mn-ea"/>
                          <a:cs typeface="+mn-cs"/>
                        </a:rPr>
                        <a:t> :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đứng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trước</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từ</a:t>
                      </a:r>
                      <a:r>
                        <a:rPr lang="en-US" sz="2100" kern="1200" dirty="0">
                          <a:solidFill>
                            <a:schemeClr val="dk1"/>
                          </a:solidFill>
                          <a:effectLst/>
                          <a:latin typeface="+mn-lt"/>
                          <a:ea typeface="+mn-ea"/>
                          <a:cs typeface="+mn-cs"/>
                        </a:rPr>
                        <a:t> 1 </a:t>
                      </a:r>
                      <a:r>
                        <a:rPr lang="en-US" sz="2100" kern="1200" dirty="0" err="1">
                          <a:solidFill>
                            <a:schemeClr val="dk1"/>
                          </a:solidFill>
                          <a:effectLst/>
                          <a:latin typeface="+mn-lt"/>
                          <a:ea typeface="+mn-ea"/>
                          <a:cs typeface="+mn-cs"/>
                        </a:rPr>
                        <a:t>lần</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trở</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lên</a:t>
                      </a:r>
                      <a:r>
                        <a:rPr lang="en-US" sz="2100" kern="1200" dirty="0">
                          <a:solidFill>
                            <a:schemeClr val="dk1"/>
                          </a:solidFill>
                          <a:effectLst/>
                          <a:latin typeface="+mn-lt"/>
                          <a:ea typeface="+mn-ea"/>
                          <a:cs typeface="+mn-cs"/>
                        </a:rPr>
                        <a:t>. A+B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AB, AAB.</a:t>
                      </a:r>
                      <a:br>
                        <a:rPr lang="en-US" sz="2100" kern="1200" dirty="0">
                          <a:solidFill>
                            <a:schemeClr val="dk1"/>
                          </a:solidFill>
                          <a:effectLst/>
                          <a:latin typeface="+mn-lt"/>
                          <a:ea typeface="+mn-ea"/>
                          <a:cs typeface="+mn-cs"/>
                        </a:rPr>
                      </a:br>
                      <a:r>
                        <a:rPr lang="en-US" sz="2100" b="1" kern="1200" dirty="0">
                          <a:solidFill>
                            <a:schemeClr val="dk1"/>
                          </a:solidFill>
                          <a:effectLst/>
                          <a:latin typeface="+mn-lt"/>
                          <a:ea typeface="+mn-ea"/>
                          <a:cs typeface="+mn-cs"/>
                        </a:rPr>
                        <a:t>{n}</a:t>
                      </a:r>
                      <a:r>
                        <a:rPr lang="en-US" sz="2100" kern="1200" dirty="0">
                          <a:solidFill>
                            <a:schemeClr val="dk1"/>
                          </a:solidFill>
                          <a:effectLst/>
                          <a:latin typeface="+mn-lt"/>
                          <a:ea typeface="+mn-ea"/>
                          <a:cs typeface="+mn-cs"/>
                        </a:rPr>
                        <a:t> : n </a:t>
                      </a:r>
                      <a:r>
                        <a:rPr lang="en-US" sz="2100" kern="1200" dirty="0" err="1">
                          <a:solidFill>
                            <a:schemeClr val="dk1"/>
                          </a:solidFill>
                          <a:effectLst/>
                          <a:latin typeface="+mn-lt"/>
                          <a:ea typeface="+mn-ea"/>
                          <a:cs typeface="+mn-cs"/>
                        </a:rPr>
                        <a:t>là</a:t>
                      </a:r>
                      <a:r>
                        <a:rPr lang="en-US" sz="2100" kern="1200" dirty="0">
                          <a:solidFill>
                            <a:schemeClr val="dk1"/>
                          </a:solidFill>
                          <a:effectLst/>
                          <a:latin typeface="+mn-lt"/>
                          <a:ea typeface="+mn-ea"/>
                          <a:cs typeface="+mn-cs"/>
                        </a:rPr>
                        <a:t> con </a:t>
                      </a:r>
                      <a:r>
                        <a:rPr lang="en-US" sz="2100" kern="1200" dirty="0" err="1">
                          <a:solidFill>
                            <a:schemeClr val="dk1"/>
                          </a:solidFill>
                          <a:effectLst/>
                          <a:latin typeface="+mn-lt"/>
                          <a:ea typeface="+mn-ea"/>
                          <a:cs typeface="+mn-cs"/>
                        </a:rPr>
                        <a:t>số</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đúng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n </a:t>
                      </a:r>
                      <a:r>
                        <a:rPr lang="en-US" sz="2100" kern="1200" dirty="0" err="1">
                          <a:solidFill>
                            <a:schemeClr val="dk1"/>
                          </a:solidFill>
                          <a:effectLst/>
                          <a:latin typeface="+mn-lt"/>
                          <a:ea typeface="+mn-ea"/>
                          <a:cs typeface="+mn-cs"/>
                        </a:rPr>
                        <a:t>ký</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tự</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đúng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trước</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nó</a:t>
                      </a:r>
                      <a:r>
                        <a:rPr lang="en-US" sz="2100" kern="1200" dirty="0">
                          <a:solidFill>
                            <a:schemeClr val="dk1"/>
                          </a:solidFill>
                          <a:effectLst/>
                          <a:latin typeface="+mn-lt"/>
                          <a:ea typeface="+mn-ea"/>
                          <a:cs typeface="+mn-cs"/>
                        </a:rPr>
                        <a:t> . </a:t>
                      </a:r>
                      <a:r>
                        <a:rPr lang="en-US" sz="2100" kern="1200" dirty="0" err="1">
                          <a:solidFill>
                            <a:schemeClr val="dk1"/>
                          </a:solidFill>
                          <a:effectLst/>
                          <a:latin typeface="+mn-lt"/>
                          <a:ea typeface="+mn-ea"/>
                          <a:cs typeface="+mn-cs"/>
                        </a:rPr>
                        <a:t>Ví</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dụ</a:t>
                      </a:r>
                      <a:r>
                        <a:rPr lang="en-US" sz="2100" kern="1200" dirty="0">
                          <a:solidFill>
                            <a:schemeClr val="dk1"/>
                          </a:solidFill>
                          <a:effectLst/>
                          <a:latin typeface="+mn-lt"/>
                          <a:ea typeface="+mn-ea"/>
                          <a:cs typeface="+mn-cs"/>
                        </a:rPr>
                        <a:t> A{2})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đúng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2 </a:t>
                      </a:r>
                      <a:r>
                        <a:rPr lang="en-US" sz="2100" kern="1200" dirty="0" err="1">
                          <a:solidFill>
                            <a:schemeClr val="dk1"/>
                          </a:solidFill>
                          <a:effectLst/>
                          <a:latin typeface="+mn-lt"/>
                          <a:ea typeface="+mn-ea"/>
                          <a:cs typeface="+mn-cs"/>
                        </a:rPr>
                        <a:t>chữ</a:t>
                      </a:r>
                      <a:r>
                        <a:rPr lang="en-US" sz="2100" kern="1200" dirty="0">
                          <a:solidFill>
                            <a:schemeClr val="dk1"/>
                          </a:solidFill>
                          <a:effectLst/>
                          <a:latin typeface="+mn-lt"/>
                          <a:ea typeface="+mn-ea"/>
                          <a:cs typeface="+mn-cs"/>
                        </a:rPr>
                        <a:t> A.</a:t>
                      </a:r>
                      <a:br>
                        <a:rPr lang="en-US" sz="2100" kern="1200" dirty="0">
                          <a:solidFill>
                            <a:schemeClr val="dk1"/>
                          </a:solidFill>
                          <a:effectLst/>
                          <a:latin typeface="+mn-lt"/>
                          <a:ea typeface="+mn-ea"/>
                          <a:cs typeface="+mn-cs"/>
                        </a:rPr>
                      </a:br>
                      <a:r>
                        <a:rPr lang="en-US" sz="2100" b="1" kern="1200" dirty="0">
                          <a:solidFill>
                            <a:schemeClr val="dk1"/>
                          </a:solidFill>
                          <a:effectLst/>
                          <a:latin typeface="+mn-lt"/>
                          <a:ea typeface="+mn-ea"/>
                          <a:cs typeface="+mn-cs"/>
                        </a:rPr>
                        <a:t>{n, }</a:t>
                      </a:r>
                      <a:r>
                        <a:rPr lang="en-US" sz="2100" kern="1200" dirty="0">
                          <a:solidFill>
                            <a:schemeClr val="dk1"/>
                          </a:solidFill>
                          <a:effectLst/>
                          <a:latin typeface="+mn-lt"/>
                          <a:ea typeface="+mn-ea"/>
                          <a:cs typeface="+mn-cs"/>
                        </a:rPr>
                        <a:t> :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đúng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n </a:t>
                      </a:r>
                      <a:r>
                        <a:rPr lang="en-US" sz="2100" kern="1200" dirty="0" err="1">
                          <a:solidFill>
                            <a:schemeClr val="dk1"/>
                          </a:solidFill>
                          <a:effectLst/>
                          <a:latin typeface="+mn-lt"/>
                          <a:ea typeface="+mn-ea"/>
                          <a:cs typeface="+mn-cs"/>
                        </a:rPr>
                        <a:t>ký</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tự</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trở</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lên</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đứng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trước</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nó</a:t>
                      </a:r>
                      <a:r>
                        <a:rPr lang="en-US" sz="2100" kern="1200" dirty="0">
                          <a:solidFill>
                            <a:schemeClr val="dk1"/>
                          </a:solidFill>
                          <a:effectLst/>
                          <a:latin typeface="+mn-lt"/>
                          <a:ea typeface="+mn-ea"/>
                          <a:cs typeface="+mn-cs"/>
                        </a:rPr>
                        <a:t> , A{2,}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vói</a:t>
                      </a:r>
                      <a:r>
                        <a:rPr lang="en-US" sz="2100" kern="1200" dirty="0">
                          <a:solidFill>
                            <a:schemeClr val="dk1"/>
                          </a:solidFill>
                          <a:effectLst/>
                          <a:latin typeface="+mn-lt"/>
                          <a:ea typeface="+mn-ea"/>
                          <a:cs typeface="+mn-cs"/>
                        </a:rPr>
                        <a:t> AA, AAA ...</a:t>
                      </a:r>
                      <a:br>
                        <a:rPr lang="en-US" sz="2100" kern="1200" dirty="0">
                          <a:solidFill>
                            <a:schemeClr val="dk1"/>
                          </a:solidFill>
                          <a:effectLst/>
                          <a:latin typeface="+mn-lt"/>
                          <a:ea typeface="+mn-ea"/>
                          <a:cs typeface="+mn-cs"/>
                        </a:rPr>
                      </a:br>
                      <a:r>
                        <a:rPr lang="en-US" sz="2100" b="1" kern="1200" dirty="0">
                          <a:solidFill>
                            <a:schemeClr val="dk1"/>
                          </a:solidFill>
                          <a:effectLst/>
                          <a:latin typeface="+mn-lt"/>
                          <a:ea typeface="+mn-ea"/>
                          <a:cs typeface="+mn-cs"/>
                        </a:rPr>
                        <a:t>{</a:t>
                      </a:r>
                      <a:r>
                        <a:rPr lang="en-US" sz="2100" b="1" kern="1200" dirty="0" err="1">
                          <a:solidFill>
                            <a:schemeClr val="dk1"/>
                          </a:solidFill>
                          <a:effectLst/>
                          <a:latin typeface="+mn-lt"/>
                          <a:ea typeface="+mn-ea"/>
                          <a:cs typeface="+mn-cs"/>
                        </a:rPr>
                        <a:t>m,n</a:t>
                      </a:r>
                      <a:r>
                        <a:rPr lang="en-US" sz="2100" b="1" kern="1200" dirty="0">
                          <a:solidFill>
                            <a:schemeClr val="dk1"/>
                          </a:solidFill>
                          <a:effectLst/>
                          <a:latin typeface="+mn-lt"/>
                          <a:ea typeface="+mn-ea"/>
                          <a:cs typeface="+mn-cs"/>
                        </a:rPr>
                        <a:t>}</a:t>
                      </a:r>
                      <a:r>
                        <a:rPr lang="en-US" sz="2100" kern="1200" dirty="0">
                          <a:solidFill>
                            <a:schemeClr val="dk1"/>
                          </a:solidFill>
                          <a:effectLst/>
                          <a:latin typeface="+mn-lt"/>
                          <a:ea typeface="+mn-ea"/>
                          <a:cs typeface="+mn-cs"/>
                        </a:rPr>
                        <a:t> :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đùng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với</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từ</a:t>
                      </a:r>
                      <a:r>
                        <a:rPr lang="en-US" sz="2100" kern="1200" dirty="0">
                          <a:solidFill>
                            <a:schemeClr val="dk1"/>
                          </a:solidFill>
                          <a:effectLst/>
                          <a:latin typeface="+mn-lt"/>
                          <a:ea typeface="+mn-ea"/>
                          <a:cs typeface="+mn-cs"/>
                        </a:rPr>
                        <a:t> m-&gt;n </a:t>
                      </a:r>
                      <a:r>
                        <a:rPr lang="en-US" sz="2100" kern="1200" dirty="0" err="1">
                          <a:solidFill>
                            <a:schemeClr val="dk1"/>
                          </a:solidFill>
                          <a:effectLst/>
                          <a:latin typeface="+mn-lt"/>
                          <a:ea typeface="+mn-ea"/>
                          <a:cs typeface="+mn-cs"/>
                        </a:rPr>
                        <a:t>ký</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tự</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đứng</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trước</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nó</a:t>
                      </a:r>
                      <a:r>
                        <a:rPr lang="en-US" sz="2100" kern="1200" dirty="0">
                          <a:solidFill>
                            <a:schemeClr val="dk1"/>
                          </a:solidFill>
                          <a:effectLst/>
                          <a:latin typeface="+mn-lt"/>
                          <a:ea typeface="+mn-ea"/>
                          <a:cs typeface="+mn-cs"/>
                        </a:rPr>
                        <a:t>, A{2,4} </a:t>
                      </a:r>
                      <a:r>
                        <a:rPr lang="en-US" sz="2100" kern="1200" dirty="0" err="1">
                          <a:solidFill>
                            <a:schemeClr val="dk1"/>
                          </a:solidFill>
                          <a:effectLst/>
                          <a:latin typeface="+mn-lt"/>
                          <a:ea typeface="+mn-ea"/>
                          <a:cs typeface="+mn-cs"/>
                        </a:rPr>
                        <a:t>khớp</a:t>
                      </a:r>
                      <a:r>
                        <a:rPr lang="en-US" sz="2100" kern="1200" dirty="0">
                          <a:solidFill>
                            <a:schemeClr val="dk1"/>
                          </a:solidFill>
                          <a:effectLst/>
                          <a:latin typeface="+mn-lt"/>
                          <a:ea typeface="+mn-ea"/>
                          <a:cs typeface="+mn-cs"/>
                        </a:rPr>
                        <a:t> </a:t>
                      </a:r>
                      <a:r>
                        <a:rPr lang="en-US" sz="2100" kern="1200" dirty="0" err="1">
                          <a:solidFill>
                            <a:schemeClr val="dk1"/>
                          </a:solidFill>
                          <a:effectLst/>
                          <a:latin typeface="+mn-lt"/>
                          <a:ea typeface="+mn-ea"/>
                          <a:cs typeface="+mn-cs"/>
                        </a:rPr>
                        <a:t>vói</a:t>
                      </a:r>
                      <a:r>
                        <a:rPr lang="en-US" sz="2100" kern="1200" dirty="0">
                          <a:solidFill>
                            <a:schemeClr val="dk1"/>
                          </a:solidFill>
                          <a:effectLst/>
                          <a:latin typeface="+mn-lt"/>
                          <a:ea typeface="+mn-ea"/>
                          <a:cs typeface="+mn-cs"/>
                        </a:rPr>
                        <a:t> AA,AAA,AAAA</a:t>
                      </a:r>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sp>
        <p:nvSpPr>
          <p:cNvPr id="3" name="Date Placeholder 2"/>
          <p:cNvSpPr>
            <a:spLocks noGrp="1"/>
          </p:cNvSpPr>
          <p:nvPr>
            <p:ph type="dt" sz="half" idx="10"/>
          </p:nvPr>
        </p:nvSpPr>
        <p:spPr/>
        <p:txBody>
          <a:bodyPr/>
          <a:lstStyle/>
          <a:p>
            <a:pPr>
              <a:defRPr/>
            </a:pPr>
            <a:fld id="{CD8DB8A1-4DC9-4E08-B626-37E68807C1DF}" type="datetime1">
              <a:rPr lang="en-US" smtClean="0"/>
              <a:t>3/2/2021</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7" name="Group 6"/>
          <p:cNvGrpSpPr/>
          <p:nvPr/>
        </p:nvGrpSpPr>
        <p:grpSpPr>
          <a:xfrm>
            <a:off x="9113837" y="95250"/>
            <a:ext cx="2133600" cy="765761"/>
            <a:chOff x="9113837" y="134510"/>
            <a:chExt cx="2133600" cy="765761"/>
          </a:xfrm>
        </p:grpSpPr>
        <p:pic>
          <p:nvPicPr>
            <p:cNvPr id="8" name="Picture 2"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685750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 point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6154</TotalTime>
  <Words>1703</Words>
  <Application>Microsoft Office PowerPoint</Application>
  <PresentationFormat>Custom</PresentationFormat>
  <Paragraphs>125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Tahoma</vt:lpstr>
      <vt:lpstr>Times New Roman</vt:lpstr>
      <vt:lpstr>power point_new</vt:lpstr>
      <vt:lpstr> </vt:lpstr>
      <vt:lpstr>Nội dung</vt:lpstr>
      <vt:lpstr>Lớp String</vt:lpstr>
      <vt:lpstr>Một số thao tác với chuỗi</vt:lpstr>
      <vt:lpstr>Lớp StringBuilder</vt:lpstr>
      <vt:lpstr>Thao tác với StringBuilder 1-2</vt:lpstr>
      <vt:lpstr>Thao tác với StringBuilder 2-2</vt:lpstr>
      <vt:lpstr>Biểu thức quy tắc</vt:lpstr>
      <vt:lpstr>Các MetaCharacter</vt:lpstr>
      <vt:lpstr>Lớp Regex 1-2</vt:lpstr>
      <vt:lpstr>Lớp Regex 2-2</vt:lpstr>
      <vt:lpstr>Lớp Match</vt:lpstr>
      <vt:lpstr>Lớp MatchCollection 1-2</vt:lpstr>
      <vt:lpstr>Lớp MatchCollection 2-2</vt:lpstr>
      <vt:lpstr>Lớp Group</vt:lpstr>
      <vt:lpstr>Lớp GroupCollection</vt:lpstr>
      <vt:lpstr>Question &amp;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HTML (Introduction to HTML)</dc:title>
  <dc:subject>Building Dynamic Web Sites</dc:subject>
  <dc:creator>Duong Thanh Minh</dc:creator>
  <cp:lastModifiedBy>Duong</cp:lastModifiedBy>
  <cp:revision>1108</cp:revision>
  <cp:lastPrinted>1999-04-02T07:13:32Z</cp:lastPrinted>
  <dcterms:created xsi:type="dcterms:W3CDTF">1999-02-08T10:06:25Z</dcterms:created>
  <dcterms:modified xsi:type="dcterms:W3CDTF">2021-03-02T08:52:27Z</dcterms:modified>
</cp:coreProperties>
</file>