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30"/>
  </p:notesMasterIdLst>
  <p:handoutMasterIdLst>
    <p:handoutMasterId r:id="rId31"/>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5" r:id="rId26"/>
    <p:sldId id="283" r:id="rId27"/>
    <p:sldId id="284" r:id="rId28"/>
    <p:sldId id="259" r:id="rId29"/>
  </p:sldIdLst>
  <p:sldSz cx="11522075" cy="7200900"/>
  <p:notesSz cx="9190038" cy="6858000"/>
  <p:defaultTex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268">
          <p15:clr>
            <a:srgbClr val="A4A3A4"/>
          </p15:clr>
        </p15:guide>
        <p15:guide id="2" pos="3629">
          <p15:clr>
            <a:srgbClr val="A4A3A4"/>
          </p15:clr>
        </p15:guide>
      </p15:sldGuideLst>
    </p:ext>
    <p:ext uri="{2D200454-40CA-4A62-9FC3-DE9A4176ACB9}">
      <p15:notesGuideLst xmlns:p15="http://schemas.microsoft.com/office/powerpoint/2012/main">
        <p15:guide id="1" orient="horz" pos="2160">
          <p15:clr>
            <a:srgbClr val="A4A3A4"/>
          </p15:clr>
        </p15:guide>
        <p15:guide id="2" pos="2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DF4E7"/>
    <a:srgbClr val="FCF5C4"/>
    <a:srgbClr val="C1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6" autoAdjust="0"/>
    <p:restoredTop sz="94660" autoAdjust="0"/>
  </p:normalViewPr>
  <p:slideViewPr>
    <p:cSldViewPr>
      <p:cViewPr varScale="1">
        <p:scale>
          <a:sx n="112" d="100"/>
          <a:sy n="112" d="100"/>
        </p:scale>
        <p:origin x="804" y="102"/>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26" y="-102"/>
      </p:cViewPr>
      <p:guideLst>
        <p:guide orient="horz" pos="2160"/>
        <p:guide pos="289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83038"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05413" y="0"/>
            <a:ext cx="3983037" cy="342900"/>
          </a:xfrm>
          <a:prstGeom prst="rect">
            <a:avLst/>
          </a:prstGeom>
        </p:spPr>
        <p:txBody>
          <a:bodyPr vert="horz" lIns="91440" tIns="45720" rIns="91440" bIns="45720" rtlCol="0"/>
          <a:lstStyle>
            <a:lvl1pPr algn="r">
              <a:defRPr sz="1200"/>
            </a:lvl1pPr>
          </a:lstStyle>
          <a:p>
            <a:pPr>
              <a:defRPr/>
            </a:pPr>
            <a:fld id="{237F9830-1794-41B9-B0E8-33936F69EDBF}" type="datetimeFigureOut">
              <a:rPr lang="en-US"/>
              <a:pPr>
                <a:defRPr/>
              </a:pPr>
              <a:t>3/22/2022</a:t>
            </a:fld>
            <a:endParaRPr lang="en-US"/>
          </a:p>
        </p:txBody>
      </p:sp>
      <p:sp>
        <p:nvSpPr>
          <p:cNvPr id="4" name="Footer Placeholder 3"/>
          <p:cNvSpPr>
            <a:spLocks noGrp="1"/>
          </p:cNvSpPr>
          <p:nvPr>
            <p:ph type="ftr" sz="quarter" idx="2"/>
          </p:nvPr>
        </p:nvSpPr>
        <p:spPr>
          <a:xfrm>
            <a:off x="0" y="6513513"/>
            <a:ext cx="3983038"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05413" y="6513513"/>
            <a:ext cx="3983037" cy="342900"/>
          </a:xfrm>
          <a:prstGeom prst="rect">
            <a:avLst/>
          </a:prstGeom>
        </p:spPr>
        <p:txBody>
          <a:bodyPr vert="horz" lIns="91440" tIns="45720" rIns="91440" bIns="45720" rtlCol="0" anchor="b"/>
          <a:lstStyle>
            <a:lvl1pPr algn="r">
              <a:defRPr sz="1200"/>
            </a:lvl1pPr>
          </a:lstStyle>
          <a:p>
            <a:pPr>
              <a:defRPr/>
            </a:pPr>
            <a:fld id="{81097615-924B-4DF2-BB83-AA599D2E9D2B}" type="slidenum">
              <a:rPr lang="en-US"/>
              <a:pPr>
                <a:defRPr/>
              </a:pPr>
              <a:t>‹#›</a:t>
            </a:fld>
            <a:endParaRPr lang="en-US"/>
          </a:p>
        </p:txBody>
      </p:sp>
    </p:spTree>
    <p:extLst>
      <p:ext uri="{BB962C8B-B14F-4D97-AF65-F5344CB8AC3E}">
        <p14:creationId xmlns:p14="http://schemas.microsoft.com/office/powerpoint/2010/main" val="307979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520700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538413" y="514350"/>
            <a:ext cx="41148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1225550" y="3257550"/>
            <a:ext cx="6738938" cy="30861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520700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01A316B7-0E9C-48D3-B61E-C018D4D40490}" type="slidenum">
              <a:rPr lang="en-US"/>
              <a:pPr>
                <a:defRPr/>
              </a:pPr>
              <a:t>‹#›</a:t>
            </a:fld>
            <a:endParaRPr lang="en-US"/>
          </a:p>
        </p:txBody>
      </p:sp>
    </p:spTree>
    <p:extLst>
      <p:ext uri="{BB962C8B-B14F-4D97-AF65-F5344CB8AC3E}">
        <p14:creationId xmlns:p14="http://schemas.microsoft.com/office/powerpoint/2010/main" val="397766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1</a:t>
            </a:fld>
            <a:endParaRPr lang="en-US"/>
          </a:p>
        </p:txBody>
      </p:sp>
    </p:spTree>
    <p:extLst>
      <p:ext uri="{BB962C8B-B14F-4D97-AF65-F5344CB8AC3E}">
        <p14:creationId xmlns:p14="http://schemas.microsoft.com/office/powerpoint/2010/main" val="90777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105" y="160020"/>
            <a:ext cx="7969435" cy="720090"/>
          </a:xfrm>
        </p:spPr>
        <p:txBody>
          <a:bodyPr/>
          <a:lstStyle>
            <a:lvl1pPr>
              <a:defRPr sz="3800"/>
            </a:lvl1pPr>
          </a:lstStyle>
          <a:p>
            <a:r>
              <a:rPr lang="en-US"/>
              <a:t>Click to edit Master title style</a:t>
            </a:r>
            <a:endParaRPr lang="en-US" dirty="0"/>
          </a:p>
        </p:txBody>
      </p:sp>
      <p:sp>
        <p:nvSpPr>
          <p:cNvPr id="3" name="Subtitle 2"/>
          <p:cNvSpPr>
            <a:spLocks noGrp="1"/>
          </p:cNvSpPr>
          <p:nvPr>
            <p:ph type="subTitle" idx="1"/>
          </p:nvPr>
        </p:nvSpPr>
        <p:spPr>
          <a:xfrm>
            <a:off x="288052" y="1120140"/>
            <a:ext cx="10849954" cy="5280660"/>
          </a:xfrm>
        </p:spPr>
        <p:txBody>
          <a:bodyPr/>
          <a:lstStyle>
            <a:lvl1pPr marL="0" indent="0" algn="l">
              <a:buNone/>
              <a:defRPr>
                <a:solidFill>
                  <a:srgbClr val="005398"/>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F9CB5EA-DEE0-4455-918D-5C25C720B513}" type="datetime1">
              <a:rPr lang="en-US" smtClean="0"/>
              <a:t>3/22/2022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086691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632733" cy="560070"/>
          </a:xfrm>
        </p:spPr>
        <p:txBody>
          <a:bodyPr>
            <a:noAutofit/>
          </a:bodyPr>
          <a:lstStyle>
            <a:lvl1pPr>
              <a:defRPr sz="3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12892C-9E06-4194-B0D0-F7C67B46BA57}" type="datetime1">
              <a:rPr lang="en-US" smtClean="0"/>
              <a:t>3/22/2022</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3806754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DC0E1D-CDDD-4EB1-96EE-8B2D651FE307}" type="datetime1">
              <a:rPr lang="en-US" smtClean="0"/>
              <a:t>3/22/2022</a:t>
            </a:fld>
            <a:endParaRPr lang="en-US"/>
          </a:p>
        </p:txBody>
      </p:sp>
      <p:sp>
        <p:nvSpPr>
          <p:cNvPr id="3"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5"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67725356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160338"/>
            <a:ext cx="4346575" cy="560387"/>
          </a:xfrm>
          <a:prstGeom prst="rect">
            <a:avLst/>
          </a:prstGeom>
        </p:spPr>
        <p:txBody>
          <a:bodyPr vert="horz" lIns="106985" tIns="53492" rIns="106985" bIns="53492" rtlCol="0" anchor="ctr">
            <a:normAutofit/>
          </a:bodyPr>
          <a:lstStyle/>
          <a:p>
            <a:r>
              <a:rPr lang="en-US" dirty="0" err="1"/>
              <a:t>Tiêu</a:t>
            </a:r>
            <a:r>
              <a:rPr lang="en-US" dirty="0"/>
              <a:t> </a:t>
            </a:r>
            <a:r>
              <a:rPr lang="en-US" dirty="0" err="1"/>
              <a:t>đề</a:t>
            </a:r>
            <a:r>
              <a:rPr lang="en-US" dirty="0"/>
              <a:t>  website</a:t>
            </a:r>
          </a:p>
        </p:txBody>
      </p:sp>
      <p:sp>
        <p:nvSpPr>
          <p:cNvPr id="1027" name="Text Placeholder 2"/>
          <p:cNvSpPr>
            <a:spLocks noGrp="1"/>
          </p:cNvSpPr>
          <p:nvPr>
            <p:ph type="body" idx="1"/>
          </p:nvPr>
        </p:nvSpPr>
        <p:spPr bwMode="auto">
          <a:xfrm>
            <a:off x="479425" y="1200150"/>
            <a:ext cx="105632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263" y="6673850"/>
            <a:ext cx="2687637" cy="384175"/>
          </a:xfrm>
          <a:prstGeom prst="rect">
            <a:avLst/>
          </a:prstGeom>
        </p:spPr>
        <p:txBody>
          <a:bodyPr vert="horz" lIns="106985" tIns="53492" rIns="106985" bIns="53492" rtlCol="0" anchor="ctr"/>
          <a:lstStyle>
            <a:lvl1pPr algn="l" fontAlgn="auto">
              <a:spcBef>
                <a:spcPts val="0"/>
              </a:spcBef>
              <a:spcAft>
                <a:spcPts val="0"/>
              </a:spcAft>
              <a:defRPr sz="1400">
                <a:solidFill>
                  <a:schemeClr val="tx1">
                    <a:tint val="75000"/>
                  </a:schemeClr>
                </a:solidFill>
                <a:latin typeface="+mn-lt"/>
                <a:cs typeface="+mn-cs"/>
              </a:defRPr>
            </a:lvl1pPr>
          </a:lstStyle>
          <a:p>
            <a:pPr>
              <a:defRPr/>
            </a:pPr>
            <a:fld id="{342AE381-5066-4853-ADF3-8AA638AEE49C}" type="datetime1">
              <a:rPr lang="en-US" smtClean="0"/>
              <a:t>3/22/2022</a:t>
            </a:fld>
            <a:endParaRPr lang="en-US"/>
          </a:p>
        </p:txBody>
      </p:sp>
      <p:sp>
        <p:nvSpPr>
          <p:cNvPr id="5" name="Footer Placeholder 4"/>
          <p:cNvSpPr>
            <a:spLocks noGrp="1"/>
          </p:cNvSpPr>
          <p:nvPr>
            <p:ph type="ftr" sz="quarter" idx="3"/>
          </p:nvPr>
        </p:nvSpPr>
        <p:spPr>
          <a:xfrm>
            <a:off x="3937000" y="6673850"/>
            <a:ext cx="3648075" cy="384175"/>
          </a:xfrm>
          <a:prstGeom prst="rect">
            <a:avLst/>
          </a:prstGeom>
        </p:spPr>
        <p:txBody>
          <a:bodyPr vert="horz" lIns="106985" tIns="53492" rIns="106985" bIns="53492" rtlCol="0" anchor="ctr"/>
          <a:lstStyle>
            <a:lvl1pPr algn="ctr" fontAlgn="auto">
              <a:spcBef>
                <a:spcPts val="0"/>
              </a:spcBef>
              <a:spcAft>
                <a:spcPts val="0"/>
              </a:spcAft>
              <a:defRPr sz="1400">
                <a:solidFill>
                  <a:schemeClr val="tx1">
                    <a:tint val="75000"/>
                  </a:schemeClr>
                </a:solidFill>
                <a:latin typeface="+mn-lt"/>
                <a:cs typeface="+mn-cs"/>
              </a:defRPr>
            </a:lvl1pPr>
          </a:lstStyle>
          <a:p>
            <a:pPr>
              <a:defRPr/>
            </a:pPr>
            <a:r>
              <a:rPr lang="vi-VN"/>
              <a:t>ThS. Nguyễn Hải Dương. BMCNPM - Khoa CNTT - ĐHXD</a:t>
            </a:r>
            <a:endParaRPr lang="en-US"/>
          </a:p>
        </p:txBody>
      </p:sp>
      <p:sp>
        <p:nvSpPr>
          <p:cNvPr id="8"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0" r:id="rId2"/>
    <p:sldLayoutId id="2147483761" r:id="rId3"/>
  </p:sldLayoutIdLst>
  <p:transition spd="slow">
    <p:push dir="u"/>
  </p:transition>
  <p:hf hdr="0"/>
  <p:txStyles>
    <p:titleStyle>
      <a:lvl1pPr algn="l" rtl="0" eaLnBrk="0" fontAlgn="base" hangingPunct="0">
        <a:spcBef>
          <a:spcPct val="0"/>
        </a:spcBef>
        <a:spcAft>
          <a:spcPct val="0"/>
        </a:spcAft>
        <a:defRPr sz="3800" b="1" kern="1200">
          <a:ln w="17780" cmpd="sng">
            <a:solidFill>
              <a:srgbClr val="FFFFFF"/>
            </a:solidFill>
            <a:prstDash val="solid"/>
            <a:miter lim="800000"/>
          </a:ln>
          <a:solidFill>
            <a:srgbClr val="558ED5"/>
          </a:solidFill>
          <a:effectLst>
            <a:outerShdw blurRad="50800" algn="tl" rotWithShape="0">
              <a:srgbClr val="000000"/>
            </a:outerShdw>
          </a:effectLst>
          <a:latin typeface="Arial" pitchFamily="34" charset="0"/>
          <a:ea typeface="+mj-ea"/>
          <a:cs typeface="Arial" pitchFamily="34" charset="0"/>
        </a:defRPr>
      </a:lvl1pPr>
      <a:lvl2pPr algn="l" rtl="0" eaLnBrk="0" fontAlgn="base" hangingPunct="0">
        <a:spcBef>
          <a:spcPct val="0"/>
        </a:spcBef>
        <a:spcAft>
          <a:spcPct val="0"/>
        </a:spcAft>
        <a:defRPr sz="3800" b="1">
          <a:solidFill>
            <a:srgbClr val="558ED5"/>
          </a:solidFill>
          <a:latin typeface="Arial" charset="0"/>
          <a:cs typeface="Arial" charset="0"/>
        </a:defRPr>
      </a:lvl2pPr>
      <a:lvl3pPr algn="l" rtl="0" eaLnBrk="0" fontAlgn="base" hangingPunct="0">
        <a:spcBef>
          <a:spcPct val="0"/>
        </a:spcBef>
        <a:spcAft>
          <a:spcPct val="0"/>
        </a:spcAft>
        <a:defRPr sz="3800" b="1">
          <a:solidFill>
            <a:srgbClr val="558ED5"/>
          </a:solidFill>
          <a:latin typeface="Arial" charset="0"/>
          <a:cs typeface="Arial" charset="0"/>
        </a:defRPr>
      </a:lvl3pPr>
      <a:lvl4pPr algn="l" rtl="0" eaLnBrk="0" fontAlgn="base" hangingPunct="0">
        <a:spcBef>
          <a:spcPct val="0"/>
        </a:spcBef>
        <a:spcAft>
          <a:spcPct val="0"/>
        </a:spcAft>
        <a:defRPr sz="3800" b="1">
          <a:solidFill>
            <a:srgbClr val="558ED5"/>
          </a:solidFill>
          <a:latin typeface="Arial" charset="0"/>
          <a:cs typeface="Arial" charset="0"/>
        </a:defRPr>
      </a:lvl4pPr>
      <a:lvl5pPr algn="l" rtl="0" eaLnBrk="0" fontAlgn="base" hangingPunct="0">
        <a:spcBef>
          <a:spcPct val="0"/>
        </a:spcBef>
        <a:spcAft>
          <a:spcPct val="0"/>
        </a:spcAft>
        <a:defRPr sz="3800" b="1">
          <a:solidFill>
            <a:srgbClr val="558ED5"/>
          </a:solidFill>
          <a:latin typeface="Arial" charset="0"/>
          <a:cs typeface="Arial" charset="0"/>
        </a:defRPr>
      </a:lvl5pPr>
      <a:lvl6pPr marL="534924" algn="l" rtl="0" eaLnBrk="1" fontAlgn="base" hangingPunct="1">
        <a:spcBef>
          <a:spcPct val="0"/>
        </a:spcBef>
        <a:spcAft>
          <a:spcPct val="0"/>
        </a:spcAft>
        <a:defRPr sz="4200" b="1">
          <a:solidFill>
            <a:srgbClr val="558ED5"/>
          </a:solidFill>
          <a:latin typeface="Arial" charset="0"/>
          <a:cs typeface="Arial" charset="0"/>
        </a:defRPr>
      </a:lvl6pPr>
      <a:lvl7pPr marL="1069848" algn="l" rtl="0" eaLnBrk="1" fontAlgn="base" hangingPunct="1">
        <a:spcBef>
          <a:spcPct val="0"/>
        </a:spcBef>
        <a:spcAft>
          <a:spcPct val="0"/>
        </a:spcAft>
        <a:defRPr sz="4200" b="1">
          <a:solidFill>
            <a:srgbClr val="558ED5"/>
          </a:solidFill>
          <a:latin typeface="Arial" charset="0"/>
          <a:cs typeface="Arial" charset="0"/>
        </a:defRPr>
      </a:lvl7pPr>
      <a:lvl8pPr marL="1604772" algn="l" rtl="0" eaLnBrk="1" fontAlgn="base" hangingPunct="1">
        <a:spcBef>
          <a:spcPct val="0"/>
        </a:spcBef>
        <a:spcAft>
          <a:spcPct val="0"/>
        </a:spcAft>
        <a:defRPr sz="4200" b="1">
          <a:solidFill>
            <a:srgbClr val="558ED5"/>
          </a:solidFill>
          <a:latin typeface="Arial" charset="0"/>
          <a:cs typeface="Arial" charset="0"/>
        </a:defRPr>
      </a:lvl8pPr>
      <a:lvl9pPr marL="2139696" algn="l" rtl="0" eaLnBrk="1" fontAlgn="base" hangingPunct="1">
        <a:spcBef>
          <a:spcPct val="0"/>
        </a:spcBef>
        <a:spcAft>
          <a:spcPct val="0"/>
        </a:spcAft>
        <a:defRPr sz="4200" b="1">
          <a:solidFill>
            <a:srgbClr val="558ED5"/>
          </a:solidFill>
          <a:latin typeface="Arial" charset="0"/>
          <a:cs typeface="Arial" charset="0"/>
        </a:defRPr>
      </a:lvl9pPr>
    </p:titleStyle>
    <p:body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b="-6000"/>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a:cs typeface="Times New Roman" pitchFamily="18" charset="0"/>
              </a:rPr>
              <a:t> </a:t>
            </a:r>
            <a:endParaRPr lang="en-US" b="0">
              <a:latin typeface="Arial" charset="0"/>
            </a:endParaRPr>
          </a:p>
        </p:txBody>
      </p:sp>
      <p:sp>
        <p:nvSpPr>
          <p:cNvPr id="3075" name="Text Box 1028"/>
          <p:cNvSpPr txBox="1">
            <a:spLocks noChangeArrowheads="1"/>
          </p:cNvSpPr>
          <p:nvPr/>
        </p:nvSpPr>
        <p:spPr bwMode="auto">
          <a:xfrm>
            <a:off x="2098671" y="2152650"/>
            <a:ext cx="6934199" cy="352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02" tIns="40901" rIns="81802" bIns="40901">
            <a:spAutoFit/>
          </a:bodyPr>
          <a:lstStyle>
            <a:lvl1pPr defTabSz="817563" eaLnBrk="0" hangingPunct="0">
              <a:defRPr sz="2100">
                <a:solidFill>
                  <a:schemeClr val="tx1"/>
                </a:solidFill>
                <a:latin typeface="Tahoma" pitchFamily="34" charset="0"/>
                <a:cs typeface="Arial" charset="0"/>
              </a:defRPr>
            </a:lvl1pPr>
            <a:lvl2pPr marL="742950" indent="-285750" defTabSz="817563" eaLnBrk="0" hangingPunct="0">
              <a:defRPr sz="2100">
                <a:solidFill>
                  <a:schemeClr val="tx1"/>
                </a:solidFill>
                <a:latin typeface="Tahoma" pitchFamily="34" charset="0"/>
                <a:cs typeface="Arial" charset="0"/>
              </a:defRPr>
            </a:lvl2pPr>
            <a:lvl3pPr marL="1143000" indent="-228600" defTabSz="817563" eaLnBrk="0" hangingPunct="0">
              <a:defRPr sz="2100">
                <a:solidFill>
                  <a:schemeClr val="tx1"/>
                </a:solidFill>
                <a:latin typeface="Tahoma" pitchFamily="34" charset="0"/>
                <a:cs typeface="Arial" charset="0"/>
              </a:defRPr>
            </a:lvl3pPr>
            <a:lvl4pPr marL="1600200" indent="-228600" defTabSz="817563" eaLnBrk="0" hangingPunct="0">
              <a:defRPr sz="2100">
                <a:solidFill>
                  <a:schemeClr val="tx1"/>
                </a:solidFill>
                <a:latin typeface="Tahoma" pitchFamily="34" charset="0"/>
                <a:cs typeface="Arial" charset="0"/>
              </a:defRPr>
            </a:lvl4pPr>
            <a:lvl5pPr marL="2057400" indent="-228600" defTabSz="817563" eaLnBrk="0" hangingPunct="0">
              <a:defRPr sz="2100">
                <a:solidFill>
                  <a:schemeClr val="tx1"/>
                </a:solidFill>
                <a:latin typeface="Tahoma" pitchFamily="34" charset="0"/>
                <a:cs typeface="Arial" charset="0"/>
              </a:defRPr>
            </a:lvl5pPr>
            <a:lvl6pPr marL="2514600" indent="-228600" defTabSz="817563" eaLnBrk="0" fontAlgn="base" hangingPunct="0">
              <a:spcBef>
                <a:spcPct val="0"/>
              </a:spcBef>
              <a:spcAft>
                <a:spcPct val="0"/>
              </a:spcAft>
              <a:defRPr sz="2100">
                <a:solidFill>
                  <a:schemeClr val="tx1"/>
                </a:solidFill>
                <a:latin typeface="Tahoma" pitchFamily="34" charset="0"/>
                <a:cs typeface="Arial" charset="0"/>
              </a:defRPr>
            </a:lvl6pPr>
            <a:lvl7pPr marL="2971800" indent="-228600" defTabSz="817563" eaLnBrk="0" fontAlgn="base" hangingPunct="0">
              <a:spcBef>
                <a:spcPct val="0"/>
              </a:spcBef>
              <a:spcAft>
                <a:spcPct val="0"/>
              </a:spcAft>
              <a:defRPr sz="2100">
                <a:solidFill>
                  <a:schemeClr val="tx1"/>
                </a:solidFill>
                <a:latin typeface="Tahoma" pitchFamily="34" charset="0"/>
                <a:cs typeface="Arial" charset="0"/>
              </a:defRPr>
            </a:lvl7pPr>
            <a:lvl8pPr marL="3429000" indent="-228600" defTabSz="817563" eaLnBrk="0" fontAlgn="base" hangingPunct="0">
              <a:spcBef>
                <a:spcPct val="0"/>
              </a:spcBef>
              <a:spcAft>
                <a:spcPct val="0"/>
              </a:spcAft>
              <a:defRPr sz="2100">
                <a:solidFill>
                  <a:schemeClr val="tx1"/>
                </a:solidFill>
                <a:latin typeface="Tahoma" pitchFamily="34" charset="0"/>
                <a:cs typeface="Arial" charset="0"/>
              </a:defRPr>
            </a:lvl8pPr>
            <a:lvl9pPr marL="3886200" indent="-228600" defTabSz="817563" eaLnBrk="0" fontAlgn="base" hangingPunct="0">
              <a:spcBef>
                <a:spcPct val="0"/>
              </a:spcBef>
              <a:spcAft>
                <a:spcPct val="0"/>
              </a:spcAft>
              <a:defRPr sz="2100">
                <a:solidFill>
                  <a:schemeClr val="tx1"/>
                </a:solidFill>
                <a:latin typeface="Tahoma" pitchFamily="34" charset="0"/>
                <a:cs typeface="Arial" charset="0"/>
              </a:defRPr>
            </a:lvl9pPr>
          </a:lstStyle>
          <a:p>
            <a:pPr algn="ctr" eaLnBrk="1" hangingPunct="1">
              <a:spcBef>
                <a:spcPct val="50000"/>
              </a:spcBef>
            </a:pPr>
            <a:r>
              <a:rPr lang="en-US" sz="4800" b="1" dirty="0" err="1">
                <a:solidFill>
                  <a:schemeClr val="tx2"/>
                </a:solidFill>
                <a:latin typeface="Arial" charset="0"/>
              </a:rPr>
              <a:t>Bài</a:t>
            </a:r>
            <a:r>
              <a:rPr lang="en-US" sz="4800" b="1" dirty="0">
                <a:solidFill>
                  <a:schemeClr val="tx2"/>
                </a:solidFill>
                <a:latin typeface="Arial" charset="0"/>
              </a:rPr>
              <a:t> 8 </a:t>
            </a:r>
          </a:p>
          <a:p>
            <a:pPr algn="ctr" eaLnBrk="1" hangingPunct="1">
              <a:spcBef>
                <a:spcPct val="50000"/>
              </a:spcBef>
            </a:pPr>
            <a:r>
              <a:rPr lang="en-US" sz="3900" dirty="0">
                <a:solidFill>
                  <a:schemeClr val="tx2"/>
                </a:solidFill>
                <a:latin typeface="Arial" charset="0"/>
              </a:rPr>
              <a:t>Collections</a:t>
            </a:r>
          </a:p>
          <a:p>
            <a:pPr algn="ctr" eaLnBrk="1" hangingPunct="1">
              <a:spcBef>
                <a:spcPct val="50000"/>
              </a:spcBef>
            </a:pPr>
            <a:r>
              <a:rPr lang="en-US" sz="3900" dirty="0">
                <a:solidFill>
                  <a:schemeClr val="tx2"/>
                </a:solidFill>
                <a:latin typeface="Arial" charset="0"/>
              </a:rPr>
              <a:t> Collection Generics</a:t>
            </a:r>
          </a:p>
          <a:p>
            <a:pPr algn="ctr" eaLnBrk="1" hangingPunct="1">
              <a:spcBef>
                <a:spcPct val="50000"/>
              </a:spcBef>
            </a:pPr>
            <a:r>
              <a:rPr lang="en-US" sz="3900" dirty="0">
                <a:solidFill>
                  <a:schemeClr val="tx2"/>
                </a:solidFill>
                <a:latin typeface="Arial" charset="0"/>
              </a:rPr>
              <a:t>Iterator</a:t>
            </a:r>
          </a:p>
        </p:txBody>
      </p:sp>
      <p:pic>
        <p:nvPicPr>
          <p:cNvPr id="3079" name="Picture 7" descr="http://www.gorkemm.com/wp-content/uploads/2014/04/visual-csharp_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b="28373"/>
          <a:stretch/>
        </p:blipFill>
        <p:spPr bwMode="auto">
          <a:xfrm>
            <a:off x="252864" y="5662133"/>
            <a:ext cx="3603173" cy="115826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723896" y="476250"/>
            <a:ext cx="10523541" cy="1409075"/>
            <a:chOff x="723896" y="476250"/>
            <a:chExt cx="10523541" cy="1409075"/>
          </a:xfrm>
        </p:grpSpPr>
        <p:sp>
          <p:nvSpPr>
            <p:cNvPr id="6" name="Hình chữ nhật 1"/>
            <p:cNvSpPr/>
            <p:nvPr/>
          </p:nvSpPr>
          <p:spPr>
            <a:xfrm>
              <a:off x="1798637" y="476250"/>
              <a:ext cx="9448800" cy="769441"/>
            </a:xfrm>
            <a:prstGeom prst="rect">
              <a:avLst/>
            </a:prstGeom>
            <a:noFill/>
          </p:spPr>
          <p:txBody>
            <a:bodyPr wrap="square">
              <a:spAutoFit/>
            </a:bodyPr>
            <a:lstStyle/>
            <a:p>
              <a:pPr algn="ctr" fontAlgn="auto">
                <a:spcBef>
                  <a:spcPts val="0"/>
                </a:spcBef>
                <a:spcAft>
                  <a:spcPts val="0"/>
                </a:spcAft>
                <a:defRPr/>
              </a:pP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Đại học Xây dựng</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Hà nội</a:t>
              </a:r>
            </a:p>
          </p:txBody>
        </p:sp>
        <p:pic>
          <p:nvPicPr>
            <p:cNvPr id="7" name="Picture 2"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96" y="513725"/>
              <a:ext cx="137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1"/>
            <p:cNvSpPr/>
            <p:nvPr/>
          </p:nvSpPr>
          <p:spPr>
            <a:xfrm>
              <a:off x="1798637" y="1147435"/>
              <a:ext cx="9448800" cy="615553"/>
            </a:xfrm>
            <a:prstGeom prst="rect">
              <a:avLst/>
            </a:prstGeom>
            <a:noFill/>
          </p:spPr>
          <p:txBody>
            <a:bodyPr wrap="square">
              <a:spAutoFit/>
            </a:bodyPr>
            <a:lstStyle/>
            <a:p>
              <a:pPr algn="ctr" fontAlgn="auto">
                <a:spcBef>
                  <a:spcPts val="0"/>
                </a:spcBef>
                <a:spcAft>
                  <a:spcPts val="0"/>
                </a:spcAft>
                <a:defRPr/>
              </a:pP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BM CNPM – </a:t>
              </a:r>
              <a:r>
                <a:rPr lang="en-US" sz="34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Khoa</a:t>
              </a: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 CNTT</a:t>
              </a:r>
              <a:endParaRPr lang="vi-VN"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endParaRPr>
            </a:p>
          </p:txBody>
        </p:sp>
      </p:grpSp>
      <p:sp>
        <p:nvSpPr>
          <p:cNvPr id="9" name="Hình chữ nhật Góc Chéo Tròn 3"/>
          <p:cNvSpPr/>
          <p:nvPr/>
        </p:nvSpPr>
        <p:spPr>
          <a:xfrm>
            <a:off x="4554538" y="6743700"/>
            <a:ext cx="6967537" cy="457200"/>
          </a:xfrm>
          <a:prstGeom prst="round2DiagRect">
            <a:avLst>
              <a:gd name="adj1" fmla="val 50000"/>
              <a:gd name="adj2" fmla="val 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prstClr val="white">
                    <a:lumMod val="85000"/>
                  </a:prstClr>
                </a:solidFill>
              </a:rPr>
              <a:t>National University of Civil Engineering</a:t>
            </a:r>
            <a:endParaRPr lang="vi-VN" sz="2400" dirty="0">
              <a:solidFill>
                <a:prstClr val="white">
                  <a:lumMod val="85000"/>
                </a:prst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thao tác trên HashTable 1-3</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80904761"/>
              </p:ext>
            </p:extLst>
          </p:nvPr>
        </p:nvGraphicFramePr>
        <p:xfrm>
          <a:off x="546873" y="1314450"/>
          <a:ext cx="10563226" cy="1651000"/>
        </p:xfrm>
        <a:graphic>
          <a:graphicData uri="http://schemas.openxmlformats.org/drawingml/2006/table">
            <a:tbl>
              <a:tblPr firstRow="1" bandRow="1">
                <a:tableStyleId>{5C22544A-7EE6-4342-B048-85BDC9FD1C3A}</a:tableStyleId>
              </a:tblPr>
              <a:tblGrid>
                <a:gridCol w="1395412">
                  <a:extLst>
                    <a:ext uri="{9D8B030D-6E8A-4147-A177-3AD203B41FA5}">
                      <a16:colId xmlns:a16="http://schemas.microsoft.com/office/drawing/2014/main" val="20000"/>
                    </a:ext>
                  </a:extLst>
                </a:gridCol>
                <a:gridCol w="9167814">
                  <a:extLst>
                    <a:ext uri="{9D8B030D-6E8A-4147-A177-3AD203B41FA5}">
                      <a16:colId xmlns:a16="http://schemas.microsoft.com/office/drawing/2014/main" val="20001"/>
                    </a:ext>
                  </a:extLst>
                </a:gridCol>
              </a:tblGrid>
              <a:tr h="416560">
                <a:tc gridSpan="2">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t>Thêm, xóa phần tử</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Add</a:t>
                      </a:r>
                    </a:p>
                  </a:txBody>
                  <a:tcPr/>
                </a:tc>
                <a:tc>
                  <a:txBody>
                    <a:bodyPr/>
                    <a:lstStyle/>
                    <a:p>
                      <a:r>
                        <a:rPr lang="en-US"/>
                        <a:t>Thêm</a:t>
                      </a:r>
                      <a:r>
                        <a:rPr lang="en-US" baseline="0"/>
                        <a:t> một phần tử vào cuối danh sách</a:t>
                      </a:r>
                      <a:endParaRPr lang="en-US"/>
                    </a:p>
                  </a:txBody>
                  <a:tcPr/>
                </a:tc>
                <a:extLst>
                  <a:ext uri="{0D108BD9-81ED-4DB2-BD59-A6C34878D82A}">
                    <a16:rowId xmlns:a16="http://schemas.microsoft.com/office/drawing/2014/main" val="10001"/>
                  </a:ext>
                </a:extLst>
              </a:tr>
              <a:tr h="370840">
                <a:tc>
                  <a:txBody>
                    <a:bodyPr/>
                    <a:lstStyle/>
                    <a:p>
                      <a:r>
                        <a:rPr lang="en-US" dirty="0"/>
                        <a:t>Remove</a:t>
                      </a:r>
                    </a:p>
                  </a:txBody>
                  <a:tcPr/>
                </a:tc>
                <a:tc>
                  <a:txBody>
                    <a:bodyPr/>
                    <a:lstStyle/>
                    <a:p>
                      <a:r>
                        <a:rPr lang="en-US"/>
                        <a:t>Xóa</a:t>
                      </a:r>
                      <a:r>
                        <a:rPr lang="en-US" baseline="0"/>
                        <a:t> một phần tử theo key xác định</a:t>
                      </a:r>
                      <a:endParaRPr lang="en-US"/>
                    </a:p>
                  </a:txBody>
                  <a:tcPr/>
                </a:tc>
                <a:extLst>
                  <a:ext uri="{0D108BD9-81ED-4DB2-BD59-A6C34878D82A}">
                    <a16:rowId xmlns:a16="http://schemas.microsoft.com/office/drawing/2014/main" val="10002"/>
                  </a:ext>
                </a:extLst>
              </a:tr>
              <a:tr h="370840">
                <a:tc>
                  <a:txBody>
                    <a:bodyPr/>
                    <a:lstStyle/>
                    <a:p>
                      <a:r>
                        <a:rPr lang="en-US" dirty="0"/>
                        <a:t>Clear</a:t>
                      </a:r>
                    </a:p>
                  </a:txBody>
                  <a:tcPr/>
                </a:tc>
                <a:tc>
                  <a:txBody>
                    <a:bodyPr/>
                    <a:lstStyle/>
                    <a:p>
                      <a:r>
                        <a:rPr lang="en-US" dirty="0" err="1"/>
                        <a:t>Xóa</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endParaRPr lang="en-US" dirty="0"/>
                    </a:p>
                  </a:txBody>
                  <a:tcPr/>
                </a:tc>
                <a:extLst>
                  <a:ext uri="{0D108BD9-81ED-4DB2-BD59-A6C34878D82A}">
                    <a16:rowId xmlns:a16="http://schemas.microsoft.com/office/drawing/2014/main" val="10003"/>
                  </a:ext>
                </a:extLst>
              </a:tr>
            </a:tbl>
          </a:graphicData>
        </a:graphic>
      </p:graphicFrame>
      <p:grpSp>
        <p:nvGrpSpPr>
          <p:cNvPr id="4" name="Group 3"/>
          <p:cNvGrpSpPr/>
          <p:nvPr/>
        </p:nvGrpSpPr>
        <p:grpSpPr>
          <a:xfrm>
            <a:off x="579437" y="3295650"/>
            <a:ext cx="10480649" cy="2957286"/>
            <a:chOff x="890359" y="2152650"/>
            <a:chExt cx="10480649" cy="2957286"/>
          </a:xfrm>
        </p:grpSpPr>
        <p:sp>
          <p:nvSpPr>
            <p:cNvPr id="5" name="Rectangle 4"/>
            <p:cNvSpPr/>
            <p:nvPr/>
          </p:nvSpPr>
          <p:spPr>
            <a:xfrm>
              <a:off x="890359" y="2152650"/>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3" y="2457450"/>
              <a:ext cx="10466135" cy="2652486"/>
            </a:xfrm>
            <a:prstGeom prst="rect">
              <a:avLst/>
            </a:prstGeom>
            <a:ln/>
          </p:spPr>
          <p:style>
            <a:lnRef idx="1">
              <a:schemeClr val="accent1"/>
            </a:lnRef>
            <a:fillRef idx="3">
              <a:schemeClr val="accent1"/>
            </a:fillRef>
            <a:effectRef idx="2">
              <a:schemeClr val="accent1"/>
            </a:effectRef>
            <a:fontRef idx="minor">
              <a:schemeClr val="lt1"/>
            </a:fontRef>
          </p:style>
        </p:pic>
      </p:grpSp>
      <p:sp>
        <p:nvSpPr>
          <p:cNvPr id="3" name="Date Placeholder 2"/>
          <p:cNvSpPr>
            <a:spLocks noGrp="1"/>
          </p:cNvSpPr>
          <p:nvPr>
            <p:ph type="dt" sz="half" idx="10"/>
          </p:nvPr>
        </p:nvSpPr>
        <p:spPr/>
        <p:txBody>
          <a:bodyPr/>
          <a:lstStyle/>
          <a:p>
            <a:pPr>
              <a:defRPr/>
            </a:pPr>
            <a:fld id="{81E1BEBE-CA45-4A1A-BE3A-D824244120A9}"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4156497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thao tác trên HashTable 2-3</a:t>
            </a:r>
          </a:p>
        </p:txBody>
      </p:sp>
      <p:sp>
        <p:nvSpPr>
          <p:cNvPr id="3" name="Content Placeholder 2"/>
          <p:cNvSpPr>
            <a:spLocks noGrp="1"/>
          </p:cNvSpPr>
          <p:nvPr>
            <p:ph idx="1"/>
          </p:nvPr>
        </p:nvSpPr>
        <p:spPr/>
        <p:txBody>
          <a:bodyPr/>
          <a:lstStyle/>
          <a:p>
            <a:r>
              <a:rPr lang="en-US" b="1"/>
              <a:t>Duyệt Hastable và truy xuất tới key, value</a:t>
            </a:r>
          </a:p>
        </p:txBody>
      </p:sp>
      <p:grpSp>
        <p:nvGrpSpPr>
          <p:cNvPr id="7" name="Group 6"/>
          <p:cNvGrpSpPr/>
          <p:nvPr/>
        </p:nvGrpSpPr>
        <p:grpSpPr>
          <a:xfrm>
            <a:off x="884237" y="2000250"/>
            <a:ext cx="10160306" cy="2895600"/>
            <a:chOff x="579437" y="3295650"/>
            <a:chExt cx="10160306" cy="2895600"/>
          </a:xfrm>
        </p:grpSpPr>
        <p:sp>
          <p:nvSpPr>
            <p:cNvPr id="5" name="Rectangle 4"/>
            <p:cNvSpPr/>
            <p:nvPr/>
          </p:nvSpPr>
          <p:spPr>
            <a:xfrm>
              <a:off x="579437" y="3295650"/>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3600450"/>
              <a:ext cx="1016030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Date Placeholder 3"/>
          <p:cNvSpPr>
            <a:spLocks noGrp="1"/>
          </p:cNvSpPr>
          <p:nvPr>
            <p:ph type="dt" sz="half" idx="10"/>
          </p:nvPr>
        </p:nvSpPr>
        <p:spPr/>
        <p:txBody>
          <a:bodyPr/>
          <a:lstStyle/>
          <a:p>
            <a:pPr>
              <a:defRPr/>
            </a:pPr>
            <a:fld id="{A3F1AADB-62D9-424C-83A3-297CF5169F28}" type="datetime1">
              <a:rPr lang="en-US" smtClean="0"/>
              <a:t>3/22/2022</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73906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thao tác trên HashTable 3-3</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92119498"/>
              </p:ext>
            </p:extLst>
          </p:nvPr>
        </p:nvGraphicFramePr>
        <p:xfrm>
          <a:off x="546873" y="1314450"/>
          <a:ext cx="10563226" cy="1234440"/>
        </p:xfrm>
        <a:graphic>
          <a:graphicData uri="http://schemas.openxmlformats.org/drawingml/2006/table">
            <a:tbl>
              <a:tblPr firstRow="1" bandRow="1">
                <a:tableStyleId>{5C22544A-7EE6-4342-B048-85BDC9FD1C3A}</a:tableStyleId>
              </a:tblPr>
              <a:tblGrid>
                <a:gridCol w="2166164">
                  <a:extLst>
                    <a:ext uri="{9D8B030D-6E8A-4147-A177-3AD203B41FA5}">
                      <a16:colId xmlns:a16="http://schemas.microsoft.com/office/drawing/2014/main" val="20000"/>
                    </a:ext>
                  </a:extLst>
                </a:gridCol>
                <a:gridCol w="8397062">
                  <a:extLst>
                    <a:ext uri="{9D8B030D-6E8A-4147-A177-3AD203B41FA5}">
                      <a16:colId xmlns:a16="http://schemas.microsoft.com/office/drawing/2014/main" val="20001"/>
                    </a:ext>
                  </a:extLst>
                </a:gridCol>
              </a:tblGrid>
              <a:tr h="370840">
                <a:tc gridSpan="2">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t>Tìm</a:t>
                      </a:r>
                      <a:r>
                        <a:rPr lang="en-US" baseline="0"/>
                        <a:t> kiếm phần tử</a:t>
                      </a:r>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err="1"/>
                        <a:t>ContainsKey</a:t>
                      </a:r>
                      <a:endParaRPr lang="en-US" dirty="0"/>
                    </a:p>
                  </a:txBody>
                  <a:tcPr/>
                </a:tc>
                <a:tc>
                  <a:txBody>
                    <a:bodyPr/>
                    <a:lstStyle/>
                    <a:p>
                      <a:r>
                        <a:rPr lang="en-US" dirty="0" err="1"/>
                        <a:t>Trả</a:t>
                      </a:r>
                      <a:r>
                        <a:rPr lang="en-US" baseline="0" dirty="0"/>
                        <a:t> </a:t>
                      </a:r>
                      <a:r>
                        <a:rPr lang="en-US" baseline="0" dirty="0" err="1"/>
                        <a:t>về</a:t>
                      </a:r>
                      <a:r>
                        <a:rPr lang="en-US" baseline="0" dirty="0"/>
                        <a:t> true </a:t>
                      </a:r>
                      <a:r>
                        <a:rPr lang="en-US" baseline="0" dirty="0" err="1"/>
                        <a:t>nếu</a:t>
                      </a:r>
                      <a:r>
                        <a:rPr lang="en-US" baseline="0" dirty="0"/>
                        <a:t> </a:t>
                      </a:r>
                      <a:r>
                        <a:rPr lang="en-US" baseline="0" dirty="0" err="1"/>
                        <a:t>trong</a:t>
                      </a:r>
                      <a:r>
                        <a:rPr lang="en-US" baseline="0" dirty="0"/>
                        <a:t> </a:t>
                      </a:r>
                      <a:r>
                        <a:rPr lang="en-US" baseline="0" dirty="0" err="1"/>
                        <a:t>tập</a:t>
                      </a:r>
                      <a:r>
                        <a:rPr lang="en-US" baseline="0" dirty="0"/>
                        <a:t> </a:t>
                      </a:r>
                      <a:r>
                        <a:rPr lang="en-US" baseline="0" dirty="0" err="1"/>
                        <a:t>hợp</a:t>
                      </a:r>
                      <a:r>
                        <a:rPr lang="en-US" baseline="0" dirty="0"/>
                        <a:t> </a:t>
                      </a:r>
                      <a:r>
                        <a:rPr lang="en-US" baseline="0" dirty="0" err="1"/>
                        <a:t>có</a:t>
                      </a:r>
                      <a:r>
                        <a:rPr lang="en-US" baseline="0" dirty="0"/>
                        <a:t> </a:t>
                      </a:r>
                      <a:r>
                        <a:rPr lang="en-US" baseline="0" dirty="0" err="1"/>
                        <a:t>chứa</a:t>
                      </a:r>
                      <a:r>
                        <a:rPr lang="en-US" baseline="0" dirty="0"/>
                        <a:t> key </a:t>
                      </a:r>
                      <a:r>
                        <a:rPr lang="en-US" baseline="0" dirty="0" err="1"/>
                        <a:t>chỉ</a:t>
                      </a:r>
                      <a:r>
                        <a:rPr lang="en-US" baseline="0" dirty="0"/>
                        <a:t> </a:t>
                      </a:r>
                      <a:r>
                        <a:rPr lang="en-US" baseline="0" dirty="0" err="1"/>
                        <a:t>ra</a:t>
                      </a:r>
                      <a:r>
                        <a:rPr lang="en-US" baseline="0" dirty="0"/>
                        <a:t>, </a:t>
                      </a:r>
                      <a:r>
                        <a:rPr lang="en-US" baseline="0" dirty="0" err="1"/>
                        <a:t>ngược</a:t>
                      </a:r>
                      <a:r>
                        <a:rPr lang="en-US" baseline="0" dirty="0"/>
                        <a:t> </a:t>
                      </a:r>
                      <a:r>
                        <a:rPr lang="en-US" baseline="0" dirty="0" err="1"/>
                        <a:t>lại</a:t>
                      </a:r>
                      <a:r>
                        <a:rPr lang="en-US" baseline="0" dirty="0"/>
                        <a:t> </a:t>
                      </a:r>
                      <a:r>
                        <a:rPr lang="en-US" baseline="0" dirty="0" err="1"/>
                        <a:t>trả</a:t>
                      </a:r>
                      <a:r>
                        <a:rPr lang="en-US" baseline="0" dirty="0"/>
                        <a:t> </a:t>
                      </a:r>
                      <a:r>
                        <a:rPr lang="en-US" baseline="0" dirty="0" err="1"/>
                        <a:t>về</a:t>
                      </a:r>
                      <a:r>
                        <a:rPr lang="en-US" baseline="0" dirty="0"/>
                        <a:t> false</a:t>
                      </a:r>
                      <a:endParaRPr lang="en-US" dirty="0"/>
                    </a:p>
                  </a:txBody>
                  <a:tcPr/>
                </a:tc>
                <a:extLst>
                  <a:ext uri="{0D108BD9-81ED-4DB2-BD59-A6C34878D82A}">
                    <a16:rowId xmlns:a16="http://schemas.microsoft.com/office/drawing/2014/main" val="10001"/>
                  </a:ext>
                </a:extLst>
              </a:tr>
              <a:tr h="370840">
                <a:tc>
                  <a:txBody>
                    <a:bodyPr/>
                    <a:lstStyle/>
                    <a:p>
                      <a:r>
                        <a:rPr lang="en-US" dirty="0" err="1"/>
                        <a:t>ContainsValue</a:t>
                      </a:r>
                      <a:r>
                        <a:rPr lang="en-US" dirty="0"/>
                        <a:t> </a:t>
                      </a:r>
                    </a:p>
                  </a:txBody>
                  <a:tcPr/>
                </a:tc>
                <a:tc>
                  <a:txBody>
                    <a:bodyPr/>
                    <a:lstStyle/>
                    <a:p>
                      <a:r>
                        <a:rPr lang="en-US" dirty="0" err="1"/>
                        <a:t>Trả</a:t>
                      </a:r>
                      <a:r>
                        <a:rPr lang="en-US" baseline="0" dirty="0"/>
                        <a:t> </a:t>
                      </a:r>
                      <a:r>
                        <a:rPr lang="en-US" baseline="0" dirty="0" err="1"/>
                        <a:t>về</a:t>
                      </a:r>
                      <a:r>
                        <a:rPr lang="en-US" baseline="0" dirty="0"/>
                        <a:t> true </a:t>
                      </a:r>
                      <a:r>
                        <a:rPr lang="en-US" baseline="0" dirty="0" err="1"/>
                        <a:t>nếu</a:t>
                      </a:r>
                      <a:r>
                        <a:rPr lang="en-US" baseline="0" dirty="0"/>
                        <a:t> </a:t>
                      </a:r>
                      <a:r>
                        <a:rPr lang="en-US" baseline="0" dirty="0" err="1"/>
                        <a:t>trong</a:t>
                      </a:r>
                      <a:r>
                        <a:rPr lang="en-US" baseline="0" dirty="0"/>
                        <a:t> </a:t>
                      </a:r>
                      <a:r>
                        <a:rPr lang="en-US" baseline="0" dirty="0" err="1"/>
                        <a:t>tập</a:t>
                      </a:r>
                      <a:r>
                        <a:rPr lang="en-US" baseline="0" dirty="0"/>
                        <a:t> </a:t>
                      </a:r>
                      <a:r>
                        <a:rPr lang="en-US" baseline="0" dirty="0" err="1"/>
                        <a:t>hợp</a:t>
                      </a:r>
                      <a:r>
                        <a:rPr lang="en-US" baseline="0" dirty="0"/>
                        <a:t> </a:t>
                      </a:r>
                      <a:r>
                        <a:rPr lang="en-US" baseline="0" dirty="0" err="1"/>
                        <a:t>có</a:t>
                      </a:r>
                      <a:r>
                        <a:rPr lang="en-US" baseline="0" dirty="0"/>
                        <a:t> </a:t>
                      </a:r>
                      <a:r>
                        <a:rPr lang="en-US" baseline="0" dirty="0" err="1"/>
                        <a:t>chứa</a:t>
                      </a:r>
                      <a:r>
                        <a:rPr lang="en-US" baseline="0" dirty="0"/>
                        <a:t> value </a:t>
                      </a:r>
                      <a:r>
                        <a:rPr lang="en-US" baseline="0" dirty="0" err="1"/>
                        <a:t>chỉ</a:t>
                      </a:r>
                      <a:r>
                        <a:rPr lang="en-US" baseline="0" dirty="0"/>
                        <a:t> ra, </a:t>
                      </a:r>
                      <a:r>
                        <a:rPr lang="en-US" baseline="0" dirty="0" err="1"/>
                        <a:t>ngược</a:t>
                      </a:r>
                      <a:r>
                        <a:rPr lang="en-US" baseline="0" dirty="0"/>
                        <a:t> </a:t>
                      </a:r>
                      <a:r>
                        <a:rPr lang="en-US" baseline="0" dirty="0" err="1"/>
                        <a:t>lại</a:t>
                      </a:r>
                      <a:r>
                        <a:rPr lang="en-US" baseline="0" dirty="0"/>
                        <a:t> </a:t>
                      </a:r>
                      <a:r>
                        <a:rPr lang="en-US" baseline="0" dirty="0" err="1"/>
                        <a:t>trả</a:t>
                      </a:r>
                      <a:r>
                        <a:rPr lang="en-US" baseline="0" dirty="0"/>
                        <a:t> </a:t>
                      </a:r>
                      <a:r>
                        <a:rPr lang="en-US" baseline="0" dirty="0" err="1"/>
                        <a:t>về</a:t>
                      </a:r>
                      <a:r>
                        <a:rPr lang="en-US" baseline="0" dirty="0"/>
                        <a:t> false</a:t>
                      </a:r>
                      <a:endParaRPr lang="en-US" dirty="0"/>
                    </a:p>
                  </a:txBody>
                  <a:tcPr/>
                </a:tc>
                <a:extLst>
                  <a:ext uri="{0D108BD9-81ED-4DB2-BD59-A6C34878D82A}">
                    <a16:rowId xmlns:a16="http://schemas.microsoft.com/office/drawing/2014/main" val="10002"/>
                  </a:ext>
                </a:extLst>
              </a:tr>
            </a:tbl>
          </a:graphicData>
        </a:graphic>
      </p:graphicFrame>
      <p:grpSp>
        <p:nvGrpSpPr>
          <p:cNvPr id="3" name="Group 2"/>
          <p:cNvGrpSpPr/>
          <p:nvPr/>
        </p:nvGrpSpPr>
        <p:grpSpPr>
          <a:xfrm>
            <a:off x="574673" y="3067050"/>
            <a:ext cx="10399187" cy="1447800"/>
            <a:chOff x="564923" y="3295650"/>
            <a:chExt cx="10399187" cy="1447800"/>
          </a:xfrm>
        </p:grpSpPr>
        <p:sp>
          <p:nvSpPr>
            <p:cNvPr id="5" name="Rectangle 4"/>
            <p:cNvSpPr/>
            <p:nvPr/>
          </p:nvSpPr>
          <p:spPr>
            <a:xfrm>
              <a:off x="564923" y="3295650"/>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87" y="3600450"/>
              <a:ext cx="10374923" cy="1143000"/>
            </a:xfrm>
            <a:prstGeom prst="rect">
              <a:avLst/>
            </a:prstGeom>
            <a:ln/>
          </p:spPr>
          <p:style>
            <a:lnRef idx="1">
              <a:schemeClr val="accent1"/>
            </a:lnRef>
            <a:fillRef idx="3">
              <a:schemeClr val="accent1"/>
            </a:fillRef>
            <a:effectRef idx="2">
              <a:schemeClr val="accent1"/>
            </a:effectRef>
            <a:fontRef idx="minor">
              <a:schemeClr val="lt1"/>
            </a:fontRef>
          </p:style>
        </p:pic>
      </p:grpSp>
      <p:sp>
        <p:nvSpPr>
          <p:cNvPr id="4" name="Date Placeholder 3"/>
          <p:cNvSpPr>
            <a:spLocks noGrp="1"/>
          </p:cNvSpPr>
          <p:nvPr>
            <p:ph type="dt" sz="half" idx="10"/>
          </p:nvPr>
        </p:nvSpPr>
        <p:spPr/>
        <p:txBody>
          <a:bodyPr/>
          <a:lstStyle/>
          <a:p>
            <a:pPr>
              <a:defRPr/>
            </a:pPr>
            <a:fld id="{2AAC1B2D-82E9-4F68-8775-7965402D3FAC}"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2924136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SortedList</a:t>
            </a:r>
          </a:p>
        </p:txBody>
      </p:sp>
      <p:sp>
        <p:nvSpPr>
          <p:cNvPr id="3" name="Content Placeholder 2"/>
          <p:cNvSpPr>
            <a:spLocks noGrp="1"/>
          </p:cNvSpPr>
          <p:nvPr>
            <p:ph idx="1"/>
          </p:nvPr>
        </p:nvSpPr>
        <p:spPr/>
        <p:txBody>
          <a:bodyPr/>
          <a:lstStyle/>
          <a:p>
            <a:r>
              <a:rPr lang="en-US" dirty="0" err="1"/>
              <a:t>Lớp</a:t>
            </a:r>
            <a:r>
              <a:rPr lang="en-US" dirty="0"/>
              <a:t> </a:t>
            </a:r>
            <a:r>
              <a:rPr lang="en-US" dirty="0" err="1"/>
              <a:t>SortedList</a:t>
            </a:r>
            <a:r>
              <a:rPr lang="en-US" dirty="0"/>
              <a:t> </a:t>
            </a:r>
            <a:r>
              <a:rPr lang="en-US" dirty="0" err="1"/>
              <a:t>giống</a:t>
            </a:r>
            <a:r>
              <a:rPr lang="en-US" dirty="0"/>
              <a:t> </a:t>
            </a:r>
            <a:r>
              <a:rPr lang="en-US" dirty="0" err="1"/>
              <a:t>lớp</a:t>
            </a:r>
            <a:r>
              <a:rPr lang="en-US" dirty="0"/>
              <a:t> </a:t>
            </a:r>
            <a:r>
              <a:rPr lang="en-US" dirty="0" err="1"/>
              <a:t>Hashtable</a:t>
            </a:r>
            <a:r>
              <a:rPr lang="en-US" dirty="0"/>
              <a:t> </a:t>
            </a:r>
            <a:r>
              <a:rPr lang="en-US" dirty="0" err="1"/>
              <a:t>nhưng</a:t>
            </a:r>
            <a:r>
              <a:rPr lang="en-US" dirty="0"/>
              <a:t> key </a:t>
            </a:r>
            <a:r>
              <a:rPr lang="en-US" dirty="0" err="1"/>
              <a:t>được</a:t>
            </a:r>
            <a:r>
              <a:rPr lang="en-US" dirty="0"/>
              <a:t> </a:t>
            </a:r>
            <a:r>
              <a:rPr lang="en-US" dirty="0" err="1"/>
              <a:t>sắp</a:t>
            </a:r>
            <a:r>
              <a:rPr lang="en-US" dirty="0"/>
              <a:t> </a:t>
            </a:r>
            <a:r>
              <a:rPr lang="en-US" dirty="0" err="1"/>
              <a:t>xếp</a:t>
            </a:r>
            <a:r>
              <a:rPr lang="en-US" dirty="0"/>
              <a:t> </a:t>
            </a:r>
            <a:r>
              <a:rPr lang="en-US" dirty="0" err="1"/>
              <a:t>và</a:t>
            </a:r>
            <a:r>
              <a:rPr lang="en-US" dirty="0"/>
              <a:t> </a:t>
            </a:r>
            <a:r>
              <a:rPr lang="en-US" dirty="0" err="1"/>
              <a:t>cho</a:t>
            </a:r>
            <a:r>
              <a:rPr lang="en-US" dirty="0"/>
              <a:t> </a:t>
            </a:r>
            <a:r>
              <a:rPr lang="en-US" dirty="0" err="1"/>
              <a:t>truy</a:t>
            </a:r>
            <a:r>
              <a:rPr lang="en-US" dirty="0"/>
              <a:t> </a:t>
            </a:r>
            <a:r>
              <a:rPr lang="en-US" dirty="0" err="1"/>
              <a:t>xuất</a:t>
            </a:r>
            <a:r>
              <a:rPr lang="en-US" dirty="0"/>
              <a:t> </a:t>
            </a:r>
            <a:r>
              <a:rPr lang="en-US" dirty="0" err="1"/>
              <a:t>phần</a:t>
            </a:r>
            <a:r>
              <a:rPr lang="en-US" dirty="0"/>
              <a:t> </a:t>
            </a:r>
            <a:r>
              <a:rPr lang="en-US" dirty="0" err="1"/>
              <a:t>tử</a:t>
            </a:r>
            <a:r>
              <a:rPr lang="en-US" dirty="0"/>
              <a:t> </a:t>
            </a:r>
            <a:r>
              <a:rPr lang="en-US" dirty="0" err="1"/>
              <a:t>theo</a:t>
            </a:r>
            <a:r>
              <a:rPr lang="en-US" dirty="0"/>
              <a:t> </a:t>
            </a:r>
            <a:r>
              <a:rPr lang="en-US" dirty="0" err="1"/>
              <a:t>chỉ</a:t>
            </a:r>
            <a:r>
              <a:rPr lang="en-US" dirty="0"/>
              <a:t> </a:t>
            </a:r>
            <a:r>
              <a:rPr lang="en-US" dirty="0" err="1"/>
              <a:t>số</a:t>
            </a:r>
            <a:r>
              <a:rPr lang="en-US" dirty="0"/>
              <a:t> </a:t>
            </a:r>
            <a:r>
              <a:rPr lang="en-US" dirty="0" err="1"/>
              <a:t>hoặc</a:t>
            </a:r>
            <a:r>
              <a:rPr lang="en-US" dirty="0"/>
              <a:t> </a:t>
            </a:r>
            <a:r>
              <a:rPr lang="en-US" dirty="0" err="1"/>
              <a:t>theo</a:t>
            </a:r>
            <a:r>
              <a:rPr lang="en-US" dirty="0"/>
              <a:t> key.</a:t>
            </a:r>
          </a:p>
          <a:p>
            <a:r>
              <a:rPr lang="en-US" dirty="0" err="1"/>
              <a:t>Tuy</a:t>
            </a:r>
            <a:r>
              <a:rPr lang="en-US" dirty="0"/>
              <a:t> </a:t>
            </a:r>
            <a:r>
              <a:rPr lang="en-US" dirty="0" err="1"/>
              <a:t>nhiên</a:t>
            </a:r>
            <a:r>
              <a:rPr lang="en-US" dirty="0"/>
              <a:t> </a:t>
            </a:r>
            <a:r>
              <a:rPr lang="en-US" dirty="0" err="1"/>
              <a:t>về</a:t>
            </a:r>
            <a:r>
              <a:rPr lang="en-US" dirty="0"/>
              <a:t> </a:t>
            </a:r>
            <a:r>
              <a:rPr lang="en-US" dirty="0" err="1"/>
              <a:t>tốc</a:t>
            </a:r>
            <a:r>
              <a:rPr lang="en-US" dirty="0"/>
              <a:t> </a:t>
            </a:r>
            <a:r>
              <a:rPr lang="en-US" dirty="0" err="1"/>
              <a:t>độ</a:t>
            </a:r>
            <a:r>
              <a:rPr lang="en-US" dirty="0"/>
              <a:t> </a:t>
            </a:r>
            <a:r>
              <a:rPr lang="en-US" dirty="0" err="1"/>
              <a:t>thì</a:t>
            </a:r>
            <a:r>
              <a:rPr lang="en-US" dirty="0"/>
              <a:t> </a:t>
            </a:r>
            <a:r>
              <a:rPr lang="en-US" dirty="0" err="1"/>
              <a:t>chương</a:t>
            </a:r>
            <a:r>
              <a:rPr lang="en-US" dirty="0"/>
              <a:t> </a:t>
            </a:r>
            <a:r>
              <a:rPr lang="en-US" dirty="0" err="1"/>
              <a:t>trình</a:t>
            </a:r>
            <a:r>
              <a:rPr lang="en-US" dirty="0"/>
              <a:t> </a:t>
            </a:r>
            <a:r>
              <a:rPr lang="en-US" dirty="0" err="1"/>
              <a:t>sử</a:t>
            </a:r>
            <a:r>
              <a:rPr lang="en-US" dirty="0"/>
              <a:t> </a:t>
            </a:r>
            <a:r>
              <a:rPr lang="en-US" dirty="0" err="1"/>
              <a:t>dụng</a:t>
            </a:r>
            <a:r>
              <a:rPr lang="en-US" dirty="0"/>
              <a:t> </a:t>
            </a:r>
            <a:r>
              <a:rPr lang="en-US" dirty="0" err="1"/>
              <a:t>SortedList</a:t>
            </a:r>
            <a:r>
              <a:rPr lang="en-US" dirty="0"/>
              <a:t> </a:t>
            </a:r>
            <a:r>
              <a:rPr lang="en-US" dirty="0" err="1"/>
              <a:t>chậm</a:t>
            </a:r>
            <a:r>
              <a:rPr lang="en-US" dirty="0"/>
              <a:t> </a:t>
            </a:r>
            <a:r>
              <a:rPr lang="en-US" dirty="0" err="1"/>
              <a:t>hơn</a:t>
            </a:r>
            <a:r>
              <a:rPr lang="en-US" dirty="0"/>
              <a:t> so </a:t>
            </a:r>
            <a:r>
              <a:rPr lang="en-US" dirty="0" err="1"/>
              <a:t>với</a:t>
            </a:r>
            <a:r>
              <a:rPr lang="en-US" dirty="0"/>
              <a:t> </a:t>
            </a:r>
            <a:r>
              <a:rPr lang="en-US" dirty="0" err="1"/>
              <a:t>chương</a:t>
            </a:r>
            <a:r>
              <a:rPr lang="en-US" dirty="0"/>
              <a:t> </a:t>
            </a:r>
            <a:r>
              <a:rPr lang="en-US" dirty="0" err="1"/>
              <a:t>trình</a:t>
            </a:r>
            <a:r>
              <a:rPr lang="en-US" dirty="0"/>
              <a:t> </a:t>
            </a:r>
            <a:r>
              <a:rPr lang="en-US" dirty="0" err="1"/>
              <a:t>sử</a:t>
            </a:r>
            <a:r>
              <a:rPr lang="en-US" dirty="0"/>
              <a:t> </a:t>
            </a:r>
            <a:r>
              <a:rPr lang="en-US" dirty="0" err="1"/>
              <a:t>dụng</a:t>
            </a:r>
            <a:r>
              <a:rPr lang="en-US" dirty="0"/>
              <a:t> </a:t>
            </a:r>
            <a:r>
              <a:rPr lang="en-US" dirty="0" err="1"/>
              <a:t>Hashtable</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531" y="3448050"/>
            <a:ext cx="4953000"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979A4652-7E33-4F59-B956-3425A1CB09D8}" type="datetime1">
              <a:rPr lang="en-US" smtClean="0"/>
              <a:t>3/22/2022</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82098393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Thao tác với SortedList 1-2</a:t>
            </a:r>
          </a:p>
        </p:txBody>
      </p:sp>
      <p:sp>
        <p:nvSpPr>
          <p:cNvPr id="3" name="Content Placeholder 2"/>
          <p:cNvSpPr>
            <a:spLocks noGrp="1"/>
          </p:cNvSpPr>
          <p:nvPr>
            <p:ph idx="1"/>
          </p:nvPr>
        </p:nvSpPr>
        <p:spPr/>
        <p:txBody>
          <a:bodyPr/>
          <a:lstStyle/>
          <a:p>
            <a:r>
              <a:rPr lang="en-US" b="1" dirty="0" err="1"/>
              <a:t>Thêm</a:t>
            </a:r>
            <a:r>
              <a:rPr lang="en-US" b="1" dirty="0"/>
              <a:t> </a:t>
            </a:r>
            <a:r>
              <a:rPr lang="en-US" b="1" dirty="0" err="1"/>
              <a:t>phần</a:t>
            </a:r>
            <a:r>
              <a:rPr lang="en-US" b="1" dirty="0"/>
              <a:t> </a:t>
            </a:r>
            <a:r>
              <a:rPr lang="en-US" b="1" dirty="0" err="1"/>
              <a:t>tử</a:t>
            </a:r>
            <a:endParaRPr lang="en-US" b="1" dirty="0"/>
          </a:p>
          <a:p>
            <a:pPr marL="534988" lvl="1" indent="0">
              <a:buNone/>
            </a:pP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a:t>
            </a:r>
            <a:r>
              <a:rPr lang="en-US" dirty="0">
                <a:solidFill>
                  <a:schemeClr val="accent6">
                    <a:lumMod val="75000"/>
                  </a:schemeClr>
                </a:solidFill>
              </a:rPr>
              <a:t>Add() </a:t>
            </a:r>
            <a:r>
              <a:rPr lang="en-US" dirty="0" err="1"/>
              <a:t>để</a:t>
            </a:r>
            <a:r>
              <a:rPr lang="en-US" dirty="0"/>
              <a:t> </a:t>
            </a:r>
            <a:r>
              <a:rPr lang="en-US" dirty="0" err="1"/>
              <a:t>thêm</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với</a:t>
            </a:r>
            <a:r>
              <a:rPr lang="en-US" dirty="0"/>
              <a:t> (key-value) </a:t>
            </a:r>
            <a:r>
              <a:rPr lang="en-US" dirty="0" err="1"/>
              <a:t>vào</a:t>
            </a:r>
            <a:r>
              <a:rPr lang="en-US" dirty="0"/>
              <a:t> </a:t>
            </a:r>
            <a:r>
              <a:rPr lang="en-US" dirty="0" err="1"/>
              <a:t>cuối</a:t>
            </a:r>
            <a:r>
              <a:rPr lang="en-US" dirty="0"/>
              <a:t> </a:t>
            </a:r>
            <a:r>
              <a:rPr lang="en-US" dirty="0" err="1"/>
              <a:t>danh</a:t>
            </a:r>
            <a:r>
              <a:rPr lang="en-US" dirty="0"/>
              <a:t> </a:t>
            </a:r>
            <a:r>
              <a:rPr lang="en-US" dirty="0" err="1"/>
              <a:t>sách</a:t>
            </a:r>
            <a:endParaRPr lang="en-US" dirty="0"/>
          </a:p>
          <a:p>
            <a:r>
              <a:rPr lang="en-US" b="1" dirty="0" err="1"/>
              <a:t>Xóa</a:t>
            </a:r>
            <a:r>
              <a:rPr lang="en-US" b="1" dirty="0"/>
              <a:t> </a:t>
            </a:r>
            <a:r>
              <a:rPr lang="en-US" b="1" dirty="0" err="1"/>
              <a:t>phần</a:t>
            </a:r>
            <a:r>
              <a:rPr lang="en-US" b="1" dirty="0"/>
              <a:t> </a:t>
            </a:r>
            <a:r>
              <a:rPr lang="en-US" b="1" dirty="0" err="1"/>
              <a:t>tử</a:t>
            </a:r>
            <a:endParaRPr lang="en-US" b="1" dirty="0"/>
          </a:p>
          <a:p>
            <a:pPr marL="534988" lvl="1" indent="0">
              <a:buNone/>
            </a:pP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a:solidFill>
                  <a:schemeClr val="accent6">
                    <a:lumMod val="75000"/>
                  </a:schemeClr>
                </a:solidFill>
              </a:rPr>
              <a:t>Remove, </a:t>
            </a:r>
            <a:r>
              <a:rPr lang="en-US" dirty="0" err="1">
                <a:solidFill>
                  <a:schemeClr val="accent6">
                    <a:lumMod val="75000"/>
                  </a:schemeClr>
                </a:solidFill>
              </a:rPr>
              <a:t>RemoveAt</a:t>
            </a:r>
            <a:r>
              <a:rPr lang="en-US" dirty="0">
                <a:solidFill>
                  <a:schemeClr val="accent6">
                    <a:lumMod val="75000"/>
                  </a:schemeClr>
                </a:solidFill>
              </a:rPr>
              <a:t>, Clear</a:t>
            </a:r>
          </a:p>
          <a:p>
            <a:r>
              <a:rPr lang="en-US" b="1" dirty="0" err="1"/>
              <a:t>Truy</a:t>
            </a:r>
            <a:r>
              <a:rPr lang="en-US" b="1" dirty="0"/>
              <a:t> </a:t>
            </a:r>
            <a:r>
              <a:rPr lang="en-US" b="1" dirty="0" err="1"/>
              <a:t>xuất</a:t>
            </a:r>
            <a:r>
              <a:rPr lang="en-US" b="1" dirty="0"/>
              <a:t> </a:t>
            </a:r>
            <a:r>
              <a:rPr lang="en-US" b="1" dirty="0" err="1"/>
              <a:t>phần</a:t>
            </a:r>
            <a:r>
              <a:rPr lang="en-US" b="1" dirty="0"/>
              <a:t> </a:t>
            </a:r>
            <a:r>
              <a:rPr lang="en-US" b="1" dirty="0" err="1"/>
              <a:t>tử</a:t>
            </a:r>
            <a:endParaRPr lang="en-US" b="1" dirty="0"/>
          </a:p>
          <a:p>
            <a:pPr marL="534988" lvl="1" indent="0">
              <a:buNone/>
            </a:pPr>
            <a:r>
              <a:rPr lang="en-US" dirty="0" err="1"/>
              <a:t>Phương</a:t>
            </a:r>
            <a:r>
              <a:rPr lang="en-US" dirty="0"/>
              <a:t> </a:t>
            </a:r>
            <a:r>
              <a:rPr lang="en-US" dirty="0" err="1"/>
              <a:t>thức</a:t>
            </a:r>
            <a:r>
              <a:rPr lang="en-US" dirty="0"/>
              <a:t> </a:t>
            </a:r>
            <a:r>
              <a:rPr lang="en-US" dirty="0" err="1">
                <a:solidFill>
                  <a:schemeClr val="accent6">
                    <a:lumMod val="75000"/>
                  </a:schemeClr>
                </a:solidFill>
              </a:rPr>
              <a:t>GetKey</a:t>
            </a:r>
            <a:r>
              <a:rPr lang="en-US" dirty="0">
                <a:solidFill>
                  <a:schemeClr val="accent6">
                    <a:lumMod val="75000"/>
                  </a:schemeClr>
                </a:solidFill>
              </a:rPr>
              <a:t>(</a:t>
            </a:r>
            <a:r>
              <a:rPr lang="en-US" dirty="0" err="1">
                <a:solidFill>
                  <a:schemeClr val="accent6">
                    <a:lumMod val="75000"/>
                  </a:schemeClr>
                </a:solidFill>
              </a:rPr>
              <a:t>chỉ_số</a:t>
            </a:r>
            <a:r>
              <a:rPr lang="en-US" dirty="0">
                <a:solidFill>
                  <a:schemeClr val="accent6">
                    <a:lumMod val="75000"/>
                  </a:schemeClr>
                </a:solidFill>
              </a:rPr>
              <a:t>) </a:t>
            </a:r>
            <a:r>
              <a:rPr lang="en-US" dirty="0" err="1"/>
              <a:t>lấy</a:t>
            </a:r>
            <a:r>
              <a:rPr lang="en-US" dirty="0"/>
              <a:t> key </a:t>
            </a:r>
            <a:r>
              <a:rPr lang="en-US" dirty="0" err="1"/>
              <a:t>của</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chỉ_số</a:t>
            </a:r>
            <a:endParaRPr lang="en-US" dirty="0"/>
          </a:p>
          <a:p>
            <a:pPr marL="534988" lvl="1" indent="0">
              <a:buNone/>
            </a:pPr>
            <a:r>
              <a:rPr lang="en-US" dirty="0" err="1"/>
              <a:t>Phương</a:t>
            </a:r>
            <a:r>
              <a:rPr lang="en-US" dirty="0"/>
              <a:t> </a:t>
            </a:r>
            <a:r>
              <a:rPr lang="en-US" dirty="0" err="1"/>
              <a:t>thức</a:t>
            </a:r>
            <a:r>
              <a:rPr lang="en-US" dirty="0"/>
              <a:t> </a:t>
            </a:r>
            <a:r>
              <a:rPr lang="en-US" dirty="0" err="1">
                <a:solidFill>
                  <a:schemeClr val="accent6">
                    <a:lumMod val="75000"/>
                  </a:schemeClr>
                </a:solidFill>
              </a:rPr>
              <a:t>GetByIndex</a:t>
            </a:r>
            <a:r>
              <a:rPr lang="en-US" dirty="0">
                <a:solidFill>
                  <a:schemeClr val="accent6">
                    <a:lumMod val="75000"/>
                  </a:schemeClr>
                </a:solidFill>
              </a:rPr>
              <a:t>(</a:t>
            </a:r>
            <a:r>
              <a:rPr lang="en-US" dirty="0" err="1">
                <a:solidFill>
                  <a:schemeClr val="accent6">
                    <a:lumMod val="75000"/>
                  </a:schemeClr>
                </a:solidFill>
              </a:rPr>
              <a:t>chỉ_số</a:t>
            </a:r>
            <a:r>
              <a:rPr lang="en-US" dirty="0">
                <a:solidFill>
                  <a:schemeClr val="accent6">
                    <a:lumMod val="75000"/>
                  </a:schemeClr>
                </a:solidFill>
              </a:rPr>
              <a:t>) </a:t>
            </a:r>
            <a:r>
              <a:rPr lang="en-US" dirty="0" err="1"/>
              <a:t>lấy</a:t>
            </a:r>
            <a:r>
              <a:rPr lang="en-US" dirty="0"/>
              <a:t> value </a:t>
            </a:r>
            <a:r>
              <a:rPr lang="en-US" dirty="0" err="1"/>
              <a:t>của</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chỉ_số</a:t>
            </a:r>
            <a:endParaRPr lang="en-US" dirty="0"/>
          </a:p>
        </p:txBody>
      </p:sp>
      <p:sp>
        <p:nvSpPr>
          <p:cNvPr id="4" name="Date Placeholder 3"/>
          <p:cNvSpPr>
            <a:spLocks noGrp="1"/>
          </p:cNvSpPr>
          <p:nvPr>
            <p:ph type="dt" sz="half" idx="10"/>
          </p:nvPr>
        </p:nvSpPr>
        <p:spPr/>
        <p:txBody>
          <a:bodyPr/>
          <a:lstStyle/>
          <a:p>
            <a:pPr>
              <a:defRPr/>
            </a:pPr>
            <a:fld id="{DF815ECF-ADCE-44C2-A154-C8724302E2A5}"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5022110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Thao tác với SortedList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03237" y="1223736"/>
            <a:ext cx="10287000" cy="5176641"/>
            <a:chOff x="503237" y="1223736"/>
            <a:chExt cx="10287000" cy="517664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1543050"/>
              <a:ext cx="10287000" cy="4857327"/>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503237" y="1223736"/>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27852E12-D104-4448-A488-ACA1D0991482}"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812464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Collection</a:t>
            </a:r>
          </a:p>
        </p:txBody>
      </p:sp>
      <p:sp>
        <p:nvSpPr>
          <p:cNvPr id="3" name="Content Placeholder 2"/>
          <p:cNvSpPr>
            <a:spLocks noGrp="1"/>
          </p:cNvSpPr>
          <p:nvPr>
            <p:ph idx="1"/>
          </p:nvPr>
        </p:nvSpPr>
        <p:spPr/>
        <p:txBody>
          <a:bodyPr/>
          <a:lstStyle/>
          <a:p>
            <a:r>
              <a:rPr lang="en-US" dirty="0"/>
              <a:t>Generic </a:t>
            </a:r>
            <a:r>
              <a:rPr lang="en-US" dirty="0" err="1"/>
              <a:t>là</a:t>
            </a:r>
            <a:r>
              <a:rPr lang="en-US" dirty="0"/>
              <a:t> </a:t>
            </a:r>
            <a:r>
              <a:rPr lang="en-US" dirty="0" err="1"/>
              <a:t>một</a:t>
            </a:r>
            <a:r>
              <a:rPr lang="en-US" dirty="0"/>
              <a:t> </a:t>
            </a:r>
            <a:r>
              <a:rPr lang="en-US" dirty="0" err="1"/>
              <a:t>phần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kiểu</a:t>
            </a:r>
            <a:r>
              <a:rPr lang="en-US" dirty="0"/>
              <a:t> </a:t>
            </a:r>
            <a:r>
              <a:rPr lang="en-US" dirty="0" err="1"/>
              <a:t>của</a:t>
            </a:r>
            <a:r>
              <a:rPr lang="en-US" dirty="0"/>
              <a:t> .NET Framework, </a:t>
            </a:r>
            <a:r>
              <a:rPr lang="en-US" dirty="0" err="1"/>
              <a:t>nó</a:t>
            </a:r>
            <a:r>
              <a:rPr lang="en-US" dirty="0"/>
              <a:t> </a:t>
            </a:r>
            <a:r>
              <a:rPr lang="en-US" dirty="0" err="1"/>
              <a:t>phép</a:t>
            </a:r>
            <a:r>
              <a:rPr lang="en-US" dirty="0"/>
              <a:t> </a:t>
            </a:r>
            <a:r>
              <a:rPr lang="en-US" dirty="0" err="1"/>
              <a:t>định</a:t>
            </a:r>
            <a:r>
              <a:rPr lang="en-US" dirty="0"/>
              <a:t> </a:t>
            </a:r>
            <a:r>
              <a:rPr lang="en-US" dirty="0" err="1"/>
              <a:t>kiểu</a:t>
            </a:r>
            <a:r>
              <a:rPr lang="en-US" dirty="0"/>
              <a:t> </a:t>
            </a:r>
            <a:r>
              <a:rPr lang="en-US" dirty="0" err="1"/>
              <a:t>mà</a:t>
            </a:r>
            <a:r>
              <a:rPr lang="en-US" dirty="0"/>
              <a:t> </a:t>
            </a:r>
            <a:r>
              <a:rPr lang="en-US" dirty="0" err="1"/>
              <a:t>không</a:t>
            </a:r>
            <a:r>
              <a:rPr lang="en-US" dirty="0"/>
              <a:t> </a:t>
            </a:r>
            <a:r>
              <a:rPr lang="en-US" dirty="0" err="1"/>
              <a:t>quan</a:t>
            </a:r>
            <a:r>
              <a:rPr lang="en-US" dirty="0"/>
              <a:t> </a:t>
            </a:r>
            <a:r>
              <a:rPr lang="en-US" dirty="0" err="1"/>
              <a:t>tâm</a:t>
            </a:r>
            <a:r>
              <a:rPr lang="en-US" dirty="0"/>
              <a:t> </a:t>
            </a:r>
            <a:r>
              <a:rPr lang="en-US" dirty="0" err="1"/>
              <a:t>nhiều</a:t>
            </a:r>
            <a:r>
              <a:rPr lang="en-US" dirty="0"/>
              <a:t> </a:t>
            </a:r>
            <a:r>
              <a:rPr lang="en-US" dirty="0" err="1"/>
              <a:t>đến</a:t>
            </a:r>
            <a:r>
              <a:rPr lang="en-US" dirty="0"/>
              <a:t> </a:t>
            </a:r>
            <a:r>
              <a:rPr lang="en-US" dirty="0" err="1"/>
              <a:t>các</a:t>
            </a:r>
            <a:r>
              <a:rPr lang="en-US" dirty="0"/>
              <a:t> chi </a:t>
            </a:r>
            <a:r>
              <a:rPr lang="en-US" dirty="0" err="1"/>
              <a:t>tiết</a:t>
            </a:r>
            <a:r>
              <a:rPr lang="en-US" dirty="0"/>
              <a:t> </a:t>
            </a:r>
            <a:r>
              <a:rPr lang="en-US" dirty="0" err="1"/>
              <a:t>bên</a:t>
            </a:r>
            <a:r>
              <a:rPr lang="en-US" dirty="0"/>
              <a:t> </a:t>
            </a:r>
            <a:r>
              <a:rPr lang="en-US" dirty="0" err="1"/>
              <a:t>trong</a:t>
            </a:r>
            <a:endParaRPr lang="en-US" dirty="0"/>
          </a:p>
          <a:p>
            <a:r>
              <a:rPr lang="en-US" dirty="0"/>
              <a:t>.NET Framework </a:t>
            </a:r>
            <a:r>
              <a:rPr lang="en-US" dirty="0" err="1"/>
              <a:t>cung</a:t>
            </a:r>
            <a:r>
              <a:rPr lang="en-US" dirty="0"/>
              <a:t> </a:t>
            </a:r>
            <a:r>
              <a:rPr lang="en-US" dirty="0" err="1"/>
              <a:t>cấp</a:t>
            </a:r>
            <a:r>
              <a:rPr lang="en-US" dirty="0"/>
              <a:t> </a:t>
            </a:r>
            <a:r>
              <a:rPr lang="en-US" dirty="0" err="1"/>
              <a:t>nhiều</a:t>
            </a:r>
            <a:r>
              <a:rPr lang="en-US" dirty="0"/>
              <a:t> </a:t>
            </a:r>
            <a:r>
              <a:rPr lang="en-US" dirty="0" err="1"/>
              <a:t>lớp</a:t>
            </a:r>
            <a:r>
              <a:rPr lang="en-US" dirty="0"/>
              <a:t> generic </a:t>
            </a:r>
            <a:r>
              <a:rPr lang="en-US" dirty="0" err="1"/>
              <a:t>trong</a:t>
            </a:r>
            <a:r>
              <a:rPr lang="en-US" dirty="0"/>
              <a:t> namespace </a:t>
            </a:r>
            <a:r>
              <a:rPr lang="en-US" dirty="0" err="1">
                <a:solidFill>
                  <a:schemeClr val="accent6">
                    <a:lumMod val="75000"/>
                  </a:schemeClr>
                </a:solidFill>
              </a:rPr>
              <a:t>System.Collections.Generics</a:t>
            </a:r>
            <a:r>
              <a:rPr lang="en-US" dirty="0">
                <a:solidFill>
                  <a:schemeClr val="accent6">
                    <a:lumMod val="75000"/>
                  </a:schemeClr>
                </a:solidFill>
              </a:rPr>
              <a:t>. </a:t>
            </a:r>
            <a:r>
              <a:rPr lang="en-US" dirty="0" err="1"/>
              <a:t>Các</a:t>
            </a:r>
            <a:r>
              <a:rPr lang="en-US" dirty="0"/>
              <a:t> </a:t>
            </a:r>
            <a:r>
              <a:rPr lang="en-US" dirty="0" err="1"/>
              <a:t>lớp</a:t>
            </a:r>
            <a:r>
              <a:rPr lang="en-US" dirty="0"/>
              <a:t> </a:t>
            </a:r>
            <a:r>
              <a:rPr lang="en-US" dirty="0" err="1"/>
              <a:t>này</a:t>
            </a:r>
            <a:r>
              <a:rPr lang="en-US" dirty="0"/>
              <a:t> </a:t>
            </a:r>
            <a:r>
              <a:rPr lang="en-US" dirty="0" err="1"/>
              <a:t>hoạt</a:t>
            </a:r>
            <a:r>
              <a:rPr lang="en-US" dirty="0"/>
              <a:t> </a:t>
            </a:r>
            <a:r>
              <a:rPr lang="en-US" dirty="0" err="1"/>
              <a:t>động</a:t>
            </a:r>
            <a:r>
              <a:rPr lang="en-US" dirty="0"/>
              <a:t> </a:t>
            </a:r>
            <a:r>
              <a:rPr lang="en-US" dirty="0" err="1"/>
              <a:t>tương</a:t>
            </a:r>
            <a:r>
              <a:rPr lang="en-US" dirty="0"/>
              <a:t> </a:t>
            </a:r>
            <a:r>
              <a:rPr lang="en-US" dirty="0" err="1"/>
              <a:t>tự</a:t>
            </a:r>
            <a:r>
              <a:rPr lang="en-US" dirty="0"/>
              <a:t> </a:t>
            </a:r>
            <a:r>
              <a:rPr lang="en-US" dirty="0" err="1"/>
              <a:t>các</a:t>
            </a:r>
            <a:r>
              <a:rPr lang="en-US" dirty="0"/>
              <a:t> </a:t>
            </a:r>
            <a:r>
              <a:rPr lang="en-US" dirty="0" err="1"/>
              <a:t>lớp</a:t>
            </a:r>
            <a:r>
              <a:rPr lang="en-US" dirty="0"/>
              <a:t> </a:t>
            </a:r>
            <a:r>
              <a:rPr lang="en-US" dirty="0" err="1"/>
              <a:t>thông</a:t>
            </a:r>
            <a:r>
              <a:rPr lang="en-US" dirty="0"/>
              <a:t> </a:t>
            </a:r>
            <a:r>
              <a:rPr lang="en-US" dirty="0" err="1"/>
              <a:t>thường</a:t>
            </a:r>
            <a:r>
              <a:rPr lang="en-US" dirty="0"/>
              <a:t>, </a:t>
            </a:r>
            <a:r>
              <a:rPr lang="en-US" dirty="0" err="1"/>
              <a:t>tuy</a:t>
            </a:r>
            <a:r>
              <a:rPr lang="en-US" dirty="0"/>
              <a:t> </a:t>
            </a:r>
            <a:r>
              <a:rPr lang="en-US" dirty="0" err="1"/>
              <a:t>nhiên</a:t>
            </a:r>
            <a:r>
              <a:rPr lang="en-US" dirty="0"/>
              <a:t> </a:t>
            </a:r>
            <a:r>
              <a:rPr lang="en-US" dirty="0" err="1"/>
              <a:t>chúng</a:t>
            </a:r>
            <a:r>
              <a:rPr lang="en-US" dirty="0"/>
              <a:t> </a:t>
            </a:r>
            <a:r>
              <a:rPr lang="en-US" dirty="0" err="1"/>
              <a:t>tăng</a:t>
            </a:r>
            <a:r>
              <a:rPr lang="en-US" dirty="0"/>
              <a:t> </a:t>
            </a:r>
            <a:r>
              <a:rPr lang="en-US" dirty="0" err="1"/>
              <a:t>hiệu</a:t>
            </a:r>
            <a:r>
              <a:rPr lang="en-US" dirty="0"/>
              <a:t> </a:t>
            </a:r>
            <a:r>
              <a:rPr lang="en-US" dirty="0" err="1"/>
              <a:t>năng</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truy</a:t>
            </a:r>
            <a:r>
              <a:rPr lang="en-US" dirty="0"/>
              <a:t> </a:t>
            </a:r>
            <a:r>
              <a:rPr lang="en-US" dirty="0" err="1"/>
              <a:t>xuất</a:t>
            </a:r>
            <a:r>
              <a:rPr lang="en-US" dirty="0"/>
              <a:t> an </a:t>
            </a:r>
            <a:r>
              <a:rPr lang="en-US" dirty="0" err="1"/>
              <a:t>toàn</a:t>
            </a:r>
            <a:r>
              <a:rPr lang="en-US" dirty="0"/>
              <a:t> </a:t>
            </a:r>
            <a:r>
              <a:rPr lang="en-US" dirty="0" err="1"/>
              <a:t>về</a:t>
            </a:r>
            <a:r>
              <a:rPr lang="en-US" dirty="0"/>
              <a:t> </a:t>
            </a:r>
            <a:r>
              <a:rPr lang="en-US" dirty="0" err="1"/>
              <a:t>kiểu</a:t>
            </a:r>
            <a:r>
              <a:rPr lang="en-US" dirty="0"/>
              <a:t> (safe-type)</a:t>
            </a:r>
          </a:p>
          <a:p>
            <a:r>
              <a:rPr lang="en-US" dirty="0" err="1"/>
              <a:t>Ngoài</a:t>
            </a:r>
            <a:r>
              <a:rPr lang="en-US" dirty="0"/>
              <a:t> </a:t>
            </a:r>
            <a:r>
              <a:rPr lang="en-US" dirty="0" err="1"/>
              <a:t>những</a:t>
            </a:r>
            <a:r>
              <a:rPr lang="en-US" dirty="0"/>
              <a:t> </a:t>
            </a:r>
            <a:r>
              <a:rPr lang="en-US" dirty="0" err="1"/>
              <a:t>lớp</a:t>
            </a:r>
            <a:r>
              <a:rPr lang="en-US" dirty="0"/>
              <a:t> Generic do .NET </a:t>
            </a:r>
            <a:r>
              <a:rPr lang="en-US" dirty="0" err="1"/>
              <a:t>cung</a:t>
            </a:r>
            <a:r>
              <a:rPr lang="en-US" dirty="0"/>
              <a:t> </a:t>
            </a:r>
            <a:r>
              <a:rPr lang="en-US" dirty="0" err="1"/>
              <a:t>cấp</a:t>
            </a:r>
            <a:r>
              <a:rPr lang="en-US" dirty="0"/>
              <a:t>, </a:t>
            </a:r>
            <a:r>
              <a:rPr lang="en-US" dirty="0" err="1"/>
              <a:t>người</a:t>
            </a:r>
            <a:r>
              <a:rPr lang="en-US" dirty="0"/>
              <a:t> </a:t>
            </a:r>
            <a:r>
              <a:rPr lang="en-US" dirty="0" err="1"/>
              <a:t>dùng</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tạo</a:t>
            </a:r>
            <a:r>
              <a:rPr lang="en-US" dirty="0"/>
              <a:t> ra </a:t>
            </a:r>
            <a:r>
              <a:rPr lang="en-US" dirty="0" err="1"/>
              <a:t>các</a:t>
            </a:r>
            <a:r>
              <a:rPr lang="en-US" dirty="0"/>
              <a:t> </a:t>
            </a:r>
            <a:r>
              <a:rPr lang="en-US" dirty="0" err="1"/>
              <a:t>lớp</a:t>
            </a:r>
            <a:r>
              <a:rPr lang="en-US" dirty="0"/>
              <a:t> Generic </a:t>
            </a:r>
            <a:r>
              <a:rPr lang="en-US" dirty="0" err="1"/>
              <a:t>tùy</a:t>
            </a:r>
            <a:r>
              <a:rPr lang="en-US" dirty="0"/>
              <a:t> </a:t>
            </a:r>
            <a:r>
              <a:rPr lang="en-US" dirty="0" err="1"/>
              <a:t>biến</a:t>
            </a:r>
            <a:r>
              <a:rPr lang="en-US" dirty="0"/>
              <a:t>.</a:t>
            </a:r>
          </a:p>
        </p:txBody>
      </p:sp>
      <p:sp>
        <p:nvSpPr>
          <p:cNvPr id="4" name="Date Placeholder 3"/>
          <p:cNvSpPr>
            <a:spLocks noGrp="1"/>
          </p:cNvSpPr>
          <p:nvPr>
            <p:ph type="dt" sz="half" idx="10"/>
          </p:nvPr>
        </p:nvSpPr>
        <p:spPr/>
        <p:txBody>
          <a:bodyPr/>
          <a:lstStyle/>
          <a:p>
            <a:pPr>
              <a:defRPr/>
            </a:pPr>
            <a:fld id="{B1006318-F98D-4517-9B53-87F7D743BD67}"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9180925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Một số lớp Generic 1-4</a:t>
            </a:r>
          </a:p>
        </p:txBody>
      </p:sp>
      <p:sp>
        <p:nvSpPr>
          <p:cNvPr id="5" name="Subtitle 4"/>
          <p:cNvSpPr>
            <a:spLocks noGrp="1"/>
          </p:cNvSpPr>
          <p:nvPr>
            <p:ph type="subTitle" idx="1"/>
          </p:nvPr>
        </p:nvSpPr>
        <p:spPr/>
        <p:txBody>
          <a:bodyPr/>
          <a:lstStyle/>
          <a:p>
            <a:pPr marL="457200" indent="-457200">
              <a:buFont typeface="Arial" pitchFamily="34" charset="0"/>
              <a:buChar char="•"/>
            </a:pPr>
            <a:r>
              <a:rPr lang="en-US"/>
              <a:t>Bảng sau liệt kê danh sách các lớp Collection và Generic Collections tương ứng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56871653"/>
              </p:ext>
            </p:extLst>
          </p:nvPr>
        </p:nvGraphicFramePr>
        <p:xfrm>
          <a:off x="884237" y="2381250"/>
          <a:ext cx="8153400" cy="2057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pPr algn="ctr"/>
                      <a:r>
                        <a:rPr lang="en-US"/>
                        <a:t>Collections</a:t>
                      </a:r>
                    </a:p>
                  </a:txBody>
                  <a:tcPr/>
                </a:tc>
                <a:tc>
                  <a:txBody>
                    <a:bodyPr/>
                    <a:lstStyle/>
                    <a:p>
                      <a:pPr algn="ctr"/>
                      <a:r>
                        <a:rPr lang="en-US"/>
                        <a:t>Generic</a:t>
                      </a:r>
                      <a:r>
                        <a:rPr lang="en-US" baseline="0"/>
                        <a:t> Collections</a:t>
                      </a:r>
                      <a:endParaRPr lang="en-US"/>
                    </a:p>
                  </a:txBody>
                  <a:tcPr/>
                </a:tc>
                <a:extLst>
                  <a:ext uri="{0D108BD9-81ED-4DB2-BD59-A6C34878D82A}">
                    <a16:rowId xmlns:a16="http://schemas.microsoft.com/office/drawing/2014/main" val="10000"/>
                  </a:ext>
                </a:extLst>
              </a:tr>
              <a:tr h="370840">
                <a:tc>
                  <a:txBody>
                    <a:bodyPr/>
                    <a:lstStyle/>
                    <a:p>
                      <a:r>
                        <a:rPr lang="en-US" dirty="0" err="1"/>
                        <a:t>ArrayList</a:t>
                      </a:r>
                      <a:endParaRPr lang="en-US" dirty="0"/>
                    </a:p>
                  </a:txBody>
                  <a:tcPr/>
                </a:tc>
                <a:tc>
                  <a:txBody>
                    <a:bodyPr/>
                    <a:lstStyle/>
                    <a:p>
                      <a:r>
                        <a:rPr lang="en-US" dirty="0"/>
                        <a:t>List&lt;&gt;</a:t>
                      </a:r>
                    </a:p>
                  </a:txBody>
                  <a:tcPr/>
                </a:tc>
                <a:extLst>
                  <a:ext uri="{0D108BD9-81ED-4DB2-BD59-A6C34878D82A}">
                    <a16:rowId xmlns:a16="http://schemas.microsoft.com/office/drawing/2014/main" val="10001"/>
                  </a:ext>
                </a:extLst>
              </a:tr>
              <a:tr h="370840">
                <a:tc>
                  <a:txBody>
                    <a:bodyPr/>
                    <a:lstStyle/>
                    <a:p>
                      <a:r>
                        <a:rPr lang="en-US" dirty="0" err="1"/>
                        <a:t>Hashtable</a:t>
                      </a:r>
                      <a:endParaRPr lang="en-US" dirty="0"/>
                    </a:p>
                  </a:txBody>
                  <a:tcPr/>
                </a:tc>
                <a:tc>
                  <a:txBody>
                    <a:bodyPr/>
                    <a:lstStyle/>
                    <a:p>
                      <a:r>
                        <a:rPr lang="en-US" dirty="0"/>
                        <a:t>Dictionary&lt;&gt;</a:t>
                      </a:r>
                    </a:p>
                  </a:txBody>
                  <a:tcPr/>
                </a:tc>
                <a:extLst>
                  <a:ext uri="{0D108BD9-81ED-4DB2-BD59-A6C34878D82A}">
                    <a16:rowId xmlns:a16="http://schemas.microsoft.com/office/drawing/2014/main" val="10002"/>
                  </a:ext>
                </a:extLst>
              </a:tr>
              <a:tr h="370840">
                <a:tc>
                  <a:txBody>
                    <a:bodyPr/>
                    <a:lstStyle/>
                    <a:p>
                      <a:r>
                        <a:rPr lang="en-US" dirty="0" err="1"/>
                        <a:t>SortedList</a:t>
                      </a:r>
                      <a:endParaRPr lang="en-US" dirty="0"/>
                    </a:p>
                  </a:txBody>
                  <a:tcPr/>
                </a:tc>
                <a:tc>
                  <a:txBody>
                    <a:bodyPr/>
                    <a:lstStyle/>
                    <a:p>
                      <a:r>
                        <a:rPr lang="en-US" dirty="0" err="1"/>
                        <a:t>SortedList</a:t>
                      </a:r>
                      <a:r>
                        <a:rPr lang="en-US" dirty="0"/>
                        <a:t>&lt;&gt;</a:t>
                      </a:r>
                    </a:p>
                  </a:txBody>
                  <a:tcPr/>
                </a:tc>
                <a:extLst>
                  <a:ext uri="{0D108BD9-81ED-4DB2-BD59-A6C34878D82A}">
                    <a16:rowId xmlns:a16="http://schemas.microsoft.com/office/drawing/2014/main" val="10003"/>
                  </a:ext>
                </a:extLst>
              </a:tr>
              <a:tr h="370840">
                <a:tc>
                  <a:txBody>
                    <a:bodyPr/>
                    <a:lstStyle/>
                    <a:p>
                      <a:r>
                        <a:rPr lang="en-US"/>
                        <a:t>DictionaryEntry</a:t>
                      </a:r>
                    </a:p>
                  </a:txBody>
                  <a:tcPr/>
                </a:tc>
                <a:tc>
                  <a:txBody>
                    <a:bodyPr/>
                    <a:lstStyle/>
                    <a:p>
                      <a:r>
                        <a:rPr lang="en-US" dirty="0" err="1"/>
                        <a:t>KeyValuePair</a:t>
                      </a:r>
                      <a:r>
                        <a:rPr lang="en-US" dirty="0"/>
                        <a:t>&lt;&gt;</a:t>
                      </a:r>
                    </a:p>
                  </a:txBody>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7508453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lớp Generic 2-4</a:t>
            </a:r>
          </a:p>
        </p:txBody>
      </p:sp>
      <p:sp>
        <p:nvSpPr>
          <p:cNvPr id="3" name="Content Placeholder 2"/>
          <p:cNvSpPr>
            <a:spLocks noGrp="1"/>
          </p:cNvSpPr>
          <p:nvPr>
            <p:ph idx="1"/>
          </p:nvPr>
        </p:nvSpPr>
        <p:spPr/>
        <p:txBody>
          <a:bodyPr/>
          <a:lstStyle/>
          <a:p>
            <a:r>
              <a:rPr lang="en-US" dirty="0" err="1"/>
              <a:t>Lớp</a:t>
            </a:r>
            <a:r>
              <a:rPr lang="en-US" dirty="0"/>
              <a:t> List&lt;&gt;: </a:t>
            </a:r>
            <a:r>
              <a:rPr lang="en-US" dirty="0" err="1"/>
              <a:t>tương</a:t>
            </a:r>
            <a:r>
              <a:rPr lang="en-US" dirty="0"/>
              <a:t> </a:t>
            </a:r>
            <a:r>
              <a:rPr lang="en-US" dirty="0" err="1"/>
              <a:t>tự</a:t>
            </a:r>
            <a:r>
              <a:rPr lang="en-US" dirty="0"/>
              <a:t> </a:t>
            </a:r>
            <a:r>
              <a:rPr lang="en-US" dirty="0" err="1"/>
              <a:t>ArrayList</a:t>
            </a:r>
            <a:r>
              <a:rPr lang="en-US" dirty="0"/>
              <a:t> </a:t>
            </a:r>
            <a:r>
              <a:rPr lang="en-US" dirty="0" err="1"/>
              <a:t>nhưng</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phải</a:t>
            </a:r>
            <a:r>
              <a:rPr lang="en-US" dirty="0"/>
              <a:t> </a:t>
            </a:r>
            <a:r>
              <a:rPr lang="en-US" dirty="0" err="1"/>
              <a:t>chỉ</a:t>
            </a:r>
            <a:r>
              <a:rPr lang="en-US" dirty="0"/>
              <a:t> ra </a:t>
            </a:r>
            <a:r>
              <a:rPr lang="en-US" dirty="0" err="1"/>
              <a:t>kiểu</a:t>
            </a:r>
            <a:r>
              <a:rPr lang="en-US" dirty="0"/>
              <a:t> </a:t>
            </a:r>
            <a:r>
              <a:rPr lang="en-US" dirty="0" err="1"/>
              <a:t>dữ</a:t>
            </a:r>
            <a:r>
              <a:rPr lang="en-US" dirty="0"/>
              <a:t> </a:t>
            </a:r>
            <a:r>
              <a:rPr lang="en-US" dirty="0" err="1"/>
              <a:t>liệu</a:t>
            </a:r>
            <a:r>
              <a:rPr lang="en-US" dirty="0"/>
              <a:t> </a:t>
            </a:r>
            <a:r>
              <a:rPr lang="en-US" dirty="0" err="1"/>
              <a:t>trước</a:t>
            </a:r>
            <a:endParaRPr lang="en-US" dirty="0"/>
          </a:p>
          <a:p>
            <a:endParaRPr lang="en-US" dirty="0"/>
          </a:p>
        </p:txBody>
      </p:sp>
      <p:grpSp>
        <p:nvGrpSpPr>
          <p:cNvPr id="4" name="Group 3"/>
          <p:cNvGrpSpPr/>
          <p:nvPr/>
        </p:nvGrpSpPr>
        <p:grpSpPr>
          <a:xfrm>
            <a:off x="1098323" y="2514374"/>
            <a:ext cx="9472843" cy="2762476"/>
            <a:chOff x="1098323" y="2514374"/>
            <a:chExt cx="9472843" cy="2762476"/>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2819174"/>
              <a:ext cx="9458329" cy="2457676"/>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1098323" y="2514374"/>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5" name="Date Placeholder 4"/>
          <p:cNvSpPr>
            <a:spLocks noGrp="1"/>
          </p:cNvSpPr>
          <p:nvPr>
            <p:ph type="dt" sz="half" idx="10"/>
          </p:nvPr>
        </p:nvSpPr>
        <p:spPr/>
        <p:txBody>
          <a:bodyPr/>
          <a:lstStyle/>
          <a:p>
            <a:pPr>
              <a:defRPr/>
            </a:pPr>
            <a:fld id="{F5AC1D1E-969E-4B64-A37D-9B9DB7EFE225}"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521871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lớp Generic 3-4</a:t>
            </a:r>
          </a:p>
        </p:txBody>
      </p:sp>
      <p:sp>
        <p:nvSpPr>
          <p:cNvPr id="3" name="Content Placeholder 2"/>
          <p:cNvSpPr>
            <a:spLocks noGrp="1"/>
          </p:cNvSpPr>
          <p:nvPr>
            <p:ph idx="1"/>
          </p:nvPr>
        </p:nvSpPr>
        <p:spPr/>
        <p:txBody>
          <a:bodyPr/>
          <a:lstStyle/>
          <a:p>
            <a:r>
              <a:rPr lang="en-US"/>
              <a:t>Lớp Dictionary&lt;&gt;: tương tự lớp Hashtable nhưng key và value phải được định kiểu trước</a:t>
            </a:r>
          </a:p>
        </p:txBody>
      </p:sp>
      <p:grpSp>
        <p:nvGrpSpPr>
          <p:cNvPr id="4" name="Group 3"/>
          <p:cNvGrpSpPr/>
          <p:nvPr/>
        </p:nvGrpSpPr>
        <p:grpSpPr>
          <a:xfrm>
            <a:off x="1022123" y="2514374"/>
            <a:ext cx="9933436" cy="2667000"/>
            <a:chOff x="1022123" y="2514374"/>
            <a:chExt cx="9933436" cy="26670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6" y="2819174"/>
              <a:ext cx="9918923" cy="23622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1022123" y="2514374"/>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B2F8E8E1-22D1-481F-AC91-AA4275FEB202}"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928322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en-US" dirty="0" err="1"/>
              <a:t>Giới</a:t>
            </a:r>
            <a:r>
              <a:rPr lang="en-US" dirty="0"/>
              <a:t> </a:t>
            </a:r>
            <a:r>
              <a:rPr lang="en-US" dirty="0" err="1"/>
              <a:t>thiệu</a:t>
            </a:r>
            <a:r>
              <a:rPr lang="en-US" dirty="0"/>
              <a:t> </a:t>
            </a:r>
            <a:r>
              <a:rPr lang="en-US" dirty="0" err="1"/>
              <a:t>về</a:t>
            </a:r>
            <a:r>
              <a:rPr lang="en-US" dirty="0"/>
              <a:t> </a:t>
            </a:r>
            <a:r>
              <a:rPr lang="en-US" dirty="0" err="1"/>
              <a:t>tập</a:t>
            </a:r>
            <a:r>
              <a:rPr lang="en-US" dirty="0"/>
              <a:t> </a:t>
            </a:r>
            <a:r>
              <a:rPr lang="en-US" dirty="0" err="1"/>
              <a:t>hợp</a:t>
            </a:r>
            <a:r>
              <a:rPr lang="en-US" dirty="0"/>
              <a:t> (Collection)</a:t>
            </a:r>
          </a:p>
          <a:p>
            <a:r>
              <a:rPr lang="en-US" dirty="0" err="1"/>
              <a:t>Tìm</a:t>
            </a:r>
            <a:r>
              <a:rPr lang="en-US" dirty="0"/>
              <a:t> </a:t>
            </a:r>
            <a:r>
              <a:rPr lang="en-US" dirty="0" err="1"/>
              <a:t>hiểu</a:t>
            </a:r>
            <a:r>
              <a:rPr lang="en-US" dirty="0"/>
              <a:t> </a:t>
            </a:r>
            <a:r>
              <a:rPr lang="en-US" dirty="0" err="1"/>
              <a:t>một</a:t>
            </a:r>
            <a:r>
              <a:rPr lang="en-US" dirty="0"/>
              <a:t> </a:t>
            </a:r>
            <a:r>
              <a:rPr lang="en-US" dirty="0" err="1"/>
              <a:t>số</a:t>
            </a:r>
            <a:r>
              <a:rPr lang="en-US" dirty="0"/>
              <a:t> Collection (</a:t>
            </a:r>
            <a:r>
              <a:rPr lang="en-US" dirty="0" err="1"/>
              <a:t>lớp</a:t>
            </a:r>
            <a:r>
              <a:rPr lang="en-US" dirty="0"/>
              <a:t> </a:t>
            </a:r>
            <a:r>
              <a:rPr lang="en-US" dirty="0" err="1"/>
              <a:t>ArrayList</a:t>
            </a:r>
            <a:r>
              <a:rPr lang="en-US" dirty="0"/>
              <a:t>, </a:t>
            </a:r>
            <a:r>
              <a:rPr lang="en-US" dirty="0" err="1"/>
              <a:t>Hashtable</a:t>
            </a:r>
            <a:r>
              <a:rPr lang="en-US" dirty="0"/>
              <a:t>, </a:t>
            </a:r>
            <a:r>
              <a:rPr lang="en-US" dirty="0" err="1"/>
              <a:t>SortedList</a:t>
            </a:r>
            <a:r>
              <a:rPr lang="en-US" dirty="0"/>
              <a:t>)</a:t>
            </a:r>
          </a:p>
          <a:p>
            <a:r>
              <a:rPr lang="en-US" dirty="0" err="1"/>
              <a:t>Giới</a:t>
            </a:r>
            <a:r>
              <a:rPr lang="en-US" dirty="0"/>
              <a:t> </a:t>
            </a:r>
            <a:r>
              <a:rPr lang="en-US" dirty="0" err="1"/>
              <a:t>thiệu</a:t>
            </a:r>
            <a:r>
              <a:rPr lang="en-US" dirty="0"/>
              <a:t> </a:t>
            </a:r>
            <a:r>
              <a:rPr lang="en-US" dirty="0" err="1"/>
              <a:t>về</a:t>
            </a:r>
            <a:r>
              <a:rPr lang="en-US" dirty="0"/>
              <a:t> </a:t>
            </a:r>
            <a:r>
              <a:rPr lang="en-US" dirty="0" err="1"/>
              <a:t>tập</a:t>
            </a:r>
            <a:r>
              <a:rPr lang="en-US" dirty="0"/>
              <a:t> </a:t>
            </a:r>
            <a:r>
              <a:rPr lang="en-US" dirty="0" err="1"/>
              <a:t>hợp</a:t>
            </a:r>
            <a:r>
              <a:rPr lang="en-US" dirty="0"/>
              <a:t> </a:t>
            </a:r>
            <a:r>
              <a:rPr lang="en-US" dirty="0" err="1"/>
              <a:t>có</a:t>
            </a:r>
            <a:r>
              <a:rPr lang="en-US" dirty="0"/>
              <a:t> </a:t>
            </a:r>
            <a:r>
              <a:rPr lang="en-US" dirty="0" err="1"/>
              <a:t>định</a:t>
            </a:r>
            <a:r>
              <a:rPr lang="en-US" dirty="0"/>
              <a:t> </a:t>
            </a:r>
            <a:r>
              <a:rPr lang="en-US" dirty="0" err="1"/>
              <a:t>kiểu</a:t>
            </a:r>
            <a:r>
              <a:rPr lang="en-US" dirty="0"/>
              <a:t> (Generic Collection)</a:t>
            </a:r>
          </a:p>
          <a:p>
            <a:r>
              <a:rPr lang="en-US" dirty="0" err="1"/>
              <a:t>Tìm</a:t>
            </a:r>
            <a:r>
              <a:rPr lang="en-US" dirty="0"/>
              <a:t> </a:t>
            </a:r>
            <a:r>
              <a:rPr lang="en-US" dirty="0" err="1"/>
              <a:t>hiểu</a:t>
            </a:r>
            <a:r>
              <a:rPr lang="en-US" dirty="0"/>
              <a:t> </a:t>
            </a:r>
            <a:r>
              <a:rPr lang="en-US" dirty="0" err="1"/>
              <a:t>một</a:t>
            </a:r>
            <a:r>
              <a:rPr lang="en-US" dirty="0"/>
              <a:t> </a:t>
            </a:r>
            <a:r>
              <a:rPr lang="en-US" dirty="0" err="1"/>
              <a:t>số</a:t>
            </a:r>
            <a:r>
              <a:rPr lang="en-US" dirty="0"/>
              <a:t> Generic Collection (List&lt;&gt;, Dictionary&lt;&gt;, </a:t>
            </a:r>
            <a:r>
              <a:rPr lang="en-US" dirty="0" err="1"/>
              <a:t>SortedList</a:t>
            </a:r>
            <a:r>
              <a:rPr lang="en-US" dirty="0"/>
              <a:t>&lt;&gt;)</a:t>
            </a:r>
          </a:p>
          <a:p>
            <a:r>
              <a:rPr lang="en-US" dirty="0" err="1"/>
              <a:t>Giới</a:t>
            </a:r>
            <a:r>
              <a:rPr lang="en-US" dirty="0"/>
              <a:t> </a:t>
            </a:r>
            <a:r>
              <a:rPr lang="en-US" dirty="0" err="1"/>
              <a:t>thiệu</a:t>
            </a:r>
            <a:r>
              <a:rPr lang="en-US" dirty="0"/>
              <a:t> Iterator</a:t>
            </a:r>
          </a:p>
          <a:p>
            <a:r>
              <a:rPr lang="en-US" dirty="0" err="1"/>
              <a:t>Cách</a:t>
            </a:r>
            <a:r>
              <a:rPr lang="en-US" dirty="0"/>
              <a:t> </a:t>
            </a:r>
            <a:r>
              <a:rPr lang="en-US" dirty="0" err="1"/>
              <a:t>thực</a:t>
            </a:r>
            <a:r>
              <a:rPr lang="en-US" dirty="0"/>
              <a:t> </a:t>
            </a:r>
            <a:r>
              <a:rPr lang="en-US" dirty="0" err="1"/>
              <a:t>thi</a:t>
            </a:r>
            <a:r>
              <a:rPr lang="en-US" dirty="0"/>
              <a:t> Iterator</a:t>
            </a:r>
          </a:p>
        </p:txBody>
      </p:sp>
      <p:sp>
        <p:nvSpPr>
          <p:cNvPr id="4" name="Date Placeholder 3"/>
          <p:cNvSpPr>
            <a:spLocks noGrp="1"/>
          </p:cNvSpPr>
          <p:nvPr>
            <p:ph type="dt" sz="half" idx="10"/>
          </p:nvPr>
        </p:nvSpPr>
        <p:spPr/>
        <p:txBody>
          <a:bodyPr/>
          <a:lstStyle/>
          <a:p>
            <a:pPr>
              <a:defRPr/>
            </a:pPr>
            <a:fld id="{B9D63332-ED27-4E88-A651-CB874E6BDE8F}"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890316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lớp Generic 4-4</a:t>
            </a:r>
          </a:p>
        </p:txBody>
      </p:sp>
      <p:sp>
        <p:nvSpPr>
          <p:cNvPr id="3" name="Content Placeholder 2"/>
          <p:cNvSpPr>
            <a:spLocks noGrp="1"/>
          </p:cNvSpPr>
          <p:nvPr>
            <p:ph idx="1"/>
          </p:nvPr>
        </p:nvSpPr>
        <p:spPr/>
        <p:txBody>
          <a:bodyPr/>
          <a:lstStyle/>
          <a:p>
            <a:r>
              <a:rPr lang="en-US"/>
              <a:t>Lớp StoredList&lt;&gt;: tương tự lớp Dictionary&lt;&gt; nhưng các phần tử được sắp xếp theo key.</a:t>
            </a:r>
          </a:p>
        </p:txBody>
      </p:sp>
      <p:grpSp>
        <p:nvGrpSpPr>
          <p:cNvPr id="4" name="Group 3"/>
          <p:cNvGrpSpPr/>
          <p:nvPr/>
        </p:nvGrpSpPr>
        <p:grpSpPr>
          <a:xfrm>
            <a:off x="1022123" y="2381250"/>
            <a:ext cx="9854991" cy="2590800"/>
            <a:chOff x="1007609" y="2514374"/>
            <a:chExt cx="9854991" cy="259080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23" y="2819174"/>
              <a:ext cx="9840477" cy="22860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1007609" y="2514374"/>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AB7E532B-0EB6-4315-BCEC-997CCDF3EAA2}"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442811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Khởi tạo nhanh collection 1-2</a:t>
            </a:r>
          </a:p>
        </p:txBody>
      </p:sp>
      <p:sp>
        <p:nvSpPr>
          <p:cNvPr id="3" name="Content Placeholder 2"/>
          <p:cNvSpPr>
            <a:spLocks noGrp="1"/>
          </p:cNvSpPr>
          <p:nvPr>
            <p:ph idx="1"/>
          </p:nvPr>
        </p:nvSpPr>
        <p:spPr/>
        <p:txBody>
          <a:bodyPr/>
          <a:lstStyle/>
          <a:p>
            <a:r>
              <a:rPr lang="en-US"/>
              <a:t>Từ C# 3.0 trở lên, .NET cung cấp cách khởi tạo nhanh một tập hợp mà không cần sử dụng phương thức </a:t>
            </a:r>
            <a:r>
              <a:rPr lang="en-US">
                <a:solidFill>
                  <a:schemeClr val="accent6">
                    <a:lumMod val="75000"/>
                  </a:schemeClr>
                </a:solidFill>
              </a:rPr>
              <a:t>Add/AddRange</a:t>
            </a:r>
            <a:r>
              <a:rPr lang="en-US"/>
              <a:t> như phiên bản trước.</a:t>
            </a:r>
          </a:p>
        </p:txBody>
      </p:sp>
      <p:grpSp>
        <p:nvGrpSpPr>
          <p:cNvPr id="4" name="Group 3"/>
          <p:cNvGrpSpPr/>
          <p:nvPr/>
        </p:nvGrpSpPr>
        <p:grpSpPr>
          <a:xfrm>
            <a:off x="869723" y="3046186"/>
            <a:ext cx="10022666" cy="2529114"/>
            <a:chOff x="869723" y="2900136"/>
            <a:chExt cx="10022666" cy="2529114"/>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37" y="3219450"/>
              <a:ext cx="10008152" cy="2209800"/>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869723" y="2900136"/>
              <a:ext cx="3291114" cy="319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Khởi tạo nhanh với List&lt;&gt;</a:t>
              </a:r>
            </a:p>
          </p:txBody>
        </p:sp>
      </p:grpSp>
      <p:sp>
        <p:nvSpPr>
          <p:cNvPr id="6" name="Date Placeholder 5"/>
          <p:cNvSpPr>
            <a:spLocks noGrp="1"/>
          </p:cNvSpPr>
          <p:nvPr>
            <p:ph type="dt" sz="half" idx="10"/>
          </p:nvPr>
        </p:nvSpPr>
        <p:spPr/>
        <p:txBody>
          <a:bodyPr/>
          <a:lstStyle/>
          <a:p>
            <a:pPr>
              <a:defRPr/>
            </a:pPr>
            <a:fld id="{3D6CA7A2-B53E-453B-BF9E-8C6E0DB9B6D0}"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138959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Khởi tạo nhanh collection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81931" y="1238250"/>
            <a:ext cx="9914392" cy="2014136"/>
            <a:chOff x="571045" y="1393512"/>
            <a:chExt cx="9914392" cy="2014136"/>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727340"/>
              <a:ext cx="9906000" cy="1680308"/>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571045" y="1393512"/>
              <a:ext cx="3291114" cy="319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Khởi tạo nhanh với Dictionary&lt;&gt;</a:t>
              </a:r>
            </a:p>
          </p:txBody>
        </p:sp>
      </p:grpSp>
      <p:grpSp>
        <p:nvGrpSpPr>
          <p:cNvPr id="6" name="Group 5"/>
          <p:cNvGrpSpPr/>
          <p:nvPr/>
        </p:nvGrpSpPr>
        <p:grpSpPr>
          <a:xfrm>
            <a:off x="581931" y="3639783"/>
            <a:ext cx="9914392" cy="2347574"/>
            <a:chOff x="581931" y="3639783"/>
            <a:chExt cx="9914392" cy="2347574"/>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3" y="3973611"/>
              <a:ext cx="9906000" cy="2013746"/>
            </a:xfrm>
            <a:prstGeom prst="rect">
              <a:avLst/>
            </a:prstGeom>
            <a:ln/>
          </p:spPr>
          <p:style>
            <a:lnRef idx="1">
              <a:schemeClr val="accent1"/>
            </a:lnRef>
            <a:fillRef idx="3">
              <a:schemeClr val="accent1"/>
            </a:fillRef>
            <a:effectRef idx="2">
              <a:schemeClr val="accent1"/>
            </a:effectRef>
            <a:fontRef idx="minor">
              <a:schemeClr val="lt1"/>
            </a:fontRef>
          </p:style>
        </p:pic>
        <p:sp>
          <p:nvSpPr>
            <p:cNvPr id="8" name="Rectangle 7"/>
            <p:cNvSpPr/>
            <p:nvPr/>
          </p:nvSpPr>
          <p:spPr>
            <a:xfrm>
              <a:off x="581931" y="3639783"/>
              <a:ext cx="3807506" cy="319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Khởi tạo nhanh với dữ liệu dạng class</a:t>
              </a:r>
            </a:p>
          </p:txBody>
        </p:sp>
      </p:grpSp>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13599"/>
          <a:stretch/>
        </p:blipFill>
        <p:spPr bwMode="auto">
          <a:xfrm>
            <a:off x="596445" y="3966936"/>
            <a:ext cx="9914392" cy="2133600"/>
          </a:xfrm>
          <a:prstGeom prst="rect">
            <a:avLst/>
          </a:prstGeom>
          <a:ln/>
        </p:spPr>
        <p:style>
          <a:lnRef idx="1">
            <a:schemeClr val="accent1"/>
          </a:lnRef>
          <a:fillRef idx="3">
            <a:schemeClr val="accent1"/>
          </a:fillRef>
          <a:effectRef idx="2">
            <a:schemeClr val="accent1"/>
          </a:effectRef>
          <a:fontRef idx="minor">
            <a:schemeClr val="lt1"/>
          </a:fontRef>
        </p:style>
      </p:pic>
      <p:sp>
        <p:nvSpPr>
          <p:cNvPr id="7" name="Date Placeholder 6"/>
          <p:cNvSpPr>
            <a:spLocks noGrp="1"/>
          </p:cNvSpPr>
          <p:nvPr>
            <p:ph type="dt" sz="half" idx="10"/>
          </p:nvPr>
        </p:nvSpPr>
        <p:spPr/>
        <p:txBody>
          <a:bodyPr/>
          <a:lstStyle/>
          <a:p>
            <a:pPr>
              <a:defRPr/>
            </a:pPr>
            <a:fld id="{066674EF-4571-4430-84F9-B1554295FD38}" type="datetime1">
              <a:rPr lang="en-US" smtClean="0"/>
              <a:t>3/22/2022</a:t>
            </a:fld>
            <a:endParaRPr lang="en-US"/>
          </a:p>
        </p:txBody>
      </p:sp>
      <p:sp>
        <p:nvSpPr>
          <p:cNvPr id="9" name="Footer Placeholder 8"/>
          <p:cNvSpPr>
            <a:spLocks noGrp="1"/>
          </p:cNvSpPr>
          <p:nvPr>
            <p:ph type="ftr" sz="quarter" idx="11"/>
          </p:nvPr>
        </p:nvSpPr>
        <p:spPr/>
        <p:txBody>
          <a:bodyPr/>
          <a:lstStyle/>
          <a:p>
            <a:pPr>
              <a:defRPr/>
            </a:pPr>
            <a:r>
              <a:rPr lang="vi-VN"/>
              <a:t>ThS. Nguyễn Hải Dương. BMCNPM - Khoa CNTT - ĐHXD</a:t>
            </a:r>
            <a:endParaRPr lang="en-US"/>
          </a:p>
        </p:txBody>
      </p:sp>
      <p:grpSp>
        <p:nvGrpSpPr>
          <p:cNvPr id="13" name="Group 12"/>
          <p:cNvGrpSpPr/>
          <p:nvPr/>
        </p:nvGrpSpPr>
        <p:grpSpPr>
          <a:xfrm>
            <a:off x="8909050" y="91489"/>
            <a:ext cx="2133600" cy="765761"/>
            <a:chOff x="9113837" y="134510"/>
            <a:chExt cx="2133600" cy="765761"/>
          </a:xfrm>
        </p:grpSpPr>
        <p:pic>
          <p:nvPicPr>
            <p:cNvPr id="14" name="Picture 13"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46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148"/>
                                        </p:tgtEl>
                                        <p:attrNameLst>
                                          <p:attrName>style.visibility</p:attrName>
                                        </p:attrNameLst>
                                      </p:cBhvr>
                                      <p:to>
                                        <p:strVal val="visible"/>
                                      </p:to>
                                    </p:set>
                                    <p:anim calcmode="lin" valueType="num">
                                      <p:cBhvr>
                                        <p:cTn id="21" dur="500" fill="hold"/>
                                        <p:tgtEl>
                                          <p:spTgt spid="6148"/>
                                        </p:tgtEl>
                                        <p:attrNameLst>
                                          <p:attrName>ppt_w</p:attrName>
                                        </p:attrNameLst>
                                      </p:cBhvr>
                                      <p:tavLst>
                                        <p:tav tm="0">
                                          <p:val>
                                            <p:fltVal val="0"/>
                                          </p:val>
                                        </p:tav>
                                        <p:tav tm="100000">
                                          <p:val>
                                            <p:strVal val="#ppt_w"/>
                                          </p:val>
                                        </p:tav>
                                      </p:tavLst>
                                    </p:anim>
                                    <p:anim calcmode="lin" valueType="num">
                                      <p:cBhvr>
                                        <p:cTn id="22" dur="500" fill="hold"/>
                                        <p:tgtEl>
                                          <p:spTgt spid="6148"/>
                                        </p:tgtEl>
                                        <p:attrNameLst>
                                          <p:attrName>ppt_h</p:attrName>
                                        </p:attrNameLst>
                                      </p:cBhvr>
                                      <p:tavLst>
                                        <p:tav tm="0">
                                          <p:val>
                                            <p:fltVal val="0"/>
                                          </p:val>
                                        </p:tav>
                                        <p:tav tm="100000">
                                          <p:val>
                                            <p:strVal val="#ppt_h"/>
                                          </p:val>
                                        </p:tav>
                                      </p:tavLst>
                                    </p:anim>
                                    <p:animEffect transition="in" filter="fade">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Iterator</a:t>
            </a:r>
          </a:p>
        </p:txBody>
      </p:sp>
      <p:sp>
        <p:nvSpPr>
          <p:cNvPr id="3" name="Content Placeholder 2"/>
          <p:cNvSpPr>
            <a:spLocks noGrp="1"/>
          </p:cNvSpPr>
          <p:nvPr>
            <p:ph idx="1"/>
          </p:nvPr>
        </p:nvSpPr>
        <p:spPr/>
        <p:txBody>
          <a:bodyPr/>
          <a:lstStyle/>
          <a:p>
            <a:r>
              <a:rPr lang="vi-VN"/>
              <a:t>Một iterator không phải là một thành phần dữ liệu nhưng nó là một cách của việc truy suất đến các phần tử. Nó có thể là một phương thức một khả năng truy </a:t>
            </a:r>
            <a:r>
              <a:rPr lang="en-US"/>
              <a:t>x</a:t>
            </a:r>
            <a:r>
              <a:rPr lang="vi-VN"/>
              <a:t>uất get hoặc một một toán tử mà cho phép bạn đánh dấu các giá trị trong một tập hợp. Các Iterator là chỉ định cái cách mà các giá trị được sinh ra khi mà vòng lặp foreach truy </a:t>
            </a:r>
            <a:r>
              <a:rPr lang="en-US"/>
              <a:t>x</a:t>
            </a:r>
            <a:r>
              <a:rPr lang="vi-VN"/>
              <a:t>uất đến các phần tử trong một tập hợp</a:t>
            </a:r>
            <a:r>
              <a:rPr lang="en-US"/>
              <a:t>.</a:t>
            </a:r>
            <a:r>
              <a:rPr lang="vi-VN"/>
              <a:t> Chúng giữ lại một phần các phần tử trong tập hợp sau đó nó có thể lấy về các giá trị này khi cần đến.</a:t>
            </a:r>
            <a:endParaRPr lang="en-US"/>
          </a:p>
        </p:txBody>
      </p:sp>
      <p:sp>
        <p:nvSpPr>
          <p:cNvPr id="4" name="Date Placeholder 3"/>
          <p:cNvSpPr>
            <a:spLocks noGrp="1"/>
          </p:cNvSpPr>
          <p:nvPr>
            <p:ph type="dt" sz="half" idx="10"/>
          </p:nvPr>
        </p:nvSpPr>
        <p:spPr/>
        <p:txBody>
          <a:bodyPr/>
          <a:lstStyle/>
          <a:p>
            <a:pPr>
              <a:defRPr/>
            </a:pPr>
            <a:fld id="{D6763F98-1FE9-44A8-8022-786C9A907A40}"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2627652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thi Iterator 1-3</a:t>
            </a:r>
          </a:p>
        </p:txBody>
      </p:sp>
      <p:sp>
        <p:nvSpPr>
          <p:cNvPr id="3" name="Content Placeholder 2"/>
          <p:cNvSpPr>
            <a:spLocks noGrp="1"/>
          </p:cNvSpPr>
          <p:nvPr>
            <p:ph idx="1"/>
          </p:nvPr>
        </p:nvSpPr>
        <p:spPr/>
        <p:txBody>
          <a:bodyPr/>
          <a:lstStyle/>
          <a:p>
            <a:r>
              <a:rPr lang="vi-VN"/>
              <a:t>Iterator có thể được thực hiện bằng phương thức GetEnumerator() mà trả về một tham chiếu tới interface IEnumerator.</a:t>
            </a:r>
          </a:p>
          <a:p>
            <a:r>
              <a:rPr lang="vi-VN"/>
              <a:t>Khối iterator sử dụng từ khóa yield. Từ khóa yield return là trả về các giá trị khi đó từ khóa yield break là kết thúc của sử lý iterator.</a:t>
            </a:r>
          </a:p>
          <a:p>
            <a:r>
              <a:rPr lang="vi-VN"/>
              <a:t>Một cách khác để tạo là bằng việc tạo một phương thức kiểu trả về là interface IEnumerable. Đây được gọi là một iterator có tên.</a:t>
            </a:r>
            <a:r>
              <a:rPr lang="en-US"/>
              <a:t> </a:t>
            </a:r>
            <a:r>
              <a:rPr lang="vi-VN"/>
              <a:t>Iterator có tên chấp nhận tham số mà được sử dụng cho việc quản lý điểm bắt đầu và điểm kết thúc vủa vòng lặp foreach.  </a:t>
            </a:r>
          </a:p>
          <a:p>
            <a:endParaRPr lang="en-US"/>
          </a:p>
        </p:txBody>
      </p:sp>
      <p:sp>
        <p:nvSpPr>
          <p:cNvPr id="4" name="Date Placeholder 3"/>
          <p:cNvSpPr>
            <a:spLocks noGrp="1"/>
          </p:cNvSpPr>
          <p:nvPr>
            <p:ph type="dt" sz="half" idx="10"/>
          </p:nvPr>
        </p:nvSpPr>
        <p:spPr/>
        <p:txBody>
          <a:bodyPr/>
          <a:lstStyle/>
          <a:p>
            <a:pPr>
              <a:defRPr/>
            </a:pPr>
            <a:fld id="{2E7E9EEC-3FFA-490E-B293-198A73C8D0D4}"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87296338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điểm của Iterator</a:t>
            </a:r>
          </a:p>
        </p:txBody>
      </p:sp>
      <p:sp>
        <p:nvSpPr>
          <p:cNvPr id="3" name="Content Placeholder 2"/>
          <p:cNvSpPr>
            <a:spLocks noGrp="1"/>
          </p:cNvSpPr>
          <p:nvPr>
            <p:ph idx="1"/>
          </p:nvPr>
        </p:nvSpPr>
        <p:spPr/>
        <p:txBody>
          <a:bodyPr/>
          <a:lstStyle/>
          <a:p>
            <a:r>
              <a:rPr lang="vi-VN"/>
              <a:t>Cung cấp một sự đơn giản và nhanh hơn theo cách nhắc lại các giá trị trong tập hợp.</a:t>
            </a:r>
          </a:p>
          <a:p>
            <a:r>
              <a:rPr lang="vi-VN"/>
              <a:t>Giảm bớt sự phức tạp của việc cung cấp một sự liệt kê cho một tập hợp.</a:t>
            </a:r>
          </a:p>
          <a:p>
            <a:r>
              <a:rPr lang="vi-VN"/>
              <a:t>Iterator có thể trả về một lượng lơn các giá trị.</a:t>
            </a:r>
          </a:p>
          <a:p>
            <a:r>
              <a:rPr lang="vi-VN"/>
              <a:t>Iterator có thể được đánh giá và trả về duy nhất các giá trị mà nó cần thiết.</a:t>
            </a:r>
          </a:p>
          <a:p>
            <a:r>
              <a:rPr lang="vi-VN"/>
              <a:t>Iterator có thể trả về các giá trị mà không tốn bộ nhớ bằng việc gọi tới duy nhất một giá trị trong danh sách.</a:t>
            </a:r>
          </a:p>
          <a:p>
            <a:endParaRPr lang="en-US"/>
          </a:p>
        </p:txBody>
      </p:sp>
      <p:sp>
        <p:nvSpPr>
          <p:cNvPr id="4" name="Date Placeholder 3"/>
          <p:cNvSpPr>
            <a:spLocks noGrp="1"/>
          </p:cNvSpPr>
          <p:nvPr>
            <p:ph type="dt" sz="half" idx="10"/>
          </p:nvPr>
        </p:nvSpPr>
        <p:spPr/>
        <p:txBody>
          <a:bodyPr/>
          <a:lstStyle/>
          <a:p>
            <a:pPr>
              <a:defRPr/>
            </a:pPr>
            <a:fld id="{81AC238F-C12A-4D43-B30E-7017D52EB05B}"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88953656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thi Iterator 2-3</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411387" y="1194708"/>
            <a:ext cx="10721920" cy="4996542"/>
            <a:chOff x="411387" y="1194708"/>
            <a:chExt cx="10721920" cy="499654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6" y="1543050"/>
              <a:ext cx="10706271" cy="46482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411387" y="1194708"/>
              <a:ext cx="7178450" cy="3338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Cách 1 thực thi phương thức GetEnumerator của giao diện IEnumberable</a:t>
              </a:r>
            </a:p>
          </p:txBody>
        </p:sp>
      </p:grpSp>
      <p:sp>
        <p:nvSpPr>
          <p:cNvPr id="6" name="Date Placeholder 5"/>
          <p:cNvSpPr>
            <a:spLocks noGrp="1"/>
          </p:cNvSpPr>
          <p:nvPr>
            <p:ph type="dt" sz="half" idx="10"/>
          </p:nvPr>
        </p:nvSpPr>
        <p:spPr/>
        <p:txBody>
          <a:bodyPr/>
          <a:lstStyle/>
          <a:p>
            <a:pPr>
              <a:defRPr/>
            </a:pPr>
            <a:fld id="{77844F61-A96A-418F-B5E7-DCEFA05599C6}"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5267338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thi Iterator 3-3</a:t>
            </a:r>
          </a:p>
        </p:txBody>
      </p:sp>
      <p:grpSp>
        <p:nvGrpSpPr>
          <p:cNvPr id="5" name="Group 4"/>
          <p:cNvGrpSpPr/>
          <p:nvPr/>
        </p:nvGrpSpPr>
        <p:grpSpPr>
          <a:xfrm>
            <a:off x="564923" y="1209222"/>
            <a:ext cx="10545764" cy="5069283"/>
            <a:chOff x="564923" y="1209222"/>
            <a:chExt cx="10545764" cy="5069283"/>
          </a:xfrm>
        </p:grpSpPr>
        <p:sp>
          <p:nvSpPr>
            <p:cNvPr id="4" name="Rectangle 3"/>
            <p:cNvSpPr/>
            <p:nvPr/>
          </p:nvSpPr>
          <p:spPr>
            <a:xfrm>
              <a:off x="564923" y="1209222"/>
              <a:ext cx="5577114" cy="3338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a:t>Cách 2 tạo phương thức có kiểu tra về là IEnumberable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543050"/>
              <a:ext cx="10531250" cy="4735455"/>
            </a:xfrm>
            <a:prstGeom prst="rect">
              <a:avLst/>
            </a:prstGeom>
            <a:ln/>
          </p:spPr>
          <p:style>
            <a:lnRef idx="1">
              <a:schemeClr val="accent1"/>
            </a:lnRef>
            <a:fillRef idx="3">
              <a:schemeClr val="accent1"/>
            </a:fillRef>
            <a:effectRef idx="2">
              <a:schemeClr val="accent1"/>
            </a:effectRef>
            <a:fontRef idx="minor">
              <a:schemeClr val="lt1"/>
            </a:fontRef>
          </p:style>
        </p:pic>
      </p:grpSp>
      <p:sp>
        <p:nvSpPr>
          <p:cNvPr id="3" name="Date Placeholder 2"/>
          <p:cNvSpPr>
            <a:spLocks noGrp="1"/>
          </p:cNvSpPr>
          <p:nvPr>
            <p:ph type="dt" sz="half" idx="10"/>
          </p:nvPr>
        </p:nvSpPr>
        <p:spPr/>
        <p:txBody>
          <a:bodyPr/>
          <a:lstStyle/>
          <a:p>
            <a:pPr>
              <a:defRPr/>
            </a:pPr>
            <a:fld id="{9F5AE3EE-455A-43A8-BE5A-BE549392491C}" type="datetime1">
              <a:rPr lang="en-US" smtClean="0"/>
              <a:t>3/22/2022</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8" name="Group 7"/>
          <p:cNvGrpSpPr/>
          <p:nvPr/>
        </p:nvGrpSpPr>
        <p:grpSpPr>
          <a:xfrm>
            <a:off x="8909050" y="91489"/>
            <a:ext cx="2133600" cy="765761"/>
            <a:chOff x="9113837" y="134510"/>
            <a:chExt cx="2133600" cy="765761"/>
          </a:xfrm>
        </p:grpSpPr>
        <p:pic>
          <p:nvPicPr>
            <p:cNvPr id="9" name="Picture 8"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816843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defRPr/>
            </a:pPr>
            <a:r>
              <a:rPr lang="en-US"/>
              <a:t>Question &amp; Answer</a:t>
            </a:r>
          </a:p>
        </p:txBody>
      </p:sp>
      <p:pic>
        <p:nvPicPr>
          <p:cNvPr id="12292" name="Picture 4" descr="qa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847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Q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847850"/>
            <a:ext cx="4262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Collection</a:t>
            </a:r>
          </a:p>
        </p:txBody>
      </p:sp>
      <p:sp>
        <p:nvSpPr>
          <p:cNvPr id="3" name="Content Placeholder 2"/>
          <p:cNvSpPr>
            <a:spLocks noGrp="1"/>
          </p:cNvSpPr>
          <p:nvPr>
            <p:ph idx="1"/>
          </p:nvPr>
        </p:nvSpPr>
        <p:spPr/>
        <p:txBody>
          <a:bodyPr/>
          <a:lstStyle/>
          <a:p>
            <a:r>
              <a:rPr lang="en-US" sz="3200"/>
              <a:t>Collection là một tập dữ liệu có liên quan nhưng không nhất thiết phải cùng kiểu. Nó có thể thay đổi động tại thời điểm chạy. Truy cập vào collection giống như truy cập vào mảng.</a:t>
            </a:r>
          </a:p>
          <a:p>
            <a:endParaRPr lang="en-US"/>
          </a:p>
        </p:txBody>
      </p:sp>
      <p:grpSp>
        <p:nvGrpSpPr>
          <p:cNvPr id="15" name="Group 14"/>
          <p:cNvGrpSpPr/>
          <p:nvPr/>
        </p:nvGrpSpPr>
        <p:grpSpPr>
          <a:xfrm>
            <a:off x="1036637" y="3338741"/>
            <a:ext cx="9144000" cy="2610482"/>
            <a:chOff x="1036637" y="3338741"/>
            <a:chExt cx="9144000" cy="2610482"/>
          </a:xfrm>
        </p:grpSpPr>
        <p:sp>
          <p:nvSpPr>
            <p:cNvPr id="5" name="Rounded Rectangle 4"/>
            <p:cNvSpPr/>
            <p:nvPr/>
          </p:nvSpPr>
          <p:spPr>
            <a:xfrm>
              <a:off x="4332287" y="3338741"/>
              <a:ext cx="2552700" cy="8978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t>System.Collections</a:t>
              </a:r>
              <a:endParaRPr lang="en-US" dirty="0"/>
            </a:p>
          </p:txBody>
        </p:sp>
        <p:sp>
          <p:nvSpPr>
            <p:cNvPr id="6" name="Rounded Rectangle 5"/>
            <p:cNvSpPr/>
            <p:nvPr/>
          </p:nvSpPr>
          <p:spPr>
            <a:xfrm>
              <a:off x="1036637" y="5051373"/>
              <a:ext cx="2667000" cy="8978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Dynamic Arrays</a:t>
              </a:r>
            </a:p>
          </p:txBody>
        </p:sp>
        <p:sp>
          <p:nvSpPr>
            <p:cNvPr id="7" name="Rounded Rectangle 6"/>
            <p:cNvSpPr/>
            <p:nvPr/>
          </p:nvSpPr>
          <p:spPr>
            <a:xfrm>
              <a:off x="4303712" y="5051373"/>
              <a:ext cx="2609850" cy="8978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Lists</a:t>
              </a:r>
            </a:p>
          </p:txBody>
        </p:sp>
        <p:sp>
          <p:nvSpPr>
            <p:cNvPr id="8" name="Rounded Rectangle 7"/>
            <p:cNvSpPr/>
            <p:nvPr/>
          </p:nvSpPr>
          <p:spPr>
            <a:xfrm>
              <a:off x="7513637" y="5048250"/>
              <a:ext cx="2667000" cy="8978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t>Dictionaries</a:t>
              </a:r>
            </a:p>
          </p:txBody>
        </p:sp>
        <p:cxnSp>
          <p:nvCxnSpPr>
            <p:cNvPr id="10" name="Elbow Connector 9"/>
            <p:cNvCxnSpPr>
              <a:stCxn id="5" idx="2"/>
              <a:endCxn id="8" idx="0"/>
            </p:cNvCxnSpPr>
            <p:nvPr/>
          </p:nvCxnSpPr>
          <p:spPr>
            <a:xfrm rot="16200000" flipH="1">
              <a:off x="6822058" y="3023170"/>
              <a:ext cx="811659" cy="3238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 idx="2"/>
              <a:endCxn id="6" idx="0"/>
            </p:cNvCxnSpPr>
            <p:nvPr/>
          </p:nvCxnSpPr>
          <p:spPr>
            <a:xfrm rot="5400000">
              <a:off x="3581996" y="3024732"/>
              <a:ext cx="814782" cy="32385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a:off x="5608637" y="4236591"/>
              <a:ext cx="0" cy="814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pPr>
              <a:defRPr/>
            </a:pPr>
            <a:fld id="{CFCDD4AE-0E17-4313-91EC-1C703DEA37C3}" type="datetime1">
              <a:rPr lang="en-US" smtClean="0"/>
              <a:t>3/22/2022</a:t>
            </a:fld>
            <a:endParaRPr lang="en-US"/>
          </a:p>
        </p:txBody>
      </p:sp>
      <p:sp>
        <p:nvSpPr>
          <p:cNvPr id="9" name="Footer Placeholder 8"/>
          <p:cNvSpPr>
            <a:spLocks noGrp="1"/>
          </p:cNvSpPr>
          <p:nvPr>
            <p:ph type="ftr" sz="quarter" idx="11"/>
          </p:nvPr>
        </p:nvSpPr>
        <p:spPr/>
        <p:txBody>
          <a:bodyPr/>
          <a:lstStyle/>
          <a:p>
            <a:pPr>
              <a:defRPr/>
            </a:pPr>
            <a:r>
              <a:rPr lang="vi-VN"/>
              <a:t>ThS. Nguyễn Hải Dương. BMCNPM - Khoa CNTT - ĐHXD</a:t>
            </a:r>
            <a:endParaRPr lang="en-US"/>
          </a:p>
        </p:txBody>
      </p:sp>
      <p:grpSp>
        <p:nvGrpSpPr>
          <p:cNvPr id="16" name="Group 15"/>
          <p:cNvGrpSpPr/>
          <p:nvPr/>
        </p:nvGrpSpPr>
        <p:grpSpPr>
          <a:xfrm>
            <a:off x="8909050" y="91489"/>
            <a:ext cx="2133600" cy="765761"/>
            <a:chOff x="9113837" y="134510"/>
            <a:chExt cx="2133600" cy="765761"/>
          </a:xfrm>
        </p:grpSpPr>
        <p:pic>
          <p:nvPicPr>
            <p:cNvPr id="17" name="Picture 1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082337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“ArrayList” class</a:t>
            </a:r>
          </a:p>
        </p:txBody>
      </p:sp>
      <p:sp>
        <p:nvSpPr>
          <p:cNvPr id="3" name="Content Placeholder 2"/>
          <p:cNvSpPr>
            <a:spLocks noGrp="1"/>
          </p:cNvSpPr>
          <p:nvPr>
            <p:ph idx="1"/>
          </p:nvPr>
        </p:nvSpPr>
        <p:spPr/>
        <p:txBody>
          <a:bodyPr/>
          <a:lstStyle/>
          <a:p>
            <a:r>
              <a:rPr lang="en-US" dirty="0" err="1"/>
              <a:t>ArrayList</a:t>
            </a:r>
            <a:r>
              <a:rPr lang="en-US" dirty="0"/>
              <a:t> </a:t>
            </a:r>
            <a:r>
              <a:rPr lang="en-US" dirty="0" err="1"/>
              <a:t>là</a:t>
            </a:r>
            <a:r>
              <a:rPr lang="en-US" dirty="0"/>
              <a:t> </a:t>
            </a:r>
            <a:r>
              <a:rPr lang="en-US" dirty="0" err="1"/>
              <a:t>mảng</a:t>
            </a:r>
            <a:r>
              <a:rPr lang="en-US" dirty="0"/>
              <a:t> </a:t>
            </a:r>
            <a:r>
              <a:rPr lang="en-US" dirty="0" err="1"/>
              <a:t>động</a:t>
            </a:r>
            <a:r>
              <a:rPr lang="en-US" dirty="0"/>
              <a:t>, </a:t>
            </a:r>
            <a:r>
              <a:rPr lang="en-US" dirty="0" err="1"/>
              <a:t>cho</a:t>
            </a:r>
            <a:r>
              <a:rPr lang="en-US" dirty="0"/>
              <a:t> </a:t>
            </a:r>
            <a:r>
              <a:rPr lang="en-US" dirty="0" err="1"/>
              <a:t>phép</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giá</a:t>
            </a:r>
            <a:r>
              <a:rPr lang="en-US" dirty="0"/>
              <a:t> </a:t>
            </a:r>
            <a:r>
              <a:rPr lang="en-US" dirty="0" err="1"/>
              <a:t>trị</a:t>
            </a:r>
            <a:r>
              <a:rPr lang="en-US" dirty="0"/>
              <a:t> null </a:t>
            </a:r>
            <a:r>
              <a:rPr lang="en-US" dirty="0" err="1"/>
              <a:t>và</a:t>
            </a:r>
            <a:r>
              <a:rPr lang="en-US" dirty="0"/>
              <a:t> </a:t>
            </a:r>
            <a:r>
              <a:rPr lang="en-US" dirty="0" err="1"/>
              <a:t>trùng</a:t>
            </a:r>
            <a:r>
              <a:rPr lang="en-US" dirty="0"/>
              <a:t> </a:t>
            </a:r>
            <a:r>
              <a:rPr lang="en-US" dirty="0" err="1"/>
              <a:t>nhau</a:t>
            </a:r>
            <a:endParaRPr lang="en-US" dirty="0"/>
          </a:p>
          <a:p>
            <a:r>
              <a:rPr lang="en-US" dirty="0" err="1"/>
              <a:t>Giá</a:t>
            </a:r>
            <a:r>
              <a:rPr lang="en-US" dirty="0"/>
              <a:t> </a:t>
            </a:r>
            <a:r>
              <a:rPr lang="en-US" dirty="0" err="1"/>
              <a:t>trị</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thuộc</a:t>
            </a:r>
            <a:r>
              <a:rPr lang="en-US" dirty="0"/>
              <a:t> </a:t>
            </a:r>
            <a:r>
              <a:rPr lang="en-US" dirty="0" err="1"/>
              <a:t>các</a:t>
            </a:r>
            <a:r>
              <a:rPr lang="en-US" dirty="0"/>
              <a:t> </a:t>
            </a:r>
            <a:r>
              <a:rPr lang="en-US" dirty="0" err="1"/>
              <a:t>kiểu</a:t>
            </a:r>
            <a:r>
              <a:rPr lang="en-US" dirty="0"/>
              <a:t> </a:t>
            </a:r>
            <a:r>
              <a:rPr lang="en-US" dirty="0" err="1"/>
              <a:t>khác</a:t>
            </a:r>
            <a:r>
              <a:rPr lang="en-US" dirty="0"/>
              <a:t> </a:t>
            </a:r>
            <a:r>
              <a:rPr lang="en-US" dirty="0" err="1"/>
              <a:t>nhau</a:t>
            </a:r>
            <a:endParaRPr lang="en-US" dirty="0"/>
          </a:p>
          <a:p>
            <a:r>
              <a:rPr lang="en-US" dirty="0" err="1"/>
              <a:t>Các</a:t>
            </a:r>
            <a:r>
              <a:rPr lang="en-US" dirty="0"/>
              <a:t> </a:t>
            </a:r>
            <a:r>
              <a:rPr lang="en-US" dirty="0" err="1"/>
              <a:t>phần</a:t>
            </a:r>
            <a:r>
              <a:rPr lang="en-US" dirty="0"/>
              <a:t> </a:t>
            </a:r>
            <a:r>
              <a:rPr lang="en-US" dirty="0" err="1"/>
              <a:t>tử</a:t>
            </a:r>
            <a:r>
              <a:rPr lang="en-US" dirty="0"/>
              <a:t> </a:t>
            </a:r>
            <a:r>
              <a:rPr lang="en-US" dirty="0" err="1"/>
              <a:t>được</a:t>
            </a:r>
            <a:r>
              <a:rPr lang="en-US" dirty="0"/>
              <a:t> </a:t>
            </a:r>
            <a:r>
              <a:rPr lang="en-US" dirty="0" err="1"/>
              <a:t>truy</a:t>
            </a:r>
            <a:r>
              <a:rPr lang="en-US" dirty="0"/>
              <a:t> </a:t>
            </a:r>
            <a:r>
              <a:rPr lang="en-US" dirty="0" err="1"/>
              <a:t>cập</a:t>
            </a:r>
            <a:r>
              <a:rPr lang="en-US" dirty="0"/>
              <a:t> </a:t>
            </a:r>
            <a:r>
              <a:rPr lang="en-US" dirty="0" err="1"/>
              <a:t>thông</a:t>
            </a:r>
            <a:r>
              <a:rPr lang="en-US" dirty="0"/>
              <a:t> qua </a:t>
            </a:r>
            <a:r>
              <a:rPr lang="en-US" dirty="0" err="1"/>
              <a:t>chỉ</a:t>
            </a:r>
            <a:r>
              <a:rPr lang="en-US" dirty="0"/>
              <a:t> </a:t>
            </a:r>
            <a:r>
              <a:rPr lang="en-US" dirty="0" err="1"/>
              <a:t>số</a:t>
            </a:r>
            <a:r>
              <a:rPr lang="en-US" dirty="0"/>
              <a:t> (index) </a:t>
            </a:r>
            <a:r>
              <a:rPr lang="en-US" dirty="0" err="1"/>
              <a:t>và</a:t>
            </a:r>
            <a:r>
              <a:rPr lang="en-US" dirty="0"/>
              <a:t> </a:t>
            </a:r>
            <a:r>
              <a:rPr lang="en-US" dirty="0" err="1"/>
              <a:t>giá</a:t>
            </a:r>
            <a:r>
              <a:rPr lang="en-US" dirty="0"/>
              <a:t> </a:t>
            </a:r>
            <a:r>
              <a:rPr lang="en-US" dirty="0" err="1"/>
              <a:t>trị</a:t>
            </a:r>
            <a:r>
              <a:rPr lang="en-US" dirty="0"/>
              <a:t> (value)</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837" y="4168182"/>
            <a:ext cx="8458200" cy="183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51DB8145-322E-4DDD-9B98-9EA6D8E4D4D7}" type="datetime1">
              <a:rPr lang="en-US" smtClean="0"/>
              <a:t>3/22/2022</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5152962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Các</a:t>
            </a:r>
            <a:r>
              <a:rPr lang="en-US" sz="3200" dirty="0"/>
              <a:t> </a:t>
            </a:r>
            <a:r>
              <a:rPr lang="en-US" sz="3200" dirty="0" err="1"/>
              <a:t>thao</a:t>
            </a:r>
            <a:r>
              <a:rPr lang="en-US" sz="3200" dirty="0"/>
              <a:t> </a:t>
            </a:r>
            <a:r>
              <a:rPr lang="en-US" sz="3200" dirty="0" err="1"/>
              <a:t>tác</a:t>
            </a:r>
            <a:r>
              <a:rPr lang="en-US" sz="3200" dirty="0"/>
              <a:t> </a:t>
            </a:r>
            <a:r>
              <a:rPr lang="en-US" sz="3200" dirty="0" err="1"/>
              <a:t>trên</a:t>
            </a:r>
            <a:r>
              <a:rPr lang="en-US" sz="3200" dirty="0"/>
              <a:t> </a:t>
            </a:r>
            <a:r>
              <a:rPr lang="en-US" sz="3200" dirty="0" err="1"/>
              <a:t>ArrayList</a:t>
            </a:r>
            <a:r>
              <a:rPr lang="en-US" sz="3200" dirty="0"/>
              <a:t> 1-4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78473"/>
              </p:ext>
            </p:extLst>
          </p:nvPr>
        </p:nvGraphicFramePr>
        <p:xfrm>
          <a:off x="808037" y="1314450"/>
          <a:ext cx="9753600" cy="2057400"/>
        </p:xfrm>
        <a:graphic>
          <a:graphicData uri="http://schemas.openxmlformats.org/drawingml/2006/table">
            <a:tbl>
              <a:tblPr firstRow="1" bandRow="1">
                <a:tableStyleId>{5C22544A-7EE6-4342-B048-85BDC9FD1C3A}</a:tableStyleId>
              </a:tblPr>
              <a:tblGrid>
                <a:gridCol w="1851337">
                  <a:extLst>
                    <a:ext uri="{9D8B030D-6E8A-4147-A177-3AD203B41FA5}">
                      <a16:colId xmlns:a16="http://schemas.microsoft.com/office/drawing/2014/main" val="20000"/>
                    </a:ext>
                  </a:extLst>
                </a:gridCol>
                <a:gridCol w="7902263">
                  <a:extLst>
                    <a:ext uri="{9D8B030D-6E8A-4147-A177-3AD203B41FA5}">
                      <a16:colId xmlns:a16="http://schemas.microsoft.com/office/drawing/2014/main" val="20001"/>
                    </a:ext>
                  </a:extLst>
                </a:gridCol>
              </a:tblGrid>
              <a:tr h="370840">
                <a:tc gridSpan="2">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t>Thêm phần tử</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Add</a:t>
                      </a:r>
                    </a:p>
                  </a:txBody>
                  <a:tcPr/>
                </a:tc>
                <a:tc>
                  <a:txBody>
                    <a:bodyPr/>
                    <a:lstStyle/>
                    <a:p>
                      <a:r>
                        <a:rPr lang="en-US" dirty="0" err="1"/>
                        <a:t>Thêm</a:t>
                      </a:r>
                      <a:r>
                        <a:rPr lang="en-US" baseline="0" dirty="0"/>
                        <a:t> 1 </a:t>
                      </a:r>
                      <a:r>
                        <a:rPr lang="en-US" baseline="0" dirty="0" err="1"/>
                        <a:t>phần</a:t>
                      </a:r>
                      <a:r>
                        <a:rPr lang="en-US" baseline="0" dirty="0"/>
                        <a:t> </a:t>
                      </a:r>
                      <a:r>
                        <a:rPr lang="en-US" baseline="0" dirty="0" err="1"/>
                        <a:t>tử</a:t>
                      </a:r>
                      <a:r>
                        <a:rPr lang="en-US" baseline="0" dirty="0"/>
                        <a:t> </a:t>
                      </a:r>
                      <a:r>
                        <a:rPr lang="en-US" baseline="0" dirty="0" err="1"/>
                        <a:t>vào</a:t>
                      </a:r>
                      <a:r>
                        <a:rPr lang="en-US" baseline="0" dirty="0"/>
                        <a:t> </a:t>
                      </a:r>
                      <a:r>
                        <a:rPr lang="en-US" baseline="0" dirty="0" err="1"/>
                        <a:t>cuối</a:t>
                      </a:r>
                      <a:r>
                        <a:rPr lang="en-US" baseline="0" dirty="0"/>
                        <a:t> </a:t>
                      </a:r>
                      <a:r>
                        <a:rPr lang="en-US" baseline="0" dirty="0" err="1"/>
                        <a:t>danh</a:t>
                      </a:r>
                      <a:r>
                        <a:rPr lang="en-US" baseline="0" dirty="0"/>
                        <a:t> </a:t>
                      </a:r>
                      <a:r>
                        <a:rPr lang="en-US" baseline="0" dirty="0" err="1"/>
                        <a:t>sách</a:t>
                      </a:r>
                      <a:endParaRPr lang="en-US" dirty="0"/>
                    </a:p>
                  </a:txBody>
                  <a:tcPr/>
                </a:tc>
                <a:extLst>
                  <a:ext uri="{0D108BD9-81ED-4DB2-BD59-A6C34878D82A}">
                    <a16:rowId xmlns:a16="http://schemas.microsoft.com/office/drawing/2014/main" val="10001"/>
                  </a:ext>
                </a:extLst>
              </a:tr>
              <a:tr h="370840">
                <a:tc>
                  <a:txBody>
                    <a:bodyPr/>
                    <a:lstStyle/>
                    <a:p>
                      <a:r>
                        <a:rPr lang="en-US" dirty="0" err="1"/>
                        <a:t>AddRange</a:t>
                      </a:r>
                      <a:endParaRPr lang="en-US" dirty="0"/>
                    </a:p>
                  </a:txBody>
                  <a:tcPr/>
                </a:tc>
                <a:tc>
                  <a:txBody>
                    <a:bodyPr/>
                    <a:lstStyle/>
                    <a:p>
                      <a:r>
                        <a:rPr lang="en-US" dirty="0" err="1"/>
                        <a:t>Thêm</a:t>
                      </a:r>
                      <a:r>
                        <a:rPr lang="en-US" baseline="0" dirty="0"/>
                        <a:t> 1 </a:t>
                      </a:r>
                      <a:r>
                        <a:rPr lang="en-US" baseline="0" dirty="0" err="1"/>
                        <a:t>tập</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vào</a:t>
                      </a:r>
                      <a:r>
                        <a:rPr lang="en-US" baseline="0" dirty="0"/>
                        <a:t> </a:t>
                      </a:r>
                      <a:r>
                        <a:rPr lang="en-US" baseline="0" dirty="0" err="1"/>
                        <a:t>cuối</a:t>
                      </a:r>
                      <a:r>
                        <a:rPr lang="en-US" baseline="0" dirty="0"/>
                        <a:t> </a:t>
                      </a:r>
                      <a:r>
                        <a:rPr lang="en-US" baseline="0" dirty="0" err="1"/>
                        <a:t>danh</a:t>
                      </a:r>
                      <a:r>
                        <a:rPr lang="en-US" baseline="0" dirty="0"/>
                        <a:t> </a:t>
                      </a:r>
                      <a:r>
                        <a:rPr lang="en-US" baseline="0" dirty="0" err="1"/>
                        <a:t>sách</a:t>
                      </a:r>
                      <a:endParaRPr lang="en-US" dirty="0"/>
                    </a:p>
                  </a:txBody>
                  <a:tcPr/>
                </a:tc>
                <a:extLst>
                  <a:ext uri="{0D108BD9-81ED-4DB2-BD59-A6C34878D82A}">
                    <a16:rowId xmlns:a16="http://schemas.microsoft.com/office/drawing/2014/main" val="10002"/>
                  </a:ext>
                </a:extLst>
              </a:tr>
              <a:tr h="370840">
                <a:tc>
                  <a:txBody>
                    <a:bodyPr/>
                    <a:lstStyle/>
                    <a:p>
                      <a:r>
                        <a:rPr lang="en-US" dirty="0"/>
                        <a:t>Insert</a:t>
                      </a:r>
                    </a:p>
                  </a:txBody>
                  <a:tcPr/>
                </a:tc>
                <a:tc>
                  <a:txBody>
                    <a:bodyPr/>
                    <a:lstStyle/>
                    <a:p>
                      <a:r>
                        <a:rPr lang="en-US" dirty="0" err="1"/>
                        <a:t>Chèn</a:t>
                      </a:r>
                      <a:r>
                        <a:rPr lang="en-US" baseline="0" dirty="0"/>
                        <a:t> 1 </a:t>
                      </a:r>
                      <a:r>
                        <a:rPr lang="en-US" baseline="0" dirty="0" err="1"/>
                        <a:t>phần</a:t>
                      </a:r>
                      <a:r>
                        <a:rPr lang="en-US" baseline="0" dirty="0"/>
                        <a:t> </a:t>
                      </a:r>
                      <a:r>
                        <a:rPr lang="en-US" baseline="0" dirty="0" err="1"/>
                        <a:t>tử</a:t>
                      </a:r>
                      <a:r>
                        <a:rPr lang="en-US" baseline="0" dirty="0"/>
                        <a:t> </a:t>
                      </a:r>
                      <a:r>
                        <a:rPr lang="en-US" baseline="0" dirty="0" err="1"/>
                        <a:t>vào</a:t>
                      </a:r>
                      <a:r>
                        <a:rPr lang="en-US" baseline="0" dirty="0"/>
                        <a:t> </a:t>
                      </a:r>
                      <a:r>
                        <a:rPr lang="en-US" baseline="0" dirty="0" err="1"/>
                        <a:t>vị</a:t>
                      </a:r>
                      <a:r>
                        <a:rPr lang="en-US" baseline="0" dirty="0"/>
                        <a:t> </a:t>
                      </a:r>
                      <a:r>
                        <a:rPr lang="en-US" baseline="0" dirty="0" err="1"/>
                        <a:t>trí</a:t>
                      </a:r>
                      <a:r>
                        <a:rPr lang="en-US" baseline="0" dirty="0"/>
                        <a:t> </a:t>
                      </a:r>
                      <a:r>
                        <a:rPr lang="en-US" baseline="0" dirty="0" err="1"/>
                        <a:t>bất</a:t>
                      </a:r>
                      <a:r>
                        <a:rPr lang="en-US" baseline="0" dirty="0"/>
                        <a:t> </a:t>
                      </a:r>
                      <a:r>
                        <a:rPr lang="en-US" baseline="0" dirty="0" err="1"/>
                        <a:t>kỳ</a:t>
                      </a:r>
                      <a:endParaRPr lang="en-US" dirty="0"/>
                    </a:p>
                  </a:txBody>
                  <a:tcPr/>
                </a:tc>
                <a:extLst>
                  <a:ext uri="{0D108BD9-81ED-4DB2-BD59-A6C34878D82A}">
                    <a16:rowId xmlns:a16="http://schemas.microsoft.com/office/drawing/2014/main" val="10003"/>
                  </a:ext>
                </a:extLst>
              </a:tr>
              <a:tr h="370840">
                <a:tc>
                  <a:txBody>
                    <a:bodyPr/>
                    <a:lstStyle/>
                    <a:p>
                      <a:r>
                        <a:rPr lang="en-US" dirty="0" err="1"/>
                        <a:t>InsertRange</a:t>
                      </a:r>
                      <a:endParaRPr lang="en-US" dirty="0"/>
                    </a:p>
                  </a:txBody>
                  <a:tcPr/>
                </a:tc>
                <a:tc>
                  <a:txBody>
                    <a:bodyPr/>
                    <a:lstStyle/>
                    <a:p>
                      <a:r>
                        <a:rPr lang="en-US" dirty="0" err="1"/>
                        <a:t>Chèn</a:t>
                      </a:r>
                      <a:r>
                        <a:rPr lang="en-US" baseline="0" dirty="0"/>
                        <a:t> 1 </a:t>
                      </a:r>
                      <a:r>
                        <a:rPr lang="en-US" baseline="0" dirty="0" err="1"/>
                        <a:t>tập</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vào</a:t>
                      </a:r>
                      <a:r>
                        <a:rPr lang="en-US" baseline="0" dirty="0"/>
                        <a:t> </a:t>
                      </a:r>
                      <a:r>
                        <a:rPr lang="en-US" baseline="0" dirty="0" err="1"/>
                        <a:t>vị</a:t>
                      </a:r>
                      <a:r>
                        <a:rPr lang="en-US" baseline="0" dirty="0"/>
                        <a:t> </a:t>
                      </a:r>
                      <a:r>
                        <a:rPr lang="en-US" baseline="0" dirty="0" err="1"/>
                        <a:t>trí</a:t>
                      </a:r>
                      <a:r>
                        <a:rPr lang="en-US" baseline="0" dirty="0"/>
                        <a:t> </a:t>
                      </a:r>
                      <a:r>
                        <a:rPr lang="en-US" baseline="0" dirty="0" err="1"/>
                        <a:t>bất</a:t>
                      </a:r>
                      <a:r>
                        <a:rPr lang="en-US" baseline="0" dirty="0"/>
                        <a:t> </a:t>
                      </a:r>
                      <a:r>
                        <a:rPr lang="en-US" baseline="0" dirty="0" err="1"/>
                        <a:t>kỳ</a:t>
                      </a:r>
                      <a:endParaRPr lang="en-US" dirty="0"/>
                    </a:p>
                  </a:txBody>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796017" y="3524250"/>
            <a:ext cx="9581983" cy="2895600"/>
            <a:chOff x="796017" y="3662136"/>
            <a:chExt cx="9581983" cy="28956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3982624"/>
              <a:ext cx="9569963" cy="2575112"/>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796017" y="3662136"/>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3" name="Date Placeholder 2"/>
          <p:cNvSpPr>
            <a:spLocks noGrp="1"/>
          </p:cNvSpPr>
          <p:nvPr>
            <p:ph type="dt" sz="half" idx="10"/>
          </p:nvPr>
        </p:nvSpPr>
        <p:spPr/>
        <p:txBody>
          <a:bodyPr/>
          <a:lstStyle/>
          <a:p>
            <a:pPr>
              <a:defRPr/>
            </a:pPr>
            <a:fld id="{1CD73406-8886-4DC1-9CB8-1BB1A7329869}"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3054421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thao tác trên ArrayList 2-4</a:t>
            </a:r>
          </a:p>
        </p:txBody>
      </p:sp>
      <p:graphicFrame>
        <p:nvGraphicFramePr>
          <p:cNvPr id="4" name="Content Placeholder 3"/>
          <p:cNvGraphicFramePr>
            <a:graphicFrameLocks/>
          </p:cNvGraphicFramePr>
          <p:nvPr>
            <p:extLst>
              <p:ext uri="{D42A27DB-BD31-4B8C-83A1-F6EECF244321}">
                <p14:modId xmlns:p14="http://schemas.microsoft.com/office/powerpoint/2010/main" val="2625656510"/>
              </p:ext>
            </p:extLst>
          </p:nvPr>
        </p:nvGraphicFramePr>
        <p:xfrm>
          <a:off x="808037" y="1314450"/>
          <a:ext cx="9753600" cy="2057400"/>
        </p:xfrm>
        <a:graphic>
          <a:graphicData uri="http://schemas.openxmlformats.org/drawingml/2006/table">
            <a:tbl>
              <a:tblPr firstRow="1" bandRow="1">
                <a:tableStyleId>{5C22544A-7EE6-4342-B048-85BDC9FD1C3A}</a:tableStyleId>
              </a:tblPr>
              <a:tblGrid>
                <a:gridCol w="1851337">
                  <a:extLst>
                    <a:ext uri="{9D8B030D-6E8A-4147-A177-3AD203B41FA5}">
                      <a16:colId xmlns:a16="http://schemas.microsoft.com/office/drawing/2014/main" val="20000"/>
                    </a:ext>
                  </a:extLst>
                </a:gridCol>
                <a:gridCol w="7902263">
                  <a:extLst>
                    <a:ext uri="{9D8B030D-6E8A-4147-A177-3AD203B41FA5}">
                      <a16:colId xmlns:a16="http://schemas.microsoft.com/office/drawing/2014/main" val="20001"/>
                    </a:ext>
                  </a:extLst>
                </a:gridCol>
              </a:tblGrid>
              <a:tr h="370840">
                <a:tc gridSpan="2">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t>Xóa phần tử</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Remove</a:t>
                      </a:r>
                    </a:p>
                  </a:txBody>
                  <a:tcPr/>
                </a:tc>
                <a:tc>
                  <a:txBody>
                    <a:bodyPr/>
                    <a:lstStyle/>
                    <a:p>
                      <a:r>
                        <a:rPr lang="en-US" dirty="0" err="1"/>
                        <a:t>Xóa</a:t>
                      </a:r>
                      <a:r>
                        <a:rPr lang="en-US" baseline="0" dirty="0"/>
                        <a:t> 1 </a:t>
                      </a:r>
                      <a:r>
                        <a:rPr lang="en-US" baseline="0" dirty="0" err="1"/>
                        <a:t>phần</a:t>
                      </a:r>
                      <a:r>
                        <a:rPr lang="en-US" baseline="0" dirty="0"/>
                        <a:t> </a:t>
                      </a:r>
                      <a:r>
                        <a:rPr lang="en-US" baseline="0" dirty="0" err="1"/>
                        <a:t>tử</a:t>
                      </a:r>
                      <a:r>
                        <a:rPr lang="en-US" baseline="0" dirty="0"/>
                        <a:t> </a:t>
                      </a:r>
                      <a:r>
                        <a:rPr lang="en-US" baseline="0" dirty="0" err="1"/>
                        <a:t>có</a:t>
                      </a:r>
                      <a:r>
                        <a:rPr lang="en-US" baseline="0" dirty="0"/>
                        <a:t> </a:t>
                      </a:r>
                      <a:r>
                        <a:rPr lang="en-US" baseline="0" dirty="0" err="1"/>
                        <a:t>giá</a:t>
                      </a:r>
                      <a:r>
                        <a:rPr lang="en-US" baseline="0" dirty="0"/>
                        <a:t> </a:t>
                      </a:r>
                      <a:r>
                        <a:rPr lang="en-US" baseline="0" dirty="0" err="1"/>
                        <a:t>trị</a:t>
                      </a:r>
                      <a:r>
                        <a:rPr lang="en-US" baseline="0" dirty="0"/>
                        <a:t> </a:t>
                      </a:r>
                      <a:r>
                        <a:rPr lang="en-US" baseline="0" dirty="0" err="1"/>
                        <a:t>xác</a:t>
                      </a:r>
                      <a:r>
                        <a:rPr lang="en-US" baseline="0" dirty="0"/>
                        <a:t> </a:t>
                      </a:r>
                      <a:r>
                        <a:rPr lang="en-US" baseline="0" dirty="0" err="1"/>
                        <a:t>đinh</a:t>
                      </a:r>
                      <a:endParaRPr lang="en-US" dirty="0"/>
                    </a:p>
                  </a:txBody>
                  <a:tcPr/>
                </a:tc>
                <a:extLst>
                  <a:ext uri="{0D108BD9-81ED-4DB2-BD59-A6C34878D82A}">
                    <a16:rowId xmlns:a16="http://schemas.microsoft.com/office/drawing/2014/main" val="10001"/>
                  </a:ext>
                </a:extLst>
              </a:tr>
              <a:tr h="370840">
                <a:tc>
                  <a:txBody>
                    <a:bodyPr/>
                    <a:lstStyle/>
                    <a:p>
                      <a:r>
                        <a:rPr lang="en-US" dirty="0" err="1"/>
                        <a:t>RemoveAt</a:t>
                      </a:r>
                      <a:endParaRPr lang="en-US" dirty="0"/>
                    </a:p>
                  </a:txBody>
                  <a:tcPr/>
                </a:tc>
                <a:tc>
                  <a:txBody>
                    <a:bodyPr/>
                    <a:lstStyle/>
                    <a:p>
                      <a:r>
                        <a:rPr lang="en-US" dirty="0" err="1"/>
                        <a:t>Xóa</a:t>
                      </a:r>
                      <a:r>
                        <a:rPr lang="en-US" baseline="0" dirty="0"/>
                        <a:t> 1 </a:t>
                      </a:r>
                      <a:r>
                        <a:rPr lang="en-US" baseline="0" dirty="0" err="1"/>
                        <a:t>phần</a:t>
                      </a:r>
                      <a:r>
                        <a:rPr lang="en-US" baseline="0" dirty="0"/>
                        <a:t> </a:t>
                      </a:r>
                      <a:r>
                        <a:rPr lang="en-US" baseline="0" dirty="0" err="1"/>
                        <a:t>tử</a:t>
                      </a:r>
                      <a:r>
                        <a:rPr lang="en-US" baseline="0" dirty="0"/>
                        <a:t> </a:t>
                      </a:r>
                      <a:r>
                        <a:rPr lang="en-US" baseline="0" dirty="0" err="1"/>
                        <a:t>tại</a:t>
                      </a:r>
                      <a:r>
                        <a:rPr lang="en-US" baseline="0" dirty="0"/>
                        <a:t> </a:t>
                      </a:r>
                      <a:r>
                        <a:rPr lang="en-US" baseline="0" dirty="0" err="1"/>
                        <a:t>vị</a:t>
                      </a:r>
                      <a:r>
                        <a:rPr lang="en-US" baseline="0" dirty="0"/>
                        <a:t> </a:t>
                      </a:r>
                      <a:r>
                        <a:rPr lang="en-US" baseline="0" dirty="0" err="1"/>
                        <a:t>trí</a:t>
                      </a:r>
                      <a:r>
                        <a:rPr lang="en-US" baseline="0" dirty="0"/>
                        <a:t> </a:t>
                      </a:r>
                      <a:r>
                        <a:rPr lang="en-US" baseline="0" dirty="0" err="1"/>
                        <a:t>xác</a:t>
                      </a:r>
                      <a:r>
                        <a:rPr lang="en-US" baseline="0" dirty="0"/>
                        <a:t> </a:t>
                      </a:r>
                      <a:r>
                        <a:rPr lang="en-US" baseline="0" dirty="0" err="1"/>
                        <a:t>định</a:t>
                      </a:r>
                      <a:endParaRPr lang="en-US" dirty="0"/>
                    </a:p>
                  </a:txBody>
                  <a:tcPr/>
                </a:tc>
                <a:extLst>
                  <a:ext uri="{0D108BD9-81ED-4DB2-BD59-A6C34878D82A}">
                    <a16:rowId xmlns:a16="http://schemas.microsoft.com/office/drawing/2014/main" val="10002"/>
                  </a:ext>
                </a:extLst>
              </a:tr>
              <a:tr h="370840">
                <a:tc>
                  <a:txBody>
                    <a:bodyPr/>
                    <a:lstStyle/>
                    <a:p>
                      <a:r>
                        <a:rPr lang="en-US" dirty="0" err="1"/>
                        <a:t>RemoveRange</a:t>
                      </a:r>
                      <a:endParaRPr lang="en-US" dirty="0"/>
                    </a:p>
                  </a:txBody>
                  <a:tcPr/>
                </a:tc>
                <a:tc>
                  <a:txBody>
                    <a:bodyPr/>
                    <a:lstStyle/>
                    <a:p>
                      <a:r>
                        <a:rPr lang="en-US" dirty="0" err="1"/>
                        <a:t>Xóa</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tại</a:t>
                      </a:r>
                      <a:r>
                        <a:rPr lang="en-US" baseline="0" dirty="0"/>
                        <a:t> </a:t>
                      </a:r>
                      <a:r>
                        <a:rPr lang="en-US" baseline="0" dirty="0" err="1"/>
                        <a:t>vị</a:t>
                      </a:r>
                      <a:r>
                        <a:rPr lang="en-US" baseline="0" dirty="0"/>
                        <a:t> </a:t>
                      </a:r>
                      <a:r>
                        <a:rPr lang="en-US" baseline="0" dirty="0" err="1"/>
                        <a:t>trí</a:t>
                      </a:r>
                      <a:r>
                        <a:rPr lang="en-US" baseline="0" dirty="0"/>
                        <a:t> </a:t>
                      </a:r>
                      <a:r>
                        <a:rPr lang="en-US" baseline="0" dirty="0" err="1"/>
                        <a:t>xác</a:t>
                      </a:r>
                      <a:r>
                        <a:rPr lang="en-US" baseline="0" dirty="0"/>
                        <a:t> </a:t>
                      </a:r>
                      <a:r>
                        <a:rPr lang="en-US" baseline="0" dirty="0" err="1"/>
                        <a:t>định</a:t>
                      </a:r>
                      <a:endParaRPr lang="en-US" dirty="0"/>
                    </a:p>
                  </a:txBody>
                  <a:tcPr/>
                </a:tc>
                <a:extLst>
                  <a:ext uri="{0D108BD9-81ED-4DB2-BD59-A6C34878D82A}">
                    <a16:rowId xmlns:a16="http://schemas.microsoft.com/office/drawing/2014/main" val="10003"/>
                  </a:ext>
                </a:extLst>
              </a:tr>
              <a:tr h="370840">
                <a:tc>
                  <a:txBody>
                    <a:bodyPr/>
                    <a:lstStyle/>
                    <a:p>
                      <a:r>
                        <a:rPr lang="en-US" dirty="0"/>
                        <a:t>Clear</a:t>
                      </a:r>
                    </a:p>
                  </a:txBody>
                  <a:tcPr/>
                </a:tc>
                <a:tc>
                  <a:txBody>
                    <a:bodyPr/>
                    <a:lstStyle/>
                    <a:p>
                      <a:r>
                        <a:rPr lang="en-US" dirty="0" err="1"/>
                        <a:t>Xóa</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endParaRPr lang="en-US" dirty="0"/>
                    </a:p>
                  </a:txBody>
                  <a:tcPr/>
                </a:tc>
                <a:extLst>
                  <a:ext uri="{0D108BD9-81ED-4DB2-BD59-A6C34878D82A}">
                    <a16:rowId xmlns:a16="http://schemas.microsoft.com/office/drawing/2014/main" val="10004"/>
                  </a:ext>
                </a:extLst>
              </a:tr>
            </a:tbl>
          </a:graphicData>
        </a:graphic>
      </p:graphicFrame>
      <p:grpSp>
        <p:nvGrpSpPr>
          <p:cNvPr id="5" name="Group 4"/>
          <p:cNvGrpSpPr/>
          <p:nvPr/>
        </p:nvGrpSpPr>
        <p:grpSpPr>
          <a:xfrm>
            <a:off x="827540" y="3662136"/>
            <a:ext cx="9613538" cy="2148114"/>
            <a:chOff x="827540" y="3662136"/>
            <a:chExt cx="9613538" cy="2148114"/>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54" y="3981450"/>
              <a:ext cx="9599024" cy="1828800"/>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827540" y="3662136"/>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3" name="Date Placeholder 2"/>
          <p:cNvSpPr>
            <a:spLocks noGrp="1"/>
          </p:cNvSpPr>
          <p:nvPr>
            <p:ph type="dt" sz="half" idx="10"/>
          </p:nvPr>
        </p:nvSpPr>
        <p:spPr/>
        <p:txBody>
          <a:bodyPr/>
          <a:lstStyle/>
          <a:p>
            <a:pPr>
              <a:defRPr/>
            </a:pPr>
            <a:fld id="{2C563E10-F464-47E6-A02B-FA479CD3D695}"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682439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Các thao tác trên ArrayList 3-4</a:t>
            </a:r>
          </a:p>
        </p:txBody>
      </p:sp>
      <p:sp>
        <p:nvSpPr>
          <p:cNvPr id="3" name="Content Placeholder 2"/>
          <p:cNvSpPr>
            <a:spLocks noGrp="1"/>
          </p:cNvSpPr>
          <p:nvPr>
            <p:ph idx="1"/>
          </p:nvPr>
        </p:nvSpPr>
        <p:spPr/>
        <p:txBody>
          <a:bodyPr/>
          <a:lstStyle/>
          <a:p>
            <a:r>
              <a:rPr lang="en-US" b="1"/>
              <a:t>Duyệt mảng</a:t>
            </a:r>
          </a:p>
        </p:txBody>
      </p:sp>
      <p:grpSp>
        <p:nvGrpSpPr>
          <p:cNvPr id="4" name="Group 3"/>
          <p:cNvGrpSpPr/>
          <p:nvPr/>
        </p:nvGrpSpPr>
        <p:grpSpPr>
          <a:xfrm>
            <a:off x="793523" y="1924050"/>
            <a:ext cx="9994369" cy="3862614"/>
            <a:chOff x="793523" y="2061936"/>
            <a:chExt cx="9994369" cy="3862614"/>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2381250"/>
              <a:ext cx="9979855" cy="3543300"/>
            </a:xfrm>
            <a:prstGeom prst="rect">
              <a:avLst/>
            </a:prstGeom>
            <a:ln/>
          </p:spPr>
          <p:style>
            <a:lnRef idx="1">
              <a:schemeClr val="accent1"/>
            </a:lnRef>
            <a:fillRef idx="3">
              <a:schemeClr val="accent1"/>
            </a:fillRef>
            <a:effectRef idx="2">
              <a:schemeClr val="accent1"/>
            </a:effectRef>
            <a:fontRef idx="minor">
              <a:schemeClr val="lt1"/>
            </a:fontRef>
          </p:style>
        </p:pic>
        <p:sp>
          <p:nvSpPr>
            <p:cNvPr id="5" name="Rectangle 4"/>
            <p:cNvSpPr/>
            <p:nvPr/>
          </p:nvSpPr>
          <p:spPr>
            <a:xfrm>
              <a:off x="793523" y="2061936"/>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1D11A349-4199-419B-83AF-D6A70F67450C}"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65332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Các</a:t>
            </a:r>
            <a:r>
              <a:rPr lang="en-US" sz="3200" dirty="0"/>
              <a:t> </a:t>
            </a:r>
            <a:r>
              <a:rPr lang="en-US" sz="3200" dirty="0" err="1"/>
              <a:t>thao</a:t>
            </a:r>
            <a:r>
              <a:rPr lang="en-US" sz="3200" dirty="0"/>
              <a:t> </a:t>
            </a:r>
            <a:r>
              <a:rPr lang="en-US" sz="3200" dirty="0" err="1"/>
              <a:t>tác</a:t>
            </a:r>
            <a:r>
              <a:rPr lang="en-US" sz="3200" dirty="0"/>
              <a:t> </a:t>
            </a:r>
            <a:r>
              <a:rPr lang="en-US" sz="3200" dirty="0" err="1"/>
              <a:t>trên</a:t>
            </a:r>
            <a:r>
              <a:rPr lang="en-US" sz="3200" dirty="0"/>
              <a:t> </a:t>
            </a:r>
            <a:r>
              <a:rPr lang="en-US" sz="3200" dirty="0" err="1"/>
              <a:t>ArrayList</a:t>
            </a:r>
            <a:r>
              <a:rPr lang="en-US" sz="3200" dirty="0"/>
              <a:t> 4-4</a:t>
            </a:r>
          </a:p>
        </p:txBody>
      </p:sp>
      <p:graphicFrame>
        <p:nvGraphicFramePr>
          <p:cNvPr id="4" name="Content Placeholder 3"/>
          <p:cNvGraphicFramePr>
            <a:graphicFrameLocks/>
          </p:cNvGraphicFramePr>
          <p:nvPr>
            <p:extLst>
              <p:ext uri="{D42A27DB-BD31-4B8C-83A1-F6EECF244321}">
                <p14:modId xmlns:p14="http://schemas.microsoft.com/office/powerpoint/2010/main" val="2527958606"/>
              </p:ext>
            </p:extLst>
          </p:nvPr>
        </p:nvGraphicFramePr>
        <p:xfrm>
          <a:off x="731837" y="1238250"/>
          <a:ext cx="9753600" cy="2057400"/>
        </p:xfrm>
        <a:graphic>
          <a:graphicData uri="http://schemas.openxmlformats.org/drawingml/2006/table">
            <a:tbl>
              <a:tblPr firstRow="1" bandRow="1">
                <a:tableStyleId>{5C22544A-7EE6-4342-B048-85BDC9FD1C3A}</a:tableStyleId>
              </a:tblPr>
              <a:tblGrid>
                <a:gridCol w="1851337">
                  <a:extLst>
                    <a:ext uri="{9D8B030D-6E8A-4147-A177-3AD203B41FA5}">
                      <a16:colId xmlns:a16="http://schemas.microsoft.com/office/drawing/2014/main" val="20000"/>
                    </a:ext>
                  </a:extLst>
                </a:gridCol>
                <a:gridCol w="7902263">
                  <a:extLst>
                    <a:ext uri="{9D8B030D-6E8A-4147-A177-3AD203B41FA5}">
                      <a16:colId xmlns:a16="http://schemas.microsoft.com/office/drawing/2014/main" val="20001"/>
                    </a:ext>
                  </a:extLst>
                </a:gridCol>
              </a:tblGrid>
              <a:tr h="370840">
                <a:tc gridSpan="2">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t>Sắp</a:t>
                      </a:r>
                      <a:r>
                        <a:rPr lang="en-US" baseline="0"/>
                        <a:t> xếp và tìm kiếm</a:t>
                      </a:r>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Sort</a:t>
                      </a:r>
                    </a:p>
                  </a:txBody>
                  <a:tcPr/>
                </a:tc>
                <a:tc>
                  <a:txBody>
                    <a:bodyPr/>
                    <a:lstStyle/>
                    <a:p>
                      <a:r>
                        <a:rPr lang="en-US" dirty="0" err="1"/>
                        <a:t>Sắp</a:t>
                      </a:r>
                      <a:r>
                        <a:rPr lang="en-US" baseline="0" dirty="0"/>
                        <a:t> </a:t>
                      </a:r>
                      <a:r>
                        <a:rPr lang="en-US" baseline="0" dirty="0" err="1"/>
                        <a:t>xếp</a:t>
                      </a:r>
                      <a:r>
                        <a:rPr lang="en-US" baseline="0" dirty="0"/>
                        <a:t> </a:t>
                      </a:r>
                      <a:r>
                        <a:rPr lang="en-US" baseline="0" dirty="0" err="1"/>
                        <a:t>các</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phần</a:t>
                      </a:r>
                      <a:r>
                        <a:rPr lang="en-US" baseline="0" dirty="0"/>
                        <a:t> </a:t>
                      </a:r>
                      <a:r>
                        <a:rPr lang="en-US" baseline="0" dirty="0" err="1"/>
                        <a:t>biệt</a:t>
                      </a:r>
                      <a:r>
                        <a:rPr lang="en-US" baseline="0" dirty="0"/>
                        <a:t> </a:t>
                      </a:r>
                      <a:r>
                        <a:rPr lang="en-US" baseline="0" dirty="0" err="1"/>
                        <a:t>chữ</a:t>
                      </a:r>
                      <a:r>
                        <a:rPr lang="en-US" baseline="0" dirty="0"/>
                        <a:t> </a:t>
                      </a:r>
                      <a:r>
                        <a:rPr lang="en-US" baseline="0" dirty="0" err="1"/>
                        <a:t>hoa</a:t>
                      </a:r>
                      <a:r>
                        <a:rPr lang="en-US" baseline="0" dirty="0"/>
                        <a:t> </a:t>
                      </a:r>
                      <a:r>
                        <a:rPr lang="en-US" baseline="0" dirty="0" err="1"/>
                        <a:t>chữ</a:t>
                      </a:r>
                      <a:r>
                        <a:rPr lang="en-US" baseline="0" dirty="0"/>
                        <a:t> </a:t>
                      </a:r>
                      <a:r>
                        <a:rPr lang="en-US" baseline="0" dirty="0" err="1"/>
                        <a:t>thường</a:t>
                      </a:r>
                      <a:endParaRPr lang="en-US" dirty="0"/>
                    </a:p>
                  </a:txBody>
                  <a:tcPr/>
                </a:tc>
                <a:extLst>
                  <a:ext uri="{0D108BD9-81ED-4DB2-BD59-A6C34878D82A}">
                    <a16:rowId xmlns:a16="http://schemas.microsoft.com/office/drawing/2014/main" val="10001"/>
                  </a:ext>
                </a:extLst>
              </a:tr>
              <a:tr h="370840">
                <a:tc>
                  <a:txBody>
                    <a:bodyPr/>
                    <a:lstStyle/>
                    <a:p>
                      <a:r>
                        <a:rPr lang="en-US" dirty="0" err="1"/>
                        <a:t>IndexOf</a:t>
                      </a:r>
                      <a:endParaRPr lang="en-US" dirty="0"/>
                    </a:p>
                  </a:txBody>
                  <a:tcPr/>
                </a:tc>
                <a:tc>
                  <a:txBody>
                    <a:bodyPr/>
                    <a:lstStyle/>
                    <a:p>
                      <a:r>
                        <a:rPr lang="en-US" dirty="0" err="1"/>
                        <a:t>Tìm</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đầu</a:t>
                      </a:r>
                      <a:r>
                        <a:rPr lang="en-US" baseline="0" dirty="0"/>
                        <a:t> </a:t>
                      </a:r>
                      <a:r>
                        <a:rPr lang="en-US" baseline="0" dirty="0" err="1"/>
                        <a:t>tiên</a:t>
                      </a:r>
                      <a:r>
                        <a:rPr lang="en-US" baseline="0" dirty="0"/>
                        <a:t>, </a:t>
                      </a:r>
                      <a:r>
                        <a:rPr lang="en-US" baseline="0" dirty="0" err="1"/>
                        <a:t>nếu</a:t>
                      </a:r>
                      <a:r>
                        <a:rPr lang="en-US" baseline="0" dirty="0"/>
                        <a:t> </a:t>
                      </a:r>
                      <a:r>
                        <a:rPr lang="en-US" baseline="0" dirty="0" err="1"/>
                        <a:t>tìm</a:t>
                      </a:r>
                      <a:r>
                        <a:rPr lang="en-US" baseline="0" dirty="0"/>
                        <a:t> </a:t>
                      </a:r>
                      <a:r>
                        <a:rPr lang="en-US" baseline="0" dirty="0" err="1"/>
                        <a:t>thầy</a:t>
                      </a:r>
                      <a:r>
                        <a:rPr lang="en-US" baseline="0" dirty="0"/>
                        <a:t> </a:t>
                      </a:r>
                      <a:r>
                        <a:rPr lang="en-US" baseline="0" dirty="0" err="1"/>
                        <a:t>trả</a:t>
                      </a:r>
                      <a:r>
                        <a:rPr lang="en-US" baseline="0" dirty="0"/>
                        <a:t> </a:t>
                      </a:r>
                      <a:r>
                        <a:rPr lang="en-US" baseline="0" dirty="0" err="1"/>
                        <a:t>về</a:t>
                      </a:r>
                      <a:r>
                        <a:rPr lang="en-US" baseline="0" dirty="0"/>
                        <a:t> </a:t>
                      </a:r>
                      <a:r>
                        <a:rPr lang="en-US" baseline="0" dirty="0" err="1"/>
                        <a:t>vị</a:t>
                      </a:r>
                      <a:r>
                        <a:rPr lang="en-US" baseline="0" dirty="0"/>
                        <a:t> </a:t>
                      </a:r>
                      <a:r>
                        <a:rPr lang="en-US" baseline="0" dirty="0" err="1"/>
                        <a:t>trí</a:t>
                      </a:r>
                      <a:r>
                        <a:rPr lang="en-US" baseline="0" dirty="0"/>
                        <a:t>, </a:t>
                      </a:r>
                      <a:r>
                        <a:rPr lang="en-US" baseline="0" dirty="0" err="1"/>
                        <a:t>nếu</a:t>
                      </a:r>
                      <a:r>
                        <a:rPr lang="en-US" baseline="0" dirty="0"/>
                        <a:t> </a:t>
                      </a:r>
                      <a:r>
                        <a:rPr lang="en-US" baseline="0" dirty="0" err="1"/>
                        <a:t>không</a:t>
                      </a:r>
                      <a:r>
                        <a:rPr lang="en-US" baseline="0" dirty="0"/>
                        <a:t> </a:t>
                      </a:r>
                      <a:r>
                        <a:rPr lang="en-US" baseline="0" dirty="0" err="1"/>
                        <a:t>trả</a:t>
                      </a:r>
                      <a:r>
                        <a:rPr lang="en-US" baseline="0" dirty="0"/>
                        <a:t> </a:t>
                      </a:r>
                      <a:r>
                        <a:rPr lang="en-US" baseline="0" dirty="0" err="1"/>
                        <a:t>về</a:t>
                      </a:r>
                      <a:r>
                        <a:rPr lang="en-US" baseline="0" dirty="0"/>
                        <a:t> -1</a:t>
                      </a:r>
                      <a:endParaRPr lang="en-US" dirty="0"/>
                    </a:p>
                  </a:txBody>
                  <a:tcPr/>
                </a:tc>
                <a:extLst>
                  <a:ext uri="{0D108BD9-81ED-4DB2-BD59-A6C34878D82A}">
                    <a16:rowId xmlns:a16="http://schemas.microsoft.com/office/drawing/2014/main" val="10002"/>
                  </a:ext>
                </a:extLst>
              </a:tr>
              <a:tr h="370840">
                <a:tc>
                  <a:txBody>
                    <a:bodyPr/>
                    <a:lstStyle/>
                    <a:p>
                      <a:r>
                        <a:rPr lang="en-US" dirty="0" err="1"/>
                        <a:t>LastIndexOf</a:t>
                      </a:r>
                      <a:endParaRPr lang="en-US" dirty="0"/>
                    </a:p>
                  </a:txBody>
                  <a:tcPr/>
                </a:tc>
                <a:tc>
                  <a:txBody>
                    <a:bodyPr/>
                    <a:lstStyle/>
                    <a:p>
                      <a:r>
                        <a:rPr lang="en-US" dirty="0" err="1"/>
                        <a:t>Tìm</a:t>
                      </a:r>
                      <a:r>
                        <a:rPr lang="en-US" baseline="0" dirty="0"/>
                        <a:t> </a:t>
                      </a:r>
                      <a:r>
                        <a:rPr lang="en-US" baseline="0" dirty="0" err="1"/>
                        <a:t>phần</a:t>
                      </a:r>
                      <a:r>
                        <a:rPr lang="en-US" baseline="0" dirty="0"/>
                        <a:t> </a:t>
                      </a:r>
                      <a:r>
                        <a:rPr lang="en-US" baseline="0" dirty="0" err="1"/>
                        <a:t>tử</a:t>
                      </a:r>
                      <a:r>
                        <a:rPr lang="en-US" baseline="0" dirty="0"/>
                        <a:t> ở </a:t>
                      </a:r>
                      <a:r>
                        <a:rPr lang="en-US" baseline="0" dirty="0" err="1"/>
                        <a:t>cuối</a:t>
                      </a:r>
                      <a:r>
                        <a:rPr lang="en-US" baseline="0" dirty="0"/>
                        <a:t> (</a:t>
                      </a:r>
                      <a:r>
                        <a:rPr lang="en-US" baseline="0" dirty="0" err="1"/>
                        <a:t>giống</a:t>
                      </a:r>
                      <a:r>
                        <a:rPr lang="en-US" baseline="0" dirty="0"/>
                        <a:t> </a:t>
                      </a:r>
                      <a:r>
                        <a:rPr lang="en-US" baseline="0" dirty="0" err="1"/>
                        <a:t>IndexOf</a:t>
                      </a:r>
                      <a:r>
                        <a:rPr lang="en-US" baseline="0" dirty="0"/>
                        <a:t>)</a:t>
                      </a:r>
                      <a:endParaRPr lang="en-US" dirty="0"/>
                    </a:p>
                  </a:txBody>
                  <a:tcPr/>
                </a:tc>
                <a:extLst>
                  <a:ext uri="{0D108BD9-81ED-4DB2-BD59-A6C34878D82A}">
                    <a16:rowId xmlns:a16="http://schemas.microsoft.com/office/drawing/2014/main" val="10003"/>
                  </a:ext>
                </a:extLst>
              </a:tr>
              <a:tr h="370840">
                <a:tc>
                  <a:txBody>
                    <a:bodyPr/>
                    <a:lstStyle/>
                    <a:p>
                      <a:r>
                        <a:rPr lang="en-US" dirty="0"/>
                        <a:t>Contains</a:t>
                      </a:r>
                    </a:p>
                  </a:txBody>
                  <a:tcPr/>
                </a:tc>
                <a:tc>
                  <a:txBody>
                    <a:bodyPr/>
                    <a:lstStyle/>
                    <a:p>
                      <a:r>
                        <a:rPr lang="en-US" dirty="0" err="1"/>
                        <a:t>Kiểm</a:t>
                      </a:r>
                      <a:r>
                        <a:rPr lang="en-US" baseline="0" dirty="0"/>
                        <a:t> </a:t>
                      </a:r>
                      <a:r>
                        <a:rPr lang="en-US" baseline="0" dirty="0" err="1"/>
                        <a:t>tra</a:t>
                      </a:r>
                      <a:r>
                        <a:rPr lang="en-US" baseline="0" dirty="0"/>
                        <a:t> </a:t>
                      </a:r>
                      <a:r>
                        <a:rPr lang="en-US" baseline="0" dirty="0" err="1"/>
                        <a:t>trong</a:t>
                      </a:r>
                      <a:r>
                        <a:rPr lang="en-US" baseline="0" dirty="0"/>
                        <a:t> </a:t>
                      </a:r>
                      <a:r>
                        <a:rPr lang="en-US" baseline="0" dirty="0" err="1"/>
                        <a:t>tập</a:t>
                      </a:r>
                      <a:r>
                        <a:rPr lang="en-US" baseline="0" dirty="0"/>
                        <a:t> </a:t>
                      </a:r>
                      <a:r>
                        <a:rPr lang="en-US" baseline="0" dirty="0" err="1"/>
                        <a:t>hợp</a:t>
                      </a:r>
                      <a:r>
                        <a:rPr lang="en-US" baseline="0" dirty="0"/>
                        <a:t> </a:t>
                      </a:r>
                      <a:r>
                        <a:rPr lang="en-US" baseline="0" dirty="0" err="1"/>
                        <a:t>có</a:t>
                      </a:r>
                      <a:r>
                        <a:rPr lang="en-US" baseline="0" dirty="0"/>
                        <a:t> </a:t>
                      </a:r>
                      <a:r>
                        <a:rPr lang="en-US" baseline="0" dirty="0" err="1"/>
                        <a:t>chứa</a:t>
                      </a:r>
                      <a:r>
                        <a:rPr lang="en-US" baseline="0" dirty="0"/>
                        <a:t> </a:t>
                      </a:r>
                      <a:r>
                        <a:rPr lang="en-US" baseline="0" dirty="0" err="1"/>
                        <a:t>phần</a:t>
                      </a:r>
                      <a:r>
                        <a:rPr lang="en-US" baseline="0" dirty="0"/>
                        <a:t> </a:t>
                      </a:r>
                      <a:r>
                        <a:rPr lang="en-US" baseline="0" dirty="0" err="1"/>
                        <a:t>tử</a:t>
                      </a:r>
                      <a:r>
                        <a:rPr lang="en-US" baseline="0" dirty="0"/>
                        <a:t> </a:t>
                      </a:r>
                      <a:r>
                        <a:rPr lang="en-US" baseline="0" dirty="0" err="1"/>
                        <a:t>cần</a:t>
                      </a:r>
                      <a:r>
                        <a:rPr lang="en-US" baseline="0" dirty="0"/>
                        <a:t> </a:t>
                      </a:r>
                      <a:r>
                        <a:rPr lang="en-US" baseline="0" dirty="0" err="1"/>
                        <a:t>tìm</a:t>
                      </a:r>
                      <a:r>
                        <a:rPr lang="en-US" baseline="0" dirty="0"/>
                        <a:t> </a:t>
                      </a:r>
                      <a:r>
                        <a:rPr lang="en-US" baseline="0" dirty="0" err="1"/>
                        <a:t>không</a:t>
                      </a:r>
                      <a:endParaRPr lang="en-US" dirty="0"/>
                    </a:p>
                  </a:txBody>
                  <a:tcPr/>
                </a:tc>
                <a:extLst>
                  <a:ext uri="{0D108BD9-81ED-4DB2-BD59-A6C34878D82A}">
                    <a16:rowId xmlns:a16="http://schemas.microsoft.com/office/drawing/2014/main" val="10004"/>
                  </a:ext>
                </a:extLst>
              </a:tr>
            </a:tbl>
          </a:graphicData>
        </a:graphic>
      </p:graphicFrame>
      <p:grpSp>
        <p:nvGrpSpPr>
          <p:cNvPr id="5" name="Group 4"/>
          <p:cNvGrpSpPr/>
          <p:nvPr/>
        </p:nvGrpSpPr>
        <p:grpSpPr>
          <a:xfrm>
            <a:off x="796017" y="3448050"/>
            <a:ext cx="9685134" cy="2938690"/>
            <a:chOff x="796017" y="3557360"/>
            <a:chExt cx="9685134" cy="293869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3876674"/>
              <a:ext cx="9673114" cy="2619376"/>
            </a:xfrm>
            <a:prstGeom prst="rect">
              <a:avLst/>
            </a:prstGeom>
            <a:ln/>
          </p:spPr>
          <p:style>
            <a:lnRef idx="1">
              <a:schemeClr val="accent1"/>
            </a:lnRef>
            <a:fillRef idx="3">
              <a:schemeClr val="accent1"/>
            </a:fillRef>
            <a:effectRef idx="2">
              <a:schemeClr val="accent1"/>
            </a:effectRef>
            <a:fontRef idx="minor">
              <a:schemeClr val="lt1"/>
            </a:fontRef>
          </p:style>
        </p:pic>
        <p:sp>
          <p:nvSpPr>
            <p:cNvPr id="6" name="Rectangle 5"/>
            <p:cNvSpPr/>
            <p:nvPr/>
          </p:nvSpPr>
          <p:spPr>
            <a:xfrm>
              <a:off x="796017" y="3557360"/>
              <a:ext cx="884237"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3" name="Date Placeholder 2"/>
          <p:cNvSpPr>
            <a:spLocks noGrp="1"/>
          </p:cNvSpPr>
          <p:nvPr>
            <p:ph type="dt" sz="half" idx="10"/>
          </p:nvPr>
        </p:nvSpPr>
        <p:spPr/>
        <p:txBody>
          <a:bodyPr/>
          <a:lstStyle/>
          <a:p>
            <a:pPr>
              <a:defRPr/>
            </a:pPr>
            <a:fld id="{AAF981A5-C2C2-4B00-A96A-329DEB26649D}" type="datetime1">
              <a:rPr lang="en-US" smtClean="0"/>
              <a:t>3/22/2022</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678523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HashTable</a:t>
            </a:r>
          </a:p>
        </p:txBody>
      </p:sp>
      <p:sp>
        <p:nvSpPr>
          <p:cNvPr id="3" name="Content Placeholder 2"/>
          <p:cNvSpPr>
            <a:spLocks noGrp="1"/>
          </p:cNvSpPr>
          <p:nvPr>
            <p:ph idx="1"/>
          </p:nvPr>
        </p:nvSpPr>
        <p:spPr/>
        <p:txBody>
          <a:bodyPr/>
          <a:lstStyle/>
          <a:p>
            <a:r>
              <a:rPr lang="en-US" dirty="0" err="1"/>
              <a:t>Lớp</a:t>
            </a:r>
            <a:r>
              <a:rPr lang="en-US" dirty="0"/>
              <a:t> </a:t>
            </a:r>
            <a:r>
              <a:rPr lang="en-US" dirty="0" err="1"/>
              <a:t>HashTable</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gồm</a:t>
            </a:r>
            <a:r>
              <a:rPr lang="en-US" dirty="0"/>
              <a:t> </a:t>
            </a:r>
            <a:r>
              <a:rPr lang="en-US" dirty="0" err="1"/>
              <a:t>một</a:t>
            </a:r>
            <a:r>
              <a:rPr lang="en-US" dirty="0"/>
              <a:t> </a:t>
            </a:r>
            <a:r>
              <a:rPr lang="en-US" dirty="0" err="1"/>
              <a:t>cặp</a:t>
            </a:r>
            <a:r>
              <a:rPr lang="en-US" dirty="0"/>
              <a:t> </a:t>
            </a:r>
            <a:r>
              <a:rPr lang="en-US" dirty="0" err="1"/>
              <a:t>thông</a:t>
            </a:r>
            <a:r>
              <a:rPr lang="en-US" dirty="0"/>
              <a:t> tin key(</a:t>
            </a:r>
            <a:r>
              <a:rPr lang="en-US" dirty="0" err="1"/>
              <a:t>khóa</a:t>
            </a:r>
            <a:r>
              <a:rPr lang="en-US" dirty="0"/>
              <a:t>) </a:t>
            </a:r>
            <a:r>
              <a:rPr lang="en-US" dirty="0" err="1"/>
              <a:t>và</a:t>
            </a:r>
            <a:r>
              <a:rPr lang="en-US" dirty="0"/>
              <a:t> value (</a:t>
            </a:r>
            <a:r>
              <a:rPr lang="en-US" dirty="0" err="1"/>
              <a:t>giá</a:t>
            </a:r>
            <a:r>
              <a:rPr lang="en-US" dirty="0"/>
              <a:t> </a:t>
            </a:r>
            <a:r>
              <a:rPr lang="en-US" dirty="0" err="1"/>
              <a:t>trị</a:t>
            </a:r>
            <a:r>
              <a:rPr lang="en-US" dirty="0"/>
              <a:t>)</a:t>
            </a:r>
          </a:p>
          <a:p>
            <a:r>
              <a:rPr lang="en-US" dirty="0"/>
              <a:t>Key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phải</a:t>
            </a:r>
            <a:r>
              <a:rPr lang="en-US" dirty="0"/>
              <a:t> </a:t>
            </a:r>
            <a:r>
              <a:rPr lang="en-US" dirty="0" err="1"/>
              <a:t>là</a:t>
            </a:r>
            <a:r>
              <a:rPr lang="en-US" dirty="0"/>
              <a:t> </a:t>
            </a:r>
            <a:r>
              <a:rPr lang="en-US" dirty="0" err="1"/>
              <a:t>duy</a:t>
            </a:r>
            <a:r>
              <a:rPr lang="en-US" dirty="0"/>
              <a:t> </a:t>
            </a:r>
            <a:r>
              <a:rPr lang="en-US" dirty="0" err="1"/>
              <a:t>nhất</a:t>
            </a:r>
            <a:endParaRPr lang="en-US" dirty="0"/>
          </a:p>
          <a:p>
            <a:r>
              <a:rPr lang="en-US" dirty="0"/>
              <a:t>Cho </a:t>
            </a:r>
            <a:r>
              <a:rPr lang="en-US" dirty="0" err="1"/>
              <a:t>phép</a:t>
            </a:r>
            <a:r>
              <a:rPr lang="en-US" dirty="0"/>
              <a:t> </a:t>
            </a:r>
            <a:r>
              <a:rPr lang="en-US" dirty="0" err="1"/>
              <a:t>tìm</a:t>
            </a:r>
            <a:r>
              <a:rPr lang="en-US" dirty="0"/>
              <a:t> </a:t>
            </a:r>
            <a:r>
              <a:rPr lang="en-US" dirty="0" err="1"/>
              <a:t>kiếm</a:t>
            </a:r>
            <a:r>
              <a:rPr lang="en-US" dirty="0"/>
              <a:t> </a:t>
            </a:r>
            <a:r>
              <a:rPr lang="en-US" dirty="0" err="1"/>
              <a:t>phần</a:t>
            </a:r>
            <a:r>
              <a:rPr lang="en-US" dirty="0"/>
              <a:t> </a:t>
            </a:r>
            <a:r>
              <a:rPr lang="en-US" dirty="0" err="1"/>
              <a:t>tử</a:t>
            </a:r>
            <a:r>
              <a:rPr lang="en-US" dirty="0"/>
              <a:t> </a:t>
            </a:r>
            <a:r>
              <a:rPr lang="en-US" dirty="0" err="1"/>
              <a:t>theo</a:t>
            </a:r>
            <a:r>
              <a:rPr lang="en-US" dirty="0"/>
              <a:t> key</a:t>
            </a:r>
          </a:p>
          <a:p>
            <a:r>
              <a:rPr lang="en-US" b="1" dirty="0" err="1"/>
              <a:t>Tạo</a:t>
            </a:r>
            <a:r>
              <a:rPr lang="en-US" b="1" dirty="0"/>
              <a:t> </a:t>
            </a:r>
            <a:r>
              <a:rPr lang="en-US" b="1" dirty="0" err="1"/>
              <a:t>đối</a:t>
            </a:r>
            <a:r>
              <a:rPr lang="en-US" b="1" dirty="0"/>
              <a:t> </a:t>
            </a:r>
            <a:r>
              <a:rPr lang="en-US" b="1" dirty="0" err="1"/>
              <a:t>tượng</a:t>
            </a:r>
            <a:endParaRPr lang="en-US" b="1" dirty="0"/>
          </a:p>
          <a:p>
            <a:pPr marL="534988" lvl="1" indent="0">
              <a:buNone/>
            </a:pPr>
            <a:r>
              <a:rPr lang="en-US" sz="2400" dirty="0" err="1">
                <a:solidFill>
                  <a:schemeClr val="accent6">
                    <a:lumMod val="75000"/>
                  </a:schemeClr>
                </a:solidFill>
              </a:rPr>
              <a:t>Hashtable</a:t>
            </a:r>
            <a:r>
              <a:rPr lang="en-US" sz="2400" dirty="0">
                <a:solidFill>
                  <a:schemeClr val="accent6">
                    <a:lumMod val="75000"/>
                  </a:schemeClr>
                </a:solidFill>
              </a:rPr>
              <a:t> pb=new </a:t>
            </a:r>
            <a:r>
              <a:rPr lang="en-US" sz="2400" dirty="0" err="1">
                <a:solidFill>
                  <a:schemeClr val="accent6">
                    <a:lumMod val="75000"/>
                  </a:schemeClr>
                </a:solidFill>
              </a:rPr>
              <a:t>Hashtable</a:t>
            </a:r>
            <a:r>
              <a:rPr lang="en-US" sz="2400" dirty="0">
                <a:solidFill>
                  <a:schemeClr val="accent6">
                    <a:lumMod val="75000"/>
                  </a:schemeClr>
                </a:solidFill>
              </a:rPr>
              <a:t>();</a:t>
            </a:r>
            <a:endParaRPr lang="en-US" dirty="0">
              <a:solidFill>
                <a:schemeClr val="accent6">
                  <a:lumMod val="75000"/>
                </a:schemeClr>
              </a:solidFill>
            </a:endParaRPr>
          </a:p>
        </p:txBody>
      </p:sp>
      <p:sp>
        <p:nvSpPr>
          <p:cNvPr id="4" name="Date Placeholder 3"/>
          <p:cNvSpPr>
            <a:spLocks noGrp="1"/>
          </p:cNvSpPr>
          <p:nvPr>
            <p:ph type="dt" sz="half" idx="10"/>
          </p:nvPr>
        </p:nvSpPr>
        <p:spPr/>
        <p:txBody>
          <a:bodyPr/>
          <a:lstStyle/>
          <a:p>
            <a:pPr>
              <a:defRPr/>
            </a:pPr>
            <a:fld id="{B1DB9FD0-2584-42BE-A684-8AC54E9FE35E}" type="datetime1">
              <a:rPr lang="en-US" smtClean="0"/>
              <a:t>3/22/2022</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632898669"/>
      </p:ext>
    </p:extLst>
  </p:cSld>
  <p:clrMapOvr>
    <a:masterClrMapping/>
  </p:clrMapOvr>
  <p:transition spd="slow">
    <p:push dir="u"/>
  </p:transition>
</p:sld>
</file>

<file path=ppt/theme/theme1.xml><?xml version="1.0" encoding="utf-8"?>
<a:theme xmlns:a="http://schemas.openxmlformats.org/drawingml/2006/main" name="power point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6904</TotalTime>
  <Words>1685</Words>
  <Application>Microsoft Office PowerPoint</Application>
  <PresentationFormat>Custom</PresentationFormat>
  <Paragraphs>224</Paragraphs>
  <Slides>28</Slides>
  <Notes>1</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Tahoma</vt:lpstr>
      <vt:lpstr>Times New Roman</vt:lpstr>
      <vt:lpstr>power point_new</vt:lpstr>
      <vt:lpstr> </vt:lpstr>
      <vt:lpstr>Nội dung</vt:lpstr>
      <vt:lpstr>Giới thiệu Collection</vt:lpstr>
      <vt:lpstr>“ArrayList” class</vt:lpstr>
      <vt:lpstr>Các thao tác trên ArrayList 1-4</vt:lpstr>
      <vt:lpstr>Các thao tác trên ArrayList 2-4</vt:lpstr>
      <vt:lpstr>Các thao tác trên ArrayList 3-4</vt:lpstr>
      <vt:lpstr>Các thao tác trên ArrayList 4-4</vt:lpstr>
      <vt:lpstr>Lớp HashTable</vt:lpstr>
      <vt:lpstr>Các thao tác trên HashTable 1-3</vt:lpstr>
      <vt:lpstr>Các thao tác trên HashTable 2-3</vt:lpstr>
      <vt:lpstr>Các thao tác trên HashTable 3-3</vt:lpstr>
      <vt:lpstr>Lớp SortedList</vt:lpstr>
      <vt:lpstr>Thao tác với SortedList 1-2</vt:lpstr>
      <vt:lpstr>Thao tác với SortedList 2-2</vt:lpstr>
      <vt:lpstr>Generic Collection</vt:lpstr>
      <vt:lpstr>Một số lớp Generic 1-4</vt:lpstr>
      <vt:lpstr>Một số lớp Generic 2-4</vt:lpstr>
      <vt:lpstr>Một số lớp Generic 3-4</vt:lpstr>
      <vt:lpstr>Một số lớp Generic 4-4</vt:lpstr>
      <vt:lpstr>Khởi tạo nhanh collection 1-2</vt:lpstr>
      <vt:lpstr>Khởi tạo nhanh collection 2-2</vt:lpstr>
      <vt:lpstr>Iterator</vt:lpstr>
      <vt:lpstr>Thực thi Iterator 1-3</vt:lpstr>
      <vt:lpstr>Ưu điểm của Iterator</vt:lpstr>
      <vt:lpstr>Thực thi Iterator 2-3</vt:lpstr>
      <vt:lpstr>Thực thi Iterator 3-3</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 (Introduction to HTML)</dc:title>
  <dc:subject>Building Dynamic Web Sites</dc:subject>
  <dc:creator>Duong Thanh Minh</dc:creator>
  <cp:lastModifiedBy>Duong YT</cp:lastModifiedBy>
  <cp:revision>1224</cp:revision>
  <cp:lastPrinted>1999-04-02T07:13:32Z</cp:lastPrinted>
  <dcterms:created xsi:type="dcterms:W3CDTF">1999-02-08T10:06:25Z</dcterms:created>
  <dcterms:modified xsi:type="dcterms:W3CDTF">2022-03-22T09:56:39Z</dcterms:modified>
</cp:coreProperties>
</file>