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81" r:id="rId1"/>
  </p:sldMasterIdLst>
  <p:notesMasterIdLst>
    <p:notesMasterId r:id="rId28"/>
  </p:notesMasterIdLst>
  <p:handoutMasterIdLst>
    <p:handoutMasterId r:id="rId29"/>
  </p:handout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59" r:id="rId27"/>
  </p:sldIdLst>
  <p:sldSz cx="11522075" cy="7200900"/>
  <p:notesSz cx="9190038" cy="6858000"/>
  <p:defaultTex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268">
          <p15:clr>
            <a:srgbClr val="A4A3A4"/>
          </p15:clr>
        </p15:guide>
        <p15:guide id="2" pos="3629">
          <p15:clr>
            <a:srgbClr val="A4A3A4"/>
          </p15:clr>
        </p15:guide>
      </p15:sldGuideLst>
    </p:ext>
    <p:ext uri="{2D200454-40CA-4A62-9FC3-DE9A4176ACB9}">
      <p15:notesGuideLst xmlns:p15="http://schemas.microsoft.com/office/powerpoint/2012/main">
        <p15:guide id="1" orient="horz" pos="2160">
          <p15:clr>
            <a:srgbClr val="A4A3A4"/>
          </p15:clr>
        </p15:guide>
        <p15:guide id="2" pos="28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a:srgbClr val="FDF4E7"/>
    <a:srgbClr val="FCF5C4"/>
    <a:srgbClr val="C1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6" autoAdjust="0"/>
    <p:restoredTop sz="94660" autoAdjust="0"/>
  </p:normalViewPr>
  <p:slideViewPr>
    <p:cSldViewPr>
      <p:cViewPr varScale="1">
        <p:scale>
          <a:sx n="59" d="100"/>
          <a:sy n="59" d="100"/>
        </p:scale>
        <p:origin x="1100" y="56"/>
      </p:cViewPr>
      <p:guideLst>
        <p:guide orient="horz" pos="2268"/>
        <p:guide pos="36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5" d="100"/>
          <a:sy n="75" d="100"/>
        </p:scale>
        <p:origin x="-1926" y="-102"/>
      </p:cViewPr>
      <p:guideLst>
        <p:guide orient="horz" pos="2160"/>
        <p:guide pos="289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ếu Lương" userId="27e5ccf7-d218-4e1c-9fa7-969eea3963ba" providerId="ADAL" clId="{3AF3D2DE-BA48-4B7C-9D9B-66EA608466BB}"/>
    <pc:docChg chg="modSld">
      <pc:chgData name="Hiếu Lương" userId="27e5ccf7-d218-4e1c-9fa7-969eea3963ba" providerId="ADAL" clId="{3AF3D2DE-BA48-4B7C-9D9B-66EA608466BB}" dt="2023-10-16T01:54:50.524" v="1" actId="20577"/>
      <pc:docMkLst>
        <pc:docMk/>
      </pc:docMkLst>
      <pc:sldChg chg="modNotesTx">
        <pc:chgData name="Hiếu Lương" userId="27e5ccf7-d218-4e1c-9fa7-969eea3963ba" providerId="ADAL" clId="{3AF3D2DE-BA48-4B7C-9D9B-66EA608466BB}" dt="2023-10-16T01:54:50.524" v="1" actId="20577"/>
        <pc:sldMkLst>
          <pc:docMk/>
          <pc:sldMk cId="1930121975" sldId="2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83038"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205413" y="0"/>
            <a:ext cx="3983037" cy="342900"/>
          </a:xfrm>
          <a:prstGeom prst="rect">
            <a:avLst/>
          </a:prstGeom>
        </p:spPr>
        <p:txBody>
          <a:bodyPr vert="horz" lIns="91440" tIns="45720" rIns="91440" bIns="45720" rtlCol="0"/>
          <a:lstStyle>
            <a:lvl1pPr algn="r">
              <a:defRPr sz="1200"/>
            </a:lvl1pPr>
          </a:lstStyle>
          <a:p>
            <a:pPr>
              <a:defRPr/>
            </a:pPr>
            <a:fld id="{237F9830-1794-41B9-B0E8-33936F69EDBF}" type="datetimeFigureOut">
              <a:rPr lang="en-US"/>
              <a:pPr>
                <a:defRPr/>
              </a:pPr>
              <a:t>10/16/2023</a:t>
            </a:fld>
            <a:endParaRPr lang="en-US"/>
          </a:p>
        </p:txBody>
      </p:sp>
      <p:sp>
        <p:nvSpPr>
          <p:cNvPr id="4" name="Footer Placeholder 3"/>
          <p:cNvSpPr>
            <a:spLocks noGrp="1"/>
          </p:cNvSpPr>
          <p:nvPr>
            <p:ph type="ftr" sz="quarter" idx="2"/>
          </p:nvPr>
        </p:nvSpPr>
        <p:spPr>
          <a:xfrm>
            <a:off x="0" y="6513513"/>
            <a:ext cx="3983038"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205413" y="6513513"/>
            <a:ext cx="3983037" cy="342900"/>
          </a:xfrm>
          <a:prstGeom prst="rect">
            <a:avLst/>
          </a:prstGeom>
        </p:spPr>
        <p:txBody>
          <a:bodyPr vert="horz" lIns="91440" tIns="45720" rIns="91440" bIns="45720" rtlCol="0" anchor="b"/>
          <a:lstStyle>
            <a:lvl1pPr algn="r">
              <a:defRPr sz="1200"/>
            </a:lvl1pPr>
          </a:lstStyle>
          <a:p>
            <a:pPr>
              <a:defRPr/>
            </a:pPr>
            <a:fld id="{81097615-924B-4DF2-BB83-AA599D2E9D2B}" type="slidenum">
              <a:rPr lang="en-US"/>
              <a:pPr>
                <a:defRPr/>
              </a:pPr>
              <a:t>‹#›</a:t>
            </a:fld>
            <a:endParaRPr lang="en-US"/>
          </a:p>
        </p:txBody>
      </p:sp>
    </p:spTree>
    <p:extLst>
      <p:ext uri="{BB962C8B-B14F-4D97-AF65-F5344CB8AC3E}">
        <p14:creationId xmlns:p14="http://schemas.microsoft.com/office/powerpoint/2010/main" val="307979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87" name="Rectangle 3"/>
          <p:cNvSpPr>
            <a:spLocks noGrp="1" noChangeArrowheads="1"/>
          </p:cNvSpPr>
          <p:nvPr>
            <p:ph type="dt" idx="1"/>
          </p:nvPr>
        </p:nvSpPr>
        <p:spPr bwMode="auto">
          <a:xfrm>
            <a:off x="5207000" y="0"/>
            <a:ext cx="3983038" cy="3429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2538413" y="514350"/>
            <a:ext cx="41148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1225550" y="3257550"/>
            <a:ext cx="6738938" cy="30861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5207000" y="6515100"/>
            <a:ext cx="3983038" cy="3429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cs typeface="+mn-cs"/>
              </a:defRPr>
            </a:lvl1pPr>
          </a:lstStyle>
          <a:p>
            <a:pPr>
              <a:defRPr/>
            </a:pPr>
            <a:fld id="{01A316B7-0E9C-48D3-B61E-C018D4D40490}" type="slidenum">
              <a:rPr lang="en-US"/>
              <a:pPr>
                <a:defRPr/>
              </a:pPr>
              <a:t>‹#›</a:t>
            </a:fld>
            <a:endParaRPr lang="en-US"/>
          </a:p>
        </p:txBody>
      </p:sp>
    </p:spTree>
    <p:extLst>
      <p:ext uri="{BB962C8B-B14F-4D97-AF65-F5344CB8AC3E}">
        <p14:creationId xmlns:p14="http://schemas.microsoft.com/office/powerpoint/2010/main" val="3977662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A316B7-0E9C-48D3-B61E-C018D4D40490}" type="slidenum">
              <a:rPr lang="en-US" smtClean="0"/>
              <a:pPr>
                <a:defRPr/>
              </a:pPr>
              <a:t>1</a:t>
            </a:fld>
            <a:endParaRPr lang="en-US"/>
          </a:p>
        </p:txBody>
      </p:sp>
    </p:spTree>
    <p:extLst>
      <p:ext uri="{BB962C8B-B14F-4D97-AF65-F5344CB8AC3E}">
        <p14:creationId xmlns:p14="http://schemas.microsoft.com/office/powerpoint/2010/main" val="907776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1A316B7-0E9C-48D3-B61E-C018D4D40490}" type="slidenum">
              <a:rPr lang="en-US" smtClean="0"/>
              <a:pPr>
                <a:defRPr/>
              </a:pPr>
              <a:t>17</a:t>
            </a:fld>
            <a:endParaRPr lang="en-US"/>
          </a:p>
        </p:txBody>
      </p:sp>
    </p:spTree>
    <p:extLst>
      <p:ext uri="{BB962C8B-B14F-4D97-AF65-F5344CB8AC3E}">
        <p14:creationId xmlns:p14="http://schemas.microsoft.com/office/powerpoint/2010/main" val="3848653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6105" y="160020"/>
            <a:ext cx="7969435" cy="720090"/>
          </a:xfrm>
        </p:spPr>
        <p:txBody>
          <a:bodyPr/>
          <a:lstStyle>
            <a:lvl1pPr>
              <a:defRPr sz="3800"/>
            </a:lvl1pPr>
          </a:lstStyle>
          <a:p>
            <a:r>
              <a:rPr lang="en-US"/>
              <a:t>Click to edit Master title style</a:t>
            </a:r>
            <a:endParaRPr lang="en-US" dirty="0"/>
          </a:p>
        </p:txBody>
      </p:sp>
      <p:sp>
        <p:nvSpPr>
          <p:cNvPr id="3" name="Subtitle 2"/>
          <p:cNvSpPr>
            <a:spLocks noGrp="1"/>
          </p:cNvSpPr>
          <p:nvPr>
            <p:ph type="subTitle" idx="1"/>
          </p:nvPr>
        </p:nvSpPr>
        <p:spPr>
          <a:xfrm>
            <a:off x="288052" y="1120140"/>
            <a:ext cx="10849954" cy="5280660"/>
          </a:xfrm>
        </p:spPr>
        <p:txBody>
          <a:bodyPr/>
          <a:lstStyle>
            <a:lvl1pPr marL="0" indent="0" algn="l">
              <a:buNone/>
              <a:defRPr>
                <a:solidFill>
                  <a:srgbClr val="005398"/>
                </a:solidFill>
              </a:defRPr>
            </a:lvl1pPr>
            <a:lvl2pPr marL="534861" indent="0" algn="ctr">
              <a:buNone/>
              <a:defRPr>
                <a:solidFill>
                  <a:schemeClr val="tx1">
                    <a:tint val="75000"/>
                  </a:schemeClr>
                </a:solidFill>
              </a:defRPr>
            </a:lvl2pPr>
            <a:lvl3pPr marL="1069722" indent="0" algn="ctr">
              <a:buNone/>
              <a:defRPr>
                <a:solidFill>
                  <a:schemeClr val="tx1">
                    <a:tint val="75000"/>
                  </a:schemeClr>
                </a:solidFill>
              </a:defRPr>
            </a:lvl3pPr>
            <a:lvl4pPr marL="1604582" indent="0" algn="ctr">
              <a:buNone/>
              <a:defRPr>
                <a:solidFill>
                  <a:schemeClr val="tx1">
                    <a:tint val="75000"/>
                  </a:schemeClr>
                </a:solidFill>
              </a:defRPr>
            </a:lvl4pPr>
            <a:lvl5pPr marL="2139443" indent="0" algn="ctr">
              <a:buNone/>
              <a:defRPr>
                <a:solidFill>
                  <a:schemeClr val="tx1">
                    <a:tint val="75000"/>
                  </a:schemeClr>
                </a:solidFill>
              </a:defRPr>
            </a:lvl5pPr>
            <a:lvl6pPr marL="2674304" indent="0" algn="ctr">
              <a:buNone/>
              <a:defRPr>
                <a:solidFill>
                  <a:schemeClr val="tx1">
                    <a:tint val="75000"/>
                  </a:schemeClr>
                </a:solidFill>
              </a:defRPr>
            </a:lvl6pPr>
            <a:lvl7pPr marL="3209165" indent="0" algn="ctr">
              <a:buNone/>
              <a:defRPr>
                <a:solidFill>
                  <a:schemeClr val="tx1">
                    <a:tint val="75000"/>
                  </a:schemeClr>
                </a:solidFill>
              </a:defRPr>
            </a:lvl7pPr>
            <a:lvl8pPr marL="3744026" indent="0" algn="ctr">
              <a:buNone/>
              <a:defRPr>
                <a:solidFill>
                  <a:schemeClr val="tx1">
                    <a:tint val="75000"/>
                  </a:schemeClr>
                </a:solidFill>
              </a:defRPr>
            </a:lvl8pPr>
            <a:lvl9pPr marL="427888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8F0F9631-14F6-4874-8002-A086FB594F7F}" type="datetime1">
              <a:rPr lang="en-US" smtClean="0"/>
              <a:t>10/16/2023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0866915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6104" y="160020"/>
            <a:ext cx="6632733" cy="560070"/>
          </a:xfrm>
        </p:spPr>
        <p:txBody>
          <a:bodyPr>
            <a:noAutofit/>
          </a:bodyPr>
          <a:lstStyle>
            <a:lvl1pPr>
              <a:defRPr sz="38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9922E78-17A5-4B6E-BBDC-D73CEC55C8B9}" type="datetime1">
              <a:rPr lang="en-US" smtClean="0"/>
              <a:t>10/16/2023</a:t>
            </a:fld>
            <a:endParaRPr lang="en-US"/>
          </a:p>
        </p:txBody>
      </p:sp>
      <p:sp>
        <p:nvSpPr>
          <p:cNvPr id="5"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7"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338067549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B2E585D-6BFC-4B71-99E8-109F82C30304}" type="datetime1">
              <a:rPr lang="en-US" smtClean="0"/>
              <a:t>10/16/2023</a:t>
            </a:fld>
            <a:endParaRPr lang="en-US"/>
          </a:p>
        </p:txBody>
      </p:sp>
      <p:sp>
        <p:nvSpPr>
          <p:cNvPr id="3" name="Footer Placeholder 4"/>
          <p:cNvSpPr>
            <a:spLocks noGrp="1"/>
          </p:cNvSpPr>
          <p:nvPr>
            <p:ph type="ftr" sz="quarter" idx="11"/>
          </p:nvPr>
        </p:nvSpPr>
        <p:spPr/>
        <p:txBody>
          <a:bodyPr/>
          <a:lstStyle>
            <a:lvl1pPr>
              <a:defRPr/>
            </a:lvl1pPr>
          </a:lstStyle>
          <a:p>
            <a:pPr>
              <a:defRPr/>
            </a:pPr>
            <a:r>
              <a:rPr lang="vi-VN"/>
              <a:t>ThS. Nguyễn Hải Dương. BMCNPM - Khoa CNTT - ĐHXD</a:t>
            </a:r>
            <a:endParaRPr lang="en-US"/>
          </a:p>
        </p:txBody>
      </p:sp>
      <p:sp>
        <p:nvSpPr>
          <p:cNvPr id="5"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extLst>
      <p:ext uri="{BB962C8B-B14F-4D97-AF65-F5344CB8AC3E}">
        <p14:creationId xmlns:p14="http://schemas.microsoft.com/office/powerpoint/2010/main" val="67725356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6263" y="160338"/>
            <a:ext cx="4346575" cy="560387"/>
          </a:xfrm>
          <a:prstGeom prst="rect">
            <a:avLst/>
          </a:prstGeom>
        </p:spPr>
        <p:txBody>
          <a:bodyPr vert="horz" lIns="106985" tIns="53492" rIns="106985" bIns="53492" rtlCol="0" anchor="ctr">
            <a:normAutofit/>
          </a:bodyPr>
          <a:lstStyle/>
          <a:p>
            <a:r>
              <a:rPr lang="en-US" dirty="0" err="1"/>
              <a:t>Tiêu</a:t>
            </a:r>
            <a:r>
              <a:rPr lang="en-US" dirty="0"/>
              <a:t> </a:t>
            </a:r>
            <a:r>
              <a:rPr lang="en-US" dirty="0" err="1"/>
              <a:t>đề</a:t>
            </a:r>
            <a:r>
              <a:rPr lang="en-US" dirty="0"/>
              <a:t>  website</a:t>
            </a:r>
          </a:p>
        </p:txBody>
      </p:sp>
      <p:sp>
        <p:nvSpPr>
          <p:cNvPr id="1027" name="Text Placeholder 2"/>
          <p:cNvSpPr>
            <a:spLocks noGrp="1"/>
          </p:cNvSpPr>
          <p:nvPr>
            <p:ph type="body" idx="1"/>
          </p:nvPr>
        </p:nvSpPr>
        <p:spPr bwMode="auto">
          <a:xfrm>
            <a:off x="479425" y="1200150"/>
            <a:ext cx="10563225"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6985" tIns="53492" rIns="106985" bIns="534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6263" y="6673850"/>
            <a:ext cx="2687637" cy="384175"/>
          </a:xfrm>
          <a:prstGeom prst="rect">
            <a:avLst/>
          </a:prstGeom>
        </p:spPr>
        <p:txBody>
          <a:bodyPr vert="horz" lIns="106985" tIns="53492" rIns="106985" bIns="53492" rtlCol="0" anchor="ctr"/>
          <a:lstStyle>
            <a:lvl1pPr algn="l" fontAlgn="auto">
              <a:spcBef>
                <a:spcPts val="0"/>
              </a:spcBef>
              <a:spcAft>
                <a:spcPts val="0"/>
              </a:spcAft>
              <a:defRPr sz="1400">
                <a:solidFill>
                  <a:schemeClr val="tx1">
                    <a:tint val="75000"/>
                  </a:schemeClr>
                </a:solidFill>
                <a:latin typeface="+mn-lt"/>
                <a:cs typeface="+mn-cs"/>
              </a:defRPr>
            </a:lvl1pPr>
          </a:lstStyle>
          <a:p>
            <a:pPr>
              <a:defRPr/>
            </a:pPr>
            <a:fld id="{8FEB6E41-2E6C-44D2-984E-0885437D9114}" type="datetime1">
              <a:rPr lang="en-US" smtClean="0"/>
              <a:t>10/16/2023</a:t>
            </a:fld>
            <a:endParaRPr lang="en-US"/>
          </a:p>
        </p:txBody>
      </p:sp>
      <p:sp>
        <p:nvSpPr>
          <p:cNvPr id="5" name="Footer Placeholder 4"/>
          <p:cNvSpPr>
            <a:spLocks noGrp="1"/>
          </p:cNvSpPr>
          <p:nvPr>
            <p:ph type="ftr" sz="quarter" idx="3"/>
          </p:nvPr>
        </p:nvSpPr>
        <p:spPr>
          <a:xfrm>
            <a:off x="3937000" y="6673850"/>
            <a:ext cx="3648075" cy="384175"/>
          </a:xfrm>
          <a:prstGeom prst="rect">
            <a:avLst/>
          </a:prstGeom>
        </p:spPr>
        <p:txBody>
          <a:bodyPr vert="horz" lIns="106985" tIns="53492" rIns="106985" bIns="53492" rtlCol="0" anchor="ctr"/>
          <a:lstStyle>
            <a:lvl1pPr algn="ctr" fontAlgn="auto">
              <a:spcBef>
                <a:spcPts val="0"/>
              </a:spcBef>
              <a:spcAft>
                <a:spcPts val="0"/>
              </a:spcAft>
              <a:defRPr sz="1400">
                <a:solidFill>
                  <a:schemeClr val="tx1">
                    <a:tint val="75000"/>
                  </a:schemeClr>
                </a:solidFill>
                <a:latin typeface="+mn-lt"/>
                <a:cs typeface="+mn-cs"/>
              </a:defRPr>
            </a:lvl1pPr>
          </a:lstStyle>
          <a:p>
            <a:pPr>
              <a:defRPr/>
            </a:pPr>
            <a:r>
              <a:rPr lang="vi-VN"/>
              <a:t>ThS. Nguyễn Hải Dương. BMCNPM - Khoa CNTT - ĐHXD</a:t>
            </a:r>
            <a:endParaRPr lang="en-US"/>
          </a:p>
        </p:txBody>
      </p:sp>
      <p:sp>
        <p:nvSpPr>
          <p:cNvPr id="8" name="Slide Number Placeholder 5"/>
          <p:cNvSpPr txBox="1">
            <a:spLocks/>
          </p:cNvSpPr>
          <p:nvPr userDrawn="1"/>
        </p:nvSpPr>
        <p:spPr>
          <a:xfrm>
            <a:off x="8258175" y="6673850"/>
            <a:ext cx="1824038" cy="384175"/>
          </a:xfrm>
          <a:prstGeom prst="rect">
            <a:avLst/>
          </a:prstGeom>
        </p:spPr>
        <p:txBody>
          <a:bodyPr vert="horz" lIns="106985" tIns="53492" rIns="106985" bIns="53492" rtlCol="0" anchor="ctr"/>
          <a:lstStyle>
            <a:defPPr>
              <a:defRPr lang="en-US"/>
            </a:defPPr>
            <a:lvl1pPr algn="r" rtl="0" fontAlgn="auto">
              <a:spcBef>
                <a:spcPts val="0"/>
              </a:spcBef>
              <a:spcAft>
                <a:spcPts val="0"/>
              </a:spcAft>
              <a:defRPr sz="1600" kern="1200">
                <a:solidFill>
                  <a:schemeClr val="tx1"/>
                </a:solidFill>
                <a:latin typeface="+mn-lt"/>
                <a:ea typeface="+mn-ea"/>
                <a:cs typeface="+mn-cs"/>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defRPr/>
            </a:pPr>
            <a:fld id="{A74C7FB4-CF78-4474-9547-0906C65D12F4}" type="slidenum">
              <a:rPr lang="en-US" smtClean="0">
                <a:solidFill>
                  <a:schemeClr val="bg1"/>
                </a:solidFill>
              </a:rPr>
              <a:pPr>
                <a:defRPr/>
              </a:pPr>
              <a:t>‹#›</a:t>
            </a:fld>
            <a:endParaRPr lang="en-US">
              <a:solidFill>
                <a:schemeClr val="bg1"/>
              </a:solidFill>
            </a:endParaRPr>
          </a:p>
        </p:txBody>
      </p:sp>
    </p:spTree>
  </p:cSld>
  <p:clrMap bg1="lt1" tx1="dk1" bg2="lt2" tx2="dk2" accent1="accent1" accent2="accent2" accent3="accent3" accent4="accent4" accent5="accent5" accent6="accent6" hlink="hlink" folHlink="folHlink"/>
  <p:sldLayoutIdLst>
    <p:sldLayoutId id="2147483762" r:id="rId1"/>
    <p:sldLayoutId id="2147483760" r:id="rId2"/>
    <p:sldLayoutId id="2147483761" r:id="rId3"/>
  </p:sldLayoutIdLst>
  <p:transition spd="slow">
    <p:push dir="u"/>
  </p:transition>
  <p:hf hdr="0"/>
  <p:txStyles>
    <p:titleStyle>
      <a:lvl1pPr algn="l" rtl="0" eaLnBrk="0" fontAlgn="base" hangingPunct="0">
        <a:spcBef>
          <a:spcPct val="0"/>
        </a:spcBef>
        <a:spcAft>
          <a:spcPct val="0"/>
        </a:spcAft>
        <a:defRPr sz="3800" b="1" kern="1200">
          <a:ln w="17780" cmpd="sng">
            <a:solidFill>
              <a:srgbClr val="FFFFFF"/>
            </a:solidFill>
            <a:prstDash val="solid"/>
            <a:miter lim="800000"/>
          </a:ln>
          <a:solidFill>
            <a:srgbClr val="558ED5"/>
          </a:solidFill>
          <a:effectLst>
            <a:outerShdw blurRad="50800" algn="tl" rotWithShape="0">
              <a:srgbClr val="000000"/>
            </a:outerShdw>
          </a:effectLst>
          <a:latin typeface="Arial" pitchFamily="34" charset="0"/>
          <a:ea typeface="+mj-ea"/>
          <a:cs typeface="Arial" pitchFamily="34" charset="0"/>
        </a:defRPr>
      </a:lvl1pPr>
      <a:lvl2pPr algn="l" rtl="0" eaLnBrk="0" fontAlgn="base" hangingPunct="0">
        <a:spcBef>
          <a:spcPct val="0"/>
        </a:spcBef>
        <a:spcAft>
          <a:spcPct val="0"/>
        </a:spcAft>
        <a:defRPr sz="3800" b="1">
          <a:solidFill>
            <a:srgbClr val="558ED5"/>
          </a:solidFill>
          <a:latin typeface="Arial" charset="0"/>
          <a:cs typeface="Arial" charset="0"/>
        </a:defRPr>
      </a:lvl2pPr>
      <a:lvl3pPr algn="l" rtl="0" eaLnBrk="0" fontAlgn="base" hangingPunct="0">
        <a:spcBef>
          <a:spcPct val="0"/>
        </a:spcBef>
        <a:spcAft>
          <a:spcPct val="0"/>
        </a:spcAft>
        <a:defRPr sz="3800" b="1">
          <a:solidFill>
            <a:srgbClr val="558ED5"/>
          </a:solidFill>
          <a:latin typeface="Arial" charset="0"/>
          <a:cs typeface="Arial" charset="0"/>
        </a:defRPr>
      </a:lvl3pPr>
      <a:lvl4pPr algn="l" rtl="0" eaLnBrk="0" fontAlgn="base" hangingPunct="0">
        <a:spcBef>
          <a:spcPct val="0"/>
        </a:spcBef>
        <a:spcAft>
          <a:spcPct val="0"/>
        </a:spcAft>
        <a:defRPr sz="3800" b="1">
          <a:solidFill>
            <a:srgbClr val="558ED5"/>
          </a:solidFill>
          <a:latin typeface="Arial" charset="0"/>
          <a:cs typeface="Arial" charset="0"/>
        </a:defRPr>
      </a:lvl4pPr>
      <a:lvl5pPr algn="l" rtl="0" eaLnBrk="0" fontAlgn="base" hangingPunct="0">
        <a:spcBef>
          <a:spcPct val="0"/>
        </a:spcBef>
        <a:spcAft>
          <a:spcPct val="0"/>
        </a:spcAft>
        <a:defRPr sz="3800" b="1">
          <a:solidFill>
            <a:srgbClr val="558ED5"/>
          </a:solidFill>
          <a:latin typeface="Arial" charset="0"/>
          <a:cs typeface="Arial" charset="0"/>
        </a:defRPr>
      </a:lvl5pPr>
      <a:lvl6pPr marL="534924" algn="l" rtl="0" eaLnBrk="1" fontAlgn="base" hangingPunct="1">
        <a:spcBef>
          <a:spcPct val="0"/>
        </a:spcBef>
        <a:spcAft>
          <a:spcPct val="0"/>
        </a:spcAft>
        <a:defRPr sz="4200" b="1">
          <a:solidFill>
            <a:srgbClr val="558ED5"/>
          </a:solidFill>
          <a:latin typeface="Arial" charset="0"/>
          <a:cs typeface="Arial" charset="0"/>
        </a:defRPr>
      </a:lvl6pPr>
      <a:lvl7pPr marL="1069848" algn="l" rtl="0" eaLnBrk="1" fontAlgn="base" hangingPunct="1">
        <a:spcBef>
          <a:spcPct val="0"/>
        </a:spcBef>
        <a:spcAft>
          <a:spcPct val="0"/>
        </a:spcAft>
        <a:defRPr sz="4200" b="1">
          <a:solidFill>
            <a:srgbClr val="558ED5"/>
          </a:solidFill>
          <a:latin typeface="Arial" charset="0"/>
          <a:cs typeface="Arial" charset="0"/>
        </a:defRPr>
      </a:lvl7pPr>
      <a:lvl8pPr marL="1604772" algn="l" rtl="0" eaLnBrk="1" fontAlgn="base" hangingPunct="1">
        <a:spcBef>
          <a:spcPct val="0"/>
        </a:spcBef>
        <a:spcAft>
          <a:spcPct val="0"/>
        </a:spcAft>
        <a:defRPr sz="4200" b="1">
          <a:solidFill>
            <a:srgbClr val="558ED5"/>
          </a:solidFill>
          <a:latin typeface="Arial" charset="0"/>
          <a:cs typeface="Arial" charset="0"/>
        </a:defRPr>
      </a:lvl8pPr>
      <a:lvl9pPr marL="2139696" algn="l" rtl="0" eaLnBrk="1" fontAlgn="base" hangingPunct="1">
        <a:spcBef>
          <a:spcPct val="0"/>
        </a:spcBef>
        <a:spcAft>
          <a:spcPct val="0"/>
        </a:spcAft>
        <a:defRPr sz="4200" b="1">
          <a:solidFill>
            <a:srgbClr val="558ED5"/>
          </a:solidFill>
          <a:latin typeface="Arial" charset="0"/>
          <a:cs typeface="Arial" charset="0"/>
        </a:defRPr>
      </a:lvl9pPr>
    </p:titleStyle>
    <p:bodyStyle>
      <a:lvl1pPr marL="400050" indent="-400050" algn="l" rtl="0" eaLnBrk="0" fontAlgn="base" hangingPunct="0">
        <a:spcBef>
          <a:spcPct val="20000"/>
        </a:spcBef>
        <a:spcAft>
          <a:spcPct val="0"/>
        </a:spcAft>
        <a:buFont typeface="Arial" charset="0"/>
        <a:buChar char="•"/>
        <a:defRPr sz="3000" kern="1200">
          <a:solidFill>
            <a:srgbClr val="005398"/>
          </a:solidFill>
          <a:latin typeface="Arial" pitchFamily="34" charset="0"/>
          <a:ea typeface="+mn-ea"/>
          <a:cs typeface="Arial" pitchFamily="34" charset="0"/>
        </a:defRPr>
      </a:lvl1pPr>
      <a:lvl2pPr marL="868363" indent="-333375" algn="l" rtl="0" eaLnBrk="0" fontAlgn="base" hangingPunct="0">
        <a:spcBef>
          <a:spcPct val="20000"/>
        </a:spcBef>
        <a:spcAft>
          <a:spcPct val="0"/>
        </a:spcAft>
        <a:buFont typeface="Arial" charset="0"/>
        <a:buChar char="–"/>
        <a:defRPr sz="2800" kern="1200">
          <a:solidFill>
            <a:srgbClr val="005398"/>
          </a:solidFill>
          <a:latin typeface="Arial" pitchFamily="34" charset="0"/>
          <a:ea typeface="+mn-ea"/>
          <a:cs typeface="Arial" pitchFamily="34" charset="0"/>
        </a:defRPr>
      </a:lvl2pPr>
      <a:lvl3pPr marL="1336675" indent="-266700" algn="l" rtl="0" eaLnBrk="0" fontAlgn="base" hangingPunct="0">
        <a:spcBef>
          <a:spcPct val="20000"/>
        </a:spcBef>
        <a:spcAft>
          <a:spcPct val="0"/>
        </a:spcAft>
        <a:buFont typeface="Arial" charset="0"/>
        <a:buChar char="•"/>
        <a:defRPr sz="2600" kern="1200">
          <a:solidFill>
            <a:srgbClr val="005398"/>
          </a:solidFill>
          <a:latin typeface="+mn-lt"/>
          <a:ea typeface="+mn-ea"/>
          <a:cs typeface="Arial" charset="0"/>
        </a:defRPr>
      </a:lvl3pPr>
      <a:lvl4pPr marL="1871663" indent="-266700" algn="l" rtl="0" eaLnBrk="0" fontAlgn="base" hangingPunct="0">
        <a:spcBef>
          <a:spcPct val="20000"/>
        </a:spcBef>
        <a:spcAft>
          <a:spcPct val="0"/>
        </a:spcAft>
        <a:buFont typeface="Arial" charset="0"/>
        <a:buChar char="–"/>
        <a:defRPr sz="2300" kern="1200">
          <a:solidFill>
            <a:srgbClr val="005398"/>
          </a:solidFill>
          <a:latin typeface="Arial" pitchFamily="34" charset="0"/>
          <a:ea typeface="+mn-ea"/>
          <a:cs typeface="Arial" pitchFamily="34" charset="0"/>
        </a:defRPr>
      </a:lvl4pPr>
      <a:lvl5pPr marL="2406650" indent="-266700" algn="l" rtl="0" eaLnBrk="0" fontAlgn="base" hangingPunct="0">
        <a:spcBef>
          <a:spcPct val="20000"/>
        </a:spcBef>
        <a:spcAft>
          <a:spcPct val="0"/>
        </a:spcAft>
        <a:buFont typeface="Arial" charset="0"/>
        <a:buChar char="»"/>
        <a:defRPr sz="2000" kern="1200">
          <a:solidFill>
            <a:srgbClr val="005398"/>
          </a:solidFill>
          <a:latin typeface="Arial" pitchFamily="34" charset="0"/>
          <a:ea typeface="+mn-ea"/>
          <a:cs typeface="Arial" pitchFamily="34" charset="0"/>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a:cs typeface="Times New Roman" pitchFamily="18" charset="0"/>
              </a:rPr>
              <a:t> </a:t>
            </a:r>
            <a:endParaRPr lang="en-US" b="0">
              <a:latin typeface="Arial" charset="0"/>
            </a:endParaRPr>
          </a:p>
        </p:txBody>
      </p:sp>
      <p:sp>
        <p:nvSpPr>
          <p:cNvPr id="3075" name="Text Box 1028"/>
          <p:cNvSpPr txBox="1">
            <a:spLocks noChangeArrowheads="1"/>
          </p:cNvSpPr>
          <p:nvPr/>
        </p:nvSpPr>
        <p:spPr bwMode="auto">
          <a:xfrm>
            <a:off x="2098671" y="2152650"/>
            <a:ext cx="6934199" cy="1721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802" tIns="40901" rIns="81802" bIns="40901">
            <a:spAutoFit/>
          </a:bodyPr>
          <a:lstStyle>
            <a:lvl1pPr defTabSz="817563" eaLnBrk="0" hangingPunct="0">
              <a:defRPr sz="2100">
                <a:solidFill>
                  <a:schemeClr val="tx1"/>
                </a:solidFill>
                <a:latin typeface="Tahoma" pitchFamily="34" charset="0"/>
                <a:cs typeface="Arial" charset="0"/>
              </a:defRPr>
            </a:lvl1pPr>
            <a:lvl2pPr marL="742950" indent="-285750" defTabSz="817563" eaLnBrk="0" hangingPunct="0">
              <a:defRPr sz="2100">
                <a:solidFill>
                  <a:schemeClr val="tx1"/>
                </a:solidFill>
                <a:latin typeface="Tahoma" pitchFamily="34" charset="0"/>
                <a:cs typeface="Arial" charset="0"/>
              </a:defRPr>
            </a:lvl2pPr>
            <a:lvl3pPr marL="1143000" indent="-228600" defTabSz="817563" eaLnBrk="0" hangingPunct="0">
              <a:defRPr sz="2100">
                <a:solidFill>
                  <a:schemeClr val="tx1"/>
                </a:solidFill>
                <a:latin typeface="Tahoma" pitchFamily="34" charset="0"/>
                <a:cs typeface="Arial" charset="0"/>
              </a:defRPr>
            </a:lvl3pPr>
            <a:lvl4pPr marL="1600200" indent="-228600" defTabSz="817563" eaLnBrk="0" hangingPunct="0">
              <a:defRPr sz="2100">
                <a:solidFill>
                  <a:schemeClr val="tx1"/>
                </a:solidFill>
                <a:latin typeface="Tahoma" pitchFamily="34" charset="0"/>
                <a:cs typeface="Arial" charset="0"/>
              </a:defRPr>
            </a:lvl4pPr>
            <a:lvl5pPr marL="2057400" indent="-228600" defTabSz="817563" eaLnBrk="0" hangingPunct="0">
              <a:defRPr sz="2100">
                <a:solidFill>
                  <a:schemeClr val="tx1"/>
                </a:solidFill>
                <a:latin typeface="Tahoma" pitchFamily="34" charset="0"/>
                <a:cs typeface="Arial" charset="0"/>
              </a:defRPr>
            </a:lvl5pPr>
            <a:lvl6pPr marL="2514600" indent="-228600" defTabSz="817563" eaLnBrk="0" fontAlgn="base" hangingPunct="0">
              <a:spcBef>
                <a:spcPct val="0"/>
              </a:spcBef>
              <a:spcAft>
                <a:spcPct val="0"/>
              </a:spcAft>
              <a:defRPr sz="2100">
                <a:solidFill>
                  <a:schemeClr val="tx1"/>
                </a:solidFill>
                <a:latin typeface="Tahoma" pitchFamily="34" charset="0"/>
                <a:cs typeface="Arial" charset="0"/>
              </a:defRPr>
            </a:lvl6pPr>
            <a:lvl7pPr marL="2971800" indent="-228600" defTabSz="817563" eaLnBrk="0" fontAlgn="base" hangingPunct="0">
              <a:spcBef>
                <a:spcPct val="0"/>
              </a:spcBef>
              <a:spcAft>
                <a:spcPct val="0"/>
              </a:spcAft>
              <a:defRPr sz="2100">
                <a:solidFill>
                  <a:schemeClr val="tx1"/>
                </a:solidFill>
                <a:latin typeface="Tahoma" pitchFamily="34" charset="0"/>
                <a:cs typeface="Arial" charset="0"/>
              </a:defRPr>
            </a:lvl7pPr>
            <a:lvl8pPr marL="3429000" indent="-228600" defTabSz="817563" eaLnBrk="0" fontAlgn="base" hangingPunct="0">
              <a:spcBef>
                <a:spcPct val="0"/>
              </a:spcBef>
              <a:spcAft>
                <a:spcPct val="0"/>
              </a:spcAft>
              <a:defRPr sz="2100">
                <a:solidFill>
                  <a:schemeClr val="tx1"/>
                </a:solidFill>
                <a:latin typeface="Tahoma" pitchFamily="34" charset="0"/>
                <a:cs typeface="Arial" charset="0"/>
              </a:defRPr>
            </a:lvl8pPr>
            <a:lvl9pPr marL="3886200" indent="-228600" defTabSz="817563" eaLnBrk="0" fontAlgn="base" hangingPunct="0">
              <a:spcBef>
                <a:spcPct val="0"/>
              </a:spcBef>
              <a:spcAft>
                <a:spcPct val="0"/>
              </a:spcAft>
              <a:defRPr sz="2100">
                <a:solidFill>
                  <a:schemeClr val="tx1"/>
                </a:solidFill>
                <a:latin typeface="Tahoma" pitchFamily="34" charset="0"/>
                <a:cs typeface="Arial" charset="0"/>
              </a:defRPr>
            </a:lvl9pPr>
          </a:lstStyle>
          <a:p>
            <a:pPr algn="ctr" eaLnBrk="1" hangingPunct="1">
              <a:spcBef>
                <a:spcPct val="50000"/>
              </a:spcBef>
            </a:pPr>
            <a:r>
              <a:rPr lang="en-US" sz="4800" b="1">
                <a:solidFill>
                  <a:schemeClr val="tx2"/>
                </a:solidFill>
                <a:latin typeface="Arial" charset="0"/>
              </a:rPr>
              <a:t>Bài 10 </a:t>
            </a:r>
          </a:p>
          <a:p>
            <a:pPr algn="ctr" eaLnBrk="1" hangingPunct="1">
              <a:spcBef>
                <a:spcPct val="50000"/>
              </a:spcBef>
            </a:pPr>
            <a:r>
              <a:rPr lang="en-US" sz="3900">
                <a:solidFill>
                  <a:schemeClr val="tx2"/>
                </a:solidFill>
                <a:latin typeface="Arial" charset="0"/>
              </a:rPr>
              <a:t>Namespace và xử lý ngoại lệ</a:t>
            </a:r>
          </a:p>
        </p:txBody>
      </p:sp>
      <p:pic>
        <p:nvPicPr>
          <p:cNvPr id="3079" name="Picture 7" descr="http://www.gorkemm.com/wp-content/uploads/2014/04/visual-csharp_logo.jpg"/>
          <p:cNvPicPr>
            <a:picLocks noChangeAspect="1" noChangeArrowheads="1"/>
          </p:cNvPicPr>
          <p:nvPr/>
        </p:nvPicPr>
        <p:blipFill rotWithShape="1">
          <a:blip r:embed="rId4">
            <a:extLst>
              <a:ext uri="{28A0092B-C50C-407E-A947-70E740481C1C}">
                <a14:useLocalDpi xmlns:a14="http://schemas.microsoft.com/office/drawing/2010/main" val="0"/>
              </a:ext>
            </a:extLst>
          </a:blip>
          <a:srcRect t="30010" b="28373"/>
          <a:stretch/>
        </p:blipFill>
        <p:spPr bwMode="auto">
          <a:xfrm>
            <a:off x="252864" y="5662133"/>
            <a:ext cx="3603173" cy="115826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23896" y="476250"/>
            <a:ext cx="10523541" cy="1409075"/>
            <a:chOff x="723896" y="476250"/>
            <a:chExt cx="10523541" cy="1409075"/>
          </a:xfrm>
        </p:grpSpPr>
        <p:sp>
          <p:nvSpPr>
            <p:cNvPr id="8" name="Hình chữ nhật 1"/>
            <p:cNvSpPr/>
            <p:nvPr/>
          </p:nvSpPr>
          <p:spPr>
            <a:xfrm>
              <a:off x="1798637" y="476250"/>
              <a:ext cx="9448800" cy="769441"/>
            </a:xfrm>
            <a:prstGeom prst="rect">
              <a:avLst/>
            </a:prstGeom>
            <a:noFill/>
          </p:spPr>
          <p:txBody>
            <a:bodyPr wrap="square">
              <a:spAutoFit/>
            </a:bodyPr>
            <a:lstStyle/>
            <a:p>
              <a:pPr algn="ctr" fontAlgn="auto">
                <a:spcBef>
                  <a:spcPts val="0"/>
                </a:spcBef>
                <a:spcAft>
                  <a:spcPts val="0"/>
                </a:spcAft>
                <a:defRPr/>
              </a:pP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Đại học Xây dựng</a:t>
              </a: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 </a:t>
              </a:r>
              <a:r>
                <a:rPr lang="vi-VN"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Hà nội</a:t>
              </a:r>
            </a:p>
          </p:txBody>
        </p:sp>
        <p:pic>
          <p:nvPicPr>
            <p:cNvPr id="9" name="Picture 2" descr="C:\Users\duong_000\Desktop\img\iconDHX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896" y="513725"/>
              <a:ext cx="137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Hình chữ nhật 1"/>
            <p:cNvSpPr/>
            <p:nvPr/>
          </p:nvSpPr>
          <p:spPr>
            <a:xfrm>
              <a:off x="1798637" y="1147435"/>
              <a:ext cx="9448800" cy="615553"/>
            </a:xfrm>
            <a:prstGeom prst="rect">
              <a:avLst/>
            </a:prstGeom>
            <a:noFill/>
          </p:spPr>
          <p:txBody>
            <a:bodyPr wrap="square">
              <a:spAutoFit/>
            </a:bodyPr>
            <a:lstStyle/>
            <a:p>
              <a:pPr algn="ctr" fontAlgn="auto">
                <a:spcBef>
                  <a:spcPts val="0"/>
                </a:spcBef>
                <a:spcAft>
                  <a:spcPts val="0"/>
                </a:spcAft>
                <a:defRPr/>
              </a:pP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BM CNPM – </a:t>
              </a:r>
              <a:r>
                <a:rPr lang="en-US" sz="3400" b="1" cap="all" dirty="0" err="1">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Khoa</a:t>
              </a:r>
              <a:r>
                <a:rPr lang="en-US"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rPr>
                <a:t> CNTT</a:t>
              </a:r>
              <a:endParaRPr lang="vi-VN" sz="3400" b="1" cap="all" dirty="0">
                <a:ln w="9000" cmpd="sng">
                  <a:solidFill>
                    <a:schemeClr val="accent4">
                      <a:shade val="50000"/>
                      <a:satMod val="120000"/>
                    </a:schemeClr>
                  </a:solidFill>
                  <a:prstDash val="solid"/>
                </a:ln>
                <a:solidFill>
                  <a:srgbClr val="00B050"/>
                </a:solidFill>
                <a:effectLst>
                  <a:reflection blurRad="12700" stA="28000" endPos="45000" dist="1000" dir="5400000" sy="-100000" algn="bl" rotWithShape="0"/>
                </a:effectLst>
                <a:latin typeface="+mn-lt"/>
                <a:cs typeface="+mn-cs"/>
              </a:endParaRPr>
            </a:p>
          </p:txBody>
        </p:sp>
      </p:grpSp>
      <p:sp>
        <p:nvSpPr>
          <p:cNvPr id="11" name="Hình chữ nhật Góc Chéo Tròn 3"/>
          <p:cNvSpPr/>
          <p:nvPr/>
        </p:nvSpPr>
        <p:spPr>
          <a:xfrm>
            <a:off x="4554538" y="6743700"/>
            <a:ext cx="6967537" cy="457200"/>
          </a:xfrm>
          <a:prstGeom prst="round2DiagRect">
            <a:avLst>
              <a:gd name="adj1" fmla="val 50000"/>
              <a:gd name="adj2" fmla="val 0"/>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400" dirty="0">
                <a:solidFill>
                  <a:prstClr val="white">
                    <a:lumMod val="85000"/>
                  </a:prstClr>
                </a:solidFill>
              </a:rPr>
              <a:t>National University of Civil Engineering</a:t>
            </a:r>
            <a:endParaRPr lang="vi-VN" sz="2400" dirty="0">
              <a:solidFill>
                <a:prstClr val="white">
                  <a:lumMod val="85000"/>
                </a:prstClr>
              </a:solidFill>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tên đầy đủ</a:t>
            </a:r>
          </a:p>
        </p:txBody>
      </p:sp>
      <p:sp>
        <p:nvSpPr>
          <p:cNvPr id="3" name="Content Placeholder 2"/>
          <p:cNvSpPr>
            <a:spLocks noGrp="1"/>
          </p:cNvSpPr>
          <p:nvPr>
            <p:ph idx="1"/>
          </p:nvPr>
        </p:nvSpPr>
        <p:spPr>
          <a:xfrm>
            <a:off x="479425" y="1298575"/>
            <a:ext cx="10563225" cy="5121275"/>
          </a:xfrm>
        </p:spPr>
        <p:txBody>
          <a:bodyPr/>
          <a:lstStyle/>
          <a:p>
            <a:r>
              <a:rPr lang="en-US"/>
              <a:t>Đây là một khai báo đầy đủ khi truy xuất vào một class nằm trong một namespace khác.</a:t>
            </a:r>
          </a:p>
          <a:p>
            <a:endParaRPr lang="en-US"/>
          </a:p>
        </p:txBody>
      </p:sp>
      <p:grpSp>
        <p:nvGrpSpPr>
          <p:cNvPr id="4" name="Group 3"/>
          <p:cNvGrpSpPr/>
          <p:nvPr/>
        </p:nvGrpSpPr>
        <p:grpSpPr>
          <a:xfrm>
            <a:off x="579437" y="1039691"/>
            <a:ext cx="9768114" cy="5380159"/>
            <a:chOff x="717323" y="1134941"/>
            <a:chExt cx="9768114" cy="538015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7" y="1479465"/>
              <a:ext cx="9753600" cy="5035635"/>
            </a:xfrm>
            <a:prstGeom prst="rect">
              <a:avLst/>
            </a:prstGeom>
            <a:ln/>
          </p:spPr>
          <p:style>
            <a:lnRef idx="1">
              <a:schemeClr val="accent1"/>
            </a:lnRef>
            <a:fillRef idx="2">
              <a:schemeClr val="accent1"/>
            </a:fillRef>
            <a:effectRef idx="1">
              <a:schemeClr val="accent1"/>
            </a:effectRef>
            <a:fontRef idx="minor">
              <a:schemeClr val="dk1"/>
            </a:fontRef>
          </p:style>
        </p:pic>
        <p:sp>
          <p:nvSpPr>
            <p:cNvPr id="6" name="Rectangle 5"/>
            <p:cNvSpPr/>
            <p:nvPr/>
          </p:nvSpPr>
          <p:spPr>
            <a:xfrm>
              <a:off x="717323" y="1134941"/>
              <a:ext cx="1143000" cy="3358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5" name="Date Placeholder 4"/>
          <p:cNvSpPr>
            <a:spLocks noGrp="1"/>
          </p:cNvSpPr>
          <p:nvPr>
            <p:ph type="dt" sz="half" idx="10"/>
          </p:nvPr>
        </p:nvSpPr>
        <p:spPr/>
        <p:txBody>
          <a:bodyPr/>
          <a:lstStyle/>
          <a:p>
            <a:pPr>
              <a:defRPr/>
            </a:pPr>
            <a:fld id="{B3CDC4E2-2619-4FBD-ABD7-384FEF9FF739}"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714577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 lồng nhau</a:t>
            </a:r>
          </a:p>
        </p:txBody>
      </p:sp>
      <p:sp>
        <p:nvSpPr>
          <p:cNvPr id="3" name="Content Placeholder 2"/>
          <p:cNvSpPr>
            <a:spLocks noGrp="1"/>
          </p:cNvSpPr>
          <p:nvPr>
            <p:ph idx="1"/>
          </p:nvPr>
        </p:nvSpPr>
        <p:spPr>
          <a:xfrm>
            <a:off x="479425" y="1298575"/>
            <a:ext cx="10563225" cy="5121275"/>
          </a:xfrm>
        </p:spPr>
        <p:txBody>
          <a:bodyPr/>
          <a:lstStyle/>
          <a:p>
            <a:r>
              <a:rPr lang="en-US"/>
              <a:t>C# cho phép bạn tạo ra sự phân cấp của namespace bằng việc tạo các namespace lồng nhau.</a:t>
            </a:r>
          </a:p>
        </p:txBody>
      </p:sp>
      <p:grpSp>
        <p:nvGrpSpPr>
          <p:cNvPr id="5" name="Group 4"/>
          <p:cNvGrpSpPr/>
          <p:nvPr/>
        </p:nvGrpSpPr>
        <p:grpSpPr>
          <a:xfrm>
            <a:off x="579437" y="1039691"/>
            <a:ext cx="10538088" cy="5456359"/>
            <a:chOff x="564923" y="1039691"/>
            <a:chExt cx="10538088" cy="5456359"/>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6" y="1390650"/>
              <a:ext cx="10523575" cy="5105400"/>
            </a:xfrm>
            <a:prstGeom prst="rect">
              <a:avLst/>
            </a:prstGeom>
            <a:ln/>
          </p:spPr>
          <p:style>
            <a:lnRef idx="1">
              <a:schemeClr val="accent1"/>
            </a:lnRef>
            <a:fillRef idx="2">
              <a:schemeClr val="accent1"/>
            </a:fillRef>
            <a:effectRef idx="1">
              <a:schemeClr val="accent1"/>
            </a:effectRef>
            <a:fontRef idx="minor">
              <a:schemeClr val="dk1"/>
            </a:fontRef>
          </p:style>
        </p:pic>
        <p:sp>
          <p:nvSpPr>
            <p:cNvPr id="6" name="Rectangle 5"/>
            <p:cNvSpPr/>
            <p:nvPr/>
          </p:nvSpPr>
          <p:spPr>
            <a:xfrm>
              <a:off x="564923" y="1039691"/>
              <a:ext cx="1143000" cy="3358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2212"/>
          <a:stretch/>
        </p:blipFill>
        <p:spPr bwMode="auto">
          <a:xfrm>
            <a:off x="579437" y="1405164"/>
            <a:ext cx="10599299" cy="5094490"/>
          </a:xfrm>
          <a:prstGeom prst="rect">
            <a:avLst/>
          </a:prstGeom>
          <a:ln/>
        </p:spPr>
        <p:style>
          <a:lnRef idx="1">
            <a:schemeClr val="accent1"/>
          </a:lnRef>
          <a:fillRef idx="2">
            <a:schemeClr val="accent1"/>
          </a:fillRef>
          <a:effectRef idx="1">
            <a:schemeClr val="accent1"/>
          </a:effectRef>
          <a:fontRef idx="minor">
            <a:schemeClr val="dk1"/>
          </a:fontRef>
        </p:style>
      </p:pic>
      <p:sp>
        <p:nvSpPr>
          <p:cNvPr id="4" name="Date Placeholder 3"/>
          <p:cNvSpPr>
            <a:spLocks noGrp="1"/>
          </p:cNvSpPr>
          <p:nvPr>
            <p:ph type="dt" sz="half" idx="10"/>
          </p:nvPr>
        </p:nvSpPr>
        <p:spPr/>
        <p:txBody>
          <a:bodyPr/>
          <a:lstStyle/>
          <a:p>
            <a:pPr>
              <a:defRPr/>
            </a:pPr>
            <a:fld id="{A3C89CDC-E9E1-48FE-9DE6-214678E2957E}"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13" name="Group 12"/>
          <p:cNvGrpSpPr/>
          <p:nvPr/>
        </p:nvGrpSpPr>
        <p:grpSpPr>
          <a:xfrm>
            <a:off x="8909050" y="91489"/>
            <a:ext cx="2133600" cy="765761"/>
            <a:chOff x="9113837" y="134510"/>
            <a:chExt cx="2133600" cy="765761"/>
          </a:xfrm>
        </p:grpSpPr>
        <p:pic>
          <p:nvPicPr>
            <p:cNvPr id="14" name="Picture 13"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8820578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99"/>
                                        </p:tgtEl>
                                        <p:attrNameLst>
                                          <p:attrName>style.visibility</p:attrName>
                                        </p:attrNameLst>
                                      </p:cBhvr>
                                      <p:to>
                                        <p:strVal val="visible"/>
                                      </p:to>
                                    </p:set>
                                    <p:anim calcmode="lin" valueType="num">
                                      <p:cBhvr>
                                        <p:cTn id="14" dur="500" fill="hold"/>
                                        <p:tgtEl>
                                          <p:spTgt spid="4099"/>
                                        </p:tgtEl>
                                        <p:attrNameLst>
                                          <p:attrName>ppt_w</p:attrName>
                                        </p:attrNameLst>
                                      </p:cBhvr>
                                      <p:tavLst>
                                        <p:tav tm="0">
                                          <p:val>
                                            <p:fltVal val="0"/>
                                          </p:val>
                                        </p:tav>
                                        <p:tav tm="100000">
                                          <p:val>
                                            <p:strVal val="#ppt_w"/>
                                          </p:val>
                                        </p:tav>
                                      </p:tavLst>
                                    </p:anim>
                                    <p:anim calcmode="lin" valueType="num">
                                      <p:cBhvr>
                                        <p:cTn id="15" dur="500" fill="hold"/>
                                        <p:tgtEl>
                                          <p:spTgt spid="4099"/>
                                        </p:tgtEl>
                                        <p:attrNameLst>
                                          <p:attrName>ppt_h</p:attrName>
                                        </p:attrNameLst>
                                      </p:cBhvr>
                                      <p:tavLst>
                                        <p:tav tm="0">
                                          <p:val>
                                            <p:fltVal val="0"/>
                                          </p:val>
                                        </p:tav>
                                        <p:tav tm="100000">
                                          <p:val>
                                            <p:strVal val="#ppt_h"/>
                                          </p:val>
                                        </p:tav>
                                      </p:tavLst>
                                    </p:anim>
                                    <p:animEffect transition="in" filter="fade">
                                      <p:cBhvr>
                                        <p:cTn id="16"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Đặt bí danh cho namespace 1-2</a:t>
            </a:r>
          </a:p>
        </p:txBody>
      </p:sp>
      <p:sp>
        <p:nvSpPr>
          <p:cNvPr id="3" name="Content Placeholder 2"/>
          <p:cNvSpPr>
            <a:spLocks noGrp="1"/>
          </p:cNvSpPr>
          <p:nvPr>
            <p:ph idx="1"/>
          </p:nvPr>
        </p:nvSpPr>
        <p:spPr/>
        <p:txBody>
          <a:bodyPr/>
          <a:lstStyle/>
          <a:p>
            <a:r>
              <a:rPr lang="en-US"/>
              <a:t>Các alias là các tên tạm thời được coi như thực thể.</a:t>
            </a:r>
          </a:p>
          <a:p>
            <a:r>
              <a:rPr lang="en-US"/>
              <a:t>Các alias được dùng khi có nhiều namespace lồng nhau được khai báo và bạn cần thiết dùng alias để làm ngắn gọn việc truy xuất tới các class và dễ dàng duy trì.</a:t>
            </a:r>
          </a:p>
          <a:p>
            <a:r>
              <a:rPr lang="en-US"/>
              <a:t>Cú pháp</a:t>
            </a:r>
          </a:p>
          <a:p>
            <a:pPr marL="468312" lvl="2" indent="0">
              <a:buNone/>
            </a:pPr>
            <a:r>
              <a:rPr lang="en-US" sz="2800">
                <a:solidFill>
                  <a:schemeClr val="accent6">
                    <a:lumMod val="75000"/>
                  </a:schemeClr>
                </a:solidFill>
              </a:rPr>
              <a:t>using &lt;aliasName&gt;=&lt;namespaceName&gt;;</a:t>
            </a:r>
            <a:endParaRPr lang="en-US" sz="1800">
              <a:solidFill>
                <a:schemeClr val="accent6">
                  <a:lumMod val="75000"/>
                </a:schemeClr>
              </a:solidFill>
            </a:endParaRPr>
          </a:p>
          <a:p>
            <a:endParaRPr lang="en-US"/>
          </a:p>
          <a:p>
            <a:endParaRPr lang="en-US"/>
          </a:p>
        </p:txBody>
      </p:sp>
      <p:sp>
        <p:nvSpPr>
          <p:cNvPr id="4" name="Date Placeholder 3"/>
          <p:cNvSpPr>
            <a:spLocks noGrp="1"/>
          </p:cNvSpPr>
          <p:nvPr>
            <p:ph type="dt" sz="half" idx="10"/>
          </p:nvPr>
        </p:nvSpPr>
        <p:spPr/>
        <p:txBody>
          <a:bodyPr/>
          <a:lstStyle/>
          <a:p>
            <a:pPr>
              <a:defRPr/>
            </a:pPr>
            <a:fld id="{F17A0EC7-F73B-4224-A536-94E79D0C5F2A}"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5777518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Đặt bí danh cho namespace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607331" y="1164631"/>
            <a:ext cx="10348426" cy="5302617"/>
            <a:chOff x="607331" y="1164631"/>
            <a:chExt cx="10348426" cy="5302617"/>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217" y="1543050"/>
              <a:ext cx="10337540" cy="4924198"/>
            </a:xfrm>
            <a:prstGeom prst="rect">
              <a:avLst/>
            </a:prstGeom>
            <a:ln/>
          </p:spPr>
          <p:style>
            <a:lnRef idx="1">
              <a:schemeClr val="accent1"/>
            </a:lnRef>
            <a:fillRef idx="2">
              <a:schemeClr val="accent1"/>
            </a:fillRef>
            <a:effectRef idx="1">
              <a:schemeClr val="accent1"/>
            </a:effectRef>
            <a:fontRef idx="minor">
              <a:schemeClr val="dk1"/>
            </a:fontRef>
          </p:style>
        </p:pic>
        <p:sp>
          <p:nvSpPr>
            <p:cNvPr id="6" name="Rectangle 5"/>
            <p:cNvSpPr/>
            <p:nvPr/>
          </p:nvSpPr>
          <p:spPr>
            <a:xfrm>
              <a:off x="607331" y="1164631"/>
              <a:ext cx="1143000" cy="3784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5" name="Date Placeholder 4"/>
          <p:cNvSpPr>
            <a:spLocks noGrp="1"/>
          </p:cNvSpPr>
          <p:nvPr>
            <p:ph type="dt" sz="half" idx="10"/>
          </p:nvPr>
        </p:nvSpPr>
        <p:spPr/>
        <p:txBody>
          <a:bodyPr/>
          <a:lstStyle/>
          <a:p>
            <a:pPr>
              <a:defRPr/>
            </a:pPr>
            <a:fld id="{097E766B-430C-4D43-A86B-BAFC1045F139}"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355994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Xử lý ngoại lệ (Exception) </a:t>
            </a:r>
          </a:p>
        </p:txBody>
      </p:sp>
      <p:sp>
        <p:nvSpPr>
          <p:cNvPr id="3" name="Content Placeholder 2"/>
          <p:cNvSpPr>
            <a:spLocks noGrp="1"/>
          </p:cNvSpPr>
          <p:nvPr>
            <p:ph idx="1"/>
          </p:nvPr>
        </p:nvSpPr>
        <p:spPr/>
        <p:txBody>
          <a:bodyPr/>
          <a:lstStyle/>
          <a:p>
            <a:r>
              <a:rPr lang="en-US"/>
              <a:t>Các exceptions là các lỗi run-time mà phá vỡ việc thực thi của một chương trình. Trong C# bạn có thể điều khiển sự thực thi này bằng cách sử dụng cấu trúc try...catch hoặc try...catch... finally. C# cho phép bạn định nghĩa các exceptions và cho phép bạn sửa đổi cách xử lý của các lỗi này.</a:t>
            </a:r>
          </a:p>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237" y="3688443"/>
            <a:ext cx="3810000" cy="286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F56D84AD-D9E9-4788-B961-A694E69F8F31}"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8844932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ngoại lệ trong C#</a:t>
            </a:r>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7" y="1390650"/>
            <a:ext cx="8229600" cy="456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05E84B50-F00B-4910-9BEA-A7D3A92C6AB6}"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232718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Lớp Exception</a:t>
            </a:r>
          </a:p>
        </p:txBody>
      </p:sp>
      <p:sp>
        <p:nvSpPr>
          <p:cNvPr id="3" name="Content Placeholder 2"/>
          <p:cNvSpPr>
            <a:spLocks noGrp="1"/>
          </p:cNvSpPr>
          <p:nvPr>
            <p:ph idx="1"/>
          </p:nvPr>
        </p:nvSpPr>
        <p:spPr/>
        <p:txBody>
          <a:bodyPr/>
          <a:lstStyle/>
          <a:p>
            <a:r>
              <a:rPr lang="en-US"/>
              <a:t>Class Exception bao gồm các phương thức public và protected có thể được kế thừa bởi các class exception khác. Thêm vào đó System. Exceptions chứa đựng các thuộc tính thuộc về tất cả các exceptions.</a:t>
            </a:r>
          </a:p>
          <a:p>
            <a:pPr lvl="1"/>
            <a:r>
              <a:rPr lang="en-US" sz="2400" b="1"/>
              <a:t>Message:</a:t>
            </a:r>
            <a:r>
              <a:rPr lang="en-US" sz="2400"/>
              <a:t> Hiển thị một thông báo chỉ ra lý do cho exception.</a:t>
            </a:r>
          </a:p>
          <a:p>
            <a:pPr lvl="1"/>
            <a:r>
              <a:rPr lang="en-US" sz="2400" b="1"/>
              <a:t>Source:</a:t>
            </a:r>
            <a:r>
              <a:rPr lang="en-US" sz="2400"/>
              <a:t> Cung cấp tên cho ứng dụng hoặc đối tượng trong trường hợp xảy ra exceptions.</a:t>
            </a:r>
          </a:p>
          <a:p>
            <a:pPr lvl="1"/>
            <a:r>
              <a:rPr lang="en-US" sz="2400" b="1"/>
              <a:t>TackTrace:</a:t>
            </a:r>
            <a:r>
              <a:rPr lang="en-US" sz="2400"/>
              <a:t> Cung cấp chi tiết exception trên stack lúc exception được ném ra.</a:t>
            </a:r>
          </a:p>
          <a:p>
            <a:pPr lvl="1"/>
            <a:r>
              <a:rPr lang="en-US" sz="2400" b="1"/>
              <a:t>InnerException: </a:t>
            </a:r>
            <a:r>
              <a:rPr lang="en-US" sz="2400"/>
              <a:t>trả về một trường hợp của exception hiện tại.</a:t>
            </a:r>
          </a:p>
          <a:p>
            <a:endParaRPr lang="en-US"/>
          </a:p>
        </p:txBody>
      </p:sp>
      <p:sp>
        <p:nvSpPr>
          <p:cNvPr id="4" name="Date Placeholder 3"/>
          <p:cNvSpPr>
            <a:spLocks noGrp="1"/>
          </p:cNvSpPr>
          <p:nvPr>
            <p:ph type="dt" sz="half" idx="10"/>
          </p:nvPr>
        </p:nvSpPr>
        <p:spPr/>
        <p:txBody>
          <a:bodyPr/>
          <a:lstStyle/>
          <a:p>
            <a:pPr>
              <a:defRPr/>
            </a:pPr>
            <a:fld id="{3F8613E5-67EB-40BA-88DB-2BEE40A725F9}"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84890350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lớp ngoại lệ</a:t>
            </a:r>
          </a:p>
        </p:txBody>
      </p:sp>
      <p:sp>
        <p:nvSpPr>
          <p:cNvPr id="3" name="Content Placeholder 2"/>
          <p:cNvSpPr>
            <a:spLocks noGrp="1"/>
          </p:cNvSpPr>
          <p:nvPr>
            <p:ph idx="1"/>
          </p:nvPr>
        </p:nvSpPr>
        <p:spPr/>
        <p:txBody>
          <a:bodyPr/>
          <a:lstStyle/>
          <a:p>
            <a:r>
              <a:rPr lang="en-US"/>
              <a:t>Namespace System bao gồm các class exception khác nhau mà C# cung cấp. Các class Exception thường hay dùng là:</a:t>
            </a:r>
          </a:p>
        </p:txBody>
      </p:sp>
      <p:graphicFrame>
        <p:nvGraphicFramePr>
          <p:cNvPr id="4" name="Table 3"/>
          <p:cNvGraphicFramePr>
            <a:graphicFrameLocks noGrp="1"/>
          </p:cNvGraphicFramePr>
          <p:nvPr>
            <p:extLst>
              <p:ext uri="{D42A27DB-BD31-4B8C-83A1-F6EECF244321}">
                <p14:modId xmlns:p14="http://schemas.microsoft.com/office/powerpoint/2010/main" val="40875640"/>
              </p:ext>
            </p:extLst>
          </p:nvPr>
        </p:nvGraphicFramePr>
        <p:xfrm>
          <a:off x="1112837" y="2762250"/>
          <a:ext cx="9525000" cy="3505200"/>
        </p:xfrm>
        <a:graphic>
          <a:graphicData uri="http://schemas.openxmlformats.org/drawingml/2006/table">
            <a:tbl>
              <a:tblPr firstRow="1" bandRow="1">
                <a:tableStyleId>{5C22544A-7EE6-4342-B048-85BDC9FD1C3A}</a:tableStyleId>
              </a:tblPr>
              <a:tblGrid>
                <a:gridCol w="4762500">
                  <a:extLst>
                    <a:ext uri="{9D8B030D-6E8A-4147-A177-3AD203B41FA5}">
                      <a16:colId xmlns:a16="http://schemas.microsoft.com/office/drawing/2014/main" val="20000"/>
                    </a:ext>
                  </a:extLst>
                </a:gridCol>
                <a:gridCol w="4762500">
                  <a:extLst>
                    <a:ext uri="{9D8B030D-6E8A-4147-A177-3AD203B41FA5}">
                      <a16:colId xmlns:a16="http://schemas.microsoft.com/office/drawing/2014/main" val="20001"/>
                    </a:ext>
                  </a:extLst>
                </a:gridCol>
              </a:tblGrid>
              <a:tr h="701040">
                <a:tc>
                  <a:txBody>
                    <a:bodyPr/>
                    <a:lstStyle/>
                    <a:p>
                      <a:pPr algn="ctr"/>
                      <a:r>
                        <a:rPr lang="en-US"/>
                        <a:t>Tên</a:t>
                      </a:r>
                      <a:r>
                        <a:rPr lang="en-US" baseline="0"/>
                        <a:t> lớp</a:t>
                      </a:r>
                      <a:endParaRPr lang="en-US"/>
                    </a:p>
                  </a:txBody>
                  <a:tcPr anchor="ctr"/>
                </a:tc>
                <a:tc>
                  <a:txBody>
                    <a:bodyPr/>
                    <a:lstStyle/>
                    <a:p>
                      <a:pPr algn="ctr"/>
                      <a:r>
                        <a:rPr lang="en-US"/>
                        <a:t>Tên</a:t>
                      </a:r>
                      <a:r>
                        <a:rPr lang="en-US" baseline="0"/>
                        <a:t> lớp</a:t>
                      </a:r>
                      <a:endParaRPr lang="en-US"/>
                    </a:p>
                  </a:txBody>
                  <a:tcPr anchor="ctr"/>
                </a:tc>
                <a:extLst>
                  <a:ext uri="{0D108BD9-81ED-4DB2-BD59-A6C34878D82A}">
                    <a16:rowId xmlns:a16="http://schemas.microsoft.com/office/drawing/2014/main" val="10000"/>
                  </a:ext>
                </a:extLst>
              </a:tr>
              <a:tr h="701040">
                <a:tc>
                  <a:txBody>
                    <a:bodyPr/>
                    <a:lstStyle/>
                    <a:p>
                      <a:r>
                        <a:rPr lang="en-US" sz="2100" kern="1200">
                          <a:solidFill>
                            <a:schemeClr val="dk1"/>
                          </a:solidFill>
                          <a:effectLst/>
                          <a:latin typeface="+mn-lt"/>
                          <a:ea typeface="+mn-ea"/>
                          <a:cs typeface="+mn-cs"/>
                        </a:rPr>
                        <a:t>System.ArithmeticException</a:t>
                      </a:r>
                      <a:endParaRPr lang="en-US"/>
                    </a:p>
                  </a:txBody>
                  <a:tcPr anchor="ctr"/>
                </a:tc>
                <a:tc>
                  <a:txBody>
                    <a:bodyPr/>
                    <a:lstStyle/>
                    <a:p>
                      <a:r>
                        <a:rPr lang="en-US" sz="2100" kern="1200">
                          <a:solidFill>
                            <a:schemeClr val="dk1"/>
                          </a:solidFill>
                          <a:effectLst/>
                          <a:latin typeface="+mn-lt"/>
                          <a:ea typeface="+mn-ea"/>
                          <a:cs typeface="+mn-cs"/>
                        </a:rPr>
                        <a:t>System.ArrayTypeMismatchException</a:t>
                      </a:r>
                      <a:endParaRPr lang="en-US"/>
                    </a:p>
                  </a:txBody>
                  <a:tcPr anchor="ctr"/>
                </a:tc>
                <a:extLst>
                  <a:ext uri="{0D108BD9-81ED-4DB2-BD59-A6C34878D82A}">
                    <a16:rowId xmlns:a16="http://schemas.microsoft.com/office/drawing/2014/main" val="10001"/>
                  </a:ext>
                </a:extLst>
              </a:tr>
              <a:tr h="701040">
                <a:tc>
                  <a:txBody>
                    <a:bodyPr/>
                    <a:lstStyle/>
                    <a:p>
                      <a:r>
                        <a:rPr lang="en-US" sz="2100" kern="1200">
                          <a:solidFill>
                            <a:schemeClr val="dk1"/>
                          </a:solidFill>
                          <a:effectLst/>
                          <a:latin typeface="+mn-lt"/>
                          <a:ea typeface="+mn-ea"/>
                          <a:cs typeface="+mn-cs"/>
                        </a:rPr>
                        <a:t>System.DivideByZeroException</a:t>
                      </a:r>
                      <a:endParaRPr lang="en-US"/>
                    </a:p>
                  </a:txBody>
                  <a:tcPr anchor="ctr"/>
                </a:tc>
                <a:tc>
                  <a:txBody>
                    <a:bodyPr/>
                    <a:lstStyle/>
                    <a:p>
                      <a:r>
                        <a:rPr lang="en-US" sz="2100" kern="1200">
                          <a:solidFill>
                            <a:schemeClr val="dk1"/>
                          </a:solidFill>
                          <a:effectLst/>
                          <a:latin typeface="+mn-lt"/>
                          <a:ea typeface="+mn-ea"/>
                          <a:cs typeface="+mn-cs"/>
                        </a:rPr>
                        <a:t>System.InvalidCastException</a:t>
                      </a:r>
                      <a:endParaRPr lang="en-US"/>
                    </a:p>
                  </a:txBody>
                  <a:tcPr anchor="ctr"/>
                </a:tc>
                <a:extLst>
                  <a:ext uri="{0D108BD9-81ED-4DB2-BD59-A6C34878D82A}">
                    <a16:rowId xmlns:a16="http://schemas.microsoft.com/office/drawing/2014/main" val="10002"/>
                  </a:ext>
                </a:extLst>
              </a:tr>
              <a:tr h="701040">
                <a:tc>
                  <a:txBody>
                    <a:bodyPr/>
                    <a:lstStyle/>
                    <a:p>
                      <a:r>
                        <a:rPr lang="en-US" sz="2100" kern="1200">
                          <a:solidFill>
                            <a:schemeClr val="dk1"/>
                          </a:solidFill>
                          <a:effectLst/>
                          <a:latin typeface="+mn-lt"/>
                          <a:ea typeface="+mn-ea"/>
                          <a:cs typeface="+mn-cs"/>
                        </a:rPr>
                        <a:t>System.IndexOutOfRangeException</a:t>
                      </a:r>
                      <a:endParaRPr lang="en-US"/>
                    </a:p>
                  </a:txBody>
                  <a:tcPr anchor="ctr"/>
                </a:tc>
                <a:tc>
                  <a:txBody>
                    <a:bodyPr/>
                    <a:lstStyle/>
                    <a:p>
                      <a:r>
                        <a:rPr lang="en-US" sz="2100" kern="1200">
                          <a:solidFill>
                            <a:schemeClr val="dk1"/>
                          </a:solidFill>
                          <a:effectLst/>
                          <a:latin typeface="+mn-lt"/>
                          <a:ea typeface="+mn-ea"/>
                          <a:cs typeface="+mn-cs"/>
                        </a:rPr>
                        <a:t>System.ArgumentNullException</a:t>
                      </a:r>
                      <a:endParaRPr lang="en-US"/>
                    </a:p>
                  </a:txBody>
                  <a:tcPr anchor="ctr"/>
                </a:tc>
                <a:extLst>
                  <a:ext uri="{0D108BD9-81ED-4DB2-BD59-A6C34878D82A}">
                    <a16:rowId xmlns:a16="http://schemas.microsoft.com/office/drawing/2014/main" val="10003"/>
                  </a:ext>
                </a:extLst>
              </a:tr>
              <a:tr h="701040">
                <a:tc>
                  <a:txBody>
                    <a:bodyPr/>
                    <a:lstStyle/>
                    <a:p>
                      <a:r>
                        <a:rPr lang="en-US" sz="2100" kern="1200">
                          <a:solidFill>
                            <a:schemeClr val="dk1"/>
                          </a:solidFill>
                          <a:effectLst/>
                          <a:latin typeface="+mn-lt"/>
                          <a:ea typeface="+mn-ea"/>
                          <a:cs typeface="+mn-cs"/>
                        </a:rPr>
                        <a:t>System.NullReferenceException</a:t>
                      </a:r>
                      <a:endParaRPr lang="en-US"/>
                    </a:p>
                  </a:txBody>
                  <a:tcPr anchor="ctr"/>
                </a:tc>
                <a:tc>
                  <a:txBody>
                    <a:bodyPr/>
                    <a:lstStyle/>
                    <a:p>
                      <a:endParaRPr lang="en-US"/>
                    </a:p>
                  </a:txBody>
                  <a:tcPr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pPr>
              <a:defRPr/>
            </a:pPr>
            <a:fld id="{FFEF4E19-72D2-4988-83D0-7D6182338B17}"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93012197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ngoại lệ</a:t>
            </a:r>
          </a:p>
        </p:txBody>
      </p:sp>
      <p:sp>
        <p:nvSpPr>
          <p:cNvPr id="3" name="Content Placeholder 2"/>
          <p:cNvSpPr>
            <a:spLocks noGrp="1"/>
          </p:cNvSpPr>
          <p:nvPr>
            <p:ph idx="1"/>
          </p:nvPr>
        </p:nvSpPr>
        <p:spPr/>
        <p:txBody>
          <a:bodyPr/>
          <a:lstStyle/>
          <a:p>
            <a:r>
              <a:rPr lang="en-US"/>
              <a:t>Để điều khiển ngoại lệ C# sử dụng khối try…catch</a:t>
            </a:r>
          </a:p>
          <a:p>
            <a:r>
              <a:rPr lang="en-US"/>
              <a:t>Cú pháp</a:t>
            </a:r>
          </a:p>
          <a:p>
            <a:pPr marL="534988" lvl="1" indent="0">
              <a:buNone/>
            </a:pPr>
            <a:r>
              <a:rPr lang="en-US">
                <a:solidFill>
                  <a:schemeClr val="accent6">
                    <a:lumMod val="75000"/>
                  </a:schemeClr>
                </a:solidFill>
              </a:rPr>
              <a:t>try</a:t>
            </a:r>
          </a:p>
          <a:p>
            <a:pPr marL="534988" lvl="1" indent="0">
              <a:buNone/>
            </a:pPr>
            <a:r>
              <a:rPr lang="en-US">
                <a:solidFill>
                  <a:schemeClr val="accent6">
                    <a:lumMod val="75000"/>
                  </a:schemeClr>
                </a:solidFill>
              </a:rPr>
              <a:t>{</a:t>
            </a:r>
          </a:p>
          <a:p>
            <a:pPr marL="534988" lvl="1" indent="0">
              <a:buNone/>
            </a:pPr>
            <a:r>
              <a:rPr lang="en-US">
                <a:solidFill>
                  <a:schemeClr val="accent6">
                    <a:lumMod val="75000"/>
                  </a:schemeClr>
                </a:solidFill>
              </a:rPr>
              <a:t>	//các lệnh có thể gây ra lỗi lúc chạy</a:t>
            </a:r>
          </a:p>
          <a:p>
            <a:pPr marL="534988" lvl="1" indent="0">
              <a:buNone/>
            </a:pPr>
            <a:r>
              <a:rPr lang="en-US">
                <a:solidFill>
                  <a:schemeClr val="accent6">
                    <a:lumMod val="75000"/>
                  </a:schemeClr>
                </a:solidFill>
              </a:rPr>
              <a:t>}catch(&lt;loại_ngoại_lệ&gt; biến)</a:t>
            </a:r>
          </a:p>
          <a:p>
            <a:pPr marL="534988" lvl="1" indent="0">
              <a:buNone/>
            </a:pPr>
            <a:r>
              <a:rPr lang="en-US">
                <a:solidFill>
                  <a:schemeClr val="accent6">
                    <a:lumMod val="75000"/>
                  </a:schemeClr>
                </a:solidFill>
              </a:rPr>
              <a:t>{</a:t>
            </a:r>
          </a:p>
          <a:p>
            <a:pPr marL="534988" lvl="1" indent="0">
              <a:buNone/>
            </a:pPr>
            <a:r>
              <a:rPr lang="en-US">
                <a:solidFill>
                  <a:schemeClr val="accent6">
                    <a:lumMod val="75000"/>
                  </a:schemeClr>
                </a:solidFill>
              </a:rPr>
              <a:t>	//các lệnh điều khiển khi xảy ra lỗi</a:t>
            </a:r>
          </a:p>
          <a:p>
            <a:pPr marL="534988" lvl="1" indent="0">
              <a:buNone/>
            </a:pPr>
            <a:r>
              <a:rPr lang="en-US">
                <a:solidFill>
                  <a:schemeClr val="accent6">
                    <a:lumMod val="75000"/>
                  </a:schemeClr>
                </a:solidFill>
              </a:rPr>
              <a:t>}</a:t>
            </a:r>
          </a:p>
        </p:txBody>
      </p:sp>
      <p:grpSp>
        <p:nvGrpSpPr>
          <p:cNvPr id="4" name="Group 3"/>
          <p:cNvGrpSpPr/>
          <p:nvPr/>
        </p:nvGrpSpPr>
        <p:grpSpPr>
          <a:xfrm>
            <a:off x="945923" y="2445517"/>
            <a:ext cx="9228590" cy="3517132"/>
            <a:chOff x="945923" y="2445517"/>
            <a:chExt cx="9228590" cy="3517132"/>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4936"/>
            <a:stretch/>
          </p:blipFill>
          <p:spPr bwMode="auto">
            <a:xfrm>
              <a:off x="960436" y="2759668"/>
              <a:ext cx="9214077" cy="3202981"/>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945923" y="2445517"/>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9D17B580-47C9-459A-91D1-CB95D7CFCAB5}"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590627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Khối catch tổng quát</a:t>
            </a:r>
          </a:p>
        </p:txBody>
      </p:sp>
      <p:sp>
        <p:nvSpPr>
          <p:cNvPr id="3" name="Content Placeholder 2"/>
          <p:cNvSpPr>
            <a:spLocks noGrp="1"/>
          </p:cNvSpPr>
          <p:nvPr>
            <p:ph idx="1"/>
          </p:nvPr>
        </p:nvSpPr>
        <p:spPr/>
        <p:txBody>
          <a:bodyPr/>
          <a:lstStyle/>
          <a:p>
            <a:r>
              <a:rPr lang="en-US"/>
              <a:t>Trong trường hợp bạn không biết rõ loại ngoại lệ nào có thể xảy ra bạn có thể sử dụng lớp Exception trong khối catch để nhận bắt bất kỳ ngoại lệ nào.</a:t>
            </a:r>
          </a:p>
        </p:txBody>
      </p:sp>
      <p:grpSp>
        <p:nvGrpSpPr>
          <p:cNvPr id="4" name="Group 3"/>
          <p:cNvGrpSpPr/>
          <p:nvPr/>
        </p:nvGrpSpPr>
        <p:grpSpPr>
          <a:xfrm>
            <a:off x="1098323" y="3005364"/>
            <a:ext cx="8701314" cy="3152774"/>
            <a:chOff x="1098323" y="3005364"/>
            <a:chExt cx="8701314" cy="3152774"/>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37" y="3322863"/>
              <a:ext cx="8686800" cy="2835275"/>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1098323" y="3005364"/>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4751EBC5-E672-41CD-9625-FE935CFD6FC1}"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971167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Namespace</a:t>
            </a:r>
          </a:p>
        </p:txBody>
      </p:sp>
      <p:sp>
        <p:nvSpPr>
          <p:cNvPr id="3" name="Content Placeholder 2"/>
          <p:cNvSpPr>
            <a:spLocks noGrp="1"/>
          </p:cNvSpPr>
          <p:nvPr>
            <p:ph idx="1"/>
          </p:nvPr>
        </p:nvSpPr>
        <p:spPr>
          <a:xfrm>
            <a:off x="479425" y="1200150"/>
            <a:ext cx="6119811" cy="5121275"/>
          </a:xfrm>
        </p:spPr>
        <p:txBody>
          <a:bodyPr/>
          <a:lstStyle/>
          <a:p>
            <a:r>
              <a:rPr lang="vi-VN"/>
              <a:t>Một namespace là một thành phần của chương trình C# nó giúp cho việc quản lý các class, interface và structures. Namespace tránh tình trạng các tên trùng lặp giữ các class , interface,structures trong C#. Bạn có thể tạo nhiều namespace trong một namespace.</a:t>
            </a:r>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637" y="1466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981D9483-97AB-4192-A91F-47AAD339F4CA}"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95066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a:t>
            </a:r>
            <a:r>
              <a:rPr lang="en-US" dirty="0" err="1"/>
              <a:t>khóa</a:t>
            </a:r>
            <a:r>
              <a:rPr lang="en-US" dirty="0"/>
              <a:t> “throw”</a:t>
            </a:r>
          </a:p>
        </p:txBody>
      </p:sp>
      <p:sp>
        <p:nvSpPr>
          <p:cNvPr id="3" name="Content Placeholder 2"/>
          <p:cNvSpPr>
            <a:spLocks noGrp="1"/>
          </p:cNvSpPr>
          <p:nvPr>
            <p:ph idx="1"/>
          </p:nvPr>
        </p:nvSpPr>
        <p:spPr/>
        <p:txBody>
          <a:bodyPr/>
          <a:lstStyle/>
          <a:p>
            <a:r>
              <a:rPr lang="en-US"/>
              <a:t>Từ khóa “throw” dùng để tung ra một ngoại lệ, nó nhận thể hiện của lớp ngoại lệ như là 1 tham số, trong trường hợp lớp ngoại lệ tung ra không đúng, trình biên dịch sẽ báo lỗi.</a:t>
            </a:r>
          </a:p>
        </p:txBody>
      </p:sp>
      <p:grpSp>
        <p:nvGrpSpPr>
          <p:cNvPr id="4" name="Group 3"/>
          <p:cNvGrpSpPr/>
          <p:nvPr/>
        </p:nvGrpSpPr>
        <p:grpSpPr>
          <a:xfrm>
            <a:off x="1017359" y="2912310"/>
            <a:ext cx="8316789" cy="3530219"/>
            <a:chOff x="1017359" y="2912310"/>
            <a:chExt cx="8316789" cy="3530219"/>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7" y="3219450"/>
              <a:ext cx="8297511" cy="3223079"/>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1017359" y="2912310"/>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7" y="3214529"/>
            <a:ext cx="9354560" cy="3281521"/>
          </a:xfrm>
          <a:prstGeom prst="rect">
            <a:avLst/>
          </a:prstGeom>
          <a:ln/>
        </p:spPr>
        <p:style>
          <a:lnRef idx="1">
            <a:schemeClr val="accent1"/>
          </a:lnRef>
          <a:fillRef idx="3">
            <a:schemeClr val="accent1"/>
          </a:fillRef>
          <a:effectRef idx="2">
            <a:schemeClr val="accent1"/>
          </a:effectRef>
          <a:fontRef idx="minor">
            <a:schemeClr val="lt1"/>
          </a:fontRef>
        </p:style>
      </p:pic>
      <p:sp>
        <p:nvSpPr>
          <p:cNvPr id="6" name="Date Placeholder 5"/>
          <p:cNvSpPr>
            <a:spLocks noGrp="1"/>
          </p:cNvSpPr>
          <p:nvPr>
            <p:ph type="dt" sz="half" idx="10"/>
          </p:nvPr>
        </p:nvSpPr>
        <p:spPr/>
        <p:txBody>
          <a:bodyPr/>
          <a:lstStyle/>
          <a:p>
            <a:pPr>
              <a:defRPr/>
            </a:pPr>
            <a:fld id="{4E3167B5-291E-4B20-8420-5262D4A7DFC4}"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10" name="Group 9"/>
          <p:cNvGrpSpPr/>
          <p:nvPr/>
        </p:nvGrpSpPr>
        <p:grpSpPr>
          <a:xfrm>
            <a:off x="8909050" y="91489"/>
            <a:ext cx="2133600" cy="765761"/>
            <a:chOff x="9113837" y="134510"/>
            <a:chExt cx="2133600" cy="765761"/>
          </a:xfrm>
        </p:grpSpPr>
        <p:pic>
          <p:nvPicPr>
            <p:cNvPr id="11" name="Picture 10"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523616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195"/>
                                        </p:tgtEl>
                                        <p:attrNameLst>
                                          <p:attrName>style.visibility</p:attrName>
                                        </p:attrNameLst>
                                      </p:cBhvr>
                                      <p:to>
                                        <p:strVal val="visible"/>
                                      </p:to>
                                    </p:set>
                                    <p:anim calcmode="lin" valueType="num">
                                      <p:cBhvr>
                                        <p:cTn id="14" dur="500" fill="hold"/>
                                        <p:tgtEl>
                                          <p:spTgt spid="8195"/>
                                        </p:tgtEl>
                                        <p:attrNameLst>
                                          <p:attrName>ppt_w</p:attrName>
                                        </p:attrNameLst>
                                      </p:cBhvr>
                                      <p:tavLst>
                                        <p:tav tm="0">
                                          <p:val>
                                            <p:fltVal val="0"/>
                                          </p:val>
                                        </p:tav>
                                        <p:tav tm="100000">
                                          <p:val>
                                            <p:strVal val="#ppt_w"/>
                                          </p:val>
                                        </p:tav>
                                      </p:tavLst>
                                    </p:anim>
                                    <p:anim calcmode="lin" valueType="num">
                                      <p:cBhvr>
                                        <p:cTn id="15" dur="500" fill="hold"/>
                                        <p:tgtEl>
                                          <p:spTgt spid="8195"/>
                                        </p:tgtEl>
                                        <p:attrNameLst>
                                          <p:attrName>ppt_h</p:attrName>
                                        </p:attrNameLst>
                                      </p:cBhvr>
                                      <p:tavLst>
                                        <p:tav tm="0">
                                          <p:val>
                                            <p:fltVal val="0"/>
                                          </p:val>
                                        </p:tav>
                                        <p:tav tm="100000">
                                          <p:val>
                                            <p:strVal val="#ppt_h"/>
                                          </p:val>
                                        </p:tav>
                                      </p:tavLst>
                                    </p:anim>
                                    <p:animEffect transition="in" filter="fade">
                                      <p:cBhvr>
                                        <p:cTn id="16"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Từ khóa “finally”</a:t>
            </a:r>
          </a:p>
        </p:txBody>
      </p:sp>
      <p:sp>
        <p:nvSpPr>
          <p:cNvPr id="3" name="Content Placeholder 2"/>
          <p:cNvSpPr>
            <a:spLocks noGrp="1"/>
          </p:cNvSpPr>
          <p:nvPr>
            <p:ph idx="1"/>
          </p:nvPr>
        </p:nvSpPr>
        <p:spPr/>
        <p:txBody>
          <a:bodyPr/>
          <a:lstStyle/>
          <a:p>
            <a:r>
              <a:rPr lang="en-US"/>
              <a:t>“finally” là khối tùy chọn trong khối try…catch, khối này luôn được thực dù ngoại lệ có xảy ra hay không, thông thường nó dùng khi thao tác với tệp tin, hoặc giao tiếp mạng.</a:t>
            </a:r>
          </a:p>
          <a:p>
            <a:endParaRPr lang="en-US"/>
          </a:p>
        </p:txBody>
      </p:sp>
      <p:grpSp>
        <p:nvGrpSpPr>
          <p:cNvPr id="4" name="Group 3"/>
          <p:cNvGrpSpPr/>
          <p:nvPr/>
        </p:nvGrpSpPr>
        <p:grpSpPr>
          <a:xfrm>
            <a:off x="941160" y="3149912"/>
            <a:ext cx="8124639" cy="3346138"/>
            <a:chOff x="941160" y="3149912"/>
            <a:chExt cx="8124639" cy="3346138"/>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7" y="3466646"/>
              <a:ext cx="8105362" cy="3029404"/>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941160" y="3149912"/>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672BC028-44CF-43AB-9481-8F45837D1B9C}"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3821717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Khối try…catch lồng nhau</a:t>
            </a:r>
          </a:p>
        </p:txBody>
      </p:sp>
      <p:sp>
        <p:nvSpPr>
          <p:cNvPr id="3" name="Content Placeholder 2"/>
          <p:cNvSpPr>
            <a:spLocks noGrp="1"/>
          </p:cNvSpPr>
          <p:nvPr>
            <p:ph idx="1"/>
          </p:nvPr>
        </p:nvSpPr>
        <p:spPr>
          <a:xfrm>
            <a:off x="479425" y="1374775"/>
            <a:ext cx="10563225" cy="5121275"/>
          </a:xfrm>
        </p:spPr>
        <p:txBody>
          <a:bodyPr/>
          <a:lstStyle/>
          <a:p>
            <a:r>
              <a:rPr lang="en-US"/>
              <a:t>Một khối try…catch này lồng bên trong một khối try…catch khác và khi khối bên trong không bắt được ngoại lệ thì sẽ chuyển đến khối bên ngoài.</a:t>
            </a:r>
          </a:p>
        </p:txBody>
      </p:sp>
      <p:grpSp>
        <p:nvGrpSpPr>
          <p:cNvPr id="4" name="Group 3"/>
          <p:cNvGrpSpPr/>
          <p:nvPr/>
        </p:nvGrpSpPr>
        <p:grpSpPr>
          <a:xfrm>
            <a:off x="567417" y="1150117"/>
            <a:ext cx="10451420" cy="5340713"/>
            <a:chOff x="567417" y="1150117"/>
            <a:chExt cx="10451420" cy="5340713"/>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466850"/>
              <a:ext cx="10439400" cy="5023980"/>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567417" y="1150117"/>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EBD6FF54-395B-43B6-88C9-87481052D9F1}"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37460888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Nhiều khối “catch”</a:t>
            </a:r>
          </a:p>
        </p:txBody>
      </p:sp>
      <p:sp>
        <p:nvSpPr>
          <p:cNvPr id="3" name="Content Placeholder 2"/>
          <p:cNvSpPr>
            <a:spLocks noGrp="1"/>
          </p:cNvSpPr>
          <p:nvPr>
            <p:ph idx="1"/>
          </p:nvPr>
        </p:nvSpPr>
        <p:spPr>
          <a:xfrm>
            <a:off x="479425" y="1374775"/>
            <a:ext cx="10563225" cy="5121275"/>
          </a:xfrm>
        </p:spPr>
        <p:txBody>
          <a:bodyPr/>
          <a:lstStyle/>
          <a:p>
            <a:r>
              <a:rPr lang="en-US"/>
              <a:t>C# cho phép tạo nhiều khối catch để bắt các kiểu exception khác nhau đựợc ném ra từ khối try. Khi khối try sinh ra exception trình biên dịch tìm khối catch tuần tự, nếu không được trình biên dịch sẽ báo lỗi và qua khối finally nếu có.</a:t>
            </a:r>
          </a:p>
          <a:p>
            <a:endParaRPr lang="en-US"/>
          </a:p>
        </p:txBody>
      </p:sp>
      <p:grpSp>
        <p:nvGrpSpPr>
          <p:cNvPr id="4" name="Group 3"/>
          <p:cNvGrpSpPr/>
          <p:nvPr/>
        </p:nvGrpSpPr>
        <p:grpSpPr>
          <a:xfrm>
            <a:off x="567417" y="1135603"/>
            <a:ext cx="10367664" cy="4750847"/>
            <a:chOff x="567417" y="1135603"/>
            <a:chExt cx="10367664" cy="4750847"/>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6" y="1447347"/>
              <a:ext cx="10355645" cy="4439103"/>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567417" y="1135603"/>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B9930129-391F-4524-90C0-3B78EFE7E768}"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326714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Ngoại lệ tự định nghĩa 1-2</a:t>
            </a:r>
          </a:p>
        </p:txBody>
      </p:sp>
      <p:sp>
        <p:nvSpPr>
          <p:cNvPr id="3" name="Content Placeholder 2"/>
          <p:cNvSpPr>
            <a:spLocks noGrp="1"/>
          </p:cNvSpPr>
          <p:nvPr>
            <p:ph idx="1"/>
          </p:nvPr>
        </p:nvSpPr>
        <p:spPr/>
        <p:txBody>
          <a:bodyPr/>
          <a:lstStyle/>
          <a:p>
            <a:r>
              <a:rPr lang="en-US" dirty="0" err="1"/>
              <a:t>Trong</a:t>
            </a:r>
            <a:r>
              <a:rPr lang="en-US" dirty="0"/>
              <a:t> </a:t>
            </a:r>
            <a:r>
              <a:rPr lang="en-US" dirty="0" err="1"/>
              <a:t>trường</a:t>
            </a:r>
            <a:r>
              <a:rPr lang="en-US" dirty="0"/>
              <a:t> </a:t>
            </a:r>
            <a:r>
              <a:rPr lang="en-US" dirty="0" err="1"/>
              <a:t>hợp</a:t>
            </a:r>
            <a:r>
              <a:rPr lang="en-US" dirty="0"/>
              <a:t> </a:t>
            </a:r>
            <a:r>
              <a:rPr lang="en-US" dirty="0" err="1"/>
              <a:t>những</a:t>
            </a:r>
            <a:r>
              <a:rPr lang="en-US" dirty="0"/>
              <a:t> </a:t>
            </a:r>
            <a:r>
              <a:rPr lang="en-US" dirty="0" err="1"/>
              <a:t>ngoại</a:t>
            </a:r>
            <a:r>
              <a:rPr lang="en-US" dirty="0"/>
              <a:t> </a:t>
            </a:r>
            <a:r>
              <a:rPr lang="en-US" dirty="0" err="1"/>
              <a:t>lệ</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không</a:t>
            </a:r>
            <a:r>
              <a:rPr lang="en-US" dirty="0"/>
              <a:t> </a:t>
            </a:r>
            <a:r>
              <a:rPr lang="en-US" dirty="0" err="1"/>
              <a:t>đáp</a:t>
            </a:r>
            <a:r>
              <a:rPr lang="en-US" dirty="0"/>
              <a:t> </a:t>
            </a:r>
            <a:r>
              <a:rPr lang="en-US" dirty="0" err="1"/>
              <a:t>ứng</a:t>
            </a:r>
            <a:r>
              <a:rPr lang="en-US" dirty="0"/>
              <a:t> </a:t>
            </a:r>
            <a:r>
              <a:rPr lang="en-US" dirty="0" err="1"/>
              <a:t>được</a:t>
            </a:r>
            <a:r>
              <a:rPr lang="en-US" dirty="0"/>
              <a:t> </a:t>
            </a:r>
            <a:r>
              <a:rPr lang="en-US" dirty="0" err="1"/>
              <a:t>nhu</a:t>
            </a:r>
            <a:r>
              <a:rPr lang="en-US" dirty="0"/>
              <a:t> </a:t>
            </a:r>
            <a:r>
              <a:rPr lang="en-US" dirty="0" err="1"/>
              <a:t>cầu</a:t>
            </a:r>
            <a:r>
              <a:rPr lang="en-US" dirty="0"/>
              <a:t> </a:t>
            </a:r>
            <a:r>
              <a:rPr lang="en-US" dirty="0" err="1"/>
              <a:t>bắt</a:t>
            </a:r>
            <a:r>
              <a:rPr lang="en-US" dirty="0"/>
              <a:t> </a:t>
            </a:r>
            <a:r>
              <a:rPr lang="en-US" dirty="0" err="1"/>
              <a:t>lỗi</a:t>
            </a:r>
            <a:r>
              <a:rPr lang="en-US" dirty="0"/>
              <a:t> </a:t>
            </a:r>
            <a:r>
              <a:rPr lang="en-US" dirty="0" err="1"/>
              <a:t>của</a:t>
            </a:r>
            <a:r>
              <a:rPr lang="en-US" dirty="0"/>
              <a:t> </a:t>
            </a:r>
            <a:r>
              <a:rPr lang="en-US" dirty="0" err="1"/>
              <a:t>bạn</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tự</a:t>
            </a:r>
            <a:r>
              <a:rPr lang="en-US" dirty="0"/>
              <a:t> </a:t>
            </a:r>
            <a:r>
              <a:rPr lang="en-US" dirty="0" err="1"/>
              <a:t>định</a:t>
            </a:r>
            <a:r>
              <a:rPr lang="en-US" dirty="0"/>
              <a:t> </a:t>
            </a:r>
            <a:r>
              <a:rPr lang="en-US" dirty="0" err="1"/>
              <a:t>nghĩa</a:t>
            </a:r>
            <a:r>
              <a:rPr lang="en-US" dirty="0"/>
              <a:t> </a:t>
            </a:r>
            <a:r>
              <a:rPr lang="en-US" dirty="0" err="1"/>
              <a:t>những</a:t>
            </a:r>
            <a:r>
              <a:rPr lang="en-US" dirty="0"/>
              <a:t> </a:t>
            </a:r>
            <a:r>
              <a:rPr lang="en-US" dirty="0" err="1"/>
              <a:t>ngoại</a:t>
            </a:r>
            <a:r>
              <a:rPr lang="en-US" dirty="0"/>
              <a:t> </a:t>
            </a:r>
            <a:r>
              <a:rPr lang="en-US" dirty="0" err="1"/>
              <a:t>lệ</a:t>
            </a:r>
            <a:r>
              <a:rPr lang="en-US" dirty="0"/>
              <a:t> </a:t>
            </a:r>
            <a:r>
              <a:rPr lang="en-US" dirty="0" err="1"/>
              <a:t>cho</a:t>
            </a:r>
            <a:r>
              <a:rPr lang="en-US" dirty="0"/>
              <a:t> </a:t>
            </a:r>
            <a:r>
              <a:rPr lang="en-US" dirty="0" err="1"/>
              <a:t>chương</a:t>
            </a:r>
            <a:r>
              <a:rPr lang="en-US" dirty="0"/>
              <a:t> </a:t>
            </a:r>
            <a:r>
              <a:rPr lang="en-US" dirty="0" err="1"/>
              <a:t>trình</a:t>
            </a:r>
            <a:r>
              <a:rPr lang="en-US" dirty="0"/>
              <a:t> </a:t>
            </a:r>
            <a:r>
              <a:rPr lang="en-US" dirty="0" err="1"/>
              <a:t>của</a:t>
            </a:r>
            <a:r>
              <a:rPr lang="en-US" dirty="0"/>
              <a:t> </a:t>
            </a:r>
            <a:r>
              <a:rPr lang="en-US" dirty="0" err="1"/>
              <a:t>bạn</a:t>
            </a:r>
            <a:r>
              <a:rPr lang="en-US" dirty="0"/>
              <a:t>, </a:t>
            </a:r>
            <a:r>
              <a:rPr lang="en-US" dirty="0" err="1"/>
              <a:t>tuy</a:t>
            </a:r>
            <a:r>
              <a:rPr lang="en-US" dirty="0"/>
              <a:t> </a:t>
            </a:r>
            <a:r>
              <a:rPr lang="en-US" dirty="0" err="1"/>
              <a:t>nhiền</a:t>
            </a:r>
            <a:r>
              <a:rPr lang="en-US" dirty="0"/>
              <a:t> </a:t>
            </a:r>
            <a:r>
              <a:rPr lang="en-US" dirty="0" err="1"/>
              <a:t>ngoại</a:t>
            </a:r>
            <a:r>
              <a:rPr lang="en-US" dirty="0"/>
              <a:t> </a:t>
            </a:r>
            <a:r>
              <a:rPr lang="en-US" dirty="0" err="1"/>
              <a:t>lệ</a:t>
            </a:r>
            <a:r>
              <a:rPr lang="en-US" dirty="0"/>
              <a:t> </a:t>
            </a:r>
            <a:r>
              <a:rPr lang="en-US" dirty="0" err="1"/>
              <a:t>bạn</a:t>
            </a:r>
            <a:r>
              <a:rPr lang="en-US" dirty="0"/>
              <a:t> </a:t>
            </a:r>
            <a:r>
              <a:rPr lang="en-US" dirty="0" err="1"/>
              <a:t>tạo</a:t>
            </a:r>
            <a:r>
              <a:rPr lang="en-US" dirty="0"/>
              <a:t> ra </a:t>
            </a:r>
            <a:r>
              <a:rPr lang="en-US" dirty="0" err="1"/>
              <a:t>phải</a:t>
            </a:r>
            <a:r>
              <a:rPr lang="en-US" dirty="0"/>
              <a:t> </a:t>
            </a:r>
            <a:r>
              <a:rPr lang="en-US" dirty="0" err="1"/>
              <a:t>kế</a:t>
            </a:r>
            <a:r>
              <a:rPr lang="en-US" dirty="0"/>
              <a:t> </a:t>
            </a:r>
            <a:r>
              <a:rPr lang="en-US" dirty="0" err="1"/>
              <a:t>thừa</a:t>
            </a:r>
            <a:r>
              <a:rPr lang="en-US" dirty="0"/>
              <a:t> </a:t>
            </a:r>
            <a:r>
              <a:rPr lang="en-US" dirty="0" err="1"/>
              <a:t>từ</a:t>
            </a:r>
            <a:r>
              <a:rPr lang="en-US" dirty="0"/>
              <a:t> </a:t>
            </a:r>
            <a:r>
              <a:rPr lang="en-US" dirty="0" err="1"/>
              <a:t>lớp</a:t>
            </a:r>
            <a:r>
              <a:rPr lang="en-US" dirty="0"/>
              <a:t> </a:t>
            </a:r>
            <a:r>
              <a:rPr lang="en-US" dirty="0" err="1"/>
              <a:t>ngoại</a:t>
            </a:r>
            <a:r>
              <a:rPr lang="en-US" dirty="0"/>
              <a:t> </a:t>
            </a:r>
            <a:r>
              <a:rPr lang="en-US" dirty="0" err="1"/>
              <a:t>lệ</a:t>
            </a:r>
            <a:r>
              <a:rPr lang="en-US" dirty="0"/>
              <a:t> </a:t>
            </a:r>
            <a:r>
              <a:rPr lang="en-US" dirty="0" err="1"/>
              <a:t>chung</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là</a:t>
            </a:r>
            <a:r>
              <a:rPr lang="en-US" dirty="0"/>
              <a:t> “Exception”</a:t>
            </a:r>
          </a:p>
          <a:p>
            <a:r>
              <a:rPr lang="en-US" dirty="0" err="1"/>
              <a:t>Khi</a:t>
            </a:r>
            <a:r>
              <a:rPr lang="en-US" dirty="0"/>
              <a:t> </a:t>
            </a:r>
            <a:r>
              <a:rPr lang="en-US" dirty="0" err="1"/>
              <a:t>muốn</a:t>
            </a:r>
            <a:r>
              <a:rPr lang="en-US" dirty="0"/>
              <a:t> </a:t>
            </a:r>
            <a:r>
              <a:rPr lang="en-US" dirty="0" err="1"/>
              <a:t>áp</a:t>
            </a:r>
            <a:r>
              <a:rPr lang="en-US" dirty="0"/>
              <a:t> </a:t>
            </a:r>
            <a:r>
              <a:rPr lang="en-US" dirty="0" err="1"/>
              <a:t>dụng</a:t>
            </a:r>
            <a:r>
              <a:rPr lang="en-US" dirty="0"/>
              <a:t> </a:t>
            </a:r>
            <a:r>
              <a:rPr lang="en-US" dirty="0" err="1"/>
              <a:t>ngoại</a:t>
            </a:r>
            <a:r>
              <a:rPr lang="en-US" dirty="0"/>
              <a:t> </a:t>
            </a:r>
            <a:r>
              <a:rPr lang="en-US" dirty="0" err="1"/>
              <a:t>lệ</a:t>
            </a:r>
            <a:r>
              <a:rPr lang="en-US" dirty="0"/>
              <a:t> </a:t>
            </a:r>
            <a:r>
              <a:rPr lang="en-US" dirty="0" err="1"/>
              <a:t>của</a:t>
            </a:r>
            <a:r>
              <a:rPr lang="en-US" dirty="0"/>
              <a:t> </a:t>
            </a:r>
            <a:r>
              <a:rPr lang="en-US" dirty="0" err="1"/>
              <a:t>bạn</a:t>
            </a:r>
            <a:r>
              <a:rPr lang="en-US" dirty="0"/>
              <a:t> </a:t>
            </a:r>
            <a:r>
              <a:rPr lang="en-US" dirty="0" err="1"/>
              <a:t>định</a:t>
            </a:r>
            <a:r>
              <a:rPr lang="en-US" dirty="0"/>
              <a:t> </a:t>
            </a:r>
            <a:r>
              <a:rPr lang="en-US" dirty="0" err="1"/>
              <a:t>nghĩa</a:t>
            </a:r>
            <a:r>
              <a:rPr lang="en-US" dirty="0"/>
              <a:t>, </a:t>
            </a:r>
            <a:r>
              <a:rPr lang="en-US" dirty="0" err="1"/>
              <a:t>bạn</a:t>
            </a:r>
            <a:r>
              <a:rPr lang="en-US" dirty="0"/>
              <a:t> </a:t>
            </a:r>
            <a:r>
              <a:rPr lang="en-US" dirty="0" err="1"/>
              <a:t>dùng</a:t>
            </a:r>
            <a:r>
              <a:rPr lang="en-US" dirty="0"/>
              <a:t> </a:t>
            </a:r>
            <a:r>
              <a:rPr lang="en-US" dirty="0" err="1"/>
              <a:t>từ</a:t>
            </a:r>
            <a:r>
              <a:rPr lang="en-US" dirty="0"/>
              <a:t> </a:t>
            </a:r>
            <a:r>
              <a:rPr lang="en-US" dirty="0" err="1"/>
              <a:t>khóa</a:t>
            </a:r>
            <a:r>
              <a:rPr lang="en-US" dirty="0"/>
              <a:t> “throw” </a:t>
            </a:r>
            <a:r>
              <a:rPr lang="en-US" dirty="0" err="1"/>
              <a:t>để</a:t>
            </a:r>
            <a:r>
              <a:rPr lang="en-US" dirty="0"/>
              <a:t> </a:t>
            </a:r>
            <a:r>
              <a:rPr lang="en-US" dirty="0" err="1"/>
              <a:t>tung</a:t>
            </a:r>
            <a:r>
              <a:rPr lang="en-US" dirty="0"/>
              <a:t> ra </a:t>
            </a:r>
            <a:r>
              <a:rPr lang="en-US" dirty="0" err="1"/>
              <a:t>ngoại</a:t>
            </a:r>
            <a:r>
              <a:rPr lang="en-US" dirty="0"/>
              <a:t> </a:t>
            </a:r>
            <a:r>
              <a:rPr lang="en-US" dirty="0" err="1"/>
              <a:t>lệ</a:t>
            </a:r>
            <a:endParaRPr lang="en-US" dirty="0"/>
          </a:p>
        </p:txBody>
      </p:sp>
      <p:sp>
        <p:nvSpPr>
          <p:cNvPr id="4" name="Date Placeholder 3"/>
          <p:cNvSpPr>
            <a:spLocks noGrp="1"/>
          </p:cNvSpPr>
          <p:nvPr>
            <p:ph type="dt" sz="half" idx="10"/>
          </p:nvPr>
        </p:nvSpPr>
        <p:spPr/>
        <p:txBody>
          <a:bodyPr/>
          <a:lstStyle/>
          <a:p>
            <a:pPr>
              <a:defRPr/>
            </a:pPr>
            <a:fld id="{C01B5317-E7AE-4BBC-BD72-9C2CD7BA37A7}"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08403933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Ngoại lệ tự định nghĩa 2-2</a:t>
            </a:r>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567417" y="1135603"/>
            <a:ext cx="9463314" cy="5357979"/>
            <a:chOff x="567417" y="1135603"/>
            <a:chExt cx="9463314" cy="5357979"/>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31" y="1437822"/>
              <a:ext cx="9448800" cy="5055760"/>
            </a:xfrm>
            <a:prstGeom prst="rect">
              <a:avLst/>
            </a:prstGeom>
            <a:ln/>
          </p:spPr>
          <p:style>
            <a:lnRef idx="1">
              <a:schemeClr val="accent1"/>
            </a:lnRef>
            <a:fillRef idx="2">
              <a:schemeClr val="accent1"/>
            </a:fillRef>
            <a:effectRef idx="1">
              <a:schemeClr val="accent1"/>
            </a:effectRef>
            <a:fontRef idx="minor">
              <a:schemeClr val="dk1"/>
            </a:fontRef>
          </p:style>
        </p:pic>
        <p:sp>
          <p:nvSpPr>
            <p:cNvPr id="5" name="Rectangle 4"/>
            <p:cNvSpPr/>
            <p:nvPr/>
          </p:nvSpPr>
          <p:spPr>
            <a:xfrm>
              <a:off x="567417" y="1135603"/>
              <a:ext cx="962706" cy="3022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grpSp>
      <p:sp>
        <p:nvSpPr>
          <p:cNvPr id="6" name="Date Placeholder 5"/>
          <p:cNvSpPr>
            <a:spLocks noGrp="1"/>
          </p:cNvSpPr>
          <p:nvPr>
            <p:ph type="dt" sz="half" idx="10"/>
          </p:nvPr>
        </p:nvSpPr>
        <p:spPr/>
        <p:txBody>
          <a:bodyPr/>
          <a:lstStyle/>
          <a:p>
            <a:pPr>
              <a:defRPr/>
            </a:pPr>
            <a:fld id="{2ACF691D-7474-4B31-97B9-DC2B531496C4}"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4892785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pPr>
              <a:defRPr/>
            </a:pPr>
            <a:r>
              <a:rPr lang="en-US"/>
              <a:t>Question &amp; Answer</a:t>
            </a:r>
          </a:p>
        </p:txBody>
      </p:sp>
      <p:pic>
        <p:nvPicPr>
          <p:cNvPr id="12292" name="Picture 4" descr="qa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438" y="1847850"/>
            <a:ext cx="419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descr="Q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84838" y="1847850"/>
            <a:ext cx="4262437"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8909050" y="91489"/>
            <a:ext cx="2133600" cy="765761"/>
            <a:chOff x="9113837" y="134510"/>
            <a:chExt cx="2133600" cy="765761"/>
          </a:xfrm>
        </p:grpSpPr>
        <p:pic>
          <p:nvPicPr>
            <p:cNvPr id="9" name="Picture 8" descr="C:\Users\duong_000\Desktop\img\iconDHX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Đặc điểm của Namespace</a:t>
            </a:r>
          </a:p>
        </p:txBody>
      </p:sp>
      <p:sp>
        <p:nvSpPr>
          <p:cNvPr id="3" name="Content Placeholder 2"/>
          <p:cNvSpPr>
            <a:spLocks noGrp="1"/>
          </p:cNvSpPr>
          <p:nvPr>
            <p:ph idx="1"/>
          </p:nvPr>
        </p:nvSpPr>
        <p:spPr/>
        <p:txBody>
          <a:bodyPr/>
          <a:lstStyle/>
          <a:p>
            <a:r>
              <a:rPr lang="vi-VN"/>
              <a:t>Nó cung cấp một cấu trúc thứ bậc mà giúp cho việc chỉ định mối liên kết cho việc nhóm của các class.</a:t>
            </a:r>
          </a:p>
          <a:p>
            <a:r>
              <a:rPr lang="vi-VN"/>
              <a:t>Nó cho phép thêm nhiều hơn các class,structure, enumeration, delegate và interface trong mỗi namespace được khai báo.</a:t>
            </a:r>
          </a:p>
          <a:p>
            <a:r>
              <a:rPr lang="vi-VN"/>
              <a:t>Nó bao gồm các class mà c</a:t>
            </a:r>
            <a:r>
              <a:rPr lang="en-US"/>
              <a:t>ó</a:t>
            </a:r>
            <a:r>
              <a:rPr lang="vi-VN"/>
              <a:t> t</a:t>
            </a:r>
            <a:r>
              <a:rPr lang="en-US"/>
              <a:t>ê</a:t>
            </a:r>
            <a:r>
              <a:rPr lang="vi-VN"/>
              <a:t>n duy nhất trong mỗi namespace.</a:t>
            </a:r>
          </a:p>
          <a:p>
            <a:r>
              <a:rPr lang="vi-VN"/>
              <a:t>Nó cho phép sử dụng nhiều class với cùng tên bằng cách tạo chúng với các namespace khác nhau.</a:t>
            </a:r>
          </a:p>
          <a:p>
            <a:r>
              <a:rPr lang="vi-VN"/>
              <a:t>Nó tạo nên hệ thống các </a:t>
            </a:r>
            <a:r>
              <a:rPr lang="en-US"/>
              <a:t>mà các thành phần có thể tách </a:t>
            </a:r>
            <a:r>
              <a:rPr lang="vi-VN"/>
              <a:t>rời</a:t>
            </a:r>
            <a:r>
              <a:rPr lang="en-US"/>
              <a:t> nhau</a:t>
            </a:r>
            <a:r>
              <a:rPr lang="vi-VN"/>
              <a:t>.</a:t>
            </a:r>
          </a:p>
          <a:p>
            <a:endParaRPr lang="en-US"/>
          </a:p>
        </p:txBody>
      </p:sp>
      <p:sp>
        <p:nvSpPr>
          <p:cNvPr id="4" name="Date Placeholder 3"/>
          <p:cNvSpPr>
            <a:spLocks noGrp="1"/>
          </p:cNvSpPr>
          <p:nvPr>
            <p:ph type="dt" sz="half" idx="10"/>
          </p:nvPr>
        </p:nvSpPr>
        <p:spPr/>
        <p:txBody>
          <a:bodyPr/>
          <a:lstStyle/>
          <a:p>
            <a:pPr>
              <a:defRPr/>
            </a:pPr>
            <a:fld id="{C3A54744-348B-407B-80AA-91026D7DDC1B}"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9251755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104" y="171450"/>
            <a:ext cx="7470933" cy="560070"/>
          </a:xfrm>
        </p:spPr>
        <p:txBody>
          <a:bodyPr/>
          <a:lstStyle/>
          <a:p>
            <a:r>
              <a:rPr lang="en-US" sz="3200"/>
              <a:t>Một số Namespace trong hệ thống</a:t>
            </a:r>
          </a:p>
        </p:txBody>
      </p:sp>
      <p:sp>
        <p:nvSpPr>
          <p:cNvPr id="3" name="Content Placeholder 2"/>
          <p:cNvSpPr>
            <a:spLocks noGrp="1"/>
          </p:cNvSpPr>
          <p:nvPr>
            <p:ph idx="1"/>
          </p:nvPr>
        </p:nvSpPr>
        <p:spPr/>
        <p:txBody>
          <a:bodyPr/>
          <a:lstStyle/>
          <a:p>
            <a:r>
              <a:rPr lang="vi-VN" dirty="0"/>
              <a:t>.NET Framework bao gồm </a:t>
            </a:r>
            <a:r>
              <a:rPr lang="en-US" dirty="0" err="1"/>
              <a:t>rất</a:t>
            </a:r>
            <a:r>
              <a:rPr lang="en-US" dirty="0"/>
              <a:t> </a:t>
            </a:r>
            <a:r>
              <a:rPr lang="en-US" dirty="0" err="1"/>
              <a:t>nhiều</a:t>
            </a:r>
            <a:r>
              <a:rPr lang="en-US" dirty="0"/>
              <a:t> </a:t>
            </a:r>
            <a:r>
              <a:rPr lang="vi-VN" dirty="0"/>
              <a:t>namespace</a:t>
            </a:r>
            <a:r>
              <a:rPr lang="en-US" dirty="0"/>
              <a:t> </a:t>
            </a:r>
            <a:r>
              <a:rPr lang="en-US" dirty="0" err="1"/>
              <a:t>được</a:t>
            </a:r>
            <a:r>
              <a:rPr lang="en-US" dirty="0"/>
              <a:t> </a:t>
            </a:r>
            <a:r>
              <a:rPr lang="en-US" dirty="0" err="1"/>
              <a:t>tạo</a:t>
            </a:r>
            <a:r>
              <a:rPr lang="en-US" dirty="0"/>
              <a:t> </a:t>
            </a:r>
            <a:r>
              <a:rPr lang="en-US" dirty="0" err="1"/>
              <a:t>dựng</a:t>
            </a:r>
            <a:r>
              <a:rPr lang="en-US" dirty="0"/>
              <a:t> </a:t>
            </a:r>
            <a:r>
              <a:rPr lang="en-US" dirty="0" err="1"/>
              <a:t>sẵn</a:t>
            </a:r>
            <a:r>
              <a:rPr lang="en-US" dirty="0"/>
              <a:t> </a:t>
            </a:r>
            <a:r>
              <a:rPr lang="en-US" dirty="0" err="1"/>
              <a:t>và</a:t>
            </a:r>
            <a:r>
              <a:rPr lang="en-US" dirty="0"/>
              <a:t> </a:t>
            </a:r>
            <a:r>
              <a:rPr lang="en-US" dirty="0" err="1"/>
              <a:t>được</a:t>
            </a:r>
            <a:r>
              <a:rPr lang="en-US" dirty="0"/>
              <a:t> </a:t>
            </a:r>
            <a:r>
              <a:rPr lang="en-US" dirty="0" err="1"/>
              <a:t>phân</a:t>
            </a:r>
            <a:r>
              <a:rPr lang="en-US" dirty="0"/>
              <a:t> </a:t>
            </a:r>
            <a:r>
              <a:rPr lang="en-US" dirty="0" err="1"/>
              <a:t>cấp</a:t>
            </a:r>
            <a:r>
              <a:rPr lang="en-US" dirty="0"/>
              <a:t> </a:t>
            </a:r>
            <a:r>
              <a:rPr lang="en-US" dirty="0" err="1"/>
              <a:t>theo</a:t>
            </a:r>
            <a:r>
              <a:rPr lang="en-US" dirty="0"/>
              <a:t> </a:t>
            </a:r>
            <a:r>
              <a:rPr lang="en-US" dirty="0" err="1"/>
              <a:t>từng</a:t>
            </a:r>
            <a:r>
              <a:rPr lang="en-US" dirty="0"/>
              <a:t> </a:t>
            </a:r>
            <a:r>
              <a:rPr lang="en-US" dirty="0" err="1"/>
              <a:t>mục</a:t>
            </a:r>
            <a:r>
              <a:rPr lang="en-US" dirty="0"/>
              <a:t> </a:t>
            </a:r>
            <a:r>
              <a:rPr lang="en-US" dirty="0" err="1"/>
              <a:t>đích</a:t>
            </a:r>
            <a:r>
              <a:rPr lang="vi-VN" dirty="0"/>
              <a:t>. Các namespace này được coi như là namespace hệ thống. </a:t>
            </a:r>
            <a:endParaRPr lang="en-US" dirty="0"/>
          </a:p>
          <a:p>
            <a:pPr lvl="1"/>
            <a:r>
              <a:rPr lang="en-US" sz="2400" dirty="0" err="1"/>
              <a:t>System.Collections</a:t>
            </a:r>
            <a:endParaRPr lang="en-US" sz="2400" dirty="0"/>
          </a:p>
          <a:p>
            <a:pPr lvl="1"/>
            <a:r>
              <a:rPr lang="en-US" sz="2400" dirty="0" err="1"/>
              <a:t>System.Data</a:t>
            </a:r>
            <a:endParaRPr lang="en-US" sz="2400" dirty="0"/>
          </a:p>
          <a:p>
            <a:pPr lvl="1"/>
            <a:r>
              <a:rPr lang="en-US" sz="2400" dirty="0" err="1"/>
              <a:t>System.Diagnostics</a:t>
            </a:r>
            <a:endParaRPr lang="en-US" sz="2400" dirty="0"/>
          </a:p>
          <a:p>
            <a:pPr lvl="1"/>
            <a:r>
              <a:rPr lang="en-US" sz="2400" dirty="0"/>
              <a:t>System.IO</a:t>
            </a:r>
          </a:p>
          <a:p>
            <a:pPr lvl="1"/>
            <a:r>
              <a:rPr lang="en-US" sz="2400" dirty="0" err="1"/>
              <a:t>System.Net</a:t>
            </a:r>
            <a:endParaRPr lang="en-US" sz="2400" dirty="0"/>
          </a:p>
          <a:p>
            <a:pPr lvl="1"/>
            <a:r>
              <a:rPr lang="en-US" sz="2400" dirty="0" err="1"/>
              <a:t>System.Web</a:t>
            </a:r>
            <a:endParaRPr lang="en-US" sz="2400" dirty="0"/>
          </a:p>
          <a:p>
            <a:endParaRPr lang="en-US" dirty="0"/>
          </a:p>
        </p:txBody>
      </p:sp>
      <p:sp>
        <p:nvSpPr>
          <p:cNvPr id="4" name="Date Placeholder 3"/>
          <p:cNvSpPr>
            <a:spLocks noGrp="1"/>
          </p:cNvSpPr>
          <p:nvPr>
            <p:ph type="dt" sz="half" idx="10"/>
          </p:nvPr>
        </p:nvSpPr>
        <p:spPr/>
        <p:txBody>
          <a:bodyPr/>
          <a:lstStyle/>
          <a:p>
            <a:pPr>
              <a:defRPr/>
            </a:pPr>
            <a:fld id="{A1B9F7F2-1CAF-41E5-BC5B-7E16A0639821}"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4021177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Cách sử dụng Namespace</a:t>
            </a:r>
          </a:p>
        </p:txBody>
      </p:sp>
      <p:sp>
        <p:nvSpPr>
          <p:cNvPr id="10" name="Subtitle 9"/>
          <p:cNvSpPr>
            <a:spLocks noGrp="1"/>
          </p:cNvSpPr>
          <p:nvPr>
            <p:ph idx="1"/>
          </p:nvPr>
        </p:nvSpPr>
        <p:spPr/>
        <p:txBody>
          <a:bodyPr/>
          <a:lstStyle/>
          <a:p>
            <a:pPr marL="457200" indent="-457200">
              <a:buFont typeface="Arial" pitchFamily="34" charset="0"/>
              <a:buChar char="•"/>
            </a:pPr>
            <a:r>
              <a:rPr lang="en-US" dirty="0" err="1"/>
              <a:t>Có</a:t>
            </a:r>
            <a:r>
              <a:rPr lang="en-US" dirty="0"/>
              <a:t> 2 </a:t>
            </a:r>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namespace</a:t>
            </a:r>
          </a:p>
        </p:txBody>
      </p:sp>
      <p:grpSp>
        <p:nvGrpSpPr>
          <p:cNvPr id="11" name="Group 10"/>
          <p:cNvGrpSpPr/>
          <p:nvPr/>
        </p:nvGrpSpPr>
        <p:grpSpPr>
          <a:xfrm>
            <a:off x="1265237" y="2686050"/>
            <a:ext cx="3968999" cy="2549098"/>
            <a:chOff x="1265237" y="2686050"/>
            <a:chExt cx="3968999" cy="2549098"/>
          </a:xfrm>
        </p:grpSpPr>
        <p:sp>
          <p:nvSpPr>
            <p:cNvPr id="5" name="Rectangle 4"/>
            <p:cNvSpPr/>
            <p:nvPr/>
          </p:nvSpPr>
          <p:spPr>
            <a:xfrm>
              <a:off x="1265237" y="2686050"/>
              <a:ext cx="3968999" cy="2010362"/>
            </a:xfrm>
            <a:prstGeom prst="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b="1" dirty="0"/>
                <a:t>Class 1</a:t>
              </a:r>
            </a:p>
            <a:p>
              <a:r>
                <a:rPr lang="en-US" sz="2400" dirty="0"/>
                <a:t>using System;</a:t>
              </a:r>
            </a:p>
            <a:p>
              <a:r>
                <a:rPr lang="en-US" sz="2400" dirty="0"/>
                <a:t>…</a:t>
              </a:r>
            </a:p>
            <a:p>
              <a:r>
                <a:rPr lang="en-US" sz="2400" dirty="0" err="1"/>
                <a:t>Console.Read</a:t>
              </a:r>
              <a:r>
                <a:rPr lang="en-US" sz="2400" dirty="0"/>
                <a:t>();</a:t>
              </a:r>
            </a:p>
            <a:p>
              <a:r>
                <a:rPr lang="en-US" sz="2400" dirty="0" err="1"/>
                <a:t>Console.Write</a:t>
              </a:r>
              <a:r>
                <a:rPr lang="en-US" sz="2400" dirty="0"/>
                <a:t>();</a:t>
              </a:r>
            </a:p>
            <a:p>
              <a:endParaRPr lang="en-US" sz="2400" dirty="0"/>
            </a:p>
          </p:txBody>
        </p:sp>
        <p:sp>
          <p:nvSpPr>
            <p:cNvPr id="8" name="TextBox 7"/>
            <p:cNvSpPr txBox="1"/>
            <p:nvPr/>
          </p:nvSpPr>
          <p:spPr>
            <a:xfrm>
              <a:off x="2089001" y="4819650"/>
              <a:ext cx="2321469" cy="415498"/>
            </a:xfrm>
            <a:prstGeom prst="rect">
              <a:avLst/>
            </a:prstGeom>
            <a:noFill/>
          </p:spPr>
          <p:txBody>
            <a:bodyPr wrap="none" rtlCol="0">
              <a:spAutoFit/>
            </a:bodyPr>
            <a:lstStyle/>
            <a:p>
              <a:r>
                <a:rPr lang="en-US"/>
                <a:t>Lập hình hiệu quả</a:t>
              </a:r>
            </a:p>
          </p:txBody>
        </p:sp>
      </p:grpSp>
      <p:grpSp>
        <p:nvGrpSpPr>
          <p:cNvPr id="12" name="Group 11"/>
          <p:cNvGrpSpPr/>
          <p:nvPr/>
        </p:nvGrpSpPr>
        <p:grpSpPr>
          <a:xfrm>
            <a:off x="6450647" y="2669268"/>
            <a:ext cx="3816599" cy="2565880"/>
            <a:chOff x="6450647" y="2669268"/>
            <a:chExt cx="3816599" cy="2565880"/>
          </a:xfrm>
        </p:grpSpPr>
        <p:sp>
          <p:nvSpPr>
            <p:cNvPr id="6" name="Rectangle 5"/>
            <p:cNvSpPr/>
            <p:nvPr/>
          </p:nvSpPr>
          <p:spPr>
            <a:xfrm>
              <a:off x="6450647" y="2669268"/>
              <a:ext cx="3816599" cy="2043926"/>
            </a:xfrm>
            <a:prstGeom prst="rect">
              <a:avLst/>
            </a:prstGeom>
          </p:spPr>
          <p:style>
            <a:lnRef idx="1">
              <a:schemeClr val="accent2"/>
            </a:lnRef>
            <a:fillRef idx="3">
              <a:schemeClr val="accent2"/>
            </a:fillRef>
            <a:effectRef idx="2">
              <a:schemeClr val="accent2"/>
            </a:effectRef>
            <a:fontRef idx="minor">
              <a:schemeClr val="lt1"/>
            </a:fontRef>
          </p:style>
          <p:txBody>
            <a:bodyPr rtlCol="0" anchor="t"/>
            <a:lstStyle/>
            <a:p>
              <a:pPr algn="ctr"/>
              <a:r>
                <a:rPr lang="en-US" sz="2400" b="1" dirty="0"/>
                <a:t>Class 2</a:t>
              </a:r>
            </a:p>
            <a:p>
              <a:r>
                <a:rPr lang="en-US" sz="2400" dirty="0" err="1"/>
                <a:t>System.Console.Read</a:t>
              </a:r>
              <a:r>
                <a:rPr lang="en-US" sz="2400" dirty="0"/>
                <a:t>();</a:t>
              </a:r>
            </a:p>
            <a:p>
              <a:r>
                <a:rPr lang="en-US" sz="2400" dirty="0"/>
                <a:t>…</a:t>
              </a:r>
            </a:p>
            <a:p>
              <a:r>
                <a:rPr lang="en-US" sz="2400" dirty="0" err="1"/>
                <a:t>System.Console.Write</a:t>
              </a:r>
              <a:r>
                <a:rPr lang="en-US" sz="2400" dirty="0"/>
                <a:t>();</a:t>
              </a:r>
            </a:p>
          </p:txBody>
        </p:sp>
        <p:sp>
          <p:nvSpPr>
            <p:cNvPr id="9" name="TextBox 8"/>
            <p:cNvSpPr txBox="1"/>
            <p:nvPr/>
          </p:nvSpPr>
          <p:spPr>
            <a:xfrm>
              <a:off x="6790247" y="4819650"/>
              <a:ext cx="3137397" cy="415498"/>
            </a:xfrm>
            <a:prstGeom prst="rect">
              <a:avLst/>
            </a:prstGeom>
            <a:noFill/>
          </p:spPr>
          <p:txBody>
            <a:bodyPr wrap="none" rtlCol="0">
              <a:spAutoFit/>
            </a:bodyPr>
            <a:lstStyle/>
            <a:p>
              <a:r>
                <a:rPr lang="en-US"/>
                <a:t>Lập hình không hiệu quả</a:t>
              </a:r>
            </a:p>
          </p:txBody>
        </p:sp>
      </p:grpSp>
      <p:sp>
        <p:nvSpPr>
          <p:cNvPr id="3" name="Date Placeholder 2"/>
          <p:cNvSpPr>
            <a:spLocks noGrp="1"/>
          </p:cNvSpPr>
          <p:nvPr>
            <p:ph type="dt" sz="half" idx="10"/>
          </p:nvPr>
        </p:nvSpPr>
        <p:spPr/>
        <p:txBody>
          <a:bodyPr/>
          <a:lstStyle/>
          <a:p>
            <a:pPr>
              <a:defRPr/>
            </a:pPr>
            <a:fld id="{2212B56A-1B54-4974-97B3-CA0B13D620BE}" type="datetime1">
              <a:rPr lang="en-US" smtClean="0"/>
              <a:t>10/16/2023</a:t>
            </a:fld>
            <a:endParaRPr lang="en-US"/>
          </a:p>
        </p:txBody>
      </p:sp>
      <p:sp>
        <p:nvSpPr>
          <p:cNvPr id="4" name="Footer Placeholder 3"/>
          <p:cNvSpPr>
            <a:spLocks noGrp="1"/>
          </p:cNvSpPr>
          <p:nvPr>
            <p:ph type="ftr" sz="quarter" idx="11"/>
          </p:nvPr>
        </p:nvSpPr>
        <p:spPr/>
        <p:txBody>
          <a:bodyPr/>
          <a:lstStyle/>
          <a:p>
            <a:pPr>
              <a:defRPr/>
            </a:pPr>
            <a:r>
              <a:rPr lang="vi-VN"/>
              <a:t>ThS. Nguyễn Hải Dương. BMCNPM - Khoa CNTT - ĐHXD</a:t>
            </a:r>
            <a:endParaRPr lang="en-US"/>
          </a:p>
        </p:txBody>
      </p:sp>
      <p:grpSp>
        <p:nvGrpSpPr>
          <p:cNvPr id="13" name="Group 12"/>
          <p:cNvGrpSpPr/>
          <p:nvPr/>
        </p:nvGrpSpPr>
        <p:grpSpPr>
          <a:xfrm>
            <a:off x="8909050" y="91489"/>
            <a:ext cx="2133600" cy="765761"/>
            <a:chOff x="9113837" y="134510"/>
            <a:chExt cx="2133600" cy="765761"/>
          </a:xfrm>
        </p:grpSpPr>
        <p:pic>
          <p:nvPicPr>
            <p:cNvPr id="14" name="Picture 13"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24981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Namespace 1-2</a:t>
            </a:r>
          </a:p>
        </p:txBody>
      </p:sp>
      <p:sp>
        <p:nvSpPr>
          <p:cNvPr id="3" name="Content Placeholder 2"/>
          <p:cNvSpPr>
            <a:spLocks noGrp="1"/>
          </p:cNvSpPr>
          <p:nvPr>
            <p:ph idx="1"/>
          </p:nvPr>
        </p:nvSpPr>
        <p:spPr/>
        <p:txBody>
          <a:bodyPr/>
          <a:lstStyle/>
          <a:p>
            <a:r>
              <a:rPr lang="en-US" dirty="0"/>
              <a:t>C# </a:t>
            </a:r>
            <a:r>
              <a:rPr lang="en-US" dirty="0" err="1"/>
              <a:t>cho</a:t>
            </a:r>
            <a:r>
              <a:rPr lang="en-US" dirty="0"/>
              <a:t> </a:t>
            </a:r>
            <a:r>
              <a:rPr lang="en-US" dirty="0" err="1"/>
              <a:t>phép</a:t>
            </a:r>
            <a:r>
              <a:rPr lang="en-US" dirty="0"/>
              <a:t> </a:t>
            </a:r>
            <a:r>
              <a:rPr lang="en-US" dirty="0" err="1"/>
              <a:t>bạn</a:t>
            </a:r>
            <a:r>
              <a:rPr lang="en-US" dirty="0"/>
              <a:t> </a:t>
            </a:r>
            <a:r>
              <a:rPr lang="en-US" dirty="0" err="1"/>
              <a:t>tạo</a:t>
            </a:r>
            <a:r>
              <a:rPr lang="en-US" dirty="0"/>
              <a:t> </a:t>
            </a:r>
            <a:r>
              <a:rPr lang="en-US" dirty="0" err="1"/>
              <a:t>các</a:t>
            </a:r>
            <a:r>
              <a:rPr lang="en-US" dirty="0"/>
              <a:t> namespace </a:t>
            </a:r>
            <a:r>
              <a:rPr lang="en-US" dirty="0" err="1"/>
              <a:t>với</a:t>
            </a:r>
            <a:r>
              <a:rPr lang="en-US" dirty="0"/>
              <a:t> </a:t>
            </a:r>
            <a:r>
              <a:rPr lang="en-US" dirty="0" err="1"/>
              <a:t>các</a:t>
            </a:r>
            <a:r>
              <a:rPr lang="en-US" dirty="0"/>
              <a:t> </a:t>
            </a:r>
            <a:r>
              <a:rPr lang="en-US" dirty="0" err="1"/>
              <a:t>tên</a:t>
            </a:r>
            <a:r>
              <a:rPr lang="en-US" dirty="0"/>
              <a:t> </a:t>
            </a:r>
            <a:r>
              <a:rPr lang="en-US" dirty="0" err="1"/>
              <a:t>thích</a:t>
            </a:r>
            <a:r>
              <a:rPr lang="en-US" dirty="0"/>
              <a:t> </a:t>
            </a:r>
            <a:r>
              <a:rPr lang="en-US" dirty="0" err="1"/>
              <a:t>hợp</a:t>
            </a:r>
            <a:r>
              <a:rPr lang="en-US" dirty="0"/>
              <a:t> </a:t>
            </a:r>
            <a:r>
              <a:rPr lang="en-US" dirty="0" err="1"/>
              <a:t>để</a:t>
            </a:r>
            <a:r>
              <a:rPr lang="en-US" dirty="0"/>
              <a:t> </a:t>
            </a:r>
            <a:r>
              <a:rPr lang="en-US" dirty="0" err="1"/>
              <a:t>quản</a:t>
            </a:r>
            <a:r>
              <a:rPr lang="en-US" dirty="0"/>
              <a:t> </a:t>
            </a:r>
            <a:r>
              <a:rPr lang="en-US" dirty="0" err="1"/>
              <a:t>lý</a:t>
            </a:r>
            <a:r>
              <a:rPr lang="en-US" dirty="0"/>
              <a:t> </a:t>
            </a:r>
            <a:r>
              <a:rPr lang="en-US" dirty="0" err="1"/>
              <a:t>các</a:t>
            </a:r>
            <a:r>
              <a:rPr lang="en-US" dirty="0"/>
              <a:t> structures, class, interface, delegate, </a:t>
            </a:r>
            <a:r>
              <a:rPr lang="en-US" dirty="0" err="1"/>
              <a:t>và</a:t>
            </a:r>
            <a:r>
              <a:rPr lang="en-US" dirty="0"/>
              <a:t> </a:t>
            </a:r>
            <a:r>
              <a:rPr lang="en-US" dirty="0" err="1"/>
              <a:t>các</a:t>
            </a:r>
            <a:r>
              <a:rPr lang="en-US" dirty="0"/>
              <a:t> enumerations. </a:t>
            </a:r>
          </a:p>
          <a:p>
            <a:r>
              <a:rPr lang="en-US" dirty="0" err="1"/>
              <a:t>Cú</a:t>
            </a:r>
            <a:r>
              <a:rPr lang="en-US" dirty="0"/>
              <a:t> </a:t>
            </a:r>
            <a:r>
              <a:rPr lang="en-US" dirty="0" err="1"/>
              <a:t>pháp</a:t>
            </a:r>
            <a:r>
              <a:rPr lang="en-US" dirty="0"/>
              <a:t>:</a:t>
            </a:r>
          </a:p>
          <a:p>
            <a:pPr marL="1001713" lvl="1" indent="-533400">
              <a:buFont typeface="Wingdings" pitchFamily="2" charset="2"/>
              <a:buNone/>
            </a:pPr>
            <a:r>
              <a:rPr lang="en-US" dirty="0"/>
              <a:t>	</a:t>
            </a:r>
            <a:r>
              <a:rPr lang="en-US" sz="2600" dirty="0">
                <a:solidFill>
                  <a:schemeClr val="accent6">
                    <a:lumMod val="75000"/>
                  </a:schemeClr>
                </a:solidFill>
              </a:rPr>
              <a:t>namespace &lt;</a:t>
            </a:r>
            <a:r>
              <a:rPr lang="en-US" sz="2600" dirty="0" err="1">
                <a:solidFill>
                  <a:schemeClr val="accent6">
                    <a:lumMod val="75000"/>
                  </a:schemeClr>
                </a:solidFill>
              </a:rPr>
              <a:t>NamespaceName</a:t>
            </a:r>
            <a:r>
              <a:rPr lang="en-US" sz="2600" dirty="0">
                <a:solidFill>
                  <a:schemeClr val="accent6">
                    <a:lumMod val="75000"/>
                  </a:schemeClr>
                </a:solidFill>
              </a:rPr>
              <a:t>&gt;</a:t>
            </a:r>
          </a:p>
          <a:p>
            <a:pPr marL="1001713" lvl="1" indent="-533400">
              <a:buFont typeface="Wingdings" pitchFamily="2" charset="2"/>
              <a:buNone/>
            </a:pPr>
            <a:r>
              <a:rPr lang="en-US" sz="2600" dirty="0">
                <a:solidFill>
                  <a:schemeClr val="accent6">
                    <a:lumMod val="75000"/>
                  </a:schemeClr>
                </a:solidFill>
              </a:rPr>
              <a:t>	{</a:t>
            </a:r>
          </a:p>
          <a:p>
            <a:pPr marL="1001713" lvl="1" indent="-533400">
              <a:buFont typeface="Wingdings" pitchFamily="2" charset="2"/>
              <a:buNone/>
            </a:pPr>
            <a:r>
              <a:rPr lang="en-US" sz="2600" dirty="0">
                <a:solidFill>
                  <a:schemeClr val="accent6">
                    <a:lumMod val="75000"/>
                  </a:schemeClr>
                </a:solidFill>
              </a:rPr>
              <a:t>		//</a:t>
            </a:r>
            <a:r>
              <a:rPr lang="en-US" sz="2600" dirty="0" err="1">
                <a:solidFill>
                  <a:schemeClr val="accent6">
                    <a:lumMod val="75000"/>
                  </a:schemeClr>
                </a:solidFill>
              </a:rPr>
              <a:t>Khai</a:t>
            </a:r>
            <a:r>
              <a:rPr lang="en-US" sz="2600" dirty="0">
                <a:solidFill>
                  <a:schemeClr val="accent6">
                    <a:lumMod val="75000"/>
                  </a:schemeClr>
                </a:solidFill>
              </a:rPr>
              <a:t> </a:t>
            </a:r>
            <a:r>
              <a:rPr lang="en-US" sz="2600" dirty="0" err="1">
                <a:solidFill>
                  <a:schemeClr val="accent6">
                    <a:lumMod val="75000"/>
                  </a:schemeClr>
                </a:solidFill>
              </a:rPr>
              <a:t>báo</a:t>
            </a:r>
            <a:r>
              <a:rPr lang="en-US" sz="2600" dirty="0">
                <a:solidFill>
                  <a:schemeClr val="accent6">
                    <a:lumMod val="75000"/>
                  </a:schemeClr>
                </a:solidFill>
              </a:rPr>
              <a:t> </a:t>
            </a:r>
            <a:r>
              <a:rPr lang="en-US" sz="2600" dirty="0" err="1">
                <a:solidFill>
                  <a:schemeClr val="accent6">
                    <a:lumMod val="75000"/>
                  </a:schemeClr>
                </a:solidFill>
              </a:rPr>
              <a:t>các</a:t>
            </a:r>
            <a:r>
              <a:rPr lang="en-US" sz="2600" dirty="0">
                <a:solidFill>
                  <a:schemeClr val="accent6">
                    <a:lumMod val="75000"/>
                  </a:schemeClr>
                </a:solidFill>
              </a:rPr>
              <a:t> </a:t>
            </a:r>
            <a:r>
              <a:rPr lang="en-US" sz="2600" dirty="0" err="1">
                <a:solidFill>
                  <a:schemeClr val="accent6">
                    <a:lumMod val="75000"/>
                  </a:schemeClr>
                </a:solidFill>
              </a:rPr>
              <a:t>thành</a:t>
            </a:r>
            <a:r>
              <a:rPr lang="en-US" sz="2600" dirty="0">
                <a:solidFill>
                  <a:schemeClr val="accent6">
                    <a:lumMod val="75000"/>
                  </a:schemeClr>
                </a:solidFill>
              </a:rPr>
              <a:t> </a:t>
            </a:r>
            <a:r>
              <a:rPr lang="en-US" sz="2600" dirty="0" err="1">
                <a:solidFill>
                  <a:schemeClr val="accent6">
                    <a:lumMod val="75000"/>
                  </a:schemeClr>
                </a:solidFill>
              </a:rPr>
              <a:t>phần</a:t>
            </a:r>
            <a:endParaRPr lang="en-US" sz="2600" dirty="0">
              <a:solidFill>
                <a:schemeClr val="accent6">
                  <a:lumMod val="75000"/>
                </a:schemeClr>
              </a:solidFill>
            </a:endParaRPr>
          </a:p>
          <a:p>
            <a:pPr marL="1001713" lvl="1" indent="-533400">
              <a:buFont typeface="Wingdings" pitchFamily="2" charset="2"/>
              <a:buNone/>
            </a:pPr>
            <a:r>
              <a:rPr lang="en-US" sz="2600" dirty="0">
                <a:solidFill>
                  <a:schemeClr val="accent6">
                    <a:lumMod val="75000"/>
                  </a:schemeClr>
                </a:solidFill>
              </a:rPr>
              <a:t>	}</a:t>
            </a:r>
            <a:endParaRPr lang="en-US" dirty="0">
              <a:solidFill>
                <a:schemeClr val="accent6">
                  <a:lumMod val="75000"/>
                </a:schemeClr>
              </a:solidFill>
            </a:endParaRPr>
          </a:p>
          <a:p>
            <a:endParaRPr lang="en-US" dirty="0"/>
          </a:p>
        </p:txBody>
      </p:sp>
      <p:sp>
        <p:nvSpPr>
          <p:cNvPr id="4" name="Date Placeholder 3"/>
          <p:cNvSpPr>
            <a:spLocks noGrp="1"/>
          </p:cNvSpPr>
          <p:nvPr>
            <p:ph type="dt" sz="half" idx="10"/>
          </p:nvPr>
        </p:nvSpPr>
        <p:spPr/>
        <p:txBody>
          <a:bodyPr/>
          <a:lstStyle/>
          <a:p>
            <a:pPr>
              <a:defRPr/>
            </a:pPr>
            <a:fld id="{3B89005C-6751-4942-8B3F-094B6B78F943}" type="datetime1">
              <a:rPr lang="en-US" smtClean="0"/>
              <a:t>10/16/2023</a:t>
            </a:fld>
            <a:endParaRPr lang="en-US"/>
          </a:p>
        </p:txBody>
      </p:sp>
      <p:sp>
        <p:nvSpPr>
          <p:cNvPr id="5" name="Footer Placeholder 4"/>
          <p:cNvSpPr>
            <a:spLocks noGrp="1"/>
          </p:cNvSpPr>
          <p:nvPr>
            <p:ph type="ftr" sz="quarter" idx="11"/>
          </p:nvPr>
        </p:nvSpPr>
        <p:spPr/>
        <p:txBody>
          <a:bodyPr/>
          <a:lstStyle/>
          <a:p>
            <a:pPr>
              <a:defRPr/>
            </a:pPr>
            <a:r>
              <a:rPr lang="vi-VN"/>
              <a:t>ThS. Nguyễn Hải Dương. BMCNPM - Khoa CNTT - ĐHXD</a:t>
            </a:r>
            <a:endParaRPr lang="en-US"/>
          </a:p>
        </p:txBody>
      </p:sp>
      <p:grpSp>
        <p:nvGrpSpPr>
          <p:cNvPr id="6" name="Group 5"/>
          <p:cNvGrpSpPr/>
          <p:nvPr/>
        </p:nvGrpSpPr>
        <p:grpSpPr>
          <a:xfrm>
            <a:off x="8909050" y="91489"/>
            <a:ext cx="2133600" cy="765761"/>
            <a:chOff x="9113837" y="134510"/>
            <a:chExt cx="2133600" cy="765761"/>
          </a:xfrm>
        </p:grpSpPr>
        <p:pic>
          <p:nvPicPr>
            <p:cNvPr id="7" name="Picture 6" descr="C:\Users\duong_000\Desktop\img\iconDHX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6061734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Namespace 2-2</a:t>
            </a:r>
          </a:p>
        </p:txBody>
      </p:sp>
      <p:sp>
        <p:nvSpPr>
          <p:cNvPr id="3" name="Content Placeholder 2"/>
          <p:cNvSpPr>
            <a:spLocks noGrp="1"/>
          </p:cNvSpPr>
          <p:nvPr>
            <p:ph idx="1"/>
          </p:nvPr>
        </p:nvSpPr>
        <p:spPr/>
        <p:txBody>
          <a:bodyPr/>
          <a:lstStyle/>
          <a:p>
            <a:endParaRPr lang="en-US"/>
          </a:p>
        </p:txBody>
      </p:sp>
      <p:grpSp>
        <p:nvGrpSpPr>
          <p:cNvPr id="5" name="Group 4"/>
          <p:cNvGrpSpPr/>
          <p:nvPr/>
        </p:nvGrpSpPr>
        <p:grpSpPr>
          <a:xfrm>
            <a:off x="564923" y="1085850"/>
            <a:ext cx="9310914" cy="5424714"/>
            <a:chOff x="564923" y="1085850"/>
            <a:chExt cx="9310914" cy="5424714"/>
          </a:xfrm>
        </p:grpSpPr>
        <p:sp>
          <p:nvSpPr>
            <p:cNvPr id="4" name="Rectangle 3"/>
            <p:cNvSpPr/>
            <p:nvPr/>
          </p:nvSpPr>
          <p:spPr>
            <a:xfrm>
              <a:off x="564923" y="1085850"/>
              <a:ext cx="1143000" cy="35512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Ví dụ</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37" y="1455487"/>
              <a:ext cx="9296400" cy="5055077"/>
            </a:xfrm>
            <a:prstGeom prst="rect">
              <a:avLst/>
            </a:prstGeom>
            <a:ln/>
          </p:spPr>
          <p:style>
            <a:lnRef idx="1">
              <a:schemeClr val="accent1"/>
            </a:lnRef>
            <a:fillRef idx="2">
              <a:schemeClr val="accent1"/>
            </a:fillRef>
            <a:effectRef idx="1">
              <a:schemeClr val="accent1"/>
            </a:effectRef>
            <a:fontRef idx="minor">
              <a:schemeClr val="dk1"/>
            </a:fontRef>
          </p:style>
        </p:pic>
      </p:grpSp>
      <p:sp>
        <p:nvSpPr>
          <p:cNvPr id="6" name="Date Placeholder 5"/>
          <p:cNvSpPr>
            <a:spLocks noGrp="1"/>
          </p:cNvSpPr>
          <p:nvPr>
            <p:ph type="dt" sz="half" idx="10"/>
          </p:nvPr>
        </p:nvSpPr>
        <p:spPr/>
        <p:txBody>
          <a:bodyPr/>
          <a:lstStyle/>
          <a:p>
            <a:pPr>
              <a:defRPr/>
            </a:pPr>
            <a:fld id="{CAA184E6-F545-4FD4-AF99-A5F4B30F3A09}" type="datetime1">
              <a:rPr lang="en-US" smtClean="0"/>
              <a:t>10/16/2023</a:t>
            </a:fld>
            <a:endParaRPr lang="en-US"/>
          </a:p>
        </p:txBody>
      </p:sp>
      <p:sp>
        <p:nvSpPr>
          <p:cNvPr id="7" name="Footer Placeholder 6"/>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2629661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Phạm vi truy xuất của Namespace</a:t>
            </a:r>
          </a:p>
        </p:txBody>
      </p:sp>
      <p:sp>
        <p:nvSpPr>
          <p:cNvPr id="3" name="Content Placeholder 2"/>
          <p:cNvSpPr>
            <a:spLocks noGrp="1"/>
          </p:cNvSpPr>
          <p:nvPr>
            <p:ph idx="1"/>
          </p:nvPr>
        </p:nvSpPr>
        <p:spPr>
          <a:xfrm>
            <a:off x="479425" y="1200150"/>
            <a:ext cx="5281611" cy="5121275"/>
          </a:xfrm>
        </p:spPr>
        <p:txBody>
          <a:bodyPr/>
          <a:lstStyle/>
          <a:p>
            <a:r>
              <a:rPr lang="en-US" dirty="0"/>
              <a:t>Namespace </a:t>
            </a:r>
            <a:r>
              <a:rPr lang="en-US" dirty="0" err="1"/>
              <a:t>luôn</a:t>
            </a:r>
            <a:r>
              <a:rPr lang="en-US" dirty="0"/>
              <a:t> </a:t>
            </a:r>
            <a:r>
              <a:rPr lang="en-US" dirty="0" err="1"/>
              <a:t>có</a:t>
            </a:r>
            <a:r>
              <a:rPr lang="en-US" dirty="0"/>
              <a:t> </a:t>
            </a:r>
            <a:r>
              <a:rPr lang="en-US" dirty="0" err="1"/>
              <a:t>phạm</a:t>
            </a:r>
            <a:r>
              <a:rPr lang="en-US" dirty="0"/>
              <a:t> vi </a:t>
            </a:r>
            <a:r>
              <a:rPr lang="en-US" dirty="0" err="1"/>
              <a:t>truy</a:t>
            </a:r>
            <a:r>
              <a:rPr lang="en-US" dirty="0"/>
              <a:t> </a:t>
            </a:r>
            <a:r>
              <a:rPr lang="en-US" dirty="0" err="1"/>
              <a:t>xuất</a:t>
            </a:r>
            <a:r>
              <a:rPr lang="en-US" dirty="0"/>
              <a:t> </a:t>
            </a:r>
            <a:r>
              <a:rPr lang="en-US" dirty="0" err="1"/>
              <a:t>là</a:t>
            </a:r>
            <a:r>
              <a:rPr lang="en-US" dirty="0"/>
              <a:t> </a:t>
            </a:r>
            <a:r>
              <a:rPr lang="en-US" b="1" dirty="0"/>
              <a:t>public</a:t>
            </a:r>
            <a:r>
              <a:rPr lang="en-US" dirty="0"/>
              <a:t> </a:t>
            </a:r>
            <a:r>
              <a:rPr lang="en-US" dirty="0" err="1"/>
              <a:t>bạn</a:t>
            </a:r>
            <a:r>
              <a:rPr lang="en-US" dirty="0"/>
              <a:t> </a:t>
            </a:r>
            <a:r>
              <a:rPr lang="en-US" dirty="0" err="1"/>
              <a:t>không</a:t>
            </a:r>
            <a:r>
              <a:rPr lang="en-US" dirty="0"/>
              <a:t> </a:t>
            </a:r>
            <a:r>
              <a:rPr lang="en-US" dirty="0" err="1"/>
              <a:t>thể</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từ</a:t>
            </a:r>
            <a:r>
              <a:rPr lang="en-US" dirty="0"/>
              <a:t> </a:t>
            </a:r>
            <a:r>
              <a:rPr lang="en-US" b="1" dirty="0"/>
              <a:t>private, protected, public, internal</a:t>
            </a:r>
            <a:r>
              <a:rPr lang="en-US" dirty="0"/>
              <a:t> </a:t>
            </a:r>
            <a:r>
              <a:rPr lang="en-US" dirty="0" err="1"/>
              <a:t>cho</a:t>
            </a:r>
            <a:r>
              <a:rPr lang="en-US" dirty="0"/>
              <a:t> namespace, do </a:t>
            </a:r>
            <a:r>
              <a:rPr lang="en-US" dirty="0" err="1"/>
              <a:t>vậy</a:t>
            </a:r>
            <a:r>
              <a:rPr lang="en-US" dirty="0"/>
              <a:t> namespace </a:t>
            </a:r>
            <a:r>
              <a:rPr lang="en-US" dirty="0" err="1"/>
              <a:t>có</a:t>
            </a:r>
            <a:r>
              <a:rPr lang="en-US" dirty="0"/>
              <a:t> </a:t>
            </a:r>
            <a:r>
              <a:rPr lang="en-US" dirty="0" err="1"/>
              <a:t>phạm</a:t>
            </a:r>
            <a:r>
              <a:rPr lang="en-US" dirty="0"/>
              <a:t> vi </a:t>
            </a:r>
            <a:r>
              <a:rPr lang="en-US" dirty="0" err="1"/>
              <a:t>truy</a:t>
            </a:r>
            <a:r>
              <a:rPr lang="en-US" dirty="0"/>
              <a:t> </a:t>
            </a:r>
            <a:r>
              <a:rPr lang="en-US" dirty="0" err="1"/>
              <a:t>xuất</a:t>
            </a:r>
            <a:r>
              <a:rPr lang="en-US" dirty="0"/>
              <a:t> </a:t>
            </a:r>
            <a:r>
              <a:rPr lang="en-US" dirty="0" err="1"/>
              <a:t>không</a:t>
            </a:r>
            <a:r>
              <a:rPr lang="en-US" dirty="0"/>
              <a:t> </a:t>
            </a:r>
            <a:r>
              <a:rPr lang="en-US" dirty="0" err="1"/>
              <a:t>hạn</a:t>
            </a:r>
            <a:r>
              <a:rPr lang="en-US" dirty="0"/>
              <a:t> </a:t>
            </a:r>
            <a:r>
              <a:rPr lang="en-US" dirty="0" err="1"/>
              <a:t>chế</a:t>
            </a:r>
            <a:r>
              <a:rPr lang="en-US" dirty="0"/>
              <a:t>.</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3437" y="1085850"/>
            <a:ext cx="5118919"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pPr>
              <a:defRPr/>
            </a:pPr>
            <a:fld id="{17AECEE8-AF70-46CC-865D-CE5CB802A16D}"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7" name="Group 6"/>
          <p:cNvGrpSpPr/>
          <p:nvPr/>
        </p:nvGrpSpPr>
        <p:grpSpPr>
          <a:xfrm>
            <a:off x="8909050" y="91489"/>
            <a:ext cx="2133600" cy="765761"/>
            <a:chOff x="9113837" y="134510"/>
            <a:chExt cx="2133600" cy="765761"/>
          </a:xfrm>
        </p:grpSpPr>
        <p:pic>
          <p:nvPicPr>
            <p:cNvPr id="8" name="Picture 7"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5100036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Sử dụng tên ngắn gọn</a:t>
            </a:r>
          </a:p>
        </p:txBody>
      </p:sp>
      <p:sp>
        <p:nvSpPr>
          <p:cNvPr id="3" name="Content Placeholder 2"/>
          <p:cNvSpPr>
            <a:spLocks noGrp="1"/>
          </p:cNvSpPr>
          <p:nvPr>
            <p:ph idx="1"/>
          </p:nvPr>
        </p:nvSpPr>
        <p:spPr>
          <a:xfrm>
            <a:off x="479425" y="1298575"/>
            <a:ext cx="10563225" cy="5121275"/>
          </a:xfrm>
        </p:spPr>
        <p:txBody>
          <a:bodyPr/>
          <a:lstStyle/>
          <a:p>
            <a:r>
              <a:rPr lang="en-US"/>
              <a:t>Để truy xuất đến 1 lớp trong 1 namespace khác, bạn chỉ cần chỉ ra tên lớp mà không cần có tên namespace đằng trước, tuy nhiên để thực hiện điều đó bạn cần sử dụng từ khóa using+ tên namespae ở đầu tệp tin.</a:t>
            </a:r>
          </a:p>
          <a:p>
            <a:r>
              <a:rPr lang="en-US"/>
              <a:t>Đây là một cách sử dụng tên ngắn gọn.</a:t>
            </a:r>
          </a:p>
        </p:txBody>
      </p:sp>
      <p:grpSp>
        <p:nvGrpSpPr>
          <p:cNvPr id="7" name="Group 6"/>
          <p:cNvGrpSpPr/>
          <p:nvPr/>
        </p:nvGrpSpPr>
        <p:grpSpPr>
          <a:xfrm>
            <a:off x="596445" y="1009650"/>
            <a:ext cx="10193792" cy="5460858"/>
            <a:chOff x="596445" y="1009650"/>
            <a:chExt cx="10193792" cy="5460858"/>
          </a:xfrm>
        </p:grpSpPr>
        <p:sp>
          <p:nvSpPr>
            <p:cNvPr id="5" name="Rectangle 4"/>
            <p:cNvSpPr/>
            <p:nvPr/>
          </p:nvSpPr>
          <p:spPr>
            <a:xfrm>
              <a:off x="596445" y="1009650"/>
              <a:ext cx="1143000" cy="33583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Ví dụ</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53" y="1345484"/>
              <a:ext cx="10176784" cy="5125024"/>
            </a:xfrm>
            <a:prstGeom prst="rect">
              <a:avLst/>
            </a:prstGeom>
            <a:ln/>
          </p:spPr>
          <p:style>
            <a:lnRef idx="1">
              <a:schemeClr val="accent1"/>
            </a:lnRef>
            <a:fillRef idx="2">
              <a:schemeClr val="accent1"/>
            </a:fillRef>
            <a:effectRef idx="1">
              <a:schemeClr val="accent1"/>
            </a:effectRef>
            <a:fontRef idx="minor">
              <a:schemeClr val="dk1"/>
            </a:fontRef>
          </p:style>
        </p:pic>
      </p:grpSp>
      <p:sp>
        <p:nvSpPr>
          <p:cNvPr id="4" name="Date Placeholder 3"/>
          <p:cNvSpPr>
            <a:spLocks noGrp="1"/>
          </p:cNvSpPr>
          <p:nvPr>
            <p:ph type="dt" sz="half" idx="10"/>
          </p:nvPr>
        </p:nvSpPr>
        <p:spPr/>
        <p:txBody>
          <a:bodyPr/>
          <a:lstStyle/>
          <a:p>
            <a:pPr>
              <a:defRPr/>
            </a:pPr>
            <a:fld id="{2FC3C5B3-586C-4C54-9AF2-0EE35229A4DA}" type="datetime1">
              <a:rPr lang="en-US" smtClean="0"/>
              <a:t>10/16/2023</a:t>
            </a:fld>
            <a:endParaRPr lang="en-US"/>
          </a:p>
        </p:txBody>
      </p:sp>
      <p:sp>
        <p:nvSpPr>
          <p:cNvPr id="6" name="Footer Placeholder 5"/>
          <p:cNvSpPr>
            <a:spLocks noGrp="1"/>
          </p:cNvSpPr>
          <p:nvPr>
            <p:ph type="ftr" sz="quarter" idx="11"/>
          </p:nvPr>
        </p:nvSpPr>
        <p:spPr/>
        <p:txBody>
          <a:bodyPr/>
          <a:lstStyle/>
          <a:p>
            <a:pPr>
              <a:defRPr/>
            </a:pPr>
            <a:r>
              <a:rPr lang="vi-VN"/>
              <a:t>ThS. Nguyễn Hải Dương. BMCNPM - Khoa CNTT - ĐHXD</a:t>
            </a:r>
            <a:endParaRPr lang="en-US"/>
          </a:p>
        </p:txBody>
      </p:sp>
      <p:grpSp>
        <p:nvGrpSpPr>
          <p:cNvPr id="9" name="Group 8"/>
          <p:cNvGrpSpPr/>
          <p:nvPr/>
        </p:nvGrpSpPr>
        <p:grpSpPr>
          <a:xfrm>
            <a:off x="8909050" y="91489"/>
            <a:ext cx="2133600" cy="765761"/>
            <a:chOff x="9113837" y="134510"/>
            <a:chExt cx="2133600" cy="765761"/>
          </a:xfrm>
        </p:grpSpPr>
        <p:pic>
          <p:nvPicPr>
            <p:cNvPr id="10" name="Picture 9" descr="C:\Users\duong_000\Desktop\img\iconDHX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3837" y="139858"/>
              <a:ext cx="762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Hình chữ nhật 6"/>
            <p:cNvSpPr/>
            <p:nvPr/>
          </p:nvSpPr>
          <p:spPr>
            <a:xfrm>
              <a:off x="9799637" y="134510"/>
              <a:ext cx="1447800" cy="523220"/>
            </a:xfrm>
            <a:prstGeom prst="rect">
              <a:avLst/>
            </a:prstGeom>
            <a:noFill/>
          </p:spPr>
          <p:txBody>
            <a:bodyPr>
              <a:spAutoFit/>
            </a:bodyPr>
            <a:lstStyle>
              <a:defPPr>
                <a:defRPr lang="en-US"/>
              </a:defPPr>
              <a:lvl1pPr algn="l" rtl="0" fontAlgn="base">
                <a:spcBef>
                  <a:spcPct val="0"/>
                </a:spcBef>
                <a:spcAft>
                  <a:spcPct val="0"/>
                </a:spcAft>
                <a:defRPr sz="2100" kern="1200">
                  <a:solidFill>
                    <a:schemeClr val="tx1"/>
                  </a:solidFill>
                  <a:latin typeface="Tahoma" pitchFamily="34" charset="0"/>
                  <a:ea typeface="+mn-ea"/>
                  <a:cs typeface="Arial" charset="0"/>
                </a:defRPr>
              </a:lvl1pPr>
              <a:lvl2pPr marL="457200" algn="l" rtl="0" fontAlgn="base">
                <a:spcBef>
                  <a:spcPct val="0"/>
                </a:spcBef>
                <a:spcAft>
                  <a:spcPct val="0"/>
                </a:spcAft>
                <a:defRPr sz="2100" kern="1200">
                  <a:solidFill>
                    <a:schemeClr val="tx1"/>
                  </a:solidFill>
                  <a:latin typeface="Tahoma" pitchFamily="34" charset="0"/>
                  <a:ea typeface="+mn-ea"/>
                  <a:cs typeface="Arial" charset="0"/>
                </a:defRPr>
              </a:lvl2pPr>
              <a:lvl3pPr marL="914400" algn="l" rtl="0" fontAlgn="base">
                <a:spcBef>
                  <a:spcPct val="0"/>
                </a:spcBef>
                <a:spcAft>
                  <a:spcPct val="0"/>
                </a:spcAft>
                <a:defRPr sz="2100" kern="1200">
                  <a:solidFill>
                    <a:schemeClr val="tx1"/>
                  </a:solidFill>
                  <a:latin typeface="Tahoma" pitchFamily="34" charset="0"/>
                  <a:ea typeface="+mn-ea"/>
                  <a:cs typeface="Arial" charset="0"/>
                </a:defRPr>
              </a:lvl3pPr>
              <a:lvl4pPr marL="1371600" algn="l" rtl="0" fontAlgn="base">
                <a:spcBef>
                  <a:spcPct val="0"/>
                </a:spcBef>
                <a:spcAft>
                  <a:spcPct val="0"/>
                </a:spcAft>
                <a:defRPr sz="2100" kern="1200">
                  <a:solidFill>
                    <a:schemeClr val="tx1"/>
                  </a:solidFill>
                  <a:latin typeface="Tahoma" pitchFamily="34" charset="0"/>
                  <a:ea typeface="+mn-ea"/>
                  <a:cs typeface="Arial" charset="0"/>
                </a:defRPr>
              </a:lvl4pPr>
              <a:lvl5pPr marL="1828800" algn="l" rtl="0" fontAlgn="base">
                <a:spcBef>
                  <a:spcPct val="0"/>
                </a:spcBef>
                <a:spcAft>
                  <a:spcPct val="0"/>
                </a:spcAft>
                <a:defRPr sz="2100" kern="1200">
                  <a:solidFill>
                    <a:schemeClr val="tx1"/>
                  </a:solidFill>
                  <a:latin typeface="Tahoma" pitchFamily="34" charset="0"/>
                  <a:ea typeface="+mn-ea"/>
                  <a:cs typeface="Arial" charset="0"/>
                </a:defRPr>
              </a:lvl5pPr>
              <a:lvl6pPr marL="2286000" algn="l" defTabSz="914400" rtl="0" eaLnBrk="1" latinLnBrk="0" hangingPunct="1">
                <a:defRPr sz="2100" kern="1200">
                  <a:solidFill>
                    <a:schemeClr val="tx1"/>
                  </a:solidFill>
                  <a:latin typeface="Tahoma" pitchFamily="34" charset="0"/>
                  <a:ea typeface="+mn-ea"/>
                  <a:cs typeface="Arial" charset="0"/>
                </a:defRPr>
              </a:lvl6pPr>
              <a:lvl7pPr marL="2743200" algn="l" defTabSz="914400" rtl="0" eaLnBrk="1" latinLnBrk="0" hangingPunct="1">
                <a:defRPr sz="2100" kern="1200">
                  <a:solidFill>
                    <a:schemeClr val="tx1"/>
                  </a:solidFill>
                  <a:latin typeface="Tahoma" pitchFamily="34" charset="0"/>
                  <a:ea typeface="+mn-ea"/>
                  <a:cs typeface="Arial" charset="0"/>
                </a:defRPr>
              </a:lvl7pPr>
              <a:lvl8pPr marL="3200400" algn="l" defTabSz="914400" rtl="0" eaLnBrk="1" latinLnBrk="0" hangingPunct="1">
                <a:defRPr sz="2100" kern="1200">
                  <a:solidFill>
                    <a:schemeClr val="tx1"/>
                  </a:solidFill>
                  <a:latin typeface="Tahoma" pitchFamily="34" charset="0"/>
                  <a:ea typeface="+mn-ea"/>
                  <a:cs typeface="Arial" charset="0"/>
                </a:defRPr>
              </a:lvl8pPr>
              <a:lvl9pPr marL="3657600" algn="l" defTabSz="914400" rtl="0" eaLnBrk="1" latinLnBrk="0" hangingPunct="1">
                <a:defRPr sz="2100" kern="1200">
                  <a:solidFill>
                    <a:schemeClr val="tx1"/>
                  </a:solidFill>
                  <a:latin typeface="Tahoma" pitchFamily="34" charset="0"/>
                  <a:ea typeface="+mn-ea"/>
                  <a:cs typeface="Arial" charset="0"/>
                </a:defRPr>
              </a:lvl9pPr>
            </a:lstStyle>
            <a:p>
              <a:pPr algn="ctr" fontAlgn="auto">
                <a:spcBef>
                  <a:spcPts val="0"/>
                </a:spcBef>
                <a:spcAft>
                  <a:spcPts val="0"/>
                </a:spcAft>
                <a:defRPr/>
              </a:pPr>
              <a:r>
                <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rPr>
                <a:t>SE - FIT</a:t>
              </a:r>
              <a:endParaRPr lang="vi-VN"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cs typeface="+mn-cs"/>
              </a:endParaRPr>
            </a:p>
          </p:txBody>
        </p:sp>
      </p:grpSp>
    </p:spTree>
    <p:extLst>
      <p:ext uri="{BB962C8B-B14F-4D97-AF65-F5344CB8AC3E}">
        <p14:creationId xmlns:p14="http://schemas.microsoft.com/office/powerpoint/2010/main" val="1508704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wer point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6800</TotalTime>
  <Words>1597</Words>
  <Application>Microsoft Office PowerPoint</Application>
  <PresentationFormat>Custom</PresentationFormat>
  <Paragraphs>190</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Tahoma</vt:lpstr>
      <vt:lpstr>Times New Roman</vt:lpstr>
      <vt:lpstr>Wingdings</vt:lpstr>
      <vt:lpstr>power point_new</vt:lpstr>
      <vt:lpstr> </vt:lpstr>
      <vt:lpstr>Giới thiệu Namespace</vt:lpstr>
      <vt:lpstr>Đặc điểm của Namespace</vt:lpstr>
      <vt:lpstr>Một số Namespace trong hệ thống</vt:lpstr>
      <vt:lpstr>Cách sử dụng Namespace</vt:lpstr>
      <vt:lpstr>Tạo Namespace 1-2</vt:lpstr>
      <vt:lpstr>Tạo Namespace 2-2</vt:lpstr>
      <vt:lpstr>Phạm vi truy xuất của Namespace</vt:lpstr>
      <vt:lpstr>Sử dụng tên ngắn gọn</vt:lpstr>
      <vt:lpstr>Sử dụng tên đầy đủ</vt:lpstr>
      <vt:lpstr>Namespace lồng nhau</vt:lpstr>
      <vt:lpstr>Đặt bí danh cho namespace 1-2</vt:lpstr>
      <vt:lpstr>Đặt bí danh cho namespace 2-2</vt:lpstr>
      <vt:lpstr>Xử lý ngoại lệ (Exception) </vt:lpstr>
      <vt:lpstr>Các ngoại lệ trong C#</vt:lpstr>
      <vt:lpstr>Lớp Exception</vt:lpstr>
      <vt:lpstr>Một số lớp ngoại lệ</vt:lpstr>
      <vt:lpstr>Điều khiển ngoại lệ</vt:lpstr>
      <vt:lpstr>Khối catch tổng quát</vt:lpstr>
      <vt:lpstr>Từ khóa “throw”</vt:lpstr>
      <vt:lpstr>Từ khóa “finally”</vt:lpstr>
      <vt:lpstr>Khối try…catch lồng nhau</vt:lpstr>
      <vt:lpstr>Nhiều khối “catch”</vt:lpstr>
      <vt:lpstr>Ngoại lệ tự định nghĩa 1-2</vt:lpstr>
      <vt:lpstr>Ngoại lệ tự định nghĩa 2-2</vt:lpstr>
      <vt:lpstr>Question &amp;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HTML (Introduction to HTML)</dc:title>
  <dc:subject>Building Dynamic Web Sites</dc:subject>
  <dc:creator>Duong Thanh Minh</dc:creator>
  <cp:lastModifiedBy>Hiếu Lương</cp:lastModifiedBy>
  <cp:revision>1348</cp:revision>
  <cp:lastPrinted>1999-04-02T07:13:32Z</cp:lastPrinted>
  <dcterms:created xsi:type="dcterms:W3CDTF">1999-02-08T10:06:25Z</dcterms:created>
  <dcterms:modified xsi:type="dcterms:W3CDTF">2023-10-16T01:54:51Z</dcterms:modified>
</cp:coreProperties>
</file>