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28"/>
  </p:notesMasterIdLst>
  <p:handoutMasterIdLst>
    <p:handoutMasterId r:id="rId29"/>
  </p:handoutMasterIdLst>
  <p:sldIdLst>
    <p:sldId id="256" r:id="rId2"/>
    <p:sldId id="258" r:id="rId3"/>
    <p:sldId id="260" r:id="rId4"/>
    <p:sldId id="262" r:id="rId5"/>
    <p:sldId id="266" r:id="rId6"/>
    <p:sldId id="282" r:id="rId7"/>
    <p:sldId id="267" r:id="rId8"/>
    <p:sldId id="278" r:id="rId9"/>
    <p:sldId id="269" r:id="rId10"/>
    <p:sldId id="264" r:id="rId11"/>
    <p:sldId id="263" r:id="rId12"/>
    <p:sldId id="265" r:id="rId13"/>
    <p:sldId id="279" r:id="rId14"/>
    <p:sldId id="270" r:id="rId15"/>
    <p:sldId id="271" r:id="rId16"/>
    <p:sldId id="268" r:id="rId17"/>
    <p:sldId id="281" r:id="rId18"/>
    <p:sldId id="272" r:id="rId19"/>
    <p:sldId id="280" r:id="rId20"/>
    <p:sldId id="273" r:id="rId21"/>
    <p:sldId id="274" r:id="rId22"/>
    <p:sldId id="276" r:id="rId23"/>
    <p:sldId id="275" r:id="rId24"/>
    <p:sldId id="283" r:id="rId25"/>
    <p:sldId id="277" r:id="rId26"/>
    <p:sldId id="259" r:id="rId27"/>
  </p:sldIdLst>
  <p:sldSz cx="11522075" cy="7200900"/>
  <p:notesSz cx="9190038" cy="6858000"/>
  <p:defaultTex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268">
          <p15:clr>
            <a:srgbClr val="A4A3A4"/>
          </p15:clr>
        </p15:guide>
        <p15:guide id="2" pos="3629">
          <p15:clr>
            <a:srgbClr val="A4A3A4"/>
          </p15:clr>
        </p15:guide>
      </p15:sldGuideLst>
    </p:ext>
    <p:ext uri="{2D200454-40CA-4A62-9FC3-DE9A4176ACB9}">
      <p15:notesGuideLst xmlns:p15="http://schemas.microsoft.com/office/powerpoint/2012/main">
        <p15:guide id="1" orient="horz" pos="2160">
          <p15:clr>
            <a:srgbClr val="A4A3A4"/>
          </p15:clr>
        </p15:guide>
        <p15:guide id="2" pos="2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DF4E7"/>
    <a:srgbClr val="FCF5C4"/>
    <a:srgbClr val="C1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6" autoAdjust="0"/>
    <p:restoredTop sz="94660" autoAdjust="0"/>
  </p:normalViewPr>
  <p:slideViewPr>
    <p:cSldViewPr>
      <p:cViewPr varScale="1">
        <p:scale>
          <a:sx n="107" d="100"/>
          <a:sy n="107" d="100"/>
        </p:scale>
        <p:origin x="660" y="120"/>
      </p:cViewPr>
      <p:guideLst>
        <p:guide orient="horz" pos="2268"/>
        <p:guide pos="362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26" y="-102"/>
      </p:cViewPr>
      <p:guideLst>
        <p:guide orient="horz" pos="2160"/>
        <p:guide pos="289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83038"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05413" y="0"/>
            <a:ext cx="3983037" cy="342900"/>
          </a:xfrm>
          <a:prstGeom prst="rect">
            <a:avLst/>
          </a:prstGeom>
        </p:spPr>
        <p:txBody>
          <a:bodyPr vert="horz" lIns="91440" tIns="45720" rIns="91440" bIns="45720" rtlCol="0"/>
          <a:lstStyle>
            <a:lvl1pPr algn="r">
              <a:defRPr sz="1200"/>
            </a:lvl1pPr>
          </a:lstStyle>
          <a:p>
            <a:pPr>
              <a:defRPr/>
            </a:pPr>
            <a:fld id="{237F9830-1794-41B9-B0E8-33936F69EDBF}" type="datetimeFigureOut">
              <a:rPr lang="en-US"/>
              <a:pPr>
                <a:defRPr/>
              </a:pPr>
              <a:t>03-Mar-20</a:t>
            </a:fld>
            <a:endParaRPr lang="en-US"/>
          </a:p>
        </p:txBody>
      </p:sp>
      <p:sp>
        <p:nvSpPr>
          <p:cNvPr id="4" name="Footer Placeholder 3"/>
          <p:cNvSpPr>
            <a:spLocks noGrp="1"/>
          </p:cNvSpPr>
          <p:nvPr>
            <p:ph type="ftr" sz="quarter" idx="2"/>
          </p:nvPr>
        </p:nvSpPr>
        <p:spPr>
          <a:xfrm>
            <a:off x="0" y="6513513"/>
            <a:ext cx="3983038"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05413" y="6513513"/>
            <a:ext cx="3983037" cy="342900"/>
          </a:xfrm>
          <a:prstGeom prst="rect">
            <a:avLst/>
          </a:prstGeom>
        </p:spPr>
        <p:txBody>
          <a:bodyPr vert="horz" lIns="91440" tIns="45720" rIns="91440" bIns="45720" rtlCol="0" anchor="b"/>
          <a:lstStyle>
            <a:lvl1pPr algn="r">
              <a:defRPr sz="1200"/>
            </a:lvl1pPr>
          </a:lstStyle>
          <a:p>
            <a:pPr>
              <a:defRPr/>
            </a:pPr>
            <a:fld id="{81097615-924B-4DF2-BB83-AA599D2E9D2B}" type="slidenum">
              <a:rPr lang="en-US"/>
              <a:pPr>
                <a:defRPr/>
              </a:pPr>
              <a:t>‹#›</a:t>
            </a:fld>
            <a:endParaRPr lang="en-US"/>
          </a:p>
        </p:txBody>
      </p:sp>
    </p:spTree>
    <p:extLst>
      <p:ext uri="{BB962C8B-B14F-4D97-AF65-F5344CB8AC3E}">
        <p14:creationId xmlns:p14="http://schemas.microsoft.com/office/powerpoint/2010/main" val="307979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520700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538413" y="514350"/>
            <a:ext cx="41148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1225550" y="3257550"/>
            <a:ext cx="6738938" cy="30861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520700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01A316B7-0E9C-48D3-B61E-C018D4D40490}" type="slidenum">
              <a:rPr lang="en-US"/>
              <a:pPr>
                <a:defRPr/>
              </a:pPr>
              <a:t>‹#›</a:t>
            </a:fld>
            <a:endParaRPr lang="en-US"/>
          </a:p>
        </p:txBody>
      </p:sp>
    </p:spTree>
    <p:extLst>
      <p:ext uri="{BB962C8B-B14F-4D97-AF65-F5344CB8AC3E}">
        <p14:creationId xmlns:p14="http://schemas.microsoft.com/office/powerpoint/2010/main" val="397766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1</a:t>
            </a:fld>
            <a:endParaRPr lang="en-US"/>
          </a:p>
        </p:txBody>
      </p:sp>
    </p:spTree>
    <p:extLst>
      <p:ext uri="{BB962C8B-B14F-4D97-AF65-F5344CB8AC3E}">
        <p14:creationId xmlns:p14="http://schemas.microsoft.com/office/powerpoint/2010/main" val="90777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105" y="160020"/>
            <a:ext cx="7969435" cy="720090"/>
          </a:xfrm>
        </p:spPr>
        <p:txBody>
          <a:bodyPr/>
          <a:lstStyle>
            <a:lvl1pPr>
              <a:defRPr sz="3800"/>
            </a:lvl1pPr>
          </a:lstStyle>
          <a:p>
            <a:r>
              <a:rPr lang="en-US"/>
              <a:t>Click to edit Master title style</a:t>
            </a:r>
            <a:endParaRPr lang="en-US" dirty="0"/>
          </a:p>
        </p:txBody>
      </p:sp>
      <p:sp>
        <p:nvSpPr>
          <p:cNvPr id="3" name="Subtitle 2"/>
          <p:cNvSpPr>
            <a:spLocks noGrp="1"/>
          </p:cNvSpPr>
          <p:nvPr>
            <p:ph type="subTitle" idx="1"/>
          </p:nvPr>
        </p:nvSpPr>
        <p:spPr>
          <a:xfrm>
            <a:off x="288052" y="1120140"/>
            <a:ext cx="10849954" cy="5280660"/>
          </a:xfrm>
        </p:spPr>
        <p:txBody>
          <a:bodyPr/>
          <a:lstStyle>
            <a:lvl1pPr marL="0" indent="0" algn="l">
              <a:buNone/>
              <a:defRPr>
                <a:solidFill>
                  <a:srgbClr val="005398"/>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C084DE5-507B-4647-AC58-EAA86E4CA910}" type="datetime1">
              <a:rPr lang="en-US" smtClean="0"/>
              <a:t>03-Mar-20</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086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632733" cy="560070"/>
          </a:xfrm>
        </p:spPr>
        <p:txBody>
          <a:bodyPr>
            <a:noAutofit/>
          </a:bodyPr>
          <a:lstStyle>
            <a:lvl1pPr>
              <a:defRPr sz="3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8212C50-43A6-4EF8-B4BC-2A6B0CC5491B}" type="datetime1">
              <a:rPr lang="en-US" smtClean="0"/>
              <a:t>03-Mar-20</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38067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CDD4DB-26B0-4246-AFB9-C09BCE52D2B3}" type="datetime1">
              <a:rPr lang="en-US" smtClean="0"/>
              <a:t>03-Mar-20</a:t>
            </a:fld>
            <a:endParaRPr lang="en-US"/>
          </a:p>
        </p:txBody>
      </p:sp>
      <p:sp>
        <p:nvSpPr>
          <p:cNvPr id="3"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5"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677253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160338"/>
            <a:ext cx="4346575" cy="560387"/>
          </a:xfrm>
          <a:prstGeom prst="rect">
            <a:avLst/>
          </a:prstGeom>
        </p:spPr>
        <p:txBody>
          <a:bodyPr vert="horz" lIns="106985" tIns="53492" rIns="106985" bIns="53492" rtlCol="0" anchor="ctr">
            <a:normAutofit/>
          </a:bodyPr>
          <a:lstStyle/>
          <a:p>
            <a:r>
              <a:rPr lang="en-US" dirty="0" err="1"/>
              <a:t>Tiêu</a:t>
            </a:r>
            <a:r>
              <a:rPr lang="en-US" dirty="0"/>
              <a:t> </a:t>
            </a:r>
            <a:r>
              <a:rPr lang="en-US" dirty="0" err="1"/>
              <a:t>đề</a:t>
            </a:r>
            <a:r>
              <a:rPr lang="en-US" dirty="0"/>
              <a:t>  website</a:t>
            </a:r>
          </a:p>
        </p:txBody>
      </p:sp>
      <p:sp>
        <p:nvSpPr>
          <p:cNvPr id="1027" name="Text Placeholder 2"/>
          <p:cNvSpPr>
            <a:spLocks noGrp="1"/>
          </p:cNvSpPr>
          <p:nvPr>
            <p:ph type="body" idx="1"/>
          </p:nvPr>
        </p:nvSpPr>
        <p:spPr bwMode="auto">
          <a:xfrm>
            <a:off x="479425" y="1200150"/>
            <a:ext cx="105632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263" y="6673850"/>
            <a:ext cx="2687637" cy="384175"/>
          </a:xfrm>
          <a:prstGeom prst="rect">
            <a:avLst/>
          </a:prstGeom>
        </p:spPr>
        <p:txBody>
          <a:bodyPr vert="horz" lIns="106985" tIns="53492" rIns="106985" bIns="53492" rtlCol="0" anchor="ctr"/>
          <a:lstStyle>
            <a:lvl1pPr algn="l" fontAlgn="auto">
              <a:spcBef>
                <a:spcPts val="0"/>
              </a:spcBef>
              <a:spcAft>
                <a:spcPts val="0"/>
              </a:spcAft>
              <a:defRPr sz="1400">
                <a:solidFill>
                  <a:schemeClr val="tx1">
                    <a:tint val="75000"/>
                  </a:schemeClr>
                </a:solidFill>
                <a:latin typeface="+mn-lt"/>
                <a:cs typeface="+mn-cs"/>
              </a:defRPr>
            </a:lvl1pPr>
          </a:lstStyle>
          <a:p>
            <a:pPr>
              <a:defRPr/>
            </a:pPr>
            <a:fld id="{5D2E1FC9-CC0F-4F12-A8E2-2EDE320FFC56}" type="datetime1">
              <a:rPr lang="en-US" smtClean="0"/>
              <a:t>03-Mar-20</a:t>
            </a:fld>
            <a:endParaRPr lang="en-US"/>
          </a:p>
        </p:txBody>
      </p:sp>
      <p:sp>
        <p:nvSpPr>
          <p:cNvPr id="5" name="Footer Placeholder 4"/>
          <p:cNvSpPr>
            <a:spLocks noGrp="1"/>
          </p:cNvSpPr>
          <p:nvPr>
            <p:ph type="ftr" sz="quarter" idx="3"/>
          </p:nvPr>
        </p:nvSpPr>
        <p:spPr>
          <a:xfrm>
            <a:off x="3937000" y="6673850"/>
            <a:ext cx="3648075" cy="384175"/>
          </a:xfrm>
          <a:prstGeom prst="rect">
            <a:avLst/>
          </a:prstGeom>
        </p:spPr>
        <p:txBody>
          <a:bodyPr vert="horz" lIns="106985" tIns="53492" rIns="106985" bIns="53492" rtlCol="0" anchor="ctr"/>
          <a:lstStyle>
            <a:lvl1pPr algn="ctr" fontAlgn="auto">
              <a:spcBef>
                <a:spcPts val="0"/>
              </a:spcBef>
              <a:spcAft>
                <a:spcPts val="0"/>
              </a:spcAft>
              <a:defRPr sz="1400">
                <a:solidFill>
                  <a:schemeClr val="tx1">
                    <a:tint val="75000"/>
                  </a:schemeClr>
                </a:solidFill>
                <a:latin typeface="+mn-lt"/>
                <a:cs typeface="+mn-cs"/>
              </a:defRPr>
            </a:lvl1pPr>
          </a:lstStyle>
          <a:p>
            <a:pPr>
              <a:defRPr/>
            </a:pPr>
            <a:r>
              <a:rPr lang="vi-VN"/>
              <a:t>ThS. Nguyễn Hải Dương. BMCNPM - Khoa CNTT - ĐHXD</a:t>
            </a:r>
            <a:endParaRPr lang="en-US"/>
          </a:p>
        </p:txBody>
      </p:sp>
      <p:sp>
        <p:nvSpPr>
          <p:cNvPr id="8"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0" r:id="rId2"/>
    <p:sldLayoutId id="2147483761" r:id="rId3"/>
  </p:sldLayoutIdLst>
  <p:hf hdr="0"/>
  <p:txStyles>
    <p:titleStyle>
      <a:lvl1pPr algn="l" rtl="0" eaLnBrk="0" fontAlgn="base" hangingPunct="0">
        <a:spcBef>
          <a:spcPct val="0"/>
        </a:spcBef>
        <a:spcAft>
          <a:spcPct val="0"/>
        </a:spcAft>
        <a:defRPr sz="3800" b="1" kern="1200">
          <a:ln w="17780" cmpd="sng">
            <a:solidFill>
              <a:srgbClr val="FFFFFF"/>
            </a:solidFill>
            <a:prstDash val="solid"/>
            <a:miter lim="800000"/>
          </a:ln>
          <a:solidFill>
            <a:srgbClr val="558ED5"/>
          </a:solidFill>
          <a:effectLst>
            <a:outerShdw blurRad="50800" algn="tl" rotWithShape="0">
              <a:srgbClr val="000000"/>
            </a:outerShdw>
          </a:effectLst>
          <a:latin typeface="Arial" pitchFamily="34" charset="0"/>
          <a:ea typeface="+mj-ea"/>
          <a:cs typeface="Arial" pitchFamily="34" charset="0"/>
        </a:defRPr>
      </a:lvl1pPr>
      <a:lvl2pPr algn="l" rtl="0" eaLnBrk="0" fontAlgn="base" hangingPunct="0">
        <a:spcBef>
          <a:spcPct val="0"/>
        </a:spcBef>
        <a:spcAft>
          <a:spcPct val="0"/>
        </a:spcAft>
        <a:defRPr sz="3800" b="1">
          <a:solidFill>
            <a:srgbClr val="558ED5"/>
          </a:solidFill>
          <a:latin typeface="Arial" charset="0"/>
          <a:cs typeface="Arial" charset="0"/>
        </a:defRPr>
      </a:lvl2pPr>
      <a:lvl3pPr algn="l" rtl="0" eaLnBrk="0" fontAlgn="base" hangingPunct="0">
        <a:spcBef>
          <a:spcPct val="0"/>
        </a:spcBef>
        <a:spcAft>
          <a:spcPct val="0"/>
        </a:spcAft>
        <a:defRPr sz="3800" b="1">
          <a:solidFill>
            <a:srgbClr val="558ED5"/>
          </a:solidFill>
          <a:latin typeface="Arial" charset="0"/>
          <a:cs typeface="Arial" charset="0"/>
        </a:defRPr>
      </a:lvl3pPr>
      <a:lvl4pPr algn="l" rtl="0" eaLnBrk="0" fontAlgn="base" hangingPunct="0">
        <a:spcBef>
          <a:spcPct val="0"/>
        </a:spcBef>
        <a:spcAft>
          <a:spcPct val="0"/>
        </a:spcAft>
        <a:defRPr sz="3800" b="1">
          <a:solidFill>
            <a:srgbClr val="558ED5"/>
          </a:solidFill>
          <a:latin typeface="Arial" charset="0"/>
          <a:cs typeface="Arial" charset="0"/>
        </a:defRPr>
      </a:lvl4pPr>
      <a:lvl5pPr algn="l" rtl="0" eaLnBrk="0" fontAlgn="base" hangingPunct="0">
        <a:spcBef>
          <a:spcPct val="0"/>
        </a:spcBef>
        <a:spcAft>
          <a:spcPct val="0"/>
        </a:spcAft>
        <a:defRPr sz="3800" b="1">
          <a:solidFill>
            <a:srgbClr val="558ED5"/>
          </a:solidFill>
          <a:latin typeface="Arial" charset="0"/>
          <a:cs typeface="Arial" charset="0"/>
        </a:defRPr>
      </a:lvl5pPr>
      <a:lvl6pPr marL="534924" algn="l" rtl="0" eaLnBrk="1" fontAlgn="base" hangingPunct="1">
        <a:spcBef>
          <a:spcPct val="0"/>
        </a:spcBef>
        <a:spcAft>
          <a:spcPct val="0"/>
        </a:spcAft>
        <a:defRPr sz="4200" b="1">
          <a:solidFill>
            <a:srgbClr val="558ED5"/>
          </a:solidFill>
          <a:latin typeface="Arial" charset="0"/>
          <a:cs typeface="Arial" charset="0"/>
        </a:defRPr>
      </a:lvl6pPr>
      <a:lvl7pPr marL="1069848" algn="l" rtl="0" eaLnBrk="1" fontAlgn="base" hangingPunct="1">
        <a:spcBef>
          <a:spcPct val="0"/>
        </a:spcBef>
        <a:spcAft>
          <a:spcPct val="0"/>
        </a:spcAft>
        <a:defRPr sz="4200" b="1">
          <a:solidFill>
            <a:srgbClr val="558ED5"/>
          </a:solidFill>
          <a:latin typeface="Arial" charset="0"/>
          <a:cs typeface="Arial" charset="0"/>
        </a:defRPr>
      </a:lvl7pPr>
      <a:lvl8pPr marL="1604772" algn="l" rtl="0" eaLnBrk="1" fontAlgn="base" hangingPunct="1">
        <a:spcBef>
          <a:spcPct val="0"/>
        </a:spcBef>
        <a:spcAft>
          <a:spcPct val="0"/>
        </a:spcAft>
        <a:defRPr sz="4200" b="1">
          <a:solidFill>
            <a:srgbClr val="558ED5"/>
          </a:solidFill>
          <a:latin typeface="Arial" charset="0"/>
          <a:cs typeface="Arial" charset="0"/>
        </a:defRPr>
      </a:lvl8pPr>
      <a:lvl9pPr marL="2139696" algn="l" rtl="0" eaLnBrk="1" fontAlgn="base" hangingPunct="1">
        <a:spcBef>
          <a:spcPct val="0"/>
        </a:spcBef>
        <a:spcAft>
          <a:spcPct val="0"/>
        </a:spcAft>
        <a:defRPr sz="4200" b="1">
          <a:solidFill>
            <a:srgbClr val="558ED5"/>
          </a:solidFill>
          <a:latin typeface="Arial" charset="0"/>
          <a:cs typeface="Arial" charset="0"/>
        </a:defRPr>
      </a:lvl9pPr>
    </p:titleStyle>
    <p:body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a:cs typeface="Times New Roman" pitchFamily="18" charset="0"/>
              </a:rPr>
              <a:t> </a:t>
            </a:r>
            <a:endParaRPr lang="en-US" b="0">
              <a:latin typeface="Arial" charset="0"/>
            </a:endParaRPr>
          </a:p>
        </p:txBody>
      </p:sp>
      <p:sp>
        <p:nvSpPr>
          <p:cNvPr id="3075" name="Text Box 1028"/>
          <p:cNvSpPr txBox="1">
            <a:spLocks noChangeArrowheads="1"/>
          </p:cNvSpPr>
          <p:nvPr/>
        </p:nvSpPr>
        <p:spPr bwMode="auto">
          <a:xfrm>
            <a:off x="2098671" y="2152650"/>
            <a:ext cx="6934199" cy="232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02" tIns="40901" rIns="81802" bIns="40901">
            <a:spAutoFit/>
          </a:bodyPr>
          <a:lstStyle>
            <a:lvl1pPr defTabSz="817563" eaLnBrk="0" hangingPunct="0">
              <a:defRPr sz="2100">
                <a:solidFill>
                  <a:schemeClr val="tx1"/>
                </a:solidFill>
                <a:latin typeface="Tahoma" pitchFamily="34" charset="0"/>
                <a:cs typeface="Arial" charset="0"/>
              </a:defRPr>
            </a:lvl1pPr>
            <a:lvl2pPr marL="742950" indent="-285750" defTabSz="817563" eaLnBrk="0" hangingPunct="0">
              <a:defRPr sz="2100">
                <a:solidFill>
                  <a:schemeClr val="tx1"/>
                </a:solidFill>
                <a:latin typeface="Tahoma" pitchFamily="34" charset="0"/>
                <a:cs typeface="Arial" charset="0"/>
              </a:defRPr>
            </a:lvl2pPr>
            <a:lvl3pPr marL="1143000" indent="-228600" defTabSz="817563" eaLnBrk="0" hangingPunct="0">
              <a:defRPr sz="2100">
                <a:solidFill>
                  <a:schemeClr val="tx1"/>
                </a:solidFill>
                <a:latin typeface="Tahoma" pitchFamily="34" charset="0"/>
                <a:cs typeface="Arial" charset="0"/>
              </a:defRPr>
            </a:lvl3pPr>
            <a:lvl4pPr marL="1600200" indent="-228600" defTabSz="817563" eaLnBrk="0" hangingPunct="0">
              <a:defRPr sz="2100">
                <a:solidFill>
                  <a:schemeClr val="tx1"/>
                </a:solidFill>
                <a:latin typeface="Tahoma" pitchFamily="34" charset="0"/>
                <a:cs typeface="Arial" charset="0"/>
              </a:defRPr>
            </a:lvl4pPr>
            <a:lvl5pPr marL="2057400" indent="-228600" defTabSz="817563" eaLnBrk="0" hangingPunct="0">
              <a:defRPr sz="2100">
                <a:solidFill>
                  <a:schemeClr val="tx1"/>
                </a:solidFill>
                <a:latin typeface="Tahoma" pitchFamily="34" charset="0"/>
                <a:cs typeface="Arial" charset="0"/>
              </a:defRPr>
            </a:lvl5pPr>
            <a:lvl6pPr marL="2514600" indent="-228600" defTabSz="817563" eaLnBrk="0" fontAlgn="base" hangingPunct="0">
              <a:spcBef>
                <a:spcPct val="0"/>
              </a:spcBef>
              <a:spcAft>
                <a:spcPct val="0"/>
              </a:spcAft>
              <a:defRPr sz="2100">
                <a:solidFill>
                  <a:schemeClr val="tx1"/>
                </a:solidFill>
                <a:latin typeface="Tahoma" pitchFamily="34" charset="0"/>
                <a:cs typeface="Arial" charset="0"/>
              </a:defRPr>
            </a:lvl6pPr>
            <a:lvl7pPr marL="2971800" indent="-228600" defTabSz="817563" eaLnBrk="0" fontAlgn="base" hangingPunct="0">
              <a:spcBef>
                <a:spcPct val="0"/>
              </a:spcBef>
              <a:spcAft>
                <a:spcPct val="0"/>
              </a:spcAft>
              <a:defRPr sz="2100">
                <a:solidFill>
                  <a:schemeClr val="tx1"/>
                </a:solidFill>
                <a:latin typeface="Tahoma" pitchFamily="34" charset="0"/>
                <a:cs typeface="Arial" charset="0"/>
              </a:defRPr>
            </a:lvl7pPr>
            <a:lvl8pPr marL="3429000" indent="-228600" defTabSz="817563" eaLnBrk="0" fontAlgn="base" hangingPunct="0">
              <a:spcBef>
                <a:spcPct val="0"/>
              </a:spcBef>
              <a:spcAft>
                <a:spcPct val="0"/>
              </a:spcAft>
              <a:defRPr sz="2100">
                <a:solidFill>
                  <a:schemeClr val="tx1"/>
                </a:solidFill>
                <a:latin typeface="Tahoma" pitchFamily="34" charset="0"/>
                <a:cs typeface="Arial" charset="0"/>
              </a:defRPr>
            </a:lvl8pPr>
            <a:lvl9pPr marL="3886200" indent="-228600" defTabSz="817563" eaLnBrk="0" fontAlgn="base" hangingPunct="0">
              <a:spcBef>
                <a:spcPct val="0"/>
              </a:spcBef>
              <a:spcAft>
                <a:spcPct val="0"/>
              </a:spcAft>
              <a:defRPr sz="2100">
                <a:solidFill>
                  <a:schemeClr val="tx1"/>
                </a:solidFill>
                <a:latin typeface="Tahoma" pitchFamily="34" charset="0"/>
                <a:cs typeface="Arial" charset="0"/>
              </a:defRPr>
            </a:lvl9pPr>
          </a:lstStyle>
          <a:p>
            <a:pPr algn="ctr" eaLnBrk="1" hangingPunct="1">
              <a:spcBef>
                <a:spcPct val="50000"/>
              </a:spcBef>
            </a:pPr>
            <a:r>
              <a:rPr lang="en-US" sz="4800" b="1" dirty="0" err="1">
                <a:solidFill>
                  <a:schemeClr val="tx2"/>
                </a:solidFill>
                <a:latin typeface="Arial" charset="0"/>
              </a:rPr>
              <a:t>Bài</a:t>
            </a:r>
            <a:r>
              <a:rPr lang="en-US" sz="4800" b="1" dirty="0">
                <a:solidFill>
                  <a:schemeClr val="tx2"/>
                </a:solidFill>
                <a:latin typeface="Arial" charset="0"/>
              </a:rPr>
              <a:t> 8 </a:t>
            </a:r>
          </a:p>
          <a:p>
            <a:pPr algn="ctr" eaLnBrk="1" hangingPunct="1">
              <a:spcBef>
                <a:spcPct val="50000"/>
              </a:spcBef>
            </a:pPr>
            <a:r>
              <a:rPr lang="en-US" sz="3900" dirty="0" err="1">
                <a:solidFill>
                  <a:schemeClr val="tx2"/>
                </a:solidFill>
                <a:latin typeface="Arial" charset="0"/>
              </a:rPr>
              <a:t>Xây</a:t>
            </a:r>
            <a:r>
              <a:rPr lang="en-US" sz="3900" dirty="0">
                <a:solidFill>
                  <a:schemeClr val="tx2"/>
                </a:solidFill>
                <a:latin typeface="Arial" charset="0"/>
              </a:rPr>
              <a:t> </a:t>
            </a:r>
            <a:r>
              <a:rPr lang="en-US" sz="3900" dirty="0" err="1">
                <a:solidFill>
                  <a:schemeClr val="tx2"/>
                </a:solidFill>
                <a:latin typeface="Arial" charset="0"/>
              </a:rPr>
              <a:t>dựng</a:t>
            </a:r>
            <a:r>
              <a:rPr lang="en-US" sz="3900" dirty="0">
                <a:solidFill>
                  <a:schemeClr val="tx2"/>
                </a:solidFill>
                <a:latin typeface="Arial" charset="0"/>
              </a:rPr>
              <a:t> </a:t>
            </a:r>
            <a:r>
              <a:rPr lang="en-US" sz="3900" dirty="0" err="1">
                <a:solidFill>
                  <a:schemeClr val="tx2"/>
                </a:solidFill>
                <a:latin typeface="Arial" charset="0"/>
              </a:rPr>
              <a:t>lớp</a:t>
            </a:r>
            <a:r>
              <a:rPr lang="en-US" sz="3900" dirty="0">
                <a:solidFill>
                  <a:schemeClr val="tx2"/>
                </a:solidFill>
                <a:latin typeface="Arial" charset="0"/>
              </a:rPr>
              <a:t> </a:t>
            </a:r>
            <a:r>
              <a:rPr lang="en-US" sz="3900" dirty="0" err="1">
                <a:solidFill>
                  <a:schemeClr val="tx2"/>
                </a:solidFill>
                <a:latin typeface="Arial" charset="0"/>
              </a:rPr>
              <a:t>và</a:t>
            </a:r>
            <a:r>
              <a:rPr lang="en-US" sz="3900" dirty="0">
                <a:solidFill>
                  <a:schemeClr val="tx2"/>
                </a:solidFill>
                <a:latin typeface="Arial" charset="0"/>
              </a:rPr>
              <a:t> </a:t>
            </a:r>
            <a:r>
              <a:rPr lang="en-US" sz="3900" dirty="0" err="1">
                <a:solidFill>
                  <a:schemeClr val="tx2"/>
                </a:solidFill>
                <a:latin typeface="Arial" charset="0"/>
              </a:rPr>
              <a:t>các</a:t>
            </a:r>
            <a:r>
              <a:rPr lang="en-US" sz="3900" dirty="0">
                <a:solidFill>
                  <a:schemeClr val="tx2"/>
                </a:solidFill>
                <a:latin typeface="Arial" charset="0"/>
              </a:rPr>
              <a:t> </a:t>
            </a:r>
            <a:r>
              <a:rPr lang="en-US" sz="3900" dirty="0" err="1">
                <a:solidFill>
                  <a:schemeClr val="tx2"/>
                </a:solidFill>
                <a:latin typeface="Arial" charset="0"/>
              </a:rPr>
              <a:t>thành</a:t>
            </a:r>
            <a:r>
              <a:rPr lang="en-US" sz="3900" dirty="0">
                <a:solidFill>
                  <a:schemeClr val="tx2"/>
                </a:solidFill>
                <a:latin typeface="Arial" charset="0"/>
              </a:rPr>
              <a:t> </a:t>
            </a:r>
            <a:r>
              <a:rPr lang="en-US" sz="3900" dirty="0" err="1">
                <a:solidFill>
                  <a:schemeClr val="tx2"/>
                </a:solidFill>
                <a:latin typeface="Arial" charset="0"/>
              </a:rPr>
              <a:t>phần</a:t>
            </a:r>
            <a:r>
              <a:rPr lang="en-US" sz="3900" dirty="0">
                <a:solidFill>
                  <a:schemeClr val="tx2"/>
                </a:solidFill>
                <a:latin typeface="Arial" charset="0"/>
              </a:rPr>
              <a:t> </a:t>
            </a:r>
            <a:r>
              <a:rPr lang="en-US" sz="3900" dirty="0" err="1">
                <a:solidFill>
                  <a:schemeClr val="tx2"/>
                </a:solidFill>
                <a:latin typeface="Arial" charset="0"/>
              </a:rPr>
              <a:t>của</a:t>
            </a:r>
            <a:r>
              <a:rPr lang="en-US" sz="3900" dirty="0">
                <a:solidFill>
                  <a:schemeClr val="tx2"/>
                </a:solidFill>
                <a:latin typeface="Arial" charset="0"/>
              </a:rPr>
              <a:t> </a:t>
            </a:r>
            <a:r>
              <a:rPr lang="en-US" sz="3900" dirty="0" err="1">
                <a:solidFill>
                  <a:schemeClr val="tx2"/>
                </a:solidFill>
                <a:latin typeface="Arial" charset="0"/>
              </a:rPr>
              <a:t>lớp</a:t>
            </a:r>
            <a:endParaRPr lang="en-US" sz="3900" dirty="0">
              <a:solidFill>
                <a:schemeClr val="tx2"/>
              </a:solidFill>
              <a:latin typeface="Arial" charset="0"/>
            </a:endParaRPr>
          </a:p>
        </p:txBody>
      </p:sp>
      <p:pic>
        <p:nvPicPr>
          <p:cNvPr id="3079" name="Picture 7" descr="http://www.gorkemm.com/wp-content/uploads/2014/04/visual-csharp_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b="28373"/>
          <a:stretch/>
        </p:blipFill>
        <p:spPr bwMode="auto">
          <a:xfrm>
            <a:off x="252864" y="5662133"/>
            <a:ext cx="3603173" cy="11582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23896" y="476250"/>
            <a:ext cx="10523541" cy="1409075"/>
            <a:chOff x="723896" y="476250"/>
            <a:chExt cx="10523541" cy="1409075"/>
          </a:xfrm>
        </p:grpSpPr>
        <p:sp>
          <p:nvSpPr>
            <p:cNvPr id="6" name="Hình chữ nhật 1"/>
            <p:cNvSpPr/>
            <p:nvPr/>
          </p:nvSpPr>
          <p:spPr>
            <a:xfrm>
              <a:off x="1798637" y="476250"/>
              <a:ext cx="9448800" cy="769441"/>
            </a:xfrm>
            <a:prstGeom prst="rect">
              <a:avLst/>
            </a:prstGeom>
            <a:noFill/>
          </p:spPr>
          <p:txBody>
            <a:bodyPr wrap="square">
              <a:spAutoFit/>
            </a:bodyPr>
            <a:lstStyle/>
            <a:p>
              <a:pPr algn="ctr" fontAlgn="auto">
                <a:spcBef>
                  <a:spcPts val="0"/>
                </a:spcBef>
                <a:spcAft>
                  <a:spcPts val="0"/>
                </a:spcAft>
                <a:defRPr/>
              </a:pP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Đại học Xây dựng</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Hà nội</a:t>
              </a:r>
            </a:p>
          </p:txBody>
        </p:sp>
        <p:pic>
          <p:nvPicPr>
            <p:cNvPr id="7" name="Picture 2"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96" y="513725"/>
              <a:ext cx="137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1"/>
            <p:cNvSpPr/>
            <p:nvPr/>
          </p:nvSpPr>
          <p:spPr>
            <a:xfrm>
              <a:off x="1798637" y="1147435"/>
              <a:ext cx="9448800" cy="615553"/>
            </a:xfrm>
            <a:prstGeom prst="rect">
              <a:avLst/>
            </a:prstGeom>
            <a:noFill/>
          </p:spPr>
          <p:txBody>
            <a:bodyPr wrap="square">
              <a:spAutoFit/>
            </a:bodyPr>
            <a:lstStyle/>
            <a:p>
              <a:pPr algn="ctr" fontAlgn="auto">
                <a:spcBef>
                  <a:spcPts val="0"/>
                </a:spcBef>
                <a:spcAft>
                  <a:spcPts val="0"/>
                </a:spcAft>
                <a:defRPr/>
              </a:pP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BM CNPM – </a:t>
              </a:r>
              <a:r>
                <a:rPr lang="en-US" sz="34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Khoa</a:t>
              </a: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 CNTT</a:t>
              </a:r>
              <a:endParaRPr lang="vi-VN"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endParaRPr>
            </a:p>
          </p:txBody>
        </p:sp>
      </p:grpSp>
      <p:sp>
        <p:nvSpPr>
          <p:cNvPr id="9" name="Hình chữ nhật Góc Chéo Tròn 3"/>
          <p:cNvSpPr/>
          <p:nvPr/>
        </p:nvSpPr>
        <p:spPr>
          <a:xfrm>
            <a:off x="4554538" y="6743700"/>
            <a:ext cx="6967537" cy="457200"/>
          </a:xfrm>
          <a:prstGeom prst="round2DiagRect">
            <a:avLst>
              <a:gd name="adj1" fmla="val 50000"/>
              <a:gd name="adj2" fmla="val 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prstClr val="white">
                    <a:lumMod val="85000"/>
                  </a:prstClr>
                </a:solidFill>
              </a:rPr>
              <a:t>National University of Civil Engineering</a:t>
            </a:r>
            <a:endParaRPr lang="vi-VN" sz="2400" dirty="0">
              <a:solidFill>
                <a:prstClr val="white">
                  <a:lumMod val="8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(method) 1-2</a:t>
            </a:r>
          </a:p>
        </p:txBody>
      </p:sp>
      <p:sp>
        <p:nvSpPr>
          <p:cNvPr id="3" name="Content Placeholder 2"/>
          <p:cNvSpPr>
            <a:spLocks noGrp="1"/>
          </p:cNvSpPr>
          <p:nvPr>
            <p:ph idx="1"/>
          </p:nvPr>
        </p:nvSpPr>
        <p:spPr/>
        <p:txBody>
          <a:bodyPr/>
          <a:lstStyle/>
          <a:p>
            <a:r>
              <a:rPr lang="en-US"/>
              <a:t>Phương thức là các chức năng khai báo bên trong lớp để thực hiện 1 chức cụ thể, phương thức có thể có hoặc không có tham số , phương thức có thể có hoặc không có giá trị trả về</a:t>
            </a:r>
          </a:p>
        </p:txBody>
      </p:sp>
      <p:grpSp>
        <p:nvGrpSpPr>
          <p:cNvPr id="7" name="Group 6"/>
          <p:cNvGrpSpPr/>
          <p:nvPr/>
        </p:nvGrpSpPr>
        <p:grpSpPr>
          <a:xfrm>
            <a:off x="960437" y="3498107"/>
            <a:ext cx="6034314" cy="2354780"/>
            <a:chOff x="412523" y="4142757"/>
            <a:chExt cx="6034314" cy="2354780"/>
          </a:xfrm>
        </p:grpSpPr>
        <p:sp>
          <p:nvSpPr>
            <p:cNvPr id="5" name="Rectangle 4"/>
            <p:cNvSpPr/>
            <p:nvPr/>
          </p:nvSpPr>
          <p:spPr>
            <a:xfrm>
              <a:off x="427037" y="4438650"/>
              <a:ext cx="6019800" cy="205888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800100" lvl="1" indent="-342900">
                <a:lnSpc>
                  <a:spcPct val="150000"/>
                </a:lnSpc>
                <a:buFont typeface="Arial" pitchFamily="34" charset="0"/>
                <a:buChar char="•"/>
              </a:pPr>
              <a:r>
                <a:rPr lang="en-US" sz="2000">
                  <a:solidFill>
                    <a:schemeClr val="accent6">
                      <a:lumMod val="75000"/>
                    </a:schemeClr>
                  </a:solidFill>
                </a:rPr>
                <a:t>Không thể là từ khóa trong C# </a:t>
              </a:r>
            </a:p>
            <a:p>
              <a:pPr marL="800100" lvl="1" indent="-342900">
                <a:lnSpc>
                  <a:spcPct val="150000"/>
                </a:lnSpc>
                <a:buFont typeface="Arial" pitchFamily="34" charset="0"/>
                <a:buChar char="•"/>
              </a:pPr>
              <a:r>
                <a:rPr lang="en-US" sz="2000">
                  <a:solidFill>
                    <a:schemeClr val="accent6">
                      <a:lumMod val="75000"/>
                    </a:schemeClr>
                  </a:solidFill>
                </a:rPr>
                <a:t>Không chứa khoảng trắng</a:t>
              </a:r>
            </a:p>
            <a:p>
              <a:pPr marL="800100" lvl="1" indent="-342900">
                <a:lnSpc>
                  <a:spcPct val="150000"/>
                </a:lnSpc>
                <a:buFont typeface="Arial" pitchFamily="34" charset="0"/>
                <a:buChar char="•"/>
              </a:pPr>
              <a:r>
                <a:rPr lang="en-US" sz="2000">
                  <a:solidFill>
                    <a:schemeClr val="accent6">
                      <a:lumMod val="75000"/>
                    </a:schemeClr>
                  </a:solidFill>
                </a:rPr>
                <a:t>Không bắt đầu là số</a:t>
              </a:r>
            </a:p>
            <a:p>
              <a:pPr marL="800100" lvl="1" indent="-342900">
                <a:lnSpc>
                  <a:spcPct val="150000"/>
                </a:lnSpc>
                <a:buFont typeface="Arial" pitchFamily="34" charset="0"/>
                <a:buChar char="•"/>
              </a:pPr>
              <a:r>
                <a:rPr lang="en-US" sz="2000">
                  <a:solidFill>
                    <a:schemeClr val="accent6">
                      <a:lumMod val="75000"/>
                    </a:schemeClr>
                  </a:solidFill>
                </a:rPr>
                <a:t>Có thể bắt đầu với ký tự _ hoặc @</a:t>
              </a:r>
            </a:p>
          </p:txBody>
        </p:sp>
        <p:sp>
          <p:nvSpPr>
            <p:cNvPr id="6" name="Rounded Rectangle 5"/>
            <p:cNvSpPr/>
            <p:nvPr/>
          </p:nvSpPr>
          <p:spPr>
            <a:xfrm>
              <a:off x="412523" y="4142757"/>
              <a:ext cx="290762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a:t>Quy ước đặt tên phương thức</a:t>
              </a:r>
            </a:p>
          </p:txBody>
        </p:sp>
      </p:grpSp>
      <p:grpSp>
        <p:nvGrpSpPr>
          <p:cNvPr id="8" name="Group 7"/>
          <p:cNvGrpSpPr/>
          <p:nvPr/>
        </p:nvGrpSpPr>
        <p:grpSpPr>
          <a:xfrm>
            <a:off x="9113837" y="134510"/>
            <a:ext cx="2133600" cy="765761"/>
            <a:chOff x="9113837" y="134510"/>
            <a:chExt cx="2133600" cy="765761"/>
          </a:xfrm>
        </p:grpSpPr>
        <p:pic>
          <p:nvPicPr>
            <p:cNvPr id="9"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4" name="Date Placeholder 3"/>
          <p:cNvSpPr>
            <a:spLocks noGrp="1"/>
          </p:cNvSpPr>
          <p:nvPr>
            <p:ph type="dt" sz="half" idx="10"/>
          </p:nvPr>
        </p:nvSpPr>
        <p:spPr/>
        <p:txBody>
          <a:bodyPr/>
          <a:lstStyle/>
          <a:p>
            <a:pPr>
              <a:defRPr/>
            </a:pPr>
            <a:fld id="{7121E021-FD69-4677-8874-2D4E0CAD04E9}" type="datetime1">
              <a:rPr lang="en-US" smtClean="0"/>
              <a:t>03-Mar-20</a:t>
            </a:fld>
            <a:endParaRPr lang="en-US"/>
          </a:p>
        </p:txBody>
      </p:sp>
      <p:sp>
        <p:nvSpPr>
          <p:cNvPr id="11" name="Footer Placeholder 10"/>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36614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(method) 2-2</a:t>
            </a:r>
          </a:p>
        </p:txBody>
      </p:sp>
      <p:sp>
        <p:nvSpPr>
          <p:cNvPr id="3" name="Content Placeholder 2"/>
          <p:cNvSpPr>
            <a:spLocks noGrp="1"/>
          </p:cNvSpPr>
          <p:nvPr>
            <p:ph idx="1"/>
          </p:nvPr>
        </p:nvSpPr>
        <p:spPr>
          <a:xfrm>
            <a:off x="479425" y="1298575"/>
            <a:ext cx="10563225" cy="5121275"/>
          </a:xfrm>
        </p:spPr>
        <p:txBody>
          <a:bodyPr/>
          <a:lstStyle/>
          <a:p>
            <a:r>
              <a:rPr lang="en-US"/>
              <a:t>Cú pháp</a:t>
            </a:r>
          </a:p>
          <a:p>
            <a:pPr marL="534988" lvl="1" indent="0">
              <a:buNone/>
            </a:pPr>
            <a:r>
              <a:rPr lang="en-US">
                <a:solidFill>
                  <a:schemeClr val="accent6">
                    <a:lumMod val="75000"/>
                  </a:schemeClr>
                </a:solidFill>
              </a:rPr>
              <a:t>&lt;phạm_vi&gt; &lt;kiểu_trả_về&gt; &lt;tên_phương_thức&gt;([tham_số])</a:t>
            </a:r>
          </a:p>
          <a:p>
            <a:pPr marL="534988" lvl="1" indent="0">
              <a:buNone/>
            </a:pPr>
            <a:r>
              <a:rPr lang="en-US">
                <a:solidFill>
                  <a:schemeClr val="accent6">
                    <a:lumMod val="75000"/>
                  </a:schemeClr>
                </a:solidFill>
              </a:rPr>
              <a:t>{</a:t>
            </a:r>
          </a:p>
          <a:p>
            <a:pPr marL="534988" lvl="1" indent="0">
              <a:buNone/>
            </a:pPr>
            <a:r>
              <a:rPr lang="en-US">
                <a:solidFill>
                  <a:schemeClr val="accent6">
                    <a:lumMod val="75000"/>
                  </a:schemeClr>
                </a:solidFill>
              </a:rPr>
              <a:t>	//các lệnh</a:t>
            </a:r>
          </a:p>
          <a:p>
            <a:pPr marL="534988" lvl="1" indent="0">
              <a:buNone/>
            </a:pPr>
            <a:r>
              <a:rPr lang="en-US">
                <a:solidFill>
                  <a:schemeClr val="accent6">
                    <a:lumMod val="75000"/>
                  </a:schemeClr>
                </a:solidFill>
              </a:rPr>
              <a:t>}</a:t>
            </a:r>
          </a:p>
          <a:p>
            <a:pPr marL="534988" lvl="1" indent="0">
              <a:buNone/>
            </a:pPr>
            <a:endParaRPr lang="en-US"/>
          </a:p>
        </p:txBody>
      </p:sp>
      <p:grpSp>
        <p:nvGrpSpPr>
          <p:cNvPr id="4" name="Group 3"/>
          <p:cNvGrpSpPr/>
          <p:nvPr/>
        </p:nvGrpSpPr>
        <p:grpSpPr>
          <a:xfrm>
            <a:off x="579437" y="1085850"/>
            <a:ext cx="9932534" cy="5386779"/>
            <a:chOff x="552903" y="1080243"/>
            <a:chExt cx="9932534" cy="5386779"/>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21" y="1384940"/>
              <a:ext cx="9913516" cy="5082082"/>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ounded Rectangle 5"/>
            <p:cNvSpPr/>
            <p:nvPr/>
          </p:nvSpPr>
          <p:spPr>
            <a:xfrm>
              <a:off x="552903" y="1080243"/>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5" name="Date Placeholder 4"/>
          <p:cNvSpPr>
            <a:spLocks noGrp="1"/>
          </p:cNvSpPr>
          <p:nvPr>
            <p:ph type="dt" sz="half" idx="10"/>
          </p:nvPr>
        </p:nvSpPr>
        <p:spPr/>
        <p:txBody>
          <a:bodyPr/>
          <a:lstStyle/>
          <a:p>
            <a:pPr>
              <a:defRPr/>
            </a:pPr>
            <a:fld id="{DC76BD76-4BEC-4E92-8716-E65501EC9070}"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6569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185964"/>
            <a:ext cx="6632733" cy="560070"/>
          </a:xfrm>
        </p:spPr>
        <p:txBody>
          <a:bodyPr/>
          <a:lstStyle/>
          <a:p>
            <a:r>
              <a:rPr lang="en-US" sz="2800"/>
              <a:t>Truy xuất vào thành phần bên trong đối tượng 1-2</a:t>
            </a:r>
          </a:p>
        </p:txBody>
      </p:sp>
      <p:sp>
        <p:nvSpPr>
          <p:cNvPr id="3" name="Content Placeholder 2"/>
          <p:cNvSpPr>
            <a:spLocks noGrp="1"/>
          </p:cNvSpPr>
          <p:nvPr>
            <p:ph idx="1"/>
          </p:nvPr>
        </p:nvSpPr>
        <p:spPr>
          <a:xfrm>
            <a:off x="479425" y="1162050"/>
            <a:ext cx="10563225" cy="5121275"/>
          </a:xfrm>
        </p:spPr>
        <p:txBody>
          <a:bodyPr/>
          <a:lstStyle/>
          <a:p>
            <a:r>
              <a:rPr lang="en-US" sz="2800" b="1"/>
              <a:t>Truy xuất vào trường</a:t>
            </a:r>
          </a:p>
          <a:p>
            <a:pPr marL="534988" lvl="1" indent="0">
              <a:buNone/>
            </a:pPr>
            <a:r>
              <a:rPr lang="en-US" sz="2400">
                <a:solidFill>
                  <a:schemeClr val="accent6">
                    <a:lumMod val="75000"/>
                  </a:schemeClr>
                </a:solidFill>
              </a:rPr>
              <a:t>&lt;tên_đối_tượng&gt;.&lt;tên_trường&gt;;</a:t>
            </a:r>
          </a:p>
          <a:p>
            <a:r>
              <a:rPr lang="en-US" b="1"/>
              <a:t>Truy xuất vào thuộc tính</a:t>
            </a:r>
          </a:p>
          <a:p>
            <a:pPr marL="534988" lvl="1" indent="0">
              <a:buNone/>
            </a:pPr>
            <a:r>
              <a:rPr lang="en-US">
                <a:solidFill>
                  <a:schemeClr val="accent6">
                    <a:lumMod val="75000"/>
                  </a:schemeClr>
                </a:solidFill>
              </a:rPr>
              <a:t>&lt;tên_đối_tượng&gt;.&lt;tên_thuộc_tính&gt;;</a:t>
            </a:r>
          </a:p>
          <a:p>
            <a:r>
              <a:rPr lang="en-US" sz="2800" b="1"/>
              <a:t>Truy xuất vào phương thức</a:t>
            </a:r>
          </a:p>
          <a:p>
            <a:pPr marL="534988" lvl="1" indent="0">
              <a:buNone/>
            </a:pPr>
            <a:r>
              <a:rPr lang="en-US" sz="2400">
                <a:solidFill>
                  <a:schemeClr val="accent6">
                    <a:lumMod val="75000"/>
                  </a:schemeClr>
                </a:solidFill>
              </a:rPr>
              <a:t>&lt;tên_đối_tượng&gt;.&lt;tên_phương_thức&gt;([gt1,gt2,….]);</a:t>
            </a: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AD8EC605-D038-465E-ACA7-2AF1155D454C}"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91170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220980"/>
            <a:ext cx="6632733" cy="560070"/>
          </a:xfrm>
        </p:spPr>
        <p:txBody>
          <a:bodyPr/>
          <a:lstStyle/>
          <a:p>
            <a:r>
              <a:rPr lang="en-US" sz="2800"/>
              <a:t>Truy xuất vào thành phần bên trong đối tượng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79437" y="1097657"/>
            <a:ext cx="9718448" cy="5398393"/>
            <a:chOff x="564923" y="1071336"/>
            <a:chExt cx="9718448" cy="5398393"/>
          </a:xfrm>
        </p:grpSpPr>
        <p:sp>
          <p:nvSpPr>
            <p:cNvPr id="5" name="Rounded Rectangle 4"/>
            <p:cNvSpPr/>
            <p:nvPr/>
          </p:nvSpPr>
          <p:spPr>
            <a:xfrm>
              <a:off x="564923" y="1071336"/>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8" r="1"/>
            <a:stretch/>
          </p:blipFill>
          <p:spPr bwMode="auto">
            <a:xfrm>
              <a:off x="579437" y="1368137"/>
              <a:ext cx="9703934" cy="5101592"/>
            </a:xfrm>
            <a:prstGeom prst="rect">
              <a:avLst/>
            </a:prstGeom>
            <a:ln/>
          </p:spPr>
          <p:style>
            <a:lnRef idx="1">
              <a:schemeClr val="accent1"/>
            </a:lnRef>
            <a:fillRef idx="3">
              <a:schemeClr val="accent1"/>
            </a:fillRef>
            <a:effectRef idx="2">
              <a:schemeClr val="accent1"/>
            </a:effectRef>
            <a:fontRef idx="minor">
              <a:schemeClr val="lt1"/>
            </a:fontRef>
          </p:style>
        </p:pic>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10" name="Date Placeholder 9"/>
          <p:cNvSpPr>
            <a:spLocks noGrp="1"/>
          </p:cNvSpPr>
          <p:nvPr>
            <p:ph type="dt" sz="half" idx="10"/>
          </p:nvPr>
        </p:nvSpPr>
        <p:spPr/>
        <p:txBody>
          <a:bodyPr/>
          <a:lstStyle/>
          <a:p>
            <a:pPr>
              <a:defRPr/>
            </a:pPr>
            <a:fld id="{02ED70BE-4975-45E7-9BE8-5302B3B9676E}" type="datetime1">
              <a:rPr lang="en-US" smtClean="0"/>
              <a:t>03-Mar-20</a:t>
            </a:fld>
            <a:endParaRPr lang="en-US"/>
          </a:p>
        </p:txBody>
      </p:sp>
      <p:sp>
        <p:nvSpPr>
          <p:cNvPr id="11" name="Footer Placeholder 10"/>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92620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Phạm vi truy xuất</a:t>
            </a:r>
          </a:p>
        </p:txBody>
      </p:sp>
      <p:sp>
        <p:nvSpPr>
          <p:cNvPr id="3" name="Content Placeholder 2"/>
          <p:cNvSpPr>
            <a:spLocks noGrp="1"/>
          </p:cNvSpPr>
          <p:nvPr>
            <p:ph idx="1"/>
          </p:nvPr>
        </p:nvSpPr>
        <p:spPr/>
        <p:txBody>
          <a:bodyPr/>
          <a:lstStyle/>
          <a:p>
            <a:r>
              <a:rPr lang="en-US"/>
              <a:t>Trong lập trình hướng đối tượng cho phép bạn có thể hạn chế việc truy xuất tới các thành viên dữ liệu được định nghĩa trong lớp</a:t>
            </a:r>
          </a:p>
          <a:p>
            <a:r>
              <a:rPr lang="en-US"/>
              <a:t>Để hạn chế việc truy xuất, c# cung cấp các bổ từ sau:</a:t>
            </a:r>
          </a:p>
          <a:p>
            <a:pPr lvl="1"/>
            <a:r>
              <a:rPr lang="en-US"/>
              <a:t>public</a:t>
            </a:r>
          </a:p>
          <a:p>
            <a:pPr lvl="1"/>
            <a:r>
              <a:rPr lang="en-US"/>
              <a:t>private</a:t>
            </a:r>
          </a:p>
          <a:p>
            <a:pPr lvl="1"/>
            <a:r>
              <a:rPr lang="en-US"/>
              <a:t>protected</a:t>
            </a:r>
          </a:p>
          <a:p>
            <a:pPr lvl="1"/>
            <a:r>
              <a:rPr lang="en-US"/>
              <a:t>internal </a:t>
            </a:r>
          </a:p>
        </p:txBody>
      </p:sp>
      <p:graphicFrame>
        <p:nvGraphicFramePr>
          <p:cNvPr id="5" name="Table 4"/>
          <p:cNvGraphicFramePr>
            <a:graphicFrameLocks noGrp="1"/>
          </p:cNvGraphicFramePr>
          <p:nvPr>
            <p:extLst>
              <p:ext uri="{D42A27DB-BD31-4B8C-83A1-F6EECF244321}">
                <p14:modId xmlns:p14="http://schemas.microsoft.com/office/powerpoint/2010/main" val="1837629235"/>
              </p:ext>
            </p:extLst>
          </p:nvPr>
        </p:nvGraphicFramePr>
        <p:xfrm>
          <a:off x="1417638" y="2000250"/>
          <a:ext cx="8915400" cy="4267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gridCol w="2228850">
                  <a:extLst>
                    <a:ext uri="{9D8B030D-6E8A-4147-A177-3AD203B41FA5}">
                      <a16:colId xmlns:a16="http://schemas.microsoft.com/office/drawing/2014/main" val="20002"/>
                    </a:ext>
                  </a:extLst>
                </a:gridCol>
                <a:gridCol w="2228850">
                  <a:extLst>
                    <a:ext uri="{9D8B030D-6E8A-4147-A177-3AD203B41FA5}">
                      <a16:colId xmlns:a16="http://schemas.microsoft.com/office/drawing/2014/main" val="20003"/>
                    </a:ext>
                  </a:extLst>
                </a:gridCol>
              </a:tblGrid>
              <a:tr h="1119644">
                <a:tc>
                  <a:txBody>
                    <a:bodyPr/>
                    <a:lstStyle/>
                    <a:p>
                      <a:endParaRPr lang="en-US"/>
                    </a:p>
                  </a:txBody>
                  <a:tcPr/>
                </a:tc>
                <a:tc>
                  <a:txBody>
                    <a:bodyPr/>
                    <a:lstStyle/>
                    <a:p>
                      <a:pPr algn="ctr"/>
                      <a:r>
                        <a:rPr lang="en-US" b="0"/>
                        <a:t>Sử dụng</a:t>
                      </a:r>
                      <a:r>
                        <a:rPr lang="en-US" b="0" baseline="0"/>
                        <a:t> ở bất kỳ đâu trong ứng dụng</a:t>
                      </a:r>
                      <a:endParaRPr lang="en-US" b="0"/>
                    </a:p>
                  </a:txBody>
                  <a:tcPr/>
                </a:tc>
                <a:tc>
                  <a:txBody>
                    <a:bodyPr/>
                    <a:lstStyle/>
                    <a:p>
                      <a:pPr algn="ctr"/>
                      <a:r>
                        <a:rPr lang="en-US" b="0"/>
                        <a:t>Sử</a:t>
                      </a:r>
                      <a:r>
                        <a:rPr lang="en-US" b="0" baseline="0"/>
                        <a:t> dụng trong lớp hiện tại</a:t>
                      </a:r>
                      <a:endParaRPr lang="en-US" b="0"/>
                    </a:p>
                  </a:txBody>
                  <a:tcPr/>
                </a:tc>
                <a:tc>
                  <a:txBody>
                    <a:bodyPr/>
                    <a:lstStyle/>
                    <a:p>
                      <a:pPr algn="ctr"/>
                      <a:r>
                        <a:rPr lang="en-US" b="0"/>
                        <a:t>Sử</a:t>
                      </a:r>
                      <a:r>
                        <a:rPr lang="en-US" b="0" baseline="0"/>
                        <a:t> dụng trong lớp dẫn xuất</a:t>
                      </a:r>
                      <a:endParaRPr lang="en-US" b="0"/>
                    </a:p>
                  </a:txBody>
                  <a:tcPr/>
                </a:tc>
                <a:extLst>
                  <a:ext uri="{0D108BD9-81ED-4DB2-BD59-A6C34878D82A}">
                    <a16:rowId xmlns:a16="http://schemas.microsoft.com/office/drawing/2014/main" val="10000"/>
                  </a:ext>
                </a:extLst>
              </a:tr>
              <a:tr h="786889">
                <a:tc>
                  <a:txBody>
                    <a:bodyPr/>
                    <a:lstStyle/>
                    <a:p>
                      <a:r>
                        <a:rPr lang="en-US"/>
                        <a:t>public</a:t>
                      </a:r>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tc>
                  <a:txBody>
                    <a:bodyPr/>
                    <a:lstStyle/>
                    <a:p>
                      <a:pPr algn="ctr"/>
                      <a:r>
                        <a:rPr lang="en-US" dirty="0">
                          <a:sym typeface="Wingdings 2"/>
                        </a:rPr>
                        <a:t></a:t>
                      </a:r>
                      <a:endParaRPr lang="en-US" dirty="0"/>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extLst>
                  <a:ext uri="{0D108BD9-81ED-4DB2-BD59-A6C34878D82A}">
                    <a16:rowId xmlns:a16="http://schemas.microsoft.com/office/drawing/2014/main" val="10001"/>
                  </a:ext>
                </a:extLst>
              </a:tr>
              <a:tr h="786889">
                <a:tc>
                  <a:txBody>
                    <a:bodyPr/>
                    <a:lstStyle/>
                    <a:p>
                      <a:r>
                        <a:rPr lang="en-US"/>
                        <a:t>private</a:t>
                      </a:r>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extLst>
                  <a:ext uri="{0D108BD9-81ED-4DB2-BD59-A6C34878D82A}">
                    <a16:rowId xmlns:a16="http://schemas.microsoft.com/office/drawing/2014/main" val="10002"/>
                  </a:ext>
                </a:extLst>
              </a:tr>
              <a:tr h="786889">
                <a:tc>
                  <a:txBody>
                    <a:bodyPr/>
                    <a:lstStyle/>
                    <a:p>
                      <a:r>
                        <a:rPr lang="en-US"/>
                        <a:t>protected</a:t>
                      </a:r>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extLst>
                  <a:ext uri="{0D108BD9-81ED-4DB2-BD59-A6C34878D82A}">
                    <a16:rowId xmlns:a16="http://schemas.microsoft.com/office/drawing/2014/main" val="10003"/>
                  </a:ext>
                </a:extLst>
              </a:tr>
              <a:tr h="786889">
                <a:tc>
                  <a:txBody>
                    <a:bodyPr/>
                    <a:lstStyle/>
                    <a:p>
                      <a:r>
                        <a:rPr lang="en-US"/>
                        <a:t>internal </a:t>
                      </a:r>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sym typeface="Wingdings 2"/>
                        </a:rPr>
                        <a:t></a:t>
                      </a:r>
                      <a:endParaRPr lang="en-US"/>
                    </a:p>
                    <a:p>
                      <a:pPr algn="ctr"/>
                      <a:endParaRPr lang="en-US"/>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sym typeface="Wingdings 2"/>
                        </a:rPr>
                        <a:t></a:t>
                      </a:r>
                      <a:endParaRPr lang="en-US"/>
                    </a:p>
                    <a:p>
                      <a:pPr algn="ctr"/>
                      <a:endParaRPr lang="en-US"/>
                    </a:p>
                  </a:txBody>
                  <a:tcPr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dirty="0">
                          <a:sym typeface="Wingdings 2"/>
                        </a:rPr>
                        <a:t></a:t>
                      </a:r>
                      <a:endParaRPr lang="en-US" dirty="0"/>
                    </a:p>
                    <a:p>
                      <a:pPr algn="ctr"/>
                      <a:endParaRPr lang="en-US" dirty="0"/>
                    </a:p>
                  </a:txBody>
                  <a:tcPr anchor="ctr"/>
                </a:tc>
                <a:extLst>
                  <a:ext uri="{0D108BD9-81ED-4DB2-BD59-A6C34878D82A}">
                    <a16:rowId xmlns:a16="http://schemas.microsoft.com/office/drawing/2014/main" val="10004"/>
                  </a:ext>
                </a:extLst>
              </a:tr>
            </a:tbl>
          </a:graphicData>
        </a:graphic>
      </p:graphicFrame>
      <p:grpSp>
        <p:nvGrpSpPr>
          <p:cNvPr id="8" name="Group 7"/>
          <p:cNvGrpSpPr/>
          <p:nvPr/>
        </p:nvGrpSpPr>
        <p:grpSpPr>
          <a:xfrm>
            <a:off x="427037" y="1162050"/>
            <a:ext cx="10972800" cy="5082949"/>
            <a:chOff x="427037" y="1162050"/>
            <a:chExt cx="10972800" cy="5082949"/>
          </a:xfrm>
        </p:grpSpPr>
        <p:sp>
          <p:nvSpPr>
            <p:cNvPr id="6" name="Rectangle 5"/>
            <p:cNvSpPr/>
            <p:nvPr/>
          </p:nvSpPr>
          <p:spPr>
            <a:xfrm>
              <a:off x="427037" y="1162050"/>
              <a:ext cx="10972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75000"/>
                    </a:schemeClr>
                  </a:solidFill>
                </a:rPr>
                <a:t>Cấp độ</a:t>
              </a:r>
            </a:p>
          </p:txBody>
        </p:sp>
        <p:sp>
          <p:nvSpPr>
            <p:cNvPr id="7" name="Rectangle 6"/>
            <p:cNvSpPr/>
            <p:nvPr/>
          </p:nvSpPr>
          <p:spPr>
            <a:xfrm rot="5400000">
              <a:off x="-1123837" y="3703525"/>
              <a:ext cx="424474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75000"/>
                    </a:schemeClr>
                  </a:solidFill>
                </a:rPr>
                <a:t>Bổ tử truy xuất</a:t>
              </a:r>
            </a:p>
          </p:txBody>
        </p:sp>
      </p:grpSp>
      <p:grpSp>
        <p:nvGrpSpPr>
          <p:cNvPr id="9" name="Group 8"/>
          <p:cNvGrpSpPr/>
          <p:nvPr/>
        </p:nvGrpSpPr>
        <p:grpSpPr>
          <a:xfrm>
            <a:off x="9113837" y="134510"/>
            <a:ext cx="2133600" cy="765761"/>
            <a:chOff x="9113837" y="134510"/>
            <a:chExt cx="2133600" cy="765761"/>
          </a:xfrm>
        </p:grpSpPr>
        <p:pic>
          <p:nvPicPr>
            <p:cNvPr id="10"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4" name="Date Placeholder 3"/>
          <p:cNvSpPr>
            <a:spLocks noGrp="1"/>
          </p:cNvSpPr>
          <p:nvPr>
            <p:ph type="dt" sz="half" idx="10"/>
          </p:nvPr>
        </p:nvSpPr>
        <p:spPr/>
        <p:txBody>
          <a:bodyPr/>
          <a:lstStyle/>
          <a:p>
            <a:pPr>
              <a:defRPr/>
            </a:pPr>
            <a:fld id="{7CBCD70E-FA60-480A-A29E-185E10B7D00F}" type="datetime1">
              <a:rPr lang="en-US" smtClean="0"/>
              <a:t>03-Mar-20</a:t>
            </a:fld>
            <a:endParaRPr lang="en-US"/>
          </a:p>
        </p:txBody>
      </p:sp>
      <p:sp>
        <p:nvSpPr>
          <p:cNvPr id="12" name="Footer Placeholder 11"/>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62594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Biến tĩnh</a:t>
            </a:r>
          </a:p>
        </p:txBody>
      </p:sp>
      <p:sp>
        <p:nvSpPr>
          <p:cNvPr id="3" name="Content Placeholder 2"/>
          <p:cNvSpPr>
            <a:spLocks noGrp="1"/>
          </p:cNvSpPr>
          <p:nvPr>
            <p:ph idx="1"/>
          </p:nvPr>
        </p:nvSpPr>
        <p:spPr/>
        <p:txBody>
          <a:bodyPr/>
          <a:lstStyle/>
          <a:p>
            <a:r>
              <a:rPr lang="en-US" sz="2800" dirty="0" err="1"/>
              <a:t>Biến</a:t>
            </a:r>
            <a:r>
              <a:rPr lang="en-US" sz="2800" dirty="0"/>
              <a:t> </a:t>
            </a:r>
            <a:r>
              <a:rPr lang="en-US" sz="2800" dirty="0" err="1"/>
              <a:t>tĩnh</a:t>
            </a:r>
            <a:r>
              <a:rPr lang="en-US" sz="2800" dirty="0"/>
              <a:t> </a:t>
            </a:r>
            <a:r>
              <a:rPr lang="en-US" sz="2800" dirty="0" err="1"/>
              <a:t>là</a:t>
            </a:r>
            <a:r>
              <a:rPr lang="en-US" sz="2800" dirty="0"/>
              <a:t> </a:t>
            </a:r>
            <a:r>
              <a:rPr lang="en-US" sz="2800" dirty="0" err="1"/>
              <a:t>một</a:t>
            </a:r>
            <a:r>
              <a:rPr lang="en-US" sz="2800" dirty="0"/>
              <a:t> </a:t>
            </a:r>
            <a:r>
              <a:rPr lang="en-US" sz="2800" dirty="0" err="1"/>
              <a:t>biến</a:t>
            </a:r>
            <a:r>
              <a:rPr lang="en-US" sz="2800" dirty="0"/>
              <a:t> </a:t>
            </a:r>
            <a:r>
              <a:rPr lang="en-US" sz="2800" dirty="0" err="1"/>
              <a:t>đặc</a:t>
            </a:r>
            <a:r>
              <a:rPr lang="en-US" sz="2800" dirty="0"/>
              <a:t> </a:t>
            </a:r>
            <a:r>
              <a:rPr lang="en-US" sz="2800" dirty="0" err="1"/>
              <a:t>biệt</a:t>
            </a:r>
            <a:r>
              <a:rPr lang="en-US" sz="2800" dirty="0"/>
              <a:t> </a:t>
            </a:r>
            <a:r>
              <a:rPr lang="en-US" sz="2800" dirty="0" err="1"/>
              <a:t>được</a:t>
            </a:r>
            <a:r>
              <a:rPr lang="en-US" sz="2800" dirty="0"/>
              <a:t> </a:t>
            </a:r>
            <a:r>
              <a:rPr lang="en-US" sz="2800" dirty="0" err="1"/>
              <a:t>truy</a:t>
            </a:r>
            <a:r>
              <a:rPr lang="en-US" sz="2800" dirty="0"/>
              <a:t> </a:t>
            </a:r>
            <a:r>
              <a:rPr lang="en-US" sz="2800" dirty="0" err="1"/>
              <a:t>cập</a:t>
            </a:r>
            <a:r>
              <a:rPr lang="en-US" sz="2800" dirty="0"/>
              <a:t> </a:t>
            </a:r>
            <a:r>
              <a:rPr lang="en-US" sz="2800" dirty="0" err="1"/>
              <a:t>thông</a:t>
            </a:r>
            <a:r>
              <a:rPr lang="en-US" sz="2800" dirty="0"/>
              <a:t> qua </a:t>
            </a:r>
            <a:r>
              <a:rPr lang="en-US" sz="2800" dirty="0" err="1"/>
              <a:t>tên</a:t>
            </a:r>
            <a:r>
              <a:rPr lang="en-US" sz="2800" dirty="0"/>
              <a:t> </a:t>
            </a:r>
            <a:r>
              <a:rPr lang="en-US" sz="2800" dirty="0" err="1"/>
              <a:t>lớp</a:t>
            </a:r>
            <a:r>
              <a:rPr lang="en-US" sz="2800" dirty="0"/>
              <a:t> </a:t>
            </a:r>
            <a:r>
              <a:rPr lang="en-US" sz="2800" dirty="0" err="1"/>
              <a:t>mà</a:t>
            </a:r>
            <a:r>
              <a:rPr lang="en-US" sz="2800" dirty="0"/>
              <a:t> </a:t>
            </a:r>
            <a:r>
              <a:rPr lang="en-US" sz="2800" dirty="0" err="1"/>
              <a:t>không</a:t>
            </a:r>
            <a:r>
              <a:rPr lang="en-US" sz="2800" dirty="0"/>
              <a:t> </a:t>
            </a:r>
            <a:r>
              <a:rPr lang="en-US" sz="2800" dirty="0" err="1"/>
              <a:t>cần</a:t>
            </a:r>
            <a:r>
              <a:rPr lang="en-US" sz="2800" dirty="0"/>
              <a:t> </a:t>
            </a:r>
            <a:r>
              <a:rPr lang="en-US" sz="2800" dirty="0" err="1"/>
              <a:t>sử</a:t>
            </a:r>
            <a:r>
              <a:rPr lang="en-US" sz="2800" dirty="0"/>
              <a:t> </a:t>
            </a:r>
            <a:r>
              <a:rPr lang="en-US" sz="2800" dirty="0" err="1"/>
              <a:t>dụng</a:t>
            </a:r>
            <a:r>
              <a:rPr lang="en-US" sz="2800" dirty="0"/>
              <a:t> </a:t>
            </a:r>
            <a:r>
              <a:rPr lang="en-US" sz="2800" dirty="0" err="1"/>
              <a:t>đối</a:t>
            </a:r>
            <a:r>
              <a:rPr lang="en-US" sz="2800" dirty="0"/>
              <a:t> </a:t>
            </a:r>
            <a:r>
              <a:rPr lang="en-US" sz="2800" dirty="0" err="1"/>
              <a:t>tượng</a:t>
            </a:r>
            <a:r>
              <a:rPr lang="en-US" sz="2800" dirty="0"/>
              <a:t> </a:t>
            </a:r>
            <a:r>
              <a:rPr lang="en-US" sz="2800" dirty="0" err="1"/>
              <a:t>của</a:t>
            </a:r>
            <a:r>
              <a:rPr lang="en-US" sz="2800" dirty="0"/>
              <a:t> </a:t>
            </a:r>
            <a:r>
              <a:rPr lang="en-US" sz="2800" dirty="0" err="1"/>
              <a:t>lớp</a:t>
            </a:r>
            <a:r>
              <a:rPr lang="en-US" sz="2800" dirty="0"/>
              <a:t>. </a:t>
            </a:r>
            <a:r>
              <a:rPr lang="en-US" sz="2800" dirty="0" err="1"/>
              <a:t>Biến</a:t>
            </a:r>
            <a:r>
              <a:rPr lang="en-US" sz="2800" dirty="0"/>
              <a:t> </a:t>
            </a:r>
            <a:r>
              <a:rPr lang="en-US" sz="2800" dirty="0" err="1"/>
              <a:t>tĩnh</a:t>
            </a:r>
            <a:r>
              <a:rPr lang="en-US" sz="2800" dirty="0"/>
              <a:t> </a:t>
            </a:r>
            <a:r>
              <a:rPr lang="en-US" sz="2800" dirty="0" err="1"/>
              <a:t>được</a:t>
            </a:r>
            <a:r>
              <a:rPr lang="en-US" sz="2800" dirty="0"/>
              <a:t> </a:t>
            </a:r>
            <a:r>
              <a:rPr lang="en-US" sz="2800" dirty="0" err="1"/>
              <a:t>khai</a:t>
            </a:r>
            <a:r>
              <a:rPr lang="en-US" sz="2800" dirty="0"/>
              <a:t> </a:t>
            </a:r>
            <a:r>
              <a:rPr lang="en-US" sz="2800" dirty="0" err="1"/>
              <a:t>báo</a:t>
            </a:r>
            <a:r>
              <a:rPr lang="en-US" sz="2800" dirty="0"/>
              <a:t> </a:t>
            </a:r>
            <a:r>
              <a:rPr lang="en-US" sz="2800" dirty="0" err="1"/>
              <a:t>với</a:t>
            </a:r>
            <a:r>
              <a:rPr lang="en-US" sz="2800" dirty="0"/>
              <a:t> </a:t>
            </a:r>
            <a:r>
              <a:rPr lang="en-US" sz="2800" dirty="0" err="1"/>
              <a:t>từ</a:t>
            </a:r>
            <a:r>
              <a:rPr lang="en-US" sz="2800" dirty="0"/>
              <a:t> </a:t>
            </a:r>
            <a:r>
              <a:rPr lang="en-US" sz="2800" dirty="0" err="1"/>
              <a:t>khóa</a:t>
            </a:r>
            <a:r>
              <a:rPr lang="en-US" sz="2800" dirty="0"/>
              <a:t> static, </a:t>
            </a:r>
            <a:r>
              <a:rPr lang="en-US" sz="2800" dirty="0" err="1"/>
              <a:t>khi</a:t>
            </a:r>
            <a:r>
              <a:rPr lang="en-US" sz="2800" dirty="0"/>
              <a:t> </a:t>
            </a:r>
            <a:r>
              <a:rPr lang="en-US" sz="2800" dirty="0" err="1"/>
              <a:t>biến</a:t>
            </a:r>
            <a:r>
              <a:rPr lang="en-US" sz="2800" dirty="0"/>
              <a:t> </a:t>
            </a:r>
            <a:r>
              <a:rPr lang="en-US" sz="2800" dirty="0" err="1"/>
              <a:t>tĩnh</a:t>
            </a:r>
            <a:r>
              <a:rPr lang="en-US" sz="2800" dirty="0"/>
              <a:t> </a:t>
            </a:r>
            <a:r>
              <a:rPr lang="en-US" sz="2800" dirty="0" err="1"/>
              <a:t>được</a:t>
            </a:r>
            <a:r>
              <a:rPr lang="en-US" sz="2800" dirty="0"/>
              <a:t> </a:t>
            </a:r>
            <a:r>
              <a:rPr lang="en-US" sz="2800" dirty="0" err="1"/>
              <a:t>tạo</a:t>
            </a:r>
            <a:r>
              <a:rPr lang="en-US" sz="2800" dirty="0"/>
              <a:t>, </a:t>
            </a:r>
            <a:r>
              <a:rPr lang="en-US" sz="2800" dirty="0" err="1"/>
              <a:t>nó</a:t>
            </a:r>
            <a:r>
              <a:rPr lang="en-US" sz="2800" dirty="0"/>
              <a:t> </a:t>
            </a:r>
            <a:r>
              <a:rPr lang="en-US" sz="2800" dirty="0" err="1"/>
              <a:t>tự</a:t>
            </a:r>
            <a:r>
              <a:rPr lang="en-US" sz="2800" dirty="0"/>
              <a:t> </a:t>
            </a:r>
            <a:r>
              <a:rPr lang="en-US" sz="2800" dirty="0" err="1"/>
              <a:t>động</a:t>
            </a:r>
            <a:r>
              <a:rPr lang="en-US" sz="2800" dirty="0"/>
              <a:t> </a:t>
            </a:r>
            <a:r>
              <a:rPr lang="en-US" sz="2800" dirty="0" err="1"/>
              <a:t>khởi</a:t>
            </a:r>
            <a:r>
              <a:rPr lang="en-US" sz="2800" dirty="0"/>
              <a:t> </a:t>
            </a:r>
            <a:r>
              <a:rPr lang="en-US" sz="2800" dirty="0" err="1"/>
              <a:t>tạo</a:t>
            </a:r>
            <a:r>
              <a:rPr lang="en-US" sz="2800" dirty="0"/>
              <a:t> </a:t>
            </a:r>
            <a:r>
              <a:rPr lang="en-US" sz="2800" dirty="0" err="1"/>
              <a:t>trước</a:t>
            </a:r>
            <a:r>
              <a:rPr lang="en-US" sz="2800" dirty="0"/>
              <a:t> </a:t>
            </a:r>
            <a:r>
              <a:rPr lang="en-US" sz="2800" dirty="0" err="1"/>
              <a:t>khi</a:t>
            </a:r>
            <a:r>
              <a:rPr lang="en-US" sz="2800" dirty="0"/>
              <a:t> </a:t>
            </a:r>
            <a:r>
              <a:rPr lang="en-US" sz="2800" dirty="0" err="1"/>
              <a:t>được</a:t>
            </a:r>
            <a:r>
              <a:rPr lang="en-US" sz="2800" dirty="0"/>
              <a:t> </a:t>
            </a:r>
            <a:r>
              <a:rPr lang="en-US" sz="2800" dirty="0" err="1"/>
              <a:t>sử</a:t>
            </a:r>
            <a:r>
              <a:rPr lang="en-US" sz="2800" dirty="0"/>
              <a:t> </a:t>
            </a:r>
            <a:r>
              <a:rPr lang="en-US" sz="2800" dirty="0" err="1"/>
              <a:t>dụng</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của</a:t>
            </a:r>
            <a:r>
              <a:rPr lang="en-US" sz="2800" dirty="0"/>
              <a:t> </a:t>
            </a:r>
            <a:r>
              <a:rPr lang="en-US" sz="2800" dirty="0" err="1"/>
              <a:t>lớp</a:t>
            </a:r>
            <a:r>
              <a:rPr lang="en-US" sz="2800" dirty="0"/>
              <a:t> </a:t>
            </a:r>
            <a:r>
              <a:rPr lang="en-US" sz="2800" dirty="0" err="1"/>
              <a:t>đều</a:t>
            </a:r>
            <a:r>
              <a:rPr lang="en-US" sz="2800" dirty="0"/>
              <a:t> chia </a:t>
            </a:r>
            <a:r>
              <a:rPr lang="en-US" sz="2800" dirty="0" err="1"/>
              <a:t>sẻ</a:t>
            </a:r>
            <a:r>
              <a:rPr lang="en-US" sz="2800" dirty="0"/>
              <a:t> </a:t>
            </a:r>
            <a:r>
              <a:rPr lang="en-US" sz="2800" dirty="0" err="1"/>
              <a:t>cùng</a:t>
            </a:r>
            <a:r>
              <a:rPr lang="en-US" sz="2800" dirty="0"/>
              <a:t> </a:t>
            </a:r>
            <a:r>
              <a:rPr lang="en-US" sz="2800" dirty="0" err="1"/>
              <a:t>một</a:t>
            </a:r>
            <a:r>
              <a:rPr lang="en-US" sz="2800" dirty="0"/>
              <a:t> </a:t>
            </a:r>
            <a:r>
              <a:rPr lang="en-US" sz="2800" dirty="0" err="1"/>
              <a:t>biến</a:t>
            </a:r>
            <a:r>
              <a:rPr lang="en-US" sz="2800" dirty="0"/>
              <a:t> </a:t>
            </a:r>
            <a:r>
              <a:rPr lang="en-US" sz="2800" dirty="0" err="1"/>
              <a:t>tĩnh</a:t>
            </a:r>
            <a:r>
              <a:rPr lang="en-US" sz="2800" dirty="0"/>
              <a:t>. </a:t>
            </a:r>
            <a:r>
              <a:rPr lang="en-US" sz="2800" dirty="0" err="1"/>
              <a:t>Đối</a:t>
            </a:r>
            <a:r>
              <a:rPr lang="en-US" sz="2800" dirty="0"/>
              <a:t> </a:t>
            </a:r>
            <a:r>
              <a:rPr lang="en-US" sz="2800" dirty="0" err="1"/>
              <a:t>tượng</a:t>
            </a:r>
            <a:r>
              <a:rPr lang="en-US" sz="2800" dirty="0"/>
              <a:t> </a:t>
            </a:r>
            <a:r>
              <a:rPr lang="en-US" sz="2800" dirty="0" err="1"/>
              <a:t>của</a:t>
            </a:r>
            <a:r>
              <a:rPr lang="en-US" sz="2800" dirty="0"/>
              <a:t> </a:t>
            </a:r>
            <a:r>
              <a:rPr lang="en-US" sz="2800" dirty="0" err="1"/>
              <a:t>lớp</a:t>
            </a:r>
            <a:r>
              <a:rPr lang="en-US" sz="2800" dirty="0"/>
              <a:t> </a:t>
            </a:r>
            <a:r>
              <a:rPr lang="en-US" sz="2800" dirty="0" err="1"/>
              <a:t>không</a:t>
            </a:r>
            <a:r>
              <a:rPr lang="en-US" sz="2800" dirty="0"/>
              <a:t> </a:t>
            </a:r>
            <a:r>
              <a:rPr lang="en-US" sz="2800" dirty="0" err="1"/>
              <a:t>thể</a:t>
            </a:r>
            <a:r>
              <a:rPr lang="en-US" sz="2800" dirty="0"/>
              <a:t> </a:t>
            </a:r>
            <a:r>
              <a:rPr lang="en-US" sz="2800" dirty="0" err="1"/>
              <a:t>truy</a:t>
            </a:r>
            <a:r>
              <a:rPr lang="en-US" sz="2800" dirty="0"/>
              <a:t> </a:t>
            </a:r>
            <a:r>
              <a:rPr lang="en-US" sz="2800" dirty="0" err="1"/>
              <a:t>cập</a:t>
            </a:r>
            <a:r>
              <a:rPr lang="en-US" sz="2800" dirty="0"/>
              <a:t> </a:t>
            </a:r>
            <a:r>
              <a:rPr lang="en-US" sz="2800" dirty="0" err="1"/>
              <a:t>vào</a:t>
            </a:r>
            <a:r>
              <a:rPr lang="en-US" sz="2800" dirty="0"/>
              <a:t> </a:t>
            </a:r>
            <a:r>
              <a:rPr lang="en-US" sz="2800" dirty="0" err="1"/>
              <a:t>biến</a:t>
            </a:r>
            <a:r>
              <a:rPr lang="en-US" sz="2800" dirty="0"/>
              <a:t> </a:t>
            </a:r>
            <a:r>
              <a:rPr lang="en-US" sz="2800" dirty="0" err="1"/>
              <a:t>tĩnh</a:t>
            </a:r>
            <a:r>
              <a:rPr lang="en-US" sz="2800" dirty="0"/>
              <a:t>.</a:t>
            </a:r>
          </a:p>
        </p:txBody>
      </p:sp>
      <p:grpSp>
        <p:nvGrpSpPr>
          <p:cNvPr id="4" name="Group 3"/>
          <p:cNvGrpSpPr/>
          <p:nvPr/>
        </p:nvGrpSpPr>
        <p:grpSpPr>
          <a:xfrm>
            <a:off x="945923" y="3942012"/>
            <a:ext cx="7024913" cy="2488270"/>
            <a:chOff x="945923" y="3942012"/>
            <a:chExt cx="7024913" cy="248827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4252419"/>
              <a:ext cx="7010399" cy="2177863"/>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ounded Rectangle 4"/>
            <p:cNvSpPr/>
            <p:nvPr/>
          </p:nvSpPr>
          <p:spPr>
            <a:xfrm>
              <a:off x="945923" y="3942012"/>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6" name="Date Placeholder 5"/>
          <p:cNvSpPr>
            <a:spLocks noGrp="1"/>
          </p:cNvSpPr>
          <p:nvPr>
            <p:ph type="dt" sz="half" idx="10"/>
          </p:nvPr>
        </p:nvSpPr>
        <p:spPr/>
        <p:txBody>
          <a:bodyPr/>
          <a:lstStyle/>
          <a:p>
            <a:pPr>
              <a:defRPr/>
            </a:pPr>
            <a:fld id="{089B38E6-C5B8-4B12-95C4-BCC19F447A59}"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90619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tĩnh 1-2</a:t>
            </a:r>
          </a:p>
        </p:txBody>
      </p:sp>
      <p:sp>
        <p:nvSpPr>
          <p:cNvPr id="3" name="Content Placeholder 2"/>
          <p:cNvSpPr>
            <a:spLocks noGrp="1"/>
          </p:cNvSpPr>
          <p:nvPr>
            <p:ph idx="1"/>
          </p:nvPr>
        </p:nvSpPr>
        <p:spPr>
          <a:xfrm>
            <a:off x="479425" y="1298575"/>
            <a:ext cx="10563225" cy="5121275"/>
          </a:xfrm>
        </p:spPr>
        <p:txBody>
          <a:bodyPr/>
          <a:lstStyle/>
          <a:p>
            <a:pPr>
              <a:lnSpc>
                <a:spcPts val="4000"/>
              </a:lnSpc>
            </a:pPr>
            <a:r>
              <a:rPr lang="en-US"/>
              <a:t>Mặc định một phương thức được gọi bằng cách sử dụng tên đối tượng của lớp (phương thức thể hiện), tuy nhiên bạn có thể gọi phương thức mà không cần tạo bất kỳ đối tượng nào, đó là phương thức tĩnh. Khi khai báo phương sử dụng từ khóa static</a:t>
            </a:r>
          </a:p>
          <a:p>
            <a:pPr>
              <a:lnSpc>
                <a:spcPts val="4000"/>
              </a:lnSpc>
            </a:pPr>
            <a:r>
              <a:rPr lang="en-US"/>
              <a:t>Phương thức tĩnh có thể truy cập trực tiếp tới các biến tĩnh, tuy nhiên chúng không thể truy cập trực tiếp tới biến không tĩnh.</a:t>
            </a: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76D79288-F52B-4736-B4E5-4C224083034C}"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82401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tĩnh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64923" y="1080243"/>
            <a:ext cx="10587810" cy="5263407"/>
            <a:chOff x="564923" y="1080243"/>
            <a:chExt cx="10587810" cy="5263407"/>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390650"/>
              <a:ext cx="10573296" cy="4953000"/>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ounded Rectangle 5"/>
            <p:cNvSpPr/>
            <p:nvPr/>
          </p:nvSpPr>
          <p:spPr>
            <a:xfrm>
              <a:off x="564923" y="1080243"/>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10" name="Date Placeholder 9"/>
          <p:cNvSpPr>
            <a:spLocks noGrp="1"/>
          </p:cNvSpPr>
          <p:nvPr>
            <p:ph type="dt" sz="half" idx="10"/>
          </p:nvPr>
        </p:nvSpPr>
        <p:spPr/>
        <p:txBody>
          <a:bodyPr/>
          <a:lstStyle/>
          <a:p>
            <a:pPr>
              <a:defRPr/>
            </a:pPr>
            <a:fld id="{BE92AD08-9823-4679-BC7E-7F9B292C9BB1}" type="datetime1">
              <a:rPr lang="en-US" smtClean="0"/>
              <a:t>03-Mar-20</a:t>
            </a:fld>
            <a:endParaRPr lang="en-US"/>
          </a:p>
        </p:txBody>
      </p:sp>
      <p:sp>
        <p:nvSpPr>
          <p:cNvPr id="11" name="Footer Placeholder 10"/>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08634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Truyền tham số cho phương thức 1-2</a:t>
            </a:r>
          </a:p>
        </p:txBody>
      </p:sp>
      <p:sp>
        <p:nvSpPr>
          <p:cNvPr id="3" name="Content Placeholder 2"/>
          <p:cNvSpPr>
            <a:spLocks noGrp="1"/>
          </p:cNvSpPr>
          <p:nvPr>
            <p:ph idx="1"/>
          </p:nvPr>
        </p:nvSpPr>
        <p:spPr>
          <a:xfrm>
            <a:off x="579437" y="1162050"/>
            <a:ext cx="10006012" cy="5121275"/>
          </a:xfrm>
        </p:spPr>
        <p:txBody>
          <a:bodyPr/>
          <a:lstStyle/>
          <a:p>
            <a:r>
              <a:rPr lang="en-US" b="1" dirty="0" err="1"/>
              <a:t>Truyền</a:t>
            </a:r>
            <a:r>
              <a:rPr lang="en-US" b="1" dirty="0"/>
              <a:t> </a:t>
            </a:r>
            <a:r>
              <a:rPr lang="en-US" b="1" dirty="0" err="1"/>
              <a:t>tham</a:t>
            </a:r>
            <a:r>
              <a:rPr lang="en-US" b="1" dirty="0"/>
              <a:t> </a:t>
            </a:r>
            <a:r>
              <a:rPr lang="en-US" b="1" dirty="0" err="1"/>
              <a:t>trị</a:t>
            </a:r>
            <a:r>
              <a:rPr lang="en-US" dirty="0"/>
              <a:t>: </a:t>
            </a:r>
            <a:r>
              <a:rPr lang="en-US" dirty="0" err="1"/>
              <a:t>là</a:t>
            </a:r>
            <a:r>
              <a:rPr lang="en-US" dirty="0"/>
              <a:t> </a:t>
            </a:r>
            <a:r>
              <a:rPr lang="en-US" dirty="0" err="1"/>
              <a:t>cách</a:t>
            </a:r>
            <a:r>
              <a:rPr lang="en-US" dirty="0"/>
              <a:t> </a:t>
            </a:r>
            <a:r>
              <a:rPr lang="en-US" dirty="0" err="1"/>
              <a:t>truyền</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tham</a:t>
            </a:r>
            <a:r>
              <a:rPr lang="en-US" dirty="0"/>
              <a:t> </a:t>
            </a:r>
            <a:r>
              <a:rPr lang="en-US" dirty="0" err="1"/>
              <a:t>số</a:t>
            </a:r>
            <a:r>
              <a:rPr lang="en-US" dirty="0"/>
              <a:t> </a:t>
            </a:r>
            <a:r>
              <a:rPr lang="en-US" dirty="0" err="1"/>
              <a:t>thực</a:t>
            </a:r>
            <a:r>
              <a:rPr lang="en-US" dirty="0"/>
              <a:t>(</a:t>
            </a:r>
            <a:r>
              <a:rPr lang="en-US" dirty="0" err="1"/>
              <a:t>giá</a:t>
            </a:r>
            <a:r>
              <a:rPr lang="en-US" dirty="0"/>
              <a:t> </a:t>
            </a:r>
            <a:r>
              <a:rPr lang="en-US" dirty="0" err="1"/>
              <a:t>trị</a:t>
            </a:r>
            <a:r>
              <a:rPr lang="en-US" dirty="0"/>
              <a:t>) </a:t>
            </a:r>
            <a:r>
              <a:rPr lang="en-US" dirty="0" err="1"/>
              <a:t>cho</a:t>
            </a:r>
            <a:r>
              <a:rPr lang="en-US" dirty="0"/>
              <a:t> </a:t>
            </a:r>
            <a:r>
              <a:rPr lang="en-US" dirty="0" err="1"/>
              <a:t>tham</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mọi</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tham</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trong</a:t>
            </a:r>
            <a:r>
              <a:rPr lang="en-US" dirty="0"/>
              <a:t> </a:t>
            </a:r>
            <a:r>
              <a:rPr lang="en-US" dirty="0" err="1"/>
              <a:t>phương</a:t>
            </a:r>
            <a:r>
              <a:rPr lang="en-US" dirty="0"/>
              <a:t> </a:t>
            </a:r>
            <a:r>
              <a:rPr lang="en-US" dirty="0" err="1"/>
              <a:t>thức</a:t>
            </a:r>
            <a:r>
              <a:rPr lang="en-US" dirty="0"/>
              <a:t> </a:t>
            </a:r>
            <a:r>
              <a:rPr lang="en-US" dirty="0" err="1"/>
              <a:t>sẽ</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tham</a:t>
            </a:r>
            <a:r>
              <a:rPr lang="en-US" dirty="0"/>
              <a:t> </a:t>
            </a:r>
            <a:r>
              <a:rPr lang="en-US" dirty="0" err="1"/>
              <a:t>số</a:t>
            </a:r>
            <a:r>
              <a:rPr lang="en-US" dirty="0"/>
              <a:t> </a:t>
            </a:r>
            <a:r>
              <a:rPr lang="en-US" dirty="0" err="1"/>
              <a:t>thực</a:t>
            </a:r>
            <a:endParaRPr lang="en-US" dirty="0"/>
          </a:p>
          <a:p>
            <a:r>
              <a:rPr lang="en-US" b="1" dirty="0" err="1"/>
              <a:t>Truyền</a:t>
            </a:r>
            <a:r>
              <a:rPr lang="en-US" b="1" dirty="0"/>
              <a:t> </a:t>
            </a:r>
            <a:r>
              <a:rPr lang="en-US" b="1" dirty="0" err="1"/>
              <a:t>tham</a:t>
            </a:r>
            <a:r>
              <a:rPr lang="en-US" b="1" dirty="0"/>
              <a:t> </a:t>
            </a:r>
            <a:r>
              <a:rPr lang="en-US" b="1" dirty="0" err="1"/>
              <a:t>chiếu</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ref </a:t>
            </a:r>
            <a:r>
              <a:rPr lang="en-US" dirty="0" err="1"/>
              <a:t>hoặc</a:t>
            </a:r>
            <a:r>
              <a:rPr lang="en-US" dirty="0"/>
              <a:t> out, </a:t>
            </a:r>
            <a:r>
              <a:rPr lang="en-US" dirty="0" err="1"/>
              <a:t>mọi</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tham</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tham</a:t>
            </a:r>
            <a:r>
              <a:rPr lang="en-US" dirty="0"/>
              <a:t> </a:t>
            </a:r>
            <a:r>
              <a:rPr lang="en-US" dirty="0" err="1"/>
              <a:t>số</a:t>
            </a:r>
            <a:r>
              <a:rPr lang="en-US" dirty="0"/>
              <a:t> </a:t>
            </a:r>
            <a:r>
              <a:rPr lang="en-US" dirty="0" err="1"/>
              <a:t>thực</a:t>
            </a:r>
            <a:endParaRPr lang="en-US" dirty="0"/>
          </a:p>
          <a:p>
            <a:pPr lvl="1"/>
            <a:r>
              <a:rPr lang="en-US" dirty="0" err="1"/>
              <a:t>Với</a:t>
            </a:r>
            <a:r>
              <a:rPr lang="en-US" dirty="0"/>
              <a:t> </a:t>
            </a:r>
            <a:r>
              <a:rPr lang="en-US" dirty="0" err="1"/>
              <a:t>từ</a:t>
            </a:r>
            <a:r>
              <a:rPr lang="en-US" dirty="0"/>
              <a:t> </a:t>
            </a:r>
            <a:r>
              <a:rPr lang="en-US" dirty="0" err="1"/>
              <a:t>khóa</a:t>
            </a:r>
            <a:r>
              <a:rPr lang="en-US" dirty="0"/>
              <a:t> ref </a:t>
            </a:r>
            <a:r>
              <a:rPr lang="en-US" dirty="0" err="1"/>
              <a:t>thì</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tham</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sẽ</a:t>
            </a:r>
            <a:r>
              <a:rPr lang="en-US" dirty="0"/>
              <a:t> </a:t>
            </a:r>
            <a:r>
              <a:rPr lang="en-US" dirty="0" err="1"/>
              <a:t>giữ</a:t>
            </a:r>
            <a:r>
              <a:rPr lang="en-US" dirty="0"/>
              <a:t> </a:t>
            </a:r>
            <a:r>
              <a:rPr lang="en-US" dirty="0" err="1"/>
              <a:t>lại</a:t>
            </a:r>
            <a:r>
              <a:rPr lang="en-US" dirty="0"/>
              <a:t> </a:t>
            </a:r>
            <a:r>
              <a:rPr lang="en-US" dirty="0" err="1"/>
              <a:t>khi</a:t>
            </a:r>
            <a:r>
              <a:rPr lang="en-US" dirty="0"/>
              <a:t> </a:t>
            </a:r>
            <a:r>
              <a:rPr lang="en-US" dirty="0" err="1"/>
              <a:t>kết</a:t>
            </a:r>
            <a:r>
              <a:rPr lang="en-US" dirty="0"/>
              <a:t> </a:t>
            </a:r>
            <a:r>
              <a:rPr lang="en-US" dirty="0" err="1"/>
              <a:t>thúc</a:t>
            </a:r>
            <a:r>
              <a:rPr lang="en-US" dirty="0"/>
              <a:t> </a:t>
            </a:r>
            <a:r>
              <a:rPr lang="en-US" dirty="0" err="1"/>
              <a:t>phương</a:t>
            </a:r>
            <a:r>
              <a:rPr lang="en-US" dirty="0"/>
              <a:t> </a:t>
            </a:r>
            <a:r>
              <a:rPr lang="en-US" dirty="0" err="1"/>
              <a:t>thức</a:t>
            </a:r>
            <a:endParaRPr lang="en-US" dirty="0"/>
          </a:p>
          <a:p>
            <a:pPr lvl="1"/>
            <a:r>
              <a:rPr lang="en-US" dirty="0" err="1"/>
              <a:t>Với</a:t>
            </a:r>
            <a:r>
              <a:rPr lang="en-US" dirty="0"/>
              <a:t> </a:t>
            </a:r>
            <a:r>
              <a:rPr lang="en-US" dirty="0" err="1"/>
              <a:t>từ</a:t>
            </a:r>
            <a:r>
              <a:rPr lang="en-US" dirty="0"/>
              <a:t> </a:t>
            </a:r>
            <a:r>
              <a:rPr lang="en-US" dirty="0" err="1"/>
              <a:t>khóa</a:t>
            </a:r>
            <a:r>
              <a:rPr lang="en-US" dirty="0"/>
              <a:t> out </a:t>
            </a:r>
            <a:r>
              <a:rPr lang="en-US" dirty="0" err="1"/>
              <a:t>giống</a:t>
            </a:r>
            <a:r>
              <a:rPr lang="en-US" dirty="0"/>
              <a:t> </a:t>
            </a:r>
            <a:r>
              <a:rPr lang="en-US" dirty="0" err="1"/>
              <a:t>từ</a:t>
            </a:r>
            <a:r>
              <a:rPr lang="en-US" dirty="0"/>
              <a:t> </a:t>
            </a:r>
            <a:r>
              <a:rPr lang="en-US" dirty="0" err="1"/>
              <a:t>khóa</a:t>
            </a:r>
            <a:r>
              <a:rPr lang="en-US" dirty="0"/>
              <a:t> ref </a:t>
            </a:r>
            <a:r>
              <a:rPr lang="en-US" dirty="0" err="1"/>
              <a:t>nhưng</a:t>
            </a:r>
            <a:r>
              <a:rPr lang="en-US" dirty="0"/>
              <a:t> </a:t>
            </a:r>
            <a:r>
              <a:rPr lang="en-US" dirty="0" err="1"/>
              <a:t>tham</a:t>
            </a:r>
            <a:r>
              <a:rPr lang="en-US" dirty="0"/>
              <a:t> </a:t>
            </a:r>
            <a:r>
              <a:rPr lang="en-US" dirty="0" err="1"/>
              <a:t>số</a:t>
            </a:r>
            <a:r>
              <a:rPr lang="en-US" dirty="0"/>
              <a:t> </a:t>
            </a:r>
            <a:r>
              <a:rPr lang="en-US" dirty="0" err="1"/>
              <a:t>thực</a:t>
            </a:r>
            <a:r>
              <a:rPr lang="en-US" dirty="0"/>
              <a:t> </a:t>
            </a:r>
            <a:r>
              <a:rPr lang="en-US" dirty="0" err="1"/>
              <a:t>sự</a:t>
            </a:r>
            <a:r>
              <a:rPr lang="en-US" dirty="0"/>
              <a:t> </a:t>
            </a:r>
            <a:r>
              <a:rPr lang="en-US" dirty="0" err="1"/>
              <a:t>không</a:t>
            </a:r>
            <a:r>
              <a:rPr lang="en-US" dirty="0"/>
              <a:t> </a:t>
            </a:r>
            <a:r>
              <a:rPr lang="en-US" dirty="0" err="1"/>
              <a:t>cần</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ban </a:t>
            </a:r>
            <a:r>
              <a:rPr lang="en-US" dirty="0" err="1"/>
              <a:t>đầu</a:t>
            </a:r>
            <a:r>
              <a:rPr lang="en-US" dirty="0"/>
              <a:t>.</a:t>
            </a: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D274EE97-74B6-4C39-8F03-4A8F1D484312}"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1462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Truyền tham số cho phương thức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709057" y="1094757"/>
            <a:ext cx="9776380" cy="5456739"/>
            <a:chOff x="641123" y="1094757"/>
            <a:chExt cx="9776380" cy="5456739"/>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1390650"/>
              <a:ext cx="9761866" cy="5160846"/>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ounded Rectangle 5"/>
            <p:cNvSpPr/>
            <p:nvPr/>
          </p:nvSpPr>
          <p:spPr>
            <a:xfrm>
              <a:off x="641123" y="1094757"/>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10" name="Date Placeholder 9"/>
          <p:cNvSpPr>
            <a:spLocks noGrp="1"/>
          </p:cNvSpPr>
          <p:nvPr>
            <p:ph type="dt" sz="half" idx="10"/>
          </p:nvPr>
        </p:nvSpPr>
        <p:spPr/>
        <p:txBody>
          <a:bodyPr/>
          <a:lstStyle/>
          <a:p>
            <a:pPr>
              <a:defRPr/>
            </a:pPr>
            <a:fld id="{5F8B0092-91F7-4B91-8A52-6AA02879821D}" type="datetime1">
              <a:rPr lang="en-US" smtClean="0"/>
              <a:t>03-Mar-20</a:t>
            </a:fld>
            <a:endParaRPr lang="en-US"/>
          </a:p>
        </p:txBody>
      </p:sp>
      <p:sp>
        <p:nvSpPr>
          <p:cNvPr id="11" name="Footer Placeholder 10"/>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9482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a:t>Nội dung</a:t>
            </a:r>
          </a:p>
        </p:txBody>
      </p:sp>
      <p:sp>
        <p:nvSpPr>
          <p:cNvPr id="4099" name="Subtitle 2"/>
          <p:cNvSpPr>
            <a:spLocks noGrp="1"/>
          </p:cNvSpPr>
          <p:nvPr>
            <p:ph idx="1"/>
          </p:nvPr>
        </p:nvSpPr>
        <p:spPr/>
        <p:txBody>
          <a:bodyPr/>
          <a:lstStyle/>
          <a:p>
            <a:pPr>
              <a:lnSpc>
                <a:spcPts val="3600"/>
              </a:lnSpc>
            </a:pPr>
            <a:r>
              <a:rPr lang="en-US" sz="2800" dirty="0" err="1">
                <a:latin typeface="Arial" charset="0"/>
                <a:cs typeface="Arial" charset="0"/>
              </a:rPr>
              <a:t>Lớp</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khai</a:t>
            </a:r>
            <a:r>
              <a:rPr lang="en-US" sz="2800" dirty="0">
                <a:latin typeface="Arial" charset="0"/>
                <a:cs typeface="Arial" charset="0"/>
              </a:rPr>
              <a:t> </a:t>
            </a:r>
            <a:r>
              <a:rPr lang="en-US" sz="2800" dirty="0" err="1">
                <a:latin typeface="Arial" charset="0"/>
                <a:cs typeface="Arial" charset="0"/>
              </a:rPr>
              <a:t>báo</a:t>
            </a:r>
            <a:r>
              <a:rPr lang="en-US" sz="2800" dirty="0">
                <a:latin typeface="Arial" charset="0"/>
                <a:cs typeface="Arial" charset="0"/>
              </a:rPr>
              <a:t> </a:t>
            </a:r>
            <a:r>
              <a:rPr lang="en-US" sz="2800" dirty="0" err="1">
                <a:latin typeface="Arial" charset="0"/>
                <a:cs typeface="Arial" charset="0"/>
              </a:rPr>
              <a:t>lớp</a:t>
            </a:r>
            <a:endParaRPr lang="en-US" sz="2800" dirty="0">
              <a:latin typeface="Arial" charset="0"/>
              <a:cs typeface="Arial" charset="0"/>
            </a:endParaRPr>
          </a:p>
          <a:p>
            <a:pPr>
              <a:lnSpc>
                <a:spcPts val="3600"/>
              </a:lnSpc>
            </a:pPr>
            <a:r>
              <a:rPr lang="en-US" sz="2800" dirty="0" err="1">
                <a:latin typeface="Arial" charset="0"/>
                <a:cs typeface="Arial" charset="0"/>
              </a:rPr>
              <a:t>Tạo</a:t>
            </a:r>
            <a:r>
              <a:rPr lang="en-US" sz="2800" dirty="0">
                <a:latin typeface="Arial" charset="0"/>
                <a:cs typeface="Arial" charset="0"/>
              </a:rPr>
              <a:t> </a:t>
            </a:r>
            <a:r>
              <a:rPr lang="en-US" sz="2800" dirty="0" err="1">
                <a:latin typeface="Arial" charset="0"/>
                <a:cs typeface="Arial" charset="0"/>
              </a:rPr>
              <a:t>đối</a:t>
            </a:r>
            <a:r>
              <a:rPr lang="en-US" sz="2800" dirty="0">
                <a:latin typeface="Arial" charset="0"/>
                <a:cs typeface="Arial" charset="0"/>
              </a:rPr>
              <a:t> </a:t>
            </a:r>
            <a:r>
              <a:rPr lang="en-US" sz="2800" dirty="0" err="1">
                <a:latin typeface="Arial" charset="0"/>
                <a:cs typeface="Arial" charset="0"/>
              </a:rPr>
              <a:t>tượng</a:t>
            </a:r>
            <a:endParaRPr lang="en-US" sz="2800" dirty="0">
              <a:latin typeface="Arial" charset="0"/>
              <a:cs typeface="Arial" charset="0"/>
            </a:endParaRPr>
          </a:p>
          <a:p>
            <a:pPr>
              <a:lnSpc>
                <a:spcPts val="3600"/>
              </a:lnSpc>
            </a:pPr>
            <a:r>
              <a:rPr lang="en-US" sz="2800" dirty="0" err="1">
                <a:latin typeface="Arial" charset="0"/>
                <a:cs typeface="Arial" charset="0"/>
              </a:rPr>
              <a:t>Thuộc</a:t>
            </a:r>
            <a:r>
              <a:rPr lang="en-US" sz="2800" dirty="0">
                <a:latin typeface="Arial" charset="0"/>
                <a:cs typeface="Arial" charset="0"/>
              </a:rPr>
              <a:t> </a:t>
            </a:r>
            <a:r>
              <a:rPr lang="en-US" sz="2800" dirty="0" err="1">
                <a:latin typeface="Arial" charset="0"/>
                <a:cs typeface="Arial" charset="0"/>
              </a:rPr>
              <a:t>tính</a:t>
            </a:r>
            <a:endParaRPr lang="en-US" sz="2800" dirty="0">
              <a:latin typeface="Arial" charset="0"/>
              <a:cs typeface="Arial" charset="0"/>
            </a:endParaRPr>
          </a:p>
          <a:p>
            <a:pPr>
              <a:lnSpc>
                <a:spcPts val="3600"/>
              </a:lnSpc>
            </a:pPr>
            <a:r>
              <a:rPr lang="en-US" sz="2800" dirty="0" err="1">
                <a:latin typeface="Arial" charset="0"/>
                <a:cs typeface="Arial" charset="0"/>
              </a:rPr>
              <a:t>Phương</a:t>
            </a:r>
            <a:r>
              <a:rPr lang="en-US" sz="2800" dirty="0">
                <a:latin typeface="Arial" charset="0"/>
                <a:cs typeface="Arial" charset="0"/>
              </a:rPr>
              <a:t> </a:t>
            </a:r>
            <a:r>
              <a:rPr lang="en-US" sz="2800" dirty="0" err="1">
                <a:latin typeface="Arial" charset="0"/>
                <a:cs typeface="Arial" charset="0"/>
              </a:rPr>
              <a:t>thức</a:t>
            </a:r>
            <a:endParaRPr lang="en-US" sz="2800" dirty="0">
              <a:latin typeface="Arial" charset="0"/>
              <a:cs typeface="Arial" charset="0"/>
            </a:endParaRPr>
          </a:p>
          <a:p>
            <a:pPr>
              <a:lnSpc>
                <a:spcPts val="3600"/>
              </a:lnSpc>
            </a:pPr>
            <a:r>
              <a:rPr lang="en-US" sz="2800" dirty="0" err="1">
                <a:latin typeface="Arial" charset="0"/>
                <a:cs typeface="Arial" charset="0"/>
              </a:rPr>
              <a:t>Truy</a:t>
            </a:r>
            <a:r>
              <a:rPr lang="en-US" sz="2800" dirty="0">
                <a:latin typeface="Arial" charset="0"/>
                <a:cs typeface="Arial" charset="0"/>
              </a:rPr>
              <a:t> </a:t>
            </a:r>
            <a:r>
              <a:rPr lang="en-US" sz="2800" dirty="0" err="1">
                <a:latin typeface="Arial" charset="0"/>
                <a:cs typeface="Arial" charset="0"/>
              </a:rPr>
              <a:t>xuất</a:t>
            </a:r>
            <a:r>
              <a:rPr lang="en-US" sz="2800" dirty="0">
                <a:latin typeface="Arial" charset="0"/>
                <a:cs typeface="Arial" charset="0"/>
              </a:rPr>
              <a:t> </a:t>
            </a:r>
            <a:r>
              <a:rPr lang="en-US" sz="2800" dirty="0" err="1">
                <a:latin typeface="Arial" charset="0"/>
                <a:cs typeface="Arial" charset="0"/>
              </a:rPr>
              <a:t>các</a:t>
            </a:r>
            <a:r>
              <a:rPr lang="en-US" sz="2800" dirty="0">
                <a:latin typeface="Arial" charset="0"/>
                <a:cs typeface="Arial" charset="0"/>
              </a:rPr>
              <a:t> </a:t>
            </a:r>
            <a:r>
              <a:rPr lang="en-US" sz="2800" dirty="0" err="1">
                <a:latin typeface="Arial" charset="0"/>
                <a:cs typeface="Arial" charset="0"/>
              </a:rPr>
              <a:t>thành</a:t>
            </a:r>
            <a:r>
              <a:rPr lang="en-US" sz="2800" dirty="0">
                <a:latin typeface="Arial" charset="0"/>
                <a:cs typeface="Arial" charset="0"/>
              </a:rPr>
              <a:t> </a:t>
            </a:r>
            <a:r>
              <a:rPr lang="en-US" sz="2800" dirty="0" err="1">
                <a:latin typeface="Arial" charset="0"/>
                <a:cs typeface="Arial" charset="0"/>
              </a:rPr>
              <a:t>phần</a:t>
            </a:r>
            <a:r>
              <a:rPr lang="en-US" sz="2800" dirty="0">
                <a:latin typeface="Arial" charset="0"/>
                <a:cs typeface="Arial" charset="0"/>
              </a:rPr>
              <a:t> </a:t>
            </a:r>
            <a:r>
              <a:rPr lang="en-US" sz="2800" dirty="0" err="1">
                <a:latin typeface="Arial" charset="0"/>
                <a:cs typeface="Arial" charset="0"/>
              </a:rPr>
              <a:t>bên</a:t>
            </a:r>
            <a:r>
              <a:rPr lang="en-US" sz="2800" dirty="0">
                <a:latin typeface="Arial" charset="0"/>
                <a:cs typeface="Arial" charset="0"/>
              </a:rPr>
              <a:t> </a:t>
            </a:r>
            <a:r>
              <a:rPr lang="en-US" sz="2800" dirty="0" err="1">
                <a:latin typeface="Arial" charset="0"/>
                <a:cs typeface="Arial" charset="0"/>
              </a:rPr>
              <a:t>trong</a:t>
            </a:r>
            <a:r>
              <a:rPr lang="en-US" sz="2800" dirty="0">
                <a:latin typeface="Arial" charset="0"/>
                <a:cs typeface="Arial" charset="0"/>
              </a:rPr>
              <a:t> </a:t>
            </a:r>
            <a:r>
              <a:rPr lang="en-US" sz="2800" dirty="0" err="1">
                <a:latin typeface="Arial" charset="0"/>
                <a:cs typeface="Arial" charset="0"/>
              </a:rPr>
              <a:t>đối</a:t>
            </a:r>
            <a:r>
              <a:rPr lang="en-US" sz="2800" dirty="0">
                <a:latin typeface="Arial" charset="0"/>
                <a:cs typeface="Arial" charset="0"/>
              </a:rPr>
              <a:t> </a:t>
            </a:r>
            <a:r>
              <a:rPr lang="en-US" sz="2800" dirty="0" err="1">
                <a:latin typeface="Arial" charset="0"/>
                <a:cs typeface="Arial" charset="0"/>
              </a:rPr>
              <a:t>tượng</a:t>
            </a:r>
            <a:endParaRPr lang="en-US" sz="2800" dirty="0">
              <a:latin typeface="Arial" charset="0"/>
              <a:cs typeface="Arial" charset="0"/>
            </a:endParaRPr>
          </a:p>
          <a:p>
            <a:pPr>
              <a:lnSpc>
                <a:spcPts val="3600"/>
              </a:lnSpc>
            </a:pPr>
            <a:r>
              <a:rPr lang="en-US" sz="2800" dirty="0" err="1">
                <a:latin typeface="Arial" charset="0"/>
                <a:cs typeface="Arial" charset="0"/>
              </a:rPr>
              <a:t>Biến</a:t>
            </a:r>
            <a:r>
              <a:rPr lang="en-US" sz="2800" dirty="0">
                <a:latin typeface="Arial" charset="0"/>
                <a:cs typeface="Arial" charset="0"/>
              </a:rPr>
              <a:t> </a:t>
            </a:r>
            <a:r>
              <a:rPr lang="en-US" sz="2800" dirty="0" err="1">
                <a:latin typeface="Arial" charset="0"/>
                <a:cs typeface="Arial" charset="0"/>
              </a:rPr>
              <a:t>tĩnh</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phương</a:t>
            </a:r>
            <a:r>
              <a:rPr lang="en-US" sz="2800" dirty="0">
                <a:latin typeface="Arial" charset="0"/>
                <a:cs typeface="Arial" charset="0"/>
              </a:rPr>
              <a:t> </a:t>
            </a:r>
            <a:r>
              <a:rPr lang="en-US" sz="2800" dirty="0" err="1">
                <a:latin typeface="Arial" charset="0"/>
                <a:cs typeface="Arial" charset="0"/>
              </a:rPr>
              <a:t>thức</a:t>
            </a:r>
            <a:r>
              <a:rPr lang="en-US" sz="2800" dirty="0">
                <a:latin typeface="Arial" charset="0"/>
                <a:cs typeface="Arial" charset="0"/>
              </a:rPr>
              <a:t> </a:t>
            </a:r>
            <a:r>
              <a:rPr lang="en-US" sz="2800" dirty="0" err="1">
                <a:latin typeface="Arial" charset="0"/>
                <a:cs typeface="Arial" charset="0"/>
              </a:rPr>
              <a:t>tĩnh</a:t>
            </a:r>
            <a:endParaRPr lang="en-US" sz="2800" dirty="0">
              <a:latin typeface="Arial" charset="0"/>
              <a:cs typeface="Arial" charset="0"/>
            </a:endParaRPr>
          </a:p>
          <a:p>
            <a:pPr>
              <a:lnSpc>
                <a:spcPts val="3600"/>
              </a:lnSpc>
            </a:pPr>
            <a:r>
              <a:rPr lang="en-US" sz="2800" dirty="0" err="1">
                <a:latin typeface="Arial" charset="0"/>
                <a:cs typeface="Arial" charset="0"/>
              </a:rPr>
              <a:t>Truyền</a:t>
            </a:r>
            <a:r>
              <a:rPr lang="en-US" sz="2800" dirty="0">
                <a:latin typeface="Arial" charset="0"/>
                <a:cs typeface="Arial" charset="0"/>
              </a:rPr>
              <a:t> </a:t>
            </a:r>
            <a:r>
              <a:rPr lang="en-US" sz="2800" dirty="0" err="1">
                <a:latin typeface="Arial" charset="0"/>
                <a:cs typeface="Arial" charset="0"/>
              </a:rPr>
              <a:t>tham</a:t>
            </a:r>
            <a:r>
              <a:rPr lang="en-US" sz="2800" dirty="0">
                <a:latin typeface="Arial" charset="0"/>
                <a:cs typeface="Arial" charset="0"/>
              </a:rPr>
              <a:t> </a:t>
            </a:r>
            <a:r>
              <a:rPr lang="en-US" sz="2800" dirty="0" err="1">
                <a:latin typeface="Arial" charset="0"/>
                <a:cs typeface="Arial" charset="0"/>
              </a:rPr>
              <a:t>số</a:t>
            </a:r>
            <a:r>
              <a:rPr lang="en-US" sz="2800" dirty="0">
                <a:latin typeface="Arial" charset="0"/>
                <a:cs typeface="Arial" charset="0"/>
              </a:rPr>
              <a:t> </a:t>
            </a:r>
            <a:r>
              <a:rPr lang="en-US" sz="2800" dirty="0" err="1">
                <a:latin typeface="Arial" charset="0"/>
                <a:cs typeface="Arial" charset="0"/>
              </a:rPr>
              <a:t>cho</a:t>
            </a:r>
            <a:r>
              <a:rPr lang="en-US" sz="2800" dirty="0">
                <a:latin typeface="Arial" charset="0"/>
                <a:cs typeface="Arial" charset="0"/>
              </a:rPr>
              <a:t> </a:t>
            </a:r>
            <a:r>
              <a:rPr lang="en-US" sz="2800" dirty="0" err="1">
                <a:latin typeface="Arial" charset="0"/>
                <a:cs typeface="Arial" charset="0"/>
              </a:rPr>
              <a:t>phương</a:t>
            </a:r>
            <a:r>
              <a:rPr lang="en-US" sz="2800" dirty="0">
                <a:latin typeface="Arial" charset="0"/>
                <a:cs typeface="Arial" charset="0"/>
              </a:rPr>
              <a:t> </a:t>
            </a:r>
            <a:r>
              <a:rPr lang="en-US" sz="2800" dirty="0" err="1">
                <a:latin typeface="Arial" charset="0"/>
                <a:cs typeface="Arial" charset="0"/>
              </a:rPr>
              <a:t>thức</a:t>
            </a:r>
            <a:endParaRPr lang="en-US" sz="2800" dirty="0">
              <a:latin typeface="Arial" charset="0"/>
              <a:cs typeface="Arial" charset="0"/>
            </a:endParaRPr>
          </a:p>
          <a:p>
            <a:pPr>
              <a:lnSpc>
                <a:spcPts val="3600"/>
              </a:lnSpc>
            </a:pPr>
            <a:r>
              <a:rPr lang="en-US" sz="2800" dirty="0" err="1">
                <a:latin typeface="Arial" charset="0"/>
                <a:cs typeface="Arial" charset="0"/>
              </a:rPr>
              <a:t>Phương</a:t>
            </a:r>
            <a:r>
              <a:rPr lang="en-US" sz="2800" dirty="0">
                <a:latin typeface="Arial" charset="0"/>
                <a:cs typeface="Arial" charset="0"/>
              </a:rPr>
              <a:t> </a:t>
            </a:r>
            <a:r>
              <a:rPr lang="en-US" sz="2800" dirty="0" err="1">
                <a:latin typeface="Arial" charset="0"/>
                <a:cs typeface="Arial" charset="0"/>
              </a:rPr>
              <a:t>thức</a:t>
            </a:r>
            <a:r>
              <a:rPr lang="en-US" sz="2800" dirty="0">
                <a:latin typeface="Arial" charset="0"/>
                <a:cs typeface="Arial" charset="0"/>
              </a:rPr>
              <a:t> </a:t>
            </a:r>
            <a:r>
              <a:rPr lang="en-US" sz="2800" dirty="0" err="1">
                <a:latin typeface="Arial" charset="0"/>
                <a:cs typeface="Arial" charset="0"/>
              </a:rPr>
              <a:t>khởi</a:t>
            </a:r>
            <a:r>
              <a:rPr lang="en-US" sz="2800" dirty="0">
                <a:latin typeface="Arial" charset="0"/>
                <a:cs typeface="Arial" charset="0"/>
              </a:rPr>
              <a:t> </a:t>
            </a:r>
            <a:r>
              <a:rPr lang="en-US" sz="2800" dirty="0" err="1">
                <a:latin typeface="Arial" charset="0"/>
                <a:cs typeface="Arial" charset="0"/>
              </a:rPr>
              <a:t>tạo</a:t>
            </a:r>
            <a:r>
              <a:rPr lang="en-US" sz="2800" dirty="0">
                <a:latin typeface="Arial" charset="0"/>
                <a:cs typeface="Arial" charset="0"/>
              </a:rPr>
              <a:t> </a:t>
            </a:r>
            <a:r>
              <a:rPr lang="en-US" sz="2800" dirty="0" err="1">
                <a:latin typeface="Arial" charset="0"/>
                <a:cs typeface="Arial" charset="0"/>
              </a:rPr>
              <a:t>và</a:t>
            </a:r>
            <a:r>
              <a:rPr lang="en-US" sz="2800" dirty="0">
                <a:latin typeface="Arial" charset="0"/>
                <a:cs typeface="Arial" charset="0"/>
              </a:rPr>
              <a:t> </a:t>
            </a:r>
            <a:r>
              <a:rPr lang="en-US" sz="2800" dirty="0" err="1">
                <a:latin typeface="Arial" charset="0"/>
                <a:cs typeface="Arial" charset="0"/>
              </a:rPr>
              <a:t>từ</a:t>
            </a:r>
            <a:r>
              <a:rPr lang="en-US" sz="2800" dirty="0">
                <a:latin typeface="Arial" charset="0"/>
                <a:cs typeface="Arial" charset="0"/>
              </a:rPr>
              <a:t> </a:t>
            </a:r>
            <a:r>
              <a:rPr lang="en-US" sz="2800" dirty="0" err="1">
                <a:latin typeface="Arial" charset="0"/>
                <a:cs typeface="Arial" charset="0"/>
              </a:rPr>
              <a:t>khóa</a:t>
            </a:r>
            <a:r>
              <a:rPr lang="en-US" sz="2800" dirty="0">
                <a:latin typeface="Arial" charset="0"/>
                <a:cs typeface="Arial" charset="0"/>
              </a:rPr>
              <a:t> “this”</a:t>
            </a:r>
          </a:p>
          <a:p>
            <a:pPr>
              <a:lnSpc>
                <a:spcPts val="3600"/>
              </a:lnSpc>
            </a:pPr>
            <a:r>
              <a:rPr lang="en-US" sz="2800" dirty="0" err="1">
                <a:latin typeface="Arial" charset="0"/>
                <a:cs typeface="Arial" charset="0"/>
              </a:rPr>
              <a:t>Phương</a:t>
            </a:r>
            <a:r>
              <a:rPr lang="en-US" sz="2800" dirty="0">
                <a:latin typeface="Arial" charset="0"/>
                <a:cs typeface="Arial" charset="0"/>
              </a:rPr>
              <a:t> </a:t>
            </a:r>
            <a:r>
              <a:rPr lang="en-US" sz="2800" dirty="0" err="1">
                <a:latin typeface="Arial" charset="0"/>
                <a:cs typeface="Arial" charset="0"/>
              </a:rPr>
              <a:t>thức</a:t>
            </a:r>
            <a:r>
              <a:rPr lang="en-US" sz="2800" dirty="0">
                <a:latin typeface="Arial" charset="0"/>
                <a:cs typeface="Arial" charset="0"/>
              </a:rPr>
              <a:t> </a:t>
            </a:r>
            <a:r>
              <a:rPr lang="en-US" sz="2800" dirty="0" err="1">
                <a:latin typeface="Arial" charset="0"/>
                <a:cs typeface="Arial" charset="0"/>
              </a:rPr>
              <a:t>hủy</a:t>
            </a:r>
            <a:endParaRPr lang="en-US" sz="2800" dirty="0">
              <a:latin typeface="Arial" charset="0"/>
              <a:cs typeface="Arial" charset="0"/>
            </a:endParaRPr>
          </a:p>
          <a:p>
            <a:pPr>
              <a:lnSpc>
                <a:spcPts val="3600"/>
              </a:lnSpc>
            </a:pPr>
            <a:endParaRPr lang="en-US" sz="2800" b="1" dirty="0">
              <a:latin typeface="Arial" charset="0"/>
              <a:cs typeface="Arial" charset="0"/>
            </a:endParaRPr>
          </a:p>
          <a:p>
            <a:pPr>
              <a:lnSpc>
                <a:spcPts val="3600"/>
              </a:lnSpc>
            </a:pPr>
            <a:endParaRPr lang="en-US" sz="2800" b="1" dirty="0">
              <a:latin typeface="Arial" charset="0"/>
              <a:cs typeface="Arial" charset="0"/>
            </a:endParaRP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3" name="Date Placeholder 2"/>
          <p:cNvSpPr>
            <a:spLocks noGrp="1"/>
          </p:cNvSpPr>
          <p:nvPr>
            <p:ph type="dt" sz="half" idx="10"/>
          </p:nvPr>
        </p:nvSpPr>
        <p:spPr/>
        <p:txBody>
          <a:bodyPr/>
          <a:lstStyle/>
          <a:p>
            <a:pPr>
              <a:defRPr/>
            </a:pPr>
            <a:fld id="{61A0F8CA-DEA6-4D7C-ACE7-5B25853DBE98}" type="datetime1">
              <a:rPr lang="en-US" smtClean="0"/>
              <a:t>03-Mar-20</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khởi tạo 1-3</a:t>
            </a:r>
          </a:p>
        </p:txBody>
      </p:sp>
      <p:sp>
        <p:nvSpPr>
          <p:cNvPr id="3" name="Content Placeholder 2"/>
          <p:cNvSpPr>
            <a:spLocks noGrp="1"/>
          </p:cNvSpPr>
          <p:nvPr>
            <p:ph idx="1"/>
          </p:nvPr>
        </p:nvSpPr>
        <p:spPr/>
        <p:txBody>
          <a:bodyPr/>
          <a:lstStyle/>
          <a:p>
            <a:r>
              <a:rPr lang="en-US"/>
              <a:t>Phương thức khởi tạo (Constructor) là phương thức đặc biệt có cùng tên với tên lớp, nó có vai trò khởi tạo các thành viên dữ liệu của đối tượng khi nó được tạo.</a:t>
            </a:r>
          </a:p>
          <a:p>
            <a:r>
              <a:rPr lang="en-US"/>
              <a:t>Constructor được gọi ngay sau khi khởi tạo đối tượng bằng lệnh new, và tương ứng với mỗi đối tượng nó chỉ được gọi một lần duy nhất. Có 2 loại constructor, không tham số và có tham số.</a:t>
            </a:r>
          </a:p>
          <a:p>
            <a:r>
              <a:rPr lang="en-US"/>
              <a:t>Constructor không tham số dùng cho việc khởi tạo các giá trị mặc định cho các biến khi đối tượng được tạo.</a:t>
            </a:r>
          </a:p>
          <a:p>
            <a:r>
              <a:rPr lang="en-US"/>
              <a:t>Constructor có tham số dùng cho việc khởi tạo các giá trị khác nhau cho các biến khi đối tượng được tạo</a:t>
            </a: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67A2F1A9-C26C-4BF6-911D-9184F0372634}"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63694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khởi tạo 2-3</a:t>
            </a:r>
          </a:p>
        </p:txBody>
      </p:sp>
      <p:sp>
        <p:nvSpPr>
          <p:cNvPr id="3" name="Content Placeholder 2"/>
          <p:cNvSpPr>
            <a:spLocks noGrp="1"/>
          </p:cNvSpPr>
          <p:nvPr>
            <p:ph idx="1"/>
          </p:nvPr>
        </p:nvSpPr>
        <p:spPr>
          <a:xfrm>
            <a:off x="479425" y="1314450"/>
            <a:ext cx="10563225" cy="5121275"/>
          </a:xfrm>
        </p:spPr>
        <p:txBody>
          <a:bodyPr/>
          <a:lstStyle/>
          <a:p>
            <a:r>
              <a:rPr lang="en-US"/>
              <a:t>Nếu bạn không tạo Constructor cho lớp thì trình biên dịch sẽ cung cấp một constructor không tham số.</a:t>
            </a:r>
          </a:p>
          <a:p>
            <a:r>
              <a:rPr lang="en-US"/>
              <a:t>Chý ý: bạn không thể tạo 2 constructor giống hệt nhau</a:t>
            </a:r>
          </a:p>
          <a:p>
            <a:endParaRPr lang="en-US"/>
          </a:p>
        </p:txBody>
      </p:sp>
      <p:grpSp>
        <p:nvGrpSpPr>
          <p:cNvPr id="6" name="Group 5"/>
          <p:cNvGrpSpPr/>
          <p:nvPr/>
        </p:nvGrpSpPr>
        <p:grpSpPr>
          <a:xfrm>
            <a:off x="488723" y="1147536"/>
            <a:ext cx="10301513" cy="5322589"/>
            <a:chOff x="488723" y="1147536"/>
            <a:chExt cx="10301513" cy="5322589"/>
          </a:xfrm>
        </p:grpSpPr>
        <p:sp>
          <p:nvSpPr>
            <p:cNvPr id="5" name="Rounded Rectangle 4"/>
            <p:cNvSpPr/>
            <p:nvPr/>
          </p:nvSpPr>
          <p:spPr>
            <a:xfrm>
              <a:off x="488723" y="1147536"/>
              <a:ext cx="116578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59" y="1457942"/>
              <a:ext cx="10280877" cy="5012183"/>
            </a:xfrm>
            <a:prstGeom prst="rect">
              <a:avLst/>
            </a:prstGeom>
            <a:ln/>
          </p:spPr>
          <p:style>
            <a:lnRef idx="1">
              <a:schemeClr val="accent1"/>
            </a:lnRef>
            <a:fillRef idx="3">
              <a:schemeClr val="accent1"/>
            </a:fillRef>
            <a:effectRef idx="2">
              <a:schemeClr val="accent1"/>
            </a:effectRef>
            <a:fontRef idx="minor">
              <a:schemeClr val="lt1"/>
            </a:fontRef>
          </p:style>
        </p:pic>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4" name="Date Placeholder 3"/>
          <p:cNvSpPr>
            <a:spLocks noGrp="1"/>
          </p:cNvSpPr>
          <p:nvPr>
            <p:ph type="dt" sz="half" idx="10"/>
          </p:nvPr>
        </p:nvSpPr>
        <p:spPr/>
        <p:txBody>
          <a:bodyPr/>
          <a:lstStyle/>
          <a:p>
            <a:pPr>
              <a:defRPr/>
            </a:pPr>
            <a:fld id="{00999935-A445-4B9F-92A6-597290A64420}"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90963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khởi tạo 2-3</a:t>
            </a:r>
          </a:p>
        </p:txBody>
      </p:sp>
      <p:sp>
        <p:nvSpPr>
          <p:cNvPr id="3" name="Content Placeholder 2"/>
          <p:cNvSpPr>
            <a:spLocks noGrp="1"/>
          </p:cNvSpPr>
          <p:nvPr>
            <p:ph idx="1"/>
          </p:nvPr>
        </p:nvSpPr>
        <p:spPr/>
        <p:txBody>
          <a:bodyPr/>
          <a:lstStyle/>
          <a:p>
            <a:r>
              <a:rPr lang="en-US" b="1"/>
              <a:t>Gọi constructor</a:t>
            </a:r>
          </a:p>
        </p:txBody>
      </p:sp>
      <p:grpSp>
        <p:nvGrpSpPr>
          <p:cNvPr id="4" name="Group 3"/>
          <p:cNvGrpSpPr/>
          <p:nvPr/>
        </p:nvGrpSpPr>
        <p:grpSpPr>
          <a:xfrm>
            <a:off x="655637" y="2000250"/>
            <a:ext cx="9146689" cy="1750044"/>
            <a:chOff x="808037" y="1897578"/>
            <a:chExt cx="9146689" cy="1750044"/>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2199822"/>
              <a:ext cx="9146689" cy="14478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ounded Rectangle 4"/>
            <p:cNvSpPr/>
            <p:nvPr/>
          </p:nvSpPr>
          <p:spPr>
            <a:xfrm>
              <a:off x="808037" y="1897578"/>
              <a:ext cx="116578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6" name="Date Placeholder 5"/>
          <p:cNvSpPr>
            <a:spLocks noGrp="1"/>
          </p:cNvSpPr>
          <p:nvPr>
            <p:ph type="dt" sz="half" idx="10"/>
          </p:nvPr>
        </p:nvSpPr>
        <p:spPr/>
        <p:txBody>
          <a:bodyPr/>
          <a:lstStyle/>
          <a:p>
            <a:pPr>
              <a:defRPr/>
            </a:pPr>
            <a:fld id="{7DD2DB53-9834-47A3-A76A-2E75F5EFFBA5}"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62460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khóa “this”</a:t>
            </a:r>
          </a:p>
        </p:txBody>
      </p:sp>
      <p:sp>
        <p:nvSpPr>
          <p:cNvPr id="3" name="Content Placeholder 2"/>
          <p:cNvSpPr>
            <a:spLocks noGrp="1"/>
          </p:cNvSpPr>
          <p:nvPr>
            <p:ph idx="1"/>
          </p:nvPr>
        </p:nvSpPr>
        <p:spPr/>
        <p:txBody>
          <a:bodyPr/>
          <a:lstStyle/>
          <a:p>
            <a:r>
              <a:rPr lang="en-US" dirty="0" err="1"/>
              <a:t>Từ</a:t>
            </a:r>
            <a:r>
              <a:rPr lang="en-US" dirty="0"/>
              <a:t> </a:t>
            </a:r>
            <a:r>
              <a:rPr lang="en-US" dirty="0" err="1"/>
              <a:t>khóa</a:t>
            </a:r>
            <a:r>
              <a:rPr lang="en-US" dirty="0"/>
              <a:t> this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đối</a:t>
            </a:r>
            <a:r>
              <a:rPr lang="en-US" dirty="0"/>
              <a:t> </a:t>
            </a:r>
            <a:r>
              <a:rPr lang="en-US" dirty="0" err="1"/>
              <a:t>tượng</a:t>
            </a:r>
            <a:r>
              <a:rPr lang="en-US" dirty="0"/>
              <a:t> </a:t>
            </a:r>
            <a:r>
              <a:rPr lang="en-US" dirty="0" err="1"/>
              <a:t>hiện</a:t>
            </a:r>
            <a:r>
              <a:rPr lang="en-US" dirty="0"/>
              <a:t> </a:t>
            </a:r>
            <a:r>
              <a:rPr lang="en-US" dirty="0" err="1"/>
              <a:t>tại</a:t>
            </a:r>
            <a:r>
              <a:rPr lang="en-US" dirty="0"/>
              <a:t>, </a:t>
            </a:r>
            <a:r>
              <a:rPr lang="en-US" dirty="0" err="1"/>
              <a:t>nó</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trùng</a:t>
            </a:r>
            <a:r>
              <a:rPr lang="en-US" dirty="0"/>
              <a:t> </a:t>
            </a:r>
            <a:r>
              <a:rPr lang="en-US" dirty="0" err="1"/>
              <a:t>tên</a:t>
            </a:r>
            <a:r>
              <a:rPr lang="en-US" dirty="0"/>
              <a:t> </a:t>
            </a:r>
            <a:r>
              <a:rPr lang="en-US" dirty="0" err="1"/>
              <a:t>trong</a:t>
            </a:r>
            <a:r>
              <a:rPr lang="en-US" dirty="0"/>
              <a:t> </a:t>
            </a:r>
            <a:r>
              <a:rPr lang="en-US" dirty="0" err="1"/>
              <a:t>cùng</a:t>
            </a:r>
            <a:r>
              <a:rPr lang="en-US" dirty="0"/>
              <a:t> </a:t>
            </a:r>
            <a:r>
              <a:rPr lang="en-US" dirty="0" err="1"/>
              <a:t>phạm</a:t>
            </a:r>
            <a:r>
              <a:rPr lang="en-US" dirty="0"/>
              <a:t> vi (</a:t>
            </a:r>
            <a:r>
              <a:rPr lang="en-US" dirty="0" err="1"/>
              <a:t>xem</a:t>
            </a:r>
            <a:r>
              <a:rPr lang="en-US" dirty="0"/>
              <a:t> </a:t>
            </a:r>
            <a:r>
              <a:rPr lang="en-US" dirty="0" err="1"/>
              <a:t>ví</a:t>
            </a:r>
            <a:r>
              <a:rPr lang="en-US" dirty="0"/>
              <a:t> </a:t>
            </a:r>
            <a:r>
              <a:rPr lang="en-US" dirty="0" err="1"/>
              <a:t>dụ</a:t>
            </a:r>
            <a:r>
              <a:rPr lang="en-US" dirty="0"/>
              <a:t> </a:t>
            </a:r>
            <a:r>
              <a:rPr lang="en-US" dirty="0" err="1"/>
              <a:t>trang</a:t>
            </a:r>
            <a:r>
              <a:rPr lang="en-US" dirty="0"/>
              <a:t> </a:t>
            </a:r>
            <a:r>
              <a:rPr lang="en-US" dirty="0" err="1"/>
              <a:t>trước</a:t>
            </a:r>
            <a:r>
              <a:rPr lang="en-US" dirty="0"/>
              <a:t>)</a:t>
            </a:r>
          </a:p>
          <a:p>
            <a:r>
              <a:rPr lang="en-US" dirty="0" err="1"/>
              <a:t>Từ</a:t>
            </a:r>
            <a:r>
              <a:rPr lang="en-US" dirty="0"/>
              <a:t> </a:t>
            </a:r>
            <a:r>
              <a:rPr lang="en-US" dirty="0" err="1"/>
              <a:t>khóa</a:t>
            </a:r>
            <a:r>
              <a:rPr lang="en-US" dirty="0"/>
              <a:t> this </a:t>
            </a:r>
            <a:r>
              <a:rPr lang="en-US" dirty="0" err="1"/>
              <a:t>không</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biến</a:t>
            </a:r>
            <a:r>
              <a:rPr lang="en-US" dirty="0"/>
              <a:t> </a:t>
            </a:r>
            <a:r>
              <a:rPr lang="en-US" dirty="0" err="1"/>
              <a:t>tĩnh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tĩnh</a:t>
            </a:r>
            <a:endParaRPr lang="en-US" dirty="0"/>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024E3727-26F7-4F2C-B3B5-A51763488DD1}"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98483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khởi tạo tĩnh</a:t>
            </a:r>
          </a:p>
        </p:txBody>
      </p:sp>
      <p:sp>
        <p:nvSpPr>
          <p:cNvPr id="3" name="Content Placeholder 2"/>
          <p:cNvSpPr>
            <a:spLocks noGrp="1"/>
          </p:cNvSpPr>
          <p:nvPr>
            <p:ph idx="1"/>
          </p:nvPr>
        </p:nvSpPr>
        <p:spPr/>
        <p:txBody>
          <a:bodyPr/>
          <a:lstStyle/>
          <a:p>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 </a:t>
            </a:r>
            <a:r>
              <a:rPr lang="en-US" dirty="0" err="1"/>
              <a:t>tĩnh</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khởi</a:t>
            </a:r>
            <a:r>
              <a:rPr lang="en-US" dirty="0"/>
              <a:t> </a:t>
            </a:r>
            <a:r>
              <a:rPr lang="en-US" dirty="0" err="1"/>
              <a:t>tạo</a:t>
            </a:r>
            <a:r>
              <a:rPr lang="en-US" dirty="0"/>
              <a:t> </a:t>
            </a:r>
            <a:r>
              <a:rPr lang="en-US" dirty="0" err="1"/>
              <a:t>các</a:t>
            </a:r>
            <a:r>
              <a:rPr lang="en-US" dirty="0"/>
              <a:t> </a:t>
            </a:r>
            <a:r>
              <a:rPr lang="en-US" dirty="0" err="1"/>
              <a:t>biến</a:t>
            </a:r>
            <a:r>
              <a:rPr lang="en-US" dirty="0"/>
              <a:t> </a:t>
            </a:r>
            <a:r>
              <a:rPr lang="en-US" dirty="0" err="1"/>
              <a:t>tĩnh</a:t>
            </a:r>
            <a:r>
              <a:rPr lang="en-US" dirty="0"/>
              <a:t> </a:t>
            </a:r>
            <a:r>
              <a:rPr lang="en-US" dirty="0" err="1"/>
              <a:t>hoặc</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Trong</a:t>
            </a:r>
            <a:r>
              <a:rPr lang="en-US" dirty="0"/>
              <a:t> </a:t>
            </a:r>
            <a:r>
              <a:rPr lang="en-US" dirty="0" err="1"/>
              <a:t>một</a:t>
            </a:r>
            <a:r>
              <a:rPr lang="en-US" dirty="0"/>
              <a:t> </a:t>
            </a:r>
            <a:r>
              <a:rPr lang="en-US" dirty="0" err="1"/>
              <a:t>lớp</a:t>
            </a:r>
            <a:r>
              <a:rPr lang="en-US" dirty="0"/>
              <a:t> </a:t>
            </a:r>
            <a:r>
              <a:rPr lang="en-US" dirty="0" err="1"/>
              <a:t>chỉ</a:t>
            </a:r>
            <a:r>
              <a:rPr lang="en-US" dirty="0"/>
              <a:t> </a:t>
            </a:r>
            <a:r>
              <a:rPr lang="en-US" dirty="0" err="1"/>
              <a:t>có</a:t>
            </a:r>
            <a:r>
              <a:rPr lang="en-US" dirty="0"/>
              <a:t> </a:t>
            </a:r>
            <a:r>
              <a:rPr lang="en-US" dirty="0" err="1"/>
              <a:t>duy</a:t>
            </a:r>
            <a:r>
              <a:rPr lang="en-US" dirty="0"/>
              <a:t> </a:t>
            </a:r>
            <a:r>
              <a:rPr lang="en-US" dirty="0" err="1"/>
              <a:t>nhất</a:t>
            </a:r>
            <a:r>
              <a:rPr lang="en-US" dirty="0"/>
              <a:t> </a:t>
            </a:r>
            <a:r>
              <a:rPr lang="en-US" dirty="0" err="1"/>
              <a:t>một</a:t>
            </a:r>
            <a:r>
              <a:rPr lang="en-US" dirty="0"/>
              <a:t> constructor </a:t>
            </a:r>
            <a:r>
              <a:rPr lang="en-US" dirty="0" err="1"/>
              <a:t>tĩnh</a:t>
            </a:r>
            <a:r>
              <a:rPr lang="en-US" dirty="0"/>
              <a:t>. Constructor </a:t>
            </a:r>
            <a:r>
              <a:rPr lang="en-US" dirty="0" err="1"/>
              <a:t>tĩnh</a:t>
            </a:r>
            <a:r>
              <a:rPr lang="en-US" dirty="0"/>
              <a:t> </a:t>
            </a:r>
            <a:r>
              <a:rPr lang="en-US" dirty="0" err="1"/>
              <a:t>không</a:t>
            </a:r>
            <a:r>
              <a:rPr lang="en-US" dirty="0"/>
              <a:t> </a:t>
            </a:r>
            <a:r>
              <a:rPr lang="en-US" dirty="0" err="1"/>
              <a:t>có</a:t>
            </a:r>
            <a:r>
              <a:rPr lang="en-US" dirty="0"/>
              <a:t> </a:t>
            </a:r>
            <a:r>
              <a:rPr lang="en-US" dirty="0" err="1"/>
              <a:t>bất</a:t>
            </a:r>
            <a:r>
              <a:rPr lang="en-US" dirty="0"/>
              <a:t> </a:t>
            </a:r>
            <a:r>
              <a:rPr lang="en-US" dirty="0" err="1"/>
              <a:t>kỳ</a:t>
            </a:r>
            <a:r>
              <a:rPr lang="en-US" dirty="0"/>
              <a:t> </a:t>
            </a:r>
            <a:r>
              <a:rPr lang="en-US" dirty="0" err="1"/>
              <a:t>tham</a:t>
            </a:r>
            <a:r>
              <a:rPr lang="en-US" dirty="0"/>
              <a:t> </a:t>
            </a:r>
            <a:r>
              <a:rPr lang="en-US" dirty="0" err="1"/>
              <a:t>số</a:t>
            </a:r>
            <a:r>
              <a:rPr lang="en-US" dirty="0"/>
              <a:t> </a:t>
            </a:r>
            <a:r>
              <a:rPr lang="en-US" dirty="0" err="1"/>
              <a:t>nào</a:t>
            </a:r>
            <a:r>
              <a:rPr lang="en-US" dirty="0"/>
              <a:t>, </a:t>
            </a:r>
            <a:r>
              <a:rPr lang="en-US" dirty="0" err="1"/>
              <a:t>không</a:t>
            </a:r>
            <a:r>
              <a:rPr lang="en-US" dirty="0"/>
              <a:t> </a:t>
            </a:r>
            <a:r>
              <a:rPr lang="en-US" dirty="0" err="1"/>
              <a:t>có</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dirty="0" err="1"/>
              <a:t>nó</a:t>
            </a:r>
            <a:r>
              <a:rPr lang="en-US" dirty="0"/>
              <a:t> </a:t>
            </a:r>
            <a:r>
              <a:rPr lang="en-US" dirty="0" err="1"/>
              <a:t>được</a:t>
            </a:r>
            <a:r>
              <a:rPr lang="en-US" dirty="0"/>
              <a:t> </a:t>
            </a:r>
            <a:r>
              <a:rPr lang="en-US" dirty="0" err="1"/>
              <a:t>gọi</a:t>
            </a:r>
            <a:r>
              <a:rPr lang="en-US" dirty="0"/>
              <a:t> </a:t>
            </a:r>
            <a:r>
              <a:rPr lang="en-US" dirty="0" err="1"/>
              <a:t>trực</a:t>
            </a:r>
            <a:r>
              <a:rPr lang="en-US" dirty="0"/>
              <a:t> </a:t>
            </a:r>
            <a:r>
              <a:rPr lang="en-US" dirty="0" err="1"/>
              <a:t>tiếp</a:t>
            </a:r>
            <a:r>
              <a:rPr lang="en-US" dirty="0"/>
              <a:t> </a:t>
            </a:r>
            <a:r>
              <a:rPr lang="en-US" dirty="0" err="1"/>
              <a:t>bởi</a:t>
            </a:r>
            <a:r>
              <a:rPr lang="en-US" dirty="0"/>
              <a:t> CLR </a:t>
            </a:r>
            <a:r>
              <a:rPr lang="en-US" dirty="0" err="1"/>
              <a:t>thay</a:t>
            </a:r>
            <a:r>
              <a:rPr lang="en-US" dirty="0"/>
              <a:t> </a:t>
            </a:r>
            <a:r>
              <a:rPr lang="en-US" dirty="0" err="1"/>
              <a:t>vì</a:t>
            </a:r>
            <a:r>
              <a:rPr lang="en-US" dirty="0"/>
              <a:t> </a:t>
            </a:r>
            <a:r>
              <a:rPr lang="en-US" dirty="0" err="1"/>
              <a:t>đốit</a:t>
            </a:r>
            <a:r>
              <a:rPr lang="en-US" dirty="0"/>
              <a:t> </a:t>
            </a:r>
            <a:r>
              <a:rPr lang="en-US" dirty="0" err="1"/>
              <a:t>tượng</a:t>
            </a:r>
            <a:r>
              <a:rPr lang="en-US" dirty="0"/>
              <a:t>, </a:t>
            </a:r>
            <a:r>
              <a:rPr lang="en-US" dirty="0" err="1"/>
              <a:t>nó</a:t>
            </a:r>
            <a:r>
              <a:rPr lang="en-US" dirty="0"/>
              <a:t> </a:t>
            </a:r>
            <a:r>
              <a:rPr lang="en-US" dirty="0" err="1"/>
              <a:t>không</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không</a:t>
            </a:r>
            <a:r>
              <a:rPr lang="en-US" dirty="0"/>
              <a:t> </a:t>
            </a:r>
            <a:r>
              <a:rPr lang="en-US" dirty="0" err="1"/>
              <a:t>tĩnh</a:t>
            </a:r>
            <a:r>
              <a:rPr lang="en-US" dirty="0"/>
              <a:t> </a:t>
            </a:r>
            <a:r>
              <a:rPr lang="en-US" dirty="0" err="1"/>
              <a:t>của</a:t>
            </a:r>
            <a:r>
              <a:rPr lang="en-US" dirty="0"/>
              <a:t> </a:t>
            </a:r>
            <a:r>
              <a:rPr lang="en-US" dirty="0" err="1"/>
              <a:t>lớp</a:t>
            </a:r>
            <a:endParaRPr lang="en-US" dirty="0"/>
          </a:p>
        </p:txBody>
      </p:sp>
      <p:grpSp>
        <p:nvGrpSpPr>
          <p:cNvPr id="4" name="Group 3"/>
          <p:cNvGrpSpPr/>
          <p:nvPr/>
        </p:nvGrpSpPr>
        <p:grpSpPr>
          <a:xfrm>
            <a:off x="945922" y="4128243"/>
            <a:ext cx="7364305" cy="2367807"/>
            <a:chOff x="945922" y="4128243"/>
            <a:chExt cx="7364305" cy="236780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6" y="4438650"/>
              <a:ext cx="7349791" cy="20574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ounded Rectangle 4"/>
            <p:cNvSpPr/>
            <p:nvPr/>
          </p:nvSpPr>
          <p:spPr>
            <a:xfrm>
              <a:off x="945922" y="4128243"/>
              <a:ext cx="116578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6" name="Date Placeholder 5"/>
          <p:cNvSpPr>
            <a:spLocks noGrp="1"/>
          </p:cNvSpPr>
          <p:nvPr>
            <p:ph type="dt" sz="half" idx="10"/>
          </p:nvPr>
        </p:nvSpPr>
        <p:spPr/>
        <p:txBody>
          <a:bodyPr/>
          <a:lstStyle/>
          <a:p>
            <a:pPr>
              <a:defRPr/>
            </a:pPr>
            <a:fld id="{149828E2-DFE9-4E5C-97B6-818063480159}"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55371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hủy</a:t>
            </a:r>
          </a:p>
        </p:txBody>
      </p:sp>
      <p:sp>
        <p:nvSpPr>
          <p:cNvPr id="3" name="Content Placeholder 2"/>
          <p:cNvSpPr>
            <a:spLocks noGrp="1"/>
          </p:cNvSpPr>
          <p:nvPr>
            <p:ph idx="1"/>
          </p:nvPr>
        </p:nvSpPr>
        <p:spPr>
          <a:xfrm>
            <a:off x="479425" y="1374775"/>
            <a:ext cx="10563225" cy="5121275"/>
          </a:xfrm>
        </p:spPr>
        <p:txBody>
          <a:bodyPr/>
          <a:lstStyle/>
          <a:p>
            <a:r>
              <a:rPr lang="en-US"/>
              <a:t>Phương thức hủy(Destructor) là phương thức đặc biệt có cùng tên với tên lớp nhưng khi tạo phương thức các bạn thêm ký tự “~” vào trước tên phương thức. Phương thức destructor sẽ gọi tự động để giải phóng bộ nhớ khi đối tượng khi đối tượng đó không sử dụng nữa.</a:t>
            </a:r>
          </a:p>
          <a:p>
            <a:r>
              <a:rPr lang="en-US"/>
              <a:t>Một số đặc điểm của destructor</a:t>
            </a:r>
          </a:p>
          <a:p>
            <a:pPr lvl="1"/>
            <a:r>
              <a:rPr lang="en-US"/>
              <a:t>Destructor không thể ghi đè hoặc kế thừa.</a:t>
            </a:r>
          </a:p>
          <a:p>
            <a:pPr lvl="1"/>
            <a:r>
              <a:rPr lang="en-US"/>
              <a:t>Destructor không gọi tường minh</a:t>
            </a:r>
          </a:p>
          <a:p>
            <a:pPr lvl="1"/>
            <a:r>
              <a:rPr lang="en-US"/>
              <a:t>Destructor không có phạm vi truy cập và không có tham số</a:t>
            </a:r>
          </a:p>
        </p:txBody>
      </p:sp>
      <p:grpSp>
        <p:nvGrpSpPr>
          <p:cNvPr id="4" name="Group 3"/>
          <p:cNvGrpSpPr/>
          <p:nvPr/>
        </p:nvGrpSpPr>
        <p:grpSpPr>
          <a:xfrm>
            <a:off x="400503" y="1153722"/>
            <a:ext cx="10694534" cy="5003376"/>
            <a:chOff x="400503" y="1153722"/>
            <a:chExt cx="10694534" cy="5003376"/>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2" r="6632"/>
            <a:stretch/>
          </p:blipFill>
          <p:spPr bwMode="auto">
            <a:xfrm>
              <a:off x="427037" y="1466850"/>
              <a:ext cx="10668000" cy="4690248"/>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ounded Rectangle 4"/>
            <p:cNvSpPr/>
            <p:nvPr/>
          </p:nvSpPr>
          <p:spPr>
            <a:xfrm>
              <a:off x="400503" y="1153722"/>
              <a:ext cx="116578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6" name="Date Placeholder 5"/>
          <p:cNvSpPr>
            <a:spLocks noGrp="1"/>
          </p:cNvSpPr>
          <p:nvPr>
            <p:ph type="dt" sz="half" idx="10"/>
          </p:nvPr>
        </p:nvSpPr>
        <p:spPr/>
        <p:txBody>
          <a:bodyPr/>
          <a:lstStyle/>
          <a:p>
            <a:pPr>
              <a:defRPr/>
            </a:pPr>
            <a:fld id="{6C6119DC-5C16-4204-A454-93AD079CDC32}"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7184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defRPr/>
            </a:pPr>
            <a:r>
              <a:rPr lang="en-US"/>
              <a:t>Question &amp; Answer</a:t>
            </a:r>
          </a:p>
        </p:txBody>
      </p:sp>
      <p:pic>
        <p:nvPicPr>
          <p:cNvPr id="12292" name="Picture 4" descr="qa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847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Q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847850"/>
            <a:ext cx="4262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9113837" y="134510"/>
            <a:ext cx="2133600" cy="765761"/>
            <a:chOff x="9113837" y="134510"/>
            <a:chExt cx="2133600" cy="765761"/>
          </a:xfrm>
        </p:grpSpPr>
        <p:pic>
          <p:nvPicPr>
            <p:cNvPr id="6" name="Picture 2"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Lớp (class) và khai báo lớp</a:t>
            </a:r>
          </a:p>
        </p:txBody>
      </p:sp>
      <p:sp>
        <p:nvSpPr>
          <p:cNvPr id="3" name="Content Placeholder 2"/>
          <p:cNvSpPr>
            <a:spLocks noGrp="1"/>
          </p:cNvSpPr>
          <p:nvPr>
            <p:ph idx="1"/>
          </p:nvPr>
        </p:nvSpPr>
        <p:spPr>
          <a:xfrm>
            <a:off x="479425" y="1222375"/>
            <a:ext cx="10563225" cy="5121275"/>
          </a:xfrm>
        </p:spPr>
        <p:txBody>
          <a:bodyPr/>
          <a:lstStyle/>
          <a:p>
            <a:r>
              <a:rPr lang="en-US"/>
              <a:t>Class là một khái niệm trong lập trình hướng đối tượng mô tả cho những thực thể có chung tính chất và hành vi. Class định nghĩa những thuộc tính và hành vi dùng chung cho những đối tượng của lớp đó.</a:t>
            </a:r>
          </a:p>
          <a:p>
            <a:r>
              <a:rPr lang="en-US"/>
              <a:t>Khai báo lớp</a:t>
            </a:r>
          </a:p>
          <a:p>
            <a:pPr marL="0" indent="0">
              <a:buNone/>
            </a:pPr>
            <a:r>
              <a:rPr lang="en-US"/>
              <a:t>	</a:t>
            </a:r>
            <a:r>
              <a:rPr lang="en-US" sz="2000">
                <a:solidFill>
                  <a:schemeClr val="accent6">
                    <a:lumMod val="75000"/>
                  </a:schemeClr>
                </a:solidFill>
              </a:rPr>
              <a:t>&lt;phạm_vi&gt; class &lt;tên_lớp&gt;</a:t>
            </a:r>
          </a:p>
          <a:p>
            <a:pPr marL="0" indent="0">
              <a:buNone/>
            </a:pPr>
            <a:r>
              <a:rPr lang="en-US" sz="2000">
                <a:solidFill>
                  <a:schemeClr val="accent6">
                    <a:lumMod val="75000"/>
                  </a:schemeClr>
                </a:solidFill>
              </a:rPr>
              <a:t>	{</a:t>
            </a:r>
          </a:p>
          <a:p>
            <a:pPr marL="0" indent="0">
              <a:buNone/>
            </a:pPr>
            <a:r>
              <a:rPr lang="en-US" sz="2800">
                <a:solidFill>
                  <a:schemeClr val="accent6">
                    <a:lumMod val="75000"/>
                  </a:schemeClr>
                </a:solidFill>
              </a:rPr>
              <a:t>		</a:t>
            </a:r>
            <a:r>
              <a:rPr lang="en-US" sz="2400">
                <a:solidFill>
                  <a:schemeClr val="accent6">
                    <a:lumMod val="75000"/>
                  </a:schemeClr>
                </a:solidFill>
                <a:latin typeface="+mn-lt"/>
                <a:cs typeface="Arial" charset="0"/>
              </a:rPr>
              <a:t>//khai báo các trường</a:t>
            </a:r>
          </a:p>
          <a:p>
            <a:pPr marL="936625" lvl="2" indent="0">
              <a:buNone/>
            </a:pPr>
            <a:r>
              <a:rPr lang="en-US" sz="2400">
                <a:solidFill>
                  <a:schemeClr val="accent6">
                    <a:lumMod val="75000"/>
                  </a:schemeClr>
                </a:solidFill>
              </a:rPr>
              <a:t>	//Khai báo các thuộc tính</a:t>
            </a:r>
          </a:p>
          <a:p>
            <a:pPr marL="936625" lvl="2" indent="0">
              <a:buNone/>
            </a:pPr>
            <a:r>
              <a:rPr lang="en-US" sz="2400">
                <a:solidFill>
                  <a:schemeClr val="accent6">
                    <a:lumMod val="75000"/>
                  </a:schemeClr>
                </a:solidFill>
              </a:rPr>
              <a:t>	//Khai báo các phương thức</a:t>
            </a:r>
          </a:p>
          <a:p>
            <a:pPr marL="0" indent="0">
              <a:buNone/>
            </a:pPr>
            <a:r>
              <a:rPr lang="en-US" sz="2800">
                <a:solidFill>
                  <a:schemeClr val="accent6">
                    <a:lumMod val="75000"/>
                  </a:schemeClr>
                </a:solidFill>
              </a:rPr>
              <a:t>	</a:t>
            </a:r>
            <a:r>
              <a:rPr lang="en-US" sz="2000">
                <a:solidFill>
                  <a:schemeClr val="accent6">
                    <a:lumMod val="75000"/>
                  </a:schemeClr>
                </a:solidFill>
              </a:rPr>
              <a:t>}</a:t>
            </a:r>
            <a:endParaRPr lang="en-US" sz="2800">
              <a:solidFill>
                <a:schemeClr val="accent6">
                  <a:lumMod val="75000"/>
                </a:schemeClr>
              </a:solidFill>
            </a:endParaRPr>
          </a:p>
        </p:txBody>
      </p:sp>
      <p:grpSp>
        <p:nvGrpSpPr>
          <p:cNvPr id="4" name="Group 3"/>
          <p:cNvGrpSpPr/>
          <p:nvPr/>
        </p:nvGrpSpPr>
        <p:grpSpPr>
          <a:xfrm>
            <a:off x="579437" y="1009650"/>
            <a:ext cx="10530114" cy="5432968"/>
            <a:chOff x="412523" y="1024164"/>
            <a:chExt cx="10530114" cy="5432968"/>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314450"/>
              <a:ext cx="10515600" cy="5142682"/>
            </a:xfrm>
            <a:prstGeom prst="rect">
              <a:avLst/>
            </a:prstGeom>
            <a:ln/>
          </p:spPr>
          <p:style>
            <a:lnRef idx="1">
              <a:schemeClr val="accent1"/>
            </a:lnRef>
            <a:fillRef idx="3">
              <a:schemeClr val="accent1"/>
            </a:fillRef>
            <a:effectRef idx="2">
              <a:schemeClr val="accent1"/>
            </a:effectRef>
            <a:fontRef idx="minor">
              <a:schemeClr val="lt1"/>
            </a:fontRef>
          </p:style>
        </p:pic>
        <p:sp>
          <p:nvSpPr>
            <p:cNvPr id="8" name="Rounded Rectangle 7"/>
            <p:cNvSpPr/>
            <p:nvPr/>
          </p:nvSpPr>
          <p:spPr>
            <a:xfrm>
              <a:off x="412523" y="1024164"/>
              <a:ext cx="990600" cy="288799"/>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6" name="Group 5"/>
          <p:cNvGrpSpPr/>
          <p:nvPr/>
        </p:nvGrpSpPr>
        <p:grpSpPr>
          <a:xfrm>
            <a:off x="578961" y="1009650"/>
            <a:ext cx="10542134" cy="5440062"/>
            <a:chOff x="415017" y="1017070"/>
            <a:chExt cx="10542134" cy="5440062"/>
          </a:xfrm>
        </p:grpSpPr>
        <p:sp>
          <p:nvSpPr>
            <p:cNvPr id="5" name="Rectangle 4"/>
            <p:cNvSpPr/>
            <p:nvPr/>
          </p:nvSpPr>
          <p:spPr>
            <a:xfrm>
              <a:off x="427037" y="1312963"/>
              <a:ext cx="10530114" cy="514416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342900" indent="-342900">
                <a:lnSpc>
                  <a:spcPct val="150000"/>
                </a:lnSpc>
                <a:buFont typeface="Arial" pitchFamily="34" charset="0"/>
                <a:buChar char="•"/>
              </a:pPr>
              <a:r>
                <a:rPr lang="en-US" dirty="0" err="1">
                  <a:solidFill>
                    <a:schemeClr val="accent6">
                      <a:lumMod val="75000"/>
                    </a:schemeClr>
                  </a:solidFill>
                </a:rPr>
                <a:t>Phạm</a:t>
              </a:r>
              <a:r>
                <a:rPr lang="en-US" dirty="0">
                  <a:solidFill>
                    <a:schemeClr val="accent6">
                      <a:lumMod val="75000"/>
                    </a:schemeClr>
                  </a:solidFill>
                </a:rPr>
                <a:t> vi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lớp</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public(</a:t>
              </a:r>
              <a:r>
                <a:rPr lang="en-US" dirty="0" err="1">
                  <a:solidFill>
                    <a:schemeClr val="accent6">
                      <a:lumMod val="75000"/>
                    </a:schemeClr>
                  </a:solidFill>
                </a:rPr>
                <a:t>sử</a:t>
              </a:r>
              <a:r>
                <a:rPr lang="en-US" dirty="0">
                  <a:solidFill>
                    <a:schemeClr val="accent6">
                      <a:lumMod val="75000"/>
                    </a:schemeClr>
                  </a:solidFill>
                </a:rPr>
                <a:t> </a:t>
              </a:r>
              <a:r>
                <a:rPr lang="en-US" dirty="0" err="1">
                  <a:solidFill>
                    <a:schemeClr val="accent6">
                      <a:lumMod val="75000"/>
                    </a:schemeClr>
                  </a:solidFill>
                </a:rPr>
                <a:t>dụng</a:t>
              </a:r>
              <a:r>
                <a:rPr lang="en-US" dirty="0">
                  <a:solidFill>
                    <a:schemeClr val="accent6">
                      <a:lumMod val="75000"/>
                    </a:schemeClr>
                  </a:solidFill>
                </a:rPr>
                <a:t> ở </a:t>
              </a:r>
              <a:r>
                <a:rPr lang="en-US" dirty="0" err="1">
                  <a:solidFill>
                    <a:schemeClr val="accent6">
                      <a:lumMod val="75000"/>
                    </a:schemeClr>
                  </a:solidFill>
                </a:rPr>
                <a:t>bất</a:t>
              </a:r>
              <a:r>
                <a:rPr lang="en-US" dirty="0">
                  <a:solidFill>
                    <a:schemeClr val="accent6">
                      <a:lumMod val="75000"/>
                    </a:schemeClr>
                  </a:solidFill>
                </a:rPr>
                <a:t> </a:t>
              </a:r>
              <a:r>
                <a:rPr lang="en-US" dirty="0" err="1">
                  <a:solidFill>
                    <a:schemeClr val="accent6">
                      <a:lumMod val="75000"/>
                    </a:schemeClr>
                  </a:solidFill>
                </a:rPr>
                <a:t>kỳ</a:t>
              </a:r>
              <a:r>
                <a:rPr lang="en-US" dirty="0">
                  <a:solidFill>
                    <a:schemeClr val="accent6">
                      <a:lumMod val="75000"/>
                    </a:schemeClr>
                  </a:solidFill>
                </a:rPr>
                <a:t> </a:t>
              </a:r>
              <a:r>
                <a:rPr lang="en-US" dirty="0" err="1">
                  <a:solidFill>
                    <a:schemeClr val="accent6">
                      <a:lumMod val="75000"/>
                    </a:schemeClr>
                  </a:solidFill>
                </a:rPr>
                <a:t>đâu</a:t>
              </a:r>
              <a:r>
                <a:rPr lang="en-US" dirty="0">
                  <a:solidFill>
                    <a:schemeClr val="accent6">
                      <a:lumMod val="75000"/>
                    </a:schemeClr>
                  </a:solidFill>
                </a:rPr>
                <a:t>) </a:t>
              </a:r>
              <a:r>
                <a:rPr lang="en-US" dirty="0" err="1">
                  <a:solidFill>
                    <a:schemeClr val="accent6">
                      <a:lumMod val="75000"/>
                    </a:schemeClr>
                  </a:solidFill>
                </a:rPr>
                <a:t>hoặc</a:t>
              </a:r>
              <a:r>
                <a:rPr lang="en-US" dirty="0">
                  <a:solidFill>
                    <a:schemeClr val="accent6">
                      <a:lumMod val="75000"/>
                    </a:schemeClr>
                  </a:solidFill>
                </a:rPr>
                <a:t> </a:t>
              </a:r>
              <a:r>
                <a:rPr lang="en-US" dirty="0" err="1">
                  <a:solidFill>
                    <a:schemeClr val="accent6">
                      <a:lumMod val="75000"/>
                    </a:schemeClr>
                  </a:solidFill>
                </a:rPr>
                <a:t>để</a:t>
              </a:r>
              <a:r>
                <a:rPr lang="en-US" dirty="0">
                  <a:solidFill>
                    <a:schemeClr val="accent6">
                      <a:lumMod val="75000"/>
                    </a:schemeClr>
                  </a:solidFill>
                </a:rPr>
                <a:t> </a:t>
              </a:r>
              <a:r>
                <a:rPr lang="en-US" dirty="0" err="1">
                  <a:solidFill>
                    <a:schemeClr val="accent6">
                      <a:lumMod val="75000"/>
                    </a:schemeClr>
                  </a:solidFill>
                </a:rPr>
                <a:t>mặc</a:t>
              </a:r>
              <a:r>
                <a:rPr lang="en-US" dirty="0">
                  <a:solidFill>
                    <a:schemeClr val="accent6">
                      <a:lumMod val="75000"/>
                    </a:schemeClr>
                  </a:solidFill>
                </a:rPr>
                <a:t> </a:t>
              </a:r>
              <a:r>
                <a:rPr lang="en-US" dirty="0" err="1">
                  <a:solidFill>
                    <a:schemeClr val="accent6">
                      <a:lumMod val="75000"/>
                    </a:schemeClr>
                  </a:solidFill>
                </a:rPr>
                <a:t>định</a:t>
              </a:r>
              <a:r>
                <a:rPr lang="en-US" dirty="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internal (</a:t>
              </a:r>
              <a:r>
                <a:rPr lang="en-US" dirty="0" err="1">
                  <a:solidFill>
                    <a:schemeClr val="accent6">
                      <a:lumMod val="75000"/>
                    </a:schemeClr>
                  </a:solidFill>
                </a:rPr>
                <a:t>sử</a:t>
              </a:r>
              <a:r>
                <a:rPr lang="en-US" dirty="0">
                  <a:solidFill>
                    <a:schemeClr val="accent6">
                      <a:lumMod val="75000"/>
                    </a:schemeClr>
                  </a:solidFill>
                </a:rPr>
                <a:t> </a:t>
              </a:r>
              <a:r>
                <a:rPr lang="en-US" dirty="0" err="1">
                  <a:solidFill>
                    <a:schemeClr val="accent6">
                      <a:lumMod val="75000"/>
                    </a:schemeClr>
                  </a:solidFill>
                </a:rPr>
                <a:t>dụng</a:t>
              </a:r>
              <a:r>
                <a:rPr lang="en-US" dirty="0">
                  <a:solidFill>
                    <a:schemeClr val="accent6">
                      <a:lumMod val="75000"/>
                    </a:schemeClr>
                  </a:solidFill>
                </a:rPr>
                <a:t> </a:t>
              </a:r>
              <a:r>
                <a:rPr lang="en-US" dirty="0" err="1">
                  <a:solidFill>
                    <a:schemeClr val="accent6">
                      <a:lumMod val="75000"/>
                    </a:schemeClr>
                  </a:solidFill>
                </a:rPr>
                <a:t>trong</a:t>
              </a:r>
              <a:r>
                <a:rPr lang="en-US" dirty="0">
                  <a:solidFill>
                    <a:schemeClr val="accent6">
                      <a:lumMod val="75000"/>
                    </a:schemeClr>
                  </a:solidFill>
                </a:rPr>
                <a:t> </a:t>
              </a:r>
              <a:r>
                <a:rPr lang="en-US" dirty="0" err="1">
                  <a:solidFill>
                    <a:schemeClr val="accent6">
                      <a:lumMod val="75000"/>
                    </a:schemeClr>
                  </a:solidFill>
                </a:rPr>
                <a:t>cùng</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assembly)</a:t>
              </a:r>
            </a:p>
            <a:p>
              <a:pPr marL="342900" indent="-342900">
                <a:lnSpc>
                  <a:spcPct val="150000"/>
                </a:lnSpc>
                <a:buFont typeface="Arial" pitchFamily="34" charset="0"/>
                <a:buChar char="•"/>
              </a:pPr>
              <a:r>
                <a:rPr lang="en-US" dirty="0" err="1">
                  <a:solidFill>
                    <a:schemeClr val="accent6">
                      <a:lumMod val="75000"/>
                    </a:schemeClr>
                  </a:solidFill>
                </a:rPr>
                <a:t>Tên</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lớp</a:t>
              </a:r>
              <a:r>
                <a:rPr lang="en-US" dirty="0">
                  <a:solidFill>
                    <a:schemeClr val="accent6">
                      <a:lumMod val="75000"/>
                    </a:schemeClr>
                  </a:solidFill>
                </a:rPr>
                <a:t> </a:t>
              </a:r>
              <a:r>
                <a:rPr lang="en-US" dirty="0" err="1">
                  <a:solidFill>
                    <a:schemeClr val="accent6">
                      <a:lumMod val="75000"/>
                    </a:schemeClr>
                  </a:solidFill>
                </a:rPr>
                <a:t>phải</a:t>
              </a:r>
              <a:r>
                <a:rPr lang="en-US" dirty="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a:t>
              </a:r>
              <a:r>
                <a:rPr lang="en-US" dirty="0" err="1">
                  <a:solidFill>
                    <a:schemeClr val="accent6">
                      <a:lumMod val="75000"/>
                    </a:schemeClr>
                  </a:solidFill>
                </a:rPr>
                <a:t>danh</a:t>
              </a:r>
              <a:r>
                <a:rPr lang="en-US" dirty="0">
                  <a:solidFill>
                    <a:schemeClr val="accent6">
                      <a:lumMod val="75000"/>
                    </a:schemeClr>
                  </a:solidFill>
                </a:rPr>
                <a:t> </a:t>
              </a:r>
              <a:r>
                <a:rPr lang="en-US" dirty="0" err="1">
                  <a:solidFill>
                    <a:schemeClr val="accent6">
                      <a:lumMod val="75000"/>
                    </a:schemeClr>
                  </a:solidFill>
                </a:rPr>
                <a:t>từ</a:t>
              </a:r>
              <a:endParaRPr lang="en-US" dirty="0">
                <a:solidFill>
                  <a:schemeClr val="accent6">
                    <a:lumMod val="75000"/>
                  </a:schemeClr>
                </a:solidFill>
              </a:endParaRPr>
            </a:p>
            <a:p>
              <a:pPr marL="342900" indent="-342900">
                <a:lnSpc>
                  <a:spcPct val="150000"/>
                </a:lnSpc>
                <a:buFont typeface="Arial" pitchFamily="34" charset="0"/>
                <a:buChar char="•"/>
              </a:pP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mỗi</a:t>
              </a:r>
              <a:r>
                <a:rPr lang="en-US" dirty="0">
                  <a:solidFill>
                    <a:schemeClr val="accent6">
                      <a:lumMod val="75000"/>
                    </a:schemeClr>
                  </a:solidFill>
                </a:rPr>
                <a:t> </a:t>
              </a:r>
              <a:r>
                <a:rPr lang="en-US" dirty="0" err="1">
                  <a:solidFill>
                    <a:schemeClr val="accent6">
                      <a:lumMod val="75000"/>
                    </a:schemeClr>
                  </a:solidFill>
                </a:rPr>
                <a:t>từ</a:t>
              </a:r>
              <a:r>
                <a:rPr lang="en-US" dirty="0">
                  <a:solidFill>
                    <a:schemeClr val="accent6">
                      <a:lumMod val="75000"/>
                    </a:schemeClr>
                  </a:solidFill>
                </a:rPr>
                <a:t> </a:t>
              </a:r>
              <a:r>
                <a:rPr lang="en-US" dirty="0" err="1">
                  <a:solidFill>
                    <a:schemeClr val="accent6">
                      <a:lumMod val="75000"/>
                    </a:schemeClr>
                  </a:solidFill>
                </a:rPr>
                <a:t>phải</a:t>
              </a:r>
              <a:r>
                <a:rPr lang="en-US" dirty="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a:t>
              </a:r>
              <a:r>
                <a:rPr lang="en-US" dirty="0" err="1">
                  <a:solidFill>
                    <a:schemeClr val="accent6">
                      <a:lumMod val="75000"/>
                    </a:schemeClr>
                  </a:solidFill>
                </a:rPr>
                <a:t>chữ</a:t>
              </a:r>
              <a:r>
                <a:rPr lang="en-US" dirty="0">
                  <a:solidFill>
                    <a:schemeClr val="accent6">
                      <a:lumMod val="75000"/>
                    </a:schemeClr>
                  </a:solidFill>
                </a:rPr>
                <a:t> </a:t>
              </a:r>
              <a:r>
                <a:rPr lang="en-US" dirty="0" err="1">
                  <a:solidFill>
                    <a:schemeClr val="accent6">
                      <a:lumMod val="75000"/>
                    </a:schemeClr>
                  </a:solidFill>
                </a:rPr>
                <a:t>hoa</a:t>
              </a:r>
              <a:endParaRPr lang="en-US" dirty="0">
                <a:solidFill>
                  <a:schemeClr val="accent6">
                    <a:lumMod val="75000"/>
                  </a:schemeClr>
                </a:solidFill>
              </a:endParaRPr>
            </a:p>
            <a:p>
              <a:pPr marL="342900" indent="-342900">
                <a:lnSpc>
                  <a:spcPct val="150000"/>
                </a:lnSpc>
                <a:buFont typeface="Arial" pitchFamily="34" charset="0"/>
                <a:buChar char="•"/>
              </a:pPr>
              <a:r>
                <a:rPr lang="en-US" dirty="0" err="1">
                  <a:solidFill>
                    <a:schemeClr val="accent6">
                      <a:lumMod val="75000"/>
                    </a:schemeClr>
                  </a:solidFill>
                </a:rPr>
                <a:t>Tên</a:t>
              </a:r>
              <a:r>
                <a:rPr lang="en-US" dirty="0">
                  <a:solidFill>
                    <a:schemeClr val="accent6">
                      <a:lumMod val="75000"/>
                    </a:schemeClr>
                  </a:solidFill>
                </a:rPr>
                <a:t> </a:t>
              </a:r>
              <a:r>
                <a:rPr lang="en-US" dirty="0" err="1">
                  <a:solidFill>
                    <a:schemeClr val="accent6">
                      <a:lumMod val="75000"/>
                    </a:schemeClr>
                  </a:solidFill>
                </a:rPr>
                <a:t>phải</a:t>
              </a:r>
              <a:r>
                <a:rPr lang="en-US" dirty="0">
                  <a:solidFill>
                    <a:schemeClr val="accent6">
                      <a:lumMod val="75000"/>
                    </a:schemeClr>
                  </a:solidFill>
                </a:rPr>
                <a:t> </a:t>
              </a:r>
              <a:r>
                <a:rPr lang="en-US" dirty="0" err="1">
                  <a:solidFill>
                    <a:schemeClr val="accent6">
                      <a:lumMod val="75000"/>
                    </a:schemeClr>
                  </a:solidFill>
                </a:rPr>
                <a:t>đơn</a:t>
              </a:r>
              <a:r>
                <a:rPr lang="en-US" dirty="0">
                  <a:solidFill>
                    <a:schemeClr val="accent6">
                      <a:lumMod val="75000"/>
                    </a:schemeClr>
                  </a:solidFill>
                </a:rPr>
                <a:t> </a:t>
              </a:r>
              <a:r>
                <a:rPr lang="en-US" dirty="0" err="1">
                  <a:solidFill>
                    <a:schemeClr val="accent6">
                      <a:lumMod val="75000"/>
                    </a:schemeClr>
                  </a:solidFill>
                </a:rPr>
                <a:t>giản</a:t>
              </a:r>
              <a:r>
                <a:rPr lang="en-US" dirty="0">
                  <a:solidFill>
                    <a:schemeClr val="accent6">
                      <a:lumMod val="75000"/>
                    </a:schemeClr>
                  </a:solidFill>
                </a:rPr>
                <a:t> </a:t>
              </a:r>
              <a:r>
                <a:rPr lang="en-US" dirty="0" err="1">
                  <a:solidFill>
                    <a:schemeClr val="accent6">
                      <a:lumMod val="75000"/>
                    </a:schemeClr>
                  </a:solidFill>
                </a:rPr>
                <a:t>và</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ý </a:t>
              </a:r>
              <a:r>
                <a:rPr lang="en-US" dirty="0" err="1">
                  <a:solidFill>
                    <a:schemeClr val="accent6">
                      <a:lumMod val="75000"/>
                    </a:schemeClr>
                  </a:solidFill>
                </a:rPr>
                <a:t>nghĩa</a:t>
              </a:r>
              <a:endParaRPr lang="en-US" dirty="0">
                <a:solidFill>
                  <a:schemeClr val="accent6">
                    <a:lumMod val="75000"/>
                  </a:schemeClr>
                </a:solidFill>
              </a:endParaRPr>
            </a:p>
            <a:p>
              <a:pPr marL="342900" indent="-342900">
                <a:lnSpc>
                  <a:spcPct val="150000"/>
                </a:lnSpc>
                <a:buFont typeface="Arial" pitchFamily="34" charset="0"/>
                <a:buChar char="•"/>
              </a:pPr>
              <a:r>
                <a:rPr lang="en-US" dirty="0" err="1">
                  <a:solidFill>
                    <a:schemeClr val="accent6">
                      <a:lumMod val="75000"/>
                    </a:schemeClr>
                  </a:solidFill>
                </a:rPr>
                <a:t>Tên</a:t>
              </a:r>
              <a:r>
                <a:rPr lang="en-US" dirty="0">
                  <a:solidFill>
                    <a:schemeClr val="accent6">
                      <a:lumMod val="75000"/>
                    </a:schemeClr>
                  </a:solidFill>
                </a:rPr>
                <a:t> </a:t>
              </a:r>
              <a:r>
                <a:rPr lang="en-US" dirty="0" err="1">
                  <a:solidFill>
                    <a:schemeClr val="accent6">
                      <a:lumMod val="75000"/>
                    </a:schemeClr>
                  </a:solidFill>
                </a:rPr>
                <a:t>không</a:t>
              </a:r>
              <a:r>
                <a:rPr lang="en-US" dirty="0">
                  <a:solidFill>
                    <a:schemeClr val="accent6">
                      <a:lumMod val="75000"/>
                    </a:schemeClr>
                  </a:solidFill>
                </a:rPr>
                <a:t> </a:t>
              </a:r>
              <a:r>
                <a:rPr lang="en-US" dirty="0" err="1">
                  <a:solidFill>
                    <a:schemeClr val="accent6">
                      <a:lumMod val="75000"/>
                    </a:schemeClr>
                  </a:solidFill>
                </a:rPr>
                <a:t>được</a:t>
              </a:r>
              <a:r>
                <a:rPr lang="en-US" dirty="0">
                  <a:solidFill>
                    <a:schemeClr val="accent6">
                      <a:lumMod val="75000"/>
                    </a:schemeClr>
                  </a:solidFill>
                </a:rPr>
                <a:t> </a:t>
              </a:r>
              <a:r>
                <a:rPr lang="en-US" dirty="0" err="1">
                  <a:solidFill>
                    <a:schemeClr val="accent6">
                      <a:lumMod val="75000"/>
                    </a:schemeClr>
                  </a:solidFill>
                </a:rPr>
                <a:t>trùng</a:t>
              </a:r>
              <a:r>
                <a:rPr lang="en-US" dirty="0">
                  <a:solidFill>
                    <a:schemeClr val="accent6">
                      <a:lumMod val="75000"/>
                    </a:schemeClr>
                  </a:solidFill>
                </a:rPr>
                <a:t> </a:t>
              </a:r>
              <a:r>
                <a:rPr lang="en-US" dirty="0" err="1">
                  <a:solidFill>
                    <a:schemeClr val="accent6">
                      <a:lumMod val="75000"/>
                    </a:schemeClr>
                  </a:solidFill>
                </a:rPr>
                <a:t>với</a:t>
              </a:r>
              <a:r>
                <a:rPr lang="en-US" dirty="0">
                  <a:solidFill>
                    <a:schemeClr val="accent6">
                      <a:lumMod val="75000"/>
                    </a:schemeClr>
                  </a:solidFill>
                </a:rPr>
                <a:t> </a:t>
              </a:r>
              <a:r>
                <a:rPr lang="en-US" dirty="0" err="1">
                  <a:solidFill>
                    <a:schemeClr val="accent6">
                      <a:lumMod val="75000"/>
                    </a:schemeClr>
                  </a:solidFill>
                </a:rPr>
                <a:t>từ</a:t>
              </a:r>
              <a:r>
                <a:rPr lang="en-US" dirty="0">
                  <a:solidFill>
                    <a:schemeClr val="accent6">
                      <a:lumMod val="75000"/>
                    </a:schemeClr>
                  </a:solidFill>
                </a:rPr>
                <a:t> </a:t>
              </a:r>
              <a:r>
                <a:rPr lang="en-US" dirty="0" err="1">
                  <a:solidFill>
                    <a:schemeClr val="accent6">
                      <a:lumMod val="75000"/>
                    </a:schemeClr>
                  </a:solidFill>
                </a:rPr>
                <a:t>khóa</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C#</a:t>
              </a:r>
            </a:p>
            <a:p>
              <a:pPr marL="342900" indent="-342900">
                <a:lnSpc>
                  <a:spcPct val="150000"/>
                </a:lnSpc>
                <a:buFont typeface="Arial" pitchFamily="34" charset="0"/>
                <a:buChar char="•"/>
              </a:pPr>
              <a:r>
                <a:rPr lang="en-US" dirty="0" err="1">
                  <a:solidFill>
                    <a:schemeClr val="accent6">
                      <a:lumMod val="75000"/>
                    </a:schemeClr>
                  </a:solidFill>
                </a:rPr>
                <a:t>Tên</a:t>
              </a:r>
              <a:r>
                <a:rPr lang="en-US" dirty="0">
                  <a:solidFill>
                    <a:schemeClr val="accent6">
                      <a:lumMod val="75000"/>
                    </a:schemeClr>
                  </a:solidFill>
                </a:rPr>
                <a:t> </a:t>
              </a:r>
              <a:r>
                <a:rPr lang="en-US" dirty="0" err="1">
                  <a:solidFill>
                    <a:schemeClr val="accent6">
                      <a:lumMod val="75000"/>
                    </a:schemeClr>
                  </a:solidFill>
                </a:rPr>
                <a:t>không</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khoảng</a:t>
              </a:r>
              <a:r>
                <a:rPr lang="en-US" dirty="0">
                  <a:solidFill>
                    <a:schemeClr val="accent6">
                      <a:lumMod val="75000"/>
                    </a:schemeClr>
                  </a:solidFill>
                </a:rPr>
                <a:t> </a:t>
              </a:r>
              <a:r>
                <a:rPr lang="en-US" dirty="0" err="1">
                  <a:solidFill>
                    <a:schemeClr val="accent6">
                      <a:lumMod val="75000"/>
                    </a:schemeClr>
                  </a:solidFill>
                </a:rPr>
                <a:t>trắng</a:t>
              </a:r>
              <a:endParaRPr lang="en-US" dirty="0">
                <a:solidFill>
                  <a:schemeClr val="accent6">
                    <a:lumMod val="75000"/>
                  </a:schemeClr>
                </a:solidFill>
              </a:endParaRPr>
            </a:p>
            <a:p>
              <a:pPr marL="342900" indent="-342900">
                <a:lnSpc>
                  <a:spcPct val="150000"/>
                </a:lnSpc>
                <a:buFont typeface="Arial" pitchFamily="34" charset="0"/>
                <a:buChar char="•"/>
              </a:pPr>
              <a:r>
                <a:rPr lang="en-US" dirty="0" err="1">
                  <a:solidFill>
                    <a:schemeClr val="accent6">
                      <a:lumMod val="75000"/>
                    </a:schemeClr>
                  </a:solidFill>
                </a:rPr>
                <a:t>Tên</a:t>
              </a:r>
              <a:r>
                <a:rPr lang="en-US" dirty="0">
                  <a:solidFill>
                    <a:schemeClr val="accent6">
                      <a:lumMod val="75000"/>
                    </a:schemeClr>
                  </a:solidFill>
                </a:rPr>
                <a:t> </a:t>
              </a:r>
              <a:r>
                <a:rPr lang="en-US" dirty="0" err="1">
                  <a:solidFill>
                    <a:schemeClr val="accent6">
                      <a:lumMod val="75000"/>
                    </a:schemeClr>
                  </a:solidFill>
                </a:rPr>
                <a:t>không</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bắt</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với</a:t>
              </a:r>
              <a:r>
                <a:rPr lang="en-US" dirty="0">
                  <a:solidFill>
                    <a:schemeClr val="accent6">
                      <a:lumMod val="75000"/>
                    </a:schemeClr>
                  </a:solidFill>
                </a:rPr>
                <a:t> </a:t>
              </a: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tuy</a:t>
              </a:r>
              <a:r>
                <a:rPr lang="en-US" dirty="0">
                  <a:solidFill>
                    <a:schemeClr val="accent6">
                      <a:lumMod val="75000"/>
                    </a:schemeClr>
                  </a:solidFill>
                </a:rPr>
                <a:t> </a:t>
              </a:r>
              <a:r>
                <a:rPr lang="en-US" dirty="0" err="1">
                  <a:solidFill>
                    <a:schemeClr val="accent6">
                      <a:lumMod val="75000"/>
                    </a:schemeClr>
                  </a:solidFill>
                </a:rPr>
                <a:t>nhiên</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bắt</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với</a:t>
              </a:r>
              <a:r>
                <a:rPr lang="en-US" dirty="0">
                  <a:solidFill>
                    <a:schemeClr val="accent6">
                      <a:lumMod val="75000"/>
                    </a:schemeClr>
                  </a:solidFill>
                </a:rPr>
                <a:t> “@” </a:t>
              </a:r>
              <a:r>
                <a:rPr lang="en-US" dirty="0" err="1">
                  <a:solidFill>
                    <a:schemeClr val="accent6">
                      <a:lumMod val="75000"/>
                    </a:schemeClr>
                  </a:solidFill>
                </a:rPr>
                <a:t>hoặc</a:t>
              </a:r>
              <a:r>
                <a:rPr lang="en-US" dirty="0">
                  <a:solidFill>
                    <a:schemeClr val="accent6">
                      <a:lumMod val="75000"/>
                    </a:schemeClr>
                  </a:solidFill>
                </a:rPr>
                <a:t> “_”</a:t>
              </a:r>
            </a:p>
          </p:txBody>
        </p:sp>
        <p:sp>
          <p:nvSpPr>
            <p:cNvPr id="11" name="Rounded Rectangle 10"/>
            <p:cNvSpPr/>
            <p:nvPr/>
          </p:nvSpPr>
          <p:spPr>
            <a:xfrm>
              <a:off x="415017" y="1017070"/>
              <a:ext cx="2907620"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Một số lưu ý khi khai báo lớp</a:t>
              </a:r>
            </a:p>
          </p:txBody>
        </p:sp>
      </p:grpSp>
      <p:grpSp>
        <p:nvGrpSpPr>
          <p:cNvPr id="10" name="Group 9"/>
          <p:cNvGrpSpPr/>
          <p:nvPr/>
        </p:nvGrpSpPr>
        <p:grpSpPr>
          <a:xfrm>
            <a:off x="9113837" y="134510"/>
            <a:ext cx="2133600" cy="765761"/>
            <a:chOff x="9113837" y="134510"/>
            <a:chExt cx="2133600" cy="765761"/>
          </a:xfrm>
        </p:grpSpPr>
        <p:pic>
          <p:nvPicPr>
            <p:cNvPr id="12"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DF1BB699-213B-421A-8962-D7D9513B1910}" type="datetime1">
              <a:rPr lang="en-US" smtClean="0"/>
              <a:t>03-Mar-20</a:t>
            </a:fld>
            <a:endParaRPr lang="en-US"/>
          </a:p>
        </p:txBody>
      </p:sp>
      <p:sp>
        <p:nvSpPr>
          <p:cNvPr id="9" name="Footer Placeholder 8"/>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94950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Đối tượng(Object) và cách tạo</a:t>
            </a:r>
          </a:p>
        </p:txBody>
      </p:sp>
      <p:sp>
        <p:nvSpPr>
          <p:cNvPr id="3" name="Content Placeholder 2"/>
          <p:cNvSpPr>
            <a:spLocks noGrp="1"/>
          </p:cNvSpPr>
          <p:nvPr>
            <p:ph idx="1"/>
          </p:nvPr>
        </p:nvSpPr>
        <p:spPr/>
        <p:txBody>
          <a:bodyPr/>
          <a:lstStyle/>
          <a:p>
            <a:r>
              <a:rPr lang="en-US" dirty="0" err="1"/>
              <a:t>Đối</a:t>
            </a:r>
            <a:r>
              <a:rPr lang="en-US" dirty="0"/>
              <a:t> </a:t>
            </a:r>
            <a:r>
              <a:rPr lang="en-US" dirty="0" err="1"/>
              <a:t>tượng</a:t>
            </a:r>
            <a:r>
              <a:rPr lang="en-US" dirty="0"/>
              <a:t> </a:t>
            </a:r>
            <a:r>
              <a:rPr lang="en-US" dirty="0" err="1"/>
              <a:t>là</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nó</a:t>
            </a:r>
            <a:r>
              <a:rPr lang="en-US" dirty="0"/>
              <a:t> </a:t>
            </a:r>
            <a:r>
              <a:rPr lang="en-US" dirty="0" err="1"/>
              <a:t>là</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một</a:t>
            </a:r>
            <a:r>
              <a:rPr lang="en-US" dirty="0"/>
              <a:t> </a:t>
            </a:r>
            <a:r>
              <a:rPr lang="en-US" dirty="0" err="1"/>
              <a:t>lớp</a:t>
            </a:r>
            <a:r>
              <a:rPr lang="en-US" dirty="0"/>
              <a:t>.</a:t>
            </a:r>
          </a:p>
          <a:p>
            <a:r>
              <a:rPr lang="en-US" dirty="0" err="1"/>
              <a:t>Tạo</a:t>
            </a:r>
            <a:r>
              <a:rPr lang="en-US" dirty="0"/>
              <a:t> </a:t>
            </a:r>
            <a:r>
              <a:rPr lang="en-US" dirty="0" err="1"/>
              <a:t>đối</a:t>
            </a:r>
            <a:r>
              <a:rPr lang="en-US" dirty="0"/>
              <a:t> </a:t>
            </a:r>
            <a:r>
              <a:rPr lang="en-US" dirty="0" err="1"/>
              <a:t>tượng</a:t>
            </a:r>
            <a:endParaRPr lang="en-US" dirty="0"/>
          </a:p>
          <a:p>
            <a:pPr marL="534988" lvl="1" indent="0">
              <a:buNone/>
            </a:pPr>
            <a:r>
              <a:rPr lang="en-US" dirty="0">
                <a:solidFill>
                  <a:schemeClr val="accent6">
                    <a:lumMod val="75000"/>
                  </a:schemeClr>
                </a:solidFill>
              </a:rPr>
              <a:t>&lt;</a:t>
            </a:r>
            <a:r>
              <a:rPr lang="en-US" dirty="0" err="1">
                <a:solidFill>
                  <a:schemeClr val="accent6">
                    <a:lumMod val="75000"/>
                  </a:schemeClr>
                </a:solidFill>
              </a:rPr>
              <a:t>tên_lớp</a:t>
            </a:r>
            <a:r>
              <a:rPr lang="en-US" dirty="0">
                <a:solidFill>
                  <a:schemeClr val="accent6">
                    <a:lumMod val="75000"/>
                  </a:schemeClr>
                </a:solidFill>
              </a:rPr>
              <a:t>&gt; </a:t>
            </a:r>
            <a:r>
              <a:rPr lang="en-US" dirty="0" err="1">
                <a:solidFill>
                  <a:schemeClr val="accent6">
                    <a:lumMod val="75000"/>
                  </a:schemeClr>
                </a:solidFill>
              </a:rPr>
              <a:t>tên_đối_tượng</a:t>
            </a:r>
            <a:r>
              <a:rPr lang="en-US" dirty="0">
                <a:solidFill>
                  <a:schemeClr val="accent6">
                    <a:lumMod val="75000"/>
                  </a:schemeClr>
                </a:solidFill>
              </a:rPr>
              <a:t>=new &lt;</a:t>
            </a:r>
            <a:r>
              <a:rPr lang="en-US" dirty="0" err="1">
                <a:solidFill>
                  <a:schemeClr val="accent6">
                    <a:lumMod val="75000"/>
                  </a:schemeClr>
                </a:solidFill>
              </a:rPr>
              <a:t>tên_class</a:t>
            </a:r>
            <a:r>
              <a:rPr lang="en-US" dirty="0">
                <a:solidFill>
                  <a:schemeClr val="accent6">
                    <a:lumMod val="75000"/>
                  </a:schemeClr>
                </a:solidFill>
              </a:rPr>
              <a:t>&gt;();</a:t>
            </a:r>
          </a:p>
          <a:p>
            <a:r>
              <a:rPr lang="en-US" sz="2800" dirty="0" err="1"/>
              <a:t>Ví</a:t>
            </a:r>
            <a:r>
              <a:rPr lang="en-US" sz="2800" dirty="0"/>
              <a:t> </a:t>
            </a:r>
            <a:r>
              <a:rPr lang="en-US" sz="2800" dirty="0" err="1"/>
              <a:t>dụ</a:t>
            </a:r>
            <a:endParaRPr lang="en-US" sz="2800" dirty="0"/>
          </a:p>
          <a:p>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2" y="3931332"/>
            <a:ext cx="6315075" cy="68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9113837" y="134510"/>
            <a:ext cx="2133600" cy="765761"/>
            <a:chOff x="9113837" y="134510"/>
            <a:chExt cx="2133600" cy="765761"/>
          </a:xfrm>
        </p:grpSpPr>
        <p:pic>
          <p:nvPicPr>
            <p:cNvPr id="6"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4" name="Date Placeholder 3"/>
          <p:cNvSpPr>
            <a:spLocks noGrp="1"/>
          </p:cNvSpPr>
          <p:nvPr>
            <p:ph type="dt" sz="half" idx="10"/>
          </p:nvPr>
        </p:nvSpPr>
        <p:spPr/>
        <p:txBody>
          <a:bodyPr/>
          <a:lstStyle/>
          <a:p>
            <a:pPr>
              <a:defRPr/>
            </a:pPr>
            <a:fld id="{4D50F4E0-2252-435E-8045-1D4B9948C2A5}"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419105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(properties) 1-5</a:t>
            </a:r>
          </a:p>
        </p:txBody>
      </p:sp>
      <p:sp>
        <p:nvSpPr>
          <p:cNvPr id="3" name="Content Placeholder 2"/>
          <p:cNvSpPr>
            <a:spLocks noGrp="1"/>
          </p:cNvSpPr>
          <p:nvPr>
            <p:ph idx="1"/>
          </p:nvPr>
        </p:nvSpPr>
        <p:spPr>
          <a:xfrm>
            <a:off x="479425" y="1238250"/>
            <a:ext cx="10563225" cy="5121275"/>
          </a:xfrm>
        </p:spPr>
        <p:txBody>
          <a:bodyPr/>
          <a:lstStyle/>
          <a:p>
            <a:r>
              <a:rPr lang="en-US" sz="2800" dirty="0" err="1"/>
              <a:t>Trong</a:t>
            </a:r>
            <a:r>
              <a:rPr lang="en-US" sz="2800" dirty="0"/>
              <a:t> C# </a:t>
            </a:r>
            <a:r>
              <a:rPr lang="en-US" sz="2800" dirty="0" err="1"/>
              <a:t>thuộc</a:t>
            </a:r>
            <a:r>
              <a:rPr lang="en-US" sz="2800" dirty="0"/>
              <a:t> </a:t>
            </a:r>
            <a:r>
              <a:rPr lang="en-US" sz="2800" dirty="0" err="1"/>
              <a:t>tính</a:t>
            </a:r>
            <a:r>
              <a:rPr lang="en-US" sz="2800" dirty="0"/>
              <a:t> </a:t>
            </a:r>
            <a:r>
              <a:rPr lang="en-US" sz="2800" dirty="0" err="1"/>
              <a:t>là</a:t>
            </a:r>
            <a:r>
              <a:rPr lang="en-US" sz="2800" dirty="0"/>
              <a:t> </a:t>
            </a:r>
            <a:r>
              <a:rPr lang="en-US" sz="2800" dirty="0" err="1"/>
              <a:t>thành</a:t>
            </a:r>
            <a:r>
              <a:rPr lang="en-US" sz="2800" dirty="0"/>
              <a:t> </a:t>
            </a:r>
            <a:r>
              <a:rPr lang="en-US" sz="2800" dirty="0" err="1"/>
              <a:t>phần</a:t>
            </a:r>
            <a:r>
              <a:rPr lang="en-US" sz="2800" dirty="0"/>
              <a:t> </a:t>
            </a:r>
            <a:r>
              <a:rPr lang="en-US" sz="2800" dirty="0" err="1"/>
              <a:t>được</a:t>
            </a:r>
            <a:r>
              <a:rPr lang="en-US" sz="2800" dirty="0"/>
              <a:t> </a:t>
            </a:r>
            <a:r>
              <a:rPr lang="en-US" sz="2800" dirty="0" err="1"/>
              <a:t>sử</a:t>
            </a:r>
            <a:r>
              <a:rPr lang="en-US" sz="2800" dirty="0"/>
              <a:t> </a:t>
            </a:r>
            <a:r>
              <a:rPr lang="en-US" sz="2800" dirty="0" err="1"/>
              <a:t>dụng</a:t>
            </a:r>
            <a:r>
              <a:rPr lang="en-US" sz="2800" dirty="0"/>
              <a:t> </a:t>
            </a:r>
            <a:r>
              <a:rPr lang="en-US" sz="2800" dirty="0" err="1"/>
              <a:t>để</a:t>
            </a:r>
            <a:r>
              <a:rPr lang="en-US" sz="2800" dirty="0"/>
              <a:t> </a:t>
            </a:r>
            <a:r>
              <a:rPr lang="en-US" sz="2800" dirty="0" err="1"/>
              <a:t>truy</a:t>
            </a:r>
            <a:r>
              <a:rPr lang="en-US" sz="2800" dirty="0"/>
              <a:t> </a:t>
            </a:r>
            <a:r>
              <a:rPr lang="en-US" sz="2800" dirty="0" err="1"/>
              <a:t>xuất</a:t>
            </a:r>
            <a:r>
              <a:rPr lang="en-US" sz="2800" dirty="0"/>
              <a:t> </a:t>
            </a:r>
            <a:r>
              <a:rPr lang="en-US" sz="2800" dirty="0" err="1"/>
              <a:t>đến</a:t>
            </a:r>
            <a:r>
              <a:rPr lang="en-US" sz="2800" dirty="0"/>
              <a:t> </a:t>
            </a:r>
            <a:r>
              <a:rPr lang="en-US" sz="2800" dirty="0" err="1"/>
              <a:t>các</a:t>
            </a:r>
            <a:r>
              <a:rPr lang="en-US" sz="2800" dirty="0"/>
              <a:t> </a:t>
            </a:r>
            <a:r>
              <a:rPr lang="en-US" sz="2800" dirty="0" err="1"/>
              <a:t>trường</a:t>
            </a:r>
            <a:r>
              <a:rPr lang="en-US" sz="2800" dirty="0"/>
              <a:t> private </a:t>
            </a:r>
            <a:r>
              <a:rPr lang="en-US" sz="2800" dirty="0" err="1"/>
              <a:t>được</a:t>
            </a:r>
            <a:r>
              <a:rPr lang="en-US" sz="2800" dirty="0"/>
              <a:t> </a:t>
            </a:r>
            <a:r>
              <a:rPr lang="en-US" sz="2800" dirty="0" err="1"/>
              <a:t>khai</a:t>
            </a:r>
            <a:r>
              <a:rPr lang="en-US" sz="2800" dirty="0"/>
              <a:t> </a:t>
            </a:r>
            <a:r>
              <a:rPr lang="en-US" sz="2800" dirty="0" err="1"/>
              <a:t>báo</a:t>
            </a:r>
            <a:r>
              <a:rPr lang="en-US" sz="2800" dirty="0"/>
              <a:t> </a:t>
            </a:r>
            <a:r>
              <a:rPr lang="en-US" sz="2800" dirty="0" err="1"/>
              <a:t>bên</a:t>
            </a:r>
            <a:r>
              <a:rPr lang="en-US" sz="2800" dirty="0"/>
              <a:t> </a:t>
            </a:r>
            <a:r>
              <a:rPr lang="en-US" sz="2800" dirty="0" err="1"/>
              <a:t>trong</a:t>
            </a:r>
            <a:r>
              <a:rPr lang="en-US" sz="2800" dirty="0"/>
              <a:t> </a:t>
            </a:r>
            <a:r>
              <a:rPr lang="en-US" sz="2800" dirty="0" err="1"/>
              <a:t>lớp</a:t>
            </a:r>
            <a:endParaRPr lang="en-US" sz="2800" dirty="0"/>
          </a:p>
          <a:p>
            <a:r>
              <a:rPr lang="en-US" sz="2800" dirty="0" err="1"/>
              <a:t>Mỗi</a:t>
            </a:r>
            <a:r>
              <a:rPr lang="en-US" sz="2800" dirty="0"/>
              <a:t> </a:t>
            </a:r>
            <a:r>
              <a:rPr lang="en-US" sz="2800" dirty="0" err="1"/>
              <a:t>thuộc</a:t>
            </a:r>
            <a:r>
              <a:rPr lang="en-US" sz="2800" dirty="0"/>
              <a:t> </a:t>
            </a:r>
            <a:r>
              <a:rPr lang="en-US" sz="2800" dirty="0" err="1"/>
              <a:t>tính</a:t>
            </a:r>
            <a:r>
              <a:rPr lang="en-US" sz="2800" dirty="0"/>
              <a:t> </a:t>
            </a:r>
            <a:r>
              <a:rPr lang="en-US" sz="2800" dirty="0" err="1"/>
              <a:t>truy</a:t>
            </a:r>
            <a:r>
              <a:rPr lang="en-US" sz="2800" dirty="0"/>
              <a:t> </a:t>
            </a:r>
            <a:r>
              <a:rPr lang="en-US" sz="2800" dirty="0" err="1"/>
              <a:t>xuất</a:t>
            </a:r>
            <a:r>
              <a:rPr lang="en-US" sz="2800" dirty="0"/>
              <a:t> </a:t>
            </a:r>
            <a:r>
              <a:rPr lang="en-US" sz="2800" dirty="0" err="1"/>
              <a:t>đến</a:t>
            </a:r>
            <a:r>
              <a:rPr lang="en-US" sz="2800" dirty="0"/>
              <a:t> </a:t>
            </a:r>
            <a:r>
              <a:rPr lang="en-US" sz="2800" dirty="0" err="1"/>
              <a:t>một</a:t>
            </a:r>
            <a:r>
              <a:rPr lang="en-US" sz="2800" dirty="0"/>
              <a:t> </a:t>
            </a:r>
            <a:r>
              <a:rPr lang="en-US" sz="2800" dirty="0" err="1"/>
              <a:t>biến</a:t>
            </a:r>
            <a:r>
              <a:rPr lang="en-US" sz="2800" dirty="0"/>
              <a:t> </a:t>
            </a:r>
            <a:r>
              <a:rPr lang="en-US" sz="2800" dirty="0" err="1"/>
              <a:t>thành</a:t>
            </a:r>
            <a:r>
              <a:rPr lang="en-US" sz="2800" dirty="0"/>
              <a:t> </a:t>
            </a:r>
            <a:r>
              <a:rPr lang="en-US" sz="2800" dirty="0" err="1"/>
              <a:t>viên</a:t>
            </a:r>
            <a:r>
              <a:rPr lang="en-US" sz="2800" dirty="0"/>
              <a:t> </a:t>
            </a:r>
            <a:r>
              <a:rPr lang="en-US" sz="2800" dirty="0" err="1"/>
              <a:t>duy</a:t>
            </a:r>
            <a:r>
              <a:rPr lang="en-US" sz="2800" dirty="0"/>
              <a:t> </a:t>
            </a:r>
            <a:r>
              <a:rPr lang="en-US" sz="2800" dirty="0" err="1"/>
              <a:t>nhất</a:t>
            </a:r>
            <a:endParaRPr lang="en-US" sz="2800" dirty="0"/>
          </a:p>
          <a:p>
            <a:r>
              <a:rPr lang="en-US" sz="2800" b="1" dirty="0" err="1"/>
              <a:t>Khai</a:t>
            </a:r>
            <a:r>
              <a:rPr lang="en-US" sz="2800" b="1" dirty="0"/>
              <a:t> </a:t>
            </a:r>
            <a:r>
              <a:rPr lang="en-US" sz="2800" b="1" dirty="0" err="1"/>
              <a:t>báo</a:t>
            </a:r>
            <a:r>
              <a:rPr lang="en-US" sz="2800" b="1" dirty="0"/>
              <a:t> </a:t>
            </a:r>
            <a:r>
              <a:rPr lang="en-US" sz="2800" b="1" dirty="0" err="1"/>
              <a:t>lớp</a:t>
            </a:r>
            <a:r>
              <a:rPr lang="en-US" sz="2800" b="1" dirty="0"/>
              <a:t> </a:t>
            </a:r>
            <a:r>
              <a:rPr lang="en-US" sz="2800" b="1" dirty="0" err="1"/>
              <a:t>thuộc</a:t>
            </a:r>
            <a:r>
              <a:rPr lang="en-US" sz="2800" b="1" dirty="0"/>
              <a:t> </a:t>
            </a:r>
            <a:r>
              <a:rPr lang="en-US" sz="2800" b="1" dirty="0" err="1"/>
              <a:t>tính</a:t>
            </a:r>
            <a:endParaRPr lang="en-US" sz="2800" b="1" dirty="0"/>
          </a:p>
          <a:p>
            <a:pPr marL="468313" lvl="1" indent="0">
              <a:buNone/>
            </a:pPr>
            <a:r>
              <a:rPr lang="en-US" sz="1800" dirty="0">
                <a:solidFill>
                  <a:schemeClr val="accent6">
                    <a:lumMod val="75000"/>
                  </a:schemeClr>
                </a:solidFill>
              </a:rPr>
              <a:t>class &lt;</a:t>
            </a:r>
            <a:r>
              <a:rPr lang="en-US" sz="1800" dirty="0" err="1">
                <a:solidFill>
                  <a:schemeClr val="accent6">
                    <a:lumMod val="75000"/>
                  </a:schemeClr>
                </a:solidFill>
              </a:rPr>
              <a:t>Tên_lớp</a:t>
            </a:r>
            <a:r>
              <a:rPr lang="en-US" sz="1800" dirty="0">
                <a:solidFill>
                  <a:schemeClr val="accent6">
                    <a:lumMod val="75000"/>
                  </a:schemeClr>
                </a:solidFill>
              </a:rPr>
              <a:t>&gt; </a:t>
            </a:r>
          </a:p>
          <a:p>
            <a:pPr marL="468313" lvl="1" indent="0">
              <a:buNone/>
            </a:pPr>
            <a:r>
              <a:rPr lang="en-US" sz="1800" dirty="0">
                <a:solidFill>
                  <a:schemeClr val="accent6">
                    <a:lumMod val="75000"/>
                  </a:schemeClr>
                </a:solidFill>
              </a:rPr>
              <a:t>{</a:t>
            </a:r>
          </a:p>
          <a:p>
            <a:pPr marL="468313" lvl="1" indent="0">
              <a:buNone/>
            </a:pPr>
            <a:r>
              <a:rPr lang="en-US" sz="1800" dirty="0">
                <a:solidFill>
                  <a:schemeClr val="accent6">
                    <a:lumMod val="75000"/>
                  </a:schemeClr>
                </a:solidFill>
              </a:rPr>
              <a:t>	//</a:t>
            </a:r>
            <a:r>
              <a:rPr lang="en-US" sz="1800" dirty="0" err="1">
                <a:solidFill>
                  <a:schemeClr val="accent6">
                    <a:lumMod val="75000"/>
                  </a:schemeClr>
                </a:solidFill>
              </a:rPr>
              <a:t>khai</a:t>
            </a:r>
            <a:r>
              <a:rPr lang="en-US" sz="1800" dirty="0">
                <a:solidFill>
                  <a:schemeClr val="accent6">
                    <a:lumMod val="75000"/>
                  </a:schemeClr>
                </a:solidFill>
              </a:rPr>
              <a:t> bao </a:t>
            </a:r>
            <a:r>
              <a:rPr lang="en-US" sz="1800" dirty="0" err="1">
                <a:solidFill>
                  <a:schemeClr val="accent6">
                    <a:lumMod val="75000"/>
                  </a:schemeClr>
                </a:solidFill>
              </a:rPr>
              <a:t>thuộc</a:t>
            </a:r>
            <a:r>
              <a:rPr lang="en-US" sz="1800" dirty="0">
                <a:solidFill>
                  <a:schemeClr val="accent6">
                    <a:lumMod val="75000"/>
                  </a:schemeClr>
                </a:solidFill>
              </a:rPr>
              <a:t> </a:t>
            </a:r>
            <a:r>
              <a:rPr lang="en-US" sz="1800" dirty="0" err="1">
                <a:solidFill>
                  <a:schemeClr val="accent6">
                    <a:lumMod val="75000"/>
                  </a:schemeClr>
                </a:solidFill>
              </a:rPr>
              <a:t>tính</a:t>
            </a:r>
            <a:endParaRPr lang="en-US" sz="1800" dirty="0">
              <a:solidFill>
                <a:schemeClr val="accent6">
                  <a:lumMod val="75000"/>
                </a:schemeClr>
              </a:solidFill>
            </a:endParaRPr>
          </a:p>
          <a:p>
            <a:pPr marL="468313" lvl="1" indent="0">
              <a:buNone/>
            </a:pPr>
            <a:r>
              <a:rPr lang="en-US" sz="1800" dirty="0">
                <a:solidFill>
                  <a:schemeClr val="accent6">
                    <a:lumMod val="75000"/>
                  </a:schemeClr>
                </a:solidFill>
              </a:rPr>
              <a:t>	[public | private] </a:t>
            </a:r>
            <a:r>
              <a:rPr lang="en-US" sz="1800" dirty="0" err="1">
                <a:solidFill>
                  <a:schemeClr val="accent6">
                    <a:lumMod val="75000"/>
                  </a:schemeClr>
                </a:solidFill>
              </a:rPr>
              <a:t>Kiểu_dữ_liệu</a:t>
            </a:r>
            <a:r>
              <a:rPr lang="en-US" sz="1800" dirty="0">
                <a:solidFill>
                  <a:schemeClr val="accent6">
                    <a:lumMod val="75000"/>
                  </a:schemeClr>
                </a:solidFill>
              </a:rPr>
              <a:t> </a:t>
            </a:r>
            <a:r>
              <a:rPr lang="en-US" sz="1800" dirty="0" err="1">
                <a:solidFill>
                  <a:schemeClr val="accent6">
                    <a:lumMod val="75000"/>
                  </a:schemeClr>
                </a:solidFill>
              </a:rPr>
              <a:t>Tên_thuộc_tính</a:t>
            </a:r>
            <a:endParaRPr lang="en-US" sz="1800" dirty="0">
              <a:solidFill>
                <a:schemeClr val="accent6">
                  <a:lumMod val="75000"/>
                </a:schemeClr>
              </a:solidFill>
            </a:endParaRPr>
          </a:p>
          <a:p>
            <a:pPr marL="468313" lvl="1" indent="0">
              <a:buNone/>
            </a:pPr>
            <a:r>
              <a:rPr lang="en-US" sz="1800" dirty="0">
                <a:solidFill>
                  <a:schemeClr val="accent6">
                    <a:lumMod val="75000"/>
                  </a:schemeClr>
                </a:solidFill>
              </a:rPr>
              <a:t>	{</a:t>
            </a:r>
          </a:p>
          <a:p>
            <a:pPr marL="468313" lvl="1" indent="0">
              <a:buNone/>
            </a:pPr>
            <a:r>
              <a:rPr lang="en-US" sz="1800" dirty="0">
                <a:solidFill>
                  <a:schemeClr val="accent6">
                    <a:lumMod val="75000"/>
                  </a:schemeClr>
                </a:solidFill>
              </a:rPr>
              <a:t>		get{ return </a:t>
            </a:r>
            <a:r>
              <a:rPr lang="en-US" sz="1800" dirty="0" err="1">
                <a:solidFill>
                  <a:schemeClr val="accent6">
                    <a:lumMod val="75000"/>
                  </a:schemeClr>
                </a:solidFill>
              </a:rPr>
              <a:t>tên_trường</a:t>
            </a:r>
            <a:r>
              <a:rPr lang="en-US" sz="1800" dirty="0">
                <a:solidFill>
                  <a:schemeClr val="accent6">
                    <a:lumMod val="75000"/>
                  </a:schemeClr>
                </a:solidFill>
              </a:rPr>
              <a:t>;}</a:t>
            </a:r>
          </a:p>
          <a:p>
            <a:pPr marL="468313" lvl="1" indent="0">
              <a:buNone/>
            </a:pPr>
            <a:r>
              <a:rPr lang="en-US" sz="1800" dirty="0">
                <a:solidFill>
                  <a:schemeClr val="accent6">
                    <a:lumMod val="75000"/>
                  </a:schemeClr>
                </a:solidFill>
              </a:rPr>
              <a:t>		set{ </a:t>
            </a:r>
            <a:r>
              <a:rPr lang="en-US" sz="1800" dirty="0" err="1">
                <a:solidFill>
                  <a:schemeClr val="accent6">
                    <a:lumMod val="75000"/>
                  </a:schemeClr>
                </a:solidFill>
              </a:rPr>
              <a:t>tên_trường</a:t>
            </a:r>
            <a:r>
              <a:rPr lang="en-US" sz="1800" dirty="0">
                <a:solidFill>
                  <a:schemeClr val="accent6">
                    <a:lumMod val="75000"/>
                  </a:schemeClr>
                </a:solidFill>
              </a:rPr>
              <a:t>=value;}</a:t>
            </a:r>
          </a:p>
          <a:p>
            <a:pPr marL="468313" lvl="1" indent="0">
              <a:buNone/>
            </a:pPr>
            <a:r>
              <a:rPr lang="en-US" sz="1800" dirty="0">
                <a:solidFill>
                  <a:schemeClr val="accent6">
                    <a:lumMod val="75000"/>
                  </a:schemeClr>
                </a:solidFill>
              </a:rPr>
              <a:t>	}</a:t>
            </a:r>
          </a:p>
          <a:p>
            <a:pPr marL="468313" lvl="1" indent="0">
              <a:buNone/>
            </a:pPr>
            <a:r>
              <a:rPr lang="en-US" sz="1800" dirty="0">
                <a:solidFill>
                  <a:schemeClr val="accent6">
                    <a:lumMod val="75000"/>
                  </a:schemeClr>
                </a:solidFill>
              </a:rPr>
              <a:t>	//</a:t>
            </a:r>
            <a:r>
              <a:rPr lang="en-US" sz="1800" dirty="0" err="1">
                <a:solidFill>
                  <a:schemeClr val="accent6">
                    <a:lumMod val="75000"/>
                  </a:schemeClr>
                </a:solidFill>
              </a:rPr>
              <a:t>khai</a:t>
            </a:r>
            <a:r>
              <a:rPr lang="en-US" sz="1800" dirty="0">
                <a:solidFill>
                  <a:schemeClr val="accent6">
                    <a:lumMod val="75000"/>
                  </a:schemeClr>
                </a:solidFill>
              </a:rPr>
              <a:t> </a:t>
            </a:r>
            <a:r>
              <a:rPr lang="en-US" sz="1800" dirty="0" err="1">
                <a:solidFill>
                  <a:schemeClr val="accent6">
                    <a:lumMod val="75000"/>
                  </a:schemeClr>
                </a:solidFill>
              </a:rPr>
              <a:t>báo</a:t>
            </a:r>
            <a:r>
              <a:rPr lang="en-US" sz="1800" dirty="0">
                <a:solidFill>
                  <a:schemeClr val="accent6">
                    <a:lumMod val="75000"/>
                  </a:schemeClr>
                </a:solidFill>
              </a:rPr>
              <a:t> </a:t>
            </a:r>
            <a:r>
              <a:rPr lang="en-US" sz="1800" dirty="0" err="1">
                <a:solidFill>
                  <a:schemeClr val="accent6">
                    <a:lumMod val="75000"/>
                  </a:schemeClr>
                </a:solidFill>
              </a:rPr>
              <a:t>tiếp</a:t>
            </a:r>
            <a:endParaRPr lang="en-US" sz="1800" dirty="0">
              <a:solidFill>
                <a:schemeClr val="accent6">
                  <a:lumMod val="75000"/>
                </a:schemeClr>
              </a:solidFill>
            </a:endParaRPr>
          </a:p>
          <a:p>
            <a:pPr marL="468313" lvl="1" indent="0">
              <a:buNone/>
            </a:pPr>
            <a:r>
              <a:rPr lang="en-US" sz="1800" dirty="0">
                <a:solidFill>
                  <a:schemeClr val="accent6">
                    <a:lumMod val="75000"/>
                  </a:schemeClr>
                </a:solidFill>
              </a:rPr>
              <a:t>}</a:t>
            </a:r>
          </a:p>
        </p:txBody>
      </p:sp>
      <p:grpSp>
        <p:nvGrpSpPr>
          <p:cNvPr id="4" name="Group 3"/>
          <p:cNvGrpSpPr/>
          <p:nvPr/>
        </p:nvGrpSpPr>
        <p:grpSpPr>
          <a:xfrm>
            <a:off x="9113837" y="134510"/>
            <a:ext cx="2133600" cy="765761"/>
            <a:chOff x="9113837" y="134510"/>
            <a:chExt cx="2133600" cy="765761"/>
          </a:xfrm>
        </p:grpSpPr>
        <p:pic>
          <p:nvPicPr>
            <p:cNvPr id="5"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7" name="Date Placeholder 6"/>
          <p:cNvSpPr>
            <a:spLocks noGrp="1"/>
          </p:cNvSpPr>
          <p:nvPr>
            <p:ph type="dt" sz="half" idx="10"/>
          </p:nvPr>
        </p:nvSpPr>
        <p:spPr/>
        <p:txBody>
          <a:bodyPr/>
          <a:lstStyle/>
          <a:p>
            <a:pPr>
              <a:defRPr/>
            </a:pPr>
            <a:fld id="{8FC6AE8A-B3A2-4DFF-B63B-1D76C71C344B}" type="datetime1">
              <a:rPr lang="en-US" smtClean="0"/>
              <a:t>03-Mar-20</a:t>
            </a:fld>
            <a:endParaRPr lang="en-US"/>
          </a:p>
        </p:txBody>
      </p:sp>
      <p:sp>
        <p:nvSpPr>
          <p:cNvPr id="8" name="Footer Placeholder 7"/>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61303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(properties) 2-5</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03237" y="1065729"/>
            <a:ext cx="10272486" cy="5415807"/>
            <a:chOff x="441551" y="1065729"/>
            <a:chExt cx="10272486" cy="5415807"/>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1381398"/>
              <a:ext cx="10266363" cy="5100138"/>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ounded Rectangle 5"/>
            <p:cNvSpPr/>
            <p:nvPr/>
          </p:nvSpPr>
          <p:spPr>
            <a:xfrm>
              <a:off x="441551" y="1065729"/>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10" name="Date Placeholder 9"/>
          <p:cNvSpPr>
            <a:spLocks noGrp="1"/>
          </p:cNvSpPr>
          <p:nvPr>
            <p:ph type="dt" sz="half" idx="10"/>
          </p:nvPr>
        </p:nvSpPr>
        <p:spPr/>
        <p:txBody>
          <a:bodyPr/>
          <a:lstStyle/>
          <a:p>
            <a:pPr>
              <a:defRPr/>
            </a:pPr>
            <a:fld id="{A8A25207-8F2B-4F69-863D-75FA8890458F}" type="datetime1">
              <a:rPr lang="en-US" smtClean="0"/>
              <a:t>03-Mar-20</a:t>
            </a:fld>
            <a:endParaRPr lang="en-US"/>
          </a:p>
        </p:txBody>
      </p:sp>
      <p:sp>
        <p:nvSpPr>
          <p:cNvPr id="11" name="Footer Placeholder 10"/>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20824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0338"/>
            <a:ext cx="6632575" cy="560387"/>
          </a:xfrm>
        </p:spPr>
        <p:txBody>
          <a:bodyPr>
            <a:noAutofit/>
          </a:bodyPr>
          <a:lstStyle/>
          <a:p>
            <a:r>
              <a:rPr lang="en-US" sz="3600"/>
              <a:t>    Thuộc tính (properties) 3-5</a:t>
            </a:r>
          </a:p>
        </p:txBody>
      </p:sp>
      <p:grpSp>
        <p:nvGrpSpPr>
          <p:cNvPr id="21" name="Group 20"/>
          <p:cNvGrpSpPr/>
          <p:nvPr/>
        </p:nvGrpSpPr>
        <p:grpSpPr>
          <a:xfrm>
            <a:off x="1522186" y="1623786"/>
            <a:ext cx="8477702" cy="3953328"/>
            <a:chOff x="693964" y="1479550"/>
            <a:chExt cx="8477702" cy="3953328"/>
          </a:xfrm>
        </p:grpSpPr>
        <p:sp>
          <p:nvSpPr>
            <p:cNvPr id="5" name="Rounded Rectangle 4"/>
            <p:cNvSpPr/>
            <p:nvPr/>
          </p:nvSpPr>
          <p:spPr>
            <a:xfrm>
              <a:off x="693964" y="3072946"/>
              <a:ext cx="2209800" cy="762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Loại thuộc tính</a:t>
              </a:r>
            </a:p>
          </p:txBody>
        </p:sp>
        <p:sp>
          <p:nvSpPr>
            <p:cNvPr id="6" name="Rounded Rectangle 5"/>
            <p:cNvSpPr/>
            <p:nvPr/>
          </p:nvSpPr>
          <p:spPr>
            <a:xfrm>
              <a:off x="4770437" y="1479550"/>
              <a:ext cx="4381727" cy="1062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Thuộc tính chỉ đọc (Read only)</a:t>
              </a:r>
            </a:p>
            <a:p>
              <a:pPr algn="ctr"/>
              <a:r>
                <a:rPr lang="en-US"/>
                <a:t>Chỉ khai báo thành phần get{…}</a:t>
              </a:r>
            </a:p>
          </p:txBody>
        </p:sp>
        <p:sp>
          <p:nvSpPr>
            <p:cNvPr id="9" name="Rounded Rectangle 8"/>
            <p:cNvSpPr/>
            <p:nvPr/>
          </p:nvSpPr>
          <p:spPr>
            <a:xfrm>
              <a:off x="4780188" y="2922814"/>
              <a:ext cx="4381727" cy="1062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Thuộc</a:t>
              </a:r>
              <a:r>
                <a:rPr lang="en-US" dirty="0"/>
                <a:t> </a:t>
              </a:r>
              <a:r>
                <a:rPr lang="en-US" dirty="0" err="1"/>
                <a:t>tính</a:t>
              </a:r>
              <a:r>
                <a:rPr lang="en-US" dirty="0"/>
                <a:t> </a:t>
              </a:r>
              <a:r>
                <a:rPr lang="en-US" dirty="0" err="1"/>
                <a:t>chỉ</a:t>
              </a:r>
              <a:r>
                <a:rPr lang="en-US" dirty="0"/>
                <a:t> </a:t>
              </a:r>
              <a:r>
                <a:rPr lang="en-US" dirty="0" err="1"/>
                <a:t>ghi</a:t>
              </a:r>
              <a:r>
                <a:rPr lang="en-US" dirty="0"/>
                <a:t> (Write only)</a:t>
              </a:r>
            </a:p>
            <a:p>
              <a:pPr algn="ctr"/>
              <a:r>
                <a:rPr lang="en-US" dirty="0" err="1"/>
                <a:t>Chỉ</a:t>
              </a:r>
              <a:r>
                <a:rPr lang="en-US" dirty="0"/>
                <a:t> </a:t>
              </a:r>
              <a:r>
                <a:rPr lang="en-US" dirty="0" err="1"/>
                <a:t>khai</a:t>
              </a:r>
              <a:r>
                <a:rPr lang="en-US" dirty="0"/>
                <a:t> </a:t>
              </a:r>
              <a:r>
                <a:rPr lang="en-US" dirty="0" err="1"/>
                <a:t>báo</a:t>
              </a:r>
              <a:r>
                <a:rPr lang="en-US" dirty="0"/>
                <a:t> </a:t>
              </a:r>
              <a:r>
                <a:rPr lang="en-US" dirty="0" err="1"/>
                <a:t>thành</a:t>
              </a:r>
              <a:r>
                <a:rPr lang="en-US" dirty="0"/>
                <a:t> </a:t>
              </a:r>
              <a:r>
                <a:rPr lang="en-US" dirty="0" err="1"/>
                <a:t>phần</a:t>
              </a:r>
              <a:r>
                <a:rPr lang="en-US" dirty="0"/>
                <a:t> set{…}</a:t>
              </a:r>
            </a:p>
          </p:txBody>
        </p:sp>
        <p:sp>
          <p:nvSpPr>
            <p:cNvPr id="10" name="Rounded Rectangle 9"/>
            <p:cNvSpPr/>
            <p:nvPr/>
          </p:nvSpPr>
          <p:spPr>
            <a:xfrm>
              <a:off x="4789939" y="4370614"/>
              <a:ext cx="4381727" cy="1062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Thuộc tính đọc ghi (Read, Write)</a:t>
              </a:r>
            </a:p>
            <a:p>
              <a:pPr algn="ctr"/>
              <a:r>
                <a:rPr lang="en-US"/>
                <a:t>Khai báo cả get{…} và set{…}</a:t>
              </a:r>
            </a:p>
          </p:txBody>
        </p:sp>
        <p:cxnSp>
          <p:nvCxnSpPr>
            <p:cNvPr id="12" name="Elbow Connector 11"/>
            <p:cNvCxnSpPr>
              <a:stCxn id="5" idx="3"/>
              <a:endCxn id="6" idx="1"/>
            </p:cNvCxnSpPr>
            <p:nvPr/>
          </p:nvCxnSpPr>
          <p:spPr>
            <a:xfrm flipV="1">
              <a:off x="2903764" y="2010682"/>
              <a:ext cx="1866673" cy="14432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10" idx="1"/>
            </p:cNvCxnSpPr>
            <p:nvPr/>
          </p:nvCxnSpPr>
          <p:spPr>
            <a:xfrm>
              <a:off x="2903764" y="3453946"/>
              <a:ext cx="1886175" cy="1447800"/>
            </a:xfrm>
            <a:prstGeom prst="bentConnector3">
              <a:avLst>
                <a:gd name="adj1" fmla="val 492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9" idx="1"/>
            </p:cNvCxnSpPr>
            <p:nvPr/>
          </p:nvCxnSpPr>
          <p:spPr>
            <a:xfrm>
              <a:off x="2903764" y="3453946"/>
              <a:ext cx="1876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9113837" y="134510"/>
            <a:ext cx="2133600" cy="765761"/>
            <a:chOff x="9113837" y="134510"/>
            <a:chExt cx="2133600" cy="765761"/>
          </a:xfrm>
        </p:grpSpPr>
        <p:pic>
          <p:nvPicPr>
            <p:cNvPr id="13"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3" name="Date Placeholder 2"/>
          <p:cNvSpPr>
            <a:spLocks noGrp="1"/>
          </p:cNvSpPr>
          <p:nvPr>
            <p:ph type="dt" sz="half" idx="10"/>
          </p:nvPr>
        </p:nvSpPr>
        <p:spPr/>
        <p:txBody>
          <a:bodyPr/>
          <a:lstStyle/>
          <a:p>
            <a:pPr>
              <a:defRPr/>
            </a:pPr>
            <a:fld id="{9904ADAD-DAFF-4B2C-A02A-5AD29EF102B8}" type="datetime1">
              <a:rPr lang="en-US" smtClean="0"/>
              <a:t>03-Mar-20</a:t>
            </a:fld>
            <a:endParaRPr lang="en-US"/>
          </a:p>
        </p:txBody>
      </p:sp>
      <p:sp>
        <p:nvSpPr>
          <p:cNvPr id="4" name="Footer Placeholder 3"/>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393519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0075" y="1065729"/>
            <a:ext cx="9428162" cy="5385226"/>
            <a:chOff x="600075" y="1065729"/>
            <a:chExt cx="9428162" cy="5385226"/>
          </a:xfrm>
        </p:grpSpPr>
        <p:sp>
          <p:nvSpPr>
            <p:cNvPr id="3" name="Rounded Rectangle 2"/>
            <p:cNvSpPr/>
            <p:nvPr/>
          </p:nvSpPr>
          <p:spPr>
            <a:xfrm>
              <a:off x="600075" y="1065729"/>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89" y="1361622"/>
              <a:ext cx="9413648" cy="5089333"/>
            </a:xfrm>
            <a:prstGeom prst="rect">
              <a:avLst/>
            </a:prstGeom>
            <a:ln/>
          </p:spPr>
          <p:style>
            <a:lnRef idx="1">
              <a:schemeClr val="accent1"/>
            </a:lnRef>
            <a:fillRef idx="3">
              <a:schemeClr val="accent1"/>
            </a:fillRef>
            <a:effectRef idx="2">
              <a:schemeClr val="accent1"/>
            </a:effectRef>
            <a:fontRef idx="minor">
              <a:schemeClr val="lt1"/>
            </a:fontRef>
          </p:style>
        </p:pic>
      </p:grpSp>
      <p:sp>
        <p:nvSpPr>
          <p:cNvPr id="5" name="Title 4"/>
          <p:cNvSpPr>
            <a:spLocks noGrp="1"/>
          </p:cNvSpPr>
          <p:nvPr>
            <p:ph type="title"/>
          </p:nvPr>
        </p:nvSpPr>
        <p:spPr/>
        <p:txBody>
          <a:bodyPr/>
          <a:lstStyle/>
          <a:p>
            <a:r>
              <a:rPr lang="en-US"/>
              <a:t>Thuộc tính (properties) 4-5</a:t>
            </a:r>
          </a:p>
        </p:txBody>
      </p:sp>
      <p:grpSp>
        <p:nvGrpSpPr>
          <p:cNvPr id="6" name="Group 5"/>
          <p:cNvGrpSpPr/>
          <p:nvPr/>
        </p:nvGrpSpPr>
        <p:grpSpPr>
          <a:xfrm>
            <a:off x="9113837" y="134510"/>
            <a:ext cx="2133600" cy="765761"/>
            <a:chOff x="9113837" y="134510"/>
            <a:chExt cx="2133600" cy="765761"/>
          </a:xfrm>
        </p:grpSpPr>
        <p:pic>
          <p:nvPicPr>
            <p:cNvPr id="7"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9" name="Date Placeholder 8"/>
          <p:cNvSpPr>
            <a:spLocks noGrp="1"/>
          </p:cNvSpPr>
          <p:nvPr>
            <p:ph type="dt" sz="half" idx="10"/>
          </p:nvPr>
        </p:nvSpPr>
        <p:spPr/>
        <p:txBody>
          <a:bodyPr/>
          <a:lstStyle/>
          <a:p>
            <a:pPr>
              <a:defRPr/>
            </a:pPr>
            <a:fld id="{EA43C742-2853-4733-A9EA-FF72E53F1C06}"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8334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861333" cy="560070"/>
          </a:xfrm>
        </p:spPr>
        <p:txBody>
          <a:bodyPr/>
          <a:lstStyle/>
          <a:p>
            <a:r>
              <a:rPr lang="en-US" sz="4000"/>
              <a:t>Thuộc tính (properties) 5-5</a:t>
            </a:r>
            <a:endParaRPr lang="en-US"/>
          </a:p>
        </p:txBody>
      </p:sp>
      <p:sp>
        <p:nvSpPr>
          <p:cNvPr id="3" name="Subtitle 2"/>
          <p:cNvSpPr>
            <a:spLocks noGrp="1"/>
          </p:cNvSpPr>
          <p:nvPr>
            <p:ph idx="1"/>
          </p:nvPr>
        </p:nvSpPr>
        <p:spPr/>
        <p:txBody>
          <a:bodyPr/>
          <a:lstStyle/>
          <a:p>
            <a:r>
              <a:rPr lang="en-US" b="1"/>
              <a:t>Khai báo thuộc tính tự động</a:t>
            </a:r>
          </a:p>
          <a:p>
            <a:pPr marL="534988" lvl="1" indent="0">
              <a:buNone/>
            </a:pPr>
            <a:r>
              <a:rPr lang="en-US" sz="2400">
                <a:solidFill>
                  <a:schemeClr val="accent6">
                    <a:lumMod val="75000"/>
                  </a:schemeClr>
                </a:solidFill>
              </a:rPr>
              <a:t>class &lt;tên_lớp&gt;</a:t>
            </a:r>
          </a:p>
          <a:p>
            <a:pPr marL="534988" lvl="1" indent="0">
              <a:buNone/>
            </a:pPr>
            <a:r>
              <a:rPr lang="en-US" sz="2400">
                <a:solidFill>
                  <a:schemeClr val="accent6">
                    <a:lumMod val="75000"/>
                  </a:schemeClr>
                </a:solidFill>
              </a:rPr>
              <a:t>{</a:t>
            </a:r>
          </a:p>
          <a:p>
            <a:pPr marL="534988" lvl="1" indent="0">
              <a:buNone/>
            </a:pPr>
            <a:r>
              <a:rPr lang="en-US" sz="2400">
                <a:solidFill>
                  <a:schemeClr val="accent6">
                    <a:lumMod val="75000"/>
                  </a:schemeClr>
                </a:solidFill>
              </a:rPr>
              <a:t>	public kiểu_dữ_liệu tên_thuộc_tính { get; set; }</a:t>
            </a:r>
          </a:p>
          <a:p>
            <a:pPr marL="534988" lvl="1" indent="0">
              <a:buNone/>
            </a:pPr>
            <a:r>
              <a:rPr lang="en-US" sz="2400">
                <a:solidFill>
                  <a:schemeClr val="accent6">
                    <a:lumMod val="75000"/>
                  </a:schemeClr>
                </a:solidFill>
              </a:rPr>
              <a:t>}</a:t>
            </a:r>
          </a:p>
          <a:p>
            <a:pPr marL="534988" lvl="1" indent="0">
              <a:buNone/>
            </a:pPr>
            <a:endParaRPr lang="en-US" sz="2400">
              <a:solidFill>
                <a:schemeClr val="accent6">
                  <a:lumMod val="75000"/>
                </a:schemeClr>
              </a:solidFill>
            </a:endParaRPr>
          </a:p>
          <a:p>
            <a:r>
              <a:rPr lang="en-US"/>
              <a:t>Một trường ẩn của thuộc tính sẽ tự động phát sinh khi nó sử dụng</a:t>
            </a:r>
          </a:p>
          <a:p>
            <a:r>
              <a:rPr lang="en-US"/>
              <a:t>Có thể thêm từ khóa private vào trước set hoặc get để quy định là read only hoặc write only</a:t>
            </a:r>
          </a:p>
        </p:txBody>
      </p:sp>
      <p:grpSp>
        <p:nvGrpSpPr>
          <p:cNvPr id="4" name="Group 3"/>
          <p:cNvGrpSpPr/>
          <p:nvPr/>
        </p:nvGrpSpPr>
        <p:grpSpPr>
          <a:xfrm>
            <a:off x="564923" y="3540250"/>
            <a:ext cx="10377714" cy="3005239"/>
            <a:chOff x="564923" y="3540250"/>
            <a:chExt cx="10377714" cy="3005239"/>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3851275"/>
              <a:ext cx="10363200" cy="2694214"/>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ounded Rectangle 4"/>
            <p:cNvSpPr/>
            <p:nvPr/>
          </p:nvSpPr>
          <p:spPr>
            <a:xfrm>
              <a:off x="564923" y="3540250"/>
              <a:ext cx="940934" cy="29589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Ví dụ</a:t>
              </a:r>
            </a:p>
          </p:txBody>
        </p:sp>
      </p:grpSp>
      <p:grpSp>
        <p:nvGrpSpPr>
          <p:cNvPr id="7" name="Group 6"/>
          <p:cNvGrpSpPr/>
          <p:nvPr/>
        </p:nvGrpSpPr>
        <p:grpSpPr>
          <a:xfrm>
            <a:off x="9113837" y="134510"/>
            <a:ext cx="2133600" cy="765761"/>
            <a:chOff x="9113837" y="134510"/>
            <a:chExt cx="2133600" cy="765761"/>
          </a:xfrm>
        </p:grpSpPr>
        <p:pic>
          <p:nvPicPr>
            <p:cNvPr id="8"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
        <p:nvSpPr>
          <p:cNvPr id="6" name="Date Placeholder 5"/>
          <p:cNvSpPr>
            <a:spLocks noGrp="1"/>
          </p:cNvSpPr>
          <p:nvPr>
            <p:ph type="dt" sz="half" idx="10"/>
          </p:nvPr>
        </p:nvSpPr>
        <p:spPr/>
        <p:txBody>
          <a:bodyPr/>
          <a:lstStyle/>
          <a:p>
            <a:pPr>
              <a:defRPr/>
            </a:pPr>
            <a:fld id="{8D23913F-5C48-4F52-90D0-135B21E262DC}" type="datetime1">
              <a:rPr lang="en-US" smtClean="0"/>
              <a:t>03-Mar-20</a:t>
            </a:fld>
            <a:endParaRPr lang="en-US"/>
          </a:p>
        </p:txBody>
      </p:sp>
      <p:sp>
        <p:nvSpPr>
          <p:cNvPr id="10" name="Footer Placeholder 9"/>
          <p:cNvSpPr>
            <a:spLocks noGrp="1"/>
          </p:cNvSpPr>
          <p:nvPr>
            <p:ph type="ftr" sz="quarter" idx="11"/>
          </p:nvPr>
        </p:nvSpPr>
        <p:spPr/>
        <p:txBody>
          <a:bodyPr/>
          <a:lstStyle/>
          <a:p>
            <a:pPr>
              <a:defRPr/>
            </a:pPr>
            <a:r>
              <a:rPr lang="vi-VN"/>
              <a:t>ThS. Nguyễn Hải Dương. BMCNPM - Khoa CNTT - ĐHXD</a:t>
            </a:r>
            <a:endParaRPr lang="en-US"/>
          </a:p>
        </p:txBody>
      </p:sp>
    </p:spTree>
    <p:extLst>
      <p:ext uri="{BB962C8B-B14F-4D97-AF65-F5344CB8AC3E}">
        <p14:creationId xmlns:p14="http://schemas.microsoft.com/office/powerpoint/2010/main" val="1079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 point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3772</TotalTime>
  <Words>1966</Words>
  <Application>Microsoft Office PowerPoint</Application>
  <PresentationFormat>Custom</PresentationFormat>
  <Paragraphs>241</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Times New Roman</vt:lpstr>
      <vt:lpstr>Wingdings 2</vt:lpstr>
      <vt:lpstr>power point_new</vt:lpstr>
      <vt:lpstr> </vt:lpstr>
      <vt:lpstr>Nội dung</vt:lpstr>
      <vt:lpstr>Lớp (class) và khai báo lớp</vt:lpstr>
      <vt:lpstr>Đối tượng(Object) và cách tạo</vt:lpstr>
      <vt:lpstr>Thuộc tính (properties) 1-5</vt:lpstr>
      <vt:lpstr>Thuộc tính (properties) 2-5</vt:lpstr>
      <vt:lpstr>    Thuộc tính (properties) 3-5</vt:lpstr>
      <vt:lpstr>Thuộc tính (properties) 4-5</vt:lpstr>
      <vt:lpstr>Thuộc tính (properties) 5-5</vt:lpstr>
      <vt:lpstr>Phương thức (method) 1-2</vt:lpstr>
      <vt:lpstr>Phương thức (method) 2-2</vt:lpstr>
      <vt:lpstr>Truy xuất vào thành phần bên trong đối tượng 1-2</vt:lpstr>
      <vt:lpstr>Truy xuất vào thành phần bên trong đối tượng 2-2</vt:lpstr>
      <vt:lpstr>Phạm vi truy xuất</vt:lpstr>
      <vt:lpstr>Biến tĩnh</vt:lpstr>
      <vt:lpstr>Phương thức tĩnh 1-2</vt:lpstr>
      <vt:lpstr>Phương thức tĩnh 2-2</vt:lpstr>
      <vt:lpstr>Truyền tham số cho phương thức 1-2</vt:lpstr>
      <vt:lpstr>Truyền tham số cho phương thức 2-2</vt:lpstr>
      <vt:lpstr>Phương thức khởi tạo 1-3</vt:lpstr>
      <vt:lpstr>Phương thức khởi tạo 2-3</vt:lpstr>
      <vt:lpstr>Phương thức khởi tạo 2-3</vt:lpstr>
      <vt:lpstr>Từ khóa “this”</vt:lpstr>
      <vt:lpstr>Phương thức khởi tạo tĩnh</vt:lpstr>
      <vt:lpstr>Phương thức hủy</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 (Introduction to HTML)</dc:title>
  <dc:subject>Building Dynamic Web Sites</dc:subject>
  <dc:creator>Duong Thanh Minh</dc:creator>
  <cp:lastModifiedBy>Duong YT</cp:lastModifiedBy>
  <cp:revision>814</cp:revision>
  <cp:lastPrinted>1999-04-02T07:13:32Z</cp:lastPrinted>
  <dcterms:created xsi:type="dcterms:W3CDTF">1999-02-08T10:06:25Z</dcterms:created>
  <dcterms:modified xsi:type="dcterms:W3CDTF">2020-03-03T10:11:03Z</dcterms:modified>
</cp:coreProperties>
</file>