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22"/>
  </p:notesMasterIdLst>
  <p:handoutMasterIdLst>
    <p:handoutMasterId r:id="rId23"/>
  </p:handout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9" r:id="rId21"/>
  </p:sldIdLst>
  <p:sldSz cx="11522075" cy="7200900"/>
  <p:notesSz cx="9190038" cy="6858000"/>
  <p:defaultTex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268">
          <p15:clr>
            <a:srgbClr val="A4A3A4"/>
          </p15:clr>
        </p15:guide>
        <p15:guide id="2" pos="3629">
          <p15:clr>
            <a:srgbClr val="A4A3A4"/>
          </p15:clr>
        </p15:guide>
      </p15:sldGuideLst>
    </p:ext>
    <p:ext uri="{2D200454-40CA-4A62-9FC3-DE9A4176ACB9}">
      <p15:notesGuideLst xmlns:p15="http://schemas.microsoft.com/office/powerpoint/2012/main">
        <p15:guide id="1" orient="horz" pos="2160">
          <p15:clr>
            <a:srgbClr val="A4A3A4"/>
          </p15:clr>
        </p15:guide>
        <p15:guide id="2" pos="28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DF4E7"/>
    <a:srgbClr val="FCF5C4"/>
    <a:srgbClr val="C1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autoAdjust="0"/>
    <p:restoredTop sz="94660" autoAdjust="0"/>
  </p:normalViewPr>
  <p:slideViewPr>
    <p:cSldViewPr>
      <p:cViewPr varScale="1">
        <p:scale>
          <a:sx n="70" d="100"/>
          <a:sy n="70" d="100"/>
        </p:scale>
        <p:origin x="396" y="60"/>
      </p:cViewPr>
      <p:guideLst>
        <p:guide orient="horz" pos="2268"/>
        <p:guide pos="362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926" y="-102"/>
      </p:cViewPr>
      <p:guideLst>
        <p:guide orient="horz" pos="2160"/>
        <p:guide pos="289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83038"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205413" y="0"/>
            <a:ext cx="3983037" cy="342900"/>
          </a:xfrm>
          <a:prstGeom prst="rect">
            <a:avLst/>
          </a:prstGeom>
        </p:spPr>
        <p:txBody>
          <a:bodyPr vert="horz" lIns="91440" tIns="45720" rIns="91440" bIns="45720" rtlCol="0"/>
          <a:lstStyle>
            <a:lvl1pPr algn="r">
              <a:defRPr sz="1200"/>
            </a:lvl1pPr>
          </a:lstStyle>
          <a:p>
            <a:pPr>
              <a:defRPr/>
            </a:pPr>
            <a:fld id="{237F9830-1794-41B9-B0E8-33936F69EDBF}" type="datetimeFigureOut">
              <a:rPr lang="en-US"/>
              <a:pPr>
                <a:defRPr/>
              </a:pPr>
              <a:t>10-Mar-20</a:t>
            </a:fld>
            <a:endParaRPr lang="en-US"/>
          </a:p>
        </p:txBody>
      </p:sp>
      <p:sp>
        <p:nvSpPr>
          <p:cNvPr id="4" name="Footer Placeholder 3"/>
          <p:cNvSpPr>
            <a:spLocks noGrp="1"/>
          </p:cNvSpPr>
          <p:nvPr>
            <p:ph type="ftr" sz="quarter" idx="2"/>
          </p:nvPr>
        </p:nvSpPr>
        <p:spPr>
          <a:xfrm>
            <a:off x="0" y="6513513"/>
            <a:ext cx="3983038" cy="3429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205413" y="6513513"/>
            <a:ext cx="3983037" cy="342900"/>
          </a:xfrm>
          <a:prstGeom prst="rect">
            <a:avLst/>
          </a:prstGeom>
        </p:spPr>
        <p:txBody>
          <a:bodyPr vert="horz" lIns="91440" tIns="45720" rIns="91440" bIns="45720" rtlCol="0" anchor="b"/>
          <a:lstStyle>
            <a:lvl1pPr algn="r">
              <a:defRPr sz="1200"/>
            </a:lvl1pPr>
          </a:lstStyle>
          <a:p>
            <a:pPr>
              <a:defRPr/>
            </a:pPr>
            <a:fld id="{81097615-924B-4DF2-BB83-AA599D2E9D2B}" type="slidenum">
              <a:rPr lang="en-US"/>
              <a:pPr>
                <a:defRPr/>
              </a:pPr>
              <a:t>‹#›</a:t>
            </a:fld>
            <a:endParaRPr lang="en-US"/>
          </a:p>
        </p:txBody>
      </p:sp>
    </p:spTree>
    <p:extLst>
      <p:ext uri="{BB962C8B-B14F-4D97-AF65-F5344CB8AC3E}">
        <p14:creationId xmlns:p14="http://schemas.microsoft.com/office/powerpoint/2010/main" val="307979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520700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538413" y="514350"/>
            <a:ext cx="41148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1225550" y="3257550"/>
            <a:ext cx="6738938" cy="30861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520700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01A316B7-0E9C-48D3-B61E-C018D4D40490}" type="slidenum">
              <a:rPr lang="en-US"/>
              <a:pPr>
                <a:defRPr/>
              </a:pPr>
              <a:t>‹#›</a:t>
            </a:fld>
            <a:endParaRPr lang="en-US"/>
          </a:p>
        </p:txBody>
      </p:sp>
    </p:spTree>
    <p:extLst>
      <p:ext uri="{BB962C8B-B14F-4D97-AF65-F5344CB8AC3E}">
        <p14:creationId xmlns:p14="http://schemas.microsoft.com/office/powerpoint/2010/main" val="3977662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316B7-0E9C-48D3-B61E-C018D4D40490}" type="slidenum">
              <a:rPr lang="en-US" smtClean="0"/>
              <a:pPr>
                <a:defRPr/>
              </a:pPr>
              <a:t>1</a:t>
            </a:fld>
            <a:endParaRPr lang="en-US"/>
          </a:p>
        </p:txBody>
      </p:sp>
    </p:spTree>
    <p:extLst>
      <p:ext uri="{BB962C8B-B14F-4D97-AF65-F5344CB8AC3E}">
        <p14:creationId xmlns:p14="http://schemas.microsoft.com/office/powerpoint/2010/main" val="90777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105" y="160020"/>
            <a:ext cx="7969435" cy="720090"/>
          </a:xfrm>
        </p:spPr>
        <p:txBody>
          <a:bodyPr/>
          <a:lstStyle>
            <a:lvl1pPr>
              <a:defRPr sz="3800"/>
            </a:lvl1pPr>
          </a:lstStyle>
          <a:p>
            <a:r>
              <a:rPr lang="en-US"/>
              <a:t>Click to edit Master title style</a:t>
            </a:r>
            <a:endParaRPr lang="en-US" dirty="0"/>
          </a:p>
        </p:txBody>
      </p:sp>
      <p:sp>
        <p:nvSpPr>
          <p:cNvPr id="3" name="Subtitle 2"/>
          <p:cNvSpPr>
            <a:spLocks noGrp="1"/>
          </p:cNvSpPr>
          <p:nvPr>
            <p:ph type="subTitle" idx="1"/>
          </p:nvPr>
        </p:nvSpPr>
        <p:spPr>
          <a:xfrm>
            <a:off x="288052" y="1120140"/>
            <a:ext cx="10849954" cy="5280660"/>
          </a:xfrm>
        </p:spPr>
        <p:txBody>
          <a:bodyPr/>
          <a:lstStyle>
            <a:lvl1pPr marL="0" indent="0" algn="l">
              <a:buNone/>
              <a:defRPr>
                <a:solidFill>
                  <a:srgbClr val="005398"/>
                </a:solidFill>
              </a:defRPr>
            </a:lvl1pPr>
            <a:lvl2pPr marL="534861" indent="0" algn="ctr">
              <a:buNone/>
              <a:defRPr>
                <a:solidFill>
                  <a:schemeClr val="tx1">
                    <a:tint val="75000"/>
                  </a:schemeClr>
                </a:solidFill>
              </a:defRPr>
            </a:lvl2pPr>
            <a:lvl3pPr marL="1069722" indent="0" algn="ctr">
              <a:buNone/>
              <a:defRPr>
                <a:solidFill>
                  <a:schemeClr val="tx1">
                    <a:tint val="75000"/>
                  </a:schemeClr>
                </a:solidFill>
              </a:defRPr>
            </a:lvl3pPr>
            <a:lvl4pPr marL="1604582" indent="0" algn="ctr">
              <a:buNone/>
              <a:defRPr>
                <a:solidFill>
                  <a:schemeClr val="tx1">
                    <a:tint val="75000"/>
                  </a:schemeClr>
                </a:solidFill>
              </a:defRPr>
            </a:lvl4pPr>
            <a:lvl5pPr marL="2139443" indent="0" algn="ctr">
              <a:buNone/>
              <a:defRPr>
                <a:solidFill>
                  <a:schemeClr val="tx1">
                    <a:tint val="75000"/>
                  </a:schemeClr>
                </a:solidFill>
              </a:defRPr>
            </a:lvl5pPr>
            <a:lvl6pPr marL="2674304" indent="0" algn="ctr">
              <a:buNone/>
              <a:defRPr>
                <a:solidFill>
                  <a:schemeClr val="tx1">
                    <a:tint val="75000"/>
                  </a:schemeClr>
                </a:solidFill>
              </a:defRPr>
            </a:lvl6pPr>
            <a:lvl7pPr marL="3209165" indent="0" algn="ctr">
              <a:buNone/>
              <a:defRPr>
                <a:solidFill>
                  <a:schemeClr val="tx1">
                    <a:tint val="75000"/>
                  </a:schemeClr>
                </a:solidFill>
              </a:defRPr>
            </a:lvl7pPr>
            <a:lvl8pPr marL="3744026" indent="0" algn="ctr">
              <a:buNone/>
              <a:defRPr>
                <a:solidFill>
                  <a:schemeClr val="tx1">
                    <a:tint val="75000"/>
                  </a:schemeClr>
                </a:solidFill>
              </a:defRPr>
            </a:lvl8pPr>
            <a:lvl9pPr marL="427888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42462E57-C7AF-4C85-AA48-6C3FBFA74F75}" type="datetime1">
              <a:rPr lang="en-US" smtClean="0"/>
              <a:t>10-Mar-20</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0866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104" y="160020"/>
            <a:ext cx="6632733" cy="560070"/>
          </a:xfrm>
        </p:spPr>
        <p:txBody>
          <a:bodyPr>
            <a:noAutofit/>
          </a:bodyPr>
          <a:lstStyle>
            <a:lvl1pPr>
              <a:defRPr sz="3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26E8527-580C-4773-894B-85AC6C4ACBC8}" type="datetime1">
              <a:rPr lang="en-US" smtClean="0"/>
              <a:t>10-Mar-20</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38067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3EFD17C-E3F1-4652-A076-8CAD059103B5}" type="datetime1">
              <a:rPr lang="en-US" smtClean="0"/>
              <a:t>10-Mar-20</a:t>
            </a:fld>
            <a:endParaRPr lang="en-US"/>
          </a:p>
        </p:txBody>
      </p:sp>
      <p:sp>
        <p:nvSpPr>
          <p:cNvPr id="3"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5"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677253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263" y="160338"/>
            <a:ext cx="4346575" cy="560387"/>
          </a:xfrm>
          <a:prstGeom prst="rect">
            <a:avLst/>
          </a:prstGeom>
        </p:spPr>
        <p:txBody>
          <a:bodyPr vert="horz" lIns="106985" tIns="53492" rIns="106985" bIns="53492" rtlCol="0" anchor="ctr">
            <a:normAutofit/>
          </a:bodyPr>
          <a:lstStyle/>
          <a:p>
            <a:r>
              <a:rPr lang="en-US" dirty="0" err="1"/>
              <a:t>Tiêu</a:t>
            </a:r>
            <a:r>
              <a:rPr lang="en-US" dirty="0"/>
              <a:t> </a:t>
            </a:r>
            <a:r>
              <a:rPr lang="en-US" dirty="0" err="1"/>
              <a:t>đề</a:t>
            </a:r>
            <a:r>
              <a:rPr lang="en-US" dirty="0"/>
              <a:t>  website</a:t>
            </a:r>
          </a:p>
        </p:txBody>
      </p:sp>
      <p:sp>
        <p:nvSpPr>
          <p:cNvPr id="1027" name="Text Placeholder 2"/>
          <p:cNvSpPr>
            <a:spLocks noGrp="1"/>
          </p:cNvSpPr>
          <p:nvPr>
            <p:ph type="body" idx="1"/>
          </p:nvPr>
        </p:nvSpPr>
        <p:spPr bwMode="auto">
          <a:xfrm>
            <a:off x="479425" y="1200150"/>
            <a:ext cx="105632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6263" y="6673850"/>
            <a:ext cx="2687637" cy="384175"/>
          </a:xfrm>
          <a:prstGeom prst="rect">
            <a:avLst/>
          </a:prstGeom>
        </p:spPr>
        <p:txBody>
          <a:bodyPr vert="horz" lIns="106985" tIns="53492" rIns="106985" bIns="53492" rtlCol="0" anchor="ctr"/>
          <a:lstStyle>
            <a:lvl1pPr algn="l" fontAlgn="auto">
              <a:spcBef>
                <a:spcPts val="0"/>
              </a:spcBef>
              <a:spcAft>
                <a:spcPts val="0"/>
              </a:spcAft>
              <a:defRPr sz="1400">
                <a:solidFill>
                  <a:schemeClr val="tx1">
                    <a:tint val="75000"/>
                  </a:schemeClr>
                </a:solidFill>
                <a:latin typeface="+mn-lt"/>
                <a:cs typeface="+mn-cs"/>
              </a:defRPr>
            </a:lvl1pPr>
          </a:lstStyle>
          <a:p>
            <a:pPr>
              <a:defRPr/>
            </a:pPr>
            <a:fld id="{5D26C2D5-E23F-4482-B226-17E8C784268A}" type="datetime1">
              <a:rPr lang="en-US" smtClean="0"/>
              <a:t>10-Mar-20</a:t>
            </a:fld>
            <a:endParaRPr lang="en-US"/>
          </a:p>
        </p:txBody>
      </p:sp>
      <p:sp>
        <p:nvSpPr>
          <p:cNvPr id="5" name="Footer Placeholder 4"/>
          <p:cNvSpPr>
            <a:spLocks noGrp="1"/>
          </p:cNvSpPr>
          <p:nvPr>
            <p:ph type="ftr" sz="quarter" idx="3"/>
          </p:nvPr>
        </p:nvSpPr>
        <p:spPr>
          <a:xfrm>
            <a:off x="3937000" y="6673850"/>
            <a:ext cx="3648075" cy="384175"/>
          </a:xfrm>
          <a:prstGeom prst="rect">
            <a:avLst/>
          </a:prstGeom>
        </p:spPr>
        <p:txBody>
          <a:bodyPr vert="horz" lIns="106985" tIns="53492" rIns="106985" bIns="53492" rtlCol="0" anchor="ctr"/>
          <a:lstStyle>
            <a:lvl1pPr algn="ctr" fontAlgn="auto">
              <a:spcBef>
                <a:spcPts val="0"/>
              </a:spcBef>
              <a:spcAft>
                <a:spcPts val="0"/>
              </a:spcAft>
              <a:defRPr sz="1400">
                <a:solidFill>
                  <a:schemeClr val="tx1">
                    <a:tint val="75000"/>
                  </a:schemeClr>
                </a:solidFill>
                <a:latin typeface="+mn-lt"/>
                <a:cs typeface="+mn-cs"/>
              </a:defRPr>
            </a:lvl1pPr>
          </a:lstStyle>
          <a:p>
            <a:pPr>
              <a:defRPr/>
            </a:pPr>
            <a:r>
              <a:rPr lang="vi-VN"/>
              <a:t>ThS. Nguyễn Hải Dương. BMCNPM - Khoa CNTT - ĐHXD</a:t>
            </a:r>
            <a:endParaRPr lang="en-US"/>
          </a:p>
        </p:txBody>
      </p:sp>
      <p:sp>
        <p:nvSpPr>
          <p:cNvPr id="8"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0" r:id="rId2"/>
    <p:sldLayoutId id="2147483761" r:id="rId3"/>
  </p:sldLayoutIdLst>
  <p:hf hdr="0"/>
  <p:txStyles>
    <p:titleStyle>
      <a:lvl1pPr algn="l" rtl="0" eaLnBrk="0" fontAlgn="base" hangingPunct="0">
        <a:spcBef>
          <a:spcPct val="0"/>
        </a:spcBef>
        <a:spcAft>
          <a:spcPct val="0"/>
        </a:spcAft>
        <a:defRPr sz="3800" b="1" kern="1200">
          <a:ln w="17780" cmpd="sng">
            <a:solidFill>
              <a:srgbClr val="FFFFFF"/>
            </a:solidFill>
            <a:prstDash val="solid"/>
            <a:miter lim="800000"/>
          </a:ln>
          <a:solidFill>
            <a:srgbClr val="558ED5"/>
          </a:solidFill>
          <a:effectLst>
            <a:outerShdw blurRad="50800" algn="tl" rotWithShape="0">
              <a:srgbClr val="000000"/>
            </a:outerShdw>
          </a:effectLst>
          <a:latin typeface="Arial" pitchFamily="34" charset="0"/>
          <a:ea typeface="+mj-ea"/>
          <a:cs typeface="Arial" pitchFamily="34" charset="0"/>
        </a:defRPr>
      </a:lvl1pPr>
      <a:lvl2pPr algn="l" rtl="0" eaLnBrk="0" fontAlgn="base" hangingPunct="0">
        <a:spcBef>
          <a:spcPct val="0"/>
        </a:spcBef>
        <a:spcAft>
          <a:spcPct val="0"/>
        </a:spcAft>
        <a:defRPr sz="3800" b="1">
          <a:solidFill>
            <a:srgbClr val="558ED5"/>
          </a:solidFill>
          <a:latin typeface="Arial" charset="0"/>
          <a:cs typeface="Arial" charset="0"/>
        </a:defRPr>
      </a:lvl2pPr>
      <a:lvl3pPr algn="l" rtl="0" eaLnBrk="0" fontAlgn="base" hangingPunct="0">
        <a:spcBef>
          <a:spcPct val="0"/>
        </a:spcBef>
        <a:spcAft>
          <a:spcPct val="0"/>
        </a:spcAft>
        <a:defRPr sz="3800" b="1">
          <a:solidFill>
            <a:srgbClr val="558ED5"/>
          </a:solidFill>
          <a:latin typeface="Arial" charset="0"/>
          <a:cs typeface="Arial" charset="0"/>
        </a:defRPr>
      </a:lvl3pPr>
      <a:lvl4pPr algn="l" rtl="0" eaLnBrk="0" fontAlgn="base" hangingPunct="0">
        <a:spcBef>
          <a:spcPct val="0"/>
        </a:spcBef>
        <a:spcAft>
          <a:spcPct val="0"/>
        </a:spcAft>
        <a:defRPr sz="3800" b="1">
          <a:solidFill>
            <a:srgbClr val="558ED5"/>
          </a:solidFill>
          <a:latin typeface="Arial" charset="0"/>
          <a:cs typeface="Arial" charset="0"/>
        </a:defRPr>
      </a:lvl4pPr>
      <a:lvl5pPr algn="l" rtl="0" eaLnBrk="0" fontAlgn="base" hangingPunct="0">
        <a:spcBef>
          <a:spcPct val="0"/>
        </a:spcBef>
        <a:spcAft>
          <a:spcPct val="0"/>
        </a:spcAft>
        <a:defRPr sz="3800" b="1">
          <a:solidFill>
            <a:srgbClr val="558ED5"/>
          </a:solidFill>
          <a:latin typeface="Arial" charset="0"/>
          <a:cs typeface="Arial" charset="0"/>
        </a:defRPr>
      </a:lvl5pPr>
      <a:lvl6pPr marL="534924" algn="l" rtl="0" eaLnBrk="1" fontAlgn="base" hangingPunct="1">
        <a:spcBef>
          <a:spcPct val="0"/>
        </a:spcBef>
        <a:spcAft>
          <a:spcPct val="0"/>
        </a:spcAft>
        <a:defRPr sz="4200" b="1">
          <a:solidFill>
            <a:srgbClr val="558ED5"/>
          </a:solidFill>
          <a:latin typeface="Arial" charset="0"/>
          <a:cs typeface="Arial" charset="0"/>
        </a:defRPr>
      </a:lvl6pPr>
      <a:lvl7pPr marL="1069848" algn="l" rtl="0" eaLnBrk="1" fontAlgn="base" hangingPunct="1">
        <a:spcBef>
          <a:spcPct val="0"/>
        </a:spcBef>
        <a:spcAft>
          <a:spcPct val="0"/>
        </a:spcAft>
        <a:defRPr sz="4200" b="1">
          <a:solidFill>
            <a:srgbClr val="558ED5"/>
          </a:solidFill>
          <a:latin typeface="Arial" charset="0"/>
          <a:cs typeface="Arial" charset="0"/>
        </a:defRPr>
      </a:lvl7pPr>
      <a:lvl8pPr marL="1604772" algn="l" rtl="0" eaLnBrk="1" fontAlgn="base" hangingPunct="1">
        <a:spcBef>
          <a:spcPct val="0"/>
        </a:spcBef>
        <a:spcAft>
          <a:spcPct val="0"/>
        </a:spcAft>
        <a:defRPr sz="4200" b="1">
          <a:solidFill>
            <a:srgbClr val="558ED5"/>
          </a:solidFill>
          <a:latin typeface="Arial" charset="0"/>
          <a:cs typeface="Arial" charset="0"/>
        </a:defRPr>
      </a:lvl8pPr>
      <a:lvl9pPr marL="2139696" algn="l" rtl="0" eaLnBrk="1" fontAlgn="base" hangingPunct="1">
        <a:spcBef>
          <a:spcPct val="0"/>
        </a:spcBef>
        <a:spcAft>
          <a:spcPct val="0"/>
        </a:spcAft>
        <a:defRPr sz="4200" b="1">
          <a:solidFill>
            <a:srgbClr val="558ED5"/>
          </a:solidFill>
          <a:latin typeface="Arial" charset="0"/>
          <a:cs typeface="Arial" charset="0"/>
        </a:defRPr>
      </a:lvl9pPr>
    </p:titleStyle>
    <p:bodyStyle>
      <a:lvl1pPr marL="400050" indent="-400050" algn="l" rtl="0" eaLnBrk="0" fontAlgn="base" hangingPunct="0">
        <a:spcBef>
          <a:spcPct val="20000"/>
        </a:spcBef>
        <a:spcAft>
          <a:spcPct val="0"/>
        </a:spcAft>
        <a:buFont typeface="Arial" charset="0"/>
        <a:buChar char="•"/>
        <a:defRPr sz="3000" kern="1200">
          <a:solidFill>
            <a:srgbClr val="005398"/>
          </a:solidFill>
          <a:latin typeface="Arial" pitchFamily="34" charset="0"/>
          <a:ea typeface="+mn-ea"/>
          <a:cs typeface="Arial" pitchFamily="34" charset="0"/>
        </a:defRPr>
      </a:lvl1pPr>
      <a:lvl2pPr marL="868363" indent="-333375" algn="l" rtl="0" eaLnBrk="0" fontAlgn="base" hangingPunct="0">
        <a:spcBef>
          <a:spcPct val="20000"/>
        </a:spcBef>
        <a:spcAft>
          <a:spcPct val="0"/>
        </a:spcAft>
        <a:buFont typeface="Arial" charset="0"/>
        <a:buChar char="–"/>
        <a:defRPr sz="2800" kern="1200">
          <a:solidFill>
            <a:srgbClr val="005398"/>
          </a:solidFill>
          <a:latin typeface="Arial" pitchFamily="34" charset="0"/>
          <a:ea typeface="+mn-ea"/>
          <a:cs typeface="Arial" pitchFamily="34" charset="0"/>
        </a:defRPr>
      </a:lvl2pPr>
      <a:lvl3pPr marL="1336675" indent="-266700" algn="l" rtl="0" eaLnBrk="0" fontAlgn="base" hangingPunct="0">
        <a:spcBef>
          <a:spcPct val="20000"/>
        </a:spcBef>
        <a:spcAft>
          <a:spcPct val="0"/>
        </a:spcAft>
        <a:buFont typeface="Arial" charset="0"/>
        <a:buChar char="•"/>
        <a:defRPr sz="2600" kern="1200">
          <a:solidFill>
            <a:srgbClr val="005398"/>
          </a:solidFill>
          <a:latin typeface="+mn-lt"/>
          <a:ea typeface="+mn-ea"/>
          <a:cs typeface="Arial" charset="0"/>
        </a:defRPr>
      </a:lvl3pPr>
      <a:lvl4pPr marL="1871663" indent="-266700" algn="l" rtl="0" eaLnBrk="0" fontAlgn="base" hangingPunct="0">
        <a:spcBef>
          <a:spcPct val="20000"/>
        </a:spcBef>
        <a:spcAft>
          <a:spcPct val="0"/>
        </a:spcAft>
        <a:buFont typeface="Arial" charset="0"/>
        <a:buChar char="–"/>
        <a:defRPr sz="2300" kern="1200">
          <a:solidFill>
            <a:srgbClr val="005398"/>
          </a:solidFill>
          <a:latin typeface="Arial" pitchFamily="34" charset="0"/>
          <a:ea typeface="+mn-ea"/>
          <a:cs typeface="Arial" pitchFamily="34" charset="0"/>
        </a:defRPr>
      </a:lvl4pPr>
      <a:lvl5pPr marL="2406650" indent="-266700" algn="l" rtl="0" eaLnBrk="0" fontAlgn="base" hangingPunct="0">
        <a:spcBef>
          <a:spcPct val="20000"/>
        </a:spcBef>
        <a:spcAft>
          <a:spcPct val="0"/>
        </a:spcAft>
        <a:buFont typeface="Arial" charset="0"/>
        <a:buChar char="»"/>
        <a:defRPr sz="2000" kern="1200">
          <a:solidFill>
            <a:srgbClr val="005398"/>
          </a:solidFill>
          <a:latin typeface="Arial" pitchFamily="34" charset="0"/>
          <a:ea typeface="+mn-ea"/>
          <a:cs typeface="Arial" pitchFamily="34" charset="0"/>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a:cs typeface="Times New Roman" pitchFamily="18" charset="0"/>
              </a:rPr>
              <a:t> </a:t>
            </a:r>
            <a:endParaRPr lang="en-US" b="0">
              <a:latin typeface="Arial" charset="0"/>
            </a:endParaRPr>
          </a:p>
        </p:txBody>
      </p:sp>
      <p:sp>
        <p:nvSpPr>
          <p:cNvPr id="3075" name="Text Box 1028"/>
          <p:cNvSpPr txBox="1">
            <a:spLocks noChangeArrowheads="1"/>
          </p:cNvSpPr>
          <p:nvPr/>
        </p:nvSpPr>
        <p:spPr bwMode="auto">
          <a:xfrm>
            <a:off x="2098671" y="2152650"/>
            <a:ext cx="6934199" cy="172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02" tIns="40901" rIns="81802" bIns="40901">
            <a:spAutoFit/>
          </a:bodyPr>
          <a:lstStyle>
            <a:lvl1pPr defTabSz="817563" eaLnBrk="0" hangingPunct="0">
              <a:defRPr sz="2100">
                <a:solidFill>
                  <a:schemeClr val="tx1"/>
                </a:solidFill>
                <a:latin typeface="Tahoma" pitchFamily="34" charset="0"/>
                <a:cs typeface="Arial" charset="0"/>
              </a:defRPr>
            </a:lvl1pPr>
            <a:lvl2pPr marL="742950" indent="-285750" defTabSz="817563" eaLnBrk="0" hangingPunct="0">
              <a:defRPr sz="2100">
                <a:solidFill>
                  <a:schemeClr val="tx1"/>
                </a:solidFill>
                <a:latin typeface="Tahoma" pitchFamily="34" charset="0"/>
                <a:cs typeface="Arial" charset="0"/>
              </a:defRPr>
            </a:lvl2pPr>
            <a:lvl3pPr marL="1143000" indent="-228600" defTabSz="817563" eaLnBrk="0" hangingPunct="0">
              <a:defRPr sz="2100">
                <a:solidFill>
                  <a:schemeClr val="tx1"/>
                </a:solidFill>
                <a:latin typeface="Tahoma" pitchFamily="34" charset="0"/>
                <a:cs typeface="Arial" charset="0"/>
              </a:defRPr>
            </a:lvl3pPr>
            <a:lvl4pPr marL="1600200" indent="-228600" defTabSz="817563" eaLnBrk="0" hangingPunct="0">
              <a:defRPr sz="2100">
                <a:solidFill>
                  <a:schemeClr val="tx1"/>
                </a:solidFill>
                <a:latin typeface="Tahoma" pitchFamily="34" charset="0"/>
                <a:cs typeface="Arial" charset="0"/>
              </a:defRPr>
            </a:lvl4pPr>
            <a:lvl5pPr marL="2057400" indent="-228600" defTabSz="817563" eaLnBrk="0" hangingPunct="0">
              <a:defRPr sz="2100">
                <a:solidFill>
                  <a:schemeClr val="tx1"/>
                </a:solidFill>
                <a:latin typeface="Tahoma" pitchFamily="34" charset="0"/>
                <a:cs typeface="Arial" charset="0"/>
              </a:defRPr>
            </a:lvl5pPr>
            <a:lvl6pPr marL="2514600" indent="-228600" defTabSz="817563" eaLnBrk="0" fontAlgn="base" hangingPunct="0">
              <a:spcBef>
                <a:spcPct val="0"/>
              </a:spcBef>
              <a:spcAft>
                <a:spcPct val="0"/>
              </a:spcAft>
              <a:defRPr sz="2100">
                <a:solidFill>
                  <a:schemeClr val="tx1"/>
                </a:solidFill>
                <a:latin typeface="Tahoma" pitchFamily="34" charset="0"/>
                <a:cs typeface="Arial" charset="0"/>
              </a:defRPr>
            </a:lvl6pPr>
            <a:lvl7pPr marL="2971800" indent="-228600" defTabSz="817563" eaLnBrk="0" fontAlgn="base" hangingPunct="0">
              <a:spcBef>
                <a:spcPct val="0"/>
              </a:spcBef>
              <a:spcAft>
                <a:spcPct val="0"/>
              </a:spcAft>
              <a:defRPr sz="2100">
                <a:solidFill>
                  <a:schemeClr val="tx1"/>
                </a:solidFill>
                <a:latin typeface="Tahoma" pitchFamily="34" charset="0"/>
                <a:cs typeface="Arial" charset="0"/>
              </a:defRPr>
            </a:lvl7pPr>
            <a:lvl8pPr marL="3429000" indent="-228600" defTabSz="817563" eaLnBrk="0" fontAlgn="base" hangingPunct="0">
              <a:spcBef>
                <a:spcPct val="0"/>
              </a:spcBef>
              <a:spcAft>
                <a:spcPct val="0"/>
              </a:spcAft>
              <a:defRPr sz="2100">
                <a:solidFill>
                  <a:schemeClr val="tx1"/>
                </a:solidFill>
                <a:latin typeface="Tahoma" pitchFamily="34" charset="0"/>
                <a:cs typeface="Arial" charset="0"/>
              </a:defRPr>
            </a:lvl8pPr>
            <a:lvl9pPr marL="3886200" indent="-228600" defTabSz="817563" eaLnBrk="0" fontAlgn="base" hangingPunct="0">
              <a:spcBef>
                <a:spcPct val="0"/>
              </a:spcBef>
              <a:spcAft>
                <a:spcPct val="0"/>
              </a:spcAft>
              <a:defRPr sz="2100">
                <a:solidFill>
                  <a:schemeClr val="tx1"/>
                </a:solidFill>
                <a:latin typeface="Tahoma" pitchFamily="34" charset="0"/>
                <a:cs typeface="Arial" charset="0"/>
              </a:defRPr>
            </a:lvl9pPr>
          </a:lstStyle>
          <a:p>
            <a:pPr algn="ctr" eaLnBrk="1" hangingPunct="1">
              <a:spcBef>
                <a:spcPct val="50000"/>
              </a:spcBef>
            </a:pPr>
            <a:r>
              <a:rPr lang="en-US" sz="4800" b="1" dirty="0" err="1">
                <a:solidFill>
                  <a:schemeClr val="tx2"/>
                </a:solidFill>
                <a:latin typeface="Arial" charset="0"/>
              </a:rPr>
              <a:t>Bài</a:t>
            </a:r>
            <a:r>
              <a:rPr lang="en-US" sz="4800" b="1" dirty="0">
                <a:solidFill>
                  <a:schemeClr val="tx2"/>
                </a:solidFill>
                <a:latin typeface="Arial" charset="0"/>
              </a:rPr>
              <a:t> 9 </a:t>
            </a:r>
          </a:p>
          <a:p>
            <a:pPr algn="ctr" eaLnBrk="1" hangingPunct="1">
              <a:spcBef>
                <a:spcPct val="50000"/>
              </a:spcBef>
            </a:pPr>
            <a:r>
              <a:rPr lang="en-US" sz="3900" dirty="0" err="1">
                <a:solidFill>
                  <a:schemeClr val="tx2"/>
                </a:solidFill>
                <a:latin typeface="Arial" charset="0"/>
              </a:rPr>
              <a:t>Kế</a:t>
            </a:r>
            <a:r>
              <a:rPr lang="en-US" sz="3900" dirty="0">
                <a:solidFill>
                  <a:schemeClr val="tx2"/>
                </a:solidFill>
                <a:latin typeface="Arial" charset="0"/>
              </a:rPr>
              <a:t> </a:t>
            </a:r>
            <a:r>
              <a:rPr lang="en-US" sz="3900" dirty="0" err="1">
                <a:solidFill>
                  <a:schemeClr val="tx2"/>
                </a:solidFill>
                <a:latin typeface="Arial" charset="0"/>
              </a:rPr>
              <a:t>thừa</a:t>
            </a:r>
            <a:r>
              <a:rPr lang="en-US" sz="3900" dirty="0">
                <a:solidFill>
                  <a:schemeClr val="tx2"/>
                </a:solidFill>
                <a:latin typeface="Arial" charset="0"/>
              </a:rPr>
              <a:t> </a:t>
            </a:r>
            <a:r>
              <a:rPr lang="en-US" sz="3900" dirty="0" err="1">
                <a:solidFill>
                  <a:schemeClr val="tx2"/>
                </a:solidFill>
                <a:latin typeface="Arial" charset="0"/>
              </a:rPr>
              <a:t>và</a:t>
            </a:r>
            <a:r>
              <a:rPr lang="en-US" sz="3900" dirty="0">
                <a:solidFill>
                  <a:schemeClr val="tx2"/>
                </a:solidFill>
                <a:latin typeface="Arial" charset="0"/>
              </a:rPr>
              <a:t> </a:t>
            </a:r>
            <a:r>
              <a:rPr lang="en-US" sz="3900" dirty="0" err="1">
                <a:solidFill>
                  <a:schemeClr val="tx2"/>
                </a:solidFill>
                <a:latin typeface="Arial" charset="0"/>
              </a:rPr>
              <a:t>đa</a:t>
            </a:r>
            <a:r>
              <a:rPr lang="en-US" sz="3900" dirty="0">
                <a:solidFill>
                  <a:schemeClr val="tx2"/>
                </a:solidFill>
                <a:latin typeface="Arial" charset="0"/>
              </a:rPr>
              <a:t> </a:t>
            </a:r>
            <a:r>
              <a:rPr lang="en-US" sz="3900" dirty="0" err="1">
                <a:solidFill>
                  <a:schemeClr val="tx2"/>
                </a:solidFill>
                <a:latin typeface="Arial" charset="0"/>
              </a:rPr>
              <a:t>hình</a:t>
            </a:r>
            <a:endParaRPr lang="en-US" sz="3900" dirty="0">
              <a:solidFill>
                <a:schemeClr val="tx2"/>
              </a:solidFill>
              <a:latin typeface="Arial" charset="0"/>
            </a:endParaRPr>
          </a:p>
        </p:txBody>
      </p:sp>
      <p:pic>
        <p:nvPicPr>
          <p:cNvPr id="3079" name="Picture 7" descr="http://www.gorkemm.com/wp-content/uploads/2014/04/visual-csharp_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010" b="28373"/>
          <a:stretch/>
        </p:blipFill>
        <p:spPr bwMode="auto">
          <a:xfrm>
            <a:off x="252864" y="5662133"/>
            <a:ext cx="3603173" cy="11582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23896" y="476250"/>
            <a:ext cx="10523541" cy="1409075"/>
            <a:chOff x="723896" y="476250"/>
            <a:chExt cx="10523541" cy="1409075"/>
          </a:xfrm>
        </p:grpSpPr>
        <p:sp>
          <p:nvSpPr>
            <p:cNvPr id="6" name="Hình chữ nhật 1"/>
            <p:cNvSpPr/>
            <p:nvPr/>
          </p:nvSpPr>
          <p:spPr>
            <a:xfrm>
              <a:off x="1798637" y="476250"/>
              <a:ext cx="9448800" cy="769441"/>
            </a:xfrm>
            <a:prstGeom prst="rect">
              <a:avLst/>
            </a:prstGeom>
            <a:noFill/>
          </p:spPr>
          <p:txBody>
            <a:bodyPr wrap="square">
              <a:spAutoFit/>
            </a:bodyPr>
            <a:lstStyle/>
            <a:p>
              <a:pPr algn="ctr" fontAlgn="auto">
                <a:spcBef>
                  <a:spcPts val="0"/>
                </a:spcBef>
                <a:spcAft>
                  <a:spcPts val="0"/>
                </a:spcAft>
                <a:defRPr/>
              </a:pP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Đại học Xây dựng</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t>
              </a: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Hà nội</a:t>
              </a:r>
            </a:p>
          </p:txBody>
        </p:sp>
        <p:pic>
          <p:nvPicPr>
            <p:cNvPr id="7" name="Picture 2" descr="C:\Users\duong_000\Desktop\img\iconDHX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896" y="513725"/>
              <a:ext cx="1374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1"/>
            <p:cNvSpPr/>
            <p:nvPr/>
          </p:nvSpPr>
          <p:spPr>
            <a:xfrm>
              <a:off x="1798637" y="1147435"/>
              <a:ext cx="9448800" cy="615553"/>
            </a:xfrm>
            <a:prstGeom prst="rect">
              <a:avLst/>
            </a:prstGeom>
            <a:noFill/>
          </p:spPr>
          <p:txBody>
            <a:bodyPr wrap="square">
              <a:spAutoFit/>
            </a:bodyPr>
            <a:lstStyle/>
            <a:p>
              <a:pPr algn="ctr" fontAlgn="auto">
                <a:spcBef>
                  <a:spcPts val="0"/>
                </a:spcBef>
                <a:spcAft>
                  <a:spcPts val="0"/>
                </a:spcAft>
                <a:defRPr/>
              </a:pP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BM CNPM – </a:t>
              </a:r>
              <a:r>
                <a:rPr lang="en-US" sz="34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Khoa</a:t>
              </a: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 CNTT</a:t>
              </a:r>
              <a:endParaRPr lang="vi-VN"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endParaRPr>
            </a:p>
          </p:txBody>
        </p:sp>
      </p:grpSp>
      <p:sp>
        <p:nvSpPr>
          <p:cNvPr id="9" name="Hình chữ nhật Góc Chéo Tròn 3"/>
          <p:cNvSpPr/>
          <p:nvPr/>
        </p:nvSpPr>
        <p:spPr>
          <a:xfrm>
            <a:off x="4554538" y="6743700"/>
            <a:ext cx="6967537" cy="457200"/>
          </a:xfrm>
          <a:prstGeom prst="round2DiagRect">
            <a:avLst>
              <a:gd name="adj1" fmla="val 50000"/>
              <a:gd name="adj2" fmla="val 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prstClr val="white">
                    <a:lumMod val="85000"/>
                  </a:prstClr>
                </a:solidFill>
              </a:rPr>
              <a:t>National University of Civil Engineering</a:t>
            </a:r>
            <a:endParaRPr lang="vi-VN" sz="2400" dirty="0">
              <a:solidFill>
                <a:prstClr val="white">
                  <a:lumMod val="8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khóa “base”</a:t>
            </a:r>
          </a:p>
        </p:txBody>
      </p:sp>
      <p:sp>
        <p:nvSpPr>
          <p:cNvPr id="3" name="Content Placeholder 2"/>
          <p:cNvSpPr>
            <a:spLocks noGrp="1"/>
          </p:cNvSpPr>
          <p:nvPr>
            <p:ph idx="1"/>
          </p:nvPr>
        </p:nvSpPr>
        <p:spPr/>
        <p:txBody>
          <a:bodyPr/>
          <a:lstStyle/>
          <a:p>
            <a:r>
              <a:rPr lang="en-US" dirty="0" err="1"/>
              <a:t>Từ</a:t>
            </a:r>
            <a:r>
              <a:rPr lang="en-US" dirty="0"/>
              <a:t> </a:t>
            </a:r>
            <a:r>
              <a:rPr lang="en-US" dirty="0" err="1"/>
              <a:t>khóa</a:t>
            </a:r>
            <a:r>
              <a:rPr lang="en-US" dirty="0"/>
              <a:t> “base” </a:t>
            </a:r>
            <a:r>
              <a:rPr lang="en-US" dirty="0" err="1"/>
              <a:t>cho</a:t>
            </a:r>
            <a:r>
              <a:rPr lang="en-US" dirty="0"/>
              <a:t> </a:t>
            </a:r>
            <a:r>
              <a:rPr lang="en-US" dirty="0" err="1"/>
              <a:t>phép</a:t>
            </a:r>
            <a:r>
              <a:rPr lang="en-US" dirty="0"/>
              <a:t> </a:t>
            </a:r>
            <a:r>
              <a:rPr lang="en-US" dirty="0" err="1"/>
              <a:t>bạn</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các</a:t>
            </a:r>
            <a:r>
              <a:rPr lang="en-US" dirty="0"/>
              <a:t> </a:t>
            </a:r>
            <a:r>
              <a:rPr lang="en-US" dirty="0" err="1"/>
              <a:t>biến</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lớp</a:t>
            </a:r>
            <a:r>
              <a:rPr lang="en-US" dirty="0"/>
              <a:t> </a:t>
            </a:r>
            <a:r>
              <a:rPr lang="en-US" dirty="0" err="1"/>
              <a:t>cơ</a:t>
            </a:r>
            <a:r>
              <a:rPr lang="en-US" dirty="0"/>
              <a:t> </a:t>
            </a:r>
            <a:r>
              <a:rPr lang="en-US" dirty="0" err="1"/>
              <a:t>sở</a:t>
            </a:r>
            <a:r>
              <a:rPr lang="en-US" dirty="0"/>
              <a:t> </a:t>
            </a:r>
            <a:r>
              <a:rPr lang="en-US" dirty="0" err="1"/>
              <a:t>từ</a:t>
            </a:r>
            <a:r>
              <a:rPr lang="en-US" dirty="0"/>
              <a:t> </a:t>
            </a:r>
            <a:r>
              <a:rPr lang="en-US" dirty="0" err="1"/>
              <a:t>lớp</a:t>
            </a:r>
            <a:r>
              <a:rPr lang="en-US" dirty="0"/>
              <a:t> </a:t>
            </a:r>
            <a:r>
              <a:rPr lang="en-US" dirty="0" err="1"/>
              <a:t>dẫn</a:t>
            </a:r>
            <a:r>
              <a:rPr lang="en-US" dirty="0"/>
              <a:t> </a:t>
            </a:r>
            <a:r>
              <a:rPr lang="en-US" dirty="0" err="1"/>
              <a:t>xuất</a:t>
            </a:r>
            <a:r>
              <a:rPr lang="en-US" dirty="0"/>
              <a:t>, do </a:t>
            </a:r>
            <a:r>
              <a:rPr lang="en-US" dirty="0" err="1"/>
              <a:t>khi</a:t>
            </a:r>
            <a:r>
              <a:rPr lang="en-US" dirty="0"/>
              <a:t> </a:t>
            </a:r>
            <a:r>
              <a:rPr lang="en-US" dirty="0" err="1"/>
              <a:t>kế</a:t>
            </a:r>
            <a:r>
              <a:rPr lang="en-US" dirty="0"/>
              <a:t> </a:t>
            </a:r>
            <a:r>
              <a:rPr lang="en-US" dirty="0" err="1"/>
              <a:t>thừa</a:t>
            </a:r>
            <a:r>
              <a:rPr lang="en-US" dirty="0"/>
              <a:t> </a:t>
            </a:r>
            <a:r>
              <a:rPr lang="en-US" dirty="0" err="1"/>
              <a:t>các</a:t>
            </a:r>
            <a:r>
              <a:rPr lang="en-US" dirty="0"/>
              <a:t> </a:t>
            </a:r>
            <a:r>
              <a:rPr lang="en-US" dirty="0" err="1"/>
              <a:t>biến</a:t>
            </a:r>
            <a:r>
              <a:rPr lang="en-US" dirty="0"/>
              <a:t> </a:t>
            </a:r>
            <a:r>
              <a:rPr lang="en-US" dirty="0" err="1"/>
              <a:t>hoặc</a:t>
            </a:r>
            <a:r>
              <a:rPr lang="en-US" dirty="0"/>
              <a:t> </a:t>
            </a:r>
            <a:r>
              <a:rPr lang="en-US" dirty="0" err="1"/>
              <a:t>phương</a:t>
            </a:r>
            <a:r>
              <a:rPr lang="en-US" dirty="0"/>
              <a:t> </a:t>
            </a:r>
            <a:r>
              <a:rPr lang="en-US" dirty="0" err="1"/>
              <a:t>thức</a:t>
            </a:r>
            <a:r>
              <a:rPr lang="en-US" dirty="0"/>
              <a:t> ở </a:t>
            </a:r>
            <a:r>
              <a:rPr lang="en-US" dirty="0" err="1"/>
              <a:t>lớp</a:t>
            </a:r>
            <a:r>
              <a:rPr lang="en-US" dirty="0"/>
              <a:t> </a:t>
            </a:r>
            <a:r>
              <a:rPr lang="en-US" dirty="0" err="1"/>
              <a:t>cơ</a:t>
            </a:r>
            <a:r>
              <a:rPr lang="en-US" dirty="0"/>
              <a:t> </a:t>
            </a:r>
            <a:r>
              <a:rPr lang="en-US" dirty="0" err="1"/>
              <a:t>sở</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định</a:t>
            </a:r>
            <a:r>
              <a:rPr lang="en-US" dirty="0"/>
              <a:t> </a:t>
            </a:r>
            <a:r>
              <a:rPr lang="en-US" dirty="0" err="1"/>
              <a:t>nghĩa</a:t>
            </a:r>
            <a:r>
              <a:rPr lang="en-US" dirty="0"/>
              <a:t> </a:t>
            </a:r>
            <a:r>
              <a:rPr lang="en-US" dirty="0" err="1"/>
              <a:t>lại</a:t>
            </a:r>
            <a:r>
              <a:rPr lang="en-US" dirty="0"/>
              <a:t> ở </a:t>
            </a:r>
            <a:r>
              <a:rPr lang="en-US" dirty="0" err="1"/>
              <a:t>lớp</a:t>
            </a:r>
            <a:r>
              <a:rPr lang="en-US" dirty="0"/>
              <a:t> </a:t>
            </a:r>
            <a:r>
              <a:rPr lang="en-US" dirty="0" err="1"/>
              <a:t>dẫn</a:t>
            </a:r>
            <a:r>
              <a:rPr lang="en-US" dirty="0"/>
              <a:t> </a:t>
            </a:r>
            <a:r>
              <a:rPr lang="en-US" dirty="0" err="1"/>
              <a:t>xuất</a:t>
            </a:r>
            <a:r>
              <a:rPr lang="en-US" dirty="0"/>
              <a:t>.</a:t>
            </a:r>
          </a:p>
        </p:txBody>
      </p:sp>
      <p:grpSp>
        <p:nvGrpSpPr>
          <p:cNvPr id="4" name="Group 3"/>
          <p:cNvGrpSpPr/>
          <p:nvPr/>
        </p:nvGrpSpPr>
        <p:grpSpPr>
          <a:xfrm>
            <a:off x="937047" y="3260501"/>
            <a:ext cx="7795790" cy="3235549"/>
            <a:chOff x="937047" y="3260501"/>
            <a:chExt cx="7795790" cy="3235549"/>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7" y="3579815"/>
              <a:ext cx="7772400" cy="2916235"/>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937047" y="3260501"/>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6" name="Date Placeholder 5"/>
          <p:cNvSpPr>
            <a:spLocks noGrp="1"/>
          </p:cNvSpPr>
          <p:nvPr>
            <p:ph type="dt" sz="half" idx="10"/>
          </p:nvPr>
        </p:nvSpPr>
        <p:spPr/>
        <p:txBody>
          <a:bodyPr/>
          <a:lstStyle/>
          <a:p>
            <a:pPr>
              <a:defRPr/>
            </a:pPr>
            <a:fld id="{73023E88-DE99-4FA1-B33B-1AFFBA042554}"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68117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khóa “new” 1-2</a:t>
            </a:r>
          </a:p>
        </p:txBody>
      </p:sp>
      <p:sp>
        <p:nvSpPr>
          <p:cNvPr id="3" name="Content Placeholder 2"/>
          <p:cNvSpPr>
            <a:spLocks noGrp="1"/>
          </p:cNvSpPr>
          <p:nvPr>
            <p:ph idx="1"/>
          </p:nvPr>
        </p:nvSpPr>
        <p:spPr/>
        <p:txBody>
          <a:bodyPr/>
          <a:lstStyle/>
          <a:p>
            <a:pPr>
              <a:lnSpc>
                <a:spcPts val="4000"/>
              </a:lnSpc>
            </a:pPr>
            <a:r>
              <a:rPr lang="en-US" dirty="0" err="1"/>
              <a:t>Từ</a:t>
            </a:r>
            <a:r>
              <a:rPr lang="en-US" dirty="0"/>
              <a:t> </a:t>
            </a:r>
            <a:r>
              <a:rPr lang="en-US" dirty="0" err="1"/>
              <a:t>khóa</a:t>
            </a:r>
            <a:r>
              <a:rPr lang="en-US" dirty="0"/>
              <a:t> </a:t>
            </a:r>
            <a:r>
              <a:rPr lang="en-US" dirty="0">
                <a:solidFill>
                  <a:schemeClr val="accent6">
                    <a:lumMod val="75000"/>
                  </a:schemeClr>
                </a:solidFill>
              </a:rPr>
              <a:t>“new”  </a:t>
            </a:r>
            <a:r>
              <a:rPr lang="en-US" dirty="0" err="1"/>
              <a:t>ngoài</a:t>
            </a:r>
            <a:r>
              <a:rPr lang="en-US" dirty="0"/>
              <a:t> </a:t>
            </a:r>
            <a:r>
              <a:rPr lang="en-US" dirty="0" err="1"/>
              <a:t>việc</a:t>
            </a:r>
            <a:r>
              <a:rPr lang="en-US" dirty="0"/>
              <a:t> </a:t>
            </a:r>
            <a:r>
              <a:rPr lang="en-US" dirty="0" err="1"/>
              <a:t>dùng</a:t>
            </a:r>
            <a:r>
              <a:rPr lang="en-US" dirty="0"/>
              <a:t> </a:t>
            </a:r>
            <a:r>
              <a:rPr lang="en-US" dirty="0" err="1"/>
              <a:t>như</a:t>
            </a:r>
            <a:r>
              <a:rPr lang="en-US" dirty="0"/>
              <a:t> </a:t>
            </a:r>
            <a:r>
              <a:rPr lang="en-US" dirty="0" err="1"/>
              <a:t>một</a:t>
            </a:r>
            <a:r>
              <a:rPr lang="en-US" dirty="0"/>
              <a:t> </a:t>
            </a:r>
            <a:r>
              <a:rPr lang="en-US" dirty="0" err="1"/>
              <a:t>toán</a:t>
            </a:r>
            <a:r>
              <a:rPr lang="en-US" dirty="0"/>
              <a:t> </a:t>
            </a:r>
            <a:r>
              <a:rPr lang="en-US" dirty="0" err="1"/>
              <a:t>tử</a:t>
            </a:r>
            <a:r>
              <a:rPr lang="en-US" dirty="0"/>
              <a:t> </a:t>
            </a:r>
            <a:r>
              <a:rPr lang="en-US" dirty="0" err="1"/>
              <a:t>để</a:t>
            </a:r>
            <a:r>
              <a:rPr lang="en-US" dirty="0"/>
              <a:t>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r>
              <a:rPr lang="en-US" dirty="0"/>
              <a:t>, no </a:t>
            </a:r>
            <a:r>
              <a:rPr lang="en-US" dirty="0" err="1"/>
              <a:t>còn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như</a:t>
            </a:r>
            <a:r>
              <a:rPr lang="en-US" dirty="0"/>
              <a:t> </a:t>
            </a:r>
            <a:r>
              <a:rPr lang="en-US" dirty="0" err="1"/>
              <a:t>một</a:t>
            </a:r>
            <a:r>
              <a:rPr lang="en-US" dirty="0"/>
              <a:t> </a:t>
            </a:r>
            <a:r>
              <a:rPr lang="en-US" dirty="0" err="1"/>
              <a:t>bổ</a:t>
            </a:r>
            <a:r>
              <a:rPr lang="en-US" dirty="0"/>
              <a:t> </a:t>
            </a:r>
            <a:r>
              <a:rPr lang="en-US" dirty="0" err="1"/>
              <a:t>từ</a:t>
            </a:r>
            <a:r>
              <a:rPr lang="en-US" dirty="0"/>
              <a:t> </a:t>
            </a:r>
            <a:r>
              <a:rPr lang="en-US" dirty="0" err="1"/>
              <a:t>trong</a:t>
            </a:r>
            <a:r>
              <a:rPr lang="en-US" dirty="0"/>
              <a:t> C#. </a:t>
            </a:r>
          </a:p>
          <a:p>
            <a:pPr>
              <a:lnSpc>
                <a:spcPts val="4000"/>
              </a:lnSpc>
            </a:pPr>
            <a:r>
              <a:rPr lang="en-US" dirty="0" err="1"/>
              <a:t>Khi</a:t>
            </a:r>
            <a:r>
              <a:rPr lang="en-US" dirty="0"/>
              <a:t> </a:t>
            </a:r>
            <a:r>
              <a:rPr lang="en-US" dirty="0" err="1"/>
              <a:t>lớp</a:t>
            </a:r>
            <a:r>
              <a:rPr lang="en-US" dirty="0"/>
              <a:t> con </a:t>
            </a:r>
            <a:r>
              <a:rPr lang="en-US" dirty="0" err="1"/>
              <a:t>kế</a:t>
            </a:r>
            <a:r>
              <a:rPr lang="en-US" dirty="0"/>
              <a:t> </a:t>
            </a:r>
            <a:r>
              <a:rPr lang="en-US" dirty="0" err="1"/>
              <a:t>thừa</a:t>
            </a:r>
            <a:r>
              <a:rPr lang="en-US" dirty="0"/>
              <a:t> </a:t>
            </a:r>
            <a:r>
              <a:rPr lang="en-US" dirty="0" err="1"/>
              <a:t>từ</a:t>
            </a:r>
            <a:r>
              <a:rPr lang="en-US" dirty="0"/>
              <a:t> </a:t>
            </a:r>
            <a:r>
              <a:rPr lang="en-US" dirty="0" err="1"/>
              <a:t>lớp</a:t>
            </a:r>
            <a:r>
              <a:rPr lang="en-US" dirty="0"/>
              <a:t> cha </a:t>
            </a:r>
            <a:r>
              <a:rPr lang="en-US" dirty="0" err="1"/>
              <a:t>và</a:t>
            </a:r>
            <a:r>
              <a:rPr lang="en-US" dirty="0"/>
              <a:t> </a:t>
            </a:r>
            <a:r>
              <a:rPr lang="en-US" dirty="0" err="1"/>
              <a:t>tạo</a:t>
            </a:r>
            <a:r>
              <a:rPr lang="en-US" dirty="0"/>
              <a:t> ra </a:t>
            </a:r>
            <a:r>
              <a:rPr lang="en-US" dirty="0" err="1"/>
              <a:t>một</a:t>
            </a:r>
            <a:r>
              <a:rPr lang="en-US" dirty="0"/>
              <a:t> </a:t>
            </a:r>
            <a:r>
              <a:rPr lang="en-US" dirty="0" err="1"/>
              <a:t>phương</a:t>
            </a:r>
            <a:r>
              <a:rPr lang="en-US" dirty="0"/>
              <a:t> </a:t>
            </a:r>
            <a:r>
              <a:rPr lang="en-US" dirty="0" err="1"/>
              <a:t>thức</a:t>
            </a:r>
            <a:r>
              <a:rPr lang="en-US" dirty="0"/>
              <a:t> </a:t>
            </a:r>
            <a:r>
              <a:rPr lang="en-US" dirty="0" err="1"/>
              <a:t>giống</a:t>
            </a:r>
            <a:r>
              <a:rPr lang="en-US" dirty="0"/>
              <a:t> </a:t>
            </a:r>
            <a:r>
              <a:rPr lang="en-US" dirty="0" err="1"/>
              <a:t>phương</a:t>
            </a:r>
            <a:r>
              <a:rPr lang="en-US" dirty="0"/>
              <a:t> </a:t>
            </a:r>
            <a:r>
              <a:rPr lang="en-US" dirty="0" err="1"/>
              <a:t>thức</a:t>
            </a:r>
            <a:r>
              <a:rPr lang="en-US" dirty="0"/>
              <a:t> </a:t>
            </a:r>
            <a:r>
              <a:rPr lang="en-US" dirty="0" err="1"/>
              <a:t>lớp</a:t>
            </a:r>
            <a:r>
              <a:rPr lang="en-US" dirty="0"/>
              <a:t> cha, </a:t>
            </a:r>
            <a:r>
              <a:rPr lang="en-US" dirty="0" err="1"/>
              <a:t>lúc</a:t>
            </a:r>
            <a:r>
              <a:rPr lang="en-US" dirty="0"/>
              <a:t> </a:t>
            </a:r>
            <a:r>
              <a:rPr lang="en-US" dirty="0" err="1"/>
              <a:t>này</a:t>
            </a:r>
            <a:r>
              <a:rPr lang="en-US" dirty="0"/>
              <a:t> </a:t>
            </a:r>
            <a:r>
              <a:rPr lang="en-US" dirty="0" err="1"/>
              <a:t>từ</a:t>
            </a:r>
            <a:r>
              <a:rPr lang="en-US" dirty="0"/>
              <a:t> </a:t>
            </a:r>
            <a:r>
              <a:rPr lang="en-US" dirty="0" err="1"/>
              <a:t>khóa</a:t>
            </a:r>
            <a:r>
              <a:rPr lang="en-US" dirty="0"/>
              <a:t> new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tạo</a:t>
            </a:r>
            <a:r>
              <a:rPr lang="en-US" dirty="0"/>
              <a:t> ra </a:t>
            </a:r>
            <a:r>
              <a:rPr lang="en-US" dirty="0" err="1"/>
              <a:t>một</a:t>
            </a:r>
            <a:r>
              <a:rPr lang="en-US" dirty="0"/>
              <a:t> </a:t>
            </a:r>
            <a:r>
              <a:rPr lang="en-US" dirty="0" err="1"/>
              <a:t>phiên</a:t>
            </a:r>
            <a:r>
              <a:rPr lang="en-US" dirty="0"/>
              <a:t> </a:t>
            </a:r>
            <a:r>
              <a:rPr lang="en-US" dirty="0" err="1"/>
              <a:t>bản</a:t>
            </a:r>
            <a:r>
              <a:rPr lang="en-US" dirty="0"/>
              <a:t> </a:t>
            </a:r>
            <a:r>
              <a:rPr lang="en-US" dirty="0" err="1"/>
              <a:t>mới</a:t>
            </a:r>
            <a:r>
              <a:rPr lang="en-US" dirty="0"/>
              <a:t> </a:t>
            </a:r>
            <a:r>
              <a:rPr lang="en-US" dirty="0" err="1"/>
              <a:t>của</a:t>
            </a:r>
            <a:r>
              <a:rPr lang="en-US" dirty="0"/>
              <a:t> </a:t>
            </a:r>
            <a:r>
              <a:rPr lang="en-US" dirty="0" err="1"/>
              <a:t>phương</a:t>
            </a:r>
            <a:r>
              <a:rPr lang="en-US" dirty="0"/>
              <a:t> </a:t>
            </a:r>
            <a:r>
              <a:rPr lang="en-US" dirty="0" err="1"/>
              <a:t>này</a:t>
            </a:r>
            <a:r>
              <a:rPr lang="en-US" dirty="0"/>
              <a:t> so </a:t>
            </a:r>
            <a:r>
              <a:rPr lang="en-US" dirty="0" err="1"/>
              <a:t>với</a:t>
            </a:r>
            <a:r>
              <a:rPr lang="en-US" dirty="0"/>
              <a:t> </a:t>
            </a:r>
            <a:r>
              <a:rPr lang="en-US" dirty="0" err="1"/>
              <a:t>phương</a:t>
            </a:r>
            <a:r>
              <a:rPr lang="en-US" dirty="0"/>
              <a:t> </a:t>
            </a:r>
            <a:r>
              <a:rPr lang="en-US" dirty="0" err="1"/>
              <a:t>thức</a:t>
            </a:r>
            <a:r>
              <a:rPr lang="en-US" dirty="0"/>
              <a:t> </a:t>
            </a:r>
            <a:r>
              <a:rPr lang="en-US" dirty="0" err="1"/>
              <a:t>lớp</a:t>
            </a:r>
            <a:r>
              <a:rPr lang="en-US" dirty="0"/>
              <a:t> cha, hay </a:t>
            </a:r>
            <a:r>
              <a:rPr lang="en-US" dirty="0" err="1"/>
              <a:t>chúng</a:t>
            </a:r>
            <a:r>
              <a:rPr lang="en-US" dirty="0"/>
              <a:t> ta </a:t>
            </a:r>
            <a:r>
              <a:rPr lang="en-US" dirty="0" err="1"/>
              <a:t>có</a:t>
            </a:r>
            <a:r>
              <a:rPr lang="en-US" dirty="0"/>
              <a:t> </a:t>
            </a:r>
            <a:r>
              <a:rPr lang="en-US" dirty="0" err="1"/>
              <a:t>thể</a:t>
            </a:r>
            <a:r>
              <a:rPr lang="en-US" dirty="0"/>
              <a:t> </a:t>
            </a:r>
            <a:r>
              <a:rPr lang="en-US" dirty="0" err="1"/>
              <a:t>nói</a:t>
            </a:r>
            <a:r>
              <a:rPr lang="en-US" dirty="0"/>
              <a:t> </a:t>
            </a:r>
            <a:r>
              <a:rPr lang="en-US" dirty="0" err="1"/>
              <a:t>phương</a:t>
            </a:r>
            <a:r>
              <a:rPr lang="en-US" dirty="0"/>
              <a:t> </a:t>
            </a:r>
            <a:r>
              <a:rPr lang="en-US" dirty="0" err="1"/>
              <a:t>thức</a:t>
            </a:r>
            <a:r>
              <a:rPr lang="en-US" dirty="0"/>
              <a:t> </a:t>
            </a:r>
            <a:r>
              <a:rPr lang="en-US" dirty="0" err="1"/>
              <a:t>này</a:t>
            </a:r>
            <a:r>
              <a:rPr lang="en-US" dirty="0"/>
              <a:t> </a:t>
            </a:r>
            <a:r>
              <a:rPr lang="en-US" dirty="0" err="1"/>
              <a:t>sẽ</a:t>
            </a:r>
            <a:r>
              <a:rPr lang="en-US" dirty="0"/>
              <a:t> </a:t>
            </a:r>
            <a:r>
              <a:rPr lang="en-US" dirty="0" err="1"/>
              <a:t>làm</a:t>
            </a:r>
            <a:r>
              <a:rPr lang="en-US" dirty="0"/>
              <a:t> </a:t>
            </a:r>
            <a:r>
              <a:rPr lang="en-US" dirty="0" err="1"/>
              <a:t>ẩn</a:t>
            </a:r>
            <a:r>
              <a:rPr lang="en-US" dirty="0"/>
              <a:t> </a:t>
            </a:r>
            <a:r>
              <a:rPr lang="en-US" dirty="0" err="1"/>
              <a:t>và</a:t>
            </a:r>
            <a:r>
              <a:rPr lang="en-US" dirty="0"/>
              <a:t> </a:t>
            </a:r>
            <a:r>
              <a:rPr lang="en-US" dirty="0" err="1"/>
              <a:t>thay</a:t>
            </a:r>
            <a:r>
              <a:rPr lang="en-US" dirty="0"/>
              <a:t> </a:t>
            </a:r>
            <a:r>
              <a:rPr lang="en-US" dirty="0" err="1"/>
              <a:t>thế</a:t>
            </a:r>
            <a:r>
              <a:rPr lang="en-US" dirty="0"/>
              <a:t> </a:t>
            </a:r>
            <a:r>
              <a:rPr lang="en-US" dirty="0" err="1"/>
              <a:t>phương</a:t>
            </a:r>
            <a:r>
              <a:rPr lang="en-US" dirty="0"/>
              <a:t> </a:t>
            </a:r>
            <a:r>
              <a:rPr lang="en-US" dirty="0" err="1"/>
              <a:t>thức</a:t>
            </a:r>
            <a:r>
              <a:rPr lang="en-US" dirty="0"/>
              <a:t> </a:t>
            </a:r>
            <a:r>
              <a:rPr lang="en-US" dirty="0" err="1"/>
              <a:t>lớp</a:t>
            </a:r>
            <a:r>
              <a:rPr lang="en-US" dirty="0"/>
              <a:t> cha.</a:t>
            </a:r>
          </a:p>
        </p:txBody>
      </p:sp>
      <p:sp>
        <p:nvSpPr>
          <p:cNvPr id="4" name="Date Placeholder 3"/>
          <p:cNvSpPr>
            <a:spLocks noGrp="1"/>
          </p:cNvSpPr>
          <p:nvPr>
            <p:ph type="dt" sz="half" idx="10"/>
          </p:nvPr>
        </p:nvSpPr>
        <p:spPr/>
        <p:txBody>
          <a:bodyPr/>
          <a:lstStyle/>
          <a:p>
            <a:pPr>
              <a:defRPr/>
            </a:pPr>
            <a:fld id="{81B3F45A-7DD1-44CB-A640-B8EB2FF451F7}"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28770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khóa “new”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427037" y="1162050"/>
            <a:ext cx="8991600" cy="5316578"/>
            <a:chOff x="902381" y="1382132"/>
            <a:chExt cx="8991600" cy="5316578"/>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89" y="1701899"/>
              <a:ext cx="8974592" cy="4996811"/>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902381" y="1382132"/>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6" name="Date Placeholder 5"/>
          <p:cNvSpPr>
            <a:spLocks noGrp="1"/>
          </p:cNvSpPr>
          <p:nvPr>
            <p:ph type="dt" sz="half" idx="10"/>
          </p:nvPr>
        </p:nvSpPr>
        <p:spPr/>
        <p:txBody>
          <a:bodyPr/>
          <a:lstStyle/>
          <a:p>
            <a:pPr>
              <a:defRPr/>
            </a:pPr>
            <a:fld id="{7FA47D99-DDA7-4B5B-B1F5-A8B91B359CAB}"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5893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 thừa constructor 1-2</a:t>
            </a:r>
          </a:p>
        </p:txBody>
      </p:sp>
      <p:sp>
        <p:nvSpPr>
          <p:cNvPr id="3" name="Content Placeholder 2"/>
          <p:cNvSpPr>
            <a:spLocks noGrp="1"/>
          </p:cNvSpPr>
          <p:nvPr>
            <p:ph idx="1"/>
          </p:nvPr>
        </p:nvSpPr>
        <p:spPr>
          <a:xfrm>
            <a:off x="479425" y="1162050"/>
            <a:ext cx="10563225" cy="5121275"/>
          </a:xfrm>
        </p:spPr>
        <p:txBody>
          <a:bodyPr/>
          <a:lstStyle/>
          <a:p>
            <a:r>
              <a:rPr lang="en-US"/>
              <a:t>Các phương thức khởi tạo sẽ được gọi khi thể hiện của lớp được tạo, trong C# bạn không thể kế thừa phương thức khởi tạo giống các phương thức thường, tuy nhiên bạn có thể gọi constructor lớp cơ sở trong lúc tạo constructor của lớp dẫn xuất.</a:t>
            </a:r>
          </a:p>
        </p:txBody>
      </p:sp>
      <p:sp>
        <p:nvSpPr>
          <p:cNvPr id="8" name="Rectangle 7"/>
          <p:cNvSpPr/>
          <p:nvPr/>
        </p:nvSpPr>
        <p:spPr>
          <a:xfrm>
            <a:off x="945923" y="3652700"/>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7" y="3957500"/>
            <a:ext cx="6608763" cy="2715228"/>
          </a:xfrm>
          <a:prstGeom prst="rect">
            <a:avLst/>
          </a:prstGeom>
          <a:ln/>
        </p:spPr>
        <p:style>
          <a:lnRef idx="1">
            <a:schemeClr val="accent1"/>
          </a:lnRef>
          <a:fillRef idx="3">
            <a:schemeClr val="accent1"/>
          </a:fillRef>
          <a:effectRef idx="2">
            <a:schemeClr val="accent1"/>
          </a:effectRef>
          <a:fontRef idx="minor">
            <a:schemeClr val="lt1"/>
          </a:fontRef>
        </p:style>
      </p:pic>
      <p:sp>
        <p:nvSpPr>
          <p:cNvPr id="4" name="Date Placeholder 3"/>
          <p:cNvSpPr>
            <a:spLocks noGrp="1"/>
          </p:cNvSpPr>
          <p:nvPr>
            <p:ph type="dt" sz="half" idx="10"/>
          </p:nvPr>
        </p:nvSpPr>
        <p:spPr/>
        <p:txBody>
          <a:bodyPr/>
          <a:lstStyle/>
          <a:p>
            <a:pPr>
              <a:defRPr/>
            </a:pPr>
            <a:fld id="{43886E62-37A7-45A8-8D8B-E5B62D02CA0C}"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41722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Effect transition="in" filter="fade">
                                      <p:cBhvr>
                                        <p:cTn id="9" dur="500"/>
                                        <p:tgtEl>
                                          <p:spTgt spid="20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 thừa constructor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67417" y="1072242"/>
            <a:ext cx="10222820" cy="5292586"/>
            <a:chOff x="567417" y="1072242"/>
            <a:chExt cx="10222820" cy="529258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390650"/>
              <a:ext cx="10210800" cy="4974178"/>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ectangle 5"/>
            <p:cNvSpPr/>
            <p:nvPr/>
          </p:nvSpPr>
          <p:spPr>
            <a:xfrm>
              <a:off x="567417" y="1072242"/>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7" name="Date Placeholder 6"/>
          <p:cNvSpPr>
            <a:spLocks noGrp="1"/>
          </p:cNvSpPr>
          <p:nvPr>
            <p:ph type="dt" sz="half" idx="10"/>
          </p:nvPr>
        </p:nvSpPr>
        <p:spPr/>
        <p:txBody>
          <a:bodyPr/>
          <a:lstStyle/>
          <a:p>
            <a:pPr>
              <a:defRPr/>
            </a:pPr>
            <a:fld id="{B093EC08-46C5-4DE4-A432-6931EECCB76B}" type="datetime1">
              <a:rPr lang="en-US" smtClean="0"/>
              <a:t>10-Mar-20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7457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Ghi đè phương thức 1-3</a:t>
            </a:r>
          </a:p>
        </p:txBody>
      </p:sp>
      <p:sp>
        <p:nvSpPr>
          <p:cNvPr id="3" name="Content Placeholder 2"/>
          <p:cNvSpPr>
            <a:spLocks noGrp="1"/>
          </p:cNvSpPr>
          <p:nvPr>
            <p:ph idx="1"/>
          </p:nvPr>
        </p:nvSpPr>
        <p:spPr/>
        <p:txBody>
          <a:bodyPr/>
          <a:lstStyle/>
          <a:p>
            <a:r>
              <a:rPr lang="en-US"/>
              <a:t>Ghi đè phương thức (Overriding method) </a:t>
            </a:r>
            <a:r>
              <a:rPr lang="vi-VN"/>
              <a:t>là khi phương thức đã xuất hiện ở lớp cha và xuất hiện tiếp ở lớp con.</a:t>
            </a:r>
            <a:endParaRPr lang="en-US"/>
          </a:p>
          <a:p>
            <a:r>
              <a:rPr lang="vi-VN"/>
              <a:t>Khi đối tượng thuộc lớp con gọi phương thức thì sẽ chọn lựa và chạy theo phương thức trong lớp con.</a:t>
            </a:r>
            <a:endParaRPr lang="en-US"/>
          </a:p>
          <a:p>
            <a:r>
              <a:rPr lang="vi-VN"/>
              <a:t>Nếu lớp con không có phương thức đó thì mới lên kiếm ở lớp cha để chạy.</a:t>
            </a:r>
            <a:endParaRPr lang="en-US"/>
          </a:p>
          <a:p>
            <a:r>
              <a:rPr lang="vi-VN"/>
              <a:t>Phương thức ghi đè có cùng tên, cùng tham số truyền vào, cùng kiểu giá trị trả về với phương thức ở lớp cha!</a:t>
            </a:r>
            <a:endParaRPr lang="en-US"/>
          </a:p>
        </p:txBody>
      </p:sp>
      <p:sp>
        <p:nvSpPr>
          <p:cNvPr id="4" name="Date Placeholder 3"/>
          <p:cNvSpPr>
            <a:spLocks noGrp="1"/>
          </p:cNvSpPr>
          <p:nvPr>
            <p:ph type="dt" sz="half" idx="10"/>
          </p:nvPr>
        </p:nvSpPr>
        <p:spPr/>
        <p:txBody>
          <a:bodyPr/>
          <a:lstStyle/>
          <a:p>
            <a:pPr>
              <a:defRPr/>
            </a:pPr>
            <a:fld id="{863426D9-24E1-47FC-AA0A-4089A51E53A6}"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19184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Ghi đè phương thức 2-3</a:t>
            </a:r>
          </a:p>
        </p:txBody>
      </p:sp>
      <p:sp>
        <p:nvSpPr>
          <p:cNvPr id="3" name="Content Placeholder 2"/>
          <p:cNvSpPr>
            <a:spLocks noGrp="1"/>
          </p:cNvSpPr>
          <p:nvPr>
            <p:ph idx="1"/>
          </p:nvPr>
        </p:nvSpPr>
        <p:spPr/>
        <p:txBody>
          <a:bodyPr/>
          <a:lstStyle/>
          <a:p>
            <a:pPr>
              <a:lnSpc>
                <a:spcPts val="4200"/>
              </a:lnSpc>
            </a:pPr>
            <a:r>
              <a:rPr lang="en-US" sz="3200" dirty="0" err="1"/>
              <a:t>Để</a:t>
            </a:r>
            <a:r>
              <a:rPr lang="en-US" sz="3200" dirty="0"/>
              <a:t> </a:t>
            </a:r>
            <a:r>
              <a:rPr lang="en-US" sz="3200" dirty="0" err="1"/>
              <a:t>thực</a:t>
            </a:r>
            <a:r>
              <a:rPr lang="en-US" sz="3200" dirty="0"/>
              <a:t> </a:t>
            </a:r>
            <a:r>
              <a:rPr lang="en-US" sz="3200" dirty="0" err="1"/>
              <a:t>thi</a:t>
            </a:r>
            <a:r>
              <a:rPr lang="en-US" sz="3200" dirty="0"/>
              <a:t> </a:t>
            </a:r>
            <a:r>
              <a:rPr lang="en-US" sz="3200" dirty="0" err="1"/>
              <a:t>ghi</a:t>
            </a:r>
            <a:r>
              <a:rPr lang="en-US" sz="3200" dirty="0"/>
              <a:t> </a:t>
            </a:r>
            <a:r>
              <a:rPr lang="en-US" sz="3200" dirty="0" err="1"/>
              <a:t>đè</a:t>
            </a:r>
            <a:r>
              <a:rPr lang="en-US" sz="3200" dirty="0"/>
              <a:t> </a:t>
            </a:r>
            <a:r>
              <a:rPr lang="en-US" sz="3200" dirty="0" err="1"/>
              <a:t>phương</a:t>
            </a:r>
            <a:r>
              <a:rPr lang="en-US" sz="3200" dirty="0"/>
              <a:t> </a:t>
            </a:r>
            <a:r>
              <a:rPr lang="en-US" sz="3200" dirty="0" err="1"/>
              <a:t>thức</a:t>
            </a:r>
            <a:r>
              <a:rPr lang="en-US" sz="3200" dirty="0"/>
              <a:t>, </a:t>
            </a:r>
            <a:r>
              <a:rPr lang="en-US" sz="3200" dirty="0" err="1"/>
              <a:t>bạn</a:t>
            </a:r>
            <a:r>
              <a:rPr lang="en-US" sz="3200" dirty="0"/>
              <a:t> </a:t>
            </a:r>
            <a:r>
              <a:rPr lang="en-US" sz="3200" dirty="0" err="1"/>
              <a:t>cần</a:t>
            </a:r>
            <a:r>
              <a:rPr lang="en-US" sz="3200" dirty="0"/>
              <a:t> </a:t>
            </a:r>
            <a:r>
              <a:rPr lang="en-US" sz="3200" dirty="0" err="1"/>
              <a:t>khai</a:t>
            </a:r>
            <a:r>
              <a:rPr lang="en-US" sz="3200" dirty="0"/>
              <a:t> </a:t>
            </a:r>
            <a:r>
              <a:rPr lang="en-US" sz="3200" dirty="0" err="1"/>
              <a:t>báo</a:t>
            </a:r>
            <a:r>
              <a:rPr lang="en-US" sz="3200" dirty="0"/>
              <a:t> </a:t>
            </a:r>
            <a:r>
              <a:rPr lang="en-US" sz="3200" dirty="0" err="1"/>
              <a:t>phương</a:t>
            </a:r>
            <a:r>
              <a:rPr lang="en-US" sz="3200" dirty="0"/>
              <a:t> </a:t>
            </a:r>
            <a:r>
              <a:rPr lang="en-US" sz="3200" dirty="0" err="1"/>
              <a:t>thức</a:t>
            </a:r>
            <a:r>
              <a:rPr lang="en-US" sz="3200" dirty="0"/>
              <a:t> </a:t>
            </a:r>
            <a:r>
              <a:rPr lang="en-US" sz="3200" dirty="0" err="1"/>
              <a:t>trong</a:t>
            </a:r>
            <a:r>
              <a:rPr lang="en-US" sz="3200" dirty="0"/>
              <a:t> </a:t>
            </a:r>
            <a:r>
              <a:rPr lang="en-US" sz="3200" dirty="0" err="1"/>
              <a:t>lớp</a:t>
            </a:r>
            <a:r>
              <a:rPr lang="en-US" sz="3200" dirty="0"/>
              <a:t> </a:t>
            </a:r>
            <a:r>
              <a:rPr lang="en-US" sz="3200" dirty="0" err="1"/>
              <a:t>cơ</a:t>
            </a:r>
            <a:r>
              <a:rPr lang="en-US" sz="3200" dirty="0"/>
              <a:t> </a:t>
            </a:r>
            <a:r>
              <a:rPr lang="en-US" sz="3200" dirty="0" err="1"/>
              <a:t>sở</a:t>
            </a:r>
            <a:r>
              <a:rPr lang="en-US" sz="3200" dirty="0"/>
              <a:t> </a:t>
            </a:r>
            <a:r>
              <a:rPr lang="en-US" sz="3200" dirty="0" err="1"/>
              <a:t>sử</a:t>
            </a:r>
            <a:r>
              <a:rPr lang="en-US" sz="3200" dirty="0"/>
              <a:t> </a:t>
            </a:r>
            <a:r>
              <a:rPr lang="en-US" sz="3200" dirty="0" err="1"/>
              <a:t>dụng</a:t>
            </a:r>
            <a:r>
              <a:rPr lang="en-US" sz="3200" dirty="0"/>
              <a:t> </a:t>
            </a:r>
            <a:r>
              <a:rPr lang="en-US" sz="3200" dirty="0" err="1"/>
              <a:t>từ</a:t>
            </a:r>
            <a:r>
              <a:rPr lang="en-US" sz="3200" dirty="0"/>
              <a:t> </a:t>
            </a:r>
            <a:r>
              <a:rPr lang="en-US" sz="3200" dirty="0" err="1"/>
              <a:t>khóa</a:t>
            </a:r>
            <a:r>
              <a:rPr lang="en-US" sz="3200" dirty="0"/>
              <a:t> </a:t>
            </a:r>
            <a:r>
              <a:rPr lang="en-US" sz="3200" b="1" dirty="0"/>
              <a:t>virtual</a:t>
            </a:r>
            <a:r>
              <a:rPr lang="en-US" sz="3200" dirty="0"/>
              <a:t>. </a:t>
            </a:r>
            <a:r>
              <a:rPr lang="en-US" sz="3200" dirty="0" err="1"/>
              <a:t>Trong</a:t>
            </a:r>
            <a:r>
              <a:rPr lang="en-US" sz="3200" dirty="0"/>
              <a:t> </a:t>
            </a:r>
            <a:r>
              <a:rPr lang="en-US" sz="3200" dirty="0" err="1"/>
              <a:t>lớp</a:t>
            </a:r>
            <a:r>
              <a:rPr lang="en-US" sz="3200" dirty="0"/>
              <a:t> </a:t>
            </a:r>
            <a:r>
              <a:rPr lang="en-US" sz="3200" dirty="0" err="1"/>
              <a:t>dẫn</a:t>
            </a:r>
            <a:r>
              <a:rPr lang="en-US" sz="3200" dirty="0"/>
              <a:t> </a:t>
            </a:r>
            <a:r>
              <a:rPr lang="en-US" sz="3200" dirty="0" err="1"/>
              <a:t>xuất</a:t>
            </a:r>
            <a:r>
              <a:rPr lang="en-US" sz="3200" dirty="0"/>
              <a:t>, </a:t>
            </a:r>
            <a:r>
              <a:rPr lang="en-US" sz="3200" dirty="0" err="1"/>
              <a:t>bạn</a:t>
            </a:r>
            <a:r>
              <a:rPr lang="en-US" sz="3200" dirty="0"/>
              <a:t> </a:t>
            </a:r>
            <a:r>
              <a:rPr lang="en-US" sz="3200" dirty="0" err="1"/>
              <a:t>cần</a:t>
            </a:r>
            <a:r>
              <a:rPr lang="en-US" sz="3200" dirty="0"/>
              <a:t> </a:t>
            </a:r>
            <a:r>
              <a:rPr lang="en-US" sz="3200" dirty="0" err="1"/>
              <a:t>khai</a:t>
            </a:r>
            <a:r>
              <a:rPr lang="en-US" sz="3200" dirty="0"/>
              <a:t> </a:t>
            </a:r>
            <a:r>
              <a:rPr lang="en-US" sz="3200" dirty="0" err="1"/>
              <a:t>báo</a:t>
            </a:r>
            <a:r>
              <a:rPr lang="en-US" sz="3200" dirty="0"/>
              <a:t> </a:t>
            </a:r>
            <a:r>
              <a:rPr lang="en-US" sz="3200" dirty="0" err="1"/>
              <a:t>phương</a:t>
            </a:r>
            <a:r>
              <a:rPr lang="en-US" sz="3200" dirty="0"/>
              <a:t> </a:t>
            </a:r>
            <a:r>
              <a:rPr lang="en-US" sz="3200" dirty="0" err="1"/>
              <a:t>thức</a:t>
            </a:r>
            <a:r>
              <a:rPr lang="en-US" sz="3200" dirty="0"/>
              <a:t> </a:t>
            </a:r>
            <a:r>
              <a:rPr lang="en-US" sz="3200" dirty="0" err="1"/>
              <a:t>ghi</a:t>
            </a:r>
            <a:r>
              <a:rPr lang="en-US" sz="3200" dirty="0"/>
              <a:t> </a:t>
            </a:r>
            <a:r>
              <a:rPr lang="en-US" sz="3200" dirty="0" err="1"/>
              <a:t>đè</a:t>
            </a:r>
            <a:r>
              <a:rPr lang="en-US" sz="3200" dirty="0"/>
              <a:t> </a:t>
            </a:r>
            <a:r>
              <a:rPr lang="en-US" sz="3200" dirty="0" err="1"/>
              <a:t>với</a:t>
            </a:r>
            <a:r>
              <a:rPr lang="en-US" sz="3200" dirty="0"/>
              <a:t> </a:t>
            </a:r>
            <a:r>
              <a:rPr lang="en-US" sz="3200" dirty="0" err="1"/>
              <a:t>từ</a:t>
            </a:r>
            <a:r>
              <a:rPr lang="en-US" sz="3200" dirty="0"/>
              <a:t> </a:t>
            </a:r>
            <a:r>
              <a:rPr lang="en-US" sz="3200" dirty="0" err="1"/>
              <a:t>khóa</a:t>
            </a:r>
            <a:r>
              <a:rPr lang="en-US" sz="3200" dirty="0"/>
              <a:t> </a:t>
            </a:r>
            <a:r>
              <a:rPr lang="en-US" sz="3200" b="1" dirty="0"/>
              <a:t>override</a:t>
            </a:r>
            <a:r>
              <a:rPr lang="en-US" sz="3200" dirty="0"/>
              <a:t>. </a:t>
            </a:r>
            <a:r>
              <a:rPr lang="en-US" sz="3200" dirty="0" err="1"/>
              <a:t>Đây</a:t>
            </a:r>
            <a:r>
              <a:rPr lang="en-US" sz="3200" dirty="0"/>
              <a:t> </a:t>
            </a:r>
            <a:r>
              <a:rPr lang="en-US" sz="3200" dirty="0" err="1"/>
              <a:t>là</a:t>
            </a:r>
            <a:r>
              <a:rPr lang="en-US" sz="3200" dirty="0"/>
              <a:t> </a:t>
            </a:r>
            <a:r>
              <a:rPr lang="en-US" sz="3200" dirty="0" err="1"/>
              <a:t>điều</a:t>
            </a:r>
            <a:r>
              <a:rPr lang="en-US" sz="3200" dirty="0"/>
              <a:t> </a:t>
            </a:r>
            <a:r>
              <a:rPr lang="en-US" sz="3200" dirty="0" err="1"/>
              <a:t>bắt</a:t>
            </a:r>
            <a:r>
              <a:rPr lang="en-US" sz="3200" dirty="0"/>
              <a:t> </a:t>
            </a:r>
            <a:r>
              <a:rPr lang="en-US" sz="3200" dirty="0" err="1"/>
              <a:t>buộc</a:t>
            </a:r>
            <a:r>
              <a:rPr lang="en-US" sz="3200" dirty="0"/>
              <a:t> </a:t>
            </a:r>
            <a:r>
              <a:rPr lang="en-US" sz="3200" dirty="0" err="1"/>
              <a:t>với</a:t>
            </a:r>
            <a:r>
              <a:rPr lang="en-US" sz="3200" dirty="0"/>
              <a:t> </a:t>
            </a:r>
            <a:r>
              <a:rPr lang="en-US" sz="3200" dirty="0" err="1"/>
              <a:t>bất</a:t>
            </a:r>
            <a:r>
              <a:rPr lang="en-US" sz="3200" dirty="0"/>
              <a:t> </a:t>
            </a:r>
            <a:r>
              <a:rPr lang="en-US" sz="3200" dirty="0" err="1"/>
              <a:t>kỳ</a:t>
            </a:r>
            <a:r>
              <a:rPr lang="en-US" sz="3200" dirty="0"/>
              <a:t> </a:t>
            </a:r>
            <a:r>
              <a:rPr lang="en-US" sz="3200" dirty="0" err="1"/>
              <a:t>phương</a:t>
            </a:r>
            <a:r>
              <a:rPr lang="en-US" sz="3200" dirty="0"/>
              <a:t> </a:t>
            </a:r>
            <a:r>
              <a:rPr lang="en-US" sz="3200" dirty="0" err="1"/>
              <a:t>thức</a:t>
            </a:r>
            <a:r>
              <a:rPr lang="en-US" sz="3200" dirty="0"/>
              <a:t> </a:t>
            </a:r>
            <a:r>
              <a:rPr lang="en-US" sz="3200" b="1" dirty="0"/>
              <a:t>virtual </a:t>
            </a:r>
            <a:r>
              <a:rPr lang="en-US" sz="3200" dirty="0" err="1"/>
              <a:t>nào</a:t>
            </a:r>
            <a:r>
              <a:rPr lang="en-US" sz="3200" dirty="0"/>
              <a:t>.</a:t>
            </a:r>
          </a:p>
          <a:p>
            <a:pPr>
              <a:lnSpc>
                <a:spcPts val="4200"/>
              </a:lnSpc>
            </a:pPr>
            <a:endParaRPr lang="en-US" dirty="0"/>
          </a:p>
        </p:txBody>
      </p:sp>
      <p:sp>
        <p:nvSpPr>
          <p:cNvPr id="4" name="Date Placeholder 3"/>
          <p:cNvSpPr>
            <a:spLocks noGrp="1"/>
          </p:cNvSpPr>
          <p:nvPr>
            <p:ph type="dt" sz="half" idx="10"/>
          </p:nvPr>
        </p:nvSpPr>
        <p:spPr/>
        <p:txBody>
          <a:bodyPr/>
          <a:lstStyle/>
          <a:p>
            <a:pPr>
              <a:defRPr/>
            </a:pPr>
            <a:fld id="{5C029D1E-4C57-4878-BD98-66F0783FEEE1}"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79823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Ghi đè phương thức 3-3</a:t>
            </a:r>
          </a:p>
        </p:txBody>
      </p:sp>
      <p:grpSp>
        <p:nvGrpSpPr>
          <p:cNvPr id="4" name="Group 3"/>
          <p:cNvGrpSpPr/>
          <p:nvPr/>
        </p:nvGrpSpPr>
        <p:grpSpPr>
          <a:xfrm>
            <a:off x="412523" y="1007835"/>
            <a:ext cx="9195026" cy="5497740"/>
            <a:chOff x="412523" y="1007835"/>
            <a:chExt cx="9195026" cy="549774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314450"/>
              <a:ext cx="9180512" cy="5191125"/>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412523" y="1007835"/>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6" name="Date Placeholder 5"/>
          <p:cNvSpPr>
            <a:spLocks noGrp="1"/>
          </p:cNvSpPr>
          <p:nvPr>
            <p:ph type="dt" sz="half" idx="10"/>
          </p:nvPr>
        </p:nvSpPr>
        <p:spPr/>
        <p:txBody>
          <a:bodyPr/>
          <a:lstStyle/>
          <a:p>
            <a:pPr>
              <a:defRPr/>
            </a:pPr>
            <a:fld id="{45914A50-FAF5-42FC-A8A8-8DF0C46758AC}"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3627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Lớp cô lập (sealed class)</a:t>
            </a:r>
          </a:p>
        </p:txBody>
      </p:sp>
      <p:sp>
        <p:nvSpPr>
          <p:cNvPr id="3" name="Content Placeholder 2"/>
          <p:cNvSpPr>
            <a:spLocks noGrp="1"/>
          </p:cNvSpPr>
          <p:nvPr>
            <p:ph idx="1"/>
          </p:nvPr>
        </p:nvSpPr>
        <p:spPr/>
        <p:txBody>
          <a:bodyPr/>
          <a:lstStyle/>
          <a:p>
            <a:r>
              <a:rPr lang="en-US"/>
              <a:t>Lớp sealed là lớp không cho phép các lớp khác kế thừa, khi khai báo lớp bạn bổ sung từ khóa sealed vào trước từ khóa class.</a:t>
            </a:r>
          </a:p>
        </p:txBody>
      </p:sp>
      <p:grpSp>
        <p:nvGrpSpPr>
          <p:cNvPr id="4" name="Group 3"/>
          <p:cNvGrpSpPr/>
          <p:nvPr/>
        </p:nvGrpSpPr>
        <p:grpSpPr>
          <a:xfrm>
            <a:off x="872217" y="2762250"/>
            <a:ext cx="7403420" cy="3741046"/>
            <a:chOff x="872217" y="2762250"/>
            <a:chExt cx="7403420" cy="3741046"/>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7" y="3067050"/>
              <a:ext cx="7391400" cy="3436246"/>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ectangle 5"/>
            <p:cNvSpPr/>
            <p:nvPr/>
          </p:nvSpPr>
          <p:spPr>
            <a:xfrm>
              <a:off x="872217" y="2762250"/>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5" name="Date Placeholder 4"/>
          <p:cNvSpPr>
            <a:spLocks noGrp="1"/>
          </p:cNvSpPr>
          <p:nvPr>
            <p:ph type="dt" sz="half" idx="10"/>
          </p:nvPr>
        </p:nvSpPr>
        <p:spPr/>
        <p:txBody>
          <a:bodyPr/>
          <a:lstStyle/>
          <a:p>
            <a:pPr>
              <a:defRPr/>
            </a:pPr>
            <a:fld id="{C171FA94-D5C5-4755-9CF6-5E2009242BAA}"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68694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đa hình trong C#</a:t>
            </a:r>
          </a:p>
        </p:txBody>
      </p:sp>
      <p:sp>
        <p:nvSpPr>
          <p:cNvPr id="3" name="Content Placeholder 2"/>
          <p:cNvSpPr>
            <a:spLocks noGrp="1"/>
          </p:cNvSpPr>
          <p:nvPr>
            <p:ph idx="1"/>
          </p:nvPr>
        </p:nvSpPr>
        <p:spPr/>
        <p:txBody>
          <a:bodyPr/>
          <a:lstStyle/>
          <a:p>
            <a:r>
              <a:rPr lang="en-US"/>
              <a:t>Đa hình là khả năng một thực thể có cách ứng xử khác nhau trong những tình huống khác nhau.</a:t>
            </a:r>
          </a:p>
          <a:p>
            <a:r>
              <a:rPr lang="en-US"/>
              <a:t>Đa hình trong C# thể hiện ở hai loại phương thức Overloading và Overidding.</a:t>
            </a:r>
          </a:p>
        </p:txBody>
      </p:sp>
      <p:graphicFrame>
        <p:nvGraphicFramePr>
          <p:cNvPr id="5" name="Table 4"/>
          <p:cNvGraphicFramePr>
            <a:graphicFrameLocks noGrp="1"/>
          </p:cNvGraphicFramePr>
          <p:nvPr>
            <p:extLst>
              <p:ext uri="{D42A27DB-BD31-4B8C-83A1-F6EECF244321}">
                <p14:modId xmlns:p14="http://schemas.microsoft.com/office/powerpoint/2010/main" val="766989203"/>
              </p:ext>
            </p:extLst>
          </p:nvPr>
        </p:nvGraphicFramePr>
        <p:xfrm>
          <a:off x="427037" y="1314450"/>
          <a:ext cx="10744200" cy="4219597"/>
        </p:xfrm>
        <a:graphic>
          <a:graphicData uri="http://schemas.openxmlformats.org/drawingml/2006/table">
            <a:tbl>
              <a:tblPr firstRow="1" bandRow="1">
                <a:tableStyleId>{5C22544A-7EE6-4342-B048-85BDC9FD1C3A}</a:tableStyleId>
              </a:tblPr>
              <a:tblGrid>
                <a:gridCol w="5372100">
                  <a:extLst>
                    <a:ext uri="{9D8B030D-6E8A-4147-A177-3AD203B41FA5}">
                      <a16:colId xmlns:a16="http://schemas.microsoft.com/office/drawing/2014/main" val="20000"/>
                    </a:ext>
                  </a:extLst>
                </a:gridCol>
                <a:gridCol w="5372100">
                  <a:extLst>
                    <a:ext uri="{9D8B030D-6E8A-4147-A177-3AD203B41FA5}">
                      <a16:colId xmlns:a16="http://schemas.microsoft.com/office/drawing/2014/main" val="20001"/>
                    </a:ext>
                  </a:extLst>
                </a:gridCol>
              </a:tblGrid>
              <a:tr h="609600">
                <a:tc>
                  <a:txBody>
                    <a:bodyPr/>
                    <a:lstStyle/>
                    <a:p>
                      <a:pPr algn="ctr"/>
                      <a:r>
                        <a:rPr lang="en-US"/>
                        <a:t>Đa</a:t>
                      </a:r>
                      <a:r>
                        <a:rPr lang="en-US" baseline="0"/>
                        <a:t> hình tại thời điểm biên dịch (compile-time)</a:t>
                      </a:r>
                      <a:endParaRPr lang="en-US"/>
                    </a:p>
                  </a:txBody>
                  <a:tcPr/>
                </a:tc>
                <a:tc>
                  <a:txBody>
                    <a:bodyPr/>
                    <a:lstStyle/>
                    <a:p>
                      <a:pPr algn="ctr"/>
                      <a:r>
                        <a:rPr lang="en-US"/>
                        <a:t>Đa</a:t>
                      </a:r>
                      <a:r>
                        <a:rPr lang="en-US" baseline="0"/>
                        <a:t> hình tại thời điểm chạy (Run- time)</a:t>
                      </a:r>
                      <a:endParaRPr lang="en-US"/>
                    </a:p>
                  </a:txBody>
                  <a:tcPr/>
                </a:tc>
                <a:extLst>
                  <a:ext uri="{0D108BD9-81ED-4DB2-BD59-A6C34878D82A}">
                    <a16:rowId xmlns:a16="http://schemas.microsoft.com/office/drawing/2014/main" val="10000"/>
                  </a:ext>
                </a:extLst>
              </a:tr>
              <a:tr h="1050181">
                <a:tc>
                  <a:txBody>
                    <a:bodyPr/>
                    <a:lstStyle/>
                    <a:p>
                      <a:r>
                        <a:rPr lang="en-US" dirty="0" err="1"/>
                        <a:t>Được</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thông</a:t>
                      </a:r>
                      <a:r>
                        <a:rPr lang="en-US" baseline="0" dirty="0"/>
                        <a:t> qua </a:t>
                      </a:r>
                      <a:r>
                        <a:rPr lang="en-US" baseline="0" dirty="0" err="1"/>
                        <a:t>việc</a:t>
                      </a:r>
                      <a:r>
                        <a:rPr lang="en-US" baseline="0" dirty="0"/>
                        <a:t> </a:t>
                      </a:r>
                      <a:r>
                        <a:rPr lang="en-US" baseline="0" dirty="0" err="1"/>
                        <a:t>nạp</a:t>
                      </a:r>
                      <a:r>
                        <a:rPr lang="en-US" baseline="0" dirty="0"/>
                        <a:t> </a:t>
                      </a:r>
                      <a:r>
                        <a:rPr lang="en-US" baseline="0" dirty="0" err="1"/>
                        <a:t>chồng</a:t>
                      </a:r>
                      <a:r>
                        <a:rPr lang="en-US" baseline="0" dirty="0"/>
                        <a:t> </a:t>
                      </a:r>
                      <a:r>
                        <a:rPr lang="en-US" baseline="0" dirty="0" err="1"/>
                        <a:t>phương</a:t>
                      </a:r>
                      <a:r>
                        <a:rPr lang="en-US" baseline="0" dirty="0"/>
                        <a:t> </a:t>
                      </a:r>
                      <a:r>
                        <a:rPr lang="en-US" baseline="0" dirty="0" err="1"/>
                        <a:t>thức</a:t>
                      </a:r>
                      <a:r>
                        <a:rPr lang="en-US" baseline="0" dirty="0"/>
                        <a:t> (overloading method)</a:t>
                      </a:r>
                      <a:endParaRPr lang="en-US" dirty="0"/>
                    </a:p>
                  </a:txBody>
                  <a:tcPr/>
                </a:tc>
                <a:tc>
                  <a:txBody>
                    <a:bodyPr/>
                    <a:lstStyle/>
                    <a:p>
                      <a:r>
                        <a:rPr lang="en-US" dirty="0" err="1"/>
                        <a:t>Được</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thông</a:t>
                      </a:r>
                      <a:r>
                        <a:rPr lang="en-US" baseline="0" dirty="0"/>
                        <a:t> qua </a:t>
                      </a:r>
                      <a:r>
                        <a:rPr lang="en-US" baseline="0" dirty="0" err="1"/>
                        <a:t>việc</a:t>
                      </a:r>
                      <a:r>
                        <a:rPr lang="en-US" baseline="0" dirty="0"/>
                        <a:t> </a:t>
                      </a:r>
                      <a:r>
                        <a:rPr lang="en-US" baseline="0" dirty="0" err="1"/>
                        <a:t>ghi</a:t>
                      </a:r>
                      <a:r>
                        <a:rPr lang="en-US" baseline="0" dirty="0"/>
                        <a:t> </a:t>
                      </a:r>
                      <a:r>
                        <a:rPr lang="en-US" baseline="0" dirty="0" err="1"/>
                        <a:t>đè</a:t>
                      </a:r>
                      <a:r>
                        <a:rPr lang="en-US" baseline="0" dirty="0"/>
                        <a:t> </a:t>
                      </a:r>
                      <a:r>
                        <a:rPr lang="en-US" baseline="0" dirty="0" err="1"/>
                        <a:t>phương</a:t>
                      </a:r>
                      <a:r>
                        <a:rPr lang="en-US" baseline="0" dirty="0"/>
                        <a:t> </a:t>
                      </a:r>
                      <a:r>
                        <a:rPr lang="en-US" baseline="0" dirty="0" err="1"/>
                        <a:t>thức</a:t>
                      </a:r>
                      <a:r>
                        <a:rPr lang="en-US" baseline="0" dirty="0"/>
                        <a:t> (overriding method)</a:t>
                      </a:r>
                      <a:endParaRPr lang="en-US" dirty="0"/>
                    </a:p>
                  </a:txBody>
                  <a:tcPr/>
                </a:tc>
                <a:extLst>
                  <a:ext uri="{0D108BD9-81ED-4DB2-BD59-A6C34878D82A}">
                    <a16:rowId xmlns:a16="http://schemas.microsoft.com/office/drawing/2014/main" val="10001"/>
                  </a:ext>
                </a:extLst>
              </a:tr>
              <a:tr h="1509635">
                <a:tc>
                  <a:txBody>
                    <a:bodyPr/>
                    <a:lstStyle/>
                    <a:p>
                      <a:r>
                        <a:rPr lang="en-US" dirty="0" err="1"/>
                        <a:t>Được</a:t>
                      </a:r>
                      <a:r>
                        <a:rPr lang="en-US" baseline="0" dirty="0"/>
                        <a:t> </a:t>
                      </a:r>
                      <a:r>
                        <a:rPr lang="en-US" baseline="0" dirty="0" err="1"/>
                        <a:t>thực</a:t>
                      </a:r>
                      <a:r>
                        <a:rPr lang="en-US" baseline="0" dirty="0"/>
                        <a:t> </a:t>
                      </a:r>
                      <a:r>
                        <a:rPr lang="en-US" baseline="0" dirty="0" err="1"/>
                        <a:t>thi</a:t>
                      </a:r>
                      <a:r>
                        <a:rPr lang="en-US" baseline="0" dirty="0"/>
                        <a:t> </a:t>
                      </a:r>
                      <a:r>
                        <a:rPr lang="en-US" baseline="0" dirty="0" err="1"/>
                        <a:t>tại</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biên</a:t>
                      </a:r>
                      <a:r>
                        <a:rPr lang="en-US" baseline="0" dirty="0"/>
                        <a:t> </a:t>
                      </a:r>
                      <a:r>
                        <a:rPr lang="en-US" baseline="0" dirty="0" err="1"/>
                        <a:t>dịch</a:t>
                      </a:r>
                      <a:r>
                        <a:rPr lang="en-US" baseline="0" dirty="0"/>
                        <a:t>, </a:t>
                      </a:r>
                      <a:r>
                        <a:rPr lang="en-US" baseline="0" dirty="0" err="1"/>
                        <a:t>từ</a:t>
                      </a:r>
                      <a:r>
                        <a:rPr lang="en-US" baseline="0" dirty="0"/>
                        <a:t> </a:t>
                      </a:r>
                      <a:r>
                        <a:rPr lang="en-US" baseline="0" dirty="0" err="1"/>
                        <a:t>đó</a:t>
                      </a:r>
                      <a:r>
                        <a:rPr lang="en-US" baseline="0" dirty="0"/>
                        <a:t> </a:t>
                      </a:r>
                      <a:r>
                        <a:rPr lang="en-US" baseline="0" dirty="0" err="1"/>
                        <a:t>trình</a:t>
                      </a:r>
                      <a:r>
                        <a:rPr lang="en-US" baseline="0" dirty="0"/>
                        <a:t> </a:t>
                      </a:r>
                      <a:r>
                        <a:rPr lang="en-US" baseline="0" dirty="0" err="1"/>
                        <a:t>biên</a:t>
                      </a:r>
                      <a:r>
                        <a:rPr lang="en-US" baseline="0" dirty="0"/>
                        <a:t> </a:t>
                      </a:r>
                      <a:r>
                        <a:rPr lang="en-US" baseline="0" dirty="0" err="1"/>
                        <a:t>dịch</a:t>
                      </a:r>
                      <a:r>
                        <a:rPr lang="en-US" baseline="0" dirty="0"/>
                        <a:t> </a:t>
                      </a:r>
                      <a:r>
                        <a:rPr lang="en-US" baseline="0" dirty="0" err="1"/>
                        <a:t>biết</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nào</a:t>
                      </a:r>
                      <a:r>
                        <a:rPr lang="en-US" baseline="0" dirty="0"/>
                        <a:t> </a:t>
                      </a:r>
                      <a:r>
                        <a:rPr lang="en-US" baseline="0" dirty="0" err="1"/>
                        <a:t>sẽ</a:t>
                      </a:r>
                      <a:r>
                        <a:rPr lang="en-US" baseline="0" dirty="0"/>
                        <a:t> </a:t>
                      </a:r>
                      <a:r>
                        <a:rPr lang="en-US" baseline="0" dirty="0" err="1"/>
                        <a:t>thực</a:t>
                      </a:r>
                      <a:r>
                        <a:rPr lang="en-US" baseline="0" dirty="0"/>
                        <a:t> </a:t>
                      </a:r>
                      <a:r>
                        <a:rPr lang="en-US" baseline="0" dirty="0" err="1"/>
                        <a:t>thi</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a:t>
                      </a:r>
                      <a:r>
                        <a:rPr lang="en-US" baseline="0" dirty="0" err="1"/>
                        <a:t>số</a:t>
                      </a:r>
                      <a:r>
                        <a:rPr lang="en-US" baseline="0" dirty="0"/>
                        <a:t> </a:t>
                      </a:r>
                      <a:r>
                        <a:rPr lang="en-US" baseline="0" dirty="0" err="1"/>
                        <a:t>tham</a:t>
                      </a:r>
                      <a:r>
                        <a:rPr lang="en-US" baseline="0" dirty="0"/>
                        <a:t> </a:t>
                      </a:r>
                      <a:r>
                        <a:rPr lang="en-US" baseline="0" dirty="0" err="1"/>
                        <a:t>số</a:t>
                      </a:r>
                      <a:r>
                        <a:rPr lang="en-US" baseline="0" dirty="0"/>
                        <a:t> </a:t>
                      </a:r>
                      <a:r>
                        <a:rPr lang="en-US" baseline="0" dirty="0" err="1"/>
                        <a:t>và</a:t>
                      </a:r>
                      <a:r>
                        <a:rPr lang="en-US" baseline="0" dirty="0"/>
                        <a:t> </a:t>
                      </a:r>
                      <a:r>
                        <a:rPr lang="en-US" baseline="0" dirty="0" err="1"/>
                        <a:t>kiểu</a:t>
                      </a:r>
                      <a:r>
                        <a:rPr lang="en-US" baseline="0" dirty="0"/>
                        <a:t> </a:t>
                      </a:r>
                      <a:r>
                        <a:rPr lang="en-US" baseline="0" dirty="0" err="1"/>
                        <a:t>dữ</a:t>
                      </a:r>
                      <a:r>
                        <a:rPr lang="en-US" baseline="0" dirty="0"/>
                        <a:t> </a:t>
                      </a:r>
                      <a:r>
                        <a:rPr lang="en-US" baseline="0" dirty="0" err="1"/>
                        <a:t>liệu</a:t>
                      </a:r>
                      <a:endParaRPr lang="en-US" dirty="0"/>
                    </a:p>
                  </a:txBody>
                  <a:tcPr/>
                </a:tc>
                <a:tc>
                  <a:txBody>
                    <a:bodyPr/>
                    <a:lstStyle/>
                    <a:p>
                      <a:r>
                        <a:rPr lang="en-US"/>
                        <a:t>Được</a:t>
                      </a:r>
                      <a:r>
                        <a:rPr lang="en-US" baseline="0"/>
                        <a:t> thực thi tại thời điểm chạy, do đó trình biên dịch không biết phương thức của lớp cơ sở hay lớp dẫn xuất sẽ được thực thi.</a:t>
                      </a:r>
                      <a:endParaRPr lang="en-US"/>
                    </a:p>
                  </a:txBody>
                  <a:tcPr/>
                </a:tc>
                <a:extLst>
                  <a:ext uri="{0D108BD9-81ED-4DB2-BD59-A6C34878D82A}">
                    <a16:rowId xmlns:a16="http://schemas.microsoft.com/office/drawing/2014/main" val="10002"/>
                  </a:ext>
                </a:extLst>
              </a:tr>
              <a:tr h="1050181">
                <a:tc>
                  <a:txBody>
                    <a:bodyPr/>
                    <a:lstStyle/>
                    <a:p>
                      <a:r>
                        <a:rPr lang="en-US"/>
                        <a:t>Được</a:t>
                      </a:r>
                      <a:r>
                        <a:rPr lang="en-US" baseline="0"/>
                        <a:t> coi như dạng đa hình tĩnh (static polymorphism)</a:t>
                      </a:r>
                      <a:endParaRPr lang="en-US"/>
                    </a:p>
                  </a:txBody>
                  <a:tcPr/>
                </a:tc>
                <a:tc>
                  <a:txBody>
                    <a:bodyPr/>
                    <a:lstStyle/>
                    <a:p>
                      <a:r>
                        <a:rPr lang="en-US" dirty="0" err="1"/>
                        <a:t>Đượ</a:t>
                      </a:r>
                      <a:r>
                        <a:rPr lang="en-US" baseline="0" dirty="0" err="1"/>
                        <a:t>c</a:t>
                      </a:r>
                      <a:r>
                        <a:rPr lang="en-US" baseline="0" dirty="0"/>
                        <a:t> </a:t>
                      </a:r>
                      <a:r>
                        <a:rPr lang="en-US" baseline="0" dirty="0" err="1"/>
                        <a:t>coi</a:t>
                      </a:r>
                      <a:r>
                        <a:rPr lang="en-US" baseline="0" dirty="0"/>
                        <a:t> </a:t>
                      </a:r>
                      <a:r>
                        <a:rPr lang="en-US" baseline="0" dirty="0" err="1"/>
                        <a:t>như</a:t>
                      </a:r>
                      <a:r>
                        <a:rPr lang="en-US" baseline="0" dirty="0"/>
                        <a:t> </a:t>
                      </a:r>
                      <a:r>
                        <a:rPr lang="en-US" baseline="0" dirty="0" err="1"/>
                        <a:t>dạng</a:t>
                      </a:r>
                      <a:r>
                        <a:rPr lang="en-US" baseline="0" dirty="0"/>
                        <a:t> </a:t>
                      </a:r>
                      <a:r>
                        <a:rPr lang="en-US" baseline="0" dirty="0" err="1"/>
                        <a:t>đa</a:t>
                      </a:r>
                      <a:r>
                        <a:rPr lang="en-US" baseline="0" dirty="0"/>
                        <a:t> </a:t>
                      </a:r>
                      <a:r>
                        <a:rPr lang="en-US" baseline="0" dirty="0" err="1"/>
                        <a:t>hình</a:t>
                      </a:r>
                      <a:r>
                        <a:rPr lang="en-US" baseline="0" dirty="0"/>
                        <a:t> </a:t>
                      </a:r>
                      <a:r>
                        <a:rPr lang="en-US" baseline="0" dirty="0" err="1"/>
                        <a:t>động</a:t>
                      </a:r>
                      <a:r>
                        <a:rPr lang="en-US" baseline="0" dirty="0"/>
                        <a:t> (dynamic polymorphism)</a:t>
                      </a:r>
                      <a:endParaRPr lang="en-US" dirty="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fld id="{24FFE775-E2FC-4009-B6CB-8C06E84A6909}" type="datetime1">
              <a:rPr lang="en-US" smtClean="0"/>
              <a:t>10-Mar-20</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421410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a:t>Nội dung</a:t>
            </a:r>
          </a:p>
        </p:txBody>
      </p:sp>
      <p:sp>
        <p:nvSpPr>
          <p:cNvPr id="4099" name="Subtitle 2"/>
          <p:cNvSpPr>
            <a:spLocks noGrp="1"/>
          </p:cNvSpPr>
          <p:nvPr>
            <p:ph idx="1"/>
          </p:nvPr>
        </p:nvSpPr>
        <p:spPr/>
        <p:txBody>
          <a:bodyPr/>
          <a:lstStyle/>
          <a:p>
            <a:pPr>
              <a:lnSpc>
                <a:spcPts val="3600"/>
              </a:lnSpc>
            </a:pPr>
            <a:r>
              <a:rPr lang="en-US" sz="2800">
                <a:latin typeface="Arial" charset="0"/>
                <a:cs typeface="Arial" charset="0"/>
              </a:rPr>
              <a:t>Nạp chồng phương thức</a:t>
            </a:r>
          </a:p>
          <a:p>
            <a:pPr>
              <a:lnSpc>
                <a:spcPts val="3600"/>
              </a:lnSpc>
            </a:pPr>
            <a:r>
              <a:rPr lang="en-US" sz="2800">
                <a:latin typeface="Arial" charset="0"/>
                <a:cs typeface="Arial" charset="0"/>
              </a:rPr>
              <a:t>Nạp chồng constructor</a:t>
            </a:r>
          </a:p>
          <a:p>
            <a:pPr>
              <a:lnSpc>
                <a:spcPts val="3600"/>
              </a:lnSpc>
            </a:pPr>
            <a:r>
              <a:rPr lang="en-US" sz="2800">
                <a:latin typeface="Arial" charset="0"/>
                <a:cs typeface="Arial" charset="0"/>
              </a:rPr>
              <a:t>Kế thừa</a:t>
            </a:r>
          </a:p>
          <a:p>
            <a:pPr>
              <a:lnSpc>
                <a:spcPts val="3600"/>
              </a:lnSpc>
            </a:pPr>
            <a:r>
              <a:rPr lang="en-US" sz="2800">
                <a:latin typeface="Arial" charset="0"/>
                <a:cs typeface="Arial" charset="0"/>
              </a:rPr>
              <a:t>Kế thừa constructor</a:t>
            </a:r>
          </a:p>
          <a:p>
            <a:pPr>
              <a:lnSpc>
                <a:spcPts val="3600"/>
              </a:lnSpc>
            </a:pPr>
            <a:r>
              <a:rPr lang="en-US" sz="2800">
                <a:latin typeface="Arial" charset="0"/>
                <a:cs typeface="Arial" charset="0"/>
              </a:rPr>
              <a:t>Ghi đè</a:t>
            </a:r>
          </a:p>
          <a:p>
            <a:pPr>
              <a:lnSpc>
                <a:spcPts val="3600"/>
              </a:lnSpc>
            </a:pPr>
            <a:r>
              <a:rPr lang="en-US" sz="2800">
                <a:latin typeface="Arial" charset="0"/>
                <a:cs typeface="Arial" charset="0"/>
              </a:rPr>
              <a:t>Lớp sealed</a:t>
            </a:r>
          </a:p>
          <a:p>
            <a:pPr>
              <a:lnSpc>
                <a:spcPts val="3600"/>
              </a:lnSpc>
            </a:pPr>
            <a:r>
              <a:rPr lang="en-US" sz="2800">
                <a:latin typeface="Arial" charset="0"/>
                <a:cs typeface="Arial" charset="0"/>
              </a:rPr>
              <a:t>Tính đa hình trong C#</a:t>
            </a:r>
          </a:p>
          <a:p>
            <a:pPr>
              <a:lnSpc>
                <a:spcPts val="3600"/>
              </a:lnSpc>
            </a:pPr>
            <a:endParaRPr lang="en-US" sz="2800">
              <a:latin typeface="Arial" charset="0"/>
              <a:cs typeface="Arial" charset="0"/>
            </a:endParaRPr>
          </a:p>
          <a:p>
            <a:pPr>
              <a:lnSpc>
                <a:spcPts val="3600"/>
              </a:lnSpc>
            </a:pPr>
            <a:endParaRPr lang="en-US" sz="2800">
              <a:latin typeface="Arial" charset="0"/>
              <a:cs typeface="Arial" charset="0"/>
            </a:endParaRPr>
          </a:p>
          <a:p>
            <a:pPr>
              <a:lnSpc>
                <a:spcPts val="3600"/>
              </a:lnSpc>
            </a:pPr>
            <a:endParaRPr lang="en-US" sz="2800">
              <a:latin typeface="Arial" charset="0"/>
              <a:cs typeface="Arial" charset="0"/>
            </a:endParaRPr>
          </a:p>
        </p:txBody>
      </p:sp>
      <p:sp>
        <p:nvSpPr>
          <p:cNvPr id="3" name="Date Placeholder 2"/>
          <p:cNvSpPr>
            <a:spLocks noGrp="1"/>
          </p:cNvSpPr>
          <p:nvPr>
            <p:ph type="dt" sz="half" idx="10"/>
          </p:nvPr>
        </p:nvSpPr>
        <p:spPr/>
        <p:txBody>
          <a:bodyPr/>
          <a:lstStyle/>
          <a:p>
            <a:pPr>
              <a:defRPr/>
            </a:pPr>
            <a:fld id="{291AEE1F-5F94-41DF-B4E6-86CA6C64F4A9}" type="datetime1">
              <a:rPr lang="en-US" smtClean="0"/>
              <a:t>10-Mar-20</a:t>
            </a:fld>
            <a:endParaRPr lang="en-US"/>
          </a:p>
        </p:txBody>
      </p:sp>
      <p:sp>
        <p:nvSpPr>
          <p:cNvPr id="4" name="Footer Placeholder 3"/>
          <p:cNvSpPr>
            <a:spLocks noGrp="1"/>
          </p:cNvSpPr>
          <p:nvPr>
            <p:ph type="ftr" sz="quarter" idx="11"/>
          </p:nvPr>
        </p:nvSpPr>
        <p:spPr/>
        <p:txBody>
          <a:bodyPr/>
          <a:lstStyle/>
          <a:p>
            <a:pPr>
              <a:defRPr/>
            </a:pPr>
            <a:r>
              <a:rPr lang="vi-VN"/>
              <a:t>ThS. Nguyễn Hải Dương. BMCNPM - Khoa CNTT - ĐHXD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defRPr/>
            </a:pPr>
            <a:r>
              <a:rPr lang="en-US"/>
              <a:t>Question &amp; Answer</a:t>
            </a:r>
          </a:p>
        </p:txBody>
      </p:sp>
      <p:pic>
        <p:nvPicPr>
          <p:cNvPr id="12292" name="Picture 4" descr="qa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847850"/>
            <a:ext cx="419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Q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847850"/>
            <a:ext cx="42624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Nạp chồng phương thức 1-2</a:t>
            </a:r>
          </a:p>
        </p:txBody>
      </p:sp>
      <p:sp>
        <p:nvSpPr>
          <p:cNvPr id="3" name="Content Placeholder 2"/>
          <p:cNvSpPr>
            <a:spLocks noGrp="1"/>
          </p:cNvSpPr>
          <p:nvPr>
            <p:ph idx="1"/>
          </p:nvPr>
        </p:nvSpPr>
        <p:spPr>
          <a:xfrm>
            <a:off x="479425" y="1162050"/>
            <a:ext cx="10563225" cy="5121275"/>
          </a:xfrm>
        </p:spPr>
        <p:txBody>
          <a:bodyPr/>
          <a:lstStyle/>
          <a:p>
            <a:pPr>
              <a:lnSpc>
                <a:spcPts val="4000"/>
              </a:lnSpc>
            </a:pPr>
            <a:r>
              <a:rPr lang="en-US" dirty="0" err="1"/>
              <a:t>Nạp</a:t>
            </a:r>
            <a:r>
              <a:rPr lang="en-US" dirty="0"/>
              <a:t> </a:t>
            </a:r>
            <a:r>
              <a:rPr lang="en-US" dirty="0" err="1"/>
              <a:t>chồng</a:t>
            </a:r>
            <a:r>
              <a:rPr lang="en-US" dirty="0"/>
              <a:t> </a:t>
            </a:r>
            <a:r>
              <a:rPr lang="en-US" dirty="0" err="1"/>
              <a:t>phương</a:t>
            </a:r>
            <a:r>
              <a:rPr lang="en-US" dirty="0"/>
              <a:t> </a:t>
            </a:r>
            <a:r>
              <a:rPr lang="en-US" dirty="0" err="1"/>
              <a:t>thức</a:t>
            </a:r>
            <a:r>
              <a:rPr lang="en-US" dirty="0"/>
              <a:t> (Overloading method) </a:t>
            </a:r>
            <a:r>
              <a:rPr lang="en-US" dirty="0" err="1"/>
              <a:t>là</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một</a:t>
            </a:r>
            <a:r>
              <a:rPr lang="en-US" dirty="0"/>
              <a:t> </a:t>
            </a:r>
            <a:r>
              <a:rPr lang="en-US" dirty="0" err="1"/>
              <a:t>lớp</a:t>
            </a:r>
            <a:r>
              <a:rPr lang="en-US" dirty="0"/>
              <a:t> </a:t>
            </a:r>
            <a:r>
              <a:rPr lang="en-US" dirty="0" err="1"/>
              <a:t>cho</a:t>
            </a:r>
            <a:r>
              <a:rPr lang="en-US" dirty="0"/>
              <a:t> </a:t>
            </a:r>
            <a:r>
              <a:rPr lang="en-US" dirty="0" err="1"/>
              <a:t>phép</a:t>
            </a:r>
            <a:r>
              <a:rPr lang="en-US" dirty="0"/>
              <a:t> </a:t>
            </a:r>
            <a:r>
              <a:rPr lang="en-US" dirty="0" err="1"/>
              <a:t>định</a:t>
            </a:r>
            <a:r>
              <a:rPr lang="en-US" dirty="0"/>
              <a:t> </a:t>
            </a:r>
            <a:r>
              <a:rPr lang="en-US" dirty="0" err="1"/>
              <a:t>nghĩa</a:t>
            </a:r>
            <a:r>
              <a:rPr lang="en-US" dirty="0"/>
              <a:t> </a:t>
            </a:r>
            <a:r>
              <a:rPr lang="en-US" dirty="0" err="1"/>
              <a:t>nhiều</a:t>
            </a:r>
            <a:r>
              <a:rPr lang="en-US" dirty="0"/>
              <a:t> </a:t>
            </a:r>
            <a:r>
              <a:rPr lang="en-US" dirty="0" err="1"/>
              <a:t>phương</a:t>
            </a:r>
            <a:r>
              <a:rPr lang="en-US" dirty="0"/>
              <a:t> </a:t>
            </a:r>
            <a:r>
              <a:rPr lang="en-US" dirty="0" err="1"/>
              <a:t>thức</a:t>
            </a:r>
            <a:r>
              <a:rPr lang="en-US" dirty="0"/>
              <a:t> </a:t>
            </a:r>
            <a:r>
              <a:rPr lang="en-US" dirty="0" err="1"/>
              <a:t>cùng</a:t>
            </a:r>
            <a:r>
              <a:rPr lang="en-US" dirty="0"/>
              <a:t> </a:t>
            </a:r>
            <a:r>
              <a:rPr lang="en-US" dirty="0" err="1"/>
              <a:t>tên</a:t>
            </a:r>
            <a:r>
              <a:rPr lang="en-US" dirty="0"/>
              <a:t> </a:t>
            </a:r>
            <a:r>
              <a:rPr lang="en-US" dirty="0" err="1"/>
              <a:t>nhau</a:t>
            </a:r>
            <a:endParaRPr lang="en-US" dirty="0"/>
          </a:p>
          <a:p>
            <a:pPr>
              <a:lnSpc>
                <a:spcPts val="4000"/>
              </a:lnSpc>
            </a:pPr>
            <a:r>
              <a:rPr lang="en-US" dirty="0" err="1"/>
              <a:t>Loại</a:t>
            </a:r>
            <a:r>
              <a:rPr lang="en-US" dirty="0"/>
              <a:t> </a:t>
            </a:r>
            <a:r>
              <a:rPr lang="en-US" dirty="0" err="1"/>
              <a:t>phương</a:t>
            </a:r>
            <a:r>
              <a:rPr lang="en-US" dirty="0"/>
              <a:t> </a:t>
            </a:r>
            <a:r>
              <a:rPr lang="en-US" dirty="0" err="1"/>
              <a:t>thức</a:t>
            </a:r>
            <a:r>
              <a:rPr lang="en-US" dirty="0"/>
              <a:t> </a:t>
            </a:r>
            <a:r>
              <a:rPr lang="en-US" dirty="0" err="1"/>
              <a:t>dạng</a:t>
            </a:r>
            <a:r>
              <a:rPr lang="en-US" dirty="0"/>
              <a:t> </a:t>
            </a:r>
            <a:r>
              <a:rPr lang="en-US" dirty="0" err="1"/>
              <a:t>này</a:t>
            </a:r>
            <a:r>
              <a:rPr lang="en-US" dirty="0"/>
              <a:t> </a:t>
            </a:r>
            <a:r>
              <a:rPr lang="en-US" dirty="0" err="1"/>
              <a:t>phải</a:t>
            </a:r>
            <a:r>
              <a:rPr lang="en-US" dirty="0"/>
              <a:t> </a:t>
            </a:r>
            <a:r>
              <a:rPr lang="en-US" dirty="0" err="1"/>
              <a:t>thỏa</a:t>
            </a:r>
            <a:r>
              <a:rPr lang="en-US" dirty="0"/>
              <a:t> </a:t>
            </a:r>
            <a:r>
              <a:rPr lang="en-US" dirty="0" err="1"/>
              <a:t>mãn</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sau</a:t>
            </a:r>
            <a:r>
              <a:rPr lang="en-US" dirty="0"/>
              <a:t>:</a:t>
            </a:r>
          </a:p>
          <a:p>
            <a:pPr lvl="1">
              <a:lnSpc>
                <a:spcPts val="4000"/>
              </a:lnSpc>
            </a:pPr>
            <a:r>
              <a:rPr lang="en-US" sz="2400" dirty="0" err="1">
                <a:solidFill>
                  <a:schemeClr val="accent6">
                    <a:lumMod val="75000"/>
                  </a:schemeClr>
                </a:solidFill>
              </a:rPr>
              <a:t>Có</a:t>
            </a:r>
            <a:r>
              <a:rPr lang="en-US" sz="2400" dirty="0">
                <a:solidFill>
                  <a:schemeClr val="accent6">
                    <a:lumMod val="75000"/>
                  </a:schemeClr>
                </a:solidFill>
              </a:rPr>
              <a:t> </a:t>
            </a:r>
            <a:r>
              <a:rPr lang="en-US" sz="2400" dirty="0" err="1">
                <a:solidFill>
                  <a:schemeClr val="accent6">
                    <a:lumMod val="75000"/>
                  </a:schemeClr>
                </a:solidFill>
              </a:rPr>
              <a:t>tên</a:t>
            </a:r>
            <a:r>
              <a:rPr lang="en-US" sz="2400" dirty="0">
                <a:solidFill>
                  <a:schemeClr val="accent6">
                    <a:lumMod val="75000"/>
                  </a:schemeClr>
                </a:solidFill>
              </a:rPr>
              <a:t> </a:t>
            </a:r>
            <a:r>
              <a:rPr lang="en-US" sz="2400" dirty="0" err="1">
                <a:solidFill>
                  <a:schemeClr val="accent6">
                    <a:lumMod val="75000"/>
                  </a:schemeClr>
                </a:solidFill>
              </a:rPr>
              <a:t>giống</a:t>
            </a:r>
            <a:r>
              <a:rPr lang="en-US" sz="2400" dirty="0">
                <a:solidFill>
                  <a:schemeClr val="accent6">
                    <a:lumMod val="75000"/>
                  </a:schemeClr>
                </a:solidFill>
              </a:rPr>
              <a:t> </a:t>
            </a:r>
            <a:r>
              <a:rPr lang="en-US" sz="2400" dirty="0" err="1">
                <a:solidFill>
                  <a:schemeClr val="accent6">
                    <a:lumMod val="75000"/>
                  </a:schemeClr>
                </a:solidFill>
              </a:rPr>
              <a:t>nhau</a:t>
            </a:r>
            <a:endParaRPr lang="en-US" sz="2400" dirty="0">
              <a:solidFill>
                <a:schemeClr val="accent6">
                  <a:lumMod val="75000"/>
                </a:schemeClr>
              </a:solidFill>
            </a:endParaRPr>
          </a:p>
          <a:p>
            <a:pPr lvl="1">
              <a:lnSpc>
                <a:spcPts val="4000"/>
              </a:lnSpc>
            </a:pPr>
            <a:r>
              <a:rPr lang="en-US" sz="2400" dirty="0" err="1">
                <a:solidFill>
                  <a:schemeClr val="accent6">
                    <a:lumMod val="75000"/>
                  </a:schemeClr>
                </a:solidFill>
              </a:rPr>
              <a:t>Khác</a:t>
            </a:r>
            <a:r>
              <a:rPr lang="en-US" sz="2400" dirty="0">
                <a:solidFill>
                  <a:schemeClr val="accent6">
                    <a:lumMod val="75000"/>
                  </a:schemeClr>
                </a:solidFill>
              </a:rPr>
              <a:t> </a:t>
            </a:r>
            <a:r>
              <a:rPr lang="en-US" sz="2400" dirty="0" err="1">
                <a:solidFill>
                  <a:schemeClr val="accent6">
                    <a:lumMod val="75000"/>
                  </a:schemeClr>
                </a:solidFill>
              </a:rPr>
              <a:t>nhau</a:t>
            </a:r>
            <a:r>
              <a:rPr lang="en-US" sz="2400" dirty="0">
                <a:solidFill>
                  <a:schemeClr val="accent6">
                    <a:lumMod val="75000"/>
                  </a:schemeClr>
                </a:solidFill>
              </a:rPr>
              <a:t> </a:t>
            </a:r>
            <a:r>
              <a:rPr lang="en-US" sz="2400" dirty="0" err="1">
                <a:solidFill>
                  <a:schemeClr val="accent6">
                    <a:lumMod val="75000"/>
                  </a:schemeClr>
                </a:solidFill>
              </a:rPr>
              <a:t>về</a:t>
            </a:r>
            <a:r>
              <a:rPr lang="en-US" sz="2400" dirty="0">
                <a:solidFill>
                  <a:schemeClr val="accent6">
                    <a:lumMod val="75000"/>
                  </a:schemeClr>
                </a:solidFill>
              </a:rPr>
              <a:t> </a:t>
            </a:r>
            <a:r>
              <a:rPr lang="en-US" sz="2400" dirty="0" err="1">
                <a:solidFill>
                  <a:schemeClr val="accent6">
                    <a:lumMod val="75000"/>
                  </a:schemeClr>
                </a:solidFill>
              </a:rPr>
              <a:t>số</a:t>
            </a:r>
            <a:r>
              <a:rPr lang="en-US" sz="2400" dirty="0">
                <a:solidFill>
                  <a:schemeClr val="accent6">
                    <a:lumMod val="75000"/>
                  </a:schemeClr>
                </a:solidFill>
              </a:rPr>
              <a:t> </a:t>
            </a:r>
            <a:r>
              <a:rPr lang="en-US" sz="2400" dirty="0" err="1">
                <a:solidFill>
                  <a:schemeClr val="accent6">
                    <a:lumMod val="75000"/>
                  </a:schemeClr>
                </a:solidFill>
              </a:rPr>
              <a:t>lượng</a:t>
            </a:r>
            <a:r>
              <a:rPr lang="en-US" sz="2400" dirty="0">
                <a:solidFill>
                  <a:schemeClr val="accent6">
                    <a:lumMod val="75000"/>
                  </a:schemeClr>
                </a:solidFill>
              </a:rPr>
              <a:t> </a:t>
            </a:r>
            <a:r>
              <a:rPr lang="en-US" sz="2400" dirty="0" err="1">
                <a:solidFill>
                  <a:schemeClr val="accent6">
                    <a:lumMod val="75000"/>
                  </a:schemeClr>
                </a:solidFill>
              </a:rPr>
              <a:t>tham</a:t>
            </a:r>
            <a:r>
              <a:rPr lang="en-US" sz="2400" dirty="0">
                <a:solidFill>
                  <a:schemeClr val="accent6">
                    <a:lumMod val="75000"/>
                  </a:schemeClr>
                </a:solidFill>
              </a:rPr>
              <a:t> </a:t>
            </a:r>
            <a:r>
              <a:rPr lang="en-US" sz="2400" dirty="0" err="1">
                <a:solidFill>
                  <a:schemeClr val="accent6">
                    <a:lumMod val="75000"/>
                  </a:schemeClr>
                </a:solidFill>
              </a:rPr>
              <a:t>số</a:t>
            </a:r>
            <a:endParaRPr lang="en-US" sz="2400" dirty="0">
              <a:solidFill>
                <a:schemeClr val="accent6">
                  <a:lumMod val="75000"/>
                </a:schemeClr>
              </a:solidFill>
            </a:endParaRPr>
          </a:p>
          <a:p>
            <a:pPr lvl="1">
              <a:lnSpc>
                <a:spcPts val="4000"/>
              </a:lnSpc>
            </a:pPr>
            <a:r>
              <a:rPr lang="en-US" sz="2400" dirty="0" err="1">
                <a:solidFill>
                  <a:schemeClr val="accent6">
                    <a:lumMod val="75000"/>
                  </a:schemeClr>
                </a:solidFill>
              </a:rPr>
              <a:t>Cùng</a:t>
            </a:r>
            <a:r>
              <a:rPr lang="en-US" sz="2400" dirty="0">
                <a:solidFill>
                  <a:schemeClr val="accent6">
                    <a:lumMod val="75000"/>
                  </a:schemeClr>
                </a:solidFill>
              </a:rPr>
              <a:t> </a:t>
            </a:r>
            <a:r>
              <a:rPr lang="en-US" sz="2400" dirty="0" err="1">
                <a:solidFill>
                  <a:schemeClr val="accent6">
                    <a:lumMod val="75000"/>
                  </a:schemeClr>
                </a:solidFill>
              </a:rPr>
              <a:t>số</a:t>
            </a:r>
            <a:r>
              <a:rPr lang="en-US" sz="2400" dirty="0">
                <a:solidFill>
                  <a:schemeClr val="accent6">
                    <a:lumMod val="75000"/>
                  </a:schemeClr>
                </a:solidFill>
              </a:rPr>
              <a:t> </a:t>
            </a:r>
            <a:r>
              <a:rPr lang="en-US" sz="2400" dirty="0" err="1">
                <a:solidFill>
                  <a:schemeClr val="accent6">
                    <a:lumMod val="75000"/>
                  </a:schemeClr>
                </a:solidFill>
              </a:rPr>
              <a:t>lượng</a:t>
            </a:r>
            <a:r>
              <a:rPr lang="en-US" sz="2400" dirty="0">
                <a:solidFill>
                  <a:schemeClr val="accent6">
                    <a:lumMod val="75000"/>
                  </a:schemeClr>
                </a:solidFill>
              </a:rPr>
              <a:t> </a:t>
            </a:r>
            <a:r>
              <a:rPr lang="en-US" sz="2400" dirty="0" err="1">
                <a:solidFill>
                  <a:schemeClr val="accent6">
                    <a:lumMod val="75000"/>
                  </a:schemeClr>
                </a:solidFill>
              </a:rPr>
              <a:t>tham</a:t>
            </a:r>
            <a:r>
              <a:rPr lang="en-US" sz="2400" dirty="0">
                <a:solidFill>
                  <a:schemeClr val="accent6">
                    <a:lumMod val="75000"/>
                  </a:schemeClr>
                </a:solidFill>
              </a:rPr>
              <a:t> </a:t>
            </a:r>
            <a:r>
              <a:rPr lang="en-US" sz="2400" dirty="0" err="1">
                <a:solidFill>
                  <a:schemeClr val="accent6">
                    <a:lumMod val="75000"/>
                  </a:schemeClr>
                </a:solidFill>
              </a:rPr>
              <a:t>số</a:t>
            </a:r>
            <a:r>
              <a:rPr lang="en-US" sz="2400" dirty="0">
                <a:solidFill>
                  <a:schemeClr val="accent6">
                    <a:lumMod val="75000"/>
                  </a:schemeClr>
                </a:solidFill>
              </a:rPr>
              <a:t> </a:t>
            </a:r>
            <a:r>
              <a:rPr lang="en-US" sz="2400" dirty="0" err="1">
                <a:solidFill>
                  <a:schemeClr val="accent6">
                    <a:lumMod val="75000"/>
                  </a:schemeClr>
                </a:solidFill>
              </a:rPr>
              <a:t>nhưng</a:t>
            </a:r>
            <a:r>
              <a:rPr lang="en-US" sz="2400" dirty="0">
                <a:solidFill>
                  <a:schemeClr val="accent6">
                    <a:lumMod val="75000"/>
                  </a:schemeClr>
                </a:solidFill>
              </a:rPr>
              <a:t> </a:t>
            </a:r>
            <a:r>
              <a:rPr lang="en-US" sz="2400" dirty="0" err="1">
                <a:solidFill>
                  <a:schemeClr val="accent6">
                    <a:lumMod val="75000"/>
                  </a:schemeClr>
                </a:solidFill>
              </a:rPr>
              <a:t>phải</a:t>
            </a:r>
            <a:r>
              <a:rPr lang="en-US" sz="2400" dirty="0">
                <a:solidFill>
                  <a:schemeClr val="accent6">
                    <a:lumMod val="75000"/>
                  </a:schemeClr>
                </a:solidFill>
              </a:rPr>
              <a:t> </a:t>
            </a:r>
            <a:r>
              <a:rPr lang="en-US" sz="2400" dirty="0" err="1">
                <a:solidFill>
                  <a:schemeClr val="accent6">
                    <a:lumMod val="75000"/>
                  </a:schemeClr>
                </a:solidFill>
              </a:rPr>
              <a:t>khác</a:t>
            </a:r>
            <a:r>
              <a:rPr lang="en-US" sz="2400" dirty="0">
                <a:solidFill>
                  <a:schemeClr val="accent6">
                    <a:lumMod val="75000"/>
                  </a:schemeClr>
                </a:solidFill>
              </a:rPr>
              <a:t> </a:t>
            </a:r>
            <a:r>
              <a:rPr lang="en-US" sz="2400" dirty="0" err="1">
                <a:solidFill>
                  <a:schemeClr val="accent6">
                    <a:lumMod val="75000"/>
                  </a:schemeClr>
                </a:solidFill>
              </a:rPr>
              <a:t>nhau</a:t>
            </a:r>
            <a:r>
              <a:rPr lang="en-US" sz="2400" dirty="0">
                <a:solidFill>
                  <a:schemeClr val="accent6">
                    <a:lumMod val="75000"/>
                  </a:schemeClr>
                </a:solidFill>
              </a:rPr>
              <a:t> </a:t>
            </a:r>
            <a:r>
              <a:rPr lang="en-US" sz="2400" dirty="0" err="1">
                <a:solidFill>
                  <a:schemeClr val="accent6">
                    <a:lumMod val="75000"/>
                  </a:schemeClr>
                </a:solidFill>
              </a:rPr>
              <a:t>về</a:t>
            </a:r>
            <a:r>
              <a:rPr lang="en-US" sz="2400" dirty="0">
                <a:solidFill>
                  <a:schemeClr val="accent6">
                    <a:lumMod val="75000"/>
                  </a:schemeClr>
                </a:solidFill>
              </a:rPr>
              <a:t> </a:t>
            </a:r>
            <a:r>
              <a:rPr lang="en-US" sz="2400" dirty="0" err="1">
                <a:solidFill>
                  <a:schemeClr val="accent6">
                    <a:lumMod val="75000"/>
                  </a:schemeClr>
                </a:solidFill>
              </a:rPr>
              <a:t>kiểu</a:t>
            </a:r>
            <a:r>
              <a:rPr lang="en-US" sz="2400" dirty="0">
                <a:solidFill>
                  <a:schemeClr val="accent6">
                    <a:lumMod val="75000"/>
                  </a:schemeClr>
                </a:solidFill>
              </a:rPr>
              <a:t> </a:t>
            </a:r>
            <a:r>
              <a:rPr lang="en-US" sz="2400" dirty="0" err="1">
                <a:solidFill>
                  <a:schemeClr val="accent6">
                    <a:lumMod val="75000"/>
                  </a:schemeClr>
                </a:solidFill>
              </a:rPr>
              <a:t>tham</a:t>
            </a:r>
            <a:r>
              <a:rPr lang="en-US" sz="2400" dirty="0">
                <a:solidFill>
                  <a:schemeClr val="accent6">
                    <a:lumMod val="75000"/>
                  </a:schemeClr>
                </a:solidFill>
              </a:rPr>
              <a:t> </a:t>
            </a:r>
            <a:r>
              <a:rPr lang="en-US" sz="2400" dirty="0" err="1">
                <a:solidFill>
                  <a:schemeClr val="accent6">
                    <a:lumMod val="75000"/>
                  </a:schemeClr>
                </a:solidFill>
              </a:rPr>
              <a:t>số</a:t>
            </a:r>
            <a:endParaRPr lang="en-US" sz="2400" dirty="0">
              <a:solidFill>
                <a:schemeClr val="accent6">
                  <a:lumMod val="75000"/>
                </a:schemeClr>
              </a:solidFill>
            </a:endParaRPr>
          </a:p>
          <a:p>
            <a:pPr lvl="1">
              <a:lnSpc>
                <a:spcPts val="4000"/>
              </a:lnSpc>
            </a:pPr>
            <a:endParaRPr lang="en-US" dirty="0"/>
          </a:p>
        </p:txBody>
      </p:sp>
      <p:sp>
        <p:nvSpPr>
          <p:cNvPr id="4" name="Date Placeholder 3"/>
          <p:cNvSpPr>
            <a:spLocks noGrp="1"/>
          </p:cNvSpPr>
          <p:nvPr>
            <p:ph type="dt" sz="half" idx="10"/>
          </p:nvPr>
        </p:nvSpPr>
        <p:spPr/>
        <p:txBody>
          <a:bodyPr/>
          <a:lstStyle/>
          <a:p>
            <a:pPr>
              <a:defRPr/>
            </a:pPr>
            <a:fld id="{3347C6C4-6011-4896-901F-C417CCC72A37}"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0084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Nạp chồng phương thức 2-2</a:t>
            </a:r>
          </a:p>
        </p:txBody>
      </p:sp>
      <p:grpSp>
        <p:nvGrpSpPr>
          <p:cNvPr id="7" name="Group 6"/>
          <p:cNvGrpSpPr/>
          <p:nvPr/>
        </p:nvGrpSpPr>
        <p:grpSpPr>
          <a:xfrm>
            <a:off x="579437" y="1071336"/>
            <a:ext cx="8915400" cy="5403261"/>
            <a:chOff x="579437" y="1071336"/>
            <a:chExt cx="8915400" cy="5403261"/>
          </a:xfrm>
        </p:grpSpPr>
        <p:sp>
          <p:nvSpPr>
            <p:cNvPr id="6" name="Rectangle 5"/>
            <p:cNvSpPr/>
            <p:nvPr/>
          </p:nvSpPr>
          <p:spPr>
            <a:xfrm>
              <a:off x="579437" y="1071336"/>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89" y="1400174"/>
              <a:ext cx="8905648" cy="5074423"/>
            </a:xfrm>
            <a:prstGeom prst="rect">
              <a:avLst/>
            </a:prstGeom>
            <a:ln/>
          </p:spPr>
          <p:style>
            <a:lnRef idx="1">
              <a:schemeClr val="accent1"/>
            </a:lnRef>
            <a:fillRef idx="3">
              <a:schemeClr val="accent1"/>
            </a:fillRef>
            <a:effectRef idx="2">
              <a:schemeClr val="accent1"/>
            </a:effectRef>
            <a:fontRef idx="minor">
              <a:schemeClr val="lt1"/>
            </a:fontRef>
          </p:style>
        </p:pic>
      </p:grpSp>
      <p:sp>
        <p:nvSpPr>
          <p:cNvPr id="4" name="Date Placeholder 3"/>
          <p:cNvSpPr>
            <a:spLocks noGrp="1"/>
          </p:cNvSpPr>
          <p:nvPr>
            <p:ph type="dt" sz="half" idx="10"/>
          </p:nvPr>
        </p:nvSpPr>
        <p:spPr/>
        <p:txBody>
          <a:bodyPr/>
          <a:lstStyle/>
          <a:p>
            <a:pPr>
              <a:defRPr/>
            </a:pPr>
            <a:fld id="{7CAD4C2F-D608-42EE-8C5B-0F1E2D21CF4E}"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07701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Nạp</a:t>
            </a:r>
            <a:r>
              <a:rPr lang="en-US" dirty="0"/>
              <a:t> </a:t>
            </a:r>
            <a:r>
              <a:rPr lang="en-US" dirty="0" err="1"/>
              <a:t>chồng</a:t>
            </a:r>
            <a:r>
              <a:rPr lang="en-US" dirty="0"/>
              <a:t> constructor</a:t>
            </a:r>
          </a:p>
        </p:txBody>
      </p:sp>
      <p:sp>
        <p:nvSpPr>
          <p:cNvPr id="3" name="Content Placeholder 2"/>
          <p:cNvSpPr>
            <a:spLocks noGrp="1"/>
          </p:cNvSpPr>
          <p:nvPr>
            <p:ph idx="1"/>
          </p:nvPr>
        </p:nvSpPr>
        <p:spPr>
          <a:xfrm>
            <a:off x="479425" y="1314450"/>
            <a:ext cx="10563225" cy="4930775"/>
          </a:xfrm>
        </p:spPr>
        <p:txBody>
          <a:bodyPr/>
          <a:lstStyle/>
          <a:p>
            <a:r>
              <a:rPr lang="en-US"/>
              <a:t>Việc khai báo nhiều constructor trong một lớp được gọi là nạp chồng constructor, việc này hoàn toàn giống với nạp chồng phương thức</a:t>
            </a:r>
          </a:p>
          <a:p>
            <a:r>
              <a:rPr lang="en-US"/>
              <a:t>Nạp chồng constructor cho phép người lập trình có nhiều cách tạo ra đối tượng</a:t>
            </a:r>
          </a:p>
        </p:txBody>
      </p:sp>
      <p:grpSp>
        <p:nvGrpSpPr>
          <p:cNvPr id="4" name="Group 3"/>
          <p:cNvGrpSpPr/>
          <p:nvPr/>
        </p:nvGrpSpPr>
        <p:grpSpPr>
          <a:xfrm>
            <a:off x="564923" y="1071336"/>
            <a:ext cx="10225314" cy="5437152"/>
            <a:chOff x="564923" y="1071336"/>
            <a:chExt cx="10225314" cy="5437152"/>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390650"/>
              <a:ext cx="10210800" cy="5117838"/>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564923" y="1071336"/>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6" name="Date Placeholder 5"/>
          <p:cNvSpPr>
            <a:spLocks noGrp="1"/>
          </p:cNvSpPr>
          <p:nvPr>
            <p:ph type="dt" sz="half" idx="10"/>
          </p:nvPr>
        </p:nvSpPr>
        <p:spPr/>
        <p:txBody>
          <a:bodyPr/>
          <a:lstStyle/>
          <a:p>
            <a:pPr>
              <a:defRPr/>
            </a:pPr>
            <a:fld id="{236C4B1B-D238-4169-AB1C-728344832A3F}"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63648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 thừa 1-3</a:t>
            </a:r>
          </a:p>
        </p:txBody>
      </p:sp>
      <p:sp>
        <p:nvSpPr>
          <p:cNvPr id="3" name="Content Placeholder 2"/>
          <p:cNvSpPr>
            <a:spLocks noGrp="1"/>
          </p:cNvSpPr>
          <p:nvPr>
            <p:ph idx="1"/>
          </p:nvPr>
        </p:nvSpPr>
        <p:spPr/>
        <p:txBody>
          <a:bodyPr/>
          <a:lstStyle/>
          <a:p>
            <a:r>
              <a:rPr lang="en-US" dirty="0" err="1"/>
              <a:t>Kế</a:t>
            </a:r>
            <a:r>
              <a:rPr lang="en-US" dirty="0"/>
              <a:t> </a:t>
            </a:r>
            <a:r>
              <a:rPr lang="en-US" dirty="0" err="1"/>
              <a:t>thừa</a:t>
            </a:r>
            <a:r>
              <a:rPr lang="en-US" dirty="0"/>
              <a:t> </a:t>
            </a:r>
            <a:r>
              <a:rPr lang="en-US" dirty="0" err="1"/>
              <a:t>là</a:t>
            </a:r>
            <a:r>
              <a:rPr lang="en-US" dirty="0"/>
              <a:t> </a:t>
            </a:r>
            <a:r>
              <a:rPr lang="en-US" dirty="0" err="1"/>
              <a:t>cơ</a:t>
            </a:r>
            <a:r>
              <a:rPr lang="en-US" dirty="0"/>
              <a:t> </a:t>
            </a:r>
            <a:r>
              <a:rPr lang="en-US" dirty="0" err="1"/>
              <a:t>chế</a:t>
            </a:r>
            <a:r>
              <a:rPr lang="en-US" dirty="0"/>
              <a:t> </a:t>
            </a:r>
            <a:r>
              <a:rPr lang="en-US" dirty="0" err="1"/>
              <a:t>cho</a:t>
            </a:r>
            <a:r>
              <a:rPr lang="en-US" dirty="0"/>
              <a:t> </a:t>
            </a:r>
            <a:r>
              <a:rPr lang="en-US" dirty="0" err="1"/>
              <a:t>phép</a:t>
            </a:r>
            <a:r>
              <a:rPr lang="en-US" dirty="0"/>
              <a:t> </a:t>
            </a:r>
            <a:r>
              <a:rPr lang="en-US" dirty="0" err="1"/>
              <a:t>định</a:t>
            </a:r>
            <a:r>
              <a:rPr lang="en-US" dirty="0"/>
              <a:t> </a:t>
            </a:r>
            <a:r>
              <a:rPr lang="en-US" dirty="0" err="1"/>
              <a:t>nghĩa</a:t>
            </a:r>
            <a:r>
              <a:rPr lang="en-US" dirty="0"/>
              <a:t> </a:t>
            </a:r>
            <a:r>
              <a:rPr lang="en-US" dirty="0" err="1"/>
              <a:t>một</a:t>
            </a:r>
            <a:r>
              <a:rPr lang="en-US" dirty="0"/>
              <a:t> </a:t>
            </a:r>
            <a:r>
              <a:rPr lang="en-US" dirty="0" err="1"/>
              <a:t>lớp</a:t>
            </a:r>
            <a:r>
              <a:rPr lang="en-US" dirty="0"/>
              <a:t> </a:t>
            </a:r>
            <a:r>
              <a:rPr lang="en-US" dirty="0" err="1"/>
              <a:t>mới</a:t>
            </a:r>
            <a:r>
              <a:rPr lang="en-US" dirty="0"/>
              <a:t> </a:t>
            </a:r>
            <a:r>
              <a:rPr lang="en-US" dirty="0" err="1"/>
              <a:t>kế</a:t>
            </a:r>
            <a:r>
              <a:rPr lang="en-US" dirty="0"/>
              <a:t> </a:t>
            </a:r>
            <a:r>
              <a:rPr lang="en-US" dirty="0" err="1"/>
              <a:t>thừa</a:t>
            </a:r>
            <a:r>
              <a:rPr lang="en-US" dirty="0"/>
              <a:t> </a:t>
            </a:r>
            <a:r>
              <a:rPr lang="en-US" dirty="0" err="1"/>
              <a:t>từ</a:t>
            </a:r>
            <a:r>
              <a:rPr lang="en-US" dirty="0"/>
              <a:t> </a:t>
            </a:r>
            <a:r>
              <a:rPr lang="en-US" dirty="0" err="1"/>
              <a:t>lớp</a:t>
            </a:r>
            <a:r>
              <a:rPr lang="en-US" dirty="0"/>
              <a:t> cha</a:t>
            </a:r>
          </a:p>
          <a:p>
            <a:r>
              <a:rPr lang="en-US" dirty="0"/>
              <a:t>Sau </a:t>
            </a:r>
            <a:r>
              <a:rPr lang="en-US" dirty="0" err="1"/>
              <a:t>đó</a:t>
            </a:r>
            <a:r>
              <a:rPr lang="en-US" dirty="0"/>
              <a:t> </a:t>
            </a:r>
            <a:r>
              <a:rPr lang="en-US" dirty="0" err="1"/>
              <a:t>xây</a:t>
            </a:r>
            <a:r>
              <a:rPr lang="en-US" dirty="0"/>
              <a:t> </a:t>
            </a:r>
            <a:r>
              <a:rPr lang="en-US" dirty="0" err="1"/>
              <a:t>dựng</a:t>
            </a:r>
            <a:r>
              <a:rPr lang="en-US" dirty="0"/>
              <a:t> </a:t>
            </a:r>
            <a:r>
              <a:rPr lang="en-US" dirty="0" err="1"/>
              <a:t>thêm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riêng</a:t>
            </a:r>
            <a:r>
              <a:rPr lang="en-US" dirty="0"/>
              <a:t> </a:t>
            </a:r>
            <a:r>
              <a:rPr lang="en-US" dirty="0" err="1"/>
              <a:t>của</a:t>
            </a:r>
            <a:r>
              <a:rPr lang="en-US" dirty="0"/>
              <a:t> </a:t>
            </a:r>
            <a:r>
              <a:rPr lang="en-US" dirty="0" err="1"/>
              <a:t>lớp</a:t>
            </a:r>
            <a:r>
              <a:rPr lang="en-US" dirty="0"/>
              <a:t> </a:t>
            </a:r>
            <a:r>
              <a:rPr lang="en-US" dirty="0" err="1"/>
              <a:t>đó</a:t>
            </a:r>
            <a:endParaRPr lang="en-US" dirty="0"/>
          </a:p>
          <a:p>
            <a:r>
              <a:rPr lang="en-US" dirty="0" err="1"/>
              <a:t>Lớp</a:t>
            </a:r>
            <a:r>
              <a:rPr lang="en-US" dirty="0"/>
              <a:t> cha </a:t>
            </a:r>
            <a:r>
              <a:rPr lang="en-US" dirty="0" err="1"/>
              <a:t>trong</a:t>
            </a:r>
            <a:r>
              <a:rPr lang="en-US" dirty="0"/>
              <a:t> </a:t>
            </a:r>
            <a:r>
              <a:rPr lang="en-US" dirty="0" err="1"/>
              <a:t>sự</a:t>
            </a:r>
            <a:r>
              <a:rPr lang="en-US" dirty="0"/>
              <a:t> </a:t>
            </a:r>
            <a:r>
              <a:rPr lang="en-US" dirty="0" err="1"/>
              <a:t>kế</a:t>
            </a:r>
            <a:r>
              <a:rPr lang="en-US" dirty="0"/>
              <a:t> </a:t>
            </a:r>
            <a:r>
              <a:rPr lang="en-US" dirty="0" err="1"/>
              <a:t>thừa</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lớp</a:t>
            </a:r>
            <a:r>
              <a:rPr lang="en-US" dirty="0"/>
              <a:t> </a:t>
            </a:r>
            <a:r>
              <a:rPr lang="en-US" dirty="0" err="1"/>
              <a:t>cơ</a:t>
            </a:r>
            <a:r>
              <a:rPr lang="en-US" dirty="0"/>
              <a:t> </a:t>
            </a:r>
            <a:r>
              <a:rPr lang="en-US" dirty="0" err="1"/>
              <a:t>sở</a:t>
            </a:r>
            <a:r>
              <a:rPr lang="en-US" dirty="0"/>
              <a:t> (base class)</a:t>
            </a:r>
          </a:p>
          <a:p>
            <a:r>
              <a:rPr lang="en-US" dirty="0" err="1"/>
              <a:t>Lớp</a:t>
            </a:r>
            <a:r>
              <a:rPr lang="en-US" dirty="0"/>
              <a:t> con </a:t>
            </a:r>
            <a:r>
              <a:rPr lang="en-US" dirty="0" err="1"/>
              <a:t>trong</a:t>
            </a:r>
            <a:r>
              <a:rPr lang="en-US" dirty="0"/>
              <a:t> </a:t>
            </a:r>
            <a:r>
              <a:rPr lang="en-US" dirty="0" err="1"/>
              <a:t>sự</a:t>
            </a:r>
            <a:r>
              <a:rPr lang="en-US" dirty="0"/>
              <a:t> </a:t>
            </a:r>
            <a:r>
              <a:rPr lang="en-US" dirty="0" err="1"/>
              <a:t>kế</a:t>
            </a:r>
            <a:r>
              <a:rPr lang="en-US" dirty="0"/>
              <a:t> </a:t>
            </a:r>
            <a:r>
              <a:rPr lang="en-US" dirty="0" err="1"/>
              <a:t>thừa</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lớp</a:t>
            </a:r>
            <a:r>
              <a:rPr lang="en-US" dirty="0"/>
              <a:t> </a:t>
            </a:r>
            <a:r>
              <a:rPr lang="en-US" dirty="0" err="1"/>
              <a:t>dẫn</a:t>
            </a:r>
            <a:r>
              <a:rPr lang="en-US" dirty="0"/>
              <a:t> </a:t>
            </a:r>
            <a:r>
              <a:rPr lang="en-US" dirty="0" err="1"/>
              <a:t>xuất</a:t>
            </a:r>
            <a:r>
              <a:rPr lang="en-US" dirty="0"/>
              <a:t> (Derived class)</a:t>
            </a:r>
          </a:p>
          <a:p>
            <a:r>
              <a:rPr lang="en-US" dirty="0"/>
              <a:t>Derived class </a:t>
            </a:r>
            <a:r>
              <a:rPr lang="en-US" dirty="0" err="1"/>
              <a:t>được</a:t>
            </a:r>
            <a:r>
              <a:rPr lang="en-US" dirty="0"/>
              <a:t> </a:t>
            </a:r>
            <a:r>
              <a:rPr lang="en-US" dirty="0" err="1"/>
              <a:t>kế</a:t>
            </a:r>
            <a:r>
              <a:rPr lang="en-US" dirty="0"/>
              <a:t> </a:t>
            </a:r>
            <a:r>
              <a:rPr lang="en-US" dirty="0" err="1"/>
              <a:t>thừa</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của</a:t>
            </a:r>
            <a:r>
              <a:rPr lang="en-US" dirty="0"/>
              <a:t> base class </a:t>
            </a:r>
            <a:r>
              <a:rPr lang="en-US" dirty="0" err="1"/>
              <a:t>ngoại</a:t>
            </a:r>
            <a:r>
              <a:rPr lang="en-US" dirty="0"/>
              <a:t> </a:t>
            </a:r>
            <a:r>
              <a:rPr lang="en-US" dirty="0" err="1"/>
              <a:t>trừ</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là</a:t>
            </a:r>
            <a:r>
              <a:rPr lang="en-US" dirty="0"/>
              <a:t> private</a:t>
            </a:r>
          </a:p>
        </p:txBody>
      </p:sp>
      <p:sp>
        <p:nvSpPr>
          <p:cNvPr id="4" name="Date Placeholder 3"/>
          <p:cNvSpPr>
            <a:spLocks noGrp="1"/>
          </p:cNvSpPr>
          <p:nvPr>
            <p:ph type="dt" sz="half" idx="10"/>
          </p:nvPr>
        </p:nvSpPr>
        <p:spPr/>
        <p:txBody>
          <a:bodyPr/>
          <a:lstStyle/>
          <a:p>
            <a:pPr>
              <a:defRPr/>
            </a:pPr>
            <a:fld id="{28D323B7-CE07-417C-8337-AB24D3DED72F}" type="datetime1">
              <a:rPr lang="en-US" smtClean="0"/>
              <a:t>10-Mar-20</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12758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637" y="160338"/>
            <a:ext cx="5976938" cy="560387"/>
          </a:xfrm>
        </p:spPr>
        <p:txBody>
          <a:bodyPr>
            <a:normAutofit fontScale="90000"/>
          </a:bodyPr>
          <a:lstStyle/>
          <a:p>
            <a:r>
              <a:rPr lang="en-US"/>
              <a:t>Kế thừa 2-3 </a:t>
            </a:r>
          </a:p>
        </p:txBody>
      </p:sp>
      <p:grpSp>
        <p:nvGrpSpPr>
          <p:cNvPr id="24" name="Group 23"/>
          <p:cNvGrpSpPr/>
          <p:nvPr/>
        </p:nvGrpSpPr>
        <p:grpSpPr>
          <a:xfrm>
            <a:off x="353331" y="1489075"/>
            <a:ext cx="10591800" cy="3295650"/>
            <a:chOff x="353331" y="1619250"/>
            <a:chExt cx="10591800" cy="3295650"/>
          </a:xfrm>
        </p:grpSpPr>
        <p:sp>
          <p:nvSpPr>
            <p:cNvPr id="5" name="Rounded Rectangle 4"/>
            <p:cNvSpPr/>
            <p:nvPr/>
          </p:nvSpPr>
          <p:spPr>
            <a:xfrm>
              <a:off x="4620531" y="1619250"/>
              <a:ext cx="2057400" cy="6096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t>Động vật</a:t>
              </a:r>
            </a:p>
          </p:txBody>
        </p:sp>
        <p:sp>
          <p:nvSpPr>
            <p:cNvPr id="6" name="Rounded Rectangle 5"/>
            <p:cNvSpPr/>
            <p:nvPr/>
          </p:nvSpPr>
          <p:spPr>
            <a:xfrm>
              <a:off x="1474786" y="2832100"/>
              <a:ext cx="2571749"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Động vật trên cạn</a:t>
              </a:r>
            </a:p>
          </p:txBody>
        </p:sp>
        <p:sp>
          <p:nvSpPr>
            <p:cNvPr id="7" name="Rounded Rectangle 6"/>
            <p:cNvSpPr/>
            <p:nvPr/>
          </p:nvSpPr>
          <p:spPr>
            <a:xfrm>
              <a:off x="7239907" y="2832100"/>
              <a:ext cx="25908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Động vật dưới nước</a:t>
              </a:r>
            </a:p>
          </p:txBody>
        </p:sp>
        <p:sp>
          <p:nvSpPr>
            <p:cNvPr id="8" name="Rounded Rectangle 7"/>
            <p:cNvSpPr/>
            <p:nvPr/>
          </p:nvSpPr>
          <p:spPr>
            <a:xfrm>
              <a:off x="353331" y="4286250"/>
              <a:ext cx="20574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Mèo(Cat)</a:t>
              </a:r>
            </a:p>
          </p:txBody>
        </p:sp>
        <p:sp>
          <p:nvSpPr>
            <p:cNvPr id="9" name="Rounded Rectangle 8"/>
            <p:cNvSpPr/>
            <p:nvPr/>
          </p:nvSpPr>
          <p:spPr>
            <a:xfrm>
              <a:off x="3029855" y="4286250"/>
              <a:ext cx="20574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Chó(Dog)</a:t>
              </a:r>
            </a:p>
          </p:txBody>
        </p:sp>
        <p:sp>
          <p:nvSpPr>
            <p:cNvPr id="10" name="Rounded Rectangle 9"/>
            <p:cNvSpPr/>
            <p:nvPr/>
          </p:nvSpPr>
          <p:spPr>
            <a:xfrm>
              <a:off x="6211207" y="4305300"/>
              <a:ext cx="20574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Cá(Fish)</a:t>
              </a:r>
            </a:p>
          </p:txBody>
        </p:sp>
        <p:sp>
          <p:nvSpPr>
            <p:cNvPr id="11" name="Rounded Rectangle 10"/>
            <p:cNvSpPr/>
            <p:nvPr/>
          </p:nvSpPr>
          <p:spPr>
            <a:xfrm>
              <a:off x="8887731" y="4305300"/>
              <a:ext cx="20574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Cua(crab)</a:t>
              </a:r>
            </a:p>
          </p:txBody>
        </p:sp>
        <p:cxnSp>
          <p:nvCxnSpPr>
            <p:cNvPr id="13" name="Elbow Connector 12"/>
            <p:cNvCxnSpPr>
              <a:stCxn id="5" idx="3"/>
              <a:endCxn id="7" idx="0"/>
            </p:cNvCxnSpPr>
            <p:nvPr/>
          </p:nvCxnSpPr>
          <p:spPr>
            <a:xfrm>
              <a:off x="6677931" y="1924050"/>
              <a:ext cx="1857376" cy="908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1"/>
              <a:endCxn id="6" idx="0"/>
            </p:cNvCxnSpPr>
            <p:nvPr/>
          </p:nvCxnSpPr>
          <p:spPr>
            <a:xfrm rot="10800000" flipV="1">
              <a:off x="2760661" y="1924050"/>
              <a:ext cx="1859870" cy="908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2"/>
              <a:endCxn id="11" idx="0"/>
            </p:cNvCxnSpPr>
            <p:nvPr/>
          </p:nvCxnSpPr>
          <p:spPr>
            <a:xfrm rot="16200000" flipH="1">
              <a:off x="8794069" y="3182938"/>
              <a:ext cx="863600" cy="13811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10" idx="0"/>
            </p:cNvCxnSpPr>
            <p:nvPr/>
          </p:nvCxnSpPr>
          <p:spPr>
            <a:xfrm rot="5400000">
              <a:off x="7455807" y="3225800"/>
              <a:ext cx="863600" cy="1295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9" idx="0"/>
            </p:cNvCxnSpPr>
            <p:nvPr/>
          </p:nvCxnSpPr>
          <p:spPr>
            <a:xfrm rot="16200000" flipH="1">
              <a:off x="2987333" y="3215028"/>
              <a:ext cx="844550" cy="12978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2"/>
              <a:endCxn id="8" idx="0"/>
            </p:cNvCxnSpPr>
            <p:nvPr/>
          </p:nvCxnSpPr>
          <p:spPr>
            <a:xfrm rot="5400000">
              <a:off x="1649071" y="3174660"/>
              <a:ext cx="844550" cy="137863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446117" y="5293727"/>
            <a:ext cx="4092787" cy="338554"/>
          </a:xfrm>
          <a:prstGeom prst="rect">
            <a:avLst/>
          </a:prstGeom>
          <a:noFill/>
        </p:spPr>
        <p:txBody>
          <a:bodyPr wrap="none" rtlCol="0">
            <a:spAutoFit/>
          </a:bodyPr>
          <a:lstStyle/>
          <a:p>
            <a:r>
              <a:rPr lang="en-US" sz="1600" b="1"/>
              <a:t>Mô hình kế thừa của các loài đồng vật</a:t>
            </a:r>
          </a:p>
        </p:txBody>
      </p:sp>
      <p:sp>
        <p:nvSpPr>
          <p:cNvPr id="3" name="Date Placeholder 2"/>
          <p:cNvSpPr>
            <a:spLocks noGrp="1"/>
          </p:cNvSpPr>
          <p:nvPr>
            <p:ph type="dt" sz="half" idx="10"/>
          </p:nvPr>
        </p:nvSpPr>
        <p:spPr/>
        <p:txBody>
          <a:bodyPr/>
          <a:lstStyle/>
          <a:p>
            <a:pPr>
              <a:defRPr/>
            </a:pPr>
            <a:fld id="{772D9F64-5361-4B06-83EC-F79E7171EADF}" type="datetime1">
              <a:rPr lang="en-US" smtClean="0"/>
              <a:t>10-Mar-20</a:t>
            </a:fld>
            <a:endParaRPr lang="en-US"/>
          </a:p>
        </p:txBody>
      </p:sp>
      <p:sp>
        <p:nvSpPr>
          <p:cNvPr id="4" name="Footer Placeholder 3"/>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25536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 thừa 3-3</a:t>
            </a:r>
          </a:p>
        </p:txBody>
      </p:sp>
      <p:sp>
        <p:nvSpPr>
          <p:cNvPr id="3" name="Content Placeholder 2"/>
          <p:cNvSpPr>
            <a:spLocks noGrp="1"/>
          </p:cNvSpPr>
          <p:nvPr>
            <p:ph idx="1"/>
          </p:nvPr>
        </p:nvSpPr>
        <p:spPr>
          <a:xfrm>
            <a:off x="479425" y="1298575"/>
            <a:ext cx="10563225" cy="5121275"/>
          </a:xfrm>
        </p:spPr>
        <p:txBody>
          <a:bodyPr/>
          <a:lstStyle/>
          <a:p>
            <a:r>
              <a:rPr lang="en-US" sz="2800"/>
              <a:t>Cú pháp</a:t>
            </a:r>
          </a:p>
          <a:p>
            <a:pPr marL="534988" lvl="1" indent="0">
              <a:buNone/>
            </a:pPr>
            <a:r>
              <a:rPr lang="en-US" sz="2400"/>
              <a:t>&lt;Lớp_dẫn_xuất&gt; : &lt;Lớp_cơ_sở&gt;</a:t>
            </a:r>
          </a:p>
          <a:p>
            <a:r>
              <a:rPr lang="en-US" sz="2800"/>
              <a:t>Gọi phương thức lớp cơ sở</a:t>
            </a:r>
          </a:p>
          <a:p>
            <a:pPr marL="534988" lvl="1" indent="0">
              <a:buNone/>
            </a:pPr>
            <a:r>
              <a:rPr lang="en-US" sz="2400"/>
              <a:t>&lt;tên_đối_tượng&gt;.&lt;tên_phương_thức&gt;</a:t>
            </a:r>
          </a:p>
        </p:txBody>
      </p:sp>
      <p:grpSp>
        <p:nvGrpSpPr>
          <p:cNvPr id="4" name="Group 3"/>
          <p:cNvGrpSpPr/>
          <p:nvPr/>
        </p:nvGrpSpPr>
        <p:grpSpPr>
          <a:xfrm>
            <a:off x="503237" y="1071336"/>
            <a:ext cx="9982201" cy="4824639"/>
            <a:chOff x="503237" y="1071336"/>
            <a:chExt cx="9982201" cy="4824639"/>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32" y="1390650"/>
              <a:ext cx="9970006" cy="4505325"/>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503237" y="1071336"/>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6" name="Date Placeholder 5"/>
          <p:cNvSpPr>
            <a:spLocks noGrp="1"/>
          </p:cNvSpPr>
          <p:nvPr>
            <p:ph type="dt" sz="half" idx="10"/>
          </p:nvPr>
        </p:nvSpPr>
        <p:spPr/>
        <p:txBody>
          <a:bodyPr/>
          <a:lstStyle/>
          <a:p>
            <a:pPr>
              <a:defRPr/>
            </a:pPr>
            <a:fld id="{6B0124AD-7A06-48D5-9730-322B2BB01B61}"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44196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Bổ từ “protected”</a:t>
            </a:r>
          </a:p>
        </p:txBody>
      </p:sp>
      <p:sp>
        <p:nvSpPr>
          <p:cNvPr id="3" name="Content Placeholder 2"/>
          <p:cNvSpPr>
            <a:spLocks noGrp="1"/>
          </p:cNvSpPr>
          <p:nvPr>
            <p:ph idx="1"/>
          </p:nvPr>
        </p:nvSpPr>
        <p:spPr/>
        <p:txBody>
          <a:bodyPr/>
          <a:lstStyle/>
          <a:p>
            <a:r>
              <a:rPr lang="en-US"/>
              <a:t>Bổ từ “protected” sử dụng cho các thành viên của lớp cơ sở, nó quy định các thành viên đó có thể được truy ở lớp dẫn xuất.</a:t>
            </a:r>
          </a:p>
        </p:txBody>
      </p:sp>
      <p:grpSp>
        <p:nvGrpSpPr>
          <p:cNvPr id="4" name="Group 3"/>
          <p:cNvGrpSpPr/>
          <p:nvPr/>
        </p:nvGrpSpPr>
        <p:grpSpPr>
          <a:xfrm>
            <a:off x="901896" y="2914650"/>
            <a:ext cx="7373741" cy="3429000"/>
            <a:chOff x="828674" y="2686050"/>
            <a:chExt cx="7373741" cy="342900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88" y="2990850"/>
              <a:ext cx="7359227" cy="31242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828674" y="2686050"/>
              <a:ext cx="10668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sp>
        <p:nvSpPr>
          <p:cNvPr id="6" name="Date Placeholder 5"/>
          <p:cNvSpPr>
            <a:spLocks noGrp="1"/>
          </p:cNvSpPr>
          <p:nvPr>
            <p:ph type="dt" sz="half" idx="10"/>
          </p:nvPr>
        </p:nvSpPr>
        <p:spPr/>
        <p:txBody>
          <a:bodyPr/>
          <a:lstStyle/>
          <a:p>
            <a:pPr>
              <a:defRPr/>
            </a:pPr>
            <a:fld id="{2D4BB6DD-D754-4DF6-AC7F-1F6D24411F1A}" type="datetime1">
              <a:rPr lang="en-US" smtClean="0"/>
              <a:t>10-Mar-20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11029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 point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4183</TotalTime>
  <Words>1218</Words>
  <Application>Microsoft Office PowerPoint</Application>
  <PresentationFormat>Custom</PresentationFormat>
  <Paragraphs>125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Tahoma</vt:lpstr>
      <vt:lpstr>Times New Roman</vt:lpstr>
      <vt:lpstr>power point_new</vt:lpstr>
      <vt:lpstr> </vt:lpstr>
      <vt:lpstr>Nội dung</vt:lpstr>
      <vt:lpstr>Nạp chồng phương thức 1-2</vt:lpstr>
      <vt:lpstr>Nạp chồng phương thức 2-2</vt:lpstr>
      <vt:lpstr>Nạp chồng constructor</vt:lpstr>
      <vt:lpstr>Kế thừa 1-3</vt:lpstr>
      <vt:lpstr>Kế thừa 2-3 </vt:lpstr>
      <vt:lpstr>Kế thừa 3-3</vt:lpstr>
      <vt:lpstr>Bổ từ “protected”</vt:lpstr>
      <vt:lpstr>Từ khóa “base”</vt:lpstr>
      <vt:lpstr>Từ khóa “new” 1-2</vt:lpstr>
      <vt:lpstr>Từ khóa “new” 2-2</vt:lpstr>
      <vt:lpstr>Kế thừa constructor 1-2</vt:lpstr>
      <vt:lpstr>Kế thừa constructor 2-2</vt:lpstr>
      <vt:lpstr>Ghi đè phương thức 1-3</vt:lpstr>
      <vt:lpstr>Ghi đè phương thức 2-3</vt:lpstr>
      <vt:lpstr>Ghi đè phương thức 3-3</vt:lpstr>
      <vt:lpstr>Lớp cô lập (sealed class)</vt:lpstr>
      <vt:lpstr>Tính đa hình trong C#</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 (Introduction to HTML)</dc:title>
  <dc:subject>Building Dynamic Web Sites</dc:subject>
  <dc:creator>Duong Thanh Minh</dc:creator>
  <cp:lastModifiedBy>Duong YT</cp:lastModifiedBy>
  <cp:revision>873</cp:revision>
  <cp:lastPrinted>1999-04-02T07:13:32Z</cp:lastPrinted>
  <dcterms:created xsi:type="dcterms:W3CDTF">1999-02-08T10:06:25Z</dcterms:created>
  <dcterms:modified xsi:type="dcterms:W3CDTF">2020-03-10T09:53:53Z</dcterms:modified>
</cp:coreProperties>
</file>