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56" r:id="rId5"/>
    <p:sldId id="273" r:id="rId6"/>
    <p:sldId id="284" r:id="rId7"/>
    <p:sldId id="257" r:id="rId8"/>
    <p:sldId id="259" r:id="rId9"/>
    <p:sldId id="288" r:id="rId10"/>
    <p:sldId id="262" r:id="rId11"/>
    <p:sldId id="291" r:id="rId12"/>
    <p:sldId id="285" r:id="rId13"/>
    <p:sldId id="263" r:id="rId14"/>
    <p:sldId id="264" r:id="rId15"/>
    <p:sldId id="276" r:id="rId16"/>
    <p:sldId id="265" r:id="rId17"/>
    <p:sldId id="281" r:id="rId18"/>
    <p:sldId id="271" r:id="rId19"/>
    <p:sldId id="282" r:id="rId20"/>
    <p:sldId id="268" r:id="rId21"/>
    <p:sldId id="287" r:id="rId22"/>
    <p:sldId id="272" r:id="rId23"/>
    <p:sldId id="266" r:id="rId24"/>
    <p:sldId id="289" r:id="rId25"/>
    <p:sldId id="290" r:id="rId26"/>
    <p:sldId id="278" r:id="rId27"/>
    <p:sldId id="280" r:id="rId28"/>
  </p:sldIdLst>
  <p:sldSz cx="18288000" cy="10287000"/>
  <p:notesSz cx="6858000" cy="9144000"/>
  <p:embeddedFontLst>
    <p:embeddedFont>
      <p:font typeface=".VnTime" panose="020B7200000000000000" pitchFamily="34" charset="0"/>
      <p:regular r:id="rId30"/>
      <p:bold r:id="rId31"/>
      <p:italic r:id="rId32"/>
      <p:boldItalic r:id="rId33"/>
    </p:embeddedFont>
    <p:embeddedFont>
      <p:font typeface="Abadi" panose="020B0604020104020204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Poppins Light" panose="020B0604020202020204" charset="0"/>
      <p:regular r:id="rId41"/>
      <p:bold r:id="rId42"/>
      <p:italic r:id="rId43"/>
      <p:boldItalic r:id="rId44"/>
    </p:embeddedFont>
    <p:embeddedFont>
      <p:font typeface="Poppins Light Bold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3F2F1"/>
    <a:srgbClr val="D0C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161" autoAdjust="0"/>
  </p:normalViewPr>
  <p:slideViewPr>
    <p:cSldViewPr>
      <p:cViewPr varScale="1">
        <p:scale>
          <a:sx n="46" d="100"/>
          <a:sy n="46" d="100"/>
        </p:scale>
        <p:origin x="2093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C598-D8B8-47A8-AD5C-1D0F622968C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2484-ACCD-4D7E-A97E-23FCAD71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 err="1">
                <a:latin typeface="Abadi" panose="020B0604020104020204" pitchFamily="34" charset="0"/>
              </a:rPr>
              <a:t>Kính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chào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thầy</a:t>
            </a:r>
            <a:r>
              <a:rPr lang="vi-VN" dirty="0">
                <a:latin typeface="Abadi" panose="020B0604020104020204" pitchFamily="34" charset="0"/>
              </a:rPr>
              <a:t> cô </a:t>
            </a:r>
            <a:r>
              <a:rPr lang="vi-VN" dirty="0" err="1">
                <a:latin typeface="Abadi" panose="020B0604020104020204" pitchFamily="34" charset="0"/>
              </a:rPr>
              <a:t>và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các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bạn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sv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đã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đến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với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hội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nghị</a:t>
            </a:r>
            <a:r>
              <a:rPr lang="vi-VN" dirty="0">
                <a:latin typeface="Abadi" panose="020B0604020104020204" pitchFamily="34" charset="0"/>
              </a:rPr>
              <a:t> nghiên </a:t>
            </a:r>
            <a:r>
              <a:rPr lang="vi-VN" dirty="0" err="1">
                <a:latin typeface="Abadi" panose="020B0604020104020204" pitchFamily="34" charset="0"/>
              </a:rPr>
              <a:t>cứu</a:t>
            </a:r>
            <a:r>
              <a:rPr lang="vi-VN" dirty="0">
                <a:latin typeface="Abadi" panose="020B0604020104020204" pitchFamily="34" charset="0"/>
              </a:rPr>
              <a:t> khoa </a:t>
            </a:r>
            <a:r>
              <a:rPr lang="vi-VN" dirty="0" err="1">
                <a:latin typeface="Abadi" panose="020B0604020104020204" pitchFamily="34" charset="0"/>
              </a:rPr>
              <a:t>học</a:t>
            </a:r>
            <a:r>
              <a:rPr lang="vi-VN" dirty="0">
                <a:latin typeface="Abadi" panose="020B0604020104020204" pitchFamily="34" charset="0"/>
              </a:rPr>
              <a:t> sinh viên năm </a:t>
            </a:r>
            <a:r>
              <a:rPr lang="vi-VN" dirty="0" err="1">
                <a:latin typeface="Abadi" panose="020B0604020104020204" pitchFamily="34" charset="0"/>
              </a:rPr>
              <a:t>học</a:t>
            </a:r>
            <a:r>
              <a:rPr lang="vi-VN" dirty="0">
                <a:latin typeface="Abadi" panose="020B0604020104020204" pitchFamily="34" charset="0"/>
              </a:rPr>
              <a:t> 2020 -2021. </a:t>
            </a:r>
          </a:p>
          <a:p>
            <a:pPr marL="171450" indent="-171450">
              <a:buFontTx/>
              <a:buChar char="-"/>
            </a:pPr>
            <a:r>
              <a:rPr lang="vi-VN" dirty="0">
                <a:latin typeface="Abadi" panose="020B0604020104020204" pitchFamily="34" charset="0"/>
              </a:rPr>
              <a:t>Sau đây </a:t>
            </a:r>
            <a:r>
              <a:rPr lang="vi-VN" dirty="0" err="1">
                <a:latin typeface="Abadi" panose="020B0604020104020204" pitchFamily="34" charset="0"/>
              </a:rPr>
              <a:t>là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phần</a:t>
            </a:r>
            <a:r>
              <a:rPr lang="vi-VN" dirty="0">
                <a:latin typeface="Abadi" panose="020B0604020104020204" pitchFamily="34" charset="0"/>
              </a:rPr>
              <a:t> trinh </a:t>
            </a:r>
            <a:r>
              <a:rPr lang="vi-VN" dirty="0" err="1">
                <a:latin typeface="Abadi" panose="020B0604020104020204" pitchFamily="34" charset="0"/>
              </a:rPr>
              <a:t>bày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của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nhóm</a:t>
            </a:r>
            <a:r>
              <a:rPr lang="vi-VN" dirty="0">
                <a:latin typeface="Abadi" panose="020B0604020104020204" pitchFamily="34" charset="0"/>
              </a:rPr>
              <a:t> em </a:t>
            </a:r>
            <a:r>
              <a:rPr lang="vi-VN" dirty="0" err="1">
                <a:latin typeface="Abadi" panose="020B0604020104020204" pitchFamily="34" charset="0"/>
              </a:rPr>
              <a:t>về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đề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tài</a:t>
            </a:r>
            <a:r>
              <a:rPr lang="vi-VN" dirty="0">
                <a:latin typeface="Abadi" panose="020B0604020104020204" pitchFamily="34" charset="0"/>
              </a:rPr>
              <a:t> nghiên </a:t>
            </a:r>
            <a:r>
              <a:rPr lang="vi-VN" dirty="0" err="1">
                <a:latin typeface="Abadi" panose="020B0604020104020204" pitchFamily="34" charset="0"/>
              </a:rPr>
              <a:t>cứu</a:t>
            </a:r>
            <a:r>
              <a:rPr lang="vi-VN" dirty="0">
                <a:latin typeface="Abadi" panose="020B0604020104020204" pitchFamily="34" charset="0"/>
              </a:rPr>
              <a:t> khoa </a:t>
            </a:r>
            <a:r>
              <a:rPr lang="vi-VN" dirty="0" err="1">
                <a:latin typeface="Abadi" panose="020B0604020104020204" pitchFamily="34" charset="0"/>
              </a:rPr>
              <a:t>học</a:t>
            </a:r>
            <a:r>
              <a:rPr lang="vi-VN" dirty="0">
                <a:latin typeface="Abadi" panose="020B0604020104020204" pitchFamily="34" charset="0"/>
              </a:rPr>
              <a:t> nghiên </a:t>
            </a:r>
            <a:r>
              <a:rPr lang="vi-VN" dirty="0" err="1">
                <a:latin typeface="Abadi" panose="020B0604020104020204" pitchFamily="34" charset="0"/>
              </a:rPr>
              <a:t>cứu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về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Rasa</a:t>
            </a:r>
            <a:r>
              <a:rPr lang="vi-VN" dirty="0">
                <a:latin typeface="Abadi" panose="020B0604020104020204" pitchFamily="34" charset="0"/>
              </a:rPr>
              <a:t>…</a:t>
            </a:r>
          </a:p>
          <a:p>
            <a:pPr marL="171450" indent="-171450">
              <a:buFontTx/>
              <a:buChar char="-"/>
            </a:pPr>
            <a:r>
              <a:rPr lang="vi-VN" dirty="0" err="1">
                <a:latin typeface="Abadi" panose="020B0604020104020204" pitchFamily="34" charset="0"/>
              </a:rPr>
              <a:t>Nhóm</a:t>
            </a:r>
            <a:r>
              <a:rPr lang="vi-VN" dirty="0">
                <a:latin typeface="Abadi" panose="020B0604020104020204" pitchFamily="34" charset="0"/>
              </a:rPr>
              <a:t> em bao </a:t>
            </a:r>
            <a:r>
              <a:rPr lang="vi-VN" dirty="0" err="1">
                <a:latin typeface="Abadi" panose="020B0604020104020204" pitchFamily="34" charset="0"/>
              </a:rPr>
              <a:t>gồm</a:t>
            </a:r>
            <a:r>
              <a:rPr lang="vi-VN" dirty="0">
                <a:latin typeface="Abadi" panose="020B0604020104020204" pitchFamily="34" charset="0"/>
              </a:rPr>
              <a:t>….</a:t>
            </a:r>
          </a:p>
          <a:p>
            <a:pPr marL="171450" indent="-171450">
              <a:buFontTx/>
              <a:buChar char="-"/>
            </a:pPr>
            <a:r>
              <a:rPr lang="vi-VN" dirty="0" err="1">
                <a:latin typeface="Abadi" panose="020B0604020104020204" pitchFamily="34" charset="0"/>
              </a:rPr>
              <a:t>Với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sự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hướng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dẫn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của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thạc</a:t>
            </a:r>
            <a:r>
              <a:rPr lang="vi-VN" dirty="0">
                <a:latin typeface="Abadi" panose="020B0604020104020204" pitchFamily="34" charset="0"/>
              </a:rPr>
              <a:t> </a:t>
            </a:r>
            <a:r>
              <a:rPr lang="vi-VN" dirty="0" err="1">
                <a:latin typeface="Abadi" panose="020B0604020104020204" pitchFamily="34" charset="0"/>
              </a:rPr>
              <a:t>sĩ</a:t>
            </a:r>
            <a:r>
              <a:rPr lang="vi-VN" dirty="0">
                <a:latin typeface="Abadi" panose="020B0604020104020204" pitchFamily="34" charset="0"/>
              </a:rPr>
              <a:t> NTH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Rasa framework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chatbot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API. 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Rasa:</a:t>
            </a:r>
          </a:p>
          <a:p>
            <a:pPr indent="457200"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:(Natural Language Understanding)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(NLP)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NLU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đưa ra ý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trong câu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Khai báo nlu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Đây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hang: bot xác định ý định của khách hang là hỏi giá với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price: tỷ lệ độ in cậy : 72% cao hơn ngưỡng đã được thiết lập sẵn và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 có giá trị là “Bánh dinh dưỡng  Hebi”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Intent ranking: đây là những intent mà bot đã xác nhận được và bot sẽ đưa ra cái intent cao nhất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Intent: ask_for_product_quantity (hỏi về số lượng sản phẩm): tỷ lệ độ tin cậy thấp 26% hoặc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Intent: ask_storage (cách bảo quản`)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Rasa:</a:t>
            </a:r>
          </a:p>
          <a:p>
            <a:pPr indent="457200"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Rasa Core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7200" algn="just">
              <a:lnSpc>
                <a:spcPct val="150000"/>
              </a:lnSpc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intent, entity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NLU, </a:t>
            </a:r>
          </a:p>
          <a:p>
            <a:pPr indent="457200"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Rasa Core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ra. </a:t>
            </a:r>
          </a:p>
          <a:p>
            <a:pPr indent="457200" algn="just">
              <a:lnSpc>
                <a:spcPct val="150000"/>
              </a:lnSpc>
            </a:pP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Rasa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Rasa Core bao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 Custom Actions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	-  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actions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được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tùy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chỉnh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để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hiện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hành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động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cụ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thể</a:t>
            </a:r>
            <a:endParaRPr lang="en-US" b="0" i="0" dirty="0">
              <a:solidFill>
                <a:srgbClr val="1B1B1B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*tracker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là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bộ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nhớ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lưu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trữ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của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bot</a:t>
            </a:r>
            <a:r>
              <a:rPr lang="vi-VN" b="0" i="0" dirty="0">
                <a:solidFill>
                  <a:srgbClr val="FF0000"/>
                </a:solidFill>
                <a:effectLst/>
                <a:latin typeface="+mj-lt"/>
              </a:rPr>
              <a:t>	</a:t>
            </a:r>
          </a:p>
          <a:p>
            <a:pPr algn="l">
              <a:buFont typeface="Arial" panose="020B0604020202020204" pitchFamily="34" charset="0"/>
              <a:buNone/>
            </a:pPr>
            <a:endParaRPr lang="vi-VN" b="0" i="0" dirty="0">
              <a:solidFill>
                <a:srgbClr val="1B1B1B"/>
              </a:solidFill>
              <a:effectLst/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Form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Action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Khi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cần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thu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thập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nhiều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thông tin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user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tiến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hành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tác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vụ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như: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họ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tên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điện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thoại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,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địa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+mj-lt"/>
              </a:rPr>
              <a:t>chỉ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>
                <a:solidFill>
                  <a:srgbClr val="1B1B1B"/>
                </a:solidFill>
                <a:effectLst/>
                <a:latin typeface="+mj-lt"/>
              </a:rPr>
              <a:t>... </a:t>
            </a:r>
            <a:endParaRPr lang="en-US" b="0" i="0">
              <a:solidFill>
                <a:srgbClr val="1B1B1B"/>
              </a:solidFill>
              <a:effectLst/>
              <a:latin typeface="+mj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 b="0" i="0" dirty="0">
              <a:solidFill>
                <a:srgbClr val="1B1B1B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Đây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lúc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cần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đến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Form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Action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thực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Slot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Filling</a:t>
            </a:r>
            <a:endParaRPr lang="vi-VN" b="0" i="0" dirty="0">
              <a:solidFill>
                <a:srgbClr val="1B1B1B"/>
              </a:solidFill>
              <a:effectLst/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	</a:t>
            </a:r>
          </a:p>
          <a:p>
            <a:pPr marL="171450" indent="-171450" algn="l">
              <a:buFontTx/>
              <a:buChar char="-"/>
            </a:pP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thực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hỏi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lần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lượt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user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thu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thập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đủ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slot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cần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thiết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. </a:t>
            </a:r>
          </a:p>
          <a:p>
            <a:pPr marL="171450" indent="-171450" algn="l">
              <a:buFontTx/>
              <a:buChar char="-"/>
            </a:pP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Trong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quá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trình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hỏi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Form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cũng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tiến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hành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validate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giá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trị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slot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đảm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bảo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giá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trị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thu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lí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.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User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không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thể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thoát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khỏi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Form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khi chưa cung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cấp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đủ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thông tin (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thật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ra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thì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sau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lần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hữu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hạn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không thu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thập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đủ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thì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Form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cũng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+mj-lt"/>
              </a:rPr>
              <a:t>dừng</a:t>
            </a:r>
            <a:r>
              <a:rPr lang="vi-VN" b="0" i="0" dirty="0">
                <a:solidFill>
                  <a:srgbClr val="1B1B1B"/>
                </a:solidFill>
                <a:effectLst/>
                <a:latin typeface="+mj-lt"/>
              </a:rPr>
              <a:t> 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10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stories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 3 ứng dụng chatbot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5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90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8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3: ứng dụng Chatbot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21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28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5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khéo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2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Internet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Facebook,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Zalo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Instagram, …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lời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thắc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ra. </a:t>
            </a: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Chatbot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chăm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sóc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…vv.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Đây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dạng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cơ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bản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nhất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bot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hệ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thống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phân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cấp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cây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quyết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định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</a:p>
          <a:p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trình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bày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cho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dưới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dạng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nút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(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buttons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). </a:t>
            </a:r>
          </a:p>
          <a:p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Tương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tự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như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menu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với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lựa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chọn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</a:p>
          <a:p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hay như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chiếc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điều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khiến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tivi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chatbots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yêu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cầu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thực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hiện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số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lựa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chọn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đào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sâu hơn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về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phía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câu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trả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lời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cuối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+mj-lt"/>
              </a:rPr>
              <a:t>cùng</a:t>
            </a:r>
            <a:r>
              <a:rPr lang="vi-VN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Chat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bot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nhận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dạng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từ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khóa</a:t>
            </a:r>
            <a:endParaRPr lang="vi-VN" b="1" i="0" dirty="0">
              <a:solidFill>
                <a:srgbClr val="444444"/>
              </a:solidFill>
              <a:effectLst/>
              <a:latin typeface="+mj-lt"/>
            </a:endParaRPr>
          </a:p>
          <a:p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Loại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Machine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</a:rPr>
              <a:t>Learning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xử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lý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linh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hoạt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truy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vấn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con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huấn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luyện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hiểu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cụm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liên quan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đến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câu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hỏi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nhất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định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Nhờ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hiểu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mục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đích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khi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gặp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phải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cụm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Sau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trả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về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kết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quả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phù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Ưu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điểm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hình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thức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không đưa ra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tùy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chọn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rập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khuôn như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loại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dựa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trên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menu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dựa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trên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nhận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dạng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khóa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lắng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nghe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gì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gõ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trả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lời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cách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thích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  <a:p>
            <a:pPr marL="0" indent="0">
              <a:buFontTx/>
              <a:buNone/>
            </a:pPr>
            <a:endParaRPr lang="vi-VN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FontTx/>
              <a:buNone/>
            </a:pP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chatbot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sử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dụng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khóa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xác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định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làm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thế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nào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đưa ra câu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trả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lời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thích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cho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0" indent="0">
              <a:buFontTx/>
              <a:buNone/>
            </a:pP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Nêu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ví</a:t>
            </a:r>
            <a:r>
              <a:rPr lang="vi-VN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+mj-lt"/>
              </a:rPr>
              <a:t>dụ</a:t>
            </a:r>
            <a:endParaRPr lang="en-US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9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Đây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là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loại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Chatbot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hoạt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động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nhờ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sự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kết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hợp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giữa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Natural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Language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Processing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–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xử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lý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ngôn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ngữ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tự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nhiên</a:t>
            </a:r>
          </a:p>
          <a:p>
            <a:pPr marL="171450" indent="-171450">
              <a:buFontTx/>
              <a:buChar char="-"/>
            </a:pP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AI –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trí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tuệ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nhân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tạo</a:t>
            </a:r>
            <a:endParaRPr lang="vi-VN" b="0" i="1" dirty="0">
              <a:solidFill>
                <a:srgbClr val="444444"/>
              </a:solidFill>
              <a:effectLst/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Machine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Learning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–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học</a:t>
            </a:r>
            <a:r>
              <a:rPr lang="vi-VN" b="0" i="1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1" dirty="0" err="1">
                <a:solidFill>
                  <a:srgbClr val="444444"/>
                </a:solidFill>
                <a:effectLst/>
                <a:latin typeface="+mj-lt"/>
              </a:rPr>
              <a:t>máy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hoạt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động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dựa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trên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việc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ghi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nhớ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lại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sở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thích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bối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cảnh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khách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truy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cập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cuộc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trò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chuyện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trước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 </a:t>
            </a:r>
          </a:p>
          <a:p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Điều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cho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phép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Catbot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đưa ra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phản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hồi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phù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nhất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truy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vấn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khách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</a:rPr>
              <a:t>hàng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2484-ACCD-4D7E-A97E-23FCAD716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Phân tích ảnh</a:t>
            </a:r>
            <a:endParaRPr lang="en-US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Phần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Rasa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Framewwork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92484-ACCD-4D7E-A97E-23FCAD716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4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844792">
            <a:off x="-3989040" y="-1780701"/>
            <a:ext cx="9527038" cy="9527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0089695">
            <a:off x="12047242" y="4094504"/>
            <a:ext cx="11640304" cy="116403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4370539" y="5343053"/>
            <a:ext cx="9424110" cy="491020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1774033" y="1294267"/>
            <a:ext cx="9381575" cy="488804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352800" y="930751"/>
            <a:ext cx="11811400" cy="51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199" b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BÁO CÁO TỔNG KẾT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52800" y="2171700"/>
            <a:ext cx="11811400" cy="81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3000" b="1" spc="489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ĐỀ TÀI NGHIÊN CỨU KHOA HỌC CỦA SINH VIÊN</a:t>
            </a:r>
          </a:p>
          <a:p>
            <a:pPr algn="ctr">
              <a:lnSpc>
                <a:spcPts val="3120"/>
              </a:lnSpc>
            </a:pPr>
            <a:r>
              <a:rPr lang="en-US" sz="3000" b="1" spc="489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NĂM</a:t>
            </a:r>
            <a:r>
              <a:rPr lang="en-US" sz="3000" b="1" spc="489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3000" b="1" spc="489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2021</a:t>
            </a:r>
            <a:r>
              <a:rPr lang="en-US" sz="3000" b="1" spc="489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38300" y="3848100"/>
            <a:ext cx="11811400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5000" spc="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RASA FRAMEWORK ỨNG DỤNG CHATBOT TƯ VẤN SẢN PHẨM DINH DƯỠNG</a:t>
            </a:r>
            <a:endParaRPr lang="en-US" sz="5000" spc="65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31777CD8-E294-4593-8DF4-3343960852D8}"/>
              </a:ext>
            </a:extLst>
          </p:cNvPr>
          <p:cNvSpPr txBox="1"/>
          <p:nvPr/>
        </p:nvSpPr>
        <p:spPr>
          <a:xfrm>
            <a:off x="4724402" y="6586454"/>
            <a:ext cx="7924800" cy="1965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Sinh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viên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thực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hiện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:</a:t>
            </a:r>
            <a:b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</a:b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			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Nguyễn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Văn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An</a:t>
            </a:r>
            <a:b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</a:b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			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Nguyễn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Đức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Phú</a:t>
            </a:r>
            <a:endParaRPr lang="en-US" sz="2000" spc="489" dirty="0">
              <a:solidFill>
                <a:schemeClr val="bg1"/>
              </a:solidFill>
              <a:latin typeface="Abadi" panose="020B0604020104020204" pitchFamily="34" charset="0"/>
              <a:cs typeface="Poppins Light" panose="020B0604020202020204" charset="0"/>
            </a:endParaRPr>
          </a:p>
          <a:p>
            <a:pPr>
              <a:lnSpc>
                <a:spcPts val="3120"/>
              </a:lnSpc>
            </a:pP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			Lê Quang Thọ</a:t>
            </a:r>
          </a:p>
          <a:p>
            <a:pPr>
              <a:lnSpc>
                <a:spcPts val="3120"/>
              </a:lnSpc>
            </a:pP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Người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hướng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dẫn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: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ThS.Nguyễn</a:t>
            </a:r>
            <a:r>
              <a:rPr lang="en-US" sz="2000" spc="489" dirty="0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 Thu </a:t>
            </a:r>
            <a:r>
              <a:rPr lang="en-US" sz="2000" spc="489" dirty="0" err="1">
                <a:solidFill>
                  <a:schemeClr val="bg1"/>
                </a:solidFill>
                <a:latin typeface="Abadi" panose="020B0604020104020204" pitchFamily="34" charset="0"/>
                <a:cs typeface="Poppins Light" panose="020B0604020202020204" charset="0"/>
              </a:rPr>
              <a:t>Hường</a:t>
            </a:r>
            <a:endParaRPr lang="en-US" sz="2000" spc="489" dirty="0">
              <a:solidFill>
                <a:schemeClr val="bg1"/>
              </a:solidFill>
              <a:latin typeface="Abadi" panose="020B0604020104020204" pitchFamily="34" charset="0"/>
              <a:cs typeface="Poppins Light" panose="020B0604020202020204" charset="0"/>
            </a:endParaRPr>
          </a:p>
        </p:txBody>
      </p:sp>
      <p:pic>
        <p:nvPicPr>
          <p:cNvPr id="22" name="Logo1">
            <a:extLst>
              <a:ext uri="{FF2B5EF4-FFF2-40B4-BE49-F238E27FC236}">
                <a16:creationId xmlns:a16="http://schemas.microsoft.com/office/drawing/2014/main" id="{C9062F94-CBB5-4E5C-8845-B1CCB262E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250" b="93750" l="8120" r="91453">
                        <a14:foregroundMark x1="21368" y1="16518" x2="19658" y2="20089"/>
                        <a14:foregroundMark x1="17521" y1="20536" x2="8547" y2="45089"/>
                        <a14:foregroundMark x1="85897" y1="34821" x2="87179" y2="49107"/>
                        <a14:foregroundMark x1="91026" y1="40179" x2="91453" y2="44643"/>
                        <a14:foregroundMark x1="30769" y1="86607" x2="51709" y2="90625"/>
                        <a14:foregroundMark x1="41880" y1="92857" x2="50855" y2="94196"/>
                        <a14:foregroundMark x1="65385" y1="11607" x2="41026" y2="8482"/>
                        <a14:foregroundMark x1="52564" y1="6250" x2="50000" y2="6250"/>
                        <a14:backgroundMark x1="5128" y1="5357" x2="13248" y2="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64672"/>
            <a:ext cx="1783235" cy="1707028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F9F492C-971B-44E9-B5A7-DF88CAC71E43}"/>
              </a:ext>
            </a:extLst>
          </p:cNvPr>
          <p:cNvSpPr/>
          <p:nvPr/>
        </p:nvSpPr>
        <p:spPr>
          <a:xfrm>
            <a:off x="-6019800" y="-2933700"/>
            <a:ext cx="27508200" cy="2933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361087F-CB66-4C0D-A1E1-4659E241D144}"/>
              </a:ext>
            </a:extLst>
          </p:cNvPr>
          <p:cNvSpPr/>
          <p:nvPr/>
        </p:nvSpPr>
        <p:spPr>
          <a:xfrm>
            <a:off x="-5486400" y="-3662714"/>
            <a:ext cx="5486400" cy="177978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C18963BB-2083-4890-9EE4-220F262C8645}"/>
              </a:ext>
            </a:extLst>
          </p:cNvPr>
          <p:cNvSpPr/>
          <p:nvPr/>
        </p:nvSpPr>
        <p:spPr>
          <a:xfrm>
            <a:off x="-7620000" y="10287000"/>
            <a:ext cx="32994600" cy="62535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ACBB3C7-4B5D-4122-B7A5-DBE74D610559}"/>
              </a:ext>
            </a:extLst>
          </p:cNvPr>
          <p:cNvSpPr/>
          <p:nvPr/>
        </p:nvSpPr>
        <p:spPr>
          <a:xfrm>
            <a:off x="18288000" y="-3274556"/>
            <a:ext cx="5486400" cy="1512365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876826" y="2545325"/>
            <a:ext cx="10266325" cy="102663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9473153" y="-2962786"/>
            <a:ext cx="11155371" cy="111553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6200782" y="2028818"/>
            <a:ext cx="9506062" cy="49529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4990341" y="3297659"/>
            <a:ext cx="9474237" cy="493632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38200" y="876300"/>
            <a:ext cx="9144000" cy="4022769"/>
            <a:chOff x="56056" y="44968"/>
            <a:chExt cx="12192000" cy="5363693"/>
          </a:xfrm>
        </p:grpSpPr>
        <p:sp>
          <p:nvSpPr>
            <p:cNvPr id="8" name="TextBox 8"/>
            <p:cNvSpPr txBox="1"/>
            <p:nvPr/>
          </p:nvSpPr>
          <p:spPr>
            <a:xfrm>
              <a:off x="56056" y="44968"/>
              <a:ext cx="11938533" cy="81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6000" spc="252">
                  <a:solidFill>
                    <a:srgbClr val="D0C3F1"/>
                  </a:solidFill>
                  <a:latin typeface="Abadi" panose="020B0604020104020204" pitchFamily="34" charset="0"/>
                </a:rPr>
                <a:t>Rasa framework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6056" y="792012"/>
              <a:ext cx="12192000" cy="46166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vi-VN" sz="4000" dirty="0" err="1">
                  <a:solidFill>
                    <a:srgbClr val="D0C3F1"/>
                  </a:solidFill>
                </a:rPr>
                <a:t>Một</a:t>
              </a:r>
              <a:r>
                <a:rPr lang="en-US" sz="4000" dirty="0">
                  <a:solidFill>
                    <a:srgbClr val="D0C3F1"/>
                  </a:solidFill>
                </a:rPr>
                <a:t> framework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mã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nguồn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mở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dể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phát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triển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các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chatbot</a:t>
              </a:r>
              <a:r>
                <a:rPr lang="vi-VN" sz="4000" dirty="0">
                  <a:solidFill>
                    <a:srgbClr val="D0C3F1"/>
                  </a:solidFill>
                </a:rPr>
                <a:t>, </a:t>
              </a:r>
              <a:r>
                <a:rPr lang="vi-VN" sz="4000" dirty="0" err="1">
                  <a:solidFill>
                    <a:srgbClr val="D0C3F1"/>
                  </a:solidFill>
                </a:rPr>
                <a:t>được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hỗ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trợ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bởi</a:t>
              </a:r>
              <a:r>
                <a:rPr lang="vi-VN" sz="4000" dirty="0">
                  <a:solidFill>
                    <a:srgbClr val="D0C3F1"/>
                  </a:solidFill>
                </a:rPr>
                <a:t> AI </a:t>
              </a:r>
              <a:r>
                <a:rPr lang="vi-VN" sz="4000" dirty="0" err="1">
                  <a:solidFill>
                    <a:srgbClr val="D0C3F1"/>
                  </a:solidFill>
                </a:rPr>
                <a:t>để</a:t>
              </a:r>
              <a:r>
                <a:rPr lang="vi-VN" sz="4000" dirty="0">
                  <a:solidFill>
                    <a:srgbClr val="D0C3F1"/>
                  </a:solidFill>
                </a:rPr>
                <a:t> cho </a:t>
              </a:r>
              <a:r>
                <a:rPr lang="vi-VN" sz="4000" dirty="0" err="1">
                  <a:solidFill>
                    <a:srgbClr val="D0C3F1"/>
                  </a:solidFill>
                </a:rPr>
                <a:t>các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cuộc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trò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chuyện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dựa</a:t>
              </a:r>
              <a:r>
                <a:rPr lang="vi-VN" sz="4000" dirty="0">
                  <a:solidFill>
                    <a:srgbClr val="D0C3F1"/>
                  </a:solidFill>
                </a:rPr>
                <a:t> trên văn </a:t>
              </a:r>
              <a:r>
                <a:rPr lang="vi-VN" sz="4000" dirty="0" err="1">
                  <a:solidFill>
                    <a:srgbClr val="D0C3F1"/>
                  </a:solidFill>
                </a:rPr>
                <a:t>bản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và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giọng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nói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tự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động</a:t>
              </a:r>
              <a:r>
                <a:rPr lang="vi-VN" sz="4000" dirty="0">
                  <a:solidFill>
                    <a:srgbClr val="D0C3F1"/>
                  </a:solidFill>
                </a:rPr>
                <a:t>. </a:t>
              </a:r>
              <a:r>
                <a:rPr lang="vi-VN" sz="4000" dirty="0" err="1">
                  <a:solidFill>
                    <a:srgbClr val="D0C3F1"/>
                  </a:solidFill>
                </a:rPr>
                <a:t>Hiểu</a:t>
              </a:r>
              <a:r>
                <a:rPr lang="vi-VN" sz="4000" dirty="0">
                  <a:solidFill>
                    <a:srgbClr val="D0C3F1"/>
                  </a:solidFill>
                </a:rPr>
                <a:t> tin </a:t>
              </a:r>
              <a:r>
                <a:rPr lang="vi-VN" sz="4000" dirty="0" err="1">
                  <a:solidFill>
                    <a:srgbClr val="D0C3F1"/>
                  </a:solidFill>
                </a:rPr>
                <a:t>nhắn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giữa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cuộc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trò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chuyện</a:t>
              </a:r>
              <a:r>
                <a:rPr lang="vi-VN" sz="4000" dirty="0">
                  <a:solidFill>
                    <a:srgbClr val="D0C3F1"/>
                  </a:solidFill>
                </a:rPr>
                <a:t> theo </a:t>
              </a:r>
              <a:r>
                <a:rPr lang="vi-VN" sz="4000" dirty="0" err="1">
                  <a:solidFill>
                    <a:srgbClr val="D0C3F1"/>
                  </a:solidFill>
                </a:rPr>
                <a:t>ngữ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cảnh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và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kết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nối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với</a:t>
              </a:r>
              <a:r>
                <a:rPr lang="vi-VN" sz="4000" dirty="0">
                  <a:solidFill>
                    <a:srgbClr val="D0C3F1"/>
                  </a:solidFill>
                </a:rPr>
                <a:t> </a:t>
              </a:r>
              <a:r>
                <a:rPr lang="vi-VN" sz="4000" dirty="0" err="1">
                  <a:solidFill>
                    <a:srgbClr val="D0C3F1"/>
                  </a:solidFill>
                </a:rPr>
                <a:t>các</a:t>
              </a:r>
              <a:r>
                <a:rPr lang="vi-VN" sz="4000" dirty="0">
                  <a:solidFill>
                    <a:srgbClr val="D0C3F1"/>
                  </a:solidFill>
                </a:rPr>
                <a:t> kênh </a:t>
              </a:r>
              <a:r>
                <a:rPr lang="vi-VN" sz="4000" dirty="0" err="1">
                  <a:solidFill>
                    <a:srgbClr val="D0C3F1"/>
                  </a:solidFill>
                </a:rPr>
                <a:t>nhắn</a:t>
              </a:r>
              <a:r>
                <a:rPr lang="vi-VN" sz="4000" dirty="0">
                  <a:solidFill>
                    <a:srgbClr val="D0C3F1"/>
                  </a:solidFill>
                </a:rPr>
                <a:t> tin </a:t>
              </a:r>
              <a:r>
                <a:rPr lang="vi-VN" sz="4000" dirty="0" err="1">
                  <a:solidFill>
                    <a:srgbClr val="D0C3F1"/>
                  </a:solidFill>
                </a:rPr>
                <a:t>và</a:t>
              </a:r>
              <a:r>
                <a:rPr lang="vi-VN" sz="4000" dirty="0">
                  <a:solidFill>
                    <a:srgbClr val="D0C3F1"/>
                  </a:solidFill>
                </a:rPr>
                <a:t> API. </a:t>
              </a:r>
              <a:endParaRPr lang="en-US" sz="4000" dirty="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6148" name="Picture 4" descr="Understanding the Basics of Rasa - Open source conversational AI">
            <a:extLst>
              <a:ext uri="{FF2B5EF4-FFF2-40B4-BE49-F238E27FC236}">
                <a16:creationId xmlns:a16="http://schemas.microsoft.com/office/drawing/2014/main" id="{6A658D52-4928-48F5-AAF4-5F1DD428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85019"/>
            <a:ext cx="10906126" cy="45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40F997F-C919-4F2E-B7C7-642B66330B0B}"/>
              </a:ext>
            </a:extLst>
          </p:cNvPr>
          <p:cNvSpPr/>
          <p:nvPr/>
        </p:nvSpPr>
        <p:spPr>
          <a:xfrm>
            <a:off x="-6858000" y="-4305300"/>
            <a:ext cx="31089600" cy="4305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60AE702-1B3C-4B0C-85DA-B5F28726DC00}"/>
              </a:ext>
            </a:extLst>
          </p:cNvPr>
          <p:cNvSpPr/>
          <p:nvPr/>
        </p:nvSpPr>
        <p:spPr>
          <a:xfrm>
            <a:off x="-6172200" y="-2998355"/>
            <a:ext cx="6172200" cy="174382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E5F9145-E03F-46C0-ABB2-8368B4A26FB1}"/>
              </a:ext>
            </a:extLst>
          </p:cNvPr>
          <p:cNvSpPr/>
          <p:nvPr/>
        </p:nvSpPr>
        <p:spPr>
          <a:xfrm>
            <a:off x="-8001000" y="10287000"/>
            <a:ext cx="29794200" cy="415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5E108D2-21F9-4730-96FE-A764E538DD60}"/>
              </a:ext>
            </a:extLst>
          </p:cNvPr>
          <p:cNvSpPr/>
          <p:nvPr/>
        </p:nvSpPr>
        <p:spPr>
          <a:xfrm>
            <a:off x="18288000" y="-2908262"/>
            <a:ext cx="5562600" cy="1577607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3128274" y="-3934674"/>
            <a:ext cx="13553099" cy="135530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0290432" y="3581357"/>
            <a:ext cx="9565865" cy="95658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6257941" y="3215494"/>
            <a:ext cx="9581221" cy="49920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4548685" y="1021654"/>
            <a:ext cx="9584018" cy="499351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9236168" y="495300"/>
            <a:ext cx="8500652" cy="3751414"/>
            <a:chOff x="-617180" y="-325671"/>
            <a:chExt cx="7602713" cy="3136823"/>
          </a:xfrm>
        </p:grpSpPr>
        <p:sp>
          <p:nvSpPr>
            <p:cNvPr id="11" name="TextBox 11"/>
            <p:cNvSpPr txBox="1"/>
            <p:nvPr/>
          </p:nvSpPr>
          <p:spPr>
            <a:xfrm>
              <a:off x="-617180" y="-325671"/>
              <a:ext cx="7602712" cy="8775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Rasa NLU </a:t>
              </a:r>
            </a:p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(Natural Language Understanding)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0604"/>
              <a:ext cx="6985533" cy="200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Abadi" panose="020B0604020104020204" pitchFamily="34" charset="0"/>
                </a:rPr>
                <a:t>- Một thư viện để hiểu ngôn ngữ tự nhiên (NLU)</a:t>
              </a:r>
            </a:p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Abadi" panose="020B0604020104020204" pitchFamily="34" charset="0"/>
                </a:rPr>
                <a:t>- Thực hiện phân loại Intent và trích xuất entity</a:t>
              </a:r>
            </a:p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Abadi" panose="020B0604020104020204" pitchFamily="34" charset="0"/>
                </a:rPr>
                <a:t>- Giúp bot hiểu đươch người dung đang nói gì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4CE818-E1AA-48EB-B83D-2B46342B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" y="1333500"/>
            <a:ext cx="13214032" cy="87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3C3E3E12-4C0F-4C11-BE67-253D1E7F26B4}"/>
              </a:ext>
            </a:extLst>
          </p:cNvPr>
          <p:cNvSpPr/>
          <p:nvPr/>
        </p:nvSpPr>
        <p:spPr>
          <a:xfrm>
            <a:off x="5257800" y="1790699"/>
            <a:ext cx="3505200" cy="2057401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CBDC315-2011-42AF-9634-E0526557C18E}"/>
              </a:ext>
            </a:extLst>
          </p:cNvPr>
          <p:cNvSpPr/>
          <p:nvPr/>
        </p:nvSpPr>
        <p:spPr>
          <a:xfrm>
            <a:off x="-5334000" y="-4152900"/>
            <a:ext cx="30175200" cy="415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8DF9F9D-A84A-4916-8665-E651D97D660B}"/>
              </a:ext>
            </a:extLst>
          </p:cNvPr>
          <p:cNvSpPr/>
          <p:nvPr/>
        </p:nvSpPr>
        <p:spPr>
          <a:xfrm>
            <a:off x="-7162800" y="-2730209"/>
            <a:ext cx="7162800" cy="1617950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04A38AF-9A3C-4151-956D-D8A0A3A3C95A}"/>
              </a:ext>
            </a:extLst>
          </p:cNvPr>
          <p:cNvSpPr/>
          <p:nvPr/>
        </p:nvSpPr>
        <p:spPr>
          <a:xfrm>
            <a:off x="18288000" y="-2730209"/>
            <a:ext cx="7656287" cy="1617950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9790BA6-EC44-4F8A-BA55-0220E8851144}"/>
              </a:ext>
            </a:extLst>
          </p:cNvPr>
          <p:cNvSpPr/>
          <p:nvPr/>
        </p:nvSpPr>
        <p:spPr>
          <a:xfrm>
            <a:off x="-4230913" y="10285908"/>
            <a:ext cx="24743253" cy="430639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04448">
            <a:off x="5737056" y="-4969044"/>
            <a:ext cx="14455615" cy="144556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730258" y="590550"/>
            <a:ext cx="8525873" cy="85258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4616592" y="990173"/>
            <a:ext cx="7423008" cy="386757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>
            <a:off x="9753597" y="8496300"/>
            <a:ext cx="11582402" cy="4472848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61CA232C-9853-49D4-97BB-C5A328BA7DC7}"/>
              </a:ext>
            </a:extLst>
          </p:cNvPr>
          <p:cNvSpPr txBox="1"/>
          <p:nvPr/>
        </p:nvSpPr>
        <p:spPr>
          <a:xfrm>
            <a:off x="8458200" y="1562100"/>
            <a:ext cx="8953900" cy="5720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nlu:</a:t>
            </a:r>
          </a:p>
          <a:p>
            <a:pPr marL="457200" indent="-457200">
              <a:lnSpc>
                <a:spcPts val="4500"/>
              </a:lnSpc>
              <a:buFontTx/>
              <a:buChar char="-"/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intent: chao_hoi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examples:|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	- hello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	- xin chào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	- hi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	- chào shop</a:t>
            </a:r>
          </a:p>
          <a:p>
            <a:pPr>
              <a:lnSpc>
                <a:spcPts val="4500"/>
              </a:lnSpc>
            </a:pPr>
            <a:r>
              <a:rPr lang="en-US" sz="2800">
                <a:solidFill>
                  <a:srgbClr val="D0C3F1"/>
                </a:solidFill>
                <a:latin typeface="Abadi" panose="020B0604020104020204" pitchFamily="34" charset="0"/>
              </a:rPr>
              <a:t>		- …</a:t>
            </a:r>
          </a:p>
          <a:p>
            <a:pPr>
              <a:lnSpc>
                <a:spcPts val="4500"/>
              </a:lnSpc>
            </a:pPr>
            <a:endParaRPr lang="en-US" sz="2800">
              <a:solidFill>
                <a:srgbClr val="D0C3F1"/>
              </a:solidFill>
              <a:latin typeface="Abadi" panose="020B0604020104020204" pitchFamily="34" charset="0"/>
            </a:endParaRPr>
          </a:p>
          <a:p>
            <a:pPr>
              <a:lnSpc>
                <a:spcPts val="4500"/>
              </a:lnSpc>
            </a:pPr>
            <a:endParaRPr lang="en-US" sz="2800">
              <a:solidFill>
                <a:srgbClr val="D0C3F1"/>
              </a:solidFill>
              <a:latin typeface="Abadi" panose="020B0604020104020204" pitchFamily="34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2F75C0C1-9EC9-42BE-9159-CF01C3CB55EE}"/>
              </a:ext>
            </a:extLst>
          </p:cNvPr>
          <p:cNvSpPr txBox="1"/>
          <p:nvPr/>
        </p:nvSpPr>
        <p:spPr>
          <a:xfrm>
            <a:off x="7848600" y="6719281"/>
            <a:ext cx="895390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252">
                <a:solidFill>
                  <a:srgbClr val="D0C3F1"/>
                </a:solidFill>
                <a:latin typeface="Abadi" panose="020B0604020104020204" pitchFamily="34" charset="0"/>
              </a:rPr>
              <a:t>Xây dựng file nlu và train Rasa NLU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054363-EC25-4497-B6B1-E8EAC346E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80"/>
          <a:stretch/>
        </p:blipFill>
        <p:spPr bwMode="auto">
          <a:xfrm>
            <a:off x="1149853" y="429459"/>
            <a:ext cx="6255362" cy="942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2FEB403-7351-43C2-9EF5-AAF37E85B811}"/>
              </a:ext>
            </a:extLst>
          </p:cNvPr>
          <p:cNvSpPr/>
          <p:nvPr/>
        </p:nvSpPr>
        <p:spPr>
          <a:xfrm>
            <a:off x="-3810000" y="-6286500"/>
            <a:ext cx="30937200" cy="6286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888A844-7374-49D2-AB51-0A3AED6BEF60}"/>
              </a:ext>
            </a:extLst>
          </p:cNvPr>
          <p:cNvSpPr/>
          <p:nvPr/>
        </p:nvSpPr>
        <p:spPr>
          <a:xfrm>
            <a:off x="-6172200" y="-4472848"/>
            <a:ext cx="6172200" cy="1623596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FF204EA-D20A-4B93-B095-975B4342051D}"/>
              </a:ext>
            </a:extLst>
          </p:cNvPr>
          <p:cNvSpPr/>
          <p:nvPr/>
        </p:nvSpPr>
        <p:spPr>
          <a:xfrm>
            <a:off x="18288000" y="-3314700"/>
            <a:ext cx="9982200" cy="1900870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D98A320-7557-4D5C-8CFF-285327ED1BE6}"/>
              </a:ext>
            </a:extLst>
          </p:cNvPr>
          <p:cNvSpPr/>
          <p:nvPr/>
        </p:nvSpPr>
        <p:spPr>
          <a:xfrm>
            <a:off x="-2590800" y="10287000"/>
            <a:ext cx="22936200" cy="415289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031809">
            <a:off x="-1313102" y="2313222"/>
            <a:ext cx="13903329" cy="13903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9464068">
            <a:off x="8668655" y="-5439536"/>
            <a:ext cx="10442157" cy="1044215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0800000">
            <a:off x="-2626662" y="-1426586"/>
            <a:ext cx="11124724" cy="41529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0186887" y="8079960"/>
            <a:ext cx="11311302" cy="5893478"/>
          </a:xfrm>
          <a:prstGeom prst="rect">
            <a:avLst/>
          </a:prstGeom>
        </p:spPr>
      </p:pic>
      <p:grpSp>
        <p:nvGrpSpPr>
          <p:cNvPr id="30" name="Group 21">
            <a:extLst>
              <a:ext uri="{FF2B5EF4-FFF2-40B4-BE49-F238E27FC236}">
                <a16:creationId xmlns:a16="http://schemas.microsoft.com/office/drawing/2014/main" id="{DDDC4CC3-72EB-4207-AA89-04B2E334FE90}"/>
              </a:ext>
            </a:extLst>
          </p:cNvPr>
          <p:cNvGrpSpPr/>
          <p:nvPr/>
        </p:nvGrpSpPr>
        <p:grpSpPr>
          <a:xfrm>
            <a:off x="1425092" y="618390"/>
            <a:ext cx="10896600" cy="1988966"/>
            <a:chOff x="0" y="-38100"/>
            <a:chExt cx="7006549" cy="2035634"/>
          </a:xfrm>
        </p:grpSpPr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CC729F59-9673-4C47-9244-BA47C09101EC}"/>
                </a:ext>
              </a:extLst>
            </p:cNvPr>
            <p:cNvSpPr txBox="1"/>
            <p:nvPr/>
          </p:nvSpPr>
          <p:spPr>
            <a:xfrm>
              <a:off x="0" y="-38100"/>
              <a:ext cx="6985533" cy="52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Bánh Hebi giá bao nhiêu ạ</a:t>
              </a:r>
            </a:p>
          </p:txBody>
        </p: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B5E47C6A-1FAD-4C6E-BFC2-6C92E8CCAA3E}"/>
                </a:ext>
              </a:extLst>
            </p:cNvPr>
            <p:cNvSpPr txBox="1"/>
            <p:nvPr/>
          </p:nvSpPr>
          <p:spPr>
            <a:xfrm>
              <a:off x="21016" y="973790"/>
              <a:ext cx="6985533" cy="1023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-  Intent: </a:t>
              </a:r>
              <a:r>
                <a:rPr lang="en-US" sz="26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ask_price</a:t>
              </a: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</a:p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-  Entity: </a:t>
              </a:r>
              <a:r>
                <a:rPr lang="en-US" sz="26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product_name</a:t>
              </a: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 (value: Bánh </a:t>
              </a:r>
              <a:r>
                <a:rPr lang="en-US" sz="26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dinh</a:t>
              </a: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26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dưỡng</a:t>
              </a: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26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Hebi</a:t>
              </a:r>
              <a:r>
                <a:rPr lang="en-US" sz="2600" dirty="0">
                  <a:solidFill>
                    <a:srgbClr val="D0C3F1"/>
                  </a:solidFill>
                  <a:latin typeface="Abadi" panose="020B0604020104020204" pitchFamily="34" charset="0"/>
                </a:rPr>
                <a:t>)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F68F54-0FDD-4544-A169-A23AD396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9992"/>
            <a:ext cx="5638800" cy="71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4E6A63-8809-4D5C-BD54-11F57F37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9"/>
          <a:stretch/>
        </p:blipFill>
        <p:spPr bwMode="auto">
          <a:xfrm>
            <a:off x="9677402" y="2869992"/>
            <a:ext cx="5638798" cy="71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96E165E-9F3E-4849-9155-769E22D56936}"/>
              </a:ext>
            </a:extLst>
          </p:cNvPr>
          <p:cNvSpPr/>
          <p:nvPr/>
        </p:nvSpPr>
        <p:spPr>
          <a:xfrm>
            <a:off x="-6858000" y="-6134100"/>
            <a:ext cx="29108400" cy="61341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442C95D-968B-444B-88EC-199B4863DF2A}"/>
              </a:ext>
            </a:extLst>
          </p:cNvPr>
          <p:cNvSpPr/>
          <p:nvPr/>
        </p:nvSpPr>
        <p:spPr>
          <a:xfrm>
            <a:off x="-2209800" y="10287000"/>
            <a:ext cx="23850600" cy="7810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B38CE4AA-A72C-470B-8E22-646038835D52}"/>
              </a:ext>
            </a:extLst>
          </p:cNvPr>
          <p:cNvSpPr/>
          <p:nvPr/>
        </p:nvSpPr>
        <p:spPr>
          <a:xfrm>
            <a:off x="-5257800" y="0"/>
            <a:ext cx="5181600" cy="1028700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66C2D65D-E74E-4DDC-8B63-29C6AFA86823}"/>
              </a:ext>
            </a:extLst>
          </p:cNvPr>
          <p:cNvSpPr/>
          <p:nvPr/>
        </p:nvSpPr>
        <p:spPr>
          <a:xfrm>
            <a:off x="18288000" y="0"/>
            <a:ext cx="5218175" cy="10287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hidden="1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545861" y="-6262361"/>
            <a:ext cx="13553099" cy="13553099"/>
          </a:xfrm>
          <a:prstGeom prst="rect">
            <a:avLst/>
          </a:prstGeom>
        </p:spPr>
      </p:pic>
      <p:pic>
        <p:nvPicPr>
          <p:cNvPr id="3" name="Picture 3" hidden="1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706534">
            <a:off x="8475431" y="3280660"/>
            <a:ext cx="9565865" cy="95658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4581052" y="4005403"/>
            <a:ext cx="9581221" cy="49920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6200000">
            <a:off x="10532170" y="-3482704"/>
            <a:ext cx="12068541" cy="5562865"/>
          </a:xfrm>
          <a:prstGeom prst="rect">
            <a:avLst/>
          </a:prstGeom>
        </p:spPr>
      </p:pic>
      <p:sp>
        <p:nvSpPr>
          <p:cNvPr id="6" name="AutoShape 6" hidden="1"/>
          <p:cNvSpPr/>
          <p:nvPr/>
        </p:nvSpPr>
        <p:spPr>
          <a:xfrm>
            <a:off x="2211172" y="680970"/>
            <a:ext cx="6669606" cy="4199308"/>
          </a:xfrm>
          <a:prstGeom prst="rect">
            <a:avLst/>
          </a:prstGeom>
          <a:solidFill>
            <a:srgbClr val="4E2780"/>
          </a:solidFill>
        </p:spPr>
      </p:sp>
      <p:sp>
        <p:nvSpPr>
          <p:cNvPr id="7" name="AutoShape 7" hidden="1"/>
          <p:cNvSpPr/>
          <p:nvPr/>
        </p:nvSpPr>
        <p:spPr>
          <a:xfrm>
            <a:off x="9407222" y="5406722"/>
            <a:ext cx="6669606" cy="4199308"/>
          </a:xfrm>
          <a:prstGeom prst="rect">
            <a:avLst/>
          </a:prstGeom>
          <a:solidFill>
            <a:srgbClr val="4E2780"/>
          </a:solidFill>
        </p:spPr>
      </p:sp>
      <p:sp>
        <p:nvSpPr>
          <p:cNvPr id="8" name="AutoShape 8" hidden="1"/>
          <p:cNvSpPr/>
          <p:nvPr/>
        </p:nvSpPr>
        <p:spPr>
          <a:xfrm>
            <a:off x="9407222" y="680970"/>
            <a:ext cx="6669606" cy="4199308"/>
          </a:xfrm>
          <a:prstGeom prst="rect">
            <a:avLst/>
          </a:prstGeom>
          <a:solidFill>
            <a:srgbClr val="AB1D79"/>
          </a:solidFill>
        </p:spPr>
      </p:sp>
      <p:sp>
        <p:nvSpPr>
          <p:cNvPr id="9" name="AutoShape 9" hidden="1"/>
          <p:cNvSpPr/>
          <p:nvPr/>
        </p:nvSpPr>
        <p:spPr>
          <a:xfrm>
            <a:off x="2211172" y="5406722"/>
            <a:ext cx="6669606" cy="4199308"/>
          </a:xfrm>
          <a:prstGeom prst="rect">
            <a:avLst/>
          </a:prstGeom>
          <a:solidFill>
            <a:srgbClr val="AB1D79"/>
          </a:solidFill>
        </p:spPr>
      </p:sp>
      <p:grpSp>
        <p:nvGrpSpPr>
          <p:cNvPr id="10" name="Group 10" hidden="1"/>
          <p:cNvGrpSpPr/>
          <p:nvPr/>
        </p:nvGrpSpPr>
        <p:grpSpPr>
          <a:xfrm>
            <a:off x="9144000" y="974000"/>
            <a:ext cx="8379975" cy="2136939"/>
            <a:chOff x="0" y="-38100"/>
            <a:chExt cx="6985533" cy="284925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6985533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Poppins Light Bold"/>
                </a:rPr>
                <a:t>Rasa NLU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0604"/>
              <a:ext cx="6985533" cy="200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Poppins Light"/>
                </a:rPr>
                <a:t>- Một thư viện để hiểu ngôn ngữ tự nhiên (NLU)</a:t>
              </a:r>
            </a:p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Poppins Light"/>
                </a:rPr>
                <a:t>- Thực hiện phân loại Intent và trích xuất entity</a:t>
              </a:r>
            </a:p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Poppins Light"/>
                </a:rPr>
                <a:t>- Giúp bot hiểu đươch người dung đang nói gì</a:t>
              </a:r>
            </a:p>
          </p:txBody>
        </p:sp>
      </p:grpSp>
      <p:grpSp>
        <p:nvGrpSpPr>
          <p:cNvPr id="13" name="Group 13" hidden="1"/>
          <p:cNvGrpSpPr/>
          <p:nvPr/>
        </p:nvGrpSpPr>
        <p:grpSpPr>
          <a:xfrm>
            <a:off x="12496800" y="817758"/>
            <a:ext cx="5239150" cy="2019796"/>
            <a:chOff x="0" y="0"/>
            <a:chExt cx="6985533" cy="269306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8100"/>
              <a:ext cx="6985533" cy="680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Poppins Light Bold"/>
                </a:rPr>
                <a:t>FOR HIM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0604"/>
              <a:ext cx="6985533" cy="1882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Poppins Light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id="16" name="Group 16" hidden="1"/>
          <p:cNvGrpSpPr/>
          <p:nvPr/>
        </p:nvGrpSpPr>
        <p:grpSpPr>
          <a:xfrm>
            <a:off x="292829" y="7753015"/>
            <a:ext cx="5239150" cy="2019796"/>
            <a:chOff x="0" y="0"/>
            <a:chExt cx="6985533" cy="269306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6985533" cy="680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Poppins Light Bold"/>
                </a:rPr>
                <a:t>FOR KIDS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0604"/>
              <a:ext cx="6985533" cy="1882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Poppins Light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82558" y="6673609"/>
            <a:ext cx="8865315" cy="1951648"/>
            <a:chOff x="0" y="-38100"/>
            <a:chExt cx="7006549" cy="199744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38100"/>
              <a:ext cx="6985533" cy="52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Rasa Core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1016" y="973790"/>
              <a:ext cx="6985533" cy="985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900"/>
                </a:lnSpc>
                <a:buFontTx/>
                <a:buChar char="-"/>
              </a:pPr>
              <a:r>
                <a:rPr lang="en-US" sz="2600">
                  <a:solidFill>
                    <a:srgbClr val="D0C3F1"/>
                  </a:solidFill>
                  <a:latin typeface="Abadi" panose="020B0604020104020204" pitchFamily="34" charset="0"/>
                </a:rPr>
                <a:t>Nơi quản lý, phân luồng cuộc hội thoại</a:t>
              </a:r>
            </a:p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D0C3F1"/>
                  </a:solidFill>
                  <a:latin typeface="Abadi" panose="020B0604020104020204" pitchFamily="34" charset="0"/>
                </a:rPr>
                <a:t>-   Lấy đầu vào từ NLU và trả về quyết định phù hợp </a:t>
              </a:r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63ED5127-B01C-44A6-9B79-464CFA3D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242" y="99914"/>
            <a:ext cx="14799077" cy="106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9F597026-B843-4B31-815A-240A9A7C1307}"/>
              </a:ext>
            </a:extLst>
          </p:cNvPr>
          <p:cNvSpPr/>
          <p:nvPr/>
        </p:nvSpPr>
        <p:spPr>
          <a:xfrm>
            <a:off x="5334000" y="6901261"/>
            <a:ext cx="4800600" cy="2738039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7DF340-F479-4B8D-84C8-E3634393C254}"/>
              </a:ext>
            </a:extLst>
          </p:cNvPr>
          <p:cNvSpPr/>
          <p:nvPr/>
        </p:nvSpPr>
        <p:spPr>
          <a:xfrm>
            <a:off x="-4876800" y="-8154963"/>
            <a:ext cx="30251400" cy="811686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D7205A3B-BCA0-4F55-BEF6-F438971967AA}"/>
              </a:ext>
            </a:extLst>
          </p:cNvPr>
          <p:cNvSpPr/>
          <p:nvPr/>
        </p:nvSpPr>
        <p:spPr>
          <a:xfrm>
            <a:off x="18288000" y="-1706262"/>
            <a:ext cx="8001000" cy="94307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46ECAFD2-6BF9-49D3-85E6-096AE181DF7B}"/>
              </a:ext>
            </a:extLst>
          </p:cNvPr>
          <p:cNvSpPr/>
          <p:nvPr/>
        </p:nvSpPr>
        <p:spPr>
          <a:xfrm>
            <a:off x="-3962400" y="974000"/>
            <a:ext cx="3962400" cy="120181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EE39EAF0-1F58-476F-95F2-0AC62C4845F7}"/>
              </a:ext>
            </a:extLst>
          </p:cNvPr>
          <p:cNvSpPr/>
          <p:nvPr/>
        </p:nvSpPr>
        <p:spPr>
          <a:xfrm>
            <a:off x="-6553200" y="10287000"/>
            <a:ext cx="11919035" cy="219477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7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1178009" y="-730534"/>
            <a:ext cx="11748068" cy="117480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9113842" y="360567"/>
            <a:ext cx="9565865" cy="95658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3336047" y="778753"/>
            <a:ext cx="5739215" cy="29902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5916363" y="6486437"/>
            <a:ext cx="5607552" cy="292167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4274939"/>
            <a:ext cx="7334650" cy="2386087"/>
            <a:chOff x="0" y="0"/>
            <a:chExt cx="9779533" cy="3181448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9779533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252">
                  <a:solidFill>
                    <a:srgbClr val="D0C3F1"/>
                  </a:solidFill>
                  <a:latin typeface="Abadi" panose="020B0604020104020204" pitchFamily="34" charset="0"/>
                </a:rPr>
                <a:t>Actions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73125"/>
              <a:ext cx="9779533" cy="230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D0C3F1"/>
                  </a:solidFill>
                  <a:latin typeface="Abadi" panose="020B0604020104020204" pitchFamily="34" charset="0"/>
                </a:rPr>
                <a:t>Là một hành động được thực hiện bởi Bot. Nó có thể truy vấn database, trả lời người dùng,…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4650" y="4274939"/>
            <a:ext cx="7334650" cy="1809006"/>
            <a:chOff x="0" y="0"/>
            <a:chExt cx="9779533" cy="241200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779533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252">
                  <a:solidFill>
                    <a:srgbClr val="D0C3F1"/>
                  </a:solidFill>
                  <a:latin typeface="Abadi" panose="020B0604020104020204" pitchFamily="34" charset="0"/>
                </a:rPr>
                <a:t>Stories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73125"/>
              <a:ext cx="9779533" cy="1538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D0C3F1"/>
                  </a:solidFill>
                  <a:latin typeface="Abadi" panose="020B0604020104020204" pitchFamily="34" charset="0"/>
                </a:rPr>
                <a:t>Là nhưng tương tác giữa người dung và Bot, được xác định và ghi lại để dạy cho Bot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7543701" y="-952598"/>
            <a:ext cx="15452423" cy="154524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189353">
            <a:off x="-2606026" y="-2582234"/>
            <a:ext cx="9867859" cy="98678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0800000">
            <a:off x="-3382135" y="7443700"/>
            <a:ext cx="9170872" cy="514980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286186" y="3060190"/>
            <a:ext cx="6677025" cy="1050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Xây dựng file Actions để  xử lý dữ liệu trong Rasa Core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07E699-0817-4B2A-830A-16B1E686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7" y="401830"/>
            <a:ext cx="10515600" cy="3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AEA812-9679-4635-86E7-5D3E2E3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7" y="4205132"/>
            <a:ext cx="10515600" cy="558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E590570-1DF6-478D-986B-33E5F0B9FAC3}"/>
              </a:ext>
            </a:extLst>
          </p:cNvPr>
          <p:cNvSpPr/>
          <p:nvPr/>
        </p:nvSpPr>
        <p:spPr>
          <a:xfrm>
            <a:off x="-3382136" y="-3162300"/>
            <a:ext cx="31499936" cy="3162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9C6E855-9EBD-4B9F-9F5F-0E768A628A89}"/>
              </a:ext>
            </a:extLst>
          </p:cNvPr>
          <p:cNvSpPr/>
          <p:nvPr/>
        </p:nvSpPr>
        <p:spPr>
          <a:xfrm>
            <a:off x="18288000" y="-1050544"/>
            <a:ext cx="7908426" cy="1747164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AF3C3DA-2ECE-48DC-B168-12CF0445267E}"/>
              </a:ext>
            </a:extLst>
          </p:cNvPr>
          <p:cNvSpPr/>
          <p:nvPr/>
        </p:nvSpPr>
        <p:spPr>
          <a:xfrm>
            <a:off x="-4749560" y="-1638300"/>
            <a:ext cx="4749560" cy="16764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6BC23C39-E35E-4673-8F72-EB3404779C03}"/>
              </a:ext>
            </a:extLst>
          </p:cNvPr>
          <p:cNvSpPr/>
          <p:nvPr/>
        </p:nvSpPr>
        <p:spPr>
          <a:xfrm>
            <a:off x="-8155864" y="10287000"/>
            <a:ext cx="33454264" cy="5676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2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7543701" y="-952598"/>
            <a:ext cx="15452423" cy="154524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189353">
            <a:off x="-2606026" y="-2582234"/>
            <a:ext cx="9867859" cy="98678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0800000">
            <a:off x="-3382135" y="7443700"/>
            <a:ext cx="9170872" cy="514980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225710" y="2857500"/>
            <a:ext cx="6020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Xây</a:t>
            </a:r>
            <a:r>
              <a:rPr lang="en-US" sz="3199" spc="319" dirty="0">
                <a:solidFill>
                  <a:srgbClr val="D0C3F1"/>
                </a:solidFill>
                <a:latin typeface="Abadi" panose="020B0604020104020204" pitchFamily="34" charset="0"/>
              </a:rPr>
              <a:t> </a:t>
            </a:r>
            <a:r>
              <a:rPr lang="en-US" sz="3199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dựng</a:t>
            </a:r>
            <a:r>
              <a:rPr lang="en-US" sz="3199" spc="319" dirty="0">
                <a:solidFill>
                  <a:srgbClr val="D0C3F1"/>
                </a:solidFill>
                <a:latin typeface="Abadi" panose="020B0604020104020204" pitchFamily="34" charset="0"/>
              </a:rPr>
              <a:t> file Stories </a:t>
            </a:r>
            <a:r>
              <a:rPr lang="en-US" sz="3199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và</a:t>
            </a:r>
            <a:r>
              <a:rPr lang="en-US" sz="3199" spc="319" dirty="0">
                <a:solidFill>
                  <a:srgbClr val="D0C3F1"/>
                </a:solidFill>
                <a:latin typeface="Abadi" panose="020B0604020104020204" pitchFamily="34" charset="0"/>
              </a:rPr>
              <a:t> train model Rasa Core</a:t>
            </a: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1AB772D1-3500-4FF1-BB6E-332FB06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1"/>
            <a:ext cx="8155863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C04EA9F-814F-4018-BE85-09D8ADDDFED7}"/>
              </a:ext>
            </a:extLst>
          </p:cNvPr>
          <p:cNvSpPr/>
          <p:nvPr/>
        </p:nvSpPr>
        <p:spPr>
          <a:xfrm>
            <a:off x="-4509911" y="-4152900"/>
            <a:ext cx="31408511" cy="415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9BFC175-6FDE-4C9C-9AE8-D0AFD9D7ACE6}"/>
              </a:ext>
            </a:extLst>
          </p:cNvPr>
          <p:cNvSpPr/>
          <p:nvPr/>
        </p:nvSpPr>
        <p:spPr>
          <a:xfrm>
            <a:off x="-5410200" y="-1077218"/>
            <a:ext cx="5410200" cy="163553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98DC67D-845F-43A4-9E57-3B6DBDE5E5F6}"/>
              </a:ext>
            </a:extLst>
          </p:cNvPr>
          <p:cNvSpPr/>
          <p:nvPr/>
        </p:nvSpPr>
        <p:spPr>
          <a:xfrm>
            <a:off x="-3382136" y="10287000"/>
            <a:ext cx="26546936" cy="50979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5D19A17-A8D6-4A09-867D-B7106E422927}"/>
              </a:ext>
            </a:extLst>
          </p:cNvPr>
          <p:cNvSpPr/>
          <p:nvPr/>
        </p:nvSpPr>
        <p:spPr>
          <a:xfrm>
            <a:off x="18288000" y="-2249125"/>
            <a:ext cx="6020200" cy="159270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073042">
            <a:off x="1097254" y="-1483915"/>
            <a:ext cx="15115664" cy="151156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574830">
            <a:off x="14626698" y="-3725507"/>
            <a:ext cx="7451015" cy="7451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7214386" y="2984996"/>
            <a:ext cx="10952412" cy="49469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3959819" y="6186325"/>
            <a:ext cx="9609081" cy="50065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02271" y="4600792"/>
            <a:ext cx="13258800" cy="606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Ứng</a:t>
            </a:r>
            <a:r>
              <a:rPr kumimoji="0" lang="en-US" sz="6000" b="0" i="0" u="none" strike="noStrike" kern="1200" cap="none" spc="319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lang="en-US" sz="6000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dụng</a:t>
            </a:r>
            <a:r>
              <a:rPr lang="en-US" sz="6000" spc="319" dirty="0">
                <a:solidFill>
                  <a:srgbClr val="D0C3F1"/>
                </a:solidFill>
                <a:latin typeface="Abadi" panose="020B0604020104020204" pitchFamily="34" charset="0"/>
              </a:rPr>
              <a:t> Chatbot</a:t>
            </a:r>
            <a:endParaRPr kumimoji="0" lang="en-US" sz="6000" b="0" i="0" u="none" strike="noStrike" kern="1200" cap="none" spc="319" normalizeH="0" baseline="0" noProof="0" dirty="0">
              <a:ln>
                <a:noFill/>
              </a:ln>
              <a:solidFill>
                <a:srgbClr val="D0C3F1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0069B4B-00F3-4283-A46B-3987270FE939}"/>
              </a:ext>
            </a:extLst>
          </p:cNvPr>
          <p:cNvSpPr/>
          <p:nvPr/>
        </p:nvSpPr>
        <p:spPr>
          <a:xfrm>
            <a:off x="-8153400" y="-4229100"/>
            <a:ext cx="38100000" cy="42291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1165D94-CF8B-49DC-90C5-051C0F902AAB}"/>
              </a:ext>
            </a:extLst>
          </p:cNvPr>
          <p:cNvSpPr/>
          <p:nvPr/>
        </p:nvSpPr>
        <p:spPr>
          <a:xfrm>
            <a:off x="18288000" y="-2476500"/>
            <a:ext cx="8610600" cy="16687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BCDDD2-B331-4956-ACBE-192D938DBAA1}"/>
              </a:ext>
            </a:extLst>
          </p:cNvPr>
          <p:cNvSpPr/>
          <p:nvPr/>
        </p:nvSpPr>
        <p:spPr>
          <a:xfrm>
            <a:off x="-7550767" y="-2171700"/>
            <a:ext cx="7550767" cy="1638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664D5FF-90CF-41CF-9E2D-A1BB1C5275DA}"/>
              </a:ext>
            </a:extLst>
          </p:cNvPr>
          <p:cNvSpPr/>
          <p:nvPr/>
        </p:nvSpPr>
        <p:spPr>
          <a:xfrm>
            <a:off x="-5006577" y="10287000"/>
            <a:ext cx="27104577" cy="4305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811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1597109" y="-730534"/>
            <a:ext cx="11748068" cy="117480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9217083" y="-824826"/>
            <a:ext cx="11936653" cy="119366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3336047" y="778753"/>
            <a:ext cx="5739215" cy="29902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5916363" y="6486437"/>
            <a:ext cx="5607552" cy="2921678"/>
          </a:xfrm>
          <a:prstGeom prst="rect">
            <a:avLst/>
          </a:prstGeom>
        </p:spPr>
      </p:pic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77E4DB15-DAB8-46CA-A326-3E9B8A7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18920"/>
            <a:ext cx="13563599" cy="904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0720382F-0056-4E98-B84B-B4EC204A14BD}"/>
              </a:ext>
            </a:extLst>
          </p:cNvPr>
          <p:cNvSpPr/>
          <p:nvPr/>
        </p:nvSpPr>
        <p:spPr>
          <a:xfrm>
            <a:off x="13944600" y="618920"/>
            <a:ext cx="1981200" cy="79078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0351E214-6D27-4F98-AAA9-A72C42010045}"/>
              </a:ext>
            </a:extLst>
          </p:cNvPr>
          <p:cNvSpPr/>
          <p:nvPr/>
        </p:nvSpPr>
        <p:spPr>
          <a:xfrm>
            <a:off x="9982200" y="3848100"/>
            <a:ext cx="5791200" cy="79078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66E5C93-7B5E-428E-B5B8-0291882EA13B}"/>
              </a:ext>
            </a:extLst>
          </p:cNvPr>
          <p:cNvSpPr/>
          <p:nvPr/>
        </p:nvSpPr>
        <p:spPr>
          <a:xfrm>
            <a:off x="-4648200" y="-3163639"/>
            <a:ext cx="25755600" cy="316363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FEED430-0EFF-4082-8602-822FFA063BEC}"/>
              </a:ext>
            </a:extLst>
          </p:cNvPr>
          <p:cNvSpPr/>
          <p:nvPr/>
        </p:nvSpPr>
        <p:spPr>
          <a:xfrm>
            <a:off x="-6248400" y="-595716"/>
            <a:ext cx="6248400" cy="1313061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4BCF8FC-9FC1-467D-A310-E8ED37075AFE}"/>
              </a:ext>
            </a:extLst>
          </p:cNvPr>
          <p:cNvSpPr/>
          <p:nvPr/>
        </p:nvSpPr>
        <p:spPr>
          <a:xfrm>
            <a:off x="-1778415" y="10287000"/>
            <a:ext cx="23800215" cy="329698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972005D-2DF6-4DD1-B45F-FA98B314D014}"/>
              </a:ext>
            </a:extLst>
          </p:cNvPr>
          <p:cNvSpPr/>
          <p:nvPr/>
        </p:nvSpPr>
        <p:spPr>
          <a:xfrm>
            <a:off x="18300285" y="-1511455"/>
            <a:ext cx="4712115" cy="140463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073042">
            <a:off x="1097254" y="-1483915"/>
            <a:ext cx="15115664" cy="151156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574830">
            <a:off x="14626698" y="-3725507"/>
            <a:ext cx="7451015" cy="7451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7214386" y="2984996"/>
            <a:ext cx="10952412" cy="49469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3959819" y="6186325"/>
            <a:ext cx="9609081" cy="500657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469508" y="3248545"/>
            <a:ext cx="7618092" cy="1098514"/>
            <a:chOff x="0" y="-38100"/>
            <a:chExt cx="6350533" cy="1464685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6350533" cy="682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Tổng </a:t>
              </a: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  <a:cs typeface="Poppins Light" panose="020B0604020202020204" charset="0"/>
                </a:rPr>
                <a:t>quan</a:t>
              </a: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 về Rasa Framework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10604"/>
              <a:ext cx="6350533" cy="615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2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69508" y="7505700"/>
            <a:ext cx="4762900" cy="1098514"/>
            <a:chOff x="0" y="-38100"/>
            <a:chExt cx="6350533" cy="146468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6350533" cy="682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  <a:cs typeface="Poppins Light" panose="020B0604020202020204" charset="0"/>
                </a:rPr>
                <a:t>Kết</a:t>
              </a: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 luận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10604"/>
              <a:ext cx="6350533" cy="615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2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6934200" y="-858377"/>
            <a:ext cx="76200" cy="9486900"/>
          </a:xfrm>
          <a:prstGeom prst="rect">
            <a:avLst/>
          </a:prstGeom>
          <a:solidFill>
            <a:srgbClr val="D0C3F1"/>
          </a:solidFill>
        </p:spPr>
      </p:sp>
      <p:grpSp>
        <p:nvGrpSpPr>
          <p:cNvPr id="13" name="Group 13"/>
          <p:cNvGrpSpPr/>
          <p:nvPr/>
        </p:nvGrpSpPr>
        <p:grpSpPr>
          <a:xfrm>
            <a:off x="6845570" y="1100564"/>
            <a:ext cx="253460" cy="25346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845570" y="3289409"/>
            <a:ext cx="253460" cy="25346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45570" y="5478254"/>
            <a:ext cx="253460" cy="25346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845570" y="7667099"/>
            <a:ext cx="253460" cy="25346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828800" y="5295900"/>
            <a:ext cx="4762900" cy="1098514"/>
            <a:chOff x="0" y="-38100"/>
            <a:chExt cx="6350533" cy="146468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38100"/>
              <a:ext cx="6350533" cy="682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59"/>
                </a:lnSpc>
              </a:pPr>
              <a:r>
                <a:rPr lang="en-US" sz="3199" spc="319">
                  <a:solidFill>
                    <a:srgbClr val="D0C3F1"/>
                  </a:solidFill>
                  <a:latin typeface="Abadi" panose="020B0604020104020204" pitchFamily="34" charset="0"/>
                </a:rPr>
                <a:t>Ứng dụng Chatbot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10604"/>
              <a:ext cx="6350533" cy="615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2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66800" y="952500"/>
            <a:ext cx="5524900" cy="1098514"/>
            <a:chOff x="0" y="-38100"/>
            <a:chExt cx="6350533" cy="1464685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38100"/>
              <a:ext cx="6350533" cy="682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59"/>
                </a:lnSpc>
              </a:pPr>
              <a:r>
                <a:rPr lang="en-US" sz="3200" spc="319">
                  <a:solidFill>
                    <a:srgbClr val="D0C3F1"/>
                  </a:solidFill>
                  <a:latin typeface="Abadi" panose="020B0604020104020204" pitchFamily="34" charset="0"/>
                </a:rPr>
                <a:t>Tổng quan </a:t>
              </a:r>
              <a:r>
                <a:rPr lang="en-US" sz="3200" spc="319">
                  <a:solidFill>
                    <a:srgbClr val="D0C3F1"/>
                  </a:solidFill>
                  <a:latin typeface="Abadi" panose="020B0604020104020204" pitchFamily="34" charset="0"/>
                  <a:cs typeface="Poppins Light" panose="020B0604020202020204" charset="0"/>
                </a:rPr>
                <a:t>về</a:t>
              </a:r>
              <a:r>
                <a:rPr lang="en-US" sz="3200" spc="319">
                  <a:solidFill>
                    <a:srgbClr val="D0C3F1"/>
                  </a:solidFill>
                  <a:latin typeface="Abadi" panose="020B0604020104020204" pitchFamily="34" charset="0"/>
                </a:rPr>
                <a:t> Chatbot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10604"/>
              <a:ext cx="6350533" cy="615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2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B45F01FA-6A09-4B07-B3EC-C5F0B0EDA5AC}"/>
              </a:ext>
            </a:extLst>
          </p:cNvPr>
          <p:cNvSpPr/>
          <p:nvPr/>
        </p:nvSpPr>
        <p:spPr>
          <a:xfrm>
            <a:off x="-7162800" y="-4152900"/>
            <a:ext cx="32080200" cy="41351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210EA171-03AB-4BA2-BCB6-696312DCF8C6}"/>
              </a:ext>
            </a:extLst>
          </p:cNvPr>
          <p:cNvSpPr/>
          <p:nvPr/>
        </p:nvSpPr>
        <p:spPr>
          <a:xfrm>
            <a:off x="-4979637" y="-3009900"/>
            <a:ext cx="4979637" cy="165040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CB6FEA53-C11E-469C-AAD1-7BCDE738AEC2}"/>
              </a:ext>
            </a:extLst>
          </p:cNvPr>
          <p:cNvSpPr/>
          <p:nvPr/>
        </p:nvSpPr>
        <p:spPr>
          <a:xfrm>
            <a:off x="-8095807" y="10287000"/>
            <a:ext cx="32937007" cy="39139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2687F581-185C-4494-9AB4-FAFCD6C409F9}"/>
              </a:ext>
            </a:extLst>
          </p:cNvPr>
          <p:cNvSpPr/>
          <p:nvPr/>
        </p:nvSpPr>
        <p:spPr>
          <a:xfrm>
            <a:off x="18288000" y="-3314700"/>
            <a:ext cx="7848600" cy="1659473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1439622" y="4102974"/>
            <a:ext cx="8461294" cy="84612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6718539" y="-3339460"/>
            <a:ext cx="13270221" cy="132702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3336047" y="778753"/>
            <a:ext cx="5739215" cy="29902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5916363" y="6486437"/>
            <a:ext cx="5607552" cy="2921678"/>
          </a:xfrm>
          <a:prstGeom prst="rect">
            <a:avLst/>
          </a:prstGeom>
        </p:spPr>
      </p:pic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9DABC6A6-5DFB-4CD7-9AA6-02248913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7"/>
          <a:stretch>
            <a:fillRect/>
          </a:stretch>
        </p:blipFill>
        <p:spPr bwMode="auto">
          <a:xfrm>
            <a:off x="2667000" y="553670"/>
            <a:ext cx="14203821" cy="917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278B835-1532-4EF2-BC08-306C36C28E52}"/>
              </a:ext>
            </a:extLst>
          </p:cNvPr>
          <p:cNvSpPr/>
          <p:nvPr/>
        </p:nvSpPr>
        <p:spPr>
          <a:xfrm>
            <a:off x="14478000" y="2095500"/>
            <a:ext cx="1981200" cy="83820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5A3BB486-9470-46A8-A08D-24E5835979DB}"/>
              </a:ext>
            </a:extLst>
          </p:cNvPr>
          <p:cNvSpPr/>
          <p:nvPr/>
        </p:nvSpPr>
        <p:spPr>
          <a:xfrm>
            <a:off x="14478000" y="3646122"/>
            <a:ext cx="1821014" cy="83820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0102998-4C16-40A5-93ED-FDB4FB71F1F0}"/>
              </a:ext>
            </a:extLst>
          </p:cNvPr>
          <p:cNvSpPr/>
          <p:nvPr/>
        </p:nvSpPr>
        <p:spPr>
          <a:xfrm>
            <a:off x="-5562600" y="-4152900"/>
            <a:ext cx="26517600" cy="415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062E8FA-5E11-4030-87ED-11B55D251B30}"/>
              </a:ext>
            </a:extLst>
          </p:cNvPr>
          <p:cNvSpPr/>
          <p:nvPr/>
        </p:nvSpPr>
        <p:spPr>
          <a:xfrm>
            <a:off x="-7620000" y="-1602886"/>
            <a:ext cx="7620000" cy="146711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AD50353-537B-4CBA-B8C0-1D864F2FDE3F}"/>
              </a:ext>
            </a:extLst>
          </p:cNvPr>
          <p:cNvSpPr/>
          <p:nvPr/>
        </p:nvSpPr>
        <p:spPr>
          <a:xfrm>
            <a:off x="-3199292" y="10287000"/>
            <a:ext cx="24992492" cy="40296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90F8D93B-5E28-4129-A485-21F7949FF997}"/>
              </a:ext>
            </a:extLst>
          </p:cNvPr>
          <p:cNvSpPr/>
          <p:nvPr/>
        </p:nvSpPr>
        <p:spPr>
          <a:xfrm>
            <a:off x="18306850" y="-2156556"/>
            <a:ext cx="5238950" cy="1438665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844792">
            <a:off x="-2467435" y="-4815307"/>
            <a:ext cx="14218924" cy="142189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1255073" y="6110235"/>
            <a:ext cx="8353531" cy="83535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3733149" y="6868045"/>
            <a:ext cx="6261366" cy="3262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2897487" y="-1316112"/>
            <a:ext cx="5735358" cy="2988268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3CDDA51-FB66-46E9-9E4F-1248BD3D6AA7}"/>
              </a:ext>
            </a:extLst>
          </p:cNvPr>
          <p:cNvSpPr txBox="1"/>
          <p:nvPr/>
        </p:nvSpPr>
        <p:spPr>
          <a:xfrm>
            <a:off x="2506365" y="4380162"/>
            <a:ext cx="13258800" cy="606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319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Demo </a:t>
            </a: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Nhanh</a:t>
            </a:r>
            <a:r>
              <a:rPr kumimoji="0" lang="en-US" sz="6000" b="0" i="0" u="none" strike="noStrike" kern="1200" cap="none" spc="319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Sản</a:t>
            </a:r>
            <a:r>
              <a:rPr lang="en-US" sz="6000" spc="319" dirty="0">
                <a:solidFill>
                  <a:srgbClr val="D0C3F1"/>
                </a:solidFill>
                <a:latin typeface="Abadi" panose="020B0604020104020204" pitchFamily="34" charset="0"/>
              </a:rPr>
              <a:t> </a:t>
            </a:r>
            <a:r>
              <a:rPr lang="en-US" sz="6000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Phẩm</a:t>
            </a:r>
            <a:r>
              <a:rPr lang="en-US" sz="6000" spc="319" dirty="0">
                <a:solidFill>
                  <a:srgbClr val="D0C3F1"/>
                </a:solidFill>
                <a:latin typeface="Abadi" panose="020B0604020104020204" pitchFamily="34" charset="0"/>
              </a:rPr>
              <a:t> </a:t>
            </a:r>
            <a:r>
              <a:rPr lang="en-US" sz="6000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Thực</a:t>
            </a:r>
            <a:r>
              <a:rPr lang="en-US" sz="6000" spc="319" dirty="0">
                <a:solidFill>
                  <a:srgbClr val="D0C3F1"/>
                </a:solidFill>
                <a:latin typeface="Abadi" panose="020B0604020104020204" pitchFamily="34" charset="0"/>
              </a:rPr>
              <a:t> </a:t>
            </a:r>
            <a:r>
              <a:rPr lang="en-US" sz="6000" spc="319" dirty="0" err="1">
                <a:solidFill>
                  <a:srgbClr val="D0C3F1"/>
                </a:solidFill>
                <a:latin typeface="Abadi" panose="020B0604020104020204" pitchFamily="34" charset="0"/>
              </a:rPr>
              <a:t>Tế</a:t>
            </a:r>
            <a:endParaRPr kumimoji="0" lang="en-US" sz="6000" b="0" i="0" u="none" strike="noStrike" kern="1200" cap="none" spc="319" normalizeH="0" baseline="0" noProof="0" dirty="0">
              <a:ln>
                <a:noFill/>
              </a:ln>
              <a:solidFill>
                <a:srgbClr val="D0C3F1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86A3B3E-13A7-4AD5-B1E8-28E784B656FB}"/>
              </a:ext>
            </a:extLst>
          </p:cNvPr>
          <p:cNvSpPr/>
          <p:nvPr/>
        </p:nvSpPr>
        <p:spPr>
          <a:xfrm>
            <a:off x="-6705600" y="-5735358"/>
            <a:ext cx="29870400" cy="5735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DE9D2E1-F5BC-4D16-B7D2-67C3D9CCA91C}"/>
              </a:ext>
            </a:extLst>
          </p:cNvPr>
          <p:cNvSpPr/>
          <p:nvPr/>
        </p:nvSpPr>
        <p:spPr>
          <a:xfrm>
            <a:off x="-7924800" y="-2476500"/>
            <a:ext cx="7924800" cy="15621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819609E-AF21-44FC-97B5-94AEF6235CB9}"/>
              </a:ext>
            </a:extLst>
          </p:cNvPr>
          <p:cNvSpPr/>
          <p:nvPr/>
        </p:nvSpPr>
        <p:spPr>
          <a:xfrm>
            <a:off x="-1447800" y="10286999"/>
            <a:ext cx="24612600" cy="419196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F6F6E3DC-1467-4831-930D-63DBE7988AD4}"/>
              </a:ext>
            </a:extLst>
          </p:cNvPr>
          <p:cNvSpPr/>
          <p:nvPr/>
        </p:nvSpPr>
        <p:spPr>
          <a:xfrm>
            <a:off x="18288000" y="-3146857"/>
            <a:ext cx="6553200" cy="1499595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7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844792">
            <a:off x="-2467435" y="-4815307"/>
            <a:ext cx="14218924" cy="142189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1293573" y="6110235"/>
            <a:ext cx="8353531" cy="83535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3733149" y="6868045"/>
            <a:ext cx="6261366" cy="3262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2897487" y="-1316112"/>
            <a:ext cx="5735358" cy="298826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642027" y="4592067"/>
            <a:ext cx="1002043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spc="-215" dirty="0" err="1">
                <a:solidFill>
                  <a:srgbClr val="D0C3F1"/>
                </a:solidFill>
                <a:latin typeface="Abadi" panose="020B0604020104020204" pitchFamily="34" charset="0"/>
              </a:rPr>
              <a:t>Kết</a:t>
            </a:r>
            <a:r>
              <a:rPr lang="en-US" sz="8000" spc="-215" dirty="0">
                <a:solidFill>
                  <a:srgbClr val="D0C3F1"/>
                </a:solidFill>
                <a:latin typeface="Abadi" panose="020B0604020104020204" pitchFamily="34" charset="0"/>
              </a:rPr>
              <a:t> </a:t>
            </a:r>
            <a:r>
              <a:rPr lang="en-US" sz="8000" spc="-215" dirty="0" err="1">
                <a:solidFill>
                  <a:srgbClr val="D0C3F1"/>
                </a:solidFill>
                <a:latin typeface="Abadi" panose="020B0604020104020204" pitchFamily="34" charset="0"/>
              </a:rPr>
              <a:t>Luận</a:t>
            </a:r>
            <a:endParaRPr kumimoji="0" lang="en-US" sz="8000" b="0" i="0" u="none" strike="noStrike" kern="1200" cap="none" spc="-215" normalizeH="0" baseline="0" noProof="0" dirty="0">
              <a:ln>
                <a:noFill/>
              </a:ln>
              <a:solidFill>
                <a:srgbClr val="D0C3F1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F82585A-36B4-4ADE-9DE0-684B486AA898}"/>
              </a:ext>
            </a:extLst>
          </p:cNvPr>
          <p:cNvSpPr/>
          <p:nvPr/>
        </p:nvSpPr>
        <p:spPr>
          <a:xfrm>
            <a:off x="-4876800" y="-4914900"/>
            <a:ext cx="25298400" cy="4914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F4C8588-6737-4554-8018-4FC6825F368E}"/>
              </a:ext>
            </a:extLst>
          </p:cNvPr>
          <p:cNvSpPr/>
          <p:nvPr/>
        </p:nvSpPr>
        <p:spPr>
          <a:xfrm>
            <a:off x="-7467600" y="-1714500"/>
            <a:ext cx="7467600" cy="1447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B22FB66-544C-4CB8-B19C-9DD9D9C67486}"/>
              </a:ext>
            </a:extLst>
          </p:cNvPr>
          <p:cNvSpPr/>
          <p:nvPr/>
        </p:nvSpPr>
        <p:spPr>
          <a:xfrm>
            <a:off x="-4205268" y="10287000"/>
            <a:ext cx="29198868" cy="572305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F0D2A31-7C08-4A2D-ADB7-B23865192FCB}"/>
              </a:ext>
            </a:extLst>
          </p:cNvPr>
          <p:cNvSpPr/>
          <p:nvPr/>
        </p:nvSpPr>
        <p:spPr>
          <a:xfrm>
            <a:off x="18288000" y="-2689657"/>
            <a:ext cx="5410200" cy="150104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1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-1834795" y="832015"/>
            <a:ext cx="10794306" cy="107943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9010073" y="-2049590"/>
            <a:ext cx="11640304" cy="116403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6414134" y="1753304"/>
            <a:ext cx="9786599" cy="50990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4779604" y="3531769"/>
            <a:ext cx="10354189" cy="539479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656512" y="4140090"/>
            <a:ext cx="5239150" cy="2372971"/>
            <a:chOff x="0" y="-38100"/>
            <a:chExt cx="6985533" cy="237806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6985533" cy="718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199" spc="319">
                  <a:solidFill>
                    <a:srgbClr val="D0C3F1"/>
                  </a:solidFill>
                  <a:latin typeface="Poppins Light Bold"/>
                </a:rPr>
                <a:t>1</a:t>
              </a:r>
              <a:endParaRPr kumimoji="0" lang="en-US" sz="3199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Poppins Light Bold"/>
                <a:ea typeface="+mn-ea"/>
                <a:cs typeface="+mn-cs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01079"/>
              <a:ext cx="6985533" cy="1538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Nội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dung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cuộc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trò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chuyện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bị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giới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hạn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159468" y="4302838"/>
            <a:ext cx="5239150" cy="2360627"/>
            <a:chOff x="0" y="-38100"/>
            <a:chExt cx="6985533" cy="314750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6985533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99" b="0" i="0" u="none" strike="noStrike" kern="1200" cap="none" spc="319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Poppins Light Bold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01079"/>
              <a:ext cx="6985533" cy="23083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Khách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hàng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chán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nản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và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cuộc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trò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chuyện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bị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lặp</a:t>
              </a:r>
              <a:r>
                <a:rPr lang="en-US" sz="4000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4000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lại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23682" y="4302838"/>
            <a:ext cx="5239150" cy="1783546"/>
            <a:chOff x="0" y="-38100"/>
            <a:chExt cx="6985533" cy="237806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6985533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99" b="0" i="0" u="none" strike="noStrike" kern="1200" cap="none" spc="319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Poppins Light Bold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01078"/>
              <a:ext cx="6985533" cy="1538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Bot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không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thể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tự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lôi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kéo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dữ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khách</a:t>
              </a:r>
              <a:r>
                <a:rPr kumimoji="0" lang="en-US" sz="4000" b="0" i="0" u="none" strike="noStrike" kern="1200" cap="none" spc="0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</a:rPr>
                <a:t> </a:t>
              </a:r>
              <a:r>
                <a:rPr lang="en-US" sz="4000">
                  <a:solidFill>
                    <a:srgbClr val="D0C3F1"/>
                  </a:solidFill>
                  <a:latin typeface="Abadi" panose="020B0604020104020204" pitchFamily="34" charset="0"/>
                </a:rPr>
                <a:t>hàng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BBE72660-AA7E-4FE0-ACB0-FE218107AEE6}"/>
              </a:ext>
            </a:extLst>
          </p:cNvPr>
          <p:cNvSpPr txBox="1"/>
          <p:nvPr/>
        </p:nvSpPr>
        <p:spPr>
          <a:xfrm>
            <a:off x="2526323" y="1663246"/>
            <a:ext cx="13258800" cy="606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Hạn</a:t>
            </a:r>
            <a:r>
              <a:rPr kumimoji="0" lang="en-US" sz="6000" b="0" i="0" u="none" strike="noStrike" kern="1200" cap="none" spc="319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chế</a:t>
            </a:r>
            <a:r>
              <a:rPr kumimoji="0" lang="en-US" sz="6000" b="0" i="0" u="none" strike="noStrike" kern="1200" cap="none" spc="319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319" normalizeH="0" baseline="0" noProof="0" dirty="0" err="1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củ</a:t>
            </a:r>
            <a:r>
              <a:rPr lang="en-US" sz="6000" spc="319" dirty="0">
                <a:solidFill>
                  <a:srgbClr val="D0C3F1"/>
                </a:solidFill>
                <a:latin typeface="Abadi" panose="020B0604020104020204" pitchFamily="34" charset="0"/>
              </a:rPr>
              <a:t>a Chatbot</a:t>
            </a:r>
            <a:endParaRPr kumimoji="0" lang="en-US" sz="6000" b="0" i="0" u="none" strike="noStrike" kern="1200" cap="none" spc="319" normalizeH="0" baseline="0" noProof="0" dirty="0">
              <a:ln>
                <a:noFill/>
              </a:ln>
              <a:solidFill>
                <a:srgbClr val="D0C3F1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08C99FA-CF0A-4A82-A33A-993E9FF938A4}"/>
              </a:ext>
            </a:extLst>
          </p:cNvPr>
          <p:cNvSpPr/>
          <p:nvPr/>
        </p:nvSpPr>
        <p:spPr>
          <a:xfrm>
            <a:off x="-9525000" y="-4460376"/>
            <a:ext cx="35128200" cy="44603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CB27162-FE25-4CC8-86B0-12AB7A3037AC}"/>
              </a:ext>
            </a:extLst>
          </p:cNvPr>
          <p:cNvSpPr/>
          <p:nvPr/>
        </p:nvSpPr>
        <p:spPr>
          <a:xfrm>
            <a:off x="-7696200" y="-1403559"/>
            <a:ext cx="7680486" cy="164618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FB85D59-C951-4B65-95BA-1F151C9B3215}"/>
              </a:ext>
            </a:extLst>
          </p:cNvPr>
          <p:cNvSpPr/>
          <p:nvPr/>
        </p:nvSpPr>
        <p:spPr>
          <a:xfrm>
            <a:off x="-3334358" y="10287000"/>
            <a:ext cx="28327958" cy="405471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6D4D69D-6027-46CD-9A44-FD68D25F8069}"/>
              </a:ext>
            </a:extLst>
          </p:cNvPr>
          <p:cNvSpPr/>
          <p:nvPr/>
        </p:nvSpPr>
        <p:spPr>
          <a:xfrm>
            <a:off x="18288000" y="-2721866"/>
            <a:ext cx="5943600" cy="155615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844792">
            <a:off x="-2467435" y="-4815307"/>
            <a:ext cx="14218924" cy="142189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1293573" y="6110235"/>
            <a:ext cx="8353531" cy="83535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3733149" y="6868045"/>
            <a:ext cx="6261366" cy="3262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2897487" y="-1316112"/>
            <a:ext cx="5735358" cy="298826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648199" y="3848100"/>
            <a:ext cx="1002043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15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</a:rPr>
              <a:t>Thank you for watch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CF8834A-6A62-4D6D-998A-0C218C5C4F94}"/>
              </a:ext>
            </a:extLst>
          </p:cNvPr>
          <p:cNvSpPr/>
          <p:nvPr/>
        </p:nvSpPr>
        <p:spPr>
          <a:xfrm>
            <a:off x="-6934200" y="-5448300"/>
            <a:ext cx="31394400" cy="542332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E1BC6B4-3156-4D07-B1CA-C2F0F18F010A}"/>
              </a:ext>
            </a:extLst>
          </p:cNvPr>
          <p:cNvSpPr/>
          <p:nvPr/>
        </p:nvSpPr>
        <p:spPr>
          <a:xfrm>
            <a:off x="-9067800" y="-2689657"/>
            <a:ext cx="9067800" cy="1629135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B50BCA03-4979-4576-9072-4416BD3ECE66}"/>
              </a:ext>
            </a:extLst>
          </p:cNvPr>
          <p:cNvSpPr/>
          <p:nvPr/>
        </p:nvSpPr>
        <p:spPr>
          <a:xfrm>
            <a:off x="-2743200" y="10287000"/>
            <a:ext cx="26670000" cy="43179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15FDD85-6941-4456-98AD-8B8DEB268A36}"/>
              </a:ext>
            </a:extLst>
          </p:cNvPr>
          <p:cNvSpPr/>
          <p:nvPr/>
        </p:nvSpPr>
        <p:spPr>
          <a:xfrm>
            <a:off x="18288000" y="-2689657"/>
            <a:ext cx="7620000" cy="1377675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073042">
            <a:off x="1097254" y="-1483915"/>
            <a:ext cx="15115664" cy="151156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574830">
            <a:off x="14626698" y="-3725507"/>
            <a:ext cx="7451015" cy="7451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6193453" y="3010331"/>
            <a:ext cx="10952412" cy="49469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3959819" y="6186325"/>
            <a:ext cx="9609081" cy="5006577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314336" y="4602844"/>
            <a:ext cx="10414608" cy="604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Tổng quan </a:t>
            </a: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Poppins Light" panose="020B0604020202020204" charset="0"/>
              </a:rPr>
              <a:t>về</a:t>
            </a: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Chatbot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7F5E6F2-7456-4022-B221-E5B041FA30F3}"/>
              </a:ext>
            </a:extLst>
          </p:cNvPr>
          <p:cNvSpPr/>
          <p:nvPr/>
        </p:nvSpPr>
        <p:spPr>
          <a:xfrm>
            <a:off x="-7772400" y="-4457700"/>
            <a:ext cx="33680400" cy="44399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F0617E6-8ADB-424F-AC13-94F3FBE6349F}"/>
              </a:ext>
            </a:extLst>
          </p:cNvPr>
          <p:cNvSpPr/>
          <p:nvPr/>
        </p:nvSpPr>
        <p:spPr>
          <a:xfrm>
            <a:off x="-10134600" y="-3314700"/>
            <a:ext cx="10134600" cy="1714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B9BEB3EC-B1AE-4B68-895E-6A306A56AB32}"/>
              </a:ext>
            </a:extLst>
          </p:cNvPr>
          <p:cNvSpPr/>
          <p:nvPr/>
        </p:nvSpPr>
        <p:spPr>
          <a:xfrm>
            <a:off x="18288000" y="-3937074"/>
            <a:ext cx="9156772" cy="1837697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D354B91-D127-42BB-85E1-7BC0180AACE4}"/>
              </a:ext>
            </a:extLst>
          </p:cNvPr>
          <p:cNvSpPr/>
          <p:nvPr/>
        </p:nvSpPr>
        <p:spPr>
          <a:xfrm>
            <a:off x="-3124200" y="10304714"/>
            <a:ext cx="22860000" cy="44399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38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hidden="1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2267609" y="513691"/>
            <a:ext cx="14805845" cy="1480584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2202786" y="-2314652"/>
            <a:ext cx="7410604" cy="74106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3336047" y="778753"/>
            <a:ext cx="5739215" cy="29902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5916363" y="6486437"/>
            <a:ext cx="5607552" cy="292167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883" y="1333500"/>
            <a:ext cx="9525396" cy="2927745"/>
            <a:chOff x="0" y="57150"/>
            <a:chExt cx="12700528" cy="3127974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12700528" cy="966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6000" spc="-191">
                  <a:solidFill>
                    <a:srgbClr val="D0C3F1"/>
                  </a:solidFill>
                  <a:latin typeface="Abadi" panose="020B0604020104020204" pitchFamily="34" charset="0"/>
                  <a:cs typeface="Poppins Light" panose="020B0604020202020204" charset="0"/>
                </a:rPr>
                <a:t>Chatbot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35132" y="1359731"/>
              <a:ext cx="11430264" cy="1825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∙ Là một chương trình máy tính</a:t>
              </a:r>
            </a:p>
            <a:p>
              <a:pPr>
                <a:lnSpc>
                  <a:spcPts val="4499"/>
                </a:lnSpc>
              </a:pP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∙ Kết hợp với AI</a:t>
              </a:r>
              <a:b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</a:b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∙ Có khả năng giao tiếp với con người</a:t>
              </a:r>
            </a:p>
          </p:txBody>
        </p:sp>
      </p:grpSp>
      <p:pic>
        <p:nvPicPr>
          <p:cNvPr id="2050" name="Picture 2" descr="TỔNG QUAN VỀ CHATBOT (PHẦN 1) CHATBOT LÀ GÌ? - Big Data Uni">
            <a:extLst>
              <a:ext uri="{FF2B5EF4-FFF2-40B4-BE49-F238E27FC236}">
                <a16:creationId xmlns:a16="http://schemas.microsoft.com/office/drawing/2014/main" id="{9CF6A220-94D2-40CE-8AB6-3FD361E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669" y="2264547"/>
            <a:ext cx="8572697" cy="5105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05C956BA-3434-46C9-913D-D70DD6B33D40}"/>
              </a:ext>
            </a:extLst>
          </p:cNvPr>
          <p:cNvSpPr txBox="1"/>
          <p:nvPr/>
        </p:nvSpPr>
        <p:spPr>
          <a:xfrm>
            <a:off x="819051" y="6178244"/>
            <a:ext cx="9525396" cy="90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000" spc="-191" dirty="0" err="1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Các</a:t>
            </a:r>
            <a:r>
              <a:rPr lang="en-US" sz="6000" spc="-191" dirty="0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6000" spc="-191" dirty="0" err="1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Mô</a:t>
            </a:r>
            <a:r>
              <a:rPr lang="en-US" sz="6000" spc="-191" dirty="0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 </a:t>
            </a:r>
            <a:r>
              <a:rPr lang="en-US" sz="6000" spc="-191" dirty="0" err="1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Hình</a:t>
            </a:r>
            <a:r>
              <a:rPr lang="en-US" sz="6000" spc="-191" dirty="0">
                <a:solidFill>
                  <a:srgbClr val="D0C3F1"/>
                </a:solidFill>
                <a:latin typeface="Abadi" panose="020B0604020104020204" pitchFamily="34" charset="0"/>
                <a:cs typeface="Poppins Light" panose="020B0604020202020204" charset="0"/>
              </a:rPr>
              <a:t> Chatbot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6AF966E-BF99-447B-8D93-CC46FB8CB03A}"/>
              </a:ext>
            </a:extLst>
          </p:cNvPr>
          <p:cNvSpPr txBox="1"/>
          <p:nvPr/>
        </p:nvSpPr>
        <p:spPr>
          <a:xfrm>
            <a:off x="1586281" y="7378887"/>
            <a:ext cx="8572698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∙ Chatbot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kịch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(menu/button).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DDD6831-B32E-4EC2-8C1F-3586BA329FA7}"/>
              </a:ext>
            </a:extLst>
          </p:cNvPr>
          <p:cNvSpPr txBox="1"/>
          <p:nvPr/>
        </p:nvSpPr>
        <p:spPr>
          <a:xfrm>
            <a:off x="1600200" y="8020296"/>
            <a:ext cx="8572698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∙ Chatbot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khoá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22D5C878-B701-440F-A13D-94B2ED184B7E}"/>
              </a:ext>
            </a:extLst>
          </p:cNvPr>
          <p:cNvSpPr txBox="1"/>
          <p:nvPr/>
        </p:nvSpPr>
        <p:spPr>
          <a:xfrm>
            <a:off x="1586281" y="9303114"/>
            <a:ext cx="8572698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∙ …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DB09A64-5B7B-4650-A5AE-052C8338A3A5}"/>
              </a:ext>
            </a:extLst>
          </p:cNvPr>
          <p:cNvSpPr txBox="1"/>
          <p:nvPr/>
        </p:nvSpPr>
        <p:spPr>
          <a:xfrm>
            <a:off x="1574558" y="8661705"/>
            <a:ext cx="8572698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∙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Chatbot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cảnh</a:t>
            </a:r>
            <a:r>
              <a:rPr lang="en-US" sz="3600" dirty="0">
                <a:solidFill>
                  <a:srgbClr val="D0C3F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B10C392-7ED6-415A-A651-226FA7B0B638}"/>
              </a:ext>
            </a:extLst>
          </p:cNvPr>
          <p:cNvSpPr/>
          <p:nvPr/>
        </p:nvSpPr>
        <p:spPr>
          <a:xfrm>
            <a:off x="-43129200" y="-8458200"/>
            <a:ext cx="71475600" cy="8458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CE3815A-6842-446B-8C3C-FE2866E73A21}"/>
              </a:ext>
            </a:extLst>
          </p:cNvPr>
          <p:cNvSpPr/>
          <p:nvPr/>
        </p:nvSpPr>
        <p:spPr>
          <a:xfrm>
            <a:off x="-15849600" y="-21450300"/>
            <a:ext cx="15849600" cy="32689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75928D8A-BB38-4097-B4B7-11A5F28FA9BF}"/>
              </a:ext>
            </a:extLst>
          </p:cNvPr>
          <p:cNvSpPr/>
          <p:nvPr/>
        </p:nvSpPr>
        <p:spPr>
          <a:xfrm>
            <a:off x="18288000" y="-2781300"/>
            <a:ext cx="3733800" cy="17907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D5900E58-A5B6-4091-B151-0297FA1F2DE0}"/>
              </a:ext>
            </a:extLst>
          </p:cNvPr>
          <p:cNvSpPr/>
          <p:nvPr/>
        </p:nvSpPr>
        <p:spPr>
          <a:xfrm>
            <a:off x="-2667000" y="10287000"/>
            <a:ext cx="25679400" cy="3543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-2968709" y="2073242"/>
            <a:ext cx="11748068" cy="117480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1125156" y="-1868283"/>
            <a:ext cx="9565865" cy="95658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3336047" y="778753"/>
            <a:ext cx="5739215" cy="29902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6393316" y="6486437"/>
            <a:ext cx="5607552" cy="292167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8229600" y="6286500"/>
            <a:ext cx="9811150" cy="3392238"/>
            <a:chOff x="0" y="-38100"/>
            <a:chExt cx="13081533" cy="374955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13081533" cy="1524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59"/>
                </a:lnSpc>
              </a:pPr>
              <a:r>
                <a:rPr lang="en-US" sz="6000" spc="319">
                  <a:solidFill>
                    <a:srgbClr val="D0C3F1"/>
                  </a:solidFill>
                  <a:latin typeface="Abadi" panose="020B0604020104020204" pitchFamily="34" charset="0"/>
                </a:rPr>
                <a:t>Chatbot theo kịch bản (menu/button)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33391"/>
              <a:ext cx="13081533" cy="2278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</a:rPr>
                <a:t>L</a:t>
              </a:r>
              <a:r>
                <a:rPr lang="vi-VN" sz="3600">
                  <a:solidFill>
                    <a:srgbClr val="D0C3F1"/>
                  </a:solidFill>
                  <a:latin typeface="Abadi" panose="020B0604020104020204" pitchFamily="34" charset="0"/>
                </a:rPr>
                <a:t>à dạng chatbot cơ bản nhất là các hệ thống phân cấp cây và trình bày cho khách hàng dưới dạng các nút </a:t>
              </a:r>
              <a:endParaRPr lang="en-US" sz="3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130E52E-9449-499D-93E9-ACCF27DCA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24825"/>
            <a:ext cx="8115300" cy="5763347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6183CF6-E3B9-4FD7-93DF-70F02AC1424C}"/>
              </a:ext>
            </a:extLst>
          </p:cNvPr>
          <p:cNvSpPr/>
          <p:nvPr/>
        </p:nvSpPr>
        <p:spPr>
          <a:xfrm>
            <a:off x="-4267200" y="-3467100"/>
            <a:ext cx="26670000" cy="34671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B64D78C9-8233-4CD9-9195-28C7ED5BDF9A}"/>
              </a:ext>
            </a:extLst>
          </p:cNvPr>
          <p:cNvSpPr/>
          <p:nvPr/>
        </p:nvSpPr>
        <p:spPr>
          <a:xfrm>
            <a:off x="-7162800" y="-2609099"/>
            <a:ext cx="7162800" cy="1758239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D1BC2060-DB77-4432-9808-5A3FCAAABAD1}"/>
              </a:ext>
            </a:extLst>
          </p:cNvPr>
          <p:cNvSpPr/>
          <p:nvPr/>
        </p:nvSpPr>
        <p:spPr>
          <a:xfrm>
            <a:off x="18288000" y="-2631959"/>
            <a:ext cx="7200900" cy="176052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55A26BA7-F10B-4416-8A74-6D165F14ED19}"/>
              </a:ext>
            </a:extLst>
          </p:cNvPr>
          <p:cNvSpPr/>
          <p:nvPr/>
        </p:nvSpPr>
        <p:spPr>
          <a:xfrm>
            <a:off x="-3581400" y="10308806"/>
            <a:ext cx="26670000" cy="428349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715349">
            <a:off x="-3392494" y="-6344695"/>
            <a:ext cx="13411711" cy="134117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10851754" y="5135416"/>
            <a:ext cx="8245768" cy="824576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-6268296" y="3326541"/>
            <a:ext cx="9594836" cy="49991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14316012" y="1333980"/>
            <a:ext cx="9547399" cy="497443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85507" y="6751361"/>
            <a:ext cx="13704766" cy="2457340"/>
            <a:chOff x="0" y="57150"/>
            <a:chExt cx="17018528" cy="3276452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17018528" cy="1140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70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-191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Chatbot </a:t>
              </a:r>
              <a:r>
                <a:rPr kumimoji="0" lang="en-US" sz="5400" b="0" i="0" u="none" strike="noStrike" kern="1200" cap="none" spc="-191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nhận</a:t>
              </a:r>
              <a:r>
                <a:rPr kumimoji="0" lang="en-US" sz="5400" b="0" i="0" u="none" strike="noStrike" kern="1200" cap="none" spc="-191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-191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dạng</a:t>
              </a:r>
              <a:r>
                <a:rPr kumimoji="0" lang="en-US" sz="5400" b="0" i="0" u="none" strike="noStrike" kern="1200" cap="none" spc="-191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-191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từ</a:t>
              </a:r>
              <a:r>
                <a:rPr kumimoji="0" lang="en-US" sz="5400" b="0" i="0" u="none" strike="noStrike" kern="1200" cap="none" spc="-191" normalizeH="0" baseline="0" noProof="0" dirty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-191" normalizeH="0" baseline="0" noProof="0" dirty="0" err="1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khóa</a:t>
              </a:r>
              <a:endParaRPr kumimoji="0" lang="en-US" sz="5400" b="0" i="0" u="none" strike="noStrike" kern="1200" cap="none" spc="-191" normalizeH="0" baseline="0" noProof="0" dirty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" y="1223624"/>
              <a:ext cx="13791129" cy="21099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3000" b="0" i="0" u="none" strike="noStrike" kern="1200" cap="none" spc="319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Chatbot dựa trên các từ khóa (</a:t>
              </a:r>
              <a:r>
                <a:rPr kumimoji="0" lang="vi-VN" sz="3000" b="1" i="0" u="none" strike="noStrike" kern="1200" cap="none" spc="319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keywords</a:t>
              </a:r>
              <a:r>
                <a:rPr kumimoji="0" lang="vi-VN" sz="3000" b="0" i="0" u="none" strike="noStrike" kern="1200" cap="none" spc="319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) mà người dùng đưa ra có khả năng quyết định và nhận dạng intent và trả lới khách </a:t>
              </a:r>
              <a:r>
                <a:rPr kumimoji="0" lang="en-US" sz="3000" b="0" i="0" u="none" strike="noStrike" kern="1200" cap="none" spc="319" normalizeH="0" baseline="0" noProof="0">
                  <a:ln>
                    <a:noFill/>
                  </a:ln>
                  <a:solidFill>
                    <a:srgbClr val="D0C3F1"/>
                  </a:solidFill>
                  <a:effectLst/>
                  <a:uLnTx/>
                  <a:uFillTx/>
                  <a:latin typeface="Abadi" panose="020B0604020104020204" pitchFamily="34" charset="0"/>
                  <a:ea typeface="+mn-ea"/>
                  <a:cs typeface="+mn-cs"/>
                </a:rPr>
                <a:t>hàng.</a:t>
              </a:r>
            </a:p>
          </p:txBody>
        </p:sp>
      </p:grpSp>
      <p:pic>
        <p:nvPicPr>
          <p:cNvPr id="18" name="Picture 4" descr="Không có mô tả.">
            <a:extLst>
              <a:ext uri="{FF2B5EF4-FFF2-40B4-BE49-F238E27FC236}">
                <a16:creationId xmlns:a16="http://schemas.microsoft.com/office/drawing/2014/main" id="{6D872719-8B7A-4A1C-949E-78A6B60D2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235" b="58272" l="7514" r="93642">
                        <a14:foregroundMark x1="14836" y1="48642" x2="66859" y2="47407"/>
                        <a14:foregroundMark x1="23314" y1="52346" x2="75723" y2="48889"/>
                        <a14:foregroundMark x1="13487" y1="44444" x2="29480" y2="43210"/>
                        <a14:foregroundMark x1="29480" y1="43210" x2="70906" y2="43704"/>
                        <a14:foregroundMark x1="81851" y1="48395" x2="84424" y2="48292"/>
                        <a14:foregroundMark x1="19846" y1="50864" x2="81851" y2="48395"/>
                        <a14:foregroundMark x1="43738" y1="52840" x2="79609" y2="49467"/>
                        <a14:foregroundMark x1="12171" y1="49630" x2="11946" y2="50864"/>
                        <a14:foregroundMark x1="12261" y1="49136" x2="12171" y2="49630"/>
                        <a14:foregroundMark x1="12576" y1="47407" x2="12261" y2="49136"/>
                        <a14:foregroundMark x1="13295" y1="43457" x2="12576" y2="47407"/>
                        <a14:foregroundMark x1="9900" y1="49739" x2="9843" y2="49948"/>
                        <a14:foregroundMark x1="11677" y1="43210" x2="10961" y2="45839"/>
                        <a14:foregroundMark x1="11946" y1="42222" x2="11744" y2="42963"/>
                        <a14:foregroundMark x1="11920" y1="56510" x2="12062" y2="56692"/>
                        <a14:foregroundMark x1="9569" y1="49655" x2="9582" y2="49872"/>
                        <a14:foregroundMark x1="8978" y1="49506" x2="8987" y2="49699"/>
                        <a14:foregroundMark x1="8922" y1="49492" x2="8941" y2="49685"/>
                        <a14:foregroundMark x1="8893" y1="49484" x2="8910" y2="49676"/>
                        <a14:foregroundMark x1="8225" y1="49315" x2="8241" y2="49482"/>
                        <a14:backgroundMark x1="11753" y1="57284" x2="14451" y2="57531"/>
                        <a14:backgroundMark x1="9883" y1="56151" x2="11753" y2="56790"/>
                        <a14:backgroundMark x1="84008" y1="46667" x2="84008" y2="52099"/>
                        <a14:backgroundMark x1="83430" y1="47407" x2="83815" y2="49383"/>
                        <a14:backgroundMark x1="83430" y1="48148" x2="83430" y2="48148"/>
                        <a14:backgroundMark x1="83430" y1="48395" x2="83430" y2="48395"/>
                        <a14:backgroundMark x1="83237" y1="48395" x2="83237" y2="48395"/>
                        <a14:backgroundMark x1="78613" y1="56049" x2="78613" y2="56049"/>
                        <a14:backgroundMark x1="76108" y1="56296" x2="76108" y2="56296"/>
                        <a14:backgroundMark x1="73410" y1="56049" x2="73410" y2="56049"/>
                        <a14:backgroundMark x1="11753" y1="56543" x2="11753" y2="56543"/>
                        <a14:backgroundMark x1="11946" y1="57037" x2="11946" y2="57037"/>
                        <a14:backgroundMark x1="12331" y1="56543" x2="12331" y2="56543"/>
                        <a14:backgroundMark x1="12139" y1="57037" x2="12139" y2="57037"/>
                        <a14:backgroundMark x1="8671" y1="43951" x2="7514" y2="45926"/>
                        <a14:backgroundMark x1="8863" y1="42963" x2="8863" y2="43210"/>
                        <a14:backgroundMark x1="8671" y1="43704" x2="8478" y2="43951"/>
                        <a14:backgroundMark x1="7707" y1="46420" x2="7900" y2="46667"/>
                        <a14:backgroundMark x1="8092" y1="45432" x2="7514" y2="49136"/>
                        <a14:backgroundMark x1="7900" y1="49383" x2="7322" y2="52593"/>
                        <a14:backgroundMark x1="7900" y1="54074" x2="10597" y2="55802"/>
                        <a14:backgroundMark x1="8285" y1="49136" x2="8285" y2="49136"/>
                        <a14:backgroundMark x1="8285" y1="49630" x2="8285" y2="49630"/>
                        <a14:backgroundMark x1="89403" y1="47160" x2="89788" y2="51111"/>
                        <a14:backgroundMark x1="84971" y1="47901" x2="85934" y2="49877"/>
                        <a14:backgroundMark x1="84778" y1="48395" x2="84778" y2="48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55" b="44492"/>
          <a:stretch/>
        </p:blipFill>
        <p:spPr bwMode="auto">
          <a:xfrm>
            <a:off x="5791200" y="3535639"/>
            <a:ext cx="12115800" cy="160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Không có mô tả.">
            <a:extLst>
              <a:ext uri="{FF2B5EF4-FFF2-40B4-BE49-F238E27FC236}">
                <a16:creationId xmlns:a16="http://schemas.microsoft.com/office/drawing/2014/main" id="{364B0A00-A831-4118-AA44-F80A0D872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605" b="39259" l="9827" r="95183">
                        <a14:foregroundMark x1="92100" y1="35802" x2="92100" y2="35802"/>
                        <a14:foregroundMark x1="91715" y1="38765" x2="74374" y2="38272"/>
                        <a14:foregroundMark x1="74374" y1="38272" x2="73025" y2="38025"/>
                        <a14:foregroundMark x1="69364" y1="35556" x2="59152" y2="36543"/>
                        <a14:foregroundMark x1="57033" y1="32099" x2="74566" y2="32840"/>
                        <a14:foregroundMark x1="95183" y1="35802" x2="95183" y2="35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775" b="59441"/>
          <a:stretch/>
        </p:blipFill>
        <p:spPr bwMode="auto">
          <a:xfrm>
            <a:off x="5791200" y="2476500"/>
            <a:ext cx="12115800" cy="105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hông có mô tả.">
            <a:extLst>
              <a:ext uri="{FF2B5EF4-FFF2-40B4-BE49-F238E27FC236}">
                <a16:creationId xmlns:a16="http://schemas.microsoft.com/office/drawing/2014/main" id="{083FA476-A114-4610-B765-28C05873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235" b="29877" l="9634" r="89981">
                        <a14:foregroundMark x1="13102" y1="23951" x2="27746" y2="26420"/>
                        <a14:foregroundMark x1="20809" y1="25432" x2="41618" y2="26914"/>
                        <a14:foregroundMark x1="33526" y1="26173" x2="46050" y2="25432"/>
                        <a14:foregroundMark x1="44701" y1="25926" x2="53372" y2="26914"/>
                        <a14:foregroundMark x1="45279" y1="27407" x2="55877" y2="26173"/>
                        <a14:foregroundMark x1="55877" y1="26173" x2="42389" y2="25185"/>
                        <a14:foregroundMark x1="42389" y1="25185" x2="47592" y2="25679"/>
                        <a14:foregroundMark x1="47592" y1="25679" x2="37380" y2="25185"/>
                        <a14:foregroundMark x1="37380" y1="25185" x2="43353" y2="26420"/>
                        <a14:foregroundMark x1="24085" y1="23951" x2="30443" y2="23457"/>
                        <a14:foregroundMark x1="30443" y1="23457" x2="40655" y2="23704"/>
                        <a14:foregroundMark x1="17534" y1="22963" x2="22158" y2="22716"/>
                        <a14:foregroundMark x1="22158" y1="22716" x2="30058" y2="23210"/>
                        <a14:foregroundMark x1="15800" y1="27407" x2="29287" y2="29136"/>
                        <a14:foregroundMark x1="28516" y1="28395" x2="37958" y2="28148"/>
                        <a14:foregroundMark x1="37572" y1="28642" x2="44894" y2="28642"/>
                        <a14:foregroundMark x1="46628" y1="29136" x2="51445" y2="28889"/>
                        <a14:foregroundMark x1="52601" y1="28395" x2="55121" y2="28260"/>
                        <a14:foregroundMark x1="44894" y1="22963" x2="50289" y2="23704"/>
                        <a14:foregroundMark x1="51252" y1="23951" x2="56840" y2="24198"/>
                        <a14:foregroundMark x1="57033" y1="24444" x2="58767" y2="24198"/>
                        <a14:foregroundMark x1="59538" y1="25926" x2="57418" y2="27407"/>
                        <a14:foregroundMark x1="11753" y1="27160" x2="18112" y2="26420"/>
                        <a14:foregroundMark x1="13680" y1="27901" x2="18690" y2="27654"/>
                        <a14:foregroundMark x1="10790" y1="27407" x2="16570" y2="27901"/>
                        <a14:foregroundMark x1="13102" y1="28148" x2="20424" y2="27654"/>
                        <a14:foregroundMark x1="9634" y1="24691" x2="13680" y2="24444"/>
                        <a14:foregroundMark x1="59152" y1="22963" x2="60694" y2="24938"/>
                        <a14:foregroundMark x1="61079" y1="24938" x2="60469" y2="26189"/>
                        <a14:backgroundMark x1="53950" y1="30617" x2="56840" y2="30617"/>
                        <a14:backgroundMark x1="57611" y1="30617" x2="59538" y2="30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327" b="68948"/>
          <a:stretch/>
        </p:blipFill>
        <p:spPr bwMode="auto">
          <a:xfrm>
            <a:off x="5791200" y="1192407"/>
            <a:ext cx="12115800" cy="11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" descr="Không có mô tả.">
            <a:extLst>
              <a:ext uri="{FF2B5EF4-FFF2-40B4-BE49-F238E27FC236}">
                <a16:creationId xmlns:a16="http://schemas.microsoft.com/office/drawing/2014/main" id="{DEC12E24-62B1-42EC-804E-433330B41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111" b="35802" l="9827" r="94220">
                        <a14:foregroundMark x1="89788" y1="17284" x2="89788" y2="17284"/>
                        <a14:foregroundMark x1="94220" y1="14568" x2="94220" y2="14568"/>
                        <a14:foregroundMark x1="60116" y1="35802" x2="60116" y2="35802"/>
                        <a14:foregroundMark x1="89017" y1="13333" x2="89017" y2="13333"/>
                        <a14:foregroundMark x1="87283" y1="16049" x2="87283" y2="16049"/>
                        <a14:foregroundMark x1="84778" y1="16790" x2="84778" y2="16790"/>
                        <a14:foregroundMark x1="87283" y1="14074" x2="87283" y2="14074"/>
                        <a14:foregroundMark x1="82466" y1="13827" x2="82466" y2="13827"/>
                        <a14:foregroundMark x1="89017" y1="14568" x2="89017" y2="14568"/>
                        <a14:foregroundMark x1="81118" y1="15309" x2="85549" y2="14568"/>
                        <a14:foregroundMark x1="85549" y1="14568" x2="91137" y2="14815"/>
                        <a14:foregroundMark x1="84008" y1="16543" x2="86513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3" b="79080"/>
          <a:stretch/>
        </p:blipFill>
        <p:spPr bwMode="auto">
          <a:xfrm>
            <a:off x="5791200" y="267861"/>
            <a:ext cx="12115800" cy="114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D5E994D7-8A34-43DF-AE1D-19EBFCE5985E}"/>
              </a:ext>
            </a:extLst>
          </p:cNvPr>
          <p:cNvSpPr/>
          <p:nvPr/>
        </p:nvSpPr>
        <p:spPr>
          <a:xfrm>
            <a:off x="15390273" y="267861"/>
            <a:ext cx="2059527" cy="1141839"/>
          </a:xfrm>
          <a:prstGeom prst="ellips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C8A9DD54-743F-453D-9617-D742F6CC6A03}"/>
              </a:ext>
            </a:extLst>
          </p:cNvPr>
          <p:cNvSpPr/>
          <p:nvPr/>
        </p:nvSpPr>
        <p:spPr>
          <a:xfrm>
            <a:off x="14554200" y="2483804"/>
            <a:ext cx="685800" cy="105183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FDB502E6-8B24-49D5-8535-103614A6D150}"/>
              </a:ext>
            </a:extLst>
          </p:cNvPr>
          <p:cNvSpPr/>
          <p:nvPr/>
        </p:nvSpPr>
        <p:spPr>
          <a:xfrm>
            <a:off x="-6629400" y="-7962900"/>
            <a:ext cx="29337000" cy="796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FBF42EF0-6C60-42DA-BA1D-3BBA07EB594D}"/>
              </a:ext>
            </a:extLst>
          </p:cNvPr>
          <p:cNvSpPr/>
          <p:nvPr/>
        </p:nvSpPr>
        <p:spPr>
          <a:xfrm>
            <a:off x="-9144000" y="-5905500"/>
            <a:ext cx="9144000" cy="18973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EC40A4E-FE05-41EF-9472-71327A28094A}"/>
              </a:ext>
            </a:extLst>
          </p:cNvPr>
          <p:cNvSpPr/>
          <p:nvPr/>
        </p:nvSpPr>
        <p:spPr>
          <a:xfrm>
            <a:off x="18288000" y="-5600700"/>
            <a:ext cx="6248400" cy="1905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C92EFEE4-D688-45D5-B060-0B74E569C073}"/>
              </a:ext>
            </a:extLst>
          </p:cNvPr>
          <p:cNvSpPr/>
          <p:nvPr/>
        </p:nvSpPr>
        <p:spPr>
          <a:xfrm>
            <a:off x="-6541905" y="10287000"/>
            <a:ext cx="29249505" cy="438916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5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670390">
            <a:off x="12772940" y="4720069"/>
            <a:ext cx="11030118" cy="111338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6486651" y="2812430"/>
            <a:ext cx="12726488" cy="59564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6200000">
            <a:off x="14562777" y="452331"/>
            <a:ext cx="7197231" cy="2836793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DC0786D5-7D91-40B5-901E-40D7438520CB}"/>
              </a:ext>
            </a:extLst>
          </p:cNvPr>
          <p:cNvGrpSpPr/>
          <p:nvPr/>
        </p:nvGrpSpPr>
        <p:grpSpPr>
          <a:xfrm>
            <a:off x="2914782" y="3848100"/>
            <a:ext cx="13731609" cy="2220186"/>
            <a:chOff x="6096000" y="3466660"/>
            <a:chExt cx="11891599" cy="1431069"/>
          </a:xfrm>
        </p:grpSpPr>
        <p:sp>
          <p:nvSpPr>
            <p:cNvPr id="7" name="TextBox 7"/>
            <p:cNvSpPr txBox="1"/>
            <p:nvPr/>
          </p:nvSpPr>
          <p:spPr>
            <a:xfrm>
              <a:off x="6096000" y="4046824"/>
              <a:ext cx="11887200" cy="8509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</a:rPr>
                <a:t>Xây </a:t>
              </a:r>
              <a:r>
                <a:rPr lang="vi-VN" sz="3600">
                  <a:solidFill>
                    <a:srgbClr val="D0C3F1"/>
                  </a:solidFill>
                </a:rPr>
                <a:t>dựng Chatbot dựa</a:t>
              </a:r>
              <a:r>
                <a:rPr lang="en-US" sz="360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vi-VN" sz="3600">
                  <a:solidFill>
                    <a:srgbClr val="D0C3F1"/>
                  </a:solidFill>
                </a:rPr>
                <a:t>trên Machine Learning (ML) và Trí tuệ nhân tạo (AI) để có thể lắng nghe và hiểu được những yêu cầu của khách một cách tự nhiên nhất</a:t>
              </a:r>
              <a:endParaRPr lang="en-US" sz="360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E0CFA0B-231B-4B4F-9EC1-5D6AE0A30D37}"/>
                </a:ext>
              </a:extLst>
            </p:cNvPr>
            <p:cNvSpPr txBox="1"/>
            <p:nvPr/>
          </p:nvSpPr>
          <p:spPr>
            <a:xfrm>
              <a:off x="6100399" y="3466660"/>
              <a:ext cx="11887200" cy="4412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6000" spc="-191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Mô</a:t>
              </a:r>
              <a:r>
                <a:rPr lang="en-US" sz="6000" spc="-191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6000" spc="-191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hình</a:t>
              </a:r>
              <a:r>
                <a:rPr lang="en-US" sz="6000" spc="-191" dirty="0">
                  <a:solidFill>
                    <a:srgbClr val="D0C3F1"/>
                  </a:solidFill>
                  <a:latin typeface="Abadi" panose="020B0604020104020204" pitchFamily="34" charset="0"/>
                </a:rPr>
                <a:t> Chatbot </a:t>
              </a:r>
              <a:r>
                <a:rPr lang="en-US" sz="6000" spc="-191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theo</a:t>
              </a:r>
              <a:r>
                <a:rPr lang="en-US" sz="6000" spc="-191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6000" spc="-191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ngữ</a:t>
              </a:r>
              <a:r>
                <a:rPr lang="en-US" sz="6000" spc="-191" dirty="0">
                  <a:solidFill>
                    <a:srgbClr val="D0C3F1"/>
                  </a:solidFill>
                  <a:latin typeface="Abadi" panose="020B0604020104020204" pitchFamily="34" charset="0"/>
                </a:rPr>
                <a:t> </a:t>
              </a:r>
              <a:r>
                <a:rPr lang="en-US" sz="6000" spc="-191" dirty="0" err="1">
                  <a:solidFill>
                    <a:srgbClr val="D0C3F1"/>
                  </a:solidFill>
                  <a:latin typeface="Abadi" panose="020B0604020104020204" pitchFamily="34" charset="0"/>
                </a:rPr>
                <a:t>cảnh</a:t>
              </a:r>
              <a:endParaRPr lang="en-US" sz="6000" spc="-191" dirty="0">
                <a:solidFill>
                  <a:srgbClr val="D0C3F1"/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535C36B0-2323-441A-ADA4-D2DAA988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008819">
            <a:off x="-954504" y="-7840279"/>
            <a:ext cx="11030118" cy="11133863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473EC62-0374-4579-82E2-5BB3C094A0CB}"/>
              </a:ext>
            </a:extLst>
          </p:cNvPr>
          <p:cNvSpPr/>
          <p:nvPr/>
        </p:nvSpPr>
        <p:spPr>
          <a:xfrm>
            <a:off x="-7696200" y="-7962900"/>
            <a:ext cx="30099000" cy="7962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449023D-8303-46A1-9F25-E856A3F37F76}"/>
              </a:ext>
            </a:extLst>
          </p:cNvPr>
          <p:cNvSpPr/>
          <p:nvPr/>
        </p:nvSpPr>
        <p:spPr>
          <a:xfrm>
            <a:off x="-9448800" y="-5143500"/>
            <a:ext cx="9448800" cy="1828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0D755E3-CEF0-4C1B-BC98-63C7F046CCFE}"/>
              </a:ext>
            </a:extLst>
          </p:cNvPr>
          <p:cNvSpPr/>
          <p:nvPr/>
        </p:nvSpPr>
        <p:spPr>
          <a:xfrm>
            <a:off x="-4191000" y="10287000"/>
            <a:ext cx="30099000" cy="57703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9C76955-6C31-4990-BC54-E660391E0D82}"/>
              </a:ext>
            </a:extLst>
          </p:cNvPr>
          <p:cNvSpPr/>
          <p:nvPr/>
        </p:nvSpPr>
        <p:spPr>
          <a:xfrm>
            <a:off x="18288000" y="-4838700"/>
            <a:ext cx="5638800" cy="169926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670390">
            <a:off x="12772940" y="4720069"/>
            <a:ext cx="11030118" cy="111338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6486651" y="2812430"/>
            <a:ext cx="12726488" cy="59564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16200000">
            <a:off x="14562777" y="452331"/>
            <a:ext cx="7197231" cy="283679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35C36B0-2323-441A-ADA4-D2DAA988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008819">
            <a:off x="-954504" y="-7840279"/>
            <a:ext cx="11030118" cy="111338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20C938F-4043-4104-B419-3758A03C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91" y="495299"/>
            <a:ext cx="5707768" cy="93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24DF44F-B00E-44E0-AC2E-8AF6A1A19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48" y="513065"/>
            <a:ext cx="5707768" cy="93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B36D08B-E5EC-41D8-B7FA-CA6AAAE84FB5}"/>
              </a:ext>
            </a:extLst>
          </p:cNvPr>
          <p:cNvSpPr/>
          <p:nvPr/>
        </p:nvSpPr>
        <p:spPr>
          <a:xfrm>
            <a:off x="-8610600" y="-8115300"/>
            <a:ext cx="33985200" cy="8115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0C200D30-6F78-4673-9D72-1104826A2399}"/>
              </a:ext>
            </a:extLst>
          </p:cNvPr>
          <p:cNvSpPr/>
          <p:nvPr/>
        </p:nvSpPr>
        <p:spPr>
          <a:xfrm>
            <a:off x="-7620000" y="-4991100"/>
            <a:ext cx="7620000" cy="19583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12CA541-4CA9-4F49-B465-839CC6BB1F0C}"/>
              </a:ext>
            </a:extLst>
          </p:cNvPr>
          <p:cNvSpPr/>
          <p:nvPr/>
        </p:nvSpPr>
        <p:spPr>
          <a:xfrm>
            <a:off x="-3352800" y="10287000"/>
            <a:ext cx="28727400" cy="5676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0008BC5-2ACD-4D00-AF5B-31F6C3625CE3}"/>
              </a:ext>
            </a:extLst>
          </p:cNvPr>
          <p:cNvSpPr/>
          <p:nvPr/>
        </p:nvSpPr>
        <p:spPr>
          <a:xfrm>
            <a:off x="18288000" y="-2705100"/>
            <a:ext cx="7924798" cy="14401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34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2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073042">
            <a:off x="1097254" y="-1483915"/>
            <a:ext cx="15115664" cy="151156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574830">
            <a:off x="14626698" y="-3725507"/>
            <a:ext cx="7451015" cy="7451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-5400000">
            <a:off x="-7214386" y="2984996"/>
            <a:ext cx="10952412" cy="49469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47897"/>
          <a:stretch>
            <a:fillRect/>
          </a:stretch>
        </p:blipFill>
        <p:spPr>
          <a:xfrm rot="5400000">
            <a:off x="13959819" y="6186325"/>
            <a:ext cx="9609081" cy="50065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02271" y="4600792"/>
            <a:ext cx="13258800" cy="606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Tổng </a:t>
            </a: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Poppins Light" panose="020B0604020202020204" charset="0"/>
              </a:rPr>
              <a:t>quan</a:t>
            </a:r>
            <a:r>
              <a:rPr kumimoji="0" lang="en-US" sz="6000" b="0" i="0" u="none" strike="noStrike" kern="1200" cap="none" spc="319" normalizeH="0" baseline="0" noProof="0">
                <a:ln>
                  <a:noFill/>
                </a:ln>
                <a:solidFill>
                  <a:srgbClr val="D0C3F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về Rasa Framework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A5E77F5-A4A6-4C43-88FE-A8E2DCC0AF97}"/>
              </a:ext>
            </a:extLst>
          </p:cNvPr>
          <p:cNvSpPr/>
          <p:nvPr/>
        </p:nvSpPr>
        <p:spPr>
          <a:xfrm>
            <a:off x="-6553200" y="-4838700"/>
            <a:ext cx="33147000" cy="483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70480DC-A5EF-40C1-8543-991EB4FF62BF}"/>
              </a:ext>
            </a:extLst>
          </p:cNvPr>
          <p:cNvSpPr/>
          <p:nvPr/>
        </p:nvSpPr>
        <p:spPr>
          <a:xfrm>
            <a:off x="-7772400" y="-4838700"/>
            <a:ext cx="7740381" cy="1776737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E1071B5-E938-4B9E-8FDB-9972DECD6BF1}"/>
              </a:ext>
            </a:extLst>
          </p:cNvPr>
          <p:cNvSpPr/>
          <p:nvPr/>
        </p:nvSpPr>
        <p:spPr>
          <a:xfrm>
            <a:off x="18288000" y="-3771900"/>
            <a:ext cx="6095818" cy="187295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EECEF66-38FE-4444-B135-DB4F0DAE9A3A}"/>
              </a:ext>
            </a:extLst>
          </p:cNvPr>
          <p:cNvSpPr/>
          <p:nvPr/>
        </p:nvSpPr>
        <p:spPr>
          <a:xfrm>
            <a:off x="-5489379" y="10287000"/>
            <a:ext cx="26291979" cy="4457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13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F0BFEA1EBD7E048A5AAE987DDF04153" ma:contentTypeVersion="8" ma:contentTypeDescription="Tạo tài liệu mới." ma:contentTypeScope="" ma:versionID="d0d10b2a9edb198b9d9358200349bb37">
  <xsd:schema xmlns:xsd="http://www.w3.org/2001/XMLSchema" xmlns:xs="http://www.w3.org/2001/XMLSchema" xmlns:p="http://schemas.microsoft.com/office/2006/metadata/properties" xmlns:ns2="2e3b6ab0-f5d4-45ba-a4c9-3e0d5e127a81" targetNamespace="http://schemas.microsoft.com/office/2006/metadata/properties" ma:root="true" ma:fieldsID="cd3cce446b5daace87199c777f54734d" ns2:_="">
    <xsd:import namespace="2e3b6ab0-f5d4-45ba-a4c9-3e0d5e127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b6ab0-f5d4-45ba-a4c9-3e0d5e127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92AECB-E621-49FE-BB97-B646E671CD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D33A6E-D578-475D-8941-DC8DEE45F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81A2A-D8A2-4424-9255-2C0BE2D71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b6ab0-f5d4-45ba-a4c9-3e0d5e127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16315</TotalTime>
  <Words>1922</Words>
  <Application>Microsoft Office PowerPoint</Application>
  <PresentationFormat>Tùy chỉnh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3" baseType="lpstr">
      <vt:lpstr>Times New Roman</vt:lpstr>
      <vt:lpstr>Calibri Light</vt:lpstr>
      <vt:lpstr>Arial</vt:lpstr>
      <vt:lpstr>.VnTime</vt:lpstr>
      <vt:lpstr>Poppins Light</vt:lpstr>
      <vt:lpstr>Abadi</vt:lpstr>
      <vt:lpstr>Calibri</vt:lpstr>
      <vt:lpstr>Poppins Light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Lê</cp:lastModifiedBy>
  <cp:revision>303</cp:revision>
  <dcterms:created xsi:type="dcterms:W3CDTF">2006-08-16T00:00:00Z</dcterms:created>
  <dcterms:modified xsi:type="dcterms:W3CDTF">2021-08-02T05:15:40Z</dcterms:modified>
  <dc:identifier>DAEgiUL1q_w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0x0101009F0BFEA1EBD7E048A5AAE987DDF04153</vt:lpwstr>
  </property>
</Properties>
</file>