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53B"/>
    <a:srgbClr val="410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AA02-6EAF-4698-A446-D3DB0F211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1B499-B09F-426B-93F2-E39CCF76C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A3C77-A83E-4F6B-86D5-90A5F5B2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16-May-24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765A2-6C69-4434-A86D-B381991D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A5A7D-A749-419E-A52A-69648BCE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0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369C-3110-4E49-BF97-849C34E5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FDFCA-9A99-447C-963F-B3F313609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D1271-1CD0-43D2-9371-51BEE5F7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16-May-24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CDED3-0405-415C-BC0E-E3F20A793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27D0-379B-42D8-9F42-9D20F008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1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AC0A9-3330-4EFA-985E-EA68116D6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FB08A-CED0-486F-9661-73A2B78FC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EDC4C-B03F-4D58-A5AD-65F47D9F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16-May-24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BAB7F-762B-4612-95DF-02DB87DA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0110C-C390-40F6-A9CB-A693387C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3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44C7-A07E-4535-ABEE-B5AF85E3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C592A-D2DE-4186-A78A-3A7630985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35CB6-BFD2-40EA-8FB0-69700C86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16-May-24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84511-18DC-4458-8425-8114FD26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60EDA-47ED-4D8D-86FB-91F6857E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7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6099-C040-4EDA-AB0D-B73AA719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B21F-0BDA-44CA-B83B-AAA8D45D2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A34A2-8FD4-4EC0-BB0C-7C80D770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16-May-24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37B57-6B6B-4012-B746-3A45903E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E2E59-D68F-4E72-AB89-B6A25B0E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FF4C-D18C-43E2-939B-E2B6B729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F94E-550C-4720-A00D-CC0873B96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E9786-55CA-444C-BEA5-97536E118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E8DC5-466D-457B-AA52-04AB93C1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16-May-24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8992A-C2E0-4D16-BC83-44F2DDEF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27049-3572-49C6-A3E5-A8B80C8E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5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E604-C972-408C-9797-F25CF178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BFB90-9CFF-4534-AC81-BACA979A3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9BD72-9818-44B1-A5A3-CF37EF0DA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62145-2041-4917-8CA1-2FB1FE38B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C003F-D273-4F51-A60D-A57837B3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9C3A0-8338-4423-873B-13859119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16-May-24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C58BB-6C4B-4336-A6AE-D816F640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DBF8A-E285-4B56-89AD-EC6093F5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2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ED30-C892-4373-8F85-F862AB3B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2154-5CA3-4E18-BB1C-81BB895A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16-May-24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78D05-17FB-48E5-804E-08FD622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82321-4707-4D0A-8060-1A6465BA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24323-534D-46FB-B8E1-1541A2A2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16-May-24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67FB9-0FE6-4898-B2F3-E73E8C98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F680B-04A6-40F5-8769-28B33D43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6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CE8A-ED0B-4A67-8FE7-7327209F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FF7E-5126-4E46-9746-A4AC4CFB3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977CC-F0AB-4EE5-9F48-4A75EC356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B2424-5CAA-43CF-807A-A68443D1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16-May-24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BBB43-B2AD-4EA1-BF63-BC35C150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FFF7A-4908-4B8B-8C1E-05EFA286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5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4934-4AF7-4137-BB5D-305A9D48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62743-0C3A-4071-BC0F-086884B26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09630-282B-4544-93E6-2AE3DB2A4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3EC8E-6904-4DF1-B96B-C578FA5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10-5F29-4607-A107-8BCDDBCBDDCA}" type="datetimeFigureOut">
              <a:rPr lang="en-US" smtClean="0"/>
              <a:t>16-May-24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F600F-BFFD-4916-AC27-875D281E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957B8-0C4E-4790-87CE-46E7EC1C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3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303C7-9487-4440-B146-437EB6F3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26B42-BBBD-4E6D-B8C4-3BA7E7D36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763F2-66BC-41AF-AB7E-2EC036119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1C410-5F29-4607-A107-8BCDDBCBDDCA}" type="datetimeFigureOut">
              <a:rPr lang="en-US" smtClean="0"/>
              <a:t>16-May-24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BBEA7-BE47-4932-9F96-9D490788A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F349-43FE-4A9C-96B9-CDD56D030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32349-BA1D-4ABA-8EAB-E16573A0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C52CC2-1813-4B0E-ABDA-4898E3A4F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637BE8-FFCA-451C-94C3-2F7FC9135B4D}"/>
              </a:ext>
            </a:extLst>
          </p:cNvPr>
          <p:cNvSpPr txBox="1"/>
          <p:nvPr/>
        </p:nvSpPr>
        <p:spPr>
          <a:xfrm>
            <a:off x="757974" y="1446062"/>
            <a:ext cx="54774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PROJECT </a:t>
            </a:r>
            <a:r>
              <a:rPr lang="en-US" sz="6600" b="1" dirty="0">
                <a:solidFill>
                  <a:schemeClr val="bg1"/>
                </a:solidFill>
              </a:rPr>
              <a:t>DEMO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0BFAE-A8A3-46F9-8271-E935A3F197CD}"/>
              </a:ext>
            </a:extLst>
          </p:cNvPr>
          <p:cNvSpPr txBox="1"/>
          <p:nvPr/>
        </p:nvSpPr>
        <p:spPr>
          <a:xfrm>
            <a:off x="757974" y="2373745"/>
            <a:ext cx="6908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Human Resource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7E2D0-D27B-4708-9CCF-70A900059E53}"/>
              </a:ext>
            </a:extLst>
          </p:cNvPr>
          <p:cNvSpPr txBox="1"/>
          <p:nvPr/>
        </p:nvSpPr>
        <p:spPr>
          <a:xfrm>
            <a:off x="826399" y="4918472"/>
            <a:ext cx="4743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Presenter:  Le Qui Long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D440E-791E-4D77-960D-30E03714D380}"/>
              </a:ext>
            </a:extLst>
          </p:cNvPr>
          <p:cNvSpPr txBox="1"/>
          <p:nvPr/>
        </p:nvSpPr>
        <p:spPr>
          <a:xfrm>
            <a:off x="826398" y="5365016"/>
            <a:ext cx="4743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Mentor:  Nguyen </a:t>
            </a:r>
            <a:r>
              <a:rPr lang="en-US" sz="2800" b="1" dirty="0" err="1">
                <a:solidFill>
                  <a:schemeClr val="bg1"/>
                </a:solidFill>
              </a:rPr>
              <a:t>Trong</a:t>
            </a:r>
            <a:r>
              <a:rPr lang="en-US" sz="2800" b="1" dirty="0">
                <a:solidFill>
                  <a:schemeClr val="bg1"/>
                </a:solidFill>
              </a:rPr>
              <a:t> Hoang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	      Nguyen Xuan </a:t>
            </a:r>
            <a:r>
              <a:rPr lang="en-US" sz="2800" b="1" dirty="0" err="1">
                <a:solidFill>
                  <a:schemeClr val="bg1"/>
                </a:solidFill>
              </a:rPr>
              <a:t>Giang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08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5A4BE-E734-47C2-97F4-C10D6A03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09" y="1"/>
            <a:ext cx="12218039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9234-846E-49A7-82B1-8A95B919E399}"/>
              </a:ext>
            </a:extLst>
          </p:cNvPr>
          <p:cNvSpPr txBox="1"/>
          <p:nvPr/>
        </p:nvSpPr>
        <p:spPr>
          <a:xfrm>
            <a:off x="4939553" y="2689411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DAAAB-BC5C-4DF3-AFB1-DF05DB846284}"/>
              </a:ext>
            </a:extLst>
          </p:cNvPr>
          <p:cNvSpPr txBox="1"/>
          <p:nvPr/>
        </p:nvSpPr>
        <p:spPr>
          <a:xfrm>
            <a:off x="6016711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2647C-1B73-4C5D-8A41-65A19A09FC27}"/>
              </a:ext>
            </a:extLst>
          </p:cNvPr>
          <p:cNvSpPr txBox="1"/>
          <p:nvPr/>
        </p:nvSpPr>
        <p:spPr>
          <a:xfrm>
            <a:off x="4939552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5E56-1B49-499B-8783-D19AC32286AF}"/>
              </a:ext>
            </a:extLst>
          </p:cNvPr>
          <p:cNvSpPr txBox="1"/>
          <p:nvPr/>
        </p:nvSpPr>
        <p:spPr>
          <a:xfrm>
            <a:off x="6016711" y="2689410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E072-8834-4611-A57B-39E944B737E0}"/>
              </a:ext>
            </a:extLst>
          </p:cNvPr>
          <p:cNvSpPr txBox="1"/>
          <p:nvPr/>
        </p:nvSpPr>
        <p:spPr>
          <a:xfrm>
            <a:off x="515218" y="181960"/>
            <a:ext cx="284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4. Structure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F48E35-1C97-4642-8262-9616BF19E4D0}"/>
              </a:ext>
            </a:extLst>
          </p:cNvPr>
          <p:cNvSpPr txBox="1"/>
          <p:nvPr/>
        </p:nvSpPr>
        <p:spPr>
          <a:xfrm>
            <a:off x="716729" y="828291"/>
            <a:ext cx="2814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10433"/>
                </a:solidFill>
              </a:rPr>
              <a:t>Use case diagram</a:t>
            </a:r>
            <a:endParaRPr lang="en-US" sz="2800" b="1" dirty="0">
              <a:solidFill>
                <a:srgbClr val="41043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574169-4BE7-4A33-9C76-68A7E4808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0" y="1289956"/>
            <a:ext cx="11662232" cy="536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3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5A4BE-E734-47C2-97F4-C10D6A03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09" y="1"/>
            <a:ext cx="12218039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9234-846E-49A7-82B1-8A95B919E399}"/>
              </a:ext>
            </a:extLst>
          </p:cNvPr>
          <p:cNvSpPr txBox="1"/>
          <p:nvPr/>
        </p:nvSpPr>
        <p:spPr>
          <a:xfrm>
            <a:off x="4939553" y="2689411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DAAAB-BC5C-4DF3-AFB1-DF05DB846284}"/>
              </a:ext>
            </a:extLst>
          </p:cNvPr>
          <p:cNvSpPr txBox="1"/>
          <p:nvPr/>
        </p:nvSpPr>
        <p:spPr>
          <a:xfrm>
            <a:off x="6016711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2647C-1B73-4C5D-8A41-65A19A09FC27}"/>
              </a:ext>
            </a:extLst>
          </p:cNvPr>
          <p:cNvSpPr txBox="1"/>
          <p:nvPr/>
        </p:nvSpPr>
        <p:spPr>
          <a:xfrm>
            <a:off x="4939552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5E56-1B49-499B-8783-D19AC32286AF}"/>
              </a:ext>
            </a:extLst>
          </p:cNvPr>
          <p:cNvSpPr txBox="1"/>
          <p:nvPr/>
        </p:nvSpPr>
        <p:spPr>
          <a:xfrm>
            <a:off x="6016711" y="2689410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E072-8834-4611-A57B-39E944B737E0}"/>
              </a:ext>
            </a:extLst>
          </p:cNvPr>
          <p:cNvSpPr txBox="1"/>
          <p:nvPr/>
        </p:nvSpPr>
        <p:spPr>
          <a:xfrm>
            <a:off x="515218" y="181960"/>
            <a:ext cx="284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4. Structure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F48E35-1C97-4642-8262-9616BF19E4D0}"/>
              </a:ext>
            </a:extLst>
          </p:cNvPr>
          <p:cNvSpPr txBox="1"/>
          <p:nvPr/>
        </p:nvSpPr>
        <p:spPr>
          <a:xfrm>
            <a:off x="716729" y="828291"/>
            <a:ext cx="2814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10433"/>
                </a:solidFill>
              </a:rPr>
              <a:t>Mockup</a:t>
            </a:r>
            <a:endParaRPr lang="en-US" sz="2800" b="1" dirty="0">
              <a:solidFill>
                <a:srgbClr val="41043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D30A91-D748-44AD-A7E6-E82610FC8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397" y="1347787"/>
            <a:ext cx="4097496" cy="3975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8C27C3-823F-4B48-8F7D-112D5A801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667" y="181960"/>
            <a:ext cx="6647639" cy="31262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EF8DD3-39B4-43DD-848D-20A5FCF54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099" y="3549797"/>
            <a:ext cx="6707295" cy="31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5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5A4BE-E734-47C2-97F4-C10D6A03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09" y="1"/>
            <a:ext cx="12218039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9234-846E-49A7-82B1-8A95B919E399}"/>
              </a:ext>
            </a:extLst>
          </p:cNvPr>
          <p:cNvSpPr txBox="1"/>
          <p:nvPr/>
        </p:nvSpPr>
        <p:spPr>
          <a:xfrm>
            <a:off x="4939553" y="2689411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DAAAB-BC5C-4DF3-AFB1-DF05DB846284}"/>
              </a:ext>
            </a:extLst>
          </p:cNvPr>
          <p:cNvSpPr txBox="1"/>
          <p:nvPr/>
        </p:nvSpPr>
        <p:spPr>
          <a:xfrm>
            <a:off x="6016711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2647C-1B73-4C5D-8A41-65A19A09FC27}"/>
              </a:ext>
            </a:extLst>
          </p:cNvPr>
          <p:cNvSpPr txBox="1"/>
          <p:nvPr/>
        </p:nvSpPr>
        <p:spPr>
          <a:xfrm>
            <a:off x="4939552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5E56-1B49-499B-8783-D19AC32286AF}"/>
              </a:ext>
            </a:extLst>
          </p:cNvPr>
          <p:cNvSpPr txBox="1"/>
          <p:nvPr/>
        </p:nvSpPr>
        <p:spPr>
          <a:xfrm>
            <a:off x="6016711" y="2689410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FAE62F-0382-4D3A-AD53-FDA8E7C09833}"/>
              </a:ext>
            </a:extLst>
          </p:cNvPr>
          <p:cNvSpPr txBox="1"/>
          <p:nvPr/>
        </p:nvSpPr>
        <p:spPr>
          <a:xfrm>
            <a:off x="1703293" y="1803268"/>
            <a:ext cx="7566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FF953B"/>
                </a:solidFill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7601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5A4BE-E734-47C2-97F4-C10D6A03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18039" cy="6857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A7A959-0067-4379-AA16-D07F432E8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701" y="1693489"/>
            <a:ext cx="8867775" cy="3686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9234-846E-49A7-82B1-8A95B919E399}"/>
              </a:ext>
            </a:extLst>
          </p:cNvPr>
          <p:cNvSpPr txBox="1"/>
          <p:nvPr/>
        </p:nvSpPr>
        <p:spPr>
          <a:xfrm>
            <a:off x="4939553" y="2689411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DAAAB-BC5C-4DF3-AFB1-DF05DB846284}"/>
              </a:ext>
            </a:extLst>
          </p:cNvPr>
          <p:cNvSpPr txBox="1"/>
          <p:nvPr/>
        </p:nvSpPr>
        <p:spPr>
          <a:xfrm>
            <a:off x="6016711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2647C-1B73-4C5D-8A41-65A19A09FC27}"/>
              </a:ext>
            </a:extLst>
          </p:cNvPr>
          <p:cNvSpPr txBox="1"/>
          <p:nvPr/>
        </p:nvSpPr>
        <p:spPr>
          <a:xfrm>
            <a:off x="4939552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5E56-1B49-499B-8783-D19AC32286AF}"/>
              </a:ext>
            </a:extLst>
          </p:cNvPr>
          <p:cNvSpPr txBox="1"/>
          <p:nvPr/>
        </p:nvSpPr>
        <p:spPr>
          <a:xfrm>
            <a:off x="6016711" y="2689410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E072-8834-4611-A57B-39E944B737E0}"/>
              </a:ext>
            </a:extLst>
          </p:cNvPr>
          <p:cNvSpPr txBox="1"/>
          <p:nvPr/>
        </p:nvSpPr>
        <p:spPr>
          <a:xfrm>
            <a:off x="1912319" y="2089245"/>
            <a:ext cx="293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Project </a:t>
            </a:r>
          </a:p>
          <a:p>
            <a:r>
              <a:rPr lang="en-US" sz="3600" b="1" dirty="0">
                <a:solidFill>
                  <a:srgbClr val="410433"/>
                </a:solidFill>
              </a:rPr>
              <a:t>   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979287-A077-4515-B6A5-97E5D1356F0B}"/>
              </a:ext>
            </a:extLst>
          </p:cNvPr>
          <p:cNvSpPr txBox="1"/>
          <p:nvPr/>
        </p:nvSpPr>
        <p:spPr>
          <a:xfrm>
            <a:off x="7064734" y="2438963"/>
            <a:ext cx="266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Technologies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80EFC5-40F3-4155-8DD4-B6D3BD9C86F7}"/>
              </a:ext>
            </a:extLst>
          </p:cNvPr>
          <p:cNvSpPr txBox="1"/>
          <p:nvPr/>
        </p:nvSpPr>
        <p:spPr>
          <a:xfrm>
            <a:off x="2152897" y="4053755"/>
            <a:ext cx="266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Features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0FF85-3B2C-4E15-9C39-978A3A9FAAA6}"/>
              </a:ext>
            </a:extLst>
          </p:cNvPr>
          <p:cNvSpPr txBox="1"/>
          <p:nvPr/>
        </p:nvSpPr>
        <p:spPr>
          <a:xfrm>
            <a:off x="7064734" y="3772706"/>
            <a:ext cx="293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Project </a:t>
            </a:r>
          </a:p>
          <a:p>
            <a:r>
              <a:rPr lang="en-US" sz="3600" b="1" dirty="0">
                <a:solidFill>
                  <a:srgbClr val="410433"/>
                </a:solidFill>
              </a:rPr>
              <a:t>   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F926F6-2490-4A5C-87FE-B720EB71F6A8}"/>
              </a:ext>
            </a:extLst>
          </p:cNvPr>
          <p:cNvSpPr txBox="1"/>
          <p:nvPr/>
        </p:nvSpPr>
        <p:spPr>
          <a:xfrm>
            <a:off x="477934" y="297558"/>
            <a:ext cx="4945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Presentation agenda</a:t>
            </a:r>
          </a:p>
        </p:txBody>
      </p:sp>
    </p:spTree>
    <p:extLst>
      <p:ext uri="{BB962C8B-B14F-4D97-AF65-F5344CB8AC3E}">
        <p14:creationId xmlns:p14="http://schemas.microsoft.com/office/powerpoint/2010/main" val="277093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5A4BE-E734-47C2-97F4-C10D6A03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18039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9234-846E-49A7-82B1-8A95B919E399}"/>
              </a:ext>
            </a:extLst>
          </p:cNvPr>
          <p:cNvSpPr txBox="1"/>
          <p:nvPr/>
        </p:nvSpPr>
        <p:spPr>
          <a:xfrm>
            <a:off x="4939553" y="2689411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DAAAB-BC5C-4DF3-AFB1-DF05DB846284}"/>
              </a:ext>
            </a:extLst>
          </p:cNvPr>
          <p:cNvSpPr txBox="1"/>
          <p:nvPr/>
        </p:nvSpPr>
        <p:spPr>
          <a:xfrm>
            <a:off x="6016711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2647C-1B73-4C5D-8A41-65A19A09FC27}"/>
              </a:ext>
            </a:extLst>
          </p:cNvPr>
          <p:cNvSpPr txBox="1"/>
          <p:nvPr/>
        </p:nvSpPr>
        <p:spPr>
          <a:xfrm>
            <a:off x="4939552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5E56-1B49-499B-8783-D19AC32286AF}"/>
              </a:ext>
            </a:extLst>
          </p:cNvPr>
          <p:cNvSpPr txBox="1"/>
          <p:nvPr/>
        </p:nvSpPr>
        <p:spPr>
          <a:xfrm>
            <a:off x="6016711" y="2689410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E072-8834-4611-A57B-39E944B737E0}"/>
              </a:ext>
            </a:extLst>
          </p:cNvPr>
          <p:cNvSpPr txBox="1"/>
          <p:nvPr/>
        </p:nvSpPr>
        <p:spPr>
          <a:xfrm>
            <a:off x="524182" y="339369"/>
            <a:ext cx="4945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1. Project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A58031-3AEB-4630-BB77-0EFC583565C7}"/>
              </a:ext>
            </a:extLst>
          </p:cNvPr>
          <p:cNvSpPr txBox="1"/>
          <p:nvPr/>
        </p:nvSpPr>
        <p:spPr>
          <a:xfrm>
            <a:off x="3580455" y="1061825"/>
            <a:ext cx="7446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10433"/>
                </a:solidFill>
              </a:rPr>
              <a:t>Introduction</a:t>
            </a:r>
            <a:r>
              <a:rPr lang="en-US" sz="2000" b="1" dirty="0">
                <a:solidFill>
                  <a:srgbClr val="410433"/>
                </a:solidFill>
              </a:rPr>
              <a:t>: This project aims at creating a human resource </a:t>
            </a:r>
          </a:p>
          <a:p>
            <a:r>
              <a:rPr lang="en-US" sz="2000" b="1" dirty="0">
                <a:solidFill>
                  <a:srgbClr val="410433"/>
                </a:solidFill>
              </a:rPr>
              <a:t>management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918CD-3A48-49A9-BF01-0729656C2EF1}"/>
              </a:ext>
            </a:extLst>
          </p:cNvPr>
          <p:cNvSpPr txBox="1"/>
          <p:nvPr/>
        </p:nvSpPr>
        <p:spPr>
          <a:xfrm>
            <a:off x="3580455" y="1972392"/>
            <a:ext cx="1730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10433"/>
                </a:solidFill>
              </a:rPr>
              <a:t>Objectives</a:t>
            </a:r>
            <a:r>
              <a:rPr lang="en-US" sz="2400" b="1" dirty="0"/>
              <a:t>: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EC9914-56CB-4387-A812-0A002A20B6B8}"/>
              </a:ext>
            </a:extLst>
          </p:cNvPr>
          <p:cNvSpPr txBox="1"/>
          <p:nvPr/>
        </p:nvSpPr>
        <p:spPr>
          <a:xfrm>
            <a:off x="3580455" y="2482170"/>
            <a:ext cx="667870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410433"/>
                </a:solidFill>
              </a:rPr>
              <a:t>Create a secured app with authentication and authorization</a:t>
            </a:r>
            <a:br>
              <a:rPr lang="en-US" sz="2000" b="1" dirty="0">
                <a:solidFill>
                  <a:srgbClr val="410433"/>
                </a:solidFill>
              </a:rPr>
            </a:br>
            <a:endParaRPr lang="en-US" sz="2000" b="1" dirty="0">
              <a:solidFill>
                <a:srgbClr val="410433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410433"/>
                </a:solidFill>
              </a:rPr>
              <a:t>Allow many roles to serve different purposes</a:t>
            </a:r>
            <a:br>
              <a:rPr lang="en-US" sz="2000" b="1" dirty="0">
                <a:solidFill>
                  <a:srgbClr val="410433"/>
                </a:solidFill>
              </a:rPr>
            </a:br>
            <a:endParaRPr lang="en-US" sz="2000" b="1" dirty="0">
              <a:solidFill>
                <a:srgbClr val="410433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410433"/>
                </a:solidFill>
              </a:rPr>
              <a:t>Allow user to view, change their info, create leave request, create salary raise request</a:t>
            </a:r>
            <a:br>
              <a:rPr lang="en-US" sz="2000" b="1" dirty="0">
                <a:solidFill>
                  <a:srgbClr val="410433"/>
                </a:solidFill>
              </a:rPr>
            </a:br>
            <a:endParaRPr lang="en-US" sz="2000" b="1" dirty="0">
              <a:solidFill>
                <a:srgbClr val="410433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410433"/>
                </a:solidFill>
              </a:rPr>
              <a:t>Allow pm to give attendance to employees in their manage, accept or reject their leave request</a:t>
            </a:r>
            <a:br>
              <a:rPr lang="en-US" sz="2000" b="1" dirty="0">
                <a:solidFill>
                  <a:srgbClr val="410433"/>
                </a:solidFill>
              </a:rPr>
            </a:br>
            <a:endParaRPr lang="en-US" sz="2000" b="1" dirty="0">
              <a:solidFill>
                <a:srgbClr val="410433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410433"/>
                </a:solidFill>
              </a:rPr>
              <a:t>Allow admin to manage projects; handle employee’s salary raise request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DB3983-86CD-4F7A-97B9-5AF0118F0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08" y="1499903"/>
            <a:ext cx="2276793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6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5A4BE-E734-47C2-97F4-C10D6A03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18039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9234-846E-49A7-82B1-8A95B919E399}"/>
              </a:ext>
            </a:extLst>
          </p:cNvPr>
          <p:cNvSpPr txBox="1"/>
          <p:nvPr/>
        </p:nvSpPr>
        <p:spPr>
          <a:xfrm>
            <a:off x="4939553" y="2689411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DAAAB-BC5C-4DF3-AFB1-DF05DB846284}"/>
              </a:ext>
            </a:extLst>
          </p:cNvPr>
          <p:cNvSpPr txBox="1"/>
          <p:nvPr/>
        </p:nvSpPr>
        <p:spPr>
          <a:xfrm>
            <a:off x="6016711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2647C-1B73-4C5D-8A41-65A19A09FC27}"/>
              </a:ext>
            </a:extLst>
          </p:cNvPr>
          <p:cNvSpPr txBox="1"/>
          <p:nvPr/>
        </p:nvSpPr>
        <p:spPr>
          <a:xfrm>
            <a:off x="4939552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5E56-1B49-499B-8783-D19AC32286AF}"/>
              </a:ext>
            </a:extLst>
          </p:cNvPr>
          <p:cNvSpPr txBox="1"/>
          <p:nvPr/>
        </p:nvSpPr>
        <p:spPr>
          <a:xfrm>
            <a:off x="6016711" y="2689410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E072-8834-4611-A57B-39E944B737E0}"/>
              </a:ext>
            </a:extLst>
          </p:cNvPr>
          <p:cNvSpPr txBox="1"/>
          <p:nvPr/>
        </p:nvSpPr>
        <p:spPr>
          <a:xfrm>
            <a:off x="477934" y="297558"/>
            <a:ext cx="4945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2. Applied technologies</a:t>
            </a:r>
          </a:p>
        </p:txBody>
      </p:sp>
      <p:pic>
        <p:nvPicPr>
          <p:cNvPr id="1034" name="Picture 10" descr="Image result for spring security logo">
            <a:extLst>
              <a:ext uri="{FF2B5EF4-FFF2-40B4-BE49-F238E27FC236}">
                <a16:creationId xmlns:a16="http://schemas.microsoft.com/office/drawing/2014/main" id="{50EBE2AF-7374-44AD-B2F6-E4098C977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82" y="1271278"/>
            <a:ext cx="2328553" cy="145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jwt">
            <a:extLst>
              <a:ext uri="{FF2B5EF4-FFF2-40B4-BE49-F238E27FC236}">
                <a16:creationId xmlns:a16="http://schemas.microsoft.com/office/drawing/2014/main" id="{68F692CF-2918-453B-9777-A280C8012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34" y="3266189"/>
            <a:ext cx="3348022" cy="98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mazon s3 logo">
            <a:extLst>
              <a:ext uri="{FF2B5EF4-FFF2-40B4-BE49-F238E27FC236}">
                <a16:creationId xmlns:a16="http://schemas.microsoft.com/office/drawing/2014/main" id="{BF2B7B3E-4977-408E-9488-0C81C20A9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99" y="4696509"/>
            <a:ext cx="1869991" cy="154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oauth2 logo">
            <a:extLst>
              <a:ext uri="{FF2B5EF4-FFF2-40B4-BE49-F238E27FC236}">
                <a16:creationId xmlns:a16="http://schemas.microsoft.com/office/drawing/2014/main" id="{D6F5F365-ED6C-436C-A0E9-FB231DDD8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170" y="786312"/>
            <a:ext cx="2612572" cy="189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react js">
            <a:extLst>
              <a:ext uri="{FF2B5EF4-FFF2-40B4-BE49-F238E27FC236}">
                <a16:creationId xmlns:a16="http://schemas.microsoft.com/office/drawing/2014/main" id="{2892C00B-6671-4B5D-9BEE-65295C24C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663" y="4286136"/>
            <a:ext cx="1969168" cy="206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postgresql">
            <a:extLst>
              <a:ext uri="{FF2B5EF4-FFF2-40B4-BE49-F238E27FC236}">
                <a16:creationId xmlns:a16="http://schemas.microsoft.com/office/drawing/2014/main" id="{AC1CBACE-DB9C-481D-AF59-C0A360B6D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81" y="4656863"/>
            <a:ext cx="2982783" cy="174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redis">
            <a:extLst>
              <a:ext uri="{FF2B5EF4-FFF2-40B4-BE49-F238E27FC236}">
                <a16:creationId xmlns:a16="http://schemas.microsoft.com/office/drawing/2014/main" id="{DFBB5368-338F-4916-A563-DEBD06552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134" y="3352336"/>
            <a:ext cx="3294404" cy="104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java mail">
            <a:extLst>
              <a:ext uri="{FF2B5EF4-FFF2-40B4-BE49-F238E27FC236}">
                <a16:creationId xmlns:a16="http://schemas.microsoft.com/office/drawing/2014/main" id="{E6CC3240-1DFB-42CC-8CAD-A48EC6E83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285" y="1663794"/>
            <a:ext cx="1538944" cy="15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junit 5">
            <a:extLst>
              <a:ext uri="{FF2B5EF4-FFF2-40B4-BE49-F238E27FC236}">
                <a16:creationId xmlns:a16="http://schemas.microsoft.com/office/drawing/2014/main" id="{7703E74F-5701-4791-BDF5-5312C4FC7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99" y="2319225"/>
            <a:ext cx="2100944" cy="71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testcontainers">
            <a:extLst>
              <a:ext uri="{FF2B5EF4-FFF2-40B4-BE49-F238E27FC236}">
                <a16:creationId xmlns:a16="http://schemas.microsoft.com/office/drawing/2014/main" id="{1124F87A-3CA9-45FA-BBFF-D75EE70A1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670" y="1144876"/>
            <a:ext cx="2490011" cy="10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flyway">
            <a:extLst>
              <a:ext uri="{FF2B5EF4-FFF2-40B4-BE49-F238E27FC236}">
                <a16:creationId xmlns:a16="http://schemas.microsoft.com/office/drawing/2014/main" id="{1FA3AB9A-21C0-4075-BAB2-4E288622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108" y="4286136"/>
            <a:ext cx="1504120" cy="167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swagger">
            <a:extLst>
              <a:ext uri="{FF2B5EF4-FFF2-40B4-BE49-F238E27FC236}">
                <a16:creationId xmlns:a16="http://schemas.microsoft.com/office/drawing/2014/main" id="{C991AF44-30BF-433E-A64A-A25F564BD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64" y="3514052"/>
            <a:ext cx="2100944" cy="71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82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5A4BE-E734-47C2-97F4-C10D6A03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39" y="1"/>
            <a:ext cx="12218039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9234-846E-49A7-82B1-8A95B919E399}"/>
              </a:ext>
            </a:extLst>
          </p:cNvPr>
          <p:cNvSpPr txBox="1"/>
          <p:nvPr/>
        </p:nvSpPr>
        <p:spPr>
          <a:xfrm>
            <a:off x="4939553" y="2689411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DAAAB-BC5C-4DF3-AFB1-DF05DB846284}"/>
              </a:ext>
            </a:extLst>
          </p:cNvPr>
          <p:cNvSpPr txBox="1"/>
          <p:nvPr/>
        </p:nvSpPr>
        <p:spPr>
          <a:xfrm>
            <a:off x="6016711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2647C-1B73-4C5D-8A41-65A19A09FC27}"/>
              </a:ext>
            </a:extLst>
          </p:cNvPr>
          <p:cNvSpPr txBox="1"/>
          <p:nvPr/>
        </p:nvSpPr>
        <p:spPr>
          <a:xfrm>
            <a:off x="4939552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5E56-1B49-499B-8783-D19AC32286AF}"/>
              </a:ext>
            </a:extLst>
          </p:cNvPr>
          <p:cNvSpPr txBox="1"/>
          <p:nvPr/>
        </p:nvSpPr>
        <p:spPr>
          <a:xfrm>
            <a:off x="6016711" y="2689410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E072-8834-4611-A57B-39E944B737E0}"/>
              </a:ext>
            </a:extLst>
          </p:cNvPr>
          <p:cNvSpPr txBox="1"/>
          <p:nvPr/>
        </p:nvSpPr>
        <p:spPr>
          <a:xfrm>
            <a:off x="524182" y="339369"/>
            <a:ext cx="284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3.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F48E35-1C97-4642-8262-9616BF19E4D0}"/>
              </a:ext>
            </a:extLst>
          </p:cNvPr>
          <p:cNvSpPr txBox="1"/>
          <p:nvPr/>
        </p:nvSpPr>
        <p:spPr>
          <a:xfrm>
            <a:off x="1154147" y="1375560"/>
            <a:ext cx="1453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User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10DDE1-B091-41EE-90DE-70DB51B25F93}"/>
              </a:ext>
            </a:extLst>
          </p:cNvPr>
          <p:cNvSpPr txBox="1"/>
          <p:nvPr/>
        </p:nvSpPr>
        <p:spPr>
          <a:xfrm>
            <a:off x="4031661" y="1205843"/>
            <a:ext cx="5347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Login: </a:t>
            </a:r>
            <a:r>
              <a:rPr lang="en-US" sz="2000" b="1" dirty="0">
                <a:solidFill>
                  <a:srgbClr val="410433"/>
                </a:solidFill>
              </a:rPr>
              <a:t>through company account or email</a:t>
            </a:r>
            <a:endParaRPr lang="en-US" sz="3600" b="1" dirty="0">
              <a:solidFill>
                <a:srgbClr val="41043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0F522-BA02-47A2-ABA6-66126CC1093C}"/>
              </a:ext>
            </a:extLst>
          </p:cNvPr>
          <p:cNvSpPr txBox="1"/>
          <p:nvPr/>
        </p:nvSpPr>
        <p:spPr>
          <a:xfrm>
            <a:off x="4031659" y="1934243"/>
            <a:ext cx="627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Forgot password: </a:t>
            </a:r>
            <a:r>
              <a:rPr lang="en-US" sz="2000" b="1" dirty="0">
                <a:solidFill>
                  <a:srgbClr val="410433"/>
                </a:solidFill>
              </a:rPr>
              <a:t>token will be sent to their email</a:t>
            </a:r>
            <a:endParaRPr lang="en-US" sz="3600" b="1" dirty="0">
              <a:solidFill>
                <a:srgbClr val="41043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A7C8AC-33FA-4EE0-BE50-8990E5CB606D}"/>
              </a:ext>
            </a:extLst>
          </p:cNvPr>
          <p:cNvSpPr txBox="1"/>
          <p:nvPr/>
        </p:nvSpPr>
        <p:spPr>
          <a:xfrm>
            <a:off x="4031659" y="2662643"/>
            <a:ext cx="1878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Account: </a:t>
            </a:r>
            <a:endParaRPr lang="en-US" sz="3600" b="1" dirty="0">
              <a:solidFill>
                <a:srgbClr val="410433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181707-1404-4BFB-97CB-477AD84DFB73}"/>
              </a:ext>
            </a:extLst>
          </p:cNvPr>
          <p:cNvSpPr txBox="1"/>
          <p:nvPr/>
        </p:nvSpPr>
        <p:spPr>
          <a:xfrm>
            <a:off x="4817050" y="3122861"/>
            <a:ext cx="4708455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10433"/>
                </a:solidFill>
              </a:rPr>
              <a:t>View, change their basic info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10433"/>
                </a:solidFill>
              </a:rPr>
              <a:t>Upload avatar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10433"/>
                </a:solidFill>
              </a:rPr>
              <a:t>View projects history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10433"/>
                </a:solidFill>
              </a:rPr>
              <a:t>View attendance history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10433"/>
                </a:solidFill>
              </a:rPr>
              <a:t>Create new, view leave request history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10433"/>
                </a:solidFill>
              </a:rPr>
              <a:t>Create new, view salary raise history</a:t>
            </a:r>
            <a:endParaRPr lang="en-US" sz="3200" b="1" dirty="0">
              <a:solidFill>
                <a:srgbClr val="410433"/>
              </a:solidFill>
            </a:endParaRPr>
          </a:p>
        </p:txBody>
      </p:sp>
      <p:pic>
        <p:nvPicPr>
          <p:cNvPr id="2050" name="Picture 2" descr="Image result for user image">
            <a:extLst>
              <a:ext uri="{FF2B5EF4-FFF2-40B4-BE49-F238E27FC236}">
                <a16:creationId xmlns:a16="http://schemas.microsoft.com/office/drawing/2014/main" id="{B0478273-EB50-4BF8-B15E-336315A1B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0" y="2309116"/>
            <a:ext cx="25717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4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5A4BE-E734-47C2-97F4-C10D6A03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39" y="1"/>
            <a:ext cx="12218039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9234-846E-49A7-82B1-8A95B919E399}"/>
              </a:ext>
            </a:extLst>
          </p:cNvPr>
          <p:cNvSpPr txBox="1"/>
          <p:nvPr/>
        </p:nvSpPr>
        <p:spPr>
          <a:xfrm>
            <a:off x="4939553" y="2689411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DAAAB-BC5C-4DF3-AFB1-DF05DB846284}"/>
              </a:ext>
            </a:extLst>
          </p:cNvPr>
          <p:cNvSpPr txBox="1"/>
          <p:nvPr/>
        </p:nvSpPr>
        <p:spPr>
          <a:xfrm>
            <a:off x="6016711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2647C-1B73-4C5D-8A41-65A19A09FC27}"/>
              </a:ext>
            </a:extLst>
          </p:cNvPr>
          <p:cNvSpPr txBox="1"/>
          <p:nvPr/>
        </p:nvSpPr>
        <p:spPr>
          <a:xfrm>
            <a:off x="4939552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5E56-1B49-499B-8783-D19AC32286AF}"/>
              </a:ext>
            </a:extLst>
          </p:cNvPr>
          <p:cNvSpPr txBox="1"/>
          <p:nvPr/>
        </p:nvSpPr>
        <p:spPr>
          <a:xfrm>
            <a:off x="6016711" y="2689410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E072-8834-4611-A57B-39E944B737E0}"/>
              </a:ext>
            </a:extLst>
          </p:cNvPr>
          <p:cNvSpPr txBox="1"/>
          <p:nvPr/>
        </p:nvSpPr>
        <p:spPr>
          <a:xfrm>
            <a:off x="524182" y="339369"/>
            <a:ext cx="284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3.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F48E35-1C97-4642-8262-9616BF19E4D0}"/>
              </a:ext>
            </a:extLst>
          </p:cNvPr>
          <p:cNvSpPr txBox="1"/>
          <p:nvPr/>
        </p:nvSpPr>
        <p:spPr>
          <a:xfrm>
            <a:off x="1423602" y="1344342"/>
            <a:ext cx="1453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PM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10DDE1-B091-41EE-90DE-70DB51B25F93}"/>
              </a:ext>
            </a:extLst>
          </p:cNvPr>
          <p:cNvSpPr txBox="1"/>
          <p:nvPr/>
        </p:nvSpPr>
        <p:spPr>
          <a:xfrm>
            <a:off x="4031661" y="1205843"/>
            <a:ext cx="5347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Features of user</a:t>
            </a:r>
            <a:endParaRPr lang="en-US" sz="3600" b="1" dirty="0">
              <a:solidFill>
                <a:srgbClr val="41043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0F522-BA02-47A2-ABA6-66126CC1093C}"/>
              </a:ext>
            </a:extLst>
          </p:cNvPr>
          <p:cNvSpPr txBox="1"/>
          <p:nvPr/>
        </p:nvSpPr>
        <p:spPr>
          <a:xfrm>
            <a:off x="4031659" y="1934243"/>
            <a:ext cx="62792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Give attendance: </a:t>
            </a:r>
            <a:r>
              <a:rPr lang="en-US" sz="2000" b="1" dirty="0">
                <a:solidFill>
                  <a:srgbClr val="410433"/>
                </a:solidFill>
              </a:rPr>
              <a:t>give attendance to all employees in their manage</a:t>
            </a:r>
            <a:endParaRPr lang="en-US" sz="3600" b="1" dirty="0">
              <a:solidFill>
                <a:srgbClr val="410433"/>
              </a:solidFill>
            </a:endParaRPr>
          </a:p>
        </p:txBody>
      </p:sp>
      <p:pic>
        <p:nvPicPr>
          <p:cNvPr id="4098" name="Picture 2" descr="Image result for manager avatar">
            <a:extLst>
              <a:ext uri="{FF2B5EF4-FFF2-40B4-BE49-F238E27FC236}">
                <a16:creationId xmlns:a16="http://schemas.microsoft.com/office/drawing/2014/main" id="{533046A9-E0E3-4B9F-BDCD-F61AB08B7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40" y="2602564"/>
            <a:ext cx="23717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AC31F9-26BC-410F-BF17-EE75B19F8CBA}"/>
              </a:ext>
            </a:extLst>
          </p:cNvPr>
          <p:cNvSpPr txBox="1"/>
          <p:nvPr/>
        </p:nvSpPr>
        <p:spPr>
          <a:xfrm>
            <a:off x="4031658" y="2877994"/>
            <a:ext cx="62792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Handle leave request: </a:t>
            </a:r>
            <a:r>
              <a:rPr lang="en-US" sz="2000" b="1" dirty="0">
                <a:solidFill>
                  <a:srgbClr val="410433"/>
                </a:solidFill>
              </a:rPr>
              <a:t>accept or reject leave requests created by employees in their manage</a:t>
            </a:r>
            <a:endParaRPr lang="en-US" sz="3600" b="1" dirty="0">
              <a:solidFill>
                <a:srgbClr val="410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56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5A4BE-E734-47C2-97F4-C10D6A03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09" y="1"/>
            <a:ext cx="12218039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9234-846E-49A7-82B1-8A95B919E399}"/>
              </a:ext>
            </a:extLst>
          </p:cNvPr>
          <p:cNvSpPr txBox="1"/>
          <p:nvPr/>
        </p:nvSpPr>
        <p:spPr>
          <a:xfrm>
            <a:off x="4939553" y="2689411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DAAAB-BC5C-4DF3-AFB1-DF05DB846284}"/>
              </a:ext>
            </a:extLst>
          </p:cNvPr>
          <p:cNvSpPr txBox="1"/>
          <p:nvPr/>
        </p:nvSpPr>
        <p:spPr>
          <a:xfrm>
            <a:off x="6016711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2647C-1B73-4C5D-8A41-65A19A09FC27}"/>
              </a:ext>
            </a:extLst>
          </p:cNvPr>
          <p:cNvSpPr txBox="1"/>
          <p:nvPr/>
        </p:nvSpPr>
        <p:spPr>
          <a:xfrm>
            <a:off x="4939552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5E56-1B49-499B-8783-D19AC32286AF}"/>
              </a:ext>
            </a:extLst>
          </p:cNvPr>
          <p:cNvSpPr txBox="1"/>
          <p:nvPr/>
        </p:nvSpPr>
        <p:spPr>
          <a:xfrm>
            <a:off x="6016711" y="2689410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E072-8834-4611-A57B-39E944B737E0}"/>
              </a:ext>
            </a:extLst>
          </p:cNvPr>
          <p:cNvSpPr txBox="1"/>
          <p:nvPr/>
        </p:nvSpPr>
        <p:spPr>
          <a:xfrm>
            <a:off x="524182" y="339369"/>
            <a:ext cx="284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3.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F48E35-1C97-4642-8262-9616BF19E4D0}"/>
              </a:ext>
            </a:extLst>
          </p:cNvPr>
          <p:cNvSpPr txBox="1"/>
          <p:nvPr/>
        </p:nvSpPr>
        <p:spPr>
          <a:xfrm>
            <a:off x="994635" y="1344342"/>
            <a:ext cx="1950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ADMIN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10DDE1-B091-41EE-90DE-70DB51B25F93}"/>
              </a:ext>
            </a:extLst>
          </p:cNvPr>
          <p:cNvSpPr txBox="1"/>
          <p:nvPr/>
        </p:nvSpPr>
        <p:spPr>
          <a:xfrm>
            <a:off x="4031661" y="1205843"/>
            <a:ext cx="5347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Features of user</a:t>
            </a:r>
            <a:endParaRPr lang="en-US" sz="3600" b="1" dirty="0">
              <a:solidFill>
                <a:srgbClr val="41043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0F522-BA02-47A2-ABA6-66126CC1093C}"/>
              </a:ext>
            </a:extLst>
          </p:cNvPr>
          <p:cNvSpPr txBox="1"/>
          <p:nvPr/>
        </p:nvSpPr>
        <p:spPr>
          <a:xfrm>
            <a:off x="4031659" y="1934243"/>
            <a:ext cx="627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Manage projects:</a:t>
            </a:r>
            <a:endParaRPr lang="en-US" sz="3600" b="1" dirty="0">
              <a:solidFill>
                <a:srgbClr val="41043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AC31F9-26BC-410F-BF17-EE75B19F8CBA}"/>
              </a:ext>
            </a:extLst>
          </p:cNvPr>
          <p:cNvSpPr txBox="1"/>
          <p:nvPr/>
        </p:nvSpPr>
        <p:spPr>
          <a:xfrm>
            <a:off x="4031658" y="4162641"/>
            <a:ext cx="62792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Handle salary raise request: </a:t>
            </a:r>
            <a:r>
              <a:rPr lang="en-US" sz="2000" b="1" dirty="0">
                <a:solidFill>
                  <a:srgbClr val="410433"/>
                </a:solidFill>
              </a:rPr>
              <a:t>accept or reject salary raise requests created by employees</a:t>
            </a:r>
            <a:endParaRPr lang="en-US" sz="3600" b="1" dirty="0">
              <a:solidFill>
                <a:srgbClr val="410433"/>
              </a:solidFill>
            </a:endParaRPr>
          </a:p>
        </p:txBody>
      </p:sp>
      <p:pic>
        <p:nvPicPr>
          <p:cNvPr id="5122" name="Picture 2" descr="Image result for admin avatar">
            <a:extLst>
              <a:ext uri="{FF2B5EF4-FFF2-40B4-BE49-F238E27FC236}">
                <a16:creationId xmlns:a16="http://schemas.microsoft.com/office/drawing/2014/main" id="{E090A7A9-8631-4B2E-AAE8-3F5E13005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82" y="2262828"/>
            <a:ext cx="2604500" cy="260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80FF4E-1B6C-441E-83FC-B05732190382}"/>
              </a:ext>
            </a:extLst>
          </p:cNvPr>
          <p:cNvSpPr txBox="1"/>
          <p:nvPr/>
        </p:nvSpPr>
        <p:spPr>
          <a:xfrm>
            <a:off x="5378324" y="2323337"/>
            <a:ext cx="5155205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10433"/>
                </a:solidFill>
              </a:rPr>
              <a:t>Create, update projects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10433"/>
                </a:solidFill>
              </a:rPr>
              <a:t>Assign employees to projects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10433"/>
                </a:solidFill>
              </a:rPr>
              <a:t>Search employees by role, tech, effort, …</a:t>
            </a:r>
          </a:p>
        </p:txBody>
      </p:sp>
    </p:spTree>
    <p:extLst>
      <p:ext uri="{BB962C8B-B14F-4D97-AF65-F5344CB8AC3E}">
        <p14:creationId xmlns:p14="http://schemas.microsoft.com/office/powerpoint/2010/main" val="257438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5A4BE-E734-47C2-97F4-C10D6A03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09" y="1"/>
            <a:ext cx="12218039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9234-846E-49A7-82B1-8A95B919E399}"/>
              </a:ext>
            </a:extLst>
          </p:cNvPr>
          <p:cNvSpPr txBox="1"/>
          <p:nvPr/>
        </p:nvSpPr>
        <p:spPr>
          <a:xfrm>
            <a:off x="4939553" y="2689411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DAAAB-BC5C-4DF3-AFB1-DF05DB846284}"/>
              </a:ext>
            </a:extLst>
          </p:cNvPr>
          <p:cNvSpPr txBox="1"/>
          <p:nvPr/>
        </p:nvSpPr>
        <p:spPr>
          <a:xfrm>
            <a:off x="6016711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2647C-1B73-4C5D-8A41-65A19A09FC27}"/>
              </a:ext>
            </a:extLst>
          </p:cNvPr>
          <p:cNvSpPr txBox="1"/>
          <p:nvPr/>
        </p:nvSpPr>
        <p:spPr>
          <a:xfrm>
            <a:off x="4939552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5E56-1B49-499B-8783-D19AC32286AF}"/>
              </a:ext>
            </a:extLst>
          </p:cNvPr>
          <p:cNvSpPr txBox="1"/>
          <p:nvPr/>
        </p:nvSpPr>
        <p:spPr>
          <a:xfrm>
            <a:off x="6016711" y="2689410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E072-8834-4611-A57B-39E944B737E0}"/>
              </a:ext>
            </a:extLst>
          </p:cNvPr>
          <p:cNvSpPr txBox="1"/>
          <p:nvPr/>
        </p:nvSpPr>
        <p:spPr>
          <a:xfrm>
            <a:off x="524182" y="339369"/>
            <a:ext cx="284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3.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F48E35-1C97-4642-8262-9616BF19E4D0}"/>
              </a:ext>
            </a:extLst>
          </p:cNvPr>
          <p:cNvSpPr txBox="1"/>
          <p:nvPr/>
        </p:nvSpPr>
        <p:spPr>
          <a:xfrm>
            <a:off x="954488" y="1325068"/>
            <a:ext cx="260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SCHEDULE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10DDE1-B091-41EE-90DE-70DB51B25F93}"/>
              </a:ext>
            </a:extLst>
          </p:cNvPr>
          <p:cNvSpPr txBox="1"/>
          <p:nvPr/>
        </p:nvSpPr>
        <p:spPr>
          <a:xfrm>
            <a:off x="4094414" y="1909069"/>
            <a:ext cx="5347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Everyday attendance notification</a:t>
            </a:r>
            <a:endParaRPr lang="en-US" sz="3600" b="1" dirty="0">
              <a:solidFill>
                <a:srgbClr val="41043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46C48C-564E-47C6-9DE8-AF653BF0DB05}"/>
              </a:ext>
            </a:extLst>
          </p:cNvPr>
          <p:cNvSpPr txBox="1"/>
          <p:nvPr/>
        </p:nvSpPr>
        <p:spPr>
          <a:xfrm>
            <a:off x="4094414" y="2689410"/>
            <a:ext cx="5347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Weekly attendance report</a:t>
            </a:r>
            <a:endParaRPr lang="en-US" sz="3600" b="1" dirty="0">
              <a:solidFill>
                <a:srgbClr val="410433"/>
              </a:solidFill>
            </a:endParaRPr>
          </a:p>
        </p:txBody>
      </p:sp>
      <p:sp>
        <p:nvSpPr>
          <p:cNvPr id="2" name="AutoShape 2" descr="Image result for SCHEDULE task image">
            <a:extLst>
              <a:ext uri="{FF2B5EF4-FFF2-40B4-BE49-F238E27FC236}">
                <a16:creationId xmlns:a16="http://schemas.microsoft.com/office/drawing/2014/main" id="{975CA66B-A554-4202-88F6-B8CFC9A3E7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mage result for SCHEDULE task image">
            <a:extLst>
              <a:ext uri="{FF2B5EF4-FFF2-40B4-BE49-F238E27FC236}">
                <a16:creationId xmlns:a16="http://schemas.microsoft.com/office/drawing/2014/main" id="{C60816F4-7C1D-43E4-A160-EF5FB195B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73" y="2320253"/>
            <a:ext cx="2400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6B480FE-83DF-4BCA-A832-4019CA877962}"/>
              </a:ext>
            </a:extLst>
          </p:cNvPr>
          <p:cNvSpPr txBox="1"/>
          <p:nvPr/>
        </p:nvSpPr>
        <p:spPr>
          <a:xfrm>
            <a:off x="4094414" y="3461266"/>
            <a:ext cx="5677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10433"/>
                </a:solidFill>
              </a:rPr>
              <a:t>Update employee’s leave days monthly</a:t>
            </a:r>
            <a:endParaRPr lang="en-US" sz="3600" b="1" dirty="0">
              <a:solidFill>
                <a:srgbClr val="410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6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5A4BE-E734-47C2-97F4-C10D6A03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09" y="1"/>
            <a:ext cx="12218039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9234-846E-49A7-82B1-8A95B919E399}"/>
              </a:ext>
            </a:extLst>
          </p:cNvPr>
          <p:cNvSpPr txBox="1"/>
          <p:nvPr/>
        </p:nvSpPr>
        <p:spPr>
          <a:xfrm>
            <a:off x="4939553" y="2689411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DAAAB-BC5C-4DF3-AFB1-DF05DB846284}"/>
              </a:ext>
            </a:extLst>
          </p:cNvPr>
          <p:cNvSpPr txBox="1"/>
          <p:nvPr/>
        </p:nvSpPr>
        <p:spPr>
          <a:xfrm>
            <a:off x="6016711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2647C-1B73-4C5D-8A41-65A19A09FC27}"/>
              </a:ext>
            </a:extLst>
          </p:cNvPr>
          <p:cNvSpPr txBox="1"/>
          <p:nvPr/>
        </p:nvSpPr>
        <p:spPr>
          <a:xfrm>
            <a:off x="4939552" y="3788427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5E56-1B49-499B-8783-D19AC32286AF}"/>
              </a:ext>
            </a:extLst>
          </p:cNvPr>
          <p:cNvSpPr txBox="1"/>
          <p:nvPr/>
        </p:nvSpPr>
        <p:spPr>
          <a:xfrm>
            <a:off x="6016711" y="2689410"/>
            <a:ext cx="54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E072-8834-4611-A57B-39E944B737E0}"/>
              </a:ext>
            </a:extLst>
          </p:cNvPr>
          <p:cNvSpPr txBox="1"/>
          <p:nvPr/>
        </p:nvSpPr>
        <p:spPr>
          <a:xfrm>
            <a:off x="515218" y="181960"/>
            <a:ext cx="284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10433"/>
                </a:solidFill>
              </a:rPr>
              <a:t>4. Structure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F48E35-1C97-4642-8262-9616BF19E4D0}"/>
              </a:ext>
            </a:extLst>
          </p:cNvPr>
          <p:cNvSpPr txBox="1"/>
          <p:nvPr/>
        </p:nvSpPr>
        <p:spPr>
          <a:xfrm>
            <a:off x="716729" y="828291"/>
            <a:ext cx="2814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410433"/>
                </a:solidFill>
              </a:rPr>
              <a:t>Database </a:t>
            </a:r>
            <a:r>
              <a:rPr lang="en-US" sz="2400" b="1" dirty="0">
                <a:solidFill>
                  <a:srgbClr val="410433"/>
                </a:solidFill>
              </a:rPr>
              <a:t>diagram</a:t>
            </a:r>
            <a:endParaRPr lang="en-US" sz="2800" b="1" dirty="0">
              <a:solidFill>
                <a:srgbClr val="410433"/>
              </a:solidFill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3D6AE93-22F7-410D-938C-DA6F3B6F2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1" y="1219251"/>
            <a:ext cx="10462257" cy="513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10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320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Quí Long</dc:creator>
  <cp:lastModifiedBy>Lê Quí Long</cp:lastModifiedBy>
  <cp:revision>7</cp:revision>
  <dcterms:created xsi:type="dcterms:W3CDTF">2024-05-13T07:02:15Z</dcterms:created>
  <dcterms:modified xsi:type="dcterms:W3CDTF">2024-05-16T01:42:40Z</dcterms:modified>
</cp:coreProperties>
</file>