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99" r:id="rId4"/>
    <p:sldId id="257" r:id="rId5"/>
    <p:sldId id="295" r:id="rId6"/>
    <p:sldId id="301" r:id="rId7"/>
    <p:sldId id="296" r:id="rId8"/>
    <p:sldId id="297" r:id="rId9"/>
    <p:sldId id="29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C1C1C"/>
    <a:srgbClr val="292929"/>
    <a:srgbClr val="F24ACA"/>
    <a:srgbClr val="C5D8FF"/>
    <a:srgbClr val="67FF67"/>
    <a:srgbClr val="FA2448"/>
    <a:srgbClr val="2E1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2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-139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5918F3-7771-49B1-AC3B-37519CF479A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2175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69078C-66AE-4101-983D-2EF07246F4F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71833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vi-VN" altLang="vi-V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vi-V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vi-V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vi-VN"/>
            </a:p>
          </p:txBody>
        </p:sp>
      </p:grpSp>
      <p:sp>
        <p:nvSpPr>
          <p:cNvPr id="880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869EBD-4D1D-41C9-A0BF-86AE0A74C87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36963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121960"/>
      </p:ext>
    </p:extLst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4657475"/>
      </p:ext>
    </p:extLst>
  </p:cSld>
  <p:clrMapOvr>
    <a:masterClrMapping/>
  </p:clrMapOvr>
  <p:transition spd="med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31601"/>
      </p:ext>
    </p:extLst>
  </p:cSld>
  <p:clrMapOvr>
    <a:masterClrMapping/>
  </p:clrMapOvr>
  <p:transition spd="med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46639"/>
      </p:ext>
    </p:extLst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504476"/>
      </p:ext>
    </p:extLst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086338"/>
      </p:ext>
    </p:extLst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929170"/>
      </p:ext>
    </p:extLst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578134"/>
      </p:ext>
    </p:extLst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939696"/>
      </p:ext>
    </p:extLst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235945"/>
      </p:ext>
    </p:extLst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vi-V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solidFill>
                <a:srgbClr val="66FF33"/>
              </a:solidFill>
            </a:endParaRPr>
          </a:p>
        </p:txBody>
      </p:sp>
      <p:sp>
        <p:nvSpPr>
          <p:cNvPr id="870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1"/>
            <a:r>
              <a:rPr lang="en-US" altLang="vi-VN"/>
              <a:t>Fourth level</a:t>
            </a:r>
          </a:p>
          <a:p>
            <a:pPr lvl="2"/>
            <a:r>
              <a:rPr lang="en-US" altLang="vi-VN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vi-VN"/>
              <a:t>Khoa CNTT – ĐH Nông Lâm TP. HCM 2018 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AE7344FC-1004-4E09-8CA9-CCFE99A6F4D9}" type="slidenum">
              <a:rPr lang="en-US" altLang="vi-VN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vi-VN"/>
              <a:t>/9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comb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450082" y="3429000"/>
            <a:ext cx="8229600" cy="3429000"/>
          </a:xfrm>
          <a:noFill/>
        </p:spPr>
        <p:txBody>
          <a:bodyPr/>
          <a:lstStyle/>
          <a:p>
            <a:pPr algn="l" eaLnBrk="1" hangingPunct="1"/>
            <a:r>
              <a:rPr lang="en-US" altLang="vi-VN" sz="3200" b="1"/>
              <a:t>Instructor: </a:t>
            </a:r>
            <a:r>
              <a:rPr lang="en-US" altLang="vi-VN" sz="3200" b="1">
                <a:solidFill>
                  <a:schemeClr val="tx2"/>
                </a:solidFill>
              </a:rPr>
              <a:t>Phạm Văn Tính, PhD</a:t>
            </a:r>
          </a:p>
          <a:p>
            <a:pPr algn="l" eaLnBrk="1" hangingPunct="1"/>
            <a:r>
              <a:rPr lang="en-US" altLang="vi-VN" sz="3200" b="1"/>
              <a:t>Theory: </a:t>
            </a:r>
            <a:r>
              <a:rPr lang="en-US" altLang="vi-VN" sz="3200" b="1">
                <a:solidFill>
                  <a:schemeClr val="tx2"/>
                </a:solidFill>
              </a:rPr>
              <a:t>45</a:t>
            </a:r>
            <a:r>
              <a:rPr lang="en-US" altLang="vi-VN" sz="3200" b="1"/>
              <a:t> hours</a:t>
            </a:r>
          </a:p>
          <a:p>
            <a:pPr algn="l" eaLnBrk="1" hangingPunct="1"/>
            <a:r>
              <a:rPr lang="en-US" altLang="vi-VN" sz="3200" b="1"/>
              <a:t>Practice: </a:t>
            </a:r>
            <a:r>
              <a:rPr lang="en-US" altLang="vi-VN" sz="3200" b="1">
                <a:solidFill>
                  <a:schemeClr val="tx2"/>
                </a:solidFill>
              </a:rPr>
              <a:t>30</a:t>
            </a:r>
            <a:r>
              <a:rPr lang="en-US" altLang="vi-VN" sz="3200" b="1"/>
              <a:t> hours</a:t>
            </a:r>
          </a:p>
          <a:p>
            <a:pPr algn="l" eaLnBrk="1" hangingPunct="1"/>
            <a:endParaRPr lang="en-US" altLang="vi-VN" sz="3200" b="1"/>
          </a:p>
          <a:p>
            <a:pPr eaLnBrk="1" hangingPunct="1"/>
            <a:r>
              <a:rPr lang="en-GB" altLang="vi-VN" b="1" i="1">
                <a:solidFill>
                  <a:srgbClr val="2E14CA"/>
                </a:solidFill>
              </a:rPr>
              <a:t>Course material developed by:</a:t>
            </a:r>
            <a:endParaRPr lang="en-GB" altLang="vi-VN" sz="3200" b="1" i="1"/>
          </a:p>
          <a:p>
            <a:pPr algn="l" eaLnBrk="1" hangingPunct="1"/>
            <a:r>
              <a:rPr lang="en-US" altLang="vi-VN" b="1" i="1"/>
              <a:t>Pham Van Tinh (</a:t>
            </a:r>
            <a:r>
              <a:rPr lang="en-US" altLang="vi-VN" b="1" i="1">
                <a:solidFill>
                  <a:schemeClr val="hlink"/>
                </a:solidFill>
              </a:rPr>
              <a:t>pvtinh@hcmuaf.edu.vn</a:t>
            </a:r>
            <a:r>
              <a:rPr lang="en-US" altLang="vi-VN" b="1" i="1"/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C42C98-7549-40A6-85AE-D73B06EA94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148565" cy="1462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/>
              <a:t>BASIC NETWORK PROGRAMMING</a:t>
            </a:r>
            <a:br>
              <a:rPr lang="en-US"/>
            </a:br>
            <a:r>
              <a:rPr lang="en-US"/>
              <a:t>(LẬP TRÌNH MẠNG C</a:t>
            </a:r>
            <a:r>
              <a:rPr lang="vi-VN"/>
              <a:t>Ơ</a:t>
            </a:r>
            <a:r>
              <a:rPr lang="en-US"/>
              <a:t> BẢN)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2A77F-DB49-4D5F-9510-4A6FD1810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45" y="2407444"/>
            <a:ext cx="1923840" cy="35054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2800"/>
            <a:ext cx="9144000" cy="5588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vi-VN"/>
              <a:t>Introduction to Java Network Programming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/>
              <a:t>Basic File/Folder Operations with File Class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/>
              <a:t>Part1: Java Input/Output Streams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/>
              <a:t>Part2: Socket Programming (TCP/UDP)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/>
              <a:t>Part3: Internet Protocol: HTTP, SMTP, POP3, FTP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/>
              <a:t>Part4: Java Database Conectivity (JDBC)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vi-VN"/>
              <a:t>Part5: Remote Method Invocation – Introduction to Distributed Computing</a:t>
            </a:r>
          </a:p>
        </p:txBody>
      </p:sp>
    </p:spTree>
  </p:cSld>
  <p:clrMapOvr>
    <a:masterClrMapping/>
  </p:clrMapOvr>
  <p:transition spd="med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Grading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Attendance: 15%</a:t>
            </a:r>
          </a:p>
          <a:p>
            <a:pPr eaLnBrk="1" hangingPunct="1">
              <a:defRPr/>
            </a:pPr>
            <a:r>
              <a:rPr lang="en-US"/>
              <a:t>Midterm exam / Project: 35%</a:t>
            </a:r>
          </a:p>
          <a:p>
            <a:pPr eaLnBrk="1" hangingPunct="1">
              <a:defRPr/>
            </a:pPr>
            <a:r>
              <a:rPr lang="en-US"/>
              <a:t>Final Exam:  50%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Grading</a:t>
            </a:r>
          </a:p>
          <a:p>
            <a:pPr lvl="1" eaLnBrk="1" hangingPunct="1">
              <a:defRPr/>
            </a:pPr>
            <a:r>
              <a:rPr lang="en-US"/>
              <a:t>It is expected that everyone is a good programmer.</a:t>
            </a:r>
          </a:p>
          <a:p>
            <a:pPr lvl="1" eaLnBrk="1" hangingPunct="1">
              <a:defRPr/>
            </a:pPr>
            <a:r>
              <a:rPr lang="en-US"/>
              <a:t>Comments (documentation) are required.</a:t>
            </a:r>
          </a:p>
          <a:p>
            <a:pPr lvl="1" eaLnBrk="1" hangingPunct="1">
              <a:defRPr/>
            </a:pPr>
            <a:r>
              <a:rPr lang="en-US"/>
              <a:t>Structured, readable code is required.</a:t>
            </a:r>
          </a:p>
          <a:p>
            <a:pPr lvl="1" eaLnBrk="1" hangingPunct="1">
              <a:defRPr/>
            </a:pPr>
            <a:r>
              <a:rPr lang="en-US"/>
              <a:t>60% of the grade depends on the quality of the code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   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(No sharing of code in any form)</a:t>
            </a:r>
          </a:p>
        </p:txBody>
      </p:sp>
    </p:spTree>
  </p:cSld>
  <p:clrMapOvr>
    <a:masterClrMapping/>
  </p:clrMapOvr>
  <p:transition spd="med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 1 – INPUT/OUTPUT STREAMS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68375" y="951995"/>
            <a:ext cx="836295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404813" indent="-4048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Stream concepts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Input Streams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Output Streams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Reader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Writer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Object Serialization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Object Input Stream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Object Output Stream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 2 – SOCKET PROGRAMMING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50813" y="974725"/>
            <a:ext cx="8993187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400050" indent="-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Sockets and Interprocess Communication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TCP Connection and UDP Connection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Ports and Standard Protocols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Client/Server Programming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TCP Programming</a:t>
            </a:r>
          </a:p>
          <a:p>
            <a:pPr eaLnBrk="1" hangingPunct="1">
              <a:spcBef>
                <a:spcPct val="5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UDP Programming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 3 – Internet Protocol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0813" y="812800"/>
            <a:ext cx="8993187" cy="56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400050" indent="-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7438" indent="-1539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2E14CA"/>
              </a:buClr>
              <a:buSzTx/>
              <a:buFont typeface="Wingdings" panose="05000000000000000000" pitchFamily="2" charset="2"/>
              <a:buNone/>
            </a:pPr>
            <a:endParaRPr lang="en-US" altLang="vi-VN"/>
          </a:p>
          <a:p>
            <a:pPr eaLnBrk="1" hangingPunct="1">
              <a:spcBef>
                <a:spcPct val="1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URLs</a:t>
            </a:r>
          </a:p>
          <a:p>
            <a:pPr eaLnBrk="1" hangingPunct="1">
              <a:spcBef>
                <a:spcPct val="10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Some of the Standard Protocols: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HTTP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FTP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SMTP</a:t>
            </a:r>
          </a:p>
          <a:p>
            <a:pPr lvl="2" eaLnBrk="1" hangingPunct="1">
              <a:spcBef>
                <a:spcPct val="10000"/>
              </a:spcBef>
              <a:buClr>
                <a:srgbClr val="2E14CA"/>
              </a:buClr>
              <a:buSzTx/>
              <a:buFont typeface="Tahoma" panose="020B0604030504040204" pitchFamily="34" charset="0"/>
              <a:buChar char="-"/>
            </a:pPr>
            <a:r>
              <a:rPr lang="en-US" altLang="vi-VN"/>
              <a:t> POP3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PART 4 – JAVA DATABASE CONNECTIVITY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18616" y="747713"/>
            <a:ext cx="836295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6175" indent="-2317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JDBC concepts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JDBC Driver Types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Steps in creating a JDBC aplication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JDBC key components</a:t>
            </a:r>
          </a:p>
          <a:p>
            <a:pPr eaLnBrk="1" hangingPunct="1">
              <a:spcBef>
                <a:spcPct val="15000"/>
              </a:spcBef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Basic JDBC Programming Concepts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Making the Connection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Executing the SQL commands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Processing the </a:t>
            </a:r>
            <a:r>
              <a:rPr lang="en-US" altLang="vi-VN" sz="2800">
                <a:latin typeface="Courier New" panose="02070309020205020404" pitchFamily="49" charset="0"/>
              </a:rPr>
              <a:t>ResultSet</a:t>
            </a:r>
            <a:r>
              <a:rPr lang="en-US" altLang="vi-VN" sz="2600">
                <a:latin typeface="Courier New" panose="02070309020205020404" pitchFamily="49" charset="0"/>
              </a:rPr>
              <a:t>  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Transactions</a:t>
            </a:r>
          </a:p>
          <a:p>
            <a:pPr lvl="2" eaLnBrk="1" hangingPunct="1"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vi-VN" sz="2600"/>
              <a:t>Scrollable &amp; Updatable Result Sets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PART 5 – REMOTE METHOD INVOCATION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1165225"/>
            <a:ext cx="9002713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>
            <a:lvl1pPr marL="625475" indent="-4524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Intoduction to Distributed Computing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Distributed Object &amp; Java RMI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Java RMI architecture - Stub/Skeleton Layer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RMI Remote Classes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RMI's Naming System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Remote Invocations</a:t>
            </a:r>
          </a:p>
          <a:p>
            <a:pPr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RMI CallBack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0">
                <a:latin typeface="Arial" charset="0"/>
              </a:rPr>
              <a:t> </a:t>
            </a:r>
            <a:r>
              <a:rPr lang="en-US"/>
              <a:t>LITERATUTE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175" y="1031875"/>
            <a:ext cx="8831263" cy="5062538"/>
          </a:xfrm>
          <a:noFill/>
        </p:spPr>
        <p:txBody>
          <a:bodyPr lIns="82550" tIns="41275" rIns="82550" bIns="41275"/>
          <a:lstStyle/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Advanced JAVA Networking, Addison Wesley, 2002</a:t>
            </a:r>
          </a:p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Java Network Programming and Distributed Computing, Addison Wesley, 2002</a:t>
            </a:r>
          </a:p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Java Network Programming, 2nd Edition, OReilly,2002</a:t>
            </a:r>
          </a:p>
          <a:p>
            <a:pPr marL="649288" indent="-533400" eaLnBrk="1" hangingPunct="1">
              <a:buClr>
                <a:srgbClr val="2E14CA"/>
              </a:buClr>
              <a:buSzTx/>
              <a:buFont typeface="Wingdings" panose="05000000000000000000" pitchFamily="2" charset="2"/>
              <a:buChar char="q"/>
            </a:pPr>
            <a:r>
              <a:rPr lang="en-US" altLang="vi-VN"/>
              <a:t>Core Java 2 – Volume II, SunPress,2001</a:t>
            </a:r>
          </a:p>
          <a:p>
            <a:pPr marL="649288" indent="-533400" eaLnBrk="1" hangingPunct="1">
              <a:buClr>
                <a:srgbClr val="2E14CA"/>
              </a:buClr>
              <a:buFont typeface="Wingdings" panose="05000000000000000000" pitchFamily="2" charset="2"/>
              <a:buChar char="Ø"/>
            </a:pPr>
            <a:endParaRPr lang="en-US" altLang="vi-VN" b="1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 b="1">
              <a:latin typeface="Helvetica" panose="020B0604020202020204" pitchFamily="34" charset="0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advAuto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LTA1Preface</Template>
  <TotalTime>1113</TotalTime>
  <Words>353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Helvetica</vt:lpstr>
      <vt:lpstr>Tahoma</vt:lpstr>
      <vt:lpstr>Wingdings</vt:lpstr>
      <vt:lpstr>Blends</vt:lpstr>
      <vt:lpstr>BASIC NETWORK PROGRAMMING (LẬP TRÌNH MẠNG CƠ BẢN)</vt:lpstr>
      <vt:lpstr>Course Outline</vt:lpstr>
      <vt:lpstr>Grading</vt:lpstr>
      <vt:lpstr>PART 1 – INPUT/OUTPUT STREAMS</vt:lpstr>
      <vt:lpstr>PART 2 – SOCKET PROGRAMMING</vt:lpstr>
      <vt:lpstr>PART 3 – Internet Protocol</vt:lpstr>
      <vt:lpstr>PART 4 – JAVA DATABASE CONNECTIVITY</vt:lpstr>
      <vt:lpstr>PART 5 – REMOTE METHOD INVOCATION</vt:lpstr>
      <vt:lpstr> LITERATUTE</vt:lpstr>
    </vt:vector>
  </TitlesOfParts>
  <Company>DHNL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môn</dc:title>
  <dc:creator>KCNTT</dc:creator>
  <cp:lastModifiedBy>pvtinh</cp:lastModifiedBy>
  <cp:revision>138</cp:revision>
  <dcterms:created xsi:type="dcterms:W3CDTF">2003-08-07T01:46:19Z</dcterms:created>
  <dcterms:modified xsi:type="dcterms:W3CDTF">2021-09-09T03:28:08Z</dcterms:modified>
</cp:coreProperties>
</file>