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6"/>
  </p:notesMasterIdLst>
  <p:sldIdLst>
    <p:sldId id="440" r:id="rId2"/>
    <p:sldId id="450" r:id="rId3"/>
    <p:sldId id="303" r:id="rId4"/>
    <p:sldId id="456" r:id="rId5"/>
    <p:sldId id="257" r:id="rId6"/>
    <p:sldId id="454" r:id="rId7"/>
    <p:sldId id="441" r:id="rId8"/>
    <p:sldId id="451" r:id="rId9"/>
    <p:sldId id="258" r:id="rId10"/>
    <p:sldId id="259" r:id="rId11"/>
    <p:sldId id="260" r:id="rId12"/>
    <p:sldId id="261" r:id="rId13"/>
    <p:sldId id="452" r:id="rId14"/>
    <p:sldId id="453" r:id="rId15"/>
    <p:sldId id="263" r:id="rId16"/>
    <p:sldId id="265" r:id="rId17"/>
    <p:sldId id="266" r:id="rId18"/>
    <p:sldId id="264" r:id="rId19"/>
    <p:sldId id="472" r:id="rId20"/>
    <p:sldId id="267" r:id="rId21"/>
    <p:sldId id="309" r:id="rId22"/>
    <p:sldId id="311" r:id="rId23"/>
    <p:sldId id="312" r:id="rId24"/>
    <p:sldId id="313" r:id="rId25"/>
    <p:sldId id="314" r:id="rId26"/>
    <p:sldId id="269" r:id="rId27"/>
    <p:sldId id="457" r:id="rId28"/>
    <p:sldId id="304" r:id="rId29"/>
    <p:sldId id="473" r:id="rId30"/>
    <p:sldId id="305" r:id="rId31"/>
    <p:sldId id="306" r:id="rId32"/>
    <p:sldId id="307" r:id="rId33"/>
    <p:sldId id="308" r:id="rId34"/>
    <p:sldId id="449" r:id="rId35"/>
    <p:sldId id="342" r:id="rId36"/>
    <p:sldId id="348" r:id="rId37"/>
    <p:sldId id="315" r:id="rId38"/>
    <p:sldId id="316" r:id="rId39"/>
    <p:sldId id="459" r:id="rId40"/>
    <p:sldId id="317" r:id="rId41"/>
    <p:sldId id="318" r:id="rId42"/>
    <p:sldId id="319" r:id="rId43"/>
    <p:sldId id="320" r:id="rId44"/>
    <p:sldId id="350" r:id="rId45"/>
    <p:sldId id="322" r:id="rId46"/>
    <p:sldId id="323" r:id="rId47"/>
    <p:sldId id="460" r:id="rId48"/>
    <p:sldId id="324" r:id="rId49"/>
    <p:sldId id="325" r:id="rId50"/>
    <p:sldId id="326" r:id="rId51"/>
    <p:sldId id="327" r:id="rId52"/>
    <p:sldId id="328" r:id="rId53"/>
    <p:sldId id="351" r:id="rId54"/>
    <p:sldId id="329" r:id="rId55"/>
    <p:sldId id="330" r:id="rId56"/>
    <p:sldId id="331" r:id="rId57"/>
    <p:sldId id="352" r:id="rId58"/>
    <p:sldId id="353" r:id="rId59"/>
    <p:sldId id="364" r:id="rId60"/>
    <p:sldId id="461" r:id="rId61"/>
    <p:sldId id="462" r:id="rId62"/>
    <p:sldId id="365" r:id="rId63"/>
    <p:sldId id="357" r:id="rId64"/>
    <p:sldId id="358" r:id="rId65"/>
    <p:sldId id="359" r:id="rId66"/>
    <p:sldId id="360" r:id="rId67"/>
    <p:sldId id="361" r:id="rId68"/>
    <p:sldId id="362" r:id="rId69"/>
    <p:sldId id="366" r:id="rId70"/>
    <p:sldId id="463" r:id="rId71"/>
    <p:sldId id="464" r:id="rId72"/>
    <p:sldId id="465" r:id="rId73"/>
    <p:sldId id="468" r:id="rId74"/>
    <p:sldId id="466" r:id="rId75"/>
    <p:sldId id="467" r:id="rId76"/>
    <p:sldId id="439" r:id="rId77"/>
    <p:sldId id="436" r:id="rId78"/>
    <p:sldId id="437" r:id="rId79"/>
    <p:sldId id="438" r:id="rId80"/>
    <p:sldId id="375" r:id="rId81"/>
    <p:sldId id="378" r:id="rId82"/>
    <p:sldId id="379" r:id="rId83"/>
    <p:sldId id="380" r:id="rId84"/>
    <p:sldId id="382" r:id="rId85"/>
    <p:sldId id="383" r:id="rId86"/>
    <p:sldId id="384" r:id="rId87"/>
    <p:sldId id="385" r:id="rId88"/>
    <p:sldId id="386" r:id="rId89"/>
    <p:sldId id="387" r:id="rId90"/>
    <p:sldId id="388" r:id="rId91"/>
    <p:sldId id="432" r:id="rId92"/>
    <p:sldId id="430" r:id="rId93"/>
    <p:sldId id="431" r:id="rId94"/>
    <p:sldId id="469" r:id="rId95"/>
    <p:sldId id="428" r:id="rId96"/>
    <p:sldId id="389" r:id="rId97"/>
    <p:sldId id="390" r:id="rId98"/>
    <p:sldId id="391" r:id="rId99"/>
    <p:sldId id="392" r:id="rId100"/>
    <p:sldId id="394" r:id="rId101"/>
    <p:sldId id="395" r:id="rId102"/>
    <p:sldId id="396" r:id="rId103"/>
    <p:sldId id="397" r:id="rId104"/>
    <p:sldId id="414" r:id="rId105"/>
    <p:sldId id="426" r:id="rId106"/>
    <p:sldId id="415" r:id="rId107"/>
    <p:sldId id="416" r:id="rId108"/>
    <p:sldId id="417" r:id="rId109"/>
    <p:sldId id="418" r:id="rId110"/>
    <p:sldId id="419" r:id="rId111"/>
    <p:sldId id="420" r:id="rId112"/>
    <p:sldId id="434" r:id="rId113"/>
    <p:sldId id="433" r:id="rId114"/>
    <p:sldId id="470" r:id="rId1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1" autoAdjust="0"/>
    <p:restoredTop sz="94595" autoAdjust="0"/>
  </p:normalViewPr>
  <p:slideViewPr>
    <p:cSldViewPr>
      <p:cViewPr varScale="1">
        <p:scale>
          <a:sx n="76" d="100"/>
          <a:sy n="76" d="100"/>
        </p:scale>
        <p:origin x="134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289AAA5C-7746-41E4-BAE8-63E6B532FE1F}" type="slidenum">
              <a:rPr lang="en-US" altLang="en-US"/>
              <a:pPr>
                <a:defRPr/>
              </a:pPr>
              <a:t>‹#›</a:t>
            </a:fld>
            <a:endParaRPr lang="en-US" altLang="en-US"/>
          </a:p>
        </p:txBody>
      </p:sp>
    </p:spTree>
    <p:extLst>
      <p:ext uri="{BB962C8B-B14F-4D97-AF65-F5344CB8AC3E}">
        <p14:creationId xmlns:p14="http://schemas.microsoft.com/office/powerpoint/2010/main" val="18123802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grpSp>
      <p:sp>
        <p:nvSpPr>
          <p:cNvPr id="214028" name="Rectangle 12"/>
          <p:cNvSpPr>
            <a:spLocks noGrp="1" noChangeArrowheads="1"/>
          </p:cNvSpPr>
          <p:nvPr>
            <p:ph type="ctrTitle"/>
          </p:nvPr>
        </p:nvSpPr>
        <p:spPr>
          <a:xfrm>
            <a:off x="990600" y="1676400"/>
            <a:ext cx="7772400" cy="1462088"/>
          </a:xfrm>
        </p:spPr>
        <p:txBody>
          <a:bodyPr/>
          <a:lstStyle>
            <a:lvl1pPr>
              <a:defRPr>
                <a:solidFill>
                  <a:srgbClr val="FF0000"/>
                </a:solidFill>
              </a:defRPr>
            </a:lvl1pPr>
          </a:lstStyle>
          <a:p>
            <a:r>
              <a:rPr lang="en-US"/>
              <a:t>Click to edit Master title style</a:t>
            </a:r>
          </a:p>
        </p:txBody>
      </p:sp>
      <p:sp>
        <p:nvSpPr>
          <p:cNvPr id="2140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latin typeface="Tahoma" charset="0"/>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latin typeface="Tahoma" charset="0"/>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83A36CB9-C17F-4B81-9924-7ABF051501CA}" type="slidenum">
              <a:rPr lang="en-US" altLang="en-US"/>
              <a:pPr>
                <a:defRPr/>
              </a:pPr>
              <a:t>‹#›</a:t>
            </a:fld>
            <a:endParaRPr lang="en-US" altLang="en-US"/>
          </a:p>
        </p:txBody>
      </p:sp>
    </p:spTree>
    <p:extLst>
      <p:ext uri="{BB962C8B-B14F-4D97-AF65-F5344CB8AC3E}">
        <p14:creationId xmlns:p14="http://schemas.microsoft.com/office/powerpoint/2010/main" val="33001093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3638885"/>
      </p:ext>
    </p:extLst>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271158"/>
      </p:ext>
    </p:extLst>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a:t>Click to edit Master title style</a:t>
            </a:r>
          </a:p>
        </p:txBody>
      </p:sp>
      <p:sp>
        <p:nvSpPr>
          <p:cNvPr id="3" name="Table Placeholder 2"/>
          <p:cNvSpPr>
            <a:spLocks noGrp="1"/>
          </p:cNvSpPr>
          <p:nvPr>
            <p:ph type="tbl" idx="1"/>
          </p:nvPr>
        </p:nvSpPr>
        <p:spPr>
          <a:xfrm>
            <a:off x="0" y="685800"/>
            <a:ext cx="9144000" cy="5715000"/>
          </a:xfrm>
        </p:spPr>
        <p:txBody>
          <a:bodyPr/>
          <a:lstStyle/>
          <a:p>
            <a:pPr lvl="0"/>
            <a:endParaRPr lang="en-US" noProof="0"/>
          </a:p>
        </p:txBody>
      </p:sp>
    </p:spTree>
    <p:extLst>
      <p:ext uri="{BB962C8B-B14F-4D97-AF65-F5344CB8AC3E}">
        <p14:creationId xmlns:p14="http://schemas.microsoft.com/office/powerpoint/2010/main" val="124659026"/>
      </p:ext>
    </p:extLst>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8942894"/>
      </p:ext>
    </p:extLst>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4560822"/>
      </p:ext>
    </p:extLst>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871748"/>
      </p:ext>
    </p:extLst>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641677"/>
      </p:ext>
    </p:extLst>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709031"/>
      </p:ext>
    </p:extLst>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485611"/>
      </p:ext>
    </p:extLst>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0966163"/>
      </p:ext>
    </p:extLst>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3803196"/>
      </p:ext>
    </p:extLst>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27"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28"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a:p>
        </p:txBody>
      </p:sp>
      <p:sp>
        <p:nvSpPr>
          <p:cNvPr id="1029" name="Rectangle 5"/>
          <p:cNvSpPr>
            <a:spLocks noChangeArrowheads="1"/>
          </p:cNvSpPr>
          <p:nvPr/>
        </p:nvSpPr>
        <p:spPr bwMode="ltGray">
          <a:xfrm>
            <a:off x="0" y="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30" name="Rectangle 6"/>
          <p:cNvSpPr>
            <a:spLocks noChangeArrowheads="1"/>
          </p:cNvSpPr>
          <p:nvPr/>
        </p:nvSpPr>
        <p:spPr bwMode="ltGray">
          <a:xfrm>
            <a:off x="152400" y="3048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31" name="Rectangle 7"/>
          <p:cNvSpPr>
            <a:spLocks noChangeArrowheads="1"/>
          </p:cNvSpPr>
          <p:nvPr/>
        </p:nvSpPr>
        <p:spPr bwMode="gray">
          <a:xfrm>
            <a:off x="762000" y="0"/>
            <a:ext cx="31750" cy="7762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p>
        </p:txBody>
      </p:sp>
      <p:sp>
        <p:nvSpPr>
          <p:cNvPr id="1032" name="Rectangle 8"/>
          <p:cNvSpPr>
            <a:spLocks noChangeArrowheads="1"/>
          </p:cNvSpPr>
          <p:nvPr/>
        </p:nvSpPr>
        <p:spPr bwMode="gray">
          <a:xfrm>
            <a:off x="0" y="654050"/>
            <a:ext cx="8226425" cy="31750"/>
          </a:xfrm>
          <a:prstGeom prst="rect">
            <a:avLst/>
          </a:prstGeom>
          <a:gradFill rotWithShape="1">
            <a:gsLst>
              <a:gs pos="0">
                <a:srgbClr val="000000"/>
              </a:gs>
              <a:gs pos="100000">
                <a:srgbClr val="66FF33">
                  <a:alpha val="0"/>
                </a:srgbClr>
              </a:gs>
            </a:gsLst>
            <a:lin ang="0" scaled="1"/>
          </a:gradFill>
          <a:ln w="0">
            <a:solidFill>
              <a:srgbClr val="66FF33"/>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a:solidFill>
                <a:srgbClr val="66FF33"/>
              </a:solidFill>
            </a:endParaRPr>
          </a:p>
        </p:txBody>
      </p:sp>
      <p:sp>
        <p:nvSpPr>
          <p:cNvPr id="213001"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0" y="6858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1"/>
            <a:r>
              <a:rPr lang="en-US" altLang="en-US"/>
              <a:t>Fourth level</a:t>
            </a:r>
          </a:p>
          <a:p>
            <a:pPr lvl="2"/>
            <a:r>
              <a:rPr lang="en-US" altLang="en-US"/>
              <a:t>Fifth level</a:t>
            </a:r>
          </a:p>
        </p:txBody>
      </p:sp>
      <p:sp>
        <p:nvSpPr>
          <p:cNvPr id="1035"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defRPr/>
            </a:pPr>
            <a:r>
              <a:rPr lang="en-US" altLang="en-US"/>
              <a:t>Khoa CNTT – ĐH Nông Lâm TP. HCM </a:t>
            </a:r>
          </a:p>
        </p:txBody>
      </p:sp>
      <p:sp>
        <p:nvSpPr>
          <p:cNvPr id="213004"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defRPr/>
            </a:pPr>
            <a:fld id="{41B5B0A6-356E-4B34-80A1-D1473BEE522F}" type="slidenum">
              <a:rPr lang="en-US" altLang="en-US" smtClean="0"/>
              <a:pPr>
                <a:spcBef>
                  <a:spcPct val="50000"/>
                </a:spcBef>
                <a:defRPr/>
              </a:pPr>
              <a:t>‹#›</a:t>
            </a:fld>
            <a:r>
              <a:rPr lang="en-US" altLang="en-US"/>
              <a:t>/112</a:t>
            </a:r>
          </a:p>
        </p:txBody>
      </p:sp>
    </p:spTree>
  </p:cSld>
  <p:clrMap bg1="lt1" tx1="dk1" bg2="lt2" tx2="dk2" accent1="accent1" accent2="accent2" accent3="accent3" accent4="accent4" accent5="accent5" accent6="accent6" hlink="hlink" folHlink="folHlink"/>
  <p:sldLayoutIdLst>
    <p:sldLayoutId id="2147483701"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ransition spd="med">
    <p:comb/>
  </p:transition>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D:\documents\javatutor\html\figures\essential\19stream.gif"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file:///D:\documents\javatutor\html\figures\essential\20stream2.gif" TargetMode="Externa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java.sun.com/j2se/5.0/docs/api/java/io/package-summar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file:///D:\documents\javatutor\html\figures\essential\25inputs.gi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file:///D:\documents\javatutor\html\figures\essential\26outputs.gi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file:///D:\documents\javatutor\html\figures\essential\23reader.gi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file:///D:\documents\javatutor\html\figures\essential\24writer.gif"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399B58-FAEB-4909-B0E9-45F185E9A0E6}" type="slidenum">
              <a:rPr lang="en-US" altLang="en-US" sz="1400" smtClean="0">
                <a:solidFill>
                  <a:schemeClr val="bg2"/>
                </a:solidFill>
              </a:rPr>
              <a:pPr>
                <a:spcBef>
                  <a:spcPct val="0"/>
                </a:spcBef>
                <a:buClrTx/>
                <a:buSzTx/>
                <a:buFontTx/>
                <a:buNone/>
              </a:pPr>
              <a:t>1</a:t>
            </a:fld>
            <a:endParaRPr lang="en-US" altLang="en-US" sz="1400">
              <a:solidFill>
                <a:schemeClr val="bg2"/>
              </a:solidFill>
            </a:endParaRPr>
          </a:p>
        </p:txBody>
      </p:sp>
      <p:sp>
        <p:nvSpPr>
          <p:cNvPr id="234498" name="Rectangle 2"/>
          <p:cNvSpPr>
            <a:spLocks noGrp="1" noChangeArrowheads="1"/>
          </p:cNvSpPr>
          <p:nvPr>
            <p:ph type="ctrTitle"/>
          </p:nvPr>
        </p:nvSpPr>
        <p:spPr/>
        <p:txBody>
          <a:bodyPr/>
          <a:lstStyle/>
          <a:p>
            <a:pPr eaLnBrk="1" hangingPunct="1">
              <a:defRPr/>
            </a:pPr>
            <a:r>
              <a:rPr lang="en-US"/>
              <a:t>BASIC NETWORK PROGRAMMING</a:t>
            </a:r>
          </a:p>
        </p:txBody>
      </p:sp>
      <p:sp>
        <p:nvSpPr>
          <p:cNvPr id="4100" name="Rectangle 3"/>
          <p:cNvSpPr>
            <a:spLocks noGrp="1" noChangeArrowheads="1"/>
          </p:cNvSpPr>
          <p:nvPr>
            <p:ph type="subTitle" idx="1"/>
          </p:nvPr>
        </p:nvSpPr>
        <p:spPr/>
        <p:txBody>
          <a:bodyPr/>
          <a:lstStyle/>
          <a:p>
            <a:pPr eaLnBrk="1" hangingPunct="1"/>
            <a:r>
              <a:rPr lang="en-US" altLang="en-US" b="1">
                <a:solidFill>
                  <a:schemeClr val="folHlink"/>
                </a:solidFill>
              </a:rPr>
              <a:t>MODULE 1</a:t>
            </a:r>
            <a:r>
              <a:rPr lang="en-US" altLang="en-US" b="1"/>
              <a:t> </a:t>
            </a:r>
          </a:p>
          <a:p>
            <a:pPr eaLnBrk="1" hangingPunct="1"/>
            <a:r>
              <a:rPr lang="en-US" altLang="en-US" b="1"/>
              <a:t>INPUT / OUTPUT STREAMS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2486025"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13315" name="Picture 4" descr="D:\documents\javatutor\html\figures\essential\19stream.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14400" y="990600"/>
            <a:ext cx="75326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6"/>
          <p:cNvSpPr txBox="1">
            <a:spLocks noChangeArrowheads="1"/>
          </p:cNvSpPr>
          <p:nvPr/>
        </p:nvSpPr>
        <p:spPr bwMode="auto">
          <a:xfrm>
            <a:off x="685800" y="2867025"/>
            <a:ext cx="80010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a:latin typeface="Times New Roman" panose="02020603050405020304" pitchFamily="18" charset="0"/>
              </a:rPr>
              <a:t>Reading information into a program</a:t>
            </a:r>
          </a:p>
        </p:txBody>
      </p:sp>
      <p:sp>
        <p:nvSpPr>
          <p:cNvPr id="13317" name="Rectangle 8"/>
          <p:cNvSpPr>
            <a:spLocks noChangeArrowheads="1"/>
          </p:cNvSpPr>
          <p:nvPr/>
        </p:nvSpPr>
        <p:spPr bwMode="auto">
          <a:xfrm>
            <a:off x="2528888"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13318" name="Picture 7" descr="D:\documents\javatutor\html\figures\essential\20stream2.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928688" y="3676650"/>
            <a:ext cx="73771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9"/>
          <p:cNvSpPr txBox="1">
            <a:spLocks noChangeArrowheads="1"/>
          </p:cNvSpPr>
          <p:nvPr/>
        </p:nvSpPr>
        <p:spPr bwMode="auto">
          <a:xfrm>
            <a:off x="838200" y="5762625"/>
            <a:ext cx="7239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a:latin typeface="Times New Roman" panose="02020603050405020304" pitchFamily="18" charset="0"/>
              </a:rPr>
              <a:t>Writing information out of a program</a:t>
            </a:r>
          </a:p>
        </p:txBody>
      </p:sp>
      <p:sp>
        <p:nvSpPr>
          <p:cNvPr id="6154" name="Rectangle 10"/>
          <p:cNvSpPr>
            <a:spLocks noGrp="1" noChangeArrowheads="1"/>
          </p:cNvSpPr>
          <p:nvPr>
            <p:ph type="title"/>
          </p:nvPr>
        </p:nvSpPr>
        <p:spPr/>
        <p:txBody>
          <a:bodyPr anchor="ctr"/>
          <a:lstStyle/>
          <a:p>
            <a:pPr eaLnBrk="1" hangingPunct="1">
              <a:defRPr/>
            </a:pPr>
            <a:r>
              <a:rPr lang="en-US"/>
              <a:t>Input &amp; Output Stream</a:t>
            </a:r>
          </a:p>
        </p:txBody>
      </p:sp>
    </p:spTree>
  </p:cSld>
  <p:clrMapOvr>
    <a:masterClrMapping/>
  </p:clrMapOvr>
  <p:transition spd="med">
    <p:comb/>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defRPr/>
            </a:pPr>
            <a:r>
              <a:rPr lang="en-US"/>
              <a:t>java.io.InputStreamReader </a:t>
            </a:r>
          </a:p>
        </p:txBody>
      </p:sp>
      <p:sp>
        <p:nvSpPr>
          <p:cNvPr id="105475" name="Rectangle 3"/>
          <p:cNvSpPr>
            <a:spLocks noGrp="1" noChangeArrowheads="1"/>
          </p:cNvSpPr>
          <p:nvPr>
            <p:ph type="body" idx="1"/>
          </p:nvPr>
        </p:nvSpPr>
        <p:spPr/>
        <p:txBody>
          <a:bodyPr/>
          <a:lstStyle/>
          <a:p>
            <a:pPr marL="228600" indent="-228600" eaLnBrk="1" hangingPunct="1">
              <a:lnSpc>
                <a:spcPct val="90000"/>
              </a:lnSpc>
              <a:spcBef>
                <a:spcPts val="300"/>
              </a:spcBef>
            </a:pPr>
            <a:r>
              <a:rPr lang="en-US" altLang="en-US" sz="2600">
                <a:solidFill>
                  <a:srgbClr val="0000FF"/>
                </a:solidFill>
              </a:rPr>
              <a:t>An InputStreamReader is a bridge from byte streams to character streams</a:t>
            </a:r>
            <a:r>
              <a:rPr lang="en-US" altLang="en-US" sz="2600"/>
              <a:t>: </a:t>
            </a:r>
            <a:r>
              <a:rPr lang="en-US" altLang="en-US" sz="2600">
                <a:solidFill>
                  <a:srgbClr val="0000FF"/>
                </a:solidFill>
              </a:rPr>
              <a:t>It reads bytes and decodes them into characters using a specified charset</a:t>
            </a:r>
            <a:r>
              <a:rPr lang="en-US" altLang="en-US" sz="2600"/>
              <a:t>. The charset that it uses may be specified by name or may be given explicitly.</a:t>
            </a:r>
          </a:p>
          <a:p>
            <a:pPr marL="228600" indent="-228600" eaLnBrk="1" hangingPunct="1">
              <a:lnSpc>
                <a:spcPct val="90000"/>
              </a:lnSpc>
              <a:spcBef>
                <a:spcPts val="300"/>
              </a:spcBef>
            </a:pPr>
            <a:r>
              <a:rPr lang="en-US" altLang="en-US" sz="2600"/>
              <a:t> </a:t>
            </a:r>
            <a:r>
              <a:rPr lang="en-US" altLang="en-US" sz="2600">
                <a:solidFill>
                  <a:srgbClr val="0000FF"/>
                </a:solidFill>
              </a:rPr>
              <a:t>public InputStreamReader(InputStream in) </a:t>
            </a:r>
          </a:p>
          <a:p>
            <a:pPr marL="752475" lvl="1" eaLnBrk="1" hangingPunct="1">
              <a:lnSpc>
                <a:spcPct val="90000"/>
              </a:lnSpc>
              <a:spcBef>
                <a:spcPts val="300"/>
              </a:spcBef>
            </a:pPr>
            <a:r>
              <a:rPr lang="en-US" altLang="en-US"/>
              <a:t>Create an InputStreamReader that uses the default charset. </a:t>
            </a:r>
          </a:p>
          <a:p>
            <a:pPr marL="228600" indent="-228600" eaLnBrk="1" hangingPunct="1">
              <a:lnSpc>
                <a:spcPct val="90000"/>
              </a:lnSpc>
              <a:spcBef>
                <a:spcPts val="300"/>
              </a:spcBef>
            </a:pPr>
            <a:r>
              <a:rPr lang="en-US" altLang="en-US" sz="2600">
                <a:solidFill>
                  <a:srgbClr val="0000FF"/>
                </a:solidFill>
              </a:rPr>
              <a:t>public InputStreamReader(InputStream in, String charsetName)</a:t>
            </a:r>
            <a:r>
              <a:rPr lang="en-US" altLang="en-US" sz="2600"/>
              <a:t> </a:t>
            </a:r>
            <a:r>
              <a:rPr lang="en-US" altLang="en-US" sz="2600">
                <a:solidFill>
                  <a:srgbClr val="0000FF"/>
                </a:solidFill>
              </a:rPr>
              <a:t>throws  UnsupportedEncoding... </a:t>
            </a:r>
          </a:p>
          <a:p>
            <a:pPr marL="752475" lvl="1" eaLnBrk="1" hangingPunct="1">
              <a:lnSpc>
                <a:spcPct val="90000"/>
              </a:lnSpc>
              <a:spcBef>
                <a:spcPts val="300"/>
              </a:spcBef>
            </a:pPr>
            <a:r>
              <a:rPr lang="en-US" altLang="en-US"/>
              <a:t>Create an InputStreamReader that uses the named charset. </a:t>
            </a:r>
          </a:p>
          <a:p>
            <a:pPr marL="228600" indent="-228600" eaLnBrk="1" hangingPunct="1">
              <a:lnSpc>
                <a:spcPct val="90000"/>
              </a:lnSpc>
              <a:spcBef>
                <a:spcPts val="300"/>
              </a:spcBef>
            </a:pPr>
            <a:r>
              <a:rPr lang="en-US" altLang="en-US" sz="2600">
                <a:solidFill>
                  <a:srgbClr val="0000FF"/>
                </a:solidFill>
              </a:rPr>
              <a:t>public String getEncoding() </a:t>
            </a:r>
          </a:p>
          <a:p>
            <a:pPr marL="752475" lvl="1" eaLnBrk="1" hangingPunct="1">
              <a:lnSpc>
                <a:spcPct val="90000"/>
              </a:lnSpc>
              <a:spcBef>
                <a:spcPts val="300"/>
              </a:spcBef>
            </a:pPr>
            <a:r>
              <a:rPr lang="en-US" altLang="en-US"/>
              <a:t>Return the name of the character encoding being used by this stream. </a:t>
            </a:r>
          </a:p>
        </p:txBody>
      </p:sp>
    </p:spTree>
  </p:cSld>
  <p:clrMapOvr>
    <a:masterClrMapping/>
  </p:clrMapOvr>
  <p:transition spd="med">
    <p:comb/>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defRPr/>
            </a:pPr>
            <a:r>
              <a:rPr lang="en-US"/>
              <a:t>java.io.InputStreamReader </a:t>
            </a:r>
          </a:p>
        </p:txBody>
      </p:sp>
      <p:sp>
        <p:nvSpPr>
          <p:cNvPr id="106499" name="Rectangle 3"/>
          <p:cNvSpPr>
            <a:spLocks noGrp="1" noChangeArrowheads="1"/>
          </p:cNvSpPr>
          <p:nvPr>
            <p:ph type="body" idx="1"/>
          </p:nvPr>
        </p:nvSpPr>
        <p:spPr/>
        <p:txBody>
          <a:bodyPr/>
          <a:lstStyle/>
          <a:p>
            <a:pPr marL="228600" indent="-228600" eaLnBrk="1" hangingPunct="1">
              <a:lnSpc>
                <a:spcPct val="90000"/>
              </a:lnSpc>
              <a:spcBef>
                <a:spcPct val="10000"/>
              </a:spcBef>
            </a:pPr>
            <a:r>
              <a:rPr lang="en-US" altLang="en-US">
                <a:solidFill>
                  <a:srgbClr val="0000FF"/>
                </a:solidFill>
              </a:rPr>
              <a:t>public int read()</a:t>
            </a:r>
            <a:r>
              <a:rPr lang="en-US" altLang="en-US"/>
              <a:t> throws IOException </a:t>
            </a:r>
          </a:p>
          <a:p>
            <a:pPr lvl="1" eaLnBrk="1" hangingPunct="1">
              <a:lnSpc>
                <a:spcPct val="90000"/>
              </a:lnSpc>
              <a:spcBef>
                <a:spcPct val="10000"/>
              </a:spcBef>
            </a:pPr>
            <a:r>
              <a:rPr lang="en-US" altLang="en-US" sz="2800"/>
              <a:t>Read a single character.</a:t>
            </a:r>
          </a:p>
          <a:p>
            <a:pPr marL="228600" indent="-228600" eaLnBrk="1" hangingPunct="1">
              <a:lnSpc>
                <a:spcPct val="90000"/>
              </a:lnSpc>
            </a:pPr>
            <a:r>
              <a:rPr lang="en-US" altLang="en-US">
                <a:solidFill>
                  <a:srgbClr val="0000FF"/>
                </a:solidFill>
              </a:rPr>
              <a:t>public int read(char[] cbuf, int offset, int length)</a:t>
            </a:r>
            <a:r>
              <a:rPr lang="en-US" altLang="en-US"/>
              <a:t> throws IOException </a:t>
            </a:r>
          </a:p>
          <a:p>
            <a:pPr lvl="1" eaLnBrk="1" hangingPunct="1">
              <a:lnSpc>
                <a:spcPct val="90000"/>
              </a:lnSpc>
            </a:pPr>
            <a:r>
              <a:rPr lang="en-US" altLang="en-US" sz="2800"/>
              <a:t>Read characters into a portion of an array. </a:t>
            </a:r>
          </a:p>
          <a:p>
            <a:pPr marL="228600" indent="-228600" eaLnBrk="1" hangingPunct="1">
              <a:lnSpc>
                <a:spcPct val="90000"/>
              </a:lnSpc>
            </a:pPr>
            <a:r>
              <a:rPr lang="en-US" altLang="en-US">
                <a:solidFill>
                  <a:srgbClr val="0000FF"/>
                </a:solidFill>
              </a:rPr>
              <a:t>public boolean ready()</a:t>
            </a:r>
            <a:r>
              <a:rPr lang="en-US" altLang="en-US"/>
              <a:t> throws IOException </a:t>
            </a:r>
          </a:p>
          <a:p>
            <a:pPr lvl="1" eaLnBrk="1" hangingPunct="1">
              <a:lnSpc>
                <a:spcPct val="90000"/>
              </a:lnSpc>
            </a:pPr>
            <a:r>
              <a:rPr lang="en-US" altLang="en-US" sz="2800"/>
              <a:t>Tell whether this stream is ready to be read. An InputStreamReader is ready if its input buffer is not empty, or if bytes are available to be read from the underlying byte stream. </a:t>
            </a:r>
          </a:p>
          <a:p>
            <a:pPr marL="228600" indent="-228600" eaLnBrk="1" hangingPunct="1">
              <a:lnSpc>
                <a:spcPct val="90000"/>
              </a:lnSpc>
            </a:pPr>
            <a:r>
              <a:rPr lang="en-US" altLang="en-US">
                <a:solidFill>
                  <a:srgbClr val="0000FF"/>
                </a:solidFill>
              </a:rPr>
              <a:t>public void close()</a:t>
            </a:r>
            <a:r>
              <a:rPr lang="en-US" altLang="en-US"/>
              <a:t> throws IOException</a:t>
            </a:r>
          </a:p>
        </p:txBody>
      </p:sp>
    </p:spTree>
  </p:cSld>
  <p:clrMapOvr>
    <a:masterClrMapping/>
  </p:clrMapOvr>
  <p:transition spd="med">
    <p:comb/>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defRPr/>
            </a:pPr>
            <a:r>
              <a:rPr lang="en-US"/>
              <a:t>Charset Translation </a:t>
            </a:r>
          </a:p>
        </p:txBody>
      </p:sp>
      <p:sp>
        <p:nvSpPr>
          <p:cNvPr id="107523" name="Rectangle 3"/>
          <p:cNvSpPr>
            <a:spLocks noGrp="1" noChangeArrowheads="1"/>
          </p:cNvSpPr>
          <p:nvPr>
            <p:ph type="body" idx="1"/>
          </p:nvPr>
        </p:nvSpPr>
        <p:spPr/>
        <p:txBody>
          <a:bodyPr/>
          <a:lstStyle/>
          <a:p>
            <a:pPr eaLnBrk="1" hangingPunct="1">
              <a:lnSpc>
                <a:spcPct val="90000"/>
              </a:lnSpc>
              <a:spcBef>
                <a:spcPct val="0"/>
              </a:spcBef>
              <a:buFont typeface="Wingdings" panose="05000000000000000000" pitchFamily="2" charset="2"/>
              <a:buNone/>
            </a:pPr>
            <a:r>
              <a:rPr lang="en-US" altLang="en-US" sz="2000"/>
              <a:t>public class InputStreamReaderDemo {</a:t>
            </a:r>
          </a:p>
          <a:p>
            <a:pPr eaLnBrk="1" hangingPunct="1">
              <a:lnSpc>
                <a:spcPct val="90000"/>
              </a:lnSpc>
              <a:spcBef>
                <a:spcPct val="0"/>
              </a:spcBef>
              <a:buFont typeface="Wingdings" panose="05000000000000000000" pitchFamily="2" charset="2"/>
              <a:buNone/>
            </a:pPr>
            <a:r>
              <a:rPr lang="en-US" altLang="en-US" sz="2000"/>
              <a:t>    public static void main(String args[]){</a:t>
            </a:r>
          </a:p>
          <a:p>
            <a:pPr eaLnBrk="1" hangingPunct="1">
              <a:lnSpc>
                <a:spcPct val="90000"/>
              </a:lnSpc>
              <a:spcBef>
                <a:spcPct val="0"/>
              </a:spcBef>
              <a:buFont typeface="Wingdings" panose="05000000000000000000" pitchFamily="2" charset="2"/>
              <a:buNone/>
            </a:pPr>
            <a:r>
              <a:rPr lang="en-US" altLang="en-US" sz="2000"/>
              <a:t>        try{</a:t>
            </a:r>
          </a:p>
          <a:p>
            <a:pPr eaLnBrk="1" hangingPunct="1">
              <a:lnSpc>
                <a:spcPct val="90000"/>
              </a:lnSpc>
              <a:spcBef>
                <a:spcPct val="0"/>
              </a:spcBef>
              <a:buFont typeface="Wingdings" panose="05000000000000000000" pitchFamily="2" charset="2"/>
              <a:buNone/>
            </a:pPr>
            <a:r>
              <a:rPr lang="en-US" altLang="en-US" sz="2000"/>
              <a:t>            OutputStream output = new FileOutputStream("utf8_16.txt");</a:t>
            </a:r>
          </a:p>
          <a:p>
            <a:pPr eaLnBrk="1" hangingPunct="1">
              <a:lnSpc>
                <a:spcPct val="90000"/>
              </a:lnSpc>
              <a:spcBef>
                <a:spcPct val="0"/>
              </a:spcBef>
              <a:buFont typeface="Wingdings" panose="05000000000000000000" pitchFamily="2" charset="2"/>
              <a:buNone/>
            </a:pPr>
            <a:r>
              <a:rPr lang="en-US" altLang="en-US" sz="2000"/>
              <a:t>              // Create an OutputStreamWriter</a:t>
            </a:r>
          </a:p>
          <a:p>
            <a:pPr eaLnBrk="1" hangingPunct="1">
              <a:lnSpc>
                <a:spcPct val="90000"/>
              </a:lnSpc>
              <a:spcBef>
                <a:spcPct val="0"/>
              </a:spcBef>
              <a:buFont typeface="Wingdings" panose="05000000000000000000" pitchFamily="2" charset="2"/>
              <a:buNone/>
            </a:pPr>
            <a:r>
              <a:rPr lang="en-US" altLang="en-US" sz="2000"/>
              <a:t>            </a:t>
            </a:r>
            <a:r>
              <a:rPr lang="en-US" altLang="en-US" sz="2000">
                <a:solidFill>
                  <a:srgbClr val="0000FF"/>
                </a:solidFill>
              </a:rPr>
              <a:t>OutputStreamWriter writer = new OutputStreamWriter	(output, 							"UTF-16");</a:t>
            </a:r>
          </a:p>
          <a:p>
            <a:pPr eaLnBrk="1" hangingPunct="1">
              <a:lnSpc>
                <a:spcPct val="90000"/>
              </a:lnSpc>
              <a:spcBef>
                <a:spcPct val="0"/>
              </a:spcBef>
              <a:buFont typeface="Wingdings" panose="05000000000000000000" pitchFamily="2" charset="2"/>
              <a:buNone/>
            </a:pPr>
            <a:r>
              <a:rPr lang="en-US" altLang="en-US" sz="2000"/>
              <a:t>            InputStream input = new FileInputStream("utf8.txt");</a:t>
            </a:r>
          </a:p>
          <a:p>
            <a:pPr eaLnBrk="1" hangingPunct="1">
              <a:lnSpc>
                <a:spcPct val="90000"/>
              </a:lnSpc>
              <a:spcBef>
                <a:spcPct val="0"/>
              </a:spcBef>
              <a:buFont typeface="Wingdings" panose="05000000000000000000" pitchFamily="2" charset="2"/>
              <a:buNone/>
            </a:pPr>
            <a:r>
              <a:rPr lang="en-US" altLang="en-US" sz="2000"/>
              <a:t>            </a:t>
            </a:r>
            <a:r>
              <a:rPr lang="en-US" altLang="en-US" sz="2000">
                <a:solidFill>
                  <a:srgbClr val="0000FF"/>
                </a:solidFill>
              </a:rPr>
              <a:t>InputStreamReader reader = new InputStreamReader(input, 								"UTF-8");</a:t>
            </a:r>
            <a:r>
              <a:rPr lang="en-US" altLang="en-US" sz="2000"/>
              <a:t>              </a:t>
            </a:r>
          </a:p>
          <a:p>
            <a:pPr eaLnBrk="1" hangingPunct="1">
              <a:lnSpc>
                <a:spcPct val="90000"/>
              </a:lnSpc>
              <a:spcBef>
                <a:spcPct val="0"/>
              </a:spcBef>
              <a:buFont typeface="Wingdings" panose="05000000000000000000" pitchFamily="2" charset="2"/>
              <a:buNone/>
            </a:pPr>
            <a:r>
              <a:rPr lang="en-US" altLang="en-US" sz="2000"/>
              <a:t>            char[] buff = new char[100];</a:t>
            </a:r>
          </a:p>
          <a:p>
            <a:pPr eaLnBrk="1" hangingPunct="1">
              <a:lnSpc>
                <a:spcPct val="90000"/>
              </a:lnSpc>
              <a:spcBef>
                <a:spcPct val="0"/>
              </a:spcBef>
              <a:buFont typeface="Wingdings" panose="05000000000000000000" pitchFamily="2" charset="2"/>
              <a:buNone/>
            </a:pPr>
            <a:r>
              <a:rPr lang="en-US" altLang="en-US" sz="2000"/>
              <a:t>            // Write to file using a writer</a:t>
            </a:r>
          </a:p>
          <a:p>
            <a:pPr eaLnBrk="1" hangingPunct="1">
              <a:lnSpc>
                <a:spcPct val="90000"/>
              </a:lnSpc>
              <a:spcBef>
                <a:spcPct val="0"/>
              </a:spcBef>
              <a:buFont typeface="Wingdings" panose="05000000000000000000" pitchFamily="2" charset="2"/>
              <a:buNone/>
            </a:pPr>
            <a:r>
              <a:rPr lang="en-US" altLang="en-US" sz="2000"/>
              <a:t>            </a:t>
            </a:r>
            <a:r>
              <a:rPr lang="en-US" altLang="en-US" sz="2000">
                <a:solidFill>
                  <a:srgbClr val="0000FF"/>
                </a:solidFill>
              </a:rPr>
              <a:t>int rNumber = reader.read(buff);</a:t>
            </a:r>
          </a:p>
          <a:p>
            <a:pPr eaLnBrk="1" hangingPunct="1">
              <a:lnSpc>
                <a:spcPct val="90000"/>
              </a:lnSpc>
              <a:spcBef>
                <a:spcPct val="0"/>
              </a:spcBef>
              <a:buFont typeface="Wingdings" panose="05000000000000000000" pitchFamily="2" charset="2"/>
              <a:buNone/>
            </a:pPr>
            <a:r>
              <a:rPr lang="en-US" altLang="en-US" sz="2000"/>
              <a:t>            System.out.println("Number of char: "+rNumber);</a:t>
            </a:r>
          </a:p>
          <a:p>
            <a:pPr eaLnBrk="1" hangingPunct="1">
              <a:lnSpc>
                <a:spcPct val="90000"/>
              </a:lnSpc>
              <a:spcBef>
                <a:spcPct val="0"/>
              </a:spcBef>
              <a:buFont typeface="Wingdings" panose="05000000000000000000" pitchFamily="2" charset="2"/>
              <a:buNone/>
            </a:pPr>
            <a:r>
              <a:rPr lang="en-US" altLang="en-US" sz="2000"/>
              <a:t>            </a:t>
            </a:r>
            <a:r>
              <a:rPr lang="en-US" altLang="en-US" sz="2000">
                <a:solidFill>
                  <a:srgbClr val="0000FF"/>
                </a:solidFill>
              </a:rPr>
              <a:t>writer.write(buff,0,rNumber);</a:t>
            </a:r>
          </a:p>
          <a:p>
            <a:pPr eaLnBrk="1" hangingPunct="1">
              <a:lnSpc>
                <a:spcPct val="90000"/>
              </a:lnSpc>
              <a:spcBef>
                <a:spcPct val="0"/>
              </a:spcBef>
              <a:buFont typeface="Wingdings" panose="05000000000000000000" pitchFamily="2" charset="2"/>
              <a:buNone/>
            </a:pPr>
            <a:r>
              <a:rPr lang="en-US" altLang="en-US" sz="2000"/>
              <a:t>            // Flush and close the writer, to ensure it is written</a:t>
            </a:r>
          </a:p>
          <a:p>
            <a:pPr eaLnBrk="1" hangingPunct="1">
              <a:lnSpc>
                <a:spcPct val="90000"/>
              </a:lnSpc>
              <a:spcBef>
                <a:spcPct val="0"/>
              </a:spcBef>
              <a:buFont typeface="Wingdings" panose="05000000000000000000" pitchFamily="2" charset="2"/>
              <a:buNone/>
            </a:pPr>
            <a:r>
              <a:rPr lang="en-US" altLang="en-US" sz="2000"/>
              <a:t>            writer.flush();        writer.close();            </a:t>
            </a:r>
          </a:p>
          <a:p>
            <a:pPr eaLnBrk="1" hangingPunct="1">
              <a:lnSpc>
                <a:spcPct val="90000"/>
              </a:lnSpc>
              <a:spcBef>
                <a:spcPct val="0"/>
              </a:spcBef>
              <a:buFont typeface="Wingdings" panose="05000000000000000000" pitchFamily="2" charset="2"/>
              <a:buNone/>
            </a:pPr>
            <a:r>
              <a:rPr lang="en-US" altLang="en-US" sz="2000"/>
              <a:t>            reader.close(); </a:t>
            </a:r>
          </a:p>
          <a:p>
            <a:pPr eaLnBrk="1" hangingPunct="1">
              <a:lnSpc>
                <a:spcPct val="90000"/>
              </a:lnSpc>
              <a:spcBef>
                <a:spcPct val="0"/>
              </a:spcBef>
              <a:buFont typeface="Wingdings" panose="05000000000000000000" pitchFamily="2" charset="2"/>
              <a:buNone/>
            </a:pPr>
            <a:r>
              <a:rPr lang="en-US" altLang="en-US" sz="2000"/>
              <a:t>            } catch (IOException ioe){</a:t>
            </a:r>
          </a:p>
          <a:p>
            <a:pPr eaLnBrk="1" hangingPunct="1">
              <a:lnSpc>
                <a:spcPct val="90000"/>
              </a:lnSpc>
              <a:spcBef>
                <a:spcPct val="0"/>
              </a:spcBef>
              <a:buFont typeface="Wingdings" panose="05000000000000000000" pitchFamily="2" charset="2"/>
              <a:buNone/>
            </a:pPr>
            <a:r>
              <a:rPr lang="en-US" altLang="en-US" sz="2000"/>
              <a:t>               System.err.println ("I/O error : " + ioe);</a:t>
            </a:r>
          </a:p>
          <a:p>
            <a:pPr eaLnBrk="1" hangingPunct="1">
              <a:lnSpc>
                <a:spcPct val="90000"/>
              </a:lnSpc>
              <a:spcBef>
                <a:spcPct val="0"/>
              </a:spcBef>
              <a:buFont typeface="Wingdings" panose="05000000000000000000" pitchFamily="2" charset="2"/>
              <a:buNone/>
            </a:pPr>
            <a:r>
              <a:rPr lang="en-US" altLang="en-US" sz="2000"/>
              <a:t> }}}</a:t>
            </a:r>
          </a:p>
        </p:txBody>
      </p:sp>
    </p:spTree>
  </p:cSld>
  <p:clrMapOvr>
    <a:masterClrMapping/>
  </p:clrMapOvr>
  <p:transition spd="med">
    <p:comb/>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r>
              <a:rPr lang="en-US"/>
              <a:t>Complete example</a:t>
            </a:r>
          </a:p>
        </p:txBody>
      </p:sp>
      <p:sp>
        <p:nvSpPr>
          <p:cNvPr id="108547" name="Rectangle 3"/>
          <p:cNvSpPr>
            <a:spLocks noGrp="1" noChangeArrowheads="1"/>
          </p:cNvSpPr>
          <p:nvPr>
            <p:ph type="body" idx="1"/>
          </p:nvPr>
        </p:nvSpPr>
        <p:spPr/>
        <p:txBody>
          <a:bodyPr/>
          <a:lstStyle/>
          <a:p>
            <a:pPr eaLnBrk="1" hangingPunct="1"/>
            <a:r>
              <a:rPr lang="en-US" altLang="en-US"/>
              <a:t>Student List</a:t>
            </a:r>
          </a:p>
        </p:txBody>
      </p:sp>
    </p:spTree>
  </p:cSld>
  <p:clrMapOvr>
    <a:masterClrMapping/>
  </p:clrMapOvr>
  <p:transition spd="med">
    <p:comb/>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en-US"/>
              <a:t>Object Streams</a:t>
            </a:r>
          </a:p>
        </p:txBody>
      </p:sp>
      <p:sp>
        <p:nvSpPr>
          <p:cNvPr id="109571" name="Rectangle 3"/>
          <p:cNvSpPr>
            <a:spLocks noGrp="1" noChangeArrowheads="1"/>
          </p:cNvSpPr>
          <p:nvPr>
            <p:ph type="body" idx="1"/>
          </p:nvPr>
        </p:nvSpPr>
        <p:spPr/>
        <p:txBody>
          <a:bodyPr/>
          <a:lstStyle/>
          <a:p>
            <a:pPr marL="177800" indent="-177800" eaLnBrk="1" hangingPunct="1">
              <a:lnSpc>
                <a:spcPct val="80000"/>
              </a:lnSpc>
            </a:pPr>
            <a:r>
              <a:rPr lang="en-US" altLang="en-US"/>
              <a:t>Using a </a:t>
            </a:r>
            <a:r>
              <a:rPr lang="en-US" altLang="en-US" b="1"/>
              <a:t>fixed-length </a:t>
            </a:r>
            <a:r>
              <a:rPr lang="en-US" altLang="en-US"/>
              <a:t>record format is a good choice if you need </a:t>
            </a:r>
            <a:r>
              <a:rPr lang="en-US" altLang="en-US" b="1"/>
              <a:t>to store data of the same type</a:t>
            </a:r>
            <a:r>
              <a:rPr lang="en-US" altLang="en-US"/>
              <a:t>. However, </a:t>
            </a:r>
            <a:r>
              <a:rPr lang="en-US" altLang="en-US" b="1"/>
              <a:t>objects</a:t>
            </a:r>
            <a:r>
              <a:rPr lang="en-US" altLang="en-US"/>
              <a:t> that you create in an object-oriented program </a:t>
            </a:r>
            <a:r>
              <a:rPr lang="en-US" altLang="en-US" b="1"/>
              <a:t>are rarely all of the same type</a:t>
            </a:r>
            <a:r>
              <a:rPr lang="en-US" altLang="en-US"/>
              <a:t>.</a:t>
            </a:r>
          </a:p>
          <a:p>
            <a:pPr marL="177800" indent="-177800" eaLnBrk="1" hangingPunct="1">
              <a:lnSpc>
                <a:spcPct val="80000"/>
              </a:lnSpc>
            </a:pPr>
            <a:r>
              <a:rPr lang="en-US" altLang="en-US"/>
              <a:t>If we want to save files that contain this kind of information, we must first save the type of each object and then the data that defines the current state of the object. When we read this information back from a file, we must:</a:t>
            </a:r>
          </a:p>
          <a:p>
            <a:pPr marL="820738" lvl="1" eaLnBrk="1" hangingPunct="1">
              <a:lnSpc>
                <a:spcPct val="80000"/>
              </a:lnSpc>
              <a:spcBef>
                <a:spcPts val="300"/>
              </a:spcBef>
            </a:pPr>
            <a:r>
              <a:rPr lang="en-US" altLang="en-US" sz="2800"/>
              <a:t>Read the object type;</a:t>
            </a:r>
          </a:p>
          <a:p>
            <a:pPr marL="820738" lvl="1" eaLnBrk="1" hangingPunct="1">
              <a:lnSpc>
                <a:spcPct val="80000"/>
              </a:lnSpc>
              <a:spcBef>
                <a:spcPts val="300"/>
              </a:spcBef>
            </a:pPr>
            <a:r>
              <a:rPr lang="en-US" altLang="en-US" sz="2800"/>
              <a:t>Create a blank object of that type;</a:t>
            </a:r>
          </a:p>
          <a:p>
            <a:pPr marL="820738" lvl="1" eaLnBrk="1" hangingPunct="1">
              <a:lnSpc>
                <a:spcPct val="80000"/>
              </a:lnSpc>
              <a:spcBef>
                <a:spcPts val="300"/>
              </a:spcBef>
            </a:pPr>
            <a:r>
              <a:rPr lang="en-US" altLang="en-US" sz="2800"/>
              <a:t>Fill it with the data that we stored in the file.</a:t>
            </a:r>
          </a:p>
          <a:p>
            <a:pPr marL="177800" indent="-177800" eaLnBrk="1" hangingPunct="1">
              <a:lnSpc>
                <a:spcPct val="80000"/>
              </a:lnSpc>
            </a:pPr>
            <a:r>
              <a:rPr lang="en-US" altLang="en-US"/>
              <a:t>It is entirely possible to do this by hand. However, Sun Microsystems developed a </a:t>
            </a:r>
            <a:r>
              <a:rPr lang="en-US" altLang="en-US" b="1"/>
              <a:t>powerful mechanism </a:t>
            </a:r>
            <a:r>
              <a:rPr lang="en-US" altLang="en-US"/>
              <a:t>called </a:t>
            </a:r>
            <a:r>
              <a:rPr lang="en-US" altLang="en-US" b="1"/>
              <a:t>object serialization to read/write objects from/into the file</a:t>
            </a:r>
            <a:r>
              <a:rPr lang="en-US" altLang="en-US"/>
              <a:t>.</a:t>
            </a:r>
          </a:p>
        </p:txBody>
      </p:sp>
    </p:spTree>
  </p:cSld>
  <p:clrMapOvr>
    <a:masterClrMapping/>
  </p:clrMapOvr>
  <p:transition spd="med">
    <p:comb/>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a:t>Storing Objects of Variable Type </a:t>
            </a:r>
          </a:p>
        </p:txBody>
      </p:sp>
      <p:sp>
        <p:nvSpPr>
          <p:cNvPr id="110595" name="Rectangle 3"/>
          <p:cNvSpPr>
            <a:spLocks noGrp="1" noChangeArrowheads="1"/>
          </p:cNvSpPr>
          <p:nvPr>
            <p:ph type="body" idx="1"/>
          </p:nvPr>
        </p:nvSpPr>
        <p:spPr/>
        <p:txBody>
          <a:bodyPr/>
          <a:lstStyle/>
          <a:p>
            <a:pPr marL="177800" indent="-177800" eaLnBrk="1" hangingPunct="1">
              <a:lnSpc>
                <a:spcPct val="80000"/>
              </a:lnSpc>
            </a:pPr>
            <a:r>
              <a:rPr lang="en-US" altLang="en-US" sz="2600"/>
              <a:t>To save object data, you first need to open an ObjectOutputStream object:</a:t>
            </a:r>
          </a:p>
          <a:p>
            <a:pPr marL="177800" indent="-177800" eaLnBrk="1" hangingPunct="1">
              <a:lnSpc>
                <a:spcPct val="80000"/>
              </a:lnSpc>
            </a:pPr>
            <a:r>
              <a:rPr lang="en-US" altLang="en-US" sz="2600">
                <a:solidFill>
                  <a:srgbClr val="0000FF"/>
                </a:solidFill>
              </a:rPr>
              <a:t>ObjectOutputStream out = new ObjectOutputStream(</a:t>
            </a:r>
            <a:br>
              <a:rPr lang="en-US" altLang="en-US" sz="2600">
                <a:solidFill>
                  <a:srgbClr val="0000FF"/>
                </a:solidFill>
              </a:rPr>
            </a:br>
            <a:r>
              <a:rPr lang="en-US" altLang="en-US" sz="2600">
                <a:solidFill>
                  <a:srgbClr val="0000FF"/>
                </a:solidFill>
              </a:rPr>
              <a:t>		new FileOutputStream( “student.dat"));</a:t>
            </a:r>
            <a:r>
              <a:rPr lang="en-US" altLang="en-US" sz="2600"/>
              <a:t> </a:t>
            </a:r>
          </a:p>
          <a:p>
            <a:pPr marL="177800" indent="-177800" eaLnBrk="1" hangingPunct="1">
              <a:lnSpc>
                <a:spcPct val="80000"/>
              </a:lnSpc>
            </a:pPr>
            <a:r>
              <a:rPr lang="en-US" altLang="en-US" sz="2600"/>
              <a:t>Now, to save an object, you simply use the </a:t>
            </a:r>
            <a:r>
              <a:rPr lang="en-US" altLang="en-US" sz="2600">
                <a:solidFill>
                  <a:srgbClr val="0000FF"/>
                </a:solidFill>
              </a:rPr>
              <a:t>writeObject</a:t>
            </a:r>
            <a:r>
              <a:rPr lang="en-US" altLang="en-US" sz="2600"/>
              <a:t> method of the </a:t>
            </a:r>
            <a:r>
              <a:rPr lang="en-US" altLang="en-US" sz="2600">
                <a:solidFill>
                  <a:srgbClr val="0000FF"/>
                </a:solidFill>
              </a:rPr>
              <a:t>ObjectOutputStream</a:t>
            </a:r>
            <a:r>
              <a:rPr lang="en-US" altLang="en-US" sz="2600"/>
              <a:t> class as in the following fragment:</a:t>
            </a:r>
          </a:p>
          <a:p>
            <a:pPr marL="177800" indent="-177800" eaLnBrk="1" hangingPunct="1">
              <a:lnSpc>
                <a:spcPct val="80000"/>
              </a:lnSpc>
            </a:pPr>
            <a:r>
              <a:rPr lang="en-US" altLang="en-US" sz="2600"/>
              <a:t>//create objects</a:t>
            </a:r>
            <a:br>
              <a:rPr lang="en-US" altLang="en-US" sz="2600"/>
            </a:br>
            <a:r>
              <a:rPr lang="en-US" altLang="en-US" sz="2600">
                <a:solidFill>
                  <a:srgbClr val="0000FF"/>
                </a:solidFill>
              </a:rPr>
              <a:t>Student  hoa = new Employee(“Trần Thị Hoa",</a:t>
            </a:r>
            <a:br>
              <a:rPr lang="en-US" altLang="en-US" sz="2600">
                <a:solidFill>
                  <a:srgbClr val="0000FF"/>
                </a:solidFill>
              </a:rPr>
            </a:br>
            <a:r>
              <a:rPr lang="en-US" altLang="en-US" sz="2600">
                <a:solidFill>
                  <a:srgbClr val="0000FF"/>
                </a:solidFill>
              </a:rPr>
              <a:t>						 1980, “CD02”); </a:t>
            </a:r>
            <a:br>
              <a:rPr lang="en-US" altLang="en-US" sz="2600">
                <a:solidFill>
                  <a:srgbClr val="0000FF"/>
                </a:solidFill>
              </a:rPr>
            </a:br>
            <a:r>
              <a:rPr lang="en-US" altLang="en-US" sz="2600">
                <a:solidFill>
                  <a:srgbClr val="0000FF"/>
                </a:solidFill>
              </a:rPr>
              <a:t>Student  vinh = new Employee(“Lương Thế Vinh",</a:t>
            </a:r>
            <a:br>
              <a:rPr lang="en-US" altLang="en-US" sz="2600">
                <a:solidFill>
                  <a:srgbClr val="0000FF"/>
                </a:solidFill>
              </a:rPr>
            </a:br>
            <a:r>
              <a:rPr lang="en-US" altLang="en-US" sz="2600">
                <a:solidFill>
                  <a:srgbClr val="0000FF"/>
                </a:solidFill>
              </a:rPr>
              <a:t>						 1981, “DH03”);</a:t>
            </a:r>
          </a:p>
          <a:p>
            <a:pPr marL="177800" indent="-177800" eaLnBrk="1" hangingPunct="1">
              <a:lnSpc>
                <a:spcPct val="80000"/>
              </a:lnSpc>
            </a:pPr>
            <a:r>
              <a:rPr lang="en-US" altLang="en-US" sz="2600"/>
              <a:t>//Storing objects into stream </a:t>
            </a:r>
            <a:br>
              <a:rPr lang="en-US" altLang="en-US" sz="2600"/>
            </a:br>
            <a:r>
              <a:rPr lang="en-US" altLang="en-US" sz="2600">
                <a:solidFill>
                  <a:srgbClr val="0000FF"/>
                </a:solidFill>
              </a:rPr>
              <a:t>out.writeObject(hoa); </a:t>
            </a:r>
            <a:br>
              <a:rPr lang="en-US" altLang="en-US" sz="2600">
                <a:solidFill>
                  <a:srgbClr val="0000FF"/>
                </a:solidFill>
              </a:rPr>
            </a:br>
            <a:r>
              <a:rPr lang="en-US" altLang="en-US" sz="2600">
                <a:solidFill>
                  <a:srgbClr val="0000FF"/>
                </a:solidFill>
              </a:rPr>
              <a:t>out.writeObject(vinh);</a:t>
            </a:r>
            <a:r>
              <a:rPr lang="en-US" altLang="en-US" sz="2600"/>
              <a:t> </a:t>
            </a:r>
          </a:p>
        </p:txBody>
      </p:sp>
    </p:spTree>
  </p:cSld>
  <p:clrMapOvr>
    <a:masterClrMapping/>
  </p:clrMapOvr>
  <p:transition spd="med">
    <p:comb/>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n-US"/>
              <a:t>Reading Objects back</a:t>
            </a:r>
          </a:p>
        </p:txBody>
      </p:sp>
      <p:sp>
        <p:nvSpPr>
          <p:cNvPr id="111619" name="Rectangle 3"/>
          <p:cNvSpPr>
            <a:spLocks noGrp="1" noChangeArrowheads="1"/>
          </p:cNvSpPr>
          <p:nvPr>
            <p:ph type="body" idx="1"/>
          </p:nvPr>
        </p:nvSpPr>
        <p:spPr/>
        <p:txBody>
          <a:bodyPr/>
          <a:lstStyle/>
          <a:p>
            <a:pPr marL="177800" indent="-177800" eaLnBrk="1" hangingPunct="1">
              <a:lnSpc>
                <a:spcPct val="90000"/>
              </a:lnSpc>
              <a:spcBef>
                <a:spcPts val="600"/>
              </a:spcBef>
            </a:pPr>
            <a:r>
              <a:rPr lang="en-US" altLang="en-US"/>
              <a:t>First get an ObjectInputStream object </a:t>
            </a:r>
          </a:p>
          <a:p>
            <a:pPr marL="177800" indent="-177800" eaLnBrk="1" hangingPunct="1">
              <a:lnSpc>
                <a:spcPct val="90000"/>
              </a:lnSpc>
              <a:spcBef>
                <a:spcPts val="600"/>
              </a:spcBef>
            </a:pPr>
            <a:r>
              <a:rPr lang="en-US" altLang="en-US">
                <a:solidFill>
                  <a:srgbClr val="0000FF"/>
                </a:solidFill>
              </a:rPr>
              <a:t>ObjectInputStream in = new ObjectInputStream(new FileInputStream("employee.dat")); </a:t>
            </a:r>
          </a:p>
          <a:p>
            <a:pPr marL="177800" indent="-177800" eaLnBrk="1" hangingPunct="1">
              <a:lnSpc>
                <a:spcPct val="90000"/>
              </a:lnSpc>
              <a:spcBef>
                <a:spcPts val="600"/>
              </a:spcBef>
            </a:pPr>
            <a:r>
              <a:rPr lang="en-US" altLang="en-US"/>
              <a:t>Then, retrieve the objects in the same order in which they were written, using the readObject method.</a:t>
            </a:r>
          </a:p>
          <a:p>
            <a:pPr marL="177800" indent="-177800" eaLnBrk="1" hangingPunct="1">
              <a:lnSpc>
                <a:spcPct val="90000"/>
              </a:lnSpc>
              <a:spcBef>
                <a:spcPts val="600"/>
              </a:spcBef>
            </a:pPr>
            <a:r>
              <a:rPr lang="en-US" altLang="en-US">
                <a:solidFill>
                  <a:srgbClr val="0000FF"/>
                </a:solidFill>
              </a:rPr>
              <a:t>Student st1 = (Student)in.readObject(); </a:t>
            </a:r>
            <a:br>
              <a:rPr lang="en-US" altLang="en-US">
                <a:solidFill>
                  <a:srgbClr val="0000FF"/>
                </a:solidFill>
              </a:rPr>
            </a:br>
            <a:r>
              <a:rPr lang="en-US" altLang="en-US">
                <a:solidFill>
                  <a:srgbClr val="0000FF"/>
                </a:solidFill>
              </a:rPr>
              <a:t>Student st2 = (Student)in.readObject(); </a:t>
            </a:r>
            <a:br>
              <a:rPr lang="en-US" altLang="en-US">
                <a:solidFill>
                  <a:srgbClr val="0000FF"/>
                </a:solidFill>
              </a:rPr>
            </a:br>
            <a:r>
              <a:rPr lang="en-US" altLang="en-US"/>
              <a:t>…………………………………………….</a:t>
            </a:r>
          </a:p>
          <a:p>
            <a:pPr marL="177800" indent="-177800" eaLnBrk="1" hangingPunct="1">
              <a:lnSpc>
                <a:spcPct val="90000"/>
              </a:lnSpc>
              <a:spcBef>
                <a:spcPts val="600"/>
              </a:spcBef>
            </a:pPr>
            <a:r>
              <a:rPr lang="en-US" altLang="en-US"/>
              <a:t> When reading back objects, you must </a:t>
            </a:r>
            <a:r>
              <a:rPr lang="en-US" altLang="en-US" b="1"/>
              <a:t>carefully keep track of the number of objects that were saved</a:t>
            </a:r>
            <a:r>
              <a:rPr lang="en-US" altLang="en-US"/>
              <a:t>, their order, and their types. Each call to readObject reads in another object of the type Object. You, therefore, will need to cast it to its correct type.</a:t>
            </a:r>
          </a:p>
        </p:txBody>
      </p:sp>
    </p:spTree>
  </p:cSld>
  <p:clrMapOvr>
    <a:masterClrMapping/>
  </p:clrMapOvr>
  <p:transition spd="med">
    <p:comb/>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a:t>Serializable interface</a:t>
            </a:r>
          </a:p>
        </p:txBody>
      </p:sp>
      <p:sp>
        <p:nvSpPr>
          <p:cNvPr id="112643" name="Rectangle 3"/>
          <p:cNvSpPr>
            <a:spLocks noGrp="1" noChangeArrowheads="1"/>
          </p:cNvSpPr>
          <p:nvPr>
            <p:ph type="body" idx="1"/>
          </p:nvPr>
        </p:nvSpPr>
        <p:spPr/>
        <p:txBody>
          <a:bodyPr/>
          <a:lstStyle/>
          <a:p>
            <a:pPr marL="177800" indent="-177800" eaLnBrk="1" hangingPunct="1">
              <a:lnSpc>
                <a:spcPct val="80000"/>
              </a:lnSpc>
            </a:pPr>
            <a:r>
              <a:rPr lang="en-US" altLang="en-US" sz="2600"/>
              <a:t>you need to make to any class that you want to save and restore in an object stream. The class must implement the </a:t>
            </a:r>
            <a:r>
              <a:rPr lang="en-US" altLang="en-US" sz="2600" b="1"/>
              <a:t>Serializable</a:t>
            </a:r>
            <a:r>
              <a:rPr lang="en-US" altLang="en-US" sz="2600"/>
              <a:t> interface:</a:t>
            </a:r>
          </a:p>
          <a:p>
            <a:pPr marL="177800" indent="-177800" eaLnBrk="1" hangingPunct="1">
              <a:lnSpc>
                <a:spcPct val="80000"/>
              </a:lnSpc>
            </a:pPr>
            <a:r>
              <a:rPr lang="en-US" altLang="en-US" sz="2600">
                <a:solidFill>
                  <a:srgbClr val="0000FF"/>
                </a:solidFill>
              </a:rPr>
              <a:t>class Employee implements</a:t>
            </a:r>
            <a:r>
              <a:rPr lang="en-US" altLang="en-US" sz="2600"/>
              <a:t> </a:t>
            </a:r>
            <a:r>
              <a:rPr lang="en-US" altLang="en-US" sz="2600">
                <a:solidFill>
                  <a:srgbClr val="FF0000"/>
                </a:solidFill>
              </a:rPr>
              <a:t>Serializable</a:t>
            </a:r>
            <a:r>
              <a:rPr lang="en-US" altLang="en-US" sz="2600"/>
              <a:t> { . . . } </a:t>
            </a:r>
          </a:p>
          <a:p>
            <a:pPr marL="177800" indent="-177800" eaLnBrk="1" hangingPunct="1">
              <a:lnSpc>
                <a:spcPct val="80000"/>
              </a:lnSpc>
            </a:pPr>
            <a:r>
              <a:rPr lang="en-US" altLang="en-US" sz="2600"/>
              <a:t>The </a:t>
            </a:r>
            <a:r>
              <a:rPr lang="en-US" altLang="en-US" sz="2600">
                <a:solidFill>
                  <a:srgbClr val="0000FF"/>
                </a:solidFill>
              </a:rPr>
              <a:t>Serializable</a:t>
            </a:r>
            <a:r>
              <a:rPr lang="en-US" altLang="en-US" sz="2600"/>
              <a:t> interface has no methods, so you don't need to change your classes in any way.</a:t>
            </a:r>
          </a:p>
          <a:p>
            <a:pPr marL="177800" indent="-177800" eaLnBrk="1" hangingPunct="1">
              <a:lnSpc>
                <a:spcPct val="80000"/>
              </a:lnSpc>
            </a:pPr>
            <a:r>
              <a:rPr lang="en-US" altLang="en-US" sz="2600">
                <a:solidFill>
                  <a:srgbClr val="FF0000"/>
                </a:solidFill>
              </a:rPr>
              <a:t>To make a class serializable, you do not need to do anything else</a:t>
            </a:r>
            <a:r>
              <a:rPr lang="en-US" altLang="en-US" sz="2600"/>
              <a:t>. </a:t>
            </a:r>
          </a:p>
          <a:p>
            <a:pPr marL="177800" indent="-177800" eaLnBrk="1" hangingPunct="1">
              <a:lnSpc>
                <a:spcPct val="80000"/>
              </a:lnSpc>
            </a:pPr>
            <a:r>
              <a:rPr lang="en-US" altLang="en-US" sz="2600"/>
              <a:t>Writing an array is done with a single operation:</a:t>
            </a:r>
          </a:p>
          <a:p>
            <a:pPr marL="177800" indent="-177800" eaLnBrk="1" hangingPunct="1">
              <a:lnSpc>
                <a:spcPct val="80000"/>
              </a:lnSpc>
            </a:pPr>
            <a:r>
              <a:rPr lang="en-US" altLang="en-US" sz="2600">
                <a:solidFill>
                  <a:srgbClr val="0000FF"/>
                </a:solidFill>
              </a:rPr>
              <a:t>Student[] stList = new Student[3];</a:t>
            </a:r>
            <a:br>
              <a:rPr lang="en-US" altLang="en-US" sz="2600">
                <a:solidFill>
                  <a:srgbClr val="0000FF"/>
                </a:solidFill>
              </a:rPr>
            </a:br>
            <a:r>
              <a:rPr lang="en-US" altLang="en-US" sz="2600">
                <a:solidFill>
                  <a:srgbClr val="0000FF"/>
                </a:solidFill>
              </a:rPr>
              <a:t> . . . </a:t>
            </a:r>
            <a:br>
              <a:rPr lang="en-US" altLang="en-US" sz="2600">
                <a:solidFill>
                  <a:srgbClr val="0000FF"/>
                </a:solidFill>
              </a:rPr>
            </a:br>
            <a:r>
              <a:rPr lang="en-US" altLang="en-US" sz="2600">
                <a:solidFill>
                  <a:srgbClr val="0000FF"/>
                </a:solidFill>
              </a:rPr>
              <a:t>out.writeObject(stList); </a:t>
            </a:r>
          </a:p>
          <a:p>
            <a:pPr marL="177800" indent="-177800" eaLnBrk="1" hangingPunct="1">
              <a:lnSpc>
                <a:spcPct val="80000"/>
              </a:lnSpc>
            </a:pPr>
            <a:r>
              <a:rPr lang="en-US" altLang="en-US" sz="2600"/>
              <a:t>Similarly, reading in the result is done with a single operation. However, we must apply a cast to the return value of the readObject method:</a:t>
            </a:r>
          </a:p>
          <a:p>
            <a:pPr marL="177800" indent="-177800" eaLnBrk="1" hangingPunct="1">
              <a:lnSpc>
                <a:spcPct val="80000"/>
              </a:lnSpc>
            </a:pPr>
            <a:r>
              <a:rPr lang="en-US" altLang="en-US" sz="2600">
                <a:solidFill>
                  <a:srgbClr val="0000FF"/>
                </a:solidFill>
              </a:rPr>
              <a:t>Student[] newStList = (Student[])in.readObject(); </a:t>
            </a:r>
          </a:p>
        </p:txBody>
      </p:sp>
    </p:spTree>
  </p:cSld>
  <p:clrMapOvr>
    <a:masterClrMapping/>
  </p:clrMapOvr>
  <p:transition spd="med">
    <p:comb/>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a:t>Student List using Object Streams</a:t>
            </a:r>
          </a:p>
        </p:txBody>
      </p:sp>
      <p:sp>
        <p:nvSpPr>
          <p:cNvPr id="113667" name="Rectangle 3"/>
          <p:cNvSpPr>
            <a:spLocks noGrp="1" noChangeArrowheads="1"/>
          </p:cNvSpPr>
          <p:nvPr>
            <p:ph type="body" idx="1"/>
          </p:nvPr>
        </p:nvSpPr>
        <p:spPr/>
        <p:txBody>
          <a:bodyPr/>
          <a:lstStyle/>
          <a:p>
            <a:pPr eaLnBrk="1" hangingPunct="1">
              <a:lnSpc>
                <a:spcPct val="90000"/>
              </a:lnSpc>
              <a:spcBef>
                <a:spcPct val="0"/>
              </a:spcBef>
              <a:buFont typeface="Wingdings" panose="05000000000000000000" pitchFamily="2" charset="2"/>
              <a:buNone/>
            </a:pPr>
            <a:r>
              <a:rPr lang="en-US" altLang="en-US" sz="2000"/>
              <a:t>public class SerialStudent </a:t>
            </a:r>
            <a:r>
              <a:rPr lang="en-US" altLang="en-US" sz="2000">
                <a:solidFill>
                  <a:srgbClr val="0000FF"/>
                </a:solidFill>
              </a:rPr>
              <a:t>implements</a:t>
            </a:r>
            <a:r>
              <a:rPr lang="en-US" altLang="en-US" sz="2000"/>
              <a:t> </a:t>
            </a:r>
            <a:r>
              <a:rPr lang="en-US" altLang="en-US" sz="2000">
                <a:solidFill>
                  <a:srgbClr val="FF0000"/>
                </a:solidFill>
              </a:rPr>
              <a:t>Serializable</a:t>
            </a:r>
            <a:r>
              <a:rPr lang="en-US" altLang="en-US" sz="2000"/>
              <a:t>{</a:t>
            </a:r>
          </a:p>
          <a:p>
            <a:pPr eaLnBrk="1" hangingPunct="1">
              <a:lnSpc>
                <a:spcPct val="90000"/>
              </a:lnSpc>
              <a:spcBef>
                <a:spcPct val="0"/>
              </a:spcBef>
              <a:buFont typeface="Wingdings" panose="05000000000000000000" pitchFamily="2" charset="2"/>
              <a:buNone/>
            </a:pPr>
            <a:r>
              <a:rPr lang="en-US" altLang="en-US" sz="2000"/>
              <a:t>  private String name;</a:t>
            </a:r>
          </a:p>
          <a:p>
            <a:pPr eaLnBrk="1" hangingPunct="1">
              <a:lnSpc>
                <a:spcPct val="90000"/>
              </a:lnSpc>
              <a:spcBef>
                <a:spcPct val="0"/>
              </a:spcBef>
              <a:buFont typeface="Wingdings" panose="05000000000000000000" pitchFamily="2" charset="2"/>
              <a:buNone/>
            </a:pPr>
            <a:r>
              <a:rPr lang="en-US" altLang="en-US" sz="2000"/>
              <a:t>  private int age;</a:t>
            </a:r>
          </a:p>
          <a:p>
            <a:pPr eaLnBrk="1" hangingPunct="1">
              <a:lnSpc>
                <a:spcPct val="90000"/>
              </a:lnSpc>
              <a:spcBef>
                <a:spcPct val="0"/>
              </a:spcBef>
              <a:buFont typeface="Wingdings" panose="05000000000000000000" pitchFamily="2" charset="2"/>
              <a:buNone/>
            </a:pPr>
            <a:r>
              <a:rPr lang="en-US" altLang="en-US" sz="2000"/>
              <a:t>  private String cl;</a:t>
            </a:r>
          </a:p>
          <a:p>
            <a:pPr eaLnBrk="1" hangingPunct="1">
              <a:lnSpc>
                <a:spcPct val="90000"/>
              </a:lnSpc>
              <a:spcBef>
                <a:spcPct val="0"/>
              </a:spcBef>
              <a:buFont typeface="Wingdings" panose="05000000000000000000" pitchFamily="2" charset="2"/>
              <a:buNone/>
            </a:pPr>
            <a:endParaRPr lang="en-US" altLang="en-US" sz="2000"/>
          </a:p>
          <a:p>
            <a:pPr eaLnBrk="1" hangingPunct="1">
              <a:lnSpc>
                <a:spcPct val="90000"/>
              </a:lnSpc>
              <a:spcBef>
                <a:spcPct val="0"/>
              </a:spcBef>
              <a:buFont typeface="Wingdings" panose="05000000000000000000" pitchFamily="2" charset="2"/>
              <a:buNone/>
            </a:pPr>
            <a:r>
              <a:rPr lang="en-US" altLang="en-US" sz="2000"/>
              <a:t>  public SerialStudent(String n, int a, String c){</a:t>
            </a:r>
          </a:p>
          <a:p>
            <a:pPr eaLnBrk="1" hangingPunct="1">
              <a:lnSpc>
                <a:spcPct val="90000"/>
              </a:lnSpc>
              <a:spcBef>
                <a:spcPct val="0"/>
              </a:spcBef>
              <a:buFont typeface="Wingdings" panose="05000000000000000000" pitchFamily="2" charset="2"/>
              <a:buNone/>
            </a:pPr>
            <a:r>
              <a:rPr lang="en-US" altLang="en-US" sz="2000"/>
              <a:t>     name = n;</a:t>
            </a:r>
          </a:p>
          <a:p>
            <a:pPr eaLnBrk="1" hangingPunct="1">
              <a:lnSpc>
                <a:spcPct val="90000"/>
              </a:lnSpc>
              <a:spcBef>
                <a:spcPct val="0"/>
              </a:spcBef>
              <a:buFont typeface="Wingdings" panose="05000000000000000000" pitchFamily="2" charset="2"/>
              <a:buNone/>
            </a:pPr>
            <a:r>
              <a:rPr lang="en-US" altLang="en-US" sz="2000"/>
              <a:t>     age = a;</a:t>
            </a:r>
          </a:p>
          <a:p>
            <a:pPr eaLnBrk="1" hangingPunct="1">
              <a:lnSpc>
                <a:spcPct val="90000"/>
              </a:lnSpc>
              <a:spcBef>
                <a:spcPct val="0"/>
              </a:spcBef>
              <a:buFont typeface="Wingdings" panose="05000000000000000000" pitchFamily="2" charset="2"/>
              <a:buNone/>
            </a:pPr>
            <a:r>
              <a:rPr lang="en-US" altLang="en-US" sz="2000"/>
              <a:t>     cl = c;</a:t>
            </a:r>
          </a:p>
          <a:p>
            <a:pPr eaLnBrk="1" hangingPunct="1">
              <a:lnSpc>
                <a:spcPct val="90000"/>
              </a:lnSpc>
              <a:spcBef>
                <a:spcPct val="0"/>
              </a:spcBef>
              <a:buFont typeface="Wingdings" panose="05000000000000000000" pitchFamily="2" charset="2"/>
              <a:buNone/>
            </a:pPr>
            <a:r>
              <a:rPr lang="en-US" altLang="en-US" sz="2000"/>
              <a:t>  }</a:t>
            </a:r>
          </a:p>
          <a:p>
            <a:pPr eaLnBrk="1" hangingPunct="1">
              <a:lnSpc>
                <a:spcPct val="90000"/>
              </a:lnSpc>
              <a:spcBef>
                <a:spcPct val="0"/>
              </a:spcBef>
              <a:buFont typeface="Wingdings" panose="05000000000000000000" pitchFamily="2" charset="2"/>
              <a:buNone/>
            </a:pPr>
            <a:r>
              <a:rPr lang="en-US" altLang="en-US" sz="2000"/>
              <a:t>  public String getName() {    return name;  }</a:t>
            </a:r>
          </a:p>
          <a:p>
            <a:pPr eaLnBrk="1" hangingPunct="1">
              <a:lnSpc>
                <a:spcPct val="90000"/>
              </a:lnSpc>
              <a:spcBef>
                <a:spcPct val="0"/>
              </a:spcBef>
              <a:buFont typeface="Wingdings" panose="05000000000000000000" pitchFamily="2" charset="2"/>
              <a:buNone/>
            </a:pPr>
            <a:r>
              <a:rPr lang="en-US" altLang="en-US" sz="2000"/>
              <a:t>  public int getAge() {    return age;   }</a:t>
            </a:r>
          </a:p>
          <a:p>
            <a:pPr eaLnBrk="1" hangingPunct="1">
              <a:lnSpc>
                <a:spcPct val="90000"/>
              </a:lnSpc>
              <a:spcBef>
                <a:spcPct val="0"/>
              </a:spcBef>
              <a:buFont typeface="Wingdings" panose="05000000000000000000" pitchFamily="2" charset="2"/>
              <a:buNone/>
            </a:pPr>
            <a:r>
              <a:rPr lang="en-US" altLang="en-US" sz="2000"/>
              <a:t>  public String getCl(){     return cl;   }</a:t>
            </a:r>
          </a:p>
          <a:p>
            <a:pPr eaLnBrk="1" hangingPunct="1">
              <a:lnSpc>
                <a:spcPct val="90000"/>
              </a:lnSpc>
              <a:spcBef>
                <a:spcPct val="0"/>
              </a:spcBef>
              <a:buFont typeface="Wingdings" panose="05000000000000000000" pitchFamily="2" charset="2"/>
              <a:buNone/>
            </a:pPr>
            <a:endParaRPr lang="en-US" altLang="en-US" sz="2000"/>
          </a:p>
          <a:p>
            <a:pPr eaLnBrk="1" hangingPunct="1">
              <a:lnSpc>
                <a:spcPct val="90000"/>
              </a:lnSpc>
              <a:spcBef>
                <a:spcPct val="0"/>
              </a:spcBef>
              <a:buFont typeface="Wingdings" panose="05000000000000000000" pitchFamily="2" charset="2"/>
              <a:buNone/>
            </a:pPr>
            <a:r>
              <a:rPr lang="en-US" altLang="en-US" sz="2000"/>
              <a:t>   public String toString() {</a:t>
            </a:r>
          </a:p>
          <a:p>
            <a:pPr eaLnBrk="1" hangingPunct="1">
              <a:lnSpc>
                <a:spcPct val="90000"/>
              </a:lnSpc>
              <a:spcBef>
                <a:spcPct val="0"/>
              </a:spcBef>
              <a:buFont typeface="Wingdings" panose="05000000000000000000" pitchFamily="2" charset="2"/>
              <a:buNone/>
            </a:pPr>
            <a:r>
              <a:rPr lang="en-US" altLang="en-US" sz="2000"/>
              <a:t>      return getClass().getName()   + "[Name=" + name</a:t>
            </a:r>
          </a:p>
          <a:p>
            <a:pPr eaLnBrk="1" hangingPunct="1">
              <a:lnSpc>
                <a:spcPct val="90000"/>
              </a:lnSpc>
              <a:spcBef>
                <a:spcPct val="0"/>
              </a:spcBef>
              <a:buFont typeface="Wingdings" panose="05000000000000000000" pitchFamily="2" charset="2"/>
              <a:buNone/>
            </a:pPr>
            <a:r>
              <a:rPr lang="en-US" altLang="en-US" sz="2000"/>
              <a:t>		          + ",Age=" + age      + ",Class=" + cl   + "]";</a:t>
            </a:r>
          </a:p>
          <a:p>
            <a:pPr eaLnBrk="1" hangingPunct="1">
              <a:lnSpc>
                <a:spcPct val="90000"/>
              </a:lnSpc>
              <a:spcBef>
                <a:spcPct val="0"/>
              </a:spcBef>
              <a:buFont typeface="Wingdings" panose="05000000000000000000" pitchFamily="2" charset="2"/>
              <a:buNone/>
            </a:pPr>
            <a:r>
              <a:rPr lang="en-US" altLang="en-US" sz="2000"/>
              <a:t>  }</a:t>
            </a:r>
          </a:p>
          <a:p>
            <a:pPr eaLnBrk="1" hangingPunct="1">
              <a:lnSpc>
                <a:spcPct val="90000"/>
              </a:lnSpc>
              <a:spcBef>
                <a:spcPct val="0"/>
              </a:spcBef>
              <a:buFont typeface="Wingdings" panose="05000000000000000000" pitchFamily="2" charset="2"/>
              <a:buNone/>
            </a:pPr>
            <a:r>
              <a:rPr lang="en-US" altLang="en-US" sz="2000"/>
              <a:t>  public void exportData(PrintWriter out){</a:t>
            </a:r>
          </a:p>
          <a:p>
            <a:pPr eaLnBrk="1" hangingPunct="1">
              <a:lnSpc>
                <a:spcPct val="90000"/>
              </a:lnSpc>
              <a:spcBef>
                <a:spcPct val="0"/>
              </a:spcBef>
              <a:buFont typeface="Wingdings" panose="05000000000000000000" pitchFamily="2" charset="2"/>
              <a:buNone/>
            </a:pPr>
            <a:r>
              <a:rPr lang="en-US" altLang="en-US" sz="2000"/>
              <a:t>        out.println(name + "|" + age + "|" + cl);</a:t>
            </a:r>
          </a:p>
          <a:p>
            <a:pPr eaLnBrk="1" hangingPunct="1">
              <a:lnSpc>
                <a:spcPct val="90000"/>
              </a:lnSpc>
              <a:spcBef>
                <a:spcPct val="0"/>
              </a:spcBef>
              <a:buFont typeface="Wingdings" panose="05000000000000000000" pitchFamily="2" charset="2"/>
              <a:buNone/>
            </a:pPr>
            <a:r>
              <a:rPr lang="en-US" altLang="en-US" sz="2000"/>
              <a:t> }}</a:t>
            </a:r>
          </a:p>
        </p:txBody>
      </p:sp>
    </p:spTree>
  </p:cSld>
  <p:clrMapOvr>
    <a:masterClrMapping/>
  </p:clrMapOvr>
  <p:transition spd="med">
    <p:comb/>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t>Student List using Object Streams</a:t>
            </a:r>
            <a:r>
              <a:rPr lang="en-US" b="0"/>
              <a:t> </a:t>
            </a:r>
          </a:p>
        </p:txBody>
      </p:sp>
      <p:sp>
        <p:nvSpPr>
          <p:cNvPr id="114691" name="Rectangle 3"/>
          <p:cNvSpPr>
            <a:spLocks noGrp="1" noChangeArrowheads="1"/>
          </p:cNvSpPr>
          <p:nvPr>
            <p:ph type="body" idx="1"/>
          </p:nvPr>
        </p:nvSpPr>
        <p:spPr/>
        <p:txBody>
          <a:bodyPr/>
          <a:lstStyle/>
          <a:p>
            <a:pPr marL="177800" indent="-177800" eaLnBrk="1" hangingPunct="1">
              <a:lnSpc>
                <a:spcPct val="90000"/>
              </a:lnSpc>
              <a:spcBef>
                <a:spcPct val="0"/>
              </a:spcBef>
              <a:buFont typeface="Wingdings" panose="05000000000000000000" pitchFamily="2" charset="2"/>
              <a:buNone/>
            </a:pPr>
            <a:r>
              <a:rPr lang="en-US" altLang="en-US" sz="1800"/>
              <a:t>public class SerialTest {</a:t>
            </a:r>
          </a:p>
          <a:p>
            <a:pPr marL="177800" indent="-177800" eaLnBrk="1" hangingPunct="1">
              <a:lnSpc>
                <a:spcPct val="90000"/>
              </a:lnSpc>
              <a:spcBef>
                <a:spcPct val="0"/>
              </a:spcBef>
              <a:buFont typeface="Wingdings" panose="05000000000000000000" pitchFamily="2" charset="2"/>
              <a:buNone/>
            </a:pPr>
            <a:r>
              <a:rPr lang="en-US" altLang="en-US" sz="1800"/>
              <a:t>  public static void main(String[] args) {</a:t>
            </a:r>
          </a:p>
          <a:p>
            <a:pPr marL="177800" indent="-177800" eaLnBrk="1" hangingPunct="1">
              <a:lnSpc>
                <a:spcPct val="90000"/>
              </a:lnSpc>
              <a:spcBef>
                <a:spcPct val="0"/>
              </a:spcBef>
              <a:buFont typeface="Wingdings" panose="05000000000000000000" pitchFamily="2" charset="2"/>
              <a:buNone/>
            </a:pPr>
            <a:r>
              <a:rPr lang="en-US" altLang="en-US" sz="1800"/>
              <a:t>    SerialStudent[] st = new SerialStudent[3];</a:t>
            </a:r>
          </a:p>
          <a:p>
            <a:pPr marL="177800" indent="-177800" eaLnBrk="1" hangingPunct="1">
              <a:lnSpc>
                <a:spcPct val="90000"/>
              </a:lnSpc>
              <a:spcBef>
                <a:spcPct val="0"/>
              </a:spcBef>
              <a:buFont typeface="Wingdings" panose="05000000000000000000" pitchFamily="2" charset="2"/>
              <a:buNone/>
            </a:pPr>
            <a:r>
              <a:rPr lang="en-US" altLang="en-US" sz="1800"/>
              <a:t>    st[0] = new SerialStudent("Phạm Thị Mỹ Hạnh", 20, "TC02");</a:t>
            </a:r>
          </a:p>
          <a:p>
            <a:pPr marL="177800" indent="-177800" eaLnBrk="1" hangingPunct="1">
              <a:lnSpc>
                <a:spcPct val="90000"/>
              </a:lnSpc>
              <a:spcBef>
                <a:spcPct val="0"/>
              </a:spcBef>
              <a:buFont typeface="Wingdings" panose="05000000000000000000" pitchFamily="2" charset="2"/>
              <a:buNone/>
            </a:pPr>
            <a:r>
              <a:rPr lang="en-US" altLang="en-US" sz="1800"/>
              <a:t>    st[1] = new SerialStudent("Trần Thị Hoa", 18, "CD02");</a:t>
            </a:r>
          </a:p>
          <a:p>
            <a:pPr marL="177800" indent="-177800" eaLnBrk="1" hangingPunct="1">
              <a:lnSpc>
                <a:spcPct val="90000"/>
              </a:lnSpc>
              <a:spcBef>
                <a:spcPct val="0"/>
              </a:spcBef>
              <a:buFont typeface="Wingdings" panose="05000000000000000000" pitchFamily="2" charset="2"/>
              <a:buNone/>
            </a:pPr>
            <a:r>
              <a:rPr lang="en-US" altLang="en-US" sz="1800"/>
              <a:t>    st[2] = new SerialStudent("Nguyễn Vãn Vệ", 19, "DH03");</a:t>
            </a:r>
          </a:p>
          <a:p>
            <a:pPr marL="177800" indent="-177800" eaLnBrk="1" hangingPunct="1">
              <a:lnSpc>
                <a:spcPct val="90000"/>
              </a:lnSpc>
              <a:spcBef>
                <a:spcPct val="0"/>
              </a:spcBef>
              <a:buFont typeface="Wingdings" panose="05000000000000000000" pitchFamily="2" charset="2"/>
              <a:buNone/>
            </a:pPr>
            <a:r>
              <a:rPr lang="en-US" altLang="en-US" sz="1800"/>
              <a:t>    try {</a:t>
            </a:r>
          </a:p>
          <a:p>
            <a:pPr marL="177800" indent="-177800" eaLnBrk="1" hangingPunct="1">
              <a:lnSpc>
                <a:spcPct val="90000"/>
              </a:lnSpc>
              <a:spcBef>
                <a:spcPct val="0"/>
              </a:spcBef>
              <a:buFont typeface="Wingdings" panose="05000000000000000000" pitchFamily="2" charset="2"/>
              <a:buNone/>
            </a:pPr>
            <a:r>
              <a:rPr lang="en-US" altLang="en-US" sz="1800"/>
              <a:t>      // save all students records to the file studentemployee.dat</a:t>
            </a:r>
          </a:p>
          <a:p>
            <a:pPr marL="177800" indent="-177800" eaLnBrk="1" hangingPunct="1">
              <a:lnSpc>
                <a:spcPct val="90000"/>
              </a:lnSpc>
              <a:spcBef>
                <a:spcPct val="0"/>
              </a:spcBef>
              <a:buFont typeface="Wingdings" panose="05000000000000000000" pitchFamily="2" charset="2"/>
              <a:buNone/>
            </a:pPr>
            <a:r>
              <a:rPr lang="en-US" altLang="en-US" sz="1800"/>
              <a:t>      ObjectOutputStream </a:t>
            </a:r>
            <a:r>
              <a:rPr lang="en-US" altLang="en-US" sz="1800">
                <a:solidFill>
                  <a:srgbClr val="0000FF"/>
                </a:solidFill>
              </a:rPr>
              <a:t>out </a:t>
            </a:r>
            <a:r>
              <a:rPr lang="en-US" altLang="en-US" sz="1800"/>
              <a:t>= new </a:t>
            </a:r>
            <a:r>
              <a:rPr lang="en-US" altLang="en-US" sz="1800">
                <a:solidFill>
                  <a:srgbClr val="0000FF"/>
                </a:solidFill>
              </a:rPr>
              <a:t>ObjectOutputStream</a:t>
            </a:r>
            <a:r>
              <a:rPr lang="en-US" altLang="en-US" sz="1800"/>
              <a:t>(new</a:t>
            </a:r>
          </a:p>
          <a:p>
            <a:pPr marL="177800" indent="-177800" eaLnBrk="1" hangingPunct="1">
              <a:lnSpc>
                <a:spcPct val="90000"/>
              </a:lnSpc>
              <a:spcBef>
                <a:spcPct val="0"/>
              </a:spcBef>
              <a:buFont typeface="Wingdings" panose="05000000000000000000" pitchFamily="2" charset="2"/>
              <a:buNone/>
            </a:pPr>
            <a:r>
              <a:rPr lang="en-US" altLang="en-US" sz="1800"/>
              <a:t>          			FileOutputStream("SerialStudent.dat"));</a:t>
            </a:r>
          </a:p>
          <a:p>
            <a:pPr marL="177800" indent="-177800" eaLnBrk="1" hangingPunct="1">
              <a:lnSpc>
                <a:spcPct val="90000"/>
              </a:lnSpc>
              <a:spcBef>
                <a:spcPct val="0"/>
              </a:spcBef>
              <a:buFont typeface="Wingdings" panose="05000000000000000000" pitchFamily="2" charset="2"/>
              <a:buNone/>
            </a:pPr>
            <a:r>
              <a:rPr lang="en-US" altLang="en-US" sz="1800"/>
              <a:t>      </a:t>
            </a:r>
            <a:r>
              <a:rPr lang="en-US" altLang="en-US" sz="1800">
                <a:solidFill>
                  <a:srgbClr val="0000FF"/>
                </a:solidFill>
              </a:rPr>
              <a:t>out.writeObject(st);</a:t>
            </a:r>
          </a:p>
          <a:p>
            <a:pPr marL="177800" indent="-177800" eaLnBrk="1" hangingPunct="1">
              <a:lnSpc>
                <a:spcPct val="90000"/>
              </a:lnSpc>
              <a:spcBef>
                <a:spcPct val="0"/>
              </a:spcBef>
              <a:buFont typeface="Wingdings" panose="05000000000000000000" pitchFamily="2" charset="2"/>
              <a:buNone/>
            </a:pPr>
            <a:r>
              <a:rPr lang="en-US" altLang="en-US" sz="1800"/>
              <a:t>      out.close();</a:t>
            </a:r>
          </a:p>
          <a:p>
            <a:pPr marL="177800" indent="-177800" eaLnBrk="1" hangingPunct="1">
              <a:lnSpc>
                <a:spcPct val="90000"/>
              </a:lnSpc>
              <a:spcBef>
                <a:spcPct val="0"/>
              </a:spcBef>
              <a:buFont typeface="Wingdings" panose="05000000000000000000" pitchFamily="2" charset="2"/>
              <a:buNone/>
            </a:pPr>
            <a:r>
              <a:rPr lang="en-US" altLang="en-US" sz="1800"/>
              <a:t>      // retrieve all records into a new array</a:t>
            </a:r>
          </a:p>
          <a:p>
            <a:pPr marL="177800" indent="-177800" eaLnBrk="1" hangingPunct="1">
              <a:lnSpc>
                <a:spcPct val="90000"/>
              </a:lnSpc>
              <a:spcBef>
                <a:spcPct val="0"/>
              </a:spcBef>
              <a:buFont typeface="Wingdings" panose="05000000000000000000" pitchFamily="2" charset="2"/>
              <a:buNone/>
            </a:pPr>
            <a:r>
              <a:rPr lang="en-US" altLang="en-US" sz="1800"/>
              <a:t>      ObjectInputStream in = new ObjectInputStream(new</a:t>
            </a:r>
          </a:p>
          <a:p>
            <a:pPr marL="177800" indent="-177800" eaLnBrk="1" hangingPunct="1">
              <a:lnSpc>
                <a:spcPct val="90000"/>
              </a:lnSpc>
              <a:spcBef>
                <a:spcPct val="0"/>
              </a:spcBef>
              <a:buFont typeface="Wingdings" panose="05000000000000000000" pitchFamily="2" charset="2"/>
              <a:buNone/>
            </a:pPr>
            <a:r>
              <a:rPr lang="en-US" altLang="en-US" sz="1800"/>
              <a:t>			          FileInputStream("SerialStudent.dat"));</a:t>
            </a:r>
          </a:p>
          <a:p>
            <a:pPr marL="177800" indent="-177800" eaLnBrk="1" hangingPunct="1">
              <a:lnSpc>
                <a:spcPct val="90000"/>
              </a:lnSpc>
              <a:spcBef>
                <a:spcPct val="0"/>
              </a:spcBef>
              <a:buFont typeface="Wingdings" panose="05000000000000000000" pitchFamily="2" charset="2"/>
              <a:buNone/>
            </a:pPr>
            <a:r>
              <a:rPr lang="en-US" altLang="en-US" sz="1800"/>
              <a:t>      try{</a:t>
            </a:r>
          </a:p>
          <a:p>
            <a:pPr marL="177800" indent="-177800" eaLnBrk="1" hangingPunct="1">
              <a:lnSpc>
                <a:spcPct val="90000"/>
              </a:lnSpc>
              <a:spcBef>
                <a:spcPct val="0"/>
              </a:spcBef>
              <a:buFont typeface="Wingdings" panose="05000000000000000000" pitchFamily="2" charset="2"/>
              <a:buNone/>
            </a:pPr>
            <a:r>
              <a:rPr lang="en-US" altLang="en-US" sz="1800"/>
              <a:t>	        </a:t>
            </a:r>
            <a:r>
              <a:rPr lang="en-US" altLang="en-US" sz="1800">
                <a:solidFill>
                  <a:srgbClr val="0000FF"/>
                </a:solidFill>
              </a:rPr>
              <a:t>SerialStudent[] newSt = (SerialStudent[])in.readObject();</a:t>
            </a:r>
          </a:p>
          <a:p>
            <a:pPr marL="177800" indent="-177800" eaLnBrk="1" hangingPunct="1">
              <a:lnSpc>
                <a:spcPct val="90000"/>
              </a:lnSpc>
              <a:spcBef>
                <a:spcPct val="0"/>
              </a:spcBef>
              <a:buFont typeface="Wingdings" panose="05000000000000000000" pitchFamily="2" charset="2"/>
              <a:buNone/>
            </a:pPr>
            <a:r>
              <a:rPr lang="en-US" altLang="en-US" sz="1800"/>
              <a:t>  	      // print the newly read student records</a:t>
            </a:r>
          </a:p>
          <a:p>
            <a:pPr marL="177800" indent="-177800" eaLnBrk="1" hangingPunct="1">
              <a:lnSpc>
                <a:spcPct val="90000"/>
              </a:lnSpc>
              <a:spcBef>
                <a:spcPct val="0"/>
              </a:spcBef>
              <a:buFont typeface="Wingdings" panose="05000000000000000000" pitchFamily="2" charset="2"/>
              <a:buNone/>
            </a:pPr>
            <a:r>
              <a:rPr lang="en-US" altLang="en-US" sz="1800"/>
              <a:t>  	      for (int i = 0; i &lt; newSt.length; i++)   System.out.println(newSt[i]);</a:t>
            </a:r>
          </a:p>
          <a:p>
            <a:pPr marL="177800" indent="-177800" eaLnBrk="1" hangingPunct="1">
              <a:lnSpc>
                <a:spcPct val="90000"/>
              </a:lnSpc>
              <a:spcBef>
                <a:spcPct val="0"/>
              </a:spcBef>
              <a:buFont typeface="Wingdings" panose="05000000000000000000" pitchFamily="2" charset="2"/>
              <a:buNone/>
            </a:pPr>
            <a:r>
              <a:rPr lang="en-US" altLang="en-US" sz="1800"/>
              <a:t>	     } catch (</a:t>
            </a:r>
            <a:r>
              <a:rPr lang="en-US" altLang="en-US" sz="1800">
                <a:solidFill>
                  <a:srgbClr val="0000FF"/>
                </a:solidFill>
              </a:rPr>
              <a:t>ClassNotFoundException e</a:t>
            </a:r>
            <a:r>
              <a:rPr lang="en-US" altLang="en-US" sz="1800"/>
              <a:t>) {};</a:t>
            </a:r>
          </a:p>
          <a:p>
            <a:pPr marL="177800" indent="-177800" eaLnBrk="1" hangingPunct="1">
              <a:lnSpc>
                <a:spcPct val="90000"/>
              </a:lnSpc>
              <a:spcBef>
                <a:spcPct val="0"/>
              </a:spcBef>
              <a:buFont typeface="Wingdings" panose="05000000000000000000" pitchFamily="2" charset="2"/>
              <a:buNone/>
            </a:pPr>
            <a:r>
              <a:rPr lang="en-US" altLang="en-US" sz="1800"/>
              <a:t>       in.close();</a:t>
            </a:r>
          </a:p>
          <a:p>
            <a:pPr marL="177800" indent="-177800" eaLnBrk="1" hangingPunct="1">
              <a:lnSpc>
                <a:spcPct val="50000"/>
              </a:lnSpc>
              <a:spcBef>
                <a:spcPct val="0"/>
              </a:spcBef>
              <a:buFont typeface="Wingdings" panose="05000000000000000000" pitchFamily="2" charset="2"/>
              <a:buNone/>
            </a:pPr>
            <a:r>
              <a:rPr lang="en-US" altLang="en-US" sz="1800"/>
              <a:t>       ……………………………………………..</a:t>
            </a:r>
          </a:p>
        </p:txBody>
      </p:sp>
    </p:spTree>
  </p:cSld>
  <p:clrMapOvr>
    <a:masterClrMapping/>
  </p:clrMapOvr>
  <p:transition spd="med">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p:cNvSpPr>
            <a:spLocks noChangeArrowheads="1"/>
          </p:cNvSpPr>
          <p:nvPr/>
        </p:nvSpPr>
        <p:spPr bwMode="auto">
          <a:xfrm>
            <a:off x="3048000" y="3657600"/>
            <a:ext cx="5867400" cy="25146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39" name="Rectangle 1030"/>
          <p:cNvSpPr>
            <a:spLocks noChangeArrowheads="1"/>
          </p:cNvSpPr>
          <p:nvPr/>
        </p:nvSpPr>
        <p:spPr bwMode="auto">
          <a:xfrm>
            <a:off x="381000" y="914400"/>
            <a:ext cx="5257800" cy="24384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0" name="Rectangle 2"/>
          <p:cNvSpPr>
            <a:spLocks noGrp="1" noChangeArrowheads="1"/>
          </p:cNvSpPr>
          <p:nvPr>
            <p:ph type="title"/>
          </p:nvPr>
        </p:nvSpPr>
        <p:spPr/>
        <p:txBody>
          <a:bodyPr/>
          <a:lstStyle/>
          <a:p>
            <a:pPr eaLnBrk="1" hangingPunct="1">
              <a:defRPr/>
            </a:pPr>
            <a:r>
              <a:rPr lang="en-US" sz="2800"/>
              <a:t>Reading and Writing Algorithm </a:t>
            </a:r>
          </a:p>
        </p:txBody>
      </p:sp>
      <p:sp>
        <p:nvSpPr>
          <p:cNvPr id="14341" name="Text Box 4"/>
          <p:cNvSpPr txBox="1">
            <a:spLocks noChangeArrowheads="1"/>
          </p:cNvSpPr>
          <p:nvPr/>
        </p:nvSpPr>
        <p:spPr bwMode="auto">
          <a:xfrm>
            <a:off x="381000" y="879475"/>
            <a:ext cx="53340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600" b="1">
                <a:solidFill>
                  <a:srgbClr val="FF0000"/>
                </a:solidFill>
                <a:latin typeface="Courier New" panose="02070309020205020404" pitchFamily="49" charset="0"/>
              </a:rPr>
              <a:t>open</a:t>
            </a:r>
            <a:r>
              <a:rPr lang="en-US" altLang="en-US" sz="2600" b="1">
                <a:latin typeface="Courier New" panose="02070309020205020404" pitchFamily="49" charset="0"/>
              </a:rPr>
              <a:t> input stream</a:t>
            </a:r>
          </a:p>
          <a:p>
            <a:pPr eaLnBrk="1" hangingPunct="1">
              <a:spcBef>
                <a:spcPct val="0"/>
              </a:spcBef>
              <a:buClrTx/>
              <a:buSzTx/>
              <a:buFontTx/>
              <a:buNone/>
            </a:pPr>
            <a:r>
              <a:rPr lang="en-US" altLang="en-US" sz="2600" b="1">
                <a:solidFill>
                  <a:srgbClr val="FF0000"/>
                </a:solidFill>
                <a:latin typeface="Courier New" panose="02070309020205020404" pitchFamily="49" charset="0"/>
              </a:rPr>
              <a:t>while</a:t>
            </a:r>
            <a:r>
              <a:rPr lang="en-US" altLang="en-US" sz="2600" b="1">
                <a:latin typeface="Courier New" panose="02070309020205020404" pitchFamily="49" charset="0"/>
              </a:rPr>
              <a:t> (more information){</a:t>
            </a:r>
          </a:p>
          <a:p>
            <a:pPr eaLnBrk="1" hangingPunct="1">
              <a:spcBef>
                <a:spcPct val="0"/>
              </a:spcBef>
              <a:buClrTx/>
              <a:buSzTx/>
              <a:buFontTx/>
              <a:buNone/>
            </a:pPr>
            <a:r>
              <a:rPr lang="en-US" altLang="en-US" sz="2600" b="1">
                <a:latin typeface="Courier New" panose="02070309020205020404" pitchFamily="49" charset="0"/>
              </a:rPr>
              <a:t>	</a:t>
            </a:r>
            <a:r>
              <a:rPr lang="en-US" altLang="en-US" sz="2600" b="1">
                <a:solidFill>
                  <a:srgbClr val="FF0000"/>
                </a:solidFill>
                <a:latin typeface="Courier New" panose="02070309020205020404" pitchFamily="49" charset="0"/>
              </a:rPr>
              <a:t>read</a:t>
            </a:r>
            <a:r>
              <a:rPr lang="en-US" altLang="en-US" sz="2600" b="1">
                <a:latin typeface="Courier New" panose="02070309020205020404" pitchFamily="49" charset="0"/>
              </a:rPr>
              <a:t> information</a:t>
            </a:r>
          </a:p>
          <a:p>
            <a:pPr eaLnBrk="1" hangingPunct="1">
              <a:spcBef>
                <a:spcPct val="0"/>
              </a:spcBef>
              <a:buClrTx/>
              <a:buSzTx/>
              <a:buFontTx/>
              <a:buNone/>
            </a:pPr>
            <a:r>
              <a:rPr lang="en-US" altLang="en-US" sz="2600" b="1">
                <a:latin typeface="Courier New" panose="02070309020205020404" pitchFamily="49" charset="0"/>
              </a:rPr>
              <a:t>	</a:t>
            </a:r>
            <a:r>
              <a:rPr lang="en-US" altLang="en-US" sz="2600" b="1">
                <a:solidFill>
                  <a:srgbClr val="FF0000"/>
                </a:solidFill>
                <a:latin typeface="Courier New" panose="02070309020205020404" pitchFamily="49" charset="0"/>
              </a:rPr>
              <a:t>process</a:t>
            </a:r>
            <a:r>
              <a:rPr lang="en-US" altLang="en-US" sz="2600" b="1">
                <a:latin typeface="Courier New" panose="02070309020205020404" pitchFamily="49" charset="0"/>
              </a:rPr>
              <a:t> information</a:t>
            </a:r>
          </a:p>
          <a:p>
            <a:pPr eaLnBrk="1" hangingPunct="1">
              <a:spcBef>
                <a:spcPct val="0"/>
              </a:spcBef>
              <a:buClrTx/>
              <a:buSzTx/>
              <a:buFontTx/>
              <a:buNone/>
            </a:pPr>
            <a:r>
              <a:rPr lang="en-US" altLang="en-US" sz="2600" b="1">
                <a:latin typeface="Courier New" panose="02070309020205020404" pitchFamily="49" charset="0"/>
              </a:rPr>
              <a:t>}</a:t>
            </a:r>
          </a:p>
          <a:p>
            <a:pPr eaLnBrk="1" hangingPunct="1">
              <a:spcBef>
                <a:spcPct val="0"/>
              </a:spcBef>
              <a:buClrTx/>
              <a:buSzTx/>
              <a:buFontTx/>
              <a:buNone/>
            </a:pPr>
            <a:r>
              <a:rPr lang="en-US" altLang="en-US" sz="2600" b="1">
                <a:solidFill>
                  <a:srgbClr val="FF0000"/>
                </a:solidFill>
                <a:latin typeface="Courier New" panose="02070309020205020404" pitchFamily="49" charset="0"/>
              </a:rPr>
              <a:t>close</a:t>
            </a:r>
            <a:r>
              <a:rPr lang="en-US" altLang="en-US" sz="2600" b="1">
                <a:latin typeface="Courier New" panose="02070309020205020404" pitchFamily="49" charset="0"/>
              </a:rPr>
              <a:t> input stream</a:t>
            </a:r>
          </a:p>
        </p:txBody>
      </p:sp>
      <p:sp>
        <p:nvSpPr>
          <p:cNvPr id="14342" name="Text Box 5"/>
          <p:cNvSpPr txBox="1">
            <a:spLocks noChangeArrowheads="1"/>
          </p:cNvSpPr>
          <p:nvPr/>
        </p:nvSpPr>
        <p:spPr bwMode="auto">
          <a:xfrm>
            <a:off x="3048000" y="3622675"/>
            <a:ext cx="58674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600" b="1">
                <a:solidFill>
                  <a:srgbClr val="0000FF"/>
                </a:solidFill>
                <a:latin typeface="Courier New" panose="02070309020205020404" pitchFamily="49" charset="0"/>
              </a:rPr>
              <a:t>open</a:t>
            </a:r>
            <a:r>
              <a:rPr lang="en-US" altLang="en-US" sz="2600" b="1">
                <a:latin typeface="Courier New" panose="02070309020205020404" pitchFamily="49" charset="0"/>
              </a:rPr>
              <a:t> output stream</a:t>
            </a:r>
          </a:p>
          <a:p>
            <a:pPr eaLnBrk="1" hangingPunct="1">
              <a:spcBef>
                <a:spcPct val="0"/>
              </a:spcBef>
              <a:buClrTx/>
              <a:buSzTx/>
              <a:buFontTx/>
              <a:buNone/>
            </a:pPr>
            <a:r>
              <a:rPr lang="en-US" altLang="en-US" sz="2600" b="1">
                <a:solidFill>
                  <a:srgbClr val="0000FF"/>
                </a:solidFill>
                <a:latin typeface="Courier New" panose="02070309020205020404" pitchFamily="49" charset="0"/>
              </a:rPr>
              <a:t>while</a:t>
            </a:r>
            <a:r>
              <a:rPr lang="en-US" altLang="en-US" sz="2600" b="1">
                <a:latin typeface="Courier New" panose="02070309020205020404" pitchFamily="49" charset="0"/>
              </a:rPr>
              <a:t> (more information){</a:t>
            </a:r>
          </a:p>
          <a:p>
            <a:pPr eaLnBrk="1" hangingPunct="1">
              <a:spcBef>
                <a:spcPct val="0"/>
              </a:spcBef>
              <a:buClrTx/>
              <a:buSzTx/>
              <a:buFontTx/>
              <a:buNone/>
            </a:pPr>
            <a:r>
              <a:rPr lang="en-US" altLang="en-US" sz="2600" b="1">
                <a:latin typeface="Courier New" panose="02070309020205020404" pitchFamily="49" charset="0"/>
              </a:rPr>
              <a:t>	get information from ...</a:t>
            </a:r>
          </a:p>
          <a:p>
            <a:pPr eaLnBrk="1" hangingPunct="1">
              <a:spcBef>
                <a:spcPct val="0"/>
              </a:spcBef>
              <a:buClrTx/>
              <a:buSzTx/>
              <a:buFontTx/>
              <a:buNone/>
            </a:pPr>
            <a:r>
              <a:rPr lang="en-US" altLang="en-US" sz="2600" b="1">
                <a:latin typeface="Courier New" panose="02070309020205020404" pitchFamily="49" charset="0"/>
              </a:rPr>
              <a:t>	</a:t>
            </a:r>
            <a:r>
              <a:rPr lang="en-US" altLang="en-US" sz="2600" b="1">
                <a:solidFill>
                  <a:srgbClr val="0000FF"/>
                </a:solidFill>
                <a:latin typeface="Courier New" panose="02070309020205020404" pitchFamily="49" charset="0"/>
              </a:rPr>
              <a:t>write</a:t>
            </a:r>
            <a:r>
              <a:rPr lang="en-US" altLang="en-US" sz="2600" b="1">
                <a:latin typeface="Courier New" panose="02070309020205020404" pitchFamily="49" charset="0"/>
              </a:rPr>
              <a:t> information</a:t>
            </a:r>
          </a:p>
          <a:p>
            <a:pPr eaLnBrk="1" hangingPunct="1">
              <a:spcBef>
                <a:spcPct val="0"/>
              </a:spcBef>
              <a:buClrTx/>
              <a:buSzTx/>
              <a:buFontTx/>
              <a:buNone/>
            </a:pPr>
            <a:r>
              <a:rPr lang="en-US" altLang="en-US" sz="2600" b="1">
                <a:latin typeface="Courier New" panose="02070309020205020404" pitchFamily="49" charset="0"/>
              </a:rPr>
              <a:t>}</a:t>
            </a:r>
          </a:p>
          <a:p>
            <a:pPr eaLnBrk="1" hangingPunct="1">
              <a:spcBef>
                <a:spcPct val="0"/>
              </a:spcBef>
              <a:buClrTx/>
              <a:buSzTx/>
              <a:buFontTx/>
              <a:buNone/>
            </a:pPr>
            <a:r>
              <a:rPr lang="en-US" altLang="en-US" sz="2600" b="1">
                <a:solidFill>
                  <a:srgbClr val="0000FF"/>
                </a:solidFill>
                <a:latin typeface="Courier New" panose="02070309020205020404" pitchFamily="49" charset="0"/>
              </a:rPr>
              <a:t>close</a:t>
            </a:r>
            <a:r>
              <a:rPr lang="en-US" altLang="en-US" sz="2600" b="1">
                <a:latin typeface="Courier New" panose="02070309020205020404" pitchFamily="49" charset="0"/>
              </a:rPr>
              <a:t> output stream</a:t>
            </a:r>
          </a:p>
        </p:txBody>
      </p:sp>
      <p:sp>
        <p:nvSpPr>
          <p:cNvPr id="14343" name="Text Box 6"/>
          <p:cNvSpPr txBox="1">
            <a:spLocks noChangeArrowheads="1"/>
          </p:cNvSpPr>
          <p:nvPr/>
        </p:nvSpPr>
        <p:spPr bwMode="auto">
          <a:xfrm>
            <a:off x="6096000" y="16002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b="1">
                <a:solidFill>
                  <a:srgbClr val="FF0000"/>
                </a:solidFill>
                <a:latin typeface="Times New Roman" panose="02020603050405020304" pitchFamily="18" charset="0"/>
              </a:rPr>
              <a:t>Reading from IS</a:t>
            </a:r>
          </a:p>
        </p:txBody>
      </p:sp>
      <p:sp>
        <p:nvSpPr>
          <p:cNvPr id="14344" name="Text Box 7"/>
          <p:cNvSpPr txBox="1">
            <a:spLocks noChangeArrowheads="1"/>
          </p:cNvSpPr>
          <p:nvPr/>
        </p:nvSpPr>
        <p:spPr bwMode="auto">
          <a:xfrm>
            <a:off x="0" y="4740275"/>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b="1">
                <a:solidFill>
                  <a:srgbClr val="0000FF"/>
                </a:solidFill>
                <a:latin typeface="Times New Roman" panose="02020603050405020304" pitchFamily="18" charset="0"/>
              </a:rPr>
              <a:t>Writing into OS</a:t>
            </a:r>
          </a:p>
        </p:txBody>
      </p:sp>
    </p:spTree>
  </p:cSld>
  <p:clrMapOvr>
    <a:masterClrMapping/>
  </p:clrMapOvr>
  <p:transition spd="med">
    <p:comb/>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t>java.io.ObjectOutputStream</a:t>
            </a:r>
            <a:r>
              <a:rPr lang="en-US" b="0"/>
              <a:t> </a:t>
            </a:r>
            <a:endParaRPr lang="en-US"/>
          </a:p>
        </p:txBody>
      </p:sp>
      <p:sp>
        <p:nvSpPr>
          <p:cNvPr id="115715" name="Rectangle 3"/>
          <p:cNvSpPr>
            <a:spLocks noGrp="1" noChangeArrowheads="1"/>
          </p:cNvSpPr>
          <p:nvPr>
            <p:ph type="body" idx="1"/>
          </p:nvPr>
        </p:nvSpPr>
        <p:spPr/>
        <p:txBody>
          <a:bodyPr/>
          <a:lstStyle/>
          <a:p>
            <a:pPr eaLnBrk="1" hangingPunct="1"/>
            <a:r>
              <a:rPr lang="en-US" altLang="en-US">
                <a:solidFill>
                  <a:srgbClr val="0000FF"/>
                </a:solidFill>
              </a:rPr>
              <a:t>ObjectOutputStream(OutputStream out)</a:t>
            </a:r>
            <a:br>
              <a:rPr lang="en-US" altLang="en-US"/>
            </a:br>
            <a:r>
              <a:rPr lang="en-US" altLang="en-US"/>
              <a:t>creates an ObjectOutputStream so that you can write objects to the specified OutputStream.</a:t>
            </a:r>
          </a:p>
          <a:p>
            <a:pPr eaLnBrk="1" hangingPunct="1"/>
            <a:r>
              <a:rPr lang="en-US" altLang="en-US">
                <a:solidFill>
                  <a:srgbClr val="0000FF"/>
                </a:solidFill>
              </a:rPr>
              <a:t>void writeObject(Object obj)</a:t>
            </a:r>
            <a:br>
              <a:rPr lang="en-US" altLang="en-US">
                <a:solidFill>
                  <a:srgbClr val="0000FF"/>
                </a:solidFill>
              </a:rPr>
            </a:br>
            <a:r>
              <a:rPr lang="en-US" altLang="en-US"/>
              <a:t>writes the specified object to the ObjectOutputStream. This method saves the class of the object, the signature of the class, and the values of any non-static, non-transient field of the class and its superclasses.</a:t>
            </a:r>
          </a:p>
        </p:txBody>
      </p:sp>
    </p:spTree>
  </p:cSld>
  <p:clrMapOvr>
    <a:masterClrMapping/>
  </p:clrMapOvr>
  <p:transition spd="med">
    <p:comb/>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t>java.io.ObjectInputStream </a:t>
            </a:r>
          </a:p>
        </p:txBody>
      </p:sp>
      <p:sp>
        <p:nvSpPr>
          <p:cNvPr id="116739" name="Rectangle 3"/>
          <p:cNvSpPr>
            <a:spLocks noGrp="1" noChangeArrowheads="1"/>
          </p:cNvSpPr>
          <p:nvPr>
            <p:ph type="body" idx="1"/>
          </p:nvPr>
        </p:nvSpPr>
        <p:spPr/>
        <p:txBody>
          <a:bodyPr/>
          <a:lstStyle/>
          <a:p>
            <a:pPr eaLnBrk="1" hangingPunct="1"/>
            <a:r>
              <a:rPr lang="en-US" altLang="en-US">
                <a:solidFill>
                  <a:srgbClr val="0000FF"/>
                </a:solidFill>
              </a:rPr>
              <a:t>ObjectInputStream(InputStream is)</a:t>
            </a:r>
            <a:br>
              <a:rPr lang="en-US" altLang="en-US">
                <a:solidFill>
                  <a:srgbClr val="0000FF"/>
                </a:solidFill>
              </a:rPr>
            </a:br>
            <a:r>
              <a:rPr lang="en-US" altLang="en-US"/>
              <a:t>creates an ObjectInputStream to read back object information from the specified InputStream.</a:t>
            </a:r>
          </a:p>
          <a:p>
            <a:pPr eaLnBrk="1" hangingPunct="1"/>
            <a:r>
              <a:rPr lang="en-US" altLang="en-US">
                <a:solidFill>
                  <a:srgbClr val="0000FF"/>
                </a:solidFill>
              </a:rPr>
              <a:t>Object readObject()</a:t>
            </a:r>
            <a:br>
              <a:rPr lang="en-US" altLang="en-US">
                <a:solidFill>
                  <a:srgbClr val="0000FF"/>
                </a:solidFill>
              </a:rPr>
            </a:br>
            <a:r>
              <a:rPr lang="en-US" altLang="en-US"/>
              <a:t>reads an object from the ObjectInputStream. In particular, this reads back the class of the object, the signature of the class, and the values of the nontransient and nonstatic fields of the class and all of its superclasses. It does deserializing to allow multiple object references to be recovered.</a:t>
            </a:r>
          </a:p>
          <a:p>
            <a:pPr eaLnBrk="1" hangingPunct="1"/>
            <a:endParaRPr lang="en-US" altLang="en-US"/>
          </a:p>
        </p:txBody>
      </p:sp>
    </p:spTree>
  </p:cSld>
  <p:clrMapOvr>
    <a:masterClrMapping/>
  </p:clrMapOvr>
  <p:transition spd="med">
    <p:comb/>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en-US" sz="2800"/>
              <a:t>InputStream Summary</a:t>
            </a:r>
          </a:p>
        </p:txBody>
      </p:sp>
      <p:pic>
        <p:nvPicPr>
          <p:cNvPr id="11776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r="-16830"/>
          <a:stretch>
            <a:fillRect/>
          </a:stretch>
        </p:blipFill>
        <p:spPr bwMode="auto">
          <a:xfrm>
            <a:off x="76200" y="1219200"/>
            <a:ext cx="9144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sz="2800"/>
              <a:t>OutputStream Summary</a:t>
            </a:r>
          </a:p>
        </p:txBody>
      </p:sp>
      <p:pic>
        <p:nvPicPr>
          <p:cNvPr id="11878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r="-16237"/>
          <a:stretch>
            <a:fillRect/>
          </a:stretch>
        </p:blipFill>
        <p:spPr bwMode="auto">
          <a:xfrm>
            <a:off x="76200" y="914400"/>
            <a:ext cx="8991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File copy algorithm</a:t>
            </a:r>
          </a:p>
        </p:txBody>
      </p:sp>
      <p:sp>
        <p:nvSpPr>
          <p:cNvPr id="119811" name="Content Placeholder 2"/>
          <p:cNvSpPr>
            <a:spLocks noGrp="1"/>
          </p:cNvSpPr>
          <p:nvPr>
            <p:ph idx="1"/>
          </p:nvPr>
        </p:nvSpPr>
        <p:spPr/>
        <p:txBody>
          <a:bodyPr/>
          <a:lstStyle/>
          <a:p>
            <a:r>
              <a:rPr lang="en-US" altLang="en-US"/>
              <a:t>OPEN source file</a:t>
            </a:r>
          </a:p>
          <a:p>
            <a:r>
              <a:rPr lang="en-US" altLang="en-US"/>
              <a:t>CREATE destination file</a:t>
            </a:r>
          </a:p>
          <a:p>
            <a:r>
              <a:rPr lang="en-US" altLang="en-US"/>
              <a:t>REPEAT more data (is not end of source file)</a:t>
            </a:r>
          </a:p>
          <a:p>
            <a:pPr lvl="1"/>
            <a:r>
              <a:rPr lang="en-US" altLang="en-US"/>
              <a:t>Read data from source file</a:t>
            </a:r>
          </a:p>
          <a:p>
            <a:pPr lvl="1"/>
            <a:r>
              <a:rPr lang="en-US" altLang="en-US"/>
              <a:t>Write data into destination file</a:t>
            </a:r>
          </a:p>
          <a:p>
            <a:r>
              <a:rPr lang="en-US" altLang="en-US"/>
              <a:t>END REPEAT</a:t>
            </a:r>
          </a:p>
          <a:p>
            <a:r>
              <a:rPr lang="en-US" altLang="en-US"/>
              <a:t>CLOSE source file</a:t>
            </a:r>
          </a:p>
          <a:p>
            <a:r>
              <a:rPr lang="en-US" altLang="en-US"/>
              <a:t>CLOSE dest. file</a:t>
            </a:r>
          </a:p>
          <a:p>
            <a:endParaRPr lang="en-US" altLang="en-US"/>
          </a:p>
          <a:p>
            <a:endParaRPr lang="en-US" altLang="en-US"/>
          </a:p>
        </p:txBody>
      </p:sp>
    </p:spTree>
  </p:cSld>
  <p:clrMapOvr>
    <a:masterClrMapping/>
  </p:clrMapOvr>
  <p:transition spd="med">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0"/>
            <a:ext cx="8382000" cy="533400"/>
          </a:xfrm>
        </p:spPr>
        <p:txBody>
          <a:bodyPr/>
          <a:lstStyle/>
          <a:p>
            <a:pPr eaLnBrk="1" hangingPunct="1">
              <a:defRPr/>
            </a:pPr>
            <a:r>
              <a:rPr lang="en-US"/>
              <a:t>java.io package</a:t>
            </a:r>
          </a:p>
        </p:txBody>
      </p:sp>
      <p:sp>
        <p:nvSpPr>
          <p:cNvPr id="15363" name="Rectangle 3"/>
          <p:cNvSpPr>
            <a:spLocks noGrp="1" noChangeArrowheads="1"/>
          </p:cNvSpPr>
          <p:nvPr>
            <p:ph type="body" idx="1"/>
          </p:nvPr>
        </p:nvSpPr>
        <p:spPr>
          <a:xfrm>
            <a:off x="0" y="685800"/>
            <a:ext cx="8915400" cy="5562597"/>
          </a:xfrm>
        </p:spPr>
        <p:txBody>
          <a:bodyPr/>
          <a:lstStyle/>
          <a:p>
            <a:pPr eaLnBrk="1" hangingPunct="1">
              <a:lnSpc>
                <a:spcPct val="90000"/>
              </a:lnSpc>
            </a:pPr>
            <a:r>
              <a:rPr lang="en-US" altLang="en-US"/>
              <a:t>The </a:t>
            </a:r>
            <a:r>
              <a:rPr lang="en-US" altLang="en-US" b="1">
                <a:hlinkClick r:id="rId2"/>
              </a:rPr>
              <a:t>java.io</a:t>
            </a:r>
            <a:r>
              <a:rPr lang="en-US" altLang="en-US">
                <a:hlinkClick r:id="rId2"/>
              </a:rPr>
              <a:t> </a:t>
            </a:r>
            <a:r>
              <a:rPr lang="en-US" altLang="en-US"/>
              <a:t> package contains a collection of stream classes that support these algorithms for reading and writing. The stream classes are divided into two class hierarchies, based on the data type (either characters or bytes) on which they operate :</a:t>
            </a:r>
          </a:p>
          <a:p>
            <a:pPr lvl="1" eaLnBrk="1" hangingPunct="1">
              <a:lnSpc>
                <a:spcPct val="90000"/>
              </a:lnSpc>
            </a:pPr>
            <a:r>
              <a:rPr lang="en-US" altLang="en-US" sz="2800" b="1"/>
              <a:t>Byte Streams</a:t>
            </a:r>
            <a:r>
              <a:rPr lang="en-US" altLang="en-US" sz="2800"/>
              <a:t> : input/output stream</a:t>
            </a:r>
            <a:endParaRPr lang="en-US" altLang="en-US" sz="2800">
              <a:solidFill>
                <a:srgbClr val="FF0000"/>
              </a:solidFill>
            </a:endParaRPr>
          </a:p>
          <a:p>
            <a:pPr lvl="1" eaLnBrk="1" hangingPunct="1">
              <a:lnSpc>
                <a:spcPct val="90000"/>
              </a:lnSpc>
            </a:pPr>
            <a:r>
              <a:rPr lang="en-US" altLang="en-US" sz="2800" b="1"/>
              <a:t>Character Streams</a:t>
            </a:r>
            <a:r>
              <a:rPr lang="en-US" altLang="en-US" sz="2800"/>
              <a:t>: reader/writer (unicode)</a:t>
            </a:r>
          </a:p>
          <a:p>
            <a:pPr lvl="1" eaLnBrk="1" hangingPunct="1">
              <a:lnSpc>
                <a:spcPct val="90000"/>
              </a:lnSpc>
            </a:pPr>
            <a:r>
              <a:rPr lang="en-US" altLang="en-US" sz="2800" i="1"/>
              <a:t>(Object Streams: specialized byte streams that read/write serialized objects)</a:t>
            </a:r>
          </a:p>
        </p:txBody>
      </p:sp>
      <p:sp>
        <p:nvSpPr>
          <p:cNvPr id="15364" name="Rectangle 5"/>
          <p:cNvSpPr>
            <a:spLocks noChangeArrowheads="1"/>
          </p:cNvSpPr>
          <p:nvPr/>
        </p:nvSpPr>
        <p:spPr bwMode="auto">
          <a:xfrm>
            <a:off x="3314700" y="2500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Tree>
  </p:cSld>
  <p:clrMapOvr>
    <a:masterClrMapping/>
  </p:clrMapOvr>
  <p:transition spd="med">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en-US"/>
              <a:t>Binary Versus Text Files</a:t>
            </a:r>
          </a:p>
        </p:txBody>
      </p:sp>
      <p:sp>
        <p:nvSpPr>
          <p:cNvPr id="16387" name="Rectangle 3"/>
          <p:cNvSpPr>
            <a:spLocks noGrp="1" noChangeArrowheads="1"/>
          </p:cNvSpPr>
          <p:nvPr>
            <p:ph type="body" idx="1"/>
          </p:nvPr>
        </p:nvSpPr>
        <p:spPr/>
        <p:txBody>
          <a:bodyPr/>
          <a:lstStyle/>
          <a:p>
            <a:pPr eaLnBrk="1" hangingPunct="1">
              <a:lnSpc>
                <a:spcPct val="90000"/>
              </a:lnSpc>
              <a:spcBef>
                <a:spcPct val="15000"/>
              </a:spcBef>
            </a:pPr>
            <a:r>
              <a:rPr lang="en-US" altLang="en-US" sz="2400" i="1"/>
              <a:t>All</a:t>
            </a:r>
            <a:r>
              <a:rPr lang="en-US" altLang="en-US" sz="2400"/>
              <a:t> data and programs are ultimately just zeros and ones</a:t>
            </a:r>
          </a:p>
          <a:p>
            <a:pPr lvl="1" eaLnBrk="1" hangingPunct="1">
              <a:lnSpc>
                <a:spcPct val="90000"/>
              </a:lnSpc>
              <a:spcBef>
                <a:spcPct val="15000"/>
              </a:spcBef>
            </a:pPr>
            <a:r>
              <a:rPr lang="en-US" altLang="en-US" sz="2400"/>
              <a:t>each digit can have one of two values, hence </a:t>
            </a:r>
            <a:r>
              <a:rPr lang="en-US" altLang="en-US" sz="2400" i="1"/>
              <a:t>binary</a:t>
            </a:r>
          </a:p>
          <a:p>
            <a:pPr lvl="1" eaLnBrk="1" hangingPunct="1">
              <a:lnSpc>
                <a:spcPct val="90000"/>
              </a:lnSpc>
              <a:spcBef>
                <a:spcPct val="15000"/>
              </a:spcBef>
            </a:pPr>
            <a:r>
              <a:rPr lang="en-US" altLang="en-US" sz="2400" i="1"/>
              <a:t>bit</a:t>
            </a:r>
            <a:r>
              <a:rPr lang="en-US" altLang="en-US" sz="2400"/>
              <a:t> is one binary digit</a:t>
            </a:r>
          </a:p>
          <a:p>
            <a:pPr lvl="1" eaLnBrk="1" hangingPunct="1">
              <a:lnSpc>
                <a:spcPct val="90000"/>
              </a:lnSpc>
              <a:spcBef>
                <a:spcPct val="15000"/>
              </a:spcBef>
            </a:pPr>
            <a:r>
              <a:rPr lang="en-US" altLang="en-US" sz="2400" i="1"/>
              <a:t>byte</a:t>
            </a:r>
            <a:r>
              <a:rPr lang="en-US" altLang="en-US" sz="2400"/>
              <a:t> is a group of eight bits</a:t>
            </a:r>
          </a:p>
          <a:p>
            <a:pPr eaLnBrk="1" hangingPunct="1">
              <a:lnSpc>
                <a:spcPct val="90000"/>
              </a:lnSpc>
              <a:spcBef>
                <a:spcPct val="15000"/>
              </a:spcBef>
            </a:pPr>
            <a:r>
              <a:rPr lang="en-US" altLang="en-US" sz="2400" b="1">
                <a:solidFill>
                  <a:schemeClr val="hlink"/>
                </a:solidFill>
              </a:rPr>
              <a:t>Text files</a:t>
            </a:r>
            <a:r>
              <a:rPr lang="en-US" altLang="en-US" sz="2400"/>
              <a:t>: the bits represent printable characters</a:t>
            </a:r>
          </a:p>
          <a:p>
            <a:pPr lvl="1" eaLnBrk="1" hangingPunct="1">
              <a:lnSpc>
                <a:spcPct val="90000"/>
              </a:lnSpc>
              <a:spcBef>
                <a:spcPct val="15000"/>
              </a:spcBef>
            </a:pPr>
            <a:r>
              <a:rPr lang="en-US" altLang="en-US" sz="2400"/>
              <a:t>one byte per character for ASCII, the most common code</a:t>
            </a:r>
          </a:p>
          <a:p>
            <a:pPr lvl="1" eaLnBrk="1" hangingPunct="1">
              <a:lnSpc>
                <a:spcPct val="90000"/>
              </a:lnSpc>
              <a:spcBef>
                <a:spcPct val="15000"/>
              </a:spcBef>
            </a:pPr>
            <a:r>
              <a:rPr lang="en-US" altLang="en-US" sz="2400"/>
              <a:t>for example, Java source files are text files</a:t>
            </a:r>
          </a:p>
          <a:p>
            <a:pPr lvl="1" eaLnBrk="1" hangingPunct="1">
              <a:lnSpc>
                <a:spcPct val="90000"/>
              </a:lnSpc>
              <a:spcBef>
                <a:spcPct val="15000"/>
              </a:spcBef>
            </a:pPr>
            <a:r>
              <a:rPr lang="en-US" altLang="en-US" sz="2400"/>
              <a:t>so is any file created with a "text editor"</a:t>
            </a:r>
          </a:p>
          <a:p>
            <a:pPr eaLnBrk="1" hangingPunct="1">
              <a:lnSpc>
                <a:spcPct val="90000"/>
              </a:lnSpc>
              <a:spcBef>
                <a:spcPct val="15000"/>
              </a:spcBef>
            </a:pPr>
            <a:r>
              <a:rPr lang="en-US" altLang="en-US" sz="2400" b="1">
                <a:solidFill>
                  <a:schemeClr val="hlink"/>
                </a:solidFill>
              </a:rPr>
              <a:t>Binary files</a:t>
            </a:r>
            <a:r>
              <a:rPr lang="en-US" altLang="en-US" sz="2400"/>
              <a:t>: the bits represent other types of encoded information, such as executable instructions or numeric data</a:t>
            </a:r>
          </a:p>
          <a:p>
            <a:pPr lvl="1" eaLnBrk="1" hangingPunct="1">
              <a:lnSpc>
                <a:spcPct val="90000"/>
              </a:lnSpc>
              <a:spcBef>
                <a:spcPct val="15000"/>
              </a:spcBef>
            </a:pPr>
            <a:r>
              <a:rPr lang="en-US" altLang="en-US" sz="2400"/>
              <a:t>these files are easily read by the computer but not humans</a:t>
            </a:r>
          </a:p>
          <a:p>
            <a:pPr lvl="1" eaLnBrk="1" hangingPunct="1">
              <a:lnSpc>
                <a:spcPct val="90000"/>
              </a:lnSpc>
              <a:spcBef>
                <a:spcPct val="15000"/>
              </a:spcBef>
            </a:pPr>
            <a:r>
              <a:rPr lang="en-US" altLang="en-US" sz="2400"/>
              <a:t>they are </a:t>
            </a:r>
            <a:r>
              <a:rPr lang="en-US" altLang="en-US" sz="2400" i="1"/>
              <a:t>not</a:t>
            </a:r>
            <a:r>
              <a:rPr lang="en-US" altLang="en-US" sz="2400"/>
              <a:t> "printable" files</a:t>
            </a:r>
          </a:p>
          <a:p>
            <a:pPr lvl="2" eaLnBrk="1" hangingPunct="1">
              <a:lnSpc>
                <a:spcPct val="90000"/>
              </a:lnSpc>
              <a:spcBef>
                <a:spcPct val="15000"/>
              </a:spcBef>
            </a:pPr>
            <a:r>
              <a:rPr lang="en-US" altLang="en-US"/>
              <a:t>actually, you </a:t>
            </a:r>
            <a:r>
              <a:rPr lang="en-US" altLang="en-US" i="1"/>
              <a:t>can</a:t>
            </a:r>
            <a:r>
              <a:rPr lang="en-US" altLang="en-US"/>
              <a:t> print them, but they will be unintelligible</a:t>
            </a:r>
          </a:p>
          <a:p>
            <a:pPr lvl="2" eaLnBrk="1" hangingPunct="1">
              <a:lnSpc>
                <a:spcPct val="90000"/>
              </a:lnSpc>
              <a:spcBef>
                <a:spcPct val="15000"/>
              </a:spcBef>
            </a:pPr>
            <a:r>
              <a:rPr lang="en-US" altLang="en-US"/>
              <a:t>"printable" means "easily readable by humans when printed"</a:t>
            </a:r>
          </a:p>
        </p:txBody>
      </p:sp>
    </p:spTree>
  </p:cSld>
  <p:clrMapOvr>
    <a:masterClrMapping/>
  </p:clrMapOvr>
  <p:transition spd="med">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en-US"/>
              <a:t>Text Versus Binary Files</a:t>
            </a:r>
          </a:p>
        </p:txBody>
      </p:sp>
      <p:sp>
        <p:nvSpPr>
          <p:cNvPr id="17411" name="Rectangle 3"/>
          <p:cNvSpPr>
            <a:spLocks noGrp="1" noChangeArrowheads="1"/>
          </p:cNvSpPr>
          <p:nvPr>
            <p:ph type="body" idx="1"/>
          </p:nvPr>
        </p:nvSpPr>
        <p:spPr>
          <a:xfrm>
            <a:off x="0" y="685800"/>
            <a:ext cx="9144000" cy="3581400"/>
          </a:xfrm>
        </p:spPr>
        <p:txBody>
          <a:bodyPr/>
          <a:lstStyle/>
          <a:p>
            <a:pPr eaLnBrk="1" hangingPunct="1"/>
            <a:r>
              <a:rPr lang="en-US" altLang="en-US" sz="2400"/>
              <a:t>Text files are more readable by humans</a:t>
            </a:r>
          </a:p>
          <a:p>
            <a:pPr eaLnBrk="1" hangingPunct="1"/>
            <a:r>
              <a:rPr lang="en-US" altLang="en-US" sz="2400"/>
              <a:t>Binary files are more efficient</a:t>
            </a:r>
          </a:p>
          <a:p>
            <a:pPr lvl="1" eaLnBrk="1" hangingPunct="1"/>
            <a:r>
              <a:rPr lang="en-US" altLang="en-US" sz="2400"/>
              <a:t>computers read and write binary files more easily than text</a:t>
            </a:r>
          </a:p>
          <a:p>
            <a:pPr eaLnBrk="1" hangingPunct="1"/>
            <a:r>
              <a:rPr lang="en-US" altLang="en-US" sz="2400"/>
              <a:t>Java binary files are portable</a:t>
            </a:r>
          </a:p>
          <a:p>
            <a:pPr lvl="1" eaLnBrk="1" hangingPunct="1"/>
            <a:r>
              <a:rPr lang="en-US" altLang="en-US" sz="2400"/>
              <a:t>they can be used by Java on different machines</a:t>
            </a:r>
          </a:p>
          <a:p>
            <a:pPr lvl="1" eaLnBrk="1" hangingPunct="1"/>
            <a:r>
              <a:rPr lang="en-US" altLang="en-US" sz="2400"/>
              <a:t>Reading and writing binary files is normally done by a program</a:t>
            </a:r>
          </a:p>
          <a:p>
            <a:pPr lvl="1" eaLnBrk="1" hangingPunct="1"/>
            <a:r>
              <a:rPr lang="en-US" altLang="en-US" sz="2400"/>
              <a:t>text files are used only to communicate with humans</a:t>
            </a:r>
            <a:endParaRPr lang="en-US" altLang="en-US"/>
          </a:p>
        </p:txBody>
      </p:sp>
      <p:sp>
        <p:nvSpPr>
          <p:cNvPr id="17412" name="Rectangle 4"/>
          <p:cNvSpPr>
            <a:spLocks noChangeArrowheads="1"/>
          </p:cNvSpPr>
          <p:nvPr/>
        </p:nvSpPr>
        <p:spPr bwMode="auto">
          <a:xfrm>
            <a:off x="152400" y="4419600"/>
            <a:ext cx="419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400" b="1" u="sng"/>
              <a:t>Java Text Files</a:t>
            </a:r>
            <a:endParaRPr lang="en-US" altLang="en-US" sz="2400" b="1"/>
          </a:p>
          <a:p>
            <a:pPr eaLnBrk="1" hangingPunct="1"/>
            <a:r>
              <a:rPr lang="en-US" altLang="en-US" sz="2400"/>
              <a:t>Source files</a:t>
            </a:r>
          </a:p>
          <a:p>
            <a:pPr eaLnBrk="1" hangingPunct="1"/>
            <a:r>
              <a:rPr lang="en-US" altLang="en-US" sz="2400"/>
              <a:t>Occasionally input files</a:t>
            </a:r>
          </a:p>
          <a:p>
            <a:pPr eaLnBrk="1" hangingPunct="1"/>
            <a:r>
              <a:rPr lang="en-US" altLang="en-US" sz="2400"/>
              <a:t>Occasionally output files</a:t>
            </a:r>
            <a:endParaRPr lang="en-US" altLang="en-US" sz="2400" u="sng"/>
          </a:p>
        </p:txBody>
      </p:sp>
      <p:sp>
        <p:nvSpPr>
          <p:cNvPr id="17413" name="Rectangle 5"/>
          <p:cNvSpPr>
            <a:spLocks noChangeArrowheads="1"/>
          </p:cNvSpPr>
          <p:nvPr/>
        </p:nvSpPr>
        <p:spPr bwMode="auto">
          <a:xfrm>
            <a:off x="4953000" y="4343400"/>
            <a:ext cx="4191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400" b="1" u="sng"/>
              <a:t>Java Binary Files</a:t>
            </a:r>
            <a:endParaRPr lang="en-US" altLang="en-US" sz="2400" b="1"/>
          </a:p>
          <a:p>
            <a:pPr eaLnBrk="1" hangingPunct="1"/>
            <a:r>
              <a:rPr lang="en-US" altLang="en-US" sz="2400"/>
              <a:t>Executable files (created by compiling source files)</a:t>
            </a:r>
          </a:p>
          <a:p>
            <a:pPr eaLnBrk="1" hangingPunct="1"/>
            <a:r>
              <a:rPr lang="en-US" altLang="en-US" sz="2400"/>
              <a:t>Usually input files</a:t>
            </a:r>
          </a:p>
          <a:p>
            <a:pPr eaLnBrk="1" hangingPunct="1"/>
            <a:r>
              <a:rPr lang="en-US" altLang="en-US" sz="2400"/>
              <a:t>Usually output files</a:t>
            </a:r>
            <a:endParaRPr lang="en-US" altLang="en-US" sz="2400" u="sng"/>
          </a:p>
        </p:txBody>
      </p:sp>
    </p:spTree>
  </p:cSld>
  <p:clrMapOvr>
    <a:masterClrMapping/>
  </p:clrMapOvr>
  <p:transition spd="med">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t>Byte streams: input/output streams</a:t>
            </a:r>
          </a:p>
        </p:txBody>
      </p:sp>
      <p:sp>
        <p:nvSpPr>
          <p:cNvPr id="18435" name="Rectangle 3"/>
          <p:cNvSpPr>
            <a:spLocks noGrp="1" noChangeArrowheads="1"/>
          </p:cNvSpPr>
          <p:nvPr>
            <p:ph type="body" idx="1"/>
          </p:nvPr>
        </p:nvSpPr>
        <p:spPr/>
        <p:txBody>
          <a:bodyPr/>
          <a:lstStyle/>
          <a:p>
            <a:pPr eaLnBrk="1" hangingPunct="1">
              <a:lnSpc>
                <a:spcPct val="120000"/>
              </a:lnSpc>
              <a:spcBef>
                <a:spcPct val="30000"/>
              </a:spcBef>
            </a:pPr>
            <a:r>
              <a:rPr lang="en-US" altLang="en-US"/>
              <a:t>Programs use byte streams to perform input and output of </a:t>
            </a:r>
            <a:r>
              <a:rPr lang="en-US" altLang="en-US" b="1"/>
              <a:t>8-bit bytes</a:t>
            </a:r>
            <a:r>
              <a:rPr lang="en-US" altLang="en-US"/>
              <a:t>. All byte stream classes are descended from InputStream and OutputStream</a:t>
            </a:r>
            <a:r>
              <a:rPr lang="en-US" altLang="en-US">
                <a:solidFill>
                  <a:srgbClr val="0000FF"/>
                </a:solidFill>
              </a:rPr>
              <a:t> </a:t>
            </a:r>
            <a:r>
              <a:rPr lang="en-US" altLang="en-US">
                <a:solidFill>
                  <a:srgbClr val="FF0000"/>
                </a:solidFill>
              </a:rPr>
              <a:t>(Abstract class)</a:t>
            </a:r>
          </a:p>
          <a:p>
            <a:pPr eaLnBrk="1" hangingPunct="1">
              <a:lnSpc>
                <a:spcPct val="120000"/>
              </a:lnSpc>
              <a:spcBef>
                <a:spcPct val="30000"/>
              </a:spcBef>
            </a:pPr>
            <a:r>
              <a:rPr lang="en-US" altLang="en-US"/>
              <a:t>InputStream and OutputStream provide the API and partial implementation for </a:t>
            </a:r>
            <a:r>
              <a:rPr lang="en-US" altLang="en-US" i="1"/>
              <a:t>input streams</a:t>
            </a:r>
            <a:r>
              <a:rPr lang="en-US" altLang="en-US"/>
              <a:t> (streams that read 8-bit bytes) and </a:t>
            </a:r>
            <a:r>
              <a:rPr lang="en-US" altLang="en-US" i="1"/>
              <a:t>output</a:t>
            </a:r>
            <a:r>
              <a:rPr lang="en-US" altLang="en-US"/>
              <a:t> streams (streams that write 8-bit bytes). </a:t>
            </a:r>
          </a:p>
          <a:p>
            <a:pPr eaLnBrk="1" hangingPunct="1">
              <a:lnSpc>
                <a:spcPct val="120000"/>
              </a:lnSpc>
              <a:spcBef>
                <a:spcPct val="30000"/>
              </a:spcBef>
            </a:pPr>
            <a:r>
              <a:rPr lang="en-US" altLang="en-US" b="1"/>
              <a:t>These streams are typically used to read and write binary data such as images and sounds</a:t>
            </a:r>
            <a:r>
              <a:rPr lang="en-US" altLang="en-US"/>
              <a:t>. </a:t>
            </a:r>
            <a:endParaRPr lang="en-US" altLang="en-US">
              <a:solidFill>
                <a:srgbClr val="0000FF"/>
              </a:solidFill>
            </a:endParaRPr>
          </a:p>
        </p:txBody>
      </p:sp>
    </p:spTree>
  </p:cSld>
  <p:clrMapOvr>
    <a:masterClrMapping/>
  </p:clrMapOvr>
  <p:transition spd="med">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a:t>Input stream classes</a:t>
            </a:r>
          </a:p>
        </p:txBody>
      </p:sp>
      <p:pic>
        <p:nvPicPr>
          <p:cNvPr id="19459" name="Picture 4" descr="D:\documents\javatutor\html\figures\essential\25inputs.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81000" y="1447800"/>
            <a:ext cx="8763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a:t>Output stream classes</a:t>
            </a:r>
          </a:p>
        </p:txBody>
      </p:sp>
      <p:sp>
        <p:nvSpPr>
          <p:cNvPr id="20483" name="Rectangle 5"/>
          <p:cNvSpPr>
            <a:spLocks noChangeArrowheads="1"/>
          </p:cNvSpPr>
          <p:nvPr/>
        </p:nvSpPr>
        <p:spPr bwMode="auto">
          <a:xfrm>
            <a:off x="2390775" y="2752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20484" name="Picture 4" descr="D:\documents\javatutor\html\figures\essential\26outputs.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81000" y="1828800"/>
            <a:ext cx="8763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t>Character streams: reader/writer</a:t>
            </a:r>
          </a:p>
        </p:txBody>
      </p:sp>
      <p:sp>
        <p:nvSpPr>
          <p:cNvPr id="21507" name="Rectangle 3"/>
          <p:cNvSpPr>
            <a:spLocks noGrp="1" noChangeArrowheads="1"/>
          </p:cNvSpPr>
          <p:nvPr>
            <p:ph type="body" idx="1"/>
          </p:nvPr>
        </p:nvSpPr>
        <p:spPr>
          <a:xfrm>
            <a:off x="0" y="685800"/>
            <a:ext cx="9144000" cy="2514600"/>
          </a:xfrm>
        </p:spPr>
        <p:txBody>
          <a:bodyPr/>
          <a:lstStyle/>
          <a:p>
            <a:pPr eaLnBrk="1" hangingPunct="1">
              <a:lnSpc>
                <a:spcPct val="80000"/>
              </a:lnSpc>
            </a:pPr>
            <a:r>
              <a:rPr lang="en-US" altLang="en-US"/>
              <a:t>The Java platform stores character values using </a:t>
            </a:r>
            <a:r>
              <a:rPr lang="en-US" altLang="en-US" b="1"/>
              <a:t>Unicode</a:t>
            </a:r>
            <a:r>
              <a:rPr lang="en-US" altLang="en-US"/>
              <a:t> conventions. Character stream I/O automatically translates this internal format to and from the local character set. </a:t>
            </a:r>
          </a:p>
          <a:p>
            <a:pPr eaLnBrk="1" hangingPunct="1">
              <a:lnSpc>
                <a:spcPct val="80000"/>
              </a:lnSpc>
            </a:pPr>
            <a:r>
              <a:rPr lang="en-US" altLang="en-US"/>
              <a:t>A program that uses character streams in place of byte streams automatically adapts to the local character set, and is ready for internationalization — all without extra effort by the programmer</a:t>
            </a:r>
          </a:p>
        </p:txBody>
      </p:sp>
      <p:sp>
        <p:nvSpPr>
          <p:cNvPr id="21508" name="Rectangle 5"/>
          <p:cNvSpPr>
            <a:spLocks noChangeArrowheads="1"/>
          </p:cNvSpPr>
          <p:nvPr/>
        </p:nvSpPr>
        <p:spPr bwMode="auto">
          <a:xfrm>
            <a:off x="2371725" y="2624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Tree>
  </p:cSld>
  <p:clrMapOvr>
    <a:masterClrMapping/>
  </p:clrMapOvr>
  <p:transition spd="med">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8771-F6BE-49B2-B4E2-6B479ECCBB3C}"/>
              </a:ext>
            </a:extLst>
          </p:cNvPr>
          <p:cNvSpPr>
            <a:spLocks noGrp="1"/>
          </p:cNvSpPr>
          <p:nvPr>
            <p:ph type="title"/>
          </p:nvPr>
        </p:nvSpPr>
        <p:spPr/>
        <p:txBody>
          <a:bodyPr/>
          <a:lstStyle/>
          <a:p>
            <a:r>
              <a:rPr lang="en-US"/>
              <a:t>Reader classes</a:t>
            </a:r>
            <a:endParaRPr lang="vi-VN"/>
          </a:p>
        </p:txBody>
      </p:sp>
      <p:pic>
        <p:nvPicPr>
          <p:cNvPr id="4" name="Picture 4" descr="D:\documents\javatutor\html\figures\essential\23reader.gif">
            <a:extLst>
              <a:ext uri="{FF2B5EF4-FFF2-40B4-BE49-F238E27FC236}">
                <a16:creationId xmlns:a16="http://schemas.microsoft.com/office/drawing/2014/main" id="{EE07C69B-FB73-4359-A70F-B508A58CFCB9}"/>
              </a:ext>
            </a:extLst>
          </p:cNvPr>
          <p:cNvPicPr>
            <a:picLocks noGrp="1" noChangeAspect="1" noChangeArrowheads="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93335" y="1752600"/>
            <a:ext cx="8957330" cy="35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8655919"/>
      </p:ext>
    </p:extLst>
  </p:cSld>
  <p:clrMapOvr>
    <a:masterClrMapping/>
  </p:clrMapOvr>
  <p:transition spd="med">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a:t>Goals</a:t>
            </a:r>
          </a:p>
        </p:txBody>
      </p:sp>
      <p:sp>
        <p:nvSpPr>
          <p:cNvPr id="5123" name="Rectangle 3"/>
          <p:cNvSpPr>
            <a:spLocks noGrp="1" noChangeArrowheads="1"/>
          </p:cNvSpPr>
          <p:nvPr>
            <p:ph type="body" idx="1"/>
          </p:nvPr>
        </p:nvSpPr>
        <p:spPr>
          <a:xfrm>
            <a:off x="0" y="990600"/>
            <a:ext cx="9144000" cy="5410200"/>
          </a:xfrm>
        </p:spPr>
        <p:txBody>
          <a:bodyPr/>
          <a:lstStyle/>
          <a:p>
            <a:pPr eaLnBrk="1" hangingPunct="1">
              <a:lnSpc>
                <a:spcPct val="105000"/>
              </a:lnSpc>
              <a:buClr>
                <a:srgbClr val="0000FF"/>
              </a:buClr>
              <a:buSzTx/>
              <a:buFont typeface="Wingdings" panose="05000000000000000000" pitchFamily="2" charset="2"/>
              <a:buChar char="§"/>
            </a:pPr>
            <a:r>
              <a:rPr lang="en-US" altLang="en-US" sz="3200"/>
              <a:t>Become familiar with the concept of an I/O stream</a:t>
            </a:r>
          </a:p>
          <a:p>
            <a:pPr eaLnBrk="1" hangingPunct="1">
              <a:lnSpc>
                <a:spcPct val="105000"/>
              </a:lnSpc>
              <a:buClr>
                <a:srgbClr val="0000FF"/>
              </a:buClr>
              <a:buSzTx/>
              <a:buFont typeface="Wingdings" panose="05000000000000000000" pitchFamily="2" charset="2"/>
              <a:buChar char="§"/>
            </a:pPr>
            <a:r>
              <a:rPr lang="en-US" altLang="en-US" sz="3200"/>
              <a:t>Understand the difference between binary files and text files</a:t>
            </a:r>
          </a:p>
          <a:p>
            <a:pPr eaLnBrk="1" hangingPunct="1">
              <a:lnSpc>
                <a:spcPct val="105000"/>
              </a:lnSpc>
              <a:buClr>
                <a:srgbClr val="0000FF"/>
              </a:buClr>
              <a:buSzTx/>
              <a:buFont typeface="Wingdings" panose="05000000000000000000" pitchFamily="2" charset="2"/>
              <a:buChar char="§"/>
            </a:pPr>
            <a:r>
              <a:rPr lang="en-US" altLang="en-US" sz="3200"/>
              <a:t>Learn how to save data in a file</a:t>
            </a:r>
          </a:p>
          <a:p>
            <a:pPr eaLnBrk="1" hangingPunct="1">
              <a:lnSpc>
                <a:spcPct val="105000"/>
              </a:lnSpc>
              <a:buClr>
                <a:srgbClr val="0000FF"/>
              </a:buClr>
              <a:buSzTx/>
              <a:buFont typeface="Wingdings" panose="05000000000000000000" pitchFamily="2" charset="2"/>
              <a:buChar char="§"/>
            </a:pPr>
            <a:r>
              <a:rPr lang="en-US" altLang="en-US" sz="3200"/>
              <a:t>Learn how to read data from a file</a:t>
            </a:r>
          </a:p>
          <a:p>
            <a:pPr eaLnBrk="1" hangingPunct="1">
              <a:lnSpc>
                <a:spcPct val="105000"/>
              </a:lnSpc>
              <a:buClr>
                <a:srgbClr val="0000FF"/>
              </a:buClr>
              <a:buSzTx/>
              <a:buFont typeface="Wingdings" panose="05000000000000000000" pitchFamily="2" charset="2"/>
              <a:buChar char="§"/>
            </a:pPr>
            <a:r>
              <a:rPr lang="en-US" altLang="en-US" sz="3200"/>
              <a:t>Understand the File/Data Format</a:t>
            </a:r>
          </a:p>
        </p:txBody>
      </p:sp>
    </p:spTree>
  </p:cSld>
  <p:clrMapOvr>
    <a:masterClrMapping/>
  </p:clrMapOvr>
  <p:transition spd="med">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pPr eaLnBrk="1" hangingPunct="1">
              <a:defRPr/>
            </a:pPr>
            <a:r>
              <a:rPr lang="en-US"/>
              <a:t>Writer classes</a:t>
            </a:r>
          </a:p>
        </p:txBody>
      </p:sp>
      <p:sp>
        <p:nvSpPr>
          <p:cNvPr id="22531" name="Rectangle 1029"/>
          <p:cNvSpPr>
            <a:spLocks noChangeArrowheads="1"/>
          </p:cNvSpPr>
          <p:nvPr/>
        </p:nvSpPr>
        <p:spPr bwMode="auto">
          <a:xfrm>
            <a:off x="2357438" y="2371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22532" name="Picture 1028" descr="D:\documents\javatutor\html\figures\essential\24write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4800" y="1524000"/>
            <a:ext cx="88392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0" y="986232"/>
            <a:ext cx="9144000" cy="4885535"/>
          </a:xfrm>
          <a:prstGeom prst="rect">
            <a:avLst/>
          </a:prstGeom>
        </p:spPr>
      </p:pic>
    </p:spTree>
  </p:cSld>
  <p:clrMapOvr>
    <a:masterClrMapping/>
  </p:clrMapOvr>
  <p:transition spd="med">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0" name="Rectangle 60"/>
          <p:cNvSpPr>
            <a:spLocks noGrp="1" noChangeArrowheads="1"/>
          </p:cNvSpPr>
          <p:nvPr>
            <p:ph type="title"/>
          </p:nvPr>
        </p:nvSpPr>
        <p:spPr/>
        <p:txBody>
          <a:bodyPr/>
          <a:lstStyle/>
          <a:p>
            <a:pPr eaLnBrk="1" hangingPunct="1">
              <a:defRPr/>
            </a:pPr>
            <a:r>
              <a:rPr lang="en-US"/>
              <a:t>Stream overview</a:t>
            </a:r>
          </a:p>
        </p:txBody>
      </p:sp>
      <p:graphicFrame>
        <p:nvGraphicFramePr>
          <p:cNvPr id="61536" name="Group 96"/>
          <p:cNvGraphicFramePr>
            <a:graphicFrameLocks noGrp="1"/>
          </p:cNvGraphicFramePr>
          <p:nvPr>
            <p:ph idx="1"/>
          </p:nvPr>
        </p:nvGraphicFramePr>
        <p:xfrm>
          <a:off x="0" y="685800"/>
          <a:ext cx="9144000" cy="5789613"/>
        </p:xfrm>
        <a:graphic>
          <a:graphicData uri="http://schemas.openxmlformats.org/drawingml/2006/table">
            <a:tbl>
              <a:tblPr/>
              <a:tblGrid>
                <a:gridCol w="627063">
                  <a:extLst>
                    <a:ext uri="{9D8B030D-6E8A-4147-A177-3AD203B41FA5}">
                      <a16:colId xmlns:a16="http://schemas.microsoft.com/office/drawing/2014/main" val="20000"/>
                    </a:ext>
                  </a:extLst>
                </a:gridCol>
                <a:gridCol w="3076575">
                  <a:extLst>
                    <a:ext uri="{9D8B030D-6E8A-4147-A177-3AD203B41FA5}">
                      <a16:colId xmlns:a16="http://schemas.microsoft.com/office/drawing/2014/main" val="20001"/>
                    </a:ext>
                  </a:extLst>
                </a:gridCol>
                <a:gridCol w="5440362">
                  <a:extLst>
                    <a:ext uri="{9D8B030D-6E8A-4147-A177-3AD203B41FA5}">
                      <a16:colId xmlns:a16="http://schemas.microsoft.com/office/drawing/2014/main" val="20002"/>
                    </a:ext>
                  </a:extLst>
                </a:gridCol>
              </a:tblGrid>
              <a:tr h="427038">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I/O</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E0E0E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Streams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E0E0E0"/>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Mô tả khái quát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E0E0E0"/>
                    </a:solidFill>
                  </a:tcPr>
                </a:tc>
                <a:extLst>
                  <a:ext uri="{0D108BD9-81ED-4DB2-BD59-A6C34878D82A}">
                    <a16:rowId xmlns:a16="http://schemas.microsoft.com/office/drawing/2014/main" val="10000"/>
                  </a:ext>
                </a:extLst>
              </a:tr>
              <a:tr h="2138363">
                <a:tc rowSpan="2">
                  <a:txBody>
                    <a:bodyPr/>
                    <a:lstStyle/>
                    <a:p>
                      <a:pPr marL="342900" marR="0" lvl="0" indent="-34290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cs typeface="Courier New" pitchFamily="49" charset="0"/>
                        </a:rPr>
                        <a:t>Memory</a:t>
                      </a: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txBody>
                  <a:tcPr vert="eaVert" anchor="ctr" anchorCtr="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CharArrayReader</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CharArrayWriter</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ByteArrayInput-</a:t>
                      </a:r>
                      <a:b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Stream</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ByteArrayOutput-Stream</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Đọc/ghi từ/vào bộ nhớ.</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Tạo stream từ một mảng, tiếp theo dùng các phương thức đọc/ghi để đọc/ghi từ/vào mảng.</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Tác vụ đọc sẽ lấy dữ liệu từ mảng</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Tác vụ ghi sẽ ghi ra mảng</a:t>
                      </a:r>
                      <a:endParaRPr kumimoji="0" lang="en-US"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641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StringReader</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StringWriter</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StringBuffer-</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InputStream</a:t>
                      </a:r>
                      <a:endParaRPr kumimoji="0" lang="en-US" sz="2400" b="1" i="0" u="none" strike="noStrike" cap="none" normalizeH="0" baseline="0">
                        <a:ln>
                          <a:noFill/>
                        </a:ln>
                        <a:solidFill>
                          <a:srgbClr val="0000FF"/>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StringReader</a:t>
                      </a:r>
                      <a:r>
                        <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để đọc các ký tự từ một </a:t>
                      </a: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String</a:t>
                      </a:r>
                      <a:r>
                        <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trong bộ nhớ. </a:t>
                      </a:r>
                    </a:p>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StringWriter</a:t>
                      </a:r>
                      <a:r>
                        <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để ghi vào </a:t>
                      </a: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String</a:t>
                      </a:r>
                      <a:r>
                        <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StringBufferInputStream</a:t>
                      </a:r>
                      <a:r>
                        <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tương tự như </a:t>
                      </a: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StringReader</a:t>
                      </a:r>
                      <a:r>
                        <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Sự khác biệt chỉ là </a:t>
                      </a: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StringBufferInputStream</a:t>
                      </a:r>
                      <a:r>
                        <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đọc các bytes từ một đối tượng </a:t>
                      </a: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StringBuffer</a:t>
                      </a:r>
                      <a:endParaRPr kumimoji="0" lang="en-US" sz="2400" b="1" i="0" u="none" strike="noStrike" cap="none" normalizeH="0" baseline="0">
                        <a:ln>
                          <a:noFill/>
                        </a:ln>
                        <a:solidFill>
                          <a:srgbClr val="0000FF"/>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med">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a:t>Stream overview</a:t>
            </a:r>
          </a:p>
        </p:txBody>
      </p:sp>
      <p:graphicFrame>
        <p:nvGraphicFramePr>
          <p:cNvPr id="74850" name="Group 98"/>
          <p:cNvGraphicFramePr>
            <a:graphicFrameLocks noGrp="1"/>
          </p:cNvGraphicFramePr>
          <p:nvPr>
            <p:ph type="tbl" idx="1"/>
          </p:nvPr>
        </p:nvGraphicFramePr>
        <p:xfrm>
          <a:off x="0" y="685800"/>
          <a:ext cx="9144000" cy="5791201"/>
        </p:xfrm>
        <a:graphic>
          <a:graphicData uri="http://schemas.openxmlformats.org/drawingml/2006/table">
            <a:tbl>
              <a:tblPr/>
              <a:tblGrid>
                <a:gridCol w="1022350">
                  <a:extLst>
                    <a:ext uri="{9D8B030D-6E8A-4147-A177-3AD203B41FA5}">
                      <a16:colId xmlns:a16="http://schemas.microsoft.com/office/drawing/2014/main" val="20000"/>
                    </a:ext>
                  </a:extLst>
                </a:gridCol>
                <a:gridCol w="3548063">
                  <a:extLst>
                    <a:ext uri="{9D8B030D-6E8A-4147-A177-3AD203B41FA5}">
                      <a16:colId xmlns:a16="http://schemas.microsoft.com/office/drawing/2014/main" val="20001"/>
                    </a:ext>
                  </a:extLst>
                </a:gridCol>
                <a:gridCol w="4573587">
                  <a:extLst>
                    <a:ext uri="{9D8B030D-6E8A-4147-A177-3AD203B41FA5}">
                      <a16:colId xmlns:a16="http://schemas.microsoft.com/office/drawing/2014/main" val="20002"/>
                    </a:ext>
                  </a:extLst>
                </a:gridCol>
              </a:tblGrid>
              <a:tr h="2222500">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cs typeface="Courier New" pitchFamily="49" charset="0"/>
                        </a:rPr>
                        <a:t>Pipe</a:t>
                      </a: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PipedReader</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PipedWriter</a:t>
                      </a:r>
                      <a:endParaRPr kumimoji="0" lang="en-US" sz="2400" b="1" i="0" u="none" strike="noStrike" cap="none" normalizeH="0" baseline="0">
                        <a:ln>
                          <a:noFill/>
                        </a:ln>
                        <a:solidFill>
                          <a:srgbClr val="0000FF"/>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PipedInputStream</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PipedOutputStream</a:t>
                      </a:r>
                      <a:endParaRPr kumimoji="0" lang="en-US" sz="2400" b="1" i="0" u="none" strike="noStrike" cap="none" normalizeH="0" baseline="0">
                        <a:ln>
                          <a:noFill/>
                        </a:ln>
                        <a:solidFill>
                          <a:srgbClr val="0000FF"/>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Hiện thực các thành phần input và output của một pipe. Pipes được dùng như một kênh truyền, nối output của một thread vào input của một thread khác.</a:t>
                      </a:r>
                      <a:endParaRPr kumimoji="0" lang="en-US"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995488">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cs typeface="Courier New" pitchFamily="49" charset="0"/>
                        </a:rPr>
                        <a:t>File</a:t>
                      </a: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FileReader</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FileWriter</a:t>
                      </a:r>
                      <a:endParaRPr kumimoji="0" lang="en-US" sz="2400" b="1" i="0" u="none" strike="noStrike" cap="none" normalizeH="0" baseline="0">
                        <a:ln>
                          <a:noFill/>
                        </a:ln>
                        <a:solidFill>
                          <a:srgbClr val="0000FF"/>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FileInputStream</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FileOutputStream</a:t>
                      </a:r>
                      <a:endParaRPr kumimoji="0" lang="en-US" sz="2400" b="1" i="0" u="none" strike="noStrike" cap="none" normalizeH="0" baseline="0">
                        <a:ln>
                          <a:noFill/>
                        </a:ln>
                        <a:solidFill>
                          <a:srgbClr val="0000FF"/>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Được gọi là các file streams. File streams dùng để đọc/ghi từ/vào file trên file system.</a:t>
                      </a:r>
                      <a:endParaRPr kumimoji="0" lang="en-US"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73213">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cs typeface="Courier New" pitchFamily="49" charset="0"/>
                        </a:rPr>
                        <a:t>Nối</a:t>
                      </a: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SequenceInput-</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Stream</a:t>
                      </a:r>
                    </a:p>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ahoma" charset="0"/>
                          <a:ea typeface="Times New Roman" pitchFamily="18" charset="0"/>
                          <a:cs typeface="Courier New" pitchFamily="49" charset="0"/>
                        </a:rPr>
                        <a:t>(</a:t>
                      </a:r>
                      <a:r>
                        <a:rPr kumimoji="0" lang="en-US" sz="2400" b="1" i="1" u="none" strike="noStrike" cap="none" normalizeH="0" baseline="0">
                          <a:ln>
                            <a:noFill/>
                          </a:ln>
                          <a:solidFill>
                            <a:schemeClr val="tx1"/>
                          </a:solidFill>
                          <a:effectLst/>
                          <a:latin typeface="Tahoma" charset="0"/>
                          <a:ea typeface="Times New Roman" pitchFamily="18" charset="0"/>
                          <a:cs typeface="Courier New" pitchFamily="49" charset="0"/>
                        </a:rPr>
                        <a:t>concatenation</a:t>
                      </a:r>
                      <a:r>
                        <a:rPr kumimoji="0" lang="en-US" sz="2400" b="1" i="0" u="none" strike="noStrike" cap="none" normalizeH="0" baseline="0">
                          <a:ln>
                            <a:noFill/>
                          </a:ln>
                          <a:solidFill>
                            <a:schemeClr val="tx1"/>
                          </a:solidFill>
                          <a:effectLst/>
                          <a:latin typeface="Tahoma" charset="0"/>
                          <a:ea typeface="Times New Roman" pitchFamily="18" charset="0"/>
                          <a:cs typeface="Courier New" pitchFamily="49" charset="0"/>
                        </a:rPr>
                        <a:t>)</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Nối nhiều input streams thành một input stream.</a:t>
                      </a:r>
                      <a:endParaRPr kumimoji="0" lang="en-US"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med">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a:t>Stream overview</a:t>
            </a:r>
          </a:p>
        </p:txBody>
      </p:sp>
      <p:graphicFrame>
        <p:nvGraphicFramePr>
          <p:cNvPr id="75881" name="Group 105"/>
          <p:cNvGraphicFramePr>
            <a:graphicFrameLocks noGrp="1"/>
          </p:cNvGraphicFramePr>
          <p:nvPr>
            <p:ph type="tbl" idx="1"/>
          </p:nvPr>
        </p:nvGraphicFramePr>
        <p:xfrm>
          <a:off x="0" y="760413"/>
          <a:ext cx="9144000" cy="5716588"/>
        </p:xfrm>
        <a:graphic>
          <a:graphicData uri="http://schemas.openxmlformats.org/drawingml/2006/table">
            <a:tbl>
              <a:tblPr/>
              <a:tblGrid>
                <a:gridCol w="1719263">
                  <a:extLst>
                    <a:ext uri="{9D8B030D-6E8A-4147-A177-3AD203B41FA5}">
                      <a16:colId xmlns:a16="http://schemas.microsoft.com/office/drawing/2014/main" val="20000"/>
                    </a:ext>
                  </a:extLst>
                </a:gridCol>
                <a:gridCol w="3640137">
                  <a:extLst>
                    <a:ext uri="{9D8B030D-6E8A-4147-A177-3AD203B41FA5}">
                      <a16:colId xmlns:a16="http://schemas.microsoft.com/office/drawing/2014/main" val="20001"/>
                    </a:ext>
                  </a:extLst>
                </a:gridCol>
                <a:gridCol w="3784600">
                  <a:extLst>
                    <a:ext uri="{9D8B030D-6E8A-4147-A177-3AD203B41FA5}">
                      <a16:colId xmlns:a16="http://schemas.microsoft.com/office/drawing/2014/main" val="20002"/>
                    </a:ext>
                  </a:extLst>
                </a:gridCol>
              </a:tblGrid>
              <a:tr h="1577975">
                <a:tc>
                  <a:txBody>
                    <a:bodyPr/>
                    <a:lstStyle/>
                    <a:p>
                      <a:pPr marL="0" marR="0" lvl="0" indent="0" algn="ctr"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Object</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Serial-</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ization</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ObjectInputStream</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ObjectOutputStream</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Dùng khi cần lưu trữ, khôi phục, hoặc truyền toàn bộ đối tượng.</a:t>
                      </a:r>
                      <a:endParaRPr kumimoji="0" lang="en-US"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25713">
                <a:tc>
                  <a:txBody>
                    <a:bodyPr/>
                    <a:lstStyle/>
                    <a:p>
                      <a:pPr marL="0" marR="0" lvl="0" indent="0" algn="ctr"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Chuyển đổi dạng dữ liệu  (</a:t>
                      </a:r>
                      <a:r>
                        <a:rPr kumimoji="0" lang="en-US" sz="2400" b="1" i="1" u="none" strike="noStrike" cap="none" normalizeH="0" baseline="0">
                          <a:ln>
                            <a:noFill/>
                          </a:ln>
                          <a:solidFill>
                            <a:schemeClr val="tx1"/>
                          </a:solidFill>
                          <a:effectLst/>
                          <a:latin typeface="Courier New" pitchFamily="49" charset="0"/>
                          <a:ea typeface="Times New Roman" pitchFamily="18" charset="0"/>
                          <a:cs typeface="Courier New" pitchFamily="49" charset="0"/>
                        </a:rPr>
                        <a:t>Data Conver-sion</a:t>
                      </a: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DataInputStream</a:t>
                      </a:r>
                      <a:br>
                        <a:rPr kumimoji="0" lang="en-US" sz="2400" b="1" i="0" u="none" strike="noStrike" cap="none" normalizeH="0" baseline="0">
                          <a:ln>
                            <a:noFill/>
                          </a:ln>
                          <a:solidFill>
                            <a:schemeClr val="tx1"/>
                          </a:solidFill>
                          <a:effectLst/>
                          <a:latin typeface="Courier New" pitchFamily="49" charset="0"/>
                          <a:cs typeface="Courier New" pitchFamily="49" charset="0"/>
                        </a:rPr>
                      </a:br>
                      <a:r>
                        <a:rPr kumimoji="0" lang="en-US" sz="2400" b="1" i="0" u="none" strike="noStrike" cap="none" normalizeH="0" baseline="0">
                          <a:ln>
                            <a:noFill/>
                          </a:ln>
                          <a:solidFill>
                            <a:schemeClr val="tx1"/>
                          </a:solidFill>
                          <a:effectLst/>
                          <a:latin typeface="Courier New" pitchFamily="49" charset="0"/>
                          <a:cs typeface="Times New Roman" pitchFamily="18" charset="0"/>
                        </a:rPr>
                        <a:t>DataOutputStream</a:t>
                      </a:r>
                      <a:endParaRPr kumimoji="0" lang="en-US" sz="24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Thuận tiện khi cần đọc/ghi các kiểu dữ liệu cơ bản (</a:t>
                      </a:r>
                      <a:r>
                        <a:rPr kumimoji="0" lang="en-US" sz="2400" b="1" i="1" u="none" strike="noStrike" cap="none" normalizeH="0" baseline="0">
                          <a:ln>
                            <a:noFill/>
                          </a:ln>
                          <a:solidFill>
                            <a:schemeClr val="tx1"/>
                          </a:solidFill>
                          <a:effectLst/>
                          <a:latin typeface="Times New Roman" pitchFamily="18" charset="0"/>
                          <a:cs typeface="Times New Roman" pitchFamily="18" charset="0"/>
                        </a:rPr>
                        <a:t>primitive data types</a:t>
                      </a:r>
                      <a:r>
                        <a:rPr kumimoji="0" lang="en-US" sz="2400" b="1" i="0" u="none" strike="noStrike" cap="none" normalizeH="0" baseline="0">
                          <a:ln>
                            <a:noFill/>
                          </a:ln>
                          <a:solidFill>
                            <a:schemeClr val="tx1"/>
                          </a:solidFill>
                          <a:effectLst/>
                          <a:latin typeface="Times New Roman" pitchFamily="18" charset="0"/>
                          <a:cs typeface="Times New Roman" pitchFamily="18" charset="0"/>
                        </a:rPr>
                        <a:t>) như </a:t>
                      </a: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int</a:t>
                      </a:r>
                      <a:r>
                        <a:rPr kumimoji="0" lang="en-US" sz="2400" b="1" i="0" u="none" strike="noStrike" cap="none" normalizeH="0" baseline="0">
                          <a:ln>
                            <a:noFill/>
                          </a:ln>
                          <a:solidFill>
                            <a:schemeClr val="tx1"/>
                          </a:solidFill>
                          <a:effectLst/>
                          <a:latin typeface="Times New Roman" pitchFamily="18" charset="0"/>
                          <a:cs typeface="Times New Roman" pitchFamily="18" charset="0"/>
                        </a:rPr>
                        <a:t>, </a:t>
                      </a:r>
                      <a:r>
                        <a:rPr kumimoji="0" lang="en-US" sz="2400" b="1" i="0" u="none" strike="noStrike" cap="none" normalizeH="0" baseline="0">
                          <a:ln>
                            <a:noFill/>
                          </a:ln>
                          <a:solidFill>
                            <a:schemeClr val="tx1"/>
                          </a:solidFill>
                          <a:effectLst/>
                          <a:latin typeface="Courier New" pitchFamily="49" charset="0"/>
                          <a:cs typeface="Times New Roman" pitchFamily="18" charset="0"/>
                        </a:rPr>
                        <a:t>double</a:t>
                      </a:r>
                      <a:r>
                        <a:rPr kumimoji="0" lang="en-US" sz="2400" b="1" i="0" u="none" strike="noStrike" cap="none" normalizeH="0" baseline="0">
                          <a:ln>
                            <a:noFill/>
                          </a:ln>
                          <a:solidFill>
                            <a:schemeClr val="tx1"/>
                          </a:solidFill>
                          <a:effectLst/>
                          <a:latin typeface="Times New Roman" pitchFamily="18" charset="0"/>
                          <a:cs typeface="Times New Roman" pitchFamily="18" charset="0"/>
                        </a:rPr>
                        <a:t>, ... </a:t>
                      </a:r>
                      <a:endParaRPr kumimoji="0" lang="en-US" sz="24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612900">
                <a:tc>
                  <a:txBody>
                    <a:bodyPr/>
                    <a:lstStyle/>
                    <a:p>
                      <a:pPr marL="0" marR="0" lvl="0" indent="0" algn="ctr"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Counting</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LineNumberReader</a:t>
                      </a: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LineNumberInput-</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Stream</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Theo dõi số hàng trong khi đọc</a:t>
                      </a:r>
                      <a:endParaRPr kumimoji="0" lang="en-US" sz="24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med">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a:t>Stream overview</a:t>
            </a:r>
          </a:p>
        </p:txBody>
      </p:sp>
      <p:graphicFrame>
        <p:nvGraphicFramePr>
          <p:cNvPr id="76909" name="Group 109"/>
          <p:cNvGraphicFramePr>
            <a:graphicFrameLocks noGrp="1"/>
          </p:cNvGraphicFramePr>
          <p:nvPr>
            <p:ph type="tbl" idx="1"/>
          </p:nvPr>
        </p:nvGraphicFramePr>
        <p:xfrm>
          <a:off x="0" y="760413"/>
          <a:ext cx="9144000" cy="5741227"/>
        </p:xfrm>
        <a:graphic>
          <a:graphicData uri="http://schemas.openxmlformats.org/drawingml/2006/table">
            <a:tbl>
              <a:tblPr/>
              <a:tblGrid>
                <a:gridCol w="1719263">
                  <a:extLst>
                    <a:ext uri="{9D8B030D-6E8A-4147-A177-3AD203B41FA5}">
                      <a16:colId xmlns:a16="http://schemas.microsoft.com/office/drawing/2014/main" val="20000"/>
                    </a:ext>
                  </a:extLst>
                </a:gridCol>
                <a:gridCol w="3538537">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1737323">
                <a:tc>
                  <a:txBody>
                    <a:bodyPr/>
                    <a:lstStyle/>
                    <a:p>
                      <a:pPr marL="0" marR="0" lvl="0" indent="0" algn="ctr"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Printing</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PrintWriter</a:t>
                      </a:r>
                      <a:endParaRPr kumimoji="0" lang="en-US" sz="2400" b="1" i="0" u="none" strike="noStrike" cap="none" normalizeH="0" baseline="0">
                        <a:ln>
                          <a:noFill/>
                        </a:ln>
                        <a:solidFill>
                          <a:srgbClr val="0000FF"/>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PrintStream</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Rất thuận tiện khi cần kết xuất, dễ đọc với người. </a:t>
                      </a: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System.out</a:t>
                      </a:r>
                      <a:r>
                        <a:rPr kumimoji="0" lang="en-US" sz="2400" b="1" i="0" u="none" strike="noStrike" cap="none" normalizeH="0" baseline="0">
                          <a:ln>
                            <a:noFill/>
                          </a:ln>
                          <a:solidFill>
                            <a:schemeClr val="tx1"/>
                          </a:solidFill>
                          <a:effectLst/>
                          <a:latin typeface="Times New Roman" pitchFamily="18" charset="0"/>
                          <a:cs typeface="Times New Roman" pitchFamily="18" charset="0"/>
                        </a:rPr>
                        <a:t> là một đối tượng thuộc lớp </a:t>
                      </a:r>
                      <a:r>
                        <a:rPr kumimoji="0" lang="en-US" sz="2400" b="1" i="0" u="none" strike="noStrike" cap="none" normalizeH="0" baseline="0">
                          <a:ln>
                            <a:noFill/>
                          </a:ln>
                          <a:solidFill>
                            <a:srgbClr val="0000FF"/>
                          </a:solidFill>
                          <a:effectLst/>
                          <a:latin typeface="Courier New" pitchFamily="49" charset="0"/>
                          <a:cs typeface="Times New Roman" pitchFamily="18" charset="0"/>
                        </a:rPr>
                        <a:t>PrintStream</a:t>
                      </a:r>
                      <a:r>
                        <a:rPr kumimoji="0" lang="en-US" sz="2400" b="1" i="0" u="none" strike="noStrike" cap="none" normalizeH="0" baseline="0">
                          <a:ln>
                            <a:noFill/>
                          </a:ln>
                          <a:solidFill>
                            <a:schemeClr val="tx1"/>
                          </a:solidFill>
                          <a:effectLst/>
                          <a:latin typeface="Times New Roman" pitchFamily="18" charset="0"/>
                          <a:cs typeface="Times New Roman" pitchFamily="18" charset="0"/>
                        </a:rPr>
                        <a:t>.</a:t>
                      </a:r>
                      <a:endParaRPr kumimoji="0" lang="en-US" sz="2400" b="1" i="0" u="none" strike="noStrike" cap="none" normalizeH="0" baseline="0">
                        <a:ln>
                          <a:noFill/>
                        </a:ln>
                        <a:solidFill>
                          <a:schemeClr val="tx1"/>
                        </a:solidFill>
                        <a:effectLst/>
                        <a:latin typeface="Times New Roman" pitchFamily="18"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066501">
                <a:tc>
                  <a:txBody>
                    <a:bodyPr/>
                    <a:lstStyle/>
                    <a:p>
                      <a:pPr marL="0" marR="0" lvl="0" indent="0" algn="ctr"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Đệm </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0" marR="0" lvl="0" indent="0" algn="ctr"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r>
                        <a:rPr kumimoji="0" lang="en-US" sz="2400" b="1" i="1" u="none" strike="noStrike" cap="none" normalizeH="0" baseline="0">
                          <a:ln>
                            <a:noFill/>
                          </a:ln>
                          <a:solidFill>
                            <a:schemeClr val="tx1"/>
                          </a:solidFill>
                          <a:effectLst/>
                          <a:latin typeface="Courier New" pitchFamily="49" charset="0"/>
                          <a:ea typeface="Times New Roman" pitchFamily="18" charset="0"/>
                          <a:cs typeface="Courier New" pitchFamily="49" charset="0"/>
                        </a:rPr>
                        <a:t>Buffer-ing</a:t>
                      </a: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BufferedReader</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BufferedWriter</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bufferedInput-Stream</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BufferedOutput-Stream</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Đệm dữ liệu trong các thao tác đọc/ghi.</a:t>
                      </a:r>
                    </a:p>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Đệm dữ liệu cải thiện tốc độ đọc ghi vì giảm số lần truy xuất thiết bị.</a:t>
                      </a: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920701">
                <a:tc>
                  <a:txBody>
                    <a:bodyPr/>
                    <a:lstStyle/>
                    <a:p>
                      <a:pPr marL="0" marR="0" lvl="0" indent="0" algn="ctr"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Lọc dữ liệu (</a:t>
                      </a:r>
                      <a:r>
                        <a:rPr kumimoji="0" lang="en-US" sz="2400" b="1" i="1" u="none" strike="noStrike" cap="none" normalizeH="0" baseline="0">
                          <a:ln>
                            <a:noFill/>
                          </a:ln>
                          <a:solidFill>
                            <a:schemeClr val="tx1"/>
                          </a:solidFill>
                          <a:effectLst/>
                          <a:latin typeface="Times New Roman" pitchFamily="18" charset="0"/>
                          <a:cs typeface="Times New Roman" pitchFamily="18" charset="0"/>
                        </a:rPr>
                        <a:t>Filtering</a:t>
                      </a:r>
                      <a:r>
                        <a:rPr kumimoji="0" lang="en-US" sz="2400" b="1" i="0" u="none" strike="noStrike" cap="none" normalizeH="0" baseline="0">
                          <a:ln>
                            <a:noFill/>
                          </a:ln>
                          <a:solidFill>
                            <a:schemeClr val="tx1"/>
                          </a:solidFill>
                          <a:effectLst/>
                          <a:latin typeface="Times New Roman" pitchFamily="18" charset="0"/>
                          <a:cs typeface="Times New Roman" pitchFamily="18" charset="0"/>
                        </a:rPr>
                        <a:t>)</a:t>
                      </a:r>
                      <a:endParaRPr kumimoji="0" lang="en-US" sz="2400" b="1" i="0" u="none" strike="noStrike" cap="none" normalizeH="0" baseline="0">
                        <a:ln>
                          <a:noFill/>
                        </a:ln>
                        <a:solidFill>
                          <a:schemeClr val="tx1"/>
                        </a:solidFill>
                        <a:effectLst/>
                        <a:latin typeface="Times New Roman" pitchFamily="18"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FilterReader</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FilterWriter</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FilterInputStream</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FilterOutputStream</a:t>
                      </a:r>
                      <a:endParaRPr kumimoji="0" lang="en-US" sz="2400" b="1"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Các lớp abstract này định nghĩa các giao tiếp cho các filter streams lọc dữ liệu trong khi đọc/ghi.</a:t>
                      </a:r>
                      <a:endParaRPr kumimoji="0" lang="en-US" sz="2400" b="1" i="0" u="none" strike="noStrike" cap="none" normalizeH="0" baseline="0">
                        <a:ln>
                          <a:noFill/>
                        </a:ln>
                        <a:solidFill>
                          <a:schemeClr val="tx1"/>
                        </a:solidFill>
                        <a:effectLst/>
                        <a:latin typeface="Times New Roman" pitchFamily="18" charset="0"/>
                      </a:endParaRPr>
                    </a:p>
                  </a:txBody>
                  <a:tcPr marT="45716" marB="45716"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med">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a:t>Stream overview</a:t>
            </a:r>
          </a:p>
        </p:txBody>
      </p:sp>
      <p:graphicFrame>
        <p:nvGraphicFramePr>
          <p:cNvPr id="77879" name="Group 55"/>
          <p:cNvGraphicFramePr>
            <a:graphicFrameLocks noGrp="1"/>
          </p:cNvGraphicFramePr>
          <p:nvPr>
            <p:ph type="tbl" idx="1"/>
          </p:nvPr>
        </p:nvGraphicFramePr>
        <p:xfrm>
          <a:off x="0" y="685800"/>
          <a:ext cx="9144000" cy="5715000"/>
        </p:xfrm>
        <a:graphic>
          <a:graphicData uri="http://schemas.openxmlformats.org/drawingml/2006/table">
            <a:tbl>
              <a:tblPr/>
              <a:tblGrid>
                <a:gridCol w="1219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6781800">
                  <a:extLst>
                    <a:ext uri="{9D8B030D-6E8A-4147-A177-3AD203B41FA5}">
                      <a16:colId xmlns:a16="http://schemas.microsoft.com/office/drawing/2014/main" val="20002"/>
                    </a:ext>
                  </a:extLst>
                </a:gridCol>
              </a:tblGrid>
              <a:tr h="5715000">
                <a:tc>
                  <a:txBody>
                    <a:bodyPr/>
                    <a:lstStyle/>
                    <a:p>
                      <a:pPr marL="0" marR="0" lvl="0" indent="0" algn="ctr"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Chuyển đổi    byte </a:t>
                      </a:r>
                      <a:r>
                        <a:rPr kumimoji="0" lang="en-US" sz="2400" b="1" i="0" u="none" strike="noStrike" cap="none" normalizeH="0" baseline="0">
                          <a:ln>
                            <a:noFill/>
                          </a:ln>
                          <a:solidFill>
                            <a:schemeClr val="tx1"/>
                          </a:solidFill>
                          <a:effectLst/>
                          <a:latin typeface="Times New Roman" pitchFamily="18" charset="0"/>
                          <a:cs typeface="Times New Roman" pitchFamily="18" charset="0"/>
                          <a:sym typeface="Wingdings" pitchFamily="2" charset="2"/>
                        </a:rPr>
                        <a:t></a:t>
                      </a:r>
                      <a:r>
                        <a:rPr kumimoji="0" lang="en-US" sz="2400" b="1" i="0" u="none" strike="noStrike" cap="none" normalizeH="0" baseline="0">
                          <a:ln>
                            <a:noFill/>
                          </a:ln>
                          <a:solidFill>
                            <a:schemeClr val="tx1"/>
                          </a:solidFill>
                          <a:effectLst/>
                          <a:latin typeface="Times New Roman" pitchFamily="18" charset="0"/>
                          <a:cs typeface="Times New Roman" pitchFamily="18" charset="0"/>
                        </a:rPr>
                        <a:t> ký tự </a:t>
                      </a:r>
                      <a:endParaRPr kumimoji="0" lang="en-US" sz="2400" b="1" i="0" u="none" strike="noStrike" cap="none" normalizeH="0" baseline="0">
                        <a:ln>
                          <a:noFill/>
                        </a:ln>
                        <a:solidFill>
                          <a:schemeClr val="tx1"/>
                        </a:solidFill>
                        <a:effectLst/>
                        <a:latin typeface="Times New Roman" pitchFamily="18" charset="0"/>
                        <a:cs typeface="Times New Roman" pitchFamily="18" charset="0"/>
                        <a:sym typeface="Wingdings" pitchFamily="2" charset="2"/>
                      </a:endParaRPr>
                    </a:p>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sym typeface="Wingdings" pitchFamily="2" charset="2"/>
                        </a:rPr>
                        <a:t>(</a:t>
                      </a:r>
                      <a:r>
                        <a:rPr kumimoji="0" lang="en-US" sz="2400" b="1" i="1" u="none" strike="noStrike" cap="none" normalizeH="0" baseline="0">
                          <a:ln>
                            <a:noFill/>
                          </a:ln>
                          <a:solidFill>
                            <a:schemeClr val="tx1"/>
                          </a:solidFill>
                          <a:effectLst/>
                          <a:latin typeface="Times New Roman" pitchFamily="18" charset="0"/>
                          <a:cs typeface="Times New Roman" pitchFamily="18" charset="0"/>
                          <a:sym typeface="Wingdings" pitchFamily="2" charset="2"/>
                        </a:rPr>
                        <a:t>Converting between Bytes and Characters</a:t>
                      </a:r>
                      <a:r>
                        <a:rPr kumimoji="0" lang="en-US" sz="2400" b="1" i="0" u="none" strike="noStrike" cap="none" normalizeH="0" baseline="0">
                          <a:ln>
                            <a:noFill/>
                          </a:ln>
                          <a:solidFill>
                            <a:schemeClr val="tx1"/>
                          </a:solidFill>
                          <a:effectLst/>
                          <a:latin typeface="Times New Roman" pitchFamily="18" charset="0"/>
                          <a:cs typeface="Times New Roman" pitchFamily="18" charset="0"/>
                          <a:sym typeface="Wingdings" pitchFamily="2" charset="2"/>
                        </a:rPr>
                        <a:t>)</a:t>
                      </a:r>
                    </a:p>
                  </a:txBody>
                  <a:tcPr vert="eaVert" anchor="ctr" anchorCtr="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InputStreamReader</a:t>
                      </a:r>
                      <a:br>
                        <a:rPr kumimoji="0" lang="en-US" sz="24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OutputStreamWriter</a:t>
                      </a:r>
                      <a:endParaRPr kumimoji="0" lang="en-US" sz="2400" b="1" i="0" u="none" strike="noStrike" cap="none" normalizeH="0" baseline="0">
                        <a:ln>
                          <a:noFill/>
                        </a:ln>
                        <a:solidFill>
                          <a:srgbClr val="0000FF"/>
                        </a:solidFill>
                        <a:effectLst/>
                        <a:latin typeface="Times New Roman" pitchFamily="18" charset="0"/>
                        <a:ea typeface="Times New Roman" pitchFamily="18" charset="0"/>
                        <a:cs typeface="Courier New" pitchFamily="49" charset="0"/>
                      </a:endParaRPr>
                    </a:p>
                  </a:txBody>
                  <a:tcPr vert="eaVert" anchor="ctr" anchorCtr="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Cặp reader/writer này là cầu nối giữa các byte streams và character streams.</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Một </a:t>
                      </a:r>
                      <a:r>
                        <a:rPr kumimoji="0" lang="en-US" sz="2400" b="1" i="0" u="none" strike="noStrike" cap="none" normalizeH="0" baseline="0">
                          <a:ln>
                            <a:noFill/>
                          </a:ln>
                          <a:solidFill>
                            <a:srgbClr val="0000FF"/>
                          </a:solidFill>
                          <a:effectLst/>
                          <a:latin typeface="Courier New" pitchFamily="49" charset="0"/>
                          <a:ea typeface="Times New Roman" pitchFamily="18" charset="0"/>
                          <a:cs typeface="Courier New" pitchFamily="49" charset="0"/>
                        </a:rPr>
                        <a:t>InputStreamReader</a:t>
                      </a:r>
                      <a:r>
                        <a:rPr kumimoji="0" lang="en-US" sz="2400" b="1" i="0" u="none" strike="noStrike" cap="none" normalizeH="0" baseline="0">
                          <a:ln>
                            <a:noFill/>
                          </a:ln>
                          <a:solidFill>
                            <a:schemeClr val="tx1"/>
                          </a:solidFill>
                          <a:effectLst/>
                          <a:latin typeface="Times New Roman" pitchFamily="18" charset="0"/>
                          <a:cs typeface="Times New Roman" pitchFamily="18" charset="0"/>
                        </a:rPr>
                        <a:t> đọc các bytes từ một </a:t>
                      </a:r>
                      <a:r>
                        <a:rPr kumimoji="0" lang="en-US" sz="2400" b="1" i="0" u="none" strike="noStrike" cap="none" normalizeH="0" baseline="0">
                          <a:ln>
                            <a:noFill/>
                          </a:ln>
                          <a:solidFill>
                            <a:srgbClr val="0000FF"/>
                          </a:solidFill>
                          <a:effectLst/>
                          <a:latin typeface="Courier New" pitchFamily="49" charset="0"/>
                          <a:cs typeface="Times New Roman" pitchFamily="18" charset="0"/>
                        </a:rPr>
                        <a:t>InputStream</a:t>
                      </a:r>
                      <a:r>
                        <a:rPr kumimoji="0" lang="en-US" sz="2400" b="1" i="0" u="none" strike="noStrike" cap="none" normalizeH="0" baseline="0">
                          <a:ln>
                            <a:noFill/>
                          </a:ln>
                          <a:solidFill>
                            <a:schemeClr val="tx1"/>
                          </a:solidFill>
                          <a:effectLst/>
                          <a:latin typeface="Times New Roman" pitchFamily="18" charset="0"/>
                          <a:cs typeface="Times New Roman" pitchFamily="18" charset="0"/>
                        </a:rPr>
                        <a:t> và chuyển các bytes đó thành các ký tự.</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Một </a:t>
                      </a:r>
                      <a:r>
                        <a:rPr kumimoji="0" lang="en-US" sz="2400" b="1" i="0" u="none" strike="noStrike" cap="none" normalizeH="0" baseline="0">
                          <a:ln>
                            <a:noFill/>
                          </a:ln>
                          <a:solidFill>
                            <a:srgbClr val="0000FF"/>
                          </a:solidFill>
                          <a:effectLst/>
                          <a:latin typeface="Courier New" pitchFamily="49" charset="0"/>
                          <a:cs typeface="Times New Roman" pitchFamily="18" charset="0"/>
                        </a:rPr>
                        <a:t>OutputStreamWriter</a:t>
                      </a:r>
                      <a:r>
                        <a:rPr kumimoji="0" lang="en-US" sz="2400" b="1" i="0" u="none" strike="noStrike" cap="none" normalizeH="0" baseline="0">
                          <a:ln>
                            <a:noFill/>
                          </a:ln>
                          <a:solidFill>
                            <a:schemeClr val="tx1"/>
                          </a:solidFill>
                          <a:effectLst/>
                          <a:latin typeface="Times New Roman" pitchFamily="18" charset="0"/>
                          <a:cs typeface="Times New Roman" pitchFamily="18" charset="0"/>
                        </a:rPr>
                        <a:t> chuyển các ký tự sang các bytes, và ghi các bytes đó vào một </a:t>
                      </a:r>
                      <a:r>
                        <a:rPr kumimoji="0" lang="en-US" sz="2400" b="1" i="0" u="none" strike="noStrike" cap="none" normalizeH="0" baseline="0">
                          <a:ln>
                            <a:noFill/>
                          </a:ln>
                          <a:solidFill>
                            <a:srgbClr val="0000FF"/>
                          </a:solidFill>
                          <a:effectLst/>
                          <a:latin typeface="Courier New" pitchFamily="49" charset="0"/>
                          <a:cs typeface="Times New Roman" pitchFamily="18" charset="0"/>
                        </a:rPr>
                        <a:t>OutputStream</a:t>
                      </a:r>
                      <a:r>
                        <a:rPr kumimoji="0" lang="en-US" sz="2400" b="1" i="0" u="none" strike="noStrike" cap="none" normalizeH="0" baseline="0">
                          <a:ln>
                            <a:noFill/>
                          </a:ln>
                          <a:solidFill>
                            <a:schemeClr val="tx1"/>
                          </a:solidFill>
                          <a:effectLst/>
                          <a:latin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Quá trình chuyển đổi sẽ sử dụng bộ mã mặc định nếu không được chỉ định rõ.</a:t>
                      </a:r>
                    </a:p>
                    <a:p>
                      <a:pPr marL="0" marR="0" lvl="0" indent="0" algn="just" defTabSz="914400" rtl="0" eaLnBrk="1" fontAlgn="base" latinLnBrk="0" hangingPunct="1">
                        <a:lnSpc>
                          <a:spcPct val="100000"/>
                        </a:lnSpc>
                        <a:spcBef>
                          <a:spcPct val="0"/>
                        </a:spcBef>
                        <a:spcAft>
                          <a:spcPct val="0"/>
                        </a:spcAft>
                        <a:buClrTx/>
                        <a:buSzPct val="60000"/>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Gọi </a:t>
                      </a:r>
                      <a:r>
                        <a:rPr kumimoji="0" lang="en-US" sz="2400" b="1" i="0" u="none" strike="noStrike" cap="none" normalizeH="0" baseline="0">
                          <a:ln>
                            <a:noFill/>
                          </a:ln>
                          <a:solidFill>
                            <a:srgbClr val="0000FF"/>
                          </a:solidFill>
                          <a:effectLst/>
                          <a:latin typeface="Courier New" pitchFamily="49" charset="0"/>
                          <a:cs typeface="Times New Roman" pitchFamily="18" charset="0"/>
                        </a:rPr>
                        <a:t>System.getProperty</a:t>
                      </a:r>
                      <a:r>
                        <a:rPr kumimoji="0" lang="en-US" sz="2400" b="1" i="0" u="none" strike="noStrike" cap="none" normalizeH="0" baseline="0">
                          <a:ln>
                            <a:noFill/>
                          </a:ln>
                          <a:solidFill>
                            <a:schemeClr val="tx1"/>
                          </a:solidFill>
                          <a:effectLst/>
                          <a:latin typeface="Courier New" pitchFamily="49" charset="0"/>
                          <a:cs typeface="Times New Roman" pitchFamily="18" charset="0"/>
                        </a:rPr>
                        <a:t>("file.encoding")</a:t>
                      </a:r>
                      <a:r>
                        <a:rPr kumimoji="0" lang="en-US" sz="2400" b="1" i="0" u="none" strike="noStrike" cap="none" normalizeH="0" baseline="0">
                          <a:ln>
                            <a:noFill/>
                          </a:ln>
                          <a:solidFill>
                            <a:schemeClr val="tx1"/>
                          </a:solidFill>
                          <a:effectLst/>
                          <a:latin typeface="Times New Roman" pitchFamily="18" charset="0"/>
                          <a:cs typeface="Times New Roman" pitchFamily="18" charset="0"/>
                        </a:rPr>
                        <a:t> để lấy về tên bộ mã mặc định.</a:t>
                      </a:r>
                      <a:endParaRPr kumimoji="0" lang="en-US" sz="24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med">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t>Stream sumary </a:t>
            </a:r>
          </a:p>
        </p:txBody>
      </p:sp>
      <p:sp>
        <p:nvSpPr>
          <p:cNvPr id="28675" name="Rectangle 3"/>
          <p:cNvSpPr>
            <a:spLocks noGrp="1" noChangeArrowheads="1"/>
          </p:cNvSpPr>
          <p:nvPr>
            <p:ph type="body" idx="1"/>
          </p:nvPr>
        </p:nvSpPr>
        <p:spPr>
          <a:xfrm>
            <a:off x="0" y="685800"/>
            <a:ext cx="9144000" cy="5632450"/>
          </a:xfrm>
        </p:spPr>
        <p:txBody>
          <a:bodyPr/>
          <a:lstStyle/>
          <a:p>
            <a:pPr eaLnBrk="1" hangingPunct="1"/>
            <a:r>
              <a:rPr lang="en-US" altLang="en-US" b="1">
                <a:solidFill>
                  <a:srgbClr val="0000FF"/>
                </a:solidFill>
                <a:latin typeface="Courier New" panose="02070309020205020404" pitchFamily="49" charset="0"/>
              </a:rPr>
              <a:t>InputStream</a:t>
            </a:r>
            <a:r>
              <a:rPr lang="en-US" altLang="en-US" sz="2600" b="1">
                <a:solidFill>
                  <a:srgbClr val="0000FF"/>
                </a:solidFill>
                <a:latin typeface="Courier New" panose="02070309020205020404" pitchFamily="49" charset="0"/>
              </a:rPr>
              <a:t>, </a:t>
            </a:r>
            <a:r>
              <a:rPr lang="en-US" altLang="en-US" b="1">
                <a:solidFill>
                  <a:srgbClr val="0000FF"/>
                </a:solidFill>
                <a:latin typeface="Courier New" panose="02070309020205020404" pitchFamily="49" charset="0"/>
              </a:rPr>
              <a:t>OutputStream</a:t>
            </a:r>
            <a:r>
              <a:rPr lang="en-US" altLang="en-US" sz="2600" b="1">
                <a:solidFill>
                  <a:srgbClr val="0000FF"/>
                </a:solidFill>
                <a:latin typeface="Courier New" panose="02070309020205020404" pitchFamily="49" charset="0"/>
              </a:rPr>
              <a:t>, </a:t>
            </a:r>
            <a:r>
              <a:rPr lang="en-US" altLang="en-US" b="1">
                <a:solidFill>
                  <a:srgbClr val="0000FF"/>
                </a:solidFill>
                <a:latin typeface="Courier New" panose="02070309020205020404" pitchFamily="49" charset="0"/>
              </a:rPr>
              <a:t>Reader</a:t>
            </a:r>
            <a:r>
              <a:rPr lang="en-US" altLang="en-US" sz="2600" b="1"/>
              <a:t> </a:t>
            </a:r>
            <a:r>
              <a:rPr lang="en-US" altLang="en-US" sz="2600" b="1">
                <a:latin typeface="Times New Roman" panose="02020603050405020304" pitchFamily="18" charset="0"/>
              </a:rPr>
              <a:t>và</a:t>
            </a:r>
            <a:r>
              <a:rPr lang="en-US" altLang="en-US" sz="2600" b="1"/>
              <a:t> </a:t>
            </a:r>
            <a:r>
              <a:rPr lang="en-US" altLang="en-US" b="1">
                <a:solidFill>
                  <a:srgbClr val="0000FF"/>
                </a:solidFill>
                <a:latin typeface="Courier New" panose="02070309020205020404" pitchFamily="49" charset="0"/>
              </a:rPr>
              <a:t>Writer</a:t>
            </a:r>
            <a:r>
              <a:rPr lang="en-US" altLang="en-US" sz="2600" b="1"/>
              <a:t> </a:t>
            </a:r>
            <a:r>
              <a:rPr lang="en-US" altLang="en-US" sz="2600" b="1">
                <a:latin typeface="Times New Roman" panose="02020603050405020304" pitchFamily="18" charset="0"/>
              </a:rPr>
              <a:t>là các lớp abstract:</a:t>
            </a:r>
          </a:p>
          <a:p>
            <a:pPr lvl="1" eaLnBrk="1" hangingPunct="1"/>
            <a:r>
              <a:rPr lang="en-US" altLang="en-US" b="1"/>
              <a:t>Các lớp input stream được mở rộng từ lớp </a:t>
            </a:r>
            <a:r>
              <a:rPr lang="en-US" altLang="en-US" sz="2800" b="1">
                <a:solidFill>
                  <a:srgbClr val="0000FF"/>
                </a:solidFill>
                <a:latin typeface="Courier New" panose="02070309020205020404" pitchFamily="49" charset="0"/>
              </a:rPr>
              <a:t>InputStream</a:t>
            </a:r>
          </a:p>
          <a:p>
            <a:pPr lvl="1" eaLnBrk="1" hangingPunct="1"/>
            <a:r>
              <a:rPr lang="en-US" altLang="en-US" b="1"/>
              <a:t>Các lớp reader được mở rộng từ lớp </a:t>
            </a:r>
            <a:r>
              <a:rPr lang="en-US" altLang="en-US" sz="2800" b="1">
                <a:solidFill>
                  <a:srgbClr val="0000FF"/>
                </a:solidFill>
                <a:latin typeface="Courier New" panose="02070309020205020404" pitchFamily="49" charset="0"/>
              </a:rPr>
              <a:t>Reader</a:t>
            </a:r>
          </a:p>
          <a:p>
            <a:pPr lvl="1" eaLnBrk="1" hangingPunct="1"/>
            <a:r>
              <a:rPr lang="en-US" altLang="en-US" b="1"/>
              <a:t>Các lớp output stream được mở rộng từ lớp </a:t>
            </a:r>
            <a:r>
              <a:rPr lang="en-US" altLang="en-US" sz="2800" b="1">
                <a:solidFill>
                  <a:srgbClr val="0000FF"/>
                </a:solidFill>
                <a:latin typeface="Courier New" panose="02070309020205020404" pitchFamily="49" charset="0"/>
              </a:rPr>
              <a:t>OutputStream</a:t>
            </a:r>
          </a:p>
          <a:p>
            <a:pPr lvl="1" eaLnBrk="1" hangingPunct="1"/>
            <a:r>
              <a:rPr lang="en-US" altLang="en-US" b="1"/>
              <a:t>Các lớp writer được mở rộng từ lớp </a:t>
            </a:r>
            <a:r>
              <a:rPr lang="en-US" altLang="en-US" sz="2800" b="1">
                <a:solidFill>
                  <a:srgbClr val="0000FF"/>
                </a:solidFill>
                <a:latin typeface="Courier New" panose="02070309020205020404" pitchFamily="49" charset="0"/>
              </a:rPr>
              <a:t>Writer</a:t>
            </a:r>
          </a:p>
          <a:p>
            <a:pPr eaLnBrk="1" hangingPunct="1"/>
            <a:r>
              <a:rPr lang="en-US" altLang="en-US" sz="2600" b="1"/>
              <a:t>2 lớp </a:t>
            </a:r>
            <a:r>
              <a:rPr lang="en-US" altLang="en-US" b="1">
                <a:solidFill>
                  <a:srgbClr val="0000FF"/>
                </a:solidFill>
                <a:latin typeface="Courier New" panose="02070309020205020404" pitchFamily="49" charset="0"/>
              </a:rPr>
              <a:t>InputStream</a:t>
            </a:r>
            <a:r>
              <a:rPr lang="en-US" altLang="en-US" sz="2600" b="1"/>
              <a:t> và </a:t>
            </a:r>
            <a:r>
              <a:rPr lang="en-US" altLang="en-US" b="1">
                <a:solidFill>
                  <a:srgbClr val="0000FF"/>
                </a:solidFill>
                <a:latin typeface="Courier New" panose="02070309020205020404" pitchFamily="49" charset="0"/>
              </a:rPr>
              <a:t>Reader</a:t>
            </a:r>
            <a:r>
              <a:rPr lang="en-US" altLang="en-US" sz="2600" b="1"/>
              <a:t> cung cấp những phương thức </a:t>
            </a:r>
            <a:r>
              <a:rPr lang="en-US" altLang="en-US" b="1">
                <a:solidFill>
                  <a:srgbClr val="0000FF"/>
                </a:solidFill>
                <a:latin typeface="Courier New" panose="02070309020205020404" pitchFamily="49" charset="0"/>
              </a:rPr>
              <a:t>read</a:t>
            </a:r>
            <a:r>
              <a:rPr lang="en-US" altLang="en-US" sz="2600" b="1"/>
              <a:t> tương đối giống nhau.</a:t>
            </a:r>
          </a:p>
          <a:p>
            <a:pPr eaLnBrk="1" hangingPunct="1"/>
            <a:r>
              <a:rPr lang="en-US" altLang="en-US" sz="2600" b="1"/>
              <a:t>2 lớp </a:t>
            </a:r>
            <a:r>
              <a:rPr lang="en-US" altLang="en-US" b="1">
                <a:solidFill>
                  <a:srgbClr val="0000FF"/>
                </a:solidFill>
                <a:latin typeface="Courier New" panose="02070309020205020404" pitchFamily="49" charset="0"/>
              </a:rPr>
              <a:t>OutputStream</a:t>
            </a:r>
            <a:r>
              <a:rPr lang="en-US" altLang="en-US" sz="2600" b="1"/>
              <a:t> và </a:t>
            </a:r>
            <a:r>
              <a:rPr lang="en-US" altLang="en-US" b="1">
                <a:solidFill>
                  <a:srgbClr val="0000FF"/>
                </a:solidFill>
                <a:latin typeface="Courier New" panose="02070309020205020404" pitchFamily="49" charset="0"/>
              </a:rPr>
              <a:t>Writer</a:t>
            </a:r>
            <a:r>
              <a:rPr lang="en-US" altLang="en-US" sz="2600" b="1"/>
              <a:t> cung cấp những phương thức </a:t>
            </a:r>
            <a:r>
              <a:rPr lang="en-US" altLang="en-US" b="1">
                <a:solidFill>
                  <a:srgbClr val="0000FF"/>
                </a:solidFill>
                <a:latin typeface="Courier New" panose="02070309020205020404" pitchFamily="49" charset="0"/>
              </a:rPr>
              <a:t>write</a:t>
            </a:r>
            <a:r>
              <a:rPr lang="en-US" altLang="en-US" sz="2600" b="1"/>
              <a:t> tương đối giống nhau.</a:t>
            </a:r>
          </a:p>
        </p:txBody>
      </p:sp>
    </p:spTree>
  </p:cSld>
  <p:clrMapOvr>
    <a:masterClrMapping/>
  </p:clrMapOvr>
  <p:transition spd="med">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C0A58F7-D478-495A-B91E-19F38E41D469}" type="slidenum">
              <a:rPr lang="en-US" altLang="en-US" sz="1400" smtClean="0">
                <a:solidFill>
                  <a:schemeClr val="bg2"/>
                </a:solidFill>
              </a:rPr>
              <a:pPr>
                <a:spcBef>
                  <a:spcPct val="0"/>
                </a:spcBef>
                <a:buClrTx/>
                <a:buSzTx/>
                <a:buFontTx/>
                <a:buNone/>
              </a:pPr>
              <a:t>27</a:t>
            </a:fld>
            <a:endParaRPr lang="en-US" altLang="en-US" sz="1400">
              <a:solidFill>
                <a:schemeClr val="bg2"/>
              </a:solidFill>
            </a:endParaRPr>
          </a:p>
        </p:txBody>
      </p:sp>
      <p:sp>
        <p:nvSpPr>
          <p:cNvPr id="251906" name="Rectangle 2"/>
          <p:cNvSpPr>
            <a:spLocks noGrp="1" noChangeArrowheads="1"/>
          </p:cNvSpPr>
          <p:nvPr>
            <p:ph type="ctrTitle"/>
          </p:nvPr>
        </p:nvSpPr>
        <p:spPr>
          <a:xfrm>
            <a:off x="990600" y="1676400"/>
            <a:ext cx="6781800" cy="1462088"/>
          </a:xfrm>
        </p:spPr>
        <p:txBody>
          <a:bodyPr/>
          <a:lstStyle/>
          <a:p>
            <a:pPr algn="ctr" eaLnBrk="1" hangingPunct="1">
              <a:defRPr/>
            </a:pPr>
            <a:r>
              <a:rPr lang="en-US"/>
              <a:t>PROGRAMMING USING </a:t>
            </a:r>
            <a:br>
              <a:rPr lang="en-US"/>
            </a:br>
            <a:r>
              <a:rPr lang="en-US"/>
              <a:t>INPUT STREAMS</a:t>
            </a:r>
          </a:p>
        </p:txBody>
      </p:sp>
      <p:sp>
        <p:nvSpPr>
          <p:cNvPr id="29700" name="Rectangle 3"/>
          <p:cNvSpPr>
            <a:spLocks noGrp="1" noChangeArrowheads="1"/>
          </p:cNvSpPr>
          <p:nvPr>
            <p:ph type="subTitle" idx="1"/>
          </p:nvPr>
        </p:nvSpPr>
        <p:spPr>
          <a:xfrm>
            <a:off x="838200" y="152400"/>
            <a:ext cx="6400800" cy="1752600"/>
          </a:xfrm>
        </p:spPr>
        <p:txBody>
          <a:bodyPr/>
          <a:lstStyle/>
          <a:p>
            <a:pPr eaLnBrk="1" hangingPunct="1"/>
            <a:r>
              <a:rPr lang="en-US" altLang="en-US" b="1">
                <a:solidFill>
                  <a:schemeClr val="folHlink"/>
                </a:solidFill>
              </a:rPr>
              <a:t>MODULE 1</a:t>
            </a:r>
            <a:r>
              <a:rPr lang="en-US" altLang="en-US" b="1"/>
              <a:t> </a:t>
            </a:r>
          </a:p>
          <a:p>
            <a:pPr eaLnBrk="1" hangingPunct="1"/>
            <a:r>
              <a:rPr lang="en-US" altLang="en-US" b="1"/>
              <a:t>INPUT / OUTPUT STREAM</a:t>
            </a:r>
          </a:p>
        </p:txBody>
      </p:sp>
      <p:pic>
        <p:nvPicPr>
          <p:cNvPr id="297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80010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t>InputSream</a:t>
            </a:r>
          </a:p>
        </p:txBody>
      </p:sp>
      <p:sp>
        <p:nvSpPr>
          <p:cNvPr id="30723" name="Rectangle 3"/>
          <p:cNvSpPr>
            <a:spLocks noGrp="1" noChangeArrowheads="1"/>
          </p:cNvSpPr>
          <p:nvPr>
            <p:ph type="body" idx="1"/>
          </p:nvPr>
        </p:nvSpPr>
        <p:spPr/>
        <p:txBody>
          <a:bodyPr/>
          <a:lstStyle/>
          <a:p>
            <a:pPr eaLnBrk="1" hangingPunct="1">
              <a:lnSpc>
                <a:spcPct val="90000"/>
              </a:lnSpc>
            </a:pPr>
            <a:r>
              <a:rPr lang="en-US" altLang="en-US">
                <a:solidFill>
                  <a:srgbClr val="FF0000"/>
                </a:solidFill>
              </a:rPr>
              <a:t>Low-Level Input Stream	 Purpose of Stream</a:t>
            </a:r>
          </a:p>
          <a:p>
            <a:pPr eaLnBrk="1" hangingPunct="1">
              <a:spcBef>
                <a:spcPts val="600"/>
              </a:spcBef>
            </a:pPr>
            <a:r>
              <a:rPr lang="en-US" altLang="en-US" b="1"/>
              <a:t>ByteArrayInputStream</a:t>
            </a:r>
            <a:r>
              <a:rPr lang="en-US" altLang="en-US"/>
              <a:t> 	Reads bytes of data from 					an memory array</a:t>
            </a:r>
          </a:p>
          <a:p>
            <a:pPr eaLnBrk="1" hangingPunct="1">
              <a:spcBef>
                <a:spcPts val="600"/>
              </a:spcBef>
            </a:pPr>
            <a:r>
              <a:rPr lang="en-US" altLang="en-US" b="1"/>
              <a:t>FileInputStream</a:t>
            </a:r>
            <a:r>
              <a:rPr lang="en-US" altLang="en-US"/>
              <a:t> 		Reads bytes of data from a 					file on the local file system</a:t>
            </a:r>
          </a:p>
          <a:p>
            <a:pPr eaLnBrk="1" hangingPunct="1">
              <a:spcBef>
                <a:spcPts val="600"/>
              </a:spcBef>
            </a:pPr>
            <a:r>
              <a:rPr lang="en-US" altLang="en-US"/>
              <a:t>PipedInputStream 		Reads bytes of data from a 					thread pipe	</a:t>
            </a:r>
          </a:p>
          <a:p>
            <a:pPr eaLnBrk="1" hangingPunct="1">
              <a:spcBef>
                <a:spcPts val="600"/>
              </a:spcBef>
            </a:pPr>
            <a:r>
              <a:rPr lang="en-US" altLang="en-US"/>
              <a:t>StringBufferInputStream 	Reads bytes of data 						from a string</a:t>
            </a:r>
          </a:p>
          <a:p>
            <a:pPr eaLnBrk="1" hangingPunct="1">
              <a:spcBef>
                <a:spcPts val="600"/>
              </a:spcBef>
            </a:pPr>
            <a:r>
              <a:rPr lang="en-US" altLang="en-US" b="1"/>
              <a:t>System.in</a:t>
            </a:r>
            <a:r>
              <a:rPr lang="en-US" altLang="en-US"/>
              <a:t> 			Reads bytes of data from 					the user console</a:t>
            </a:r>
          </a:p>
        </p:txBody>
      </p:sp>
    </p:spTree>
  </p:cSld>
  <p:clrMapOvr>
    <a:masterClrMapping/>
  </p:clrMapOvr>
  <p:transition spd="med">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t>API: The java.io.InputStream Class</a:t>
            </a:r>
          </a:p>
        </p:txBody>
      </p:sp>
      <p:sp>
        <p:nvSpPr>
          <p:cNvPr id="31747" name="Rectangle 3"/>
          <p:cNvSpPr>
            <a:spLocks noGrp="1" noChangeArrowheads="1"/>
          </p:cNvSpPr>
          <p:nvPr>
            <p:ph type="body" idx="1"/>
          </p:nvPr>
        </p:nvSpPr>
        <p:spPr>
          <a:xfrm>
            <a:off x="0" y="762000"/>
            <a:ext cx="9144000" cy="5715000"/>
          </a:xfrm>
        </p:spPr>
        <p:txBody>
          <a:bodyPr/>
          <a:lstStyle/>
          <a:p>
            <a:pPr marL="171450" indent="-171450" eaLnBrk="1" hangingPunct="1">
              <a:tabLst>
                <a:tab pos="114300" algn="l"/>
              </a:tabLst>
            </a:pPr>
            <a:r>
              <a:rPr lang="en-US" altLang="en-US" b="1"/>
              <a:t>int available()</a:t>
            </a:r>
            <a:r>
              <a:rPr lang="en-US" altLang="en-US"/>
              <a:t> throws java.io.IOException</a:t>
            </a:r>
          </a:p>
          <a:p>
            <a:pPr marL="571500" lvl="1" indent="-171450" eaLnBrk="1" hangingPunct="1">
              <a:tabLst>
                <a:tab pos="114300" algn="l"/>
              </a:tabLst>
            </a:pPr>
            <a:r>
              <a:rPr lang="en-US" altLang="en-US"/>
              <a:t> returns the number of bytes currently available for reading. </a:t>
            </a:r>
          </a:p>
          <a:p>
            <a:pPr marL="171450" indent="-171450" eaLnBrk="1" hangingPunct="1">
              <a:tabLst>
                <a:tab pos="114300" algn="l"/>
              </a:tabLst>
            </a:pPr>
            <a:r>
              <a:rPr lang="en-US" altLang="en-US" b="1"/>
              <a:t>void close()</a:t>
            </a:r>
            <a:r>
              <a:rPr lang="en-US" altLang="en-US"/>
              <a:t> throws java.io.IOException</a:t>
            </a:r>
          </a:p>
          <a:p>
            <a:pPr marL="571500" lvl="1" indent="-171450" eaLnBrk="1" hangingPunct="1">
              <a:tabLst>
                <a:tab pos="114300" algn="l"/>
              </a:tabLst>
            </a:pPr>
            <a:r>
              <a:rPr lang="en-US" altLang="en-US"/>
              <a:t> closes the input stream and frees any resources (such as file handles or file locks) associated with the input stream.</a:t>
            </a:r>
          </a:p>
          <a:p>
            <a:pPr marL="171450" indent="-171450" eaLnBrk="1" hangingPunct="1">
              <a:tabLst>
                <a:tab pos="114300" algn="l"/>
              </a:tabLst>
            </a:pPr>
            <a:r>
              <a:rPr lang="en-US" altLang="en-US" b="1"/>
              <a:t>long skip(long amount)</a:t>
            </a:r>
            <a:r>
              <a:rPr lang="en-US" altLang="en-US">
                <a:solidFill>
                  <a:srgbClr val="0000FF"/>
                </a:solidFill>
              </a:rPr>
              <a:t> </a:t>
            </a:r>
            <a:r>
              <a:rPr lang="en-US" altLang="en-US"/>
              <a:t>throws java.io.IOException </a:t>
            </a:r>
          </a:p>
          <a:p>
            <a:pPr marL="571500" lvl="1" indent="-171450" eaLnBrk="1" hangingPunct="1">
              <a:tabLst>
                <a:tab pos="114300" algn="l"/>
              </a:tabLst>
            </a:pPr>
            <a:r>
              <a:rPr lang="en-US" altLang="en-US"/>
              <a:t>reads, but ignores, the specified amount of bytes. These bytes are discarded, and the position of the input  stream is updated. The skip method returns the number of bytes skipped over, which may be less than the requested amount.</a:t>
            </a:r>
          </a:p>
          <a:p>
            <a:pPr marL="0" indent="0" eaLnBrk="1" hangingPunct="1">
              <a:buNone/>
              <a:tabLst>
                <a:tab pos="114300" algn="l"/>
              </a:tabLst>
            </a:pPr>
            <a:endParaRPr lang="en-US" altLang="en-US" sz="2400"/>
          </a:p>
        </p:txBody>
      </p:sp>
    </p:spTree>
    <p:extLst>
      <p:ext uri="{BB962C8B-B14F-4D97-AF65-F5344CB8AC3E}">
        <p14:creationId xmlns:p14="http://schemas.microsoft.com/office/powerpoint/2010/main" val="723095133"/>
      </p:ext>
    </p:extLst>
  </p:cSld>
  <p:clrMapOvr>
    <a:masterClrMapping/>
  </p:clrMapOvr>
  <p:transition spd="med">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t>Outline</a:t>
            </a:r>
          </a:p>
        </p:txBody>
      </p:sp>
      <p:sp>
        <p:nvSpPr>
          <p:cNvPr id="54275" name="Rectangle 3"/>
          <p:cNvSpPr>
            <a:spLocks noChangeArrowheads="1"/>
          </p:cNvSpPr>
          <p:nvPr/>
        </p:nvSpPr>
        <p:spPr bwMode="auto">
          <a:xfrm>
            <a:off x="304800" y="685800"/>
            <a:ext cx="8839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550" tIns="41275" rIns="82550" bIns="41275"/>
          <a:lstStyle>
            <a:lvl1pPr marL="609600" indent="-6096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spcBef>
                <a:spcPct val="10000"/>
              </a:spcBef>
              <a:buClr>
                <a:srgbClr val="0000FF"/>
              </a:buClr>
              <a:buSzTx/>
              <a:buFont typeface="Wingdings" panose="05000000000000000000" pitchFamily="2" charset="2"/>
              <a:buChar char="q"/>
            </a:pPr>
            <a:endParaRPr lang="en-US" altLang="en-US" b="1"/>
          </a:p>
          <a:p>
            <a:pPr marL="401638" indent="-401638" eaLnBrk="1" hangingPunct="1">
              <a:buClr>
                <a:srgbClr val="0000FF"/>
              </a:buClr>
              <a:buSzTx/>
              <a:buFont typeface="Wingdings" panose="05000000000000000000" pitchFamily="2" charset="2"/>
              <a:buChar char="§"/>
            </a:pPr>
            <a:r>
              <a:rPr lang="en-US" altLang="en-US" sz="3200">
                <a:solidFill>
                  <a:schemeClr val="folHlink"/>
                </a:solidFill>
              </a:rPr>
              <a:t>Stream concepts</a:t>
            </a:r>
          </a:p>
          <a:p>
            <a:pPr marL="401638" indent="-401638" eaLnBrk="1" hangingPunct="1">
              <a:buClr>
                <a:srgbClr val="0000FF"/>
              </a:buClr>
              <a:buSzTx/>
              <a:buFont typeface="Wingdings" panose="05000000000000000000" pitchFamily="2" charset="2"/>
              <a:buChar char="§"/>
            </a:pPr>
            <a:r>
              <a:rPr lang="en-US" altLang="en-US" sz="3200">
                <a:solidFill>
                  <a:srgbClr val="008000"/>
                </a:solidFill>
              </a:rPr>
              <a:t>Input Streams</a:t>
            </a:r>
          </a:p>
          <a:p>
            <a:pPr marL="401638" indent="-401638" eaLnBrk="1" hangingPunct="1">
              <a:buClr>
                <a:srgbClr val="0000FF"/>
              </a:buClr>
              <a:buSzTx/>
              <a:buFont typeface="Wingdings" panose="05000000000000000000" pitchFamily="2" charset="2"/>
              <a:buChar char="§"/>
            </a:pPr>
            <a:r>
              <a:rPr lang="en-US" altLang="en-US" sz="3200">
                <a:solidFill>
                  <a:srgbClr val="008000"/>
                </a:solidFill>
              </a:rPr>
              <a:t>Output Streams</a:t>
            </a:r>
          </a:p>
          <a:p>
            <a:pPr marL="401638" indent="-401638" eaLnBrk="1" hangingPunct="1">
              <a:buClr>
                <a:srgbClr val="0000FF"/>
              </a:buClr>
              <a:buSzTx/>
              <a:buFont typeface="Wingdings" panose="05000000000000000000" pitchFamily="2" charset="2"/>
              <a:buChar char="§"/>
            </a:pPr>
            <a:r>
              <a:rPr lang="en-US" altLang="en-US" sz="3200"/>
              <a:t>Readers</a:t>
            </a:r>
          </a:p>
          <a:p>
            <a:pPr marL="401638" indent="-401638" eaLnBrk="1" hangingPunct="1">
              <a:buClr>
                <a:srgbClr val="0000FF"/>
              </a:buClr>
              <a:buSzTx/>
              <a:buFont typeface="Wingdings" panose="05000000000000000000" pitchFamily="2" charset="2"/>
              <a:buChar char="§"/>
            </a:pPr>
            <a:r>
              <a:rPr lang="en-US" altLang="en-US" sz="3200"/>
              <a:t>Writers</a:t>
            </a:r>
          </a:p>
          <a:p>
            <a:pPr marL="401638" indent="-401638" eaLnBrk="1" hangingPunct="1">
              <a:buClr>
                <a:srgbClr val="0000FF"/>
              </a:buClr>
              <a:buSzTx/>
              <a:buFont typeface="Wingdings" panose="05000000000000000000" pitchFamily="2" charset="2"/>
              <a:buChar char="§"/>
            </a:pPr>
            <a:r>
              <a:rPr lang="en-US" altLang="en-US" sz="3200">
                <a:solidFill>
                  <a:schemeClr val="folHlink"/>
                </a:solidFill>
              </a:rPr>
              <a:t>Object Serialization</a:t>
            </a:r>
          </a:p>
          <a:p>
            <a:pPr marL="401638" indent="-401638" eaLnBrk="1" hangingPunct="1">
              <a:buClr>
                <a:srgbClr val="0000FF"/>
              </a:buClr>
              <a:buSzTx/>
              <a:buFont typeface="Wingdings" panose="05000000000000000000" pitchFamily="2" charset="2"/>
              <a:buChar char="§"/>
            </a:pPr>
            <a:r>
              <a:rPr lang="en-US" altLang="en-US" sz="3200">
                <a:solidFill>
                  <a:srgbClr val="008000"/>
                </a:solidFill>
              </a:rPr>
              <a:t>Object Input Stream</a:t>
            </a:r>
          </a:p>
          <a:p>
            <a:pPr marL="401638" indent="-401638" eaLnBrk="1" hangingPunct="1">
              <a:buClr>
                <a:srgbClr val="0000FF"/>
              </a:buClr>
              <a:buSzTx/>
              <a:buFont typeface="Wingdings" panose="05000000000000000000" pitchFamily="2" charset="2"/>
              <a:buChar char="§"/>
            </a:pPr>
            <a:r>
              <a:rPr lang="en-US" altLang="en-US" sz="3200">
                <a:solidFill>
                  <a:srgbClr val="008000"/>
                </a:solidFill>
              </a:rPr>
              <a:t>Object Output Stream</a:t>
            </a:r>
          </a:p>
        </p:txBody>
      </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iterate type="lt">
                                    <p:tmPct val="0"/>
                                  </p:iterate>
                                  <p:childTnLst>
                                    <p:animRot by="21600000">
                                      <p:cBhvr>
                                        <p:cTn id="6" dur="2000" fill="hold"/>
                                        <p:tgtEl>
                                          <p:spTgt spid="54274"/>
                                        </p:tgtEl>
                                        <p:attrNameLst>
                                          <p:attrName>r</p:attrName>
                                        </p:attrNameLst>
                                      </p:cBhvr>
                                    </p:animRot>
                                  </p:childTnLst>
                                </p:cTn>
                              </p:par>
                            </p:childTnLst>
                          </p:cTn>
                        </p:par>
                        <p:par>
                          <p:cTn id="7" fill="hold" nodeType="afterGroup">
                            <p:stCondLst>
                              <p:cond delay="2000"/>
                            </p:stCondLst>
                            <p:childTnLst>
                              <p:par>
                                <p:cTn id="8" presetID="39" presetClass="entr" presetSubtype="0" accel="100000" fill="hold" grpId="0" nodeType="after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 calcmode="lin" valueType="num">
                                      <p:cBhvr>
                                        <p:cTn id="10" dur="500" fill="hold"/>
                                        <p:tgtEl>
                                          <p:spTgt spid="54275">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1" dur="500" fill="hold"/>
                                        <p:tgtEl>
                                          <p:spTgt spid="54275">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2" dur="500" fill="hold"/>
                                        <p:tgtEl>
                                          <p:spTgt spid="54275">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3" dur="500" fill="hold"/>
                                        <p:tgtEl>
                                          <p:spTgt spid="54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9" presetClass="entr" presetSubtype="0" accel="100000" fill="hold" grpId="0" nodeType="clickEffect">
                                  <p:stCondLst>
                                    <p:cond delay="0"/>
                                  </p:stCondLst>
                                  <p:childTnLst>
                                    <p:set>
                                      <p:cBhvr>
                                        <p:cTn id="17" dur="1" fill="hold">
                                          <p:stCondLst>
                                            <p:cond delay="0"/>
                                          </p:stCondLst>
                                        </p:cTn>
                                        <p:tgtEl>
                                          <p:spTgt spid="54275">
                                            <p:txEl>
                                              <p:pRg st="2" end="2"/>
                                            </p:txEl>
                                          </p:spTgt>
                                        </p:tgtEl>
                                        <p:attrNameLst>
                                          <p:attrName>style.visibility</p:attrName>
                                        </p:attrNameLst>
                                      </p:cBhvr>
                                      <p:to>
                                        <p:strVal val="visible"/>
                                      </p:to>
                                    </p:set>
                                    <p:anim calcmode="lin" valueType="num">
                                      <p:cBhvr>
                                        <p:cTn id="18" dur="500" fill="hold"/>
                                        <p:tgtEl>
                                          <p:spTgt spid="5427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9" dur="500" fill="hold"/>
                                        <p:tgtEl>
                                          <p:spTgt spid="5427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0" dur="500" fill="hold"/>
                                        <p:tgtEl>
                                          <p:spTgt spid="5427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1" dur="500" fill="hold"/>
                                        <p:tgtEl>
                                          <p:spTgt spid="54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9" presetClass="entr" presetSubtype="0" accel="100000" fill="hold" grpId="0" nodeType="clickEffect">
                                  <p:stCondLst>
                                    <p:cond delay="0"/>
                                  </p:stCondLst>
                                  <p:childTnLst>
                                    <p:set>
                                      <p:cBhvr>
                                        <p:cTn id="25" dur="1" fill="hold">
                                          <p:stCondLst>
                                            <p:cond delay="0"/>
                                          </p:stCondLst>
                                        </p:cTn>
                                        <p:tgtEl>
                                          <p:spTgt spid="54275">
                                            <p:txEl>
                                              <p:pRg st="3" end="3"/>
                                            </p:txEl>
                                          </p:spTgt>
                                        </p:tgtEl>
                                        <p:attrNameLst>
                                          <p:attrName>style.visibility</p:attrName>
                                        </p:attrNameLst>
                                      </p:cBhvr>
                                      <p:to>
                                        <p:strVal val="visible"/>
                                      </p:to>
                                    </p:set>
                                    <p:anim calcmode="lin" valueType="num">
                                      <p:cBhvr>
                                        <p:cTn id="26" dur="500" fill="hold"/>
                                        <p:tgtEl>
                                          <p:spTgt spid="54275">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7" dur="500" fill="hold"/>
                                        <p:tgtEl>
                                          <p:spTgt spid="54275">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8" dur="500" fill="hold"/>
                                        <p:tgtEl>
                                          <p:spTgt spid="54275">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9" dur="500" fill="hold"/>
                                        <p:tgtEl>
                                          <p:spTgt spid="542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9" presetClass="entr" presetSubtype="0" accel="100000" fill="hold" grpId="0" nodeType="clickEffect">
                                  <p:stCondLst>
                                    <p:cond delay="0"/>
                                  </p:stCondLst>
                                  <p:childTnLst>
                                    <p:set>
                                      <p:cBhvr>
                                        <p:cTn id="33" dur="1" fill="hold">
                                          <p:stCondLst>
                                            <p:cond delay="0"/>
                                          </p:stCondLst>
                                        </p:cTn>
                                        <p:tgtEl>
                                          <p:spTgt spid="54275">
                                            <p:txEl>
                                              <p:pRg st="4" end="4"/>
                                            </p:txEl>
                                          </p:spTgt>
                                        </p:tgtEl>
                                        <p:attrNameLst>
                                          <p:attrName>style.visibility</p:attrName>
                                        </p:attrNameLst>
                                      </p:cBhvr>
                                      <p:to>
                                        <p:strVal val="visible"/>
                                      </p:to>
                                    </p:set>
                                    <p:anim calcmode="lin" valueType="num">
                                      <p:cBhvr>
                                        <p:cTn id="34" dur="500" fill="hold"/>
                                        <p:tgtEl>
                                          <p:spTgt spid="54275">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5" dur="500" fill="hold"/>
                                        <p:tgtEl>
                                          <p:spTgt spid="54275">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6" dur="500" fill="hold"/>
                                        <p:tgtEl>
                                          <p:spTgt spid="54275">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7" dur="500" fill="hold"/>
                                        <p:tgtEl>
                                          <p:spTgt spid="542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9" presetClass="entr" presetSubtype="0" accel="100000" fill="hold" grpId="0" nodeType="clickEffect">
                                  <p:stCondLst>
                                    <p:cond delay="0"/>
                                  </p:stCondLst>
                                  <p:childTnLst>
                                    <p:set>
                                      <p:cBhvr>
                                        <p:cTn id="41" dur="1" fill="hold">
                                          <p:stCondLst>
                                            <p:cond delay="0"/>
                                          </p:stCondLst>
                                        </p:cTn>
                                        <p:tgtEl>
                                          <p:spTgt spid="54275">
                                            <p:txEl>
                                              <p:pRg st="5" end="5"/>
                                            </p:txEl>
                                          </p:spTgt>
                                        </p:tgtEl>
                                        <p:attrNameLst>
                                          <p:attrName>style.visibility</p:attrName>
                                        </p:attrNameLst>
                                      </p:cBhvr>
                                      <p:to>
                                        <p:strVal val="visible"/>
                                      </p:to>
                                    </p:set>
                                    <p:anim calcmode="lin" valueType="num">
                                      <p:cBhvr>
                                        <p:cTn id="42" dur="500" fill="hold"/>
                                        <p:tgtEl>
                                          <p:spTgt spid="54275">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3" dur="500" fill="hold"/>
                                        <p:tgtEl>
                                          <p:spTgt spid="54275">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4" dur="500" fill="hold"/>
                                        <p:tgtEl>
                                          <p:spTgt spid="54275">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45" dur="500" fill="hold"/>
                                        <p:tgtEl>
                                          <p:spTgt spid="542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9" presetClass="entr" presetSubtype="0" accel="100000" fill="hold" grpId="0" nodeType="clickEffect">
                                  <p:stCondLst>
                                    <p:cond delay="0"/>
                                  </p:stCondLst>
                                  <p:childTnLst>
                                    <p:set>
                                      <p:cBhvr>
                                        <p:cTn id="49" dur="1" fill="hold">
                                          <p:stCondLst>
                                            <p:cond delay="0"/>
                                          </p:stCondLst>
                                        </p:cTn>
                                        <p:tgtEl>
                                          <p:spTgt spid="54275">
                                            <p:txEl>
                                              <p:pRg st="6" end="6"/>
                                            </p:txEl>
                                          </p:spTgt>
                                        </p:tgtEl>
                                        <p:attrNameLst>
                                          <p:attrName>style.visibility</p:attrName>
                                        </p:attrNameLst>
                                      </p:cBhvr>
                                      <p:to>
                                        <p:strVal val="visible"/>
                                      </p:to>
                                    </p:set>
                                    <p:anim calcmode="lin" valueType="num">
                                      <p:cBhvr>
                                        <p:cTn id="50" dur="500" fill="hold"/>
                                        <p:tgtEl>
                                          <p:spTgt spid="54275">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1" dur="500" fill="hold"/>
                                        <p:tgtEl>
                                          <p:spTgt spid="54275">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52" dur="500" fill="hold"/>
                                        <p:tgtEl>
                                          <p:spTgt spid="54275">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53"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9" presetClass="entr" presetSubtype="0" accel="100000" fill="hold" grpId="0" nodeType="clickEffect">
                                  <p:stCondLst>
                                    <p:cond delay="0"/>
                                  </p:stCondLst>
                                  <p:childTnLst>
                                    <p:set>
                                      <p:cBhvr>
                                        <p:cTn id="57" dur="1" fill="hold">
                                          <p:stCondLst>
                                            <p:cond delay="0"/>
                                          </p:stCondLst>
                                        </p:cTn>
                                        <p:tgtEl>
                                          <p:spTgt spid="54275">
                                            <p:txEl>
                                              <p:pRg st="7" end="7"/>
                                            </p:txEl>
                                          </p:spTgt>
                                        </p:tgtEl>
                                        <p:attrNameLst>
                                          <p:attrName>style.visibility</p:attrName>
                                        </p:attrNameLst>
                                      </p:cBhvr>
                                      <p:to>
                                        <p:strVal val="visible"/>
                                      </p:to>
                                    </p:set>
                                    <p:anim calcmode="lin" valueType="num">
                                      <p:cBhvr>
                                        <p:cTn id="58" dur="500" fill="hold"/>
                                        <p:tgtEl>
                                          <p:spTgt spid="54275">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9" dur="500" fill="hold"/>
                                        <p:tgtEl>
                                          <p:spTgt spid="54275">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60" dur="500" fill="hold"/>
                                        <p:tgtEl>
                                          <p:spTgt spid="54275">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61" dur="500" fill="hold"/>
                                        <p:tgtEl>
                                          <p:spTgt spid="542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39" presetClass="entr" presetSubtype="0" accel="100000" fill="hold" grpId="0" nodeType="clickEffect">
                                  <p:stCondLst>
                                    <p:cond delay="0"/>
                                  </p:stCondLst>
                                  <p:childTnLst>
                                    <p:set>
                                      <p:cBhvr>
                                        <p:cTn id="65" dur="1" fill="hold">
                                          <p:stCondLst>
                                            <p:cond delay="0"/>
                                          </p:stCondLst>
                                        </p:cTn>
                                        <p:tgtEl>
                                          <p:spTgt spid="54275">
                                            <p:txEl>
                                              <p:pRg st="8" end="8"/>
                                            </p:txEl>
                                          </p:spTgt>
                                        </p:tgtEl>
                                        <p:attrNameLst>
                                          <p:attrName>style.visibility</p:attrName>
                                        </p:attrNameLst>
                                      </p:cBhvr>
                                      <p:to>
                                        <p:strVal val="visible"/>
                                      </p:to>
                                    </p:set>
                                    <p:anim calcmode="lin" valueType="num">
                                      <p:cBhvr>
                                        <p:cTn id="66" dur="500" fill="hold"/>
                                        <p:tgtEl>
                                          <p:spTgt spid="54275">
                                            <p:txEl>
                                              <p:pRg st="8" end="8"/>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67" dur="500" fill="hold"/>
                                        <p:tgtEl>
                                          <p:spTgt spid="54275">
                                            <p:txEl>
                                              <p:pRg st="8" end="8"/>
                                            </p:txEl>
                                          </p:spTgt>
                                        </p:tgtEl>
                                        <p:attrNameLst>
                                          <p:attrName>ppt_w</p:attrName>
                                        </p:attrNameLst>
                                      </p:cBhvr>
                                      <p:tavLst>
                                        <p:tav tm="0">
                                          <p:val>
                                            <p:strVal val="#ppt_w+.3"/>
                                          </p:val>
                                        </p:tav>
                                        <p:tav tm="50000">
                                          <p:val>
                                            <p:strVal val="#ppt_w+.3"/>
                                          </p:val>
                                        </p:tav>
                                        <p:tav tm="100000">
                                          <p:val>
                                            <p:strVal val="#ppt_w"/>
                                          </p:val>
                                        </p:tav>
                                      </p:tavLst>
                                    </p:anim>
                                    <p:anim calcmode="lin" valueType="num">
                                      <p:cBhvr>
                                        <p:cTn id="68" dur="500" fill="hold"/>
                                        <p:tgtEl>
                                          <p:spTgt spid="54275">
                                            <p:txEl>
                                              <p:pRg st="8" end="8"/>
                                            </p:txEl>
                                          </p:spTgt>
                                        </p:tgtEl>
                                        <p:attrNameLst>
                                          <p:attrName>ppt_x</p:attrName>
                                        </p:attrNameLst>
                                      </p:cBhvr>
                                      <p:tavLst>
                                        <p:tav tm="0">
                                          <p:val>
                                            <p:strVal val="#ppt_x-.3"/>
                                          </p:val>
                                        </p:tav>
                                        <p:tav tm="50000">
                                          <p:val>
                                            <p:strVal val="#ppt_x"/>
                                          </p:val>
                                        </p:tav>
                                        <p:tav tm="100000">
                                          <p:val>
                                            <p:strVal val="#ppt_x"/>
                                          </p:val>
                                        </p:tav>
                                      </p:tavLst>
                                    </p:anim>
                                    <p:anim calcmode="lin" valueType="num">
                                      <p:cBhvr>
                                        <p:cTn id="69" dur="500" fill="hold"/>
                                        <p:tgtEl>
                                          <p:spTgt spid="542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t>API: The java.io.InputStream Class</a:t>
            </a:r>
          </a:p>
        </p:txBody>
      </p:sp>
      <p:sp>
        <p:nvSpPr>
          <p:cNvPr id="31747" name="Rectangle 3"/>
          <p:cNvSpPr>
            <a:spLocks noGrp="1" noChangeArrowheads="1"/>
          </p:cNvSpPr>
          <p:nvPr>
            <p:ph type="body" idx="1"/>
          </p:nvPr>
        </p:nvSpPr>
        <p:spPr>
          <a:xfrm>
            <a:off x="0" y="838200"/>
            <a:ext cx="9144000" cy="5562600"/>
          </a:xfrm>
        </p:spPr>
        <p:txBody>
          <a:bodyPr/>
          <a:lstStyle/>
          <a:p>
            <a:pPr marL="171450" indent="-171450" eaLnBrk="1" hangingPunct="1">
              <a:spcBef>
                <a:spcPts val="300"/>
              </a:spcBef>
              <a:tabLst>
                <a:tab pos="114300" algn="l"/>
              </a:tabLst>
            </a:pPr>
            <a:r>
              <a:rPr lang="en-US" altLang="en-US" b="1"/>
              <a:t>int read()</a:t>
            </a:r>
            <a:r>
              <a:rPr lang="en-US" altLang="en-US"/>
              <a:t> throws java.io.IOException</a:t>
            </a:r>
          </a:p>
          <a:p>
            <a:pPr marL="571500" lvl="1" indent="-171450" eaLnBrk="1" hangingPunct="1">
              <a:spcBef>
                <a:spcPts val="300"/>
              </a:spcBef>
              <a:tabLst>
                <a:tab pos="114300" algn="l"/>
              </a:tabLst>
            </a:pPr>
            <a:r>
              <a:rPr lang="en-US" altLang="en-US"/>
              <a:t> returns the next byte of data from the stream. When the end of the stream is reached, a value of –1 is returned.</a:t>
            </a:r>
          </a:p>
          <a:p>
            <a:pPr marL="171450" indent="-171450" eaLnBrk="1" hangingPunct="1">
              <a:spcBef>
                <a:spcPts val="300"/>
              </a:spcBef>
              <a:tabLst>
                <a:tab pos="114300" algn="l"/>
              </a:tabLst>
            </a:pPr>
            <a:r>
              <a:rPr lang="en-US" altLang="en-US" b="1"/>
              <a:t>int read(byte[] byteArray)</a:t>
            </a:r>
            <a:r>
              <a:rPr lang="en-US" altLang="en-US"/>
              <a:t> throws IOException</a:t>
            </a:r>
          </a:p>
          <a:p>
            <a:pPr marL="571500" lvl="1" indent="-171450" eaLnBrk="1" hangingPunct="1">
              <a:spcBef>
                <a:spcPts val="300"/>
              </a:spcBef>
              <a:tabLst>
                <a:tab pos="114300" algn="l"/>
              </a:tabLst>
            </a:pPr>
            <a:r>
              <a:rPr lang="en-US" altLang="en-US"/>
              <a:t> reads a sequence of bytes and places them in the specified byte array. This method returns the number of bytes successfully read, or –1 if the end of the stream has been reached.</a:t>
            </a:r>
          </a:p>
          <a:p>
            <a:pPr marL="171450" indent="-171450" eaLnBrk="1" hangingPunct="1">
              <a:spcBef>
                <a:spcPts val="300"/>
              </a:spcBef>
              <a:tabLst>
                <a:tab pos="114300" algn="l"/>
              </a:tabLst>
            </a:pPr>
            <a:r>
              <a:rPr lang="en-US" altLang="en-US" b="1"/>
              <a:t>int read(byte[] byteArray, int offset, int length)</a:t>
            </a:r>
            <a:r>
              <a:rPr lang="en-US" altLang="en-US"/>
              <a:t> throws IOException, IndexOutOfBoundsException</a:t>
            </a:r>
          </a:p>
          <a:p>
            <a:pPr marL="571500" lvl="1" indent="-171450" eaLnBrk="1" hangingPunct="1">
              <a:spcBef>
                <a:spcPts val="300"/>
              </a:spcBef>
              <a:tabLst>
                <a:tab pos="114300" algn="l"/>
              </a:tabLst>
            </a:pPr>
            <a:r>
              <a:rPr lang="en-US" altLang="en-US"/>
              <a:t> reads a sequence of bytes, placing them in the specified array at the specified offset, and for the specified length, if possible.</a:t>
            </a:r>
          </a:p>
        </p:txBody>
      </p:sp>
    </p:spTree>
  </p:cSld>
  <p:clrMapOvr>
    <a:masterClrMapping/>
  </p:clrMapOvr>
  <p:transition spd="med">
    <p:comb/>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t>API: The java.io.InputStream Class</a:t>
            </a:r>
          </a:p>
        </p:txBody>
      </p:sp>
      <p:sp>
        <p:nvSpPr>
          <p:cNvPr id="32771" name="Rectangle 3"/>
          <p:cNvSpPr>
            <a:spLocks noGrp="1" noChangeArrowheads="1"/>
          </p:cNvSpPr>
          <p:nvPr>
            <p:ph type="body" idx="1"/>
          </p:nvPr>
        </p:nvSpPr>
        <p:spPr/>
        <p:txBody>
          <a:bodyPr/>
          <a:lstStyle/>
          <a:p>
            <a:pPr eaLnBrk="1" hangingPunct="1"/>
            <a:r>
              <a:rPr lang="en-US" altLang="en-US"/>
              <a:t>The following code fragment </a:t>
            </a:r>
            <a:r>
              <a:rPr lang="en-US" altLang="en-US" b="1"/>
              <a:t>reads 10 bytes </a:t>
            </a:r>
            <a:r>
              <a:rPr lang="en-US" altLang="en-US"/>
              <a:t>from the InputStream </a:t>
            </a:r>
            <a:r>
              <a:rPr lang="en-US" altLang="en-US">
                <a:solidFill>
                  <a:srgbClr val="0000FF"/>
                </a:solidFill>
              </a:rPr>
              <a:t>in</a:t>
            </a:r>
            <a:r>
              <a:rPr lang="en-US" altLang="en-US"/>
              <a:t> and </a:t>
            </a:r>
            <a:r>
              <a:rPr lang="en-US" altLang="en-US" b="1"/>
              <a:t>stores them in the byte array </a:t>
            </a:r>
            <a:r>
              <a:rPr lang="en-US" altLang="en-US">
                <a:solidFill>
                  <a:srgbClr val="0000FF"/>
                </a:solidFill>
              </a:rPr>
              <a:t>input</a:t>
            </a:r>
            <a:r>
              <a:rPr lang="en-US" altLang="en-US"/>
              <a:t>. However, </a:t>
            </a:r>
            <a:r>
              <a:rPr lang="en-US" altLang="en-US" b="1"/>
              <a:t>if end of stream is detected</a:t>
            </a:r>
            <a:r>
              <a:rPr lang="en-US" altLang="en-US"/>
              <a:t>, the loop is </a:t>
            </a:r>
            <a:r>
              <a:rPr lang="en-US" altLang="en-US" b="1"/>
              <a:t>terminated</a:t>
            </a:r>
            <a:r>
              <a:rPr lang="en-US" altLang="en-US"/>
              <a:t> early:</a:t>
            </a:r>
          </a:p>
          <a:p>
            <a:pPr marL="0" indent="0" eaLnBrk="1" hangingPunct="1">
              <a:lnSpc>
                <a:spcPct val="90000"/>
              </a:lnSpc>
              <a:buNone/>
            </a:pPr>
            <a:endParaRPr lang="en-US" altLang="en-US"/>
          </a:p>
          <a:p>
            <a:pPr lvl="1" eaLnBrk="1" hangingPunct="1">
              <a:lnSpc>
                <a:spcPct val="90000"/>
              </a:lnSpc>
              <a:spcBef>
                <a:spcPct val="15000"/>
              </a:spcBef>
              <a:buFont typeface="Wingdings" panose="05000000000000000000" pitchFamily="2" charset="2"/>
              <a:buNone/>
            </a:pPr>
            <a:r>
              <a:rPr lang="en-US" altLang="en-US" sz="2800">
                <a:solidFill>
                  <a:srgbClr val="0000FF"/>
                </a:solidFill>
              </a:rPr>
              <a:t>byte[] input = new byte[10];</a:t>
            </a:r>
          </a:p>
          <a:p>
            <a:pPr lvl="1" eaLnBrk="1" hangingPunct="1">
              <a:lnSpc>
                <a:spcPct val="90000"/>
              </a:lnSpc>
              <a:spcBef>
                <a:spcPct val="15000"/>
              </a:spcBef>
              <a:buFont typeface="Wingdings" panose="05000000000000000000" pitchFamily="2" charset="2"/>
              <a:buNone/>
            </a:pPr>
            <a:r>
              <a:rPr lang="en-US" altLang="en-US" sz="2800">
                <a:solidFill>
                  <a:srgbClr val="0000FF"/>
                </a:solidFill>
              </a:rPr>
              <a:t>for (int i = 0; i &lt; input.length; i++) {</a:t>
            </a:r>
          </a:p>
          <a:p>
            <a:pPr lvl="1" eaLnBrk="1" hangingPunct="1">
              <a:lnSpc>
                <a:spcPct val="90000"/>
              </a:lnSpc>
              <a:spcBef>
                <a:spcPct val="15000"/>
              </a:spcBef>
              <a:buFont typeface="Wingdings" panose="05000000000000000000" pitchFamily="2" charset="2"/>
              <a:buNone/>
            </a:pPr>
            <a:r>
              <a:rPr lang="en-US" altLang="en-US" sz="2800">
                <a:solidFill>
                  <a:srgbClr val="0000FF"/>
                </a:solidFill>
              </a:rPr>
              <a:t>   int b = in.read( );</a:t>
            </a:r>
          </a:p>
          <a:p>
            <a:pPr lvl="1" eaLnBrk="1" hangingPunct="1">
              <a:lnSpc>
                <a:spcPct val="90000"/>
              </a:lnSpc>
              <a:spcBef>
                <a:spcPct val="15000"/>
              </a:spcBef>
              <a:buFont typeface="Wingdings" panose="05000000000000000000" pitchFamily="2" charset="2"/>
              <a:buNone/>
            </a:pPr>
            <a:r>
              <a:rPr lang="en-US" altLang="en-US" sz="2800">
                <a:solidFill>
                  <a:srgbClr val="0000FF"/>
                </a:solidFill>
              </a:rPr>
              <a:t>   if (b == -1) break;</a:t>
            </a:r>
          </a:p>
          <a:p>
            <a:pPr lvl="1" eaLnBrk="1" hangingPunct="1">
              <a:lnSpc>
                <a:spcPct val="90000"/>
              </a:lnSpc>
              <a:spcBef>
                <a:spcPct val="15000"/>
              </a:spcBef>
              <a:buFont typeface="Wingdings" panose="05000000000000000000" pitchFamily="2" charset="2"/>
              <a:buNone/>
            </a:pPr>
            <a:r>
              <a:rPr lang="en-US" altLang="en-US" sz="2800">
                <a:solidFill>
                  <a:srgbClr val="0000FF"/>
                </a:solidFill>
              </a:rPr>
              <a:t>   input[i] = (byte) b;</a:t>
            </a:r>
          </a:p>
          <a:p>
            <a:pPr lvl="1" eaLnBrk="1" hangingPunct="1">
              <a:lnSpc>
                <a:spcPct val="90000"/>
              </a:lnSpc>
              <a:spcBef>
                <a:spcPct val="15000"/>
              </a:spcBef>
              <a:buFont typeface="Wingdings" panose="05000000000000000000" pitchFamily="2" charset="2"/>
              <a:buNone/>
            </a:pPr>
            <a:r>
              <a:rPr lang="en-US" altLang="en-US" sz="2800">
                <a:solidFill>
                  <a:srgbClr val="0000FF"/>
                </a:solidFill>
              </a:rPr>
              <a:t>}</a:t>
            </a:r>
          </a:p>
        </p:txBody>
      </p:sp>
    </p:spTree>
  </p:cSld>
  <p:clrMapOvr>
    <a:masterClrMapping/>
  </p:clrMapOvr>
  <p:transition spd="med">
    <p:comb/>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a:t>API: The java.io.InputStream Class</a:t>
            </a:r>
          </a:p>
        </p:txBody>
      </p:sp>
      <p:sp>
        <p:nvSpPr>
          <p:cNvPr id="33795" name="Rectangle 3"/>
          <p:cNvSpPr>
            <a:spLocks noGrp="1" noChangeArrowheads="1"/>
          </p:cNvSpPr>
          <p:nvPr>
            <p:ph type="body" idx="1"/>
          </p:nvPr>
        </p:nvSpPr>
        <p:spPr/>
        <p:txBody>
          <a:bodyPr/>
          <a:lstStyle/>
          <a:p>
            <a:pPr marL="228600" indent="-228600" eaLnBrk="1" hangingPunct="1">
              <a:lnSpc>
                <a:spcPct val="80000"/>
              </a:lnSpc>
              <a:spcBef>
                <a:spcPct val="15000"/>
              </a:spcBef>
            </a:pPr>
            <a:r>
              <a:rPr lang="en-US" altLang="en-US"/>
              <a:t>For example, you may try to </a:t>
            </a:r>
            <a:r>
              <a:rPr lang="en-US" altLang="en-US" b="1">
                <a:solidFill>
                  <a:srgbClr val="FF0000"/>
                </a:solidFill>
              </a:rPr>
              <a:t>read 1 024 bytes</a:t>
            </a:r>
            <a:r>
              <a:rPr lang="en-US" altLang="en-US" b="1"/>
              <a:t> </a:t>
            </a:r>
            <a:r>
              <a:rPr lang="en-US" altLang="en-US"/>
              <a:t>from the InputStream in into the array input. However, if </a:t>
            </a:r>
            <a:r>
              <a:rPr lang="en-US" altLang="en-US" b="1">
                <a:solidFill>
                  <a:srgbClr val="FF0000"/>
                </a:solidFill>
              </a:rPr>
              <a:t>only 512 bytes are available</a:t>
            </a:r>
            <a:r>
              <a:rPr lang="en-US" altLang="en-US"/>
              <a:t>, </a:t>
            </a:r>
            <a:r>
              <a:rPr lang="en-US" altLang="en-US">
                <a:solidFill>
                  <a:srgbClr val="FF0000"/>
                </a:solidFill>
              </a:rPr>
              <a:t>then bytesRead will be set to 512</a:t>
            </a:r>
            <a:r>
              <a:rPr lang="en-US" altLang="en-US"/>
              <a:t>. To guarantee that all the bytes you want are actually read, you must place the read in a loop that reads repeatedly until the array is filled.</a:t>
            </a:r>
          </a:p>
          <a:p>
            <a:pPr marL="0" indent="0" eaLnBrk="1" hangingPunct="1">
              <a:lnSpc>
                <a:spcPct val="80000"/>
              </a:lnSpc>
              <a:spcBef>
                <a:spcPct val="15000"/>
              </a:spcBef>
              <a:buNone/>
            </a:pPr>
            <a:endParaRPr lang="en-US" altLang="en-US" sz="2400"/>
          </a:p>
          <a:p>
            <a:pPr lvl="1" eaLnBrk="1" hangingPunct="1">
              <a:lnSpc>
                <a:spcPct val="80000"/>
              </a:lnSpc>
              <a:spcBef>
                <a:spcPct val="15000"/>
              </a:spcBef>
              <a:buFont typeface="Wingdings" panose="05000000000000000000" pitchFamily="2" charset="2"/>
              <a:buNone/>
            </a:pPr>
            <a:r>
              <a:rPr lang="en-US" altLang="en-US" sz="2800">
                <a:solidFill>
                  <a:srgbClr val="002060"/>
                </a:solidFill>
              </a:rPr>
              <a:t>int bytesRead = 0;</a:t>
            </a:r>
          </a:p>
          <a:p>
            <a:pPr lvl="1" eaLnBrk="1" hangingPunct="1">
              <a:lnSpc>
                <a:spcPct val="80000"/>
              </a:lnSpc>
              <a:spcBef>
                <a:spcPct val="15000"/>
              </a:spcBef>
              <a:buFont typeface="Wingdings" panose="05000000000000000000" pitchFamily="2" charset="2"/>
              <a:buNone/>
            </a:pPr>
            <a:r>
              <a:rPr lang="en-US" altLang="en-US" sz="2800">
                <a:solidFill>
                  <a:srgbClr val="002060"/>
                </a:solidFill>
              </a:rPr>
              <a:t>int bytesToRead = 1024;</a:t>
            </a:r>
          </a:p>
          <a:p>
            <a:pPr lvl="1" eaLnBrk="1" hangingPunct="1">
              <a:lnSpc>
                <a:spcPct val="80000"/>
              </a:lnSpc>
              <a:spcBef>
                <a:spcPct val="15000"/>
              </a:spcBef>
              <a:buFont typeface="Wingdings" panose="05000000000000000000" pitchFamily="2" charset="2"/>
              <a:buNone/>
            </a:pPr>
            <a:r>
              <a:rPr lang="en-US" altLang="en-US" sz="2800">
                <a:solidFill>
                  <a:srgbClr val="002060"/>
                </a:solidFill>
              </a:rPr>
              <a:t>byte[] input = new byte[bytesToRead];</a:t>
            </a:r>
          </a:p>
          <a:p>
            <a:pPr lvl="1" eaLnBrk="1" hangingPunct="1">
              <a:lnSpc>
                <a:spcPct val="80000"/>
              </a:lnSpc>
              <a:spcBef>
                <a:spcPct val="15000"/>
              </a:spcBef>
              <a:buFont typeface="Wingdings" panose="05000000000000000000" pitchFamily="2" charset="2"/>
              <a:buNone/>
            </a:pPr>
            <a:r>
              <a:rPr lang="en-US" altLang="en-US" sz="2800">
                <a:solidFill>
                  <a:srgbClr val="002060"/>
                </a:solidFill>
              </a:rPr>
              <a:t>while (bytesRead &lt; bytesToRead) {</a:t>
            </a:r>
          </a:p>
          <a:p>
            <a:pPr lvl="1" eaLnBrk="1" hangingPunct="1">
              <a:lnSpc>
                <a:spcPct val="80000"/>
              </a:lnSpc>
              <a:spcBef>
                <a:spcPct val="15000"/>
              </a:spcBef>
              <a:buFont typeface="Wingdings" panose="05000000000000000000" pitchFamily="2" charset="2"/>
              <a:buNone/>
            </a:pPr>
            <a:r>
              <a:rPr lang="en-US" altLang="en-US" sz="2800">
                <a:solidFill>
                  <a:srgbClr val="002060"/>
                </a:solidFill>
              </a:rPr>
              <a:t>    bytesRead += in.read(input, bytesRead, 					bytesToRead - bytesRead);</a:t>
            </a:r>
          </a:p>
          <a:p>
            <a:pPr lvl="1" eaLnBrk="1" hangingPunct="1">
              <a:lnSpc>
                <a:spcPct val="80000"/>
              </a:lnSpc>
              <a:spcBef>
                <a:spcPct val="15000"/>
              </a:spcBef>
              <a:buFont typeface="Wingdings" panose="05000000000000000000" pitchFamily="2" charset="2"/>
              <a:buNone/>
            </a:pPr>
            <a:r>
              <a:rPr lang="en-US" altLang="en-US" sz="2800">
                <a:solidFill>
                  <a:srgbClr val="002060"/>
                </a:solidFill>
              </a:rPr>
              <a:t>}</a:t>
            </a:r>
          </a:p>
        </p:txBody>
      </p:sp>
    </p:spTree>
  </p:cSld>
  <p:clrMapOvr>
    <a:masterClrMapping/>
  </p:clrMapOvr>
  <p:transition spd="med">
    <p:comb/>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t>The java.io.FileInputStream Class</a:t>
            </a:r>
          </a:p>
        </p:txBody>
      </p:sp>
      <p:sp>
        <p:nvSpPr>
          <p:cNvPr id="34819" name="Rectangle 3"/>
          <p:cNvSpPr>
            <a:spLocks noGrp="1" noChangeArrowheads="1"/>
          </p:cNvSpPr>
          <p:nvPr>
            <p:ph type="body" idx="1"/>
          </p:nvPr>
        </p:nvSpPr>
        <p:spPr>
          <a:xfrm>
            <a:off x="0" y="685800"/>
            <a:ext cx="9144000" cy="2438400"/>
          </a:xfrm>
        </p:spPr>
        <p:txBody>
          <a:bodyPr/>
          <a:lstStyle/>
          <a:p>
            <a:pPr marL="231775" indent="-231775" eaLnBrk="1" hangingPunct="1">
              <a:lnSpc>
                <a:spcPct val="90000"/>
              </a:lnSpc>
              <a:spcBef>
                <a:spcPct val="15000"/>
              </a:spcBef>
            </a:pPr>
            <a:r>
              <a:rPr lang="en-US" altLang="en-US" b="1"/>
              <a:t>A FileInputStream obtains input bytes from a file in a file system</a:t>
            </a:r>
            <a:r>
              <a:rPr lang="en-US" altLang="en-US"/>
              <a:t>.  </a:t>
            </a:r>
          </a:p>
          <a:p>
            <a:pPr marL="231775" indent="-231775" eaLnBrk="1" hangingPunct="1">
              <a:lnSpc>
                <a:spcPct val="90000"/>
              </a:lnSpc>
              <a:spcBef>
                <a:spcPct val="15000"/>
              </a:spcBef>
            </a:pPr>
            <a:r>
              <a:rPr lang="en-US" altLang="en-US" b="1"/>
              <a:t>FileInputStream is meant for reading streams of raw bytes such as image data</a:t>
            </a:r>
            <a:r>
              <a:rPr lang="en-US" altLang="en-US"/>
              <a:t>. For reading streams of characters, consider using FileReader. </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971800"/>
            <a:ext cx="45720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a:t>API: The java.io.FileInputStream Class</a:t>
            </a:r>
          </a:p>
        </p:txBody>
      </p:sp>
      <p:sp>
        <p:nvSpPr>
          <p:cNvPr id="35843" name="Rectangle 3"/>
          <p:cNvSpPr>
            <a:spLocks noGrp="1" noChangeArrowheads="1"/>
          </p:cNvSpPr>
          <p:nvPr>
            <p:ph type="body" idx="1"/>
          </p:nvPr>
        </p:nvSpPr>
        <p:spPr/>
        <p:txBody>
          <a:bodyPr/>
          <a:lstStyle/>
          <a:p>
            <a:pPr marL="231775" indent="-231775" eaLnBrk="1" hangingPunct="1">
              <a:lnSpc>
                <a:spcPct val="90000"/>
              </a:lnSpc>
              <a:spcBef>
                <a:spcPts val="600"/>
              </a:spcBef>
            </a:pPr>
            <a:r>
              <a:rPr lang="en-US" altLang="en-US" sz="2600" b="1"/>
              <a:t>public FileInputStream(File file) </a:t>
            </a:r>
            <a:r>
              <a:rPr lang="en-US" altLang="en-US" sz="2600"/>
              <a:t>throws FileNotFoundException </a:t>
            </a:r>
          </a:p>
          <a:p>
            <a:pPr marL="631825" lvl="1" indent="-231775" eaLnBrk="1" hangingPunct="1">
              <a:lnSpc>
                <a:spcPct val="90000"/>
              </a:lnSpc>
              <a:spcBef>
                <a:spcPts val="600"/>
              </a:spcBef>
            </a:pPr>
            <a:r>
              <a:rPr lang="en-US" altLang="en-US"/>
              <a:t>Creates a FileInputStream by opening a connection to an actual file, the file named by the File object file in the file system. </a:t>
            </a:r>
          </a:p>
          <a:p>
            <a:pPr marL="231775" indent="-231775" eaLnBrk="1" hangingPunct="1">
              <a:lnSpc>
                <a:spcPct val="90000"/>
              </a:lnSpc>
              <a:spcBef>
                <a:spcPts val="600"/>
              </a:spcBef>
            </a:pPr>
            <a:r>
              <a:rPr lang="en-US" altLang="en-US" sz="2600" b="1"/>
              <a:t>public FileInputStream(String name) </a:t>
            </a:r>
            <a:r>
              <a:rPr lang="en-US" altLang="en-US" sz="2600"/>
              <a:t>throws FileNotFoundException</a:t>
            </a:r>
            <a:r>
              <a:rPr lang="en-US" altLang="en-US" sz="2600">
                <a:solidFill>
                  <a:srgbClr val="0000FF"/>
                </a:solidFill>
              </a:rPr>
              <a:t> </a:t>
            </a:r>
          </a:p>
          <a:p>
            <a:pPr marL="631825" lvl="1" indent="-231775" eaLnBrk="1" hangingPunct="1">
              <a:lnSpc>
                <a:spcPct val="90000"/>
              </a:lnSpc>
              <a:spcBef>
                <a:spcPts val="600"/>
              </a:spcBef>
            </a:pPr>
            <a:r>
              <a:rPr lang="en-US" altLang="en-US"/>
              <a:t>Creates a FileInputStream by opening a connection to an actual file, the file named by the path name name in the file system.</a:t>
            </a:r>
          </a:p>
          <a:p>
            <a:pPr marL="231775" indent="-231775" eaLnBrk="1" hangingPunct="1">
              <a:lnSpc>
                <a:spcPct val="90000"/>
              </a:lnSpc>
              <a:spcBef>
                <a:spcPts val="600"/>
              </a:spcBef>
            </a:pPr>
            <a:r>
              <a:rPr lang="en-US" altLang="en-US" sz="2600" b="1"/>
              <a:t>public int read() </a:t>
            </a:r>
            <a:r>
              <a:rPr lang="en-US" altLang="en-US" sz="2600"/>
              <a:t>throws IOException</a:t>
            </a:r>
          </a:p>
          <a:p>
            <a:pPr marL="512763" lvl="1" indent="-155575" eaLnBrk="1" hangingPunct="1">
              <a:lnSpc>
                <a:spcPct val="90000"/>
              </a:lnSpc>
              <a:spcBef>
                <a:spcPts val="600"/>
              </a:spcBef>
            </a:pPr>
            <a:r>
              <a:rPr lang="en-US" altLang="en-US"/>
              <a:t> Reads a byte of data from this input stream. This method blocks if no input is yet available.</a:t>
            </a:r>
          </a:p>
          <a:p>
            <a:pPr marL="573088" lvl="1" indent="-215900" eaLnBrk="1" hangingPunct="1">
              <a:lnSpc>
                <a:spcPct val="90000"/>
              </a:lnSpc>
              <a:spcBef>
                <a:spcPts val="600"/>
              </a:spcBef>
            </a:pPr>
            <a:r>
              <a:rPr lang="en-US" altLang="en-US"/>
              <a:t> Returns: the next byte of data, or -1 if the end of the file is reached. </a:t>
            </a:r>
          </a:p>
        </p:txBody>
      </p:sp>
    </p:spTree>
  </p:cSld>
  <p:clrMapOvr>
    <a:masterClrMapping/>
  </p:clrMapOvr>
  <p:transition spd="med">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US"/>
              <a:t>API: The java.io.FileInputStream Class</a:t>
            </a:r>
          </a:p>
        </p:txBody>
      </p:sp>
      <p:sp>
        <p:nvSpPr>
          <p:cNvPr id="36867" name="Rectangle 3"/>
          <p:cNvSpPr>
            <a:spLocks noGrp="1" noChangeArrowheads="1"/>
          </p:cNvSpPr>
          <p:nvPr>
            <p:ph type="body" idx="1"/>
          </p:nvPr>
        </p:nvSpPr>
        <p:spPr/>
        <p:txBody>
          <a:bodyPr/>
          <a:lstStyle/>
          <a:p>
            <a:pPr marL="177800" indent="-177800" eaLnBrk="1" hangingPunct="1">
              <a:lnSpc>
                <a:spcPct val="95000"/>
              </a:lnSpc>
            </a:pPr>
            <a:r>
              <a:rPr lang="en-US" altLang="en-US" b="1"/>
              <a:t>public int read(byte[] b) throws IOException</a:t>
            </a:r>
          </a:p>
          <a:p>
            <a:pPr marL="177800" indent="-177800" eaLnBrk="1" hangingPunct="1">
              <a:lnSpc>
                <a:spcPct val="95000"/>
              </a:lnSpc>
            </a:pPr>
            <a:r>
              <a:rPr lang="en-US" altLang="en-US" b="1"/>
              <a:t>public int read(byte[] b, int off, int len)  </a:t>
            </a:r>
          </a:p>
          <a:p>
            <a:pPr marL="531813" lvl="1" indent="-174625" eaLnBrk="1" hangingPunct="1">
              <a:lnSpc>
                <a:spcPct val="95000"/>
              </a:lnSpc>
            </a:pPr>
            <a:r>
              <a:rPr lang="en-US" altLang="en-US" sz="2800"/>
              <a:t> Reads up to b.length bytes of data from this input stream into an array of bytes. This method blocks until some input is available. </a:t>
            </a:r>
          </a:p>
          <a:p>
            <a:pPr marL="531813" lvl="1" indent="-174625" eaLnBrk="1" hangingPunct="1">
              <a:lnSpc>
                <a:spcPct val="95000"/>
              </a:lnSpc>
            </a:pPr>
            <a:r>
              <a:rPr lang="en-US" altLang="en-US" sz="2800" b="1"/>
              <a:t> Parameters:</a:t>
            </a:r>
            <a:r>
              <a:rPr lang="en-US" altLang="en-US" sz="2800"/>
              <a:t> </a:t>
            </a:r>
          </a:p>
          <a:p>
            <a:pPr marL="1150938" lvl="2" eaLnBrk="1" hangingPunct="1">
              <a:lnSpc>
                <a:spcPct val="95000"/>
              </a:lnSpc>
            </a:pPr>
            <a:r>
              <a:rPr lang="en-US" altLang="en-US" sz="2800">
                <a:solidFill>
                  <a:srgbClr val="0000FF"/>
                </a:solidFill>
              </a:rPr>
              <a:t>b</a:t>
            </a:r>
            <a:r>
              <a:rPr lang="en-US" altLang="en-US" sz="2800"/>
              <a:t> - the buffer into which the data is read. </a:t>
            </a:r>
          </a:p>
          <a:p>
            <a:pPr marL="1150938" lvl="2" eaLnBrk="1" hangingPunct="1">
              <a:lnSpc>
                <a:spcPct val="95000"/>
              </a:lnSpc>
            </a:pPr>
            <a:r>
              <a:rPr lang="en-US" altLang="en-US" sz="2800">
                <a:solidFill>
                  <a:srgbClr val="0000FF"/>
                </a:solidFill>
              </a:rPr>
              <a:t>off</a:t>
            </a:r>
            <a:r>
              <a:rPr lang="en-US" altLang="en-US" sz="2800"/>
              <a:t> - the start offset of the data. </a:t>
            </a:r>
          </a:p>
          <a:p>
            <a:pPr marL="1150938" lvl="2" eaLnBrk="1" hangingPunct="1">
              <a:lnSpc>
                <a:spcPct val="95000"/>
              </a:lnSpc>
            </a:pPr>
            <a:r>
              <a:rPr lang="en-US" altLang="en-US" sz="2800">
                <a:solidFill>
                  <a:srgbClr val="0000FF"/>
                </a:solidFill>
              </a:rPr>
              <a:t>len</a:t>
            </a:r>
            <a:r>
              <a:rPr lang="en-US" altLang="en-US" sz="2800"/>
              <a:t> - the maximum number of bytes read. </a:t>
            </a:r>
          </a:p>
          <a:p>
            <a:pPr marL="531813" lvl="1" indent="-174625" eaLnBrk="1" hangingPunct="1">
              <a:lnSpc>
                <a:spcPct val="95000"/>
              </a:lnSpc>
            </a:pPr>
            <a:r>
              <a:rPr lang="en-US" altLang="en-US" sz="2800" b="1"/>
              <a:t> Returns</a:t>
            </a:r>
            <a:r>
              <a:rPr lang="en-US" altLang="en-US" sz="2800"/>
              <a:t>: the total number of bytes read into the buffer, or -1 if there is no more data because the end of the file has been reached. </a:t>
            </a:r>
          </a:p>
        </p:txBody>
      </p:sp>
    </p:spTree>
  </p:cSld>
  <p:clrMapOvr>
    <a:masterClrMapping/>
  </p:clrMapOvr>
  <p:transition spd="med">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a:t>API: The java.io.FileInputStream Class</a:t>
            </a:r>
          </a:p>
        </p:txBody>
      </p:sp>
      <p:sp>
        <p:nvSpPr>
          <p:cNvPr id="37891" name="Rectangle 3"/>
          <p:cNvSpPr>
            <a:spLocks noGrp="1" noChangeArrowheads="1"/>
          </p:cNvSpPr>
          <p:nvPr>
            <p:ph type="body" idx="1"/>
          </p:nvPr>
        </p:nvSpPr>
        <p:spPr/>
        <p:txBody>
          <a:bodyPr/>
          <a:lstStyle/>
          <a:p>
            <a:pPr marL="231775" indent="-231775" eaLnBrk="1" hangingPunct="1">
              <a:lnSpc>
                <a:spcPct val="90000"/>
              </a:lnSpc>
            </a:pPr>
            <a:r>
              <a:rPr lang="en-US" altLang="en-US" sz="2600" b="1"/>
              <a:t>public long skip(long n) throws IOException</a:t>
            </a:r>
            <a:r>
              <a:rPr lang="en-US" altLang="en-US" sz="2600"/>
              <a:t> </a:t>
            </a:r>
          </a:p>
          <a:p>
            <a:pPr marL="577850" lvl="1" indent="-174625" eaLnBrk="1" hangingPunct="1">
              <a:lnSpc>
                <a:spcPct val="90000"/>
              </a:lnSpc>
            </a:pPr>
            <a:r>
              <a:rPr lang="en-US" altLang="en-US"/>
              <a:t> Skips over and discards n bytes of data from the input stream. </a:t>
            </a:r>
          </a:p>
          <a:p>
            <a:pPr marL="577850" lvl="1" indent="-174625" eaLnBrk="1" hangingPunct="1">
              <a:lnSpc>
                <a:spcPct val="90000"/>
              </a:lnSpc>
            </a:pPr>
            <a:r>
              <a:rPr lang="en-US" altLang="en-US">
                <a:solidFill>
                  <a:srgbClr val="0000FF"/>
                </a:solidFill>
              </a:rPr>
              <a:t> Parameters</a:t>
            </a:r>
            <a:r>
              <a:rPr lang="en-US" altLang="en-US"/>
              <a:t>: n - the number of bytes to be skipped. </a:t>
            </a:r>
          </a:p>
          <a:p>
            <a:pPr marL="577850" lvl="1" indent="-174625" eaLnBrk="1" hangingPunct="1">
              <a:lnSpc>
                <a:spcPct val="90000"/>
              </a:lnSpc>
            </a:pPr>
            <a:r>
              <a:rPr lang="en-US" altLang="en-US">
                <a:solidFill>
                  <a:srgbClr val="0000FF"/>
                </a:solidFill>
              </a:rPr>
              <a:t> Returns</a:t>
            </a:r>
            <a:r>
              <a:rPr lang="en-US" altLang="en-US"/>
              <a:t>: the actual number of bytes skipped. </a:t>
            </a:r>
          </a:p>
          <a:p>
            <a:pPr marL="577850" lvl="1" indent="-174625" eaLnBrk="1" hangingPunct="1">
              <a:lnSpc>
                <a:spcPct val="90000"/>
              </a:lnSpc>
            </a:pPr>
            <a:r>
              <a:rPr lang="en-US" altLang="en-US">
                <a:solidFill>
                  <a:srgbClr val="0000FF"/>
                </a:solidFill>
              </a:rPr>
              <a:t> Throws</a:t>
            </a:r>
            <a:r>
              <a:rPr lang="en-US" altLang="en-US"/>
              <a:t>: IOException - if n is negative, or if an I/O error occurs.</a:t>
            </a:r>
          </a:p>
          <a:p>
            <a:pPr marL="231775" indent="-231775" eaLnBrk="1" hangingPunct="1">
              <a:lnSpc>
                <a:spcPct val="90000"/>
              </a:lnSpc>
            </a:pPr>
            <a:r>
              <a:rPr lang="en-US" altLang="en-US" sz="2600" b="1"/>
              <a:t>public int available() throws IOException</a:t>
            </a:r>
            <a:r>
              <a:rPr lang="en-US" altLang="en-US" sz="2600"/>
              <a:t> </a:t>
            </a:r>
          </a:p>
          <a:p>
            <a:pPr marL="577850" lvl="1" indent="-174625" eaLnBrk="1" hangingPunct="1">
              <a:lnSpc>
                <a:spcPct val="90000"/>
              </a:lnSpc>
            </a:pPr>
            <a:r>
              <a:rPr lang="en-US" altLang="en-US"/>
              <a:t> Returns the number of bytes that can be read from this file input stream without blocking. </a:t>
            </a:r>
          </a:p>
          <a:p>
            <a:pPr marL="231775" indent="-231775" eaLnBrk="1" hangingPunct="1">
              <a:lnSpc>
                <a:spcPct val="90000"/>
              </a:lnSpc>
            </a:pPr>
            <a:r>
              <a:rPr lang="en-US" altLang="en-US" sz="2600" b="1"/>
              <a:t>public void close() throws IOException</a:t>
            </a:r>
            <a:r>
              <a:rPr lang="en-US" altLang="en-US" sz="2600"/>
              <a:t> </a:t>
            </a:r>
          </a:p>
          <a:p>
            <a:pPr marL="577850" lvl="1" indent="-174625" eaLnBrk="1" hangingPunct="1">
              <a:lnSpc>
                <a:spcPct val="90000"/>
              </a:lnSpc>
            </a:pPr>
            <a:r>
              <a:rPr lang="en-US" altLang="en-US"/>
              <a:t> Closes this file input stream and releases any system resources associated with the stream. </a:t>
            </a:r>
          </a:p>
        </p:txBody>
      </p:sp>
    </p:spTree>
  </p:cSld>
  <p:clrMapOvr>
    <a:masterClrMapping/>
  </p:clrMapOvr>
  <p:transition spd="med">
    <p:comb/>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a:t>A FileInputStream Demo</a:t>
            </a:r>
          </a:p>
        </p:txBody>
      </p:sp>
      <p:sp>
        <p:nvSpPr>
          <p:cNvPr id="38915" name="Rectangle 3"/>
          <p:cNvSpPr>
            <a:spLocks noGrp="1" noChangeArrowheads="1"/>
          </p:cNvSpPr>
          <p:nvPr>
            <p:ph type="body" idx="1"/>
          </p:nvPr>
        </p:nvSpPr>
        <p:spPr/>
        <p:txBody>
          <a:bodyPr/>
          <a:lstStyle/>
          <a:p>
            <a:pPr marL="228600" indent="-228600" eaLnBrk="1" hangingPunct="1">
              <a:lnSpc>
                <a:spcPct val="90000"/>
              </a:lnSpc>
              <a:spcBef>
                <a:spcPct val="10000"/>
              </a:spcBef>
            </a:pPr>
            <a:r>
              <a:rPr lang="en-US" altLang="en-US"/>
              <a:t>Below is a practical application of using a low-level input stream to display the contents of a file. A byte at a time is read from the file and displayed to the screen.</a:t>
            </a:r>
          </a:p>
          <a:p>
            <a:pPr marL="228600" indent="-228600" eaLnBrk="1" hangingPunct="1">
              <a:lnSpc>
                <a:spcPct val="90000"/>
              </a:lnSpc>
              <a:buFont typeface="Wingdings" panose="05000000000000000000" pitchFamily="2" charset="2"/>
              <a:buNone/>
            </a:pPr>
            <a:r>
              <a:rPr lang="en-US" altLang="en-US" sz="2400"/>
              <a:t>   // Create an input stream, reading from the specified file</a:t>
            </a:r>
            <a:br>
              <a:rPr lang="en-US" altLang="en-US" sz="2400"/>
            </a:br>
            <a:r>
              <a:rPr lang="en-US" altLang="en-US" sz="2400" b="1">
                <a:solidFill>
                  <a:srgbClr val="0000FF"/>
                </a:solidFill>
              </a:rPr>
              <a:t>InputStream fileInput = new FileInputStream (fName);</a:t>
            </a:r>
            <a:br>
              <a:rPr lang="en-US" altLang="en-US" sz="2400" b="1"/>
            </a:br>
            <a:r>
              <a:rPr lang="en-US" altLang="en-US" sz="2400"/>
              <a:t>// Read the first byte of data</a:t>
            </a:r>
            <a:br>
              <a:rPr lang="en-US" altLang="en-US" sz="2400"/>
            </a:br>
            <a:r>
              <a:rPr lang="en-US" altLang="en-US" sz="2400" b="1">
                <a:solidFill>
                  <a:srgbClr val="0000FF"/>
                </a:solidFill>
              </a:rPr>
              <a:t>int data = fileInput.read();</a:t>
            </a:r>
            <a:br>
              <a:rPr lang="en-US" altLang="en-US" sz="2400"/>
            </a:br>
            <a:r>
              <a:rPr lang="en-US" altLang="en-US" sz="2400"/>
              <a:t>// Repeat : until end of file (EOF) reached</a:t>
            </a:r>
            <a:br>
              <a:rPr lang="en-US" altLang="en-US" sz="2400"/>
            </a:br>
            <a:r>
              <a:rPr lang="en-US" altLang="en-US" sz="2400" b="1">
                <a:solidFill>
                  <a:srgbClr val="0000FF"/>
                </a:solidFill>
              </a:rPr>
              <a:t>while (data != -1){</a:t>
            </a:r>
          </a:p>
          <a:p>
            <a:pPr marL="228600" indent="-228600" eaLnBrk="1" hangingPunct="1">
              <a:lnSpc>
                <a:spcPct val="90000"/>
              </a:lnSpc>
              <a:buFont typeface="Wingdings" panose="05000000000000000000" pitchFamily="2" charset="2"/>
              <a:buNone/>
            </a:pPr>
            <a:r>
              <a:rPr lang="en-US" altLang="en-US" sz="2400"/>
              <a:t>        // Send byte to standard output</a:t>
            </a:r>
          </a:p>
          <a:p>
            <a:pPr marL="228600" indent="-228600" eaLnBrk="1" hangingPunct="1">
              <a:lnSpc>
                <a:spcPct val="90000"/>
              </a:lnSpc>
              <a:buFont typeface="Wingdings" panose="05000000000000000000" pitchFamily="2" charset="2"/>
              <a:buNone/>
            </a:pPr>
            <a:r>
              <a:rPr lang="en-US" altLang="en-US" sz="2400"/>
              <a:t>       </a:t>
            </a:r>
            <a:r>
              <a:rPr lang="en-US" altLang="en-US" sz="2400" b="1">
                <a:solidFill>
                  <a:srgbClr val="0000FF"/>
                </a:solidFill>
              </a:rPr>
              <a:t>System.out.write ( data );</a:t>
            </a:r>
          </a:p>
          <a:p>
            <a:pPr marL="228600" indent="-228600" eaLnBrk="1" hangingPunct="1">
              <a:lnSpc>
                <a:spcPct val="90000"/>
              </a:lnSpc>
              <a:buFont typeface="Wingdings" panose="05000000000000000000" pitchFamily="2" charset="2"/>
              <a:buNone/>
            </a:pPr>
            <a:r>
              <a:rPr lang="en-US" altLang="en-US" sz="2400" b="1">
                <a:solidFill>
                  <a:srgbClr val="0000FF"/>
                </a:solidFill>
              </a:rPr>
              <a:t>	     </a:t>
            </a:r>
            <a:r>
              <a:rPr lang="en-US" altLang="en-US" sz="2400" b="1">
                <a:solidFill>
                  <a:srgbClr val="FF0000"/>
                </a:solidFill>
              </a:rPr>
              <a:t>//System.out.flush();</a:t>
            </a:r>
          </a:p>
          <a:p>
            <a:pPr marL="228600" indent="-228600" eaLnBrk="1" hangingPunct="1">
              <a:lnSpc>
                <a:spcPct val="90000"/>
              </a:lnSpc>
              <a:buFont typeface="Wingdings" panose="05000000000000000000" pitchFamily="2" charset="2"/>
              <a:buNone/>
            </a:pPr>
            <a:r>
              <a:rPr lang="en-US" altLang="en-US" sz="2400"/>
              <a:t>       // Read next byte</a:t>
            </a:r>
          </a:p>
          <a:p>
            <a:pPr marL="228600" indent="-228600" eaLnBrk="1" hangingPunct="1">
              <a:lnSpc>
                <a:spcPct val="90000"/>
              </a:lnSpc>
              <a:buFont typeface="Wingdings" panose="05000000000000000000" pitchFamily="2" charset="2"/>
              <a:buNone/>
            </a:pPr>
            <a:r>
              <a:rPr lang="en-US" altLang="en-US" sz="2400"/>
              <a:t>      </a:t>
            </a:r>
            <a:r>
              <a:rPr lang="en-US" altLang="en-US" sz="2400" b="1">
                <a:solidFill>
                  <a:srgbClr val="0000FF"/>
                </a:solidFill>
              </a:rPr>
              <a:t>data = fileInput.read();</a:t>
            </a:r>
          </a:p>
          <a:p>
            <a:pPr marL="228600" indent="-228600" eaLnBrk="1" hangingPunct="1">
              <a:lnSpc>
                <a:spcPct val="90000"/>
              </a:lnSpc>
              <a:buFont typeface="Wingdings" panose="05000000000000000000" pitchFamily="2" charset="2"/>
              <a:buNone/>
            </a:pPr>
            <a:r>
              <a:rPr lang="en-US" altLang="en-US" sz="2400" b="1">
                <a:solidFill>
                  <a:srgbClr val="0000FF"/>
                </a:solidFill>
              </a:rPr>
              <a:t>    }</a:t>
            </a:r>
          </a:p>
        </p:txBody>
      </p:sp>
    </p:spTree>
  </p:cSld>
  <p:clrMapOvr>
    <a:masterClrMapping/>
  </p:clrMapOvr>
  <p:transition spd="med">
    <p:comb/>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62000" y="0"/>
            <a:ext cx="8174038" cy="533400"/>
          </a:xfrm>
        </p:spPr>
        <p:txBody>
          <a:bodyPr/>
          <a:lstStyle/>
          <a:p>
            <a:pPr eaLnBrk="1" hangingPunct="1">
              <a:defRPr/>
            </a:pPr>
            <a:r>
              <a:rPr lang="en-US"/>
              <a:t>A FileInputStreamDemo</a:t>
            </a:r>
          </a:p>
        </p:txBody>
      </p:sp>
      <p:sp>
        <p:nvSpPr>
          <p:cNvPr id="39939" name="Rectangle 3"/>
          <p:cNvSpPr>
            <a:spLocks noGrp="1" noChangeArrowheads="1"/>
          </p:cNvSpPr>
          <p:nvPr>
            <p:ph type="body" idx="1"/>
          </p:nvPr>
        </p:nvSpPr>
        <p:spPr/>
        <p:txBody>
          <a:bodyPr/>
          <a:lstStyle/>
          <a:p>
            <a:pPr marL="171450" indent="-171450" eaLnBrk="1" hangingPunct="1">
              <a:lnSpc>
                <a:spcPct val="90000"/>
              </a:lnSpc>
              <a:spcBef>
                <a:spcPct val="0"/>
              </a:spcBef>
              <a:buFont typeface="Wingdings" panose="05000000000000000000" pitchFamily="2" charset="2"/>
              <a:buNone/>
            </a:pPr>
            <a:r>
              <a:rPr lang="en-US" altLang="en-US" sz="2000"/>
              <a:t>import java.io.*;</a:t>
            </a:r>
          </a:p>
          <a:p>
            <a:pPr marL="171450" indent="-171450" eaLnBrk="1" hangingPunct="1">
              <a:lnSpc>
                <a:spcPct val="90000"/>
              </a:lnSpc>
              <a:spcBef>
                <a:spcPct val="0"/>
              </a:spcBef>
              <a:buFont typeface="Wingdings" panose="05000000000000000000" pitchFamily="2" charset="2"/>
              <a:buNone/>
            </a:pPr>
            <a:r>
              <a:rPr lang="en-US" altLang="en-US" sz="2000"/>
              <a:t>public class FileInputStreamDemo{</a:t>
            </a:r>
          </a:p>
          <a:p>
            <a:pPr marL="171450" indent="-171450" eaLnBrk="1" hangingPunct="1">
              <a:lnSpc>
                <a:spcPct val="90000"/>
              </a:lnSpc>
              <a:spcBef>
                <a:spcPct val="0"/>
              </a:spcBef>
              <a:buFont typeface="Wingdings" panose="05000000000000000000" pitchFamily="2" charset="2"/>
              <a:buNone/>
            </a:pPr>
            <a:r>
              <a:rPr lang="en-US" altLang="en-US" sz="2000"/>
              <a:t>	public static void main(String args[]){</a:t>
            </a:r>
          </a:p>
          <a:p>
            <a:pPr marL="171450" indent="-171450" eaLnBrk="1" hangingPunct="1">
              <a:lnSpc>
                <a:spcPct val="90000"/>
              </a:lnSpc>
              <a:spcBef>
                <a:spcPct val="0"/>
              </a:spcBef>
              <a:buFont typeface="Wingdings" panose="05000000000000000000" pitchFamily="2" charset="2"/>
              <a:buNone/>
            </a:pPr>
            <a:r>
              <a:rPr lang="en-US" altLang="en-US" sz="2000"/>
              <a:t>	   if (args.length != 1){</a:t>
            </a:r>
          </a:p>
          <a:p>
            <a:pPr marL="171450" indent="-171450" eaLnBrk="1" hangingPunct="1">
              <a:lnSpc>
                <a:spcPct val="90000"/>
              </a:lnSpc>
              <a:spcBef>
                <a:spcPct val="0"/>
              </a:spcBef>
              <a:buFont typeface="Wingdings" panose="05000000000000000000" pitchFamily="2" charset="2"/>
              <a:buNone/>
            </a:pPr>
            <a:r>
              <a:rPr lang="en-US" altLang="en-US" sz="2000"/>
              <a:t>	      System.err.println ("Syntax - FileInputStreamDemo file");</a:t>
            </a:r>
          </a:p>
          <a:p>
            <a:pPr marL="171450" indent="-171450" eaLnBrk="1" hangingPunct="1">
              <a:lnSpc>
                <a:spcPct val="90000"/>
              </a:lnSpc>
              <a:spcBef>
                <a:spcPct val="0"/>
              </a:spcBef>
              <a:buFont typeface="Wingdings" panose="05000000000000000000" pitchFamily="2" charset="2"/>
              <a:buNone/>
            </a:pPr>
            <a:r>
              <a:rPr lang="en-US" altLang="en-US" sz="2000"/>
              <a:t>	      return;</a:t>
            </a:r>
          </a:p>
          <a:p>
            <a:pPr marL="171450" indent="-171450" eaLnBrk="1" hangingPunct="1">
              <a:lnSpc>
                <a:spcPct val="90000"/>
              </a:lnSpc>
              <a:spcBef>
                <a:spcPct val="0"/>
              </a:spcBef>
              <a:buFont typeface="Wingdings" panose="05000000000000000000" pitchFamily="2" charset="2"/>
              <a:buNone/>
            </a:pPr>
            <a:r>
              <a:rPr lang="en-US" altLang="en-US" sz="2000"/>
              <a:t>	  }</a:t>
            </a:r>
          </a:p>
          <a:p>
            <a:pPr marL="171450" indent="-171450" eaLnBrk="1" hangingPunct="1">
              <a:lnSpc>
                <a:spcPct val="90000"/>
              </a:lnSpc>
              <a:spcBef>
                <a:spcPct val="0"/>
              </a:spcBef>
              <a:buFont typeface="Wingdings" panose="05000000000000000000" pitchFamily="2" charset="2"/>
              <a:buNone/>
            </a:pPr>
            <a:r>
              <a:rPr lang="en-US" altLang="en-US" sz="2000"/>
              <a:t>	  try{</a:t>
            </a:r>
          </a:p>
          <a:p>
            <a:pPr marL="171450" indent="-171450" eaLnBrk="1" hangingPunct="1">
              <a:lnSpc>
                <a:spcPct val="90000"/>
              </a:lnSpc>
              <a:spcBef>
                <a:spcPct val="0"/>
              </a:spcBef>
              <a:buFont typeface="Wingdings" panose="05000000000000000000" pitchFamily="2" charset="2"/>
              <a:buNone/>
            </a:pPr>
            <a:r>
              <a:rPr lang="en-US" altLang="en-US" sz="2000"/>
              <a:t>	      </a:t>
            </a:r>
            <a:r>
              <a:rPr lang="en-US" altLang="en-US" sz="2000">
                <a:solidFill>
                  <a:srgbClr val="FF0000"/>
                </a:solidFill>
              </a:rPr>
              <a:t>InputStream fileInput = new FileInputStream( args[0] );</a:t>
            </a:r>
          </a:p>
          <a:p>
            <a:pPr marL="171450" indent="-171450" eaLnBrk="1" hangingPunct="1">
              <a:lnSpc>
                <a:spcPct val="90000"/>
              </a:lnSpc>
              <a:spcBef>
                <a:spcPct val="0"/>
              </a:spcBef>
              <a:buFont typeface="Wingdings" panose="05000000000000000000" pitchFamily="2" charset="2"/>
              <a:buNone/>
            </a:pPr>
            <a:r>
              <a:rPr lang="en-US" altLang="en-US" sz="2000"/>
              <a:t>	      </a:t>
            </a:r>
            <a:r>
              <a:rPr lang="en-US" altLang="en-US" sz="2000">
                <a:solidFill>
                  <a:srgbClr val="0000FF"/>
                </a:solidFill>
              </a:rPr>
              <a:t>int data = fileInput.read();</a:t>
            </a:r>
          </a:p>
          <a:p>
            <a:pPr marL="171450" indent="-171450" eaLnBrk="1" hangingPunct="1">
              <a:lnSpc>
                <a:spcPct val="90000"/>
              </a:lnSpc>
              <a:spcBef>
                <a:spcPct val="0"/>
              </a:spcBef>
              <a:buFont typeface="Wingdings" panose="05000000000000000000" pitchFamily="2" charset="2"/>
              <a:buNone/>
            </a:pPr>
            <a:r>
              <a:rPr lang="en-US" altLang="en-US" sz="2000"/>
              <a:t>	      </a:t>
            </a:r>
            <a:r>
              <a:rPr lang="en-US" altLang="en-US" sz="2000">
                <a:solidFill>
                  <a:srgbClr val="0000FF"/>
                </a:solidFill>
              </a:rPr>
              <a:t>while (data != -1){</a:t>
            </a:r>
          </a:p>
          <a:p>
            <a:pPr marL="171450" indent="-171450" eaLnBrk="1" hangingPunct="1">
              <a:lnSpc>
                <a:spcPct val="90000"/>
              </a:lnSpc>
              <a:spcBef>
                <a:spcPct val="0"/>
              </a:spcBef>
              <a:buFont typeface="Wingdings" panose="05000000000000000000" pitchFamily="2" charset="2"/>
              <a:buNone/>
            </a:pPr>
            <a:r>
              <a:rPr lang="en-US" altLang="en-US" sz="2000">
                <a:solidFill>
                  <a:srgbClr val="0000FF"/>
                </a:solidFill>
              </a:rPr>
              <a:t>		System.out.write ( data );</a:t>
            </a:r>
          </a:p>
          <a:p>
            <a:pPr marL="171450" indent="-171450" eaLnBrk="1" hangingPunct="1">
              <a:lnSpc>
                <a:spcPct val="90000"/>
              </a:lnSpc>
              <a:spcBef>
                <a:spcPct val="0"/>
              </a:spcBef>
              <a:buFont typeface="Wingdings" panose="05000000000000000000" pitchFamily="2" charset="2"/>
              <a:buNone/>
            </a:pPr>
            <a:r>
              <a:rPr lang="en-US" altLang="en-US" sz="2000">
                <a:solidFill>
                  <a:srgbClr val="0000FF"/>
                </a:solidFill>
              </a:rPr>
              <a:t>		data = fileInput.read();</a:t>
            </a:r>
          </a:p>
          <a:p>
            <a:pPr marL="171450" indent="-171450" eaLnBrk="1" hangingPunct="1">
              <a:lnSpc>
                <a:spcPct val="90000"/>
              </a:lnSpc>
              <a:spcBef>
                <a:spcPct val="0"/>
              </a:spcBef>
              <a:buFont typeface="Wingdings" panose="05000000000000000000" pitchFamily="2" charset="2"/>
              <a:buNone/>
            </a:pPr>
            <a:r>
              <a:rPr lang="en-US" altLang="en-US" sz="2000">
                <a:solidFill>
                  <a:srgbClr val="0000FF"/>
                </a:solidFill>
              </a:rPr>
              <a:t>	      }</a:t>
            </a:r>
          </a:p>
          <a:p>
            <a:pPr marL="171450" indent="-171450" eaLnBrk="1" hangingPunct="1">
              <a:lnSpc>
                <a:spcPct val="90000"/>
              </a:lnSpc>
              <a:spcBef>
                <a:spcPct val="0"/>
              </a:spcBef>
              <a:buFont typeface="Wingdings" panose="05000000000000000000" pitchFamily="2" charset="2"/>
              <a:buNone/>
            </a:pPr>
            <a:r>
              <a:rPr lang="en-US" altLang="en-US" sz="2000"/>
              <a:t>	    // </a:t>
            </a:r>
            <a:r>
              <a:rPr lang="en-US" altLang="en-US" sz="2000">
                <a:solidFill>
                  <a:srgbClr val="0000FF"/>
                </a:solidFill>
              </a:rPr>
              <a:t>System.out.flush();</a:t>
            </a:r>
          </a:p>
          <a:p>
            <a:pPr marL="171450" indent="-171450" eaLnBrk="1" hangingPunct="1">
              <a:lnSpc>
                <a:spcPct val="90000"/>
              </a:lnSpc>
              <a:spcBef>
                <a:spcPct val="0"/>
              </a:spcBef>
              <a:buFont typeface="Wingdings" panose="05000000000000000000" pitchFamily="2" charset="2"/>
              <a:buNone/>
            </a:pPr>
            <a:r>
              <a:rPr lang="en-US" altLang="en-US" sz="2000"/>
              <a:t>	     </a:t>
            </a:r>
            <a:r>
              <a:rPr lang="en-US" altLang="en-US" sz="2000">
                <a:solidFill>
                  <a:srgbClr val="FF0000"/>
                </a:solidFill>
              </a:rPr>
              <a:t>fileInput.close();</a:t>
            </a:r>
          </a:p>
          <a:p>
            <a:pPr marL="171450" indent="-171450" eaLnBrk="1" hangingPunct="1">
              <a:lnSpc>
                <a:spcPct val="90000"/>
              </a:lnSpc>
              <a:spcBef>
                <a:spcPct val="0"/>
              </a:spcBef>
              <a:buFont typeface="Wingdings" panose="05000000000000000000" pitchFamily="2" charset="2"/>
              <a:buNone/>
            </a:pPr>
            <a:r>
              <a:rPr lang="en-US" altLang="en-US" sz="2000"/>
              <a:t>	}</a:t>
            </a:r>
          </a:p>
          <a:p>
            <a:pPr marL="171450" indent="-171450" eaLnBrk="1" hangingPunct="1">
              <a:lnSpc>
                <a:spcPct val="90000"/>
              </a:lnSpc>
              <a:spcBef>
                <a:spcPct val="0"/>
              </a:spcBef>
              <a:buFont typeface="Wingdings" panose="05000000000000000000" pitchFamily="2" charset="2"/>
              <a:buNone/>
            </a:pPr>
            <a:r>
              <a:rPr lang="en-US" altLang="en-US" sz="2000"/>
              <a:t>	catch (IOException ioe){</a:t>
            </a:r>
          </a:p>
          <a:p>
            <a:pPr marL="171450" indent="-171450" eaLnBrk="1" hangingPunct="1">
              <a:lnSpc>
                <a:spcPct val="90000"/>
              </a:lnSpc>
              <a:spcBef>
                <a:spcPct val="0"/>
              </a:spcBef>
              <a:buFont typeface="Wingdings" panose="05000000000000000000" pitchFamily="2" charset="2"/>
              <a:buNone/>
            </a:pPr>
            <a:r>
              <a:rPr lang="en-US" altLang="en-US" sz="2000"/>
              <a:t>		System.err.println ("I/O error - " + ioe);</a:t>
            </a:r>
          </a:p>
          <a:p>
            <a:pPr marL="171450" indent="-171450" eaLnBrk="1" hangingPunct="1">
              <a:lnSpc>
                <a:spcPct val="90000"/>
              </a:lnSpc>
              <a:spcBef>
                <a:spcPct val="0"/>
              </a:spcBef>
              <a:buFont typeface="Wingdings" panose="05000000000000000000" pitchFamily="2" charset="2"/>
              <a:buNone/>
            </a:pPr>
            <a:r>
              <a:rPr lang="en-US" altLang="en-US" sz="2000"/>
              <a:t>	}}}</a:t>
            </a:r>
          </a:p>
        </p:txBody>
      </p:sp>
    </p:spTree>
  </p:cSld>
  <p:clrMapOvr>
    <a:masterClrMapping/>
  </p:clrMapOvr>
  <p:transition spd="med">
    <p:comb/>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6A88D15-E761-4036-A918-0780B62B350D}" type="slidenum">
              <a:rPr lang="en-US" altLang="en-US" sz="1400" smtClean="0">
                <a:solidFill>
                  <a:schemeClr val="bg2"/>
                </a:solidFill>
              </a:rPr>
              <a:pPr>
                <a:spcBef>
                  <a:spcPct val="0"/>
                </a:spcBef>
                <a:buClrTx/>
                <a:buSzTx/>
                <a:buFontTx/>
                <a:buNone/>
              </a:pPr>
              <a:t>39</a:t>
            </a:fld>
            <a:endParaRPr lang="en-US" altLang="en-US" sz="1400">
              <a:solidFill>
                <a:schemeClr val="bg2"/>
              </a:solidFill>
            </a:endParaRPr>
          </a:p>
        </p:txBody>
      </p:sp>
      <p:sp>
        <p:nvSpPr>
          <p:cNvPr id="253954" name="Rectangle 2"/>
          <p:cNvSpPr>
            <a:spLocks noGrp="1" noChangeArrowheads="1"/>
          </p:cNvSpPr>
          <p:nvPr>
            <p:ph type="ctrTitle"/>
          </p:nvPr>
        </p:nvSpPr>
        <p:spPr/>
        <p:txBody>
          <a:bodyPr/>
          <a:lstStyle/>
          <a:p>
            <a:pPr eaLnBrk="1" hangingPunct="1">
              <a:defRPr/>
            </a:pPr>
            <a:r>
              <a:rPr lang="en-US"/>
              <a:t>OUTPUT STREAMS</a:t>
            </a:r>
          </a:p>
        </p:txBody>
      </p:sp>
      <p:sp>
        <p:nvSpPr>
          <p:cNvPr id="40964" name="Rectangle 3"/>
          <p:cNvSpPr>
            <a:spLocks noGrp="1" noChangeArrowheads="1"/>
          </p:cNvSpPr>
          <p:nvPr>
            <p:ph type="subTitle" idx="1"/>
          </p:nvPr>
        </p:nvSpPr>
        <p:spPr>
          <a:xfrm>
            <a:off x="838200" y="152400"/>
            <a:ext cx="6400800" cy="1752600"/>
          </a:xfrm>
        </p:spPr>
        <p:txBody>
          <a:bodyPr/>
          <a:lstStyle/>
          <a:p>
            <a:pPr eaLnBrk="1" hangingPunct="1"/>
            <a:r>
              <a:rPr lang="en-US" altLang="en-US" b="1">
                <a:solidFill>
                  <a:schemeClr val="folHlink"/>
                </a:solidFill>
              </a:rPr>
              <a:t>MODULE 1</a:t>
            </a:r>
            <a:r>
              <a:rPr lang="en-US" altLang="en-US" b="1"/>
              <a:t> </a:t>
            </a:r>
          </a:p>
          <a:p>
            <a:pPr eaLnBrk="1" hangingPunct="1"/>
            <a:r>
              <a:rPr lang="en-US" altLang="en-US" b="1"/>
              <a:t>INPUT / OUTPUT STREAMS</a:t>
            </a:r>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7696200"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BA18DF1-BFF2-405F-A1A6-C88CBEEA568D}" type="slidenum">
              <a:rPr lang="en-US" altLang="en-US" sz="1400" smtClean="0">
                <a:solidFill>
                  <a:schemeClr val="bg2"/>
                </a:solidFill>
              </a:rPr>
              <a:pPr>
                <a:spcBef>
                  <a:spcPct val="0"/>
                </a:spcBef>
                <a:buClrTx/>
                <a:buSzTx/>
                <a:buFontTx/>
                <a:buNone/>
              </a:pPr>
              <a:t>4</a:t>
            </a:fld>
            <a:endParaRPr lang="en-US" altLang="en-US" sz="1400">
              <a:solidFill>
                <a:schemeClr val="bg2"/>
              </a:solidFill>
            </a:endParaRPr>
          </a:p>
        </p:txBody>
      </p:sp>
      <p:sp>
        <p:nvSpPr>
          <p:cNvPr id="250882" name="Rectangle 2"/>
          <p:cNvSpPr>
            <a:spLocks noGrp="1" noChangeArrowheads="1"/>
          </p:cNvSpPr>
          <p:nvPr>
            <p:ph type="ctrTitle"/>
          </p:nvPr>
        </p:nvSpPr>
        <p:spPr/>
        <p:txBody>
          <a:bodyPr/>
          <a:lstStyle/>
          <a:p>
            <a:pPr eaLnBrk="1" hangingPunct="1">
              <a:defRPr/>
            </a:pPr>
            <a:r>
              <a:rPr lang="en-US"/>
              <a:t>STREAM CONCEPTS</a:t>
            </a:r>
          </a:p>
        </p:txBody>
      </p:sp>
      <p:sp>
        <p:nvSpPr>
          <p:cNvPr id="7172" name="Rectangle 3"/>
          <p:cNvSpPr>
            <a:spLocks noGrp="1" noChangeArrowheads="1"/>
          </p:cNvSpPr>
          <p:nvPr>
            <p:ph type="subTitle" idx="1"/>
          </p:nvPr>
        </p:nvSpPr>
        <p:spPr>
          <a:xfrm>
            <a:off x="838200" y="152400"/>
            <a:ext cx="6400800" cy="1752600"/>
          </a:xfrm>
        </p:spPr>
        <p:txBody>
          <a:bodyPr/>
          <a:lstStyle/>
          <a:p>
            <a:pPr eaLnBrk="1" hangingPunct="1"/>
            <a:r>
              <a:rPr lang="en-US" altLang="en-US" b="1">
                <a:solidFill>
                  <a:schemeClr val="folHlink"/>
                </a:solidFill>
              </a:rPr>
              <a:t>MODULE 1</a:t>
            </a:r>
            <a:r>
              <a:rPr lang="en-US" altLang="en-US" b="1"/>
              <a:t> </a:t>
            </a:r>
          </a:p>
          <a:p>
            <a:pPr eaLnBrk="1" hangingPunct="1"/>
            <a:r>
              <a:rPr lang="en-US" altLang="en-US" b="1"/>
              <a:t>INPUT / OUTPUT STREAM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a:t>Ouput Streams</a:t>
            </a:r>
          </a:p>
        </p:txBody>
      </p:sp>
      <p:sp>
        <p:nvSpPr>
          <p:cNvPr id="41987" name="Rectangle 3"/>
          <p:cNvSpPr>
            <a:spLocks noGrp="1" noChangeArrowheads="1"/>
          </p:cNvSpPr>
          <p:nvPr>
            <p:ph type="body" idx="1"/>
          </p:nvPr>
        </p:nvSpPr>
        <p:spPr>
          <a:xfrm>
            <a:off x="0" y="762000"/>
            <a:ext cx="9144000" cy="5638800"/>
          </a:xfrm>
        </p:spPr>
        <p:txBody>
          <a:bodyPr/>
          <a:lstStyle/>
          <a:p>
            <a:pPr marL="228600" indent="-228600" eaLnBrk="1" hangingPunct="1">
              <a:lnSpc>
                <a:spcPct val="90000"/>
              </a:lnSpc>
            </a:pPr>
            <a:r>
              <a:rPr lang="en-US" altLang="en-US" sz="2200" b="1">
                <a:solidFill>
                  <a:schemeClr val="hlink"/>
                </a:solidFill>
              </a:rPr>
              <a:t>Low-Level Output Stream	 Purpose of Stream</a:t>
            </a:r>
          </a:p>
          <a:p>
            <a:pPr marL="228600" indent="-228600" eaLnBrk="1" hangingPunct="1">
              <a:lnSpc>
                <a:spcPct val="95000"/>
              </a:lnSpc>
              <a:spcBef>
                <a:spcPct val="25000"/>
              </a:spcBef>
            </a:pPr>
            <a:r>
              <a:rPr lang="en-US" altLang="en-US" sz="2400" b="1">
                <a:solidFill>
                  <a:srgbClr val="0000FF"/>
                </a:solidFill>
              </a:rPr>
              <a:t>ByteArrayOutputStream</a:t>
            </a:r>
            <a:r>
              <a:rPr lang="en-US" altLang="en-US" sz="2400"/>
              <a:t>  Writes bytes of data to an array of 				     bytes.</a:t>
            </a:r>
          </a:p>
          <a:p>
            <a:pPr marL="228600" indent="-228600" eaLnBrk="1" hangingPunct="1">
              <a:lnSpc>
                <a:spcPct val="95000"/>
              </a:lnSpc>
              <a:spcBef>
                <a:spcPct val="25000"/>
              </a:spcBef>
            </a:pPr>
            <a:r>
              <a:rPr lang="en-US" altLang="en-US" sz="2400" b="1">
                <a:solidFill>
                  <a:srgbClr val="0000FF"/>
                </a:solidFill>
              </a:rPr>
              <a:t>FileOutputStream</a:t>
            </a:r>
            <a:r>
              <a:rPr lang="en-US" altLang="en-US" sz="2400"/>
              <a:t> 	     Writes bytes of data to a local file.</a:t>
            </a:r>
          </a:p>
          <a:p>
            <a:pPr marL="228600" indent="-228600" eaLnBrk="1" hangingPunct="1">
              <a:lnSpc>
                <a:spcPct val="95000"/>
              </a:lnSpc>
              <a:spcBef>
                <a:spcPct val="25000"/>
              </a:spcBef>
            </a:pPr>
            <a:r>
              <a:rPr lang="en-US" altLang="en-US" sz="2400"/>
              <a:t>StringBufferOutputStream </a:t>
            </a:r>
          </a:p>
          <a:p>
            <a:pPr lvl="4" eaLnBrk="1" hangingPunct="1">
              <a:lnSpc>
                <a:spcPct val="95000"/>
              </a:lnSpc>
              <a:spcBef>
                <a:spcPct val="25000"/>
              </a:spcBef>
              <a:buFont typeface="Wingdings" panose="05000000000000000000" pitchFamily="2" charset="2"/>
              <a:buNone/>
            </a:pPr>
            <a:r>
              <a:rPr lang="en-US" altLang="en-US" sz="1800"/>
              <a:t>   		</a:t>
            </a:r>
            <a:r>
              <a:rPr lang="en-US" altLang="en-US" sz="2400"/>
              <a:t>Writes bytes to a string buffer (a substitute 	data structure for the fixed-length string).</a:t>
            </a:r>
          </a:p>
          <a:p>
            <a:pPr marL="228600" indent="-228600" eaLnBrk="1" hangingPunct="1">
              <a:lnSpc>
                <a:spcPct val="95000"/>
              </a:lnSpc>
              <a:spcBef>
                <a:spcPct val="25000"/>
              </a:spcBef>
            </a:pPr>
            <a:r>
              <a:rPr lang="en-US" altLang="en-US" sz="2400"/>
              <a:t>System.err 		Writes bytes of data to the error stream of 			the user console, also known as standard 			error. In addition, this stream is cast to a 			PrintStream.</a:t>
            </a:r>
          </a:p>
          <a:p>
            <a:pPr marL="228600" indent="-228600" eaLnBrk="1" hangingPunct="1">
              <a:lnSpc>
                <a:spcPct val="95000"/>
              </a:lnSpc>
              <a:spcBef>
                <a:spcPct val="25000"/>
              </a:spcBef>
            </a:pPr>
            <a:r>
              <a:rPr lang="en-US" altLang="en-US" sz="2400" b="1">
                <a:solidFill>
                  <a:srgbClr val="0000FF"/>
                </a:solidFill>
              </a:rPr>
              <a:t>System.out</a:t>
            </a:r>
            <a:r>
              <a:rPr lang="en-US" altLang="en-US" sz="2400"/>
              <a:t> 	Writes bytes of data to the user console, 			also known as standard output. In addition, 			this stream is cast to a PrintStream.</a:t>
            </a:r>
          </a:p>
        </p:txBody>
      </p:sp>
    </p:spTree>
  </p:cSld>
  <p:clrMapOvr>
    <a:masterClrMapping/>
  </p:clrMapOvr>
  <p:transition spd="med">
    <p:comb/>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a:t>API: java.io.OutputStream Class</a:t>
            </a:r>
          </a:p>
        </p:txBody>
      </p:sp>
      <p:sp>
        <p:nvSpPr>
          <p:cNvPr id="43011" name="Rectangle 3"/>
          <p:cNvSpPr>
            <a:spLocks noGrp="1" noChangeArrowheads="1"/>
          </p:cNvSpPr>
          <p:nvPr>
            <p:ph type="body" idx="1"/>
          </p:nvPr>
        </p:nvSpPr>
        <p:spPr/>
        <p:txBody>
          <a:bodyPr/>
          <a:lstStyle/>
          <a:p>
            <a:pPr marL="171450" indent="-171450" eaLnBrk="1" hangingPunct="1">
              <a:lnSpc>
                <a:spcPct val="95000"/>
              </a:lnSpc>
              <a:spcBef>
                <a:spcPct val="25000"/>
              </a:spcBef>
            </a:pPr>
            <a:r>
              <a:rPr lang="en-US" altLang="en-US" b="1">
                <a:solidFill>
                  <a:srgbClr val="0000FF"/>
                </a:solidFill>
              </a:rPr>
              <a:t>void close() throws java.io.IOException</a:t>
            </a:r>
          </a:p>
          <a:p>
            <a:pPr marL="571500" lvl="1" indent="-171450" eaLnBrk="1" hangingPunct="1">
              <a:lnSpc>
                <a:spcPct val="95000"/>
              </a:lnSpc>
              <a:spcBef>
                <a:spcPct val="25000"/>
              </a:spcBef>
            </a:pPr>
            <a:r>
              <a:rPr lang="en-US" altLang="en-US" b="1">
                <a:solidFill>
                  <a:srgbClr val="0000FF"/>
                </a:solidFill>
              </a:rPr>
              <a:t> </a:t>
            </a:r>
            <a:r>
              <a:rPr lang="en-US" altLang="en-US"/>
              <a:t>closes the output stream, notifying the other side that the stream has ended. Pending data that has not yet been sent will be sent, but no more data will be delivered.</a:t>
            </a:r>
          </a:p>
          <a:p>
            <a:pPr marL="171450" indent="-171450" eaLnBrk="1" hangingPunct="1">
              <a:lnSpc>
                <a:spcPct val="95000"/>
              </a:lnSpc>
              <a:spcBef>
                <a:spcPct val="25000"/>
              </a:spcBef>
            </a:pPr>
            <a:r>
              <a:rPr lang="en-US" altLang="en-US"/>
              <a:t> </a:t>
            </a:r>
            <a:r>
              <a:rPr lang="en-US" altLang="en-US" b="1">
                <a:solidFill>
                  <a:srgbClr val="0000FF"/>
                </a:solidFill>
              </a:rPr>
              <a:t>void flush() throws java.io.IOException</a:t>
            </a:r>
          </a:p>
          <a:p>
            <a:pPr marL="571500" lvl="1" indent="-171450" eaLnBrk="1" hangingPunct="1">
              <a:lnSpc>
                <a:spcPct val="95000"/>
              </a:lnSpc>
              <a:spcBef>
                <a:spcPct val="25000"/>
              </a:spcBef>
            </a:pPr>
            <a:r>
              <a:rPr lang="en-US" altLang="en-US"/>
              <a:t> performs a "flush" of any unsent data and sends it to the recipient of the output stream. To improve performance, streams will often be buffered, so data remains unsent. The method is particularly important for OutputStream subclasses that represent network operations, as flushing should always occur after a request or response is sent so that the remote side isn't left waiting for data.</a:t>
            </a:r>
          </a:p>
        </p:txBody>
      </p:sp>
    </p:spTree>
  </p:cSld>
  <p:clrMapOvr>
    <a:masterClrMapping/>
  </p:clrMapOvr>
  <p:transition spd="med">
    <p:comb/>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t>API: java.io.OutputStream Class</a:t>
            </a:r>
          </a:p>
        </p:txBody>
      </p:sp>
      <p:sp>
        <p:nvSpPr>
          <p:cNvPr id="44035" name="Rectangle 3"/>
          <p:cNvSpPr>
            <a:spLocks noGrp="1" noChangeArrowheads="1"/>
          </p:cNvSpPr>
          <p:nvPr>
            <p:ph type="body" idx="1"/>
          </p:nvPr>
        </p:nvSpPr>
        <p:spPr/>
        <p:txBody>
          <a:bodyPr/>
          <a:lstStyle/>
          <a:p>
            <a:pPr marL="171450" indent="-171450" eaLnBrk="1" hangingPunct="1">
              <a:lnSpc>
                <a:spcPct val="90000"/>
              </a:lnSpc>
            </a:pPr>
            <a:r>
              <a:rPr lang="en-US" altLang="en-US" b="1">
                <a:solidFill>
                  <a:srgbClr val="0000FF"/>
                </a:solidFill>
              </a:rPr>
              <a:t>void write(int byte) throws java.io.IOException </a:t>
            </a:r>
            <a:r>
              <a:rPr lang="en-US" altLang="en-US"/>
              <a:t> </a:t>
            </a:r>
          </a:p>
          <a:p>
            <a:pPr marL="571500" lvl="1" indent="-171450" eaLnBrk="1" hangingPunct="1">
              <a:lnSpc>
                <a:spcPct val="90000"/>
              </a:lnSpc>
              <a:spcBef>
                <a:spcPts val="0"/>
              </a:spcBef>
            </a:pPr>
            <a:r>
              <a:rPr lang="en-US" altLang="en-US"/>
              <a:t> writes the specified byte. This is an abstract method, overridden by OutputStream subclasses.</a:t>
            </a:r>
          </a:p>
          <a:p>
            <a:pPr marL="171450" indent="-171450" eaLnBrk="1" hangingPunct="1">
              <a:lnSpc>
                <a:spcPct val="90000"/>
              </a:lnSpc>
            </a:pPr>
            <a:r>
              <a:rPr lang="en-US" altLang="en-US" b="1">
                <a:solidFill>
                  <a:srgbClr val="0000FF"/>
                </a:solidFill>
              </a:rPr>
              <a:t>void write(byte[] byteArray)</a:t>
            </a:r>
            <a:r>
              <a:rPr lang="en-US" altLang="en-US">
                <a:solidFill>
                  <a:srgbClr val="0000FF"/>
                </a:solidFill>
              </a:rPr>
              <a:t> </a:t>
            </a:r>
            <a:r>
              <a:rPr lang="en-US" altLang="en-US" b="1">
                <a:solidFill>
                  <a:srgbClr val="0000FF"/>
                </a:solidFill>
              </a:rPr>
              <a:t>throws java.io.IOException</a:t>
            </a:r>
            <a:r>
              <a:rPr lang="en-US" altLang="en-US"/>
              <a:t> </a:t>
            </a:r>
          </a:p>
          <a:p>
            <a:pPr marL="571500" lvl="1" indent="-171450" eaLnBrk="1" hangingPunct="1">
              <a:lnSpc>
                <a:spcPct val="90000"/>
              </a:lnSpc>
              <a:spcBef>
                <a:spcPts val="0"/>
              </a:spcBef>
            </a:pPr>
            <a:r>
              <a:rPr lang="en-US" altLang="en-US"/>
              <a:t> writes the contents of the byte array to the output stream. The entire contents of the array (barring any error) will be written.</a:t>
            </a:r>
          </a:p>
          <a:p>
            <a:pPr marL="171450" indent="-171450" eaLnBrk="1" hangingPunct="1">
              <a:lnSpc>
                <a:spcPct val="90000"/>
              </a:lnSpc>
            </a:pPr>
            <a:r>
              <a:rPr lang="en-US" altLang="en-US" b="1">
                <a:solidFill>
                  <a:srgbClr val="0000FF"/>
                </a:solidFill>
              </a:rPr>
              <a:t>void write(byte[] byteArray, int offset, int length) throws java.io.IOException</a:t>
            </a:r>
            <a:r>
              <a:rPr lang="en-US" altLang="en-US"/>
              <a:t> </a:t>
            </a:r>
          </a:p>
          <a:p>
            <a:pPr marL="571500" lvl="1" indent="-171450" eaLnBrk="1" hangingPunct="1">
              <a:lnSpc>
                <a:spcPct val="90000"/>
              </a:lnSpc>
              <a:spcBef>
                <a:spcPts val="0"/>
              </a:spcBef>
            </a:pPr>
            <a:r>
              <a:rPr lang="en-US" altLang="en-US"/>
              <a:t> writes the contents of a subset of the byte array to the output stream. This method allows developers to specify just how much of an array is sent, and which part, as opposed to the </a:t>
            </a:r>
            <a:r>
              <a:rPr lang="en-US" altLang="en-US">
                <a:solidFill>
                  <a:srgbClr val="0000FF"/>
                </a:solidFill>
              </a:rPr>
              <a:t>OutputStream.write(byte[] byteArray)</a:t>
            </a:r>
            <a:r>
              <a:rPr lang="en-US" altLang="en-US"/>
              <a:t> method, which sends the entire contents of an array.</a:t>
            </a:r>
          </a:p>
        </p:txBody>
      </p:sp>
    </p:spTree>
  </p:cSld>
  <p:clrMapOvr>
    <a:masterClrMapping/>
  </p:clrMapOvr>
  <p:transition spd="med">
    <p:comb/>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t>API: java.io.FileOutputStream </a:t>
            </a:r>
          </a:p>
        </p:txBody>
      </p:sp>
      <p:sp>
        <p:nvSpPr>
          <p:cNvPr id="45059" name="Rectangle 3"/>
          <p:cNvSpPr>
            <a:spLocks noGrp="1" noChangeArrowheads="1"/>
          </p:cNvSpPr>
          <p:nvPr>
            <p:ph type="body" idx="1"/>
          </p:nvPr>
        </p:nvSpPr>
        <p:spPr/>
        <p:txBody>
          <a:bodyPr/>
          <a:lstStyle/>
          <a:p>
            <a:pPr marL="177800" indent="-177800" eaLnBrk="1" hangingPunct="1">
              <a:lnSpc>
                <a:spcPct val="80000"/>
              </a:lnSpc>
              <a:spcBef>
                <a:spcPct val="15000"/>
              </a:spcBef>
            </a:pPr>
            <a:r>
              <a:rPr lang="en-US" altLang="en-US" sz="2600" b="1">
                <a:solidFill>
                  <a:srgbClr val="0000FF"/>
                </a:solidFill>
              </a:rPr>
              <a:t>public FileOutputStream(String name) throws FileNotFoundException</a:t>
            </a:r>
            <a:r>
              <a:rPr lang="en-US" altLang="en-US" sz="2600"/>
              <a:t> </a:t>
            </a:r>
          </a:p>
          <a:p>
            <a:pPr marL="177800" indent="-177800" eaLnBrk="1" hangingPunct="1">
              <a:lnSpc>
                <a:spcPct val="80000"/>
              </a:lnSpc>
              <a:spcBef>
                <a:spcPct val="15000"/>
              </a:spcBef>
            </a:pPr>
            <a:r>
              <a:rPr lang="en-US" altLang="en-US" sz="2600" b="1">
                <a:solidFill>
                  <a:srgbClr val="0000FF"/>
                </a:solidFill>
              </a:rPr>
              <a:t>public FileOutputStream(File file) throws ...</a:t>
            </a:r>
            <a:endParaRPr lang="en-US" altLang="en-US" sz="2600" b="1"/>
          </a:p>
          <a:p>
            <a:pPr marL="531813" lvl="1" indent="-174625" eaLnBrk="1" hangingPunct="1">
              <a:lnSpc>
                <a:spcPct val="80000"/>
              </a:lnSpc>
              <a:spcBef>
                <a:spcPct val="15000"/>
              </a:spcBef>
            </a:pPr>
            <a:r>
              <a:rPr lang="en-US" altLang="en-US" sz="2500"/>
              <a:t>Creates an output file stream to write to the file with the specified name.</a:t>
            </a:r>
          </a:p>
          <a:p>
            <a:pPr marL="177800" indent="-177800" eaLnBrk="1" hangingPunct="1">
              <a:lnSpc>
                <a:spcPct val="80000"/>
              </a:lnSpc>
              <a:spcBef>
                <a:spcPts val="600"/>
              </a:spcBef>
            </a:pPr>
            <a:r>
              <a:rPr lang="en-US" altLang="en-US" sz="2600" b="1">
                <a:solidFill>
                  <a:srgbClr val="0000FF"/>
                </a:solidFill>
              </a:rPr>
              <a:t>public FileOutputStream(String name, boolean append) throws FileNotFoundException</a:t>
            </a:r>
            <a:r>
              <a:rPr lang="en-US" altLang="en-US" sz="2600"/>
              <a:t> </a:t>
            </a:r>
          </a:p>
          <a:p>
            <a:pPr marL="177800" indent="-177800" eaLnBrk="1" hangingPunct="1">
              <a:lnSpc>
                <a:spcPct val="80000"/>
              </a:lnSpc>
              <a:spcBef>
                <a:spcPct val="15000"/>
              </a:spcBef>
            </a:pPr>
            <a:r>
              <a:rPr lang="en-US" altLang="en-US" sz="2600" b="1">
                <a:solidFill>
                  <a:srgbClr val="0000FF"/>
                </a:solidFill>
              </a:rPr>
              <a:t>public FileOutputStream(File file, boolean append)</a:t>
            </a:r>
            <a:r>
              <a:rPr lang="en-US" altLang="en-US" sz="2600">
                <a:solidFill>
                  <a:srgbClr val="0000FF"/>
                </a:solidFill>
              </a:rPr>
              <a:t> </a:t>
            </a:r>
            <a:endParaRPr lang="en-US" altLang="en-US" sz="2600"/>
          </a:p>
          <a:p>
            <a:pPr marL="531813" lvl="1" indent="-174625" eaLnBrk="1" hangingPunct="1">
              <a:lnSpc>
                <a:spcPct val="80000"/>
              </a:lnSpc>
              <a:spcBef>
                <a:spcPct val="15000"/>
              </a:spcBef>
            </a:pPr>
            <a:r>
              <a:rPr lang="en-US" altLang="en-US" sz="2500"/>
              <a:t>Creates an output file stream to write to the file with the specified name. If the second argument is true, then bytes will be written to the end of the file rather than the beginning. </a:t>
            </a:r>
          </a:p>
          <a:p>
            <a:pPr marL="531813" lvl="1" indent="-174625" eaLnBrk="1" hangingPunct="1">
              <a:lnSpc>
                <a:spcPct val="80000"/>
              </a:lnSpc>
              <a:spcBef>
                <a:spcPct val="15000"/>
              </a:spcBef>
            </a:pPr>
            <a:r>
              <a:rPr lang="en-US" altLang="en-US" sz="2500"/>
              <a:t>Throws FileNotFoundException: If the file exists but is a directory rather than a regular file, does not exist but cannot be created, or cannot be opened for any other reason then a FileNotFoundException is thrown.</a:t>
            </a:r>
          </a:p>
        </p:txBody>
      </p:sp>
    </p:spTree>
  </p:cSld>
  <p:clrMapOvr>
    <a:masterClrMapping/>
  </p:clrMapOvr>
  <p:transition spd="med">
    <p:comb/>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a:t>API: java.io.FileOutputStream</a:t>
            </a:r>
          </a:p>
        </p:txBody>
      </p:sp>
      <p:sp>
        <p:nvSpPr>
          <p:cNvPr id="46083" name="Rectangle 3"/>
          <p:cNvSpPr>
            <a:spLocks noGrp="1" noChangeArrowheads="1"/>
          </p:cNvSpPr>
          <p:nvPr>
            <p:ph type="body" idx="1"/>
          </p:nvPr>
        </p:nvSpPr>
        <p:spPr/>
        <p:txBody>
          <a:bodyPr/>
          <a:lstStyle/>
          <a:p>
            <a:pPr marL="177800" indent="-177800" eaLnBrk="1" hangingPunct="1">
              <a:lnSpc>
                <a:spcPct val="80000"/>
              </a:lnSpc>
              <a:spcBef>
                <a:spcPct val="10000"/>
              </a:spcBef>
            </a:pPr>
            <a:r>
              <a:rPr lang="en-US" altLang="en-US" b="1">
                <a:solidFill>
                  <a:srgbClr val="0000FF"/>
                </a:solidFill>
              </a:rPr>
              <a:t>public void write(int b) throws IOException</a:t>
            </a:r>
            <a:r>
              <a:rPr lang="en-US" altLang="en-US"/>
              <a:t> </a:t>
            </a:r>
          </a:p>
          <a:p>
            <a:pPr marL="531813" lvl="1" indent="-174625" eaLnBrk="1" hangingPunct="1">
              <a:lnSpc>
                <a:spcPct val="80000"/>
              </a:lnSpc>
              <a:spcBef>
                <a:spcPct val="10000"/>
              </a:spcBef>
            </a:pPr>
            <a:r>
              <a:rPr lang="en-US" altLang="en-US" sz="2800"/>
              <a:t>Writes the specified byte to this file output stream. Implements the write method of OutputStream. </a:t>
            </a:r>
          </a:p>
          <a:p>
            <a:pPr marL="177800" indent="-177800" eaLnBrk="1" hangingPunct="1">
              <a:lnSpc>
                <a:spcPct val="80000"/>
              </a:lnSpc>
              <a:spcBef>
                <a:spcPct val="10000"/>
              </a:spcBef>
            </a:pPr>
            <a:r>
              <a:rPr lang="en-US" altLang="en-US" b="1">
                <a:solidFill>
                  <a:srgbClr val="0000FF"/>
                </a:solidFill>
              </a:rPr>
              <a:t>public void write(byte[] b) throws IOException</a:t>
            </a:r>
            <a:r>
              <a:rPr lang="en-US" altLang="en-US"/>
              <a:t> </a:t>
            </a:r>
          </a:p>
          <a:p>
            <a:pPr marL="531813" lvl="1" indent="-174625" eaLnBrk="1" hangingPunct="1">
              <a:lnSpc>
                <a:spcPct val="80000"/>
              </a:lnSpc>
              <a:spcBef>
                <a:spcPct val="10000"/>
              </a:spcBef>
            </a:pPr>
            <a:r>
              <a:rPr lang="en-US" altLang="en-US" sz="2800"/>
              <a:t>Writes b.length bytes from the specified byte array to this file output stream. </a:t>
            </a:r>
          </a:p>
          <a:p>
            <a:pPr marL="177800" indent="-177800" eaLnBrk="1" hangingPunct="1">
              <a:lnSpc>
                <a:spcPct val="80000"/>
              </a:lnSpc>
              <a:spcBef>
                <a:spcPct val="10000"/>
              </a:spcBef>
            </a:pPr>
            <a:r>
              <a:rPr lang="en-US" altLang="en-US" b="1">
                <a:solidFill>
                  <a:srgbClr val="0000FF"/>
                </a:solidFill>
              </a:rPr>
              <a:t>public void write(byte[] b, int off, int len) throws IOException</a:t>
            </a:r>
            <a:r>
              <a:rPr lang="en-US" altLang="en-US" b="1"/>
              <a:t> </a:t>
            </a:r>
          </a:p>
          <a:p>
            <a:pPr marL="531813" lvl="1" indent="-174625" eaLnBrk="1" hangingPunct="1">
              <a:lnSpc>
                <a:spcPct val="80000"/>
              </a:lnSpc>
              <a:spcBef>
                <a:spcPct val="10000"/>
              </a:spcBef>
            </a:pPr>
            <a:r>
              <a:rPr lang="en-US" altLang="en-US" sz="2800"/>
              <a:t>Writes len bytes from the specified byte array starting at offset off to this file output stream. </a:t>
            </a:r>
          </a:p>
          <a:p>
            <a:pPr marL="177800" indent="-177800" eaLnBrk="1" hangingPunct="1">
              <a:lnSpc>
                <a:spcPct val="80000"/>
              </a:lnSpc>
              <a:spcBef>
                <a:spcPct val="10000"/>
              </a:spcBef>
            </a:pPr>
            <a:r>
              <a:rPr lang="en-US" altLang="en-US" b="1">
                <a:solidFill>
                  <a:srgbClr val="0000FF"/>
                </a:solidFill>
              </a:rPr>
              <a:t>public void close() throws IOException</a:t>
            </a:r>
            <a:r>
              <a:rPr lang="en-US" altLang="en-US">
                <a:solidFill>
                  <a:srgbClr val="0000FF"/>
                </a:solidFill>
              </a:rPr>
              <a:t> </a:t>
            </a:r>
          </a:p>
          <a:p>
            <a:pPr marL="531813" lvl="1" indent="-174625" eaLnBrk="1" hangingPunct="1">
              <a:lnSpc>
                <a:spcPct val="80000"/>
              </a:lnSpc>
              <a:spcBef>
                <a:spcPct val="10000"/>
              </a:spcBef>
            </a:pPr>
            <a:r>
              <a:rPr lang="en-US" altLang="en-US" sz="2800"/>
              <a:t>Closes this file output stream and releases any system resources associated with this stream. This file output stream may no longer be used for writing bytes.</a:t>
            </a:r>
          </a:p>
        </p:txBody>
      </p:sp>
    </p:spTree>
  </p:cSld>
  <p:clrMapOvr>
    <a:masterClrMapping/>
  </p:clrMapOvr>
  <p:transition spd="med">
    <p:comb/>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a:t>FileOutputStream Demo (FileCopy)</a:t>
            </a:r>
          </a:p>
        </p:txBody>
      </p:sp>
      <p:sp>
        <p:nvSpPr>
          <p:cNvPr id="48131" name="Rectangle 3"/>
          <p:cNvSpPr>
            <a:spLocks noGrp="1" noChangeArrowheads="1"/>
          </p:cNvSpPr>
          <p:nvPr>
            <p:ph type="body" idx="1"/>
          </p:nvPr>
        </p:nvSpPr>
        <p:spPr/>
        <p:txBody>
          <a:bodyPr/>
          <a:lstStyle/>
          <a:p>
            <a:pPr marL="0" indent="0" eaLnBrk="1" hangingPunct="1">
              <a:spcBef>
                <a:spcPct val="0"/>
              </a:spcBef>
              <a:buNone/>
            </a:pPr>
            <a:r>
              <a:rPr lang="en-US" altLang="en-US" sz="2200" i="1"/>
              <a:t>//The program copies a file by reading the contents of the file and </a:t>
            </a:r>
            <a:br>
              <a:rPr lang="en-US" altLang="en-US" sz="2200" i="1"/>
            </a:br>
            <a:r>
              <a:rPr lang="en-US" altLang="en-US" sz="2200" i="1"/>
              <a:t>// writing it, one byte at a time, to a new file</a:t>
            </a:r>
            <a:endParaRPr lang="en-US" altLang="en-US" sz="2200"/>
          </a:p>
          <a:p>
            <a:pPr marL="171450" indent="-171450" eaLnBrk="1" hangingPunct="1">
              <a:spcBef>
                <a:spcPct val="0"/>
              </a:spcBef>
              <a:buFont typeface="Wingdings" panose="05000000000000000000" pitchFamily="2" charset="2"/>
              <a:buNone/>
            </a:pPr>
            <a:r>
              <a:rPr lang="en-US" altLang="en-US" sz="2400"/>
              <a:t>import java.io.*;</a:t>
            </a:r>
          </a:p>
          <a:p>
            <a:pPr marL="171450" indent="-171450" eaLnBrk="1" hangingPunct="1">
              <a:spcBef>
                <a:spcPct val="0"/>
              </a:spcBef>
              <a:buFont typeface="Wingdings" panose="05000000000000000000" pitchFamily="2" charset="2"/>
              <a:buNone/>
            </a:pPr>
            <a:r>
              <a:rPr lang="en-US" altLang="en-US" sz="2400"/>
              <a:t>public class FileOutputStreamDemo{</a:t>
            </a:r>
          </a:p>
          <a:p>
            <a:pPr marL="171450" indent="-171450" eaLnBrk="1" hangingPunct="1">
              <a:spcBef>
                <a:spcPct val="0"/>
              </a:spcBef>
              <a:buFont typeface="Wingdings" panose="05000000000000000000" pitchFamily="2" charset="2"/>
              <a:buNone/>
            </a:pPr>
            <a:r>
              <a:rPr lang="en-US" altLang="en-US" sz="2400"/>
              <a:t>public static void main(String args[]){</a:t>
            </a:r>
          </a:p>
          <a:p>
            <a:pPr marL="171450" indent="-171450" eaLnBrk="1" hangingPunct="1">
              <a:spcBef>
                <a:spcPct val="0"/>
              </a:spcBef>
              <a:buFont typeface="Wingdings" panose="05000000000000000000" pitchFamily="2" charset="2"/>
              <a:buNone/>
            </a:pPr>
            <a:r>
              <a:rPr lang="en-US" altLang="en-US" sz="2400"/>
              <a:t>	</a:t>
            </a:r>
            <a:r>
              <a:rPr lang="en-US" altLang="en-US" sz="2400" i="1"/>
              <a:t>// Two parameters are required, the source and destination</a:t>
            </a:r>
          </a:p>
          <a:p>
            <a:pPr marL="171450" indent="-171450" eaLnBrk="1" hangingPunct="1">
              <a:spcBef>
                <a:spcPct val="0"/>
              </a:spcBef>
              <a:buFont typeface="Wingdings" panose="05000000000000000000" pitchFamily="2" charset="2"/>
              <a:buNone/>
            </a:pPr>
            <a:r>
              <a:rPr lang="en-US" altLang="en-US" sz="2400"/>
              <a:t>	String source = args[0];</a:t>
            </a:r>
          </a:p>
          <a:p>
            <a:pPr marL="171450" indent="-171450" eaLnBrk="1" hangingPunct="1">
              <a:spcBef>
                <a:spcPct val="0"/>
              </a:spcBef>
              <a:buFont typeface="Wingdings" panose="05000000000000000000" pitchFamily="2" charset="2"/>
              <a:buNone/>
            </a:pPr>
            <a:r>
              <a:rPr lang="en-US" altLang="en-US" sz="2400"/>
              <a:t>	String destination = args[1];</a:t>
            </a:r>
          </a:p>
          <a:p>
            <a:pPr marL="171450" indent="-171450" eaLnBrk="1" hangingPunct="1">
              <a:spcBef>
                <a:spcPct val="0"/>
              </a:spcBef>
              <a:buFont typeface="Wingdings" panose="05000000000000000000" pitchFamily="2" charset="2"/>
              <a:buNone/>
            </a:pPr>
            <a:r>
              <a:rPr lang="en-US" altLang="en-US" sz="2400"/>
              <a:t>	try{</a:t>
            </a:r>
          </a:p>
          <a:p>
            <a:pPr marL="171450" indent="-171450" eaLnBrk="1" hangingPunct="1">
              <a:spcBef>
                <a:spcPct val="0"/>
              </a:spcBef>
              <a:buFont typeface="Wingdings" panose="05000000000000000000" pitchFamily="2" charset="2"/>
              <a:buNone/>
            </a:pPr>
            <a:r>
              <a:rPr lang="en-US" altLang="en-US" sz="2400"/>
              <a:t>	</a:t>
            </a:r>
            <a:r>
              <a:rPr lang="en-US" altLang="en-US" sz="2400" i="1"/>
              <a:t>  // Open source file for input</a:t>
            </a:r>
          </a:p>
          <a:p>
            <a:pPr marL="171450" indent="-171450" eaLnBrk="1" hangingPunct="1">
              <a:spcBef>
                <a:spcPct val="0"/>
              </a:spcBef>
              <a:buFont typeface="Wingdings" panose="05000000000000000000" pitchFamily="2" charset="2"/>
              <a:buNone/>
            </a:pPr>
            <a:r>
              <a:rPr lang="en-US" altLang="en-US" sz="2400"/>
              <a:t>	  </a:t>
            </a:r>
            <a:r>
              <a:rPr lang="en-US" altLang="en-US" sz="2400">
                <a:solidFill>
                  <a:srgbClr val="0000FF"/>
                </a:solidFill>
              </a:rPr>
              <a:t>InputStream input = new FileInputStream( source );</a:t>
            </a:r>
          </a:p>
          <a:p>
            <a:pPr marL="171450" indent="-171450" eaLnBrk="1" hangingPunct="1">
              <a:spcBef>
                <a:spcPct val="0"/>
              </a:spcBef>
              <a:buFont typeface="Wingdings" panose="05000000000000000000" pitchFamily="2" charset="2"/>
              <a:buNone/>
            </a:pPr>
            <a:r>
              <a:rPr lang="en-US" altLang="en-US" sz="2400"/>
              <a:t>	  System.out.println ("Opened " +source + " for reading.");</a:t>
            </a:r>
          </a:p>
          <a:p>
            <a:pPr marL="171450" indent="-171450" eaLnBrk="1" hangingPunct="1">
              <a:spcBef>
                <a:spcPct val="0"/>
              </a:spcBef>
              <a:buFont typeface="Wingdings" panose="05000000000000000000" pitchFamily="2" charset="2"/>
              <a:buNone/>
            </a:pPr>
            <a:r>
              <a:rPr lang="en-US" altLang="en-US" sz="2400"/>
              <a:t>	</a:t>
            </a:r>
            <a:r>
              <a:rPr lang="en-US" altLang="en-US" sz="2400" i="1"/>
              <a:t>  // Output file for output</a:t>
            </a:r>
          </a:p>
          <a:p>
            <a:pPr marL="171450" indent="-171450" eaLnBrk="1" hangingPunct="1">
              <a:spcBef>
                <a:spcPct val="0"/>
              </a:spcBef>
              <a:buFont typeface="Wingdings" panose="05000000000000000000" pitchFamily="2" charset="2"/>
              <a:buNone/>
            </a:pPr>
            <a:r>
              <a:rPr lang="en-US" altLang="en-US" sz="2400"/>
              <a:t>	  </a:t>
            </a:r>
            <a:r>
              <a:rPr lang="en-US" altLang="en-US" sz="2400">
                <a:solidFill>
                  <a:srgbClr val="0000FF"/>
                </a:solidFill>
              </a:rPr>
              <a:t>OutputStream output = new FileOutputStream(destination);</a:t>
            </a:r>
          </a:p>
          <a:p>
            <a:pPr marL="171450" indent="-171450" eaLnBrk="1" hangingPunct="1">
              <a:spcBef>
                <a:spcPct val="0"/>
              </a:spcBef>
              <a:buFont typeface="Wingdings" panose="05000000000000000000" pitchFamily="2" charset="2"/>
              <a:buNone/>
            </a:pPr>
            <a:r>
              <a:rPr lang="en-US" altLang="en-US" sz="2400"/>
              <a:t>	  System.out.println ("Opened " +destination + " for writing.");</a:t>
            </a:r>
          </a:p>
        </p:txBody>
      </p:sp>
    </p:spTree>
  </p:cSld>
  <p:clrMapOvr>
    <a:masterClrMapping/>
  </p:clrMapOvr>
  <p:transition spd="med">
    <p:comb/>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a:t>FileOutputStream Demo (FileCopy)</a:t>
            </a:r>
          </a:p>
        </p:txBody>
      </p:sp>
      <p:sp>
        <p:nvSpPr>
          <p:cNvPr id="49155" name="Rectangle 3"/>
          <p:cNvSpPr>
            <a:spLocks noGrp="1" noChangeArrowheads="1"/>
          </p:cNvSpPr>
          <p:nvPr>
            <p:ph type="body" idx="1"/>
          </p:nvPr>
        </p:nvSpPr>
        <p:spPr/>
        <p:txBody>
          <a:bodyPr/>
          <a:lstStyle/>
          <a:p>
            <a:pPr marL="171450" indent="-171450" eaLnBrk="1" hangingPunct="1">
              <a:spcBef>
                <a:spcPct val="0"/>
              </a:spcBef>
              <a:buFont typeface="Wingdings" panose="05000000000000000000" pitchFamily="2" charset="2"/>
              <a:buNone/>
            </a:pPr>
            <a:r>
              <a:rPr lang="en-US" altLang="en-US" sz="1800"/>
              <a:t>		</a:t>
            </a:r>
            <a:r>
              <a:rPr lang="en-US" altLang="en-US" sz="2400">
                <a:solidFill>
                  <a:srgbClr val="0000FF"/>
                </a:solidFill>
              </a:rPr>
              <a:t>int data = input.read();</a:t>
            </a:r>
          </a:p>
          <a:p>
            <a:pPr marL="171450" indent="-171450" eaLnBrk="1" hangingPunct="1">
              <a:spcBef>
                <a:spcPct val="0"/>
              </a:spcBef>
              <a:buFont typeface="Wingdings" panose="05000000000000000000" pitchFamily="2" charset="2"/>
              <a:buNone/>
            </a:pPr>
            <a:r>
              <a:rPr lang="en-US" altLang="en-US" sz="2400"/>
              <a:t>		</a:t>
            </a:r>
            <a:r>
              <a:rPr lang="en-US" altLang="en-US" sz="2400">
                <a:solidFill>
                  <a:srgbClr val="0000FF"/>
                </a:solidFill>
              </a:rPr>
              <a:t>while ( data != -1){</a:t>
            </a:r>
          </a:p>
          <a:p>
            <a:pPr marL="171450" indent="-171450" eaLnBrk="1" hangingPunct="1">
              <a:spcBef>
                <a:spcPct val="0"/>
              </a:spcBef>
              <a:buFont typeface="Wingdings" panose="05000000000000000000" pitchFamily="2" charset="2"/>
              <a:buNone/>
            </a:pPr>
            <a:r>
              <a:rPr lang="en-US" altLang="en-US" sz="2400"/>
              <a:t>			</a:t>
            </a:r>
            <a:r>
              <a:rPr lang="en-US" altLang="en-US" sz="2400" i="1"/>
              <a:t>// Write byte of data to our file</a:t>
            </a:r>
          </a:p>
          <a:p>
            <a:pPr marL="171450" indent="-171450" eaLnBrk="1" hangingPunct="1">
              <a:spcBef>
                <a:spcPct val="0"/>
              </a:spcBef>
              <a:buFont typeface="Wingdings" panose="05000000000000000000" pitchFamily="2" charset="2"/>
              <a:buNone/>
            </a:pPr>
            <a:r>
              <a:rPr lang="en-US" altLang="en-US" sz="2400"/>
              <a:t>			</a:t>
            </a:r>
            <a:r>
              <a:rPr lang="en-US" altLang="en-US" sz="2400">
                <a:solidFill>
                  <a:srgbClr val="0000FF"/>
                </a:solidFill>
              </a:rPr>
              <a:t>output.write (data);</a:t>
            </a:r>
          </a:p>
          <a:p>
            <a:pPr marL="171450" indent="-171450" eaLnBrk="1" hangingPunct="1">
              <a:spcBef>
                <a:spcPct val="0"/>
              </a:spcBef>
              <a:buFont typeface="Wingdings" panose="05000000000000000000" pitchFamily="2" charset="2"/>
              <a:buNone/>
            </a:pPr>
            <a:r>
              <a:rPr lang="en-US" altLang="en-US" sz="2400"/>
              <a:t>			</a:t>
            </a:r>
            <a:r>
              <a:rPr lang="en-US" altLang="en-US" sz="2400" i="1"/>
              <a:t>// Read next byte</a:t>
            </a:r>
          </a:p>
          <a:p>
            <a:pPr marL="171450" indent="-171450" eaLnBrk="1" hangingPunct="1">
              <a:spcBef>
                <a:spcPct val="0"/>
              </a:spcBef>
              <a:buFont typeface="Wingdings" panose="05000000000000000000" pitchFamily="2" charset="2"/>
              <a:buNone/>
            </a:pPr>
            <a:r>
              <a:rPr lang="en-US" altLang="en-US" sz="2400"/>
              <a:t>			</a:t>
            </a:r>
            <a:r>
              <a:rPr lang="en-US" altLang="en-US" sz="2400">
                <a:solidFill>
                  <a:srgbClr val="0000FF"/>
                </a:solidFill>
              </a:rPr>
              <a:t>data=input.read();</a:t>
            </a:r>
          </a:p>
          <a:p>
            <a:pPr marL="171450" indent="-171450" eaLnBrk="1" hangingPunct="1">
              <a:spcBef>
                <a:spcPct val="0"/>
              </a:spcBef>
              <a:buFont typeface="Wingdings" panose="05000000000000000000" pitchFamily="2" charset="2"/>
              <a:buNone/>
            </a:pPr>
            <a:r>
              <a:rPr lang="en-US" altLang="en-US" sz="2400"/>
              <a:t>		}</a:t>
            </a:r>
          </a:p>
          <a:p>
            <a:pPr marL="171450" indent="-171450" eaLnBrk="1" hangingPunct="1">
              <a:spcBef>
                <a:spcPct val="0"/>
              </a:spcBef>
              <a:buFont typeface="Wingdings" panose="05000000000000000000" pitchFamily="2" charset="2"/>
              <a:buNone/>
            </a:pPr>
            <a:r>
              <a:rPr lang="en-US" altLang="en-US" sz="2400"/>
              <a:t>		</a:t>
            </a:r>
            <a:r>
              <a:rPr lang="en-US" altLang="en-US" sz="2400" i="1"/>
              <a:t>// Close both streams</a:t>
            </a:r>
          </a:p>
          <a:p>
            <a:pPr marL="171450" indent="-171450" eaLnBrk="1" hangingPunct="1">
              <a:spcBef>
                <a:spcPct val="0"/>
              </a:spcBef>
              <a:buFont typeface="Wingdings" panose="05000000000000000000" pitchFamily="2" charset="2"/>
              <a:buNone/>
            </a:pPr>
            <a:r>
              <a:rPr lang="en-US" altLang="en-US" sz="2400"/>
              <a:t>		</a:t>
            </a:r>
            <a:r>
              <a:rPr lang="en-US" altLang="en-US" sz="2400">
                <a:solidFill>
                  <a:srgbClr val="0000FF"/>
                </a:solidFill>
              </a:rPr>
              <a:t>input.close();</a:t>
            </a:r>
          </a:p>
          <a:p>
            <a:pPr marL="171450" indent="-171450" eaLnBrk="1" hangingPunct="1">
              <a:spcBef>
                <a:spcPct val="0"/>
              </a:spcBef>
              <a:buFont typeface="Wingdings" panose="05000000000000000000" pitchFamily="2" charset="2"/>
              <a:buNone/>
            </a:pPr>
            <a:r>
              <a:rPr lang="en-US" altLang="en-US" sz="2400">
                <a:solidFill>
                  <a:srgbClr val="0000FF"/>
                </a:solidFill>
              </a:rPr>
              <a:t>		output.close();</a:t>
            </a:r>
          </a:p>
          <a:p>
            <a:pPr marL="171450" indent="-171450" eaLnBrk="1" hangingPunct="1">
              <a:spcBef>
                <a:spcPct val="0"/>
              </a:spcBef>
              <a:buFont typeface="Wingdings" panose="05000000000000000000" pitchFamily="2" charset="2"/>
              <a:buNone/>
            </a:pPr>
            <a:r>
              <a:rPr lang="en-US" altLang="en-US" sz="2400"/>
              <a:t>		System.out.println ("I/O streams closed");</a:t>
            </a:r>
          </a:p>
          <a:p>
            <a:pPr marL="171450" indent="-171450" eaLnBrk="1" hangingPunct="1">
              <a:spcBef>
                <a:spcPct val="0"/>
              </a:spcBef>
              <a:buFont typeface="Wingdings" panose="05000000000000000000" pitchFamily="2" charset="2"/>
              <a:buNone/>
            </a:pPr>
            <a:r>
              <a:rPr lang="en-US" altLang="en-US" sz="2400"/>
              <a:t>	}</a:t>
            </a:r>
          </a:p>
          <a:p>
            <a:pPr marL="171450" indent="-171450" eaLnBrk="1" hangingPunct="1">
              <a:spcBef>
                <a:spcPct val="0"/>
              </a:spcBef>
              <a:buFont typeface="Wingdings" panose="05000000000000000000" pitchFamily="2" charset="2"/>
              <a:buNone/>
            </a:pPr>
            <a:r>
              <a:rPr lang="en-US" altLang="en-US" sz="2400"/>
              <a:t>	catch (IOException ioe){</a:t>
            </a:r>
          </a:p>
          <a:p>
            <a:pPr marL="171450" indent="-171450" eaLnBrk="1" hangingPunct="1">
              <a:spcBef>
                <a:spcPct val="0"/>
              </a:spcBef>
              <a:buFont typeface="Wingdings" panose="05000000000000000000" pitchFamily="2" charset="2"/>
              <a:buNone/>
            </a:pPr>
            <a:r>
              <a:rPr lang="en-US" altLang="en-US" sz="2400"/>
              <a:t>		System.err.println ("I/O error - " + ioe);</a:t>
            </a:r>
          </a:p>
          <a:p>
            <a:pPr marL="171450" indent="-171450" eaLnBrk="1" hangingPunct="1">
              <a:spcBef>
                <a:spcPct val="0"/>
              </a:spcBef>
              <a:buFont typeface="Wingdings" panose="05000000000000000000" pitchFamily="2" charset="2"/>
              <a:buNone/>
            </a:pPr>
            <a:r>
              <a:rPr lang="en-US" altLang="en-US" sz="2400"/>
              <a:t>	}}}</a:t>
            </a:r>
          </a:p>
        </p:txBody>
      </p:sp>
    </p:spTree>
  </p:cSld>
  <p:clrMapOvr>
    <a:masterClrMapping/>
  </p:clrMapOvr>
  <p:transition spd="med">
    <p:comb/>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A657EB-9E2F-4695-85AD-79CA79118C45}" type="slidenum">
              <a:rPr lang="en-US" altLang="en-US" sz="1400" smtClean="0">
                <a:solidFill>
                  <a:schemeClr val="bg2"/>
                </a:solidFill>
              </a:rPr>
              <a:pPr>
                <a:spcBef>
                  <a:spcPct val="0"/>
                </a:spcBef>
                <a:buClrTx/>
                <a:buSzTx/>
                <a:buFontTx/>
                <a:buNone/>
              </a:pPr>
              <a:t>47</a:t>
            </a:fld>
            <a:endParaRPr lang="en-US" altLang="en-US" sz="1400">
              <a:solidFill>
                <a:schemeClr val="bg2"/>
              </a:solidFill>
            </a:endParaRPr>
          </a:p>
        </p:txBody>
      </p:sp>
      <p:sp>
        <p:nvSpPr>
          <p:cNvPr id="254978" name="Rectangle 2"/>
          <p:cNvSpPr>
            <a:spLocks noGrp="1" noChangeArrowheads="1"/>
          </p:cNvSpPr>
          <p:nvPr>
            <p:ph type="ctrTitle"/>
          </p:nvPr>
        </p:nvSpPr>
        <p:spPr/>
        <p:txBody>
          <a:bodyPr/>
          <a:lstStyle/>
          <a:p>
            <a:pPr eaLnBrk="1" hangingPunct="1">
              <a:defRPr/>
            </a:pPr>
            <a:r>
              <a:rPr lang="en-US"/>
              <a:t>FILTER STREAMS</a:t>
            </a:r>
          </a:p>
        </p:txBody>
      </p:sp>
      <p:sp>
        <p:nvSpPr>
          <p:cNvPr id="50180" name="Rectangle 3"/>
          <p:cNvSpPr>
            <a:spLocks noGrp="1" noChangeArrowheads="1"/>
          </p:cNvSpPr>
          <p:nvPr>
            <p:ph type="subTitle" idx="1"/>
          </p:nvPr>
        </p:nvSpPr>
        <p:spPr>
          <a:xfrm>
            <a:off x="838200" y="152400"/>
            <a:ext cx="6400800" cy="1752600"/>
          </a:xfrm>
        </p:spPr>
        <p:txBody>
          <a:bodyPr/>
          <a:lstStyle/>
          <a:p>
            <a:pPr eaLnBrk="1" hangingPunct="1"/>
            <a:r>
              <a:rPr lang="en-US" altLang="en-US" b="1">
                <a:solidFill>
                  <a:schemeClr val="folHlink"/>
                </a:solidFill>
              </a:rPr>
              <a:t>MODULE 1</a:t>
            </a:r>
            <a:r>
              <a:rPr lang="en-US" altLang="en-US" b="1"/>
              <a:t> </a:t>
            </a:r>
          </a:p>
          <a:p>
            <a:pPr eaLnBrk="1" hangingPunct="1"/>
            <a:r>
              <a:rPr lang="en-US" altLang="en-US" b="1"/>
              <a:t>INPUT / OUTPUT STREAMS</a:t>
            </a:r>
          </a:p>
        </p:txBody>
      </p:sp>
      <p:pic>
        <p:nvPicPr>
          <p:cNvPr id="50181" name="Picture 26" descr="kleen-stream-fil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05200"/>
            <a:ext cx="6934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a:t>Filter Streams</a:t>
            </a:r>
          </a:p>
        </p:txBody>
      </p:sp>
      <p:sp>
        <p:nvSpPr>
          <p:cNvPr id="51203" name="Rectangle 3"/>
          <p:cNvSpPr>
            <a:spLocks noGrp="1" noChangeArrowheads="1"/>
          </p:cNvSpPr>
          <p:nvPr>
            <p:ph type="body" idx="1"/>
          </p:nvPr>
        </p:nvSpPr>
        <p:spPr/>
        <p:txBody>
          <a:bodyPr/>
          <a:lstStyle/>
          <a:p>
            <a:pPr marL="171450" indent="-171450" eaLnBrk="1" hangingPunct="1">
              <a:lnSpc>
                <a:spcPct val="90000"/>
              </a:lnSpc>
            </a:pPr>
            <a:r>
              <a:rPr lang="en-US" altLang="en-US" b="1"/>
              <a:t>Filter streams add additional functionality to an existing stream</a:t>
            </a:r>
            <a:r>
              <a:rPr lang="en-US" altLang="en-US"/>
              <a:t>, by processing data in some form (such as buffering for </a:t>
            </a:r>
            <a:r>
              <a:rPr lang="en-US" altLang="en-US" b="1"/>
              <a:t>performance</a:t>
            </a:r>
            <a:r>
              <a:rPr lang="en-US" altLang="en-US"/>
              <a:t>) or offering additional methods that allow data to be accessed in a different manner (for example, </a:t>
            </a:r>
            <a:r>
              <a:rPr lang="en-US" altLang="en-US" b="1"/>
              <a:t>reading a line of text rather than a sequence of bytes</a:t>
            </a:r>
            <a:r>
              <a:rPr lang="en-US" altLang="en-US"/>
              <a:t>). </a:t>
            </a:r>
          </a:p>
          <a:p>
            <a:pPr marL="171450" indent="-171450" eaLnBrk="1" hangingPunct="1">
              <a:lnSpc>
                <a:spcPct val="90000"/>
              </a:lnSpc>
            </a:pPr>
            <a:r>
              <a:rPr lang="en-US" altLang="en-US"/>
              <a:t>Filters make life easier for programmers, as they can work with familiar constructs such as strings, lines of text, and numbers, rather than individual bytes.</a:t>
            </a:r>
          </a:p>
          <a:p>
            <a:pPr marL="171450" indent="-171450" eaLnBrk="1" hangingPunct="1">
              <a:lnSpc>
                <a:spcPct val="90000"/>
              </a:lnSpc>
            </a:pPr>
            <a:r>
              <a:rPr lang="en-US" altLang="en-US"/>
              <a:t>Filter streams </a:t>
            </a:r>
            <a:r>
              <a:rPr lang="en-US" altLang="en-US" b="1"/>
              <a:t>can be connected to any other stream</a:t>
            </a:r>
            <a:r>
              <a:rPr lang="en-US" altLang="en-US"/>
              <a:t>, to a low-level stream or even another filter stream. Filter streams are extended from the </a:t>
            </a:r>
            <a:r>
              <a:rPr lang="en-US" altLang="en-US">
                <a:solidFill>
                  <a:srgbClr val="0000FF"/>
                </a:solidFill>
              </a:rPr>
              <a:t>java.io.FilterInputStream and java.io.FilterOutputStream classes.</a:t>
            </a:r>
          </a:p>
        </p:txBody>
      </p:sp>
    </p:spTree>
  </p:cSld>
  <p:clrMapOvr>
    <a:masterClrMapping/>
  </p:clrMapOvr>
  <p:transition spd="med">
    <p:comb/>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a:t>Filter Streams</a:t>
            </a:r>
          </a:p>
        </p:txBody>
      </p:sp>
      <p:sp>
        <p:nvSpPr>
          <p:cNvPr id="52227" name="Rectangle 3"/>
          <p:cNvSpPr>
            <a:spLocks noGrp="1" noChangeArrowheads="1"/>
          </p:cNvSpPr>
          <p:nvPr>
            <p:ph type="body" idx="1"/>
          </p:nvPr>
        </p:nvSpPr>
        <p:spPr/>
        <p:txBody>
          <a:bodyPr/>
          <a:lstStyle/>
          <a:p>
            <a:pPr marL="288925" indent="-288925" eaLnBrk="1" hangingPunct="1">
              <a:lnSpc>
                <a:spcPct val="95000"/>
              </a:lnSpc>
            </a:pPr>
            <a:r>
              <a:rPr lang="en-US" altLang="en-US" sz="2400"/>
              <a:t>For example, suppose you wanted to connect a </a:t>
            </a:r>
            <a:r>
              <a:rPr lang="en-US" altLang="en-US" sz="2400" b="1">
                <a:solidFill>
                  <a:srgbClr val="0000FF"/>
                </a:solidFill>
              </a:rPr>
              <a:t>PrintStream</a:t>
            </a:r>
            <a:r>
              <a:rPr lang="en-US" altLang="en-US" sz="2400"/>
              <a:t>  to a stream that wrote to a file. The following code may be used to connect the filter stream and write a message using the new filter.</a:t>
            </a:r>
          </a:p>
          <a:p>
            <a:pPr marL="288925" indent="-288925" eaLnBrk="1" hangingPunct="1">
              <a:lnSpc>
                <a:spcPct val="95000"/>
              </a:lnSpc>
            </a:pPr>
            <a:r>
              <a:rPr lang="en-US" altLang="en-US" sz="2400" b="1">
                <a:solidFill>
                  <a:srgbClr val="002060"/>
                </a:solidFill>
              </a:rPr>
              <a:t>FileOutputStream fout = </a:t>
            </a:r>
            <a:br>
              <a:rPr lang="en-US" altLang="en-US" sz="2400" b="1">
                <a:solidFill>
                  <a:srgbClr val="002060"/>
                </a:solidFill>
              </a:rPr>
            </a:br>
            <a:r>
              <a:rPr lang="en-US" altLang="en-US" sz="2400" b="1">
                <a:solidFill>
                  <a:srgbClr val="002060"/>
                </a:solidFill>
              </a:rPr>
              <a:t>			new FileOutputStream ( somefile );</a:t>
            </a:r>
            <a:br>
              <a:rPr lang="en-US" altLang="en-US" sz="2400" b="1">
                <a:solidFill>
                  <a:srgbClr val="002060"/>
                </a:solidFill>
              </a:rPr>
            </a:br>
            <a:r>
              <a:rPr lang="en-US" altLang="en-US" sz="2400" b="1">
                <a:solidFill>
                  <a:srgbClr val="002060"/>
                </a:solidFill>
              </a:rPr>
              <a:t>PrintStream pout = new PrintStream (fout);</a:t>
            </a:r>
            <a:br>
              <a:rPr lang="en-US" altLang="en-US" sz="2400" b="1">
                <a:solidFill>
                  <a:srgbClr val="002060"/>
                </a:solidFill>
              </a:rPr>
            </a:br>
            <a:r>
              <a:rPr lang="en-US" altLang="en-US" sz="2400" b="1">
                <a:solidFill>
                  <a:srgbClr val="002060"/>
                </a:solidFill>
              </a:rPr>
              <a:t>pout.println ("hello world");</a:t>
            </a:r>
          </a:p>
          <a:p>
            <a:pPr marL="288925" indent="-288925" eaLnBrk="1" hangingPunct="1">
              <a:lnSpc>
                <a:spcPct val="95000"/>
              </a:lnSpc>
            </a:pPr>
            <a:r>
              <a:rPr lang="en-US" altLang="en-US" sz="2400"/>
              <a:t>This process is fairly simple as long as the programmer remembers two things:</a:t>
            </a:r>
          </a:p>
          <a:p>
            <a:pPr marL="1030288" lvl="1" indent="-463550" eaLnBrk="1" hangingPunct="1">
              <a:lnSpc>
                <a:spcPct val="95000"/>
              </a:lnSpc>
              <a:buSzPct val="110000"/>
              <a:buFontTx/>
              <a:buAutoNum type="arabicPeriod"/>
            </a:pPr>
            <a:r>
              <a:rPr lang="en-US" altLang="en-US" sz="2400">
                <a:solidFill>
                  <a:srgbClr val="0000FF"/>
                </a:solidFill>
              </a:rPr>
              <a:t>Read and write operations must take place on the new filter stream</a:t>
            </a:r>
            <a:r>
              <a:rPr lang="en-US" altLang="en-US" sz="2400"/>
              <a:t>.</a:t>
            </a:r>
          </a:p>
          <a:p>
            <a:pPr marL="1030288" lvl="1" indent="-463550" eaLnBrk="1" hangingPunct="1">
              <a:lnSpc>
                <a:spcPct val="95000"/>
              </a:lnSpc>
              <a:buSzPct val="110000"/>
              <a:buFontTx/>
              <a:buAutoNum type="arabicPeriod"/>
            </a:pPr>
            <a:r>
              <a:rPr lang="en-US" altLang="en-US" sz="2400">
                <a:solidFill>
                  <a:srgbClr val="0000FF"/>
                </a:solidFill>
              </a:rPr>
              <a:t>Read and write operations on the underlying stream can still take place</a:t>
            </a:r>
            <a:r>
              <a:rPr lang="en-US" altLang="en-US" sz="2400"/>
              <a:t>, </a:t>
            </a:r>
            <a:r>
              <a:rPr lang="en-US" altLang="en-US" sz="2400">
                <a:solidFill>
                  <a:srgbClr val="FF0000"/>
                </a:solidFill>
              </a:rPr>
              <a:t>but not at the same time as an operation on the filter stream</a:t>
            </a:r>
            <a:r>
              <a:rPr lang="en-US" altLang="en-US" sz="2400"/>
              <a:t>.</a:t>
            </a:r>
          </a:p>
        </p:txBody>
      </p:sp>
    </p:spTree>
  </p:cSld>
  <p:clrMapOvr>
    <a:masterClrMapping/>
  </p:clrMapOvr>
  <p:transition spd="med">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t>Stream concepts</a:t>
            </a:r>
          </a:p>
        </p:txBody>
      </p:sp>
      <p:grpSp>
        <p:nvGrpSpPr>
          <p:cNvPr id="8195" name="Group 22"/>
          <p:cNvGrpSpPr>
            <a:grpSpLocks/>
          </p:cNvGrpSpPr>
          <p:nvPr/>
        </p:nvGrpSpPr>
        <p:grpSpPr bwMode="auto">
          <a:xfrm>
            <a:off x="1143000" y="1066800"/>
            <a:ext cx="7010400" cy="3581400"/>
            <a:chOff x="672" y="624"/>
            <a:chExt cx="4416" cy="2256"/>
          </a:xfrm>
        </p:grpSpPr>
        <p:sp>
          <p:nvSpPr>
            <p:cNvPr id="8197" name="AutoShape 7"/>
            <p:cNvSpPr>
              <a:spLocks noChangeArrowheads="1"/>
            </p:cNvSpPr>
            <p:nvPr/>
          </p:nvSpPr>
          <p:spPr bwMode="auto">
            <a:xfrm>
              <a:off x="672" y="1200"/>
              <a:ext cx="1440" cy="72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Program</a:t>
              </a:r>
            </a:p>
          </p:txBody>
        </p:sp>
        <p:sp>
          <p:nvSpPr>
            <p:cNvPr id="8198" name="Rectangle 9"/>
            <p:cNvSpPr>
              <a:spLocks noChangeArrowheads="1"/>
            </p:cNvSpPr>
            <p:nvPr/>
          </p:nvSpPr>
          <p:spPr bwMode="auto">
            <a:xfrm>
              <a:off x="3840" y="672"/>
              <a:ext cx="1248" cy="4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File</a:t>
              </a:r>
            </a:p>
          </p:txBody>
        </p:sp>
        <p:sp>
          <p:nvSpPr>
            <p:cNvPr id="8199" name="Rectangle 10"/>
            <p:cNvSpPr>
              <a:spLocks noChangeArrowheads="1"/>
            </p:cNvSpPr>
            <p:nvPr/>
          </p:nvSpPr>
          <p:spPr bwMode="auto">
            <a:xfrm>
              <a:off x="3840" y="1248"/>
              <a:ext cx="1248" cy="4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Memory</a:t>
              </a:r>
            </a:p>
          </p:txBody>
        </p:sp>
        <p:sp>
          <p:nvSpPr>
            <p:cNvPr id="8200" name="Rectangle 11"/>
            <p:cNvSpPr>
              <a:spLocks noChangeArrowheads="1"/>
            </p:cNvSpPr>
            <p:nvPr/>
          </p:nvSpPr>
          <p:spPr bwMode="auto">
            <a:xfrm>
              <a:off x="3840" y="1824"/>
              <a:ext cx="1248" cy="4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Network</a:t>
              </a:r>
            </a:p>
          </p:txBody>
        </p:sp>
        <p:sp>
          <p:nvSpPr>
            <p:cNvPr id="8201" name="AutoShape 14"/>
            <p:cNvSpPr>
              <a:spLocks noChangeArrowheads="1"/>
            </p:cNvSpPr>
            <p:nvPr/>
          </p:nvSpPr>
          <p:spPr bwMode="auto">
            <a:xfrm>
              <a:off x="3840" y="2398"/>
              <a:ext cx="1248" cy="482"/>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200" b="1">
                  <a:latin typeface="Courier New" panose="02070309020205020404" pitchFamily="49" charset="0"/>
                </a:rPr>
                <a:t>Program</a:t>
              </a:r>
            </a:p>
          </p:txBody>
        </p:sp>
        <p:sp>
          <p:nvSpPr>
            <p:cNvPr id="8202" name="AutoShape 15"/>
            <p:cNvSpPr>
              <a:spLocks/>
            </p:cNvSpPr>
            <p:nvPr/>
          </p:nvSpPr>
          <p:spPr bwMode="auto">
            <a:xfrm>
              <a:off x="3408" y="624"/>
              <a:ext cx="336" cy="2256"/>
            </a:xfrm>
            <a:prstGeom prst="leftBrace">
              <a:avLst>
                <a:gd name="adj1" fmla="val 55952"/>
                <a:gd name="adj2" fmla="val 4946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3" name="AutoShape 16"/>
            <p:cNvSpPr>
              <a:spLocks noChangeArrowheads="1"/>
            </p:cNvSpPr>
            <p:nvPr/>
          </p:nvSpPr>
          <p:spPr bwMode="auto">
            <a:xfrm>
              <a:off x="2352" y="1392"/>
              <a:ext cx="912" cy="480"/>
            </a:xfrm>
            <a:prstGeom prst="leftRightArrow">
              <a:avLst>
                <a:gd name="adj1" fmla="val 50000"/>
                <a:gd name="adj2" fmla="val 38000"/>
              </a:avLst>
            </a:prstGeom>
            <a:solidFill>
              <a:schemeClr val="accent2"/>
            </a:solidFill>
            <a:ln w="254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4" name="Text Box 18"/>
            <p:cNvSpPr txBox="1">
              <a:spLocks noChangeArrowheads="1"/>
            </p:cNvSpPr>
            <p:nvPr/>
          </p:nvSpPr>
          <p:spPr bwMode="auto">
            <a:xfrm>
              <a:off x="2400" y="1104"/>
              <a:ext cx="10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i="1">
                  <a:solidFill>
                    <a:srgbClr val="FF0000"/>
                  </a:solidFill>
                  <a:latin typeface="Times New Roman" panose="02020603050405020304" pitchFamily="18" charset="0"/>
                </a:rPr>
                <a:t>information</a:t>
              </a:r>
            </a:p>
          </p:txBody>
        </p:sp>
      </p:grpSp>
      <p:sp>
        <p:nvSpPr>
          <p:cNvPr id="8196" name="Rectangle 21"/>
          <p:cNvSpPr>
            <a:spLocks noGrp="1" noChangeArrowheads="1"/>
          </p:cNvSpPr>
          <p:nvPr>
            <p:ph type="body" idx="1"/>
          </p:nvPr>
        </p:nvSpPr>
        <p:spPr>
          <a:xfrm>
            <a:off x="0" y="4489450"/>
            <a:ext cx="9144000" cy="1712913"/>
          </a:xfrm>
          <a:noFill/>
        </p:spPr>
        <p:txBody>
          <a:bodyPr lIns="0" tIns="0" rIns="0" bIns="0"/>
          <a:lstStyle/>
          <a:p>
            <a:pPr indent="-228600" eaLnBrk="1" hangingPunct="1"/>
            <a:r>
              <a:rPr lang="en-US" altLang="en-US">
                <a:solidFill>
                  <a:srgbClr val="FF0000"/>
                </a:solidFill>
              </a:rPr>
              <a:t>Data exchange</a:t>
            </a:r>
          </a:p>
          <a:p>
            <a:pPr indent="-228600" eaLnBrk="1" hangingPunct="1"/>
            <a:r>
              <a:rPr lang="en-US" altLang="en-US">
                <a:solidFill>
                  <a:srgbClr val="FF0000"/>
                </a:solidFill>
              </a:rPr>
              <a:t>Data exchange type</a:t>
            </a:r>
            <a:r>
              <a:rPr lang="en-US" altLang="en-US"/>
              <a:t>: Character, Object, voice, picture, audio, video...</a:t>
            </a:r>
          </a:p>
        </p:txBody>
      </p:sp>
    </p:spTree>
  </p:cSld>
  <p:clrMapOvr>
    <a:masterClrMapping/>
  </p:clrMapOvr>
  <p:transition spd="med">
    <p:comb/>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a:t>Filter Streams</a:t>
            </a:r>
          </a:p>
        </p:txBody>
      </p:sp>
      <p:sp>
        <p:nvSpPr>
          <p:cNvPr id="53251" name="Rectangle 3"/>
          <p:cNvSpPr>
            <a:spLocks noGrp="1" noChangeArrowheads="1"/>
          </p:cNvSpPr>
          <p:nvPr>
            <p:ph type="body" idx="1"/>
          </p:nvPr>
        </p:nvSpPr>
        <p:spPr/>
        <p:txBody>
          <a:bodyPr/>
          <a:lstStyle/>
          <a:p>
            <a:pPr marL="114300" indent="-114300" eaLnBrk="1" hangingPunct="1"/>
            <a:r>
              <a:rPr lang="en-US" altLang="en-US" sz="2400" b="1">
                <a:solidFill>
                  <a:schemeClr val="hlink"/>
                </a:solidFill>
              </a:rPr>
              <a:t>Filter Input Stream 	Purpose of Stream</a:t>
            </a:r>
          </a:p>
          <a:p>
            <a:pPr marL="114300" indent="-114300" eaLnBrk="1" hangingPunct="1"/>
            <a:r>
              <a:rPr lang="en-US" altLang="en-US" sz="2400" b="1">
                <a:solidFill>
                  <a:srgbClr val="0000FF"/>
                </a:solidFill>
              </a:rPr>
              <a:t>BufferedInputStream</a:t>
            </a:r>
            <a:r>
              <a:rPr lang="en-US" altLang="en-US" sz="2400"/>
              <a:t> 	</a:t>
            </a:r>
            <a:r>
              <a:rPr lang="en-US" altLang="en-US" sz="2600"/>
              <a:t>Buffers access to data, to 					improve efficiency.</a:t>
            </a:r>
          </a:p>
          <a:p>
            <a:pPr marL="114300" indent="-114300" eaLnBrk="1" hangingPunct="1"/>
            <a:r>
              <a:rPr lang="en-US" altLang="en-US" sz="2400" b="1">
                <a:solidFill>
                  <a:srgbClr val="0000FF"/>
                </a:solidFill>
              </a:rPr>
              <a:t>DataInputStream</a:t>
            </a:r>
            <a:r>
              <a:rPr lang="en-US" altLang="en-US" sz="2400"/>
              <a:t> 	</a:t>
            </a:r>
            <a:r>
              <a:rPr lang="en-US" altLang="en-US" sz="2600"/>
              <a:t>Reads primitive data types, 					such as an int, a float, a 	double, </a:t>
            </a:r>
            <a:br>
              <a:rPr lang="en-US" altLang="en-US" sz="2600"/>
            </a:br>
            <a:r>
              <a:rPr lang="en-US" altLang="en-US" sz="2600"/>
              <a:t>				or even a line of text, from an input 				stream</a:t>
            </a:r>
            <a:r>
              <a:rPr lang="en-US" altLang="en-US" sz="2600" b="1"/>
              <a:t>.</a:t>
            </a:r>
          </a:p>
          <a:p>
            <a:pPr marL="114300" indent="-114300" eaLnBrk="1" hangingPunct="1"/>
            <a:r>
              <a:rPr lang="en-US" altLang="en-US" sz="2400" b="1"/>
              <a:t>BufferedOutputStream</a:t>
            </a:r>
          </a:p>
          <a:p>
            <a:pPr marL="114300" indent="-114300" eaLnBrk="1" hangingPunct="1"/>
            <a:endParaRPr lang="en-US" altLang="en-US" sz="2400" b="1"/>
          </a:p>
          <a:p>
            <a:pPr marL="114300" indent="-114300" eaLnBrk="1" hangingPunct="1"/>
            <a:r>
              <a:rPr lang="en-US" altLang="en-US" sz="2400" b="1"/>
              <a:t>DataOutputStream</a:t>
            </a:r>
          </a:p>
          <a:p>
            <a:pPr marL="114300" indent="-114300" eaLnBrk="1" hangingPunct="1"/>
            <a:endParaRPr lang="en-US" altLang="en-US" sz="2400" b="1"/>
          </a:p>
          <a:p>
            <a:pPr marL="114300" indent="-114300" eaLnBrk="1" hangingPunct="1"/>
            <a:r>
              <a:rPr lang="en-US" altLang="en-US" sz="2400" b="1"/>
              <a:t>PrintStream</a:t>
            </a:r>
          </a:p>
        </p:txBody>
      </p:sp>
    </p:spTree>
  </p:cSld>
  <p:clrMapOvr>
    <a:masterClrMapping/>
  </p:clrMapOvr>
  <p:transition spd="med">
    <p:comb/>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a:t>BufferedInputStream</a:t>
            </a:r>
          </a:p>
        </p:txBody>
      </p:sp>
      <p:sp>
        <p:nvSpPr>
          <p:cNvPr id="54275" name="Rectangle 3"/>
          <p:cNvSpPr>
            <a:spLocks noGrp="1" noChangeArrowheads="1"/>
          </p:cNvSpPr>
          <p:nvPr>
            <p:ph type="body" idx="1"/>
          </p:nvPr>
        </p:nvSpPr>
        <p:spPr/>
        <p:txBody>
          <a:bodyPr/>
          <a:lstStyle/>
          <a:p>
            <a:pPr marL="171450" indent="-171450" eaLnBrk="1" hangingPunct="1">
              <a:lnSpc>
                <a:spcPct val="80000"/>
              </a:lnSpc>
            </a:pPr>
            <a:r>
              <a:rPr lang="en-US" altLang="en-US" sz="2600" b="1">
                <a:solidFill>
                  <a:srgbClr val="0000FF"/>
                </a:solidFill>
              </a:rPr>
              <a:t>BufferedInputStream (InputStream input)</a:t>
            </a:r>
            <a:r>
              <a:rPr lang="en-US" altLang="en-US" sz="2600"/>
              <a:t> </a:t>
            </a:r>
          </a:p>
          <a:p>
            <a:pPr marL="571500" lvl="1" indent="-171450" eaLnBrk="1" hangingPunct="1">
              <a:lnSpc>
                <a:spcPct val="80000"/>
              </a:lnSpc>
            </a:pPr>
            <a:r>
              <a:rPr lang="en-US" altLang="en-US" sz="2400"/>
              <a:t>creates a buffered stream that will read from the specified InputStream object.</a:t>
            </a:r>
          </a:p>
          <a:p>
            <a:pPr marL="171450" indent="-171450" eaLnBrk="1" hangingPunct="1">
              <a:lnSpc>
                <a:spcPct val="80000"/>
              </a:lnSpc>
            </a:pPr>
            <a:r>
              <a:rPr lang="en-US" altLang="en-US" sz="2600" b="1">
                <a:solidFill>
                  <a:srgbClr val="0000FF"/>
                </a:solidFill>
              </a:rPr>
              <a:t>BufferedInputStream (InputStream input, int bufferSize)</a:t>
            </a:r>
            <a:r>
              <a:rPr lang="en-US" altLang="en-US" sz="2600"/>
              <a:t> throws </a:t>
            </a:r>
            <a:r>
              <a:rPr lang="en-US" altLang="en-US" sz="2600">
                <a:solidFill>
                  <a:schemeClr val="folHlink"/>
                </a:solidFill>
              </a:rPr>
              <a:t>java.lang.IllegalArgumentException</a:t>
            </a:r>
          </a:p>
          <a:p>
            <a:pPr marL="571500" lvl="1" indent="-171450" eaLnBrk="1" hangingPunct="1">
              <a:lnSpc>
                <a:spcPct val="80000"/>
              </a:lnSpc>
            </a:pPr>
            <a:r>
              <a:rPr lang="en-US" altLang="en-US" sz="2400"/>
              <a:t> creates a buffered stream, of the specified size, which reads from the </a:t>
            </a:r>
            <a:r>
              <a:rPr lang="en-US" altLang="en-US" sz="2400">
                <a:solidFill>
                  <a:schemeClr val="folHlink"/>
                </a:solidFill>
              </a:rPr>
              <a:t>InputStream</a:t>
            </a:r>
            <a:r>
              <a:rPr lang="en-US" altLang="en-US" sz="2400"/>
              <a:t> object passed as a parameter. </a:t>
            </a:r>
          </a:p>
          <a:p>
            <a:pPr marL="171450" indent="-171450" eaLnBrk="1" hangingPunct="1">
              <a:lnSpc>
                <a:spcPct val="80000"/>
              </a:lnSpc>
            </a:pPr>
            <a:r>
              <a:rPr lang="en-US" altLang="en-US" sz="2600">
                <a:solidFill>
                  <a:schemeClr val="hlink"/>
                </a:solidFill>
              </a:rPr>
              <a:t>BufferedInputStream does not declare any new methods</a:t>
            </a:r>
            <a:r>
              <a:rPr lang="en-US" altLang="en-US" sz="2600"/>
              <a:t> of its own. It only overrides methods from </a:t>
            </a:r>
            <a:r>
              <a:rPr lang="en-US" altLang="en-US" sz="2600">
                <a:solidFill>
                  <a:schemeClr val="folHlink"/>
                </a:solidFill>
              </a:rPr>
              <a:t>InputStream</a:t>
            </a:r>
            <a:r>
              <a:rPr lang="en-US" altLang="en-US" sz="2600"/>
              <a:t>.</a:t>
            </a:r>
          </a:p>
          <a:p>
            <a:pPr marL="171450" indent="-171450" eaLnBrk="1" hangingPunct="1">
              <a:lnSpc>
                <a:spcPct val="80000"/>
              </a:lnSpc>
            </a:pPr>
            <a:r>
              <a:rPr lang="en-US" altLang="en-US" sz="2600"/>
              <a:t>Chaining Filters Together</a:t>
            </a:r>
          </a:p>
          <a:p>
            <a:pPr marL="171450" indent="-171450" eaLnBrk="1" hangingPunct="1">
              <a:lnSpc>
                <a:spcPct val="80000"/>
              </a:lnSpc>
              <a:spcBef>
                <a:spcPct val="10000"/>
              </a:spcBef>
              <a:buFont typeface="Wingdings" panose="05000000000000000000" pitchFamily="2" charset="2"/>
              <a:buNone/>
            </a:pPr>
            <a:r>
              <a:rPr lang="en-US" altLang="en-US" sz="2600"/>
              <a:t>  DataOutputStream dout = </a:t>
            </a:r>
            <a:r>
              <a:rPr lang="en-US" altLang="en-US" sz="2600">
                <a:solidFill>
                  <a:srgbClr val="0000FF"/>
                </a:solidFill>
              </a:rPr>
              <a:t>new DataOutputStream(</a:t>
            </a:r>
          </a:p>
          <a:p>
            <a:pPr marL="171450" indent="-171450" eaLnBrk="1" hangingPunct="1">
              <a:lnSpc>
                <a:spcPct val="80000"/>
              </a:lnSpc>
              <a:spcBef>
                <a:spcPct val="10000"/>
              </a:spcBef>
              <a:buFont typeface="Wingdings" panose="05000000000000000000" pitchFamily="2" charset="2"/>
              <a:buNone/>
            </a:pPr>
            <a:r>
              <a:rPr lang="en-US" altLang="en-US" sz="2600"/>
              <a:t>				</a:t>
            </a:r>
            <a:r>
              <a:rPr lang="en-US" altLang="en-US" sz="2600">
                <a:solidFill>
                  <a:srgbClr val="FF0000"/>
                </a:solidFill>
              </a:rPr>
              <a:t>new BufferedOutputStream(</a:t>
            </a:r>
          </a:p>
          <a:p>
            <a:pPr marL="171450" indent="-171450" eaLnBrk="1" hangingPunct="1">
              <a:lnSpc>
                <a:spcPct val="80000"/>
              </a:lnSpc>
              <a:spcBef>
                <a:spcPct val="10000"/>
              </a:spcBef>
              <a:buFont typeface="Wingdings" panose="05000000000000000000" pitchFamily="2" charset="2"/>
              <a:buNone/>
            </a:pPr>
            <a:r>
              <a:rPr lang="en-US" altLang="en-US" sz="2600"/>
              <a:t>				</a:t>
            </a:r>
            <a:r>
              <a:rPr lang="en-US" altLang="en-US" sz="2600">
                <a:solidFill>
                  <a:srgbClr val="0000FF"/>
                </a:solidFill>
              </a:rPr>
              <a:t>new FileOutputStream("data.txt")));</a:t>
            </a:r>
          </a:p>
          <a:p>
            <a:pPr marL="171450" indent="-171450" eaLnBrk="1" hangingPunct="1">
              <a:lnSpc>
                <a:spcPct val="80000"/>
              </a:lnSpc>
              <a:spcBef>
                <a:spcPct val="10000"/>
              </a:spcBef>
              <a:buFont typeface="Wingdings" panose="05000000000000000000" pitchFamily="2" charset="2"/>
              <a:buNone/>
            </a:pPr>
            <a:r>
              <a:rPr lang="en-US" altLang="en-US" sz="2600"/>
              <a:t>  DataInputStream din = </a:t>
            </a:r>
            <a:r>
              <a:rPr lang="en-US" altLang="en-US" sz="2600">
                <a:solidFill>
                  <a:srgbClr val="0000FF"/>
                </a:solidFill>
              </a:rPr>
              <a:t>new DataInputStream(</a:t>
            </a:r>
          </a:p>
          <a:p>
            <a:pPr marL="171450" indent="-171450" eaLnBrk="1" hangingPunct="1">
              <a:lnSpc>
                <a:spcPct val="80000"/>
              </a:lnSpc>
              <a:spcBef>
                <a:spcPct val="10000"/>
              </a:spcBef>
              <a:buFont typeface="Wingdings" panose="05000000000000000000" pitchFamily="2" charset="2"/>
              <a:buNone/>
            </a:pPr>
            <a:r>
              <a:rPr lang="en-US" altLang="en-US" sz="2600"/>
              <a:t>				</a:t>
            </a:r>
            <a:r>
              <a:rPr lang="en-US" altLang="en-US" sz="2600">
                <a:solidFill>
                  <a:srgbClr val="FF0000"/>
                </a:solidFill>
              </a:rPr>
              <a:t>new BufferedInputStream(</a:t>
            </a:r>
          </a:p>
          <a:p>
            <a:pPr marL="171450" indent="-171450" eaLnBrk="1" hangingPunct="1">
              <a:lnSpc>
                <a:spcPct val="80000"/>
              </a:lnSpc>
              <a:spcBef>
                <a:spcPct val="10000"/>
              </a:spcBef>
              <a:buFont typeface="Wingdings" panose="05000000000000000000" pitchFamily="2" charset="2"/>
              <a:buNone/>
            </a:pPr>
            <a:r>
              <a:rPr lang="en-US" altLang="en-US" sz="2600"/>
              <a:t>				</a:t>
            </a:r>
            <a:r>
              <a:rPr lang="en-US" altLang="en-US" sz="2600">
                <a:solidFill>
                  <a:srgbClr val="0000FF"/>
                </a:solidFill>
              </a:rPr>
              <a:t>new FileInputStream("data.txt")));</a:t>
            </a:r>
          </a:p>
        </p:txBody>
      </p:sp>
    </p:spTree>
  </p:cSld>
  <p:clrMapOvr>
    <a:masterClrMapping/>
  </p:clrMapOvr>
  <p:transition spd="med">
    <p:comb/>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a:t>FileCopy using BufferedInputStream</a:t>
            </a:r>
          </a:p>
        </p:txBody>
      </p:sp>
      <p:sp>
        <p:nvSpPr>
          <p:cNvPr id="55299" name="Rectangle 3"/>
          <p:cNvSpPr>
            <a:spLocks noGrp="1" noChangeArrowheads="1"/>
          </p:cNvSpPr>
          <p:nvPr>
            <p:ph type="body" idx="1"/>
          </p:nvPr>
        </p:nvSpPr>
        <p:spPr/>
        <p:txBody>
          <a:bodyPr/>
          <a:lstStyle/>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a:solidFill>
                  <a:srgbClr val="7F0055"/>
                </a:solidFill>
                <a:latin typeface="Times New Roman" panose="02020603050405020304" pitchFamily="18" charset="0"/>
              </a:rPr>
              <a:t>import</a:t>
            </a:r>
            <a:r>
              <a:rPr lang="en-US" altLang="en-US" sz="2400">
                <a:solidFill>
                  <a:srgbClr val="000000"/>
                </a:solidFill>
                <a:latin typeface="Times New Roman" panose="02020603050405020304" pitchFamily="18" charset="0"/>
              </a:rPr>
              <a:t> java.io.*;</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a:solidFill>
                  <a:srgbClr val="7F0055"/>
                </a:solidFill>
                <a:latin typeface="Times New Roman" panose="02020603050405020304" pitchFamily="18" charset="0"/>
              </a:rPr>
              <a:t>public</a:t>
            </a:r>
            <a:r>
              <a:rPr lang="en-US" altLang="en-US" sz="2400">
                <a:solidFill>
                  <a:srgbClr val="000000"/>
                </a:solidFill>
                <a:latin typeface="Times New Roman" panose="02020603050405020304" pitchFamily="18" charset="0"/>
              </a:rPr>
              <a:t> </a:t>
            </a:r>
            <a:r>
              <a:rPr lang="en-US" altLang="en-US" sz="2400" b="1">
                <a:solidFill>
                  <a:srgbClr val="7F0055"/>
                </a:solidFill>
                <a:latin typeface="Times New Roman" panose="02020603050405020304" pitchFamily="18" charset="0"/>
              </a:rPr>
              <a:t>class</a:t>
            </a:r>
            <a:r>
              <a:rPr lang="en-US" altLang="en-US" sz="2400">
                <a:solidFill>
                  <a:srgbClr val="000000"/>
                </a:solidFill>
                <a:latin typeface="Times New Roman" panose="02020603050405020304" pitchFamily="18" charset="0"/>
              </a:rPr>
              <a:t> BufferCopyFile{</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a:solidFill>
                  <a:srgbClr val="7F0055"/>
                </a:solidFill>
                <a:latin typeface="Times New Roman" panose="02020603050405020304" pitchFamily="18" charset="0"/>
              </a:rPr>
              <a:t>public</a:t>
            </a:r>
            <a:r>
              <a:rPr lang="en-US" altLang="en-US" sz="2400">
                <a:solidFill>
                  <a:srgbClr val="000000"/>
                </a:solidFill>
                <a:latin typeface="Times New Roman" panose="02020603050405020304" pitchFamily="18" charset="0"/>
              </a:rPr>
              <a:t> </a:t>
            </a:r>
            <a:r>
              <a:rPr lang="en-US" altLang="en-US" sz="2400" b="1">
                <a:solidFill>
                  <a:srgbClr val="7F0055"/>
                </a:solidFill>
                <a:latin typeface="Times New Roman" panose="02020603050405020304" pitchFamily="18" charset="0"/>
              </a:rPr>
              <a:t>static</a:t>
            </a:r>
            <a:r>
              <a:rPr lang="en-US" altLang="en-US" sz="2400">
                <a:solidFill>
                  <a:srgbClr val="000000"/>
                </a:solidFill>
                <a:latin typeface="Times New Roman" panose="02020603050405020304" pitchFamily="18" charset="0"/>
              </a:rPr>
              <a:t> </a:t>
            </a:r>
            <a:r>
              <a:rPr lang="en-US" altLang="en-US" sz="2400" b="1">
                <a:solidFill>
                  <a:srgbClr val="7F0055"/>
                </a:solidFill>
                <a:latin typeface="Times New Roman" panose="02020603050405020304" pitchFamily="18" charset="0"/>
              </a:rPr>
              <a:t>void</a:t>
            </a:r>
            <a:r>
              <a:rPr lang="en-US" altLang="en-US" sz="2400">
                <a:solidFill>
                  <a:srgbClr val="000000"/>
                </a:solidFill>
                <a:latin typeface="Times New Roman" panose="02020603050405020304" pitchFamily="18" charset="0"/>
              </a:rPr>
              <a:t> copy(String sfile, String destfile) </a:t>
            </a:r>
            <a:r>
              <a:rPr lang="en-US" altLang="en-US" sz="2400" b="1">
                <a:solidFill>
                  <a:srgbClr val="7F0055"/>
                </a:solidFill>
                <a:latin typeface="Times New Roman" panose="02020603050405020304" pitchFamily="18" charset="0"/>
              </a:rPr>
              <a:t>throws</a:t>
            </a:r>
            <a:r>
              <a:rPr lang="en-US" altLang="en-US" sz="2400">
                <a:solidFill>
                  <a:srgbClr val="000000"/>
                </a:solidFill>
                <a:latin typeface="Times New Roman" panose="02020603050405020304" pitchFamily="18" charset="0"/>
              </a:rPr>
              <a:t> IOException{</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a:solidFill>
                  <a:srgbClr val="7F0055"/>
                </a:solidFill>
                <a:latin typeface="Times New Roman" panose="02020603050405020304" pitchFamily="18" charset="0"/>
              </a:rPr>
              <a:t>	  int</a:t>
            </a:r>
            <a:r>
              <a:rPr lang="en-US" altLang="en-US" sz="2400">
                <a:solidFill>
                  <a:srgbClr val="000000"/>
                </a:solidFill>
                <a:latin typeface="Times New Roman" panose="02020603050405020304" pitchFamily="18" charset="0"/>
              </a:rPr>
              <a:t> bufferSize = 10240;</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a:solidFill>
                  <a:srgbClr val="000000"/>
                </a:solidFill>
                <a:latin typeface="Times New Roman" panose="02020603050405020304" pitchFamily="18" charset="0"/>
              </a:rPr>
              <a:t>	  BufferedInputStream fis = </a:t>
            </a:r>
            <a:r>
              <a:rPr lang="en-US" altLang="en-US" sz="2400" b="1">
                <a:solidFill>
                  <a:srgbClr val="7F0055"/>
                </a:solidFill>
                <a:latin typeface="Times New Roman" panose="02020603050405020304" pitchFamily="18" charset="0"/>
              </a:rPr>
              <a:t>new</a:t>
            </a:r>
            <a:r>
              <a:rPr lang="en-US" altLang="en-US" sz="2400">
                <a:solidFill>
                  <a:srgbClr val="000000"/>
                </a:solidFill>
                <a:latin typeface="Times New Roman" panose="02020603050405020304" pitchFamily="18" charset="0"/>
              </a:rPr>
              <a:t> </a:t>
            </a:r>
            <a:r>
              <a:rPr lang="en-US" altLang="en-US" sz="2400" b="1">
                <a:solidFill>
                  <a:srgbClr val="000000"/>
                </a:solidFill>
                <a:latin typeface="Times New Roman" panose="02020603050405020304" pitchFamily="18" charset="0"/>
              </a:rPr>
              <a:t>BufferedInputStream(</a:t>
            </a:r>
            <a:r>
              <a:rPr lang="en-US" altLang="en-US" sz="2400" b="1">
                <a:solidFill>
                  <a:srgbClr val="7F0055"/>
                </a:solidFill>
                <a:latin typeface="Times New Roman" panose="02020603050405020304" pitchFamily="18" charset="0"/>
              </a:rPr>
              <a:t>new</a:t>
            </a:r>
            <a:r>
              <a:rPr lang="en-US" altLang="en-US" sz="2400">
                <a:solidFill>
                  <a:srgbClr val="000000"/>
                </a:solidFill>
                <a:latin typeface="Times New Roman" panose="02020603050405020304" pitchFamily="18" charset="0"/>
              </a:rPr>
              <a:t> 							FileInputStream(sfile),bufferSize);</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a:solidFill>
                  <a:srgbClr val="000000"/>
                </a:solidFill>
                <a:latin typeface="Times New Roman" panose="02020603050405020304" pitchFamily="18" charset="0"/>
              </a:rPr>
              <a:t>	   BufferedOutputStream fos = </a:t>
            </a:r>
            <a:r>
              <a:rPr lang="en-US" altLang="en-US" sz="2400" b="1">
                <a:solidFill>
                  <a:srgbClr val="7F0055"/>
                </a:solidFill>
                <a:latin typeface="Times New Roman" panose="02020603050405020304" pitchFamily="18" charset="0"/>
              </a:rPr>
              <a:t>new</a:t>
            </a:r>
            <a:r>
              <a:rPr lang="en-US" altLang="en-US" sz="2400">
                <a:solidFill>
                  <a:srgbClr val="000000"/>
                </a:solidFill>
                <a:latin typeface="Times New Roman" panose="02020603050405020304" pitchFamily="18" charset="0"/>
              </a:rPr>
              <a:t> </a:t>
            </a:r>
            <a:r>
              <a:rPr lang="en-US" altLang="en-US" sz="2400" b="1">
                <a:solidFill>
                  <a:srgbClr val="000000"/>
                </a:solidFill>
                <a:latin typeface="Times New Roman" panose="02020603050405020304" pitchFamily="18" charset="0"/>
              </a:rPr>
              <a:t>BufferedOutputStream(</a:t>
            </a:r>
            <a:r>
              <a:rPr lang="en-US" altLang="en-US" sz="2400" b="1">
                <a:solidFill>
                  <a:srgbClr val="7F0055"/>
                </a:solidFill>
                <a:latin typeface="Times New Roman" panose="02020603050405020304" pitchFamily="18" charset="0"/>
              </a:rPr>
              <a:t>new</a:t>
            </a:r>
            <a:r>
              <a:rPr lang="en-US" altLang="en-US" sz="2400">
                <a:solidFill>
                  <a:srgbClr val="000000"/>
                </a:solidFill>
                <a:latin typeface="Times New Roman" panose="02020603050405020304" pitchFamily="18" charset="0"/>
              </a:rPr>
              <a:t> 					FileOutputStream(destfile),bufferSize);</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a:solidFill>
                  <a:srgbClr val="7F0055"/>
                </a:solidFill>
                <a:latin typeface="Times New Roman" panose="02020603050405020304" pitchFamily="18" charset="0"/>
              </a:rPr>
              <a:t>     int</a:t>
            </a:r>
            <a:r>
              <a:rPr lang="en-US" altLang="en-US" sz="2400">
                <a:solidFill>
                  <a:srgbClr val="000000"/>
                </a:solidFill>
                <a:latin typeface="Times New Roman" panose="02020603050405020304" pitchFamily="18" charset="0"/>
              </a:rPr>
              <a:t> c;</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a:solidFill>
                  <a:srgbClr val="7F0055"/>
                </a:solidFill>
                <a:latin typeface="Times New Roman" panose="02020603050405020304" pitchFamily="18" charset="0"/>
              </a:rPr>
              <a:t>     long</a:t>
            </a:r>
            <a:r>
              <a:rPr lang="en-US" altLang="en-US" sz="2400">
                <a:solidFill>
                  <a:srgbClr val="000000"/>
                </a:solidFill>
                <a:latin typeface="Times New Roman" panose="02020603050405020304" pitchFamily="18" charset="0"/>
              </a:rPr>
              <a:t> beginTime = System.</a:t>
            </a:r>
            <a:r>
              <a:rPr lang="en-US" altLang="en-US" sz="2400" i="1">
                <a:solidFill>
                  <a:srgbClr val="000000"/>
                </a:solidFill>
                <a:latin typeface="Times New Roman" panose="02020603050405020304" pitchFamily="18" charset="0"/>
              </a:rPr>
              <a:t>currentTimeMillis</a:t>
            </a:r>
            <a:r>
              <a:rPr lang="en-US" altLang="en-US" sz="2400">
                <a:solidFill>
                  <a:srgbClr val="000000"/>
                </a:solidFill>
                <a:latin typeface="Times New Roman" panose="02020603050405020304" pitchFamily="18" charset="0"/>
              </a:rPr>
              <a:t>();</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a:solidFill>
                  <a:srgbClr val="7F0055"/>
                </a:solidFill>
                <a:latin typeface="Times New Roman" panose="02020603050405020304" pitchFamily="18" charset="0"/>
              </a:rPr>
              <a:t>	   while</a:t>
            </a:r>
            <a:r>
              <a:rPr lang="en-US" altLang="en-US" sz="2400" b="1">
                <a:solidFill>
                  <a:srgbClr val="000000"/>
                </a:solidFill>
                <a:latin typeface="Times New Roman" panose="02020603050405020304" pitchFamily="18" charset="0"/>
              </a:rPr>
              <a:t>((c=fis.read())&gt;-1) fos.write(c);</a:t>
            </a:r>
            <a:endParaRPr lang="en-US" altLang="en-US" sz="2400" b="1">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b="1">
                <a:solidFill>
                  <a:srgbClr val="7F0055"/>
                </a:solidFill>
                <a:latin typeface="Times New Roman" panose="02020603050405020304" pitchFamily="18" charset="0"/>
              </a:rPr>
              <a:t>	   long</a:t>
            </a:r>
            <a:r>
              <a:rPr lang="en-US" altLang="en-US" sz="2400">
                <a:solidFill>
                  <a:srgbClr val="000000"/>
                </a:solidFill>
                <a:latin typeface="Times New Roman" panose="02020603050405020304" pitchFamily="18" charset="0"/>
              </a:rPr>
              <a:t> endTime = System.</a:t>
            </a:r>
            <a:r>
              <a:rPr lang="en-US" altLang="en-US" sz="2400" i="1">
                <a:solidFill>
                  <a:srgbClr val="000000"/>
                </a:solidFill>
                <a:latin typeface="Times New Roman" panose="02020603050405020304" pitchFamily="18" charset="0"/>
              </a:rPr>
              <a:t>currentTimeMillis</a:t>
            </a:r>
            <a:r>
              <a:rPr lang="en-US" altLang="en-US" sz="2400">
                <a:solidFill>
                  <a:srgbClr val="000000"/>
                </a:solidFill>
                <a:latin typeface="Times New Roman" panose="02020603050405020304" pitchFamily="18" charset="0"/>
              </a:rPr>
              <a:t>();</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a:solidFill>
                  <a:srgbClr val="000000"/>
                </a:solidFill>
                <a:latin typeface="Times New Roman" panose="02020603050405020304" pitchFamily="18" charset="0"/>
              </a:rPr>
              <a:t>	   System.</a:t>
            </a:r>
            <a:r>
              <a:rPr lang="en-US" altLang="en-US" sz="2400" i="1">
                <a:solidFill>
                  <a:srgbClr val="0000C0"/>
                </a:solidFill>
                <a:latin typeface="Times New Roman" panose="02020603050405020304" pitchFamily="18" charset="0"/>
              </a:rPr>
              <a:t>out</a:t>
            </a:r>
            <a:r>
              <a:rPr lang="en-US" altLang="en-US" sz="2400">
                <a:solidFill>
                  <a:srgbClr val="000000"/>
                </a:solidFill>
                <a:latin typeface="Times New Roman" panose="02020603050405020304" pitchFamily="18" charset="0"/>
              </a:rPr>
              <a:t>.println(</a:t>
            </a:r>
            <a:r>
              <a:rPr lang="en-US" altLang="en-US" sz="2400">
                <a:solidFill>
                  <a:srgbClr val="2A00FF"/>
                </a:solidFill>
                <a:latin typeface="Times New Roman" panose="02020603050405020304" pitchFamily="18" charset="0"/>
              </a:rPr>
              <a:t>"Copy time: "</a:t>
            </a:r>
            <a:r>
              <a:rPr lang="en-US" altLang="en-US" sz="2400">
                <a:solidFill>
                  <a:srgbClr val="000000"/>
                </a:solidFill>
                <a:latin typeface="Times New Roman" panose="02020603050405020304" pitchFamily="18" charset="0"/>
              </a:rPr>
              <a:t>+(endTime-beginTime)+ </a:t>
            </a:r>
            <a:r>
              <a:rPr lang="en-US" altLang="en-US" sz="2400">
                <a:solidFill>
                  <a:srgbClr val="2A00FF"/>
                </a:solidFill>
                <a:latin typeface="Times New Roman" panose="02020603050405020304" pitchFamily="18" charset="0"/>
              </a:rPr>
              <a:t>"ms"</a:t>
            </a:r>
            <a:r>
              <a:rPr lang="en-US" altLang="en-US" sz="2400">
                <a:solidFill>
                  <a:srgbClr val="000000"/>
                </a:solidFill>
                <a:latin typeface="Times New Roman" panose="02020603050405020304" pitchFamily="18" charset="0"/>
              </a:rPr>
              <a:t>);</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a:solidFill>
                  <a:srgbClr val="000000"/>
                </a:solidFill>
                <a:latin typeface="Times New Roman" panose="02020603050405020304" pitchFamily="18" charset="0"/>
              </a:rPr>
              <a:t>	   fis.close();</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a:solidFill>
                  <a:srgbClr val="000000"/>
                </a:solidFill>
                <a:latin typeface="Times New Roman" panose="02020603050405020304" pitchFamily="18" charset="0"/>
              </a:rPr>
              <a:t>	   fos.close();</a:t>
            </a:r>
            <a:endParaRPr lang="en-US" altLang="en-US" sz="2400">
              <a:latin typeface="Times New Roman" panose="02020603050405020304" pitchFamily="18" charset="0"/>
            </a:endParaRPr>
          </a:p>
          <a:p>
            <a:pPr marL="177800" indent="-177800" eaLnBrk="1" hangingPunct="1">
              <a:lnSpc>
                <a:spcPct val="90000"/>
              </a:lnSpc>
              <a:spcBef>
                <a:spcPct val="0"/>
              </a:spcBef>
              <a:buFont typeface="Wingdings" panose="05000000000000000000" pitchFamily="2" charset="2"/>
              <a:buNone/>
              <a:tabLst>
                <a:tab pos="625475" algn="l"/>
              </a:tabLst>
            </a:pPr>
            <a:r>
              <a:rPr lang="en-US" altLang="en-US" sz="2400">
                <a:solidFill>
                  <a:srgbClr val="000000"/>
                </a:solidFill>
                <a:latin typeface="Times New Roman" panose="02020603050405020304" pitchFamily="18" charset="0"/>
              </a:rPr>
              <a:t>}</a:t>
            </a:r>
          </a:p>
        </p:txBody>
      </p:sp>
    </p:spTree>
  </p:cSld>
  <p:clrMapOvr>
    <a:masterClrMapping/>
  </p:clrMapOvr>
  <p:transition spd="med">
    <p:comb/>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a:t>A Speed of new FileCopy </a:t>
            </a:r>
          </a:p>
        </p:txBody>
      </p:sp>
      <p:sp>
        <p:nvSpPr>
          <p:cNvPr id="56323" name="Rectangle 3"/>
          <p:cNvSpPr>
            <a:spLocks noGrp="1" noChangeArrowheads="1"/>
          </p:cNvSpPr>
          <p:nvPr>
            <p:ph type="body" idx="1"/>
          </p:nvPr>
        </p:nvSpPr>
        <p:spPr>
          <a:xfrm>
            <a:off x="0" y="762000"/>
            <a:ext cx="9144000" cy="5638800"/>
          </a:xfrm>
        </p:spPr>
        <p:txBody>
          <a:bodyPr/>
          <a:lstStyle/>
          <a:p>
            <a:pPr eaLnBrk="1" hangingPunct="1">
              <a:lnSpc>
                <a:spcPct val="80000"/>
              </a:lnSpc>
            </a:pPr>
            <a:r>
              <a:rPr lang="en-US" altLang="en-US"/>
              <a:t>Example runs of the following BufferCopyFile, with text files of various sizes, shows gains of ~3x. (In </a:t>
            </a:r>
            <a:r>
              <a:rPr lang="en-US" altLang="en-US" i="1"/>
              <a:t>Java Platform Performance</a:t>
            </a:r>
            <a:r>
              <a:rPr lang="en-US" altLang="en-US"/>
              <a:t> by Wilson and Kesselman, an example using a 370K JPEG file has a gain in execution speed of 83x!) </a:t>
            </a:r>
          </a:p>
          <a:p>
            <a:pPr eaLnBrk="1" hangingPunct="1">
              <a:lnSpc>
                <a:spcPct val="80000"/>
              </a:lnSpc>
            </a:pPr>
            <a:r>
              <a:rPr lang="en-US" altLang="en-US">
                <a:solidFill>
                  <a:srgbClr val="0000FF"/>
                </a:solidFill>
              </a:rPr>
              <a:t>Size -  624 bytes : </a:t>
            </a:r>
            <a:br>
              <a:rPr lang="en-US" altLang="en-US">
                <a:solidFill>
                  <a:srgbClr val="0000FF"/>
                </a:solidFill>
              </a:rPr>
            </a:br>
            <a:r>
              <a:rPr lang="en-US" altLang="en-US"/>
              <a:t>With buffering: 10 ms </a:t>
            </a:r>
            <a:br>
              <a:rPr lang="en-US" altLang="en-US"/>
            </a:br>
            <a:r>
              <a:rPr lang="en-US" altLang="en-US"/>
              <a:t>Without buffering: 30 ms </a:t>
            </a:r>
          </a:p>
          <a:p>
            <a:pPr eaLnBrk="1" hangingPunct="1">
              <a:lnSpc>
                <a:spcPct val="80000"/>
              </a:lnSpc>
            </a:pPr>
            <a:r>
              <a:rPr lang="en-US" altLang="en-US">
                <a:solidFill>
                  <a:srgbClr val="0000FF"/>
                </a:solidFill>
              </a:rPr>
              <a:t>Size - 10,610 bytes :</a:t>
            </a:r>
            <a:r>
              <a:rPr lang="en-US" altLang="en-US"/>
              <a:t> </a:t>
            </a:r>
            <a:br>
              <a:rPr lang="en-US" altLang="en-US"/>
            </a:br>
            <a:r>
              <a:rPr lang="en-US" altLang="en-US"/>
              <a:t>With buffering: 30 ms </a:t>
            </a:r>
            <a:br>
              <a:rPr lang="en-US" altLang="en-US"/>
            </a:br>
            <a:r>
              <a:rPr lang="en-US" altLang="en-US"/>
              <a:t>Without buffering: 80 ms </a:t>
            </a:r>
          </a:p>
          <a:p>
            <a:pPr eaLnBrk="1" hangingPunct="1">
              <a:lnSpc>
                <a:spcPct val="80000"/>
              </a:lnSpc>
            </a:pPr>
            <a:r>
              <a:rPr lang="en-US" altLang="en-US">
                <a:solidFill>
                  <a:srgbClr val="0000FF"/>
                </a:solidFill>
              </a:rPr>
              <a:t>Size - 742,702 bytes : </a:t>
            </a:r>
            <a:br>
              <a:rPr lang="en-US" altLang="en-US">
                <a:solidFill>
                  <a:srgbClr val="0000FF"/>
                </a:solidFill>
              </a:rPr>
            </a:br>
            <a:r>
              <a:rPr lang="en-US" altLang="en-US"/>
              <a:t>With buffering: 180 ms </a:t>
            </a:r>
            <a:br>
              <a:rPr lang="en-US" altLang="en-US"/>
            </a:br>
            <a:r>
              <a:rPr lang="en-US" altLang="en-US"/>
              <a:t>Without buffering: 741 ms</a:t>
            </a:r>
            <a:r>
              <a:rPr lang="en-US" altLang="en-US" sz="2400"/>
              <a:t> </a:t>
            </a:r>
            <a:br>
              <a:rPr lang="en-US" altLang="en-US" sz="2400"/>
            </a:br>
            <a:endParaRPr lang="en-US" altLang="en-US" sz="2400"/>
          </a:p>
        </p:txBody>
      </p:sp>
    </p:spTree>
  </p:cSld>
  <p:clrMapOvr>
    <a:masterClrMapping/>
  </p:clrMapOvr>
  <p:transition spd="med">
    <p:comb/>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a:t>DataInputStream Class</a:t>
            </a:r>
          </a:p>
        </p:txBody>
      </p:sp>
      <p:sp>
        <p:nvSpPr>
          <p:cNvPr id="57347" name="Rectangle 3"/>
          <p:cNvSpPr>
            <a:spLocks noGrp="1" noChangeArrowheads="1"/>
          </p:cNvSpPr>
          <p:nvPr>
            <p:ph type="body" idx="1"/>
          </p:nvPr>
        </p:nvSpPr>
        <p:spPr/>
        <p:txBody>
          <a:bodyPr/>
          <a:lstStyle/>
          <a:p>
            <a:pPr marL="171450" indent="-171450" eaLnBrk="1" hangingPunct="1"/>
            <a:r>
              <a:rPr lang="en-US" altLang="en-US"/>
              <a:t>The </a:t>
            </a:r>
            <a:r>
              <a:rPr lang="en-US" altLang="en-US" b="1">
                <a:solidFill>
                  <a:srgbClr val="0000FF"/>
                </a:solidFill>
              </a:rPr>
              <a:t>DataInputStream</a:t>
            </a:r>
            <a:r>
              <a:rPr lang="en-US" altLang="en-US"/>
              <a:t> and </a:t>
            </a:r>
            <a:r>
              <a:rPr lang="en-US" altLang="en-US" b="1">
                <a:solidFill>
                  <a:srgbClr val="0000FF"/>
                </a:solidFill>
              </a:rPr>
              <a:t>DataOutputStream</a:t>
            </a:r>
            <a:r>
              <a:rPr lang="en-US" altLang="en-US"/>
              <a:t> classes provide methods for reading and writing Java's primitive data types and strings in a binary format. The binary formats used are primarily intended for exchanging data between two different Java programs whether through a network connection, a data file, a pipe, or some other intermediary. What a data output stream writes, a data input stream can read.</a:t>
            </a:r>
          </a:p>
          <a:p>
            <a:pPr marL="171450" indent="-171450" eaLnBrk="1" hangingPunct="1"/>
            <a:r>
              <a:rPr lang="en-US" altLang="en-US"/>
              <a:t>Constructors </a:t>
            </a:r>
            <a:r>
              <a:rPr lang="en-US" altLang="en-US" b="1">
                <a:solidFill>
                  <a:srgbClr val="0000FF"/>
                </a:solidFill>
              </a:rPr>
              <a:t>DataInputStream</a:t>
            </a:r>
            <a:r>
              <a:rPr lang="en-US" altLang="en-US"/>
              <a:t> </a:t>
            </a:r>
            <a:r>
              <a:rPr lang="en-US" altLang="en-US">
                <a:solidFill>
                  <a:srgbClr val="0000FF"/>
                </a:solidFill>
              </a:rPr>
              <a:t>(</a:t>
            </a:r>
            <a:r>
              <a:rPr lang="en-US" altLang="en-US" b="1">
                <a:solidFill>
                  <a:schemeClr val="hlink"/>
                </a:solidFill>
              </a:rPr>
              <a:t>InputStream in</a:t>
            </a:r>
            <a:r>
              <a:rPr lang="en-US" altLang="en-US">
                <a:solidFill>
                  <a:srgbClr val="0000FF"/>
                </a:solidFill>
              </a:rPr>
              <a:t>)</a:t>
            </a:r>
            <a:r>
              <a:rPr lang="en-US" altLang="en-US"/>
              <a:t> creates a data input stream, reading from the specified input stream.</a:t>
            </a:r>
          </a:p>
        </p:txBody>
      </p:sp>
    </p:spTree>
  </p:cSld>
  <p:clrMapOvr>
    <a:masterClrMapping/>
  </p:clrMapOvr>
  <p:transition spd="med">
    <p:comb/>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a:t>API: DataInputStream Class</a:t>
            </a:r>
          </a:p>
        </p:txBody>
      </p:sp>
      <p:sp>
        <p:nvSpPr>
          <p:cNvPr id="58371" name="Rectangle 3"/>
          <p:cNvSpPr>
            <a:spLocks noGrp="1" noChangeArrowheads="1"/>
          </p:cNvSpPr>
          <p:nvPr>
            <p:ph type="body" idx="1"/>
          </p:nvPr>
        </p:nvSpPr>
        <p:spPr/>
        <p:txBody>
          <a:bodyPr/>
          <a:lstStyle/>
          <a:p>
            <a:pPr marL="168275" indent="-168275" eaLnBrk="1" hangingPunct="1">
              <a:lnSpc>
                <a:spcPct val="90000"/>
              </a:lnSpc>
            </a:pPr>
            <a:r>
              <a:rPr lang="en-US" altLang="en-US" sz="2400" b="1">
                <a:solidFill>
                  <a:srgbClr val="0000FF"/>
                </a:solidFill>
              </a:rPr>
              <a:t>public final int read(byte[] b)</a:t>
            </a:r>
            <a:r>
              <a:rPr lang="en-US" altLang="en-US" sz="2400">
                <a:solidFill>
                  <a:srgbClr val="0000FF"/>
                </a:solidFill>
              </a:rPr>
              <a:t> throws IOException</a:t>
            </a:r>
            <a:r>
              <a:rPr lang="en-US" altLang="en-US" sz="2400"/>
              <a:t> </a:t>
            </a:r>
          </a:p>
          <a:p>
            <a:pPr lvl="1" eaLnBrk="1" hangingPunct="1">
              <a:lnSpc>
                <a:spcPct val="90000"/>
              </a:lnSpc>
            </a:pPr>
            <a:r>
              <a:rPr lang="en-US" altLang="en-US" sz="2400"/>
              <a:t>Reads some number of bytes from the contained input stream and stores them into the buffer array b. This method blocks until input data is available, end of file is detected, or an exception is thrown. </a:t>
            </a:r>
          </a:p>
          <a:p>
            <a:pPr marL="168275" indent="-168275" eaLnBrk="1" hangingPunct="1">
              <a:lnSpc>
                <a:spcPct val="90000"/>
              </a:lnSpc>
            </a:pPr>
            <a:r>
              <a:rPr lang="en-US" altLang="en-US" sz="2400" b="1">
                <a:solidFill>
                  <a:srgbClr val="0000FF"/>
                </a:solidFill>
              </a:rPr>
              <a:t>public final int read(byte[] b, int off, int len)</a:t>
            </a:r>
            <a:r>
              <a:rPr lang="en-US" altLang="en-US" sz="2400">
                <a:solidFill>
                  <a:srgbClr val="0000FF"/>
                </a:solidFill>
              </a:rPr>
              <a:t> throws IOException</a:t>
            </a:r>
            <a:r>
              <a:rPr lang="en-US" altLang="en-US" sz="2400"/>
              <a:t> </a:t>
            </a:r>
          </a:p>
          <a:p>
            <a:pPr lvl="1" eaLnBrk="1" hangingPunct="1">
              <a:lnSpc>
                <a:spcPct val="90000"/>
              </a:lnSpc>
            </a:pPr>
            <a:r>
              <a:rPr lang="en-US" altLang="en-US" sz="2400"/>
              <a:t>Reads up to len bytes of data from the contained input stream into an array of bytes. This method blocks until input data is available, end of file is detected, or an exception is thrown. </a:t>
            </a:r>
          </a:p>
          <a:p>
            <a:pPr marL="168275" indent="-168275" eaLnBrk="1" hangingPunct="1">
              <a:lnSpc>
                <a:spcPct val="90000"/>
              </a:lnSpc>
              <a:buSzTx/>
              <a:buFont typeface="Wingdings" panose="05000000000000000000" pitchFamily="2" charset="2"/>
              <a:buChar char="§"/>
            </a:pPr>
            <a:r>
              <a:rPr lang="en-US" altLang="en-US" sz="2400" b="1">
                <a:solidFill>
                  <a:srgbClr val="0000FF"/>
                </a:solidFill>
              </a:rPr>
              <a:t>public final int skipBytes(int n) </a:t>
            </a:r>
          </a:p>
          <a:p>
            <a:pPr marL="168275" indent="-168275" eaLnBrk="1" hangingPunct="1">
              <a:lnSpc>
                <a:spcPct val="90000"/>
              </a:lnSpc>
              <a:buSzTx/>
              <a:buFont typeface="Wingdings" panose="05000000000000000000" pitchFamily="2" charset="2"/>
              <a:buChar char="§"/>
            </a:pPr>
            <a:r>
              <a:rPr lang="en-US" altLang="en-US" sz="2400" b="1">
                <a:solidFill>
                  <a:srgbClr val="0000FF"/>
                </a:solidFill>
              </a:rPr>
              <a:t>public final boolean readBoolean() </a:t>
            </a:r>
          </a:p>
          <a:p>
            <a:pPr marL="168275" indent="-168275" eaLnBrk="1" hangingPunct="1">
              <a:lnSpc>
                <a:spcPct val="90000"/>
              </a:lnSpc>
              <a:buSzTx/>
              <a:buFont typeface="Wingdings" panose="05000000000000000000" pitchFamily="2" charset="2"/>
              <a:buChar char="§"/>
            </a:pPr>
            <a:r>
              <a:rPr lang="en-US" altLang="en-US" sz="2400" b="1">
                <a:solidFill>
                  <a:srgbClr val="0000FF"/>
                </a:solidFill>
              </a:rPr>
              <a:t>public final byte readByte()</a:t>
            </a:r>
            <a:r>
              <a:rPr lang="en-US" altLang="en-US" sz="2400"/>
              <a:t> : signed 8-bit byte </a:t>
            </a:r>
          </a:p>
          <a:p>
            <a:pPr marL="168275" indent="-168275" eaLnBrk="1" hangingPunct="1">
              <a:lnSpc>
                <a:spcPct val="90000"/>
              </a:lnSpc>
              <a:buSzTx/>
              <a:buFont typeface="Wingdings" panose="05000000000000000000" pitchFamily="2" charset="2"/>
              <a:buChar char="§"/>
            </a:pPr>
            <a:r>
              <a:rPr lang="en-US" altLang="en-US" sz="2400" b="1">
                <a:solidFill>
                  <a:srgbClr val="0000FF"/>
                </a:solidFill>
              </a:rPr>
              <a:t>public final int readUnsignedByte()</a:t>
            </a:r>
            <a:r>
              <a:rPr lang="en-US" altLang="en-US" sz="2400"/>
              <a:t>:an unsigned 8-bit number </a:t>
            </a:r>
          </a:p>
        </p:txBody>
      </p:sp>
    </p:spTree>
  </p:cSld>
  <p:clrMapOvr>
    <a:masterClrMapping/>
  </p:clrMapOvr>
  <p:transition spd="med">
    <p:comb/>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a:t>API: DataInputStream Class</a:t>
            </a:r>
          </a:p>
        </p:txBody>
      </p:sp>
      <p:sp>
        <p:nvSpPr>
          <p:cNvPr id="59395" name="Rectangle 3"/>
          <p:cNvSpPr>
            <a:spLocks noGrp="1" noChangeArrowheads="1"/>
          </p:cNvSpPr>
          <p:nvPr>
            <p:ph type="body" idx="1"/>
          </p:nvPr>
        </p:nvSpPr>
        <p:spPr/>
        <p:txBody>
          <a:bodyPr/>
          <a:lstStyle/>
          <a:p>
            <a:pPr marL="168275" indent="-168275" eaLnBrk="1" hangingPunct="1">
              <a:lnSpc>
                <a:spcPct val="90000"/>
              </a:lnSpc>
            </a:pPr>
            <a:r>
              <a:rPr lang="en-US" altLang="en-US">
                <a:solidFill>
                  <a:srgbClr val="0000FF"/>
                </a:solidFill>
              </a:rPr>
              <a:t>public final short readShort()</a:t>
            </a:r>
            <a:r>
              <a:rPr lang="en-US" altLang="en-US"/>
              <a:t> : a signed 16-bit number</a:t>
            </a:r>
          </a:p>
          <a:p>
            <a:pPr marL="168275" indent="-168275" eaLnBrk="1" hangingPunct="1">
              <a:lnSpc>
                <a:spcPct val="90000"/>
              </a:lnSpc>
            </a:pPr>
            <a:r>
              <a:rPr lang="en-US" altLang="en-US">
                <a:solidFill>
                  <a:srgbClr val="0000FF"/>
                </a:solidFill>
              </a:rPr>
              <a:t>public final int readUnsignedShort()</a:t>
            </a:r>
            <a:r>
              <a:rPr lang="en-US" altLang="en-US"/>
              <a:t> : an unsigned 16-bit integer </a:t>
            </a:r>
          </a:p>
          <a:p>
            <a:pPr marL="168275" indent="-168275" eaLnBrk="1" hangingPunct="1">
              <a:lnSpc>
                <a:spcPct val="90000"/>
              </a:lnSpc>
            </a:pPr>
            <a:r>
              <a:rPr lang="en-US" altLang="en-US">
                <a:solidFill>
                  <a:srgbClr val="0000FF"/>
                </a:solidFill>
              </a:rPr>
              <a:t>public final char readChar()</a:t>
            </a:r>
            <a:r>
              <a:rPr lang="en-US" altLang="en-US"/>
              <a:t> : 2 bytes of this input stream as a Unicode character </a:t>
            </a:r>
          </a:p>
          <a:p>
            <a:pPr marL="168275" indent="-168275" eaLnBrk="1" hangingPunct="1">
              <a:lnSpc>
                <a:spcPct val="90000"/>
              </a:lnSpc>
            </a:pPr>
            <a:r>
              <a:rPr lang="en-US" altLang="en-US">
                <a:solidFill>
                  <a:srgbClr val="0000FF"/>
                </a:solidFill>
              </a:rPr>
              <a:t>public final int readInt()</a:t>
            </a:r>
            <a:r>
              <a:rPr lang="en-US" altLang="en-US"/>
              <a:t> : 4 bytes of this input stream, interpreted as an int </a:t>
            </a:r>
          </a:p>
          <a:p>
            <a:pPr marL="168275" indent="-168275" eaLnBrk="1" hangingPunct="1">
              <a:lnSpc>
                <a:spcPct val="90000"/>
              </a:lnSpc>
            </a:pPr>
            <a:r>
              <a:rPr lang="en-US" altLang="en-US">
                <a:solidFill>
                  <a:srgbClr val="0000FF"/>
                </a:solidFill>
              </a:rPr>
              <a:t>public final long readLong()</a:t>
            </a:r>
            <a:r>
              <a:rPr lang="en-US" altLang="en-US"/>
              <a:t> : 8 bytes of this input stream, interpreted as a long </a:t>
            </a:r>
          </a:p>
          <a:p>
            <a:pPr marL="168275" indent="-168275" eaLnBrk="1" hangingPunct="1">
              <a:lnSpc>
                <a:spcPct val="90000"/>
              </a:lnSpc>
            </a:pPr>
            <a:r>
              <a:rPr lang="en-US" altLang="en-US">
                <a:solidFill>
                  <a:srgbClr val="0000FF"/>
                </a:solidFill>
              </a:rPr>
              <a:t>public final float readFloat()</a:t>
            </a:r>
            <a:r>
              <a:rPr lang="en-US" altLang="en-US"/>
              <a:t> : 4 bytes of this input stream, interpreted as a float. </a:t>
            </a:r>
          </a:p>
          <a:p>
            <a:pPr marL="168275" indent="-168275" eaLnBrk="1" hangingPunct="1">
              <a:lnSpc>
                <a:spcPct val="90000"/>
              </a:lnSpc>
            </a:pPr>
            <a:r>
              <a:rPr lang="en-US" altLang="en-US">
                <a:solidFill>
                  <a:srgbClr val="0000FF"/>
                </a:solidFill>
              </a:rPr>
              <a:t>public final double readDouble()</a:t>
            </a:r>
            <a:r>
              <a:rPr lang="en-US" altLang="en-US"/>
              <a:t> : 8 bytes of this input stream, interpreted as a double </a:t>
            </a:r>
          </a:p>
        </p:txBody>
      </p:sp>
    </p:spTree>
  </p:cSld>
  <p:clrMapOvr>
    <a:masterClrMapping/>
  </p:clrMapOvr>
  <p:transition spd="med">
    <p:comb/>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a:t>API: PrintStream Class</a:t>
            </a:r>
          </a:p>
        </p:txBody>
      </p:sp>
      <p:sp>
        <p:nvSpPr>
          <p:cNvPr id="60419" name="Rectangle 3"/>
          <p:cNvSpPr>
            <a:spLocks noGrp="1" noChangeArrowheads="1"/>
          </p:cNvSpPr>
          <p:nvPr>
            <p:ph type="body" idx="1"/>
          </p:nvPr>
        </p:nvSpPr>
        <p:spPr/>
        <p:txBody>
          <a:bodyPr/>
          <a:lstStyle/>
          <a:p>
            <a:pPr marL="223838" indent="-223838" eaLnBrk="1" hangingPunct="1"/>
            <a:r>
              <a:rPr lang="en-US" altLang="en-US"/>
              <a:t>The PrintStream class is the first filter output stream most programmers encounter because </a:t>
            </a:r>
            <a:r>
              <a:rPr lang="en-US" altLang="en-US" b="1">
                <a:solidFill>
                  <a:srgbClr val="0000FF"/>
                </a:solidFill>
              </a:rPr>
              <a:t>System.out</a:t>
            </a:r>
            <a:r>
              <a:rPr lang="en-US" altLang="en-US">
                <a:solidFill>
                  <a:srgbClr val="0000FF"/>
                </a:solidFill>
              </a:rPr>
              <a:t> is a </a:t>
            </a:r>
            <a:r>
              <a:rPr lang="en-US" altLang="en-US" b="1">
                <a:solidFill>
                  <a:srgbClr val="0000FF"/>
                </a:solidFill>
              </a:rPr>
              <a:t>PrintStream</a:t>
            </a:r>
            <a:r>
              <a:rPr lang="en-US" altLang="en-US"/>
              <a:t>. However, other output streams can also be chained to print streams, using these two constructors:</a:t>
            </a:r>
          </a:p>
          <a:p>
            <a:pPr marL="223838" indent="-223838" eaLnBrk="1" hangingPunct="1"/>
            <a:r>
              <a:rPr lang="en-US" altLang="en-US" b="1">
                <a:solidFill>
                  <a:srgbClr val="0000FF"/>
                </a:solidFill>
              </a:rPr>
              <a:t>public PrintStream(OutputStream out)</a:t>
            </a:r>
            <a:br>
              <a:rPr lang="en-US" altLang="en-US" b="1"/>
            </a:br>
            <a:r>
              <a:rPr lang="en-US" altLang="en-US" b="1">
                <a:solidFill>
                  <a:srgbClr val="0000FF"/>
                </a:solidFill>
              </a:rPr>
              <a:t>public PrintStream(OutputStream out, boolean autoFlush)</a:t>
            </a:r>
          </a:p>
          <a:p>
            <a:pPr marL="223838" indent="-223838" eaLnBrk="1" hangingPunct="1"/>
            <a:r>
              <a:rPr lang="en-US" altLang="en-US"/>
              <a:t>By default, print streams should be explicitly flushed. However, </a:t>
            </a:r>
            <a:r>
              <a:rPr lang="en-US" altLang="en-US">
                <a:solidFill>
                  <a:srgbClr val="0000FF"/>
                </a:solidFill>
              </a:rPr>
              <a:t>if the autoFlush argument is true, then the stream will be flushed every time</a:t>
            </a:r>
            <a:r>
              <a:rPr lang="en-US" altLang="en-US"/>
              <a:t> a byte array or linefeed is written or a println( ) method is invoked.</a:t>
            </a:r>
          </a:p>
          <a:p>
            <a:pPr marL="223838" indent="-223838" eaLnBrk="1" hangingPunct="1"/>
            <a:endParaRPr lang="en-US" altLang="en-US"/>
          </a:p>
        </p:txBody>
      </p:sp>
    </p:spTree>
  </p:cSld>
  <p:clrMapOvr>
    <a:masterClrMapping/>
  </p:clrMapOvr>
  <p:transition spd="med">
    <p:comb/>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defRPr/>
            </a:pPr>
            <a:r>
              <a:rPr lang="en-US"/>
              <a:t>API: PrintStream Class</a:t>
            </a:r>
          </a:p>
        </p:txBody>
      </p:sp>
      <p:sp>
        <p:nvSpPr>
          <p:cNvPr id="61443" name="Rectangle 3"/>
          <p:cNvSpPr>
            <a:spLocks noGrp="1" noChangeArrowheads="1"/>
          </p:cNvSpPr>
          <p:nvPr>
            <p:ph type="body" idx="1"/>
          </p:nvPr>
        </p:nvSpPr>
        <p:spPr/>
        <p:txBody>
          <a:bodyPr/>
          <a:lstStyle/>
          <a:p>
            <a:pPr marL="223838" indent="-223838" eaLnBrk="1" hangingPunct="1">
              <a:lnSpc>
                <a:spcPct val="80000"/>
              </a:lnSpc>
            </a:pPr>
            <a:r>
              <a:rPr lang="en-US" altLang="en-US">
                <a:solidFill>
                  <a:srgbClr val="0000FF"/>
                </a:solidFill>
              </a:rPr>
              <a:t>void print(boolean value)</a:t>
            </a:r>
            <a:r>
              <a:rPr lang="en-US" altLang="en-US"/>
              <a:t>— prints a boolean value.</a:t>
            </a:r>
          </a:p>
          <a:p>
            <a:pPr marL="223838" indent="-223838" eaLnBrk="1" hangingPunct="1">
              <a:lnSpc>
                <a:spcPct val="80000"/>
              </a:lnSpc>
            </a:pPr>
            <a:r>
              <a:rPr lang="en-US" altLang="en-US">
                <a:solidFill>
                  <a:srgbClr val="0000FF"/>
                </a:solidFill>
              </a:rPr>
              <a:t>void print(char character)—</a:t>
            </a:r>
            <a:r>
              <a:rPr lang="en-US" altLang="en-US"/>
              <a:t> prints a character value.</a:t>
            </a:r>
          </a:p>
          <a:p>
            <a:pPr marL="223838" indent="-223838" eaLnBrk="1" hangingPunct="1">
              <a:lnSpc>
                <a:spcPct val="80000"/>
              </a:lnSpc>
            </a:pPr>
            <a:r>
              <a:rPr lang="en-US" altLang="en-US">
                <a:solidFill>
                  <a:srgbClr val="0000FF"/>
                </a:solidFill>
              </a:rPr>
              <a:t>void print(char[] charArray)—</a:t>
            </a:r>
            <a:r>
              <a:rPr lang="en-US" altLang="en-US"/>
              <a:t> prints an array of characters.</a:t>
            </a:r>
          </a:p>
          <a:p>
            <a:pPr marL="223838" indent="-223838" eaLnBrk="1" hangingPunct="1">
              <a:lnSpc>
                <a:spcPct val="80000"/>
              </a:lnSpc>
            </a:pPr>
            <a:r>
              <a:rPr lang="en-US" altLang="en-US">
                <a:solidFill>
                  <a:srgbClr val="0000FF"/>
                </a:solidFill>
              </a:rPr>
              <a:t>void print(double doubleValue)—</a:t>
            </a:r>
            <a:r>
              <a:rPr lang="en-US" altLang="en-US"/>
              <a:t> prints a double value.</a:t>
            </a:r>
          </a:p>
          <a:p>
            <a:pPr marL="223838" indent="-223838" eaLnBrk="1" hangingPunct="1">
              <a:lnSpc>
                <a:spcPct val="80000"/>
              </a:lnSpc>
            </a:pPr>
            <a:r>
              <a:rPr lang="en-US" altLang="en-US">
                <a:solidFill>
                  <a:srgbClr val="0000FF"/>
                </a:solidFill>
              </a:rPr>
              <a:t>void print(float floatValue)—</a:t>
            </a:r>
            <a:r>
              <a:rPr lang="en-US" altLang="en-US"/>
              <a:t> prints a float value.</a:t>
            </a:r>
          </a:p>
          <a:p>
            <a:pPr marL="223838" indent="-223838" eaLnBrk="1" hangingPunct="1">
              <a:lnSpc>
                <a:spcPct val="80000"/>
              </a:lnSpc>
            </a:pPr>
            <a:r>
              <a:rPr lang="en-US" altLang="en-US">
                <a:solidFill>
                  <a:srgbClr val="0000FF"/>
                </a:solidFill>
              </a:rPr>
              <a:t>void print(int intValue)—</a:t>
            </a:r>
            <a:r>
              <a:rPr lang="en-US" altLang="en-US"/>
              <a:t> prints an int value.</a:t>
            </a:r>
          </a:p>
          <a:p>
            <a:pPr marL="223838" indent="-223838" eaLnBrk="1" hangingPunct="1">
              <a:lnSpc>
                <a:spcPct val="80000"/>
              </a:lnSpc>
            </a:pPr>
            <a:r>
              <a:rPr lang="en-US" altLang="en-US">
                <a:solidFill>
                  <a:srgbClr val="0000FF"/>
                </a:solidFill>
              </a:rPr>
              <a:t>void print(long longValue)—</a:t>
            </a:r>
            <a:r>
              <a:rPr lang="en-US" altLang="en-US"/>
              <a:t> prints a long value.</a:t>
            </a:r>
          </a:p>
          <a:p>
            <a:pPr marL="223838" indent="-223838" eaLnBrk="1" hangingPunct="1">
              <a:lnSpc>
                <a:spcPct val="80000"/>
              </a:lnSpc>
            </a:pPr>
            <a:r>
              <a:rPr lang="en-US" altLang="en-US">
                <a:solidFill>
                  <a:srgbClr val="0000FF"/>
                </a:solidFill>
              </a:rPr>
              <a:t>void print(Object obj)—</a:t>
            </a:r>
            <a:r>
              <a:rPr lang="en-US" altLang="en-US"/>
              <a:t> prints the value of the specified object's toString() method.</a:t>
            </a:r>
          </a:p>
          <a:p>
            <a:pPr marL="223838" indent="-223838" eaLnBrk="1" hangingPunct="1">
              <a:lnSpc>
                <a:spcPct val="80000"/>
              </a:lnSpc>
            </a:pPr>
            <a:r>
              <a:rPr lang="en-US" altLang="en-US">
                <a:solidFill>
                  <a:srgbClr val="0000FF"/>
                </a:solidFill>
              </a:rPr>
              <a:t>void print(String string)—</a:t>
            </a:r>
            <a:r>
              <a:rPr lang="en-US" altLang="en-US"/>
              <a:t> prints a string's contents.</a:t>
            </a:r>
          </a:p>
          <a:p>
            <a:pPr marL="223838" indent="-223838" eaLnBrk="1" hangingPunct="1">
              <a:lnSpc>
                <a:spcPct val="80000"/>
              </a:lnSpc>
            </a:pPr>
            <a:r>
              <a:rPr lang="en-US" altLang="en-US">
                <a:solidFill>
                  <a:srgbClr val="0000FF"/>
                </a:solidFill>
              </a:rPr>
              <a:t>void println()—</a:t>
            </a:r>
            <a:r>
              <a:rPr lang="en-US" altLang="en-US"/>
              <a:t> sends a line separator (such as '\n'). This value is system dependent and determined by the value of the system property "line.separator."</a:t>
            </a:r>
          </a:p>
        </p:txBody>
      </p:sp>
    </p:spTree>
  </p:cSld>
  <p:clrMapOvr>
    <a:masterClrMapping/>
  </p:clrMapOvr>
  <p:transition spd="med">
    <p:comb/>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t>Random Access File Stream</a:t>
            </a:r>
          </a:p>
        </p:txBody>
      </p:sp>
      <p:sp>
        <p:nvSpPr>
          <p:cNvPr id="62467" name="Rectangle 3"/>
          <p:cNvSpPr>
            <a:spLocks noGrp="1" noChangeArrowheads="1"/>
          </p:cNvSpPr>
          <p:nvPr>
            <p:ph type="body" idx="1"/>
          </p:nvPr>
        </p:nvSpPr>
        <p:spPr/>
        <p:txBody>
          <a:bodyPr/>
          <a:lstStyle/>
          <a:p>
            <a:pPr eaLnBrk="1" hangingPunct="1"/>
            <a:r>
              <a:rPr lang="en-US" altLang="en-US"/>
              <a:t>Random access files permit </a:t>
            </a:r>
            <a:r>
              <a:rPr lang="en-US" altLang="en-US" b="1"/>
              <a:t>nonsequential</a:t>
            </a:r>
            <a:r>
              <a:rPr lang="en-US" altLang="en-US"/>
              <a:t>, or </a:t>
            </a:r>
            <a:r>
              <a:rPr lang="en-US" altLang="en-US" b="1"/>
              <a:t>random, access to a file's contents</a:t>
            </a:r>
            <a:r>
              <a:rPr lang="en-US" altLang="en-US"/>
              <a:t>. </a:t>
            </a:r>
          </a:p>
          <a:p>
            <a:pPr eaLnBrk="1" hangingPunct="1"/>
            <a:r>
              <a:rPr lang="en-US" altLang="en-US"/>
              <a:t>Consider the archive format known as ZIP. A ZIP archive contains files and is typically compressed to save space. It also contain a directory entry at the end that indicates where the various files contained within the ZIP archive begin, as shown in the following figure.</a:t>
            </a:r>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419600"/>
            <a:ext cx="63246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303" y="2890267"/>
            <a:ext cx="4800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48834" name="Rectangle 2"/>
          <p:cNvSpPr>
            <a:spLocks noGrp="1" noChangeArrowheads="1"/>
          </p:cNvSpPr>
          <p:nvPr>
            <p:ph type="title"/>
          </p:nvPr>
        </p:nvSpPr>
        <p:spPr/>
        <p:txBody>
          <a:bodyPr/>
          <a:lstStyle/>
          <a:p>
            <a:pPr eaLnBrk="1" hangingPunct="1">
              <a:defRPr/>
            </a:pPr>
            <a:r>
              <a:rPr lang="en-US"/>
              <a:t>Stream concepts</a:t>
            </a:r>
          </a:p>
        </p:txBody>
      </p:sp>
      <p:pic>
        <p:nvPicPr>
          <p:cNvPr id="921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2303" y="4448424"/>
            <a:ext cx="5029200" cy="1981200"/>
          </a:xfrm>
        </p:spPr>
      </p:pic>
      <p:sp>
        <p:nvSpPr>
          <p:cNvPr id="9220" name="Rectangle 4"/>
          <p:cNvSpPr>
            <a:spLocks noChangeArrowheads="1"/>
          </p:cNvSpPr>
          <p:nvPr/>
        </p:nvSpPr>
        <p:spPr bwMode="auto">
          <a:xfrm>
            <a:off x="0" y="685800"/>
            <a:ext cx="9144000" cy="2534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31775" indent="-231775">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spcBef>
                <a:spcPts val="300"/>
              </a:spcBef>
              <a:buClr>
                <a:srgbClr val="0000FF"/>
              </a:buClr>
              <a:buSzTx/>
              <a:buFont typeface="Wingdings" panose="05000000000000000000" pitchFamily="2" charset="2"/>
              <a:buChar char="§"/>
            </a:pPr>
            <a:r>
              <a:rPr lang="en-US" altLang="en-US" sz="2400"/>
              <a:t>Represents an input source or an output destination. </a:t>
            </a:r>
          </a:p>
          <a:p>
            <a:pPr>
              <a:lnSpc>
                <a:spcPct val="90000"/>
              </a:lnSpc>
              <a:spcBef>
                <a:spcPts val="300"/>
              </a:spcBef>
              <a:buClr>
                <a:srgbClr val="0000FF"/>
              </a:buClr>
              <a:buSzTx/>
              <a:buFont typeface="Wingdings" panose="05000000000000000000" pitchFamily="2" charset="2"/>
              <a:buChar char="§"/>
            </a:pPr>
            <a:r>
              <a:rPr lang="en-US" altLang="en-US" sz="2400"/>
              <a:t>Represents many different kinds of sources and destinations, such as: files, devices, memory arrays, other programs</a:t>
            </a:r>
          </a:p>
          <a:p>
            <a:pPr>
              <a:lnSpc>
                <a:spcPct val="90000"/>
              </a:lnSpc>
              <a:spcBef>
                <a:spcPts val="300"/>
              </a:spcBef>
              <a:buClr>
                <a:srgbClr val="0000FF"/>
              </a:buClr>
              <a:buSzTx/>
              <a:buFont typeface="Wingdings" panose="05000000000000000000" pitchFamily="2" charset="2"/>
              <a:buChar char="§"/>
            </a:pPr>
            <a:r>
              <a:rPr lang="en-US" altLang="en-US" sz="2400"/>
              <a:t>Supports many different kinds of data: simple bytes, primitive data types, localized characters, and objects. </a:t>
            </a:r>
          </a:p>
          <a:p>
            <a:pPr>
              <a:lnSpc>
                <a:spcPct val="90000"/>
              </a:lnSpc>
              <a:spcBef>
                <a:spcPts val="300"/>
              </a:spcBef>
              <a:buClr>
                <a:srgbClr val="0000FF"/>
              </a:buClr>
              <a:buSzTx/>
              <a:buFont typeface="Wingdings" panose="05000000000000000000" pitchFamily="2" charset="2"/>
              <a:buChar char="§"/>
            </a:pPr>
            <a:r>
              <a:rPr lang="en-US" altLang="en-US" sz="2400"/>
              <a:t>Some streams simply pass on data, others manipulate and transform the data in useful ways.</a:t>
            </a:r>
          </a:p>
        </p:txBody>
      </p:sp>
      <p:sp>
        <p:nvSpPr>
          <p:cNvPr id="9222" name="Rectangle 6"/>
          <p:cNvSpPr>
            <a:spLocks noChangeArrowheads="1"/>
          </p:cNvSpPr>
          <p:nvPr/>
        </p:nvSpPr>
        <p:spPr bwMode="auto">
          <a:xfrm>
            <a:off x="1524000" y="6032749"/>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t>Reading information into a program</a:t>
            </a:r>
          </a:p>
        </p:txBody>
      </p:sp>
      <p:sp>
        <p:nvSpPr>
          <p:cNvPr id="9223" name="Rectangle 7"/>
          <p:cNvSpPr>
            <a:spLocks noChangeArrowheads="1"/>
          </p:cNvSpPr>
          <p:nvPr/>
        </p:nvSpPr>
        <p:spPr bwMode="auto">
          <a:xfrm>
            <a:off x="3733800" y="4322192"/>
            <a:ext cx="4192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t>Writing information from a program</a:t>
            </a:r>
          </a:p>
        </p:txBody>
      </p:sp>
    </p:spTree>
  </p:cSld>
  <p:clrMapOvr>
    <a:masterClrMapping/>
  </p:clrMapOvr>
  <p:transition spd="med">
    <p:comb/>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en-US" sz="2800"/>
              <a:t>Random Access File Stream</a:t>
            </a:r>
          </a:p>
        </p:txBody>
      </p:sp>
      <p:sp>
        <p:nvSpPr>
          <p:cNvPr id="63491" name="Rectangle 3"/>
          <p:cNvSpPr>
            <a:spLocks noGrp="1" noChangeArrowheads="1"/>
          </p:cNvSpPr>
          <p:nvPr>
            <p:ph type="body" idx="1"/>
          </p:nvPr>
        </p:nvSpPr>
        <p:spPr/>
        <p:txBody>
          <a:bodyPr/>
          <a:lstStyle/>
          <a:p>
            <a:pPr marL="381000" indent="-381000" eaLnBrk="1" hangingPunct="1">
              <a:lnSpc>
                <a:spcPct val="90000"/>
              </a:lnSpc>
            </a:pPr>
            <a:r>
              <a:rPr lang="en-US" altLang="en-US"/>
              <a:t>Suppose that you want to extract a specific file from a ZIP archive. You can extract the file from the ZIP archive more efficiently by using the seek feature of a random access file and following these steps: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800"/>
              <a:t>Open the ZIP archive.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800"/>
              <a:t>Seek to the directory entry and locate the entry for the file you want to extract from the ZIP archive.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800"/>
              <a:t>Seek (backward) within the ZIP archive to the position of the file to extract.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800"/>
              <a:t>Extract the file. </a:t>
            </a:r>
          </a:p>
          <a:p>
            <a:pPr marL="838200" lvl="1" indent="-381000" eaLnBrk="1" hangingPunct="1">
              <a:lnSpc>
                <a:spcPct val="90000"/>
              </a:lnSpc>
              <a:buClr>
                <a:srgbClr val="0000FF"/>
              </a:buClr>
              <a:buSzTx/>
              <a:buFont typeface="Wingdings" panose="05000000000000000000" pitchFamily="2" charset="2"/>
              <a:buAutoNum type="arabicPeriod"/>
            </a:pPr>
            <a:r>
              <a:rPr lang="en-US" altLang="en-US" sz="2800"/>
              <a:t>Close the ZIP archive.</a:t>
            </a:r>
          </a:p>
        </p:txBody>
      </p:sp>
    </p:spTree>
  </p:cSld>
  <p:clrMapOvr>
    <a:masterClrMapping/>
  </p:clrMapOvr>
  <p:transition spd="med">
    <p:comb/>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sz="2800"/>
              <a:t>Random Access File Stream</a:t>
            </a:r>
          </a:p>
        </p:txBody>
      </p:sp>
      <p:sp>
        <p:nvSpPr>
          <p:cNvPr id="64515" name="Rectangle 3"/>
          <p:cNvSpPr>
            <a:spLocks noGrp="1" noChangeArrowheads="1"/>
          </p:cNvSpPr>
          <p:nvPr>
            <p:ph type="body" idx="1"/>
          </p:nvPr>
        </p:nvSpPr>
        <p:spPr/>
        <p:txBody>
          <a:bodyPr/>
          <a:lstStyle/>
          <a:p>
            <a:pPr eaLnBrk="1" hangingPunct="1">
              <a:lnSpc>
                <a:spcPct val="90000"/>
              </a:lnSpc>
            </a:pPr>
            <a:r>
              <a:rPr lang="en-US" altLang="en-US" sz="2400" b="1"/>
              <a:t>RandomAccessFile</a:t>
            </a:r>
            <a:r>
              <a:rPr lang="en-US" altLang="en-US" sz="2400"/>
              <a:t> supports the notion of a file pointer. The file pointer indicates the current location in the file. When the file is first created, the file pointer is set to 0, indicating the beginning of the file.</a:t>
            </a:r>
          </a:p>
          <a:p>
            <a:pPr eaLnBrk="1" hangingPunct="1">
              <a:lnSpc>
                <a:spcPct val="90000"/>
              </a:lnSpc>
              <a:buFont typeface="Wingdings" panose="05000000000000000000" pitchFamily="2" charset="2"/>
              <a:buNone/>
            </a:pPr>
            <a:r>
              <a:rPr lang="en-US" altLang="en-US" sz="2400"/>
              <a:t> </a:t>
            </a:r>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r>
              <a:rPr lang="en-US" altLang="en-US" sz="2400"/>
              <a:t>In addition to the normal file I/O methods that implicitly move the file pointer when the operation occurs, RandomAccessFile contains three methods for explicitly manipulating the file pointer. </a:t>
            </a:r>
          </a:p>
          <a:p>
            <a:pPr eaLnBrk="1" hangingPunct="1">
              <a:lnSpc>
                <a:spcPct val="90000"/>
              </a:lnSpc>
            </a:pPr>
            <a:r>
              <a:rPr lang="en-US" altLang="en-US" sz="2400" b="1"/>
              <a:t>void seek(long)</a:t>
            </a:r>
            <a:r>
              <a:rPr lang="en-US" altLang="en-US" sz="2400"/>
              <a:t> — Positions the file pointer just before the specified byte </a:t>
            </a:r>
          </a:p>
          <a:p>
            <a:pPr eaLnBrk="1" hangingPunct="1">
              <a:lnSpc>
                <a:spcPct val="90000"/>
              </a:lnSpc>
            </a:pPr>
            <a:r>
              <a:rPr lang="en-US" altLang="en-US" sz="2400" b="1"/>
              <a:t>long getFilePointer()</a:t>
            </a:r>
            <a:r>
              <a:rPr lang="en-US" altLang="en-US" sz="2400"/>
              <a:t> — Returns the current byte location of the file pointer</a:t>
            </a: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82762"/>
            <a:ext cx="3124200"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a:t>Random Access File Stream</a:t>
            </a:r>
          </a:p>
        </p:txBody>
      </p:sp>
      <p:pic>
        <p:nvPicPr>
          <p:cNvPr id="65539" name="Picture 3"/>
          <p:cNvPicPr>
            <a:picLocks noChangeAspect="1" noChangeArrowheads="1"/>
          </p:cNvPicPr>
          <p:nvPr/>
        </p:nvPicPr>
        <p:blipFill>
          <a:blip r:embed="rId2">
            <a:extLst>
              <a:ext uri="{28A0092B-C50C-407E-A947-70E740481C1C}">
                <a14:useLocalDpi xmlns:a14="http://schemas.microsoft.com/office/drawing/2010/main" val="0"/>
              </a:ext>
            </a:extLst>
          </a:blip>
          <a:srcRect l="3477" t="3424" r="3479" b="4216"/>
          <a:stretch>
            <a:fillRect/>
          </a:stretch>
        </p:blipFill>
        <p:spPr bwMode="auto">
          <a:xfrm>
            <a:off x="0" y="671513"/>
            <a:ext cx="9144000" cy="581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spd="med">
    <p:comb/>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a:t>Java.io.RandomAccessFile </a:t>
            </a:r>
          </a:p>
        </p:txBody>
      </p:sp>
      <p:sp>
        <p:nvSpPr>
          <p:cNvPr id="66563" name="Rectangle 3"/>
          <p:cNvSpPr>
            <a:spLocks noGrp="1" noChangeArrowheads="1"/>
          </p:cNvSpPr>
          <p:nvPr>
            <p:ph type="body" idx="1"/>
          </p:nvPr>
        </p:nvSpPr>
        <p:spPr/>
        <p:txBody>
          <a:bodyPr/>
          <a:lstStyle/>
          <a:p>
            <a:pPr marL="168275" indent="-168275" eaLnBrk="1" hangingPunct="1">
              <a:lnSpc>
                <a:spcPct val="95000"/>
              </a:lnSpc>
              <a:spcBef>
                <a:spcPct val="10000"/>
              </a:spcBef>
            </a:pPr>
            <a:r>
              <a:rPr lang="en-US" altLang="en-US" sz="2600" b="1">
                <a:solidFill>
                  <a:schemeClr val="hlink"/>
                </a:solidFill>
              </a:rPr>
              <a:t>A random access file behaves like a large array of bytes stored in the file system</a:t>
            </a:r>
            <a:r>
              <a:rPr lang="en-US" altLang="en-US" sz="2600"/>
              <a:t>. There is a kind of cursor, or index into the implied array, called the </a:t>
            </a:r>
            <a:r>
              <a:rPr lang="en-US" altLang="en-US" sz="2600" i="1"/>
              <a:t>file pointer</a:t>
            </a:r>
            <a:r>
              <a:rPr lang="en-US" altLang="en-US" sz="2600"/>
              <a:t>; input operations read bytes starting at the file pointer and advance the file pointer past the bytes read </a:t>
            </a:r>
          </a:p>
          <a:p>
            <a:pPr marL="168275" indent="-168275" eaLnBrk="1" hangingPunct="1">
              <a:lnSpc>
                <a:spcPct val="95000"/>
              </a:lnSpc>
              <a:spcBef>
                <a:spcPct val="10000"/>
              </a:spcBef>
            </a:pPr>
            <a:r>
              <a:rPr lang="en-US" altLang="en-US" sz="2600"/>
              <a:t>The file pointer can be read by the </a:t>
            </a:r>
            <a:r>
              <a:rPr lang="en-US" altLang="en-US" sz="2600" b="1">
                <a:solidFill>
                  <a:srgbClr val="0000FF"/>
                </a:solidFill>
              </a:rPr>
              <a:t>getFilePointer</a:t>
            </a:r>
            <a:r>
              <a:rPr lang="en-US" altLang="en-US" sz="2600">
                <a:solidFill>
                  <a:srgbClr val="0000FF"/>
                </a:solidFill>
              </a:rPr>
              <a:t> </a:t>
            </a:r>
            <a:r>
              <a:rPr lang="en-US" altLang="en-US" sz="2600"/>
              <a:t>method and set by the </a:t>
            </a:r>
            <a:r>
              <a:rPr lang="en-US" altLang="en-US" sz="2600" b="1">
                <a:solidFill>
                  <a:srgbClr val="0000FF"/>
                </a:solidFill>
              </a:rPr>
              <a:t>seek</a:t>
            </a:r>
            <a:r>
              <a:rPr lang="en-US" altLang="en-US" sz="2600">
                <a:solidFill>
                  <a:srgbClr val="0000FF"/>
                </a:solidFill>
              </a:rPr>
              <a:t> </a:t>
            </a:r>
            <a:r>
              <a:rPr lang="en-US" altLang="en-US" sz="2600"/>
              <a:t>method </a:t>
            </a:r>
          </a:p>
          <a:p>
            <a:pPr marL="168275" indent="-168275" eaLnBrk="1" hangingPunct="1">
              <a:lnSpc>
                <a:spcPct val="95000"/>
              </a:lnSpc>
              <a:spcBef>
                <a:spcPct val="10000"/>
              </a:spcBef>
            </a:pPr>
            <a:r>
              <a:rPr lang="en-US" altLang="en-US" sz="2600" b="1">
                <a:solidFill>
                  <a:srgbClr val="0000FF"/>
                </a:solidFill>
              </a:rPr>
              <a:t>public RandomAccessFile(String name, String mode) </a:t>
            </a:r>
            <a:br>
              <a:rPr lang="en-US" altLang="en-US" sz="2600" b="1">
                <a:solidFill>
                  <a:srgbClr val="0000FF"/>
                </a:solidFill>
              </a:rPr>
            </a:br>
            <a:r>
              <a:rPr lang="en-US" altLang="en-US" sz="2600" b="1">
                <a:solidFill>
                  <a:srgbClr val="0000FF"/>
                </a:solidFill>
              </a:rPr>
              <a:t>public RandomAccessFile(File file, String mode)</a:t>
            </a:r>
            <a:r>
              <a:rPr lang="en-US" altLang="en-US" sz="2600"/>
              <a:t>  </a:t>
            </a:r>
          </a:p>
          <a:p>
            <a:pPr lvl="1" eaLnBrk="1" hangingPunct="1">
              <a:lnSpc>
                <a:spcPct val="95000"/>
              </a:lnSpc>
              <a:spcBef>
                <a:spcPct val="10000"/>
              </a:spcBef>
            </a:pPr>
            <a:r>
              <a:rPr lang="en-US" altLang="en-US"/>
              <a:t>Creates a random access file stream to read from, and optionally to write to, a file with the specified name.</a:t>
            </a:r>
          </a:p>
          <a:p>
            <a:pPr lvl="1" eaLnBrk="1" hangingPunct="1">
              <a:lnSpc>
                <a:spcPct val="95000"/>
              </a:lnSpc>
              <a:spcBef>
                <a:spcPct val="10000"/>
              </a:spcBef>
            </a:pPr>
            <a:r>
              <a:rPr lang="en-US" altLang="en-US"/>
              <a:t>"</a:t>
            </a:r>
            <a:r>
              <a:rPr lang="en-US" altLang="en-US" b="1">
                <a:solidFill>
                  <a:schemeClr val="hlink"/>
                </a:solidFill>
              </a:rPr>
              <a:t>r</a:t>
            </a:r>
            <a:r>
              <a:rPr lang="en-US" altLang="en-US"/>
              <a:t>“ Open for reading only. </a:t>
            </a:r>
          </a:p>
          <a:p>
            <a:pPr lvl="1" eaLnBrk="1" hangingPunct="1">
              <a:lnSpc>
                <a:spcPct val="95000"/>
              </a:lnSpc>
              <a:spcBef>
                <a:spcPct val="10000"/>
              </a:spcBef>
            </a:pPr>
            <a:r>
              <a:rPr lang="en-US" altLang="en-US"/>
              <a:t>"</a:t>
            </a:r>
            <a:r>
              <a:rPr lang="en-US" altLang="en-US" b="1">
                <a:solidFill>
                  <a:schemeClr val="hlink"/>
                </a:solidFill>
              </a:rPr>
              <a:t>rw</a:t>
            </a:r>
            <a:r>
              <a:rPr lang="en-US" altLang="en-US"/>
              <a:t>“ Open for reading and writing. If the file does not already exist then an attempt will be made to create it. </a:t>
            </a:r>
          </a:p>
        </p:txBody>
      </p:sp>
    </p:spTree>
  </p:cSld>
  <p:clrMapOvr>
    <a:masterClrMapping/>
  </p:clrMapOvr>
  <p:transition spd="med">
    <p:comb/>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a:t>Java.io.RandomAccessFile</a:t>
            </a:r>
          </a:p>
        </p:txBody>
      </p:sp>
      <p:sp>
        <p:nvSpPr>
          <p:cNvPr id="67587" name="Rectangle 3"/>
          <p:cNvSpPr>
            <a:spLocks noGrp="1" noChangeArrowheads="1"/>
          </p:cNvSpPr>
          <p:nvPr>
            <p:ph type="body" idx="1"/>
          </p:nvPr>
        </p:nvSpPr>
        <p:spPr>
          <a:xfrm>
            <a:off x="0" y="685800"/>
            <a:ext cx="9144000" cy="5791200"/>
          </a:xfrm>
        </p:spPr>
        <p:txBody>
          <a:bodyPr/>
          <a:lstStyle/>
          <a:p>
            <a:pPr marL="168275" indent="-168275" eaLnBrk="1" hangingPunct="1">
              <a:lnSpc>
                <a:spcPct val="95000"/>
              </a:lnSpc>
              <a:spcBef>
                <a:spcPct val="15000"/>
              </a:spcBef>
            </a:pPr>
            <a:r>
              <a:rPr lang="en-US" altLang="en-US" sz="2600" b="1">
                <a:solidFill>
                  <a:srgbClr val="0000FF"/>
                </a:solidFill>
              </a:rPr>
              <a:t>public void close() throws IOException </a:t>
            </a:r>
          </a:p>
          <a:p>
            <a:pPr lvl="1" eaLnBrk="1" hangingPunct="1">
              <a:lnSpc>
                <a:spcPct val="95000"/>
              </a:lnSpc>
              <a:spcBef>
                <a:spcPct val="15000"/>
              </a:spcBef>
            </a:pPr>
            <a:r>
              <a:rPr lang="en-US" altLang="en-US"/>
              <a:t>Closes this random access file stream and releases any system resources associated with the stream</a:t>
            </a:r>
          </a:p>
          <a:p>
            <a:pPr marL="168275" indent="-168275" eaLnBrk="1" hangingPunct="1">
              <a:lnSpc>
                <a:spcPct val="80000"/>
              </a:lnSpc>
            </a:pPr>
            <a:r>
              <a:rPr lang="en-US" altLang="en-US" sz="2600" b="1">
                <a:solidFill>
                  <a:srgbClr val="0000FF"/>
                </a:solidFill>
              </a:rPr>
              <a:t>public int read() throws IOException</a:t>
            </a:r>
            <a:r>
              <a:rPr lang="en-US" altLang="en-US" sz="2600"/>
              <a:t> </a:t>
            </a:r>
          </a:p>
          <a:p>
            <a:pPr lvl="1" eaLnBrk="1" hangingPunct="1">
              <a:lnSpc>
                <a:spcPct val="80000"/>
              </a:lnSpc>
            </a:pPr>
            <a:r>
              <a:rPr lang="en-US" altLang="en-US"/>
              <a:t>Reads a byte of data from this file. The byte is returned as an integer in the range 0 to 255 (0x00-0x0ff). This method blocks if no input is yet available.</a:t>
            </a:r>
          </a:p>
          <a:p>
            <a:pPr marL="168275" indent="-168275" eaLnBrk="1" hangingPunct="1">
              <a:lnSpc>
                <a:spcPct val="80000"/>
              </a:lnSpc>
            </a:pPr>
            <a:r>
              <a:rPr lang="en-US" altLang="en-US" sz="2600" b="1">
                <a:solidFill>
                  <a:srgbClr val="0000FF"/>
                </a:solidFill>
              </a:rPr>
              <a:t>public int read(byte[] b, int off, int len) throws IOException</a:t>
            </a:r>
            <a:r>
              <a:rPr lang="en-US" altLang="en-US" sz="2600"/>
              <a:t> </a:t>
            </a:r>
          </a:p>
          <a:p>
            <a:pPr lvl="1" eaLnBrk="1" hangingPunct="1">
              <a:lnSpc>
                <a:spcPct val="80000"/>
              </a:lnSpc>
            </a:pPr>
            <a:r>
              <a:rPr lang="en-US" altLang="en-US"/>
              <a:t>Reads up to len bytes of data from this file into an array of bytes. This method blocks until at least one byte of input is available. </a:t>
            </a:r>
          </a:p>
          <a:p>
            <a:pPr marL="168275" indent="-168275" eaLnBrk="1" hangingPunct="1">
              <a:lnSpc>
                <a:spcPct val="80000"/>
              </a:lnSpc>
            </a:pPr>
            <a:r>
              <a:rPr lang="en-US" altLang="en-US" sz="2600" b="1">
                <a:solidFill>
                  <a:srgbClr val="0000FF"/>
                </a:solidFill>
              </a:rPr>
              <a:t>public int read(byte[] b) throws IOException</a:t>
            </a:r>
            <a:r>
              <a:rPr lang="en-US" altLang="en-US" sz="2600"/>
              <a:t> </a:t>
            </a:r>
          </a:p>
          <a:p>
            <a:pPr lvl="1" eaLnBrk="1" hangingPunct="1">
              <a:lnSpc>
                <a:spcPct val="80000"/>
              </a:lnSpc>
            </a:pPr>
            <a:r>
              <a:rPr lang="en-US" altLang="en-US"/>
              <a:t>Reads up to b.length bytes of data from this file into an array of bytes. This method blocks until at least one byte of input is available. </a:t>
            </a:r>
          </a:p>
        </p:txBody>
      </p:sp>
    </p:spTree>
  </p:cSld>
  <p:clrMapOvr>
    <a:masterClrMapping/>
  </p:clrMapOvr>
  <p:transition spd="med">
    <p:comb/>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a:t>Java.io.RandomAccessFile</a:t>
            </a:r>
          </a:p>
        </p:txBody>
      </p:sp>
      <p:sp>
        <p:nvSpPr>
          <p:cNvPr id="68611" name="Rectangle 3"/>
          <p:cNvSpPr>
            <a:spLocks noGrp="1" noChangeArrowheads="1"/>
          </p:cNvSpPr>
          <p:nvPr>
            <p:ph type="body" idx="1"/>
          </p:nvPr>
        </p:nvSpPr>
        <p:spPr/>
        <p:txBody>
          <a:bodyPr/>
          <a:lstStyle/>
          <a:p>
            <a:pPr marL="168275" indent="-168275" eaLnBrk="1" hangingPunct="1">
              <a:lnSpc>
                <a:spcPct val="90000"/>
              </a:lnSpc>
              <a:spcBef>
                <a:spcPts val="600"/>
              </a:spcBef>
            </a:pPr>
            <a:r>
              <a:rPr lang="en-US" altLang="en-US" sz="2600" b="1">
                <a:solidFill>
                  <a:srgbClr val="0000FF"/>
                </a:solidFill>
              </a:rPr>
              <a:t>public void write(int b) throws IOException </a:t>
            </a:r>
          </a:p>
          <a:p>
            <a:pPr lvl="1" eaLnBrk="1" hangingPunct="1">
              <a:lnSpc>
                <a:spcPct val="90000"/>
              </a:lnSpc>
              <a:spcBef>
                <a:spcPct val="10000"/>
              </a:spcBef>
            </a:pPr>
            <a:r>
              <a:rPr lang="en-US" altLang="en-US"/>
              <a:t>Writes the specified byte to this file. The write starts at the current file pointer. </a:t>
            </a:r>
          </a:p>
          <a:p>
            <a:pPr marL="168275" indent="-168275" eaLnBrk="1" hangingPunct="1">
              <a:lnSpc>
                <a:spcPct val="90000"/>
              </a:lnSpc>
              <a:spcBef>
                <a:spcPts val="600"/>
              </a:spcBef>
            </a:pPr>
            <a:r>
              <a:rPr lang="en-US" altLang="en-US" sz="2600" b="1">
                <a:solidFill>
                  <a:srgbClr val="0000FF"/>
                </a:solidFill>
              </a:rPr>
              <a:t>public void write(byte[] b) throws IOException </a:t>
            </a:r>
          </a:p>
          <a:p>
            <a:pPr lvl="1" eaLnBrk="1" hangingPunct="1">
              <a:lnSpc>
                <a:spcPct val="90000"/>
              </a:lnSpc>
              <a:spcBef>
                <a:spcPct val="10000"/>
              </a:spcBef>
            </a:pPr>
            <a:r>
              <a:rPr lang="en-US" altLang="en-US"/>
              <a:t>Writes b.length bytes from the specified byte array to this file, starting at the current file pointer. </a:t>
            </a:r>
          </a:p>
          <a:p>
            <a:pPr marL="168275" indent="-168275" eaLnBrk="1" hangingPunct="1">
              <a:lnSpc>
                <a:spcPct val="90000"/>
              </a:lnSpc>
              <a:spcBef>
                <a:spcPts val="600"/>
              </a:spcBef>
            </a:pPr>
            <a:r>
              <a:rPr lang="en-US" altLang="en-US" sz="2600" b="1">
                <a:solidFill>
                  <a:srgbClr val="0000FF"/>
                </a:solidFill>
              </a:rPr>
              <a:t>public void write(byte[] b, int off, int len) throws … </a:t>
            </a:r>
          </a:p>
          <a:p>
            <a:pPr lvl="1" eaLnBrk="1" hangingPunct="1">
              <a:lnSpc>
                <a:spcPct val="90000"/>
              </a:lnSpc>
              <a:spcBef>
                <a:spcPct val="10000"/>
              </a:spcBef>
            </a:pPr>
            <a:r>
              <a:rPr lang="en-US" altLang="en-US"/>
              <a:t>Writes len bytes from the specified byte array starting at offset off to this file</a:t>
            </a:r>
          </a:p>
          <a:p>
            <a:pPr marL="168275" indent="-168275" eaLnBrk="1" hangingPunct="1">
              <a:lnSpc>
                <a:spcPct val="95000"/>
              </a:lnSpc>
              <a:spcBef>
                <a:spcPct val="15000"/>
              </a:spcBef>
            </a:pPr>
            <a:r>
              <a:rPr lang="en-US" altLang="en-US" sz="2600" b="1">
                <a:solidFill>
                  <a:srgbClr val="0000FF"/>
                </a:solidFill>
              </a:rPr>
              <a:t>public long length() throws IOException </a:t>
            </a:r>
          </a:p>
          <a:p>
            <a:pPr lvl="1" eaLnBrk="1" hangingPunct="1">
              <a:lnSpc>
                <a:spcPct val="95000"/>
              </a:lnSpc>
              <a:spcBef>
                <a:spcPct val="15000"/>
              </a:spcBef>
            </a:pPr>
            <a:r>
              <a:rPr lang="en-US" altLang="en-US"/>
              <a:t>Returns the length of this file.</a:t>
            </a:r>
          </a:p>
          <a:p>
            <a:pPr marL="168275" indent="-168275" eaLnBrk="1" hangingPunct="1">
              <a:lnSpc>
                <a:spcPct val="90000"/>
              </a:lnSpc>
              <a:spcBef>
                <a:spcPts val="600"/>
              </a:spcBef>
            </a:pPr>
            <a:r>
              <a:rPr lang="en-US" altLang="en-US" sz="2600" b="1">
                <a:solidFill>
                  <a:srgbClr val="0000FF"/>
                </a:solidFill>
              </a:rPr>
              <a:t>public long getFilePointer() throws IOException </a:t>
            </a:r>
          </a:p>
          <a:p>
            <a:pPr lvl="1" eaLnBrk="1" hangingPunct="1">
              <a:lnSpc>
                <a:spcPct val="80000"/>
              </a:lnSpc>
            </a:pPr>
            <a:r>
              <a:rPr lang="en-US" altLang="en-US"/>
              <a:t>Returns the current offset in this file. </a:t>
            </a:r>
          </a:p>
        </p:txBody>
      </p:sp>
    </p:spTree>
  </p:cSld>
  <p:clrMapOvr>
    <a:masterClrMapping/>
  </p:clrMapOvr>
  <p:transition spd="med">
    <p:comb/>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en-US"/>
              <a:t>Java.io.RandomAccessFile</a:t>
            </a:r>
          </a:p>
        </p:txBody>
      </p:sp>
      <p:sp>
        <p:nvSpPr>
          <p:cNvPr id="69635" name="Rectangle 3"/>
          <p:cNvSpPr>
            <a:spLocks noGrp="1" noChangeArrowheads="1"/>
          </p:cNvSpPr>
          <p:nvPr>
            <p:ph type="body" idx="1"/>
          </p:nvPr>
        </p:nvSpPr>
        <p:spPr/>
        <p:txBody>
          <a:bodyPr/>
          <a:lstStyle/>
          <a:p>
            <a:pPr marL="168275" indent="-168275" eaLnBrk="1" hangingPunct="1">
              <a:lnSpc>
                <a:spcPct val="90000"/>
              </a:lnSpc>
              <a:spcBef>
                <a:spcPct val="10000"/>
              </a:spcBef>
            </a:pPr>
            <a:r>
              <a:rPr lang="en-US" altLang="en-US" sz="2600" b="1">
                <a:solidFill>
                  <a:srgbClr val="0000FF"/>
                </a:solidFill>
              </a:rPr>
              <a:t>public void seek(long pos) throws IOException</a:t>
            </a:r>
            <a:r>
              <a:rPr lang="en-US" altLang="en-US" sz="2600"/>
              <a:t> </a:t>
            </a:r>
          </a:p>
          <a:p>
            <a:pPr marL="573088" lvl="1" eaLnBrk="1" hangingPunct="1">
              <a:lnSpc>
                <a:spcPct val="90000"/>
              </a:lnSpc>
              <a:spcBef>
                <a:spcPct val="10000"/>
              </a:spcBef>
            </a:pPr>
            <a:r>
              <a:rPr lang="en-US" altLang="en-US"/>
              <a:t>Sets the file-pointer offset, measured from the beginning of this file, at which the next read or write occurs. The offset may be set beyond the end of the file, but the file length is not changeg. The file length will change only by writing after the offset has been set beyond the end of the file. </a:t>
            </a:r>
            <a:endParaRPr lang="en-US" altLang="en-US" b="1">
              <a:solidFill>
                <a:srgbClr val="0000FF"/>
              </a:solidFill>
            </a:endParaRPr>
          </a:p>
          <a:p>
            <a:pPr marL="168275" indent="-168275" eaLnBrk="1" hangingPunct="1">
              <a:lnSpc>
                <a:spcPct val="95000"/>
              </a:lnSpc>
              <a:spcBef>
                <a:spcPct val="15000"/>
              </a:spcBef>
            </a:pPr>
            <a:r>
              <a:rPr lang="en-US" altLang="en-US" sz="2600" b="1">
                <a:solidFill>
                  <a:srgbClr val="0000FF"/>
                </a:solidFill>
              </a:rPr>
              <a:t>public void setLength(long newLength) throws ….</a:t>
            </a:r>
            <a:r>
              <a:rPr lang="en-US" altLang="en-US" sz="2600">
                <a:solidFill>
                  <a:srgbClr val="0000FF"/>
                </a:solidFill>
              </a:rPr>
              <a:t> </a:t>
            </a:r>
          </a:p>
          <a:p>
            <a:pPr marL="573088" lvl="1" eaLnBrk="1" hangingPunct="1">
              <a:lnSpc>
                <a:spcPct val="95000"/>
              </a:lnSpc>
              <a:spcBef>
                <a:spcPct val="15000"/>
              </a:spcBef>
            </a:pPr>
            <a:r>
              <a:rPr lang="en-US" altLang="en-US"/>
              <a:t>Sets the length of this file. If the present length of the file is greater than the newLength argument then the file will be truncated. </a:t>
            </a:r>
          </a:p>
          <a:p>
            <a:pPr marL="573088" lvl="1" eaLnBrk="1" hangingPunct="1">
              <a:lnSpc>
                <a:spcPct val="95000"/>
              </a:lnSpc>
              <a:spcBef>
                <a:spcPct val="15000"/>
              </a:spcBef>
            </a:pPr>
            <a:r>
              <a:rPr lang="en-US" altLang="en-US"/>
              <a:t>If the present length is smaller than the newLength argument then the file will be extended. In this case, the contents of the extended portion of the file are not defined. </a:t>
            </a:r>
          </a:p>
        </p:txBody>
      </p:sp>
    </p:spTree>
  </p:cSld>
  <p:clrMapOvr>
    <a:masterClrMapping/>
  </p:clrMapOvr>
  <p:transition spd="med">
    <p:comb/>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en-US"/>
              <a:t>Java.io.RandomAccessFile</a:t>
            </a:r>
          </a:p>
        </p:txBody>
      </p:sp>
      <p:sp>
        <p:nvSpPr>
          <p:cNvPr id="70659" name="Rectangle 3"/>
          <p:cNvSpPr>
            <a:spLocks noGrp="1" noChangeArrowheads="1"/>
          </p:cNvSpPr>
          <p:nvPr>
            <p:ph type="body" idx="1"/>
          </p:nvPr>
        </p:nvSpPr>
        <p:spPr/>
        <p:txBody>
          <a:bodyPr/>
          <a:lstStyle/>
          <a:p>
            <a:pPr marL="288925" indent="-288925" eaLnBrk="1" hangingPunct="1">
              <a:lnSpc>
                <a:spcPct val="85000"/>
              </a:lnSpc>
              <a:spcBef>
                <a:spcPct val="15000"/>
              </a:spcBef>
            </a:pPr>
            <a:r>
              <a:rPr lang="en-US" altLang="en-US" sz="2600">
                <a:solidFill>
                  <a:srgbClr val="0000FF"/>
                </a:solidFill>
              </a:rPr>
              <a:t>public final boolean readBoolean() </a:t>
            </a:r>
          </a:p>
          <a:p>
            <a:pPr marL="288925" indent="-288925" eaLnBrk="1" hangingPunct="1">
              <a:lnSpc>
                <a:spcPct val="85000"/>
              </a:lnSpc>
              <a:spcBef>
                <a:spcPct val="15000"/>
              </a:spcBef>
            </a:pPr>
            <a:r>
              <a:rPr lang="en-US" altLang="en-US" sz="2600">
                <a:solidFill>
                  <a:srgbClr val="0000FF"/>
                </a:solidFill>
              </a:rPr>
              <a:t>public final byte readByte()</a:t>
            </a:r>
          </a:p>
          <a:p>
            <a:pPr marL="288925" indent="-288925" eaLnBrk="1" hangingPunct="1">
              <a:lnSpc>
                <a:spcPct val="85000"/>
              </a:lnSpc>
              <a:spcBef>
                <a:spcPct val="15000"/>
              </a:spcBef>
            </a:pPr>
            <a:r>
              <a:rPr lang="en-US" altLang="en-US" sz="2600">
                <a:solidFill>
                  <a:srgbClr val="0000FF"/>
                </a:solidFill>
              </a:rPr>
              <a:t>public final int readUnsignedByte() </a:t>
            </a:r>
          </a:p>
          <a:p>
            <a:pPr marL="288925" indent="-288925" eaLnBrk="1" hangingPunct="1">
              <a:lnSpc>
                <a:spcPct val="85000"/>
              </a:lnSpc>
              <a:spcBef>
                <a:spcPct val="15000"/>
              </a:spcBef>
            </a:pPr>
            <a:r>
              <a:rPr lang="en-US" altLang="en-US" sz="2600">
                <a:solidFill>
                  <a:srgbClr val="0000FF"/>
                </a:solidFill>
              </a:rPr>
              <a:t>public final short readShort() </a:t>
            </a:r>
          </a:p>
          <a:p>
            <a:pPr marL="288925" indent="-288925" eaLnBrk="1" hangingPunct="1">
              <a:lnSpc>
                <a:spcPct val="85000"/>
              </a:lnSpc>
              <a:spcBef>
                <a:spcPct val="15000"/>
              </a:spcBef>
            </a:pPr>
            <a:r>
              <a:rPr lang="en-US" altLang="en-US" sz="2600">
                <a:solidFill>
                  <a:srgbClr val="0000FF"/>
                </a:solidFill>
              </a:rPr>
              <a:t>public final int readUnsignedShort() </a:t>
            </a:r>
          </a:p>
          <a:p>
            <a:pPr marL="288925" indent="-288925" eaLnBrk="1" hangingPunct="1">
              <a:lnSpc>
                <a:spcPct val="85000"/>
              </a:lnSpc>
              <a:spcBef>
                <a:spcPct val="15000"/>
              </a:spcBef>
            </a:pPr>
            <a:r>
              <a:rPr lang="en-US" altLang="en-US" sz="2600">
                <a:solidFill>
                  <a:srgbClr val="0000FF"/>
                </a:solidFill>
              </a:rPr>
              <a:t>public final char readChar() </a:t>
            </a:r>
          </a:p>
          <a:p>
            <a:pPr marL="288925" indent="-288925" eaLnBrk="1" hangingPunct="1">
              <a:lnSpc>
                <a:spcPct val="85000"/>
              </a:lnSpc>
              <a:spcBef>
                <a:spcPct val="15000"/>
              </a:spcBef>
            </a:pPr>
            <a:r>
              <a:rPr lang="en-US" altLang="en-US" sz="2600">
                <a:solidFill>
                  <a:srgbClr val="0000FF"/>
                </a:solidFill>
              </a:rPr>
              <a:t>public final int readInt() </a:t>
            </a:r>
          </a:p>
          <a:p>
            <a:pPr marL="288925" indent="-288925" eaLnBrk="1" hangingPunct="1">
              <a:lnSpc>
                <a:spcPct val="85000"/>
              </a:lnSpc>
              <a:spcBef>
                <a:spcPct val="15000"/>
              </a:spcBef>
            </a:pPr>
            <a:r>
              <a:rPr lang="en-US" altLang="en-US" sz="2600">
                <a:solidFill>
                  <a:srgbClr val="0000FF"/>
                </a:solidFill>
              </a:rPr>
              <a:t>public final long readLong() </a:t>
            </a:r>
          </a:p>
          <a:p>
            <a:pPr marL="288925" indent="-288925" eaLnBrk="1" hangingPunct="1">
              <a:lnSpc>
                <a:spcPct val="85000"/>
              </a:lnSpc>
              <a:spcBef>
                <a:spcPct val="15000"/>
              </a:spcBef>
            </a:pPr>
            <a:r>
              <a:rPr lang="en-US" altLang="en-US" sz="2600">
                <a:solidFill>
                  <a:srgbClr val="0000FF"/>
                </a:solidFill>
              </a:rPr>
              <a:t>public final float readFloat() </a:t>
            </a:r>
          </a:p>
          <a:p>
            <a:pPr marL="288925" indent="-288925" eaLnBrk="1" hangingPunct="1">
              <a:lnSpc>
                <a:spcPct val="85000"/>
              </a:lnSpc>
              <a:spcBef>
                <a:spcPct val="15000"/>
              </a:spcBef>
            </a:pPr>
            <a:r>
              <a:rPr lang="en-US" altLang="en-US" sz="2600">
                <a:solidFill>
                  <a:srgbClr val="0000FF"/>
                </a:solidFill>
              </a:rPr>
              <a:t>public final double readDouble() </a:t>
            </a:r>
          </a:p>
          <a:p>
            <a:pPr marL="288925" indent="-288925" eaLnBrk="1" hangingPunct="1">
              <a:lnSpc>
                <a:spcPct val="85000"/>
              </a:lnSpc>
              <a:spcBef>
                <a:spcPct val="15000"/>
              </a:spcBef>
            </a:pPr>
            <a:r>
              <a:rPr lang="en-US" altLang="en-US" sz="2600">
                <a:solidFill>
                  <a:srgbClr val="0000FF"/>
                </a:solidFill>
              </a:rPr>
              <a:t>public final String readLine()</a:t>
            </a:r>
          </a:p>
          <a:p>
            <a:pPr marL="288925" indent="-288925" eaLnBrk="1" hangingPunct="1">
              <a:lnSpc>
                <a:spcPct val="85000"/>
              </a:lnSpc>
              <a:spcBef>
                <a:spcPct val="15000"/>
              </a:spcBef>
            </a:pPr>
            <a:r>
              <a:rPr lang="en-US" altLang="en-US" sz="2600">
                <a:solidFill>
                  <a:srgbClr val="0000FF"/>
                </a:solidFill>
              </a:rPr>
              <a:t>public final void writeBoolean(boolean v) </a:t>
            </a:r>
          </a:p>
          <a:p>
            <a:pPr marL="288925" indent="-288925" eaLnBrk="1" hangingPunct="1">
              <a:lnSpc>
                <a:spcPct val="85000"/>
              </a:lnSpc>
              <a:spcBef>
                <a:spcPct val="15000"/>
              </a:spcBef>
            </a:pPr>
            <a:r>
              <a:rPr lang="en-US" altLang="en-US" sz="2600">
                <a:solidFill>
                  <a:srgbClr val="0000FF"/>
                </a:solidFill>
              </a:rPr>
              <a:t>public final void writeByte(int v) </a:t>
            </a:r>
          </a:p>
          <a:p>
            <a:pPr marL="288925" indent="-288925" eaLnBrk="1" hangingPunct="1">
              <a:lnSpc>
                <a:spcPct val="85000"/>
              </a:lnSpc>
              <a:spcBef>
                <a:spcPct val="15000"/>
              </a:spcBef>
            </a:pPr>
            <a:r>
              <a:rPr lang="en-US" altLang="en-US" sz="2600">
                <a:solidFill>
                  <a:srgbClr val="0000FF"/>
                </a:solidFill>
              </a:rPr>
              <a:t>public final void writeShort(int v) </a:t>
            </a:r>
          </a:p>
        </p:txBody>
      </p:sp>
    </p:spTree>
  </p:cSld>
  <p:clrMapOvr>
    <a:masterClrMapping/>
  </p:clrMapOvr>
  <p:transition spd="med">
    <p:comb/>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en-US"/>
              <a:t>Java.io.RandomAccessFile</a:t>
            </a:r>
          </a:p>
        </p:txBody>
      </p:sp>
      <p:sp>
        <p:nvSpPr>
          <p:cNvPr id="71683" name="Rectangle 3"/>
          <p:cNvSpPr>
            <a:spLocks noGrp="1" noChangeArrowheads="1"/>
          </p:cNvSpPr>
          <p:nvPr>
            <p:ph type="body" idx="1"/>
          </p:nvPr>
        </p:nvSpPr>
        <p:spPr/>
        <p:txBody>
          <a:bodyPr/>
          <a:lstStyle/>
          <a:p>
            <a:pPr marL="177800" indent="-177800" eaLnBrk="1" hangingPunct="1">
              <a:lnSpc>
                <a:spcPct val="90000"/>
              </a:lnSpc>
              <a:spcBef>
                <a:spcPct val="10000"/>
              </a:spcBef>
            </a:pPr>
            <a:r>
              <a:rPr lang="en-US" altLang="en-US" sz="2600">
                <a:solidFill>
                  <a:srgbClr val="0000FF"/>
                </a:solidFill>
              </a:rPr>
              <a:t>public final void writeChar(int v) </a:t>
            </a:r>
          </a:p>
          <a:p>
            <a:pPr marL="177800" indent="-177800" eaLnBrk="1" hangingPunct="1">
              <a:lnSpc>
                <a:spcPct val="90000"/>
              </a:lnSpc>
              <a:spcBef>
                <a:spcPct val="10000"/>
              </a:spcBef>
            </a:pPr>
            <a:r>
              <a:rPr lang="en-US" altLang="en-US" sz="2600">
                <a:solidFill>
                  <a:srgbClr val="0000FF"/>
                </a:solidFill>
              </a:rPr>
              <a:t>public final void writeInt(int v) </a:t>
            </a:r>
          </a:p>
          <a:p>
            <a:pPr marL="177800" indent="-177800" eaLnBrk="1" hangingPunct="1">
              <a:lnSpc>
                <a:spcPct val="90000"/>
              </a:lnSpc>
              <a:spcBef>
                <a:spcPct val="10000"/>
              </a:spcBef>
            </a:pPr>
            <a:r>
              <a:rPr lang="en-US" altLang="en-US" sz="2600">
                <a:solidFill>
                  <a:srgbClr val="0000FF"/>
                </a:solidFill>
              </a:rPr>
              <a:t>public final void writeLong(long v) </a:t>
            </a:r>
          </a:p>
          <a:p>
            <a:pPr marL="177800" indent="-177800" eaLnBrk="1" hangingPunct="1">
              <a:lnSpc>
                <a:spcPct val="90000"/>
              </a:lnSpc>
              <a:spcBef>
                <a:spcPct val="10000"/>
              </a:spcBef>
            </a:pPr>
            <a:r>
              <a:rPr lang="en-US" altLang="en-US" sz="2600">
                <a:solidFill>
                  <a:srgbClr val="0000FF"/>
                </a:solidFill>
              </a:rPr>
              <a:t>public final void writeFloat(float v) </a:t>
            </a:r>
          </a:p>
          <a:p>
            <a:pPr marL="177800" indent="-177800" eaLnBrk="1" hangingPunct="1">
              <a:lnSpc>
                <a:spcPct val="90000"/>
              </a:lnSpc>
              <a:spcBef>
                <a:spcPct val="10000"/>
              </a:spcBef>
            </a:pPr>
            <a:r>
              <a:rPr lang="en-US" altLang="en-US" sz="2600">
                <a:solidFill>
                  <a:srgbClr val="0000FF"/>
                </a:solidFill>
              </a:rPr>
              <a:t>public final void writeDouble(double v) </a:t>
            </a:r>
          </a:p>
          <a:p>
            <a:pPr marL="177800" indent="-177800" eaLnBrk="1" hangingPunct="1">
              <a:lnSpc>
                <a:spcPct val="90000"/>
              </a:lnSpc>
              <a:spcBef>
                <a:spcPct val="10000"/>
              </a:spcBef>
            </a:pPr>
            <a:r>
              <a:rPr lang="en-US" altLang="en-US" sz="2600">
                <a:solidFill>
                  <a:srgbClr val="0000FF"/>
                </a:solidFill>
              </a:rPr>
              <a:t>public final void writeBytes(String s) throws IOException</a:t>
            </a:r>
            <a:r>
              <a:rPr lang="en-US" altLang="en-US" sz="2600"/>
              <a:t> </a:t>
            </a:r>
          </a:p>
          <a:p>
            <a:pPr marL="509588" lvl="1" indent="25400" eaLnBrk="1" hangingPunct="1">
              <a:lnSpc>
                <a:spcPct val="90000"/>
              </a:lnSpc>
              <a:spcBef>
                <a:spcPct val="10000"/>
              </a:spcBef>
              <a:buFont typeface="Wingdings" panose="05000000000000000000" pitchFamily="2" charset="2"/>
              <a:buNone/>
            </a:pPr>
            <a:r>
              <a:rPr lang="en-US" altLang="en-US"/>
              <a:t>Writes the string to the file as a sequence of bytes. Each character in the string is written out, in sequence, by discarding its high eight bits. The write starts at the current position of the file pointer. </a:t>
            </a:r>
          </a:p>
          <a:p>
            <a:pPr marL="177800" indent="-177800" eaLnBrk="1" hangingPunct="1">
              <a:lnSpc>
                <a:spcPct val="90000"/>
              </a:lnSpc>
              <a:spcBef>
                <a:spcPct val="10000"/>
              </a:spcBef>
            </a:pPr>
            <a:r>
              <a:rPr lang="en-US" altLang="en-US" sz="2600">
                <a:solidFill>
                  <a:srgbClr val="0000FF"/>
                </a:solidFill>
              </a:rPr>
              <a:t>public final void writeChars(String s) throws IOException</a:t>
            </a:r>
            <a:r>
              <a:rPr lang="en-US" altLang="en-US" sz="2600"/>
              <a:t> </a:t>
            </a:r>
          </a:p>
          <a:p>
            <a:pPr marL="509588" lvl="1" indent="25400" eaLnBrk="1" hangingPunct="1">
              <a:lnSpc>
                <a:spcPct val="90000"/>
              </a:lnSpc>
              <a:spcBef>
                <a:spcPct val="10000"/>
              </a:spcBef>
              <a:buFont typeface="Wingdings" panose="05000000000000000000" pitchFamily="2" charset="2"/>
              <a:buNone/>
            </a:pPr>
            <a:r>
              <a:rPr lang="en-US" altLang="en-US"/>
              <a:t>Writes a string to the file as a sequence of characters. Each character is written to the data output stream as if by the writeChar method. The write starts at the current position of the file pointer. </a:t>
            </a:r>
          </a:p>
        </p:txBody>
      </p:sp>
    </p:spTree>
  </p:cSld>
  <p:clrMapOvr>
    <a:masterClrMapping/>
  </p:clrMapOvr>
  <p:transition spd="med">
    <p:comb/>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a:t>New I/O (Self learning)</a:t>
            </a:r>
          </a:p>
        </p:txBody>
      </p:sp>
      <p:sp>
        <p:nvSpPr>
          <p:cNvPr id="72707" name="Rectangle 3"/>
          <p:cNvSpPr>
            <a:spLocks noGrp="1" noChangeArrowheads="1"/>
          </p:cNvSpPr>
          <p:nvPr>
            <p:ph type="body" idx="1"/>
          </p:nvPr>
        </p:nvSpPr>
        <p:spPr/>
        <p:txBody>
          <a:bodyPr/>
          <a:lstStyle/>
          <a:p>
            <a:pPr marL="177800" indent="-177800" eaLnBrk="1" hangingPunct="1"/>
            <a:r>
              <a:rPr lang="en-US" altLang="en-US"/>
              <a:t>The Java “new” I/O library, introduced in JDK 1.4 in the java.nio.* packages, has one goal: speed.</a:t>
            </a:r>
          </a:p>
          <a:p>
            <a:pPr marL="177800" indent="-177800" eaLnBrk="1" hangingPunct="1"/>
            <a:r>
              <a:rPr lang="en-US" altLang="en-US"/>
              <a:t>The speed comes by using structures which are closer to the operating system’s way of performing I/O: </a:t>
            </a:r>
            <a:r>
              <a:rPr lang="en-US" altLang="en-US" i="1"/>
              <a:t>channels </a:t>
            </a:r>
            <a:r>
              <a:rPr lang="en-US" altLang="en-US"/>
              <a:t>and </a:t>
            </a:r>
            <a:r>
              <a:rPr lang="en-US" altLang="en-US" i="1"/>
              <a:t>buffers</a:t>
            </a:r>
            <a:r>
              <a:rPr lang="en-US" altLang="en-US"/>
              <a:t>.</a:t>
            </a:r>
          </a:p>
          <a:p>
            <a:pPr marL="177800" indent="-177800" eaLnBrk="1" hangingPunct="1"/>
            <a:r>
              <a:rPr lang="en-US" altLang="en-US"/>
              <a:t>Java NIO consist of the following core components: </a:t>
            </a:r>
          </a:p>
          <a:p>
            <a:pPr marL="820738" lvl="1" eaLnBrk="1" hangingPunct="1"/>
            <a:r>
              <a:rPr lang="en-US" altLang="en-US"/>
              <a:t>Channels</a:t>
            </a:r>
          </a:p>
          <a:p>
            <a:pPr marL="820738" lvl="1" eaLnBrk="1" hangingPunct="1"/>
            <a:r>
              <a:rPr lang="en-US" altLang="en-US"/>
              <a:t>Buffers</a:t>
            </a:r>
          </a:p>
          <a:p>
            <a:pPr marL="820738" lvl="1" eaLnBrk="1" hangingPunct="1"/>
            <a:r>
              <a:rPr lang="en-US" altLang="en-US"/>
              <a:t>Selectors</a:t>
            </a:r>
          </a:p>
        </p:txBody>
      </p:sp>
    </p:spTree>
  </p:cSld>
  <p:clrMapOvr>
    <a:masterClrMapping/>
  </p:clrMapOvr>
  <p:transition spd="med">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r>
              <a:rPr lang="en-US" altLang="en-US"/>
              <a:t>Byte-level communication is represented in Java by data streams, which are conduits through which information—bytes of data—is sent and received</a:t>
            </a:r>
          </a:p>
          <a:p>
            <a:pPr eaLnBrk="1" hangingPunct="1"/>
            <a:endParaRPr lang="en-US" altLang="en-US"/>
          </a:p>
          <a:p>
            <a:pPr eaLnBrk="1" hangingPunct="1"/>
            <a:endParaRPr lang="en-US" altLang="en-US"/>
          </a:p>
          <a:p>
            <a:pPr eaLnBrk="1" hangingPunct="1"/>
            <a:r>
              <a:rPr lang="en-US" altLang="en-US"/>
              <a:t>When designing a system, the correct stream must be selected</a:t>
            </a:r>
          </a:p>
          <a:p>
            <a:pPr eaLnBrk="1" hangingPunct="1"/>
            <a:r>
              <a:rPr lang="en-US" altLang="en-US"/>
              <a:t>Streams may be chained together, to provide an easier and more manageable interface. </a:t>
            </a:r>
          </a:p>
          <a:p>
            <a:pPr eaLnBrk="1" hangingPunct="1"/>
            <a:endParaRPr lang="en-US" altLang="en-US"/>
          </a:p>
        </p:txBody>
      </p:sp>
      <p:sp>
        <p:nvSpPr>
          <p:cNvPr id="235522" name="Rectangle 2"/>
          <p:cNvSpPr>
            <a:spLocks noGrp="1" noChangeArrowheads="1"/>
          </p:cNvSpPr>
          <p:nvPr>
            <p:ph type="title"/>
          </p:nvPr>
        </p:nvSpPr>
        <p:spPr/>
        <p:txBody>
          <a:bodyPr/>
          <a:lstStyle/>
          <a:p>
            <a:pPr eaLnBrk="1" hangingPunct="1">
              <a:defRPr/>
            </a:pPr>
            <a:r>
              <a:rPr lang="en-US"/>
              <a:t>Stream concepts</a:t>
            </a:r>
          </a:p>
        </p:txBody>
      </p:sp>
      <p:grpSp>
        <p:nvGrpSpPr>
          <p:cNvPr id="10244" name="Group 9"/>
          <p:cNvGrpSpPr>
            <a:grpSpLocks/>
          </p:cNvGrpSpPr>
          <p:nvPr/>
        </p:nvGrpSpPr>
        <p:grpSpPr bwMode="auto">
          <a:xfrm>
            <a:off x="457200" y="2286000"/>
            <a:ext cx="8382000" cy="442913"/>
            <a:chOff x="288" y="1440"/>
            <a:chExt cx="5280" cy="279"/>
          </a:xfrm>
        </p:grpSpPr>
        <p:sp>
          <p:nvSpPr>
            <p:cNvPr id="10252" name="AutoShape 4"/>
            <p:cNvSpPr>
              <a:spLocks noChangeArrowheads="1"/>
            </p:cNvSpPr>
            <p:nvPr/>
          </p:nvSpPr>
          <p:spPr bwMode="auto">
            <a:xfrm rot="-5400000">
              <a:off x="2760" y="-216"/>
              <a:ext cx="192" cy="3600"/>
            </a:xfrm>
            <a:prstGeom prst="can">
              <a:avLst>
                <a:gd name="adj" fmla="val 105556"/>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3" name="Line 5"/>
            <p:cNvSpPr>
              <a:spLocks noChangeShapeType="1"/>
            </p:cNvSpPr>
            <p:nvPr/>
          </p:nvSpPr>
          <p:spPr bwMode="auto">
            <a:xfrm>
              <a:off x="912" y="158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vi-VN"/>
            </a:p>
          </p:txBody>
        </p:sp>
        <p:sp>
          <p:nvSpPr>
            <p:cNvPr id="10254" name="Line 6"/>
            <p:cNvSpPr>
              <a:spLocks noChangeShapeType="1"/>
            </p:cNvSpPr>
            <p:nvPr/>
          </p:nvSpPr>
          <p:spPr bwMode="auto">
            <a:xfrm>
              <a:off x="4656" y="158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vi-VN"/>
            </a:p>
          </p:txBody>
        </p:sp>
        <p:sp>
          <p:nvSpPr>
            <p:cNvPr id="10255" name="Text Box 7"/>
            <p:cNvSpPr txBox="1">
              <a:spLocks noChangeArrowheads="1"/>
            </p:cNvSpPr>
            <p:nvPr/>
          </p:nvSpPr>
          <p:spPr bwMode="auto">
            <a:xfrm>
              <a:off x="288" y="148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solidFill>
                    <a:srgbClr val="FF0000"/>
                  </a:solidFill>
                </a:rPr>
                <a:t>0110011</a:t>
              </a:r>
            </a:p>
          </p:txBody>
        </p:sp>
        <p:sp>
          <p:nvSpPr>
            <p:cNvPr id="10256" name="Text Box 8"/>
            <p:cNvSpPr txBox="1">
              <a:spLocks noChangeArrowheads="1"/>
            </p:cNvSpPr>
            <p:nvPr/>
          </p:nvSpPr>
          <p:spPr bwMode="auto">
            <a:xfrm>
              <a:off x="4848" y="14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solidFill>
                    <a:srgbClr val="FF0000"/>
                  </a:solidFill>
                </a:rPr>
                <a:t>0110011</a:t>
              </a:r>
            </a:p>
          </p:txBody>
        </p:sp>
      </p:grpSp>
      <p:grpSp>
        <p:nvGrpSpPr>
          <p:cNvPr id="10245" name="Group 10"/>
          <p:cNvGrpSpPr>
            <a:grpSpLocks/>
          </p:cNvGrpSpPr>
          <p:nvPr/>
        </p:nvGrpSpPr>
        <p:grpSpPr bwMode="auto">
          <a:xfrm>
            <a:off x="304800" y="5257800"/>
            <a:ext cx="8382000" cy="442913"/>
            <a:chOff x="288" y="1440"/>
            <a:chExt cx="5280" cy="279"/>
          </a:xfrm>
        </p:grpSpPr>
        <p:sp>
          <p:nvSpPr>
            <p:cNvPr id="10247" name="AutoShape 11"/>
            <p:cNvSpPr>
              <a:spLocks noChangeArrowheads="1"/>
            </p:cNvSpPr>
            <p:nvPr/>
          </p:nvSpPr>
          <p:spPr bwMode="auto">
            <a:xfrm rot="-5400000">
              <a:off x="2760" y="-216"/>
              <a:ext cx="192" cy="3600"/>
            </a:xfrm>
            <a:prstGeom prst="can">
              <a:avLst>
                <a:gd name="adj" fmla="val 105556"/>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48" name="Line 12"/>
            <p:cNvSpPr>
              <a:spLocks noChangeShapeType="1"/>
            </p:cNvSpPr>
            <p:nvPr/>
          </p:nvSpPr>
          <p:spPr bwMode="auto">
            <a:xfrm>
              <a:off x="912" y="158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vi-VN"/>
            </a:p>
          </p:txBody>
        </p:sp>
        <p:sp>
          <p:nvSpPr>
            <p:cNvPr id="10249" name="Line 13"/>
            <p:cNvSpPr>
              <a:spLocks noChangeShapeType="1"/>
            </p:cNvSpPr>
            <p:nvPr/>
          </p:nvSpPr>
          <p:spPr bwMode="auto">
            <a:xfrm>
              <a:off x="4656" y="158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vi-VN"/>
            </a:p>
          </p:txBody>
        </p:sp>
        <p:sp>
          <p:nvSpPr>
            <p:cNvPr id="10250" name="Text Box 14"/>
            <p:cNvSpPr txBox="1">
              <a:spLocks noChangeArrowheads="1"/>
            </p:cNvSpPr>
            <p:nvPr/>
          </p:nvSpPr>
          <p:spPr bwMode="auto">
            <a:xfrm>
              <a:off x="288" y="148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solidFill>
                    <a:srgbClr val="FF0000"/>
                  </a:solidFill>
                </a:rPr>
                <a:t>0110011</a:t>
              </a:r>
            </a:p>
          </p:txBody>
        </p:sp>
        <p:sp>
          <p:nvSpPr>
            <p:cNvPr id="10251" name="Text Box 15"/>
            <p:cNvSpPr txBox="1">
              <a:spLocks noChangeArrowheads="1"/>
            </p:cNvSpPr>
            <p:nvPr/>
          </p:nvSpPr>
          <p:spPr bwMode="auto">
            <a:xfrm>
              <a:off x="4848" y="14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solidFill>
                    <a:srgbClr val="FF0000"/>
                  </a:solidFill>
                </a:rPr>
                <a:t> </a:t>
              </a:r>
              <a:r>
                <a:rPr lang="en-US" altLang="en-US" sz="1800" b="1">
                  <a:solidFill>
                    <a:srgbClr val="0000FF"/>
                  </a:solidFill>
                </a:rPr>
                <a:t>a</a:t>
              </a:r>
            </a:p>
          </p:txBody>
        </p:sp>
      </p:grpSp>
      <p:sp>
        <p:nvSpPr>
          <p:cNvPr id="10246" name="AutoShape 16"/>
          <p:cNvSpPr>
            <a:spLocks noChangeArrowheads="1"/>
          </p:cNvSpPr>
          <p:nvPr/>
        </p:nvSpPr>
        <p:spPr bwMode="auto">
          <a:xfrm rot="5400000">
            <a:off x="6096000" y="4495800"/>
            <a:ext cx="304800" cy="1981200"/>
          </a:xfrm>
          <a:prstGeom prst="can">
            <a:avLst>
              <a:gd name="adj" fmla="val 82785"/>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Tree>
  </p:cSld>
  <p:clrMapOvr>
    <a:masterClrMapping/>
  </p:clrMapOvr>
  <p:transition spd="med">
    <p:comb/>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sz="2800"/>
              <a:t>Channels and Buffers</a:t>
            </a:r>
          </a:p>
        </p:txBody>
      </p:sp>
      <p:sp>
        <p:nvSpPr>
          <p:cNvPr id="73731" name="Rectangle 3"/>
          <p:cNvSpPr>
            <a:spLocks noGrp="1" noChangeArrowheads="1"/>
          </p:cNvSpPr>
          <p:nvPr>
            <p:ph type="body" idx="1"/>
          </p:nvPr>
        </p:nvSpPr>
        <p:spPr>
          <a:xfrm>
            <a:off x="0" y="3886200"/>
            <a:ext cx="9144000" cy="3276600"/>
          </a:xfrm>
        </p:spPr>
        <p:txBody>
          <a:bodyPr/>
          <a:lstStyle/>
          <a:p>
            <a:pPr eaLnBrk="1" hangingPunct="1"/>
            <a:r>
              <a:rPr lang="en-US" altLang="en-US"/>
              <a:t>Typically, all IO in NIO starts with a Channel. A Channel is a bit like a stream. From the Channel data can be read into a Buffer. Data can also be written from a Buffer into a Channel</a:t>
            </a: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62000"/>
            <a:ext cx="4114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defRPr/>
            </a:pPr>
            <a:r>
              <a:rPr lang="en-US" sz="2800"/>
              <a:t>Channels and Buffers</a:t>
            </a:r>
          </a:p>
        </p:txBody>
      </p:sp>
      <p:sp>
        <p:nvSpPr>
          <p:cNvPr id="74755" name="Rectangle 3"/>
          <p:cNvSpPr>
            <a:spLocks noGrp="1" noChangeArrowheads="1"/>
          </p:cNvSpPr>
          <p:nvPr>
            <p:ph type="body" idx="1"/>
          </p:nvPr>
        </p:nvSpPr>
        <p:spPr/>
        <p:txBody>
          <a:bodyPr/>
          <a:lstStyle/>
          <a:p>
            <a:pPr eaLnBrk="1" hangingPunct="1"/>
            <a:r>
              <a:rPr lang="en-US" altLang="en-US" sz="2400"/>
              <a:t>There are several Channel and Buffer types. Here is a list of the primary Channel implementations in Java NIO: </a:t>
            </a:r>
          </a:p>
          <a:p>
            <a:pPr lvl="1" eaLnBrk="1" hangingPunct="1"/>
            <a:r>
              <a:rPr lang="en-US" altLang="en-US" sz="2200"/>
              <a:t>FileChannel</a:t>
            </a:r>
          </a:p>
          <a:p>
            <a:pPr lvl="1" eaLnBrk="1" hangingPunct="1"/>
            <a:r>
              <a:rPr lang="en-US" altLang="en-US" sz="2200"/>
              <a:t>DatagramChannel</a:t>
            </a:r>
          </a:p>
          <a:p>
            <a:pPr lvl="1" eaLnBrk="1" hangingPunct="1"/>
            <a:r>
              <a:rPr lang="en-US" altLang="en-US" sz="2200"/>
              <a:t>SocketChannel</a:t>
            </a:r>
          </a:p>
          <a:p>
            <a:pPr lvl="1" eaLnBrk="1" hangingPunct="1"/>
            <a:r>
              <a:rPr lang="en-US" altLang="en-US" sz="2200"/>
              <a:t>ServerSocketChannel</a:t>
            </a:r>
          </a:p>
          <a:p>
            <a:pPr eaLnBrk="1" hangingPunct="1"/>
            <a:r>
              <a:rPr lang="en-US" altLang="en-US" sz="2400"/>
              <a:t>Here is a list of the core Buffer implementations in Java NIO: </a:t>
            </a:r>
          </a:p>
          <a:p>
            <a:pPr lvl="1" eaLnBrk="1" hangingPunct="1"/>
            <a:r>
              <a:rPr lang="en-US" altLang="en-US" sz="2200"/>
              <a:t>ByteBuffer</a:t>
            </a:r>
          </a:p>
          <a:p>
            <a:pPr lvl="1" eaLnBrk="1" hangingPunct="1"/>
            <a:r>
              <a:rPr lang="en-US" altLang="en-US" sz="2200"/>
              <a:t>CharBuffer</a:t>
            </a:r>
          </a:p>
          <a:p>
            <a:pPr lvl="1" eaLnBrk="1" hangingPunct="1"/>
            <a:r>
              <a:rPr lang="en-US" altLang="en-US" sz="2200"/>
              <a:t>DoubleBuffer</a:t>
            </a:r>
          </a:p>
          <a:p>
            <a:pPr lvl="1" eaLnBrk="1" hangingPunct="1"/>
            <a:r>
              <a:rPr lang="en-US" altLang="en-US" sz="2200"/>
              <a:t>FloatBuffer</a:t>
            </a:r>
          </a:p>
          <a:p>
            <a:pPr lvl="1" eaLnBrk="1" hangingPunct="1"/>
            <a:r>
              <a:rPr lang="en-US" altLang="en-US" sz="2200"/>
              <a:t>IntBuffer</a:t>
            </a:r>
          </a:p>
          <a:p>
            <a:pPr lvl="1" eaLnBrk="1" hangingPunct="1"/>
            <a:r>
              <a:rPr lang="en-US" altLang="en-US" sz="2200"/>
              <a:t>LongBuffer</a:t>
            </a:r>
          </a:p>
          <a:p>
            <a:pPr lvl="1" eaLnBrk="1" hangingPunct="1"/>
            <a:r>
              <a:rPr lang="en-US" altLang="en-US" sz="2200"/>
              <a:t>ShortBuffer</a:t>
            </a:r>
          </a:p>
        </p:txBody>
      </p:sp>
    </p:spTree>
  </p:cSld>
  <p:clrMapOvr>
    <a:masterClrMapping/>
  </p:clrMapOvr>
  <p:transition spd="med">
    <p:comb/>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defRPr/>
            </a:pPr>
            <a:r>
              <a:rPr lang="en-US" sz="2800"/>
              <a:t>Channel</a:t>
            </a:r>
          </a:p>
        </p:txBody>
      </p:sp>
      <p:sp>
        <p:nvSpPr>
          <p:cNvPr id="75779" name="Rectangle 4"/>
          <p:cNvSpPr>
            <a:spLocks noChangeArrowheads="1"/>
          </p:cNvSpPr>
          <p:nvPr/>
        </p:nvSpPr>
        <p:spPr bwMode="auto">
          <a:xfrm>
            <a:off x="0" y="2514600"/>
            <a:ext cx="9144000" cy="39370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spcBef>
                <a:spcPct val="0"/>
              </a:spcBef>
              <a:buClrTx/>
              <a:buSzTx/>
              <a:buFontTx/>
              <a:buNone/>
            </a:pPr>
            <a:r>
              <a:rPr lang="en-US" altLang="en-US" sz="1800"/>
              <a:t> </a:t>
            </a:r>
            <a:r>
              <a:rPr lang="en-US" altLang="en-US" sz="2000"/>
              <a:t>RandomAccessFile aFile = new RandomAccessFile("data/nio-data.txt", "rw");</a:t>
            </a:r>
          </a:p>
          <a:p>
            <a:pPr>
              <a:lnSpc>
                <a:spcPct val="90000"/>
              </a:lnSpc>
              <a:spcBef>
                <a:spcPct val="0"/>
              </a:spcBef>
              <a:buClrTx/>
              <a:buSzTx/>
              <a:buFontTx/>
              <a:buNone/>
            </a:pPr>
            <a:r>
              <a:rPr lang="en-US" altLang="en-US" sz="2000"/>
              <a:t>    FileChannel inChannel = aFile.getChannel();</a:t>
            </a:r>
          </a:p>
          <a:p>
            <a:pPr>
              <a:lnSpc>
                <a:spcPct val="90000"/>
              </a:lnSpc>
              <a:spcBef>
                <a:spcPct val="0"/>
              </a:spcBef>
              <a:buClrTx/>
              <a:buSzTx/>
              <a:buFontTx/>
              <a:buNone/>
            </a:pPr>
            <a:r>
              <a:rPr lang="en-US" altLang="en-US" sz="2000"/>
              <a:t>    ByteBuffer buf = ByteBuffer.allocate(48);</a:t>
            </a:r>
          </a:p>
          <a:p>
            <a:pPr>
              <a:lnSpc>
                <a:spcPct val="90000"/>
              </a:lnSpc>
              <a:spcBef>
                <a:spcPct val="0"/>
              </a:spcBef>
              <a:buClrTx/>
              <a:buSzTx/>
              <a:buFontTx/>
              <a:buNone/>
            </a:pPr>
            <a:r>
              <a:rPr lang="en-US" altLang="en-US" sz="2000"/>
              <a:t>    int bytesRead = inChannel.read(buf);</a:t>
            </a:r>
          </a:p>
          <a:p>
            <a:pPr>
              <a:lnSpc>
                <a:spcPct val="90000"/>
              </a:lnSpc>
              <a:spcBef>
                <a:spcPct val="0"/>
              </a:spcBef>
              <a:buClrTx/>
              <a:buSzTx/>
              <a:buFontTx/>
              <a:buNone/>
            </a:pPr>
            <a:r>
              <a:rPr lang="en-US" altLang="en-US" sz="2000"/>
              <a:t>    while (bytesRead != -1) {</a:t>
            </a:r>
          </a:p>
          <a:p>
            <a:pPr>
              <a:lnSpc>
                <a:spcPct val="90000"/>
              </a:lnSpc>
              <a:spcBef>
                <a:spcPct val="0"/>
              </a:spcBef>
              <a:buClrTx/>
              <a:buSzTx/>
              <a:buFontTx/>
              <a:buNone/>
            </a:pPr>
            <a:r>
              <a:rPr lang="en-US" altLang="en-US" sz="2000"/>
              <a:t>      System.out.println("Read " + bytesRead);</a:t>
            </a:r>
          </a:p>
          <a:p>
            <a:pPr>
              <a:lnSpc>
                <a:spcPct val="90000"/>
              </a:lnSpc>
              <a:spcBef>
                <a:spcPct val="0"/>
              </a:spcBef>
              <a:buClrTx/>
              <a:buSzTx/>
              <a:buFontTx/>
              <a:buNone/>
            </a:pPr>
            <a:r>
              <a:rPr lang="en-US" altLang="en-US" sz="2000"/>
              <a:t>      buf.flip();</a:t>
            </a:r>
          </a:p>
          <a:p>
            <a:pPr>
              <a:lnSpc>
                <a:spcPct val="90000"/>
              </a:lnSpc>
              <a:spcBef>
                <a:spcPct val="0"/>
              </a:spcBef>
              <a:buClrTx/>
              <a:buSzTx/>
              <a:buFontTx/>
              <a:buNone/>
            </a:pPr>
            <a:r>
              <a:rPr lang="en-US" altLang="en-US" sz="2000"/>
              <a:t>      while(buf.hasRemaining()){</a:t>
            </a:r>
          </a:p>
          <a:p>
            <a:pPr>
              <a:lnSpc>
                <a:spcPct val="90000"/>
              </a:lnSpc>
              <a:spcBef>
                <a:spcPct val="0"/>
              </a:spcBef>
              <a:buClrTx/>
              <a:buSzTx/>
              <a:buFontTx/>
              <a:buNone/>
            </a:pPr>
            <a:r>
              <a:rPr lang="en-US" altLang="en-US" sz="2000"/>
              <a:t>          System.out.print((char) buf.get());</a:t>
            </a:r>
          </a:p>
          <a:p>
            <a:pPr>
              <a:lnSpc>
                <a:spcPct val="90000"/>
              </a:lnSpc>
              <a:spcBef>
                <a:spcPct val="0"/>
              </a:spcBef>
              <a:buClrTx/>
              <a:buSzTx/>
              <a:buFontTx/>
              <a:buNone/>
            </a:pPr>
            <a:r>
              <a:rPr lang="en-US" altLang="en-US" sz="2000"/>
              <a:t>      }</a:t>
            </a:r>
          </a:p>
          <a:p>
            <a:pPr>
              <a:lnSpc>
                <a:spcPct val="90000"/>
              </a:lnSpc>
              <a:spcBef>
                <a:spcPct val="0"/>
              </a:spcBef>
              <a:buClrTx/>
              <a:buSzTx/>
              <a:buFontTx/>
              <a:buNone/>
            </a:pPr>
            <a:r>
              <a:rPr lang="en-US" altLang="en-US" sz="2000"/>
              <a:t>      buf.clear();</a:t>
            </a:r>
          </a:p>
          <a:p>
            <a:pPr>
              <a:lnSpc>
                <a:spcPct val="90000"/>
              </a:lnSpc>
              <a:spcBef>
                <a:spcPct val="0"/>
              </a:spcBef>
              <a:buClrTx/>
              <a:buSzTx/>
              <a:buFontTx/>
              <a:buNone/>
            </a:pPr>
            <a:r>
              <a:rPr lang="en-US" altLang="en-US" sz="2000"/>
              <a:t>      bytesRead = inChannel.read(buf);</a:t>
            </a:r>
          </a:p>
          <a:p>
            <a:pPr>
              <a:lnSpc>
                <a:spcPct val="90000"/>
              </a:lnSpc>
              <a:spcBef>
                <a:spcPct val="0"/>
              </a:spcBef>
              <a:buClrTx/>
              <a:buSzTx/>
              <a:buFontTx/>
              <a:buNone/>
            </a:pPr>
            <a:r>
              <a:rPr lang="en-US" altLang="en-US" sz="2000"/>
              <a:t>    }</a:t>
            </a:r>
          </a:p>
          <a:p>
            <a:pPr>
              <a:lnSpc>
                <a:spcPct val="90000"/>
              </a:lnSpc>
              <a:spcBef>
                <a:spcPct val="0"/>
              </a:spcBef>
              <a:buClrTx/>
              <a:buSzTx/>
              <a:buFontTx/>
              <a:buNone/>
            </a:pPr>
            <a:r>
              <a:rPr lang="en-US" altLang="en-US" sz="2000"/>
              <a:t>    aFile.close();</a:t>
            </a:r>
          </a:p>
        </p:txBody>
      </p:sp>
      <p:sp>
        <p:nvSpPr>
          <p:cNvPr id="75780" name="Rectangle 5"/>
          <p:cNvSpPr>
            <a:spLocks noChangeArrowheads="1"/>
          </p:cNvSpPr>
          <p:nvPr/>
        </p:nvSpPr>
        <p:spPr bwMode="auto">
          <a:xfrm>
            <a:off x="0" y="762000"/>
            <a:ext cx="9144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625475" indent="-168275">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t>Java NIO Channels are similar to streams with a few differences:</a:t>
            </a:r>
            <a:r>
              <a:rPr lang="en-US" altLang="en-US" sz="1800"/>
              <a:t> </a:t>
            </a:r>
          </a:p>
          <a:p>
            <a:pPr lvl="1">
              <a:spcBef>
                <a:spcPct val="0"/>
              </a:spcBef>
              <a:buClrTx/>
              <a:buSzTx/>
              <a:buFontTx/>
              <a:buChar char="•"/>
            </a:pPr>
            <a:r>
              <a:rPr lang="en-US" altLang="en-US" sz="1800"/>
              <a:t>You can both read and write to a Channels. Streams are typically one-way (read or write).</a:t>
            </a:r>
          </a:p>
          <a:p>
            <a:pPr lvl="1">
              <a:spcBef>
                <a:spcPct val="0"/>
              </a:spcBef>
              <a:buClrTx/>
              <a:buSzTx/>
              <a:buFontTx/>
              <a:buChar char="•"/>
            </a:pPr>
            <a:r>
              <a:rPr lang="en-US" altLang="en-US" sz="1800"/>
              <a:t>Channels can be read and written asynchronously.</a:t>
            </a:r>
          </a:p>
          <a:p>
            <a:pPr lvl="1">
              <a:spcBef>
                <a:spcPct val="0"/>
              </a:spcBef>
              <a:buClrTx/>
              <a:buSzTx/>
              <a:buFontTx/>
              <a:buChar char="•"/>
            </a:pPr>
            <a:r>
              <a:rPr lang="en-US" altLang="en-US" sz="1800"/>
              <a:t>Channels always read to, or write from, a Buffer.</a:t>
            </a:r>
          </a:p>
        </p:txBody>
      </p:sp>
    </p:spTree>
  </p:cSld>
  <p:clrMapOvr>
    <a:masterClrMapping/>
  </p:clrMapOvr>
  <p:transition spd="med">
    <p:comb/>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defRPr/>
            </a:pPr>
            <a:r>
              <a:rPr lang="en-US" sz="2800"/>
              <a:t>Java NIO Buffer</a:t>
            </a:r>
          </a:p>
        </p:txBody>
      </p:sp>
      <p:sp>
        <p:nvSpPr>
          <p:cNvPr id="76803" name="Rectangle 3"/>
          <p:cNvSpPr>
            <a:spLocks noGrp="1" noChangeArrowheads="1"/>
          </p:cNvSpPr>
          <p:nvPr>
            <p:ph type="body" idx="1"/>
          </p:nvPr>
        </p:nvSpPr>
        <p:spPr/>
        <p:txBody>
          <a:bodyPr/>
          <a:lstStyle/>
          <a:p>
            <a:pPr eaLnBrk="1" hangingPunct="1">
              <a:lnSpc>
                <a:spcPct val="90000"/>
              </a:lnSpc>
            </a:pPr>
            <a:r>
              <a:rPr lang="en-US" altLang="en-US" sz="2400"/>
              <a:t>A buffer is essentially a block of memory into which you can write data, which you can then later read again. This memory block is wrapped in a NIO Buffer object, which provides a set of methods that makes it easier to work with the memory block. </a:t>
            </a:r>
          </a:p>
          <a:p>
            <a:pPr eaLnBrk="1" hangingPunct="1">
              <a:lnSpc>
                <a:spcPct val="90000"/>
              </a:lnSpc>
            </a:pPr>
            <a:r>
              <a:rPr lang="en-US" altLang="en-US" sz="2400"/>
              <a:t>Here is a list of the topics covered for NIO Buffer's: </a:t>
            </a:r>
          </a:p>
          <a:p>
            <a:pPr lvl="1" eaLnBrk="1" hangingPunct="1">
              <a:lnSpc>
                <a:spcPct val="90000"/>
              </a:lnSpc>
            </a:pPr>
            <a:r>
              <a:rPr lang="en-US" altLang="en-US" sz="2200"/>
              <a:t>Basic Buffer Usage</a:t>
            </a:r>
          </a:p>
          <a:p>
            <a:pPr lvl="1" eaLnBrk="1" hangingPunct="1">
              <a:lnSpc>
                <a:spcPct val="90000"/>
              </a:lnSpc>
            </a:pPr>
            <a:r>
              <a:rPr lang="en-US" altLang="en-US" sz="2200"/>
              <a:t>Buffer Capacity, Position and Limit</a:t>
            </a:r>
          </a:p>
          <a:p>
            <a:pPr lvl="1" eaLnBrk="1" hangingPunct="1">
              <a:lnSpc>
                <a:spcPct val="90000"/>
              </a:lnSpc>
            </a:pPr>
            <a:r>
              <a:rPr lang="en-US" altLang="en-US" sz="2200"/>
              <a:t>Buffer Types</a:t>
            </a:r>
          </a:p>
          <a:p>
            <a:pPr lvl="1" eaLnBrk="1" hangingPunct="1">
              <a:lnSpc>
                <a:spcPct val="90000"/>
              </a:lnSpc>
            </a:pPr>
            <a:r>
              <a:rPr lang="en-US" altLang="en-US" sz="2200"/>
              <a:t>Allocating a Buffer</a:t>
            </a:r>
          </a:p>
          <a:p>
            <a:pPr lvl="1" eaLnBrk="1" hangingPunct="1">
              <a:lnSpc>
                <a:spcPct val="90000"/>
              </a:lnSpc>
            </a:pPr>
            <a:r>
              <a:rPr lang="en-US" altLang="en-US" sz="2200"/>
              <a:t>Writing Data to a Buffer</a:t>
            </a:r>
          </a:p>
          <a:p>
            <a:pPr lvl="1" eaLnBrk="1" hangingPunct="1">
              <a:lnSpc>
                <a:spcPct val="90000"/>
              </a:lnSpc>
            </a:pPr>
            <a:r>
              <a:rPr lang="en-US" altLang="en-US" sz="2200"/>
              <a:t>flip()</a:t>
            </a:r>
          </a:p>
          <a:p>
            <a:pPr lvl="1" eaLnBrk="1" hangingPunct="1">
              <a:lnSpc>
                <a:spcPct val="90000"/>
              </a:lnSpc>
            </a:pPr>
            <a:r>
              <a:rPr lang="en-US" altLang="en-US" sz="2200"/>
              <a:t>Reading Data from a Buffer</a:t>
            </a:r>
          </a:p>
          <a:p>
            <a:pPr lvl="1" eaLnBrk="1" hangingPunct="1">
              <a:lnSpc>
                <a:spcPct val="90000"/>
              </a:lnSpc>
            </a:pPr>
            <a:r>
              <a:rPr lang="en-US" altLang="en-US" sz="2200"/>
              <a:t>clear() and compact()</a:t>
            </a:r>
          </a:p>
          <a:p>
            <a:pPr lvl="1" eaLnBrk="1" hangingPunct="1">
              <a:lnSpc>
                <a:spcPct val="90000"/>
              </a:lnSpc>
            </a:pPr>
            <a:r>
              <a:rPr lang="en-US" altLang="en-US" sz="2200"/>
              <a:t>mark() and reset()</a:t>
            </a:r>
          </a:p>
          <a:p>
            <a:pPr lvl="1" eaLnBrk="1" hangingPunct="1">
              <a:lnSpc>
                <a:spcPct val="90000"/>
              </a:lnSpc>
            </a:pPr>
            <a:r>
              <a:rPr lang="en-US" altLang="en-US" sz="2200"/>
              <a:t>equals() and compareTo()</a:t>
            </a:r>
          </a:p>
        </p:txBody>
      </p:sp>
    </p:spTree>
  </p:cSld>
  <p:clrMapOvr>
    <a:masterClrMapping/>
  </p:clrMapOvr>
  <p:transition spd="med">
    <p:comb/>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en-US" sz="2800"/>
              <a:t>Basic Buffer Usage</a:t>
            </a:r>
          </a:p>
        </p:txBody>
      </p:sp>
      <p:sp>
        <p:nvSpPr>
          <p:cNvPr id="77827" name="Rectangle 3"/>
          <p:cNvSpPr>
            <a:spLocks noGrp="1" noChangeArrowheads="1"/>
          </p:cNvSpPr>
          <p:nvPr>
            <p:ph type="body" idx="1"/>
          </p:nvPr>
        </p:nvSpPr>
        <p:spPr>
          <a:xfrm>
            <a:off x="0" y="685800"/>
            <a:ext cx="9144000" cy="1524000"/>
          </a:xfrm>
        </p:spPr>
        <p:txBody>
          <a:bodyPr/>
          <a:lstStyle/>
          <a:p>
            <a:pPr eaLnBrk="1" hangingPunct="1">
              <a:lnSpc>
                <a:spcPct val="80000"/>
              </a:lnSpc>
            </a:pPr>
            <a:r>
              <a:rPr lang="en-US" altLang="en-US" sz="2400"/>
              <a:t>Write data into the Buffer</a:t>
            </a:r>
          </a:p>
          <a:p>
            <a:pPr eaLnBrk="1" hangingPunct="1">
              <a:lnSpc>
                <a:spcPct val="80000"/>
              </a:lnSpc>
            </a:pPr>
            <a:r>
              <a:rPr lang="en-US" altLang="en-US" sz="2400"/>
              <a:t>Call buffer.flip()</a:t>
            </a:r>
          </a:p>
          <a:p>
            <a:pPr eaLnBrk="1" hangingPunct="1">
              <a:lnSpc>
                <a:spcPct val="80000"/>
              </a:lnSpc>
            </a:pPr>
            <a:r>
              <a:rPr lang="en-US" altLang="en-US" sz="2400"/>
              <a:t>Read data out of the Buffer</a:t>
            </a:r>
          </a:p>
          <a:p>
            <a:pPr eaLnBrk="1" hangingPunct="1">
              <a:lnSpc>
                <a:spcPct val="80000"/>
              </a:lnSpc>
            </a:pPr>
            <a:r>
              <a:rPr lang="en-US" altLang="en-US" sz="2400"/>
              <a:t>Call buffer.clear() or buffer.compact()</a:t>
            </a:r>
          </a:p>
        </p:txBody>
      </p:sp>
      <p:sp>
        <p:nvSpPr>
          <p:cNvPr id="77828" name="Rectangle 4"/>
          <p:cNvSpPr>
            <a:spLocks noChangeArrowheads="1"/>
          </p:cNvSpPr>
          <p:nvPr/>
        </p:nvSpPr>
        <p:spPr bwMode="auto">
          <a:xfrm>
            <a:off x="0" y="2362200"/>
            <a:ext cx="9144000" cy="39370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RandomAccessFile aFile = new RandomAccessFile("data/nio-data.txt", "rw");</a:t>
            </a:r>
          </a:p>
          <a:p>
            <a:pPr>
              <a:spcBef>
                <a:spcPct val="0"/>
              </a:spcBef>
              <a:buClrTx/>
              <a:buSzTx/>
              <a:buFontTx/>
              <a:buNone/>
            </a:pPr>
            <a:r>
              <a:rPr lang="en-US" altLang="en-US" sz="1800"/>
              <a:t>FileChannel inChannel = aFile.getChannel();</a:t>
            </a:r>
          </a:p>
          <a:p>
            <a:pPr>
              <a:spcBef>
                <a:spcPct val="0"/>
              </a:spcBef>
              <a:buClrTx/>
              <a:buSzTx/>
              <a:buFontTx/>
              <a:buNone/>
            </a:pPr>
            <a:r>
              <a:rPr lang="en-US" altLang="en-US" sz="1800"/>
              <a:t>//create buffer with capacity of 48 bytes</a:t>
            </a:r>
          </a:p>
          <a:p>
            <a:pPr>
              <a:spcBef>
                <a:spcPct val="0"/>
              </a:spcBef>
              <a:buClrTx/>
              <a:buSzTx/>
              <a:buFontTx/>
              <a:buNone/>
            </a:pPr>
            <a:r>
              <a:rPr lang="en-US" altLang="en-US" sz="1800"/>
              <a:t>ByteBuffer buf = ByteBuffer.allocate(48);</a:t>
            </a:r>
          </a:p>
          <a:p>
            <a:pPr>
              <a:spcBef>
                <a:spcPct val="0"/>
              </a:spcBef>
              <a:buClrTx/>
              <a:buSzTx/>
              <a:buFontTx/>
              <a:buNone/>
            </a:pPr>
            <a:r>
              <a:rPr lang="en-US" altLang="en-US" sz="1800" b="1"/>
              <a:t>int bytesRead = inChannel.read(buf);</a:t>
            </a:r>
            <a:r>
              <a:rPr lang="en-US" altLang="en-US" sz="1800"/>
              <a:t> //read into buffer.</a:t>
            </a:r>
          </a:p>
          <a:p>
            <a:pPr>
              <a:spcBef>
                <a:spcPct val="0"/>
              </a:spcBef>
              <a:buClrTx/>
              <a:buSzTx/>
              <a:buFontTx/>
              <a:buNone/>
            </a:pPr>
            <a:r>
              <a:rPr lang="en-US" altLang="en-US" sz="1800"/>
              <a:t>while (bytesRead != -1) {</a:t>
            </a:r>
          </a:p>
          <a:p>
            <a:pPr>
              <a:spcBef>
                <a:spcPct val="0"/>
              </a:spcBef>
              <a:buClrTx/>
              <a:buSzTx/>
              <a:buFontTx/>
              <a:buNone/>
            </a:pPr>
            <a:r>
              <a:rPr lang="en-US" altLang="en-US" sz="1800"/>
              <a:t>  </a:t>
            </a:r>
            <a:r>
              <a:rPr lang="en-US" altLang="en-US" sz="1800" b="1"/>
              <a:t>buf.flip();</a:t>
            </a:r>
            <a:r>
              <a:rPr lang="en-US" altLang="en-US" sz="1800"/>
              <a:t>  //make buffer ready for read</a:t>
            </a:r>
          </a:p>
          <a:p>
            <a:pPr>
              <a:spcBef>
                <a:spcPct val="0"/>
              </a:spcBef>
              <a:buClrTx/>
              <a:buSzTx/>
              <a:buFontTx/>
              <a:buNone/>
            </a:pPr>
            <a:r>
              <a:rPr lang="en-US" altLang="en-US" sz="1800"/>
              <a:t>  while(buf.hasRemaining()){</a:t>
            </a:r>
          </a:p>
          <a:p>
            <a:pPr>
              <a:spcBef>
                <a:spcPct val="0"/>
              </a:spcBef>
              <a:buClrTx/>
              <a:buSzTx/>
              <a:buFontTx/>
              <a:buNone/>
            </a:pPr>
            <a:r>
              <a:rPr lang="en-US" altLang="en-US" sz="1800"/>
              <a:t>      System.out.print((char) </a:t>
            </a:r>
            <a:r>
              <a:rPr lang="en-US" altLang="en-US" sz="1800" b="1"/>
              <a:t>buf.get());</a:t>
            </a:r>
            <a:r>
              <a:rPr lang="en-US" altLang="en-US" sz="1800"/>
              <a:t> // read 1 byte at a time</a:t>
            </a:r>
          </a:p>
          <a:p>
            <a:pPr>
              <a:spcBef>
                <a:spcPct val="0"/>
              </a:spcBef>
              <a:buClrTx/>
              <a:buSzTx/>
              <a:buFontTx/>
              <a:buNone/>
            </a:pPr>
            <a:r>
              <a:rPr lang="en-US" altLang="en-US" sz="1800"/>
              <a:t>  }</a:t>
            </a:r>
          </a:p>
          <a:p>
            <a:pPr>
              <a:spcBef>
                <a:spcPct val="0"/>
              </a:spcBef>
              <a:buClrTx/>
              <a:buSzTx/>
              <a:buFontTx/>
              <a:buNone/>
            </a:pPr>
            <a:r>
              <a:rPr lang="en-US" altLang="en-US" sz="1800"/>
              <a:t>  </a:t>
            </a:r>
            <a:r>
              <a:rPr lang="en-US" altLang="en-US" sz="1800" b="1"/>
              <a:t>buf.clear();</a:t>
            </a:r>
            <a:r>
              <a:rPr lang="en-US" altLang="en-US" sz="1800"/>
              <a:t> //make buffer ready for writing</a:t>
            </a:r>
          </a:p>
          <a:p>
            <a:pPr>
              <a:spcBef>
                <a:spcPct val="0"/>
              </a:spcBef>
              <a:buClrTx/>
              <a:buSzTx/>
              <a:buFontTx/>
              <a:buNone/>
            </a:pPr>
            <a:r>
              <a:rPr lang="en-US" altLang="en-US" sz="1800"/>
              <a:t>  bytesRead = inChannel.read(buf);</a:t>
            </a:r>
          </a:p>
          <a:p>
            <a:pPr>
              <a:spcBef>
                <a:spcPct val="0"/>
              </a:spcBef>
              <a:buClrTx/>
              <a:buSzTx/>
              <a:buFontTx/>
              <a:buNone/>
            </a:pPr>
            <a:r>
              <a:rPr lang="en-US" altLang="en-US" sz="1800"/>
              <a:t>}</a:t>
            </a:r>
          </a:p>
          <a:p>
            <a:pPr>
              <a:spcBef>
                <a:spcPct val="0"/>
              </a:spcBef>
              <a:buClrTx/>
              <a:buSzTx/>
              <a:buFontTx/>
              <a:buNone/>
            </a:pPr>
            <a:r>
              <a:rPr lang="en-US" altLang="en-US" sz="1800"/>
              <a:t>aFile.close();</a:t>
            </a:r>
          </a:p>
        </p:txBody>
      </p:sp>
    </p:spTree>
  </p:cSld>
  <p:clrMapOvr>
    <a:masterClrMapping/>
  </p:clrMapOvr>
  <p:transition spd="med">
    <p:comb/>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en-US" sz="2800"/>
              <a:t>Buffer Capacity, Position and Limit</a:t>
            </a:r>
          </a:p>
        </p:txBody>
      </p:sp>
      <p:sp>
        <p:nvSpPr>
          <p:cNvPr id="78851" name="Rectangle 3"/>
          <p:cNvSpPr>
            <a:spLocks noGrp="1" noChangeArrowheads="1"/>
          </p:cNvSpPr>
          <p:nvPr>
            <p:ph type="body" idx="1"/>
          </p:nvPr>
        </p:nvSpPr>
        <p:spPr>
          <a:xfrm>
            <a:off x="0" y="685800"/>
            <a:ext cx="9144000" cy="2667000"/>
          </a:xfrm>
        </p:spPr>
        <p:txBody>
          <a:bodyPr/>
          <a:lstStyle/>
          <a:p>
            <a:pPr eaLnBrk="1" hangingPunct="1">
              <a:lnSpc>
                <a:spcPct val="80000"/>
              </a:lnSpc>
            </a:pPr>
            <a:r>
              <a:rPr lang="en-US" altLang="en-US" sz="2400"/>
              <a:t>A buffer's </a:t>
            </a:r>
            <a:r>
              <a:rPr lang="en-US" altLang="en-US" sz="2400" i="1">
                <a:solidFill>
                  <a:srgbClr val="0000FF"/>
                </a:solidFill>
              </a:rPr>
              <a:t>capacity</a:t>
            </a:r>
            <a:r>
              <a:rPr lang="en-US" altLang="en-US" sz="2400"/>
              <a:t> is the </a:t>
            </a:r>
            <a:r>
              <a:rPr lang="en-US" altLang="en-US" sz="2400">
                <a:solidFill>
                  <a:srgbClr val="0000FF"/>
                </a:solidFill>
              </a:rPr>
              <a:t>number of elements</a:t>
            </a:r>
            <a:r>
              <a:rPr lang="en-US" altLang="en-US" sz="2400"/>
              <a:t> it contains. The capacity of a buffer is never negative and never changes. </a:t>
            </a:r>
          </a:p>
          <a:p>
            <a:pPr eaLnBrk="1" hangingPunct="1">
              <a:lnSpc>
                <a:spcPct val="80000"/>
              </a:lnSpc>
            </a:pPr>
            <a:r>
              <a:rPr lang="en-US" altLang="en-US" sz="2400"/>
              <a:t>A buffer's</a:t>
            </a:r>
            <a:r>
              <a:rPr lang="en-US" altLang="en-US" sz="2400">
                <a:solidFill>
                  <a:srgbClr val="0000FF"/>
                </a:solidFill>
              </a:rPr>
              <a:t> </a:t>
            </a:r>
            <a:r>
              <a:rPr lang="en-US" altLang="en-US" sz="2400" i="1">
                <a:solidFill>
                  <a:srgbClr val="0000FF"/>
                </a:solidFill>
              </a:rPr>
              <a:t>limit</a:t>
            </a:r>
            <a:r>
              <a:rPr lang="en-US" altLang="en-US" sz="2400"/>
              <a:t> is the index of the </a:t>
            </a:r>
            <a:r>
              <a:rPr lang="en-US" altLang="en-US" sz="2400">
                <a:solidFill>
                  <a:srgbClr val="0000FF"/>
                </a:solidFill>
              </a:rPr>
              <a:t>first element that should not be read or written</a:t>
            </a:r>
            <a:r>
              <a:rPr lang="en-US" altLang="en-US" sz="2400"/>
              <a:t>. A buffer's limit is never negative and is never greater than its capacity. </a:t>
            </a:r>
          </a:p>
          <a:p>
            <a:pPr eaLnBrk="1" hangingPunct="1">
              <a:lnSpc>
                <a:spcPct val="80000"/>
              </a:lnSpc>
            </a:pPr>
            <a:r>
              <a:rPr lang="en-US" altLang="en-US" sz="2400"/>
              <a:t>A buffer's </a:t>
            </a:r>
            <a:r>
              <a:rPr lang="en-US" altLang="en-US" sz="2400" i="1">
                <a:solidFill>
                  <a:srgbClr val="0000FF"/>
                </a:solidFill>
              </a:rPr>
              <a:t>position</a:t>
            </a:r>
            <a:r>
              <a:rPr lang="en-US" altLang="en-US" sz="2400"/>
              <a:t> is the index of the </a:t>
            </a:r>
            <a:r>
              <a:rPr lang="en-US" altLang="en-US" sz="2400">
                <a:solidFill>
                  <a:srgbClr val="0000FF"/>
                </a:solidFill>
              </a:rPr>
              <a:t>next element to be read or written</a:t>
            </a:r>
            <a:r>
              <a:rPr lang="en-US" altLang="en-US" sz="2400"/>
              <a:t>. A buffer's position is never negative and is never greater than its limit. </a:t>
            </a:r>
          </a:p>
          <a:p>
            <a:pPr eaLnBrk="1" hangingPunct="1">
              <a:lnSpc>
                <a:spcPct val="80000"/>
              </a:lnSpc>
            </a:pPr>
            <a:endParaRPr lang="en-US" altLang="en-US" sz="2400"/>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76600"/>
            <a:ext cx="47244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comb/>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sz="2800"/>
              <a:t>The Buffer Data Structure </a:t>
            </a:r>
          </a:p>
        </p:txBody>
      </p:sp>
      <p:sp>
        <p:nvSpPr>
          <p:cNvPr id="79875" name="Rectangle 3"/>
          <p:cNvSpPr>
            <a:spLocks noGrp="1" noChangeArrowheads="1"/>
          </p:cNvSpPr>
          <p:nvPr>
            <p:ph type="body" idx="1"/>
          </p:nvPr>
        </p:nvSpPr>
        <p:spPr>
          <a:xfrm>
            <a:off x="0" y="685800"/>
            <a:ext cx="9144000" cy="4495800"/>
          </a:xfrm>
        </p:spPr>
        <p:txBody>
          <a:bodyPr/>
          <a:lstStyle/>
          <a:p>
            <a:pPr eaLnBrk="1" hangingPunct="1">
              <a:buFont typeface="Wingdings" panose="05000000000000000000" pitchFamily="2" charset="2"/>
              <a:buNone/>
            </a:pPr>
            <a:r>
              <a:rPr lang="en-US" altLang="en-US" sz="2400"/>
              <a:t>   A buffer is an array of values of the same type. The Buffer class is an abstract class with concrete subclasses ByteBuffer, CharBuffer, DoubleBuffer, FloatBuffer, IntBuffer, LongBuffer, and ShortBuffer. In practice, you will most commonly use ByteBuffer and CharBuffer. A Buffer has:</a:t>
            </a:r>
          </a:p>
          <a:p>
            <a:pPr lvl="1" eaLnBrk="1" hangingPunct="1"/>
            <a:r>
              <a:rPr lang="en-US" altLang="en-US" sz="2200"/>
              <a:t>a </a:t>
            </a:r>
            <a:r>
              <a:rPr lang="en-US" altLang="en-US" sz="2200" b="1"/>
              <a:t>capacity</a:t>
            </a:r>
            <a:r>
              <a:rPr lang="en-US" altLang="en-US" sz="2200"/>
              <a:t> that never changes</a:t>
            </a:r>
          </a:p>
          <a:p>
            <a:pPr lvl="1" eaLnBrk="1" hangingPunct="1"/>
            <a:r>
              <a:rPr lang="en-US" altLang="en-US" sz="2200"/>
              <a:t>a </a:t>
            </a:r>
            <a:r>
              <a:rPr lang="en-US" altLang="en-US" sz="2200" b="1"/>
              <a:t>position</a:t>
            </a:r>
            <a:r>
              <a:rPr lang="en-US" altLang="en-US" sz="2200"/>
              <a:t> at which the next value is read or written</a:t>
            </a:r>
          </a:p>
          <a:p>
            <a:pPr lvl="1" eaLnBrk="1" hangingPunct="1"/>
            <a:r>
              <a:rPr lang="en-US" altLang="en-US" sz="2200"/>
              <a:t>a </a:t>
            </a:r>
            <a:r>
              <a:rPr lang="en-US" altLang="en-US" sz="2200" b="1"/>
              <a:t>limit</a:t>
            </a:r>
            <a:r>
              <a:rPr lang="en-US" altLang="en-US" sz="2200"/>
              <a:t> beyond which reading and writing is meaningless</a:t>
            </a:r>
          </a:p>
          <a:p>
            <a:pPr lvl="1" eaLnBrk="1" hangingPunct="1"/>
            <a:r>
              <a:rPr lang="en-US" altLang="en-US" sz="2200"/>
              <a:t>optionally, a </a:t>
            </a:r>
            <a:r>
              <a:rPr lang="en-US" altLang="en-US" sz="2200" b="1"/>
              <a:t>mark</a:t>
            </a:r>
            <a:r>
              <a:rPr lang="en-US" altLang="en-US" sz="2200"/>
              <a:t> for repeating a read or write operation</a:t>
            </a:r>
          </a:p>
        </p:txBody>
      </p:sp>
      <p:pic>
        <p:nvPicPr>
          <p:cNvPr id="7987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267200"/>
            <a:ext cx="63246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en-US"/>
              <a:t>java.nio.Buffer</a:t>
            </a:r>
          </a:p>
        </p:txBody>
      </p:sp>
      <p:sp>
        <p:nvSpPr>
          <p:cNvPr id="80899" name="Rectangle 3"/>
          <p:cNvSpPr>
            <a:spLocks noGrp="1" noChangeArrowheads="1"/>
          </p:cNvSpPr>
          <p:nvPr>
            <p:ph type="body" idx="1"/>
          </p:nvPr>
        </p:nvSpPr>
        <p:spPr/>
        <p:txBody>
          <a:bodyPr/>
          <a:lstStyle/>
          <a:p>
            <a:pPr marL="177800" indent="-177800" eaLnBrk="1" hangingPunct="1">
              <a:lnSpc>
                <a:spcPct val="80000"/>
              </a:lnSpc>
            </a:pPr>
            <a:r>
              <a:rPr lang="en-US" altLang="en-US">
                <a:solidFill>
                  <a:srgbClr val="0000FF"/>
                </a:solidFill>
              </a:rPr>
              <a:t>public final int capacity()</a:t>
            </a:r>
            <a:r>
              <a:rPr lang="en-US" altLang="en-US"/>
              <a:t> </a:t>
            </a:r>
          </a:p>
          <a:p>
            <a:pPr marL="347663" lvl="1" indent="9525" eaLnBrk="1" hangingPunct="1">
              <a:lnSpc>
                <a:spcPct val="80000"/>
              </a:lnSpc>
              <a:buFont typeface="Wingdings" panose="05000000000000000000" pitchFamily="2" charset="2"/>
              <a:buNone/>
            </a:pPr>
            <a:r>
              <a:rPr lang="en-US" altLang="en-US" sz="2800"/>
              <a:t>Returns this buffer's capacity. </a:t>
            </a:r>
          </a:p>
          <a:p>
            <a:pPr marL="177800" indent="-177800" eaLnBrk="1" hangingPunct="1">
              <a:lnSpc>
                <a:spcPct val="80000"/>
              </a:lnSpc>
            </a:pPr>
            <a:r>
              <a:rPr lang="en-US" altLang="en-US">
                <a:solidFill>
                  <a:srgbClr val="0000FF"/>
                </a:solidFill>
              </a:rPr>
              <a:t>public final int position() </a:t>
            </a:r>
          </a:p>
          <a:p>
            <a:pPr marL="347663" lvl="1" indent="9525" eaLnBrk="1" hangingPunct="1">
              <a:lnSpc>
                <a:spcPct val="80000"/>
              </a:lnSpc>
              <a:buFont typeface="Wingdings" panose="05000000000000000000" pitchFamily="2" charset="2"/>
              <a:buNone/>
            </a:pPr>
            <a:r>
              <a:rPr lang="en-US" altLang="en-US" sz="2800"/>
              <a:t>Returns this buffer's position. </a:t>
            </a:r>
          </a:p>
          <a:p>
            <a:pPr marL="177800" indent="-177800" eaLnBrk="1" hangingPunct="1">
              <a:lnSpc>
                <a:spcPct val="80000"/>
              </a:lnSpc>
            </a:pPr>
            <a:r>
              <a:rPr lang="en-US" altLang="en-US">
                <a:solidFill>
                  <a:srgbClr val="0000FF"/>
                </a:solidFill>
              </a:rPr>
              <a:t>public final Buffer position(int newPosition)</a:t>
            </a:r>
            <a:r>
              <a:rPr lang="en-US" altLang="en-US"/>
              <a:t> </a:t>
            </a:r>
          </a:p>
          <a:p>
            <a:pPr marL="347663" lvl="1" indent="9525" eaLnBrk="1" hangingPunct="1">
              <a:lnSpc>
                <a:spcPct val="80000"/>
              </a:lnSpc>
              <a:buFont typeface="Wingdings" panose="05000000000000000000" pitchFamily="2" charset="2"/>
              <a:buNone/>
            </a:pPr>
            <a:r>
              <a:rPr lang="en-US" altLang="en-US" sz="2800"/>
              <a:t>Sets this buffer's position. If the mark is defined and larger than the new position then it is discarded.</a:t>
            </a:r>
          </a:p>
          <a:p>
            <a:pPr marL="177800" indent="-177800" eaLnBrk="1" hangingPunct="1">
              <a:lnSpc>
                <a:spcPct val="80000"/>
              </a:lnSpc>
            </a:pPr>
            <a:r>
              <a:rPr lang="en-US" altLang="en-US">
                <a:solidFill>
                  <a:srgbClr val="0000FF"/>
                </a:solidFill>
              </a:rPr>
              <a:t>public final int limit()</a:t>
            </a:r>
            <a:r>
              <a:rPr lang="en-US" altLang="en-US"/>
              <a:t> </a:t>
            </a:r>
          </a:p>
          <a:p>
            <a:pPr marL="347663" lvl="1" indent="9525" eaLnBrk="1" hangingPunct="1">
              <a:lnSpc>
                <a:spcPct val="80000"/>
              </a:lnSpc>
              <a:buFont typeface="Wingdings" panose="05000000000000000000" pitchFamily="2" charset="2"/>
              <a:buNone/>
            </a:pPr>
            <a:r>
              <a:rPr lang="en-US" altLang="en-US" sz="2800"/>
              <a:t>Returns this buffer's limit. </a:t>
            </a:r>
          </a:p>
          <a:p>
            <a:pPr marL="177800" indent="-177800" eaLnBrk="1" hangingPunct="1">
              <a:lnSpc>
                <a:spcPct val="80000"/>
              </a:lnSpc>
            </a:pPr>
            <a:r>
              <a:rPr lang="en-US" altLang="en-US">
                <a:solidFill>
                  <a:srgbClr val="0000FF"/>
                </a:solidFill>
              </a:rPr>
              <a:t>public final Buffer limit(int newLimit)</a:t>
            </a:r>
            <a:r>
              <a:rPr lang="en-US" altLang="en-US"/>
              <a:t> </a:t>
            </a:r>
          </a:p>
          <a:p>
            <a:pPr marL="347663" lvl="1" indent="9525" eaLnBrk="1" hangingPunct="1">
              <a:lnSpc>
                <a:spcPct val="80000"/>
              </a:lnSpc>
              <a:buFont typeface="Wingdings" panose="05000000000000000000" pitchFamily="2" charset="2"/>
              <a:buNone/>
            </a:pPr>
            <a:r>
              <a:rPr lang="en-US" altLang="en-US" sz="2800"/>
              <a:t>Sets this buffer's limit. If the position is larger than the new limit then it is set to the new limit. If the mark is defined and larger than the new limit then it is discarded. </a:t>
            </a:r>
          </a:p>
        </p:txBody>
      </p:sp>
    </p:spTree>
  </p:cSld>
  <p:clrMapOvr>
    <a:masterClrMapping/>
  </p:clrMapOvr>
  <p:transition spd="med">
    <p:comb/>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a:t>java.nio.Buffer</a:t>
            </a:r>
          </a:p>
        </p:txBody>
      </p:sp>
      <p:sp>
        <p:nvSpPr>
          <p:cNvPr id="81923" name="Rectangle 3"/>
          <p:cNvSpPr>
            <a:spLocks noGrp="1" noChangeArrowheads="1"/>
          </p:cNvSpPr>
          <p:nvPr>
            <p:ph type="body" idx="1"/>
          </p:nvPr>
        </p:nvSpPr>
        <p:spPr/>
        <p:txBody>
          <a:bodyPr/>
          <a:lstStyle/>
          <a:p>
            <a:pPr marL="177800" indent="-177800" eaLnBrk="1" hangingPunct="1">
              <a:lnSpc>
                <a:spcPct val="80000"/>
              </a:lnSpc>
            </a:pPr>
            <a:r>
              <a:rPr lang="en-US" altLang="en-US" sz="2400" b="1">
                <a:solidFill>
                  <a:srgbClr val="0000FF"/>
                </a:solidFill>
              </a:rPr>
              <a:t>public final Buffer flip()</a:t>
            </a:r>
            <a:r>
              <a:rPr lang="en-US" altLang="en-US" sz="2400"/>
              <a:t> </a:t>
            </a:r>
          </a:p>
          <a:p>
            <a:pPr marL="463550" lvl="1" indent="-6350" eaLnBrk="1" hangingPunct="1">
              <a:lnSpc>
                <a:spcPct val="80000"/>
              </a:lnSpc>
              <a:buFont typeface="Wingdings" panose="05000000000000000000" pitchFamily="2" charset="2"/>
              <a:buNone/>
            </a:pPr>
            <a:r>
              <a:rPr lang="en-US" altLang="en-US" sz="2400"/>
              <a:t>Flips this buffer. The limit is set to the current position and then the position is set to zero. If the mark is defined then it is discarded. After a sequence of channel-read or </a:t>
            </a:r>
            <a:r>
              <a:rPr lang="en-US" altLang="en-US" sz="2400" i="1"/>
              <a:t>put</a:t>
            </a:r>
            <a:r>
              <a:rPr lang="en-US" altLang="en-US" sz="2400"/>
              <a:t> operations, invoke this method to prepare for a sequence of channel-write or relative </a:t>
            </a:r>
            <a:r>
              <a:rPr lang="en-US" altLang="en-US" sz="2400" i="1"/>
              <a:t>get</a:t>
            </a:r>
            <a:r>
              <a:rPr lang="en-US" altLang="en-US" sz="2400"/>
              <a:t> operations. For example: </a:t>
            </a:r>
          </a:p>
          <a:p>
            <a:pPr marL="463550" lvl="1" indent="-6350" eaLnBrk="1" hangingPunct="1">
              <a:lnSpc>
                <a:spcPct val="80000"/>
              </a:lnSpc>
              <a:buFont typeface="Wingdings" panose="05000000000000000000" pitchFamily="2" charset="2"/>
              <a:buNone/>
            </a:pPr>
            <a:r>
              <a:rPr lang="en-US" altLang="en-US" sz="2400">
                <a:solidFill>
                  <a:srgbClr val="0000FF"/>
                </a:solidFill>
              </a:rPr>
              <a:t>buf.put(magic);</a:t>
            </a:r>
            <a:r>
              <a:rPr lang="en-US" altLang="en-US" sz="2400"/>
              <a:t> // Prepend header </a:t>
            </a:r>
            <a:br>
              <a:rPr lang="en-US" altLang="en-US" sz="2400"/>
            </a:br>
            <a:r>
              <a:rPr lang="en-US" altLang="en-US" sz="2400">
                <a:solidFill>
                  <a:srgbClr val="0000FF"/>
                </a:solidFill>
              </a:rPr>
              <a:t>in.read(buf);</a:t>
            </a:r>
            <a:r>
              <a:rPr lang="en-US" altLang="en-US" sz="2400"/>
              <a:t> // Read data into rest of buffer </a:t>
            </a:r>
            <a:br>
              <a:rPr lang="en-US" altLang="en-US" sz="2400"/>
            </a:br>
            <a:r>
              <a:rPr lang="en-US" altLang="en-US" sz="2400">
                <a:solidFill>
                  <a:srgbClr val="0000FF"/>
                </a:solidFill>
              </a:rPr>
              <a:t>buf.flip();</a:t>
            </a:r>
            <a:r>
              <a:rPr lang="en-US" altLang="en-US" sz="2400"/>
              <a:t> // Flip buffer </a:t>
            </a:r>
            <a:br>
              <a:rPr lang="en-US" altLang="en-US" sz="2400"/>
            </a:br>
            <a:r>
              <a:rPr lang="en-US" altLang="en-US" sz="2400">
                <a:solidFill>
                  <a:srgbClr val="0000FF"/>
                </a:solidFill>
              </a:rPr>
              <a:t>out.write(buf);</a:t>
            </a:r>
            <a:r>
              <a:rPr lang="en-US" altLang="en-US" sz="2400"/>
              <a:t> // Write header + data to channel</a:t>
            </a:r>
          </a:p>
          <a:p>
            <a:pPr marL="177800" indent="-177800" eaLnBrk="1" hangingPunct="1">
              <a:lnSpc>
                <a:spcPct val="80000"/>
              </a:lnSpc>
            </a:pPr>
            <a:r>
              <a:rPr lang="en-US" altLang="en-US" sz="2400" b="1">
                <a:solidFill>
                  <a:srgbClr val="0000FF"/>
                </a:solidFill>
              </a:rPr>
              <a:t>public final Buffer rewind()</a:t>
            </a:r>
            <a:r>
              <a:rPr lang="en-US" altLang="en-US" sz="2400"/>
              <a:t> </a:t>
            </a:r>
          </a:p>
          <a:p>
            <a:pPr marL="463550" lvl="1" indent="-6350" eaLnBrk="1" hangingPunct="1">
              <a:lnSpc>
                <a:spcPct val="80000"/>
              </a:lnSpc>
              <a:buFont typeface="Wingdings" panose="05000000000000000000" pitchFamily="2" charset="2"/>
              <a:buNone/>
            </a:pPr>
            <a:r>
              <a:rPr lang="en-US" altLang="en-US" sz="2400"/>
              <a:t>Rewinds this buffer. The position is set to zero and the mark is discarded. Invoke this method before a sequence of channel-write or </a:t>
            </a:r>
            <a:r>
              <a:rPr lang="en-US" altLang="en-US" sz="2400" i="1"/>
              <a:t>get</a:t>
            </a:r>
            <a:r>
              <a:rPr lang="en-US" altLang="en-US" sz="2400"/>
              <a:t> operations, assuming that the limit has already been set appropriately. For example: </a:t>
            </a:r>
          </a:p>
          <a:p>
            <a:pPr marL="463550" lvl="1" indent="-6350" eaLnBrk="1" hangingPunct="1">
              <a:lnSpc>
                <a:spcPct val="80000"/>
              </a:lnSpc>
              <a:buFont typeface="Wingdings" panose="05000000000000000000" pitchFamily="2" charset="2"/>
              <a:buNone/>
            </a:pPr>
            <a:r>
              <a:rPr lang="en-US" altLang="en-US" sz="2400">
                <a:solidFill>
                  <a:srgbClr val="0000FF"/>
                </a:solidFill>
              </a:rPr>
              <a:t>out.write(buf);</a:t>
            </a:r>
            <a:r>
              <a:rPr lang="en-US" altLang="en-US" sz="2400"/>
              <a:t> // Write remaining data </a:t>
            </a:r>
            <a:br>
              <a:rPr lang="en-US" altLang="en-US" sz="2400"/>
            </a:br>
            <a:r>
              <a:rPr lang="en-US" altLang="en-US" sz="2400">
                <a:solidFill>
                  <a:srgbClr val="0000FF"/>
                </a:solidFill>
              </a:rPr>
              <a:t>buf.rewind();</a:t>
            </a:r>
            <a:r>
              <a:rPr lang="en-US" altLang="en-US" sz="2400"/>
              <a:t> // Rewind buffer </a:t>
            </a:r>
            <a:br>
              <a:rPr lang="en-US" altLang="en-US" sz="2400"/>
            </a:br>
            <a:r>
              <a:rPr lang="en-US" altLang="en-US" sz="2400">
                <a:solidFill>
                  <a:srgbClr val="0000FF"/>
                </a:solidFill>
              </a:rPr>
              <a:t>buf.get(array);</a:t>
            </a:r>
            <a:r>
              <a:rPr lang="en-US" altLang="en-US" sz="2400"/>
              <a:t> // Copy data into array </a:t>
            </a:r>
          </a:p>
        </p:txBody>
      </p:sp>
    </p:spTree>
  </p:cSld>
  <p:clrMapOvr>
    <a:masterClrMapping/>
  </p:clrMapOvr>
  <p:transition spd="med">
    <p:comb/>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a:t>java.nio.Buffer</a:t>
            </a:r>
          </a:p>
        </p:txBody>
      </p:sp>
      <p:sp>
        <p:nvSpPr>
          <p:cNvPr id="82947" name="Rectangle 3"/>
          <p:cNvSpPr>
            <a:spLocks noGrp="1" noChangeArrowheads="1"/>
          </p:cNvSpPr>
          <p:nvPr>
            <p:ph type="body" idx="1"/>
          </p:nvPr>
        </p:nvSpPr>
        <p:spPr/>
        <p:txBody>
          <a:bodyPr/>
          <a:lstStyle/>
          <a:p>
            <a:pPr marL="177800" indent="-177800" eaLnBrk="1" hangingPunct="1">
              <a:lnSpc>
                <a:spcPct val="90000"/>
              </a:lnSpc>
            </a:pPr>
            <a:r>
              <a:rPr lang="en-US" altLang="en-US" sz="2600" b="1">
                <a:solidFill>
                  <a:srgbClr val="0000FF"/>
                </a:solidFill>
              </a:rPr>
              <a:t>public final Buffer clear()</a:t>
            </a:r>
            <a:r>
              <a:rPr lang="en-US" altLang="en-US" sz="2600"/>
              <a:t> </a:t>
            </a:r>
          </a:p>
          <a:p>
            <a:pPr marL="463550" lvl="1" indent="-6350" eaLnBrk="1" hangingPunct="1">
              <a:lnSpc>
                <a:spcPct val="90000"/>
              </a:lnSpc>
              <a:buFont typeface="Wingdings" panose="05000000000000000000" pitchFamily="2" charset="2"/>
              <a:buNone/>
            </a:pPr>
            <a:r>
              <a:rPr lang="en-US" altLang="en-US"/>
              <a:t>Clears this buffer. The position is set to zero, the limit is set to the capacity, and the mark is discarded. Invoke this method before using a sequence of channel-read or </a:t>
            </a:r>
            <a:r>
              <a:rPr lang="en-US" altLang="en-US" i="1"/>
              <a:t>put</a:t>
            </a:r>
            <a:r>
              <a:rPr lang="en-US" altLang="en-US"/>
              <a:t> operations to fill this buffer. For example: </a:t>
            </a:r>
          </a:p>
          <a:p>
            <a:pPr marL="463550" lvl="1" indent="-6350" eaLnBrk="1" hangingPunct="1">
              <a:lnSpc>
                <a:spcPct val="90000"/>
              </a:lnSpc>
              <a:buFont typeface="Wingdings" panose="05000000000000000000" pitchFamily="2" charset="2"/>
              <a:buNone/>
            </a:pPr>
            <a:r>
              <a:rPr lang="en-US" altLang="en-US">
                <a:solidFill>
                  <a:srgbClr val="0000FF"/>
                </a:solidFill>
              </a:rPr>
              <a:t>buf.clear();</a:t>
            </a:r>
            <a:r>
              <a:rPr lang="en-US" altLang="en-US"/>
              <a:t> // Prepare buffer for reading </a:t>
            </a:r>
            <a:br>
              <a:rPr lang="en-US" altLang="en-US"/>
            </a:br>
            <a:r>
              <a:rPr lang="en-US" altLang="en-US">
                <a:solidFill>
                  <a:srgbClr val="0000FF"/>
                </a:solidFill>
              </a:rPr>
              <a:t>in.read(buf);</a:t>
            </a:r>
            <a:r>
              <a:rPr lang="en-US" altLang="en-US"/>
              <a:t> // Read data</a:t>
            </a:r>
          </a:p>
          <a:p>
            <a:pPr marL="177800" indent="-177800" eaLnBrk="1" hangingPunct="1">
              <a:lnSpc>
                <a:spcPct val="90000"/>
              </a:lnSpc>
            </a:pPr>
            <a:r>
              <a:rPr lang="en-US" altLang="en-US" sz="2600" b="1">
                <a:solidFill>
                  <a:srgbClr val="0000FF"/>
                </a:solidFill>
              </a:rPr>
              <a:t>public final int remaining()</a:t>
            </a:r>
            <a:r>
              <a:rPr lang="en-US" altLang="en-US" sz="2600"/>
              <a:t> </a:t>
            </a:r>
          </a:p>
          <a:p>
            <a:pPr marL="463550" lvl="1" indent="-6350" eaLnBrk="1" hangingPunct="1">
              <a:lnSpc>
                <a:spcPct val="90000"/>
              </a:lnSpc>
              <a:buFont typeface="Wingdings" panose="05000000000000000000" pitchFamily="2" charset="2"/>
              <a:buNone/>
            </a:pPr>
            <a:r>
              <a:rPr lang="en-US" altLang="en-US"/>
              <a:t>Returns the number of elements between the current position and the limit. </a:t>
            </a:r>
          </a:p>
          <a:p>
            <a:pPr marL="177800" indent="-177800" eaLnBrk="1" hangingPunct="1">
              <a:lnSpc>
                <a:spcPct val="90000"/>
              </a:lnSpc>
            </a:pPr>
            <a:r>
              <a:rPr lang="en-US" altLang="en-US" sz="2600" b="1">
                <a:solidFill>
                  <a:srgbClr val="0000FF"/>
                </a:solidFill>
              </a:rPr>
              <a:t>public final boolean hasRemaining()</a:t>
            </a:r>
            <a:r>
              <a:rPr lang="en-US" altLang="en-US" sz="2600"/>
              <a:t> </a:t>
            </a:r>
          </a:p>
          <a:p>
            <a:pPr marL="463550" lvl="1" indent="-6350" eaLnBrk="1" hangingPunct="1">
              <a:lnSpc>
                <a:spcPct val="90000"/>
              </a:lnSpc>
              <a:buFont typeface="Wingdings" panose="05000000000000000000" pitchFamily="2" charset="2"/>
              <a:buNone/>
            </a:pPr>
            <a:r>
              <a:rPr lang="en-US" altLang="en-US"/>
              <a:t>Tells whether there are any elements between the current position and the limit. </a:t>
            </a:r>
          </a:p>
        </p:txBody>
      </p:sp>
    </p:spTree>
  </p:cSld>
  <p:clrMapOvr>
    <a:masterClrMapping/>
  </p:clrMapOvr>
  <p:transition spd="med">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a:t>Stream concepts</a:t>
            </a:r>
          </a:p>
        </p:txBody>
      </p:sp>
      <p:sp>
        <p:nvSpPr>
          <p:cNvPr id="11267" name="Rectangle 3"/>
          <p:cNvSpPr>
            <a:spLocks noGrp="1" noChangeArrowheads="1"/>
          </p:cNvSpPr>
          <p:nvPr>
            <p:ph type="body" idx="1"/>
          </p:nvPr>
        </p:nvSpPr>
        <p:spPr/>
        <p:txBody>
          <a:bodyPr/>
          <a:lstStyle/>
          <a:p>
            <a:pPr eaLnBrk="1" hangingPunct="1"/>
            <a:r>
              <a:rPr lang="en-US" altLang="en-US" sz="2400" b="1" i="1"/>
              <a:t>Stream</a:t>
            </a:r>
            <a:r>
              <a:rPr lang="en-US" altLang="en-US" sz="2400"/>
              <a:t>: an object that either delivers data to its destination (screen, file, etc.) or that takes data from a source (keyboard, file, etc.)</a:t>
            </a:r>
          </a:p>
          <a:p>
            <a:pPr lvl="1" eaLnBrk="1" hangingPunct="1"/>
            <a:r>
              <a:rPr lang="en-US" altLang="en-US"/>
              <a:t>it acts as a buffer between the data source and destination</a:t>
            </a:r>
          </a:p>
          <a:p>
            <a:pPr eaLnBrk="1" hangingPunct="1"/>
            <a:r>
              <a:rPr lang="en-US" altLang="en-US" sz="2400" b="1" i="1"/>
              <a:t>Input stream</a:t>
            </a:r>
            <a:r>
              <a:rPr lang="en-US" altLang="en-US" sz="2400"/>
              <a:t>: a stream that provides input to a program</a:t>
            </a:r>
          </a:p>
          <a:p>
            <a:pPr lvl="1" eaLnBrk="1" hangingPunct="1"/>
            <a:r>
              <a:rPr lang="en-US" altLang="en-US">
                <a:latin typeface="Courier New" panose="02070309020205020404" pitchFamily="49" charset="0"/>
              </a:rPr>
              <a:t>System.in</a:t>
            </a:r>
            <a:r>
              <a:rPr lang="en-US" altLang="en-US"/>
              <a:t> is an input stream</a:t>
            </a:r>
          </a:p>
          <a:p>
            <a:pPr eaLnBrk="1" hangingPunct="1"/>
            <a:r>
              <a:rPr lang="en-US" altLang="en-US" sz="2400" b="1" i="1"/>
              <a:t>Output stream</a:t>
            </a:r>
            <a:r>
              <a:rPr lang="en-US" altLang="en-US" sz="2400"/>
              <a:t>: a stream that accepts output from a program</a:t>
            </a:r>
          </a:p>
          <a:p>
            <a:pPr lvl="1" eaLnBrk="1" hangingPunct="1"/>
            <a:r>
              <a:rPr lang="en-US" altLang="en-US">
                <a:latin typeface="Courier New" panose="02070309020205020404" pitchFamily="49" charset="0"/>
              </a:rPr>
              <a:t>System.out</a:t>
            </a:r>
            <a:r>
              <a:rPr lang="en-US" altLang="en-US"/>
              <a:t> is an output stream</a:t>
            </a:r>
          </a:p>
          <a:p>
            <a:pPr eaLnBrk="1" hangingPunct="1"/>
            <a:r>
              <a:rPr lang="en-US" altLang="en-US" sz="2400"/>
              <a:t>A stream connects a program to an I/O object</a:t>
            </a:r>
          </a:p>
          <a:p>
            <a:pPr lvl="1" eaLnBrk="1" hangingPunct="1"/>
            <a:r>
              <a:rPr lang="en-US" altLang="en-US">
                <a:latin typeface="Courier New" panose="02070309020205020404" pitchFamily="49" charset="0"/>
              </a:rPr>
              <a:t>System.out</a:t>
            </a:r>
            <a:r>
              <a:rPr lang="en-US" altLang="en-US"/>
              <a:t> connects a program to the screen</a:t>
            </a:r>
          </a:p>
          <a:p>
            <a:pPr lvl="1" eaLnBrk="1" hangingPunct="1"/>
            <a:r>
              <a:rPr lang="en-US" altLang="en-US">
                <a:latin typeface="Courier New" panose="02070309020205020404" pitchFamily="49" charset="0"/>
              </a:rPr>
              <a:t>System.in</a:t>
            </a:r>
            <a:r>
              <a:rPr lang="en-US" altLang="en-US"/>
              <a:t> connects a program to the keyboard</a:t>
            </a:r>
          </a:p>
        </p:txBody>
      </p:sp>
    </p:spTree>
  </p:cSld>
  <p:clrMapOvr>
    <a:masterClrMapping/>
  </p:clrMapOvr>
  <p:transition spd="med">
    <p:comb/>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en-US"/>
              <a:t>java.nio.channels.FileChannel </a:t>
            </a:r>
          </a:p>
        </p:txBody>
      </p:sp>
      <p:sp>
        <p:nvSpPr>
          <p:cNvPr id="83971" name="Rectangle 3"/>
          <p:cNvSpPr>
            <a:spLocks noGrp="1" noChangeArrowheads="1"/>
          </p:cNvSpPr>
          <p:nvPr>
            <p:ph type="body" idx="1"/>
          </p:nvPr>
        </p:nvSpPr>
        <p:spPr/>
        <p:txBody>
          <a:bodyPr/>
          <a:lstStyle/>
          <a:p>
            <a:pPr marL="231775" indent="-231775" eaLnBrk="1" hangingPunct="1">
              <a:lnSpc>
                <a:spcPct val="85000"/>
              </a:lnSpc>
            </a:pPr>
            <a:r>
              <a:rPr lang="en-US" altLang="en-US" sz="2600"/>
              <a:t>This class does not define methods for opening existing files or for creating new ones; such methods may be added in a future release. In this release a file channel can be obtained from an existing </a:t>
            </a:r>
            <a:r>
              <a:rPr lang="en-US" altLang="en-US" sz="2600">
                <a:solidFill>
                  <a:srgbClr val="0000FF"/>
                </a:solidFill>
              </a:rPr>
              <a:t>FileInputStream, FileOutputStream, </a:t>
            </a:r>
            <a:r>
              <a:rPr lang="en-US" altLang="en-US" sz="2600"/>
              <a:t>or</a:t>
            </a:r>
            <a:r>
              <a:rPr lang="en-US" altLang="en-US" sz="2600">
                <a:solidFill>
                  <a:srgbClr val="0000FF"/>
                </a:solidFill>
              </a:rPr>
              <a:t> RandomAccessFile</a:t>
            </a:r>
            <a:r>
              <a:rPr lang="en-US" altLang="en-US" sz="2600"/>
              <a:t> object by invoking that object's getChannel method, which returns a file channel that is connected to the same underlying file. </a:t>
            </a:r>
          </a:p>
          <a:p>
            <a:pPr marL="231775" indent="-231775" eaLnBrk="1" hangingPunct="1">
              <a:lnSpc>
                <a:spcPct val="85000"/>
              </a:lnSpc>
            </a:pPr>
            <a:r>
              <a:rPr lang="en-US" altLang="en-US" sz="2600">
                <a:solidFill>
                  <a:srgbClr val="0000FF"/>
                </a:solidFill>
              </a:rPr>
              <a:t>public abstract int read(ByteBuffer dst) </a:t>
            </a:r>
          </a:p>
          <a:p>
            <a:pPr marL="231775" indent="-231775" eaLnBrk="1" hangingPunct="1">
              <a:lnSpc>
                <a:spcPct val="85000"/>
              </a:lnSpc>
            </a:pPr>
            <a:r>
              <a:rPr lang="en-US" altLang="en-US" sz="2600">
                <a:solidFill>
                  <a:srgbClr val="0000FF"/>
                </a:solidFill>
              </a:rPr>
              <a:t>public abstract long read(ByteBuffer[] dsts, int offset, int length) </a:t>
            </a:r>
          </a:p>
          <a:p>
            <a:pPr marL="231775" indent="-231775" eaLnBrk="1" hangingPunct="1">
              <a:lnSpc>
                <a:spcPct val="85000"/>
              </a:lnSpc>
            </a:pPr>
            <a:r>
              <a:rPr lang="en-US" altLang="en-US" sz="2600">
                <a:solidFill>
                  <a:srgbClr val="0000FF"/>
                </a:solidFill>
              </a:rPr>
              <a:t>public abstract int write(ByteBuffer src) </a:t>
            </a:r>
          </a:p>
          <a:p>
            <a:pPr marL="231775" indent="-231775" eaLnBrk="1" hangingPunct="1">
              <a:lnSpc>
                <a:spcPct val="85000"/>
              </a:lnSpc>
            </a:pPr>
            <a:r>
              <a:rPr lang="en-US" altLang="en-US" sz="2600">
                <a:solidFill>
                  <a:srgbClr val="0000FF"/>
                </a:solidFill>
              </a:rPr>
              <a:t>public abstract long write(ByteBuffer[] srcs, int offset, int length) </a:t>
            </a:r>
          </a:p>
          <a:p>
            <a:pPr marL="231775" indent="-231775" eaLnBrk="1" hangingPunct="1">
              <a:lnSpc>
                <a:spcPct val="85000"/>
              </a:lnSpc>
            </a:pPr>
            <a:r>
              <a:rPr lang="en-US" altLang="en-US" sz="2600">
                <a:solidFill>
                  <a:srgbClr val="0000FF"/>
                </a:solidFill>
              </a:rPr>
              <a:t>public abstract long position() </a:t>
            </a:r>
          </a:p>
          <a:p>
            <a:pPr marL="231775" indent="-231775" eaLnBrk="1" hangingPunct="1">
              <a:lnSpc>
                <a:spcPct val="85000"/>
              </a:lnSpc>
            </a:pPr>
            <a:r>
              <a:rPr lang="en-US" altLang="en-US" sz="2600">
                <a:solidFill>
                  <a:srgbClr val="0000FF"/>
                </a:solidFill>
              </a:rPr>
              <a:t>public abstract FileChannel position(long newPosition)</a:t>
            </a:r>
            <a:r>
              <a:rPr lang="en-US" altLang="en-US" sz="2600"/>
              <a:t> </a:t>
            </a:r>
          </a:p>
        </p:txBody>
      </p:sp>
    </p:spTree>
  </p:cSld>
  <p:clrMapOvr>
    <a:masterClrMapping/>
  </p:clrMapOvr>
  <p:transition spd="med">
    <p:comb/>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a:t>java.nio.channels.FileChannel </a:t>
            </a:r>
          </a:p>
        </p:txBody>
      </p:sp>
      <p:sp>
        <p:nvSpPr>
          <p:cNvPr id="84995" name="Rectangle 3"/>
          <p:cNvSpPr>
            <a:spLocks noGrp="1" noChangeArrowheads="1"/>
          </p:cNvSpPr>
          <p:nvPr>
            <p:ph type="body" idx="1"/>
          </p:nvPr>
        </p:nvSpPr>
        <p:spPr/>
        <p:txBody>
          <a:bodyPr/>
          <a:lstStyle/>
          <a:p>
            <a:pPr marL="177800" indent="-177800" eaLnBrk="1" hangingPunct="1">
              <a:lnSpc>
                <a:spcPct val="85000"/>
              </a:lnSpc>
              <a:spcBef>
                <a:spcPct val="10000"/>
              </a:spcBef>
            </a:pPr>
            <a:r>
              <a:rPr lang="en-US" altLang="en-US" sz="2300" b="1">
                <a:solidFill>
                  <a:srgbClr val="0000FF"/>
                </a:solidFill>
              </a:rPr>
              <a:t>public abstract long size() throws IOException</a:t>
            </a:r>
            <a:r>
              <a:rPr lang="en-US" altLang="en-US" sz="2300"/>
              <a:t> </a:t>
            </a:r>
          </a:p>
          <a:p>
            <a:pPr marL="509588" lvl="1" indent="25400" eaLnBrk="1" hangingPunct="1">
              <a:lnSpc>
                <a:spcPct val="85000"/>
              </a:lnSpc>
              <a:spcBef>
                <a:spcPct val="10000"/>
              </a:spcBef>
              <a:buFont typeface="Wingdings" panose="05000000000000000000" pitchFamily="2" charset="2"/>
              <a:buNone/>
            </a:pPr>
            <a:r>
              <a:rPr lang="en-US" altLang="en-US" sz="2300"/>
              <a:t>Returns the current size of this channel's file, measured in bytes </a:t>
            </a:r>
          </a:p>
          <a:p>
            <a:pPr marL="177800" indent="-177800" eaLnBrk="1" hangingPunct="1">
              <a:lnSpc>
                <a:spcPct val="85000"/>
              </a:lnSpc>
              <a:spcBef>
                <a:spcPct val="10000"/>
              </a:spcBef>
            </a:pPr>
            <a:r>
              <a:rPr lang="en-US" altLang="en-US" sz="2300" b="1">
                <a:solidFill>
                  <a:srgbClr val="0000FF"/>
                </a:solidFill>
              </a:rPr>
              <a:t>public abstract FileChannel truncate(long size) throws IOException</a:t>
            </a:r>
            <a:r>
              <a:rPr lang="en-US" altLang="en-US" sz="2300"/>
              <a:t> </a:t>
            </a:r>
          </a:p>
          <a:p>
            <a:pPr marL="509588" lvl="1" indent="25400" eaLnBrk="1" hangingPunct="1">
              <a:lnSpc>
                <a:spcPct val="85000"/>
              </a:lnSpc>
              <a:spcBef>
                <a:spcPct val="10000"/>
              </a:spcBef>
              <a:buFont typeface="Wingdings" panose="05000000000000000000" pitchFamily="2" charset="2"/>
              <a:buNone/>
            </a:pPr>
            <a:r>
              <a:rPr lang="en-US" altLang="en-US" sz="2300"/>
              <a:t>Truncates this channel's file to the given size. If the given </a:t>
            </a:r>
            <a:r>
              <a:rPr lang="en-US" altLang="en-US" sz="2300">
                <a:solidFill>
                  <a:srgbClr val="0000FF"/>
                </a:solidFill>
              </a:rPr>
              <a:t>size is less than</a:t>
            </a:r>
            <a:r>
              <a:rPr lang="en-US" altLang="en-US" sz="2300"/>
              <a:t> the file's </a:t>
            </a:r>
            <a:r>
              <a:rPr lang="en-US" altLang="en-US" sz="2300">
                <a:solidFill>
                  <a:srgbClr val="0000FF"/>
                </a:solidFill>
              </a:rPr>
              <a:t>current size</a:t>
            </a:r>
            <a:r>
              <a:rPr lang="en-US" altLang="en-US" sz="2300"/>
              <a:t> then the </a:t>
            </a:r>
            <a:r>
              <a:rPr lang="en-US" altLang="en-US" sz="2300">
                <a:solidFill>
                  <a:srgbClr val="0000FF"/>
                </a:solidFill>
              </a:rPr>
              <a:t>file is truncated</a:t>
            </a:r>
            <a:r>
              <a:rPr lang="en-US" altLang="en-US" sz="2300"/>
              <a:t>, discarding any bytes beyond the new end of the file. If the given </a:t>
            </a:r>
            <a:r>
              <a:rPr lang="en-US" altLang="en-US" sz="2300">
                <a:solidFill>
                  <a:srgbClr val="0000FF"/>
                </a:solidFill>
              </a:rPr>
              <a:t>size is greater than</a:t>
            </a:r>
            <a:r>
              <a:rPr lang="en-US" altLang="en-US" sz="2300"/>
              <a:t> or equal to the file's </a:t>
            </a:r>
            <a:r>
              <a:rPr lang="en-US" altLang="en-US" sz="2300">
                <a:solidFill>
                  <a:srgbClr val="0000FF"/>
                </a:solidFill>
              </a:rPr>
              <a:t>current size</a:t>
            </a:r>
            <a:r>
              <a:rPr lang="en-US" altLang="en-US" sz="2300"/>
              <a:t> then the </a:t>
            </a:r>
            <a:r>
              <a:rPr lang="en-US" altLang="en-US" sz="2300">
                <a:solidFill>
                  <a:srgbClr val="0000FF"/>
                </a:solidFill>
              </a:rPr>
              <a:t>file is not modified</a:t>
            </a:r>
            <a:r>
              <a:rPr lang="en-US" altLang="en-US" sz="2300"/>
              <a:t>. In either case, if this channel's file position is greater than the given size then it is set to that size. </a:t>
            </a:r>
          </a:p>
          <a:p>
            <a:pPr marL="177800" indent="-177800" eaLnBrk="1" hangingPunct="1">
              <a:lnSpc>
                <a:spcPct val="85000"/>
              </a:lnSpc>
              <a:spcBef>
                <a:spcPct val="10000"/>
              </a:spcBef>
            </a:pPr>
            <a:r>
              <a:rPr lang="en-US" altLang="en-US" sz="2300" b="1">
                <a:solidFill>
                  <a:srgbClr val="0000FF"/>
                </a:solidFill>
              </a:rPr>
              <a:t>public abstract void force(boolean metaData) throws IOException</a:t>
            </a:r>
            <a:r>
              <a:rPr lang="en-US" altLang="en-US" sz="2300"/>
              <a:t> </a:t>
            </a:r>
          </a:p>
          <a:p>
            <a:pPr marL="509588" lvl="1" indent="25400" eaLnBrk="1" hangingPunct="1">
              <a:lnSpc>
                <a:spcPct val="85000"/>
              </a:lnSpc>
              <a:spcBef>
                <a:spcPct val="10000"/>
              </a:spcBef>
              <a:buFont typeface="Wingdings" panose="05000000000000000000" pitchFamily="2" charset="2"/>
              <a:buNone/>
            </a:pPr>
            <a:r>
              <a:rPr lang="en-US" altLang="en-US" sz="2300"/>
              <a:t>Forces any updates to this channel's file to be written to the storage device that contains it. </a:t>
            </a:r>
          </a:p>
          <a:p>
            <a:pPr marL="177800" indent="-177800" eaLnBrk="1" hangingPunct="1">
              <a:lnSpc>
                <a:spcPct val="85000"/>
              </a:lnSpc>
              <a:spcBef>
                <a:spcPct val="10000"/>
              </a:spcBef>
            </a:pPr>
            <a:r>
              <a:rPr lang="en-US" altLang="en-US" sz="2300" b="1">
                <a:solidFill>
                  <a:srgbClr val="0000FF"/>
                </a:solidFill>
              </a:rPr>
              <a:t>public abstract long transferTo(long position, long count, WritableByteChannel target) throws IOException</a:t>
            </a:r>
            <a:r>
              <a:rPr lang="en-US" altLang="en-US" sz="2300"/>
              <a:t> </a:t>
            </a:r>
          </a:p>
          <a:p>
            <a:pPr marL="509588" lvl="1" indent="25400" eaLnBrk="1" hangingPunct="1">
              <a:lnSpc>
                <a:spcPct val="85000"/>
              </a:lnSpc>
              <a:spcBef>
                <a:spcPct val="10000"/>
              </a:spcBef>
              <a:buFont typeface="Wingdings" panose="05000000000000000000" pitchFamily="2" charset="2"/>
              <a:buNone/>
            </a:pPr>
            <a:r>
              <a:rPr lang="en-US" altLang="en-US" sz="2300"/>
              <a:t>Transfers bytes from this channel's file to the given writable byte channel. </a:t>
            </a:r>
          </a:p>
        </p:txBody>
      </p:sp>
    </p:spTree>
  </p:cSld>
  <p:clrMapOvr>
    <a:masterClrMapping/>
  </p:clrMapOvr>
  <p:transition spd="med">
    <p:comb/>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a:t>java.nio.channels.FileChannel </a:t>
            </a:r>
          </a:p>
        </p:txBody>
      </p:sp>
      <p:sp>
        <p:nvSpPr>
          <p:cNvPr id="86019" name="Rectangle 3"/>
          <p:cNvSpPr>
            <a:spLocks noGrp="1" noChangeArrowheads="1"/>
          </p:cNvSpPr>
          <p:nvPr>
            <p:ph type="body" idx="1"/>
          </p:nvPr>
        </p:nvSpPr>
        <p:spPr/>
        <p:txBody>
          <a:bodyPr/>
          <a:lstStyle/>
          <a:p>
            <a:pPr marL="177800" indent="-177800" eaLnBrk="1" hangingPunct="1">
              <a:lnSpc>
                <a:spcPct val="85000"/>
              </a:lnSpc>
              <a:spcBef>
                <a:spcPct val="10000"/>
              </a:spcBef>
              <a:tabLst>
                <a:tab pos="177800" algn="l"/>
              </a:tabLst>
            </a:pPr>
            <a:r>
              <a:rPr lang="en-US" altLang="en-US" sz="2100" b="1">
                <a:solidFill>
                  <a:srgbClr val="0000FF"/>
                </a:solidFill>
              </a:rPr>
              <a:t>public abstract long transferFrom(ReadableByteChannel src, long position, long count) throws IOException</a:t>
            </a:r>
            <a:r>
              <a:rPr lang="en-US" altLang="en-US" sz="2100"/>
              <a:t>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a:t>Transfers bytes into this channel's file from the given readable byte channel. </a:t>
            </a:r>
          </a:p>
          <a:p>
            <a:pPr marL="177800" indent="-177800" eaLnBrk="1" hangingPunct="1">
              <a:lnSpc>
                <a:spcPct val="85000"/>
              </a:lnSpc>
              <a:spcBef>
                <a:spcPct val="10000"/>
              </a:spcBef>
              <a:tabLst>
                <a:tab pos="177800" algn="l"/>
              </a:tabLst>
            </a:pPr>
            <a:r>
              <a:rPr lang="en-US" altLang="en-US" sz="2100" b="1">
                <a:solidFill>
                  <a:srgbClr val="0000FF"/>
                </a:solidFill>
              </a:rPr>
              <a:t>public abstract int read(ByteBuffer dst, long position) </a:t>
            </a:r>
          </a:p>
          <a:p>
            <a:pPr marL="177800" indent="-177800" eaLnBrk="1" hangingPunct="1">
              <a:lnSpc>
                <a:spcPct val="85000"/>
              </a:lnSpc>
              <a:spcBef>
                <a:spcPct val="10000"/>
              </a:spcBef>
              <a:tabLst>
                <a:tab pos="177800" algn="l"/>
              </a:tabLst>
            </a:pPr>
            <a:r>
              <a:rPr lang="en-US" altLang="en-US" sz="2100" b="1">
                <a:solidFill>
                  <a:srgbClr val="0000FF"/>
                </a:solidFill>
              </a:rPr>
              <a:t>public abstract int write(ByteBuffer src, long position) </a:t>
            </a:r>
          </a:p>
          <a:p>
            <a:pPr marL="177800" indent="-177800" eaLnBrk="1" hangingPunct="1">
              <a:lnSpc>
                <a:spcPct val="85000"/>
              </a:lnSpc>
              <a:spcBef>
                <a:spcPct val="10000"/>
              </a:spcBef>
              <a:tabLst>
                <a:tab pos="177800" algn="l"/>
              </a:tabLst>
            </a:pPr>
            <a:r>
              <a:rPr lang="en-US" altLang="en-US" sz="2100" b="1">
                <a:solidFill>
                  <a:srgbClr val="0000FF"/>
                </a:solidFill>
              </a:rPr>
              <a:t>public abstract FileLock lock(long position, long size, boolean shared) throws IOException </a:t>
            </a:r>
          </a:p>
          <a:p>
            <a:pPr marL="177800" indent="-177800" eaLnBrk="1" hangingPunct="1">
              <a:lnSpc>
                <a:spcPct val="85000"/>
              </a:lnSpc>
              <a:spcBef>
                <a:spcPct val="10000"/>
              </a:spcBef>
              <a:tabLst>
                <a:tab pos="177800" algn="l"/>
              </a:tabLst>
            </a:pPr>
            <a:r>
              <a:rPr lang="en-US" altLang="en-US" sz="2100" b="1">
                <a:solidFill>
                  <a:srgbClr val="0000FF"/>
                </a:solidFill>
              </a:rPr>
              <a:t>public abstract FileLock tryLock(long position, long size, boolean shared) throws IOException</a:t>
            </a:r>
            <a:r>
              <a:rPr lang="en-US" altLang="en-US" sz="2100" b="1"/>
              <a:t>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a:t>Acquires a lock on the given region of this channel's file.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a:solidFill>
                  <a:srgbClr val="0000FF"/>
                </a:solidFill>
              </a:rPr>
              <a:t>position</a:t>
            </a:r>
            <a:r>
              <a:rPr lang="en-US" altLang="en-US" sz="2100"/>
              <a:t> : The position at which the locked region is to start; must be non-negative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a:solidFill>
                  <a:srgbClr val="0000FF"/>
                </a:solidFill>
              </a:rPr>
              <a:t>size</a:t>
            </a:r>
            <a:r>
              <a:rPr lang="en-US" altLang="en-US" sz="2100"/>
              <a:t> : The size of the locked region; must be non-negative, and the sum position + size must be non-negative </a:t>
            </a:r>
          </a:p>
          <a:p>
            <a:pPr marL="509588" lvl="1" indent="25400" eaLnBrk="1" hangingPunct="1">
              <a:lnSpc>
                <a:spcPct val="85000"/>
              </a:lnSpc>
              <a:spcBef>
                <a:spcPct val="10000"/>
              </a:spcBef>
              <a:buFont typeface="Wingdings" panose="05000000000000000000" pitchFamily="2" charset="2"/>
              <a:buNone/>
              <a:tabLst>
                <a:tab pos="177800" algn="l"/>
              </a:tabLst>
            </a:pPr>
            <a:r>
              <a:rPr lang="en-US" altLang="en-US" sz="2100">
                <a:solidFill>
                  <a:srgbClr val="0000FF"/>
                </a:solidFill>
              </a:rPr>
              <a:t>shared</a:t>
            </a:r>
            <a:r>
              <a:rPr lang="en-US" altLang="en-US" sz="2100"/>
              <a:t> : true to request a shared lock, in which case this channel must be open for reading (and possibly writing); false to request an exclusive lock, in which case this channel must be open for writing (and possibly reading) </a:t>
            </a:r>
          </a:p>
        </p:txBody>
      </p:sp>
    </p:spTree>
  </p:cSld>
  <p:clrMapOvr>
    <a:masterClrMapping/>
  </p:clrMapOvr>
  <p:transition spd="med">
    <p:comb/>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a:t>java.nio.channels.FileChannel </a:t>
            </a:r>
          </a:p>
        </p:txBody>
      </p:sp>
      <p:sp>
        <p:nvSpPr>
          <p:cNvPr id="87043" name="Rectangle 3"/>
          <p:cNvSpPr>
            <a:spLocks noGrp="1" noChangeArrowheads="1"/>
          </p:cNvSpPr>
          <p:nvPr>
            <p:ph type="body" idx="1"/>
          </p:nvPr>
        </p:nvSpPr>
        <p:spPr/>
        <p:txBody>
          <a:bodyPr/>
          <a:lstStyle/>
          <a:p>
            <a:pPr marL="177800" indent="-177800" eaLnBrk="1" hangingPunct="1">
              <a:lnSpc>
                <a:spcPct val="80000"/>
              </a:lnSpc>
              <a:spcBef>
                <a:spcPct val="10000"/>
              </a:spcBef>
            </a:pPr>
            <a:r>
              <a:rPr lang="en-US" altLang="en-US" sz="2200" b="1">
                <a:solidFill>
                  <a:srgbClr val="0000FF"/>
                </a:solidFill>
              </a:rPr>
              <a:t>public abstract MappedByteBuffer map(FileChannel.MapMode mode, long position, long size) throws IOException</a:t>
            </a:r>
            <a:r>
              <a:rPr lang="en-US" altLang="en-US" sz="2200"/>
              <a:t> </a:t>
            </a:r>
          </a:p>
          <a:p>
            <a:pPr lvl="1" eaLnBrk="1" hangingPunct="1">
              <a:lnSpc>
                <a:spcPct val="80000"/>
              </a:lnSpc>
              <a:spcBef>
                <a:spcPct val="10000"/>
              </a:spcBef>
            </a:pPr>
            <a:r>
              <a:rPr lang="en-US" altLang="en-US" sz="2200"/>
              <a:t>Maps a region of this channel's file directly into memory. A region of a file may be mapped into memory in one of three modes: </a:t>
            </a:r>
          </a:p>
          <a:p>
            <a:pPr marL="1428750" lvl="3" eaLnBrk="1" hangingPunct="1">
              <a:lnSpc>
                <a:spcPct val="80000"/>
              </a:lnSpc>
              <a:spcBef>
                <a:spcPct val="10000"/>
              </a:spcBef>
            </a:pPr>
            <a:r>
              <a:rPr lang="en-US" altLang="en-US" sz="2200" b="1" i="1">
                <a:solidFill>
                  <a:srgbClr val="0000FF"/>
                </a:solidFill>
              </a:rPr>
              <a:t>Read-only</a:t>
            </a:r>
            <a:r>
              <a:rPr lang="en-US" altLang="en-US" sz="2200" i="1"/>
              <a:t>:</a:t>
            </a:r>
            <a:r>
              <a:rPr lang="en-US" altLang="en-US" sz="2200"/>
              <a:t> Any attempt to modify the resulting buffer will cause a ReadOnlyBufferException to be thrown. (</a:t>
            </a:r>
            <a:r>
              <a:rPr lang="en-US" altLang="en-US" sz="2200" b="1" i="1">
                <a:solidFill>
                  <a:srgbClr val="0000FF"/>
                </a:solidFill>
              </a:rPr>
              <a:t>MapMode.READ_ONLY</a:t>
            </a:r>
            <a:r>
              <a:rPr lang="en-US" altLang="en-US" sz="2200"/>
              <a:t>) </a:t>
            </a:r>
          </a:p>
          <a:p>
            <a:pPr marL="1428750" lvl="3" eaLnBrk="1" hangingPunct="1">
              <a:lnSpc>
                <a:spcPct val="80000"/>
              </a:lnSpc>
              <a:spcBef>
                <a:spcPct val="10000"/>
              </a:spcBef>
            </a:pPr>
            <a:r>
              <a:rPr lang="en-US" altLang="en-US" sz="2200" b="1" i="1">
                <a:solidFill>
                  <a:srgbClr val="0000FF"/>
                </a:solidFill>
              </a:rPr>
              <a:t>Read/write</a:t>
            </a:r>
            <a:r>
              <a:rPr lang="en-US" altLang="en-US" sz="2200" i="1"/>
              <a:t>:</a:t>
            </a:r>
            <a:r>
              <a:rPr lang="en-US" altLang="en-US" sz="2200"/>
              <a:t> Changes made to the resulting buffer will eventually be propagated to the file; they may or may not be made visible to other programs that have mapped the same file. (</a:t>
            </a:r>
            <a:r>
              <a:rPr lang="en-US" altLang="en-US" sz="2200" b="1" i="1">
                <a:solidFill>
                  <a:srgbClr val="0000FF"/>
                </a:solidFill>
              </a:rPr>
              <a:t>MapMode.READ_WRITE</a:t>
            </a:r>
            <a:r>
              <a:rPr lang="en-US" altLang="en-US" sz="2200"/>
              <a:t>) </a:t>
            </a:r>
          </a:p>
          <a:p>
            <a:pPr marL="1428750" lvl="3" eaLnBrk="1" hangingPunct="1">
              <a:lnSpc>
                <a:spcPct val="80000"/>
              </a:lnSpc>
              <a:spcBef>
                <a:spcPct val="10000"/>
              </a:spcBef>
            </a:pPr>
            <a:r>
              <a:rPr lang="en-US" altLang="en-US" sz="2200" b="1" i="1">
                <a:solidFill>
                  <a:srgbClr val="0000FF"/>
                </a:solidFill>
              </a:rPr>
              <a:t>Private</a:t>
            </a:r>
            <a:r>
              <a:rPr lang="en-US" altLang="en-US" sz="2200" i="1"/>
              <a:t>:</a:t>
            </a:r>
            <a:r>
              <a:rPr lang="en-US" altLang="en-US" sz="2200"/>
              <a:t> Changes made to the resulting buffer will not be propagated to the file and will not be visible to other programs that have mapped the same file; instead, they will cause private copies of the modified portions of the buffer to be created. (</a:t>
            </a:r>
            <a:r>
              <a:rPr lang="en-US" altLang="en-US" sz="2200" b="1" i="1">
                <a:solidFill>
                  <a:srgbClr val="0000FF"/>
                </a:solidFill>
              </a:rPr>
              <a:t>MapMode.PRIVATE</a:t>
            </a:r>
            <a:r>
              <a:rPr lang="en-US" altLang="en-US" sz="2200"/>
              <a:t>) </a:t>
            </a:r>
          </a:p>
          <a:p>
            <a:pPr lvl="1" eaLnBrk="1" hangingPunct="1">
              <a:lnSpc>
                <a:spcPct val="80000"/>
              </a:lnSpc>
              <a:spcBef>
                <a:spcPct val="10000"/>
              </a:spcBef>
            </a:pPr>
            <a:r>
              <a:rPr lang="en-US" altLang="en-US" sz="2200"/>
              <a:t>For a read-only mapping, this channel must have been opened for reading; for a read/write or private mapping, this channel must have been opened for both reading and writing. </a:t>
            </a:r>
          </a:p>
        </p:txBody>
      </p:sp>
    </p:spTree>
  </p:cSld>
  <p:clrMapOvr>
    <a:masterClrMapping/>
  </p:clrMapOvr>
  <p:transition spd="med">
    <p:comb/>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en-US"/>
              <a:t>java.nio.channels.FileChannel </a:t>
            </a:r>
          </a:p>
        </p:txBody>
      </p:sp>
      <p:sp>
        <p:nvSpPr>
          <p:cNvPr id="88067" name="Rectangle 3"/>
          <p:cNvSpPr>
            <a:spLocks noGrp="1" noChangeArrowheads="1"/>
          </p:cNvSpPr>
          <p:nvPr>
            <p:ph type="body" idx="1"/>
          </p:nvPr>
        </p:nvSpPr>
        <p:spPr/>
        <p:txBody>
          <a:bodyPr/>
          <a:lstStyle/>
          <a:p>
            <a:pPr marL="177800" indent="-177800" eaLnBrk="1" hangingPunct="1">
              <a:lnSpc>
                <a:spcPct val="90000"/>
              </a:lnSpc>
              <a:spcBef>
                <a:spcPct val="0"/>
              </a:spcBef>
              <a:buFont typeface="Wingdings" panose="05000000000000000000" pitchFamily="2" charset="2"/>
              <a:buNone/>
            </a:pPr>
            <a:r>
              <a:rPr lang="en-US" altLang="en-US" sz="2300"/>
              <a:t>import java.io.*;</a:t>
            </a:r>
          </a:p>
          <a:p>
            <a:pPr marL="177800" indent="-177800" eaLnBrk="1" hangingPunct="1">
              <a:lnSpc>
                <a:spcPct val="90000"/>
              </a:lnSpc>
              <a:spcBef>
                <a:spcPct val="0"/>
              </a:spcBef>
              <a:buFont typeface="Wingdings" panose="05000000000000000000" pitchFamily="2" charset="2"/>
              <a:buNone/>
            </a:pPr>
            <a:r>
              <a:rPr lang="en-US" altLang="en-US" sz="2300"/>
              <a:t>import java.nio.*;</a:t>
            </a:r>
          </a:p>
          <a:p>
            <a:pPr marL="177800" indent="-177800" eaLnBrk="1" hangingPunct="1">
              <a:lnSpc>
                <a:spcPct val="90000"/>
              </a:lnSpc>
              <a:spcBef>
                <a:spcPct val="0"/>
              </a:spcBef>
              <a:buFont typeface="Wingdings" panose="05000000000000000000" pitchFamily="2" charset="2"/>
              <a:buNone/>
            </a:pPr>
            <a:r>
              <a:rPr lang="en-US" altLang="en-US" sz="2300"/>
              <a:t>import java.nio.channels.*;</a:t>
            </a:r>
          </a:p>
          <a:p>
            <a:pPr marL="177800" indent="-177800" eaLnBrk="1" hangingPunct="1">
              <a:lnSpc>
                <a:spcPct val="90000"/>
              </a:lnSpc>
              <a:spcBef>
                <a:spcPct val="0"/>
              </a:spcBef>
              <a:buFont typeface="Wingdings" panose="05000000000000000000" pitchFamily="2" charset="2"/>
              <a:buNone/>
            </a:pPr>
            <a:r>
              <a:rPr lang="en-US" altLang="en-US" sz="2300"/>
              <a:t>public class ChannelCopy {</a:t>
            </a:r>
          </a:p>
          <a:p>
            <a:pPr marL="177800" indent="-177800" eaLnBrk="1" hangingPunct="1">
              <a:lnSpc>
                <a:spcPct val="90000"/>
              </a:lnSpc>
              <a:spcBef>
                <a:spcPct val="0"/>
              </a:spcBef>
              <a:buFont typeface="Wingdings" panose="05000000000000000000" pitchFamily="2" charset="2"/>
              <a:buNone/>
            </a:pPr>
            <a:r>
              <a:rPr lang="en-US" altLang="en-US" sz="2300"/>
              <a:t>  private static final int BSIZE = 1024;</a:t>
            </a:r>
          </a:p>
          <a:p>
            <a:pPr marL="177800" indent="-177800" eaLnBrk="1" hangingPunct="1">
              <a:lnSpc>
                <a:spcPct val="90000"/>
              </a:lnSpc>
              <a:spcBef>
                <a:spcPct val="0"/>
              </a:spcBef>
              <a:buFont typeface="Wingdings" panose="05000000000000000000" pitchFamily="2" charset="2"/>
              <a:buNone/>
            </a:pPr>
            <a:r>
              <a:rPr lang="en-US" altLang="en-US" sz="2300"/>
              <a:t>  public static void main(String[] args) throws Exception {</a:t>
            </a:r>
          </a:p>
          <a:p>
            <a:pPr marL="177800" indent="-177800" eaLnBrk="1" hangingPunct="1">
              <a:lnSpc>
                <a:spcPct val="90000"/>
              </a:lnSpc>
              <a:spcBef>
                <a:spcPct val="0"/>
              </a:spcBef>
              <a:buFont typeface="Wingdings" panose="05000000000000000000" pitchFamily="2" charset="2"/>
              <a:buNone/>
            </a:pPr>
            <a:r>
              <a:rPr lang="en-US" altLang="en-US" sz="2300"/>
              <a:t>     </a:t>
            </a:r>
            <a:r>
              <a:rPr lang="en-US" altLang="en-US" sz="2300">
                <a:solidFill>
                  <a:srgbClr val="0000FF"/>
                </a:solidFill>
              </a:rPr>
              <a:t>FileChannel in</a:t>
            </a:r>
            <a:r>
              <a:rPr lang="en-US" altLang="en-US" sz="2300"/>
              <a:t> = new FileInputStream("data.pdf").</a:t>
            </a:r>
            <a:r>
              <a:rPr lang="en-US" altLang="en-US" sz="2300">
                <a:solidFill>
                  <a:srgbClr val="0000FF"/>
                </a:solidFill>
              </a:rPr>
              <a:t>getChannel(),</a:t>
            </a:r>
          </a:p>
          <a:p>
            <a:pPr marL="177800" indent="-177800" eaLnBrk="1" hangingPunct="1">
              <a:lnSpc>
                <a:spcPct val="90000"/>
              </a:lnSpc>
              <a:spcBef>
                <a:spcPct val="0"/>
              </a:spcBef>
              <a:buFont typeface="Wingdings" panose="05000000000000000000" pitchFamily="2" charset="2"/>
              <a:buNone/>
            </a:pPr>
            <a:r>
              <a:rPr lang="en-US" altLang="en-US" sz="2300"/>
              <a:t>                </a:t>
            </a:r>
            <a:r>
              <a:rPr lang="en-US" altLang="en-US" sz="2300">
                <a:solidFill>
                  <a:srgbClr val="0000FF"/>
                </a:solidFill>
              </a:rPr>
              <a:t>out</a:t>
            </a:r>
            <a:r>
              <a:rPr lang="en-US" altLang="en-US" sz="2300"/>
              <a:t> = new FileOutputStream("data1.pdf").</a:t>
            </a:r>
            <a:r>
              <a:rPr lang="en-US" altLang="en-US" sz="2300">
                <a:solidFill>
                  <a:srgbClr val="0000FF"/>
                </a:solidFill>
              </a:rPr>
              <a:t>getChannel();</a:t>
            </a:r>
          </a:p>
          <a:p>
            <a:pPr marL="177800" indent="-177800" eaLnBrk="1" hangingPunct="1">
              <a:lnSpc>
                <a:spcPct val="90000"/>
              </a:lnSpc>
              <a:spcBef>
                <a:spcPct val="0"/>
              </a:spcBef>
              <a:buFont typeface="Wingdings" panose="05000000000000000000" pitchFamily="2" charset="2"/>
              <a:buNone/>
            </a:pPr>
            <a:r>
              <a:rPr lang="en-US" altLang="en-US" sz="2300"/>
              <a:t>     </a:t>
            </a:r>
            <a:r>
              <a:rPr lang="en-US" altLang="en-US" sz="2300">
                <a:solidFill>
                  <a:srgbClr val="0000FF"/>
                </a:solidFill>
              </a:rPr>
              <a:t>ByteBuffer buffer = ByteBuffer.allocate(BSIZE);</a:t>
            </a:r>
          </a:p>
          <a:p>
            <a:pPr marL="177800" indent="-177800" eaLnBrk="1" hangingPunct="1">
              <a:lnSpc>
                <a:spcPct val="90000"/>
              </a:lnSpc>
              <a:spcBef>
                <a:spcPct val="0"/>
              </a:spcBef>
              <a:buFont typeface="Wingdings" panose="05000000000000000000" pitchFamily="2" charset="2"/>
              <a:buNone/>
            </a:pPr>
            <a:r>
              <a:rPr lang="en-US" altLang="en-US" sz="2300"/>
              <a:t>	   while(in.read(buffer) != -1) {</a:t>
            </a:r>
          </a:p>
          <a:p>
            <a:pPr marL="177800" indent="-177800" eaLnBrk="1" hangingPunct="1">
              <a:lnSpc>
                <a:spcPct val="90000"/>
              </a:lnSpc>
              <a:spcBef>
                <a:spcPct val="0"/>
              </a:spcBef>
              <a:buFont typeface="Wingdings" panose="05000000000000000000" pitchFamily="2" charset="2"/>
              <a:buNone/>
            </a:pPr>
            <a:r>
              <a:rPr lang="en-US" altLang="en-US" sz="2300"/>
              <a:t>       </a:t>
            </a:r>
            <a:r>
              <a:rPr lang="en-US" altLang="en-US" sz="2300">
                <a:solidFill>
                  <a:srgbClr val="0000FF"/>
                </a:solidFill>
              </a:rPr>
              <a:t>buffer.flip();</a:t>
            </a:r>
            <a:r>
              <a:rPr lang="en-US" altLang="en-US" sz="2300"/>
              <a:t> // Prepare for writing</a:t>
            </a:r>
          </a:p>
          <a:p>
            <a:pPr marL="177800" indent="-177800" eaLnBrk="1" hangingPunct="1">
              <a:lnSpc>
                <a:spcPct val="90000"/>
              </a:lnSpc>
              <a:spcBef>
                <a:spcPct val="0"/>
              </a:spcBef>
              <a:buFont typeface="Wingdings" panose="05000000000000000000" pitchFamily="2" charset="2"/>
              <a:buNone/>
            </a:pPr>
            <a:r>
              <a:rPr lang="en-US" altLang="en-US" sz="2300"/>
              <a:t>       </a:t>
            </a:r>
            <a:r>
              <a:rPr lang="en-US" altLang="en-US" sz="2300">
                <a:solidFill>
                  <a:srgbClr val="0000FF"/>
                </a:solidFill>
              </a:rPr>
              <a:t>out.write(buffer);</a:t>
            </a:r>
          </a:p>
          <a:p>
            <a:pPr marL="177800" indent="-177800" eaLnBrk="1" hangingPunct="1">
              <a:lnSpc>
                <a:spcPct val="90000"/>
              </a:lnSpc>
              <a:spcBef>
                <a:spcPct val="0"/>
              </a:spcBef>
              <a:buFont typeface="Wingdings" panose="05000000000000000000" pitchFamily="2" charset="2"/>
              <a:buNone/>
            </a:pPr>
            <a:r>
              <a:rPr lang="en-US" altLang="en-US" sz="2300"/>
              <a:t>       </a:t>
            </a:r>
            <a:r>
              <a:rPr lang="en-US" altLang="en-US" sz="2300">
                <a:solidFill>
                  <a:srgbClr val="0000FF"/>
                </a:solidFill>
              </a:rPr>
              <a:t>buffer.clear();</a:t>
            </a:r>
            <a:r>
              <a:rPr lang="en-US" altLang="en-US" sz="2300"/>
              <a:t> // Prepare for reading</a:t>
            </a:r>
          </a:p>
          <a:p>
            <a:pPr marL="177800" indent="-177800" eaLnBrk="1" hangingPunct="1">
              <a:lnSpc>
                <a:spcPct val="90000"/>
              </a:lnSpc>
              <a:spcBef>
                <a:spcPct val="0"/>
              </a:spcBef>
              <a:buFont typeface="Wingdings" panose="05000000000000000000" pitchFamily="2" charset="2"/>
              <a:buNone/>
            </a:pPr>
            <a:r>
              <a:rPr lang="en-US" altLang="en-US" sz="2300"/>
              <a:t>     }</a:t>
            </a:r>
          </a:p>
          <a:p>
            <a:pPr marL="177800" indent="-177800" eaLnBrk="1" hangingPunct="1">
              <a:lnSpc>
                <a:spcPct val="90000"/>
              </a:lnSpc>
              <a:spcBef>
                <a:spcPct val="0"/>
              </a:spcBef>
              <a:buFont typeface="Wingdings" panose="05000000000000000000" pitchFamily="2" charset="2"/>
              <a:buNone/>
            </a:pPr>
            <a:r>
              <a:rPr lang="en-US" altLang="en-US" sz="2300"/>
              <a:t>     System.out.println(“Done ");</a:t>
            </a:r>
          </a:p>
          <a:p>
            <a:pPr marL="177800" indent="-177800" eaLnBrk="1" hangingPunct="1">
              <a:lnSpc>
                <a:spcPct val="90000"/>
              </a:lnSpc>
              <a:spcBef>
                <a:spcPct val="0"/>
              </a:spcBef>
              <a:buFont typeface="Wingdings" panose="05000000000000000000" pitchFamily="2" charset="2"/>
              <a:buNone/>
            </a:pPr>
            <a:r>
              <a:rPr lang="en-US" altLang="en-US" sz="2300"/>
              <a:t>     </a:t>
            </a:r>
            <a:r>
              <a:rPr lang="en-US" altLang="en-US" sz="2300">
                <a:solidFill>
                  <a:srgbClr val="0000FF"/>
                </a:solidFill>
              </a:rPr>
              <a:t>in.close();</a:t>
            </a:r>
          </a:p>
          <a:p>
            <a:pPr marL="177800" indent="-177800" eaLnBrk="1" hangingPunct="1">
              <a:lnSpc>
                <a:spcPct val="90000"/>
              </a:lnSpc>
              <a:spcBef>
                <a:spcPct val="0"/>
              </a:spcBef>
              <a:buFont typeface="Wingdings" panose="05000000000000000000" pitchFamily="2" charset="2"/>
              <a:buNone/>
            </a:pPr>
            <a:r>
              <a:rPr lang="en-US" altLang="en-US" sz="2300">
                <a:solidFill>
                  <a:srgbClr val="0000FF"/>
                </a:solidFill>
              </a:rPr>
              <a:t>     out.close();</a:t>
            </a:r>
          </a:p>
          <a:p>
            <a:pPr marL="177800" indent="-177800" eaLnBrk="1" hangingPunct="1">
              <a:lnSpc>
                <a:spcPct val="90000"/>
              </a:lnSpc>
              <a:spcBef>
                <a:spcPct val="0"/>
              </a:spcBef>
              <a:buFont typeface="Wingdings" panose="05000000000000000000" pitchFamily="2" charset="2"/>
              <a:buNone/>
            </a:pPr>
            <a:r>
              <a:rPr lang="en-US" altLang="en-US" sz="2300"/>
              <a:t> }}</a:t>
            </a:r>
          </a:p>
        </p:txBody>
      </p:sp>
    </p:spTree>
  </p:cSld>
  <p:clrMapOvr>
    <a:masterClrMapping/>
  </p:clrMapOvr>
  <p:transition spd="med">
    <p:comb/>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r>
              <a:rPr lang="en-US"/>
              <a:t>java.nio.channels.FileChannel </a:t>
            </a:r>
          </a:p>
        </p:txBody>
      </p:sp>
      <p:sp>
        <p:nvSpPr>
          <p:cNvPr id="89091" name="Rectangle 3"/>
          <p:cNvSpPr>
            <a:spLocks noGrp="1" noChangeArrowheads="1"/>
          </p:cNvSpPr>
          <p:nvPr>
            <p:ph type="body" idx="1"/>
          </p:nvPr>
        </p:nvSpPr>
        <p:spPr/>
        <p:txBody>
          <a:bodyPr/>
          <a:lstStyle/>
          <a:p>
            <a:pPr marL="95250" indent="-95250" eaLnBrk="1" hangingPunct="1">
              <a:spcBef>
                <a:spcPct val="0"/>
              </a:spcBef>
              <a:buFont typeface="Wingdings" panose="05000000000000000000" pitchFamily="2" charset="2"/>
              <a:buNone/>
            </a:pPr>
            <a:r>
              <a:rPr lang="en-US" altLang="en-US" sz="2400"/>
              <a:t>import java.io.*;</a:t>
            </a:r>
          </a:p>
          <a:p>
            <a:pPr marL="95250" indent="-95250" eaLnBrk="1" hangingPunct="1">
              <a:spcBef>
                <a:spcPct val="0"/>
              </a:spcBef>
              <a:buFont typeface="Wingdings" panose="05000000000000000000" pitchFamily="2" charset="2"/>
              <a:buNone/>
            </a:pPr>
            <a:r>
              <a:rPr lang="en-US" altLang="en-US" sz="2400"/>
              <a:t>import java.nio.*;</a:t>
            </a:r>
          </a:p>
          <a:p>
            <a:pPr marL="95250" indent="-95250" eaLnBrk="1" hangingPunct="1">
              <a:spcBef>
                <a:spcPct val="0"/>
              </a:spcBef>
              <a:buFont typeface="Wingdings" panose="05000000000000000000" pitchFamily="2" charset="2"/>
              <a:buNone/>
            </a:pPr>
            <a:endParaRPr lang="en-US" altLang="en-US" sz="2400"/>
          </a:p>
          <a:p>
            <a:pPr marL="95250" indent="-95250" eaLnBrk="1" hangingPunct="1">
              <a:spcBef>
                <a:spcPct val="0"/>
              </a:spcBef>
              <a:buFont typeface="Wingdings" panose="05000000000000000000" pitchFamily="2" charset="2"/>
              <a:buNone/>
            </a:pPr>
            <a:r>
              <a:rPr lang="en-US" altLang="en-US" sz="2400"/>
              <a:t>import java.nio.channels.*;</a:t>
            </a:r>
          </a:p>
          <a:p>
            <a:pPr marL="95250" indent="-95250" eaLnBrk="1" hangingPunct="1">
              <a:spcBef>
                <a:spcPct val="0"/>
              </a:spcBef>
              <a:buFont typeface="Wingdings" panose="05000000000000000000" pitchFamily="2" charset="2"/>
              <a:buNone/>
            </a:pPr>
            <a:r>
              <a:rPr lang="en-US" altLang="en-US" sz="2400"/>
              <a:t>public class TransferTo {</a:t>
            </a:r>
          </a:p>
          <a:p>
            <a:pPr marL="95250" indent="-95250" eaLnBrk="1" hangingPunct="1">
              <a:spcBef>
                <a:spcPct val="0"/>
              </a:spcBef>
              <a:buFont typeface="Wingdings" panose="05000000000000000000" pitchFamily="2" charset="2"/>
              <a:buNone/>
            </a:pPr>
            <a:r>
              <a:rPr lang="en-US" altLang="en-US" sz="2400"/>
              <a:t>  public static void main(String[] args) throws Exception {</a:t>
            </a:r>
          </a:p>
          <a:p>
            <a:pPr marL="95250" indent="-95250" eaLnBrk="1" hangingPunct="1">
              <a:spcBef>
                <a:spcPct val="0"/>
              </a:spcBef>
              <a:buFont typeface="Wingdings" panose="05000000000000000000" pitchFamily="2" charset="2"/>
              <a:buNone/>
            </a:pPr>
            <a:r>
              <a:rPr lang="en-US" altLang="en-US" sz="2400"/>
              <a:t>     </a:t>
            </a:r>
            <a:r>
              <a:rPr lang="en-US" altLang="en-US" sz="2400">
                <a:solidFill>
                  <a:srgbClr val="0000FF"/>
                </a:solidFill>
              </a:rPr>
              <a:t>FileChannel </a:t>
            </a:r>
            <a:br>
              <a:rPr lang="en-US" altLang="en-US" sz="2400">
                <a:solidFill>
                  <a:srgbClr val="0000FF"/>
                </a:solidFill>
              </a:rPr>
            </a:br>
            <a:r>
              <a:rPr lang="en-US" altLang="en-US" sz="2400">
                <a:solidFill>
                  <a:srgbClr val="0000FF"/>
                </a:solidFill>
              </a:rPr>
              <a:t>          in</a:t>
            </a:r>
            <a:r>
              <a:rPr lang="en-US" altLang="en-US" sz="2400"/>
              <a:t> = new FileInputStream("data.pdf</a:t>
            </a:r>
            <a:r>
              <a:rPr lang="en-US" altLang="en-US" sz="2400">
                <a:solidFill>
                  <a:srgbClr val="0000FF"/>
                </a:solidFill>
              </a:rPr>
              <a:t>").getChannel(),</a:t>
            </a:r>
          </a:p>
          <a:p>
            <a:pPr marL="95250" indent="-95250" eaLnBrk="1" hangingPunct="1">
              <a:spcBef>
                <a:spcPct val="0"/>
              </a:spcBef>
              <a:buFont typeface="Wingdings" panose="05000000000000000000" pitchFamily="2" charset="2"/>
              <a:buNone/>
            </a:pPr>
            <a:r>
              <a:rPr lang="en-US" altLang="en-US" sz="2400"/>
              <a:t>           </a:t>
            </a:r>
            <a:r>
              <a:rPr lang="en-US" altLang="en-US" sz="2400">
                <a:solidFill>
                  <a:srgbClr val="0000FF"/>
                </a:solidFill>
              </a:rPr>
              <a:t>out</a:t>
            </a:r>
            <a:r>
              <a:rPr lang="en-US" altLang="en-US" sz="2400"/>
              <a:t> = new FileOutputStream("data1.pdf").</a:t>
            </a:r>
            <a:r>
              <a:rPr lang="en-US" altLang="en-US" sz="2400">
                <a:solidFill>
                  <a:srgbClr val="0000FF"/>
                </a:solidFill>
              </a:rPr>
              <a:t>getChannel();</a:t>
            </a:r>
          </a:p>
          <a:p>
            <a:pPr marL="95250" indent="-95250" eaLnBrk="1" hangingPunct="1">
              <a:spcBef>
                <a:spcPct val="0"/>
              </a:spcBef>
              <a:buFont typeface="Wingdings" panose="05000000000000000000" pitchFamily="2" charset="2"/>
              <a:buNone/>
            </a:pPr>
            <a:r>
              <a:rPr lang="en-US" altLang="en-US" sz="2400">
                <a:solidFill>
                  <a:srgbClr val="0000FF"/>
                </a:solidFill>
              </a:rPr>
              <a:t>     in.transferTo(0, in.size(), out);</a:t>
            </a:r>
          </a:p>
          <a:p>
            <a:pPr marL="95250" indent="-95250" eaLnBrk="1" hangingPunct="1">
              <a:spcBef>
                <a:spcPct val="0"/>
              </a:spcBef>
              <a:buFont typeface="Wingdings" panose="05000000000000000000" pitchFamily="2" charset="2"/>
              <a:buNone/>
            </a:pPr>
            <a:r>
              <a:rPr lang="en-US" altLang="en-US" sz="2400"/>
              <a:t>     System.out.println(“Done ");</a:t>
            </a:r>
          </a:p>
          <a:p>
            <a:pPr marL="95250" indent="-95250" eaLnBrk="1" hangingPunct="1">
              <a:spcBef>
                <a:spcPct val="0"/>
              </a:spcBef>
              <a:buFont typeface="Wingdings" panose="05000000000000000000" pitchFamily="2" charset="2"/>
              <a:buNone/>
            </a:pPr>
            <a:r>
              <a:rPr lang="en-US" altLang="en-US" sz="2400"/>
              <a:t>     in.close();</a:t>
            </a:r>
          </a:p>
          <a:p>
            <a:pPr marL="95250" indent="-95250" eaLnBrk="1" hangingPunct="1">
              <a:spcBef>
                <a:spcPct val="0"/>
              </a:spcBef>
              <a:buFont typeface="Wingdings" panose="05000000000000000000" pitchFamily="2" charset="2"/>
              <a:buNone/>
            </a:pPr>
            <a:r>
              <a:rPr lang="en-US" altLang="en-US" sz="2400"/>
              <a:t>     out.close();</a:t>
            </a:r>
          </a:p>
          <a:p>
            <a:pPr marL="95250" indent="-95250" eaLnBrk="1" hangingPunct="1">
              <a:spcBef>
                <a:spcPct val="0"/>
              </a:spcBef>
              <a:buFont typeface="Wingdings" panose="05000000000000000000" pitchFamily="2" charset="2"/>
              <a:buNone/>
            </a:pPr>
            <a:r>
              <a:rPr lang="en-US" altLang="en-US" sz="2400"/>
              <a:t>  }</a:t>
            </a:r>
          </a:p>
          <a:p>
            <a:pPr marL="95250" indent="-95250" eaLnBrk="1" hangingPunct="1">
              <a:spcBef>
                <a:spcPct val="0"/>
              </a:spcBef>
              <a:buFont typeface="Wingdings" panose="05000000000000000000" pitchFamily="2" charset="2"/>
              <a:buNone/>
            </a:pPr>
            <a:r>
              <a:rPr lang="en-US" altLang="en-US" sz="2400"/>
              <a:t>}</a:t>
            </a:r>
          </a:p>
        </p:txBody>
      </p:sp>
    </p:spTree>
  </p:cSld>
  <p:clrMapOvr>
    <a:masterClrMapping/>
  </p:clrMapOvr>
  <p:transition spd="med">
    <p:comb/>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en-US"/>
              <a:t>CRC without Memory-Mapped file</a:t>
            </a:r>
          </a:p>
        </p:txBody>
      </p:sp>
      <p:sp>
        <p:nvSpPr>
          <p:cNvPr id="90115" name="Rectangle 3"/>
          <p:cNvSpPr>
            <a:spLocks noGrp="1" noChangeArrowheads="1"/>
          </p:cNvSpPr>
          <p:nvPr>
            <p:ph type="body" idx="1"/>
          </p:nvPr>
        </p:nvSpPr>
        <p:spPr/>
        <p:txBody>
          <a:bodyPr/>
          <a:lstStyle/>
          <a:p>
            <a:pPr marL="95250" indent="-95250" eaLnBrk="1" hangingPunct="1">
              <a:lnSpc>
                <a:spcPct val="90000"/>
              </a:lnSpc>
              <a:spcBef>
                <a:spcPct val="10000"/>
              </a:spcBef>
              <a:buFont typeface="Wingdings" panose="05000000000000000000" pitchFamily="2" charset="2"/>
              <a:buNone/>
            </a:pPr>
            <a:r>
              <a:rPr lang="en-US" altLang="en-US" sz="2400"/>
              <a:t>import java.io.*;</a:t>
            </a:r>
          </a:p>
          <a:p>
            <a:pPr marL="95250" indent="-95250" eaLnBrk="1" hangingPunct="1">
              <a:lnSpc>
                <a:spcPct val="90000"/>
              </a:lnSpc>
              <a:spcBef>
                <a:spcPct val="10000"/>
              </a:spcBef>
              <a:buFont typeface="Wingdings" panose="05000000000000000000" pitchFamily="2" charset="2"/>
              <a:buNone/>
            </a:pPr>
            <a:r>
              <a:rPr lang="en-US" altLang="en-US" sz="2400"/>
              <a:t>import java.util.zip.*;</a:t>
            </a:r>
          </a:p>
          <a:p>
            <a:pPr marL="95250" indent="-95250" eaLnBrk="1" hangingPunct="1">
              <a:lnSpc>
                <a:spcPct val="90000"/>
              </a:lnSpc>
              <a:spcBef>
                <a:spcPct val="10000"/>
              </a:spcBef>
              <a:buFont typeface="Wingdings" panose="05000000000000000000" pitchFamily="2" charset="2"/>
              <a:buNone/>
            </a:pPr>
            <a:r>
              <a:rPr lang="en-US" altLang="en-US" sz="2400"/>
              <a:t> </a:t>
            </a:r>
            <a:r>
              <a:rPr lang="en-US" altLang="en-US" sz="2400">
                <a:solidFill>
                  <a:srgbClr val="FF0000"/>
                </a:solidFill>
              </a:rPr>
              <a:t>// This program computes the CRC checksum of a file, using an </a:t>
            </a:r>
            <a:br>
              <a:rPr lang="en-US" altLang="en-US" sz="2400">
                <a:solidFill>
                  <a:srgbClr val="FF0000"/>
                </a:solidFill>
              </a:rPr>
            </a:br>
            <a:r>
              <a:rPr lang="en-US" altLang="en-US" sz="2400">
                <a:solidFill>
                  <a:srgbClr val="FF0000"/>
                </a:solidFill>
              </a:rPr>
              <a:t>// input stream.</a:t>
            </a:r>
          </a:p>
          <a:p>
            <a:pPr marL="95250" indent="-95250" eaLnBrk="1" hangingPunct="1">
              <a:lnSpc>
                <a:spcPct val="90000"/>
              </a:lnSpc>
              <a:spcBef>
                <a:spcPct val="10000"/>
              </a:spcBef>
              <a:buFont typeface="Wingdings" panose="05000000000000000000" pitchFamily="2" charset="2"/>
              <a:buNone/>
            </a:pPr>
            <a:r>
              <a:rPr lang="en-US" altLang="en-US" sz="2400"/>
              <a:t>public class CRC {</a:t>
            </a:r>
          </a:p>
          <a:p>
            <a:pPr marL="95250" indent="-95250" eaLnBrk="1" hangingPunct="1">
              <a:lnSpc>
                <a:spcPct val="90000"/>
              </a:lnSpc>
              <a:spcBef>
                <a:spcPct val="10000"/>
              </a:spcBef>
              <a:buFont typeface="Wingdings" panose="05000000000000000000" pitchFamily="2" charset="2"/>
              <a:buNone/>
            </a:pPr>
            <a:r>
              <a:rPr lang="en-US" altLang="en-US" sz="2400"/>
              <a:t>    public static void main(String[] args) throws IOException {</a:t>
            </a:r>
          </a:p>
          <a:p>
            <a:pPr marL="95250" indent="-95250" eaLnBrk="1" hangingPunct="1">
              <a:lnSpc>
                <a:spcPct val="90000"/>
              </a:lnSpc>
              <a:spcBef>
                <a:spcPct val="10000"/>
              </a:spcBef>
              <a:buFont typeface="Wingdings" panose="05000000000000000000" pitchFamily="2" charset="2"/>
              <a:buNone/>
            </a:pPr>
            <a:r>
              <a:rPr lang="en-US" altLang="en-US" sz="2400"/>
              <a:t>       </a:t>
            </a:r>
            <a:r>
              <a:rPr lang="en-US" altLang="en-US" sz="2400">
                <a:solidFill>
                  <a:srgbClr val="0000FF"/>
                </a:solidFill>
              </a:rPr>
              <a:t>InputStream in = new FileInputStream("data.pdf");</a:t>
            </a:r>
          </a:p>
          <a:p>
            <a:pPr marL="95250" indent="-95250" eaLnBrk="1" hangingPunct="1">
              <a:lnSpc>
                <a:spcPct val="90000"/>
              </a:lnSpc>
              <a:spcBef>
                <a:spcPct val="10000"/>
              </a:spcBef>
              <a:buFont typeface="Wingdings" panose="05000000000000000000" pitchFamily="2" charset="2"/>
              <a:buNone/>
            </a:pPr>
            <a:r>
              <a:rPr lang="en-US" altLang="en-US" sz="2400">
                <a:solidFill>
                  <a:srgbClr val="0000FF"/>
                </a:solidFill>
              </a:rPr>
              <a:t>       CRC32 crc = new CRC32();</a:t>
            </a:r>
          </a:p>
          <a:p>
            <a:pPr marL="95250" indent="-95250" eaLnBrk="1" hangingPunct="1">
              <a:lnSpc>
                <a:spcPct val="90000"/>
              </a:lnSpc>
              <a:spcBef>
                <a:spcPct val="10000"/>
              </a:spcBef>
              <a:buFont typeface="Wingdings" panose="05000000000000000000" pitchFamily="2" charset="2"/>
              <a:buNone/>
            </a:pPr>
            <a:r>
              <a:rPr lang="en-US" altLang="en-US" sz="2400"/>
              <a:t>       int c;</a:t>
            </a:r>
          </a:p>
          <a:p>
            <a:pPr marL="95250" indent="-95250" eaLnBrk="1" hangingPunct="1">
              <a:lnSpc>
                <a:spcPct val="90000"/>
              </a:lnSpc>
              <a:spcBef>
                <a:spcPct val="10000"/>
              </a:spcBef>
              <a:buFont typeface="Wingdings" panose="05000000000000000000" pitchFamily="2" charset="2"/>
              <a:buNone/>
            </a:pPr>
            <a:r>
              <a:rPr lang="en-US" altLang="en-US" sz="2400"/>
              <a:t>       long start = System.currentTimeMillis();</a:t>
            </a:r>
          </a:p>
          <a:p>
            <a:pPr marL="95250" indent="-95250" eaLnBrk="1" hangingPunct="1">
              <a:lnSpc>
                <a:spcPct val="90000"/>
              </a:lnSpc>
              <a:spcBef>
                <a:spcPct val="10000"/>
              </a:spcBef>
              <a:buFont typeface="Wingdings" panose="05000000000000000000" pitchFamily="2" charset="2"/>
              <a:buNone/>
            </a:pPr>
            <a:r>
              <a:rPr lang="en-US" altLang="en-US" sz="2400"/>
              <a:t>       </a:t>
            </a:r>
            <a:r>
              <a:rPr lang="en-US" altLang="en-US" sz="2400">
                <a:solidFill>
                  <a:srgbClr val="0000FF"/>
                </a:solidFill>
              </a:rPr>
              <a:t>while((c = in.read()) != -1) crc.update(c);</a:t>
            </a:r>
          </a:p>
          <a:p>
            <a:pPr marL="95250" indent="-95250" eaLnBrk="1" hangingPunct="1">
              <a:lnSpc>
                <a:spcPct val="90000"/>
              </a:lnSpc>
              <a:spcBef>
                <a:spcPct val="10000"/>
              </a:spcBef>
              <a:buFont typeface="Wingdings" panose="05000000000000000000" pitchFamily="2" charset="2"/>
              <a:buNone/>
            </a:pPr>
            <a:r>
              <a:rPr lang="en-US" altLang="en-US" sz="2400"/>
              <a:t>       long end = System.currentTimeMillis();</a:t>
            </a:r>
          </a:p>
          <a:p>
            <a:pPr marL="95250" indent="-95250" eaLnBrk="1" hangingPunct="1">
              <a:lnSpc>
                <a:spcPct val="90000"/>
              </a:lnSpc>
              <a:spcBef>
                <a:spcPct val="10000"/>
              </a:spcBef>
              <a:buFont typeface="Wingdings" panose="05000000000000000000" pitchFamily="2" charset="2"/>
              <a:buNone/>
            </a:pPr>
            <a:r>
              <a:rPr lang="en-US" altLang="en-US" sz="2400"/>
              <a:t>       System.out.println(Long.toHexString(crc.getValue()));</a:t>
            </a:r>
          </a:p>
          <a:p>
            <a:pPr marL="95250" indent="-95250" eaLnBrk="1" hangingPunct="1">
              <a:lnSpc>
                <a:spcPct val="90000"/>
              </a:lnSpc>
              <a:spcBef>
                <a:spcPct val="10000"/>
              </a:spcBef>
              <a:buFont typeface="Wingdings" panose="05000000000000000000" pitchFamily="2" charset="2"/>
              <a:buNone/>
            </a:pPr>
            <a:r>
              <a:rPr lang="en-US" altLang="en-US" sz="2400"/>
              <a:t>       System.out.println((end - start) + " milliseconds");</a:t>
            </a:r>
          </a:p>
          <a:p>
            <a:pPr marL="95250" indent="-95250" eaLnBrk="1" hangingPunct="1">
              <a:lnSpc>
                <a:spcPct val="90000"/>
              </a:lnSpc>
              <a:spcBef>
                <a:spcPct val="10000"/>
              </a:spcBef>
              <a:buFont typeface="Wingdings" panose="05000000000000000000" pitchFamily="2" charset="2"/>
              <a:buNone/>
            </a:pPr>
            <a:r>
              <a:rPr lang="en-US" altLang="en-US" sz="2400"/>
              <a:t>    }</a:t>
            </a:r>
          </a:p>
          <a:p>
            <a:pPr marL="95250" indent="-95250" eaLnBrk="1" hangingPunct="1">
              <a:lnSpc>
                <a:spcPct val="90000"/>
              </a:lnSpc>
              <a:spcBef>
                <a:spcPct val="10000"/>
              </a:spcBef>
              <a:buFont typeface="Wingdings" panose="05000000000000000000" pitchFamily="2" charset="2"/>
              <a:buNone/>
            </a:pPr>
            <a:r>
              <a:rPr lang="en-US" altLang="en-US" sz="2400"/>
              <a:t>}</a:t>
            </a:r>
          </a:p>
        </p:txBody>
      </p:sp>
    </p:spTree>
  </p:cSld>
  <p:clrMapOvr>
    <a:masterClrMapping/>
  </p:clrMapOvr>
  <p:transition spd="med">
    <p:comb/>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en-US"/>
              <a:t>CRC with Memory-Mapped file</a:t>
            </a:r>
          </a:p>
        </p:txBody>
      </p:sp>
      <p:sp>
        <p:nvSpPr>
          <p:cNvPr id="91139" name="Rectangle 3"/>
          <p:cNvSpPr>
            <a:spLocks noGrp="1" noChangeArrowheads="1"/>
          </p:cNvSpPr>
          <p:nvPr>
            <p:ph type="body" idx="1"/>
          </p:nvPr>
        </p:nvSpPr>
        <p:spPr/>
        <p:txBody>
          <a:bodyPr/>
          <a:lstStyle/>
          <a:p>
            <a:pPr marL="95250" indent="-95250" eaLnBrk="1" hangingPunct="1">
              <a:lnSpc>
                <a:spcPct val="95000"/>
              </a:lnSpc>
              <a:spcBef>
                <a:spcPct val="10000"/>
              </a:spcBef>
              <a:buFont typeface="Wingdings" panose="05000000000000000000" pitchFamily="2" charset="2"/>
              <a:buNone/>
            </a:pPr>
            <a:r>
              <a:rPr lang="en-US" altLang="en-US" sz="2000"/>
              <a:t>import java.io.*;</a:t>
            </a:r>
          </a:p>
          <a:p>
            <a:pPr marL="95250" indent="-95250" eaLnBrk="1" hangingPunct="1">
              <a:lnSpc>
                <a:spcPct val="95000"/>
              </a:lnSpc>
              <a:spcBef>
                <a:spcPct val="10000"/>
              </a:spcBef>
              <a:buFont typeface="Wingdings" panose="05000000000000000000" pitchFamily="2" charset="2"/>
              <a:buNone/>
            </a:pPr>
            <a:r>
              <a:rPr lang="en-US" altLang="en-US" sz="2000"/>
              <a:t>import java.nio.*;</a:t>
            </a:r>
          </a:p>
          <a:p>
            <a:pPr marL="95250" indent="-95250" eaLnBrk="1" hangingPunct="1">
              <a:lnSpc>
                <a:spcPct val="95000"/>
              </a:lnSpc>
              <a:spcBef>
                <a:spcPct val="10000"/>
              </a:spcBef>
              <a:buFont typeface="Wingdings" panose="05000000000000000000" pitchFamily="2" charset="2"/>
              <a:buNone/>
            </a:pPr>
            <a:r>
              <a:rPr lang="en-US" altLang="en-US" sz="2000"/>
              <a:t>import java.nio.channels.*;</a:t>
            </a:r>
          </a:p>
          <a:p>
            <a:pPr marL="95250" indent="-95250" eaLnBrk="1" hangingPunct="1">
              <a:lnSpc>
                <a:spcPct val="95000"/>
              </a:lnSpc>
              <a:spcBef>
                <a:spcPct val="10000"/>
              </a:spcBef>
              <a:buFont typeface="Wingdings" panose="05000000000000000000" pitchFamily="2" charset="2"/>
              <a:buNone/>
            </a:pPr>
            <a:r>
              <a:rPr lang="en-US" altLang="en-US" sz="2000"/>
              <a:t>import java.util.zip.*;</a:t>
            </a:r>
          </a:p>
          <a:p>
            <a:pPr marL="95250" indent="-95250" eaLnBrk="1" hangingPunct="1">
              <a:lnSpc>
                <a:spcPct val="95000"/>
              </a:lnSpc>
              <a:spcBef>
                <a:spcPct val="10000"/>
              </a:spcBef>
              <a:buFont typeface="Wingdings" panose="05000000000000000000" pitchFamily="2" charset="2"/>
              <a:buNone/>
            </a:pPr>
            <a:r>
              <a:rPr lang="en-US" altLang="en-US" sz="2000">
                <a:solidFill>
                  <a:srgbClr val="FF0000"/>
                </a:solidFill>
              </a:rPr>
              <a:t>//compute the CRC checksum of a file, using  a memory-mapped file.</a:t>
            </a:r>
          </a:p>
          <a:p>
            <a:pPr marL="95250" indent="-95250" eaLnBrk="1" hangingPunct="1">
              <a:lnSpc>
                <a:spcPct val="95000"/>
              </a:lnSpc>
              <a:spcBef>
                <a:spcPct val="10000"/>
              </a:spcBef>
              <a:buFont typeface="Wingdings" panose="05000000000000000000" pitchFamily="2" charset="2"/>
              <a:buNone/>
            </a:pPr>
            <a:r>
              <a:rPr lang="en-US" altLang="en-US" sz="2000"/>
              <a:t>public class NIOCRC {</a:t>
            </a:r>
          </a:p>
          <a:p>
            <a:pPr marL="95250" indent="-95250" eaLnBrk="1" hangingPunct="1">
              <a:lnSpc>
                <a:spcPct val="95000"/>
              </a:lnSpc>
              <a:spcBef>
                <a:spcPct val="10000"/>
              </a:spcBef>
              <a:buFont typeface="Wingdings" panose="05000000000000000000" pitchFamily="2" charset="2"/>
              <a:buNone/>
            </a:pPr>
            <a:r>
              <a:rPr lang="en-US" altLang="en-US" sz="2000"/>
              <a:t>    public static void main(String[] args) throws Exception {</a:t>
            </a:r>
          </a:p>
          <a:p>
            <a:pPr marL="95250" indent="-95250" eaLnBrk="1" hangingPunct="1">
              <a:lnSpc>
                <a:spcPct val="95000"/>
              </a:lnSpc>
              <a:spcBef>
                <a:spcPct val="10000"/>
              </a:spcBef>
              <a:buFont typeface="Wingdings" panose="05000000000000000000" pitchFamily="2" charset="2"/>
              <a:buNone/>
            </a:pPr>
            <a:r>
              <a:rPr lang="en-US" altLang="en-US" sz="2000"/>
              <a:t>      FileInputStream in = new FileInputStream("data.pdf");</a:t>
            </a:r>
          </a:p>
          <a:p>
            <a:pPr marL="95250" indent="-95250" eaLnBrk="1" hangingPunct="1">
              <a:lnSpc>
                <a:spcPct val="95000"/>
              </a:lnSpc>
              <a:spcBef>
                <a:spcPct val="10000"/>
              </a:spcBef>
              <a:buFont typeface="Wingdings" panose="05000000000000000000" pitchFamily="2" charset="2"/>
              <a:buNone/>
            </a:pPr>
            <a:r>
              <a:rPr lang="en-US" altLang="en-US" sz="2000"/>
              <a:t>      </a:t>
            </a:r>
            <a:r>
              <a:rPr lang="en-US" altLang="en-US" sz="2000">
                <a:solidFill>
                  <a:srgbClr val="0000FF"/>
                </a:solidFill>
              </a:rPr>
              <a:t>FileChannel channel = in.getChannel();</a:t>
            </a:r>
          </a:p>
          <a:p>
            <a:pPr marL="95250" indent="-95250" eaLnBrk="1" hangingPunct="1">
              <a:lnSpc>
                <a:spcPct val="95000"/>
              </a:lnSpc>
              <a:spcBef>
                <a:spcPct val="10000"/>
              </a:spcBef>
              <a:buFont typeface="Wingdings" panose="05000000000000000000" pitchFamily="2" charset="2"/>
              <a:buNone/>
            </a:pPr>
            <a:r>
              <a:rPr lang="en-US" altLang="en-US" sz="2000"/>
              <a:t>      CRC32 crc = new CRC32();</a:t>
            </a:r>
          </a:p>
          <a:p>
            <a:pPr marL="95250" indent="-95250" eaLnBrk="1" hangingPunct="1">
              <a:lnSpc>
                <a:spcPct val="95000"/>
              </a:lnSpc>
              <a:spcBef>
                <a:spcPct val="10000"/>
              </a:spcBef>
              <a:buFont typeface="Wingdings" panose="05000000000000000000" pitchFamily="2" charset="2"/>
              <a:buNone/>
            </a:pPr>
            <a:r>
              <a:rPr lang="en-US" altLang="en-US" sz="2000"/>
              <a:t>      long start = System.currentTimeMillis();</a:t>
            </a:r>
          </a:p>
          <a:p>
            <a:pPr marL="95250" indent="-95250" eaLnBrk="1" hangingPunct="1">
              <a:lnSpc>
                <a:spcPct val="95000"/>
              </a:lnSpc>
              <a:spcBef>
                <a:spcPct val="10000"/>
              </a:spcBef>
              <a:buFont typeface="Wingdings" panose="05000000000000000000" pitchFamily="2" charset="2"/>
              <a:buNone/>
            </a:pPr>
            <a:r>
              <a:rPr lang="en-US" altLang="en-US" sz="2000"/>
              <a:t>      </a:t>
            </a:r>
            <a:r>
              <a:rPr lang="en-US" altLang="en-US" sz="2000">
                <a:solidFill>
                  <a:srgbClr val="0000FF"/>
                </a:solidFill>
              </a:rPr>
              <a:t>MappedByteBuffer buffer = channel.map(</a:t>
            </a:r>
          </a:p>
          <a:p>
            <a:pPr marL="95250" indent="-95250" eaLnBrk="1" hangingPunct="1">
              <a:lnSpc>
                <a:spcPct val="95000"/>
              </a:lnSpc>
              <a:spcBef>
                <a:spcPct val="10000"/>
              </a:spcBef>
              <a:buFont typeface="Wingdings" panose="05000000000000000000" pitchFamily="2" charset="2"/>
              <a:buNone/>
            </a:pPr>
            <a:r>
              <a:rPr lang="en-US" altLang="en-US" sz="2000">
                <a:solidFill>
                  <a:srgbClr val="0000FF"/>
                </a:solidFill>
              </a:rPr>
              <a:t>              FileChannel.MapMode.READ_ONLY, 0, (int)channel.size());</a:t>
            </a:r>
          </a:p>
          <a:p>
            <a:pPr marL="95250" indent="-95250" eaLnBrk="1" hangingPunct="1">
              <a:lnSpc>
                <a:spcPct val="95000"/>
              </a:lnSpc>
              <a:spcBef>
                <a:spcPct val="10000"/>
              </a:spcBef>
              <a:buFont typeface="Wingdings" panose="05000000000000000000" pitchFamily="2" charset="2"/>
              <a:buNone/>
            </a:pPr>
            <a:r>
              <a:rPr lang="en-US" altLang="en-US" sz="2000"/>
              <a:t>      while (buffer.hasRemaining())  crc.update(buffer.get());</a:t>
            </a:r>
          </a:p>
          <a:p>
            <a:pPr marL="95250" indent="-95250" eaLnBrk="1" hangingPunct="1">
              <a:lnSpc>
                <a:spcPct val="95000"/>
              </a:lnSpc>
              <a:spcBef>
                <a:spcPct val="10000"/>
              </a:spcBef>
              <a:buFont typeface="Wingdings" panose="05000000000000000000" pitchFamily="2" charset="2"/>
              <a:buNone/>
            </a:pPr>
            <a:r>
              <a:rPr lang="en-US" altLang="en-US" sz="2000"/>
              <a:t>      long end = System.currentTimeMillis();</a:t>
            </a:r>
          </a:p>
          <a:p>
            <a:pPr marL="95250" indent="-95250" eaLnBrk="1" hangingPunct="1">
              <a:lnSpc>
                <a:spcPct val="95000"/>
              </a:lnSpc>
              <a:spcBef>
                <a:spcPct val="10000"/>
              </a:spcBef>
              <a:buFont typeface="Wingdings" panose="05000000000000000000" pitchFamily="2" charset="2"/>
              <a:buNone/>
            </a:pPr>
            <a:r>
              <a:rPr lang="en-US" altLang="en-US" sz="2000"/>
              <a:t>      System.out.println(Long.toHexString(crc.getValue()));</a:t>
            </a:r>
          </a:p>
          <a:p>
            <a:pPr marL="95250" indent="-95250" eaLnBrk="1" hangingPunct="1">
              <a:lnSpc>
                <a:spcPct val="95000"/>
              </a:lnSpc>
              <a:spcBef>
                <a:spcPct val="10000"/>
              </a:spcBef>
              <a:buFont typeface="Wingdings" panose="05000000000000000000" pitchFamily="2" charset="2"/>
              <a:buNone/>
            </a:pPr>
            <a:r>
              <a:rPr lang="en-US" altLang="en-US" sz="2000"/>
              <a:t>      System.out.println((end - start) + " milliseconds");</a:t>
            </a:r>
          </a:p>
          <a:p>
            <a:pPr marL="95250" indent="-95250" eaLnBrk="1" hangingPunct="1">
              <a:lnSpc>
                <a:spcPct val="95000"/>
              </a:lnSpc>
              <a:spcBef>
                <a:spcPct val="10000"/>
              </a:spcBef>
              <a:buFont typeface="Wingdings" panose="05000000000000000000" pitchFamily="2" charset="2"/>
              <a:buNone/>
            </a:pPr>
            <a:r>
              <a:rPr lang="en-US" altLang="en-US" sz="2000"/>
              <a:t>}}</a:t>
            </a:r>
          </a:p>
        </p:txBody>
      </p:sp>
    </p:spTree>
  </p:cSld>
  <p:clrMapOvr>
    <a:masterClrMapping/>
  </p:clrMapOvr>
  <p:transition spd="med">
    <p:comb/>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a:t>Readers and Writers</a:t>
            </a:r>
          </a:p>
        </p:txBody>
      </p:sp>
      <p:sp>
        <p:nvSpPr>
          <p:cNvPr id="92163" name="Rectangle 3"/>
          <p:cNvSpPr>
            <a:spLocks noGrp="1" noChangeArrowheads="1"/>
          </p:cNvSpPr>
          <p:nvPr>
            <p:ph type="body" idx="1"/>
          </p:nvPr>
        </p:nvSpPr>
        <p:spPr/>
        <p:txBody>
          <a:bodyPr/>
          <a:lstStyle/>
          <a:p>
            <a:pPr marL="231775" indent="-231775" eaLnBrk="1" hangingPunct="1">
              <a:lnSpc>
                <a:spcPct val="90000"/>
              </a:lnSpc>
            </a:pPr>
            <a:r>
              <a:rPr lang="en-US" altLang="en-US" sz="2600"/>
              <a:t>While input streams and output streams may be used to read and write text as well as bytes of information and primitive data types, a better alternative is to use </a:t>
            </a:r>
            <a:r>
              <a:rPr lang="en-US" altLang="en-US" sz="2600" b="1"/>
              <a:t>readers</a:t>
            </a:r>
            <a:r>
              <a:rPr lang="en-US" altLang="en-US" sz="2600"/>
              <a:t> and </a:t>
            </a:r>
            <a:r>
              <a:rPr lang="en-US" altLang="en-US" sz="2600" b="1"/>
              <a:t>writers</a:t>
            </a:r>
            <a:r>
              <a:rPr lang="en-US" altLang="en-US" sz="2600"/>
              <a:t> to better support Unicode character streams.</a:t>
            </a:r>
          </a:p>
          <a:p>
            <a:pPr marL="231775" indent="-231775" eaLnBrk="1" hangingPunct="1">
              <a:lnSpc>
                <a:spcPct val="90000"/>
              </a:lnSpc>
            </a:pPr>
            <a:r>
              <a:rPr lang="en-US" altLang="en-US" sz="2600"/>
              <a:t>The most important concrete subclasses of Reader and Writer are the </a:t>
            </a:r>
            <a:r>
              <a:rPr lang="en-US" altLang="en-US" sz="2600">
                <a:solidFill>
                  <a:srgbClr val="0000FF"/>
                </a:solidFill>
              </a:rPr>
              <a:t>InputStreamReader </a:t>
            </a:r>
            <a:r>
              <a:rPr lang="en-US" altLang="en-US" sz="2600"/>
              <a:t>and the </a:t>
            </a:r>
            <a:r>
              <a:rPr lang="en-US" altLang="en-US" sz="2600">
                <a:solidFill>
                  <a:srgbClr val="0000FF"/>
                </a:solidFill>
              </a:rPr>
              <a:t>OutputStreamWriter</a:t>
            </a:r>
            <a:r>
              <a:rPr lang="en-US" altLang="en-US" sz="2600"/>
              <a:t> classes. </a:t>
            </a:r>
          </a:p>
          <a:p>
            <a:pPr marL="231775" indent="-231775" eaLnBrk="1" hangingPunct="1">
              <a:lnSpc>
                <a:spcPct val="90000"/>
              </a:lnSpc>
            </a:pPr>
            <a:r>
              <a:rPr lang="en-US" altLang="en-US" sz="2600"/>
              <a:t>An </a:t>
            </a:r>
            <a:r>
              <a:rPr lang="en-US" altLang="en-US" sz="2600" b="1">
                <a:solidFill>
                  <a:srgbClr val="0000FF"/>
                </a:solidFill>
              </a:rPr>
              <a:t>InputStreamReader</a:t>
            </a:r>
            <a:r>
              <a:rPr lang="en-US" altLang="en-US" sz="2600"/>
              <a:t> contains an underlying input stream from which it </a:t>
            </a:r>
            <a:r>
              <a:rPr lang="en-US" altLang="en-US" sz="2600">
                <a:solidFill>
                  <a:srgbClr val="0000FF"/>
                </a:solidFill>
              </a:rPr>
              <a:t>reads raw bytes</a:t>
            </a:r>
            <a:r>
              <a:rPr lang="en-US" altLang="en-US" sz="2600"/>
              <a:t>. </a:t>
            </a:r>
            <a:r>
              <a:rPr lang="en-US" altLang="en-US" sz="2600">
                <a:solidFill>
                  <a:srgbClr val="0000FF"/>
                </a:solidFill>
              </a:rPr>
              <a:t>It translates these bytes into Unicode characters according to a specified encoding</a:t>
            </a:r>
            <a:r>
              <a:rPr lang="en-US" altLang="en-US" sz="2600"/>
              <a:t>. </a:t>
            </a:r>
          </a:p>
          <a:p>
            <a:pPr marL="231775" indent="-231775" eaLnBrk="1" hangingPunct="1">
              <a:lnSpc>
                <a:spcPct val="90000"/>
              </a:lnSpc>
            </a:pPr>
            <a:r>
              <a:rPr lang="en-US" altLang="en-US" sz="2600"/>
              <a:t>An </a:t>
            </a:r>
            <a:r>
              <a:rPr lang="en-US" altLang="en-US" sz="2600" b="1">
                <a:solidFill>
                  <a:srgbClr val="0000FF"/>
                </a:solidFill>
              </a:rPr>
              <a:t>OutputStreamWriter</a:t>
            </a:r>
            <a:r>
              <a:rPr lang="en-US" altLang="en-US" sz="2600"/>
              <a:t> </a:t>
            </a:r>
            <a:r>
              <a:rPr lang="en-US" altLang="en-US" sz="2600">
                <a:solidFill>
                  <a:srgbClr val="0000FF"/>
                </a:solidFill>
              </a:rPr>
              <a:t>receives Unicode characters</a:t>
            </a:r>
            <a:r>
              <a:rPr lang="en-US" altLang="en-US" sz="2600"/>
              <a:t> from a running program. It then </a:t>
            </a:r>
            <a:r>
              <a:rPr lang="en-US" altLang="en-US" sz="2600">
                <a:solidFill>
                  <a:srgbClr val="0000FF"/>
                </a:solidFill>
              </a:rPr>
              <a:t>translates those characters into bytes</a:t>
            </a:r>
            <a:r>
              <a:rPr lang="en-US" altLang="en-US" sz="2600"/>
              <a:t> using a specified encoding and writes the bytes onto an underlying output stream.</a:t>
            </a:r>
          </a:p>
        </p:txBody>
      </p:sp>
    </p:spTree>
  </p:cSld>
  <p:clrMapOvr>
    <a:masterClrMapping/>
  </p:clrMapOvr>
  <p:transition spd="med">
    <p:comb/>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lang="en-US"/>
              <a:t>Writers</a:t>
            </a:r>
          </a:p>
        </p:txBody>
      </p:sp>
      <p:sp>
        <p:nvSpPr>
          <p:cNvPr id="93187" name="Rectangle 3"/>
          <p:cNvSpPr>
            <a:spLocks noGrp="1" noChangeArrowheads="1"/>
          </p:cNvSpPr>
          <p:nvPr>
            <p:ph type="body" idx="1"/>
          </p:nvPr>
        </p:nvSpPr>
        <p:spPr/>
        <p:txBody>
          <a:bodyPr/>
          <a:lstStyle/>
          <a:p>
            <a:pPr marL="231775" indent="-231775" eaLnBrk="1" hangingPunct="1">
              <a:lnSpc>
                <a:spcPct val="90000"/>
              </a:lnSpc>
              <a:spcBef>
                <a:spcPts val="600"/>
              </a:spcBef>
            </a:pPr>
            <a:r>
              <a:rPr lang="en-US" altLang="en-US" b="1">
                <a:solidFill>
                  <a:schemeClr val="bg2"/>
                </a:solidFill>
              </a:rPr>
              <a:t>Like OutputStream, the </a:t>
            </a:r>
            <a:r>
              <a:rPr lang="en-US" altLang="en-US">
                <a:solidFill>
                  <a:schemeClr val="bg2"/>
                </a:solidFill>
              </a:rPr>
              <a:t>Writer class is never used directly</a:t>
            </a:r>
            <a:r>
              <a:rPr lang="en-US" altLang="en-US" b="1">
                <a:solidFill>
                  <a:schemeClr val="bg2"/>
                </a:solidFill>
              </a:rPr>
              <a:t>, only polymorphically through one of its subclasses. </a:t>
            </a:r>
          </a:p>
          <a:p>
            <a:pPr marL="231775" indent="-231775" eaLnBrk="1" hangingPunct="1">
              <a:lnSpc>
                <a:spcPct val="90000"/>
              </a:lnSpc>
              <a:spcBef>
                <a:spcPts val="600"/>
              </a:spcBef>
            </a:pPr>
            <a:r>
              <a:rPr lang="en-US" altLang="en-US">
                <a:solidFill>
                  <a:schemeClr val="bg2"/>
                </a:solidFill>
              </a:rPr>
              <a:t>public abstract void write(char[] text, int offset, int length) throws IOException</a:t>
            </a:r>
          </a:p>
          <a:p>
            <a:pPr marL="231775" indent="-231775" eaLnBrk="1" hangingPunct="1">
              <a:lnSpc>
                <a:spcPct val="90000"/>
              </a:lnSpc>
              <a:spcBef>
                <a:spcPts val="600"/>
              </a:spcBef>
            </a:pPr>
            <a:r>
              <a:rPr lang="en-US" altLang="en-US" b="1">
                <a:solidFill>
                  <a:schemeClr val="bg2"/>
                </a:solidFill>
              </a:rPr>
              <a:t>public void write(int c) throws IOException</a:t>
            </a:r>
          </a:p>
          <a:p>
            <a:pPr marL="231775" indent="-231775" eaLnBrk="1" hangingPunct="1">
              <a:lnSpc>
                <a:spcPct val="90000"/>
              </a:lnSpc>
              <a:spcBef>
                <a:spcPts val="600"/>
              </a:spcBef>
            </a:pPr>
            <a:r>
              <a:rPr lang="en-US" altLang="en-US">
                <a:solidFill>
                  <a:schemeClr val="bg2"/>
                </a:solidFill>
              </a:rPr>
              <a:t>public void write(</a:t>
            </a:r>
            <a:r>
              <a:rPr lang="en-US" altLang="en-US" b="1">
                <a:solidFill>
                  <a:schemeClr val="bg2"/>
                </a:solidFill>
              </a:rPr>
              <a:t>char[] text</a:t>
            </a:r>
            <a:r>
              <a:rPr lang="en-US" altLang="en-US">
                <a:solidFill>
                  <a:schemeClr val="bg2"/>
                </a:solidFill>
              </a:rPr>
              <a:t>) throws IOException</a:t>
            </a:r>
          </a:p>
          <a:p>
            <a:pPr marL="231775" indent="-231775" eaLnBrk="1" hangingPunct="1">
              <a:lnSpc>
                <a:spcPct val="90000"/>
              </a:lnSpc>
              <a:spcBef>
                <a:spcPts val="600"/>
              </a:spcBef>
            </a:pPr>
            <a:r>
              <a:rPr lang="en-US" altLang="en-US">
                <a:solidFill>
                  <a:schemeClr val="bg2"/>
                </a:solidFill>
              </a:rPr>
              <a:t>public void write(</a:t>
            </a:r>
            <a:r>
              <a:rPr lang="en-US" altLang="en-US" b="1">
                <a:solidFill>
                  <a:schemeClr val="bg2"/>
                </a:solidFill>
              </a:rPr>
              <a:t>String s</a:t>
            </a:r>
            <a:r>
              <a:rPr lang="en-US" altLang="en-US">
                <a:solidFill>
                  <a:schemeClr val="bg2"/>
                </a:solidFill>
              </a:rPr>
              <a:t>) throws IOException</a:t>
            </a:r>
          </a:p>
          <a:p>
            <a:pPr marL="231775" indent="-231775" eaLnBrk="1" hangingPunct="1">
              <a:lnSpc>
                <a:spcPct val="90000"/>
              </a:lnSpc>
              <a:spcBef>
                <a:spcPts val="600"/>
              </a:spcBef>
            </a:pPr>
            <a:r>
              <a:rPr lang="en-US" altLang="en-US">
                <a:solidFill>
                  <a:schemeClr val="bg2"/>
                </a:solidFill>
              </a:rPr>
              <a:t>public void write(</a:t>
            </a:r>
            <a:r>
              <a:rPr lang="en-US" altLang="en-US" b="1">
                <a:solidFill>
                  <a:schemeClr val="bg2"/>
                </a:solidFill>
              </a:rPr>
              <a:t>String s, </a:t>
            </a:r>
            <a:r>
              <a:rPr lang="en-US" altLang="en-US">
                <a:solidFill>
                  <a:schemeClr val="bg2"/>
                </a:solidFill>
              </a:rPr>
              <a:t>int offset, int length) throws</a:t>
            </a:r>
          </a:p>
          <a:p>
            <a:pPr marL="0" indent="0" eaLnBrk="1" hangingPunct="1">
              <a:lnSpc>
                <a:spcPct val="90000"/>
              </a:lnSpc>
              <a:spcBef>
                <a:spcPts val="600"/>
              </a:spcBef>
              <a:buNone/>
            </a:pPr>
            <a:r>
              <a:rPr lang="en-US" altLang="en-US">
                <a:solidFill>
                  <a:schemeClr val="bg2"/>
                </a:solidFill>
              </a:rPr>
              <a:t>  IOException</a:t>
            </a:r>
          </a:p>
          <a:p>
            <a:pPr marL="231775" indent="-231775" eaLnBrk="1" hangingPunct="1">
              <a:lnSpc>
                <a:spcPct val="90000"/>
              </a:lnSpc>
              <a:spcBef>
                <a:spcPts val="600"/>
              </a:spcBef>
            </a:pPr>
            <a:r>
              <a:rPr lang="en-US" altLang="en-US">
                <a:solidFill>
                  <a:schemeClr val="bg2"/>
                </a:solidFill>
              </a:rPr>
              <a:t>public abstract void flush( ) throws IOException</a:t>
            </a:r>
          </a:p>
          <a:p>
            <a:pPr marL="231775" indent="-231775" eaLnBrk="1" hangingPunct="1">
              <a:lnSpc>
                <a:spcPct val="90000"/>
              </a:lnSpc>
              <a:spcBef>
                <a:spcPts val="600"/>
              </a:spcBef>
            </a:pPr>
            <a:r>
              <a:rPr lang="en-US" altLang="en-US">
                <a:solidFill>
                  <a:schemeClr val="bg2"/>
                </a:solidFill>
              </a:rPr>
              <a:t>public abstract void close( ) throws IOException</a:t>
            </a:r>
          </a:p>
        </p:txBody>
      </p:sp>
    </p:spTree>
  </p:cSld>
  <p:clrMapOvr>
    <a:masterClrMapping/>
  </p:clrMapOvr>
  <p:transition spd="med">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sz="3600"/>
              <a:t>Stream concepts</a:t>
            </a:r>
          </a:p>
        </p:txBody>
      </p:sp>
      <p:sp>
        <p:nvSpPr>
          <p:cNvPr id="12291" name="Rectangle 3"/>
          <p:cNvSpPr>
            <a:spLocks noGrp="1" noChangeArrowheads="1"/>
          </p:cNvSpPr>
          <p:nvPr>
            <p:ph type="body" idx="1"/>
          </p:nvPr>
        </p:nvSpPr>
        <p:spPr/>
        <p:txBody>
          <a:bodyPr/>
          <a:lstStyle/>
          <a:p>
            <a:pPr eaLnBrk="1" hangingPunct="1">
              <a:lnSpc>
                <a:spcPct val="90000"/>
              </a:lnSpc>
              <a:spcBef>
                <a:spcPct val="10000"/>
              </a:spcBef>
            </a:pPr>
            <a:r>
              <a:rPr lang="en-US" altLang="en-US" b="1"/>
              <a:t>Basic Stream Operation:</a:t>
            </a:r>
          </a:p>
          <a:p>
            <a:pPr lvl="1" eaLnBrk="1" hangingPunct="1">
              <a:lnSpc>
                <a:spcPct val="90000"/>
              </a:lnSpc>
              <a:spcBef>
                <a:spcPct val="10000"/>
              </a:spcBef>
            </a:pPr>
            <a:r>
              <a:rPr lang="en-US" altLang="en-US"/>
              <a:t>open stream</a:t>
            </a:r>
          </a:p>
          <a:p>
            <a:pPr lvl="1" eaLnBrk="1" hangingPunct="1">
              <a:lnSpc>
                <a:spcPct val="90000"/>
              </a:lnSpc>
              <a:spcBef>
                <a:spcPct val="10000"/>
              </a:spcBef>
            </a:pPr>
            <a:r>
              <a:rPr lang="en-US" altLang="en-US"/>
              <a:t>close stream </a:t>
            </a:r>
          </a:p>
          <a:p>
            <a:pPr lvl="1" eaLnBrk="1" hangingPunct="1">
              <a:lnSpc>
                <a:spcPct val="90000"/>
              </a:lnSpc>
              <a:spcBef>
                <a:spcPct val="10000"/>
              </a:spcBef>
            </a:pPr>
            <a:r>
              <a:rPr lang="en-US" altLang="en-US"/>
              <a:t>read</a:t>
            </a:r>
          </a:p>
          <a:p>
            <a:pPr lvl="1" eaLnBrk="1" hangingPunct="1">
              <a:lnSpc>
                <a:spcPct val="90000"/>
              </a:lnSpc>
              <a:spcBef>
                <a:spcPct val="10000"/>
              </a:spcBef>
            </a:pPr>
            <a:r>
              <a:rPr lang="en-US" altLang="en-US"/>
              <a:t>write</a:t>
            </a:r>
          </a:p>
          <a:p>
            <a:pPr lvl="1" eaLnBrk="1" hangingPunct="1">
              <a:lnSpc>
                <a:spcPct val="90000"/>
              </a:lnSpc>
              <a:spcBef>
                <a:spcPct val="10000"/>
              </a:spcBef>
            </a:pPr>
            <a:r>
              <a:rPr lang="en-US" altLang="en-US"/>
              <a:t>seek</a:t>
            </a:r>
          </a:p>
          <a:p>
            <a:pPr eaLnBrk="1" hangingPunct="1">
              <a:lnSpc>
                <a:spcPct val="90000"/>
              </a:lnSpc>
              <a:spcBef>
                <a:spcPct val="10000"/>
              </a:spcBef>
            </a:pPr>
            <a:r>
              <a:rPr lang="en-US" altLang="en-US" sz="3000" b="1"/>
              <a:t>Basic Stream Classification:</a:t>
            </a:r>
          </a:p>
          <a:p>
            <a:pPr lvl="1" eaLnBrk="1" hangingPunct="1"/>
            <a:r>
              <a:rPr lang="en-US" altLang="en-US" b="1"/>
              <a:t>Input stream</a:t>
            </a:r>
            <a:r>
              <a:rPr lang="en-US" altLang="en-US"/>
              <a:t>: support reading functions</a:t>
            </a:r>
          </a:p>
          <a:p>
            <a:pPr lvl="1" eaLnBrk="1" hangingPunct="1"/>
            <a:r>
              <a:rPr lang="en-US" altLang="en-US" b="1"/>
              <a:t>Output stream</a:t>
            </a:r>
            <a:r>
              <a:rPr lang="en-US" altLang="en-US"/>
              <a:t>: support writing functions</a:t>
            </a:r>
          </a:p>
          <a:p>
            <a:pPr lvl="1" eaLnBrk="1" hangingPunct="1"/>
            <a:r>
              <a:rPr lang="en-US" altLang="en-US" b="1"/>
              <a:t>Filter stream</a:t>
            </a:r>
            <a:r>
              <a:rPr lang="en-US" altLang="en-US"/>
              <a:t>: A filter stream is constructed on another stream (the </a:t>
            </a:r>
            <a:r>
              <a:rPr lang="en-US" altLang="en-US" i="1"/>
              <a:t>underlying</a:t>
            </a:r>
            <a:r>
              <a:rPr lang="en-US" altLang="en-US"/>
              <a:t> stream). Some streams buffer the data, some count data as it goes by, and others convert data to another</a:t>
            </a:r>
            <a:r>
              <a:rPr lang="en-US" altLang="en-US" b="1"/>
              <a:t> </a:t>
            </a:r>
            <a:r>
              <a:rPr lang="en-US" altLang="en-US"/>
              <a:t>form  </a:t>
            </a:r>
          </a:p>
        </p:txBody>
      </p:sp>
    </p:spTree>
  </p:cSld>
  <p:clrMapOvr>
    <a:masterClrMapping/>
  </p:clrMapOvr>
  <p:transition spd="med">
    <p:comb/>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en-US"/>
              <a:t>Writers</a:t>
            </a:r>
          </a:p>
        </p:txBody>
      </p:sp>
      <p:sp>
        <p:nvSpPr>
          <p:cNvPr id="94211" name="Rectangle 3"/>
          <p:cNvSpPr>
            <a:spLocks noGrp="1" noChangeArrowheads="1"/>
          </p:cNvSpPr>
          <p:nvPr>
            <p:ph type="body" idx="1"/>
          </p:nvPr>
        </p:nvSpPr>
        <p:spPr/>
        <p:txBody>
          <a:bodyPr/>
          <a:lstStyle/>
          <a:p>
            <a:pPr marL="231775" indent="-231775" eaLnBrk="1" hangingPunct="1">
              <a:lnSpc>
                <a:spcPct val="90000"/>
              </a:lnSpc>
              <a:spcBef>
                <a:spcPct val="10000"/>
              </a:spcBef>
              <a:buFont typeface="Wingdings" panose="05000000000000000000" pitchFamily="2" charset="2"/>
              <a:buNone/>
            </a:pPr>
            <a:r>
              <a:rPr lang="en-US" altLang="en-US" sz="1400" b="1"/>
              <a:t>   </a:t>
            </a:r>
            <a:r>
              <a:rPr lang="en-US" altLang="en-US" sz="2400">
                <a:solidFill>
                  <a:srgbClr val="0000FF"/>
                </a:solidFill>
              </a:rPr>
              <a:t>char[] network = {'N', 'e', 't', 'w', 'o', 'r', 'k'};</a:t>
            </a:r>
          </a:p>
          <a:p>
            <a:pPr marL="231775" indent="-231775" eaLnBrk="1" hangingPunct="1">
              <a:lnSpc>
                <a:spcPct val="90000"/>
              </a:lnSpc>
              <a:spcBef>
                <a:spcPct val="10000"/>
              </a:spcBef>
              <a:buFont typeface="Wingdings" panose="05000000000000000000" pitchFamily="2" charset="2"/>
              <a:buNone/>
            </a:pPr>
            <a:r>
              <a:rPr lang="en-US" altLang="en-US" sz="2400">
                <a:solidFill>
                  <a:srgbClr val="0000FF"/>
                </a:solidFill>
              </a:rPr>
              <a:t>  w.write(network, 0, network.length);</a:t>
            </a:r>
          </a:p>
          <a:p>
            <a:pPr marL="231775" indent="-231775" eaLnBrk="1" hangingPunct="1">
              <a:lnSpc>
                <a:spcPct val="90000"/>
              </a:lnSpc>
              <a:spcBef>
                <a:spcPts val="600"/>
              </a:spcBef>
            </a:pPr>
            <a:r>
              <a:rPr lang="en-US" altLang="en-US" sz="2400"/>
              <a:t>The same task can be accomplished with these other methods:</a:t>
            </a:r>
          </a:p>
          <a:p>
            <a:pPr marL="231775" indent="-231775" eaLnBrk="1" hangingPunct="1">
              <a:lnSpc>
                <a:spcPct val="90000"/>
              </a:lnSpc>
              <a:spcBef>
                <a:spcPct val="10000"/>
              </a:spcBef>
              <a:buFont typeface="Wingdings" panose="05000000000000000000" pitchFamily="2" charset="2"/>
              <a:buNone/>
            </a:pPr>
            <a:r>
              <a:rPr lang="en-US" altLang="en-US" sz="2400"/>
              <a:t>  </a:t>
            </a:r>
            <a:r>
              <a:rPr lang="en-US" altLang="en-US" sz="2400">
                <a:solidFill>
                  <a:srgbClr val="0000FF"/>
                </a:solidFill>
              </a:rPr>
              <a:t>for (int i = 0; i &lt; network.length; i++) w.write(network[i]);</a:t>
            </a:r>
          </a:p>
          <a:p>
            <a:pPr marL="231775" indent="-231775" eaLnBrk="1" hangingPunct="1">
              <a:lnSpc>
                <a:spcPct val="90000"/>
              </a:lnSpc>
              <a:spcBef>
                <a:spcPct val="10000"/>
              </a:spcBef>
              <a:buFont typeface="Wingdings" panose="05000000000000000000" pitchFamily="2" charset="2"/>
              <a:buNone/>
            </a:pPr>
            <a:r>
              <a:rPr lang="en-US" altLang="en-US" sz="2400">
                <a:solidFill>
                  <a:srgbClr val="0000FF"/>
                </a:solidFill>
              </a:rPr>
              <a:t>  w.write("Network");</a:t>
            </a:r>
          </a:p>
          <a:p>
            <a:pPr marL="231775" indent="-231775" eaLnBrk="1" hangingPunct="1">
              <a:lnSpc>
                <a:spcPct val="90000"/>
              </a:lnSpc>
              <a:spcBef>
                <a:spcPct val="10000"/>
              </a:spcBef>
              <a:buFont typeface="Wingdings" panose="05000000000000000000" pitchFamily="2" charset="2"/>
              <a:buNone/>
            </a:pPr>
            <a:r>
              <a:rPr lang="en-US" altLang="en-US" sz="2400">
                <a:solidFill>
                  <a:srgbClr val="0000FF"/>
                </a:solidFill>
              </a:rPr>
              <a:t>  w.write("Network", 0, 7);</a:t>
            </a:r>
          </a:p>
          <a:p>
            <a:pPr marL="231775" indent="-231775" eaLnBrk="1" hangingPunct="1">
              <a:lnSpc>
                <a:spcPct val="90000"/>
              </a:lnSpc>
              <a:spcBef>
                <a:spcPts val="600"/>
              </a:spcBef>
            </a:pPr>
            <a:r>
              <a:rPr lang="en-US" altLang="en-US" sz="2400">
                <a:solidFill>
                  <a:schemeClr val="bg2"/>
                </a:solidFill>
              </a:rPr>
              <a:t>If </a:t>
            </a:r>
            <a:r>
              <a:rPr lang="en-US" altLang="en-US" sz="2400"/>
              <a:t>it's using </a:t>
            </a:r>
            <a:r>
              <a:rPr lang="en-US" altLang="en-US" sz="2400">
                <a:solidFill>
                  <a:srgbClr val="0000FF"/>
                </a:solidFill>
              </a:rPr>
              <a:t>big-endian Unicode</a:t>
            </a:r>
            <a:r>
              <a:rPr lang="en-US" altLang="en-US" sz="2400"/>
              <a:t>, then it will write these </a:t>
            </a:r>
            <a:r>
              <a:rPr lang="en-US" altLang="en-US" sz="2400">
                <a:solidFill>
                  <a:srgbClr val="0000FF"/>
                </a:solidFill>
              </a:rPr>
              <a:t>14 bytes</a:t>
            </a:r>
            <a:r>
              <a:rPr lang="en-US" altLang="en-US" sz="2400"/>
              <a:t> (shown here in hexadecimal) in this order:</a:t>
            </a:r>
          </a:p>
          <a:p>
            <a:pPr marL="231775" indent="-231775" eaLnBrk="1" hangingPunct="1">
              <a:lnSpc>
                <a:spcPct val="90000"/>
              </a:lnSpc>
              <a:spcBef>
                <a:spcPct val="10000"/>
              </a:spcBef>
              <a:buFont typeface="Wingdings" panose="05000000000000000000" pitchFamily="2" charset="2"/>
              <a:buNone/>
            </a:pPr>
            <a:r>
              <a:rPr lang="en-US" altLang="en-US" sz="2400"/>
              <a:t>  </a:t>
            </a:r>
            <a:r>
              <a:rPr lang="en-US" altLang="en-US" sz="2400">
                <a:solidFill>
                  <a:srgbClr val="0000FF"/>
                </a:solidFill>
              </a:rPr>
              <a:t>00 4E 00 65 00 74 00 77 00 6F 00 72 00 6B</a:t>
            </a:r>
          </a:p>
          <a:p>
            <a:pPr marL="231775" indent="-231775" eaLnBrk="1" hangingPunct="1">
              <a:lnSpc>
                <a:spcPct val="90000"/>
              </a:lnSpc>
              <a:spcBef>
                <a:spcPts val="600"/>
              </a:spcBef>
            </a:pPr>
            <a:r>
              <a:rPr lang="en-US" altLang="en-US" sz="2400"/>
              <a:t>On the other hand, if w uses </a:t>
            </a:r>
            <a:r>
              <a:rPr lang="en-US" altLang="en-US" sz="2400">
                <a:solidFill>
                  <a:srgbClr val="0000FF"/>
                </a:solidFill>
              </a:rPr>
              <a:t>little-endian Unicode</a:t>
            </a:r>
            <a:r>
              <a:rPr lang="en-US" altLang="en-US" sz="2400"/>
              <a:t>, this sequence of </a:t>
            </a:r>
            <a:r>
              <a:rPr lang="en-US" altLang="en-US" sz="2400">
                <a:solidFill>
                  <a:srgbClr val="0000FF"/>
                </a:solidFill>
              </a:rPr>
              <a:t>14 bytes</a:t>
            </a:r>
            <a:r>
              <a:rPr lang="en-US" altLang="en-US" sz="2400"/>
              <a:t> is written:</a:t>
            </a:r>
          </a:p>
          <a:p>
            <a:pPr marL="231775" indent="-231775" eaLnBrk="1" hangingPunct="1">
              <a:lnSpc>
                <a:spcPct val="90000"/>
              </a:lnSpc>
              <a:spcBef>
                <a:spcPct val="10000"/>
              </a:spcBef>
              <a:buFont typeface="Wingdings" panose="05000000000000000000" pitchFamily="2" charset="2"/>
              <a:buNone/>
            </a:pPr>
            <a:r>
              <a:rPr lang="en-US" altLang="en-US" sz="2400"/>
              <a:t>  </a:t>
            </a:r>
            <a:r>
              <a:rPr lang="en-US" altLang="en-US" sz="2400">
                <a:solidFill>
                  <a:srgbClr val="0000FF"/>
                </a:solidFill>
              </a:rPr>
              <a:t>4E 00 65 00 74 00 77 00 6F 00 72 00 6B 00</a:t>
            </a:r>
          </a:p>
          <a:p>
            <a:pPr marL="231775" indent="-231775" eaLnBrk="1" hangingPunct="1">
              <a:lnSpc>
                <a:spcPct val="90000"/>
              </a:lnSpc>
              <a:spcBef>
                <a:spcPts val="600"/>
              </a:spcBef>
            </a:pPr>
            <a:r>
              <a:rPr lang="en-US" altLang="en-US" sz="2400"/>
              <a:t>If uses Latin-1, </a:t>
            </a:r>
            <a:r>
              <a:rPr lang="en-US" altLang="en-US" sz="2400">
                <a:solidFill>
                  <a:srgbClr val="0000FF"/>
                </a:solidFill>
              </a:rPr>
              <a:t>UTF-8</a:t>
            </a:r>
            <a:r>
              <a:rPr lang="en-US" altLang="en-US" sz="2400"/>
              <a:t>, or MacRoman, this sequence of seven bytes is written:</a:t>
            </a:r>
          </a:p>
          <a:p>
            <a:pPr marL="231775" indent="-231775" eaLnBrk="1" hangingPunct="1">
              <a:lnSpc>
                <a:spcPct val="90000"/>
              </a:lnSpc>
              <a:spcBef>
                <a:spcPct val="10000"/>
              </a:spcBef>
              <a:buFont typeface="Wingdings" panose="05000000000000000000" pitchFamily="2" charset="2"/>
              <a:buNone/>
            </a:pPr>
            <a:r>
              <a:rPr lang="en-US" altLang="en-US" sz="2400"/>
              <a:t>  </a:t>
            </a:r>
            <a:r>
              <a:rPr lang="en-US" altLang="en-US" sz="2400">
                <a:solidFill>
                  <a:srgbClr val="0000FF"/>
                </a:solidFill>
              </a:rPr>
              <a:t>4E 65 74 77 6F 72 6B</a:t>
            </a:r>
          </a:p>
        </p:txBody>
      </p:sp>
    </p:spTree>
  </p:cSld>
  <p:clrMapOvr>
    <a:masterClrMapping/>
  </p:clrMapOvr>
  <p:transition spd="med">
    <p:comb/>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a:t>java.io.FileWriter </a:t>
            </a:r>
          </a:p>
        </p:txBody>
      </p:sp>
      <p:sp>
        <p:nvSpPr>
          <p:cNvPr id="95235" name="Rectangle 3"/>
          <p:cNvSpPr>
            <a:spLocks noGrp="1" noChangeArrowheads="1"/>
          </p:cNvSpPr>
          <p:nvPr>
            <p:ph type="body" idx="1"/>
          </p:nvPr>
        </p:nvSpPr>
        <p:spPr/>
        <p:txBody>
          <a:bodyPr/>
          <a:lstStyle/>
          <a:p>
            <a:pPr marL="228600" indent="-228600" eaLnBrk="1" hangingPunct="1">
              <a:lnSpc>
                <a:spcPct val="90000"/>
              </a:lnSpc>
            </a:pPr>
            <a:r>
              <a:rPr lang="en-US" altLang="en-US" sz="2600">
                <a:solidFill>
                  <a:srgbClr val="0000FF"/>
                </a:solidFill>
              </a:rPr>
              <a:t>Convenience class for writing character files</a:t>
            </a:r>
            <a:r>
              <a:rPr lang="en-US" altLang="en-US" sz="2600"/>
              <a:t>. The constructors of this class assume that the </a:t>
            </a:r>
            <a:r>
              <a:rPr lang="en-US" altLang="en-US" sz="2600">
                <a:solidFill>
                  <a:srgbClr val="0000FF"/>
                </a:solidFill>
              </a:rPr>
              <a:t>default character encoding</a:t>
            </a:r>
            <a:r>
              <a:rPr lang="en-US" altLang="en-US" sz="2600"/>
              <a:t> and the </a:t>
            </a:r>
            <a:r>
              <a:rPr lang="en-US" altLang="en-US" sz="2600">
                <a:solidFill>
                  <a:srgbClr val="0000FF"/>
                </a:solidFill>
              </a:rPr>
              <a:t>default byte-buffer size</a:t>
            </a:r>
            <a:r>
              <a:rPr lang="en-US" altLang="en-US" sz="2600"/>
              <a:t> are acceptable. </a:t>
            </a:r>
            <a:r>
              <a:rPr lang="en-US" altLang="en-US" sz="2400">
                <a:solidFill>
                  <a:srgbClr val="FF0000"/>
                </a:solidFill>
              </a:rPr>
              <a:t>To specify these values yourself, construct an OutputStreamWriter on a FileOutputStream</a:t>
            </a:r>
            <a:r>
              <a:rPr lang="en-US" altLang="en-US" sz="2400"/>
              <a:t>. </a:t>
            </a:r>
          </a:p>
          <a:p>
            <a:pPr marL="228600" indent="-228600" eaLnBrk="1" hangingPunct="1">
              <a:lnSpc>
                <a:spcPct val="90000"/>
              </a:lnSpc>
            </a:pPr>
            <a:r>
              <a:rPr lang="en-US" altLang="en-US" sz="2600">
                <a:solidFill>
                  <a:srgbClr val="0000FF"/>
                </a:solidFill>
              </a:rPr>
              <a:t>public FileWriter(String fileName)</a:t>
            </a:r>
            <a:r>
              <a:rPr lang="en-US" altLang="en-US" sz="2600"/>
              <a:t> throws IOException </a:t>
            </a:r>
          </a:p>
          <a:p>
            <a:pPr marL="228600" indent="-228600" eaLnBrk="1" hangingPunct="1">
              <a:lnSpc>
                <a:spcPct val="90000"/>
              </a:lnSpc>
            </a:pPr>
            <a:r>
              <a:rPr lang="en-US" altLang="en-US" sz="2600">
                <a:solidFill>
                  <a:srgbClr val="0000FF"/>
                </a:solidFill>
              </a:rPr>
              <a:t>public FileWriter(File file)</a:t>
            </a:r>
            <a:r>
              <a:rPr lang="en-US" altLang="en-US" sz="2600"/>
              <a:t> throws IOException </a:t>
            </a:r>
          </a:p>
          <a:p>
            <a:pPr marL="463550" lvl="1" indent="-6350" eaLnBrk="1" hangingPunct="1">
              <a:lnSpc>
                <a:spcPct val="90000"/>
              </a:lnSpc>
              <a:buFont typeface="Wingdings" panose="05000000000000000000" pitchFamily="2" charset="2"/>
              <a:buNone/>
            </a:pPr>
            <a:r>
              <a:rPr lang="en-US" altLang="en-US" sz="2400"/>
              <a:t>Constructs a FileWriter object given a file name / File object. </a:t>
            </a:r>
          </a:p>
          <a:p>
            <a:pPr marL="228600" indent="-228600" eaLnBrk="1" hangingPunct="1">
              <a:lnSpc>
                <a:spcPct val="90000"/>
              </a:lnSpc>
            </a:pPr>
            <a:r>
              <a:rPr lang="en-US" altLang="en-US" sz="2600">
                <a:solidFill>
                  <a:srgbClr val="0000FF"/>
                </a:solidFill>
              </a:rPr>
              <a:t>public FileWriter(String fileName, boolean append)</a:t>
            </a:r>
            <a:r>
              <a:rPr lang="en-US" altLang="en-US" sz="2600"/>
              <a:t> throws..</a:t>
            </a:r>
          </a:p>
          <a:p>
            <a:pPr marL="228600" indent="-228600" eaLnBrk="1" hangingPunct="1">
              <a:lnSpc>
                <a:spcPct val="90000"/>
              </a:lnSpc>
            </a:pPr>
            <a:r>
              <a:rPr lang="en-US" altLang="en-US" sz="2600">
                <a:solidFill>
                  <a:srgbClr val="0000FF"/>
                </a:solidFill>
              </a:rPr>
              <a:t>public FileWriter(File file, boolean append)</a:t>
            </a:r>
            <a:r>
              <a:rPr lang="en-US" altLang="en-US" sz="2600"/>
              <a:t> throws ... </a:t>
            </a:r>
          </a:p>
          <a:p>
            <a:pPr marL="463550" lvl="1" indent="-6350" eaLnBrk="1" hangingPunct="1">
              <a:lnSpc>
                <a:spcPct val="90000"/>
              </a:lnSpc>
              <a:buNone/>
            </a:pPr>
            <a:r>
              <a:rPr lang="en-US" altLang="en-US" sz="2400"/>
              <a:t>Constructs a FileWriter. The boolean second argument  indicating whether or not to append the data written.</a:t>
            </a:r>
          </a:p>
          <a:p>
            <a:pPr marL="228600" indent="-228600" eaLnBrk="1" hangingPunct="1">
              <a:lnSpc>
                <a:spcPct val="90000"/>
              </a:lnSpc>
            </a:pPr>
            <a:r>
              <a:rPr lang="en-US" altLang="en-US" sz="2400"/>
              <a:t>Methods inherited from class java.io.OutputStreamWriter: </a:t>
            </a:r>
            <a:r>
              <a:rPr lang="en-US" altLang="en-US" sz="2600">
                <a:solidFill>
                  <a:srgbClr val="0000FF"/>
                </a:solidFill>
              </a:rPr>
              <a:t>close, flush, getEncoding, write</a:t>
            </a:r>
            <a:r>
              <a:rPr lang="en-US" altLang="en-US" sz="2600"/>
              <a:t> </a:t>
            </a:r>
          </a:p>
        </p:txBody>
      </p:sp>
    </p:spTree>
  </p:cSld>
  <p:clrMapOvr>
    <a:masterClrMapping/>
  </p:clrMapOvr>
  <p:transition spd="med">
    <p:comb/>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a:extLst>
              <a:ext uri="{28A0092B-C50C-407E-A947-70E740481C1C}">
                <a14:useLocalDpi xmlns:a14="http://schemas.microsoft.com/office/drawing/2010/main" val="0"/>
              </a:ext>
            </a:extLst>
          </a:blip>
          <a:srcRect t="4446" b="3288"/>
          <a:stretch>
            <a:fillRect/>
          </a:stretch>
        </p:blipFill>
        <p:spPr bwMode="auto">
          <a:xfrm>
            <a:off x="1219200" y="0"/>
            <a:ext cx="6553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spd="med">
    <p:comb/>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b="44992"/>
          <a:stretch>
            <a:fillRect/>
          </a:stretch>
        </p:blipFill>
        <p:spPr bwMode="auto">
          <a:xfrm>
            <a:off x="0" y="685800"/>
            <a:ext cx="9144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24259" name="Rectangle 3"/>
          <p:cNvSpPr>
            <a:spLocks noGrp="1" noChangeArrowheads="1"/>
          </p:cNvSpPr>
          <p:nvPr>
            <p:ph type="title"/>
          </p:nvPr>
        </p:nvSpPr>
        <p:spPr/>
        <p:txBody>
          <a:bodyPr/>
          <a:lstStyle/>
          <a:p>
            <a:pPr eaLnBrk="1" hangingPunct="1">
              <a:defRPr/>
            </a:pPr>
            <a:r>
              <a:rPr lang="en-US"/>
              <a:t>BufferedReader</a:t>
            </a:r>
          </a:p>
        </p:txBody>
      </p:sp>
    </p:spTree>
  </p:cSld>
  <p:clrMapOvr>
    <a:masterClrMapping/>
  </p:clrMapOvr>
  <p:transition spd="med">
    <p:comb/>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altLang="en-US">
                <a:effectLst/>
              </a:rPr>
              <a:t>BufferedReader</a:t>
            </a:r>
          </a:p>
        </p:txBody>
      </p:sp>
      <p:sp>
        <p:nvSpPr>
          <p:cNvPr id="99331" name="Content Placeholder 2"/>
          <p:cNvSpPr>
            <a:spLocks noGrp="1"/>
          </p:cNvSpPr>
          <p:nvPr>
            <p:ph idx="1"/>
          </p:nvPr>
        </p:nvSpPr>
        <p:spPr/>
        <p:txBody>
          <a:bodyPr/>
          <a:lstStyle/>
          <a:p>
            <a:r>
              <a:rPr lang="en-US" altLang="en-US">
                <a:latin typeface="Courier New" panose="02070309020205020404" pitchFamily="49" charset="0"/>
              </a:rPr>
              <a:t>readLine</a:t>
            </a:r>
            <a:r>
              <a:rPr lang="en-US" altLang="en-US"/>
              <a:t>: read a line into a </a:t>
            </a:r>
            <a:r>
              <a:rPr lang="en-US" altLang="en-US">
                <a:latin typeface="Courier New" panose="02070309020205020404" pitchFamily="49" charset="0"/>
              </a:rPr>
              <a:t>String</a:t>
            </a:r>
            <a:endParaRPr lang="en-US" altLang="en-US"/>
          </a:p>
          <a:p>
            <a:r>
              <a:rPr lang="en-US" altLang="en-US"/>
              <a:t>no methods to read numbers directly, so read numbers as </a:t>
            </a:r>
            <a:r>
              <a:rPr lang="en-US" altLang="en-US">
                <a:latin typeface="Courier New" panose="02070309020205020404" pitchFamily="49" charset="0"/>
              </a:rPr>
              <a:t>String</a:t>
            </a:r>
            <a:r>
              <a:rPr lang="en-US" altLang="en-US"/>
              <a:t>s and then convert them (</a:t>
            </a:r>
            <a:r>
              <a:rPr lang="en-US" altLang="en-US">
                <a:latin typeface="Courier New" panose="02070309020205020404" pitchFamily="49" charset="0"/>
              </a:rPr>
              <a:t>StringTokenizer</a:t>
            </a:r>
            <a:r>
              <a:rPr lang="en-US" altLang="en-US"/>
              <a:t> later)</a:t>
            </a:r>
          </a:p>
          <a:p>
            <a:r>
              <a:rPr lang="en-US" altLang="en-US">
                <a:latin typeface="Courier New" panose="02070309020205020404" pitchFamily="49" charset="0"/>
              </a:rPr>
              <a:t>read</a:t>
            </a:r>
            <a:r>
              <a:rPr lang="en-US" altLang="en-US"/>
              <a:t>: read a </a:t>
            </a:r>
            <a:r>
              <a:rPr lang="en-US" altLang="en-US">
                <a:latin typeface="Courier New" panose="02070309020205020404" pitchFamily="49" charset="0"/>
              </a:rPr>
              <a:t>char</a:t>
            </a:r>
            <a:r>
              <a:rPr lang="en-US" altLang="en-US"/>
              <a:t> at a time</a:t>
            </a:r>
          </a:p>
          <a:p>
            <a:r>
              <a:rPr lang="en-US" altLang="en-US">
                <a:latin typeface="Courier New" panose="02070309020205020404" pitchFamily="49" charset="0"/>
              </a:rPr>
              <a:t>close</a:t>
            </a:r>
            <a:r>
              <a:rPr lang="en-US" altLang="en-US"/>
              <a:t>: close</a:t>
            </a:r>
            <a:r>
              <a:rPr lang="en-US" altLang="en-US">
                <a:latin typeface="Courier New" panose="02070309020205020404" pitchFamily="49" charset="0"/>
              </a:rPr>
              <a:t> BufferedReader </a:t>
            </a:r>
            <a:r>
              <a:rPr lang="en-US" altLang="en-US"/>
              <a:t>stream</a:t>
            </a:r>
          </a:p>
          <a:p>
            <a:pPr eaLnBrk="1" hangingPunct="1"/>
            <a:r>
              <a:rPr lang="en-US" altLang="en-US" sz="3200"/>
              <a:t>Check EOF</a:t>
            </a:r>
          </a:p>
          <a:p>
            <a:pPr lvl="1" eaLnBrk="1" hangingPunct="1"/>
            <a:r>
              <a:rPr lang="en-US" altLang="en-US" sz="2800">
                <a:latin typeface="Courier New" panose="02070309020205020404" pitchFamily="49" charset="0"/>
              </a:rPr>
              <a:t>readLine()</a:t>
            </a:r>
            <a:r>
              <a:rPr lang="en-US" altLang="en-US" sz="2800"/>
              <a:t> </a:t>
            </a:r>
            <a:r>
              <a:rPr lang="en-US" altLang="en-US" sz="2800">
                <a:latin typeface="Arial" panose="020B0604020202020204" pitchFamily="34" charset="0"/>
              </a:rPr>
              <a:t>returns</a:t>
            </a:r>
            <a:r>
              <a:rPr lang="en-US" altLang="en-US" sz="2800"/>
              <a:t> </a:t>
            </a:r>
            <a:r>
              <a:rPr lang="en-US" altLang="en-US" sz="2800">
                <a:latin typeface="Courier New" panose="02070309020205020404" pitchFamily="49" charset="0"/>
              </a:rPr>
              <a:t>null</a:t>
            </a:r>
          </a:p>
          <a:p>
            <a:pPr lvl="1" eaLnBrk="1" hangingPunct="1"/>
            <a:r>
              <a:rPr lang="en-US" altLang="en-US" sz="2800">
                <a:latin typeface="Courier New" panose="02070309020205020404" pitchFamily="49" charset="0"/>
              </a:rPr>
              <a:t>read()</a:t>
            </a:r>
            <a:r>
              <a:rPr lang="en-US" altLang="en-US" sz="2800"/>
              <a:t> </a:t>
            </a:r>
            <a:r>
              <a:rPr lang="en-US" altLang="en-US" sz="2800">
                <a:latin typeface="Arial" panose="020B0604020202020204" pitchFamily="34" charset="0"/>
              </a:rPr>
              <a:t>returns</a:t>
            </a:r>
            <a:r>
              <a:rPr lang="en-US" altLang="en-US" sz="2800"/>
              <a:t> -1 </a:t>
            </a:r>
          </a:p>
          <a:p>
            <a:pPr eaLnBrk="1" hangingPunct="1">
              <a:buFont typeface="Wingdings" panose="05000000000000000000" pitchFamily="2" charset="2"/>
              <a:buNone/>
            </a:pPr>
            <a:endParaRPr lang="en-US" altLang="en-US"/>
          </a:p>
        </p:txBody>
      </p:sp>
    </p:spTree>
  </p:cSld>
  <p:clrMapOvr>
    <a:masterClrMapping/>
  </p:clrMapOvr>
  <p:transition spd="med">
    <p:comb/>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t="54382"/>
          <a:stretch>
            <a:fillRect/>
          </a:stretch>
        </p:blipFill>
        <p:spPr>
          <a:xfrm>
            <a:off x="-51889" y="1252538"/>
            <a:ext cx="9195889" cy="3929062"/>
          </a:xfrm>
          <a:noFill/>
        </p:spPr>
      </p:pic>
      <p:sp>
        <p:nvSpPr>
          <p:cNvPr id="221189" name="Rectangle 5"/>
          <p:cNvSpPr>
            <a:spLocks noGrp="1" noChangeArrowheads="1"/>
          </p:cNvSpPr>
          <p:nvPr>
            <p:ph type="title"/>
          </p:nvPr>
        </p:nvSpPr>
        <p:spPr/>
        <p:txBody>
          <a:bodyPr/>
          <a:lstStyle/>
          <a:p>
            <a:pPr eaLnBrk="1" hangingPunct="1">
              <a:defRPr/>
            </a:pPr>
            <a:r>
              <a:rPr lang="en-US"/>
              <a:t>BufferedWriter</a:t>
            </a:r>
          </a:p>
        </p:txBody>
      </p:sp>
    </p:spTree>
  </p:cSld>
  <p:clrMapOvr>
    <a:masterClrMapping/>
  </p:clrMapOvr>
  <p:transition spd="med">
    <p:comb/>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en-US"/>
              <a:t>java.io.OutputStreamWriter </a:t>
            </a:r>
          </a:p>
        </p:txBody>
      </p:sp>
      <p:sp>
        <p:nvSpPr>
          <p:cNvPr id="101379" name="Rectangle 3"/>
          <p:cNvSpPr>
            <a:spLocks noGrp="1" noChangeArrowheads="1"/>
          </p:cNvSpPr>
          <p:nvPr>
            <p:ph type="body" idx="1"/>
          </p:nvPr>
        </p:nvSpPr>
        <p:spPr/>
        <p:txBody>
          <a:bodyPr/>
          <a:lstStyle/>
          <a:p>
            <a:pPr marL="228600" indent="-228600" eaLnBrk="1" hangingPunct="1">
              <a:lnSpc>
                <a:spcPct val="80000"/>
              </a:lnSpc>
            </a:pPr>
            <a:r>
              <a:rPr lang="en-US" altLang="en-US" sz="2600">
                <a:solidFill>
                  <a:srgbClr val="0000FF"/>
                </a:solidFill>
              </a:rPr>
              <a:t>public OutputStreamWriter(OutputStream out, String charsetName)</a:t>
            </a:r>
            <a:r>
              <a:rPr lang="en-US" altLang="en-US" sz="2600"/>
              <a:t> </a:t>
            </a:r>
            <a:r>
              <a:rPr lang="en-US" altLang="en-US" sz="2600">
                <a:solidFill>
                  <a:srgbClr val="0000FF"/>
                </a:solidFill>
              </a:rPr>
              <a:t>throws ... </a:t>
            </a:r>
            <a:endParaRPr lang="en-US" altLang="en-US" sz="2600"/>
          </a:p>
          <a:p>
            <a:pPr marL="463550" lvl="1" indent="-6350" eaLnBrk="1" hangingPunct="1">
              <a:lnSpc>
                <a:spcPct val="80000"/>
              </a:lnSpc>
              <a:buFont typeface="Wingdings" panose="05000000000000000000" pitchFamily="2" charset="2"/>
              <a:buNone/>
            </a:pPr>
            <a:r>
              <a:rPr lang="en-US" altLang="en-US"/>
              <a:t>Create an OutputStreamWriter that uses the named charset. </a:t>
            </a:r>
          </a:p>
          <a:p>
            <a:pPr marL="228600" indent="-228600" eaLnBrk="1" hangingPunct="1">
              <a:lnSpc>
                <a:spcPct val="90000"/>
              </a:lnSpc>
              <a:spcBef>
                <a:spcPts val="600"/>
              </a:spcBef>
            </a:pPr>
            <a:r>
              <a:rPr lang="en-US" altLang="en-US" sz="2600" b="1"/>
              <a:t>Charset	Description</a:t>
            </a:r>
            <a:br>
              <a:rPr lang="en-US" altLang="en-US" sz="2600"/>
            </a:br>
            <a:r>
              <a:rPr lang="en-US" altLang="en-US" sz="2400"/>
              <a:t>US-ASCII	Seven-bit ASCII, a.k.a. ISO646-US, a.k.a. 			the Basic Latin block of the Unicode 				character set</a:t>
            </a:r>
            <a:br>
              <a:rPr lang="en-US" altLang="en-US" sz="2400"/>
            </a:br>
            <a:r>
              <a:rPr lang="en-US" altLang="en-US" sz="2400"/>
              <a:t>ISO-8859-1	ISO Latin Alphabet No. 1, a.k.a. ISO-LATIN-1</a:t>
            </a:r>
            <a:br>
              <a:rPr lang="en-US" altLang="en-US" sz="2400"/>
            </a:br>
            <a:r>
              <a:rPr lang="en-US" altLang="en-US" sz="2400">
                <a:solidFill>
                  <a:srgbClr val="0000FF"/>
                </a:solidFill>
              </a:rPr>
              <a:t>UTF-8</a:t>
            </a:r>
            <a:r>
              <a:rPr lang="en-US" altLang="en-US" sz="2400"/>
              <a:t>	</a:t>
            </a:r>
            <a:r>
              <a:rPr lang="en-US" altLang="en-US" sz="2400">
                <a:solidFill>
                  <a:srgbClr val="0000FF"/>
                </a:solidFill>
              </a:rPr>
              <a:t>Eight-bit UCS Transformation Format</a:t>
            </a:r>
            <a:br>
              <a:rPr lang="en-US" altLang="en-US" sz="2400"/>
            </a:br>
            <a:r>
              <a:rPr lang="en-US" altLang="en-US" sz="2400"/>
              <a:t>UTF-16BE	Sixteen-bit UCS Transformation Format, </a:t>
            </a:r>
            <a:br>
              <a:rPr lang="en-US" altLang="en-US" sz="2400"/>
            </a:br>
            <a:r>
              <a:rPr lang="en-US" altLang="en-US" sz="2400"/>
              <a:t>		big-endian byte order</a:t>
            </a:r>
            <a:br>
              <a:rPr lang="en-US" altLang="en-US" sz="2400"/>
            </a:br>
            <a:r>
              <a:rPr lang="en-US" altLang="en-US" sz="2400"/>
              <a:t>UTF-16LE	Sixteen-bit UCS Transformation Format, </a:t>
            </a:r>
            <a:br>
              <a:rPr lang="en-US" altLang="en-US" sz="2400"/>
            </a:br>
            <a:r>
              <a:rPr lang="en-US" altLang="en-US" sz="2400"/>
              <a:t>		little-endian byte order</a:t>
            </a:r>
            <a:br>
              <a:rPr lang="en-US" altLang="en-US" sz="2400"/>
            </a:br>
            <a:r>
              <a:rPr lang="en-US" altLang="en-US" sz="2400">
                <a:solidFill>
                  <a:srgbClr val="0000FF"/>
                </a:solidFill>
              </a:rPr>
              <a:t>UTF-16</a:t>
            </a:r>
            <a:r>
              <a:rPr lang="en-US" altLang="en-US" sz="2400"/>
              <a:t>	</a:t>
            </a:r>
            <a:r>
              <a:rPr lang="en-US" altLang="en-US" sz="2400">
                <a:solidFill>
                  <a:srgbClr val="0000FF"/>
                </a:solidFill>
              </a:rPr>
              <a:t>Sixteen-bit UCS Transformation Format, 	byte order 		identified by an optional byte-order mark</a:t>
            </a:r>
          </a:p>
        </p:txBody>
      </p:sp>
    </p:spTree>
  </p:cSld>
  <p:clrMapOvr>
    <a:masterClrMapping/>
  </p:clrMapOvr>
  <p:transition spd="med">
    <p:comb/>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en-US"/>
              <a:t>java.io.OutputStreamWriter</a:t>
            </a:r>
          </a:p>
        </p:txBody>
      </p:sp>
      <p:sp>
        <p:nvSpPr>
          <p:cNvPr id="102403" name="Rectangle 3"/>
          <p:cNvSpPr>
            <a:spLocks noGrp="1" noChangeArrowheads="1"/>
          </p:cNvSpPr>
          <p:nvPr>
            <p:ph type="body" idx="1"/>
          </p:nvPr>
        </p:nvSpPr>
        <p:spPr/>
        <p:txBody>
          <a:bodyPr/>
          <a:lstStyle/>
          <a:p>
            <a:pPr marL="176213" indent="-176213" eaLnBrk="1" hangingPunct="1">
              <a:lnSpc>
                <a:spcPct val="90000"/>
              </a:lnSpc>
              <a:spcBef>
                <a:spcPts val="300"/>
              </a:spcBef>
            </a:pPr>
            <a:r>
              <a:rPr lang="en-US" altLang="en-US">
                <a:solidFill>
                  <a:srgbClr val="0000FF"/>
                </a:solidFill>
              </a:rPr>
              <a:t>public OutputStreamWriter(OutputStream out)</a:t>
            </a:r>
            <a:r>
              <a:rPr lang="en-US" altLang="en-US"/>
              <a:t> </a:t>
            </a:r>
          </a:p>
          <a:p>
            <a:pPr marL="463550" lvl="1" indent="-6350" eaLnBrk="1" hangingPunct="1">
              <a:lnSpc>
                <a:spcPct val="90000"/>
              </a:lnSpc>
              <a:spcBef>
                <a:spcPts val="300"/>
              </a:spcBef>
              <a:buFont typeface="Wingdings" panose="05000000000000000000" pitchFamily="2" charset="2"/>
              <a:buNone/>
            </a:pPr>
            <a:r>
              <a:rPr lang="en-US" altLang="en-US"/>
              <a:t>Create an OutputStreamWriter that uses the </a:t>
            </a:r>
            <a:r>
              <a:rPr lang="en-US" altLang="en-US" b="1"/>
              <a:t>default character encoding. </a:t>
            </a:r>
          </a:p>
          <a:p>
            <a:pPr marL="176213" indent="-176213" eaLnBrk="1" hangingPunct="1">
              <a:lnSpc>
                <a:spcPct val="90000"/>
              </a:lnSpc>
              <a:spcBef>
                <a:spcPts val="300"/>
              </a:spcBef>
            </a:pPr>
            <a:r>
              <a:rPr lang="en-US" altLang="en-US">
                <a:solidFill>
                  <a:srgbClr val="0000FF"/>
                </a:solidFill>
              </a:rPr>
              <a:t>public OutputStreamWriter(OutputStream out, CharsetEncoder enc) </a:t>
            </a:r>
          </a:p>
          <a:p>
            <a:pPr marL="463550" lvl="1" indent="-6350" eaLnBrk="1" hangingPunct="1">
              <a:lnSpc>
                <a:spcPct val="90000"/>
              </a:lnSpc>
              <a:spcBef>
                <a:spcPts val="300"/>
              </a:spcBef>
              <a:buFont typeface="Wingdings" panose="05000000000000000000" pitchFamily="2" charset="2"/>
              <a:buNone/>
            </a:pPr>
            <a:r>
              <a:rPr lang="en-US" altLang="en-US"/>
              <a:t>Create an OutputStreamWriter that uses the given charset encoder. </a:t>
            </a:r>
          </a:p>
          <a:p>
            <a:pPr marL="176213" indent="-176213" eaLnBrk="1" hangingPunct="1">
              <a:lnSpc>
                <a:spcPct val="90000"/>
              </a:lnSpc>
              <a:spcBef>
                <a:spcPts val="300"/>
              </a:spcBef>
            </a:pPr>
            <a:r>
              <a:rPr lang="en-US" altLang="en-US">
                <a:solidFill>
                  <a:srgbClr val="0000FF"/>
                </a:solidFill>
              </a:rPr>
              <a:t>public String getEncoding() </a:t>
            </a:r>
          </a:p>
          <a:p>
            <a:pPr marL="463550" lvl="1" indent="-6350" eaLnBrk="1" hangingPunct="1">
              <a:lnSpc>
                <a:spcPct val="90000"/>
              </a:lnSpc>
              <a:spcBef>
                <a:spcPts val="300"/>
              </a:spcBef>
              <a:buFont typeface="Wingdings" panose="05000000000000000000" pitchFamily="2" charset="2"/>
              <a:buNone/>
            </a:pPr>
            <a:r>
              <a:rPr lang="en-US" altLang="en-US"/>
              <a:t>Return the name of the character encoding being used by this stream. </a:t>
            </a:r>
          </a:p>
          <a:p>
            <a:pPr marL="176213" indent="-176213" eaLnBrk="1" hangingPunct="1">
              <a:lnSpc>
                <a:spcPct val="90000"/>
              </a:lnSpc>
              <a:spcBef>
                <a:spcPts val="300"/>
              </a:spcBef>
            </a:pPr>
            <a:r>
              <a:rPr lang="en-US" altLang="en-US">
                <a:solidFill>
                  <a:srgbClr val="0000FF"/>
                </a:solidFill>
              </a:rPr>
              <a:t>public void flush() throws IOException </a:t>
            </a:r>
          </a:p>
          <a:p>
            <a:pPr lvl="1" eaLnBrk="1" hangingPunct="1">
              <a:buNone/>
            </a:pPr>
            <a:r>
              <a:rPr lang="en-US" altLang="en-US"/>
              <a:t>Flush the stream. </a:t>
            </a:r>
          </a:p>
          <a:p>
            <a:pPr marL="176213" indent="-176213" eaLnBrk="1" hangingPunct="1">
              <a:lnSpc>
                <a:spcPct val="90000"/>
              </a:lnSpc>
              <a:spcBef>
                <a:spcPts val="300"/>
              </a:spcBef>
            </a:pPr>
            <a:r>
              <a:rPr lang="en-US" altLang="en-US">
                <a:solidFill>
                  <a:srgbClr val="0000FF"/>
                </a:solidFill>
              </a:rPr>
              <a:t>public void close() throws IOException </a:t>
            </a:r>
          </a:p>
          <a:p>
            <a:pPr lvl="1" eaLnBrk="1" hangingPunct="1">
              <a:buNone/>
            </a:pPr>
            <a:r>
              <a:rPr lang="en-US" altLang="en-US"/>
              <a:t>Close the stream. </a:t>
            </a:r>
          </a:p>
          <a:p>
            <a:pPr marL="176213" indent="-176213" eaLnBrk="1" hangingPunct="1">
              <a:lnSpc>
                <a:spcPct val="90000"/>
              </a:lnSpc>
              <a:spcBef>
                <a:spcPts val="300"/>
              </a:spcBef>
            </a:pPr>
            <a:endParaRPr lang="en-US" altLang="en-US" sz="2400"/>
          </a:p>
        </p:txBody>
      </p:sp>
    </p:spTree>
  </p:cSld>
  <p:clrMapOvr>
    <a:masterClrMapping/>
  </p:clrMapOvr>
  <p:transition spd="med">
    <p:comb/>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defRPr/>
            </a:pPr>
            <a:r>
              <a:rPr lang="en-US"/>
              <a:t>java.io.OutputStreamWriter</a:t>
            </a:r>
          </a:p>
        </p:txBody>
      </p:sp>
      <p:sp>
        <p:nvSpPr>
          <p:cNvPr id="103427" name="Rectangle 3"/>
          <p:cNvSpPr>
            <a:spLocks noGrp="1" noChangeArrowheads="1"/>
          </p:cNvSpPr>
          <p:nvPr>
            <p:ph type="body" idx="1"/>
          </p:nvPr>
        </p:nvSpPr>
        <p:spPr/>
        <p:txBody>
          <a:bodyPr/>
          <a:lstStyle/>
          <a:p>
            <a:pPr marL="176213" indent="-176213" eaLnBrk="1" hangingPunct="1">
              <a:lnSpc>
                <a:spcPct val="90000"/>
              </a:lnSpc>
              <a:spcBef>
                <a:spcPts val="300"/>
              </a:spcBef>
            </a:pPr>
            <a:r>
              <a:rPr lang="en-US" altLang="en-US">
                <a:solidFill>
                  <a:srgbClr val="0000FF"/>
                </a:solidFill>
              </a:rPr>
              <a:t>public void write(int c) throws IOException</a:t>
            </a:r>
            <a:r>
              <a:rPr lang="en-US" altLang="en-US"/>
              <a:t> </a:t>
            </a:r>
          </a:p>
          <a:p>
            <a:pPr marL="463550" lvl="1" indent="-6350" eaLnBrk="1" hangingPunct="1">
              <a:lnSpc>
                <a:spcPct val="90000"/>
              </a:lnSpc>
              <a:spcBef>
                <a:spcPts val="300"/>
              </a:spcBef>
              <a:buNone/>
            </a:pPr>
            <a:r>
              <a:rPr lang="en-US" altLang="en-US" sz="2800"/>
              <a:t>Write a single character. </a:t>
            </a:r>
          </a:p>
          <a:p>
            <a:pPr marL="176213" indent="-176213" eaLnBrk="1" hangingPunct="1">
              <a:lnSpc>
                <a:spcPct val="90000"/>
              </a:lnSpc>
              <a:spcBef>
                <a:spcPts val="300"/>
              </a:spcBef>
            </a:pPr>
            <a:r>
              <a:rPr lang="en-US" altLang="en-US">
                <a:solidFill>
                  <a:srgbClr val="0000FF"/>
                </a:solidFill>
              </a:rPr>
              <a:t>public void write(char[] cbuf, int off, int len) throws IOException </a:t>
            </a:r>
          </a:p>
          <a:p>
            <a:pPr marL="463550" lvl="1" indent="-6350" eaLnBrk="1" hangingPunct="1">
              <a:lnSpc>
                <a:spcPct val="90000"/>
              </a:lnSpc>
              <a:spcBef>
                <a:spcPts val="300"/>
              </a:spcBef>
              <a:buNone/>
            </a:pPr>
            <a:r>
              <a:rPr lang="en-US" altLang="en-US" sz="2800"/>
              <a:t>Write a portion of an array of characters. </a:t>
            </a:r>
            <a:endParaRPr lang="en-US" altLang="en-US" sz="2800">
              <a:solidFill>
                <a:srgbClr val="0000FF"/>
              </a:solidFill>
            </a:endParaRPr>
          </a:p>
          <a:p>
            <a:pPr marL="231775" indent="-231775" eaLnBrk="1" hangingPunct="1"/>
            <a:r>
              <a:rPr lang="en-US" altLang="en-US">
                <a:solidFill>
                  <a:srgbClr val="0000FF"/>
                </a:solidFill>
              </a:rPr>
              <a:t>public void write(String str, int off, int len)</a:t>
            </a:r>
            <a:r>
              <a:rPr lang="en-US" altLang="en-US"/>
              <a:t> </a:t>
            </a:r>
            <a:r>
              <a:rPr lang="en-US" altLang="en-US">
                <a:solidFill>
                  <a:srgbClr val="0000FF"/>
                </a:solidFill>
              </a:rPr>
              <a:t>throws IOException </a:t>
            </a:r>
          </a:p>
          <a:p>
            <a:pPr lvl="1" eaLnBrk="1" hangingPunct="1">
              <a:buFont typeface="Wingdings" panose="05000000000000000000" pitchFamily="2" charset="2"/>
              <a:buNone/>
            </a:pPr>
            <a:r>
              <a:rPr lang="en-US" altLang="en-US" sz="2800"/>
              <a:t>Write a portion of a string. </a:t>
            </a:r>
          </a:p>
          <a:p>
            <a:pPr marL="231775" indent="-231775" eaLnBrk="1" hangingPunct="1"/>
            <a:endParaRPr lang="en-US" altLang="en-US"/>
          </a:p>
        </p:txBody>
      </p:sp>
    </p:spTree>
  </p:cSld>
  <p:clrMapOvr>
    <a:masterClrMapping/>
  </p:clrMapOvr>
  <p:transition spd="med">
    <p:comb/>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a:t>OutputStreamWriter demo</a:t>
            </a:r>
          </a:p>
        </p:txBody>
      </p:sp>
      <p:sp>
        <p:nvSpPr>
          <p:cNvPr id="104451" name="Rectangle 3"/>
          <p:cNvSpPr>
            <a:spLocks noGrp="1" noChangeArrowheads="1"/>
          </p:cNvSpPr>
          <p:nvPr>
            <p:ph type="body" idx="1"/>
          </p:nvPr>
        </p:nvSpPr>
        <p:spPr/>
        <p:txBody>
          <a:bodyPr/>
          <a:lstStyle/>
          <a:p>
            <a:pPr marL="176213" indent="-176213" eaLnBrk="1" hangingPunct="1">
              <a:lnSpc>
                <a:spcPct val="80000"/>
              </a:lnSpc>
            </a:pPr>
            <a:r>
              <a:rPr lang="en-US" altLang="en-US" sz="2400"/>
              <a:t>import java.io.*;</a:t>
            </a:r>
          </a:p>
          <a:p>
            <a:pPr marL="176213" indent="-176213" eaLnBrk="1" hangingPunct="1">
              <a:lnSpc>
                <a:spcPct val="80000"/>
              </a:lnSpc>
              <a:spcBef>
                <a:spcPct val="10000"/>
              </a:spcBef>
              <a:buFont typeface="Wingdings" panose="05000000000000000000" pitchFamily="2" charset="2"/>
              <a:buNone/>
            </a:pPr>
            <a:r>
              <a:rPr lang="en-US" altLang="en-US" sz="2400"/>
              <a:t>public class OutputStreamToWriterDemo{</a:t>
            </a:r>
          </a:p>
          <a:p>
            <a:pPr marL="176213" indent="-176213" eaLnBrk="1" hangingPunct="1">
              <a:lnSpc>
                <a:spcPct val="80000"/>
              </a:lnSpc>
              <a:spcBef>
                <a:spcPct val="10000"/>
              </a:spcBef>
              <a:buFont typeface="Wingdings" panose="05000000000000000000" pitchFamily="2" charset="2"/>
              <a:buNone/>
            </a:pPr>
            <a:r>
              <a:rPr lang="en-US" altLang="en-US" sz="2400"/>
              <a:t>public static void main(String args[]){</a:t>
            </a:r>
          </a:p>
          <a:p>
            <a:pPr marL="176213" indent="-176213" eaLnBrk="1" hangingPunct="1">
              <a:lnSpc>
                <a:spcPct val="80000"/>
              </a:lnSpc>
              <a:spcBef>
                <a:spcPct val="10000"/>
              </a:spcBef>
              <a:buFont typeface="Wingdings" panose="05000000000000000000" pitchFamily="2" charset="2"/>
              <a:buNone/>
            </a:pPr>
            <a:r>
              <a:rPr lang="en-US" altLang="en-US" sz="2400"/>
              <a:t>    try{</a:t>
            </a:r>
          </a:p>
          <a:p>
            <a:pPr marL="176213" indent="-176213" eaLnBrk="1" hangingPunct="1">
              <a:lnSpc>
                <a:spcPct val="80000"/>
              </a:lnSpc>
              <a:spcBef>
                <a:spcPct val="10000"/>
              </a:spcBef>
              <a:buFont typeface="Wingdings" panose="05000000000000000000" pitchFamily="2" charset="2"/>
              <a:buNone/>
            </a:pPr>
            <a:r>
              <a:rPr lang="en-US" altLang="en-US" sz="2400"/>
              <a:t>        OutputStream </a:t>
            </a:r>
            <a:r>
              <a:rPr lang="en-US" altLang="en-US" sz="2400">
                <a:solidFill>
                  <a:srgbClr val="0000FF"/>
                </a:solidFill>
              </a:rPr>
              <a:t>output</a:t>
            </a:r>
            <a:r>
              <a:rPr lang="en-US" altLang="en-US" sz="2400"/>
              <a:t> = new FileOutputStream("utf8.txt");</a:t>
            </a:r>
          </a:p>
          <a:p>
            <a:pPr marL="176213" indent="-176213" eaLnBrk="1" hangingPunct="1">
              <a:lnSpc>
                <a:spcPct val="80000"/>
              </a:lnSpc>
              <a:spcBef>
                <a:spcPct val="10000"/>
              </a:spcBef>
              <a:buFont typeface="Wingdings" panose="05000000000000000000" pitchFamily="2" charset="2"/>
              <a:buNone/>
            </a:pPr>
            <a:r>
              <a:rPr lang="en-US" altLang="en-US" sz="2400"/>
              <a:t>        // Create an OutputStreamWriter</a:t>
            </a:r>
          </a:p>
          <a:p>
            <a:pPr marL="176213" indent="-176213" eaLnBrk="1" hangingPunct="1">
              <a:lnSpc>
                <a:spcPct val="80000"/>
              </a:lnSpc>
              <a:spcBef>
                <a:spcPct val="10000"/>
              </a:spcBef>
              <a:buFont typeface="Wingdings" panose="05000000000000000000" pitchFamily="2" charset="2"/>
              <a:buNone/>
            </a:pPr>
            <a:r>
              <a:rPr lang="en-US" altLang="en-US" sz="2400"/>
              <a:t>        </a:t>
            </a:r>
            <a:r>
              <a:rPr lang="en-US" altLang="en-US" sz="2400">
                <a:solidFill>
                  <a:srgbClr val="0000FF"/>
                </a:solidFill>
              </a:rPr>
              <a:t>OutputStreamWriter writer = new OutputStreamWriter 							(output,"UTF-8");</a:t>
            </a:r>
          </a:p>
          <a:p>
            <a:pPr marL="176213" indent="-176213" eaLnBrk="1" hangingPunct="1">
              <a:lnSpc>
                <a:spcPct val="80000"/>
              </a:lnSpc>
              <a:spcBef>
                <a:spcPct val="10000"/>
              </a:spcBef>
              <a:buFont typeface="Wingdings" panose="05000000000000000000" pitchFamily="2" charset="2"/>
              <a:buNone/>
            </a:pPr>
            <a:r>
              <a:rPr lang="en-US" altLang="en-US" sz="2400"/>
              <a:t>       // Write to file using a writer</a:t>
            </a:r>
          </a:p>
          <a:p>
            <a:pPr marL="176213" indent="-176213" eaLnBrk="1" hangingPunct="1">
              <a:lnSpc>
                <a:spcPct val="80000"/>
              </a:lnSpc>
              <a:spcBef>
                <a:spcPct val="10000"/>
              </a:spcBef>
              <a:buFont typeface="Wingdings" panose="05000000000000000000" pitchFamily="2" charset="2"/>
              <a:buNone/>
            </a:pPr>
            <a:r>
              <a:rPr lang="en-US" altLang="en-US" sz="2400"/>
              <a:t>       </a:t>
            </a:r>
            <a:r>
              <a:rPr lang="en-US" altLang="en-US" sz="2400">
                <a:solidFill>
                  <a:srgbClr val="0000FF"/>
                </a:solidFill>
              </a:rPr>
              <a:t>writer.write ("Phạm Văn Tính");</a:t>
            </a:r>
          </a:p>
          <a:p>
            <a:pPr marL="176213" indent="-176213" eaLnBrk="1" hangingPunct="1">
              <a:lnSpc>
                <a:spcPct val="80000"/>
              </a:lnSpc>
              <a:spcBef>
                <a:spcPct val="10000"/>
              </a:spcBef>
              <a:buFont typeface="Wingdings" panose="05000000000000000000" pitchFamily="2" charset="2"/>
              <a:buNone/>
            </a:pPr>
            <a:r>
              <a:rPr lang="en-US" altLang="en-US" sz="2400"/>
              <a:t>       // Flush and close the writer, to ensure it is written</a:t>
            </a:r>
          </a:p>
          <a:p>
            <a:pPr marL="176213" indent="-176213" eaLnBrk="1" hangingPunct="1">
              <a:lnSpc>
                <a:spcPct val="80000"/>
              </a:lnSpc>
              <a:spcBef>
                <a:spcPct val="10000"/>
              </a:spcBef>
              <a:buFont typeface="Wingdings" panose="05000000000000000000" pitchFamily="2" charset="2"/>
              <a:buNone/>
            </a:pPr>
            <a:r>
              <a:rPr lang="en-US" altLang="en-US" sz="2400"/>
              <a:t>       </a:t>
            </a:r>
            <a:r>
              <a:rPr lang="en-US" altLang="en-US" sz="2400">
                <a:solidFill>
                  <a:srgbClr val="0000FF"/>
                </a:solidFill>
              </a:rPr>
              <a:t>writer.flush();</a:t>
            </a:r>
          </a:p>
          <a:p>
            <a:pPr marL="176213" indent="-176213" eaLnBrk="1" hangingPunct="1">
              <a:lnSpc>
                <a:spcPct val="80000"/>
              </a:lnSpc>
              <a:spcBef>
                <a:spcPct val="10000"/>
              </a:spcBef>
              <a:buFont typeface="Wingdings" panose="05000000000000000000" pitchFamily="2" charset="2"/>
              <a:buNone/>
            </a:pPr>
            <a:r>
              <a:rPr lang="en-US" altLang="en-US" sz="2400">
                <a:solidFill>
                  <a:srgbClr val="0000FF"/>
                </a:solidFill>
              </a:rPr>
              <a:t>       writer.close();</a:t>
            </a:r>
          </a:p>
          <a:p>
            <a:pPr marL="176213" indent="-176213" eaLnBrk="1" hangingPunct="1">
              <a:lnSpc>
                <a:spcPct val="80000"/>
              </a:lnSpc>
              <a:spcBef>
                <a:spcPct val="10000"/>
              </a:spcBef>
              <a:buFont typeface="Wingdings" panose="05000000000000000000" pitchFamily="2" charset="2"/>
              <a:buNone/>
            </a:pPr>
            <a:r>
              <a:rPr lang="en-US" altLang="en-US" sz="2400"/>
              <a:t>    } catch (IOException ioe){</a:t>
            </a:r>
          </a:p>
          <a:p>
            <a:pPr marL="176213" indent="-176213" eaLnBrk="1" hangingPunct="1">
              <a:lnSpc>
                <a:spcPct val="80000"/>
              </a:lnSpc>
              <a:spcBef>
                <a:spcPct val="10000"/>
              </a:spcBef>
              <a:buFont typeface="Wingdings" panose="05000000000000000000" pitchFamily="2" charset="2"/>
              <a:buNone/>
            </a:pPr>
            <a:r>
              <a:rPr lang="en-US" altLang="en-US" sz="2400"/>
              <a:t>            System.err.println ("I/O error : " + ioe);</a:t>
            </a:r>
          </a:p>
          <a:p>
            <a:pPr marL="176213" indent="-176213" eaLnBrk="1" hangingPunct="1">
              <a:lnSpc>
                <a:spcPct val="80000"/>
              </a:lnSpc>
              <a:spcBef>
                <a:spcPct val="10000"/>
              </a:spcBef>
              <a:buFont typeface="Wingdings" panose="05000000000000000000" pitchFamily="2" charset="2"/>
              <a:buNone/>
            </a:pPr>
            <a:r>
              <a:rPr lang="en-US" altLang="en-US" sz="2400"/>
              <a:t>}}}</a:t>
            </a:r>
          </a:p>
        </p:txBody>
      </p:sp>
    </p:spTree>
  </p:cSld>
  <p:clrMapOvr>
    <a:masterClrMapping/>
  </p:clrMapOvr>
  <p:transition spd="med">
    <p:comb/>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LTA1</Template>
  <TotalTime>3858</TotalTime>
  <Words>11163</Words>
  <Application>Microsoft Office PowerPoint</Application>
  <PresentationFormat>On-screen Show (4:3)</PresentationFormat>
  <Paragraphs>978</Paragraphs>
  <Slides>114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114</vt:i4>
      </vt:variant>
    </vt:vector>
  </HeadingPairs>
  <TitlesOfParts>
    <vt:vector size="120" baseType="lpstr">
      <vt:lpstr>Arial</vt:lpstr>
      <vt:lpstr>Courier New</vt:lpstr>
      <vt:lpstr>Tahoma</vt:lpstr>
      <vt:lpstr>Times New Roman</vt:lpstr>
      <vt:lpstr>Wingdings</vt:lpstr>
      <vt:lpstr>Blends</vt:lpstr>
      <vt:lpstr>BASIC NETWORK PROGRAMMING</vt:lpstr>
      <vt:lpstr>Goals</vt:lpstr>
      <vt:lpstr>Outline</vt:lpstr>
      <vt:lpstr>STREAM CONCEPTS</vt:lpstr>
      <vt:lpstr>Stream concepts</vt:lpstr>
      <vt:lpstr>Stream concepts</vt:lpstr>
      <vt:lpstr>Stream concepts</vt:lpstr>
      <vt:lpstr>Stream concepts</vt:lpstr>
      <vt:lpstr>Stream concepts</vt:lpstr>
      <vt:lpstr>Input &amp; Output Stream</vt:lpstr>
      <vt:lpstr>Reading and Writing Algorithm </vt:lpstr>
      <vt:lpstr>java.io package</vt:lpstr>
      <vt:lpstr>Binary Versus Text Files</vt:lpstr>
      <vt:lpstr>Text Versus Binary Files</vt:lpstr>
      <vt:lpstr>Byte streams: input/output streams</vt:lpstr>
      <vt:lpstr>Input stream classes</vt:lpstr>
      <vt:lpstr>Output stream classes</vt:lpstr>
      <vt:lpstr>Character streams: reader/writer</vt:lpstr>
      <vt:lpstr>Reader classes</vt:lpstr>
      <vt:lpstr>Writer classes</vt:lpstr>
      <vt:lpstr>Stream overview</vt:lpstr>
      <vt:lpstr>Stream overview</vt:lpstr>
      <vt:lpstr>Stream overview</vt:lpstr>
      <vt:lpstr>Stream overview</vt:lpstr>
      <vt:lpstr>Stream overview</vt:lpstr>
      <vt:lpstr>Stream sumary </vt:lpstr>
      <vt:lpstr>PROGRAMMING USING  INPUT STREAMS</vt:lpstr>
      <vt:lpstr>InputSream</vt:lpstr>
      <vt:lpstr>API: The java.io.InputStream Class</vt:lpstr>
      <vt:lpstr>API: The java.io.InputStream Class</vt:lpstr>
      <vt:lpstr>API: The java.io.InputStream Class</vt:lpstr>
      <vt:lpstr>API: The java.io.InputStream Class</vt:lpstr>
      <vt:lpstr>The java.io.FileInputStream Class</vt:lpstr>
      <vt:lpstr>API: The java.io.FileInputStream Class</vt:lpstr>
      <vt:lpstr>API: The java.io.FileInputStream Class</vt:lpstr>
      <vt:lpstr>API: The java.io.FileInputStream Class</vt:lpstr>
      <vt:lpstr>A FileInputStream Demo</vt:lpstr>
      <vt:lpstr>A FileInputStreamDemo</vt:lpstr>
      <vt:lpstr>OUTPUT STREAMS</vt:lpstr>
      <vt:lpstr>Ouput Streams</vt:lpstr>
      <vt:lpstr>API: java.io.OutputStream Class</vt:lpstr>
      <vt:lpstr>API: java.io.OutputStream Class</vt:lpstr>
      <vt:lpstr>API: java.io.FileOutputStream </vt:lpstr>
      <vt:lpstr>API: java.io.FileOutputStream</vt:lpstr>
      <vt:lpstr>FileOutputStream Demo (FileCopy)</vt:lpstr>
      <vt:lpstr>FileOutputStream Demo (FileCopy)</vt:lpstr>
      <vt:lpstr>FILTER STREAMS</vt:lpstr>
      <vt:lpstr>Filter Streams</vt:lpstr>
      <vt:lpstr>Filter Streams</vt:lpstr>
      <vt:lpstr>Filter Streams</vt:lpstr>
      <vt:lpstr>BufferedInputStream</vt:lpstr>
      <vt:lpstr>FileCopy using BufferedInputStream</vt:lpstr>
      <vt:lpstr>A Speed of new FileCopy </vt:lpstr>
      <vt:lpstr>DataInputStream Class</vt:lpstr>
      <vt:lpstr>API: DataInputStream Class</vt:lpstr>
      <vt:lpstr>API: DataInputStream Class</vt:lpstr>
      <vt:lpstr>API: PrintStream Class</vt:lpstr>
      <vt:lpstr>API: PrintStream Class</vt:lpstr>
      <vt:lpstr>Random Access File Stream</vt:lpstr>
      <vt:lpstr>Random Access File Stream</vt:lpstr>
      <vt:lpstr>Random Access File Stream</vt:lpstr>
      <vt:lpstr>Random Access File Stream</vt:lpstr>
      <vt:lpstr>Java.io.RandomAccessFile </vt:lpstr>
      <vt:lpstr>Java.io.RandomAccessFile</vt:lpstr>
      <vt:lpstr>Java.io.RandomAccessFile</vt:lpstr>
      <vt:lpstr>Java.io.RandomAccessFile</vt:lpstr>
      <vt:lpstr>Java.io.RandomAccessFile</vt:lpstr>
      <vt:lpstr>Java.io.RandomAccessFile</vt:lpstr>
      <vt:lpstr>New I/O (Self learning)</vt:lpstr>
      <vt:lpstr>Channels and Buffers</vt:lpstr>
      <vt:lpstr>Channels and Buffers</vt:lpstr>
      <vt:lpstr>Channel</vt:lpstr>
      <vt:lpstr>Java NIO Buffer</vt:lpstr>
      <vt:lpstr>Basic Buffer Usage</vt:lpstr>
      <vt:lpstr>Buffer Capacity, Position and Limit</vt:lpstr>
      <vt:lpstr>The Buffer Data Structure </vt:lpstr>
      <vt:lpstr>java.nio.Buffer</vt:lpstr>
      <vt:lpstr>java.nio.Buffer</vt:lpstr>
      <vt:lpstr>java.nio.Buffer</vt:lpstr>
      <vt:lpstr>java.nio.channels.FileChannel </vt:lpstr>
      <vt:lpstr>java.nio.channels.FileChannel </vt:lpstr>
      <vt:lpstr>java.nio.channels.FileChannel </vt:lpstr>
      <vt:lpstr>java.nio.channels.FileChannel </vt:lpstr>
      <vt:lpstr>java.nio.channels.FileChannel </vt:lpstr>
      <vt:lpstr>java.nio.channels.FileChannel </vt:lpstr>
      <vt:lpstr>CRC without Memory-Mapped file</vt:lpstr>
      <vt:lpstr>CRC with Memory-Mapped file</vt:lpstr>
      <vt:lpstr>Readers and Writers</vt:lpstr>
      <vt:lpstr>Writers</vt:lpstr>
      <vt:lpstr>Writers</vt:lpstr>
      <vt:lpstr>java.io.FileWriter </vt:lpstr>
      <vt:lpstr>PowerPoint Presentation</vt:lpstr>
      <vt:lpstr>BufferedReader</vt:lpstr>
      <vt:lpstr>BufferedReader</vt:lpstr>
      <vt:lpstr>BufferedWriter</vt:lpstr>
      <vt:lpstr>java.io.OutputStreamWriter </vt:lpstr>
      <vt:lpstr>java.io.OutputStreamWriter</vt:lpstr>
      <vt:lpstr>java.io.OutputStreamWriter</vt:lpstr>
      <vt:lpstr>OutputStreamWriter demo</vt:lpstr>
      <vt:lpstr>java.io.InputStreamReader </vt:lpstr>
      <vt:lpstr>java.io.InputStreamReader </vt:lpstr>
      <vt:lpstr>Charset Translation </vt:lpstr>
      <vt:lpstr>Complete example</vt:lpstr>
      <vt:lpstr>Object Streams</vt:lpstr>
      <vt:lpstr>Storing Objects of Variable Type </vt:lpstr>
      <vt:lpstr>Reading Objects back</vt:lpstr>
      <vt:lpstr>Serializable interface</vt:lpstr>
      <vt:lpstr>Student List using Object Streams</vt:lpstr>
      <vt:lpstr>Student List using Object Streams </vt:lpstr>
      <vt:lpstr>java.io.ObjectOutputStream </vt:lpstr>
      <vt:lpstr>java.io.ObjectInputStream </vt:lpstr>
      <vt:lpstr>InputStream Summary</vt:lpstr>
      <vt:lpstr>OutputStream Summary</vt:lpstr>
      <vt:lpstr>File copy algorithm</vt:lpstr>
    </vt:vector>
  </TitlesOfParts>
  <Company>Chuong My - Ha Tay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pvtinhnlu@gmail.com;TS. Phạm Văn Tính</dc:creator>
  <cp:lastModifiedBy>pvtinh</cp:lastModifiedBy>
  <cp:revision>466</cp:revision>
  <dcterms:created xsi:type="dcterms:W3CDTF">2003-08-03T23:46:10Z</dcterms:created>
  <dcterms:modified xsi:type="dcterms:W3CDTF">2021-09-14T02:43:01Z</dcterms:modified>
</cp:coreProperties>
</file>