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sldIdLst>
    <p:sldId id="256" r:id="rId2"/>
    <p:sldId id="315" r:id="rId3"/>
    <p:sldId id="316" r:id="rId4"/>
    <p:sldId id="320" r:id="rId5"/>
    <p:sldId id="323" r:id="rId6"/>
    <p:sldId id="324" r:id="rId7"/>
    <p:sldId id="325" r:id="rId8"/>
    <p:sldId id="326" r:id="rId9"/>
    <p:sldId id="328" r:id="rId10"/>
    <p:sldId id="330" r:id="rId11"/>
    <p:sldId id="368" r:id="rId12"/>
    <p:sldId id="314" r:id="rId13"/>
    <p:sldId id="321" r:id="rId14"/>
    <p:sldId id="276" r:id="rId15"/>
    <p:sldId id="280" r:id="rId16"/>
    <p:sldId id="274" r:id="rId17"/>
    <p:sldId id="369" r:id="rId18"/>
    <p:sldId id="278" r:id="rId19"/>
    <p:sldId id="279" r:id="rId20"/>
    <p:sldId id="366" r:id="rId21"/>
    <p:sldId id="257" r:id="rId22"/>
    <p:sldId id="258" r:id="rId23"/>
    <p:sldId id="264" r:id="rId24"/>
    <p:sldId id="265" r:id="rId25"/>
    <p:sldId id="282" r:id="rId26"/>
    <p:sldId id="268" r:id="rId27"/>
    <p:sldId id="269" r:id="rId28"/>
    <p:sldId id="283" r:id="rId29"/>
    <p:sldId id="284" r:id="rId30"/>
    <p:sldId id="285" r:id="rId31"/>
    <p:sldId id="354" r:id="rId32"/>
    <p:sldId id="286" r:id="rId33"/>
    <p:sldId id="294" r:id="rId34"/>
    <p:sldId id="287" r:id="rId35"/>
    <p:sldId id="370" r:id="rId36"/>
    <p:sldId id="292" r:id="rId37"/>
    <p:sldId id="293" r:id="rId38"/>
    <p:sldId id="270" r:id="rId39"/>
    <p:sldId id="271" r:id="rId40"/>
    <p:sldId id="272" r:id="rId41"/>
    <p:sldId id="273" r:id="rId42"/>
    <p:sldId id="295" r:id="rId43"/>
    <p:sldId id="296" r:id="rId44"/>
    <p:sldId id="297" r:id="rId45"/>
    <p:sldId id="363" r:id="rId46"/>
    <p:sldId id="364" r:id="rId47"/>
    <p:sldId id="300" r:id="rId48"/>
    <p:sldId id="301" r:id="rId49"/>
    <p:sldId id="302" r:id="rId50"/>
    <p:sldId id="303" r:id="rId51"/>
    <p:sldId id="304" r:id="rId52"/>
    <p:sldId id="305" r:id="rId53"/>
    <p:sldId id="331" r:id="rId54"/>
    <p:sldId id="355" r:id="rId55"/>
    <p:sldId id="332" r:id="rId56"/>
    <p:sldId id="371" r:id="rId57"/>
    <p:sldId id="373" r:id="rId58"/>
    <p:sldId id="334" r:id="rId59"/>
    <p:sldId id="372" r:id="rId60"/>
    <p:sldId id="356" r:id="rId61"/>
    <p:sldId id="336" r:id="rId62"/>
    <p:sldId id="337" r:id="rId63"/>
    <p:sldId id="338" r:id="rId64"/>
    <p:sldId id="359" r:id="rId65"/>
    <p:sldId id="357" r:id="rId66"/>
    <p:sldId id="341" r:id="rId67"/>
    <p:sldId id="340" r:id="rId68"/>
    <p:sldId id="342" r:id="rId69"/>
    <p:sldId id="343" r:id="rId70"/>
    <p:sldId id="344" r:id="rId71"/>
    <p:sldId id="345" r:id="rId72"/>
    <p:sldId id="346" r:id="rId73"/>
    <p:sldId id="347" r:id="rId74"/>
    <p:sldId id="348" r:id="rId75"/>
    <p:sldId id="360" r:id="rId76"/>
    <p:sldId id="361" r:id="rId77"/>
    <p:sldId id="351" r:id="rId78"/>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Tahoma" pitchFamily="34" charset="0"/>
        <a:ea typeface="+mn-ea"/>
        <a:cs typeface="Arial" pitchFamily="34" charset="0"/>
      </a:defRPr>
    </a:lvl1pPr>
    <a:lvl2pPr marL="457200" algn="l" rtl="0" eaLnBrk="0" fontAlgn="base" hangingPunct="0">
      <a:spcBef>
        <a:spcPct val="0"/>
      </a:spcBef>
      <a:spcAft>
        <a:spcPct val="0"/>
      </a:spcAft>
      <a:defRPr kern="1200">
        <a:solidFill>
          <a:schemeClr val="tx1"/>
        </a:solidFill>
        <a:latin typeface="Tahoma" pitchFamily="34" charset="0"/>
        <a:ea typeface="+mn-ea"/>
        <a:cs typeface="Arial" pitchFamily="34" charset="0"/>
      </a:defRPr>
    </a:lvl2pPr>
    <a:lvl3pPr marL="914400" algn="l" rtl="0" eaLnBrk="0" fontAlgn="base" hangingPunct="0">
      <a:spcBef>
        <a:spcPct val="0"/>
      </a:spcBef>
      <a:spcAft>
        <a:spcPct val="0"/>
      </a:spcAft>
      <a:defRPr kern="1200">
        <a:solidFill>
          <a:schemeClr val="tx1"/>
        </a:solidFill>
        <a:latin typeface="Tahoma" pitchFamily="34" charset="0"/>
        <a:ea typeface="+mn-ea"/>
        <a:cs typeface="Arial" pitchFamily="34" charset="0"/>
      </a:defRPr>
    </a:lvl3pPr>
    <a:lvl4pPr marL="1371600" algn="l" rtl="0" eaLnBrk="0" fontAlgn="base" hangingPunct="0">
      <a:spcBef>
        <a:spcPct val="0"/>
      </a:spcBef>
      <a:spcAft>
        <a:spcPct val="0"/>
      </a:spcAft>
      <a:defRPr kern="1200">
        <a:solidFill>
          <a:schemeClr val="tx1"/>
        </a:solidFill>
        <a:latin typeface="Tahoma" pitchFamily="34" charset="0"/>
        <a:ea typeface="+mn-ea"/>
        <a:cs typeface="Arial" pitchFamily="34" charset="0"/>
      </a:defRPr>
    </a:lvl4pPr>
    <a:lvl5pPr marL="1828800" algn="l" rtl="0" eaLnBrk="0" fontAlgn="base" hangingPunct="0">
      <a:spcBef>
        <a:spcPct val="0"/>
      </a:spcBef>
      <a:spcAft>
        <a:spcPct val="0"/>
      </a:spcAft>
      <a:defRPr kern="1200">
        <a:solidFill>
          <a:schemeClr val="tx1"/>
        </a:solidFill>
        <a:latin typeface="Tahoma" pitchFamily="34" charset="0"/>
        <a:ea typeface="+mn-ea"/>
        <a:cs typeface="Arial" pitchFamily="34" charset="0"/>
      </a:defRPr>
    </a:lvl5pPr>
    <a:lvl6pPr marL="2286000" algn="l" defTabSz="914400" rtl="0" eaLnBrk="1" latinLnBrk="0" hangingPunct="1">
      <a:defRPr kern="1200">
        <a:solidFill>
          <a:schemeClr val="tx1"/>
        </a:solidFill>
        <a:latin typeface="Tahoma" pitchFamily="34" charset="0"/>
        <a:ea typeface="+mn-ea"/>
        <a:cs typeface="Arial" pitchFamily="34" charset="0"/>
      </a:defRPr>
    </a:lvl6pPr>
    <a:lvl7pPr marL="2743200" algn="l" defTabSz="914400" rtl="0" eaLnBrk="1" latinLnBrk="0" hangingPunct="1">
      <a:defRPr kern="1200">
        <a:solidFill>
          <a:schemeClr val="tx1"/>
        </a:solidFill>
        <a:latin typeface="Tahoma" pitchFamily="34" charset="0"/>
        <a:ea typeface="+mn-ea"/>
        <a:cs typeface="Arial" pitchFamily="34" charset="0"/>
      </a:defRPr>
    </a:lvl7pPr>
    <a:lvl8pPr marL="3200400" algn="l" defTabSz="914400" rtl="0" eaLnBrk="1" latinLnBrk="0" hangingPunct="1">
      <a:defRPr kern="1200">
        <a:solidFill>
          <a:schemeClr val="tx1"/>
        </a:solidFill>
        <a:latin typeface="Tahoma" pitchFamily="34" charset="0"/>
        <a:ea typeface="+mn-ea"/>
        <a:cs typeface="Arial" pitchFamily="34" charset="0"/>
      </a:defRPr>
    </a:lvl8pPr>
    <a:lvl9pPr marL="3657600" algn="l" defTabSz="914400" rtl="0" eaLnBrk="1" latinLnBrk="0" hangingPunct="1">
      <a:defRPr kern="1200">
        <a:solidFill>
          <a:schemeClr val="tx1"/>
        </a:solidFill>
        <a:latin typeface="Tahoma" pitchFamily="34" charset="0"/>
        <a:ea typeface="+mn-ea"/>
        <a:cs typeface="Arial"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2" d="100"/>
          <a:sy n="72" d="100"/>
        </p:scale>
        <p:origin x="1690" y="5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png"/></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w="9525">
                <a:noFill/>
                <a:miter lim="800000"/>
                <a:headEnd/>
                <a:tailEnd/>
              </a:ln>
              <a:effectLst/>
            </p:spPr>
            <p:txBody>
              <a:bodyPr wrap="none" anchor="ctr"/>
              <a:lstStyle/>
              <a:p>
                <a:pPr>
                  <a:defRPr/>
                </a:pPr>
                <a:endParaRPr lang="en-US"/>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defRPr/>
                </a:pPr>
                <a:endParaRPr lang="en-US"/>
              </a:p>
            </p:txBody>
          </p:sp>
        </p:grpSp>
        <p:grpSp>
          <p:nvGrpSpPr>
            <p:cNvPr id="6" name="Group 6"/>
            <p:cNvGrpSpPr>
              <a:grpSpLocks/>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defRPr/>
                </a:pPr>
                <a:endParaRPr lang="en-US"/>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defRPr/>
              </a:pPr>
              <a:endParaRPr lang="en-US"/>
            </a:p>
          </p:txBody>
        </p:sp>
        <p:sp>
          <p:nvSpPr>
            <p:cNvPr id="8" name="Rectangle 10"/>
            <p:cNvSpPr>
              <a:spLocks noChangeArrowheads="1"/>
            </p:cNvSpPr>
            <p:nvPr/>
          </p:nvSpPr>
          <p:spPr bwMode="auto">
            <a:xfrm>
              <a:off x="400" y="1536"/>
              <a:ext cx="20" cy="663"/>
            </a:xfrm>
            <a:prstGeom prst="rect">
              <a:avLst/>
            </a:prstGeom>
            <a:solidFill>
              <a:schemeClr val="bg2"/>
            </a:solidFill>
            <a:ln w="9525">
              <a:noFill/>
              <a:miter lim="800000"/>
              <a:headEnd/>
              <a:tailEnd/>
            </a:ln>
            <a:effectLst/>
          </p:spPr>
          <p:txBody>
            <a:bodyPr wrap="none" anchor="ctr"/>
            <a:lstStyle/>
            <a:p>
              <a:pPr>
                <a:defRPr/>
              </a:pPr>
              <a:endParaRPr lang="en-US"/>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defRPr/>
              </a:pPr>
              <a:endParaRPr lang="en-US"/>
            </a:p>
          </p:txBody>
        </p:sp>
      </p:grpSp>
      <p:pic>
        <p:nvPicPr>
          <p:cNvPr id="14" name="Picture 17"/>
          <p:cNvPicPr>
            <a:picLocks noChangeAspect="1" noChangeArrowheads="1"/>
          </p:cNvPicPr>
          <p:nvPr userDrawn="1"/>
        </p:nvPicPr>
        <p:blipFill>
          <a:blip r:embed="rId2"/>
          <a:srcRect/>
          <a:stretch>
            <a:fillRect/>
          </a:stretch>
        </p:blipFill>
        <p:spPr bwMode="auto">
          <a:xfrm>
            <a:off x="4725988" y="4010025"/>
            <a:ext cx="0" cy="0"/>
          </a:xfrm>
          <a:prstGeom prst="rect">
            <a:avLst/>
          </a:prstGeom>
          <a:noFill/>
          <a:ln w="9525">
            <a:noFill/>
            <a:miter lim="800000"/>
            <a:headEnd/>
            <a:tailEnd/>
          </a:ln>
        </p:spPr>
      </p:pic>
      <p:sp>
        <p:nvSpPr>
          <p:cNvPr id="77836" name="Rectangle 12"/>
          <p:cNvSpPr>
            <a:spLocks noGrp="1" noChangeArrowheads="1"/>
          </p:cNvSpPr>
          <p:nvPr>
            <p:ph type="ctrTitle"/>
          </p:nvPr>
        </p:nvSpPr>
        <p:spPr>
          <a:xfrm>
            <a:off x="990600" y="1676400"/>
            <a:ext cx="7772400" cy="1462088"/>
          </a:xfrm>
        </p:spPr>
        <p:txBody>
          <a:bodyPr/>
          <a:lstStyle>
            <a:lvl1pPr>
              <a:defRPr/>
            </a:lvl1pPr>
          </a:lstStyle>
          <a:p>
            <a:r>
              <a:rPr lang="en-US"/>
              <a:t>Click to edit Master title style</a:t>
            </a:r>
          </a:p>
        </p:txBody>
      </p:sp>
      <p:sp>
        <p:nvSpPr>
          <p:cNvPr id="77837"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en-US"/>
              <a:t>Click to edit Master subtitle style</a:t>
            </a:r>
          </a:p>
        </p:txBody>
      </p:sp>
      <p:sp>
        <p:nvSpPr>
          <p:cNvPr id="15" name="Date Placeholder 14"/>
          <p:cNvSpPr>
            <a:spLocks noGrp="1" noChangeArrowheads="1"/>
          </p:cNvSpPr>
          <p:nvPr>
            <p:ph type="dt" sz="half" idx="10"/>
          </p:nvPr>
        </p:nvSpPr>
        <p:spPr bwMode="auto">
          <a:xfrm>
            <a:off x="990600" y="6248400"/>
            <a:ext cx="19050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eaLnBrk="1" hangingPunct="1">
              <a:defRPr sz="1400">
                <a:solidFill>
                  <a:schemeClr val="bg2"/>
                </a:solidFill>
              </a:defRPr>
            </a:lvl1pPr>
          </a:lstStyle>
          <a:p>
            <a:pPr>
              <a:defRPr/>
            </a:pPr>
            <a:endParaRPr lang="en-US"/>
          </a:p>
        </p:txBody>
      </p:sp>
      <p:sp>
        <p:nvSpPr>
          <p:cNvPr id="16" name="Footer Placeholder 15"/>
          <p:cNvSpPr>
            <a:spLocks noGrp="1" noChangeArrowheads="1"/>
          </p:cNvSpPr>
          <p:nvPr>
            <p:ph type="ftr" sz="quarter" idx="11"/>
          </p:nvPr>
        </p:nvSpPr>
        <p:spPr bwMode="auto">
          <a:xfrm>
            <a:off x="3429000" y="6248400"/>
            <a:ext cx="28956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lgn="ctr" eaLnBrk="1" hangingPunct="1">
              <a:defRPr sz="1400">
                <a:solidFill>
                  <a:schemeClr val="bg2"/>
                </a:solidFill>
              </a:defRPr>
            </a:lvl1pPr>
          </a:lstStyle>
          <a:p>
            <a:pPr>
              <a:defRPr/>
            </a:pPr>
            <a:endParaRPr lang="en-US"/>
          </a:p>
        </p:txBody>
      </p:sp>
      <p:sp>
        <p:nvSpPr>
          <p:cNvPr id="17" name="Slide Number Placeholder 16"/>
          <p:cNvSpPr>
            <a:spLocks noGrp="1" noChangeArrowheads="1"/>
          </p:cNvSpPr>
          <p:nvPr>
            <p:ph type="sldNum" sz="quarter" idx="12"/>
          </p:nvPr>
        </p:nvSpPr>
        <p:spPr bwMode="auto">
          <a:xfrm>
            <a:off x="6858000" y="6248400"/>
            <a:ext cx="19050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lgn="r" eaLnBrk="1" hangingPunct="1">
              <a:defRPr sz="1400">
                <a:solidFill>
                  <a:schemeClr val="bg2"/>
                </a:solidFill>
              </a:defRPr>
            </a:lvl1pPr>
          </a:lstStyle>
          <a:p>
            <a:pPr>
              <a:defRPr/>
            </a:pPr>
            <a:fld id="{29887E8C-A32D-4A84-A44A-0CFB34E098C7}" type="slidenum">
              <a:rPr lang="en-US"/>
              <a:pPr>
                <a:defRPr/>
              </a:pPr>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spd="med">
    <p:comb/>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76200"/>
            <a:ext cx="2286000" cy="63246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0" y="76200"/>
            <a:ext cx="6705600" cy="63246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spd="med">
    <p:comb/>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spd="med">
    <p:comb/>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transition spd="med">
    <p:comb/>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0" y="685800"/>
            <a:ext cx="4495800" cy="5715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685800"/>
            <a:ext cx="4495800" cy="5715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spd="med">
    <p:comb/>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spd="med">
    <p:comb/>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transition spd="med">
    <p:comb/>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spd="med">
    <p:comb/>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transition spd="med">
    <p:comb/>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transition spd="med">
    <p:comb/>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w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6802" name="Rectangle 2"/>
          <p:cNvSpPr>
            <a:spLocks noChangeArrowheads="1"/>
          </p:cNvSpPr>
          <p:nvPr/>
        </p:nvSpPr>
        <p:spPr bwMode="ltGray">
          <a:xfrm>
            <a:off x="382588" y="0"/>
            <a:ext cx="328612"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defRPr/>
            </a:pPr>
            <a:endParaRPr kumimoji="1" lang="en-US" sz="2400"/>
          </a:p>
        </p:txBody>
      </p:sp>
      <p:sp>
        <p:nvSpPr>
          <p:cNvPr id="76803" name="Rectangle 3"/>
          <p:cNvSpPr>
            <a:spLocks noChangeArrowheads="1"/>
          </p:cNvSpPr>
          <p:nvPr/>
        </p:nvSpPr>
        <p:spPr bwMode="ltGray">
          <a:xfrm>
            <a:off x="522288" y="304800"/>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defRPr/>
            </a:pPr>
            <a:endParaRPr kumimoji="1" lang="en-US" sz="2400"/>
          </a:p>
        </p:txBody>
      </p:sp>
      <p:sp>
        <p:nvSpPr>
          <p:cNvPr id="76804" name="Rectangle 4"/>
          <p:cNvSpPr>
            <a:spLocks noChangeArrowheads="1"/>
          </p:cNvSpPr>
          <p:nvPr/>
        </p:nvSpPr>
        <p:spPr bwMode="auto">
          <a:xfrm>
            <a:off x="762000" y="0"/>
            <a:ext cx="8382000" cy="609600"/>
          </a:xfrm>
          <a:prstGeom prst="rect">
            <a:avLst/>
          </a:prstGeom>
          <a:solidFill>
            <a:srgbClr val="0000FF"/>
          </a:solidFill>
          <a:ln w="9525">
            <a:solidFill>
              <a:schemeClr val="tx1"/>
            </a:solidFill>
            <a:miter lim="800000"/>
            <a:headEnd/>
            <a:tailEnd/>
          </a:ln>
          <a:effectLst/>
        </p:spPr>
        <p:txBody>
          <a:bodyPr wrap="none" anchor="ctr"/>
          <a:lstStyle/>
          <a:p>
            <a:pPr>
              <a:defRPr/>
            </a:pPr>
            <a:endParaRPr lang="en-US"/>
          </a:p>
        </p:txBody>
      </p:sp>
      <p:sp>
        <p:nvSpPr>
          <p:cNvPr id="76805" name="Rectangle 5"/>
          <p:cNvSpPr>
            <a:spLocks noChangeArrowheads="1"/>
          </p:cNvSpPr>
          <p:nvPr/>
        </p:nvSpPr>
        <p:spPr bwMode="ltGray">
          <a:xfrm>
            <a:off x="0" y="0"/>
            <a:ext cx="438150" cy="474663"/>
          </a:xfrm>
          <a:prstGeom prst="rect">
            <a:avLst/>
          </a:prstGeom>
          <a:solidFill>
            <a:schemeClr val="accent2"/>
          </a:solidFill>
          <a:ln w="9525">
            <a:noFill/>
            <a:miter lim="800000"/>
            <a:headEnd/>
            <a:tailEnd/>
          </a:ln>
          <a:effectLst/>
        </p:spPr>
        <p:txBody>
          <a:bodyPr wrap="none" anchor="ctr"/>
          <a:lstStyle/>
          <a:p>
            <a:pPr algn="ctr" eaLnBrk="1" hangingPunct="1">
              <a:defRPr/>
            </a:pPr>
            <a:endParaRPr kumimoji="1" lang="en-US" sz="2400"/>
          </a:p>
        </p:txBody>
      </p:sp>
      <p:sp>
        <p:nvSpPr>
          <p:cNvPr id="76806" name="Rectangle 6"/>
          <p:cNvSpPr>
            <a:spLocks noChangeArrowheads="1"/>
          </p:cNvSpPr>
          <p:nvPr/>
        </p:nvSpPr>
        <p:spPr bwMode="ltGray">
          <a:xfrm>
            <a:off x="152400" y="304800"/>
            <a:ext cx="422275" cy="474663"/>
          </a:xfrm>
          <a:prstGeom prst="rect">
            <a:avLst/>
          </a:prstGeom>
          <a:solidFill>
            <a:schemeClr val="folHlink"/>
          </a:solidFill>
          <a:ln w="9525">
            <a:noFill/>
            <a:miter lim="800000"/>
            <a:headEnd/>
            <a:tailEnd/>
          </a:ln>
          <a:effectLst/>
        </p:spPr>
        <p:txBody>
          <a:bodyPr wrap="none" anchor="ctr"/>
          <a:lstStyle/>
          <a:p>
            <a:pPr algn="ctr" eaLnBrk="1" hangingPunct="1">
              <a:defRPr/>
            </a:pPr>
            <a:endParaRPr kumimoji="1" lang="en-US" sz="2400"/>
          </a:p>
        </p:txBody>
      </p:sp>
      <p:sp>
        <p:nvSpPr>
          <p:cNvPr id="76807" name="Rectangle 7"/>
          <p:cNvSpPr>
            <a:spLocks noChangeArrowheads="1"/>
          </p:cNvSpPr>
          <p:nvPr/>
        </p:nvSpPr>
        <p:spPr bwMode="gray">
          <a:xfrm>
            <a:off x="762000" y="0"/>
            <a:ext cx="31750" cy="776288"/>
          </a:xfrm>
          <a:prstGeom prst="rect">
            <a:avLst/>
          </a:prstGeom>
          <a:solidFill>
            <a:schemeClr val="bg2"/>
          </a:solidFill>
          <a:ln w="9525">
            <a:noFill/>
            <a:miter lim="800000"/>
            <a:headEnd/>
            <a:tailEnd/>
          </a:ln>
          <a:effectLst/>
        </p:spPr>
        <p:txBody>
          <a:bodyPr wrap="none" anchor="ctr"/>
          <a:lstStyle/>
          <a:p>
            <a:pPr algn="ctr" eaLnBrk="1" hangingPunct="1">
              <a:defRPr/>
            </a:pPr>
            <a:endParaRPr kumimoji="1" lang="en-US" sz="2400"/>
          </a:p>
        </p:txBody>
      </p:sp>
      <p:sp>
        <p:nvSpPr>
          <p:cNvPr id="76808" name="Rectangle 8"/>
          <p:cNvSpPr>
            <a:spLocks noChangeArrowheads="1"/>
          </p:cNvSpPr>
          <p:nvPr/>
        </p:nvSpPr>
        <p:spPr bwMode="gray">
          <a:xfrm>
            <a:off x="0" y="654050"/>
            <a:ext cx="8226425" cy="31750"/>
          </a:xfrm>
          <a:prstGeom prst="rect">
            <a:avLst/>
          </a:prstGeom>
          <a:gradFill rotWithShape="1">
            <a:gsLst>
              <a:gs pos="0">
                <a:srgbClr val="66FF33">
                  <a:gamma/>
                  <a:shade val="0"/>
                  <a:invGamma/>
                </a:srgbClr>
              </a:gs>
              <a:gs pos="100000">
                <a:srgbClr val="66FF33">
                  <a:alpha val="0"/>
                </a:srgbClr>
              </a:gs>
            </a:gsLst>
            <a:lin ang="0" scaled="1"/>
          </a:gradFill>
          <a:ln w="0">
            <a:solidFill>
              <a:srgbClr val="66FF33"/>
            </a:solidFill>
            <a:miter lim="800000"/>
            <a:headEnd/>
            <a:tailEnd/>
          </a:ln>
          <a:effectLst/>
        </p:spPr>
        <p:txBody>
          <a:bodyPr wrap="none" anchor="ctr"/>
          <a:lstStyle/>
          <a:p>
            <a:pPr algn="ctr" eaLnBrk="1" hangingPunct="1">
              <a:defRPr/>
            </a:pPr>
            <a:endParaRPr kumimoji="1" lang="en-US" sz="2400">
              <a:solidFill>
                <a:srgbClr val="66FF33"/>
              </a:solidFill>
            </a:endParaRPr>
          </a:p>
        </p:txBody>
      </p:sp>
      <p:sp>
        <p:nvSpPr>
          <p:cNvPr id="76809" name="Rectangle 9"/>
          <p:cNvSpPr>
            <a:spLocks noGrp="1" noChangeArrowheads="1"/>
          </p:cNvSpPr>
          <p:nvPr>
            <p:ph type="title"/>
          </p:nvPr>
        </p:nvSpPr>
        <p:spPr bwMode="auto">
          <a:xfrm>
            <a:off x="762000" y="76200"/>
            <a:ext cx="8174038" cy="5334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5130" name="Rectangle 10"/>
          <p:cNvSpPr>
            <a:spLocks noGrp="1" noChangeArrowheads="1"/>
          </p:cNvSpPr>
          <p:nvPr>
            <p:ph type="body" idx="1"/>
          </p:nvPr>
        </p:nvSpPr>
        <p:spPr bwMode="auto">
          <a:xfrm>
            <a:off x="0" y="685800"/>
            <a:ext cx="9144000" cy="5715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1"/>
            <a:r>
              <a:rPr lang="en-US"/>
              <a:t>Fourth level</a:t>
            </a:r>
          </a:p>
          <a:p>
            <a:pPr lvl="2"/>
            <a:r>
              <a:rPr lang="en-US"/>
              <a:t>Fifth level</a:t>
            </a:r>
          </a:p>
        </p:txBody>
      </p:sp>
      <p:sp>
        <p:nvSpPr>
          <p:cNvPr id="76811" name="Rectangle 11"/>
          <p:cNvSpPr>
            <a:spLocks noChangeArrowheads="1"/>
          </p:cNvSpPr>
          <p:nvPr/>
        </p:nvSpPr>
        <p:spPr bwMode="auto">
          <a:xfrm>
            <a:off x="0" y="6477000"/>
            <a:ext cx="9144000" cy="381000"/>
          </a:xfrm>
          <a:prstGeom prst="rect">
            <a:avLst/>
          </a:prstGeom>
          <a:solidFill>
            <a:srgbClr val="00CCFF"/>
          </a:solidFill>
          <a:ln w="9525">
            <a:solidFill>
              <a:schemeClr val="tx1"/>
            </a:solidFill>
            <a:miter lim="800000"/>
            <a:headEnd/>
            <a:tailEnd/>
          </a:ln>
          <a:effectLst/>
        </p:spPr>
        <p:txBody>
          <a:bodyPr wrap="none" anchor="ctr"/>
          <a:lstStyle/>
          <a:p>
            <a:pPr algn="ctr">
              <a:defRPr/>
            </a:pPr>
            <a:r>
              <a:rPr lang="en-US"/>
              <a:t>Khoa CNTT – ĐH Nông Lâm TP. HCM</a:t>
            </a:r>
          </a:p>
        </p:txBody>
      </p:sp>
      <p:sp>
        <p:nvSpPr>
          <p:cNvPr id="76812" name="Text Box 12"/>
          <p:cNvSpPr txBox="1">
            <a:spLocks noChangeArrowheads="1"/>
          </p:cNvSpPr>
          <p:nvPr/>
        </p:nvSpPr>
        <p:spPr bwMode="auto">
          <a:xfrm>
            <a:off x="8077200" y="6491288"/>
            <a:ext cx="1066800" cy="366712"/>
          </a:xfrm>
          <a:prstGeom prst="rect">
            <a:avLst/>
          </a:prstGeom>
          <a:noFill/>
          <a:ln w="9525">
            <a:noFill/>
            <a:miter lim="800000"/>
            <a:headEnd/>
            <a:tailEnd/>
          </a:ln>
          <a:effectLst/>
        </p:spPr>
        <p:txBody>
          <a:bodyPr>
            <a:spAutoFit/>
          </a:bodyPr>
          <a:lstStyle/>
          <a:p>
            <a:pPr>
              <a:spcBef>
                <a:spcPct val="50000"/>
              </a:spcBef>
              <a:defRPr/>
            </a:pPr>
            <a:fld id="{F0281025-7420-4368-AC99-3AD0AC65B4CE}" type="slidenum">
              <a:rPr lang="en-US" smtClean="0"/>
              <a:pPr>
                <a:spcBef>
                  <a:spcPct val="50000"/>
                </a:spcBef>
                <a:defRPr/>
              </a:pPr>
              <a:t>‹#›</a:t>
            </a:fld>
            <a:r>
              <a:rPr lang="en-US"/>
              <a:t>/78</a:t>
            </a:r>
          </a:p>
        </p:txBody>
      </p:sp>
      <p:pic>
        <p:nvPicPr>
          <p:cNvPr id="5133" name="Picture 13"/>
          <p:cNvPicPr>
            <a:picLocks noChangeAspect="1" noChangeArrowheads="1"/>
          </p:cNvPicPr>
          <p:nvPr userDrawn="1"/>
        </p:nvPicPr>
        <p:blipFill>
          <a:blip r:embed="rId13"/>
          <a:srcRect/>
          <a:stretch>
            <a:fillRect/>
          </a:stretch>
        </p:blipFill>
        <p:spPr bwMode="auto">
          <a:xfrm>
            <a:off x="4725988" y="4010025"/>
            <a:ext cx="0" cy="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85"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ransition spd="med">
    <p:comb/>
  </p:transition>
  <p:txStyles>
    <p:titleStyle>
      <a:lvl1pPr algn="l" rtl="0" eaLnBrk="0" fontAlgn="base" hangingPunct="0">
        <a:spcBef>
          <a:spcPct val="0"/>
        </a:spcBef>
        <a:spcAft>
          <a:spcPct val="0"/>
        </a:spcAft>
        <a:defRPr sz="3200" b="1">
          <a:solidFill>
            <a:srgbClr val="FFFF00"/>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3200" b="1">
          <a:solidFill>
            <a:srgbClr val="FFFF00"/>
          </a:solidFill>
          <a:effectLst>
            <a:outerShdw blurRad="38100" dist="38100" dir="2700000" algn="tl">
              <a:srgbClr val="C0C0C0"/>
            </a:outerShdw>
          </a:effectLst>
          <a:latin typeface="Tahoma" pitchFamily="34" charset="0"/>
        </a:defRPr>
      </a:lvl2pPr>
      <a:lvl3pPr algn="l" rtl="0" eaLnBrk="0" fontAlgn="base" hangingPunct="0">
        <a:spcBef>
          <a:spcPct val="0"/>
        </a:spcBef>
        <a:spcAft>
          <a:spcPct val="0"/>
        </a:spcAft>
        <a:defRPr sz="3200" b="1">
          <a:solidFill>
            <a:srgbClr val="FFFF00"/>
          </a:solidFill>
          <a:effectLst>
            <a:outerShdw blurRad="38100" dist="38100" dir="2700000" algn="tl">
              <a:srgbClr val="C0C0C0"/>
            </a:outerShdw>
          </a:effectLst>
          <a:latin typeface="Tahoma" pitchFamily="34" charset="0"/>
        </a:defRPr>
      </a:lvl3pPr>
      <a:lvl4pPr algn="l" rtl="0" eaLnBrk="0" fontAlgn="base" hangingPunct="0">
        <a:spcBef>
          <a:spcPct val="0"/>
        </a:spcBef>
        <a:spcAft>
          <a:spcPct val="0"/>
        </a:spcAft>
        <a:defRPr sz="3200" b="1">
          <a:solidFill>
            <a:srgbClr val="FFFF00"/>
          </a:solidFill>
          <a:effectLst>
            <a:outerShdw blurRad="38100" dist="38100" dir="2700000" algn="tl">
              <a:srgbClr val="C0C0C0"/>
            </a:outerShdw>
          </a:effectLst>
          <a:latin typeface="Tahoma" pitchFamily="34" charset="0"/>
        </a:defRPr>
      </a:lvl4pPr>
      <a:lvl5pPr algn="l" rtl="0" eaLnBrk="0" fontAlgn="base" hangingPunct="0">
        <a:spcBef>
          <a:spcPct val="0"/>
        </a:spcBef>
        <a:spcAft>
          <a:spcPct val="0"/>
        </a:spcAft>
        <a:defRPr sz="3200" b="1">
          <a:solidFill>
            <a:srgbClr val="FFFF00"/>
          </a:solidFill>
          <a:effectLst>
            <a:outerShdw blurRad="38100" dist="38100" dir="2700000" algn="tl">
              <a:srgbClr val="C0C0C0"/>
            </a:outerShdw>
          </a:effectLst>
          <a:latin typeface="Tahoma" pitchFamily="34" charset="0"/>
        </a:defRPr>
      </a:lvl5pPr>
      <a:lvl6pPr marL="457200" algn="l" rtl="0" fontAlgn="base">
        <a:spcBef>
          <a:spcPct val="0"/>
        </a:spcBef>
        <a:spcAft>
          <a:spcPct val="0"/>
        </a:spcAft>
        <a:defRPr sz="3200" b="1">
          <a:solidFill>
            <a:srgbClr val="FFFF00"/>
          </a:solidFill>
          <a:effectLst>
            <a:outerShdw blurRad="38100" dist="38100" dir="2700000" algn="tl">
              <a:srgbClr val="C0C0C0"/>
            </a:outerShdw>
          </a:effectLst>
          <a:latin typeface="Tahoma" pitchFamily="34" charset="0"/>
        </a:defRPr>
      </a:lvl6pPr>
      <a:lvl7pPr marL="914400" algn="l" rtl="0" fontAlgn="base">
        <a:spcBef>
          <a:spcPct val="0"/>
        </a:spcBef>
        <a:spcAft>
          <a:spcPct val="0"/>
        </a:spcAft>
        <a:defRPr sz="3200" b="1">
          <a:solidFill>
            <a:srgbClr val="FFFF00"/>
          </a:solidFill>
          <a:effectLst>
            <a:outerShdw blurRad="38100" dist="38100" dir="2700000" algn="tl">
              <a:srgbClr val="C0C0C0"/>
            </a:outerShdw>
          </a:effectLst>
          <a:latin typeface="Tahoma" pitchFamily="34" charset="0"/>
        </a:defRPr>
      </a:lvl7pPr>
      <a:lvl8pPr marL="1371600" algn="l" rtl="0" fontAlgn="base">
        <a:spcBef>
          <a:spcPct val="0"/>
        </a:spcBef>
        <a:spcAft>
          <a:spcPct val="0"/>
        </a:spcAft>
        <a:defRPr sz="3200" b="1">
          <a:solidFill>
            <a:srgbClr val="FFFF00"/>
          </a:solidFill>
          <a:effectLst>
            <a:outerShdw blurRad="38100" dist="38100" dir="2700000" algn="tl">
              <a:srgbClr val="C0C0C0"/>
            </a:outerShdw>
          </a:effectLst>
          <a:latin typeface="Tahoma" pitchFamily="34" charset="0"/>
        </a:defRPr>
      </a:lvl8pPr>
      <a:lvl9pPr marL="1828800" algn="l" rtl="0" fontAlgn="base">
        <a:spcBef>
          <a:spcPct val="0"/>
        </a:spcBef>
        <a:spcAft>
          <a:spcPct val="0"/>
        </a:spcAft>
        <a:defRPr sz="3200" b="1">
          <a:solidFill>
            <a:srgbClr val="FFFF00"/>
          </a:solidFill>
          <a:effectLst>
            <a:outerShdw blurRad="38100" dist="38100" dir="2700000" algn="tl">
              <a:srgbClr val="C0C0C0"/>
            </a:outerShdw>
          </a:effectLst>
          <a:latin typeface="Tahoma" pitchFamily="34" charset="0"/>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6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4.xml"/><Relationship Id="rId1" Type="http://schemas.openxmlformats.org/officeDocument/2006/relationships/vmlDrawing" Target="../drawings/vmlDrawing3.vml"/><Relationship Id="rId5" Type="http://schemas.openxmlformats.org/officeDocument/2006/relationships/image" Target="../media/image7.png"/><Relationship Id="rId4" Type="http://schemas.openxmlformats.org/officeDocument/2006/relationships/oleObject" Target="../embeddings/oleObject3.bin"/></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9.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3.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pPr eaLnBrk="1" hangingPunct="1">
              <a:defRPr/>
            </a:pPr>
            <a:r>
              <a:rPr lang="en-US" sz="4000">
                <a:solidFill>
                  <a:srgbClr val="FF0000"/>
                </a:solidFill>
              </a:rPr>
              <a:t>NETWORK PROGRAMMING</a:t>
            </a:r>
          </a:p>
        </p:txBody>
      </p:sp>
      <p:sp>
        <p:nvSpPr>
          <p:cNvPr id="7171" name="Rectangle 3"/>
          <p:cNvSpPr>
            <a:spLocks noGrp="1" noChangeArrowheads="1"/>
          </p:cNvSpPr>
          <p:nvPr>
            <p:ph type="subTitle" idx="1"/>
          </p:nvPr>
        </p:nvSpPr>
        <p:spPr/>
        <p:txBody>
          <a:bodyPr/>
          <a:lstStyle/>
          <a:p>
            <a:pPr eaLnBrk="1" hangingPunct="1"/>
            <a:r>
              <a:rPr lang="en-US" sz="3200" b="1">
                <a:solidFill>
                  <a:srgbClr val="0000FF"/>
                </a:solidFill>
              </a:rPr>
              <a:t>SOCKET PROGRAMMING</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lstStyle/>
          <a:p>
            <a:pPr eaLnBrk="1" hangingPunct="1">
              <a:defRPr/>
            </a:pPr>
            <a:r>
              <a:rPr lang="en-US"/>
              <a:t>TCP and UDP Socket</a:t>
            </a:r>
            <a:endParaRPr lang="en-US" b="0"/>
          </a:p>
        </p:txBody>
      </p:sp>
      <p:sp>
        <p:nvSpPr>
          <p:cNvPr id="11267" name="Rectangle 3"/>
          <p:cNvSpPr>
            <a:spLocks noGrp="1" noChangeArrowheads="1"/>
          </p:cNvSpPr>
          <p:nvPr>
            <p:ph type="body" idx="1"/>
          </p:nvPr>
        </p:nvSpPr>
        <p:spPr/>
        <p:txBody>
          <a:bodyPr/>
          <a:lstStyle/>
          <a:p>
            <a:pPr marL="177800" indent="-177800" eaLnBrk="1" hangingPunct="1">
              <a:lnSpc>
                <a:spcPct val="90000"/>
              </a:lnSpc>
              <a:spcBef>
                <a:spcPts val="300"/>
              </a:spcBef>
            </a:pPr>
            <a:r>
              <a:rPr lang="en-US" b="1">
                <a:solidFill>
                  <a:srgbClr val="0000FF"/>
                </a:solidFill>
                <a:ea typeface="Arial Unicode MS"/>
              </a:rPr>
              <a:t>TCP</a:t>
            </a:r>
          </a:p>
          <a:p>
            <a:pPr marL="627063" lvl="1" eaLnBrk="1" hangingPunct="1">
              <a:lnSpc>
                <a:spcPct val="90000"/>
              </a:lnSpc>
              <a:spcBef>
                <a:spcPts val="300"/>
              </a:spcBef>
            </a:pPr>
            <a:r>
              <a:rPr lang="en-US" sz="2800">
                <a:ea typeface="Arial Unicode MS"/>
              </a:rPr>
              <a:t>When two applications want to communicate to each other </a:t>
            </a:r>
            <a:r>
              <a:rPr lang="en-US" sz="2800" b="1">
                <a:ea typeface="Arial Unicode MS"/>
              </a:rPr>
              <a:t>reliably</a:t>
            </a:r>
            <a:r>
              <a:rPr lang="en-US" sz="2800">
                <a:ea typeface="Arial Unicode MS"/>
              </a:rPr>
              <a:t>, they establish a connection and send data back and forth over that connection. HTTP, FTP, Telnet are examples of applications that require a reliable communication channel</a:t>
            </a:r>
          </a:p>
          <a:p>
            <a:pPr marL="627063" lvl="1" eaLnBrk="1" hangingPunct="1">
              <a:lnSpc>
                <a:spcPct val="90000"/>
              </a:lnSpc>
              <a:spcBef>
                <a:spcPts val="300"/>
              </a:spcBef>
            </a:pPr>
            <a:r>
              <a:rPr lang="en-US" sz="2800" b="1">
                <a:ea typeface="Arial Unicode MS"/>
              </a:rPr>
              <a:t>TCP</a:t>
            </a:r>
            <a:r>
              <a:rPr lang="en-US" sz="2800">
                <a:ea typeface="Arial Unicode MS"/>
              </a:rPr>
              <a:t> provides a </a:t>
            </a:r>
            <a:r>
              <a:rPr lang="en-US" sz="2800" b="1">
                <a:ea typeface="Arial Unicode MS"/>
              </a:rPr>
              <a:t>point-to-point channel </a:t>
            </a:r>
            <a:r>
              <a:rPr lang="en-US" sz="2800">
                <a:ea typeface="Arial Unicode MS"/>
              </a:rPr>
              <a:t>for applications that require reliable communications.  </a:t>
            </a:r>
          </a:p>
          <a:p>
            <a:pPr marL="177800" indent="-177800" eaLnBrk="1" hangingPunct="1">
              <a:lnSpc>
                <a:spcPct val="90000"/>
              </a:lnSpc>
              <a:spcBef>
                <a:spcPts val="300"/>
              </a:spcBef>
            </a:pPr>
            <a:r>
              <a:rPr lang="en-US" b="1">
                <a:solidFill>
                  <a:srgbClr val="0000FF"/>
                </a:solidFill>
                <a:ea typeface="Arial Unicode MS"/>
              </a:rPr>
              <a:t>UDP</a:t>
            </a:r>
          </a:p>
          <a:p>
            <a:pPr marL="574675" lvl="1" eaLnBrk="1" hangingPunct="1">
              <a:lnSpc>
                <a:spcPct val="90000"/>
              </a:lnSpc>
              <a:spcBef>
                <a:spcPts val="300"/>
              </a:spcBef>
            </a:pPr>
            <a:r>
              <a:rPr lang="en-US" sz="2800">
                <a:ea typeface="Arial Unicode MS"/>
              </a:rPr>
              <a:t>The </a:t>
            </a:r>
            <a:r>
              <a:rPr lang="en-US" sz="2800" b="1">
                <a:ea typeface="Arial Unicode MS"/>
              </a:rPr>
              <a:t>UDP</a:t>
            </a:r>
            <a:r>
              <a:rPr lang="en-US" sz="2800">
                <a:ea typeface="Arial Unicode MS"/>
              </a:rPr>
              <a:t> protocol provides for communication that is </a:t>
            </a:r>
            <a:r>
              <a:rPr lang="en-US" sz="2800" b="1">
                <a:ea typeface="Arial Unicode MS"/>
              </a:rPr>
              <a:t>not guaranteed </a:t>
            </a:r>
            <a:r>
              <a:rPr lang="en-US" sz="2800">
                <a:ea typeface="Arial Unicode MS"/>
              </a:rPr>
              <a:t>between two applications on the network. UDP is </a:t>
            </a:r>
            <a:r>
              <a:rPr lang="en-US" sz="2800" b="1">
                <a:ea typeface="Arial Unicode MS"/>
              </a:rPr>
              <a:t>not connection-based </a:t>
            </a:r>
            <a:r>
              <a:rPr lang="en-US" sz="2800">
                <a:ea typeface="Arial Unicode MS"/>
              </a:rPr>
              <a:t>like TCP. Rather, it sends independent packets of data, called </a:t>
            </a:r>
            <a:r>
              <a:rPr lang="en-US" sz="2800" b="1" i="1">
                <a:ea typeface="Arial Unicode MS"/>
              </a:rPr>
              <a:t>datagrams</a:t>
            </a:r>
            <a:r>
              <a:rPr lang="en-US" sz="2800">
                <a:ea typeface="Arial Unicode MS"/>
              </a:rPr>
              <a:t>, from one application to another</a:t>
            </a:r>
          </a:p>
        </p:txBody>
      </p:sp>
    </p:spTree>
  </p:cSld>
  <p:clrMapOvr>
    <a:masterClrMapping/>
  </p:clrMapOvr>
  <p:transition spd="med">
    <p:comb/>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B55E6-47E1-4212-998F-4DE98F2F1BD9}"/>
              </a:ext>
            </a:extLst>
          </p:cNvPr>
          <p:cNvSpPr>
            <a:spLocks noGrp="1"/>
          </p:cNvSpPr>
          <p:nvPr>
            <p:ph type="title"/>
          </p:nvPr>
        </p:nvSpPr>
        <p:spPr/>
        <p:txBody>
          <a:bodyPr/>
          <a:lstStyle/>
          <a:p>
            <a:r>
              <a:rPr lang="vi-VN"/>
              <a:t>Client - Server Comunication</a:t>
            </a:r>
          </a:p>
        </p:txBody>
      </p:sp>
      <p:sp>
        <p:nvSpPr>
          <p:cNvPr id="4" name="Rectangle: Rounded Corners 3">
            <a:extLst>
              <a:ext uri="{FF2B5EF4-FFF2-40B4-BE49-F238E27FC236}">
                <a16:creationId xmlns:a16="http://schemas.microsoft.com/office/drawing/2014/main" id="{1B01C1EB-121E-40AA-B75D-8314C43695E4}"/>
              </a:ext>
            </a:extLst>
          </p:cNvPr>
          <p:cNvSpPr/>
          <p:nvPr/>
        </p:nvSpPr>
        <p:spPr bwMode="auto">
          <a:xfrm>
            <a:off x="35496" y="724493"/>
            <a:ext cx="4457236" cy="5400600"/>
          </a:xfrm>
          <a:prstGeom prst="roundRect">
            <a:avLst/>
          </a:prstGeom>
          <a:solidFill>
            <a:schemeClr val="accent1"/>
          </a:solidFill>
          <a:ln w="9525"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a:ln>
                  <a:noFill/>
                </a:ln>
                <a:solidFill>
                  <a:schemeClr val="tx1"/>
                </a:solidFill>
                <a:effectLst/>
                <a:latin typeface="Tahoma" pitchFamily="34" charset="0"/>
                <a:cs typeface="Arial" pitchFamily="34" charset="0"/>
              </a:rPr>
              <a:t>Client</a:t>
            </a:r>
          </a:p>
          <a:p>
            <a:pPr marL="169863" indent="-169863">
              <a:buFontTx/>
              <a:buChar char="-"/>
            </a:pPr>
            <a:r>
              <a:rPr lang="en-US" sz="2400" b="1"/>
              <a:t>initiate connection</a:t>
            </a:r>
          </a:p>
          <a:p>
            <a:pPr marL="169863" indent="-169863">
              <a:buFontTx/>
              <a:buChar char="-"/>
            </a:pPr>
            <a:r>
              <a:rPr lang="en-US" sz="2400" b="1"/>
              <a:t>Retrieve user input</a:t>
            </a:r>
          </a:p>
          <a:p>
            <a:pPr marL="169863" indent="-169863">
              <a:buFontTx/>
              <a:buChar char="-"/>
            </a:pPr>
            <a:r>
              <a:rPr lang="en-US" sz="2400"/>
              <a:t>Encapsulate in request and </a:t>
            </a:r>
            <a:r>
              <a:rPr lang="en-US" sz="2400" b="1"/>
              <a:t>send it to the Server</a:t>
            </a:r>
          </a:p>
          <a:p>
            <a:pPr marL="169863" indent="-169863">
              <a:buFontTx/>
              <a:buChar char="-"/>
            </a:pPr>
            <a:r>
              <a:rPr lang="en-US" sz="2400" b="1"/>
              <a:t>Retrieve data (response) from Server</a:t>
            </a:r>
          </a:p>
          <a:p>
            <a:pPr marL="169863" indent="-169863">
              <a:buFontTx/>
              <a:buChar char="-"/>
            </a:pPr>
            <a:r>
              <a:rPr lang="en-US" sz="2400"/>
              <a:t>De-encapsulate and </a:t>
            </a:r>
            <a:r>
              <a:rPr lang="en-US" sz="2400" b="1"/>
              <a:t>display data to users</a:t>
            </a:r>
          </a:p>
          <a:p>
            <a:pPr marL="169863" indent="-169863">
              <a:buFontTx/>
              <a:buChar char="-"/>
            </a:pPr>
            <a:r>
              <a:rPr lang="en-US" sz="2400"/>
              <a:t>Request more data</a:t>
            </a:r>
          </a:p>
          <a:p>
            <a:pPr marL="169863" indent="-169863">
              <a:buFontTx/>
              <a:buChar char="-"/>
            </a:pPr>
            <a:r>
              <a:rPr lang="en-US" sz="2400" b="1"/>
              <a:t>Request for closing connection</a:t>
            </a:r>
          </a:p>
          <a:p>
            <a:pPr marL="342900" indent="-342900">
              <a:buFontTx/>
              <a:buChar char="-"/>
            </a:pPr>
            <a:endParaRPr lang="en-US" sz="2400"/>
          </a:p>
          <a:p>
            <a:pPr marL="342900" indent="-342900">
              <a:buFontTx/>
              <a:buChar char="-"/>
            </a:pPr>
            <a:endParaRPr kumimoji="0" lang="en-US" sz="2400" b="0" i="0" u="none" strike="noStrike" cap="none" normalizeH="0" baseline="0">
              <a:ln>
                <a:noFill/>
              </a:ln>
              <a:solidFill>
                <a:schemeClr val="tx1"/>
              </a:solidFill>
              <a:effectLst/>
              <a:latin typeface="Tahoma" pitchFamily="34" charset="0"/>
              <a:cs typeface="Arial" pitchFamily="34" charset="0"/>
            </a:endParaRPr>
          </a:p>
          <a:p>
            <a:pPr marL="342900" marR="0" indent="-342900" algn="l" defTabSz="914400" rtl="0" eaLnBrk="0" fontAlgn="base" latinLnBrk="0" hangingPunct="0">
              <a:lnSpc>
                <a:spcPct val="100000"/>
              </a:lnSpc>
              <a:spcBef>
                <a:spcPct val="0"/>
              </a:spcBef>
              <a:spcAft>
                <a:spcPct val="0"/>
              </a:spcAft>
              <a:buClrTx/>
              <a:buSzTx/>
              <a:buFontTx/>
              <a:buChar char="-"/>
              <a:tabLst/>
            </a:pPr>
            <a:endParaRPr kumimoji="0" lang="vi-VN" sz="2400" b="0" i="0" u="none" strike="noStrike" cap="none" normalizeH="0" baseline="0">
              <a:ln>
                <a:noFill/>
              </a:ln>
              <a:solidFill>
                <a:schemeClr val="tx1"/>
              </a:solidFill>
              <a:effectLst/>
              <a:latin typeface="Tahoma" pitchFamily="34" charset="0"/>
              <a:cs typeface="Arial" pitchFamily="34" charset="0"/>
            </a:endParaRPr>
          </a:p>
        </p:txBody>
      </p:sp>
      <p:sp>
        <p:nvSpPr>
          <p:cNvPr id="5" name="Rectangle: Rounded Corners 4">
            <a:extLst>
              <a:ext uri="{FF2B5EF4-FFF2-40B4-BE49-F238E27FC236}">
                <a16:creationId xmlns:a16="http://schemas.microsoft.com/office/drawing/2014/main" id="{F2DDDC49-4378-4432-BB33-AF642375E88B}"/>
              </a:ext>
            </a:extLst>
          </p:cNvPr>
          <p:cNvSpPr/>
          <p:nvPr/>
        </p:nvSpPr>
        <p:spPr bwMode="auto">
          <a:xfrm>
            <a:off x="4716016" y="724493"/>
            <a:ext cx="4427984" cy="5400600"/>
          </a:xfrm>
          <a:prstGeom prst="roundRect">
            <a:avLst/>
          </a:prstGeom>
          <a:ln>
            <a:headEnd type="none" w="sm" len="sm"/>
            <a:tailEnd type="none" w="sm" len="sm"/>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a:ln>
                  <a:noFill/>
                </a:ln>
                <a:solidFill>
                  <a:schemeClr val="tx1"/>
                </a:solidFill>
                <a:effectLst/>
                <a:latin typeface="Tahoma" pitchFamily="34" charset="0"/>
                <a:cs typeface="Arial" pitchFamily="34" charset="0"/>
              </a:rPr>
              <a:t>Server</a:t>
            </a:r>
          </a:p>
          <a:p>
            <a:pPr marL="169863" indent="-169863">
              <a:buFontTx/>
              <a:buChar char="-"/>
            </a:pPr>
            <a:r>
              <a:rPr lang="en-US" sz="2400"/>
              <a:t>Opens port and waits for client </a:t>
            </a:r>
          </a:p>
          <a:p>
            <a:pPr marL="169863" indent="-169863">
              <a:buFontTx/>
              <a:buChar char="-"/>
            </a:pPr>
            <a:r>
              <a:rPr lang="en-US" sz="2400" b="1"/>
              <a:t>Accept the next client</a:t>
            </a:r>
          </a:p>
          <a:p>
            <a:pPr marL="169863" indent="-169863">
              <a:buFontTx/>
              <a:buChar char="-"/>
            </a:pPr>
            <a:r>
              <a:rPr lang="en-US" sz="2400" b="1"/>
              <a:t>Retrieve client request</a:t>
            </a:r>
          </a:p>
          <a:p>
            <a:pPr marL="169863" indent="-169863">
              <a:buFontTx/>
              <a:buChar char="-"/>
            </a:pPr>
            <a:r>
              <a:rPr lang="en-US" sz="2400" b="1"/>
              <a:t>Serve this request</a:t>
            </a:r>
          </a:p>
          <a:p>
            <a:pPr marL="169863" indent="-169863">
              <a:buFontTx/>
              <a:buChar char="-"/>
            </a:pPr>
            <a:r>
              <a:rPr lang="en-US" sz="2400"/>
              <a:t>Encapsulate data in response</a:t>
            </a:r>
          </a:p>
          <a:p>
            <a:pPr marL="169863" indent="-169863">
              <a:buFontTx/>
              <a:buChar char="-"/>
            </a:pPr>
            <a:r>
              <a:rPr lang="en-US" sz="2400" b="1"/>
              <a:t>Send response to client</a:t>
            </a:r>
          </a:p>
          <a:p>
            <a:pPr marL="169863" indent="-169863">
              <a:buFontTx/>
              <a:buChar char="-"/>
            </a:pPr>
            <a:r>
              <a:rPr lang="en-US" sz="2400"/>
              <a:t>Retrieve and serve more requests</a:t>
            </a:r>
          </a:p>
          <a:p>
            <a:pPr marL="169863" indent="-169863">
              <a:buFontTx/>
              <a:buChar char="-"/>
            </a:pPr>
            <a:r>
              <a:rPr lang="en-US" sz="2400" b="1"/>
              <a:t>Close connection</a:t>
            </a:r>
          </a:p>
          <a:p>
            <a:pPr marL="342900" indent="-342900">
              <a:buFontTx/>
              <a:buChar char="-"/>
            </a:pPr>
            <a:endParaRPr lang="en-US" sz="2400"/>
          </a:p>
          <a:p>
            <a:pPr marL="342900" indent="-342900">
              <a:buFontTx/>
              <a:buChar char="-"/>
            </a:pPr>
            <a:endParaRPr kumimoji="0" lang="en-US" sz="2400" b="0" i="0" u="none" strike="noStrike" cap="none" normalizeH="0" baseline="0">
              <a:ln>
                <a:noFill/>
              </a:ln>
              <a:solidFill>
                <a:schemeClr val="tx1"/>
              </a:solidFill>
              <a:effectLst/>
              <a:latin typeface="Tahoma" pitchFamily="34" charset="0"/>
              <a:cs typeface="Arial" pitchFamily="34" charset="0"/>
            </a:endParaRPr>
          </a:p>
          <a:p>
            <a:pPr marL="342900" marR="0" indent="-342900" algn="l" defTabSz="914400" rtl="0" eaLnBrk="0" fontAlgn="base" latinLnBrk="0" hangingPunct="0">
              <a:lnSpc>
                <a:spcPct val="100000"/>
              </a:lnSpc>
              <a:spcBef>
                <a:spcPct val="0"/>
              </a:spcBef>
              <a:spcAft>
                <a:spcPct val="0"/>
              </a:spcAft>
              <a:buClrTx/>
              <a:buSzTx/>
              <a:buFontTx/>
              <a:buChar char="-"/>
              <a:tabLst/>
            </a:pPr>
            <a:endParaRPr kumimoji="0" lang="vi-VN" sz="2400" b="0" i="0" u="none" strike="noStrike" cap="none" normalizeH="0" baseline="0">
              <a:ln>
                <a:noFill/>
              </a:ln>
              <a:solidFill>
                <a:schemeClr val="tx1"/>
              </a:solidFill>
              <a:effectLst/>
              <a:latin typeface="Tahoma" pitchFamily="34" charset="0"/>
              <a:cs typeface="Arial" pitchFamily="34" charset="0"/>
            </a:endParaRPr>
          </a:p>
        </p:txBody>
      </p:sp>
    </p:spTree>
    <p:extLst>
      <p:ext uri="{BB962C8B-B14F-4D97-AF65-F5344CB8AC3E}">
        <p14:creationId xmlns:p14="http://schemas.microsoft.com/office/powerpoint/2010/main" val="2254686416"/>
      </p:ext>
    </p:extLst>
  </p:cSld>
  <p:clrMapOvr>
    <a:masterClrMapping/>
  </p:clrMapOvr>
  <p:transition spd="med">
    <p:comb/>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lIns="92075" tIns="46038" rIns="92075" bIns="46038" anchor="ctr"/>
          <a:lstStyle/>
          <a:p>
            <a:pPr eaLnBrk="1" hangingPunct="1">
              <a:defRPr/>
            </a:pPr>
            <a:r>
              <a:rPr lang="en-US"/>
              <a:t>Client - Server Comunication</a:t>
            </a:r>
          </a:p>
        </p:txBody>
      </p:sp>
      <p:sp>
        <p:nvSpPr>
          <p:cNvPr id="14339" name="Rectangle 3"/>
          <p:cNvSpPr>
            <a:spLocks noGrp="1" noChangeArrowheads="1"/>
          </p:cNvSpPr>
          <p:nvPr>
            <p:ph type="body" idx="1"/>
          </p:nvPr>
        </p:nvSpPr>
        <p:spPr>
          <a:noFill/>
        </p:spPr>
        <p:txBody>
          <a:bodyPr lIns="92075" tIns="46038" rIns="92075" bIns="46038"/>
          <a:lstStyle/>
          <a:p>
            <a:pPr eaLnBrk="1" hangingPunct="1"/>
            <a:r>
              <a:rPr lang="en-US" sz="3200"/>
              <a:t>Difference between client and server is semantic</a:t>
            </a:r>
          </a:p>
          <a:p>
            <a:pPr eaLnBrk="1" hangingPunct="1"/>
            <a:r>
              <a:rPr lang="en-US" sz="3200"/>
              <a:t>It’s all just peers talking to each other</a:t>
            </a:r>
          </a:p>
          <a:p>
            <a:pPr eaLnBrk="1" hangingPunct="1"/>
            <a:r>
              <a:rPr lang="en-US" sz="3200" u="sng"/>
              <a:t>Protocol</a:t>
            </a:r>
            <a:r>
              <a:rPr lang="en-US" sz="3200"/>
              <a:t> - </a:t>
            </a:r>
            <a:r>
              <a:rPr lang="en-US" sz="3200" b="1"/>
              <a:t>roles</a:t>
            </a:r>
            <a:r>
              <a:rPr lang="en-US" sz="3200"/>
              <a:t>, vocabulary, </a:t>
            </a:r>
            <a:r>
              <a:rPr lang="en-US" sz="3200" b="1"/>
              <a:t>rules</a:t>
            </a:r>
            <a:r>
              <a:rPr lang="en-US" sz="3200"/>
              <a:t> for communication (more later)</a:t>
            </a:r>
          </a:p>
        </p:txBody>
      </p:sp>
      <p:grpSp>
        <p:nvGrpSpPr>
          <p:cNvPr id="15" name="Group 14">
            <a:extLst>
              <a:ext uri="{FF2B5EF4-FFF2-40B4-BE49-F238E27FC236}">
                <a16:creationId xmlns:a16="http://schemas.microsoft.com/office/drawing/2014/main" id="{C810561C-626A-406A-A80B-267307E91801}"/>
              </a:ext>
            </a:extLst>
          </p:cNvPr>
          <p:cNvGrpSpPr/>
          <p:nvPr/>
        </p:nvGrpSpPr>
        <p:grpSpPr>
          <a:xfrm>
            <a:off x="539552" y="3579377"/>
            <a:ext cx="7842448" cy="2801951"/>
            <a:chOff x="539552" y="3579377"/>
            <a:chExt cx="7842448" cy="2801951"/>
          </a:xfrm>
        </p:grpSpPr>
        <p:sp>
          <p:nvSpPr>
            <p:cNvPr id="14" name="Thought Bubble: Cloud 13">
              <a:extLst>
                <a:ext uri="{FF2B5EF4-FFF2-40B4-BE49-F238E27FC236}">
                  <a16:creationId xmlns:a16="http://schemas.microsoft.com/office/drawing/2014/main" id="{787436BC-9C35-483F-95F8-A6E558A41F97}"/>
                </a:ext>
              </a:extLst>
            </p:cNvPr>
            <p:cNvSpPr/>
            <p:nvPr/>
          </p:nvSpPr>
          <p:spPr bwMode="auto">
            <a:xfrm rot="10800000">
              <a:off x="3517268" y="4365102"/>
              <a:ext cx="1887013" cy="2016210"/>
            </a:xfrm>
            <a:prstGeom prst="cloudCallout">
              <a:avLst/>
            </a:prstGeom>
            <a:ln>
              <a:headEnd type="none" w="sm" len="sm"/>
              <a:tailEnd type="none" w="sm" len="sm"/>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vi-VN" sz="1800" b="0" i="0" u="none" strike="noStrike" cap="none" normalizeH="0" baseline="0">
                <a:ln>
                  <a:noFill/>
                </a:ln>
                <a:solidFill>
                  <a:schemeClr val="tx1"/>
                </a:solidFill>
                <a:effectLst/>
                <a:latin typeface="Tahoma" pitchFamily="34" charset="0"/>
                <a:cs typeface="Arial" pitchFamily="34" charset="0"/>
              </a:endParaRPr>
            </a:p>
          </p:txBody>
        </p:sp>
        <p:sp>
          <p:nvSpPr>
            <p:cNvPr id="3" name="Rectangle: Rounded Corners 2">
              <a:extLst>
                <a:ext uri="{FF2B5EF4-FFF2-40B4-BE49-F238E27FC236}">
                  <a16:creationId xmlns:a16="http://schemas.microsoft.com/office/drawing/2014/main" id="{A7F7A1B6-B8B5-45EF-90B2-E1C19A74D633}"/>
                </a:ext>
              </a:extLst>
            </p:cNvPr>
            <p:cNvSpPr/>
            <p:nvPr/>
          </p:nvSpPr>
          <p:spPr bwMode="auto">
            <a:xfrm>
              <a:off x="539552" y="4221088"/>
              <a:ext cx="2873896" cy="2160240"/>
            </a:xfrm>
            <a:prstGeom prst="roundRect">
              <a:avLst/>
            </a:prstGeom>
            <a:solidFill>
              <a:schemeClr val="accent1"/>
            </a:solidFill>
            <a:ln w="9525"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800" b="1" i="0" u="none" strike="noStrike" cap="none" normalizeH="0" baseline="0">
                  <a:ln>
                    <a:noFill/>
                  </a:ln>
                  <a:solidFill>
                    <a:schemeClr val="tx1"/>
                  </a:solidFill>
                  <a:effectLst/>
                  <a:latin typeface="Tahoma" pitchFamily="34" charset="0"/>
                  <a:cs typeface="Arial" pitchFamily="34" charset="0"/>
                </a:rPr>
                <a:t>Client</a:t>
              </a:r>
            </a:p>
            <a:p>
              <a:pPr marL="285750" marR="0" indent="-285750" algn="l" defTabSz="914400" rtl="0" eaLnBrk="0" fontAlgn="base" latinLnBrk="0" hangingPunct="0">
                <a:lnSpc>
                  <a:spcPct val="100000"/>
                </a:lnSpc>
                <a:spcBef>
                  <a:spcPct val="0"/>
                </a:spcBef>
                <a:spcAft>
                  <a:spcPct val="0"/>
                </a:spcAft>
                <a:buClrTx/>
                <a:buSzTx/>
                <a:buFontTx/>
                <a:buChar char="-"/>
                <a:tabLst/>
              </a:pPr>
              <a:r>
                <a:rPr lang="en-US" sz="2400"/>
                <a:t>Client Task 1</a:t>
              </a:r>
            </a:p>
            <a:p>
              <a:pPr marL="285750" indent="-285750">
                <a:buFontTx/>
                <a:buChar char="-"/>
              </a:pPr>
              <a:r>
                <a:rPr lang="en-US" sz="2400"/>
                <a:t>Client Task 2</a:t>
              </a:r>
            </a:p>
            <a:p>
              <a:pPr marL="285750" indent="-285750">
                <a:buFontTx/>
                <a:buChar char="-"/>
              </a:pPr>
              <a:r>
                <a:rPr lang="en-US" sz="2400"/>
                <a:t>.....</a:t>
              </a:r>
            </a:p>
            <a:p>
              <a:pPr marL="285750" indent="-285750">
                <a:buFontTx/>
                <a:buChar char="-"/>
              </a:pPr>
              <a:r>
                <a:rPr lang="en-US" sz="2400"/>
                <a:t>Client Task n</a:t>
              </a:r>
            </a:p>
            <a:p>
              <a:pPr marL="285750" marR="0" indent="-285750" algn="l" defTabSz="914400" rtl="0" eaLnBrk="0" fontAlgn="base" latinLnBrk="0" hangingPunct="0">
                <a:lnSpc>
                  <a:spcPct val="100000"/>
                </a:lnSpc>
                <a:spcBef>
                  <a:spcPct val="0"/>
                </a:spcBef>
                <a:spcAft>
                  <a:spcPct val="0"/>
                </a:spcAft>
                <a:buClrTx/>
                <a:buSzTx/>
                <a:buFontTx/>
                <a:buChar char="-"/>
                <a:tabLst/>
              </a:pPr>
              <a:endParaRPr lang="en-US"/>
            </a:p>
            <a:p>
              <a:pPr marL="285750" marR="0" indent="-285750" algn="l" defTabSz="914400" rtl="0" eaLnBrk="0" fontAlgn="base" latinLnBrk="0" hangingPunct="0">
                <a:lnSpc>
                  <a:spcPct val="100000"/>
                </a:lnSpc>
                <a:spcBef>
                  <a:spcPct val="0"/>
                </a:spcBef>
                <a:spcAft>
                  <a:spcPct val="0"/>
                </a:spcAft>
                <a:buClrTx/>
                <a:buSzTx/>
                <a:buFontTx/>
                <a:buChar char="-"/>
                <a:tabLst/>
              </a:pPr>
              <a:endParaRPr kumimoji="0" lang="vi-VN" sz="1800" b="0" i="0" u="none" strike="noStrike" cap="none" normalizeH="0" baseline="0">
                <a:ln>
                  <a:noFill/>
                </a:ln>
                <a:solidFill>
                  <a:schemeClr val="tx1"/>
                </a:solidFill>
                <a:effectLst/>
                <a:latin typeface="Tahoma" pitchFamily="34" charset="0"/>
                <a:cs typeface="Arial" pitchFamily="34" charset="0"/>
              </a:endParaRPr>
            </a:p>
          </p:txBody>
        </p:sp>
        <p:sp>
          <p:nvSpPr>
            <p:cNvPr id="6" name="Rectangle: Rounded Corners 5">
              <a:extLst>
                <a:ext uri="{FF2B5EF4-FFF2-40B4-BE49-F238E27FC236}">
                  <a16:creationId xmlns:a16="http://schemas.microsoft.com/office/drawing/2014/main" id="{94F98080-42C5-4748-8BE4-A7C290EDB1CF}"/>
                </a:ext>
              </a:extLst>
            </p:cNvPr>
            <p:cNvSpPr/>
            <p:nvPr/>
          </p:nvSpPr>
          <p:spPr bwMode="auto">
            <a:xfrm>
              <a:off x="5508104" y="4221088"/>
              <a:ext cx="2873896" cy="2160240"/>
            </a:xfrm>
            <a:prstGeom prst="roundRect">
              <a:avLst/>
            </a:prstGeom>
            <a:ln>
              <a:headEnd type="none" w="sm" len="sm"/>
              <a:tailEnd type="none" w="sm" len="sm"/>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800" b="1" i="0" u="none" strike="noStrike" cap="none" normalizeH="0" baseline="0">
                  <a:ln>
                    <a:noFill/>
                  </a:ln>
                  <a:solidFill>
                    <a:schemeClr val="tx1"/>
                  </a:solidFill>
                  <a:effectLst/>
                  <a:latin typeface="Tahoma" pitchFamily="34" charset="0"/>
                  <a:cs typeface="Arial" pitchFamily="34" charset="0"/>
                </a:rPr>
                <a:t>Server</a:t>
              </a:r>
            </a:p>
            <a:p>
              <a:pPr marL="285750" marR="0" indent="-285750" algn="l" defTabSz="914400" rtl="0" eaLnBrk="0" fontAlgn="base" latinLnBrk="0" hangingPunct="0">
                <a:lnSpc>
                  <a:spcPct val="100000"/>
                </a:lnSpc>
                <a:spcBef>
                  <a:spcPct val="0"/>
                </a:spcBef>
                <a:spcAft>
                  <a:spcPct val="0"/>
                </a:spcAft>
                <a:buClrTx/>
                <a:buSzTx/>
                <a:buFontTx/>
                <a:buChar char="-"/>
                <a:tabLst/>
              </a:pPr>
              <a:r>
                <a:rPr lang="en-US" sz="2400"/>
                <a:t>Server Task 1</a:t>
              </a:r>
            </a:p>
            <a:p>
              <a:pPr marL="285750" indent="-285750">
                <a:buFontTx/>
                <a:buChar char="-"/>
              </a:pPr>
              <a:r>
                <a:rPr lang="en-US" sz="2400"/>
                <a:t>Server Task 2</a:t>
              </a:r>
            </a:p>
            <a:p>
              <a:pPr marL="285750" indent="-285750">
                <a:buFontTx/>
                <a:buChar char="-"/>
              </a:pPr>
              <a:r>
                <a:rPr lang="en-US" sz="2400"/>
                <a:t>.....</a:t>
              </a:r>
            </a:p>
            <a:p>
              <a:pPr marL="285750" indent="-285750">
                <a:buFontTx/>
                <a:buChar char="-"/>
              </a:pPr>
              <a:r>
                <a:rPr lang="en-US" sz="2400"/>
                <a:t>Server Task n</a:t>
              </a:r>
            </a:p>
            <a:p>
              <a:pPr marL="285750" marR="0" indent="-285750" algn="l" defTabSz="914400" rtl="0" eaLnBrk="0" fontAlgn="base" latinLnBrk="0" hangingPunct="0">
                <a:lnSpc>
                  <a:spcPct val="100000"/>
                </a:lnSpc>
                <a:spcBef>
                  <a:spcPct val="0"/>
                </a:spcBef>
                <a:spcAft>
                  <a:spcPct val="0"/>
                </a:spcAft>
                <a:buClrTx/>
                <a:buSzTx/>
                <a:buFontTx/>
                <a:buChar char="-"/>
                <a:tabLst/>
              </a:pPr>
              <a:endParaRPr lang="en-US"/>
            </a:p>
            <a:p>
              <a:pPr marL="285750" marR="0" indent="-285750" algn="l" defTabSz="914400" rtl="0" eaLnBrk="0" fontAlgn="base" latinLnBrk="0" hangingPunct="0">
                <a:lnSpc>
                  <a:spcPct val="100000"/>
                </a:lnSpc>
                <a:spcBef>
                  <a:spcPct val="0"/>
                </a:spcBef>
                <a:spcAft>
                  <a:spcPct val="0"/>
                </a:spcAft>
                <a:buClrTx/>
                <a:buSzTx/>
                <a:buFontTx/>
                <a:buChar char="-"/>
                <a:tabLst/>
              </a:pPr>
              <a:endParaRPr kumimoji="0" lang="vi-VN" sz="1800" b="0" i="0" u="none" strike="noStrike" cap="none" normalizeH="0" baseline="0">
                <a:ln>
                  <a:noFill/>
                </a:ln>
                <a:solidFill>
                  <a:schemeClr val="tx1"/>
                </a:solidFill>
                <a:effectLst/>
                <a:latin typeface="Tahoma" pitchFamily="34" charset="0"/>
                <a:cs typeface="Arial" pitchFamily="34" charset="0"/>
              </a:endParaRPr>
            </a:p>
          </p:txBody>
        </p:sp>
        <p:cxnSp>
          <p:nvCxnSpPr>
            <p:cNvPr id="5" name="Straight Arrow Connector 4">
              <a:extLst>
                <a:ext uri="{FF2B5EF4-FFF2-40B4-BE49-F238E27FC236}">
                  <a16:creationId xmlns:a16="http://schemas.microsoft.com/office/drawing/2014/main" id="{6076BD8F-F8DB-4B7A-8B34-6CCD45EE4E6B}"/>
                </a:ext>
              </a:extLst>
            </p:cNvPr>
            <p:cNvCxnSpPr/>
            <p:nvPr/>
          </p:nvCxnSpPr>
          <p:spPr bwMode="auto">
            <a:xfrm>
              <a:off x="3413448" y="5085184"/>
              <a:ext cx="2094656" cy="0"/>
            </a:xfrm>
            <a:prstGeom prst="straightConnector1">
              <a:avLst/>
            </a:prstGeom>
            <a:ln>
              <a:prstDash val="dash"/>
              <a:headEnd type="none" w="lg" len="lg"/>
              <a:tailEnd type="arrow" w="med" len="med"/>
            </a:ln>
          </p:spPr>
          <p:style>
            <a:lnRef idx="2">
              <a:schemeClr val="accent1"/>
            </a:lnRef>
            <a:fillRef idx="0">
              <a:schemeClr val="accent1"/>
            </a:fillRef>
            <a:effectRef idx="1">
              <a:schemeClr val="accent1"/>
            </a:effectRef>
            <a:fontRef idx="minor">
              <a:schemeClr val="tx1"/>
            </a:fontRef>
          </p:style>
        </p:cxnSp>
        <p:cxnSp>
          <p:nvCxnSpPr>
            <p:cNvPr id="8" name="Straight Arrow Connector 7">
              <a:extLst>
                <a:ext uri="{FF2B5EF4-FFF2-40B4-BE49-F238E27FC236}">
                  <a16:creationId xmlns:a16="http://schemas.microsoft.com/office/drawing/2014/main" id="{36F84EC4-F7F2-484E-ACDC-D61AFB189BA6}"/>
                </a:ext>
              </a:extLst>
            </p:cNvPr>
            <p:cNvCxnSpPr>
              <a:cxnSpLocks/>
            </p:cNvCxnSpPr>
            <p:nvPr/>
          </p:nvCxnSpPr>
          <p:spPr bwMode="auto">
            <a:xfrm>
              <a:off x="3413448" y="5562086"/>
              <a:ext cx="2094656" cy="0"/>
            </a:xfrm>
            <a:prstGeom prst="straightConnector1">
              <a:avLst/>
            </a:prstGeom>
            <a:ln>
              <a:headEnd type="none" w="sm" len="sm"/>
              <a:tailEnd type="triangle"/>
            </a:ln>
          </p:spPr>
          <p:style>
            <a:lnRef idx="3">
              <a:schemeClr val="dk1"/>
            </a:lnRef>
            <a:fillRef idx="0">
              <a:schemeClr val="dk1"/>
            </a:fillRef>
            <a:effectRef idx="2">
              <a:schemeClr val="dk1"/>
            </a:effectRef>
            <a:fontRef idx="minor">
              <a:schemeClr val="tx1"/>
            </a:fontRef>
          </p:style>
        </p:cxnSp>
        <p:cxnSp>
          <p:nvCxnSpPr>
            <p:cNvPr id="10" name="Straight Arrow Connector 9">
              <a:extLst>
                <a:ext uri="{FF2B5EF4-FFF2-40B4-BE49-F238E27FC236}">
                  <a16:creationId xmlns:a16="http://schemas.microsoft.com/office/drawing/2014/main" id="{B4899D15-C1D7-4541-AAA1-E06C724964CF}"/>
                </a:ext>
              </a:extLst>
            </p:cNvPr>
            <p:cNvCxnSpPr/>
            <p:nvPr/>
          </p:nvCxnSpPr>
          <p:spPr bwMode="auto">
            <a:xfrm flipH="1">
              <a:off x="3413448" y="5850118"/>
              <a:ext cx="2094656" cy="0"/>
            </a:xfrm>
            <a:prstGeom prst="straightConnector1">
              <a:avLst/>
            </a:prstGeom>
            <a:ln>
              <a:headEnd type="none" w="sm" len="sm"/>
              <a:tailEnd type="triangle"/>
            </a:ln>
          </p:spPr>
          <p:style>
            <a:lnRef idx="3">
              <a:schemeClr val="dk1"/>
            </a:lnRef>
            <a:fillRef idx="0">
              <a:schemeClr val="dk1"/>
            </a:fillRef>
            <a:effectRef idx="2">
              <a:schemeClr val="dk1"/>
            </a:effectRef>
            <a:fontRef idx="minor">
              <a:schemeClr val="tx1"/>
            </a:fontRef>
          </p:style>
        </p:cxnSp>
        <p:sp>
          <p:nvSpPr>
            <p:cNvPr id="11" name="TextBox 10">
              <a:extLst>
                <a:ext uri="{FF2B5EF4-FFF2-40B4-BE49-F238E27FC236}">
                  <a16:creationId xmlns:a16="http://schemas.microsoft.com/office/drawing/2014/main" id="{4523F62F-8044-4933-A8A9-B95F0517072D}"/>
                </a:ext>
              </a:extLst>
            </p:cNvPr>
            <p:cNvSpPr txBox="1"/>
            <p:nvPr/>
          </p:nvSpPr>
          <p:spPr>
            <a:xfrm>
              <a:off x="3557464" y="4725144"/>
              <a:ext cx="1950640" cy="707886"/>
            </a:xfrm>
            <a:prstGeom prst="rect">
              <a:avLst/>
            </a:prstGeom>
            <a:noFill/>
          </p:spPr>
          <p:txBody>
            <a:bodyPr wrap="square" rtlCol="0">
              <a:spAutoFit/>
            </a:bodyPr>
            <a:lstStyle/>
            <a:p>
              <a:pPr algn="ctr"/>
              <a:r>
                <a:rPr lang="vi-VN" sz="2000"/>
                <a:t>initiates connection</a:t>
              </a:r>
            </a:p>
          </p:txBody>
        </p:sp>
        <p:sp>
          <p:nvSpPr>
            <p:cNvPr id="12" name="TextBox 11">
              <a:extLst>
                <a:ext uri="{FF2B5EF4-FFF2-40B4-BE49-F238E27FC236}">
                  <a16:creationId xmlns:a16="http://schemas.microsoft.com/office/drawing/2014/main" id="{93BD6D18-4D7C-4AC8-A7FD-81CE77B1B79B}"/>
                </a:ext>
              </a:extLst>
            </p:cNvPr>
            <p:cNvSpPr txBox="1"/>
            <p:nvPr/>
          </p:nvSpPr>
          <p:spPr>
            <a:xfrm>
              <a:off x="3413449" y="5844602"/>
              <a:ext cx="1990834" cy="400110"/>
            </a:xfrm>
            <a:prstGeom prst="rect">
              <a:avLst/>
            </a:prstGeom>
            <a:noFill/>
          </p:spPr>
          <p:txBody>
            <a:bodyPr wrap="square" rtlCol="0">
              <a:spAutoFit/>
            </a:bodyPr>
            <a:lstStyle/>
            <a:p>
              <a:pPr algn="ctr"/>
              <a:r>
                <a:rPr lang="en-US" sz="2000"/>
                <a:t>Data Exchange</a:t>
              </a:r>
              <a:endParaRPr lang="vi-VN" sz="2000"/>
            </a:p>
          </p:txBody>
        </p:sp>
        <p:sp>
          <p:nvSpPr>
            <p:cNvPr id="13" name="Speech Bubble: Oval 12">
              <a:extLst>
                <a:ext uri="{FF2B5EF4-FFF2-40B4-BE49-F238E27FC236}">
                  <a16:creationId xmlns:a16="http://schemas.microsoft.com/office/drawing/2014/main" id="{64C8B2C5-A144-4D69-B4DD-4F1534BDB57C}"/>
                </a:ext>
              </a:extLst>
            </p:cNvPr>
            <p:cNvSpPr/>
            <p:nvPr/>
          </p:nvSpPr>
          <p:spPr bwMode="auto">
            <a:xfrm>
              <a:off x="3413448" y="3579377"/>
              <a:ext cx="2094656" cy="762006"/>
            </a:xfrm>
            <a:prstGeom prst="wedgeEllipseCallout">
              <a:avLst>
                <a:gd name="adj1" fmla="val 18253"/>
                <a:gd name="adj2" fmla="val 73640"/>
              </a:avLst>
            </a:prstGeom>
            <a:ln>
              <a:headEnd type="none" w="sm" len="sm"/>
              <a:tailEnd type="none" w="sm" len="sm"/>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vi-VN" sz="2400" b="0" i="0" u="none" strike="noStrike" cap="none" normalizeH="0" baseline="0">
                  <a:ln>
                    <a:noFill/>
                  </a:ln>
                  <a:solidFill>
                    <a:schemeClr val="tx1"/>
                  </a:solidFill>
                  <a:effectLst/>
                  <a:latin typeface="Tahoma" pitchFamily="34" charset="0"/>
                  <a:cs typeface="Arial" pitchFamily="34" charset="0"/>
                </a:rPr>
                <a:t>Protocol</a:t>
              </a:r>
            </a:p>
          </p:txBody>
        </p:sp>
      </p:grpSp>
    </p:spTree>
  </p:cSld>
  <p:clrMapOvr>
    <a:masterClrMapping/>
  </p:clrMapOvr>
  <p:transition spd="med">
    <p:comb/>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ChangeArrowheads="1"/>
          </p:cNvSpPr>
          <p:nvPr/>
        </p:nvSpPr>
        <p:spPr bwMode="auto">
          <a:xfrm>
            <a:off x="177800" y="1268760"/>
            <a:ext cx="2082800" cy="3302000"/>
          </a:xfrm>
          <a:prstGeom prst="rect">
            <a:avLst/>
          </a:prstGeom>
          <a:solidFill>
            <a:srgbClr val="CBCBCB"/>
          </a:solidFill>
          <a:ln w="50800">
            <a:solidFill>
              <a:schemeClr val="tx1"/>
            </a:solidFill>
            <a:miter lim="800000"/>
            <a:headEnd/>
            <a:tailEnd/>
          </a:ln>
        </p:spPr>
        <p:txBody>
          <a:bodyPr wrap="none" lIns="92075" tIns="46038" rIns="92075" bIns="46038" anchor="ctr"/>
          <a:lstStyle/>
          <a:p>
            <a:pPr algn="ctr"/>
            <a:r>
              <a:rPr lang="en-US" sz="2800">
                <a:solidFill>
                  <a:schemeClr val="bg2"/>
                </a:solidFill>
                <a:latin typeface="Times New Roman" pitchFamily="18" charset="0"/>
              </a:rPr>
              <a:t>Client</a:t>
            </a:r>
          </a:p>
        </p:txBody>
      </p:sp>
      <p:sp>
        <p:nvSpPr>
          <p:cNvPr id="90115" name="Rectangle 3"/>
          <p:cNvSpPr>
            <a:spLocks noGrp="1" noChangeArrowheads="1"/>
          </p:cNvSpPr>
          <p:nvPr>
            <p:ph type="title"/>
          </p:nvPr>
        </p:nvSpPr>
        <p:spPr/>
        <p:txBody>
          <a:bodyPr lIns="92075" tIns="46038" rIns="92075" bIns="46038" anchor="ctr"/>
          <a:lstStyle/>
          <a:p>
            <a:pPr eaLnBrk="1" hangingPunct="1">
              <a:defRPr/>
            </a:pPr>
            <a:r>
              <a:rPr lang="en-US"/>
              <a:t>Sockets and Ports (Diagram)</a:t>
            </a:r>
          </a:p>
        </p:txBody>
      </p:sp>
      <p:sp>
        <p:nvSpPr>
          <p:cNvPr id="20484" name="Rectangle 4"/>
          <p:cNvSpPr>
            <a:spLocks noChangeArrowheads="1"/>
          </p:cNvSpPr>
          <p:nvPr/>
        </p:nvSpPr>
        <p:spPr bwMode="auto">
          <a:xfrm>
            <a:off x="4978400" y="1344960"/>
            <a:ext cx="3606800" cy="4445000"/>
          </a:xfrm>
          <a:prstGeom prst="rect">
            <a:avLst/>
          </a:prstGeom>
          <a:solidFill>
            <a:srgbClr val="CBCBCB"/>
          </a:solidFill>
          <a:ln w="50800">
            <a:solidFill>
              <a:schemeClr val="tx1"/>
            </a:solidFill>
            <a:miter lim="800000"/>
            <a:headEnd/>
            <a:tailEnd/>
          </a:ln>
        </p:spPr>
        <p:txBody>
          <a:bodyPr wrap="none" anchor="ctr"/>
          <a:lstStyle/>
          <a:p>
            <a:endParaRPr lang="en-US"/>
          </a:p>
        </p:txBody>
      </p:sp>
      <p:sp>
        <p:nvSpPr>
          <p:cNvPr id="20485" name="Rectangle 5"/>
          <p:cNvSpPr>
            <a:spLocks noChangeArrowheads="1"/>
          </p:cNvSpPr>
          <p:nvPr/>
        </p:nvSpPr>
        <p:spPr bwMode="auto">
          <a:xfrm>
            <a:off x="4467225" y="1824385"/>
            <a:ext cx="1134926" cy="462307"/>
          </a:xfrm>
          <a:prstGeom prst="rect">
            <a:avLst/>
          </a:prstGeom>
          <a:solidFill>
            <a:schemeClr val="tx2"/>
          </a:solidFill>
          <a:ln w="25400">
            <a:solidFill>
              <a:schemeClr val="bg2"/>
            </a:solidFill>
            <a:miter lim="800000"/>
            <a:headEnd/>
            <a:tailEnd/>
          </a:ln>
        </p:spPr>
        <p:txBody>
          <a:bodyPr wrap="none" lIns="92075" tIns="46038" rIns="92075" bIns="46038">
            <a:spAutoFit/>
          </a:bodyPr>
          <a:lstStyle/>
          <a:p>
            <a:r>
              <a:rPr lang="en-US" sz="2400" b="1">
                <a:solidFill>
                  <a:schemeClr val="bg1"/>
                </a:solidFill>
                <a:latin typeface="Times New Roman" pitchFamily="18" charset="0"/>
              </a:rPr>
              <a:t>port 13</a:t>
            </a:r>
          </a:p>
        </p:txBody>
      </p:sp>
      <p:sp>
        <p:nvSpPr>
          <p:cNvPr id="20486" name="Rectangle 6"/>
          <p:cNvSpPr>
            <a:spLocks noChangeArrowheads="1"/>
          </p:cNvSpPr>
          <p:nvPr/>
        </p:nvSpPr>
        <p:spPr bwMode="auto">
          <a:xfrm>
            <a:off x="4467225" y="2891185"/>
            <a:ext cx="1134926" cy="462307"/>
          </a:xfrm>
          <a:prstGeom prst="rect">
            <a:avLst/>
          </a:prstGeom>
          <a:solidFill>
            <a:schemeClr val="tx2"/>
          </a:solidFill>
          <a:ln w="25400">
            <a:solidFill>
              <a:schemeClr val="bg2"/>
            </a:solidFill>
            <a:miter lim="800000"/>
            <a:headEnd/>
            <a:tailEnd/>
          </a:ln>
        </p:spPr>
        <p:txBody>
          <a:bodyPr wrap="none" lIns="92075" tIns="46038" rIns="92075" bIns="46038">
            <a:spAutoFit/>
          </a:bodyPr>
          <a:lstStyle/>
          <a:p>
            <a:r>
              <a:rPr lang="en-US" sz="2400" b="1">
                <a:solidFill>
                  <a:schemeClr val="bg1"/>
                </a:solidFill>
                <a:latin typeface="Times New Roman" pitchFamily="18" charset="0"/>
              </a:rPr>
              <a:t>port 80</a:t>
            </a:r>
          </a:p>
        </p:txBody>
      </p:sp>
      <p:sp>
        <p:nvSpPr>
          <p:cNvPr id="20487" name="Oval 7"/>
          <p:cNvSpPr>
            <a:spLocks noChangeArrowheads="1"/>
          </p:cNvSpPr>
          <p:nvPr/>
        </p:nvSpPr>
        <p:spPr bwMode="auto">
          <a:xfrm>
            <a:off x="6350000" y="1725960"/>
            <a:ext cx="1854200" cy="711200"/>
          </a:xfrm>
          <a:prstGeom prst="ellipse">
            <a:avLst/>
          </a:prstGeom>
          <a:solidFill>
            <a:schemeClr val="accent1"/>
          </a:solidFill>
          <a:ln w="50800">
            <a:solidFill>
              <a:schemeClr val="bg2"/>
            </a:solidFill>
            <a:round/>
            <a:headEnd/>
            <a:tailEnd/>
          </a:ln>
        </p:spPr>
        <p:txBody>
          <a:bodyPr wrap="none" lIns="92075" tIns="46038" rIns="92075" bIns="46038" anchor="ctr"/>
          <a:lstStyle/>
          <a:p>
            <a:pPr algn="ctr"/>
            <a:r>
              <a:rPr lang="en-US" sz="2400">
                <a:solidFill>
                  <a:schemeClr val="bg2"/>
                </a:solidFill>
                <a:latin typeface="Times New Roman" pitchFamily="18" charset="0"/>
              </a:rPr>
              <a:t>Time Service</a:t>
            </a:r>
          </a:p>
        </p:txBody>
      </p:sp>
      <p:sp>
        <p:nvSpPr>
          <p:cNvPr id="20488" name="Oval 8"/>
          <p:cNvSpPr>
            <a:spLocks noChangeArrowheads="1"/>
          </p:cNvSpPr>
          <p:nvPr/>
        </p:nvSpPr>
        <p:spPr bwMode="auto">
          <a:xfrm>
            <a:off x="6350000" y="2716560"/>
            <a:ext cx="1854200" cy="711200"/>
          </a:xfrm>
          <a:prstGeom prst="ellipse">
            <a:avLst/>
          </a:prstGeom>
          <a:solidFill>
            <a:schemeClr val="accent1"/>
          </a:solidFill>
          <a:ln w="50800">
            <a:solidFill>
              <a:schemeClr val="bg2"/>
            </a:solidFill>
            <a:round/>
            <a:headEnd/>
            <a:tailEnd/>
          </a:ln>
        </p:spPr>
        <p:txBody>
          <a:bodyPr wrap="none" lIns="92075" tIns="46038" rIns="92075" bIns="46038" anchor="ctr"/>
          <a:lstStyle/>
          <a:p>
            <a:pPr algn="ctr"/>
            <a:r>
              <a:rPr lang="en-US" sz="2400">
                <a:solidFill>
                  <a:schemeClr val="bg2"/>
                </a:solidFill>
                <a:latin typeface="Times New Roman" pitchFamily="18" charset="0"/>
              </a:rPr>
              <a:t>Web Service</a:t>
            </a:r>
          </a:p>
        </p:txBody>
      </p:sp>
      <p:sp>
        <p:nvSpPr>
          <p:cNvPr id="20489" name="Line 9"/>
          <p:cNvSpPr>
            <a:spLocks noChangeShapeType="1"/>
          </p:cNvSpPr>
          <p:nvPr/>
        </p:nvSpPr>
        <p:spPr bwMode="auto">
          <a:xfrm>
            <a:off x="5562600" y="2081560"/>
            <a:ext cx="762000" cy="0"/>
          </a:xfrm>
          <a:prstGeom prst="line">
            <a:avLst/>
          </a:prstGeom>
          <a:noFill/>
          <a:ln w="50800">
            <a:solidFill>
              <a:schemeClr val="bg1"/>
            </a:solidFill>
            <a:round/>
            <a:headEnd type="none" w="sm" len="sm"/>
            <a:tailEnd type="none" w="sm" len="sm"/>
          </a:ln>
        </p:spPr>
        <p:txBody>
          <a:bodyPr/>
          <a:lstStyle/>
          <a:p>
            <a:endParaRPr lang="en-US"/>
          </a:p>
        </p:txBody>
      </p:sp>
      <p:sp>
        <p:nvSpPr>
          <p:cNvPr id="20490" name="Line 10"/>
          <p:cNvSpPr>
            <a:spLocks noChangeShapeType="1"/>
          </p:cNvSpPr>
          <p:nvPr/>
        </p:nvSpPr>
        <p:spPr bwMode="auto">
          <a:xfrm>
            <a:off x="5562600" y="3072160"/>
            <a:ext cx="762000" cy="0"/>
          </a:xfrm>
          <a:prstGeom prst="line">
            <a:avLst/>
          </a:prstGeom>
          <a:noFill/>
          <a:ln w="50800">
            <a:solidFill>
              <a:schemeClr val="bg1"/>
            </a:solidFill>
            <a:round/>
            <a:headEnd type="none" w="sm" len="sm"/>
            <a:tailEnd type="none" w="sm" len="sm"/>
          </a:ln>
        </p:spPr>
        <p:txBody>
          <a:bodyPr/>
          <a:lstStyle/>
          <a:p>
            <a:endParaRPr lang="en-US"/>
          </a:p>
        </p:txBody>
      </p:sp>
      <p:sp>
        <p:nvSpPr>
          <p:cNvPr id="20491" name="Rectangle 11"/>
          <p:cNvSpPr>
            <a:spLocks noChangeArrowheads="1"/>
          </p:cNvSpPr>
          <p:nvPr/>
        </p:nvSpPr>
        <p:spPr bwMode="auto">
          <a:xfrm>
            <a:off x="2006600" y="3707160"/>
            <a:ext cx="1092200" cy="330200"/>
          </a:xfrm>
          <a:prstGeom prst="rect">
            <a:avLst/>
          </a:prstGeom>
          <a:solidFill>
            <a:schemeClr val="folHlink"/>
          </a:solidFill>
          <a:ln w="50800">
            <a:solidFill>
              <a:schemeClr val="bg2"/>
            </a:solidFill>
            <a:miter lim="800000"/>
            <a:headEnd/>
            <a:tailEnd/>
          </a:ln>
        </p:spPr>
        <p:txBody>
          <a:bodyPr wrap="none" lIns="92075" tIns="46038" rIns="92075" bIns="46038" anchor="ctr"/>
          <a:lstStyle/>
          <a:p>
            <a:pPr algn="ctr"/>
            <a:r>
              <a:rPr lang="en-US" sz="2400" b="1">
                <a:solidFill>
                  <a:schemeClr val="bg1"/>
                </a:solidFill>
                <a:latin typeface="Times New Roman" pitchFamily="18" charset="0"/>
              </a:rPr>
              <a:t>Socket</a:t>
            </a:r>
          </a:p>
        </p:txBody>
      </p:sp>
      <p:sp>
        <p:nvSpPr>
          <p:cNvPr id="20492" name="Rectangle 12"/>
          <p:cNvSpPr>
            <a:spLocks noChangeArrowheads="1"/>
          </p:cNvSpPr>
          <p:nvPr/>
        </p:nvSpPr>
        <p:spPr bwMode="auto">
          <a:xfrm>
            <a:off x="2006600" y="4011960"/>
            <a:ext cx="1092200" cy="330200"/>
          </a:xfrm>
          <a:prstGeom prst="rect">
            <a:avLst/>
          </a:prstGeom>
          <a:solidFill>
            <a:schemeClr val="folHlink"/>
          </a:solidFill>
          <a:ln w="50800">
            <a:solidFill>
              <a:schemeClr val="bg2"/>
            </a:solidFill>
            <a:miter lim="800000"/>
            <a:headEnd/>
            <a:tailEnd/>
          </a:ln>
        </p:spPr>
        <p:txBody>
          <a:bodyPr wrap="none" anchor="ctr"/>
          <a:lstStyle/>
          <a:p>
            <a:endParaRPr lang="en-US"/>
          </a:p>
        </p:txBody>
      </p:sp>
      <p:sp>
        <p:nvSpPr>
          <p:cNvPr id="20493" name="Line 13"/>
          <p:cNvSpPr>
            <a:spLocks noChangeShapeType="1"/>
          </p:cNvSpPr>
          <p:nvPr/>
        </p:nvSpPr>
        <p:spPr bwMode="auto">
          <a:xfrm flipH="1" flipV="1">
            <a:off x="1219200" y="3224560"/>
            <a:ext cx="762000" cy="685800"/>
          </a:xfrm>
          <a:prstGeom prst="line">
            <a:avLst/>
          </a:prstGeom>
          <a:noFill/>
          <a:ln w="76200">
            <a:solidFill>
              <a:schemeClr val="hlink"/>
            </a:solidFill>
            <a:round/>
            <a:headEnd type="none" w="sm" len="sm"/>
            <a:tailEnd type="stealth" w="med" len="lg"/>
          </a:ln>
        </p:spPr>
        <p:txBody>
          <a:bodyPr/>
          <a:lstStyle/>
          <a:p>
            <a:endParaRPr lang="en-US"/>
          </a:p>
        </p:txBody>
      </p:sp>
      <p:sp>
        <p:nvSpPr>
          <p:cNvPr id="20494" name="Line 14"/>
          <p:cNvSpPr>
            <a:spLocks noChangeShapeType="1"/>
          </p:cNvSpPr>
          <p:nvPr/>
        </p:nvSpPr>
        <p:spPr bwMode="auto">
          <a:xfrm>
            <a:off x="2362200" y="3072160"/>
            <a:ext cx="2057400" cy="0"/>
          </a:xfrm>
          <a:prstGeom prst="line">
            <a:avLst/>
          </a:prstGeom>
          <a:noFill/>
          <a:ln w="50800">
            <a:solidFill>
              <a:schemeClr val="hlink"/>
            </a:solidFill>
            <a:round/>
            <a:headEnd type="none" w="sm" len="sm"/>
            <a:tailEnd type="stealth" w="med" len="lg"/>
          </a:ln>
        </p:spPr>
        <p:txBody>
          <a:bodyPr/>
          <a:lstStyle/>
          <a:p>
            <a:endParaRPr lang="en-US"/>
          </a:p>
        </p:txBody>
      </p:sp>
      <p:sp>
        <p:nvSpPr>
          <p:cNvPr id="20495" name="Rectangle 15"/>
          <p:cNvSpPr>
            <a:spLocks noChangeArrowheads="1"/>
          </p:cNvSpPr>
          <p:nvPr/>
        </p:nvSpPr>
        <p:spPr bwMode="auto">
          <a:xfrm>
            <a:off x="6689725" y="4580285"/>
            <a:ext cx="1123706" cy="523862"/>
          </a:xfrm>
          <a:prstGeom prst="rect">
            <a:avLst/>
          </a:prstGeom>
          <a:noFill/>
          <a:ln w="9525">
            <a:noFill/>
            <a:miter lim="800000"/>
            <a:headEnd/>
            <a:tailEnd/>
          </a:ln>
        </p:spPr>
        <p:txBody>
          <a:bodyPr wrap="none" lIns="92075" tIns="46038" rIns="92075" bIns="46038">
            <a:spAutoFit/>
          </a:bodyPr>
          <a:lstStyle/>
          <a:p>
            <a:r>
              <a:rPr lang="en-US" sz="2800">
                <a:solidFill>
                  <a:schemeClr val="bg2"/>
                </a:solidFill>
                <a:latin typeface="Times New Roman" pitchFamily="18" charset="0"/>
              </a:rPr>
              <a:t>Server</a:t>
            </a:r>
          </a:p>
        </p:txBody>
      </p:sp>
      <p:sp>
        <p:nvSpPr>
          <p:cNvPr id="20496" name="Rectangle 16"/>
          <p:cNvSpPr>
            <a:spLocks noChangeArrowheads="1"/>
          </p:cNvSpPr>
          <p:nvPr/>
        </p:nvSpPr>
        <p:spPr bwMode="auto">
          <a:xfrm>
            <a:off x="4140200" y="3707160"/>
            <a:ext cx="1092200" cy="330200"/>
          </a:xfrm>
          <a:prstGeom prst="rect">
            <a:avLst/>
          </a:prstGeom>
          <a:solidFill>
            <a:schemeClr val="folHlink"/>
          </a:solidFill>
          <a:ln w="50800">
            <a:solidFill>
              <a:schemeClr val="bg2"/>
            </a:solidFill>
            <a:miter lim="800000"/>
            <a:headEnd/>
            <a:tailEnd/>
          </a:ln>
        </p:spPr>
        <p:txBody>
          <a:bodyPr wrap="none" lIns="92075" tIns="46038" rIns="92075" bIns="46038" anchor="ctr"/>
          <a:lstStyle/>
          <a:p>
            <a:pPr algn="ctr"/>
            <a:r>
              <a:rPr lang="en-US" sz="2400" b="1">
                <a:solidFill>
                  <a:schemeClr val="bg1"/>
                </a:solidFill>
                <a:latin typeface="Times New Roman" pitchFamily="18" charset="0"/>
              </a:rPr>
              <a:t>Socket</a:t>
            </a:r>
          </a:p>
        </p:txBody>
      </p:sp>
      <p:sp>
        <p:nvSpPr>
          <p:cNvPr id="20497" name="Rectangle 17"/>
          <p:cNvSpPr>
            <a:spLocks noChangeArrowheads="1"/>
          </p:cNvSpPr>
          <p:nvPr/>
        </p:nvSpPr>
        <p:spPr bwMode="auto">
          <a:xfrm>
            <a:off x="4140200" y="4011960"/>
            <a:ext cx="1092200" cy="330200"/>
          </a:xfrm>
          <a:prstGeom prst="rect">
            <a:avLst/>
          </a:prstGeom>
          <a:solidFill>
            <a:schemeClr val="folHlink"/>
          </a:solidFill>
          <a:ln w="50800">
            <a:solidFill>
              <a:schemeClr val="bg2"/>
            </a:solidFill>
            <a:miter lim="800000"/>
            <a:headEnd/>
            <a:tailEnd/>
          </a:ln>
        </p:spPr>
        <p:txBody>
          <a:bodyPr wrap="none" anchor="ctr"/>
          <a:lstStyle/>
          <a:p>
            <a:endParaRPr lang="en-US"/>
          </a:p>
        </p:txBody>
      </p:sp>
      <p:sp>
        <p:nvSpPr>
          <p:cNvPr id="20498" name="Line 18"/>
          <p:cNvSpPr>
            <a:spLocks noChangeShapeType="1"/>
          </p:cNvSpPr>
          <p:nvPr/>
        </p:nvSpPr>
        <p:spPr bwMode="auto">
          <a:xfrm flipH="1" flipV="1">
            <a:off x="1143000" y="3605560"/>
            <a:ext cx="838200" cy="609600"/>
          </a:xfrm>
          <a:prstGeom prst="line">
            <a:avLst/>
          </a:prstGeom>
          <a:noFill/>
          <a:ln w="76200">
            <a:solidFill>
              <a:schemeClr val="hlink"/>
            </a:solidFill>
            <a:round/>
            <a:headEnd type="stealth" w="med" len="lg"/>
            <a:tailEnd type="none" w="sm" len="sm"/>
          </a:ln>
        </p:spPr>
        <p:txBody>
          <a:bodyPr/>
          <a:lstStyle/>
          <a:p>
            <a:endParaRPr lang="en-US"/>
          </a:p>
        </p:txBody>
      </p:sp>
      <p:sp>
        <p:nvSpPr>
          <p:cNvPr id="20499" name="Line 19"/>
          <p:cNvSpPr>
            <a:spLocks noChangeShapeType="1"/>
          </p:cNvSpPr>
          <p:nvPr/>
        </p:nvSpPr>
        <p:spPr bwMode="auto">
          <a:xfrm flipH="1">
            <a:off x="3124200" y="3910360"/>
            <a:ext cx="990600" cy="0"/>
          </a:xfrm>
          <a:prstGeom prst="line">
            <a:avLst/>
          </a:prstGeom>
          <a:noFill/>
          <a:ln w="76200">
            <a:solidFill>
              <a:schemeClr val="hlink"/>
            </a:solidFill>
            <a:round/>
            <a:headEnd type="none" w="sm" len="sm"/>
            <a:tailEnd type="stealth" w="med" len="lg"/>
          </a:ln>
        </p:spPr>
        <p:txBody>
          <a:bodyPr/>
          <a:lstStyle/>
          <a:p>
            <a:endParaRPr lang="en-US"/>
          </a:p>
        </p:txBody>
      </p:sp>
      <p:sp>
        <p:nvSpPr>
          <p:cNvPr id="20500" name="Line 20"/>
          <p:cNvSpPr>
            <a:spLocks noChangeShapeType="1"/>
          </p:cNvSpPr>
          <p:nvPr/>
        </p:nvSpPr>
        <p:spPr bwMode="auto">
          <a:xfrm flipH="1">
            <a:off x="3124200" y="4215160"/>
            <a:ext cx="990600" cy="0"/>
          </a:xfrm>
          <a:prstGeom prst="line">
            <a:avLst/>
          </a:prstGeom>
          <a:noFill/>
          <a:ln w="76200">
            <a:solidFill>
              <a:schemeClr val="hlink"/>
            </a:solidFill>
            <a:round/>
            <a:headEnd type="stealth" w="med" len="lg"/>
            <a:tailEnd type="none" w="sm" len="sm"/>
          </a:ln>
        </p:spPr>
        <p:txBody>
          <a:bodyPr/>
          <a:lstStyle/>
          <a:p>
            <a:endParaRPr lang="en-US"/>
          </a:p>
        </p:txBody>
      </p:sp>
      <p:sp>
        <p:nvSpPr>
          <p:cNvPr id="20501" name="Line 21"/>
          <p:cNvSpPr>
            <a:spLocks noChangeShapeType="1"/>
          </p:cNvSpPr>
          <p:nvPr/>
        </p:nvSpPr>
        <p:spPr bwMode="auto">
          <a:xfrm flipH="1">
            <a:off x="5257800" y="3376960"/>
            <a:ext cx="1371600" cy="457200"/>
          </a:xfrm>
          <a:prstGeom prst="line">
            <a:avLst/>
          </a:prstGeom>
          <a:noFill/>
          <a:ln w="76200">
            <a:solidFill>
              <a:schemeClr val="hlink"/>
            </a:solidFill>
            <a:round/>
            <a:headEnd type="none" w="sm" len="sm"/>
            <a:tailEnd type="stealth" w="med" len="lg"/>
          </a:ln>
        </p:spPr>
        <p:txBody>
          <a:bodyPr/>
          <a:lstStyle/>
          <a:p>
            <a:endParaRPr lang="en-US"/>
          </a:p>
        </p:txBody>
      </p:sp>
      <p:sp>
        <p:nvSpPr>
          <p:cNvPr id="20502" name="Line 22"/>
          <p:cNvSpPr>
            <a:spLocks noChangeShapeType="1"/>
          </p:cNvSpPr>
          <p:nvPr/>
        </p:nvSpPr>
        <p:spPr bwMode="auto">
          <a:xfrm flipH="1">
            <a:off x="5257800" y="3451573"/>
            <a:ext cx="1905000" cy="687387"/>
          </a:xfrm>
          <a:prstGeom prst="line">
            <a:avLst/>
          </a:prstGeom>
          <a:noFill/>
          <a:ln w="76200">
            <a:solidFill>
              <a:schemeClr val="hlink"/>
            </a:solidFill>
            <a:round/>
            <a:headEnd type="stealth" w="med" len="lg"/>
            <a:tailEnd type="none" w="sm" len="sm"/>
          </a:ln>
        </p:spPr>
        <p:txBody>
          <a:bodyPr/>
          <a:lstStyle/>
          <a:p>
            <a:endParaRPr lang="en-US"/>
          </a:p>
        </p:txBody>
      </p:sp>
    </p:spTree>
  </p:cSld>
  <p:clrMapOvr>
    <a:masterClrMapping/>
  </p:clrMapOvr>
  <p:transition spd="med">
    <p:comb/>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defRPr/>
            </a:pPr>
            <a:r>
              <a:rPr lang="en-US"/>
              <a:t>Understanding Ports </a:t>
            </a:r>
          </a:p>
        </p:txBody>
      </p:sp>
      <p:pic>
        <p:nvPicPr>
          <p:cNvPr id="21507" name="Picture 4" descr="port"/>
          <p:cNvPicPr>
            <a:picLocks noGrp="1" noChangeAspect="1" noChangeArrowheads="1"/>
          </p:cNvPicPr>
          <p:nvPr>
            <p:ph sz="half" idx="1"/>
          </p:nvPr>
        </p:nvPicPr>
        <p:blipFill>
          <a:blip r:embed="rId2" cstate="print"/>
          <a:srcRect/>
          <a:stretch>
            <a:fillRect/>
          </a:stretch>
        </p:blipFill>
        <p:spPr>
          <a:xfrm>
            <a:off x="612775" y="720725"/>
            <a:ext cx="8270875" cy="1592263"/>
          </a:xfrm>
          <a:noFill/>
        </p:spPr>
      </p:pic>
      <p:pic>
        <p:nvPicPr>
          <p:cNvPr id="21508" name="Picture 6" descr="3tcpudp"/>
          <p:cNvPicPr>
            <a:picLocks noGrp="1" noChangeAspect="1" noChangeArrowheads="1"/>
          </p:cNvPicPr>
          <p:nvPr>
            <p:ph sz="half" idx="2"/>
          </p:nvPr>
        </p:nvPicPr>
        <p:blipFill>
          <a:blip r:embed="rId3" cstate="print"/>
          <a:srcRect/>
          <a:stretch>
            <a:fillRect/>
          </a:stretch>
        </p:blipFill>
        <p:spPr>
          <a:xfrm>
            <a:off x="1133475" y="2814638"/>
            <a:ext cx="6929438" cy="3402012"/>
          </a:xfrm>
          <a:noFill/>
        </p:spPr>
      </p:pic>
    </p:spTree>
  </p:cSld>
  <p:clrMapOvr>
    <a:masterClrMapping/>
  </p:clrMapOvr>
  <p:transition spd="med">
    <p:comb/>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762000" y="76200"/>
            <a:ext cx="8382000" cy="533400"/>
          </a:xfrm>
        </p:spPr>
        <p:txBody>
          <a:bodyPr/>
          <a:lstStyle/>
          <a:p>
            <a:pPr eaLnBrk="1" hangingPunct="1">
              <a:defRPr/>
            </a:pPr>
            <a:r>
              <a:rPr lang="en-US" sz="2500"/>
              <a:t>Communication between Applications Using Ports</a:t>
            </a:r>
          </a:p>
        </p:txBody>
      </p:sp>
      <p:pic>
        <p:nvPicPr>
          <p:cNvPr id="22532" name="Picture 9"/>
          <p:cNvPicPr>
            <a:picLocks noGrp="1" noChangeAspect="1" noChangeArrowheads="1"/>
          </p:cNvPicPr>
          <p:nvPr>
            <p:ph sz="half" idx="1"/>
          </p:nvPr>
        </p:nvPicPr>
        <p:blipFill>
          <a:blip r:embed="rId2"/>
          <a:srcRect/>
          <a:stretch>
            <a:fillRect/>
          </a:stretch>
        </p:blipFill>
        <p:spPr>
          <a:xfrm>
            <a:off x="2246313" y="3543300"/>
            <a:ext cx="0" cy="0"/>
          </a:xfrm>
          <a:noFill/>
        </p:spPr>
      </p:pic>
      <p:pic>
        <p:nvPicPr>
          <p:cNvPr id="22533" name="Picture 13"/>
          <p:cNvPicPr>
            <a:picLocks noGrp="1" noChangeAspect="1" noChangeArrowheads="1"/>
          </p:cNvPicPr>
          <p:nvPr>
            <p:ph sz="half" idx="2"/>
          </p:nvPr>
        </p:nvPicPr>
        <p:blipFill rotWithShape="1">
          <a:blip r:embed="rId2" cstate="print"/>
          <a:srcRect l="210" t="19572" r="-1354" b="-48"/>
          <a:stretch/>
        </p:blipFill>
        <p:spPr>
          <a:xfrm>
            <a:off x="899592" y="764704"/>
            <a:ext cx="6768752" cy="4176464"/>
          </a:xfrm>
          <a:noFill/>
        </p:spPr>
      </p:pic>
      <p:sp>
        <p:nvSpPr>
          <p:cNvPr id="22530" name="Rectangle 15"/>
          <p:cNvSpPr>
            <a:spLocks noChangeArrowheads="1"/>
          </p:cNvSpPr>
          <p:nvPr/>
        </p:nvSpPr>
        <p:spPr bwMode="auto">
          <a:xfrm>
            <a:off x="179512" y="4149080"/>
            <a:ext cx="6372200" cy="2246769"/>
          </a:xfrm>
          <a:prstGeom prst="rect">
            <a:avLst/>
          </a:prstGeom>
          <a:noFill/>
          <a:ln w="9525">
            <a:noFill/>
            <a:miter lim="800000"/>
            <a:headEnd type="none" w="sm" len="sm"/>
            <a:tailEnd type="none" w="sm" len="sm"/>
          </a:ln>
        </p:spPr>
        <p:txBody>
          <a:bodyPr wrap="square">
            <a:spAutoFit/>
          </a:bodyPr>
          <a:lstStyle/>
          <a:p>
            <a:pPr>
              <a:spcBef>
                <a:spcPct val="40000"/>
              </a:spcBef>
              <a:buClr>
                <a:srgbClr val="6699FF"/>
              </a:buClr>
            </a:pPr>
            <a:r>
              <a:rPr lang="en-US" sz="2800">
                <a:latin typeface="Arial" pitchFamily="34" charset="0"/>
              </a:rPr>
              <a:t>Local ports identify the application establishing a connection from other programs, allowing multiple TCP applications to run on the same machine.</a:t>
            </a:r>
          </a:p>
        </p:txBody>
      </p:sp>
    </p:spTree>
  </p:cSld>
  <p:clrMapOvr>
    <a:masterClrMapping/>
  </p:clrMapOvr>
  <p:transition spd="med">
    <p:comb/>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defRPr/>
            </a:pPr>
            <a:r>
              <a:rPr lang="en-US"/>
              <a:t>Transmission Control Protocol</a:t>
            </a:r>
          </a:p>
        </p:txBody>
      </p:sp>
      <p:pic>
        <p:nvPicPr>
          <p:cNvPr id="23555" name="Picture 4"/>
          <p:cNvPicPr>
            <a:picLocks noGrp="1" noChangeAspect="1" noChangeArrowheads="1"/>
          </p:cNvPicPr>
          <p:nvPr>
            <p:ph idx="1"/>
          </p:nvPr>
        </p:nvPicPr>
        <p:blipFill>
          <a:blip r:embed="rId2" cstate="print"/>
          <a:srcRect/>
          <a:stretch>
            <a:fillRect/>
          </a:stretch>
        </p:blipFill>
        <p:spPr>
          <a:xfrm>
            <a:off x="15875" y="792163"/>
            <a:ext cx="9053513" cy="3541712"/>
          </a:xfrm>
          <a:noFill/>
        </p:spPr>
      </p:pic>
      <p:sp>
        <p:nvSpPr>
          <p:cNvPr id="23556" name="Rectangle 6"/>
          <p:cNvSpPr>
            <a:spLocks noChangeArrowheads="1"/>
          </p:cNvSpPr>
          <p:nvPr/>
        </p:nvSpPr>
        <p:spPr bwMode="auto">
          <a:xfrm>
            <a:off x="29170" y="5445224"/>
            <a:ext cx="9249583" cy="523220"/>
          </a:xfrm>
          <a:prstGeom prst="rect">
            <a:avLst/>
          </a:prstGeom>
          <a:noFill/>
          <a:ln w="9525">
            <a:noFill/>
            <a:miter lim="800000"/>
            <a:headEnd type="none" w="sm" len="sm"/>
            <a:tailEnd type="none" w="sm" len="sm"/>
          </a:ln>
        </p:spPr>
        <p:txBody>
          <a:bodyPr wrap="none">
            <a:spAutoFit/>
          </a:bodyPr>
          <a:lstStyle/>
          <a:p>
            <a:pPr>
              <a:spcBef>
                <a:spcPct val="40000"/>
              </a:spcBef>
              <a:buClr>
                <a:srgbClr val="6699FF"/>
              </a:buClr>
            </a:pPr>
            <a:r>
              <a:rPr lang="en-US" sz="2800" b="1">
                <a:solidFill>
                  <a:srgbClr val="0000FF"/>
                </a:solidFill>
                <a:latin typeface="Arial" pitchFamily="34" charset="0"/>
              </a:rPr>
              <a:t>TCP establishes a virtual connection to transmit data</a:t>
            </a:r>
          </a:p>
        </p:txBody>
      </p:sp>
      <p:sp>
        <p:nvSpPr>
          <p:cNvPr id="2" name="TextBox 1">
            <a:extLst>
              <a:ext uri="{FF2B5EF4-FFF2-40B4-BE49-F238E27FC236}">
                <a16:creationId xmlns:a16="http://schemas.microsoft.com/office/drawing/2014/main" id="{06F14B7B-6F7B-45A8-9291-1304A8486E39}"/>
              </a:ext>
            </a:extLst>
          </p:cNvPr>
          <p:cNvSpPr txBox="1"/>
          <p:nvPr/>
        </p:nvSpPr>
        <p:spPr>
          <a:xfrm>
            <a:off x="2339752" y="1556792"/>
            <a:ext cx="504056" cy="461665"/>
          </a:xfrm>
          <a:prstGeom prst="rect">
            <a:avLst/>
          </a:prstGeom>
          <a:noFill/>
        </p:spPr>
        <p:txBody>
          <a:bodyPr wrap="square" rtlCol="0">
            <a:spAutoFit/>
          </a:bodyPr>
          <a:lstStyle/>
          <a:p>
            <a:r>
              <a:rPr lang="en-US" sz="2400" b="1">
                <a:solidFill>
                  <a:srgbClr val="FF0000"/>
                </a:solidFill>
              </a:rPr>
              <a:t>1.</a:t>
            </a:r>
            <a:endParaRPr lang="vi-VN" sz="2400" b="1">
              <a:solidFill>
                <a:srgbClr val="FF0000"/>
              </a:solidFill>
            </a:endParaRPr>
          </a:p>
        </p:txBody>
      </p:sp>
      <p:sp>
        <p:nvSpPr>
          <p:cNvPr id="6" name="TextBox 5">
            <a:extLst>
              <a:ext uri="{FF2B5EF4-FFF2-40B4-BE49-F238E27FC236}">
                <a16:creationId xmlns:a16="http://schemas.microsoft.com/office/drawing/2014/main" id="{3A502BC4-C10C-4FB7-B076-04DB9018D45D}"/>
              </a:ext>
            </a:extLst>
          </p:cNvPr>
          <p:cNvSpPr txBox="1"/>
          <p:nvPr/>
        </p:nvSpPr>
        <p:spPr>
          <a:xfrm>
            <a:off x="2339752" y="2276872"/>
            <a:ext cx="504056" cy="461665"/>
          </a:xfrm>
          <a:prstGeom prst="rect">
            <a:avLst/>
          </a:prstGeom>
          <a:noFill/>
        </p:spPr>
        <p:txBody>
          <a:bodyPr wrap="square" rtlCol="0">
            <a:spAutoFit/>
          </a:bodyPr>
          <a:lstStyle/>
          <a:p>
            <a:r>
              <a:rPr lang="en-US" sz="2400" b="1">
                <a:solidFill>
                  <a:srgbClr val="FF0000"/>
                </a:solidFill>
              </a:rPr>
              <a:t>2.</a:t>
            </a:r>
            <a:endParaRPr lang="vi-VN" sz="2400" b="1">
              <a:solidFill>
                <a:srgbClr val="FF0000"/>
              </a:solidFill>
            </a:endParaRPr>
          </a:p>
        </p:txBody>
      </p:sp>
      <p:sp>
        <p:nvSpPr>
          <p:cNvPr id="7" name="TextBox 6">
            <a:extLst>
              <a:ext uri="{FF2B5EF4-FFF2-40B4-BE49-F238E27FC236}">
                <a16:creationId xmlns:a16="http://schemas.microsoft.com/office/drawing/2014/main" id="{BDE82645-7A4E-462E-A570-BBF23C8A8D47}"/>
              </a:ext>
            </a:extLst>
          </p:cNvPr>
          <p:cNvSpPr txBox="1"/>
          <p:nvPr/>
        </p:nvSpPr>
        <p:spPr>
          <a:xfrm>
            <a:off x="2339752" y="3399383"/>
            <a:ext cx="504056" cy="461665"/>
          </a:xfrm>
          <a:prstGeom prst="rect">
            <a:avLst/>
          </a:prstGeom>
          <a:noFill/>
        </p:spPr>
        <p:txBody>
          <a:bodyPr wrap="square" rtlCol="0">
            <a:spAutoFit/>
          </a:bodyPr>
          <a:lstStyle/>
          <a:p>
            <a:r>
              <a:rPr lang="en-US" sz="2400" b="1">
                <a:solidFill>
                  <a:srgbClr val="FF0000"/>
                </a:solidFill>
              </a:rPr>
              <a:t>3.</a:t>
            </a:r>
            <a:endParaRPr lang="vi-VN" sz="2400" b="1">
              <a:solidFill>
                <a:srgbClr val="FF0000"/>
              </a:solidFill>
            </a:endParaRPr>
          </a:p>
        </p:txBody>
      </p:sp>
    </p:spTree>
  </p:cSld>
  <p:clrMapOvr>
    <a:masterClrMapping/>
  </p:clrMapOvr>
  <p:transition spd="med">
    <p:comb/>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C78B0-685F-4873-90EC-216D07FABF93}"/>
              </a:ext>
            </a:extLst>
          </p:cNvPr>
          <p:cNvSpPr>
            <a:spLocks noGrp="1"/>
          </p:cNvSpPr>
          <p:nvPr>
            <p:ph type="title"/>
          </p:nvPr>
        </p:nvSpPr>
        <p:spPr/>
        <p:txBody>
          <a:bodyPr/>
          <a:lstStyle/>
          <a:p>
            <a:r>
              <a:rPr lang="en-US"/>
              <a:t>TCP Socket API Model</a:t>
            </a:r>
            <a:endParaRPr lang="vi-VN"/>
          </a:p>
        </p:txBody>
      </p:sp>
      <p:grpSp>
        <p:nvGrpSpPr>
          <p:cNvPr id="47" name="Group 46">
            <a:extLst>
              <a:ext uri="{FF2B5EF4-FFF2-40B4-BE49-F238E27FC236}">
                <a16:creationId xmlns:a16="http://schemas.microsoft.com/office/drawing/2014/main" id="{C8B88E79-07E2-481B-B6E5-0553E8302F44}"/>
              </a:ext>
            </a:extLst>
          </p:cNvPr>
          <p:cNvGrpSpPr/>
          <p:nvPr/>
        </p:nvGrpSpPr>
        <p:grpSpPr>
          <a:xfrm>
            <a:off x="971600" y="1274348"/>
            <a:ext cx="7560840" cy="5106980"/>
            <a:chOff x="971600" y="1019877"/>
            <a:chExt cx="7560840" cy="5106980"/>
          </a:xfrm>
        </p:grpSpPr>
        <p:sp>
          <p:nvSpPr>
            <p:cNvPr id="5" name="Rectangle 4">
              <a:extLst>
                <a:ext uri="{FF2B5EF4-FFF2-40B4-BE49-F238E27FC236}">
                  <a16:creationId xmlns:a16="http://schemas.microsoft.com/office/drawing/2014/main" id="{C32798BB-DC08-44E0-91E1-DE9AA37C30F5}"/>
                </a:ext>
              </a:extLst>
            </p:cNvPr>
            <p:cNvSpPr/>
            <p:nvPr/>
          </p:nvSpPr>
          <p:spPr bwMode="auto">
            <a:xfrm>
              <a:off x="971600" y="2901751"/>
              <a:ext cx="1656184" cy="432048"/>
            </a:xfrm>
            <a:prstGeom prst="rect">
              <a:avLst/>
            </a:prstGeom>
            <a:solidFill>
              <a:schemeClr val="accent1"/>
            </a:solidFill>
            <a:ln w="9525"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ahoma" pitchFamily="34" charset="0"/>
                  <a:cs typeface="Arial" pitchFamily="34" charset="0"/>
                </a:rPr>
                <a:t>Socket()</a:t>
              </a:r>
              <a:endParaRPr kumimoji="0" lang="vi-VN" sz="2000" b="0" i="0" u="none" strike="noStrike" cap="none" normalizeH="0" baseline="0">
                <a:ln>
                  <a:noFill/>
                </a:ln>
                <a:solidFill>
                  <a:schemeClr val="tx1"/>
                </a:solidFill>
                <a:effectLst/>
                <a:latin typeface="Tahoma" pitchFamily="34" charset="0"/>
                <a:cs typeface="Arial" pitchFamily="34" charset="0"/>
              </a:endParaRPr>
            </a:p>
          </p:txBody>
        </p:sp>
        <p:sp>
          <p:nvSpPr>
            <p:cNvPr id="8" name="Rectangle 7">
              <a:extLst>
                <a:ext uri="{FF2B5EF4-FFF2-40B4-BE49-F238E27FC236}">
                  <a16:creationId xmlns:a16="http://schemas.microsoft.com/office/drawing/2014/main" id="{1509CF4B-18A7-490D-BA33-C45A1802AEE5}"/>
                </a:ext>
              </a:extLst>
            </p:cNvPr>
            <p:cNvSpPr/>
            <p:nvPr/>
          </p:nvSpPr>
          <p:spPr bwMode="auto">
            <a:xfrm>
              <a:off x="971600" y="3818823"/>
              <a:ext cx="1656184" cy="432048"/>
            </a:xfrm>
            <a:prstGeom prst="rect">
              <a:avLst/>
            </a:prstGeom>
            <a:solidFill>
              <a:schemeClr val="accent1"/>
            </a:solidFill>
            <a:ln w="9525"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ahoma" pitchFamily="34" charset="0"/>
                  <a:cs typeface="Arial" pitchFamily="34" charset="0"/>
                </a:rPr>
                <a:t>write()</a:t>
              </a:r>
              <a:endParaRPr kumimoji="0" lang="vi-VN" sz="2000" b="0" i="0" u="none" strike="noStrike" cap="none" normalizeH="0" baseline="0">
                <a:ln>
                  <a:noFill/>
                </a:ln>
                <a:solidFill>
                  <a:schemeClr val="tx1"/>
                </a:solidFill>
                <a:effectLst/>
                <a:latin typeface="Tahoma" pitchFamily="34" charset="0"/>
                <a:cs typeface="Arial" pitchFamily="34" charset="0"/>
              </a:endParaRPr>
            </a:p>
          </p:txBody>
        </p:sp>
        <p:sp>
          <p:nvSpPr>
            <p:cNvPr id="9" name="Rectangle 8">
              <a:extLst>
                <a:ext uri="{FF2B5EF4-FFF2-40B4-BE49-F238E27FC236}">
                  <a16:creationId xmlns:a16="http://schemas.microsoft.com/office/drawing/2014/main" id="{64D28009-3BE1-47E6-91C8-EEF0688F8504}"/>
                </a:ext>
              </a:extLst>
            </p:cNvPr>
            <p:cNvSpPr/>
            <p:nvPr/>
          </p:nvSpPr>
          <p:spPr bwMode="auto">
            <a:xfrm>
              <a:off x="972703" y="4735895"/>
              <a:ext cx="1656184" cy="432048"/>
            </a:xfrm>
            <a:prstGeom prst="rect">
              <a:avLst/>
            </a:prstGeom>
            <a:solidFill>
              <a:schemeClr val="accent1"/>
            </a:solidFill>
            <a:ln w="9525"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a:t>read</a:t>
              </a:r>
              <a:r>
                <a:rPr kumimoji="0" lang="en-US" sz="2000" b="0" i="0" u="none" strike="noStrike" cap="none" normalizeH="0" baseline="0">
                  <a:ln>
                    <a:noFill/>
                  </a:ln>
                  <a:solidFill>
                    <a:schemeClr val="tx1"/>
                  </a:solidFill>
                  <a:effectLst/>
                  <a:latin typeface="Tahoma" pitchFamily="34" charset="0"/>
                  <a:cs typeface="Arial" pitchFamily="34" charset="0"/>
                </a:rPr>
                <a:t>()</a:t>
              </a:r>
              <a:endParaRPr kumimoji="0" lang="vi-VN" sz="2000" b="0" i="0" u="none" strike="noStrike" cap="none" normalizeH="0" baseline="0">
                <a:ln>
                  <a:noFill/>
                </a:ln>
                <a:solidFill>
                  <a:schemeClr val="tx1"/>
                </a:solidFill>
                <a:effectLst/>
                <a:latin typeface="Tahoma" pitchFamily="34" charset="0"/>
                <a:cs typeface="Arial" pitchFamily="34" charset="0"/>
              </a:endParaRPr>
            </a:p>
          </p:txBody>
        </p:sp>
        <p:sp>
          <p:nvSpPr>
            <p:cNvPr id="10" name="Rectangle 9">
              <a:extLst>
                <a:ext uri="{FF2B5EF4-FFF2-40B4-BE49-F238E27FC236}">
                  <a16:creationId xmlns:a16="http://schemas.microsoft.com/office/drawing/2014/main" id="{70094537-9C87-4F61-942A-2B6801FDC44D}"/>
                </a:ext>
              </a:extLst>
            </p:cNvPr>
            <p:cNvSpPr/>
            <p:nvPr/>
          </p:nvSpPr>
          <p:spPr bwMode="auto">
            <a:xfrm>
              <a:off x="971600" y="5616541"/>
              <a:ext cx="1656184" cy="432048"/>
            </a:xfrm>
            <a:prstGeom prst="rect">
              <a:avLst/>
            </a:prstGeom>
            <a:solidFill>
              <a:schemeClr val="accent1"/>
            </a:solidFill>
            <a:ln w="9525"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ahoma" pitchFamily="34" charset="0"/>
                  <a:cs typeface="Arial" pitchFamily="34" charset="0"/>
                </a:rPr>
                <a:t>Close()</a:t>
              </a:r>
              <a:endParaRPr kumimoji="0" lang="vi-VN" sz="2000" b="0" i="0" u="none" strike="noStrike" cap="none" normalizeH="0" baseline="0">
                <a:ln>
                  <a:noFill/>
                </a:ln>
                <a:solidFill>
                  <a:schemeClr val="tx1"/>
                </a:solidFill>
                <a:effectLst/>
                <a:latin typeface="Tahoma" pitchFamily="34" charset="0"/>
                <a:cs typeface="Arial" pitchFamily="34" charset="0"/>
              </a:endParaRPr>
            </a:p>
          </p:txBody>
        </p:sp>
        <p:sp>
          <p:nvSpPr>
            <p:cNvPr id="12" name="Rectangle 11">
              <a:extLst>
                <a:ext uri="{FF2B5EF4-FFF2-40B4-BE49-F238E27FC236}">
                  <a16:creationId xmlns:a16="http://schemas.microsoft.com/office/drawing/2014/main" id="{06A9A9C6-FCE7-4EF4-AFAE-73E23124A33C}"/>
                </a:ext>
              </a:extLst>
            </p:cNvPr>
            <p:cNvSpPr/>
            <p:nvPr/>
          </p:nvSpPr>
          <p:spPr bwMode="auto">
            <a:xfrm>
              <a:off x="6300192" y="1019877"/>
              <a:ext cx="2016224" cy="480476"/>
            </a:xfrm>
            <a:prstGeom prst="rect">
              <a:avLst/>
            </a:prstGeom>
            <a:ln>
              <a:headEnd type="none" w="sm" len="sm"/>
              <a:tailEnd type="none" w="sm" len="sm"/>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ahoma" pitchFamily="34" charset="0"/>
                  <a:cs typeface="Arial" pitchFamily="34" charset="0"/>
                </a:rPr>
                <a:t>ServerSocket()</a:t>
              </a:r>
              <a:endParaRPr kumimoji="0" lang="vi-VN" sz="2000" b="0" i="0" u="none" strike="noStrike" cap="none" normalizeH="0" baseline="0">
                <a:ln>
                  <a:noFill/>
                </a:ln>
                <a:solidFill>
                  <a:schemeClr val="tx1"/>
                </a:solidFill>
                <a:effectLst/>
                <a:latin typeface="Tahoma" pitchFamily="34" charset="0"/>
                <a:cs typeface="Arial" pitchFamily="34" charset="0"/>
              </a:endParaRPr>
            </a:p>
          </p:txBody>
        </p:sp>
        <p:sp>
          <p:nvSpPr>
            <p:cNvPr id="13" name="Rectangle 12">
              <a:extLst>
                <a:ext uri="{FF2B5EF4-FFF2-40B4-BE49-F238E27FC236}">
                  <a16:creationId xmlns:a16="http://schemas.microsoft.com/office/drawing/2014/main" id="{4A966E95-064C-4406-8D47-1BCC5484A365}"/>
                </a:ext>
              </a:extLst>
            </p:cNvPr>
            <p:cNvSpPr/>
            <p:nvPr/>
          </p:nvSpPr>
          <p:spPr bwMode="auto">
            <a:xfrm>
              <a:off x="6300192" y="2290646"/>
              <a:ext cx="2016224" cy="480476"/>
            </a:xfrm>
            <a:prstGeom prst="rect">
              <a:avLst/>
            </a:prstGeom>
            <a:ln>
              <a:headEnd type="none" w="sm" len="sm"/>
              <a:tailEnd type="none" w="sm" len="sm"/>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ahoma" pitchFamily="34" charset="0"/>
                  <a:cs typeface="Arial" pitchFamily="34" charset="0"/>
                </a:rPr>
                <a:t>accept()</a:t>
              </a:r>
              <a:endParaRPr kumimoji="0" lang="vi-VN" sz="2000" b="0" i="0" u="none" strike="noStrike" cap="none" normalizeH="0" baseline="0">
                <a:ln>
                  <a:noFill/>
                </a:ln>
                <a:solidFill>
                  <a:schemeClr val="tx1"/>
                </a:solidFill>
                <a:effectLst/>
                <a:latin typeface="Tahoma" pitchFamily="34" charset="0"/>
                <a:cs typeface="Arial" pitchFamily="34" charset="0"/>
              </a:endParaRPr>
            </a:p>
          </p:txBody>
        </p:sp>
        <p:sp>
          <p:nvSpPr>
            <p:cNvPr id="14" name="Rectangle 13">
              <a:extLst>
                <a:ext uri="{FF2B5EF4-FFF2-40B4-BE49-F238E27FC236}">
                  <a16:creationId xmlns:a16="http://schemas.microsoft.com/office/drawing/2014/main" id="{66D556FC-00CC-4103-8906-987EF531D3A7}"/>
                </a:ext>
              </a:extLst>
            </p:cNvPr>
            <p:cNvSpPr/>
            <p:nvPr/>
          </p:nvSpPr>
          <p:spPr bwMode="auto">
            <a:xfrm>
              <a:off x="6300192" y="3910192"/>
              <a:ext cx="2016224" cy="480476"/>
            </a:xfrm>
            <a:prstGeom prst="rect">
              <a:avLst/>
            </a:prstGeom>
            <a:ln>
              <a:headEnd type="none" w="sm" len="sm"/>
              <a:tailEnd type="none" w="sm" len="sm"/>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ahoma" pitchFamily="34" charset="0"/>
                  <a:cs typeface="Arial" pitchFamily="34" charset="0"/>
                </a:rPr>
                <a:t>read()</a:t>
              </a:r>
              <a:endParaRPr kumimoji="0" lang="vi-VN" sz="2000" b="0" i="0" u="none" strike="noStrike" cap="none" normalizeH="0" baseline="0">
                <a:ln>
                  <a:noFill/>
                </a:ln>
                <a:solidFill>
                  <a:schemeClr val="tx1"/>
                </a:solidFill>
                <a:effectLst/>
                <a:latin typeface="Tahoma" pitchFamily="34" charset="0"/>
                <a:cs typeface="Arial" pitchFamily="34" charset="0"/>
              </a:endParaRPr>
            </a:p>
          </p:txBody>
        </p:sp>
        <p:sp>
          <p:nvSpPr>
            <p:cNvPr id="15" name="Rectangle 14">
              <a:extLst>
                <a:ext uri="{FF2B5EF4-FFF2-40B4-BE49-F238E27FC236}">
                  <a16:creationId xmlns:a16="http://schemas.microsoft.com/office/drawing/2014/main" id="{7BD020DF-E854-4D7B-A17B-6033816F87FF}"/>
                </a:ext>
              </a:extLst>
            </p:cNvPr>
            <p:cNvSpPr/>
            <p:nvPr/>
          </p:nvSpPr>
          <p:spPr bwMode="auto">
            <a:xfrm>
              <a:off x="6300192" y="4739377"/>
              <a:ext cx="2016224" cy="480476"/>
            </a:xfrm>
            <a:prstGeom prst="rect">
              <a:avLst/>
            </a:prstGeom>
            <a:ln>
              <a:headEnd type="none" w="sm" len="sm"/>
              <a:tailEnd type="none" w="sm" len="sm"/>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ahoma" pitchFamily="34" charset="0"/>
                  <a:cs typeface="Arial" pitchFamily="34" charset="0"/>
                </a:rPr>
                <a:t>write()</a:t>
              </a:r>
              <a:endParaRPr kumimoji="0" lang="vi-VN" sz="2000" b="0" i="0" u="none" strike="noStrike" cap="none" normalizeH="0" baseline="0">
                <a:ln>
                  <a:noFill/>
                </a:ln>
                <a:solidFill>
                  <a:schemeClr val="tx1"/>
                </a:solidFill>
                <a:effectLst/>
                <a:latin typeface="Tahoma" pitchFamily="34" charset="0"/>
                <a:cs typeface="Arial" pitchFamily="34" charset="0"/>
              </a:endParaRPr>
            </a:p>
          </p:txBody>
        </p:sp>
        <p:sp>
          <p:nvSpPr>
            <p:cNvPr id="16" name="Rectangle 15">
              <a:extLst>
                <a:ext uri="{FF2B5EF4-FFF2-40B4-BE49-F238E27FC236}">
                  <a16:creationId xmlns:a16="http://schemas.microsoft.com/office/drawing/2014/main" id="{AE532F8C-EA5C-429D-AAF1-3E158D58EB0F}"/>
                </a:ext>
              </a:extLst>
            </p:cNvPr>
            <p:cNvSpPr/>
            <p:nvPr/>
          </p:nvSpPr>
          <p:spPr bwMode="auto">
            <a:xfrm>
              <a:off x="6300192" y="5646381"/>
              <a:ext cx="2016224" cy="480476"/>
            </a:xfrm>
            <a:prstGeom prst="rect">
              <a:avLst/>
            </a:prstGeom>
            <a:ln>
              <a:headEnd type="none" w="sm" len="sm"/>
              <a:tailEnd type="none" w="sm" len="sm"/>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a:solidFill>
                    <a:schemeClr val="tx1"/>
                  </a:solidFill>
                  <a:latin typeface="Tahoma" pitchFamily="34" charset="0"/>
                  <a:cs typeface="Arial" pitchFamily="34" charset="0"/>
                </a:rPr>
                <a:t>Close</a:t>
              </a:r>
              <a:r>
                <a:rPr kumimoji="0" lang="en-US" sz="2000" b="0" i="0" u="none" strike="noStrike" cap="none" normalizeH="0" baseline="0">
                  <a:ln>
                    <a:noFill/>
                  </a:ln>
                  <a:solidFill>
                    <a:schemeClr val="tx1"/>
                  </a:solidFill>
                  <a:effectLst/>
                  <a:latin typeface="Tahoma" pitchFamily="34" charset="0"/>
                  <a:cs typeface="Arial" pitchFamily="34" charset="0"/>
                </a:rPr>
                <a:t>()</a:t>
              </a:r>
              <a:endParaRPr kumimoji="0" lang="vi-VN" sz="2000" b="0" i="0" u="none" strike="noStrike" cap="none" normalizeH="0" baseline="0">
                <a:ln>
                  <a:noFill/>
                </a:ln>
                <a:solidFill>
                  <a:schemeClr val="tx1"/>
                </a:solidFill>
                <a:effectLst/>
                <a:latin typeface="Tahoma" pitchFamily="34" charset="0"/>
                <a:cs typeface="Arial" pitchFamily="34" charset="0"/>
              </a:endParaRPr>
            </a:p>
          </p:txBody>
        </p:sp>
        <p:sp>
          <p:nvSpPr>
            <p:cNvPr id="17" name="Oval 16">
              <a:extLst>
                <a:ext uri="{FF2B5EF4-FFF2-40B4-BE49-F238E27FC236}">
                  <a16:creationId xmlns:a16="http://schemas.microsoft.com/office/drawing/2014/main" id="{E2C7C0EF-7E84-4783-8E8C-384B3977AD3A}"/>
                </a:ext>
              </a:extLst>
            </p:cNvPr>
            <p:cNvSpPr/>
            <p:nvPr/>
          </p:nvSpPr>
          <p:spPr bwMode="auto">
            <a:xfrm>
              <a:off x="6203354" y="1628799"/>
              <a:ext cx="2329086" cy="533401"/>
            </a:xfrm>
            <a:prstGeom prst="ellipse">
              <a:avLst/>
            </a:prstGeom>
            <a:solidFill>
              <a:schemeClr val="accent1"/>
            </a:solidFill>
            <a:ln w="9525"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a:t>b</a:t>
              </a:r>
              <a:r>
                <a:rPr kumimoji="0" lang="en-US" sz="1800" b="0" i="0" u="none" strike="noStrike" cap="none" normalizeH="0" baseline="0">
                  <a:ln>
                    <a:noFill/>
                  </a:ln>
                  <a:solidFill>
                    <a:schemeClr val="tx1"/>
                  </a:solidFill>
                  <a:effectLst/>
                  <a:latin typeface="Tahoma" pitchFamily="34" charset="0"/>
                  <a:cs typeface="Arial" pitchFamily="34" charset="0"/>
                </a:rPr>
                <a:t>ind(), listen()</a:t>
              </a:r>
              <a:endParaRPr kumimoji="0" lang="vi-VN" sz="1800" b="0" i="0" u="none" strike="noStrike" cap="none" normalizeH="0" baseline="0">
                <a:ln>
                  <a:noFill/>
                </a:ln>
                <a:solidFill>
                  <a:schemeClr val="tx1"/>
                </a:solidFill>
                <a:effectLst/>
                <a:latin typeface="Tahoma" pitchFamily="34" charset="0"/>
                <a:cs typeface="Arial" pitchFamily="34" charset="0"/>
              </a:endParaRPr>
            </a:p>
          </p:txBody>
        </p:sp>
        <p:sp>
          <p:nvSpPr>
            <p:cNvPr id="18" name="TextBox 17">
              <a:extLst>
                <a:ext uri="{FF2B5EF4-FFF2-40B4-BE49-F238E27FC236}">
                  <a16:creationId xmlns:a16="http://schemas.microsoft.com/office/drawing/2014/main" id="{D17C383F-26BA-4A82-BFB9-045EC45BF28C}"/>
                </a:ext>
              </a:extLst>
            </p:cNvPr>
            <p:cNvSpPr txBox="1"/>
            <p:nvPr/>
          </p:nvSpPr>
          <p:spPr>
            <a:xfrm>
              <a:off x="6084168" y="2924944"/>
              <a:ext cx="2448272" cy="646331"/>
            </a:xfrm>
            <a:prstGeom prst="rect">
              <a:avLst/>
            </a:prstGeom>
            <a:noFill/>
          </p:spPr>
          <p:txBody>
            <a:bodyPr wrap="square" rtlCol="0">
              <a:spAutoFit/>
            </a:bodyPr>
            <a:lstStyle/>
            <a:p>
              <a:pPr algn="ctr"/>
              <a:r>
                <a:rPr lang="en-US"/>
                <a:t>Block until connection from client</a:t>
              </a:r>
              <a:endParaRPr lang="vi-VN"/>
            </a:p>
          </p:txBody>
        </p:sp>
        <p:cxnSp>
          <p:nvCxnSpPr>
            <p:cNvPr id="20" name="Straight Arrow Connector 19">
              <a:extLst>
                <a:ext uri="{FF2B5EF4-FFF2-40B4-BE49-F238E27FC236}">
                  <a16:creationId xmlns:a16="http://schemas.microsoft.com/office/drawing/2014/main" id="{33EB01BE-55DB-4042-A994-1EA29585BF70}"/>
                </a:ext>
              </a:extLst>
            </p:cNvPr>
            <p:cNvCxnSpPr>
              <a:stCxn id="5" idx="2"/>
              <a:endCxn id="8" idx="0"/>
            </p:cNvCxnSpPr>
            <p:nvPr/>
          </p:nvCxnSpPr>
          <p:spPr bwMode="auto">
            <a:xfrm>
              <a:off x="1799692" y="3333799"/>
              <a:ext cx="0" cy="485024"/>
            </a:xfrm>
            <a:prstGeom prst="straightConnector1">
              <a:avLst/>
            </a:prstGeom>
            <a:ln>
              <a:headEnd type="none" w="sm" len="sm"/>
              <a:tailEnd type="triangle"/>
            </a:ln>
          </p:spPr>
          <p:style>
            <a:lnRef idx="3">
              <a:schemeClr val="dk1"/>
            </a:lnRef>
            <a:fillRef idx="0">
              <a:schemeClr val="dk1"/>
            </a:fillRef>
            <a:effectRef idx="2">
              <a:schemeClr val="dk1"/>
            </a:effectRef>
            <a:fontRef idx="minor">
              <a:schemeClr val="tx1"/>
            </a:fontRef>
          </p:style>
        </p:cxnSp>
        <p:cxnSp>
          <p:nvCxnSpPr>
            <p:cNvPr id="22" name="Straight Arrow Connector 21">
              <a:extLst>
                <a:ext uri="{FF2B5EF4-FFF2-40B4-BE49-F238E27FC236}">
                  <a16:creationId xmlns:a16="http://schemas.microsoft.com/office/drawing/2014/main" id="{F1F92747-6CA9-4989-8991-DB6A29417780}"/>
                </a:ext>
              </a:extLst>
            </p:cNvPr>
            <p:cNvCxnSpPr>
              <a:stCxn id="8" idx="2"/>
              <a:endCxn id="9" idx="0"/>
            </p:cNvCxnSpPr>
            <p:nvPr/>
          </p:nvCxnSpPr>
          <p:spPr bwMode="auto">
            <a:xfrm>
              <a:off x="1799692" y="4250871"/>
              <a:ext cx="1103" cy="485024"/>
            </a:xfrm>
            <a:prstGeom prst="straightConnector1">
              <a:avLst/>
            </a:prstGeom>
            <a:ln>
              <a:headEnd type="none" w="sm" len="sm"/>
              <a:tailEnd type="triangle"/>
            </a:ln>
          </p:spPr>
          <p:style>
            <a:lnRef idx="3">
              <a:schemeClr val="dk1"/>
            </a:lnRef>
            <a:fillRef idx="0">
              <a:schemeClr val="dk1"/>
            </a:fillRef>
            <a:effectRef idx="2">
              <a:schemeClr val="dk1"/>
            </a:effectRef>
            <a:fontRef idx="minor">
              <a:schemeClr val="tx1"/>
            </a:fontRef>
          </p:style>
        </p:cxnSp>
        <p:cxnSp>
          <p:nvCxnSpPr>
            <p:cNvPr id="24" name="Straight Arrow Connector 23">
              <a:extLst>
                <a:ext uri="{FF2B5EF4-FFF2-40B4-BE49-F238E27FC236}">
                  <a16:creationId xmlns:a16="http://schemas.microsoft.com/office/drawing/2014/main" id="{A94E28E8-2434-4C05-82BF-5345BD480647}"/>
                </a:ext>
              </a:extLst>
            </p:cNvPr>
            <p:cNvCxnSpPr>
              <a:stCxn id="9" idx="2"/>
              <a:endCxn id="10" idx="0"/>
            </p:cNvCxnSpPr>
            <p:nvPr/>
          </p:nvCxnSpPr>
          <p:spPr bwMode="auto">
            <a:xfrm flipH="1">
              <a:off x="1799692" y="5167943"/>
              <a:ext cx="1103" cy="448598"/>
            </a:xfrm>
            <a:prstGeom prst="straightConnector1">
              <a:avLst/>
            </a:prstGeom>
            <a:ln>
              <a:headEnd type="none" w="sm" len="sm"/>
              <a:tailEnd type="triangle"/>
            </a:ln>
          </p:spPr>
          <p:style>
            <a:lnRef idx="3">
              <a:schemeClr val="dk1"/>
            </a:lnRef>
            <a:fillRef idx="0">
              <a:schemeClr val="dk1"/>
            </a:fillRef>
            <a:effectRef idx="2">
              <a:schemeClr val="dk1"/>
            </a:effectRef>
            <a:fontRef idx="minor">
              <a:schemeClr val="tx1"/>
            </a:fontRef>
          </p:style>
        </p:cxnSp>
        <p:cxnSp>
          <p:nvCxnSpPr>
            <p:cNvPr id="26" name="Straight Arrow Connector 25">
              <a:extLst>
                <a:ext uri="{FF2B5EF4-FFF2-40B4-BE49-F238E27FC236}">
                  <a16:creationId xmlns:a16="http://schemas.microsoft.com/office/drawing/2014/main" id="{49658A43-64CB-4C3E-B36E-2C3FDCCBAC01}"/>
                </a:ext>
              </a:extLst>
            </p:cNvPr>
            <p:cNvCxnSpPr>
              <a:cxnSpLocks/>
              <a:stCxn id="5" idx="3"/>
              <a:endCxn id="18" idx="2"/>
            </p:cNvCxnSpPr>
            <p:nvPr/>
          </p:nvCxnSpPr>
          <p:spPr bwMode="auto">
            <a:xfrm>
              <a:off x="2627784" y="3117775"/>
              <a:ext cx="4680520" cy="453500"/>
            </a:xfrm>
            <a:prstGeom prst="straightConnector1">
              <a:avLst/>
            </a:prstGeom>
            <a:solidFill>
              <a:schemeClr val="accent1"/>
            </a:solidFill>
            <a:ln w="19050" cap="flat" cmpd="sng" algn="ctr">
              <a:solidFill>
                <a:schemeClr val="tx1"/>
              </a:solidFill>
              <a:prstDash val="lgDash"/>
              <a:round/>
              <a:headEnd type="none" w="sm" len="sm"/>
              <a:tailEnd type="triangle"/>
            </a:ln>
            <a:effectLst/>
          </p:spPr>
        </p:cxnSp>
        <p:cxnSp>
          <p:nvCxnSpPr>
            <p:cNvPr id="29" name="Straight Arrow Connector 28">
              <a:extLst>
                <a:ext uri="{FF2B5EF4-FFF2-40B4-BE49-F238E27FC236}">
                  <a16:creationId xmlns:a16="http://schemas.microsoft.com/office/drawing/2014/main" id="{0CAE0B11-BDBF-4399-A140-5747A8E2CC9C}"/>
                </a:ext>
              </a:extLst>
            </p:cNvPr>
            <p:cNvCxnSpPr>
              <a:stCxn id="12" idx="2"/>
              <a:endCxn id="13" idx="0"/>
            </p:cNvCxnSpPr>
            <p:nvPr/>
          </p:nvCxnSpPr>
          <p:spPr bwMode="auto">
            <a:xfrm>
              <a:off x="7308304" y="1500353"/>
              <a:ext cx="0" cy="790293"/>
            </a:xfrm>
            <a:prstGeom prst="straightConnector1">
              <a:avLst/>
            </a:prstGeom>
            <a:ln>
              <a:headEnd type="none" w="sm" len="sm"/>
              <a:tailEnd type="triangle"/>
            </a:ln>
          </p:spPr>
          <p:style>
            <a:lnRef idx="3">
              <a:schemeClr val="accent6"/>
            </a:lnRef>
            <a:fillRef idx="0">
              <a:schemeClr val="accent6"/>
            </a:fillRef>
            <a:effectRef idx="2">
              <a:schemeClr val="accent6"/>
            </a:effectRef>
            <a:fontRef idx="minor">
              <a:schemeClr val="tx1"/>
            </a:fontRef>
          </p:style>
        </p:cxnSp>
        <p:cxnSp>
          <p:nvCxnSpPr>
            <p:cNvPr id="34" name="Straight Arrow Connector 33">
              <a:extLst>
                <a:ext uri="{FF2B5EF4-FFF2-40B4-BE49-F238E27FC236}">
                  <a16:creationId xmlns:a16="http://schemas.microsoft.com/office/drawing/2014/main" id="{A047B837-912F-4703-973B-FD6EBFA5631E}"/>
                </a:ext>
              </a:extLst>
            </p:cNvPr>
            <p:cNvCxnSpPr>
              <a:stCxn id="13" idx="2"/>
              <a:endCxn id="14" idx="0"/>
            </p:cNvCxnSpPr>
            <p:nvPr/>
          </p:nvCxnSpPr>
          <p:spPr bwMode="auto">
            <a:xfrm>
              <a:off x="7308304" y="2771122"/>
              <a:ext cx="0" cy="1139070"/>
            </a:xfrm>
            <a:prstGeom prst="straightConnector1">
              <a:avLst/>
            </a:prstGeom>
            <a:ln>
              <a:headEnd type="none" w="sm" len="sm"/>
              <a:tailEnd type="triangle"/>
            </a:ln>
          </p:spPr>
          <p:style>
            <a:lnRef idx="3">
              <a:schemeClr val="accent6"/>
            </a:lnRef>
            <a:fillRef idx="0">
              <a:schemeClr val="accent6"/>
            </a:fillRef>
            <a:effectRef idx="2">
              <a:schemeClr val="accent6"/>
            </a:effectRef>
            <a:fontRef idx="minor">
              <a:schemeClr val="tx1"/>
            </a:fontRef>
          </p:style>
        </p:cxnSp>
        <p:cxnSp>
          <p:nvCxnSpPr>
            <p:cNvPr id="37" name="Straight Arrow Connector 36">
              <a:extLst>
                <a:ext uri="{FF2B5EF4-FFF2-40B4-BE49-F238E27FC236}">
                  <a16:creationId xmlns:a16="http://schemas.microsoft.com/office/drawing/2014/main" id="{67012D05-DE5F-4939-8986-6D1D09140E6D}"/>
                </a:ext>
              </a:extLst>
            </p:cNvPr>
            <p:cNvCxnSpPr>
              <a:stCxn id="14" idx="2"/>
              <a:endCxn id="15" idx="0"/>
            </p:cNvCxnSpPr>
            <p:nvPr/>
          </p:nvCxnSpPr>
          <p:spPr bwMode="auto">
            <a:xfrm>
              <a:off x="7308304" y="4390668"/>
              <a:ext cx="0" cy="348709"/>
            </a:xfrm>
            <a:prstGeom prst="straightConnector1">
              <a:avLst/>
            </a:prstGeom>
            <a:ln>
              <a:headEnd type="none" w="sm" len="sm"/>
              <a:tailEnd type="triangle"/>
            </a:ln>
          </p:spPr>
          <p:style>
            <a:lnRef idx="3">
              <a:schemeClr val="accent6"/>
            </a:lnRef>
            <a:fillRef idx="0">
              <a:schemeClr val="accent6"/>
            </a:fillRef>
            <a:effectRef idx="2">
              <a:schemeClr val="accent6"/>
            </a:effectRef>
            <a:fontRef idx="minor">
              <a:schemeClr val="tx1"/>
            </a:fontRef>
          </p:style>
        </p:cxnSp>
        <p:cxnSp>
          <p:nvCxnSpPr>
            <p:cNvPr id="39" name="Straight Arrow Connector 38">
              <a:extLst>
                <a:ext uri="{FF2B5EF4-FFF2-40B4-BE49-F238E27FC236}">
                  <a16:creationId xmlns:a16="http://schemas.microsoft.com/office/drawing/2014/main" id="{3DFFB6F3-4AAE-4D1D-A1D8-5CC289CF9F71}"/>
                </a:ext>
              </a:extLst>
            </p:cNvPr>
            <p:cNvCxnSpPr>
              <a:stCxn id="15" idx="2"/>
              <a:endCxn id="16" idx="0"/>
            </p:cNvCxnSpPr>
            <p:nvPr/>
          </p:nvCxnSpPr>
          <p:spPr bwMode="auto">
            <a:xfrm>
              <a:off x="7308304" y="5219853"/>
              <a:ext cx="0" cy="426528"/>
            </a:xfrm>
            <a:prstGeom prst="straightConnector1">
              <a:avLst/>
            </a:prstGeom>
            <a:ln>
              <a:headEnd type="none" w="sm" len="sm"/>
              <a:tailEnd type="triangle"/>
            </a:ln>
          </p:spPr>
          <p:style>
            <a:lnRef idx="3">
              <a:schemeClr val="accent6"/>
            </a:lnRef>
            <a:fillRef idx="0">
              <a:schemeClr val="accent6"/>
            </a:fillRef>
            <a:effectRef idx="2">
              <a:schemeClr val="accent6"/>
            </a:effectRef>
            <a:fontRef idx="minor">
              <a:schemeClr val="tx1"/>
            </a:fontRef>
          </p:style>
        </p:cxnSp>
        <p:sp>
          <p:nvSpPr>
            <p:cNvPr id="40" name="TextBox 39">
              <a:extLst>
                <a:ext uri="{FF2B5EF4-FFF2-40B4-BE49-F238E27FC236}">
                  <a16:creationId xmlns:a16="http://schemas.microsoft.com/office/drawing/2014/main" id="{9EE90171-A05A-45AC-BA8F-3B7E87872146}"/>
                </a:ext>
              </a:extLst>
            </p:cNvPr>
            <p:cNvSpPr txBox="1"/>
            <p:nvPr/>
          </p:nvSpPr>
          <p:spPr>
            <a:xfrm>
              <a:off x="3419879" y="2957349"/>
              <a:ext cx="1962210" cy="707886"/>
            </a:xfrm>
            <a:prstGeom prst="rect">
              <a:avLst/>
            </a:prstGeom>
            <a:noFill/>
          </p:spPr>
          <p:txBody>
            <a:bodyPr wrap="square" rtlCol="0">
              <a:spAutoFit/>
            </a:bodyPr>
            <a:lstStyle/>
            <a:p>
              <a:r>
                <a:rPr lang="en-US" sz="2000">
                  <a:solidFill>
                    <a:srgbClr val="0000FF"/>
                  </a:solidFill>
                </a:rPr>
                <a:t>TCP connection establishment</a:t>
              </a:r>
              <a:endParaRPr lang="vi-VN" sz="2000">
                <a:solidFill>
                  <a:srgbClr val="0000FF"/>
                </a:solidFill>
              </a:endParaRPr>
            </a:p>
          </p:txBody>
        </p:sp>
        <p:cxnSp>
          <p:nvCxnSpPr>
            <p:cNvPr id="42" name="Straight Arrow Connector 41">
              <a:extLst>
                <a:ext uri="{FF2B5EF4-FFF2-40B4-BE49-F238E27FC236}">
                  <a16:creationId xmlns:a16="http://schemas.microsoft.com/office/drawing/2014/main" id="{12A9BAAB-97AC-45FF-82BC-F05D46DFC523}"/>
                </a:ext>
              </a:extLst>
            </p:cNvPr>
            <p:cNvCxnSpPr>
              <a:stCxn id="8" idx="3"/>
              <a:endCxn id="14" idx="1"/>
            </p:cNvCxnSpPr>
            <p:nvPr/>
          </p:nvCxnSpPr>
          <p:spPr bwMode="auto">
            <a:xfrm>
              <a:off x="2627784" y="4034847"/>
              <a:ext cx="3672408" cy="115583"/>
            </a:xfrm>
            <a:prstGeom prst="straightConnector1">
              <a:avLst/>
            </a:prstGeom>
            <a:ln>
              <a:headEnd type="none" w="sm" len="sm"/>
              <a:tailEnd type="triangle"/>
            </a:ln>
          </p:spPr>
          <p:style>
            <a:lnRef idx="3">
              <a:schemeClr val="dk1"/>
            </a:lnRef>
            <a:fillRef idx="0">
              <a:schemeClr val="dk1"/>
            </a:fillRef>
            <a:effectRef idx="2">
              <a:schemeClr val="dk1"/>
            </a:effectRef>
            <a:fontRef idx="minor">
              <a:schemeClr val="tx1"/>
            </a:fontRef>
          </p:style>
        </p:cxnSp>
        <p:cxnSp>
          <p:nvCxnSpPr>
            <p:cNvPr id="44" name="Straight Arrow Connector 43">
              <a:extLst>
                <a:ext uri="{FF2B5EF4-FFF2-40B4-BE49-F238E27FC236}">
                  <a16:creationId xmlns:a16="http://schemas.microsoft.com/office/drawing/2014/main" id="{F2DF93C2-0732-4174-946A-274962C362AB}"/>
                </a:ext>
              </a:extLst>
            </p:cNvPr>
            <p:cNvCxnSpPr>
              <a:stCxn id="15" idx="1"/>
              <a:endCxn id="9" idx="3"/>
            </p:cNvCxnSpPr>
            <p:nvPr/>
          </p:nvCxnSpPr>
          <p:spPr bwMode="auto">
            <a:xfrm flipH="1" flipV="1">
              <a:off x="2628887" y="4951919"/>
              <a:ext cx="3671305" cy="27696"/>
            </a:xfrm>
            <a:prstGeom prst="straightConnector1">
              <a:avLst/>
            </a:prstGeom>
            <a:ln>
              <a:headEnd type="none" w="sm" len="sm"/>
              <a:tailEnd type="triangle"/>
            </a:ln>
          </p:spPr>
          <p:style>
            <a:lnRef idx="3">
              <a:schemeClr val="accent6"/>
            </a:lnRef>
            <a:fillRef idx="0">
              <a:schemeClr val="accent6"/>
            </a:fillRef>
            <a:effectRef idx="2">
              <a:schemeClr val="accent6"/>
            </a:effectRef>
            <a:fontRef idx="minor">
              <a:schemeClr val="tx1"/>
            </a:fontRef>
          </p:style>
        </p:cxnSp>
        <p:sp>
          <p:nvSpPr>
            <p:cNvPr id="45" name="TextBox 44">
              <a:extLst>
                <a:ext uri="{FF2B5EF4-FFF2-40B4-BE49-F238E27FC236}">
                  <a16:creationId xmlns:a16="http://schemas.microsoft.com/office/drawing/2014/main" id="{B54CF939-4030-4289-8758-A26BC2AC01EC}"/>
                </a:ext>
              </a:extLst>
            </p:cNvPr>
            <p:cNvSpPr txBox="1"/>
            <p:nvPr/>
          </p:nvSpPr>
          <p:spPr>
            <a:xfrm>
              <a:off x="3618957" y="4150710"/>
              <a:ext cx="2016219" cy="369332"/>
            </a:xfrm>
            <a:prstGeom prst="rect">
              <a:avLst/>
            </a:prstGeom>
            <a:noFill/>
          </p:spPr>
          <p:txBody>
            <a:bodyPr wrap="square" rtlCol="0">
              <a:spAutoFit/>
            </a:bodyPr>
            <a:lstStyle/>
            <a:p>
              <a:r>
                <a:rPr lang="en-US"/>
                <a:t>Data (requests)</a:t>
              </a:r>
              <a:endParaRPr lang="vi-VN"/>
            </a:p>
          </p:txBody>
        </p:sp>
        <p:sp>
          <p:nvSpPr>
            <p:cNvPr id="46" name="TextBox 45">
              <a:extLst>
                <a:ext uri="{FF2B5EF4-FFF2-40B4-BE49-F238E27FC236}">
                  <a16:creationId xmlns:a16="http://schemas.microsoft.com/office/drawing/2014/main" id="{7DC6EE93-896A-4775-9B47-9276DC583782}"/>
                </a:ext>
              </a:extLst>
            </p:cNvPr>
            <p:cNvSpPr txBox="1"/>
            <p:nvPr/>
          </p:nvSpPr>
          <p:spPr>
            <a:xfrm>
              <a:off x="3059283" y="5136865"/>
              <a:ext cx="2809409" cy="369332"/>
            </a:xfrm>
            <a:prstGeom prst="rect">
              <a:avLst/>
            </a:prstGeom>
            <a:noFill/>
          </p:spPr>
          <p:txBody>
            <a:bodyPr wrap="square" rtlCol="0">
              <a:spAutoFit/>
            </a:bodyPr>
            <a:lstStyle/>
            <a:p>
              <a:r>
                <a:rPr lang="en-US"/>
                <a:t>Data (reply - response)</a:t>
              </a:r>
              <a:endParaRPr lang="vi-VN"/>
            </a:p>
          </p:txBody>
        </p:sp>
      </p:grpSp>
      <p:sp>
        <p:nvSpPr>
          <p:cNvPr id="48" name="TextBox 47">
            <a:extLst>
              <a:ext uri="{FF2B5EF4-FFF2-40B4-BE49-F238E27FC236}">
                <a16:creationId xmlns:a16="http://schemas.microsoft.com/office/drawing/2014/main" id="{A6F4C7C2-A0EF-48FA-A65C-60B3052BED13}"/>
              </a:ext>
            </a:extLst>
          </p:cNvPr>
          <p:cNvSpPr txBox="1"/>
          <p:nvPr/>
        </p:nvSpPr>
        <p:spPr>
          <a:xfrm>
            <a:off x="971600" y="1052736"/>
            <a:ext cx="1512168" cy="461665"/>
          </a:xfrm>
          <a:prstGeom prst="rect">
            <a:avLst/>
          </a:prstGeom>
          <a:noFill/>
        </p:spPr>
        <p:txBody>
          <a:bodyPr wrap="square" rtlCol="0">
            <a:spAutoFit/>
          </a:bodyPr>
          <a:lstStyle/>
          <a:p>
            <a:r>
              <a:rPr lang="en-US" sz="2400" b="1"/>
              <a:t>Client</a:t>
            </a:r>
            <a:endParaRPr lang="vi-VN" sz="2400" b="1"/>
          </a:p>
        </p:txBody>
      </p:sp>
      <p:sp>
        <p:nvSpPr>
          <p:cNvPr id="49" name="TextBox 48">
            <a:extLst>
              <a:ext uri="{FF2B5EF4-FFF2-40B4-BE49-F238E27FC236}">
                <a16:creationId xmlns:a16="http://schemas.microsoft.com/office/drawing/2014/main" id="{A01B3176-AA42-473B-8FF4-8E9D773AF963}"/>
              </a:ext>
            </a:extLst>
          </p:cNvPr>
          <p:cNvSpPr txBox="1"/>
          <p:nvPr/>
        </p:nvSpPr>
        <p:spPr>
          <a:xfrm>
            <a:off x="6611813" y="663079"/>
            <a:ext cx="1512168" cy="461665"/>
          </a:xfrm>
          <a:prstGeom prst="rect">
            <a:avLst/>
          </a:prstGeom>
          <a:noFill/>
        </p:spPr>
        <p:txBody>
          <a:bodyPr wrap="square" rtlCol="0">
            <a:spAutoFit/>
          </a:bodyPr>
          <a:lstStyle/>
          <a:p>
            <a:r>
              <a:rPr lang="en-US" sz="2400" b="1"/>
              <a:t>Server</a:t>
            </a:r>
            <a:endParaRPr lang="vi-VN" sz="2400" b="1"/>
          </a:p>
        </p:txBody>
      </p:sp>
    </p:spTree>
    <p:extLst>
      <p:ext uri="{BB962C8B-B14F-4D97-AF65-F5344CB8AC3E}">
        <p14:creationId xmlns:p14="http://schemas.microsoft.com/office/powerpoint/2010/main" val="3350899404"/>
      </p:ext>
    </p:extLst>
  </p:cSld>
  <p:clrMapOvr>
    <a:masterClrMapping/>
  </p:clrMapOvr>
  <p:transition spd="med">
    <p:comb/>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827088" y="0"/>
            <a:ext cx="7772400" cy="569913"/>
          </a:xfrm>
        </p:spPr>
        <p:txBody>
          <a:bodyPr/>
          <a:lstStyle/>
          <a:p>
            <a:pPr eaLnBrk="1" hangingPunct="1">
              <a:defRPr/>
            </a:pPr>
            <a:r>
              <a:rPr lang="en-US"/>
              <a:t>TCP Socket Programmning (1. step)</a:t>
            </a:r>
          </a:p>
        </p:txBody>
      </p:sp>
      <p:pic>
        <p:nvPicPr>
          <p:cNvPr id="3076" name="Picture 4" descr="5connect"/>
          <p:cNvPicPr>
            <a:picLocks noGrp="1" noChangeAspect="1" noChangeArrowheads="1"/>
          </p:cNvPicPr>
          <p:nvPr>
            <p:ph sz="half" idx="1"/>
          </p:nvPr>
        </p:nvPicPr>
        <p:blipFill>
          <a:blip r:embed="rId3" cstate="print"/>
          <a:srcRect/>
          <a:stretch>
            <a:fillRect/>
          </a:stretch>
        </p:blipFill>
        <p:spPr>
          <a:xfrm>
            <a:off x="292868" y="4654698"/>
            <a:ext cx="8383588" cy="1798638"/>
          </a:xfrm>
          <a:noFill/>
        </p:spPr>
      </p:pic>
      <p:sp>
        <p:nvSpPr>
          <p:cNvPr id="3077" name="Text Box 5"/>
          <p:cNvSpPr txBox="1">
            <a:spLocks noChangeArrowheads="1"/>
          </p:cNvSpPr>
          <p:nvPr/>
        </p:nvSpPr>
        <p:spPr bwMode="auto">
          <a:xfrm>
            <a:off x="169172" y="804529"/>
            <a:ext cx="8964612" cy="861774"/>
          </a:xfrm>
          <a:prstGeom prst="rect">
            <a:avLst/>
          </a:prstGeom>
          <a:noFill/>
          <a:ln w="9525">
            <a:noFill/>
            <a:miter lim="800000"/>
            <a:headEnd/>
            <a:tailEnd/>
          </a:ln>
        </p:spPr>
        <p:txBody>
          <a:bodyPr lIns="0" tIns="0" rIns="0" bIns="0">
            <a:spAutoFit/>
          </a:bodyPr>
          <a:lstStyle/>
          <a:p>
            <a:pPr eaLnBrk="1" hangingPunct="1"/>
            <a:r>
              <a:rPr lang="en-US" sz="2800" b="1">
                <a:solidFill>
                  <a:srgbClr val="FF0000"/>
                </a:solidFill>
                <a:latin typeface="+mj-lt"/>
              </a:rPr>
              <a:t>1a</a:t>
            </a:r>
            <a:r>
              <a:rPr lang="en-US" sz="2800">
                <a:solidFill>
                  <a:srgbClr val="FF0000"/>
                </a:solidFill>
                <a:latin typeface="+mj-lt"/>
              </a:rPr>
              <a:t>. </a:t>
            </a:r>
            <a:r>
              <a:rPr lang="en-US" sz="2800" b="1">
                <a:solidFill>
                  <a:srgbClr val="FF0000"/>
                </a:solidFill>
                <a:latin typeface="+mj-lt"/>
              </a:rPr>
              <a:t>ServerSocket</a:t>
            </a:r>
            <a:r>
              <a:rPr lang="en-US" sz="2800">
                <a:solidFill>
                  <a:srgbClr val="FF0000"/>
                </a:solidFill>
                <a:latin typeface="+mj-lt"/>
              </a:rPr>
              <a:t> server = new </a:t>
            </a:r>
            <a:r>
              <a:rPr lang="en-US" sz="2800" b="1">
                <a:solidFill>
                  <a:srgbClr val="FF0000"/>
                </a:solidFill>
                <a:latin typeface="+mj-lt"/>
              </a:rPr>
              <a:t>ServerSocket(port)</a:t>
            </a:r>
            <a:r>
              <a:rPr lang="en-US" sz="2800">
                <a:solidFill>
                  <a:srgbClr val="FF0000"/>
                </a:solidFill>
                <a:latin typeface="+mj-lt"/>
              </a:rPr>
              <a:t>;</a:t>
            </a:r>
          </a:p>
          <a:p>
            <a:pPr eaLnBrk="1" hangingPunct="1"/>
            <a:r>
              <a:rPr lang="en-US" sz="2800" b="1">
                <a:solidFill>
                  <a:srgbClr val="FF0000"/>
                </a:solidFill>
                <a:latin typeface="+mj-lt"/>
              </a:rPr>
              <a:t>1b</a:t>
            </a:r>
            <a:r>
              <a:rPr lang="en-US" sz="2800">
                <a:solidFill>
                  <a:srgbClr val="FF0000"/>
                </a:solidFill>
                <a:latin typeface="+mj-lt"/>
              </a:rPr>
              <a:t>. </a:t>
            </a:r>
            <a:r>
              <a:rPr lang="en-US" sz="2800" b="1">
                <a:solidFill>
                  <a:srgbClr val="FF0000"/>
                </a:solidFill>
                <a:latin typeface="+mj-lt"/>
              </a:rPr>
              <a:t>Socket</a:t>
            </a:r>
            <a:r>
              <a:rPr lang="en-US" sz="2800">
                <a:solidFill>
                  <a:srgbClr val="FF0000"/>
                </a:solidFill>
                <a:latin typeface="+mj-lt"/>
              </a:rPr>
              <a:t> serverSoc = server.</a:t>
            </a:r>
            <a:r>
              <a:rPr lang="en-US" sz="2800" b="1">
                <a:solidFill>
                  <a:srgbClr val="FF0000"/>
                </a:solidFill>
                <a:latin typeface="+mj-lt"/>
              </a:rPr>
              <a:t>accept()</a:t>
            </a:r>
            <a:r>
              <a:rPr lang="en-US" sz="2800">
                <a:solidFill>
                  <a:srgbClr val="FF0000"/>
                </a:solidFill>
                <a:latin typeface="+mj-lt"/>
              </a:rPr>
              <a:t>;</a:t>
            </a:r>
          </a:p>
        </p:txBody>
      </p:sp>
      <p:sp>
        <p:nvSpPr>
          <p:cNvPr id="3078" name="Text Box 6"/>
          <p:cNvSpPr txBox="1">
            <a:spLocks noChangeArrowheads="1"/>
          </p:cNvSpPr>
          <p:nvPr/>
        </p:nvSpPr>
        <p:spPr bwMode="auto">
          <a:xfrm>
            <a:off x="218384" y="4149080"/>
            <a:ext cx="9178152" cy="430887"/>
          </a:xfrm>
          <a:prstGeom prst="rect">
            <a:avLst/>
          </a:prstGeom>
          <a:noFill/>
          <a:ln w="9525">
            <a:noFill/>
            <a:miter lim="800000"/>
            <a:headEnd/>
            <a:tailEnd/>
          </a:ln>
        </p:spPr>
        <p:txBody>
          <a:bodyPr wrap="square" lIns="0" tIns="0" rIns="0" bIns="0">
            <a:spAutoFit/>
          </a:bodyPr>
          <a:lstStyle/>
          <a:p>
            <a:pPr eaLnBrk="1" hangingPunct="1">
              <a:spcBef>
                <a:spcPct val="50000"/>
              </a:spcBef>
            </a:pPr>
            <a:r>
              <a:rPr lang="en-US" sz="2800" b="1">
                <a:solidFill>
                  <a:srgbClr val="0000FF"/>
                </a:solidFill>
                <a:latin typeface="+mj-lt"/>
                <a:cs typeface="Times New Roman" pitchFamily="18" charset="0"/>
              </a:rPr>
              <a:t>1c.</a:t>
            </a:r>
            <a:r>
              <a:rPr lang="en-US" sz="2800">
                <a:solidFill>
                  <a:srgbClr val="0000FF"/>
                </a:solidFill>
                <a:latin typeface="+mj-lt"/>
                <a:cs typeface="Times New Roman" pitchFamily="18" charset="0"/>
              </a:rPr>
              <a:t> </a:t>
            </a:r>
            <a:r>
              <a:rPr lang="en-US" sz="2800" b="1">
                <a:solidFill>
                  <a:srgbClr val="0000FF"/>
                </a:solidFill>
                <a:latin typeface="+mj-lt"/>
                <a:cs typeface="Times New Roman" pitchFamily="18" charset="0"/>
              </a:rPr>
              <a:t>Socket</a:t>
            </a:r>
            <a:r>
              <a:rPr lang="en-US" sz="2800">
                <a:solidFill>
                  <a:srgbClr val="0000FF"/>
                </a:solidFill>
                <a:latin typeface="+mj-lt"/>
                <a:cs typeface="Times New Roman" pitchFamily="18" charset="0"/>
              </a:rPr>
              <a:t> clientSoc = new </a:t>
            </a:r>
            <a:r>
              <a:rPr lang="en-US" sz="2800" b="1">
                <a:solidFill>
                  <a:srgbClr val="0000FF"/>
                </a:solidFill>
                <a:latin typeface="+mj-lt"/>
                <a:cs typeface="Times New Roman" pitchFamily="18" charset="0"/>
              </a:rPr>
              <a:t>Socket(serverAdd,port)</a:t>
            </a:r>
            <a:r>
              <a:rPr lang="en-US" sz="2800">
                <a:solidFill>
                  <a:srgbClr val="0000FF"/>
                </a:solidFill>
                <a:latin typeface="+mj-lt"/>
                <a:cs typeface="Times New Roman" pitchFamily="18" charset="0"/>
              </a:rPr>
              <a:t>;</a:t>
            </a:r>
          </a:p>
        </p:txBody>
      </p:sp>
      <p:graphicFrame>
        <p:nvGraphicFramePr>
          <p:cNvPr id="3074" name="Object 9"/>
          <p:cNvGraphicFramePr>
            <a:graphicFrameLocks noGrp="1" noChangeAspect="1"/>
          </p:cNvGraphicFramePr>
          <p:nvPr>
            <p:ph sz="half" idx="2"/>
            <p:extLst>
              <p:ext uri="{D42A27DB-BD31-4B8C-83A1-F6EECF244321}">
                <p14:modId xmlns:p14="http://schemas.microsoft.com/office/powerpoint/2010/main" val="2912846617"/>
              </p:ext>
            </p:extLst>
          </p:nvPr>
        </p:nvGraphicFramePr>
        <p:xfrm>
          <a:off x="480912" y="1778818"/>
          <a:ext cx="7775575" cy="2154238"/>
        </p:xfrm>
        <a:graphic>
          <a:graphicData uri="http://schemas.openxmlformats.org/presentationml/2006/ole">
            <mc:AlternateContent xmlns:mc="http://schemas.openxmlformats.org/markup-compatibility/2006">
              <mc:Choice xmlns:v="urn:schemas-microsoft-com:vml" Requires="v">
                <p:oleObj spid="_x0000_s3128" name="Bitmap Image" r:id="rId4" imgW="2980952" imgH="933580" progId="Paint.Picture">
                  <p:embed/>
                </p:oleObj>
              </mc:Choice>
              <mc:Fallback>
                <p:oleObj name="Bitmap Image" r:id="rId4" imgW="2980952" imgH="933580" progId="Paint.Picture">
                  <p:embed/>
                  <p:pic>
                    <p:nvPicPr>
                      <p:cNvPr id="0"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0912" y="1778818"/>
                        <a:ext cx="7775575" cy="2154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spd="med">
    <p:comb/>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defRPr/>
            </a:pPr>
            <a:r>
              <a:rPr lang="en-US"/>
              <a:t>TCP Socket Programmning (2. Step)</a:t>
            </a:r>
          </a:p>
        </p:txBody>
      </p:sp>
      <p:sp>
        <p:nvSpPr>
          <p:cNvPr id="24579" name="Text Box 4"/>
          <p:cNvSpPr txBox="1">
            <a:spLocks noChangeArrowheads="1"/>
          </p:cNvSpPr>
          <p:nvPr/>
        </p:nvSpPr>
        <p:spPr bwMode="auto">
          <a:xfrm>
            <a:off x="3347864" y="4524375"/>
            <a:ext cx="5688186" cy="892552"/>
          </a:xfrm>
          <a:prstGeom prst="rect">
            <a:avLst/>
          </a:prstGeom>
          <a:noFill/>
          <a:ln w="9525">
            <a:noFill/>
            <a:miter lim="800000"/>
            <a:headEnd/>
            <a:tailEnd/>
          </a:ln>
        </p:spPr>
        <p:txBody>
          <a:bodyPr wrap="square">
            <a:spAutoFit/>
          </a:bodyPr>
          <a:lstStyle/>
          <a:p>
            <a:pPr eaLnBrk="1" hangingPunct="1">
              <a:spcBef>
                <a:spcPct val="50000"/>
              </a:spcBef>
            </a:pPr>
            <a:r>
              <a:rPr lang="en-US" sz="2600">
                <a:solidFill>
                  <a:srgbClr val="0000FF"/>
                </a:solidFill>
              </a:rPr>
              <a:t>InputStream inClient = </a:t>
            </a:r>
            <a:br>
              <a:rPr lang="en-US" sz="2600">
                <a:solidFill>
                  <a:srgbClr val="0000FF"/>
                </a:solidFill>
              </a:rPr>
            </a:br>
            <a:r>
              <a:rPr lang="en-US" sz="2600">
                <a:solidFill>
                  <a:srgbClr val="0000FF"/>
                </a:solidFill>
              </a:rPr>
              <a:t>      clientSoc.</a:t>
            </a:r>
            <a:r>
              <a:rPr lang="en-US" sz="2600" b="1">
                <a:solidFill>
                  <a:srgbClr val="0000FF"/>
                </a:solidFill>
              </a:rPr>
              <a:t>getInputStream()</a:t>
            </a:r>
            <a:r>
              <a:rPr lang="en-US" sz="2600">
                <a:solidFill>
                  <a:srgbClr val="0000FF"/>
                </a:solidFill>
              </a:rPr>
              <a:t>;</a:t>
            </a:r>
          </a:p>
        </p:txBody>
      </p:sp>
      <p:sp>
        <p:nvSpPr>
          <p:cNvPr id="24580" name="Line 5"/>
          <p:cNvSpPr>
            <a:spLocks noChangeShapeType="1"/>
          </p:cNvSpPr>
          <p:nvPr/>
        </p:nvSpPr>
        <p:spPr bwMode="auto">
          <a:xfrm flipH="1" flipV="1">
            <a:off x="6477000" y="4038600"/>
            <a:ext cx="304800" cy="609600"/>
          </a:xfrm>
          <a:prstGeom prst="line">
            <a:avLst/>
          </a:prstGeom>
          <a:noFill/>
          <a:ln w="9525">
            <a:solidFill>
              <a:schemeClr val="tx1"/>
            </a:solidFill>
            <a:round/>
            <a:headEnd/>
            <a:tailEnd type="triangle" w="med" len="med"/>
          </a:ln>
        </p:spPr>
        <p:txBody>
          <a:bodyPr/>
          <a:lstStyle/>
          <a:p>
            <a:endParaRPr lang="en-US"/>
          </a:p>
        </p:txBody>
      </p:sp>
      <p:sp>
        <p:nvSpPr>
          <p:cNvPr id="24581" name="Text Box 7"/>
          <p:cNvSpPr txBox="1">
            <a:spLocks noChangeArrowheads="1"/>
          </p:cNvSpPr>
          <p:nvPr/>
        </p:nvSpPr>
        <p:spPr bwMode="auto">
          <a:xfrm>
            <a:off x="3275856" y="836613"/>
            <a:ext cx="5688757" cy="892552"/>
          </a:xfrm>
          <a:prstGeom prst="rect">
            <a:avLst/>
          </a:prstGeom>
          <a:noFill/>
          <a:ln w="9525">
            <a:noFill/>
            <a:miter lim="800000"/>
            <a:headEnd/>
            <a:tailEnd/>
          </a:ln>
        </p:spPr>
        <p:txBody>
          <a:bodyPr wrap="square">
            <a:spAutoFit/>
          </a:bodyPr>
          <a:lstStyle/>
          <a:p>
            <a:pPr eaLnBrk="1" hangingPunct="1">
              <a:spcBef>
                <a:spcPct val="50000"/>
              </a:spcBef>
            </a:pPr>
            <a:r>
              <a:rPr lang="en-US" sz="2600">
                <a:solidFill>
                  <a:srgbClr val="0000FF"/>
                </a:solidFill>
              </a:rPr>
              <a:t>OutputStream outClient =   </a:t>
            </a:r>
            <a:br>
              <a:rPr lang="en-US" sz="2600">
                <a:solidFill>
                  <a:srgbClr val="0000FF"/>
                </a:solidFill>
              </a:rPr>
            </a:br>
            <a:r>
              <a:rPr lang="en-US" sz="2600">
                <a:solidFill>
                  <a:srgbClr val="0000FF"/>
                </a:solidFill>
              </a:rPr>
              <a:t>    clientSoc.</a:t>
            </a:r>
            <a:r>
              <a:rPr lang="en-US" sz="2600" b="1">
                <a:solidFill>
                  <a:srgbClr val="0000FF"/>
                </a:solidFill>
              </a:rPr>
              <a:t>getOutputStream()</a:t>
            </a:r>
            <a:r>
              <a:rPr lang="en-US" sz="2600">
                <a:solidFill>
                  <a:srgbClr val="0000FF"/>
                </a:solidFill>
              </a:rPr>
              <a:t>;</a:t>
            </a:r>
          </a:p>
        </p:txBody>
      </p:sp>
      <p:sp>
        <p:nvSpPr>
          <p:cNvPr id="24582" name="Line 8"/>
          <p:cNvSpPr>
            <a:spLocks noChangeShapeType="1"/>
          </p:cNvSpPr>
          <p:nvPr/>
        </p:nvSpPr>
        <p:spPr bwMode="auto">
          <a:xfrm>
            <a:off x="6248400" y="1752600"/>
            <a:ext cx="152400" cy="1295400"/>
          </a:xfrm>
          <a:prstGeom prst="line">
            <a:avLst/>
          </a:prstGeom>
          <a:noFill/>
          <a:ln w="9525">
            <a:solidFill>
              <a:schemeClr val="tx1"/>
            </a:solidFill>
            <a:round/>
            <a:headEnd/>
            <a:tailEnd type="triangle" w="med" len="med"/>
          </a:ln>
        </p:spPr>
        <p:txBody>
          <a:bodyPr/>
          <a:lstStyle/>
          <a:p>
            <a:endParaRPr lang="en-US"/>
          </a:p>
        </p:txBody>
      </p:sp>
      <p:sp>
        <p:nvSpPr>
          <p:cNvPr id="24583" name="Text Box 10"/>
          <p:cNvSpPr txBox="1">
            <a:spLocks noChangeArrowheads="1"/>
          </p:cNvSpPr>
          <p:nvPr/>
        </p:nvSpPr>
        <p:spPr bwMode="auto">
          <a:xfrm>
            <a:off x="0" y="1628775"/>
            <a:ext cx="5724525" cy="892552"/>
          </a:xfrm>
          <a:prstGeom prst="rect">
            <a:avLst/>
          </a:prstGeom>
          <a:noFill/>
          <a:ln w="9525">
            <a:noFill/>
            <a:miter lim="800000"/>
            <a:headEnd/>
            <a:tailEnd/>
          </a:ln>
        </p:spPr>
        <p:txBody>
          <a:bodyPr>
            <a:spAutoFit/>
          </a:bodyPr>
          <a:lstStyle/>
          <a:p>
            <a:pPr eaLnBrk="1" hangingPunct="1">
              <a:spcBef>
                <a:spcPct val="50000"/>
              </a:spcBef>
            </a:pPr>
            <a:r>
              <a:rPr lang="en-US" sz="2600">
                <a:solidFill>
                  <a:srgbClr val="FF0000"/>
                </a:solidFill>
                <a:latin typeface="+mj-lt"/>
              </a:rPr>
              <a:t>InputStream inServer =          </a:t>
            </a:r>
            <a:br>
              <a:rPr lang="en-US" sz="2600">
                <a:solidFill>
                  <a:srgbClr val="FF0000"/>
                </a:solidFill>
                <a:latin typeface="+mj-lt"/>
              </a:rPr>
            </a:br>
            <a:r>
              <a:rPr lang="en-US" sz="2600">
                <a:solidFill>
                  <a:srgbClr val="FF0000"/>
                </a:solidFill>
                <a:latin typeface="+mj-lt"/>
              </a:rPr>
              <a:t>      serverSoc.</a:t>
            </a:r>
            <a:r>
              <a:rPr lang="en-US" sz="2600" b="1">
                <a:solidFill>
                  <a:srgbClr val="FF0000"/>
                </a:solidFill>
                <a:latin typeface="+mj-lt"/>
              </a:rPr>
              <a:t>getInputStream()</a:t>
            </a:r>
            <a:r>
              <a:rPr lang="en-US" sz="2600">
                <a:solidFill>
                  <a:srgbClr val="FF0000"/>
                </a:solidFill>
                <a:latin typeface="+mj-lt"/>
              </a:rPr>
              <a:t>;</a:t>
            </a:r>
            <a:r>
              <a:rPr lang="en-US" sz="2600">
                <a:latin typeface="+mj-lt"/>
              </a:rPr>
              <a:t> </a:t>
            </a:r>
          </a:p>
        </p:txBody>
      </p:sp>
      <p:sp>
        <p:nvSpPr>
          <p:cNvPr id="24584" name="Line 11"/>
          <p:cNvSpPr>
            <a:spLocks noChangeShapeType="1"/>
          </p:cNvSpPr>
          <p:nvPr/>
        </p:nvSpPr>
        <p:spPr bwMode="auto">
          <a:xfrm>
            <a:off x="2427288" y="2438400"/>
            <a:ext cx="227012" cy="609600"/>
          </a:xfrm>
          <a:prstGeom prst="line">
            <a:avLst/>
          </a:prstGeom>
          <a:noFill/>
          <a:ln w="9525">
            <a:solidFill>
              <a:schemeClr val="tx1"/>
            </a:solidFill>
            <a:round/>
            <a:headEnd/>
            <a:tailEnd type="triangle" w="med" len="med"/>
          </a:ln>
        </p:spPr>
        <p:txBody>
          <a:bodyPr/>
          <a:lstStyle/>
          <a:p>
            <a:endParaRPr lang="en-US"/>
          </a:p>
        </p:txBody>
      </p:sp>
      <p:sp>
        <p:nvSpPr>
          <p:cNvPr id="24585" name="Text Box 13"/>
          <p:cNvSpPr txBox="1">
            <a:spLocks noChangeArrowheads="1"/>
          </p:cNvSpPr>
          <p:nvPr/>
        </p:nvSpPr>
        <p:spPr bwMode="auto">
          <a:xfrm>
            <a:off x="0" y="5445125"/>
            <a:ext cx="5940425" cy="892552"/>
          </a:xfrm>
          <a:prstGeom prst="rect">
            <a:avLst/>
          </a:prstGeom>
          <a:noFill/>
          <a:ln w="9525">
            <a:noFill/>
            <a:miter lim="800000"/>
            <a:headEnd/>
            <a:tailEnd/>
          </a:ln>
        </p:spPr>
        <p:txBody>
          <a:bodyPr>
            <a:spAutoFit/>
          </a:bodyPr>
          <a:lstStyle/>
          <a:p>
            <a:pPr eaLnBrk="1" hangingPunct="1">
              <a:spcBef>
                <a:spcPct val="50000"/>
              </a:spcBef>
            </a:pPr>
            <a:r>
              <a:rPr lang="en-US" sz="2600">
                <a:solidFill>
                  <a:srgbClr val="FF0000"/>
                </a:solidFill>
              </a:rPr>
              <a:t>OutputStream outServer = 	serverSoc.</a:t>
            </a:r>
            <a:r>
              <a:rPr lang="en-US" sz="2600" b="1">
                <a:solidFill>
                  <a:srgbClr val="FF0000"/>
                </a:solidFill>
              </a:rPr>
              <a:t>getOutputStream()</a:t>
            </a:r>
            <a:r>
              <a:rPr lang="en-US" sz="2600">
                <a:solidFill>
                  <a:srgbClr val="FF0000"/>
                </a:solidFill>
              </a:rPr>
              <a:t>;</a:t>
            </a:r>
          </a:p>
        </p:txBody>
      </p:sp>
      <p:sp>
        <p:nvSpPr>
          <p:cNvPr id="24586" name="Line 14"/>
          <p:cNvSpPr>
            <a:spLocks noChangeShapeType="1"/>
          </p:cNvSpPr>
          <p:nvPr/>
        </p:nvSpPr>
        <p:spPr bwMode="auto">
          <a:xfrm flipV="1">
            <a:off x="1600200" y="4038600"/>
            <a:ext cx="990600" cy="1295400"/>
          </a:xfrm>
          <a:prstGeom prst="line">
            <a:avLst/>
          </a:prstGeom>
          <a:noFill/>
          <a:ln w="9525">
            <a:solidFill>
              <a:schemeClr val="tx1"/>
            </a:solidFill>
            <a:round/>
            <a:headEnd/>
            <a:tailEnd type="triangle" w="med" len="med"/>
          </a:ln>
        </p:spPr>
        <p:txBody>
          <a:bodyPr/>
          <a:lstStyle/>
          <a:p>
            <a:endParaRPr lang="en-US"/>
          </a:p>
        </p:txBody>
      </p:sp>
      <p:grpSp>
        <p:nvGrpSpPr>
          <p:cNvPr id="2" name="Group 15"/>
          <p:cNvGrpSpPr>
            <a:grpSpLocks/>
          </p:cNvGrpSpPr>
          <p:nvPr/>
        </p:nvGrpSpPr>
        <p:grpSpPr bwMode="auto">
          <a:xfrm>
            <a:off x="914400" y="3124200"/>
            <a:ext cx="7239000" cy="838200"/>
            <a:chOff x="576" y="1968"/>
            <a:chExt cx="4560" cy="528"/>
          </a:xfrm>
        </p:grpSpPr>
        <p:sp>
          <p:nvSpPr>
            <p:cNvPr id="24592" name="Rectangle 16"/>
            <p:cNvSpPr>
              <a:spLocks noChangeArrowheads="1"/>
            </p:cNvSpPr>
            <p:nvPr/>
          </p:nvSpPr>
          <p:spPr bwMode="auto">
            <a:xfrm>
              <a:off x="576" y="2016"/>
              <a:ext cx="864" cy="386"/>
            </a:xfrm>
            <a:prstGeom prst="rect">
              <a:avLst/>
            </a:prstGeom>
            <a:noFill/>
            <a:ln w="9525">
              <a:solidFill>
                <a:schemeClr val="tx1"/>
              </a:solidFill>
              <a:miter lim="800000"/>
              <a:headEnd/>
              <a:tailEnd/>
            </a:ln>
          </p:spPr>
          <p:txBody>
            <a:bodyPr wrap="none" anchor="ctr"/>
            <a:lstStyle/>
            <a:p>
              <a:pPr algn="ctr" eaLnBrk="1" hangingPunct="1"/>
              <a:r>
                <a:rPr lang="en-US" sz="2400" b="1">
                  <a:solidFill>
                    <a:srgbClr val="FF0000"/>
                  </a:solidFill>
                  <a:latin typeface="Times New Roman" pitchFamily="18" charset="0"/>
                </a:rPr>
                <a:t>Server</a:t>
              </a:r>
            </a:p>
          </p:txBody>
        </p:sp>
        <p:sp>
          <p:nvSpPr>
            <p:cNvPr id="24593" name="Rectangle 17"/>
            <p:cNvSpPr>
              <a:spLocks noChangeArrowheads="1"/>
            </p:cNvSpPr>
            <p:nvPr/>
          </p:nvSpPr>
          <p:spPr bwMode="auto">
            <a:xfrm>
              <a:off x="4272" y="2064"/>
              <a:ext cx="864" cy="386"/>
            </a:xfrm>
            <a:prstGeom prst="rect">
              <a:avLst/>
            </a:prstGeom>
            <a:noFill/>
            <a:ln w="9525">
              <a:solidFill>
                <a:schemeClr val="tx1"/>
              </a:solidFill>
              <a:miter lim="800000"/>
              <a:headEnd/>
              <a:tailEnd/>
            </a:ln>
          </p:spPr>
          <p:txBody>
            <a:bodyPr wrap="none" anchor="ctr"/>
            <a:lstStyle/>
            <a:p>
              <a:pPr algn="ctr" eaLnBrk="1" hangingPunct="1"/>
              <a:r>
                <a:rPr lang="en-US" sz="2400" b="1">
                  <a:solidFill>
                    <a:srgbClr val="0000FF"/>
                  </a:solidFill>
                  <a:latin typeface="Times New Roman" pitchFamily="18" charset="0"/>
                </a:rPr>
                <a:t>Client</a:t>
              </a:r>
            </a:p>
          </p:txBody>
        </p:sp>
        <p:sp>
          <p:nvSpPr>
            <p:cNvPr id="24594" name="Rectangle 18"/>
            <p:cNvSpPr>
              <a:spLocks noChangeArrowheads="1"/>
            </p:cNvSpPr>
            <p:nvPr/>
          </p:nvSpPr>
          <p:spPr bwMode="auto">
            <a:xfrm>
              <a:off x="1872" y="1968"/>
              <a:ext cx="96" cy="192"/>
            </a:xfrm>
            <a:prstGeom prst="rect">
              <a:avLst/>
            </a:prstGeom>
            <a:noFill/>
            <a:ln w="9525">
              <a:solidFill>
                <a:schemeClr val="tx1"/>
              </a:solidFill>
              <a:miter lim="800000"/>
              <a:headEnd/>
              <a:tailEnd/>
            </a:ln>
          </p:spPr>
          <p:txBody>
            <a:bodyPr wrap="none" anchor="ctr"/>
            <a:lstStyle/>
            <a:p>
              <a:endParaRPr lang="en-US"/>
            </a:p>
          </p:txBody>
        </p:sp>
        <p:sp>
          <p:nvSpPr>
            <p:cNvPr id="24595" name="Rectangle 19"/>
            <p:cNvSpPr>
              <a:spLocks noChangeArrowheads="1"/>
            </p:cNvSpPr>
            <p:nvPr/>
          </p:nvSpPr>
          <p:spPr bwMode="auto">
            <a:xfrm>
              <a:off x="3792" y="1968"/>
              <a:ext cx="96" cy="192"/>
            </a:xfrm>
            <a:prstGeom prst="rect">
              <a:avLst/>
            </a:prstGeom>
            <a:noFill/>
            <a:ln w="9525">
              <a:solidFill>
                <a:schemeClr val="tx1"/>
              </a:solidFill>
              <a:miter lim="800000"/>
              <a:headEnd/>
              <a:tailEnd/>
            </a:ln>
          </p:spPr>
          <p:txBody>
            <a:bodyPr wrap="none" anchor="ctr"/>
            <a:lstStyle/>
            <a:p>
              <a:endParaRPr lang="en-US"/>
            </a:p>
          </p:txBody>
        </p:sp>
        <p:cxnSp>
          <p:nvCxnSpPr>
            <p:cNvPr id="24596" name="AutoShape 20"/>
            <p:cNvCxnSpPr>
              <a:cxnSpLocks noChangeShapeType="1"/>
            </p:cNvCxnSpPr>
            <p:nvPr/>
          </p:nvCxnSpPr>
          <p:spPr bwMode="auto">
            <a:xfrm>
              <a:off x="1968" y="2112"/>
              <a:ext cx="1824" cy="0"/>
            </a:xfrm>
            <a:prstGeom prst="straightConnector1">
              <a:avLst/>
            </a:prstGeom>
            <a:noFill/>
            <a:ln w="9525">
              <a:solidFill>
                <a:schemeClr val="tx1"/>
              </a:solidFill>
              <a:round/>
              <a:headEnd/>
              <a:tailEnd/>
            </a:ln>
          </p:spPr>
        </p:cxnSp>
        <p:sp>
          <p:nvSpPr>
            <p:cNvPr id="24597" name="Line 21"/>
            <p:cNvSpPr>
              <a:spLocks noChangeShapeType="1"/>
            </p:cNvSpPr>
            <p:nvPr/>
          </p:nvSpPr>
          <p:spPr bwMode="auto">
            <a:xfrm flipH="1">
              <a:off x="3936" y="2064"/>
              <a:ext cx="192" cy="0"/>
            </a:xfrm>
            <a:prstGeom prst="line">
              <a:avLst/>
            </a:prstGeom>
            <a:noFill/>
            <a:ln w="9525">
              <a:solidFill>
                <a:schemeClr val="tx1"/>
              </a:solidFill>
              <a:round/>
              <a:headEnd/>
              <a:tailEnd type="triangle" w="med" len="med"/>
            </a:ln>
          </p:spPr>
          <p:txBody>
            <a:bodyPr/>
            <a:lstStyle/>
            <a:p>
              <a:endParaRPr lang="en-US"/>
            </a:p>
          </p:txBody>
        </p:sp>
        <p:sp>
          <p:nvSpPr>
            <p:cNvPr id="24598" name="Line 22"/>
            <p:cNvSpPr>
              <a:spLocks noChangeShapeType="1"/>
            </p:cNvSpPr>
            <p:nvPr/>
          </p:nvSpPr>
          <p:spPr bwMode="auto">
            <a:xfrm flipH="1">
              <a:off x="1632" y="2064"/>
              <a:ext cx="192" cy="0"/>
            </a:xfrm>
            <a:prstGeom prst="line">
              <a:avLst/>
            </a:prstGeom>
            <a:noFill/>
            <a:ln w="9525">
              <a:solidFill>
                <a:schemeClr val="tx1"/>
              </a:solidFill>
              <a:round/>
              <a:headEnd/>
              <a:tailEnd type="triangle" w="med" len="med"/>
            </a:ln>
          </p:spPr>
          <p:txBody>
            <a:bodyPr/>
            <a:lstStyle/>
            <a:p>
              <a:endParaRPr lang="en-US"/>
            </a:p>
          </p:txBody>
        </p:sp>
        <p:sp>
          <p:nvSpPr>
            <p:cNvPr id="24599" name="Rectangle 23"/>
            <p:cNvSpPr>
              <a:spLocks noChangeArrowheads="1"/>
            </p:cNvSpPr>
            <p:nvPr/>
          </p:nvSpPr>
          <p:spPr bwMode="auto">
            <a:xfrm>
              <a:off x="1872" y="2304"/>
              <a:ext cx="96" cy="192"/>
            </a:xfrm>
            <a:prstGeom prst="rect">
              <a:avLst/>
            </a:prstGeom>
            <a:noFill/>
            <a:ln w="9525">
              <a:solidFill>
                <a:schemeClr val="tx1"/>
              </a:solidFill>
              <a:miter lim="800000"/>
              <a:headEnd/>
              <a:tailEnd/>
            </a:ln>
          </p:spPr>
          <p:txBody>
            <a:bodyPr wrap="none" anchor="ctr"/>
            <a:lstStyle/>
            <a:p>
              <a:endParaRPr lang="en-US"/>
            </a:p>
          </p:txBody>
        </p:sp>
        <p:sp>
          <p:nvSpPr>
            <p:cNvPr id="24600" name="Rectangle 24"/>
            <p:cNvSpPr>
              <a:spLocks noChangeArrowheads="1"/>
            </p:cNvSpPr>
            <p:nvPr/>
          </p:nvSpPr>
          <p:spPr bwMode="auto">
            <a:xfrm>
              <a:off x="3792" y="2304"/>
              <a:ext cx="96" cy="192"/>
            </a:xfrm>
            <a:prstGeom prst="rect">
              <a:avLst/>
            </a:prstGeom>
            <a:noFill/>
            <a:ln w="9525">
              <a:solidFill>
                <a:schemeClr val="tx1"/>
              </a:solidFill>
              <a:miter lim="800000"/>
              <a:headEnd/>
              <a:tailEnd/>
            </a:ln>
          </p:spPr>
          <p:txBody>
            <a:bodyPr wrap="none" anchor="ctr"/>
            <a:lstStyle/>
            <a:p>
              <a:endParaRPr lang="en-US"/>
            </a:p>
          </p:txBody>
        </p:sp>
        <p:cxnSp>
          <p:nvCxnSpPr>
            <p:cNvPr id="24601" name="AutoShape 25"/>
            <p:cNvCxnSpPr>
              <a:cxnSpLocks noChangeShapeType="1"/>
            </p:cNvCxnSpPr>
            <p:nvPr/>
          </p:nvCxnSpPr>
          <p:spPr bwMode="auto">
            <a:xfrm>
              <a:off x="1968" y="2448"/>
              <a:ext cx="1824" cy="0"/>
            </a:xfrm>
            <a:prstGeom prst="straightConnector1">
              <a:avLst/>
            </a:prstGeom>
            <a:noFill/>
            <a:ln w="9525">
              <a:solidFill>
                <a:schemeClr val="tx1"/>
              </a:solidFill>
              <a:round/>
              <a:headEnd/>
              <a:tailEnd/>
            </a:ln>
          </p:spPr>
        </p:cxnSp>
        <p:sp>
          <p:nvSpPr>
            <p:cNvPr id="24602" name="Line 26"/>
            <p:cNvSpPr>
              <a:spLocks noChangeShapeType="1"/>
            </p:cNvSpPr>
            <p:nvPr/>
          </p:nvSpPr>
          <p:spPr bwMode="auto">
            <a:xfrm flipH="1">
              <a:off x="3936" y="2400"/>
              <a:ext cx="192" cy="0"/>
            </a:xfrm>
            <a:prstGeom prst="line">
              <a:avLst/>
            </a:prstGeom>
            <a:noFill/>
            <a:ln w="9525">
              <a:solidFill>
                <a:schemeClr val="tx1"/>
              </a:solidFill>
              <a:round/>
              <a:headEnd type="triangle" w="med" len="med"/>
              <a:tailEnd/>
            </a:ln>
          </p:spPr>
          <p:txBody>
            <a:bodyPr/>
            <a:lstStyle/>
            <a:p>
              <a:endParaRPr lang="en-US"/>
            </a:p>
          </p:txBody>
        </p:sp>
        <p:sp>
          <p:nvSpPr>
            <p:cNvPr id="24603" name="Line 27"/>
            <p:cNvSpPr>
              <a:spLocks noChangeShapeType="1"/>
            </p:cNvSpPr>
            <p:nvPr/>
          </p:nvSpPr>
          <p:spPr bwMode="auto">
            <a:xfrm flipH="1">
              <a:off x="1632" y="2400"/>
              <a:ext cx="192" cy="0"/>
            </a:xfrm>
            <a:prstGeom prst="line">
              <a:avLst/>
            </a:prstGeom>
            <a:noFill/>
            <a:ln w="9525">
              <a:solidFill>
                <a:schemeClr val="tx1"/>
              </a:solidFill>
              <a:round/>
              <a:headEnd type="triangle" w="med" len="med"/>
              <a:tailEnd/>
            </a:ln>
          </p:spPr>
          <p:txBody>
            <a:bodyPr/>
            <a:lstStyle/>
            <a:p>
              <a:endParaRPr lang="en-US"/>
            </a:p>
          </p:txBody>
        </p:sp>
        <p:cxnSp>
          <p:nvCxnSpPr>
            <p:cNvPr id="24604" name="AutoShape 28"/>
            <p:cNvCxnSpPr>
              <a:cxnSpLocks noChangeShapeType="1"/>
            </p:cNvCxnSpPr>
            <p:nvPr/>
          </p:nvCxnSpPr>
          <p:spPr bwMode="auto">
            <a:xfrm>
              <a:off x="1968" y="2016"/>
              <a:ext cx="1824" cy="0"/>
            </a:xfrm>
            <a:prstGeom prst="straightConnector1">
              <a:avLst/>
            </a:prstGeom>
            <a:noFill/>
            <a:ln w="9525">
              <a:solidFill>
                <a:schemeClr val="tx1"/>
              </a:solidFill>
              <a:round/>
              <a:headEnd/>
              <a:tailEnd/>
            </a:ln>
          </p:spPr>
        </p:cxnSp>
        <p:cxnSp>
          <p:nvCxnSpPr>
            <p:cNvPr id="24605" name="AutoShape 29"/>
            <p:cNvCxnSpPr>
              <a:cxnSpLocks noChangeShapeType="1"/>
            </p:cNvCxnSpPr>
            <p:nvPr/>
          </p:nvCxnSpPr>
          <p:spPr bwMode="auto">
            <a:xfrm>
              <a:off x="1968" y="2352"/>
              <a:ext cx="1824" cy="0"/>
            </a:xfrm>
            <a:prstGeom prst="straightConnector1">
              <a:avLst/>
            </a:prstGeom>
            <a:noFill/>
            <a:ln w="9525">
              <a:solidFill>
                <a:schemeClr val="tx1"/>
              </a:solidFill>
              <a:round/>
              <a:headEnd/>
              <a:tailEnd/>
            </a:ln>
          </p:spPr>
        </p:cxnSp>
      </p:grpSp>
      <p:grpSp>
        <p:nvGrpSpPr>
          <p:cNvPr id="24588" name="Group 30"/>
          <p:cNvGrpSpPr>
            <a:grpSpLocks/>
          </p:cNvGrpSpPr>
          <p:nvPr/>
        </p:nvGrpSpPr>
        <p:grpSpPr bwMode="auto">
          <a:xfrm>
            <a:off x="4724400" y="2438400"/>
            <a:ext cx="1371600" cy="1143000"/>
            <a:chOff x="2976" y="1536"/>
            <a:chExt cx="864" cy="720"/>
          </a:xfrm>
        </p:grpSpPr>
        <p:sp>
          <p:nvSpPr>
            <p:cNvPr id="24589" name="Text Box 31"/>
            <p:cNvSpPr txBox="1">
              <a:spLocks noChangeArrowheads="1"/>
            </p:cNvSpPr>
            <p:nvPr/>
          </p:nvSpPr>
          <p:spPr bwMode="auto">
            <a:xfrm>
              <a:off x="3072" y="1536"/>
              <a:ext cx="768" cy="231"/>
            </a:xfrm>
            <a:prstGeom prst="rect">
              <a:avLst/>
            </a:prstGeom>
            <a:noFill/>
            <a:ln w="9525">
              <a:noFill/>
              <a:miter lim="800000"/>
              <a:headEnd/>
              <a:tailEnd/>
            </a:ln>
          </p:spPr>
          <p:txBody>
            <a:bodyPr>
              <a:spAutoFit/>
            </a:bodyPr>
            <a:lstStyle/>
            <a:p>
              <a:pPr eaLnBrk="1" hangingPunct="1">
                <a:spcBef>
                  <a:spcPct val="50000"/>
                </a:spcBef>
              </a:pPr>
              <a:r>
                <a:rPr lang="en-US">
                  <a:latin typeface="Times New Roman" pitchFamily="18" charset="0"/>
                </a:rPr>
                <a:t>stream</a:t>
              </a:r>
            </a:p>
          </p:txBody>
        </p:sp>
        <p:sp>
          <p:nvSpPr>
            <p:cNvPr id="24590" name="Line 32"/>
            <p:cNvSpPr>
              <a:spLocks noChangeShapeType="1"/>
            </p:cNvSpPr>
            <p:nvPr/>
          </p:nvSpPr>
          <p:spPr bwMode="auto">
            <a:xfrm flipH="1">
              <a:off x="2976" y="1680"/>
              <a:ext cx="96" cy="240"/>
            </a:xfrm>
            <a:prstGeom prst="line">
              <a:avLst/>
            </a:prstGeom>
            <a:noFill/>
            <a:ln w="9525">
              <a:solidFill>
                <a:schemeClr val="tx1"/>
              </a:solidFill>
              <a:round/>
              <a:headEnd/>
              <a:tailEnd type="triangle" w="med" len="med"/>
            </a:ln>
          </p:spPr>
          <p:txBody>
            <a:bodyPr/>
            <a:lstStyle/>
            <a:p>
              <a:endParaRPr lang="en-US"/>
            </a:p>
          </p:txBody>
        </p:sp>
        <p:sp>
          <p:nvSpPr>
            <p:cNvPr id="24591" name="Line 33"/>
            <p:cNvSpPr>
              <a:spLocks noChangeShapeType="1"/>
            </p:cNvSpPr>
            <p:nvPr/>
          </p:nvSpPr>
          <p:spPr bwMode="auto">
            <a:xfrm>
              <a:off x="3072" y="1680"/>
              <a:ext cx="0" cy="576"/>
            </a:xfrm>
            <a:prstGeom prst="line">
              <a:avLst/>
            </a:prstGeom>
            <a:noFill/>
            <a:ln w="9525">
              <a:solidFill>
                <a:schemeClr val="tx1"/>
              </a:solidFill>
              <a:round/>
              <a:headEnd/>
              <a:tailEnd type="triangle" w="med" len="med"/>
            </a:ln>
          </p:spPr>
          <p:txBody>
            <a:bodyPr/>
            <a:lstStyle/>
            <a:p>
              <a:endParaRPr lang="en-US"/>
            </a:p>
          </p:txBody>
        </p:sp>
      </p:grpSp>
    </p:spTree>
  </p:cSld>
  <p:clrMapOvr>
    <a:masterClrMapping/>
  </p:clrMapOvr>
  <p:transition spd="med">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lIns="92075" tIns="46038" rIns="92075" bIns="46038" anchor="ctr"/>
          <a:lstStyle/>
          <a:p>
            <a:pPr eaLnBrk="1" hangingPunct="1">
              <a:defRPr/>
            </a:pPr>
            <a:r>
              <a:rPr lang="en-US"/>
              <a:t>TCP/IP Model (review)</a:t>
            </a:r>
          </a:p>
        </p:txBody>
      </p:sp>
      <p:sp>
        <p:nvSpPr>
          <p:cNvPr id="15363" name="Rectangle 3"/>
          <p:cNvSpPr>
            <a:spLocks noChangeArrowheads="1"/>
          </p:cNvSpPr>
          <p:nvPr/>
        </p:nvSpPr>
        <p:spPr bwMode="auto">
          <a:xfrm>
            <a:off x="508000" y="4833938"/>
            <a:ext cx="7823200" cy="523862"/>
          </a:xfrm>
          <a:prstGeom prst="rect">
            <a:avLst/>
          </a:prstGeom>
          <a:ln>
            <a:headEnd/>
            <a:tailEnd/>
          </a:ln>
        </p:spPr>
        <p:style>
          <a:lnRef idx="1">
            <a:schemeClr val="accent5"/>
          </a:lnRef>
          <a:fillRef idx="3">
            <a:schemeClr val="accent5"/>
          </a:fillRef>
          <a:effectRef idx="2">
            <a:schemeClr val="accent5"/>
          </a:effectRef>
          <a:fontRef idx="minor">
            <a:schemeClr val="lt1"/>
          </a:fontRef>
        </p:style>
        <p:txBody>
          <a:bodyPr lIns="92075" tIns="46038" rIns="92075" bIns="46038">
            <a:spAutoFit/>
          </a:bodyPr>
          <a:lstStyle/>
          <a:p>
            <a:pPr algn="ctr"/>
            <a:r>
              <a:rPr lang="en-US" sz="2800">
                <a:solidFill>
                  <a:schemeClr val="bg2"/>
                </a:solidFill>
                <a:latin typeface="Times New Roman" pitchFamily="18" charset="0"/>
              </a:rPr>
              <a:t>Network Access Layer (Physical Network)</a:t>
            </a:r>
          </a:p>
        </p:txBody>
      </p:sp>
      <p:sp>
        <p:nvSpPr>
          <p:cNvPr id="15364" name="Rectangle 4"/>
          <p:cNvSpPr>
            <a:spLocks noChangeArrowheads="1"/>
          </p:cNvSpPr>
          <p:nvPr/>
        </p:nvSpPr>
        <p:spPr bwMode="auto">
          <a:xfrm>
            <a:off x="508000" y="2579688"/>
            <a:ext cx="7823200" cy="523862"/>
          </a:xfrm>
          <a:prstGeom prst="rect">
            <a:avLst/>
          </a:prstGeom>
          <a:ln>
            <a:headEnd/>
            <a:tailEnd/>
          </a:ln>
        </p:spPr>
        <p:style>
          <a:lnRef idx="1">
            <a:schemeClr val="accent2"/>
          </a:lnRef>
          <a:fillRef idx="3">
            <a:schemeClr val="accent2"/>
          </a:fillRef>
          <a:effectRef idx="2">
            <a:schemeClr val="accent2"/>
          </a:effectRef>
          <a:fontRef idx="minor">
            <a:schemeClr val="lt1"/>
          </a:fontRef>
        </p:style>
        <p:txBody>
          <a:bodyPr lIns="92075" tIns="46038" rIns="92075" bIns="46038">
            <a:spAutoFit/>
          </a:bodyPr>
          <a:lstStyle/>
          <a:p>
            <a:pPr algn="ctr"/>
            <a:r>
              <a:rPr lang="en-US" sz="2800">
                <a:solidFill>
                  <a:schemeClr val="bg2"/>
                </a:solidFill>
                <a:latin typeface="Times New Roman" pitchFamily="18" charset="0"/>
              </a:rPr>
              <a:t>Transport Layer (TCP, UDP)</a:t>
            </a:r>
          </a:p>
        </p:txBody>
      </p:sp>
      <p:sp>
        <p:nvSpPr>
          <p:cNvPr id="15365" name="Line 5"/>
          <p:cNvSpPr>
            <a:spLocks noChangeShapeType="1"/>
          </p:cNvSpPr>
          <p:nvPr/>
        </p:nvSpPr>
        <p:spPr bwMode="auto">
          <a:xfrm>
            <a:off x="4267200" y="3198813"/>
            <a:ext cx="0" cy="533400"/>
          </a:xfrm>
          <a:prstGeom prst="line">
            <a:avLst/>
          </a:prstGeom>
          <a:noFill/>
          <a:ln w="25400">
            <a:solidFill>
              <a:schemeClr val="hlink"/>
            </a:solidFill>
            <a:round/>
            <a:headEnd type="none" w="sm" len="sm"/>
            <a:tailEnd type="stealth" w="med" len="lg"/>
          </a:ln>
        </p:spPr>
        <p:txBody>
          <a:bodyPr/>
          <a:lstStyle/>
          <a:p>
            <a:endParaRPr lang="en-US"/>
          </a:p>
        </p:txBody>
      </p:sp>
      <p:sp>
        <p:nvSpPr>
          <p:cNvPr id="15366" name="Rectangle 6"/>
          <p:cNvSpPr>
            <a:spLocks noChangeArrowheads="1"/>
          </p:cNvSpPr>
          <p:nvPr/>
        </p:nvSpPr>
        <p:spPr bwMode="auto">
          <a:xfrm>
            <a:off x="508000" y="3767138"/>
            <a:ext cx="7823200" cy="523862"/>
          </a:xfrm>
          <a:prstGeom prst="rect">
            <a:avLst/>
          </a:prstGeom>
          <a:ln>
            <a:headEnd/>
            <a:tailEnd/>
          </a:ln>
        </p:spPr>
        <p:style>
          <a:lnRef idx="1">
            <a:schemeClr val="accent5"/>
          </a:lnRef>
          <a:fillRef idx="3">
            <a:schemeClr val="accent5"/>
          </a:fillRef>
          <a:effectRef idx="2">
            <a:schemeClr val="accent5"/>
          </a:effectRef>
          <a:fontRef idx="minor">
            <a:schemeClr val="lt1"/>
          </a:fontRef>
        </p:style>
        <p:txBody>
          <a:bodyPr lIns="92075" tIns="46038" rIns="92075" bIns="46038">
            <a:spAutoFit/>
          </a:bodyPr>
          <a:lstStyle/>
          <a:p>
            <a:pPr algn="ctr"/>
            <a:r>
              <a:rPr lang="en-US" sz="2800">
                <a:solidFill>
                  <a:schemeClr val="bg2"/>
                </a:solidFill>
                <a:latin typeface="Times New Roman" pitchFamily="18" charset="0"/>
              </a:rPr>
              <a:t>Internet Layer (IP)</a:t>
            </a:r>
          </a:p>
        </p:txBody>
      </p:sp>
      <p:sp>
        <p:nvSpPr>
          <p:cNvPr id="15367" name="Line 7"/>
          <p:cNvSpPr>
            <a:spLocks noChangeShapeType="1"/>
          </p:cNvSpPr>
          <p:nvPr/>
        </p:nvSpPr>
        <p:spPr bwMode="auto">
          <a:xfrm>
            <a:off x="4267200" y="4265613"/>
            <a:ext cx="0" cy="533400"/>
          </a:xfrm>
          <a:prstGeom prst="line">
            <a:avLst/>
          </a:prstGeom>
          <a:noFill/>
          <a:ln w="25400">
            <a:solidFill>
              <a:schemeClr val="hlink"/>
            </a:solidFill>
            <a:round/>
            <a:headEnd type="none" w="sm" len="sm"/>
            <a:tailEnd type="stealth" w="med" len="lg"/>
          </a:ln>
        </p:spPr>
        <p:txBody>
          <a:bodyPr/>
          <a:lstStyle/>
          <a:p>
            <a:endParaRPr lang="en-US"/>
          </a:p>
        </p:txBody>
      </p:sp>
      <p:sp>
        <p:nvSpPr>
          <p:cNvPr id="15368" name="Rectangle 8"/>
          <p:cNvSpPr>
            <a:spLocks noChangeArrowheads="1"/>
          </p:cNvSpPr>
          <p:nvPr/>
        </p:nvSpPr>
        <p:spPr bwMode="auto">
          <a:xfrm>
            <a:off x="475588" y="1477705"/>
            <a:ext cx="7823200" cy="523862"/>
          </a:xfrm>
          <a:prstGeom prst="rect">
            <a:avLst/>
          </a:prstGeom>
          <a:ln>
            <a:headEnd/>
            <a:tailEnd/>
          </a:ln>
        </p:spPr>
        <p:style>
          <a:lnRef idx="1">
            <a:schemeClr val="accent2"/>
          </a:lnRef>
          <a:fillRef idx="3">
            <a:schemeClr val="accent2"/>
          </a:fillRef>
          <a:effectRef idx="2">
            <a:schemeClr val="accent2"/>
          </a:effectRef>
          <a:fontRef idx="minor">
            <a:schemeClr val="lt1"/>
          </a:fontRef>
        </p:style>
        <p:txBody>
          <a:bodyPr lIns="92075" tIns="46038" rIns="92075" bIns="46038">
            <a:spAutoFit/>
          </a:bodyPr>
          <a:lstStyle/>
          <a:p>
            <a:pPr algn="ctr"/>
            <a:r>
              <a:rPr lang="en-US" sz="2400">
                <a:solidFill>
                  <a:schemeClr val="bg2"/>
                </a:solidFill>
                <a:latin typeface="Times New Roman" pitchFamily="18" charset="0"/>
              </a:rPr>
              <a:t> </a:t>
            </a:r>
            <a:r>
              <a:rPr lang="en-US" sz="2800">
                <a:solidFill>
                  <a:schemeClr val="bg2"/>
                </a:solidFill>
                <a:latin typeface="Times New Roman" pitchFamily="18" charset="0"/>
              </a:rPr>
              <a:t>Application Layer (HTTP, FTP, SMTP)</a:t>
            </a:r>
          </a:p>
        </p:txBody>
      </p:sp>
      <p:sp>
        <p:nvSpPr>
          <p:cNvPr id="15369" name="Line 9"/>
          <p:cNvSpPr>
            <a:spLocks noChangeShapeType="1"/>
          </p:cNvSpPr>
          <p:nvPr/>
        </p:nvSpPr>
        <p:spPr bwMode="auto">
          <a:xfrm>
            <a:off x="4267200" y="2055813"/>
            <a:ext cx="0" cy="533400"/>
          </a:xfrm>
          <a:prstGeom prst="line">
            <a:avLst/>
          </a:prstGeom>
          <a:noFill/>
          <a:ln w="25400">
            <a:solidFill>
              <a:schemeClr val="hlink"/>
            </a:solidFill>
            <a:round/>
            <a:headEnd type="none" w="sm" len="sm"/>
            <a:tailEnd type="stealth" w="med" len="lg"/>
          </a:ln>
        </p:spPr>
        <p:txBody>
          <a:bodyPr/>
          <a:lstStyle/>
          <a:p>
            <a:endParaRPr lang="en-US"/>
          </a:p>
        </p:txBody>
      </p:sp>
    </p:spTree>
    <p:extLst>
      <p:ext uri="{BB962C8B-B14F-4D97-AF65-F5344CB8AC3E}">
        <p14:creationId xmlns:p14="http://schemas.microsoft.com/office/powerpoint/2010/main" val="2859694392"/>
      </p:ext>
    </p:extLst>
  </p:cSld>
  <p:clrMapOvr>
    <a:masterClrMapping/>
  </p:clrMapOvr>
  <p:transition spd="med">
    <p:comb/>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827088" y="0"/>
            <a:ext cx="7772400" cy="569913"/>
          </a:xfrm>
        </p:spPr>
        <p:txBody>
          <a:bodyPr/>
          <a:lstStyle/>
          <a:p>
            <a:pPr eaLnBrk="1" hangingPunct="1">
              <a:defRPr/>
            </a:pPr>
            <a:r>
              <a:rPr lang="en-US"/>
              <a:t>TCP Socket Programmning (3. step)</a:t>
            </a:r>
          </a:p>
        </p:txBody>
      </p:sp>
      <p:sp>
        <p:nvSpPr>
          <p:cNvPr id="3077" name="Text Box 5"/>
          <p:cNvSpPr txBox="1">
            <a:spLocks noChangeArrowheads="1"/>
          </p:cNvSpPr>
          <p:nvPr/>
        </p:nvSpPr>
        <p:spPr bwMode="auto">
          <a:xfrm>
            <a:off x="356888" y="1148298"/>
            <a:ext cx="4353616" cy="430887"/>
          </a:xfrm>
          <a:prstGeom prst="rect">
            <a:avLst/>
          </a:prstGeom>
          <a:noFill/>
          <a:ln w="9525">
            <a:noFill/>
            <a:miter lim="800000"/>
            <a:headEnd/>
            <a:tailEnd/>
          </a:ln>
        </p:spPr>
        <p:txBody>
          <a:bodyPr wrap="square" lIns="0" tIns="0" rIns="0" bIns="0">
            <a:spAutoFit/>
          </a:bodyPr>
          <a:lstStyle/>
          <a:p>
            <a:pPr eaLnBrk="1" hangingPunct="1"/>
            <a:r>
              <a:rPr lang="en-US" sz="2800" b="1">
                <a:solidFill>
                  <a:srgbClr val="FF0000"/>
                </a:solidFill>
                <a:latin typeface="+mj-lt"/>
              </a:rPr>
              <a:t>3a</a:t>
            </a:r>
            <a:r>
              <a:rPr lang="en-US" sz="2800">
                <a:solidFill>
                  <a:srgbClr val="FF0000"/>
                </a:solidFill>
                <a:latin typeface="+mj-lt"/>
              </a:rPr>
              <a:t>. serverSoc.</a:t>
            </a:r>
            <a:r>
              <a:rPr lang="en-US" sz="2800" b="1">
                <a:solidFill>
                  <a:srgbClr val="FF0000"/>
                </a:solidFill>
                <a:latin typeface="+mj-lt"/>
              </a:rPr>
              <a:t>close()</a:t>
            </a:r>
            <a:r>
              <a:rPr lang="en-US" sz="2800">
                <a:solidFill>
                  <a:srgbClr val="FF0000"/>
                </a:solidFill>
                <a:latin typeface="+mj-lt"/>
              </a:rPr>
              <a:t>;</a:t>
            </a:r>
          </a:p>
        </p:txBody>
      </p:sp>
      <p:sp>
        <p:nvSpPr>
          <p:cNvPr id="3078" name="Text Box 6"/>
          <p:cNvSpPr txBox="1">
            <a:spLocks noChangeArrowheads="1"/>
          </p:cNvSpPr>
          <p:nvPr/>
        </p:nvSpPr>
        <p:spPr bwMode="auto">
          <a:xfrm>
            <a:off x="356888" y="1752826"/>
            <a:ext cx="3993576" cy="430887"/>
          </a:xfrm>
          <a:prstGeom prst="rect">
            <a:avLst/>
          </a:prstGeom>
          <a:noFill/>
          <a:ln w="9525">
            <a:noFill/>
            <a:miter lim="800000"/>
            <a:headEnd/>
            <a:tailEnd/>
          </a:ln>
        </p:spPr>
        <p:txBody>
          <a:bodyPr wrap="square" lIns="0" tIns="0" rIns="0" bIns="0">
            <a:spAutoFit/>
          </a:bodyPr>
          <a:lstStyle/>
          <a:p>
            <a:pPr eaLnBrk="1" hangingPunct="1">
              <a:spcBef>
                <a:spcPct val="50000"/>
              </a:spcBef>
            </a:pPr>
            <a:r>
              <a:rPr lang="en-US" sz="2800" b="1">
                <a:solidFill>
                  <a:srgbClr val="0000FF"/>
                </a:solidFill>
                <a:latin typeface="+mj-lt"/>
                <a:cs typeface="Times New Roman" pitchFamily="18" charset="0"/>
              </a:rPr>
              <a:t>3b.</a:t>
            </a:r>
            <a:r>
              <a:rPr lang="en-US" sz="2800">
                <a:solidFill>
                  <a:srgbClr val="0000FF"/>
                </a:solidFill>
                <a:latin typeface="+mj-lt"/>
                <a:cs typeface="Times New Roman" pitchFamily="18" charset="0"/>
              </a:rPr>
              <a:t> clientSoc.</a:t>
            </a:r>
            <a:r>
              <a:rPr lang="en-US" sz="2800" b="1">
                <a:solidFill>
                  <a:srgbClr val="0000FF"/>
                </a:solidFill>
                <a:latin typeface="+mj-lt"/>
                <a:cs typeface="Times New Roman" pitchFamily="18" charset="0"/>
              </a:rPr>
              <a:t>close()</a:t>
            </a:r>
            <a:r>
              <a:rPr lang="en-US" sz="2800">
                <a:solidFill>
                  <a:srgbClr val="0000FF"/>
                </a:solidFill>
                <a:latin typeface="+mj-lt"/>
                <a:cs typeface="Times New Roman" pitchFamily="18" charset="0"/>
              </a:rPr>
              <a:t>;</a:t>
            </a:r>
          </a:p>
        </p:txBody>
      </p:sp>
      <p:sp>
        <p:nvSpPr>
          <p:cNvPr id="5" name="Content Placeholder 2">
            <a:extLst>
              <a:ext uri="{FF2B5EF4-FFF2-40B4-BE49-F238E27FC236}">
                <a16:creationId xmlns:a16="http://schemas.microsoft.com/office/drawing/2014/main" id="{EA23E12D-61CA-4C6D-8366-8A01DE536C74}"/>
              </a:ext>
            </a:extLst>
          </p:cNvPr>
          <p:cNvSpPr>
            <a:spLocks noGrp="1"/>
          </p:cNvSpPr>
          <p:nvPr>
            <p:ph idx="1"/>
          </p:nvPr>
        </p:nvSpPr>
        <p:spPr>
          <a:xfrm>
            <a:off x="0" y="3502168"/>
            <a:ext cx="9144000" cy="2879160"/>
          </a:xfrm>
        </p:spPr>
        <p:txBody>
          <a:bodyPr/>
          <a:lstStyle/>
          <a:p>
            <a:r>
              <a:rPr lang="en-US" b="1"/>
              <a:t>3 steps in TCP Socket Programming:</a:t>
            </a:r>
          </a:p>
          <a:p>
            <a:pPr lvl="1"/>
            <a:r>
              <a:rPr lang="en-US" sz="2800"/>
              <a:t>1. Step: Connection establishment</a:t>
            </a:r>
          </a:p>
          <a:p>
            <a:pPr lvl="1"/>
            <a:r>
              <a:rPr lang="en-US" sz="2800"/>
              <a:t>2. Step: Client / server communication according to protocol</a:t>
            </a:r>
          </a:p>
          <a:p>
            <a:pPr lvl="1"/>
            <a:r>
              <a:rPr lang="en-US" sz="2800"/>
              <a:t>3. Step: Connection closing</a:t>
            </a:r>
            <a:endParaRPr lang="vi-VN" sz="2800"/>
          </a:p>
        </p:txBody>
      </p:sp>
    </p:spTree>
    <p:extLst>
      <p:ext uri="{BB962C8B-B14F-4D97-AF65-F5344CB8AC3E}">
        <p14:creationId xmlns:p14="http://schemas.microsoft.com/office/powerpoint/2010/main" val="764930197"/>
      </p:ext>
    </p:extLst>
  </p:cSld>
  <p:clrMapOvr>
    <a:masterClrMapping/>
  </p:clrMapOvr>
  <p:transition spd="med">
    <p:comb/>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defRPr/>
            </a:pPr>
            <a:r>
              <a:rPr lang="en-US"/>
              <a:t>Socket Basics</a:t>
            </a:r>
          </a:p>
        </p:txBody>
      </p:sp>
      <p:sp>
        <p:nvSpPr>
          <p:cNvPr id="25603" name="Rectangle 3"/>
          <p:cNvSpPr>
            <a:spLocks noGrp="1" noChangeArrowheads="1"/>
          </p:cNvSpPr>
          <p:nvPr>
            <p:ph type="body" idx="1"/>
          </p:nvPr>
        </p:nvSpPr>
        <p:spPr>
          <a:xfrm>
            <a:off x="0" y="685800"/>
            <a:ext cx="9036496" cy="5715000"/>
          </a:xfrm>
        </p:spPr>
        <p:txBody>
          <a:bodyPr/>
          <a:lstStyle/>
          <a:p>
            <a:pPr marL="177800" indent="-177800" eaLnBrk="1" hangingPunct="1">
              <a:lnSpc>
                <a:spcPct val="90000"/>
              </a:lnSpc>
            </a:pPr>
            <a:r>
              <a:rPr lang="en-US"/>
              <a:t>A socket is a connection between two hosts. It can perform seven basic operations:</a:t>
            </a:r>
          </a:p>
          <a:p>
            <a:pPr marL="1049338" lvl="1" indent="-514350" eaLnBrk="1" hangingPunct="1">
              <a:lnSpc>
                <a:spcPct val="90000"/>
              </a:lnSpc>
              <a:buSzPct val="100000"/>
              <a:buFont typeface="+mj-lt"/>
              <a:buAutoNum type="arabicParenR"/>
            </a:pPr>
            <a:r>
              <a:rPr lang="en-US" sz="2800">
                <a:solidFill>
                  <a:srgbClr val="0000FF"/>
                </a:solidFill>
              </a:rPr>
              <a:t>Connect to a remote machine</a:t>
            </a:r>
          </a:p>
          <a:p>
            <a:pPr marL="1049338" lvl="1" indent="-514350" eaLnBrk="1" hangingPunct="1">
              <a:lnSpc>
                <a:spcPct val="90000"/>
              </a:lnSpc>
              <a:buSzPct val="100000"/>
              <a:buFont typeface="+mj-lt"/>
              <a:buAutoNum type="arabicParenR"/>
            </a:pPr>
            <a:r>
              <a:rPr lang="en-US" sz="2800">
                <a:solidFill>
                  <a:srgbClr val="0000FF"/>
                </a:solidFill>
              </a:rPr>
              <a:t>Send data (request)</a:t>
            </a:r>
          </a:p>
          <a:p>
            <a:pPr marL="1049338" lvl="1" indent="-514350" eaLnBrk="1" hangingPunct="1">
              <a:lnSpc>
                <a:spcPct val="90000"/>
              </a:lnSpc>
              <a:buSzPct val="100000"/>
              <a:buFont typeface="+mj-lt"/>
              <a:buAutoNum type="arabicParenR"/>
            </a:pPr>
            <a:r>
              <a:rPr lang="en-US" sz="2800">
                <a:solidFill>
                  <a:srgbClr val="0000FF"/>
                </a:solidFill>
              </a:rPr>
              <a:t>Receive data (Response)</a:t>
            </a:r>
          </a:p>
          <a:p>
            <a:pPr marL="1049338" lvl="1" indent="-514350" eaLnBrk="1" hangingPunct="1">
              <a:lnSpc>
                <a:spcPct val="90000"/>
              </a:lnSpc>
              <a:buSzPct val="100000"/>
              <a:buFont typeface="+mj-lt"/>
              <a:buAutoNum type="arabicParenR"/>
            </a:pPr>
            <a:r>
              <a:rPr lang="en-US" sz="2800">
                <a:solidFill>
                  <a:srgbClr val="0000FF"/>
                </a:solidFill>
              </a:rPr>
              <a:t>Close a connection</a:t>
            </a:r>
          </a:p>
          <a:p>
            <a:pPr marL="534988" lvl="1" indent="0" eaLnBrk="1" hangingPunct="1">
              <a:lnSpc>
                <a:spcPct val="90000"/>
              </a:lnSpc>
              <a:buSzPct val="100000"/>
              <a:buNone/>
            </a:pPr>
            <a:endParaRPr lang="en-US" sz="2800">
              <a:solidFill>
                <a:srgbClr val="0000FF"/>
              </a:solidFill>
            </a:endParaRPr>
          </a:p>
          <a:p>
            <a:pPr marL="1049338" lvl="1" indent="-514350" eaLnBrk="1" hangingPunct="1">
              <a:lnSpc>
                <a:spcPct val="90000"/>
              </a:lnSpc>
              <a:buSzPct val="100000"/>
              <a:buFont typeface="+mj-lt"/>
              <a:buAutoNum type="arabicParenR" startAt="5"/>
            </a:pPr>
            <a:r>
              <a:rPr lang="en-US" sz="2800">
                <a:solidFill>
                  <a:srgbClr val="C00000"/>
                </a:solidFill>
              </a:rPr>
              <a:t>Bind to a port</a:t>
            </a:r>
          </a:p>
          <a:p>
            <a:pPr marL="1049338" lvl="1" indent="-514350" eaLnBrk="1" hangingPunct="1">
              <a:lnSpc>
                <a:spcPct val="90000"/>
              </a:lnSpc>
              <a:buSzPct val="100000"/>
              <a:buFont typeface="+mj-lt"/>
              <a:buAutoNum type="arabicParenR" startAt="5"/>
            </a:pPr>
            <a:r>
              <a:rPr lang="en-US" sz="2800">
                <a:solidFill>
                  <a:srgbClr val="C00000"/>
                </a:solidFill>
              </a:rPr>
              <a:t>Listen for incoming data</a:t>
            </a:r>
          </a:p>
          <a:p>
            <a:pPr marL="1049338" lvl="1" indent="-514350" eaLnBrk="1" hangingPunct="1">
              <a:lnSpc>
                <a:spcPct val="90000"/>
              </a:lnSpc>
              <a:buSzPct val="100000"/>
              <a:buFont typeface="+mj-lt"/>
              <a:buAutoNum type="arabicParenR" startAt="5"/>
            </a:pPr>
            <a:r>
              <a:rPr lang="en-US" sz="2800">
                <a:solidFill>
                  <a:srgbClr val="C00000"/>
                </a:solidFill>
              </a:rPr>
              <a:t>Accept connections from </a:t>
            </a:r>
            <a:br>
              <a:rPr lang="en-US" sz="2800">
                <a:solidFill>
                  <a:srgbClr val="C00000"/>
                </a:solidFill>
              </a:rPr>
            </a:br>
            <a:r>
              <a:rPr lang="en-US" sz="2800">
                <a:solidFill>
                  <a:srgbClr val="C00000"/>
                </a:solidFill>
              </a:rPr>
              <a:t>remote machines on the </a:t>
            </a:r>
            <a:br>
              <a:rPr lang="en-US" sz="2800">
                <a:solidFill>
                  <a:srgbClr val="C00000"/>
                </a:solidFill>
              </a:rPr>
            </a:br>
            <a:r>
              <a:rPr lang="en-US" sz="2800">
                <a:solidFill>
                  <a:srgbClr val="C00000"/>
                </a:solidFill>
              </a:rPr>
              <a:t>bound port</a:t>
            </a:r>
          </a:p>
        </p:txBody>
      </p:sp>
      <p:sp>
        <p:nvSpPr>
          <p:cNvPr id="2" name="Right Brace 1">
            <a:extLst>
              <a:ext uri="{FF2B5EF4-FFF2-40B4-BE49-F238E27FC236}">
                <a16:creationId xmlns:a16="http://schemas.microsoft.com/office/drawing/2014/main" id="{32898694-193A-4D04-B611-4CAA6A63685A}"/>
              </a:ext>
            </a:extLst>
          </p:cNvPr>
          <p:cNvSpPr/>
          <p:nvPr/>
        </p:nvSpPr>
        <p:spPr bwMode="auto">
          <a:xfrm>
            <a:off x="5724128" y="1628800"/>
            <a:ext cx="551790" cy="1800200"/>
          </a:xfrm>
          <a:prstGeom prst="rightBrace">
            <a:avLst/>
          </a:prstGeom>
          <a:ln>
            <a:headEnd type="none" w="sm" len="sm"/>
            <a:tailEnd type="none" w="sm" len="sm"/>
          </a:ln>
        </p:spPr>
        <p:style>
          <a:lnRef idx="3">
            <a:schemeClr val="accent1"/>
          </a:lnRef>
          <a:fillRef idx="0">
            <a:schemeClr val="accent1"/>
          </a:fillRef>
          <a:effectRef idx="2">
            <a:schemeClr val="accent1"/>
          </a:effectRef>
          <a:fontRef idx="minor">
            <a:schemeClr val="tx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vi-VN" sz="1800" b="0" i="0" u="none" strike="noStrike" cap="none" normalizeH="0" baseline="0">
              <a:ln>
                <a:noFill/>
              </a:ln>
              <a:solidFill>
                <a:schemeClr val="tx1"/>
              </a:solidFill>
              <a:effectLst/>
              <a:latin typeface="Tahoma" pitchFamily="34" charset="0"/>
              <a:cs typeface="Arial" pitchFamily="34" charset="0"/>
            </a:endParaRPr>
          </a:p>
        </p:txBody>
      </p:sp>
      <p:sp>
        <p:nvSpPr>
          <p:cNvPr id="5" name="Right Brace 4">
            <a:extLst>
              <a:ext uri="{FF2B5EF4-FFF2-40B4-BE49-F238E27FC236}">
                <a16:creationId xmlns:a16="http://schemas.microsoft.com/office/drawing/2014/main" id="{0C74C629-E5F5-44E5-8E4F-4613282519B0}"/>
              </a:ext>
            </a:extLst>
          </p:cNvPr>
          <p:cNvSpPr/>
          <p:nvPr/>
        </p:nvSpPr>
        <p:spPr bwMode="auto">
          <a:xfrm>
            <a:off x="5448233" y="4036980"/>
            <a:ext cx="551790" cy="1840292"/>
          </a:xfrm>
          <a:prstGeom prst="rightBrace">
            <a:avLst/>
          </a:prstGeom>
          <a:ln>
            <a:headEnd type="none" w="sm" len="sm"/>
            <a:tailEnd type="none" w="sm" len="sm"/>
          </a:ln>
        </p:spPr>
        <p:style>
          <a:lnRef idx="3">
            <a:schemeClr val="accent6"/>
          </a:lnRef>
          <a:fillRef idx="0">
            <a:schemeClr val="accent6"/>
          </a:fillRef>
          <a:effectRef idx="2">
            <a:schemeClr val="accent6"/>
          </a:effectRef>
          <a:fontRef idx="minor">
            <a:schemeClr val="tx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vi-VN" sz="1800" b="0" i="0" u="none" strike="noStrike" cap="none" normalizeH="0" baseline="0">
              <a:ln>
                <a:noFill/>
              </a:ln>
              <a:solidFill>
                <a:schemeClr val="tx1"/>
              </a:solidFill>
              <a:effectLst/>
              <a:latin typeface="Tahoma" pitchFamily="34" charset="0"/>
              <a:cs typeface="Arial" pitchFamily="34" charset="0"/>
            </a:endParaRPr>
          </a:p>
        </p:txBody>
      </p:sp>
      <p:sp>
        <p:nvSpPr>
          <p:cNvPr id="3" name="TextBox 2">
            <a:extLst>
              <a:ext uri="{FF2B5EF4-FFF2-40B4-BE49-F238E27FC236}">
                <a16:creationId xmlns:a16="http://schemas.microsoft.com/office/drawing/2014/main" id="{8B3606A3-52B9-48DA-8989-8599C4C55056}"/>
              </a:ext>
            </a:extLst>
          </p:cNvPr>
          <p:cNvSpPr txBox="1"/>
          <p:nvPr/>
        </p:nvSpPr>
        <p:spPr>
          <a:xfrm>
            <a:off x="6733557" y="2060848"/>
            <a:ext cx="1656184" cy="954107"/>
          </a:xfrm>
          <a:prstGeom prst="rect">
            <a:avLst/>
          </a:prstGeom>
          <a:noFill/>
        </p:spPr>
        <p:txBody>
          <a:bodyPr wrap="square" rtlCol="0">
            <a:spAutoFit/>
          </a:bodyPr>
          <a:lstStyle/>
          <a:p>
            <a:pPr algn="ctr"/>
            <a:r>
              <a:rPr lang="en-US" sz="2800" b="1" u="sng"/>
              <a:t>Client:</a:t>
            </a:r>
          </a:p>
          <a:p>
            <a:pPr algn="ctr"/>
            <a:r>
              <a:rPr lang="en-US" sz="2800"/>
              <a:t>Socket()</a:t>
            </a:r>
            <a:endParaRPr lang="vi-VN" sz="2800"/>
          </a:p>
        </p:txBody>
      </p:sp>
      <p:sp>
        <p:nvSpPr>
          <p:cNvPr id="7" name="TextBox 6">
            <a:extLst>
              <a:ext uri="{FF2B5EF4-FFF2-40B4-BE49-F238E27FC236}">
                <a16:creationId xmlns:a16="http://schemas.microsoft.com/office/drawing/2014/main" id="{38EFFD85-72DA-41A6-AD24-BD11A448A892}"/>
              </a:ext>
            </a:extLst>
          </p:cNvPr>
          <p:cNvSpPr txBox="1"/>
          <p:nvPr/>
        </p:nvSpPr>
        <p:spPr>
          <a:xfrm>
            <a:off x="6065279" y="4480072"/>
            <a:ext cx="2779862" cy="954107"/>
          </a:xfrm>
          <a:prstGeom prst="rect">
            <a:avLst/>
          </a:prstGeom>
          <a:noFill/>
        </p:spPr>
        <p:txBody>
          <a:bodyPr wrap="square" rtlCol="0">
            <a:spAutoFit/>
          </a:bodyPr>
          <a:lstStyle/>
          <a:p>
            <a:pPr algn="ctr"/>
            <a:r>
              <a:rPr lang="en-US" sz="2800" b="1" u="sng"/>
              <a:t>Server:</a:t>
            </a:r>
          </a:p>
          <a:p>
            <a:pPr algn="ctr"/>
            <a:r>
              <a:rPr lang="en-US" sz="2800"/>
              <a:t>ServerSocket()</a:t>
            </a:r>
            <a:endParaRPr lang="vi-VN" sz="2800"/>
          </a:p>
        </p:txBody>
      </p:sp>
    </p:spTree>
  </p:cSld>
  <p:clrMapOvr>
    <a:masterClrMapping/>
  </p:clrMapOvr>
  <p:transition spd="med">
    <p:comb/>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defRPr/>
            </a:pPr>
            <a:r>
              <a:rPr lang="en-US"/>
              <a:t>Client socket</a:t>
            </a:r>
          </a:p>
        </p:txBody>
      </p:sp>
      <p:sp>
        <p:nvSpPr>
          <p:cNvPr id="26627" name="Rectangle 3"/>
          <p:cNvSpPr>
            <a:spLocks noGrp="1" noChangeArrowheads="1"/>
          </p:cNvSpPr>
          <p:nvPr>
            <p:ph type="body" idx="1"/>
          </p:nvPr>
        </p:nvSpPr>
        <p:spPr>
          <a:xfrm>
            <a:off x="0" y="1052736"/>
            <a:ext cx="9144000" cy="5348064"/>
          </a:xfrm>
        </p:spPr>
        <p:txBody>
          <a:bodyPr/>
          <a:lstStyle/>
          <a:p>
            <a:pPr marL="533400" indent="-533400" eaLnBrk="1" hangingPunct="1">
              <a:lnSpc>
                <a:spcPct val="80000"/>
              </a:lnSpc>
              <a:buSzTx/>
              <a:buFontTx/>
              <a:buAutoNum type="arabicPeriod"/>
              <a:tabLst>
                <a:tab pos="95250" algn="l"/>
              </a:tabLst>
            </a:pPr>
            <a:r>
              <a:rPr lang="en-US" sz="3200"/>
              <a:t>Open a socket.</a:t>
            </a:r>
          </a:p>
          <a:p>
            <a:pPr marL="533400" indent="-533400" eaLnBrk="1" hangingPunct="1">
              <a:lnSpc>
                <a:spcPct val="80000"/>
              </a:lnSpc>
              <a:buSzTx/>
              <a:buFontTx/>
              <a:buAutoNum type="arabicPeriod"/>
              <a:tabLst>
                <a:tab pos="95250" algn="l"/>
              </a:tabLst>
            </a:pPr>
            <a:r>
              <a:rPr lang="en-US" sz="3200"/>
              <a:t>Open an input stream and output stream to the socket.</a:t>
            </a:r>
          </a:p>
          <a:p>
            <a:pPr marL="533400" indent="-533400" eaLnBrk="1" hangingPunct="1">
              <a:lnSpc>
                <a:spcPct val="80000"/>
              </a:lnSpc>
              <a:buSzTx/>
              <a:buFontTx/>
              <a:buAutoNum type="arabicPeriod"/>
              <a:tabLst>
                <a:tab pos="95250" algn="l"/>
              </a:tabLst>
            </a:pPr>
            <a:r>
              <a:rPr lang="en-US" sz="3200"/>
              <a:t>Read from and write to the stream according to the server's protocol.(</a:t>
            </a:r>
          </a:p>
          <a:p>
            <a:pPr marL="533400" indent="-533400" eaLnBrk="1" hangingPunct="1">
              <a:lnSpc>
                <a:spcPct val="80000"/>
              </a:lnSpc>
              <a:buSzTx/>
              <a:buFontTx/>
              <a:buAutoNum type="arabicPeriod"/>
              <a:tabLst>
                <a:tab pos="95250" algn="l"/>
              </a:tabLst>
            </a:pPr>
            <a:r>
              <a:rPr lang="en-US" sz="3200"/>
              <a:t>Close the streams.</a:t>
            </a:r>
          </a:p>
          <a:p>
            <a:pPr marL="533400" indent="-533400" eaLnBrk="1" hangingPunct="1">
              <a:lnSpc>
                <a:spcPct val="80000"/>
              </a:lnSpc>
              <a:buSzTx/>
              <a:buFontTx/>
              <a:buAutoNum type="arabicPeriod"/>
              <a:tabLst>
                <a:tab pos="95250" algn="l"/>
              </a:tabLst>
            </a:pPr>
            <a:r>
              <a:rPr lang="en-US" sz="3200"/>
              <a:t>Close the socket.</a:t>
            </a:r>
          </a:p>
        </p:txBody>
      </p:sp>
    </p:spTree>
  </p:cSld>
  <p:clrMapOvr>
    <a:masterClrMapping/>
  </p:clrMapOvr>
  <p:transition spd="med">
    <p:comb/>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defRPr/>
            </a:pPr>
            <a:r>
              <a:rPr lang="en-US"/>
              <a:t>Client Socket - Constructors</a:t>
            </a:r>
          </a:p>
        </p:txBody>
      </p:sp>
      <p:sp>
        <p:nvSpPr>
          <p:cNvPr id="27651" name="Rectangle 3"/>
          <p:cNvSpPr>
            <a:spLocks noGrp="1" noChangeArrowheads="1"/>
          </p:cNvSpPr>
          <p:nvPr>
            <p:ph type="body" idx="1"/>
          </p:nvPr>
        </p:nvSpPr>
        <p:spPr/>
        <p:txBody>
          <a:bodyPr/>
          <a:lstStyle/>
          <a:p>
            <a:pPr marL="95250" indent="-95250" eaLnBrk="1" hangingPunct="1">
              <a:lnSpc>
                <a:spcPct val="80000"/>
              </a:lnSpc>
            </a:pPr>
            <a:r>
              <a:rPr lang="en-US" b="1">
                <a:solidFill>
                  <a:srgbClr val="0000FF"/>
                </a:solidFill>
              </a:rPr>
              <a:t>public Socket(String host, int port) throws UnknownHostException, IOException</a:t>
            </a:r>
          </a:p>
          <a:p>
            <a:pPr marL="95250" indent="-95250" eaLnBrk="1" hangingPunct="1">
              <a:lnSpc>
                <a:spcPct val="80000"/>
              </a:lnSpc>
            </a:pPr>
            <a:r>
              <a:rPr lang="en-US"/>
              <a:t>This constructor creates a TCP socket to the specified port on the specified host and attempts to connect to the remote host. For example:</a:t>
            </a:r>
          </a:p>
          <a:p>
            <a:pPr marL="95250" indent="-95250" eaLnBrk="1" hangingPunct="1">
              <a:lnSpc>
                <a:spcPct val="80000"/>
              </a:lnSpc>
              <a:spcBef>
                <a:spcPct val="10000"/>
              </a:spcBef>
              <a:buFont typeface="Wingdings" pitchFamily="2" charset="2"/>
              <a:buNone/>
            </a:pPr>
            <a:r>
              <a:rPr lang="en-US"/>
              <a:t>   try {</a:t>
            </a:r>
          </a:p>
          <a:p>
            <a:pPr marL="95250" indent="-95250" eaLnBrk="1" hangingPunct="1">
              <a:lnSpc>
                <a:spcPct val="80000"/>
              </a:lnSpc>
              <a:spcBef>
                <a:spcPct val="10000"/>
              </a:spcBef>
              <a:buFont typeface="Wingdings" pitchFamily="2" charset="2"/>
              <a:buNone/>
            </a:pPr>
            <a:r>
              <a:rPr lang="en-US"/>
              <a:t>		</a:t>
            </a:r>
            <a:r>
              <a:rPr lang="en-US">
                <a:solidFill>
                  <a:srgbClr val="0000FF"/>
                </a:solidFill>
              </a:rPr>
              <a:t>Socket toOReilly = new 							Socket("www.oreilly.com", 80);</a:t>
            </a:r>
          </a:p>
          <a:p>
            <a:pPr marL="95250" indent="-95250" eaLnBrk="1" hangingPunct="1">
              <a:lnSpc>
                <a:spcPct val="80000"/>
              </a:lnSpc>
              <a:spcBef>
                <a:spcPct val="10000"/>
              </a:spcBef>
              <a:buFont typeface="Wingdings" pitchFamily="2" charset="2"/>
              <a:buNone/>
            </a:pPr>
            <a:r>
              <a:rPr lang="en-US"/>
              <a:t>		// send and receive data...</a:t>
            </a:r>
          </a:p>
          <a:p>
            <a:pPr marL="95250" indent="-95250" eaLnBrk="1" hangingPunct="1">
              <a:lnSpc>
                <a:spcPct val="80000"/>
              </a:lnSpc>
              <a:spcBef>
                <a:spcPct val="10000"/>
              </a:spcBef>
              <a:buFont typeface="Wingdings" pitchFamily="2" charset="2"/>
              <a:buNone/>
            </a:pPr>
            <a:r>
              <a:rPr lang="en-US"/>
              <a:t>   } catch (</a:t>
            </a:r>
            <a:r>
              <a:rPr lang="en-US">
                <a:solidFill>
                  <a:srgbClr val="0000FF"/>
                </a:solidFill>
              </a:rPr>
              <a:t>UnknownHostException e</a:t>
            </a:r>
            <a:r>
              <a:rPr lang="en-US"/>
              <a:t>) { </a:t>
            </a:r>
            <a:r>
              <a:rPr lang="en-US">
                <a:solidFill>
                  <a:srgbClr val="FF0000"/>
                </a:solidFill>
              </a:rPr>
              <a:t>//IP</a:t>
            </a:r>
          </a:p>
          <a:p>
            <a:pPr marL="95250" indent="-95250" eaLnBrk="1" hangingPunct="1">
              <a:lnSpc>
                <a:spcPct val="80000"/>
              </a:lnSpc>
              <a:spcBef>
                <a:spcPct val="10000"/>
              </a:spcBef>
              <a:buFont typeface="Wingdings" pitchFamily="2" charset="2"/>
              <a:buNone/>
            </a:pPr>
            <a:r>
              <a:rPr lang="en-US"/>
              <a:t>		System.err.println(e);</a:t>
            </a:r>
          </a:p>
          <a:p>
            <a:pPr marL="95250" indent="-95250" eaLnBrk="1" hangingPunct="1">
              <a:lnSpc>
                <a:spcPct val="80000"/>
              </a:lnSpc>
              <a:spcBef>
                <a:spcPct val="10000"/>
              </a:spcBef>
              <a:buFont typeface="Wingdings" pitchFamily="2" charset="2"/>
              <a:buNone/>
            </a:pPr>
            <a:r>
              <a:rPr lang="en-US"/>
              <a:t>   } catch (</a:t>
            </a:r>
            <a:r>
              <a:rPr lang="en-US">
                <a:solidFill>
                  <a:srgbClr val="0000FF"/>
                </a:solidFill>
              </a:rPr>
              <a:t>IOException e</a:t>
            </a:r>
            <a:r>
              <a:rPr lang="en-US"/>
              <a:t>) { </a:t>
            </a:r>
            <a:r>
              <a:rPr lang="en-US">
                <a:solidFill>
                  <a:srgbClr val="FF0000"/>
                </a:solidFill>
              </a:rPr>
              <a:t>//Port</a:t>
            </a:r>
          </a:p>
          <a:p>
            <a:pPr marL="95250" indent="-95250" eaLnBrk="1" hangingPunct="1">
              <a:lnSpc>
                <a:spcPct val="80000"/>
              </a:lnSpc>
              <a:spcBef>
                <a:spcPct val="10000"/>
              </a:spcBef>
              <a:buFont typeface="Wingdings" pitchFamily="2" charset="2"/>
              <a:buNone/>
            </a:pPr>
            <a:r>
              <a:rPr lang="en-US"/>
              <a:t>		System.err.println(e);</a:t>
            </a:r>
          </a:p>
          <a:p>
            <a:pPr marL="95250" indent="-95250" eaLnBrk="1" hangingPunct="1">
              <a:lnSpc>
                <a:spcPct val="80000"/>
              </a:lnSpc>
              <a:spcBef>
                <a:spcPct val="10000"/>
              </a:spcBef>
              <a:buFont typeface="Wingdings" pitchFamily="2" charset="2"/>
              <a:buNone/>
            </a:pPr>
            <a:r>
              <a:rPr lang="en-US"/>
              <a:t>   }</a:t>
            </a:r>
          </a:p>
        </p:txBody>
      </p:sp>
    </p:spTree>
  </p:cSld>
  <p:clrMapOvr>
    <a:masterClrMapping/>
  </p:clrMapOvr>
  <p:transition spd="med">
    <p:comb/>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defRPr/>
            </a:pPr>
            <a:r>
              <a:rPr lang="en-US"/>
              <a:t>Socket Basics - Constructor</a:t>
            </a:r>
          </a:p>
        </p:txBody>
      </p:sp>
      <p:sp>
        <p:nvSpPr>
          <p:cNvPr id="29699" name="Rectangle 3"/>
          <p:cNvSpPr>
            <a:spLocks noGrp="1" noChangeArrowheads="1"/>
          </p:cNvSpPr>
          <p:nvPr>
            <p:ph type="body" idx="1"/>
          </p:nvPr>
        </p:nvSpPr>
        <p:spPr/>
        <p:txBody>
          <a:bodyPr/>
          <a:lstStyle/>
          <a:p>
            <a:pPr marL="95250" indent="-95250" eaLnBrk="1" hangingPunct="1">
              <a:lnSpc>
                <a:spcPct val="90000"/>
              </a:lnSpc>
              <a:tabLst>
                <a:tab pos="95250" algn="l"/>
              </a:tabLst>
            </a:pPr>
            <a:r>
              <a:rPr lang="en-US" sz="2200">
                <a:solidFill>
                  <a:srgbClr val="0000FF"/>
                </a:solidFill>
              </a:rPr>
              <a:t> </a:t>
            </a:r>
            <a:r>
              <a:rPr lang="en-US" sz="2400" b="1">
                <a:solidFill>
                  <a:srgbClr val="0000FF"/>
                </a:solidFill>
              </a:rPr>
              <a:t>public Socket(InetAddress host, int port) throws IOException</a:t>
            </a:r>
          </a:p>
          <a:p>
            <a:pPr marL="95250" indent="-95250" eaLnBrk="1" hangingPunct="1">
              <a:lnSpc>
                <a:spcPct val="90000"/>
              </a:lnSpc>
              <a:spcBef>
                <a:spcPct val="10000"/>
              </a:spcBef>
              <a:buFont typeface="Wingdings" pitchFamily="2" charset="2"/>
              <a:buNone/>
              <a:tabLst>
                <a:tab pos="95250" algn="l"/>
              </a:tabLst>
            </a:pPr>
            <a:r>
              <a:rPr lang="en-US" sz="2400"/>
              <a:t> Create a TCP socket to the specified port on the specified host and tries to connect by using an InetAddress object to specify the host rather than a hostname. </a:t>
            </a:r>
          </a:p>
          <a:p>
            <a:pPr marL="95250" indent="-95250" eaLnBrk="1" hangingPunct="1">
              <a:lnSpc>
                <a:spcPct val="90000"/>
              </a:lnSpc>
              <a:spcBef>
                <a:spcPct val="10000"/>
              </a:spcBef>
              <a:buFont typeface="Wingdings" pitchFamily="2" charset="2"/>
              <a:buNone/>
              <a:tabLst>
                <a:tab pos="95250" algn="l"/>
              </a:tabLst>
            </a:pPr>
            <a:r>
              <a:rPr lang="en-US" sz="2200"/>
              <a:t>  </a:t>
            </a:r>
            <a:r>
              <a:rPr lang="en-US" sz="2400"/>
              <a:t>try {</a:t>
            </a:r>
          </a:p>
          <a:p>
            <a:pPr marL="95250" indent="-95250" eaLnBrk="1" hangingPunct="1">
              <a:lnSpc>
                <a:spcPct val="90000"/>
              </a:lnSpc>
              <a:spcBef>
                <a:spcPct val="10000"/>
              </a:spcBef>
              <a:buFont typeface="Wingdings" pitchFamily="2" charset="2"/>
              <a:buNone/>
              <a:tabLst>
                <a:tab pos="95250" algn="l"/>
              </a:tabLst>
            </a:pPr>
            <a:r>
              <a:rPr lang="en-US" sz="2400"/>
              <a:t>	     InetAddress </a:t>
            </a:r>
            <a:r>
              <a:rPr lang="en-US" sz="2400">
                <a:solidFill>
                  <a:srgbClr val="0000FF"/>
                </a:solidFill>
              </a:rPr>
              <a:t>OReilly = 							InetAddress.getByName("</a:t>
            </a:r>
            <a:r>
              <a:rPr lang="en-US" sz="2400"/>
              <a:t>www.oreilly.com</a:t>
            </a:r>
            <a:r>
              <a:rPr lang="en-US" sz="2400">
                <a:solidFill>
                  <a:srgbClr val="0000FF"/>
                </a:solidFill>
              </a:rPr>
              <a:t>");</a:t>
            </a:r>
          </a:p>
          <a:p>
            <a:pPr marL="95250" indent="-95250" eaLnBrk="1" hangingPunct="1">
              <a:lnSpc>
                <a:spcPct val="90000"/>
              </a:lnSpc>
              <a:spcBef>
                <a:spcPct val="10000"/>
              </a:spcBef>
              <a:buFont typeface="Wingdings" pitchFamily="2" charset="2"/>
              <a:buNone/>
              <a:tabLst>
                <a:tab pos="95250" algn="l"/>
              </a:tabLst>
            </a:pPr>
            <a:r>
              <a:rPr lang="en-US" sz="2400"/>
              <a:t>      Socket OReillySocket = new </a:t>
            </a:r>
            <a:r>
              <a:rPr lang="en-US" sz="2400">
                <a:solidFill>
                  <a:srgbClr val="0000FF"/>
                </a:solidFill>
              </a:rPr>
              <a:t>Socket(OReilly</a:t>
            </a:r>
            <a:r>
              <a:rPr lang="en-US" sz="2400"/>
              <a:t>, 80);</a:t>
            </a:r>
          </a:p>
          <a:p>
            <a:pPr marL="95250" indent="-95250" eaLnBrk="1" hangingPunct="1">
              <a:lnSpc>
                <a:spcPct val="90000"/>
              </a:lnSpc>
              <a:spcBef>
                <a:spcPct val="10000"/>
              </a:spcBef>
              <a:buFont typeface="Wingdings" pitchFamily="2" charset="2"/>
              <a:buNone/>
              <a:tabLst>
                <a:tab pos="95250" algn="l"/>
              </a:tabLst>
            </a:pPr>
            <a:r>
              <a:rPr lang="en-US" sz="2400"/>
              <a:t>       // send and receive data...</a:t>
            </a:r>
          </a:p>
          <a:p>
            <a:pPr marL="95250" indent="-95250" eaLnBrk="1" hangingPunct="1">
              <a:lnSpc>
                <a:spcPct val="90000"/>
              </a:lnSpc>
              <a:spcBef>
                <a:spcPct val="10000"/>
              </a:spcBef>
              <a:buFont typeface="Wingdings" pitchFamily="2" charset="2"/>
              <a:buNone/>
              <a:tabLst>
                <a:tab pos="95250" algn="l"/>
              </a:tabLst>
            </a:pPr>
            <a:r>
              <a:rPr lang="en-US" sz="2400"/>
              <a:t>   }</a:t>
            </a:r>
          </a:p>
          <a:p>
            <a:pPr marL="95250" indent="-95250" eaLnBrk="1" hangingPunct="1">
              <a:lnSpc>
                <a:spcPct val="90000"/>
              </a:lnSpc>
              <a:spcBef>
                <a:spcPct val="10000"/>
              </a:spcBef>
              <a:buFont typeface="Wingdings" pitchFamily="2" charset="2"/>
              <a:buNone/>
              <a:tabLst>
                <a:tab pos="95250" algn="l"/>
              </a:tabLst>
            </a:pPr>
            <a:r>
              <a:rPr lang="en-US" sz="2400">
                <a:solidFill>
                  <a:srgbClr val="FF0000"/>
                </a:solidFill>
              </a:rPr>
              <a:t>  //IP</a:t>
            </a:r>
          </a:p>
          <a:p>
            <a:pPr marL="95250" indent="-95250" eaLnBrk="1" hangingPunct="1">
              <a:lnSpc>
                <a:spcPct val="90000"/>
              </a:lnSpc>
              <a:spcBef>
                <a:spcPct val="10000"/>
              </a:spcBef>
              <a:buFont typeface="Wingdings" pitchFamily="2" charset="2"/>
              <a:buNone/>
              <a:tabLst>
                <a:tab pos="95250" algn="l"/>
              </a:tabLst>
            </a:pPr>
            <a:r>
              <a:rPr lang="en-US" sz="2400"/>
              <a:t>   catch (UnknownHostException e) { System.err.println(e);}</a:t>
            </a:r>
          </a:p>
          <a:p>
            <a:pPr marL="95250" indent="-95250" eaLnBrk="1" hangingPunct="1">
              <a:lnSpc>
                <a:spcPct val="90000"/>
              </a:lnSpc>
              <a:spcBef>
                <a:spcPct val="10000"/>
              </a:spcBef>
              <a:buFont typeface="Wingdings" pitchFamily="2" charset="2"/>
              <a:buNone/>
              <a:tabLst>
                <a:tab pos="95250" algn="l"/>
              </a:tabLst>
            </a:pPr>
            <a:r>
              <a:rPr lang="en-US" sz="2400"/>
              <a:t> </a:t>
            </a:r>
            <a:r>
              <a:rPr lang="en-US" sz="2400">
                <a:solidFill>
                  <a:srgbClr val="FF0000"/>
                </a:solidFill>
              </a:rPr>
              <a:t>//Port</a:t>
            </a:r>
          </a:p>
          <a:p>
            <a:pPr marL="95250" indent="-95250" eaLnBrk="1" hangingPunct="1">
              <a:lnSpc>
                <a:spcPct val="90000"/>
              </a:lnSpc>
              <a:spcBef>
                <a:spcPct val="10000"/>
              </a:spcBef>
              <a:buFont typeface="Wingdings" pitchFamily="2" charset="2"/>
              <a:buNone/>
              <a:tabLst>
                <a:tab pos="95250" algn="l"/>
              </a:tabLst>
            </a:pPr>
            <a:r>
              <a:rPr lang="en-US" sz="2400"/>
              <a:t>  catch (IOException e) { System.err.println(e);}</a:t>
            </a:r>
          </a:p>
          <a:p>
            <a:pPr marL="95250" indent="-95250" eaLnBrk="1" hangingPunct="1">
              <a:lnSpc>
                <a:spcPct val="90000"/>
              </a:lnSpc>
              <a:spcBef>
                <a:spcPct val="10000"/>
              </a:spcBef>
              <a:buFont typeface="Wingdings" pitchFamily="2" charset="2"/>
              <a:buNone/>
              <a:tabLst>
                <a:tab pos="95250" algn="l"/>
              </a:tabLst>
            </a:pPr>
            <a:r>
              <a:rPr lang="en-US" sz="2400"/>
              <a:t>   </a:t>
            </a:r>
          </a:p>
        </p:txBody>
      </p:sp>
    </p:spTree>
  </p:cSld>
  <p:clrMapOvr>
    <a:masterClrMapping/>
  </p:clrMapOvr>
  <p:transition spd="med">
    <p:comb/>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762000" y="76200"/>
            <a:ext cx="8274496" cy="533400"/>
          </a:xfrm>
        </p:spPr>
        <p:txBody>
          <a:bodyPr/>
          <a:lstStyle/>
          <a:p>
            <a:pPr eaLnBrk="1" hangingPunct="1">
              <a:defRPr/>
            </a:pPr>
            <a:r>
              <a:rPr lang="en-US"/>
              <a:t>Client socket - LowPortScanner </a:t>
            </a:r>
          </a:p>
        </p:txBody>
      </p:sp>
      <p:sp>
        <p:nvSpPr>
          <p:cNvPr id="28675" name="Rectangle 3"/>
          <p:cNvSpPr>
            <a:spLocks noGrp="1" noChangeArrowheads="1"/>
          </p:cNvSpPr>
          <p:nvPr>
            <p:ph type="body" idx="1"/>
          </p:nvPr>
        </p:nvSpPr>
        <p:spPr/>
        <p:txBody>
          <a:bodyPr/>
          <a:lstStyle/>
          <a:p>
            <a:pPr marL="177800" indent="0" eaLnBrk="1" hangingPunct="1">
              <a:lnSpc>
                <a:spcPct val="80000"/>
              </a:lnSpc>
              <a:spcBef>
                <a:spcPct val="5000"/>
              </a:spcBef>
              <a:buFont typeface="Wingdings" pitchFamily="2" charset="2"/>
              <a:buNone/>
            </a:pPr>
            <a:r>
              <a:rPr lang="en-US" sz="2000" b="1">
                <a:solidFill>
                  <a:srgbClr val="7F0055"/>
                </a:solidFill>
              </a:rPr>
              <a:t>import</a:t>
            </a:r>
            <a:r>
              <a:rPr lang="en-US" sz="2000">
                <a:solidFill>
                  <a:srgbClr val="000000"/>
                </a:solidFill>
              </a:rPr>
              <a:t> java.net.*;</a:t>
            </a:r>
            <a:endParaRPr lang="en-US" sz="2000"/>
          </a:p>
          <a:p>
            <a:pPr marL="177800" indent="0" eaLnBrk="1" hangingPunct="1">
              <a:lnSpc>
                <a:spcPct val="80000"/>
              </a:lnSpc>
              <a:spcBef>
                <a:spcPct val="5000"/>
              </a:spcBef>
              <a:buFont typeface="Wingdings" pitchFamily="2" charset="2"/>
              <a:buNone/>
            </a:pPr>
            <a:r>
              <a:rPr lang="en-US" sz="2000" b="1">
                <a:solidFill>
                  <a:srgbClr val="7F0055"/>
                </a:solidFill>
              </a:rPr>
              <a:t>import</a:t>
            </a:r>
            <a:r>
              <a:rPr lang="en-US" sz="2000">
                <a:solidFill>
                  <a:srgbClr val="000000"/>
                </a:solidFill>
              </a:rPr>
              <a:t> java.io.*;</a:t>
            </a:r>
            <a:endParaRPr lang="en-US" sz="2000"/>
          </a:p>
          <a:p>
            <a:pPr marL="177800" indent="0" eaLnBrk="1" hangingPunct="1">
              <a:lnSpc>
                <a:spcPct val="80000"/>
              </a:lnSpc>
              <a:spcBef>
                <a:spcPct val="5000"/>
              </a:spcBef>
              <a:buFont typeface="Wingdings" pitchFamily="2" charset="2"/>
              <a:buNone/>
            </a:pPr>
            <a:r>
              <a:rPr lang="en-US" sz="2000" b="1">
                <a:solidFill>
                  <a:srgbClr val="7F0055"/>
                </a:solidFill>
              </a:rPr>
              <a:t>public</a:t>
            </a:r>
            <a:r>
              <a:rPr lang="en-US" sz="2000">
                <a:solidFill>
                  <a:srgbClr val="000000"/>
                </a:solidFill>
              </a:rPr>
              <a:t> </a:t>
            </a:r>
            <a:r>
              <a:rPr lang="en-US" sz="2000" b="1">
                <a:solidFill>
                  <a:srgbClr val="7F0055"/>
                </a:solidFill>
              </a:rPr>
              <a:t>class</a:t>
            </a:r>
            <a:r>
              <a:rPr lang="en-US" sz="2000">
                <a:solidFill>
                  <a:srgbClr val="000000"/>
                </a:solidFill>
              </a:rPr>
              <a:t> LowPortScanner {</a:t>
            </a:r>
            <a:endParaRPr lang="en-US" sz="2000"/>
          </a:p>
          <a:p>
            <a:pPr marL="177800" indent="0" eaLnBrk="1" hangingPunct="1">
              <a:lnSpc>
                <a:spcPct val="80000"/>
              </a:lnSpc>
              <a:spcBef>
                <a:spcPct val="5000"/>
              </a:spcBef>
              <a:buFont typeface="Wingdings" pitchFamily="2" charset="2"/>
              <a:buNone/>
            </a:pPr>
            <a:r>
              <a:rPr lang="en-US" sz="2000" b="1">
                <a:solidFill>
                  <a:srgbClr val="7F0055"/>
                </a:solidFill>
              </a:rPr>
              <a:t>    public</a:t>
            </a:r>
            <a:r>
              <a:rPr lang="en-US" sz="2000">
                <a:solidFill>
                  <a:srgbClr val="000000"/>
                </a:solidFill>
              </a:rPr>
              <a:t> </a:t>
            </a:r>
            <a:r>
              <a:rPr lang="en-US" sz="2000" b="1">
                <a:solidFill>
                  <a:srgbClr val="7F0055"/>
                </a:solidFill>
              </a:rPr>
              <a:t>static</a:t>
            </a:r>
            <a:r>
              <a:rPr lang="en-US" sz="2000">
                <a:solidFill>
                  <a:srgbClr val="000000"/>
                </a:solidFill>
              </a:rPr>
              <a:t> </a:t>
            </a:r>
            <a:r>
              <a:rPr lang="en-US" sz="2000" b="1">
                <a:solidFill>
                  <a:srgbClr val="7F0055"/>
                </a:solidFill>
              </a:rPr>
              <a:t>void</a:t>
            </a:r>
            <a:r>
              <a:rPr lang="en-US" sz="2000">
                <a:solidFill>
                  <a:srgbClr val="000000"/>
                </a:solidFill>
              </a:rPr>
              <a:t> main(String[] args) {</a:t>
            </a:r>
            <a:endParaRPr lang="en-US" sz="2000"/>
          </a:p>
          <a:p>
            <a:pPr marL="177800" indent="0" eaLnBrk="1" hangingPunct="1">
              <a:lnSpc>
                <a:spcPct val="80000"/>
              </a:lnSpc>
              <a:spcBef>
                <a:spcPct val="5000"/>
              </a:spcBef>
              <a:buFont typeface="Wingdings" pitchFamily="2" charset="2"/>
              <a:buNone/>
            </a:pPr>
            <a:r>
              <a:rPr lang="en-US" sz="2000">
                <a:solidFill>
                  <a:srgbClr val="000000"/>
                </a:solidFill>
              </a:rPr>
              <a:t>	String host = </a:t>
            </a:r>
            <a:r>
              <a:rPr lang="en-US" sz="2000">
                <a:solidFill>
                  <a:srgbClr val="2A00FF"/>
                </a:solidFill>
              </a:rPr>
              <a:t>"localhost"</a:t>
            </a:r>
            <a:r>
              <a:rPr lang="en-US" sz="2000">
                <a:solidFill>
                  <a:srgbClr val="000000"/>
                </a:solidFill>
              </a:rPr>
              <a:t>;</a:t>
            </a:r>
            <a:endParaRPr lang="en-US" sz="2000"/>
          </a:p>
          <a:p>
            <a:pPr marL="177800" indent="0" eaLnBrk="1" hangingPunct="1">
              <a:lnSpc>
                <a:spcPct val="80000"/>
              </a:lnSpc>
              <a:spcBef>
                <a:spcPct val="5000"/>
              </a:spcBef>
              <a:buFont typeface="Wingdings" pitchFamily="2" charset="2"/>
              <a:buNone/>
            </a:pPr>
            <a:r>
              <a:rPr lang="en-US" sz="2000">
                <a:solidFill>
                  <a:srgbClr val="000000"/>
                </a:solidFill>
              </a:rPr>
              <a:t>	</a:t>
            </a:r>
            <a:r>
              <a:rPr lang="en-US" sz="2000" b="1">
                <a:solidFill>
                  <a:srgbClr val="7F0055"/>
                </a:solidFill>
              </a:rPr>
              <a:t>if</a:t>
            </a:r>
            <a:r>
              <a:rPr lang="en-US" sz="2000">
                <a:solidFill>
                  <a:srgbClr val="000000"/>
                </a:solidFill>
              </a:rPr>
              <a:t> (args.</a:t>
            </a:r>
            <a:r>
              <a:rPr lang="en-US" sz="2000">
                <a:solidFill>
                  <a:srgbClr val="0000C0"/>
                </a:solidFill>
              </a:rPr>
              <a:t>length</a:t>
            </a:r>
            <a:r>
              <a:rPr lang="en-US" sz="2000">
                <a:solidFill>
                  <a:srgbClr val="000000"/>
                </a:solidFill>
              </a:rPr>
              <a:t> &gt; 0)   host = args[0];</a:t>
            </a:r>
            <a:endParaRPr lang="en-US" sz="2000"/>
          </a:p>
          <a:p>
            <a:pPr marL="177800" indent="0" eaLnBrk="1" hangingPunct="1">
              <a:lnSpc>
                <a:spcPct val="80000"/>
              </a:lnSpc>
              <a:spcBef>
                <a:spcPct val="5000"/>
              </a:spcBef>
              <a:buFont typeface="Wingdings" pitchFamily="2" charset="2"/>
              <a:buNone/>
            </a:pPr>
            <a:r>
              <a:rPr lang="en-US" sz="2000">
                <a:solidFill>
                  <a:srgbClr val="000000"/>
                </a:solidFill>
              </a:rPr>
              <a:t>	</a:t>
            </a:r>
            <a:r>
              <a:rPr lang="en-US" sz="2000" b="1">
                <a:solidFill>
                  <a:srgbClr val="7F0055"/>
                </a:solidFill>
              </a:rPr>
              <a:t>for</a:t>
            </a:r>
            <a:r>
              <a:rPr lang="en-US" sz="2000">
                <a:solidFill>
                  <a:srgbClr val="000000"/>
                </a:solidFill>
              </a:rPr>
              <a:t> (</a:t>
            </a:r>
            <a:r>
              <a:rPr lang="en-US" sz="2000" b="1">
                <a:solidFill>
                  <a:srgbClr val="7F0055"/>
                </a:solidFill>
              </a:rPr>
              <a:t>int</a:t>
            </a:r>
            <a:r>
              <a:rPr lang="en-US" sz="2000">
                <a:solidFill>
                  <a:srgbClr val="000000"/>
                </a:solidFill>
              </a:rPr>
              <a:t> i = 1; i &lt; 1024; i++) {</a:t>
            </a:r>
            <a:endParaRPr lang="en-US" sz="2000"/>
          </a:p>
          <a:p>
            <a:pPr marL="177800" indent="0" eaLnBrk="1" hangingPunct="1">
              <a:lnSpc>
                <a:spcPct val="80000"/>
              </a:lnSpc>
              <a:spcBef>
                <a:spcPct val="5000"/>
              </a:spcBef>
              <a:buFont typeface="Wingdings" pitchFamily="2" charset="2"/>
              <a:buNone/>
            </a:pPr>
            <a:r>
              <a:rPr lang="en-US" sz="2000" b="1">
                <a:solidFill>
                  <a:srgbClr val="7F0055"/>
                </a:solidFill>
              </a:rPr>
              <a:t>             try</a:t>
            </a:r>
            <a:r>
              <a:rPr lang="en-US" sz="2000">
                <a:solidFill>
                  <a:srgbClr val="000000"/>
                </a:solidFill>
              </a:rPr>
              <a:t> {</a:t>
            </a:r>
            <a:endParaRPr lang="en-US" sz="2000"/>
          </a:p>
          <a:p>
            <a:pPr marL="177800" indent="0" eaLnBrk="1" hangingPunct="1">
              <a:lnSpc>
                <a:spcPct val="80000"/>
              </a:lnSpc>
              <a:spcBef>
                <a:spcPct val="5000"/>
              </a:spcBef>
              <a:buFont typeface="Wingdings" pitchFamily="2" charset="2"/>
              <a:buNone/>
            </a:pPr>
            <a:r>
              <a:rPr lang="en-US" sz="2000">
                <a:solidFill>
                  <a:srgbClr val="000000"/>
                </a:solidFill>
              </a:rPr>
              <a:t>	        System.</a:t>
            </a:r>
            <a:r>
              <a:rPr lang="en-US" sz="2000" i="1">
                <a:solidFill>
                  <a:srgbClr val="0000C0"/>
                </a:solidFill>
              </a:rPr>
              <a:t>out</a:t>
            </a:r>
            <a:r>
              <a:rPr lang="en-US" sz="2000">
                <a:solidFill>
                  <a:srgbClr val="000000"/>
                </a:solidFill>
              </a:rPr>
              <a:t>.print(</a:t>
            </a:r>
            <a:r>
              <a:rPr lang="en-US" sz="2000">
                <a:solidFill>
                  <a:srgbClr val="2A00FF"/>
                </a:solidFill>
              </a:rPr>
              <a:t>"Scanning on port : "</a:t>
            </a:r>
            <a:r>
              <a:rPr lang="en-US" sz="2000">
                <a:solidFill>
                  <a:srgbClr val="000000"/>
                </a:solidFill>
              </a:rPr>
              <a:t>+i +</a:t>
            </a:r>
            <a:r>
              <a:rPr lang="en-US" sz="2000">
                <a:solidFill>
                  <a:srgbClr val="2A00FF"/>
                </a:solidFill>
              </a:rPr>
              <a:t>" ; "</a:t>
            </a:r>
            <a:r>
              <a:rPr lang="en-US" sz="2000">
                <a:solidFill>
                  <a:srgbClr val="000000"/>
                </a:solidFill>
              </a:rPr>
              <a:t>);</a:t>
            </a:r>
            <a:endParaRPr lang="en-US" sz="2000"/>
          </a:p>
          <a:p>
            <a:pPr marL="177800" indent="0" eaLnBrk="1" hangingPunct="1">
              <a:lnSpc>
                <a:spcPct val="80000"/>
              </a:lnSpc>
              <a:spcBef>
                <a:spcPct val="5000"/>
              </a:spcBef>
              <a:buFont typeface="Wingdings" pitchFamily="2" charset="2"/>
              <a:buNone/>
            </a:pPr>
            <a:r>
              <a:rPr lang="en-US" sz="2000">
                <a:solidFill>
                  <a:srgbClr val="000000"/>
                </a:solidFill>
              </a:rPr>
              <a:t>	        Socket s = </a:t>
            </a:r>
            <a:r>
              <a:rPr lang="en-US" sz="2000" b="1">
                <a:solidFill>
                  <a:srgbClr val="7F0055"/>
                </a:solidFill>
              </a:rPr>
              <a:t>new</a:t>
            </a:r>
            <a:r>
              <a:rPr lang="en-US" sz="2000">
                <a:solidFill>
                  <a:srgbClr val="000000"/>
                </a:solidFill>
              </a:rPr>
              <a:t> Socket(host, i);</a:t>
            </a:r>
            <a:endParaRPr lang="en-US" sz="2000"/>
          </a:p>
          <a:p>
            <a:pPr marL="177800" indent="0" eaLnBrk="1" hangingPunct="1">
              <a:lnSpc>
                <a:spcPct val="80000"/>
              </a:lnSpc>
              <a:spcBef>
                <a:spcPct val="5000"/>
              </a:spcBef>
              <a:buFont typeface="Wingdings" pitchFamily="2" charset="2"/>
              <a:buNone/>
            </a:pPr>
            <a:r>
              <a:rPr lang="en-US" sz="2000">
                <a:solidFill>
                  <a:srgbClr val="000000"/>
                </a:solidFill>
              </a:rPr>
              <a:t>	        System.</a:t>
            </a:r>
            <a:r>
              <a:rPr lang="en-US" sz="2000" i="1">
                <a:solidFill>
                  <a:srgbClr val="0000C0"/>
                </a:solidFill>
              </a:rPr>
              <a:t>out</a:t>
            </a:r>
            <a:r>
              <a:rPr lang="en-US" sz="2000">
                <a:solidFill>
                  <a:srgbClr val="000000"/>
                </a:solidFill>
              </a:rPr>
              <a:t>.println(</a:t>
            </a:r>
            <a:r>
              <a:rPr lang="en-US" sz="2000">
                <a:solidFill>
                  <a:srgbClr val="2A00FF"/>
                </a:solidFill>
              </a:rPr>
              <a:t>"There is a server on port "</a:t>
            </a:r>
            <a:r>
              <a:rPr lang="en-US" sz="2000">
                <a:solidFill>
                  <a:srgbClr val="000000"/>
                </a:solidFill>
              </a:rPr>
              <a:t> + i + </a:t>
            </a:r>
            <a:r>
              <a:rPr lang="en-US" sz="2000">
                <a:solidFill>
                  <a:srgbClr val="2A00FF"/>
                </a:solidFill>
              </a:rPr>
              <a:t>" of "</a:t>
            </a:r>
            <a:r>
              <a:rPr lang="en-US" sz="2000">
                <a:solidFill>
                  <a:srgbClr val="000000"/>
                </a:solidFill>
              </a:rPr>
              <a:t>+host);</a:t>
            </a:r>
            <a:endParaRPr lang="en-US" sz="2000"/>
          </a:p>
          <a:p>
            <a:pPr marL="177800" indent="0" eaLnBrk="1" hangingPunct="1">
              <a:lnSpc>
                <a:spcPct val="80000"/>
              </a:lnSpc>
              <a:spcBef>
                <a:spcPct val="5000"/>
              </a:spcBef>
              <a:buFont typeface="Wingdings" pitchFamily="2" charset="2"/>
              <a:buNone/>
            </a:pPr>
            <a:r>
              <a:rPr lang="en-US" sz="2000">
                <a:solidFill>
                  <a:srgbClr val="000000"/>
                </a:solidFill>
              </a:rPr>
              <a:t>             }</a:t>
            </a:r>
            <a:endParaRPr lang="en-US" sz="2000"/>
          </a:p>
          <a:p>
            <a:pPr marL="177800" indent="0" eaLnBrk="1" hangingPunct="1">
              <a:lnSpc>
                <a:spcPct val="80000"/>
              </a:lnSpc>
              <a:spcBef>
                <a:spcPct val="5000"/>
              </a:spcBef>
              <a:buFont typeface="Wingdings" pitchFamily="2" charset="2"/>
              <a:buNone/>
            </a:pPr>
            <a:r>
              <a:rPr lang="en-US" sz="2000">
                <a:solidFill>
                  <a:srgbClr val="000000"/>
                </a:solidFill>
              </a:rPr>
              <a:t>	   </a:t>
            </a:r>
            <a:r>
              <a:rPr lang="en-US" sz="2000" b="1">
                <a:solidFill>
                  <a:srgbClr val="7F0055"/>
                </a:solidFill>
              </a:rPr>
              <a:t>catch</a:t>
            </a:r>
            <a:r>
              <a:rPr lang="en-US" sz="2000">
                <a:solidFill>
                  <a:srgbClr val="000000"/>
                </a:solidFill>
              </a:rPr>
              <a:t> (UnknownHostException e) {</a:t>
            </a:r>
            <a:endParaRPr lang="en-US" sz="2000"/>
          </a:p>
          <a:p>
            <a:pPr marL="177800" indent="0" eaLnBrk="1" hangingPunct="1">
              <a:lnSpc>
                <a:spcPct val="80000"/>
              </a:lnSpc>
              <a:spcBef>
                <a:spcPct val="5000"/>
              </a:spcBef>
              <a:buFont typeface="Wingdings" pitchFamily="2" charset="2"/>
              <a:buNone/>
            </a:pPr>
            <a:r>
              <a:rPr lang="en-US" sz="2000">
                <a:solidFill>
                  <a:srgbClr val="000000"/>
                </a:solidFill>
              </a:rPr>
              <a:t>		System.</a:t>
            </a:r>
            <a:r>
              <a:rPr lang="en-US" sz="2000" i="1">
                <a:solidFill>
                  <a:srgbClr val="0000C0"/>
                </a:solidFill>
              </a:rPr>
              <a:t>out</a:t>
            </a:r>
            <a:r>
              <a:rPr lang="en-US" sz="2000">
                <a:solidFill>
                  <a:srgbClr val="000000"/>
                </a:solidFill>
              </a:rPr>
              <a:t>.println(</a:t>
            </a:r>
            <a:r>
              <a:rPr lang="en-US" sz="2000">
                <a:solidFill>
                  <a:srgbClr val="2A00FF"/>
                </a:solidFill>
              </a:rPr>
              <a:t>"The Server adress is unknown"</a:t>
            </a:r>
            <a:r>
              <a:rPr lang="en-US" sz="2000">
                <a:solidFill>
                  <a:srgbClr val="000000"/>
                </a:solidFill>
              </a:rPr>
              <a:t>);</a:t>
            </a:r>
            <a:endParaRPr lang="en-US" sz="2000"/>
          </a:p>
          <a:p>
            <a:pPr marL="177800" indent="0" eaLnBrk="1" hangingPunct="1">
              <a:lnSpc>
                <a:spcPct val="80000"/>
              </a:lnSpc>
              <a:spcBef>
                <a:spcPct val="5000"/>
              </a:spcBef>
              <a:buFont typeface="Wingdings" pitchFamily="2" charset="2"/>
              <a:buNone/>
            </a:pPr>
            <a:r>
              <a:rPr lang="en-US" sz="2000">
                <a:solidFill>
                  <a:srgbClr val="000000"/>
                </a:solidFill>
              </a:rPr>
              <a:t>		</a:t>
            </a:r>
            <a:r>
              <a:rPr lang="en-US" sz="2000" b="1">
                <a:solidFill>
                  <a:srgbClr val="7F0055"/>
                </a:solidFill>
              </a:rPr>
              <a:t>break</a:t>
            </a:r>
            <a:r>
              <a:rPr lang="en-US" sz="2000">
                <a:solidFill>
                  <a:srgbClr val="000000"/>
                </a:solidFill>
              </a:rPr>
              <a:t>;</a:t>
            </a:r>
            <a:endParaRPr lang="en-US" sz="2000"/>
          </a:p>
          <a:p>
            <a:pPr marL="177800" indent="0" eaLnBrk="1" hangingPunct="1">
              <a:lnSpc>
                <a:spcPct val="80000"/>
              </a:lnSpc>
              <a:spcBef>
                <a:spcPct val="5000"/>
              </a:spcBef>
              <a:buFont typeface="Wingdings" pitchFamily="2" charset="2"/>
              <a:buNone/>
            </a:pPr>
            <a:r>
              <a:rPr lang="en-US" sz="2000">
                <a:solidFill>
                  <a:srgbClr val="000000"/>
                </a:solidFill>
              </a:rPr>
              <a:t>	   }</a:t>
            </a:r>
            <a:endParaRPr lang="en-US" sz="2000"/>
          </a:p>
          <a:p>
            <a:pPr marL="177800" indent="0" eaLnBrk="1" hangingPunct="1">
              <a:lnSpc>
                <a:spcPct val="80000"/>
              </a:lnSpc>
              <a:spcBef>
                <a:spcPct val="5000"/>
              </a:spcBef>
              <a:buFont typeface="Wingdings" pitchFamily="2" charset="2"/>
              <a:buNone/>
            </a:pPr>
            <a:r>
              <a:rPr lang="en-US" sz="2000">
                <a:solidFill>
                  <a:srgbClr val="000000"/>
                </a:solidFill>
              </a:rPr>
              <a:t>	   </a:t>
            </a:r>
            <a:r>
              <a:rPr lang="en-US" sz="2000" b="1">
                <a:solidFill>
                  <a:srgbClr val="7F0055"/>
                </a:solidFill>
              </a:rPr>
              <a:t>catch</a:t>
            </a:r>
            <a:r>
              <a:rPr lang="en-US" sz="2000">
                <a:solidFill>
                  <a:srgbClr val="000000"/>
                </a:solidFill>
              </a:rPr>
              <a:t> (IOException e) {</a:t>
            </a:r>
            <a:endParaRPr lang="en-US" sz="2000"/>
          </a:p>
          <a:p>
            <a:pPr marL="177800" indent="0" eaLnBrk="1" hangingPunct="1">
              <a:lnSpc>
                <a:spcPct val="80000"/>
              </a:lnSpc>
              <a:spcBef>
                <a:spcPct val="5000"/>
              </a:spcBef>
              <a:buFont typeface="Wingdings" pitchFamily="2" charset="2"/>
              <a:buNone/>
            </a:pPr>
            <a:r>
              <a:rPr lang="en-US" sz="2000">
                <a:solidFill>
                  <a:srgbClr val="000000"/>
                </a:solidFill>
              </a:rPr>
              <a:t>		System.</a:t>
            </a:r>
            <a:r>
              <a:rPr lang="en-US" sz="2000" i="1">
                <a:solidFill>
                  <a:srgbClr val="0000C0"/>
                </a:solidFill>
              </a:rPr>
              <a:t>out</a:t>
            </a:r>
            <a:r>
              <a:rPr lang="en-US" sz="2000">
                <a:solidFill>
                  <a:srgbClr val="000000"/>
                </a:solidFill>
              </a:rPr>
              <a:t>.println(</a:t>
            </a:r>
            <a:r>
              <a:rPr lang="en-US" sz="2000">
                <a:solidFill>
                  <a:srgbClr val="2A00FF"/>
                </a:solidFill>
              </a:rPr>
              <a:t>"The Server is not found"</a:t>
            </a:r>
            <a:r>
              <a:rPr lang="en-US" sz="2000">
                <a:solidFill>
                  <a:srgbClr val="000000"/>
                </a:solidFill>
              </a:rPr>
              <a:t>);</a:t>
            </a:r>
            <a:endParaRPr lang="en-US" sz="2000"/>
          </a:p>
          <a:p>
            <a:pPr marL="177800" indent="0" eaLnBrk="1" hangingPunct="1">
              <a:lnSpc>
                <a:spcPct val="80000"/>
              </a:lnSpc>
              <a:spcBef>
                <a:spcPct val="5000"/>
              </a:spcBef>
              <a:buFont typeface="Wingdings" pitchFamily="2" charset="2"/>
              <a:buNone/>
            </a:pPr>
            <a:r>
              <a:rPr lang="en-US" sz="2000">
                <a:solidFill>
                  <a:srgbClr val="000000"/>
                </a:solidFill>
              </a:rPr>
              <a:t>	   }</a:t>
            </a:r>
            <a:endParaRPr lang="en-US" sz="2000"/>
          </a:p>
          <a:p>
            <a:pPr marL="177800" indent="0" eaLnBrk="1" hangingPunct="1">
              <a:lnSpc>
                <a:spcPct val="80000"/>
              </a:lnSpc>
              <a:spcBef>
                <a:spcPct val="5000"/>
              </a:spcBef>
              <a:buFont typeface="Wingdings" pitchFamily="2" charset="2"/>
              <a:buNone/>
            </a:pPr>
            <a:r>
              <a:rPr lang="en-US" sz="2000">
                <a:solidFill>
                  <a:srgbClr val="000000"/>
                </a:solidFill>
              </a:rPr>
              <a:t>}}}</a:t>
            </a:r>
            <a:endParaRPr lang="en-US" sz="2000"/>
          </a:p>
        </p:txBody>
      </p:sp>
    </p:spTree>
  </p:cSld>
  <p:clrMapOvr>
    <a:masterClrMapping/>
  </p:clrMapOvr>
  <p:transition spd="med">
    <p:comb/>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defRPr/>
            </a:pPr>
            <a:r>
              <a:rPr lang="en-US"/>
              <a:t>Getting Information About a  Socket</a:t>
            </a:r>
          </a:p>
        </p:txBody>
      </p:sp>
      <p:sp>
        <p:nvSpPr>
          <p:cNvPr id="32771" name="Rectangle 3"/>
          <p:cNvSpPr>
            <a:spLocks noGrp="1" noChangeArrowheads="1"/>
          </p:cNvSpPr>
          <p:nvPr>
            <p:ph type="body" idx="1"/>
          </p:nvPr>
        </p:nvSpPr>
        <p:spPr>
          <a:xfrm>
            <a:off x="0" y="836613"/>
            <a:ext cx="9144000" cy="5564187"/>
          </a:xfrm>
        </p:spPr>
        <p:txBody>
          <a:bodyPr/>
          <a:lstStyle/>
          <a:p>
            <a:pPr marL="95250" indent="-95250" eaLnBrk="1" hangingPunct="1">
              <a:lnSpc>
                <a:spcPct val="80000"/>
              </a:lnSpc>
              <a:tabLst>
                <a:tab pos="95250" algn="l"/>
              </a:tabLst>
            </a:pPr>
            <a:r>
              <a:rPr lang="en-US">
                <a:solidFill>
                  <a:srgbClr val="FF0000"/>
                </a:solidFill>
              </a:rPr>
              <a:t> </a:t>
            </a:r>
            <a:r>
              <a:rPr lang="en-US" b="1">
                <a:solidFill>
                  <a:srgbClr val="0000FF"/>
                </a:solidFill>
              </a:rPr>
              <a:t>public InetAddress getInetAddress( )</a:t>
            </a:r>
          </a:p>
          <a:p>
            <a:pPr marL="95250" indent="-95250" eaLnBrk="1" hangingPunct="1">
              <a:lnSpc>
                <a:spcPct val="80000"/>
              </a:lnSpc>
              <a:spcBef>
                <a:spcPct val="10000"/>
              </a:spcBef>
              <a:buFont typeface="Wingdings" pitchFamily="2" charset="2"/>
              <a:buNone/>
              <a:tabLst>
                <a:tab pos="95250" algn="l"/>
              </a:tabLst>
            </a:pPr>
            <a:r>
              <a:rPr lang="en-US" sz="2600"/>
              <a:t> Given a Socket object, the </a:t>
            </a:r>
            <a:r>
              <a:rPr lang="en-US" sz="2600" b="1"/>
              <a:t>getInetAddress( ) </a:t>
            </a:r>
            <a:r>
              <a:rPr lang="en-US" sz="2600"/>
              <a:t>method tells you which remote host the Socket is connected to or, if the connection is now closed, which host the Socket was connected to when it was connected. For example:</a:t>
            </a:r>
          </a:p>
          <a:p>
            <a:pPr marL="95250" indent="-95250" eaLnBrk="1" hangingPunct="1">
              <a:lnSpc>
                <a:spcPct val="80000"/>
              </a:lnSpc>
              <a:spcBef>
                <a:spcPct val="10000"/>
              </a:spcBef>
              <a:buFont typeface="Wingdings" pitchFamily="2" charset="2"/>
              <a:buNone/>
              <a:tabLst>
                <a:tab pos="95250" algn="l"/>
              </a:tabLst>
            </a:pPr>
            <a:r>
              <a:rPr lang="en-US" sz="2400"/>
              <a:t> </a:t>
            </a:r>
          </a:p>
          <a:p>
            <a:pPr marL="95250" indent="-95250" eaLnBrk="1" hangingPunct="1">
              <a:lnSpc>
                <a:spcPct val="80000"/>
              </a:lnSpc>
              <a:spcBef>
                <a:spcPct val="10000"/>
              </a:spcBef>
              <a:buFont typeface="Wingdings" pitchFamily="2" charset="2"/>
              <a:buNone/>
              <a:tabLst>
                <a:tab pos="95250" algn="l"/>
              </a:tabLst>
            </a:pPr>
            <a:r>
              <a:rPr lang="en-US" sz="2400"/>
              <a:t> </a:t>
            </a:r>
            <a:r>
              <a:rPr lang="en-US" sz="2600"/>
              <a:t>try {</a:t>
            </a:r>
          </a:p>
          <a:p>
            <a:pPr marL="95250" indent="-95250" eaLnBrk="1" hangingPunct="1">
              <a:lnSpc>
                <a:spcPct val="80000"/>
              </a:lnSpc>
              <a:spcBef>
                <a:spcPct val="10000"/>
              </a:spcBef>
              <a:buFont typeface="Wingdings" pitchFamily="2" charset="2"/>
              <a:buNone/>
              <a:tabLst>
                <a:tab pos="95250" algn="l"/>
              </a:tabLst>
            </a:pPr>
            <a:r>
              <a:rPr lang="en-US" sz="2600"/>
              <a:t>	     Socket </a:t>
            </a:r>
            <a:r>
              <a:rPr lang="en-US" sz="2600">
                <a:solidFill>
                  <a:srgbClr val="0000FF"/>
                </a:solidFill>
              </a:rPr>
              <a:t>theSocket</a:t>
            </a:r>
            <a:r>
              <a:rPr lang="en-US" sz="2600"/>
              <a:t> = new Socket("java.sun.com", 80);</a:t>
            </a:r>
          </a:p>
          <a:p>
            <a:pPr marL="95250" indent="-95250" eaLnBrk="1" hangingPunct="1">
              <a:lnSpc>
                <a:spcPct val="80000"/>
              </a:lnSpc>
              <a:spcBef>
                <a:spcPct val="10000"/>
              </a:spcBef>
              <a:buFont typeface="Wingdings" pitchFamily="2" charset="2"/>
              <a:buNone/>
              <a:tabLst>
                <a:tab pos="95250" algn="l"/>
              </a:tabLst>
            </a:pPr>
            <a:r>
              <a:rPr lang="en-US" sz="2600"/>
              <a:t>      InetAddress </a:t>
            </a:r>
            <a:r>
              <a:rPr lang="en-US" sz="2600">
                <a:solidFill>
                  <a:srgbClr val="0000FF"/>
                </a:solidFill>
              </a:rPr>
              <a:t>host</a:t>
            </a:r>
            <a:r>
              <a:rPr lang="en-US" sz="2600"/>
              <a:t> = </a:t>
            </a:r>
            <a:r>
              <a:rPr lang="en-US" sz="2600">
                <a:solidFill>
                  <a:srgbClr val="0000FF"/>
                </a:solidFill>
              </a:rPr>
              <a:t>theSocket.getInetAddress( );</a:t>
            </a:r>
          </a:p>
          <a:p>
            <a:pPr marL="95250" indent="-95250" eaLnBrk="1" hangingPunct="1">
              <a:lnSpc>
                <a:spcPct val="80000"/>
              </a:lnSpc>
              <a:spcBef>
                <a:spcPct val="10000"/>
              </a:spcBef>
              <a:buFont typeface="Wingdings" pitchFamily="2" charset="2"/>
              <a:buNone/>
              <a:tabLst>
                <a:tab pos="95250" algn="l"/>
              </a:tabLst>
            </a:pPr>
            <a:r>
              <a:rPr lang="en-US" sz="2600"/>
              <a:t>      System.out.println("Connected to remote host " + </a:t>
            </a:r>
            <a:r>
              <a:rPr lang="en-US" sz="2600">
                <a:solidFill>
                  <a:srgbClr val="0000FF"/>
                </a:solidFill>
              </a:rPr>
              <a:t>host</a:t>
            </a:r>
            <a:r>
              <a:rPr lang="en-US" sz="2600"/>
              <a:t>);</a:t>
            </a:r>
          </a:p>
          <a:p>
            <a:pPr marL="95250" indent="-95250" eaLnBrk="1" hangingPunct="1">
              <a:lnSpc>
                <a:spcPct val="80000"/>
              </a:lnSpc>
              <a:spcBef>
                <a:spcPct val="10000"/>
              </a:spcBef>
              <a:buFont typeface="Wingdings" pitchFamily="2" charset="2"/>
              <a:buNone/>
              <a:tabLst>
                <a:tab pos="95250" algn="l"/>
              </a:tabLst>
            </a:pPr>
            <a:r>
              <a:rPr lang="en-US" sz="2600"/>
              <a:t>    }</a:t>
            </a:r>
          </a:p>
          <a:p>
            <a:pPr marL="95250" indent="-95250" eaLnBrk="1" hangingPunct="1">
              <a:lnSpc>
                <a:spcPct val="80000"/>
              </a:lnSpc>
              <a:spcBef>
                <a:spcPct val="10000"/>
              </a:spcBef>
              <a:buFont typeface="Wingdings" pitchFamily="2" charset="2"/>
              <a:buNone/>
              <a:tabLst>
                <a:tab pos="95250" algn="l"/>
              </a:tabLst>
            </a:pPr>
            <a:r>
              <a:rPr lang="en-US" sz="2600"/>
              <a:t>    catch (UnknownHostException e) {System.err.println(e); }</a:t>
            </a:r>
          </a:p>
          <a:p>
            <a:pPr marL="95250" indent="-95250" eaLnBrk="1" hangingPunct="1">
              <a:lnSpc>
                <a:spcPct val="80000"/>
              </a:lnSpc>
              <a:spcBef>
                <a:spcPct val="10000"/>
              </a:spcBef>
              <a:buFont typeface="Wingdings" pitchFamily="2" charset="2"/>
              <a:buNone/>
              <a:tabLst>
                <a:tab pos="95250" algn="l"/>
              </a:tabLst>
            </a:pPr>
            <a:r>
              <a:rPr lang="en-US" sz="2600"/>
              <a:t>    catch (IOException e) {System.err.println(e);  }</a:t>
            </a:r>
          </a:p>
        </p:txBody>
      </p:sp>
    </p:spTree>
  </p:cSld>
  <p:clrMapOvr>
    <a:masterClrMapping/>
  </p:clrMapOvr>
  <p:transition spd="med">
    <p:comb/>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a:effectLst/>
              </a:rPr>
              <a:t>Getting Information About a  Socket</a:t>
            </a:r>
          </a:p>
        </p:txBody>
      </p:sp>
      <p:sp>
        <p:nvSpPr>
          <p:cNvPr id="33795" name="Rectangle 3"/>
          <p:cNvSpPr>
            <a:spLocks noGrp="1" noChangeArrowheads="1"/>
          </p:cNvSpPr>
          <p:nvPr>
            <p:ph type="body" idx="1"/>
          </p:nvPr>
        </p:nvSpPr>
        <p:spPr/>
        <p:txBody>
          <a:bodyPr/>
          <a:lstStyle/>
          <a:p>
            <a:pPr marL="95250" indent="-95250" eaLnBrk="1" hangingPunct="1">
              <a:lnSpc>
                <a:spcPct val="90000"/>
              </a:lnSpc>
              <a:spcBef>
                <a:spcPct val="0"/>
              </a:spcBef>
              <a:tabLst>
                <a:tab pos="95250" algn="l"/>
              </a:tabLst>
            </a:pPr>
            <a:r>
              <a:rPr lang="en-US" sz="2000">
                <a:solidFill>
                  <a:srgbClr val="0000FF"/>
                </a:solidFill>
              </a:rPr>
              <a:t> </a:t>
            </a:r>
            <a:r>
              <a:rPr lang="en-US" sz="2400" b="1">
                <a:solidFill>
                  <a:srgbClr val="0000FF"/>
                </a:solidFill>
              </a:rPr>
              <a:t>public int getPort( )</a:t>
            </a:r>
          </a:p>
          <a:p>
            <a:pPr marL="95250" indent="-95250" eaLnBrk="1" hangingPunct="1">
              <a:lnSpc>
                <a:spcPct val="90000"/>
              </a:lnSpc>
              <a:spcBef>
                <a:spcPct val="0"/>
              </a:spcBef>
              <a:buFont typeface="Wingdings" pitchFamily="2" charset="2"/>
              <a:buNone/>
              <a:tabLst>
                <a:tab pos="95250" algn="l"/>
              </a:tabLst>
            </a:pPr>
            <a:r>
              <a:rPr lang="en-US" sz="2400"/>
              <a:t> The </a:t>
            </a:r>
            <a:r>
              <a:rPr lang="en-US" sz="2400" b="1"/>
              <a:t>getPort</a:t>
            </a:r>
            <a:r>
              <a:rPr lang="en-US" sz="2400"/>
              <a:t>( ) method tells you which port the Socket is (or was or will be) connected to on the remote host. For example:</a:t>
            </a:r>
          </a:p>
          <a:p>
            <a:pPr marL="95250" indent="-95250" eaLnBrk="1" hangingPunct="1">
              <a:lnSpc>
                <a:spcPct val="90000"/>
              </a:lnSpc>
              <a:spcBef>
                <a:spcPct val="0"/>
              </a:spcBef>
              <a:buFont typeface="Wingdings" pitchFamily="2" charset="2"/>
              <a:buNone/>
              <a:tabLst>
                <a:tab pos="95250" algn="l"/>
              </a:tabLst>
            </a:pPr>
            <a:r>
              <a:rPr lang="en-US" sz="2400"/>
              <a:t>  try {</a:t>
            </a:r>
          </a:p>
          <a:p>
            <a:pPr marL="95250" indent="-95250" eaLnBrk="1" hangingPunct="1">
              <a:lnSpc>
                <a:spcPct val="90000"/>
              </a:lnSpc>
              <a:spcBef>
                <a:spcPct val="0"/>
              </a:spcBef>
              <a:buFont typeface="Wingdings" pitchFamily="2" charset="2"/>
              <a:buNone/>
              <a:tabLst>
                <a:tab pos="95250" algn="l"/>
              </a:tabLst>
            </a:pPr>
            <a:r>
              <a:rPr lang="en-US" sz="2400"/>
              <a:t>       Socket theSocket = new Socket("java.sun.com", 80);</a:t>
            </a:r>
          </a:p>
          <a:p>
            <a:pPr marL="95250" indent="-95250" eaLnBrk="1" hangingPunct="1">
              <a:lnSpc>
                <a:spcPct val="90000"/>
              </a:lnSpc>
              <a:spcBef>
                <a:spcPct val="0"/>
              </a:spcBef>
              <a:buFont typeface="Wingdings" pitchFamily="2" charset="2"/>
              <a:buNone/>
              <a:tabLst>
                <a:tab pos="95250" algn="l"/>
              </a:tabLst>
            </a:pPr>
            <a:r>
              <a:rPr lang="en-US" sz="2400"/>
              <a:t>        </a:t>
            </a:r>
            <a:r>
              <a:rPr lang="en-US" sz="2400">
                <a:solidFill>
                  <a:srgbClr val="0000FF"/>
                </a:solidFill>
              </a:rPr>
              <a:t>int port = theSocket.getPort( );</a:t>
            </a:r>
          </a:p>
          <a:p>
            <a:pPr marL="95250" indent="-95250" eaLnBrk="1" hangingPunct="1">
              <a:lnSpc>
                <a:spcPct val="90000"/>
              </a:lnSpc>
              <a:spcBef>
                <a:spcPct val="0"/>
              </a:spcBef>
              <a:buFont typeface="Wingdings" pitchFamily="2" charset="2"/>
              <a:buNone/>
              <a:tabLst>
                <a:tab pos="95250" algn="l"/>
              </a:tabLst>
            </a:pPr>
            <a:r>
              <a:rPr lang="en-US" sz="2400"/>
              <a:t>        System.out.println("Connected on </a:t>
            </a:r>
            <a:r>
              <a:rPr lang="en-US" sz="2400">
                <a:solidFill>
                  <a:srgbClr val="0000FF"/>
                </a:solidFill>
              </a:rPr>
              <a:t>remote port</a:t>
            </a:r>
            <a:r>
              <a:rPr lang="en-US" sz="2400"/>
              <a:t> " + port);</a:t>
            </a:r>
          </a:p>
          <a:p>
            <a:pPr marL="95250" indent="-95250" eaLnBrk="1" hangingPunct="1">
              <a:lnSpc>
                <a:spcPct val="90000"/>
              </a:lnSpc>
              <a:spcBef>
                <a:spcPct val="0"/>
              </a:spcBef>
              <a:buFont typeface="Wingdings" pitchFamily="2" charset="2"/>
              <a:buNone/>
              <a:tabLst>
                <a:tab pos="95250" algn="l"/>
              </a:tabLst>
            </a:pPr>
            <a:r>
              <a:rPr lang="en-US" sz="2400"/>
              <a:t>   }</a:t>
            </a:r>
          </a:p>
          <a:p>
            <a:pPr marL="95250" indent="-95250" eaLnBrk="1" hangingPunct="1">
              <a:lnSpc>
                <a:spcPct val="90000"/>
              </a:lnSpc>
              <a:spcBef>
                <a:spcPct val="0"/>
              </a:spcBef>
              <a:tabLst>
                <a:tab pos="95250" algn="l"/>
              </a:tabLst>
            </a:pPr>
            <a:r>
              <a:rPr lang="en-US" sz="2400"/>
              <a:t> </a:t>
            </a:r>
            <a:r>
              <a:rPr lang="en-US" sz="2400" b="1">
                <a:solidFill>
                  <a:srgbClr val="0000FF"/>
                </a:solidFill>
              </a:rPr>
              <a:t>public int getLocalPort( )</a:t>
            </a:r>
          </a:p>
          <a:p>
            <a:pPr marL="95250" indent="-95250" eaLnBrk="1" hangingPunct="1">
              <a:lnSpc>
                <a:spcPct val="90000"/>
              </a:lnSpc>
              <a:spcBef>
                <a:spcPct val="0"/>
              </a:spcBef>
              <a:buFont typeface="Wingdings" pitchFamily="2" charset="2"/>
              <a:buNone/>
              <a:tabLst>
                <a:tab pos="95250" algn="l"/>
              </a:tabLst>
            </a:pPr>
            <a:r>
              <a:rPr lang="en-US" sz="2400"/>
              <a:t> There are two ends to a connection: the remote host and the local host. To find the port number for the local end of a connection, call getLocalPort( ). For example:</a:t>
            </a:r>
          </a:p>
          <a:p>
            <a:pPr marL="95250" indent="-95250" eaLnBrk="1" hangingPunct="1">
              <a:lnSpc>
                <a:spcPct val="90000"/>
              </a:lnSpc>
              <a:spcBef>
                <a:spcPct val="0"/>
              </a:spcBef>
              <a:buFont typeface="Wingdings" pitchFamily="2" charset="2"/>
              <a:buNone/>
              <a:tabLst>
                <a:tab pos="95250" algn="l"/>
              </a:tabLst>
            </a:pPr>
            <a:r>
              <a:rPr lang="en-US" sz="2400"/>
              <a:t>  try {</a:t>
            </a:r>
          </a:p>
          <a:p>
            <a:pPr marL="95250" indent="-95250" eaLnBrk="1" hangingPunct="1">
              <a:lnSpc>
                <a:spcPct val="90000"/>
              </a:lnSpc>
              <a:spcBef>
                <a:spcPct val="0"/>
              </a:spcBef>
              <a:buFont typeface="Wingdings" pitchFamily="2" charset="2"/>
              <a:buNone/>
              <a:tabLst>
                <a:tab pos="95250" algn="l"/>
              </a:tabLst>
            </a:pPr>
            <a:r>
              <a:rPr lang="en-US" sz="2400"/>
              <a:t>       Socket theSocket = new Socket("java.sun.com", 80, true);</a:t>
            </a:r>
          </a:p>
          <a:p>
            <a:pPr marL="95250" indent="-95250" eaLnBrk="1" hangingPunct="1">
              <a:lnSpc>
                <a:spcPct val="90000"/>
              </a:lnSpc>
              <a:spcBef>
                <a:spcPct val="0"/>
              </a:spcBef>
              <a:buFont typeface="Wingdings" pitchFamily="2" charset="2"/>
              <a:buNone/>
              <a:tabLst>
                <a:tab pos="95250" algn="l"/>
              </a:tabLst>
            </a:pPr>
            <a:r>
              <a:rPr lang="en-US" sz="2400"/>
              <a:t>        </a:t>
            </a:r>
            <a:r>
              <a:rPr lang="en-US" sz="2400">
                <a:solidFill>
                  <a:srgbClr val="0000FF"/>
                </a:solidFill>
              </a:rPr>
              <a:t>int localPort = theSocket.getLocalPort( );</a:t>
            </a:r>
          </a:p>
          <a:p>
            <a:pPr marL="95250" indent="-95250" eaLnBrk="1" hangingPunct="1">
              <a:lnSpc>
                <a:spcPct val="90000"/>
              </a:lnSpc>
              <a:spcBef>
                <a:spcPct val="0"/>
              </a:spcBef>
              <a:buFont typeface="Wingdings" pitchFamily="2" charset="2"/>
              <a:buNone/>
              <a:tabLst>
                <a:tab pos="95250" algn="l"/>
              </a:tabLst>
            </a:pPr>
            <a:r>
              <a:rPr lang="en-US" sz="2400"/>
              <a:t>       System.out.println("Connecting from </a:t>
            </a:r>
            <a:r>
              <a:rPr lang="en-US" sz="2400">
                <a:solidFill>
                  <a:srgbClr val="0000FF"/>
                </a:solidFill>
              </a:rPr>
              <a:t>local port</a:t>
            </a:r>
            <a:r>
              <a:rPr lang="en-US" sz="2400"/>
              <a:t> " + localPort);</a:t>
            </a:r>
          </a:p>
          <a:p>
            <a:pPr marL="95250" indent="-95250" eaLnBrk="1" hangingPunct="1">
              <a:lnSpc>
                <a:spcPct val="90000"/>
              </a:lnSpc>
              <a:spcBef>
                <a:spcPct val="0"/>
              </a:spcBef>
              <a:buFont typeface="Wingdings" pitchFamily="2" charset="2"/>
              <a:buNone/>
              <a:tabLst>
                <a:tab pos="95250" algn="l"/>
              </a:tabLst>
            </a:pPr>
            <a:r>
              <a:rPr lang="en-US" sz="2400"/>
              <a:t>  }</a:t>
            </a:r>
          </a:p>
        </p:txBody>
      </p:sp>
    </p:spTree>
  </p:cSld>
  <p:clrMapOvr>
    <a:masterClrMapping/>
  </p:clrMapOvr>
  <p:transition spd="med">
    <p:comb/>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defRPr/>
            </a:pPr>
            <a:r>
              <a:rPr lang="en-US"/>
              <a:t>Client Socket – SocketInfo Program</a:t>
            </a:r>
          </a:p>
        </p:txBody>
      </p:sp>
      <p:sp>
        <p:nvSpPr>
          <p:cNvPr id="34819" name="Rectangle 3"/>
          <p:cNvSpPr>
            <a:spLocks noGrp="1" noChangeArrowheads="1"/>
          </p:cNvSpPr>
          <p:nvPr>
            <p:ph type="body" idx="1"/>
          </p:nvPr>
        </p:nvSpPr>
        <p:spPr/>
        <p:txBody>
          <a:bodyPr/>
          <a:lstStyle/>
          <a:p>
            <a:pPr marL="95250" indent="-95250" eaLnBrk="1" hangingPunct="1">
              <a:lnSpc>
                <a:spcPct val="85000"/>
              </a:lnSpc>
              <a:spcBef>
                <a:spcPct val="0"/>
              </a:spcBef>
              <a:buFont typeface="Wingdings" pitchFamily="2" charset="2"/>
              <a:buNone/>
              <a:tabLst>
                <a:tab pos="95250" algn="l"/>
              </a:tabLst>
            </a:pPr>
            <a:r>
              <a:rPr lang="en-US" sz="2000" b="1">
                <a:solidFill>
                  <a:srgbClr val="7F0055"/>
                </a:solidFill>
              </a:rPr>
              <a:t>public</a:t>
            </a:r>
            <a:r>
              <a:rPr lang="en-US" sz="2000">
                <a:solidFill>
                  <a:srgbClr val="000000"/>
                </a:solidFill>
              </a:rPr>
              <a:t> </a:t>
            </a:r>
            <a:r>
              <a:rPr lang="en-US" sz="2000" b="1">
                <a:solidFill>
                  <a:srgbClr val="7F0055"/>
                </a:solidFill>
              </a:rPr>
              <a:t>class</a:t>
            </a:r>
            <a:r>
              <a:rPr lang="en-US" sz="2000">
                <a:solidFill>
                  <a:srgbClr val="000000"/>
                </a:solidFill>
              </a:rPr>
              <a:t> SocketInfo {</a:t>
            </a:r>
            <a:endParaRPr lang="en-US" sz="2000"/>
          </a:p>
          <a:p>
            <a:pPr marL="95250" indent="-95250" eaLnBrk="1" hangingPunct="1">
              <a:lnSpc>
                <a:spcPct val="85000"/>
              </a:lnSpc>
              <a:spcBef>
                <a:spcPct val="0"/>
              </a:spcBef>
              <a:buFont typeface="Wingdings" pitchFamily="2" charset="2"/>
              <a:buNone/>
              <a:tabLst>
                <a:tab pos="95250" algn="l"/>
              </a:tabLst>
            </a:pPr>
            <a:r>
              <a:rPr lang="en-US" sz="2000">
                <a:solidFill>
                  <a:srgbClr val="000000"/>
                </a:solidFill>
              </a:rPr>
              <a:t>  </a:t>
            </a:r>
            <a:r>
              <a:rPr lang="en-US" sz="2000" b="1">
                <a:solidFill>
                  <a:srgbClr val="7F0055"/>
                </a:solidFill>
              </a:rPr>
              <a:t>public</a:t>
            </a:r>
            <a:r>
              <a:rPr lang="en-US" sz="2000">
                <a:solidFill>
                  <a:srgbClr val="000000"/>
                </a:solidFill>
              </a:rPr>
              <a:t> </a:t>
            </a:r>
            <a:r>
              <a:rPr lang="en-US" sz="2000" b="1">
                <a:solidFill>
                  <a:srgbClr val="7F0055"/>
                </a:solidFill>
              </a:rPr>
              <a:t>static</a:t>
            </a:r>
            <a:r>
              <a:rPr lang="en-US" sz="2000">
                <a:solidFill>
                  <a:srgbClr val="000000"/>
                </a:solidFill>
              </a:rPr>
              <a:t> </a:t>
            </a:r>
            <a:r>
              <a:rPr lang="en-US" sz="2000" b="1">
                <a:solidFill>
                  <a:srgbClr val="7F0055"/>
                </a:solidFill>
              </a:rPr>
              <a:t>void</a:t>
            </a:r>
            <a:r>
              <a:rPr lang="en-US" sz="2000">
                <a:solidFill>
                  <a:srgbClr val="000000"/>
                </a:solidFill>
              </a:rPr>
              <a:t> main(String[] args) {</a:t>
            </a:r>
            <a:endParaRPr lang="en-US" sz="2000"/>
          </a:p>
          <a:p>
            <a:pPr marL="95250" indent="-95250" eaLnBrk="1" hangingPunct="1">
              <a:lnSpc>
                <a:spcPct val="85000"/>
              </a:lnSpc>
              <a:spcBef>
                <a:spcPct val="0"/>
              </a:spcBef>
              <a:buFont typeface="Wingdings" pitchFamily="2" charset="2"/>
              <a:buNone/>
              <a:tabLst>
                <a:tab pos="95250" algn="l"/>
              </a:tabLst>
            </a:pPr>
            <a:r>
              <a:rPr lang="en-US" sz="2000">
                <a:solidFill>
                  <a:srgbClr val="000000"/>
                </a:solidFill>
              </a:rPr>
              <a:t>  String[] hostNames = {</a:t>
            </a:r>
            <a:r>
              <a:rPr lang="en-US" sz="2000">
                <a:solidFill>
                  <a:srgbClr val="2A00FF"/>
                </a:solidFill>
              </a:rPr>
              <a:t>"www.hcmuaf.edu.vn"</a:t>
            </a:r>
            <a:r>
              <a:rPr lang="en-US" sz="2000">
                <a:solidFill>
                  <a:srgbClr val="000000"/>
                </a:solidFill>
              </a:rPr>
              <a:t>, 						</a:t>
            </a:r>
            <a:r>
              <a:rPr lang="en-US" sz="2000">
                <a:solidFill>
                  <a:srgbClr val="2A00FF"/>
                </a:solidFill>
              </a:rPr>
              <a:t>"mail.hcmuaf.edu"</a:t>
            </a:r>
            <a:r>
              <a:rPr lang="en-US" sz="2000">
                <a:solidFill>
                  <a:srgbClr val="000000"/>
                </a:solidFill>
              </a:rPr>
              <a:t>,</a:t>
            </a:r>
            <a:r>
              <a:rPr lang="en-US" sz="2000">
                <a:solidFill>
                  <a:srgbClr val="2A00FF"/>
                </a:solidFill>
              </a:rPr>
              <a:t>"testweb.hcmuaf.edu.vn"</a:t>
            </a:r>
            <a:r>
              <a:rPr lang="en-US" sz="2000">
                <a:solidFill>
                  <a:srgbClr val="000000"/>
                </a:solidFill>
              </a:rPr>
              <a:t>};</a:t>
            </a:r>
            <a:endParaRPr lang="en-US" sz="2000"/>
          </a:p>
          <a:p>
            <a:pPr marL="95250" indent="-95250" eaLnBrk="1" hangingPunct="1">
              <a:lnSpc>
                <a:spcPct val="85000"/>
              </a:lnSpc>
              <a:spcBef>
                <a:spcPct val="0"/>
              </a:spcBef>
              <a:buFont typeface="Wingdings" pitchFamily="2" charset="2"/>
              <a:buNone/>
              <a:tabLst>
                <a:tab pos="95250" algn="l"/>
              </a:tabLst>
            </a:pPr>
            <a:r>
              <a:rPr lang="en-US" sz="2000">
                <a:solidFill>
                  <a:srgbClr val="000000"/>
                </a:solidFill>
              </a:rPr>
              <a:t>  </a:t>
            </a:r>
            <a:r>
              <a:rPr lang="en-US" sz="2000" b="1">
                <a:solidFill>
                  <a:srgbClr val="7F0055"/>
                </a:solidFill>
              </a:rPr>
              <a:t>for</a:t>
            </a:r>
            <a:r>
              <a:rPr lang="en-US" sz="2000">
                <a:solidFill>
                  <a:srgbClr val="000000"/>
                </a:solidFill>
              </a:rPr>
              <a:t> (</a:t>
            </a:r>
            <a:r>
              <a:rPr lang="en-US" sz="2000" b="1">
                <a:solidFill>
                  <a:srgbClr val="7F0055"/>
                </a:solidFill>
              </a:rPr>
              <a:t>int</a:t>
            </a:r>
            <a:r>
              <a:rPr lang="en-US" sz="2000">
                <a:solidFill>
                  <a:srgbClr val="000000"/>
                </a:solidFill>
              </a:rPr>
              <a:t> i = 0; i&lt; hostNames.</a:t>
            </a:r>
            <a:r>
              <a:rPr lang="en-US" sz="2000">
                <a:solidFill>
                  <a:srgbClr val="0000C0"/>
                </a:solidFill>
              </a:rPr>
              <a:t>length</a:t>
            </a:r>
            <a:r>
              <a:rPr lang="en-US" sz="2000">
                <a:solidFill>
                  <a:srgbClr val="000000"/>
                </a:solidFill>
              </a:rPr>
              <a:t>; i++){</a:t>
            </a:r>
            <a:endParaRPr lang="en-US" sz="2000"/>
          </a:p>
          <a:p>
            <a:pPr marL="95250" indent="-95250" eaLnBrk="1" hangingPunct="1">
              <a:lnSpc>
                <a:spcPct val="85000"/>
              </a:lnSpc>
              <a:spcBef>
                <a:spcPct val="0"/>
              </a:spcBef>
              <a:buFont typeface="Wingdings" pitchFamily="2" charset="2"/>
              <a:buNone/>
              <a:tabLst>
                <a:tab pos="95250" algn="l"/>
              </a:tabLst>
            </a:pPr>
            <a:r>
              <a:rPr lang="en-US" sz="2000">
                <a:solidFill>
                  <a:srgbClr val="000000"/>
                </a:solidFill>
              </a:rPr>
              <a:t>  </a:t>
            </a:r>
            <a:r>
              <a:rPr lang="en-US" sz="2000" b="1">
                <a:solidFill>
                  <a:srgbClr val="7F0055"/>
                </a:solidFill>
              </a:rPr>
              <a:t>try</a:t>
            </a:r>
            <a:r>
              <a:rPr lang="en-US" sz="2000">
                <a:solidFill>
                  <a:srgbClr val="000000"/>
                </a:solidFill>
              </a:rPr>
              <a:t> {</a:t>
            </a:r>
            <a:endParaRPr lang="en-US" sz="2000"/>
          </a:p>
          <a:p>
            <a:pPr marL="95250" indent="-95250" eaLnBrk="1" hangingPunct="1">
              <a:lnSpc>
                <a:spcPct val="85000"/>
              </a:lnSpc>
              <a:spcBef>
                <a:spcPct val="0"/>
              </a:spcBef>
              <a:buFont typeface="Wingdings" pitchFamily="2" charset="2"/>
              <a:buNone/>
              <a:tabLst>
                <a:tab pos="95250" algn="l"/>
              </a:tabLst>
            </a:pPr>
            <a:r>
              <a:rPr lang="en-US" sz="2000">
                <a:solidFill>
                  <a:srgbClr val="000000"/>
                </a:solidFill>
              </a:rPr>
              <a:t>      Socket theSocket = </a:t>
            </a:r>
            <a:r>
              <a:rPr lang="en-US" sz="2000" b="1">
                <a:solidFill>
                  <a:srgbClr val="7F0055"/>
                </a:solidFill>
              </a:rPr>
              <a:t>new</a:t>
            </a:r>
            <a:r>
              <a:rPr lang="en-US" sz="2000">
                <a:solidFill>
                  <a:srgbClr val="000000"/>
                </a:solidFill>
              </a:rPr>
              <a:t> Socket(hostNames[i], 80);</a:t>
            </a:r>
            <a:endParaRPr lang="en-US" sz="2000"/>
          </a:p>
          <a:p>
            <a:pPr marL="95250" indent="-95250" eaLnBrk="1" hangingPunct="1">
              <a:lnSpc>
                <a:spcPct val="85000"/>
              </a:lnSpc>
              <a:spcBef>
                <a:spcPct val="0"/>
              </a:spcBef>
              <a:buFont typeface="Wingdings" pitchFamily="2" charset="2"/>
              <a:buNone/>
              <a:tabLst>
                <a:tab pos="95250" algn="l"/>
              </a:tabLst>
            </a:pPr>
            <a:r>
              <a:rPr lang="en-US" sz="2000">
                <a:solidFill>
                  <a:srgbClr val="000000"/>
                </a:solidFill>
              </a:rPr>
              <a:t>      System.</a:t>
            </a:r>
            <a:r>
              <a:rPr lang="en-US" sz="2000" i="1">
                <a:solidFill>
                  <a:srgbClr val="0000C0"/>
                </a:solidFill>
              </a:rPr>
              <a:t>out</a:t>
            </a:r>
            <a:r>
              <a:rPr lang="en-US" sz="2000">
                <a:solidFill>
                  <a:srgbClr val="000000"/>
                </a:solidFill>
              </a:rPr>
              <a:t>.println(</a:t>
            </a:r>
            <a:r>
              <a:rPr lang="en-US" sz="2000">
                <a:solidFill>
                  <a:srgbClr val="2A00FF"/>
                </a:solidFill>
              </a:rPr>
              <a:t>"Connected to "</a:t>
            </a:r>
            <a:r>
              <a:rPr lang="en-US" sz="2000">
                <a:solidFill>
                  <a:srgbClr val="000000"/>
                </a:solidFill>
              </a:rPr>
              <a:t>+ theSocket.getInetAddress( )</a:t>
            </a:r>
            <a:endParaRPr lang="en-US" sz="2000"/>
          </a:p>
          <a:p>
            <a:pPr marL="95250" indent="-95250" eaLnBrk="1" hangingPunct="1">
              <a:lnSpc>
                <a:spcPct val="85000"/>
              </a:lnSpc>
              <a:spcBef>
                <a:spcPct val="0"/>
              </a:spcBef>
              <a:buFont typeface="Wingdings" pitchFamily="2" charset="2"/>
              <a:buNone/>
              <a:tabLst>
                <a:tab pos="95250" algn="l"/>
              </a:tabLst>
            </a:pPr>
            <a:r>
              <a:rPr lang="en-US" sz="2000">
                <a:solidFill>
                  <a:srgbClr val="000000"/>
                </a:solidFill>
              </a:rPr>
              <a:t>                 + </a:t>
            </a:r>
            <a:r>
              <a:rPr lang="en-US" sz="2000">
                <a:solidFill>
                  <a:srgbClr val="2A00FF"/>
                </a:solidFill>
              </a:rPr>
              <a:t>" on port "</a:t>
            </a:r>
            <a:r>
              <a:rPr lang="en-US" sz="2000">
                <a:solidFill>
                  <a:srgbClr val="000000"/>
                </a:solidFill>
              </a:rPr>
              <a:t> + theSocket.getPort( )  +  </a:t>
            </a:r>
            <a:r>
              <a:rPr lang="en-US" sz="2000">
                <a:solidFill>
                  <a:srgbClr val="2A00FF"/>
                </a:solidFill>
              </a:rPr>
              <a:t>" from port "</a:t>
            </a:r>
            <a:endParaRPr lang="en-US" sz="2000"/>
          </a:p>
          <a:p>
            <a:pPr marL="95250" indent="-95250" eaLnBrk="1" hangingPunct="1">
              <a:lnSpc>
                <a:spcPct val="85000"/>
              </a:lnSpc>
              <a:spcBef>
                <a:spcPct val="0"/>
              </a:spcBef>
              <a:buFont typeface="Wingdings" pitchFamily="2" charset="2"/>
              <a:buNone/>
              <a:tabLst>
                <a:tab pos="95250" algn="l"/>
              </a:tabLst>
            </a:pPr>
            <a:r>
              <a:rPr lang="en-US" sz="2000">
                <a:solidFill>
                  <a:srgbClr val="000000"/>
                </a:solidFill>
              </a:rPr>
              <a:t>                 + theSocket.getLocalPort( ) + </a:t>
            </a:r>
            <a:r>
              <a:rPr lang="en-US" sz="2000">
                <a:solidFill>
                  <a:srgbClr val="2A00FF"/>
                </a:solidFill>
              </a:rPr>
              <a:t>" of "</a:t>
            </a:r>
            <a:r>
              <a:rPr lang="en-US" sz="2000">
                <a:solidFill>
                  <a:srgbClr val="000000"/>
                </a:solidFill>
              </a:rPr>
              <a:t>  +  </a:t>
            </a:r>
            <a:endParaRPr lang="en-US" sz="2000"/>
          </a:p>
          <a:p>
            <a:pPr marL="95250" indent="-95250" eaLnBrk="1" hangingPunct="1">
              <a:lnSpc>
                <a:spcPct val="85000"/>
              </a:lnSpc>
              <a:spcBef>
                <a:spcPct val="0"/>
              </a:spcBef>
              <a:buFont typeface="Wingdings" pitchFamily="2" charset="2"/>
              <a:buNone/>
              <a:tabLst>
                <a:tab pos="95250" algn="l"/>
              </a:tabLst>
            </a:pPr>
            <a:r>
              <a:rPr lang="en-US" sz="2000">
                <a:solidFill>
                  <a:srgbClr val="000000"/>
                </a:solidFill>
              </a:rPr>
              <a:t>                 theSocket.getLocalAddress( ));</a:t>
            </a:r>
            <a:endParaRPr lang="en-US" sz="2000"/>
          </a:p>
          <a:p>
            <a:pPr marL="95250" indent="-95250" eaLnBrk="1" hangingPunct="1">
              <a:lnSpc>
                <a:spcPct val="85000"/>
              </a:lnSpc>
              <a:spcBef>
                <a:spcPct val="0"/>
              </a:spcBef>
              <a:buFont typeface="Wingdings" pitchFamily="2" charset="2"/>
              <a:buNone/>
              <a:tabLst>
                <a:tab pos="95250" algn="l"/>
              </a:tabLst>
            </a:pPr>
            <a:r>
              <a:rPr lang="en-US" sz="2000">
                <a:solidFill>
                  <a:srgbClr val="000000"/>
                </a:solidFill>
              </a:rPr>
              <a:t>   }</a:t>
            </a:r>
            <a:endParaRPr lang="en-US" sz="2000"/>
          </a:p>
          <a:p>
            <a:pPr marL="95250" indent="-95250" eaLnBrk="1" hangingPunct="1">
              <a:lnSpc>
                <a:spcPct val="85000"/>
              </a:lnSpc>
              <a:spcBef>
                <a:spcPct val="0"/>
              </a:spcBef>
              <a:buFont typeface="Wingdings" pitchFamily="2" charset="2"/>
              <a:buNone/>
              <a:tabLst>
                <a:tab pos="95250" algn="l"/>
              </a:tabLst>
            </a:pPr>
            <a:r>
              <a:rPr lang="en-US" sz="2000">
                <a:solidFill>
                  <a:srgbClr val="000000"/>
                </a:solidFill>
              </a:rPr>
              <a:t>   </a:t>
            </a:r>
            <a:r>
              <a:rPr lang="en-US" sz="2000" b="1">
                <a:solidFill>
                  <a:srgbClr val="7F0055"/>
                </a:solidFill>
              </a:rPr>
              <a:t>catch</a:t>
            </a:r>
            <a:r>
              <a:rPr lang="en-US" sz="2000">
                <a:solidFill>
                  <a:srgbClr val="000000"/>
                </a:solidFill>
              </a:rPr>
              <a:t> (UnknownHostException e) {</a:t>
            </a:r>
            <a:endParaRPr lang="en-US" sz="2000"/>
          </a:p>
          <a:p>
            <a:pPr marL="95250" indent="-95250" eaLnBrk="1" hangingPunct="1">
              <a:lnSpc>
                <a:spcPct val="85000"/>
              </a:lnSpc>
              <a:spcBef>
                <a:spcPct val="0"/>
              </a:spcBef>
              <a:buFont typeface="Wingdings" pitchFamily="2" charset="2"/>
              <a:buNone/>
              <a:tabLst>
                <a:tab pos="95250" algn="l"/>
              </a:tabLst>
            </a:pPr>
            <a:r>
              <a:rPr lang="en-US" sz="2000">
                <a:solidFill>
                  <a:srgbClr val="000000"/>
                </a:solidFill>
              </a:rPr>
              <a:t>     System.</a:t>
            </a:r>
            <a:r>
              <a:rPr lang="en-US" sz="2000" i="1">
                <a:solidFill>
                  <a:srgbClr val="0000C0"/>
                </a:solidFill>
              </a:rPr>
              <a:t>err</a:t>
            </a:r>
            <a:r>
              <a:rPr lang="en-US" sz="2000">
                <a:solidFill>
                  <a:srgbClr val="000000"/>
                </a:solidFill>
              </a:rPr>
              <a:t>.println(</a:t>
            </a:r>
            <a:r>
              <a:rPr lang="en-US" sz="2000">
                <a:solidFill>
                  <a:srgbClr val="2A00FF"/>
                </a:solidFill>
              </a:rPr>
              <a:t>"I can't find "</a:t>
            </a:r>
            <a:r>
              <a:rPr lang="en-US" sz="2000">
                <a:solidFill>
                  <a:srgbClr val="000000"/>
                </a:solidFill>
              </a:rPr>
              <a:t> + hostNames[i]);</a:t>
            </a:r>
            <a:endParaRPr lang="en-US" sz="2000"/>
          </a:p>
          <a:p>
            <a:pPr marL="95250" indent="-95250" eaLnBrk="1" hangingPunct="1">
              <a:lnSpc>
                <a:spcPct val="85000"/>
              </a:lnSpc>
              <a:spcBef>
                <a:spcPct val="0"/>
              </a:spcBef>
              <a:buFont typeface="Wingdings" pitchFamily="2" charset="2"/>
              <a:buNone/>
              <a:tabLst>
                <a:tab pos="95250" algn="l"/>
              </a:tabLst>
            </a:pPr>
            <a:r>
              <a:rPr lang="en-US" sz="2000">
                <a:solidFill>
                  <a:srgbClr val="000000"/>
                </a:solidFill>
              </a:rPr>
              <a:t>   }</a:t>
            </a:r>
            <a:endParaRPr lang="en-US" sz="2000"/>
          </a:p>
          <a:p>
            <a:pPr marL="95250" indent="-95250" eaLnBrk="1" hangingPunct="1">
              <a:lnSpc>
                <a:spcPct val="85000"/>
              </a:lnSpc>
              <a:spcBef>
                <a:spcPct val="0"/>
              </a:spcBef>
              <a:buFont typeface="Wingdings" pitchFamily="2" charset="2"/>
              <a:buNone/>
              <a:tabLst>
                <a:tab pos="95250" algn="l"/>
              </a:tabLst>
            </a:pPr>
            <a:r>
              <a:rPr lang="en-US" sz="2000">
                <a:solidFill>
                  <a:srgbClr val="000000"/>
                </a:solidFill>
              </a:rPr>
              <a:t>   </a:t>
            </a:r>
            <a:r>
              <a:rPr lang="en-US" sz="2000" b="1">
                <a:solidFill>
                  <a:srgbClr val="7F0055"/>
                </a:solidFill>
              </a:rPr>
              <a:t>catch</a:t>
            </a:r>
            <a:r>
              <a:rPr lang="en-US" sz="2000">
                <a:solidFill>
                  <a:srgbClr val="000000"/>
                </a:solidFill>
              </a:rPr>
              <a:t> (SocketException e) {</a:t>
            </a:r>
            <a:endParaRPr lang="en-US" sz="2000"/>
          </a:p>
          <a:p>
            <a:pPr marL="95250" indent="-95250" eaLnBrk="1" hangingPunct="1">
              <a:lnSpc>
                <a:spcPct val="85000"/>
              </a:lnSpc>
              <a:spcBef>
                <a:spcPct val="0"/>
              </a:spcBef>
              <a:buFont typeface="Wingdings" pitchFamily="2" charset="2"/>
              <a:buNone/>
              <a:tabLst>
                <a:tab pos="95250" algn="l"/>
              </a:tabLst>
            </a:pPr>
            <a:r>
              <a:rPr lang="en-US" sz="2000">
                <a:solidFill>
                  <a:srgbClr val="000000"/>
                </a:solidFill>
              </a:rPr>
              <a:t>     System.</a:t>
            </a:r>
            <a:r>
              <a:rPr lang="en-US" sz="2000" i="1">
                <a:solidFill>
                  <a:srgbClr val="0000C0"/>
                </a:solidFill>
              </a:rPr>
              <a:t>err</a:t>
            </a:r>
            <a:r>
              <a:rPr lang="en-US" sz="2000">
                <a:solidFill>
                  <a:srgbClr val="000000"/>
                </a:solidFill>
              </a:rPr>
              <a:t>.println(</a:t>
            </a:r>
            <a:r>
              <a:rPr lang="en-US" sz="2000">
                <a:solidFill>
                  <a:srgbClr val="2A00FF"/>
                </a:solidFill>
              </a:rPr>
              <a:t>"Could not connect to "</a:t>
            </a:r>
            <a:r>
              <a:rPr lang="en-US" sz="2000">
                <a:solidFill>
                  <a:srgbClr val="000000"/>
                </a:solidFill>
              </a:rPr>
              <a:t> + hostNames[i]);</a:t>
            </a:r>
            <a:endParaRPr lang="en-US" sz="2000"/>
          </a:p>
          <a:p>
            <a:pPr marL="95250" indent="-95250" eaLnBrk="1" hangingPunct="1">
              <a:lnSpc>
                <a:spcPct val="85000"/>
              </a:lnSpc>
              <a:spcBef>
                <a:spcPct val="0"/>
              </a:spcBef>
              <a:buFont typeface="Wingdings" pitchFamily="2" charset="2"/>
              <a:buNone/>
              <a:tabLst>
                <a:tab pos="95250" algn="l"/>
              </a:tabLst>
            </a:pPr>
            <a:r>
              <a:rPr lang="en-US" sz="2000">
                <a:solidFill>
                  <a:srgbClr val="000000"/>
                </a:solidFill>
              </a:rPr>
              <a:t>   }</a:t>
            </a:r>
            <a:endParaRPr lang="en-US" sz="2000"/>
          </a:p>
          <a:p>
            <a:pPr marL="95250" indent="-95250" eaLnBrk="1" hangingPunct="1">
              <a:lnSpc>
                <a:spcPct val="85000"/>
              </a:lnSpc>
              <a:spcBef>
                <a:spcPct val="0"/>
              </a:spcBef>
              <a:buFont typeface="Wingdings" pitchFamily="2" charset="2"/>
              <a:buNone/>
              <a:tabLst>
                <a:tab pos="95250" algn="l"/>
              </a:tabLst>
            </a:pPr>
            <a:r>
              <a:rPr lang="en-US" sz="2000">
                <a:solidFill>
                  <a:srgbClr val="000000"/>
                </a:solidFill>
              </a:rPr>
              <a:t>   </a:t>
            </a:r>
            <a:r>
              <a:rPr lang="en-US" sz="2000" b="1">
                <a:solidFill>
                  <a:srgbClr val="7F0055"/>
                </a:solidFill>
              </a:rPr>
              <a:t>catch</a:t>
            </a:r>
            <a:r>
              <a:rPr lang="en-US" sz="2000">
                <a:solidFill>
                  <a:srgbClr val="000000"/>
                </a:solidFill>
              </a:rPr>
              <a:t> (IOException e) {</a:t>
            </a:r>
            <a:endParaRPr lang="en-US" sz="2000"/>
          </a:p>
          <a:p>
            <a:pPr marL="95250" indent="-95250" eaLnBrk="1" hangingPunct="1">
              <a:lnSpc>
                <a:spcPct val="85000"/>
              </a:lnSpc>
              <a:spcBef>
                <a:spcPct val="0"/>
              </a:spcBef>
              <a:buFont typeface="Wingdings" pitchFamily="2" charset="2"/>
              <a:buNone/>
              <a:tabLst>
                <a:tab pos="95250" algn="l"/>
              </a:tabLst>
            </a:pPr>
            <a:r>
              <a:rPr lang="en-US" sz="2000">
                <a:solidFill>
                  <a:srgbClr val="000000"/>
                </a:solidFill>
              </a:rPr>
              <a:t>     System.</a:t>
            </a:r>
            <a:r>
              <a:rPr lang="en-US" sz="2000" i="1">
                <a:solidFill>
                  <a:srgbClr val="0000C0"/>
                </a:solidFill>
              </a:rPr>
              <a:t>err</a:t>
            </a:r>
            <a:r>
              <a:rPr lang="en-US" sz="2000">
                <a:solidFill>
                  <a:srgbClr val="000000"/>
                </a:solidFill>
              </a:rPr>
              <a:t>.println(e);</a:t>
            </a:r>
            <a:endParaRPr lang="en-US" sz="2000"/>
          </a:p>
          <a:p>
            <a:pPr marL="95250" indent="-95250" eaLnBrk="1" hangingPunct="1">
              <a:lnSpc>
                <a:spcPct val="85000"/>
              </a:lnSpc>
              <a:spcBef>
                <a:spcPct val="0"/>
              </a:spcBef>
              <a:buFont typeface="Wingdings" pitchFamily="2" charset="2"/>
              <a:buNone/>
              <a:tabLst>
                <a:tab pos="95250" algn="l"/>
              </a:tabLst>
            </a:pPr>
            <a:r>
              <a:rPr lang="en-US" sz="2000">
                <a:solidFill>
                  <a:srgbClr val="000000"/>
                </a:solidFill>
              </a:rPr>
              <a:t>   }</a:t>
            </a:r>
            <a:endParaRPr lang="en-US" sz="2000"/>
          </a:p>
          <a:p>
            <a:pPr marL="95250" indent="-95250" eaLnBrk="1" hangingPunct="1">
              <a:lnSpc>
                <a:spcPct val="85000"/>
              </a:lnSpc>
              <a:spcBef>
                <a:spcPct val="0"/>
              </a:spcBef>
              <a:buFont typeface="Wingdings" pitchFamily="2" charset="2"/>
              <a:buNone/>
              <a:tabLst>
                <a:tab pos="95250" algn="l"/>
              </a:tabLst>
            </a:pPr>
            <a:r>
              <a:rPr lang="en-US" sz="2000">
                <a:solidFill>
                  <a:srgbClr val="000000"/>
                </a:solidFill>
              </a:rPr>
              <a:t> }}}</a:t>
            </a:r>
          </a:p>
        </p:txBody>
      </p:sp>
    </p:spTree>
  </p:cSld>
  <p:clrMapOvr>
    <a:masterClrMapping/>
  </p:clrMapOvr>
  <p:transition spd="med">
    <p:comb/>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defRPr/>
            </a:pPr>
            <a:r>
              <a:rPr lang="en-US"/>
              <a:t>Getting Information About a  Socket</a:t>
            </a:r>
          </a:p>
        </p:txBody>
      </p:sp>
      <p:sp>
        <p:nvSpPr>
          <p:cNvPr id="35843" name="Rectangle 3"/>
          <p:cNvSpPr>
            <a:spLocks noGrp="1" noChangeArrowheads="1"/>
          </p:cNvSpPr>
          <p:nvPr>
            <p:ph type="body" idx="1"/>
          </p:nvPr>
        </p:nvSpPr>
        <p:spPr/>
        <p:txBody>
          <a:bodyPr/>
          <a:lstStyle/>
          <a:p>
            <a:pPr marL="95250" indent="-95250" eaLnBrk="1" hangingPunct="1">
              <a:lnSpc>
                <a:spcPct val="90000"/>
              </a:lnSpc>
              <a:tabLst>
                <a:tab pos="95250" algn="l"/>
              </a:tabLst>
            </a:pPr>
            <a:r>
              <a:rPr lang="en-US" b="1">
                <a:solidFill>
                  <a:srgbClr val="0000FF"/>
                </a:solidFill>
              </a:rPr>
              <a:t> public InputStream getInputStream( ) throws IOException</a:t>
            </a:r>
          </a:p>
          <a:p>
            <a:pPr marL="95250" indent="-95250" eaLnBrk="1" hangingPunct="1">
              <a:lnSpc>
                <a:spcPct val="90000"/>
              </a:lnSpc>
              <a:tabLst>
                <a:tab pos="95250" algn="l"/>
              </a:tabLst>
            </a:pPr>
            <a:r>
              <a:rPr lang="en-US"/>
              <a:t>The </a:t>
            </a:r>
            <a:r>
              <a:rPr lang="en-US" b="1"/>
              <a:t>getInputStream</a:t>
            </a:r>
            <a:r>
              <a:rPr lang="en-US"/>
              <a:t>( ) method returns an input stream that can read data from the socket into a program. You usually chain this </a:t>
            </a:r>
            <a:r>
              <a:rPr lang="en-US" b="1"/>
              <a:t>InputStream</a:t>
            </a:r>
            <a:r>
              <a:rPr lang="en-US"/>
              <a:t> to a </a:t>
            </a:r>
            <a:r>
              <a:rPr lang="en-US">
                <a:solidFill>
                  <a:srgbClr val="0000FF"/>
                </a:solidFill>
              </a:rPr>
              <a:t>filter</a:t>
            </a:r>
            <a:r>
              <a:rPr lang="en-US"/>
              <a:t> </a:t>
            </a:r>
            <a:r>
              <a:rPr lang="en-US">
                <a:solidFill>
                  <a:srgbClr val="0000FF"/>
                </a:solidFill>
              </a:rPr>
              <a:t>stream</a:t>
            </a:r>
            <a:r>
              <a:rPr lang="en-US"/>
              <a:t> or </a:t>
            </a:r>
            <a:r>
              <a:rPr lang="en-US">
                <a:solidFill>
                  <a:srgbClr val="0000FF"/>
                </a:solidFill>
              </a:rPr>
              <a:t>reader</a:t>
            </a:r>
            <a:r>
              <a:rPr lang="en-US"/>
              <a:t> that offers more functionality</a:t>
            </a:r>
            <a:r>
              <a:rPr lang="en-US">
                <a:solidFill>
                  <a:srgbClr val="0000FF"/>
                </a:solidFill>
              </a:rPr>
              <a:t>— </a:t>
            </a:r>
            <a:r>
              <a:rPr lang="en-US" b="1"/>
              <a:t>DataInputStream</a:t>
            </a:r>
            <a:r>
              <a:rPr lang="en-US"/>
              <a:t> or </a:t>
            </a:r>
            <a:r>
              <a:rPr lang="en-US" b="1"/>
              <a:t>InputStreamReader</a:t>
            </a:r>
            <a:r>
              <a:rPr lang="en-US"/>
              <a:t>, for example—before reading input. It's also extremely helpful to buffer the input by chaining it to a </a:t>
            </a:r>
            <a:r>
              <a:rPr lang="en-US" b="1"/>
              <a:t>BufferedInputStream</a:t>
            </a:r>
            <a:r>
              <a:rPr lang="en-US"/>
              <a:t> or a </a:t>
            </a:r>
            <a:r>
              <a:rPr lang="en-US" b="1"/>
              <a:t>BufferedReader</a:t>
            </a:r>
            <a:r>
              <a:rPr lang="en-US"/>
              <a:t> for performance reasons</a:t>
            </a:r>
          </a:p>
          <a:p>
            <a:pPr marL="95250" indent="-95250" eaLnBrk="1" hangingPunct="1">
              <a:lnSpc>
                <a:spcPct val="90000"/>
              </a:lnSpc>
              <a:tabLst>
                <a:tab pos="95250" algn="l"/>
              </a:tabLst>
            </a:pPr>
            <a:r>
              <a:rPr lang="en-US"/>
              <a:t>When reading data from the network, it's important to keep in mind that </a:t>
            </a:r>
            <a:r>
              <a:rPr lang="en-US">
                <a:solidFill>
                  <a:srgbClr val="FF0000"/>
                </a:solidFill>
              </a:rPr>
              <a:t>not all protocols use ASCII</a:t>
            </a:r>
            <a:r>
              <a:rPr lang="en-US"/>
              <a:t> or even text.</a:t>
            </a:r>
          </a:p>
        </p:txBody>
      </p:sp>
    </p:spTree>
  </p:cSld>
  <p:clrMapOvr>
    <a:masterClrMapping/>
  </p:clrMapOvr>
  <p:transition spd="med">
    <p:comb/>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lIns="92075" tIns="46038" rIns="92075" bIns="46038" anchor="ctr"/>
          <a:lstStyle/>
          <a:p>
            <a:pPr eaLnBrk="1" hangingPunct="1">
              <a:defRPr/>
            </a:pPr>
            <a:r>
              <a:rPr lang="en-US"/>
              <a:t>TCP/UDP/IP (review)</a:t>
            </a:r>
          </a:p>
        </p:txBody>
      </p:sp>
      <p:sp>
        <p:nvSpPr>
          <p:cNvPr id="16387" name="Rectangle 3"/>
          <p:cNvSpPr>
            <a:spLocks noGrp="1" noChangeArrowheads="1"/>
          </p:cNvSpPr>
          <p:nvPr>
            <p:ph type="body" idx="1"/>
          </p:nvPr>
        </p:nvSpPr>
        <p:spPr>
          <a:xfrm>
            <a:off x="250825" y="765175"/>
            <a:ext cx="8893175" cy="5616575"/>
          </a:xfrm>
          <a:noFill/>
        </p:spPr>
        <p:txBody>
          <a:bodyPr lIns="92075" tIns="46038" rIns="92075" bIns="46038"/>
          <a:lstStyle/>
          <a:p>
            <a:pPr eaLnBrk="1" hangingPunct="1">
              <a:lnSpc>
                <a:spcPct val="95000"/>
              </a:lnSpc>
            </a:pPr>
            <a:r>
              <a:rPr lang="en-US" sz="3200"/>
              <a:t>IP</a:t>
            </a:r>
          </a:p>
          <a:p>
            <a:pPr lvl="1" eaLnBrk="1" hangingPunct="1">
              <a:lnSpc>
                <a:spcPct val="95000"/>
              </a:lnSpc>
            </a:pPr>
            <a:r>
              <a:rPr lang="en-US" sz="2800"/>
              <a:t>raw packets</a:t>
            </a:r>
          </a:p>
          <a:p>
            <a:pPr lvl="1" eaLnBrk="1" hangingPunct="1">
              <a:lnSpc>
                <a:spcPct val="95000"/>
              </a:lnSpc>
            </a:pPr>
            <a:r>
              <a:rPr lang="en-US" sz="2800"/>
              <a:t>the “Internet Layer”</a:t>
            </a:r>
          </a:p>
          <a:p>
            <a:pPr eaLnBrk="1" hangingPunct="1">
              <a:lnSpc>
                <a:spcPct val="95000"/>
              </a:lnSpc>
            </a:pPr>
            <a:r>
              <a:rPr lang="en-US" sz="3200"/>
              <a:t>TCP</a:t>
            </a:r>
          </a:p>
          <a:p>
            <a:pPr lvl="1" eaLnBrk="1" hangingPunct="1">
              <a:lnSpc>
                <a:spcPct val="95000"/>
              </a:lnSpc>
            </a:pPr>
            <a:r>
              <a:rPr lang="en-US" sz="2800"/>
              <a:t>data stream</a:t>
            </a:r>
          </a:p>
          <a:p>
            <a:pPr lvl="1" eaLnBrk="1" hangingPunct="1">
              <a:lnSpc>
                <a:spcPct val="95000"/>
              </a:lnSpc>
            </a:pPr>
            <a:r>
              <a:rPr lang="en-US" sz="2800"/>
              <a:t>reliable, ordered</a:t>
            </a:r>
          </a:p>
          <a:p>
            <a:pPr lvl="1" eaLnBrk="1" hangingPunct="1">
              <a:lnSpc>
                <a:spcPct val="95000"/>
              </a:lnSpc>
            </a:pPr>
            <a:r>
              <a:rPr lang="en-US" sz="2800"/>
              <a:t>the “Transport Layer”</a:t>
            </a:r>
          </a:p>
          <a:p>
            <a:pPr eaLnBrk="1" hangingPunct="1">
              <a:lnSpc>
                <a:spcPct val="95000"/>
              </a:lnSpc>
            </a:pPr>
            <a:r>
              <a:rPr lang="en-US" sz="3200"/>
              <a:t>UDP</a:t>
            </a:r>
          </a:p>
          <a:p>
            <a:pPr lvl="1" eaLnBrk="1" hangingPunct="1">
              <a:lnSpc>
                <a:spcPct val="95000"/>
              </a:lnSpc>
            </a:pPr>
            <a:r>
              <a:rPr lang="en-US" sz="2800"/>
              <a:t>user datagrams (packets)</a:t>
            </a:r>
          </a:p>
          <a:p>
            <a:pPr lvl="1" eaLnBrk="1" hangingPunct="1">
              <a:lnSpc>
                <a:spcPct val="95000"/>
              </a:lnSpc>
            </a:pPr>
            <a:r>
              <a:rPr lang="en-US" sz="2800"/>
              <a:t>unreliable, unordered</a:t>
            </a:r>
          </a:p>
          <a:p>
            <a:pPr lvl="1" eaLnBrk="1" hangingPunct="1">
              <a:lnSpc>
                <a:spcPct val="95000"/>
              </a:lnSpc>
            </a:pPr>
            <a:r>
              <a:rPr lang="en-US" sz="2800"/>
              <a:t>the “Transport Layer”</a:t>
            </a:r>
          </a:p>
        </p:txBody>
      </p:sp>
    </p:spTree>
    <p:extLst>
      <p:ext uri="{BB962C8B-B14F-4D97-AF65-F5344CB8AC3E}">
        <p14:creationId xmlns:p14="http://schemas.microsoft.com/office/powerpoint/2010/main" val="2417364235"/>
      </p:ext>
    </p:extLst>
  </p:cSld>
  <p:clrMapOvr>
    <a:masterClrMapping/>
  </p:clrMapOvr>
  <p:transition spd="med">
    <p:comb/>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defRPr/>
            </a:pPr>
            <a:r>
              <a:rPr lang="en-US"/>
              <a:t>Getting Information About a  Socket</a:t>
            </a:r>
          </a:p>
        </p:txBody>
      </p:sp>
      <p:sp>
        <p:nvSpPr>
          <p:cNvPr id="36867" name="Rectangle 3"/>
          <p:cNvSpPr>
            <a:spLocks noGrp="1" noChangeArrowheads="1"/>
          </p:cNvSpPr>
          <p:nvPr>
            <p:ph type="body" idx="1"/>
          </p:nvPr>
        </p:nvSpPr>
        <p:spPr/>
        <p:txBody>
          <a:bodyPr/>
          <a:lstStyle/>
          <a:p>
            <a:pPr marL="95250" indent="-95250" eaLnBrk="1" hangingPunct="1">
              <a:lnSpc>
                <a:spcPct val="90000"/>
              </a:lnSpc>
              <a:tabLst>
                <a:tab pos="95250" algn="l"/>
              </a:tabLst>
            </a:pPr>
            <a:r>
              <a:rPr lang="en-US" b="1">
                <a:solidFill>
                  <a:srgbClr val="0000FF"/>
                </a:solidFill>
              </a:rPr>
              <a:t>public OutputStream getOutputStream( ) throws IOException</a:t>
            </a:r>
          </a:p>
          <a:p>
            <a:pPr marL="95250" indent="-95250" eaLnBrk="1" hangingPunct="1">
              <a:lnSpc>
                <a:spcPct val="90000"/>
              </a:lnSpc>
              <a:tabLst>
                <a:tab pos="95250" algn="l"/>
              </a:tabLst>
            </a:pPr>
            <a:r>
              <a:rPr lang="en-US"/>
              <a:t>The </a:t>
            </a:r>
            <a:r>
              <a:rPr lang="en-US" b="1"/>
              <a:t>getOutputStream</a:t>
            </a:r>
            <a:r>
              <a:rPr lang="en-US"/>
              <a:t>( ) method returns a raw OutputStream for writing data from your application to the other end of the socket. You usually chain this stream to a more convenient class like </a:t>
            </a:r>
            <a:r>
              <a:rPr lang="en-US" b="1"/>
              <a:t>DataOutputStream</a:t>
            </a:r>
            <a:r>
              <a:rPr lang="en-US"/>
              <a:t> or </a:t>
            </a:r>
            <a:r>
              <a:rPr lang="en-US" b="1"/>
              <a:t>OutputStreamWriter</a:t>
            </a:r>
            <a:r>
              <a:rPr lang="en-US"/>
              <a:t> before using it. For performance reasons, it's a good idea to buffer it as well.</a:t>
            </a:r>
          </a:p>
          <a:p>
            <a:pPr marL="95250" indent="-95250" eaLnBrk="1" hangingPunct="1">
              <a:lnSpc>
                <a:spcPct val="90000"/>
              </a:lnSpc>
              <a:tabLst>
                <a:tab pos="95250" algn="l"/>
              </a:tabLst>
            </a:pPr>
            <a:r>
              <a:rPr lang="en-US"/>
              <a:t>The following example uses </a:t>
            </a:r>
            <a:r>
              <a:rPr lang="en-US" b="1"/>
              <a:t>getOutputStream</a:t>
            </a:r>
            <a:r>
              <a:rPr lang="en-US"/>
              <a:t>( ) and </a:t>
            </a:r>
            <a:r>
              <a:rPr lang="en-US" b="1"/>
              <a:t>getInputStream</a:t>
            </a:r>
            <a:r>
              <a:rPr lang="en-US"/>
              <a:t>( ) to implement a simple echo client. The user types input on the command-line, which is then sent to the server. The server echoes it back</a:t>
            </a:r>
          </a:p>
        </p:txBody>
      </p:sp>
    </p:spTree>
  </p:cSld>
  <p:clrMapOvr>
    <a:masterClrMapping/>
  </p:clrMapOvr>
  <p:transition spd="med">
    <p:comb/>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a:t>From FileCopy to NetCopy</a:t>
            </a:r>
          </a:p>
        </p:txBody>
      </p:sp>
      <p:sp>
        <p:nvSpPr>
          <p:cNvPr id="119811" name="Content Placeholder 2"/>
          <p:cNvSpPr>
            <a:spLocks noGrp="1"/>
          </p:cNvSpPr>
          <p:nvPr>
            <p:ph idx="1"/>
          </p:nvPr>
        </p:nvSpPr>
        <p:spPr/>
        <p:txBody>
          <a:bodyPr/>
          <a:lstStyle/>
          <a:p>
            <a:r>
              <a:rPr lang="en-US" altLang="en-US"/>
              <a:t>OPEN source file</a:t>
            </a:r>
          </a:p>
          <a:p>
            <a:r>
              <a:rPr lang="en-US" altLang="en-US"/>
              <a:t>CREATE destination file</a:t>
            </a:r>
          </a:p>
          <a:p>
            <a:r>
              <a:rPr lang="en-US" altLang="en-US"/>
              <a:t>REPEAT more data (is not end of source file)</a:t>
            </a:r>
          </a:p>
          <a:p>
            <a:pPr lvl="1"/>
            <a:r>
              <a:rPr lang="en-US" altLang="en-US"/>
              <a:t>Read data from source file</a:t>
            </a:r>
          </a:p>
          <a:p>
            <a:pPr lvl="1"/>
            <a:r>
              <a:rPr lang="en-US" altLang="en-US"/>
              <a:t>Write data into destination file</a:t>
            </a:r>
          </a:p>
          <a:p>
            <a:r>
              <a:rPr lang="en-US" altLang="en-US"/>
              <a:t>END REPEAT</a:t>
            </a:r>
          </a:p>
          <a:p>
            <a:r>
              <a:rPr lang="en-US" altLang="en-US"/>
              <a:t>CLOSE source file</a:t>
            </a:r>
          </a:p>
          <a:p>
            <a:r>
              <a:rPr lang="en-US" altLang="en-US"/>
              <a:t>CLOSE dest. file</a:t>
            </a:r>
          </a:p>
          <a:p>
            <a:endParaRPr lang="en-US" altLang="en-US"/>
          </a:p>
          <a:p>
            <a:endParaRPr lang="en-US" altLang="en-US"/>
          </a:p>
        </p:txBody>
      </p:sp>
    </p:spTree>
    <p:extLst>
      <p:ext uri="{BB962C8B-B14F-4D97-AF65-F5344CB8AC3E}">
        <p14:creationId xmlns:p14="http://schemas.microsoft.com/office/powerpoint/2010/main" val="1309567432"/>
      </p:ext>
    </p:extLst>
  </p:cSld>
  <p:clrMapOvr>
    <a:masterClrMapping/>
  </p:clrMapOvr>
  <p:transition spd="med">
    <p:comb/>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defRPr/>
            </a:pPr>
            <a:r>
              <a:rPr lang="en-US"/>
              <a:t>Client Socket - An Echo Client</a:t>
            </a:r>
          </a:p>
        </p:txBody>
      </p:sp>
      <p:sp>
        <p:nvSpPr>
          <p:cNvPr id="37891" name="Rectangle 3"/>
          <p:cNvSpPr>
            <a:spLocks noGrp="1" noChangeArrowheads="1"/>
          </p:cNvSpPr>
          <p:nvPr>
            <p:ph type="body" idx="1"/>
          </p:nvPr>
        </p:nvSpPr>
        <p:spPr/>
        <p:txBody>
          <a:bodyPr/>
          <a:lstStyle/>
          <a:p>
            <a:pPr marL="95250" indent="-95250" eaLnBrk="1" hangingPunct="1">
              <a:lnSpc>
                <a:spcPct val="90000"/>
              </a:lnSpc>
              <a:spcBef>
                <a:spcPct val="0"/>
              </a:spcBef>
              <a:buFont typeface="Wingdings" pitchFamily="2" charset="2"/>
              <a:buNone/>
              <a:tabLst>
                <a:tab pos="95250" algn="l"/>
              </a:tabLst>
            </a:pPr>
            <a:r>
              <a:rPr lang="en-US" sz="2200"/>
              <a:t>import java.net.*;</a:t>
            </a:r>
          </a:p>
          <a:p>
            <a:pPr marL="95250" indent="-95250" eaLnBrk="1" hangingPunct="1">
              <a:lnSpc>
                <a:spcPct val="90000"/>
              </a:lnSpc>
              <a:spcBef>
                <a:spcPct val="0"/>
              </a:spcBef>
              <a:buFont typeface="Wingdings" pitchFamily="2" charset="2"/>
              <a:buNone/>
              <a:tabLst>
                <a:tab pos="95250" algn="l"/>
              </a:tabLst>
            </a:pPr>
            <a:r>
              <a:rPr lang="en-US" sz="2200"/>
              <a:t>import java.io.*;</a:t>
            </a:r>
          </a:p>
          <a:p>
            <a:pPr marL="95250" indent="-95250" eaLnBrk="1" hangingPunct="1">
              <a:lnSpc>
                <a:spcPct val="90000"/>
              </a:lnSpc>
              <a:spcBef>
                <a:spcPct val="0"/>
              </a:spcBef>
              <a:buFont typeface="Wingdings" pitchFamily="2" charset="2"/>
              <a:buNone/>
              <a:tabLst>
                <a:tab pos="95250" algn="l"/>
              </a:tabLst>
            </a:pPr>
            <a:r>
              <a:rPr lang="en-US" sz="2200"/>
              <a:t>public class EchoClient {</a:t>
            </a:r>
          </a:p>
          <a:p>
            <a:pPr marL="95250" indent="-95250" eaLnBrk="1" hangingPunct="1">
              <a:lnSpc>
                <a:spcPct val="90000"/>
              </a:lnSpc>
              <a:spcBef>
                <a:spcPct val="0"/>
              </a:spcBef>
              <a:buFont typeface="Wingdings" pitchFamily="2" charset="2"/>
              <a:buNone/>
              <a:tabLst>
                <a:tab pos="95250" algn="l"/>
              </a:tabLst>
            </a:pPr>
            <a:r>
              <a:rPr lang="en-US" sz="2200"/>
              <a:t>  public static final int </a:t>
            </a:r>
            <a:r>
              <a:rPr lang="en-US" sz="2200">
                <a:solidFill>
                  <a:srgbClr val="0000FF"/>
                </a:solidFill>
              </a:rPr>
              <a:t>ECHO_PORT = 7</a:t>
            </a:r>
            <a:r>
              <a:rPr lang="en-US" sz="2200"/>
              <a:t>;</a:t>
            </a:r>
          </a:p>
          <a:p>
            <a:pPr marL="95250" indent="-95250" eaLnBrk="1" hangingPunct="1">
              <a:lnSpc>
                <a:spcPct val="90000"/>
              </a:lnSpc>
              <a:spcBef>
                <a:spcPct val="0"/>
              </a:spcBef>
              <a:buFont typeface="Wingdings" pitchFamily="2" charset="2"/>
              <a:buNone/>
              <a:tabLst>
                <a:tab pos="95250" algn="l"/>
              </a:tabLst>
            </a:pPr>
            <a:r>
              <a:rPr lang="en-US" sz="2200"/>
              <a:t>  public static void main(String[] args) {</a:t>
            </a:r>
          </a:p>
          <a:p>
            <a:pPr marL="95250" indent="-95250" eaLnBrk="1" hangingPunct="1">
              <a:lnSpc>
                <a:spcPct val="90000"/>
              </a:lnSpc>
              <a:spcBef>
                <a:spcPct val="0"/>
              </a:spcBef>
              <a:buFont typeface="Wingdings" pitchFamily="2" charset="2"/>
              <a:buNone/>
              <a:tabLst>
                <a:tab pos="95250" algn="l"/>
              </a:tabLst>
            </a:pPr>
            <a:r>
              <a:rPr lang="en-US" sz="2200"/>
              <a:t>    String hostname = "localhost";</a:t>
            </a:r>
          </a:p>
          <a:p>
            <a:pPr marL="95250" indent="-95250" eaLnBrk="1" hangingPunct="1">
              <a:lnSpc>
                <a:spcPct val="90000"/>
              </a:lnSpc>
              <a:spcBef>
                <a:spcPct val="0"/>
              </a:spcBef>
              <a:buFont typeface="Wingdings" pitchFamily="2" charset="2"/>
              <a:buNone/>
              <a:tabLst>
                <a:tab pos="95250" algn="l"/>
              </a:tabLst>
            </a:pPr>
            <a:endParaRPr lang="en-US" sz="2200"/>
          </a:p>
          <a:p>
            <a:pPr marL="95250" indent="-95250" eaLnBrk="1" hangingPunct="1">
              <a:lnSpc>
                <a:spcPct val="90000"/>
              </a:lnSpc>
              <a:spcBef>
                <a:spcPct val="0"/>
              </a:spcBef>
              <a:buFont typeface="Wingdings" pitchFamily="2" charset="2"/>
              <a:buNone/>
              <a:tabLst>
                <a:tab pos="95250" algn="l"/>
              </a:tabLst>
            </a:pPr>
            <a:r>
              <a:rPr lang="en-US" sz="2200"/>
              <a:t>    PrintWriter out = null;</a:t>
            </a:r>
          </a:p>
          <a:p>
            <a:pPr marL="95250" indent="-95250" eaLnBrk="1" hangingPunct="1">
              <a:lnSpc>
                <a:spcPct val="90000"/>
              </a:lnSpc>
              <a:spcBef>
                <a:spcPct val="0"/>
              </a:spcBef>
              <a:buFont typeface="Wingdings" pitchFamily="2" charset="2"/>
              <a:buNone/>
              <a:tabLst>
                <a:tab pos="95250" algn="l"/>
              </a:tabLst>
            </a:pPr>
            <a:r>
              <a:rPr lang="en-US" sz="2200"/>
              <a:t>    BufferedReader networkIn = null;</a:t>
            </a:r>
          </a:p>
          <a:p>
            <a:pPr marL="95250" indent="-95250" eaLnBrk="1" hangingPunct="1">
              <a:lnSpc>
                <a:spcPct val="90000"/>
              </a:lnSpc>
              <a:spcBef>
                <a:spcPct val="0"/>
              </a:spcBef>
              <a:buFont typeface="Wingdings" pitchFamily="2" charset="2"/>
              <a:buNone/>
              <a:tabLst>
                <a:tab pos="95250" algn="l"/>
              </a:tabLst>
            </a:pPr>
            <a:r>
              <a:rPr lang="en-US" sz="2200"/>
              <a:t>    try {</a:t>
            </a:r>
          </a:p>
          <a:p>
            <a:pPr marL="95250" indent="-95250" eaLnBrk="1" hangingPunct="1">
              <a:lnSpc>
                <a:spcPct val="90000"/>
              </a:lnSpc>
              <a:spcBef>
                <a:spcPct val="0"/>
              </a:spcBef>
              <a:buFont typeface="Wingdings" pitchFamily="2" charset="2"/>
              <a:buNone/>
              <a:tabLst>
                <a:tab pos="95250" algn="l"/>
              </a:tabLst>
            </a:pPr>
            <a:r>
              <a:rPr lang="en-US" sz="2200"/>
              <a:t>      </a:t>
            </a:r>
            <a:r>
              <a:rPr lang="en-US" sz="2200">
                <a:solidFill>
                  <a:srgbClr val="0000FF"/>
                </a:solidFill>
              </a:rPr>
              <a:t>Socket theSocket = new Socket(hostname, ECHO_PORT);</a:t>
            </a:r>
          </a:p>
          <a:p>
            <a:pPr marL="95250" indent="-95250" eaLnBrk="1" hangingPunct="1">
              <a:lnSpc>
                <a:spcPct val="90000"/>
              </a:lnSpc>
              <a:spcBef>
                <a:spcPct val="0"/>
              </a:spcBef>
              <a:buFont typeface="Wingdings" pitchFamily="2" charset="2"/>
              <a:buNone/>
              <a:tabLst>
                <a:tab pos="95250" algn="l"/>
              </a:tabLst>
            </a:pPr>
            <a:r>
              <a:rPr lang="en-US" sz="2200"/>
              <a:t>      </a:t>
            </a:r>
            <a:r>
              <a:rPr lang="en-US" sz="2200">
                <a:solidFill>
                  <a:srgbClr val="0000FF"/>
                </a:solidFill>
              </a:rPr>
              <a:t>networkIn</a:t>
            </a:r>
            <a:r>
              <a:rPr lang="en-US" sz="2200"/>
              <a:t> = new BufferedReader(</a:t>
            </a:r>
          </a:p>
          <a:p>
            <a:pPr marL="95250" indent="-95250" eaLnBrk="1" hangingPunct="1">
              <a:lnSpc>
                <a:spcPct val="90000"/>
              </a:lnSpc>
              <a:spcBef>
                <a:spcPct val="0"/>
              </a:spcBef>
              <a:buFont typeface="Wingdings" pitchFamily="2" charset="2"/>
              <a:buNone/>
              <a:tabLst>
                <a:tab pos="95250" algn="l"/>
              </a:tabLst>
            </a:pPr>
            <a:r>
              <a:rPr lang="en-US" sz="2200"/>
              <a:t>          	new InputStreamReader(</a:t>
            </a:r>
            <a:r>
              <a:rPr lang="en-US" sz="2200">
                <a:solidFill>
                  <a:srgbClr val="0000FF"/>
                </a:solidFill>
              </a:rPr>
              <a:t>theSocket.getInputStream()</a:t>
            </a:r>
            <a:r>
              <a:rPr lang="en-US" sz="2200"/>
              <a:t>));</a:t>
            </a:r>
          </a:p>
          <a:p>
            <a:pPr marL="95250" indent="-95250" eaLnBrk="1" hangingPunct="1">
              <a:lnSpc>
                <a:spcPct val="90000"/>
              </a:lnSpc>
              <a:spcBef>
                <a:spcPct val="0"/>
              </a:spcBef>
              <a:buFont typeface="Wingdings" pitchFamily="2" charset="2"/>
              <a:buNone/>
              <a:tabLst>
                <a:tab pos="95250" algn="l"/>
              </a:tabLst>
            </a:pPr>
            <a:r>
              <a:rPr lang="en-US" sz="2200">
                <a:solidFill>
                  <a:srgbClr val="0000FF"/>
                </a:solidFill>
              </a:rPr>
              <a:t>     out</a:t>
            </a:r>
            <a:r>
              <a:rPr lang="en-US" sz="2200"/>
              <a:t> = new PrintWriter(</a:t>
            </a:r>
            <a:r>
              <a:rPr lang="en-US" sz="2200">
                <a:solidFill>
                  <a:srgbClr val="0000FF"/>
                </a:solidFill>
              </a:rPr>
              <a:t>theSocket.getOutputStream()</a:t>
            </a:r>
            <a:r>
              <a:rPr lang="en-US" sz="2200"/>
              <a:t>);</a:t>
            </a:r>
          </a:p>
          <a:p>
            <a:pPr marL="95250" indent="-95250" eaLnBrk="1" hangingPunct="1">
              <a:lnSpc>
                <a:spcPct val="90000"/>
              </a:lnSpc>
              <a:spcBef>
                <a:spcPct val="0"/>
              </a:spcBef>
              <a:buFont typeface="Wingdings" pitchFamily="2" charset="2"/>
              <a:buNone/>
              <a:tabLst>
                <a:tab pos="95250" algn="l"/>
              </a:tabLst>
            </a:pPr>
            <a:r>
              <a:rPr lang="en-US" sz="2200"/>
              <a:t>     BufferedReader </a:t>
            </a:r>
            <a:r>
              <a:rPr lang="en-US" sz="2200">
                <a:solidFill>
                  <a:srgbClr val="0000FF"/>
                </a:solidFill>
              </a:rPr>
              <a:t>userIn </a:t>
            </a:r>
            <a:r>
              <a:rPr lang="en-US" sz="2200"/>
              <a:t>= new BufferedReader(</a:t>
            </a:r>
          </a:p>
          <a:p>
            <a:pPr marL="95250" indent="-95250" eaLnBrk="1" hangingPunct="1">
              <a:lnSpc>
                <a:spcPct val="90000"/>
              </a:lnSpc>
              <a:spcBef>
                <a:spcPct val="0"/>
              </a:spcBef>
              <a:buFont typeface="Wingdings" pitchFamily="2" charset="2"/>
              <a:buNone/>
              <a:tabLst>
                <a:tab pos="95250" algn="l"/>
              </a:tabLst>
            </a:pPr>
            <a:r>
              <a:rPr lang="en-US" sz="2200"/>
              <a:t>          	new InputStreamReader(</a:t>
            </a:r>
            <a:r>
              <a:rPr lang="en-US" sz="2200">
                <a:solidFill>
                  <a:srgbClr val="0000FF"/>
                </a:solidFill>
              </a:rPr>
              <a:t>System.in</a:t>
            </a:r>
            <a:r>
              <a:rPr lang="en-US" sz="2200"/>
              <a:t>));</a:t>
            </a:r>
          </a:p>
          <a:p>
            <a:pPr marL="95250" indent="-95250" eaLnBrk="1" hangingPunct="1">
              <a:lnSpc>
                <a:spcPct val="90000"/>
              </a:lnSpc>
              <a:spcBef>
                <a:spcPct val="0"/>
              </a:spcBef>
              <a:buFont typeface="Wingdings" pitchFamily="2" charset="2"/>
              <a:buNone/>
              <a:tabLst>
                <a:tab pos="95250" algn="l"/>
              </a:tabLst>
            </a:pPr>
            <a:r>
              <a:rPr lang="en-US" sz="2200"/>
              <a:t>    </a:t>
            </a:r>
          </a:p>
          <a:p>
            <a:pPr marL="95250" indent="-95250" eaLnBrk="1" hangingPunct="1">
              <a:lnSpc>
                <a:spcPct val="90000"/>
              </a:lnSpc>
              <a:spcBef>
                <a:spcPct val="0"/>
              </a:spcBef>
              <a:buFont typeface="Wingdings" pitchFamily="2" charset="2"/>
              <a:buNone/>
              <a:tabLst>
                <a:tab pos="95250" algn="l"/>
              </a:tabLst>
            </a:pPr>
            <a:r>
              <a:rPr lang="en-US" sz="2200"/>
              <a:t>      System.out.println("Connected to echo server");</a:t>
            </a:r>
          </a:p>
          <a:p>
            <a:pPr marL="95250" indent="-95250" eaLnBrk="1" hangingPunct="1">
              <a:lnSpc>
                <a:spcPct val="90000"/>
              </a:lnSpc>
              <a:spcBef>
                <a:spcPct val="0"/>
              </a:spcBef>
              <a:buFont typeface="Wingdings" pitchFamily="2" charset="2"/>
              <a:buNone/>
              <a:tabLst>
                <a:tab pos="95250" algn="l"/>
              </a:tabLst>
            </a:pPr>
            <a:r>
              <a:rPr lang="en-US" sz="2200"/>
              <a:t>      System.out.println(</a:t>
            </a:r>
            <a:r>
              <a:rPr lang="en-US" sz="2200">
                <a:solidFill>
                  <a:srgbClr val="0000FF"/>
                </a:solidFill>
              </a:rPr>
              <a:t>networkIn.readLine()</a:t>
            </a:r>
            <a:r>
              <a:rPr lang="en-US" sz="2200"/>
              <a:t>);</a:t>
            </a:r>
          </a:p>
        </p:txBody>
      </p:sp>
    </p:spTree>
  </p:cSld>
  <p:clrMapOvr>
    <a:masterClrMapping/>
  </p:clrMapOvr>
  <p:transition spd="med">
    <p:comb/>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defRPr/>
            </a:pPr>
            <a:r>
              <a:rPr lang="en-US"/>
              <a:t>Client Socket - An Echo Client</a:t>
            </a:r>
          </a:p>
        </p:txBody>
      </p:sp>
      <p:sp>
        <p:nvSpPr>
          <p:cNvPr id="38915" name="Rectangle 3"/>
          <p:cNvSpPr>
            <a:spLocks noGrp="1" noChangeArrowheads="1"/>
          </p:cNvSpPr>
          <p:nvPr>
            <p:ph type="body" idx="1"/>
          </p:nvPr>
        </p:nvSpPr>
        <p:spPr/>
        <p:txBody>
          <a:bodyPr/>
          <a:lstStyle/>
          <a:p>
            <a:pPr marL="95250" indent="-95250" eaLnBrk="1" hangingPunct="1">
              <a:lnSpc>
                <a:spcPct val="90000"/>
              </a:lnSpc>
              <a:spcBef>
                <a:spcPct val="0"/>
              </a:spcBef>
              <a:buFont typeface="Wingdings" pitchFamily="2" charset="2"/>
              <a:buNone/>
              <a:tabLst>
                <a:tab pos="95250" algn="l"/>
              </a:tabLst>
            </a:pPr>
            <a:r>
              <a:rPr lang="en-US" sz="1800"/>
              <a:t>     </a:t>
            </a:r>
            <a:r>
              <a:rPr lang="en-US" sz="2200"/>
              <a:t>while (true) {</a:t>
            </a:r>
          </a:p>
          <a:p>
            <a:pPr marL="95250" indent="-95250" eaLnBrk="1" hangingPunct="1">
              <a:lnSpc>
                <a:spcPct val="90000"/>
              </a:lnSpc>
              <a:spcBef>
                <a:spcPct val="0"/>
              </a:spcBef>
              <a:buFont typeface="Wingdings" pitchFamily="2" charset="2"/>
              <a:buNone/>
              <a:tabLst>
                <a:tab pos="95250" algn="l"/>
              </a:tabLst>
            </a:pPr>
            <a:r>
              <a:rPr lang="en-US" sz="2200"/>
              <a:t>        </a:t>
            </a:r>
            <a:r>
              <a:rPr lang="en-US" sz="2200">
                <a:solidFill>
                  <a:srgbClr val="0000FF"/>
                </a:solidFill>
              </a:rPr>
              <a:t>String theLine = userIn.readLine();</a:t>
            </a:r>
          </a:p>
          <a:p>
            <a:pPr marL="95250" indent="-95250" eaLnBrk="1" hangingPunct="1">
              <a:lnSpc>
                <a:spcPct val="90000"/>
              </a:lnSpc>
              <a:spcBef>
                <a:spcPct val="0"/>
              </a:spcBef>
              <a:buFont typeface="Wingdings" pitchFamily="2" charset="2"/>
              <a:buNone/>
              <a:tabLst>
                <a:tab pos="95250" algn="l"/>
              </a:tabLst>
            </a:pPr>
            <a:r>
              <a:rPr lang="en-US" sz="2200">
                <a:solidFill>
                  <a:srgbClr val="0000FF"/>
                </a:solidFill>
              </a:rPr>
              <a:t>        out.println(theLine);  out.flush();</a:t>
            </a:r>
          </a:p>
          <a:p>
            <a:pPr marL="95250" indent="-95250" eaLnBrk="1" hangingPunct="1">
              <a:lnSpc>
                <a:spcPct val="90000"/>
              </a:lnSpc>
              <a:spcBef>
                <a:spcPct val="0"/>
              </a:spcBef>
              <a:buFont typeface="Wingdings" pitchFamily="2" charset="2"/>
              <a:buNone/>
              <a:tabLst>
                <a:tab pos="95250" algn="l"/>
              </a:tabLst>
            </a:pPr>
            <a:r>
              <a:rPr lang="en-US" sz="2200">
                <a:solidFill>
                  <a:srgbClr val="0000FF"/>
                </a:solidFill>
              </a:rPr>
              <a:t>        System.out.println(networkIn.readLine());</a:t>
            </a:r>
          </a:p>
          <a:p>
            <a:pPr marL="95250" indent="-95250" eaLnBrk="1" hangingPunct="1">
              <a:lnSpc>
                <a:spcPct val="90000"/>
              </a:lnSpc>
              <a:spcBef>
                <a:spcPct val="0"/>
              </a:spcBef>
              <a:buFont typeface="Wingdings" pitchFamily="2" charset="2"/>
              <a:buNone/>
              <a:tabLst>
                <a:tab pos="95250" algn="l"/>
              </a:tabLst>
            </a:pPr>
            <a:r>
              <a:rPr lang="en-US" sz="2200"/>
              <a:t>        if (theLine.equals("BYE")) break;</a:t>
            </a:r>
          </a:p>
          <a:p>
            <a:pPr marL="95250" indent="-95250" eaLnBrk="1" hangingPunct="1">
              <a:lnSpc>
                <a:spcPct val="90000"/>
              </a:lnSpc>
              <a:spcBef>
                <a:spcPct val="0"/>
              </a:spcBef>
              <a:buFont typeface="Wingdings" pitchFamily="2" charset="2"/>
              <a:buNone/>
              <a:tabLst>
                <a:tab pos="95250" algn="l"/>
              </a:tabLst>
            </a:pPr>
            <a:r>
              <a:rPr lang="en-US" sz="2200"/>
              <a:t>      }</a:t>
            </a:r>
          </a:p>
          <a:p>
            <a:pPr marL="95250" indent="-95250" eaLnBrk="1" hangingPunct="1">
              <a:lnSpc>
                <a:spcPct val="90000"/>
              </a:lnSpc>
              <a:spcBef>
                <a:spcPct val="0"/>
              </a:spcBef>
              <a:buFont typeface="Wingdings" pitchFamily="2" charset="2"/>
              <a:buNone/>
              <a:tabLst>
                <a:tab pos="95250" algn="l"/>
              </a:tabLst>
            </a:pPr>
            <a:r>
              <a:rPr lang="en-US" sz="2200"/>
              <a:t>    } // end try</a:t>
            </a:r>
          </a:p>
          <a:p>
            <a:pPr marL="95250" indent="-95250" eaLnBrk="1" hangingPunct="1">
              <a:lnSpc>
                <a:spcPct val="90000"/>
              </a:lnSpc>
              <a:spcBef>
                <a:spcPct val="0"/>
              </a:spcBef>
              <a:buFont typeface="Wingdings" pitchFamily="2" charset="2"/>
              <a:buNone/>
              <a:tabLst>
                <a:tab pos="95250" algn="l"/>
              </a:tabLst>
            </a:pPr>
            <a:r>
              <a:rPr lang="en-US" sz="2200"/>
              <a:t>    catch (IOException e) {</a:t>
            </a:r>
          </a:p>
          <a:p>
            <a:pPr marL="95250" indent="-95250" eaLnBrk="1" hangingPunct="1">
              <a:lnSpc>
                <a:spcPct val="90000"/>
              </a:lnSpc>
              <a:spcBef>
                <a:spcPct val="0"/>
              </a:spcBef>
              <a:buFont typeface="Wingdings" pitchFamily="2" charset="2"/>
              <a:buNone/>
              <a:tabLst>
                <a:tab pos="95250" algn="l"/>
              </a:tabLst>
            </a:pPr>
            <a:r>
              <a:rPr lang="en-US" sz="2200"/>
              <a:t>         System.err.println(e);</a:t>
            </a:r>
          </a:p>
          <a:p>
            <a:pPr marL="95250" indent="-95250" eaLnBrk="1" hangingPunct="1">
              <a:lnSpc>
                <a:spcPct val="90000"/>
              </a:lnSpc>
              <a:spcBef>
                <a:spcPct val="0"/>
              </a:spcBef>
              <a:buFont typeface="Wingdings" pitchFamily="2" charset="2"/>
              <a:buNone/>
              <a:tabLst>
                <a:tab pos="95250" algn="l"/>
              </a:tabLst>
            </a:pPr>
            <a:r>
              <a:rPr lang="en-US" sz="2200"/>
              <a:t>    }</a:t>
            </a:r>
          </a:p>
          <a:p>
            <a:pPr marL="95250" indent="-95250" eaLnBrk="1" hangingPunct="1">
              <a:lnSpc>
                <a:spcPct val="90000"/>
              </a:lnSpc>
              <a:spcBef>
                <a:spcPct val="0"/>
              </a:spcBef>
              <a:buFont typeface="Wingdings" pitchFamily="2" charset="2"/>
              <a:buNone/>
              <a:tabLst>
                <a:tab pos="95250" algn="l"/>
              </a:tabLst>
            </a:pPr>
            <a:r>
              <a:rPr lang="en-US" sz="2200"/>
              <a:t>    finally {</a:t>
            </a:r>
          </a:p>
          <a:p>
            <a:pPr marL="95250" indent="-95250" eaLnBrk="1" hangingPunct="1">
              <a:lnSpc>
                <a:spcPct val="90000"/>
              </a:lnSpc>
              <a:spcBef>
                <a:spcPct val="0"/>
              </a:spcBef>
              <a:buFont typeface="Wingdings" pitchFamily="2" charset="2"/>
              <a:buNone/>
              <a:tabLst>
                <a:tab pos="95250" algn="l"/>
              </a:tabLst>
            </a:pPr>
            <a:r>
              <a:rPr lang="en-US" sz="2200"/>
              <a:t>      try {</a:t>
            </a:r>
          </a:p>
          <a:p>
            <a:pPr marL="95250" indent="-95250" eaLnBrk="1" hangingPunct="1">
              <a:lnSpc>
                <a:spcPct val="90000"/>
              </a:lnSpc>
              <a:spcBef>
                <a:spcPct val="0"/>
              </a:spcBef>
              <a:buFont typeface="Wingdings" pitchFamily="2" charset="2"/>
              <a:buNone/>
              <a:tabLst>
                <a:tab pos="95250" algn="l"/>
              </a:tabLst>
            </a:pPr>
            <a:r>
              <a:rPr lang="en-US" sz="2200"/>
              <a:t>        if (networkIn != null)   </a:t>
            </a:r>
            <a:r>
              <a:rPr lang="en-US" sz="2200">
                <a:solidFill>
                  <a:srgbClr val="0000FF"/>
                </a:solidFill>
              </a:rPr>
              <a:t>networkIn.close();</a:t>
            </a:r>
          </a:p>
          <a:p>
            <a:pPr marL="95250" indent="-95250" eaLnBrk="1" hangingPunct="1">
              <a:lnSpc>
                <a:spcPct val="90000"/>
              </a:lnSpc>
              <a:spcBef>
                <a:spcPct val="0"/>
              </a:spcBef>
              <a:buFont typeface="Wingdings" pitchFamily="2" charset="2"/>
              <a:buNone/>
              <a:tabLst>
                <a:tab pos="95250" algn="l"/>
              </a:tabLst>
            </a:pPr>
            <a:r>
              <a:rPr lang="en-US" sz="2200"/>
              <a:t>        if (out != null)             </a:t>
            </a:r>
            <a:r>
              <a:rPr lang="en-US" sz="2200">
                <a:solidFill>
                  <a:srgbClr val="0000FF"/>
                </a:solidFill>
              </a:rPr>
              <a:t>out.close();</a:t>
            </a:r>
          </a:p>
          <a:p>
            <a:pPr marL="95250" indent="-95250" eaLnBrk="1" hangingPunct="1">
              <a:lnSpc>
                <a:spcPct val="90000"/>
              </a:lnSpc>
              <a:spcBef>
                <a:spcPct val="0"/>
              </a:spcBef>
              <a:buFont typeface="Wingdings" pitchFamily="2" charset="2"/>
              <a:buNone/>
              <a:tabLst>
                <a:tab pos="95250" algn="l"/>
              </a:tabLst>
            </a:pPr>
            <a:r>
              <a:rPr lang="en-US" sz="2200"/>
              <a:t>      }</a:t>
            </a:r>
          </a:p>
          <a:p>
            <a:pPr marL="95250" indent="-95250" eaLnBrk="1" hangingPunct="1">
              <a:lnSpc>
                <a:spcPct val="90000"/>
              </a:lnSpc>
              <a:spcBef>
                <a:spcPct val="0"/>
              </a:spcBef>
              <a:buFont typeface="Wingdings" pitchFamily="2" charset="2"/>
              <a:buNone/>
              <a:tabLst>
                <a:tab pos="95250" algn="l"/>
              </a:tabLst>
            </a:pPr>
            <a:r>
              <a:rPr lang="en-US" sz="2200"/>
              <a:t>      catch (IOException e) {}</a:t>
            </a:r>
          </a:p>
          <a:p>
            <a:pPr marL="95250" indent="-95250" eaLnBrk="1" hangingPunct="1">
              <a:lnSpc>
                <a:spcPct val="90000"/>
              </a:lnSpc>
              <a:spcBef>
                <a:spcPct val="0"/>
              </a:spcBef>
              <a:buFont typeface="Wingdings" pitchFamily="2" charset="2"/>
              <a:buNone/>
              <a:tabLst>
                <a:tab pos="95250" algn="l"/>
              </a:tabLst>
            </a:pPr>
            <a:r>
              <a:rPr lang="en-US" sz="2200"/>
              <a:t>    }</a:t>
            </a:r>
          </a:p>
          <a:p>
            <a:pPr marL="95250" indent="-95250" eaLnBrk="1" hangingPunct="1">
              <a:lnSpc>
                <a:spcPct val="90000"/>
              </a:lnSpc>
              <a:spcBef>
                <a:spcPct val="0"/>
              </a:spcBef>
              <a:buFont typeface="Wingdings" pitchFamily="2" charset="2"/>
              <a:buNone/>
              <a:tabLst>
                <a:tab pos="95250" algn="l"/>
              </a:tabLst>
            </a:pPr>
            <a:r>
              <a:rPr lang="en-US" sz="2200"/>
              <a:t>  } // end main</a:t>
            </a:r>
          </a:p>
          <a:p>
            <a:pPr marL="95250" indent="-95250" eaLnBrk="1" hangingPunct="1">
              <a:lnSpc>
                <a:spcPct val="90000"/>
              </a:lnSpc>
              <a:spcBef>
                <a:spcPct val="0"/>
              </a:spcBef>
              <a:buFont typeface="Wingdings" pitchFamily="2" charset="2"/>
              <a:buNone/>
              <a:tabLst>
                <a:tab pos="95250" algn="l"/>
              </a:tabLst>
            </a:pPr>
            <a:r>
              <a:rPr lang="en-US" sz="2200"/>
              <a:t>}</a:t>
            </a:r>
          </a:p>
        </p:txBody>
      </p:sp>
    </p:spTree>
  </p:cSld>
  <p:clrMapOvr>
    <a:masterClrMapping/>
  </p:clrMapOvr>
  <p:transition spd="med">
    <p:comb/>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defRPr/>
            </a:pPr>
            <a:r>
              <a:rPr lang="en-US"/>
              <a:t>Client Socket - Closing the Socket</a:t>
            </a:r>
          </a:p>
        </p:txBody>
      </p:sp>
      <p:sp>
        <p:nvSpPr>
          <p:cNvPr id="39939" name="Rectangle 3"/>
          <p:cNvSpPr>
            <a:spLocks noGrp="1" noChangeArrowheads="1"/>
          </p:cNvSpPr>
          <p:nvPr>
            <p:ph type="body" idx="1"/>
          </p:nvPr>
        </p:nvSpPr>
        <p:spPr/>
        <p:txBody>
          <a:bodyPr/>
          <a:lstStyle/>
          <a:p>
            <a:pPr marL="174625" indent="-174625" eaLnBrk="1" hangingPunct="1">
              <a:lnSpc>
                <a:spcPct val="80000"/>
              </a:lnSpc>
              <a:tabLst>
                <a:tab pos="95250" algn="l"/>
              </a:tabLst>
            </a:pPr>
            <a:r>
              <a:rPr lang="en-US" sz="2600" b="1">
                <a:solidFill>
                  <a:srgbClr val="0000FF"/>
                </a:solidFill>
              </a:rPr>
              <a:t>public synchronized void close( ) throws IOException</a:t>
            </a:r>
          </a:p>
          <a:p>
            <a:pPr marL="174625" indent="-174625" eaLnBrk="1" hangingPunct="1">
              <a:lnSpc>
                <a:spcPct val="80000"/>
              </a:lnSpc>
              <a:tabLst>
                <a:tab pos="95250" algn="l"/>
              </a:tabLst>
            </a:pPr>
            <a:r>
              <a:rPr lang="en-US" sz="2600"/>
              <a:t>When you're through with a socket, you should call its close( ) method to disconnect. Ideally, you put this in a finally block so that the socket is closed whether or not an exception is thrown. </a:t>
            </a:r>
          </a:p>
          <a:p>
            <a:pPr marL="0" indent="0" eaLnBrk="1" hangingPunct="1">
              <a:lnSpc>
                <a:spcPct val="80000"/>
              </a:lnSpc>
              <a:buNone/>
              <a:tabLst>
                <a:tab pos="95250" algn="l"/>
              </a:tabLst>
            </a:pPr>
            <a:r>
              <a:rPr lang="en-US" sz="2600"/>
              <a:t>  Socket connection = null;</a:t>
            </a:r>
          </a:p>
          <a:p>
            <a:pPr marL="174625" indent="-174625" eaLnBrk="1" hangingPunct="1">
              <a:lnSpc>
                <a:spcPct val="90000"/>
              </a:lnSpc>
              <a:spcBef>
                <a:spcPct val="0"/>
              </a:spcBef>
              <a:buFont typeface="Wingdings" pitchFamily="2" charset="2"/>
              <a:buNone/>
              <a:tabLst>
                <a:tab pos="95250" algn="l"/>
              </a:tabLst>
            </a:pPr>
            <a:r>
              <a:rPr lang="en-US" sz="2600"/>
              <a:t>  </a:t>
            </a:r>
            <a:r>
              <a:rPr lang="en-US" sz="2600">
                <a:solidFill>
                  <a:srgbClr val="FF0000"/>
                </a:solidFill>
              </a:rPr>
              <a:t>try {</a:t>
            </a:r>
          </a:p>
          <a:p>
            <a:pPr marL="174625" indent="-174625" eaLnBrk="1" hangingPunct="1">
              <a:lnSpc>
                <a:spcPct val="90000"/>
              </a:lnSpc>
              <a:spcBef>
                <a:spcPct val="0"/>
              </a:spcBef>
              <a:buFont typeface="Wingdings" pitchFamily="2" charset="2"/>
              <a:buNone/>
              <a:tabLst>
                <a:tab pos="95250" algn="l"/>
              </a:tabLst>
            </a:pPr>
            <a:r>
              <a:rPr lang="en-US" sz="2600"/>
              <a:t>		   </a:t>
            </a:r>
            <a:r>
              <a:rPr lang="en-US" sz="2600">
                <a:solidFill>
                  <a:srgbClr val="0000FF"/>
                </a:solidFill>
              </a:rPr>
              <a:t>Socket connection = new Socket("www.oreilly.com", 13);</a:t>
            </a:r>
          </a:p>
          <a:p>
            <a:pPr marL="174625" indent="-174625" eaLnBrk="1" hangingPunct="1">
              <a:lnSpc>
                <a:spcPct val="90000"/>
              </a:lnSpc>
              <a:spcBef>
                <a:spcPct val="0"/>
              </a:spcBef>
              <a:buFont typeface="Wingdings" pitchFamily="2" charset="2"/>
              <a:buNone/>
              <a:tabLst>
                <a:tab pos="95250" algn="l"/>
              </a:tabLst>
            </a:pPr>
            <a:r>
              <a:rPr lang="en-US" sz="2600"/>
              <a:t>		   // interact with the socket</a:t>
            </a:r>
          </a:p>
          <a:p>
            <a:pPr marL="174625" indent="-174625" eaLnBrk="1" hangingPunct="1">
              <a:lnSpc>
                <a:spcPct val="90000"/>
              </a:lnSpc>
              <a:spcBef>
                <a:spcPct val="0"/>
              </a:spcBef>
              <a:buFont typeface="Wingdings" pitchFamily="2" charset="2"/>
              <a:buNone/>
              <a:tabLst>
                <a:tab pos="95250" algn="l"/>
              </a:tabLst>
            </a:pPr>
            <a:r>
              <a:rPr lang="en-US" sz="2600"/>
              <a:t>  </a:t>
            </a:r>
            <a:r>
              <a:rPr lang="en-US" sz="2600">
                <a:solidFill>
                  <a:srgbClr val="FF0000"/>
                </a:solidFill>
              </a:rPr>
              <a:t>}</a:t>
            </a:r>
            <a:r>
              <a:rPr lang="en-US" sz="2600"/>
              <a:t> // end try</a:t>
            </a:r>
          </a:p>
          <a:p>
            <a:pPr marL="174625" indent="-174625" eaLnBrk="1" hangingPunct="1">
              <a:lnSpc>
                <a:spcPct val="90000"/>
              </a:lnSpc>
              <a:spcBef>
                <a:spcPct val="0"/>
              </a:spcBef>
              <a:buFont typeface="Wingdings" pitchFamily="2" charset="2"/>
              <a:buNone/>
              <a:tabLst>
                <a:tab pos="95250" algn="l"/>
              </a:tabLst>
            </a:pPr>
            <a:r>
              <a:rPr lang="en-US" sz="2600"/>
              <a:t>  catch (UnknownHostException e) { System.err.println(e); }</a:t>
            </a:r>
          </a:p>
          <a:p>
            <a:pPr marL="174625" indent="-174625" eaLnBrk="1" hangingPunct="1">
              <a:lnSpc>
                <a:spcPct val="90000"/>
              </a:lnSpc>
              <a:spcBef>
                <a:spcPct val="0"/>
              </a:spcBef>
              <a:buFont typeface="Wingdings" pitchFamily="2" charset="2"/>
              <a:buNone/>
              <a:tabLst>
                <a:tab pos="95250" algn="l"/>
              </a:tabLst>
            </a:pPr>
            <a:r>
              <a:rPr lang="en-US" sz="2600"/>
              <a:t>  catch (IOException e) {System.err.println(e);}</a:t>
            </a:r>
          </a:p>
          <a:p>
            <a:pPr marL="174625" indent="-174625" eaLnBrk="1" hangingPunct="1">
              <a:lnSpc>
                <a:spcPct val="90000"/>
              </a:lnSpc>
              <a:spcBef>
                <a:spcPct val="0"/>
              </a:spcBef>
              <a:buFont typeface="Wingdings" pitchFamily="2" charset="2"/>
              <a:buNone/>
              <a:tabLst>
                <a:tab pos="95250" algn="l"/>
              </a:tabLst>
            </a:pPr>
            <a:r>
              <a:rPr lang="en-US" sz="2600"/>
              <a:t>  </a:t>
            </a:r>
            <a:r>
              <a:rPr lang="en-US" sz="2600" b="1">
                <a:solidFill>
                  <a:srgbClr val="FF0000"/>
                </a:solidFill>
              </a:rPr>
              <a:t>finally {</a:t>
            </a:r>
          </a:p>
          <a:p>
            <a:pPr marL="174625" indent="-174625" eaLnBrk="1" hangingPunct="1">
              <a:lnSpc>
                <a:spcPct val="90000"/>
              </a:lnSpc>
              <a:spcBef>
                <a:spcPct val="0"/>
              </a:spcBef>
              <a:buFont typeface="Wingdings" pitchFamily="2" charset="2"/>
              <a:buNone/>
              <a:tabLst>
                <a:tab pos="95250" algn="l"/>
              </a:tabLst>
            </a:pPr>
            <a:r>
              <a:rPr lang="en-US" sz="2600" b="1"/>
              <a:t>			</a:t>
            </a:r>
            <a:r>
              <a:rPr lang="en-US" sz="2600" b="1">
                <a:solidFill>
                  <a:srgbClr val="0000FF"/>
                </a:solidFill>
              </a:rPr>
              <a:t>if (connection != null) connection.close( );</a:t>
            </a:r>
          </a:p>
          <a:p>
            <a:pPr marL="174625" indent="-174625" eaLnBrk="1" hangingPunct="1">
              <a:lnSpc>
                <a:spcPct val="90000"/>
              </a:lnSpc>
              <a:spcBef>
                <a:spcPct val="0"/>
              </a:spcBef>
              <a:buFont typeface="Wingdings" pitchFamily="2" charset="2"/>
              <a:buNone/>
              <a:tabLst>
                <a:tab pos="95250" algn="l"/>
              </a:tabLst>
            </a:pPr>
            <a:r>
              <a:rPr lang="en-US" sz="2600" b="1"/>
              <a:t> </a:t>
            </a:r>
            <a:r>
              <a:rPr lang="en-US" sz="2600" b="1">
                <a:solidFill>
                  <a:srgbClr val="FF0000"/>
                </a:solidFill>
              </a:rPr>
              <a:t>}</a:t>
            </a:r>
          </a:p>
        </p:txBody>
      </p:sp>
    </p:spTree>
  </p:cSld>
  <p:clrMapOvr>
    <a:masterClrMapping/>
  </p:clrMapOvr>
  <p:transition spd="med">
    <p:comb/>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F5D4A-4A16-4FAA-932C-F696C796EC68}"/>
              </a:ext>
            </a:extLst>
          </p:cNvPr>
          <p:cNvSpPr>
            <a:spLocks noGrp="1"/>
          </p:cNvSpPr>
          <p:nvPr>
            <p:ph type="title"/>
          </p:nvPr>
        </p:nvSpPr>
        <p:spPr/>
        <p:txBody>
          <a:bodyPr/>
          <a:lstStyle/>
          <a:p>
            <a:r>
              <a:rPr lang="vi-VN"/>
              <a:t>Program using server socket</a:t>
            </a:r>
          </a:p>
        </p:txBody>
      </p:sp>
      <p:sp>
        <p:nvSpPr>
          <p:cNvPr id="3" name="Content Placeholder 2">
            <a:extLst>
              <a:ext uri="{FF2B5EF4-FFF2-40B4-BE49-F238E27FC236}">
                <a16:creationId xmlns:a16="http://schemas.microsoft.com/office/drawing/2014/main" id="{2209E73E-E4DC-48B7-8247-2BF2C40DE78C}"/>
              </a:ext>
            </a:extLst>
          </p:cNvPr>
          <p:cNvSpPr>
            <a:spLocks noGrp="1"/>
          </p:cNvSpPr>
          <p:nvPr>
            <p:ph idx="1"/>
          </p:nvPr>
        </p:nvSpPr>
        <p:spPr/>
        <p:txBody>
          <a:bodyPr/>
          <a:lstStyle/>
          <a:p>
            <a:pPr marL="514350" indent="-514350">
              <a:spcBef>
                <a:spcPts val="300"/>
              </a:spcBef>
              <a:buSzPct val="100000"/>
              <a:buFont typeface="+mj-lt"/>
              <a:buAutoNum type="arabicParenR"/>
            </a:pPr>
            <a:r>
              <a:rPr lang="en-US"/>
              <a:t>Create a ServerSocket, specifying a port to listen on.</a:t>
            </a:r>
          </a:p>
          <a:p>
            <a:pPr marL="514350" indent="-514350">
              <a:spcBef>
                <a:spcPts val="300"/>
              </a:spcBef>
              <a:buSzPct val="100000"/>
              <a:buFont typeface="+mj-lt"/>
              <a:buAutoNum type="arabicParenR"/>
            </a:pPr>
            <a:r>
              <a:rPr lang="en-US"/>
              <a:t>Invoke the ServerSocket's accept() method to listen on the configured port for a client connection.</a:t>
            </a:r>
          </a:p>
          <a:p>
            <a:pPr marL="514350" indent="-514350">
              <a:spcBef>
                <a:spcPts val="300"/>
              </a:spcBef>
              <a:buSzPct val="100000"/>
              <a:buFont typeface="+mj-lt"/>
              <a:buAutoNum type="arabicParenR"/>
            </a:pPr>
            <a:r>
              <a:rPr lang="en-US"/>
              <a:t>When a client connects to the server, the accept() method returns a Socket through which the server can communicate with the client: Obtain an InputStream to read from the client and an OutputStream write to the client.</a:t>
            </a:r>
          </a:p>
          <a:p>
            <a:pPr marL="514350" indent="-514350">
              <a:spcBef>
                <a:spcPts val="300"/>
              </a:spcBef>
              <a:buSzPct val="100000"/>
              <a:buFont typeface="+mj-lt"/>
              <a:buAutoNum type="arabicParenR"/>
            </a:pPr>
            <a:r>
              <a:rPr lang="en-US"/>
              <a:t>Pass the Socket to another thread to process so that your server can continue listening for additional connections.</a:t>
            </a:r>
          </a:p>
          <a:p>
            <a:pPr marL="514350" indent="-514350">
              <a:spcBef>
                <a:spcPts val="300"/>
              </a:spcBef>
              <a:buSzPct val="100000"/>
              <a:buFont typeface="+mj-lt"/>
              <a:buAutoNum type="arabicParenR"/>
            </a:pPr>
            <a:r>
              <a:rPr lang="en-US"/>
              <a:t>Call the ServerSocket's accept() method again to listen for another connection.</a:t>
            </a:r>
            <a:endParaRPr lang="vi-VN"/>
          </a:p>
        </p:txBody>
      </p:sp>
    </p:spTree>
    <p:extLst>
      <p:ext uri="{BB962C8B-B14F-4D97-AF65-F5344CB8AC3E}">
        <p14:creationId xmlns:p14="http://schemas.microsoft.com/office/powerpoint/2010/main" val="2001748184"/>
      </p:ext>
    </p:extLst>
  </p:cSld>
  <p:clrMapOvr>
    <a:masterClrMapping/>
  </p:clrMapOvr>
  <p:transition spd="med">
    <p:comb/>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defRPr/>
            </a:pPr>
            <a:r>
              <a:rPr lang="en-US"/>
              <a:t>ServerSocket - Sockets for Servers</a:t>
            </a:r>
          </a:p>
        </p:txBody>
      </p:sp>
      <p:sp>
        <p:nvSpPr>
          <p:cNvPr id="45059" name="Rectangle 3"/>
          <p:cNvSpPr>
            <a:spLocks noGrp="1" noChangeArrowheads="1"/>
          </p:cNvSpPr>
          <p:nvPr>
            <p:ph type="body" idx="1"/>
          </p:nvPr>
        </p:nvSpPr>
        <p:spPr/>
        <p:txBody>
          <a:bodyPr/>
          <a:lstStyle/>
          <a:p>
            <a:pPr marL="174625" indent="-174625" eaLnBrk="1" hangingPunct="1">
              <a:lnSpc>
                <a:spcPct val="90000"/>
              </a:lnSpc>
              <a:spcBef>
                <a:spcPct val="10000"/>
              </a:spcBef>
            </a:pPr>
            <a:r>
              <a:rPr lang="en-US" sz="2400" b="1">
                <a:solidFill>
                  <a:srgbClr val="0000FF"/>
                </a:solidFill>
              </a:rPr>
              <a:t>public ServerSocket(int port) throws IOException, BindException</a:t>
            </a:r>
          </a:p>
          <a:p>
            <a:pPr marL="174625" indent="-174625" eaLnBrk="1" hangingPunct="1">
              <a:lnSpc>
                <a:spcPct val="90000"/>
              </a:lnSpc>
              <a:spcBef>
                <a:spcPct val="10000"/>
              </a:spcBef>
            </a:pPr>
            <a:r>
              <a:rPr lang="en-US" sz="2400"/>
              <a:t>This constructor creates a server socket on the port specified by the argument.</a:t>
            </a:r>
          </a:p>
          <a:p>
            <a:pPr marL="174625" indent="-174625" eaLnBrk="1" hangingPunct="1">
              <a:lnSpc>
                <a:spcPct val="90000"/>
              </a:lnSpc>
              <a:spcBef>
                <a:spcPct val="10000"/>
              </a:spcBef>
            </a:pPr>
            <a:r>
              <a:rPr lang="en-US" sz="2400"/>
              <a:t>For example, to create a server socket that would be used by an HTTP server on port 80, you would write:</a:t>
            </a:r>
          </a:p>
          <a:p>
            <a:pPr marL="174625" indent="-174625" eaLnBrk="1" hangingPunct="1">
              <a:lnSpc>
                <a:spcPct val="90000"/>
              </a:lnSpc>
              <a:spcBef>
                <a:spcPct val="10000"/>
              </a:spcBef>
              <a:buFont typeface="Wingdings" pitchFamily="2" charset="2"/>
              <a:buNone/>
            </a:pPr>
            <a:r>
              <a:rPr lang="en-US" sz="2400"/>
              <a:t> try {</a:t>
            </a:r>
          </a:p>
          <a:p>
            <a:pPr marL="174625" indent="-174625" eaLnBrk="1" hangingPunct="1">
              <a:lnSpc>
                <a:spcPct val="90000"/>
              </a:lnSpc>
              <a:spcBef>
                <a:spcPct val="10000"/>
              </a:spcBef>
              <a:buFont typeface="Wingdings" pitchFamily="2" charset="2"/>
              <a:buNone/>
            </a:pPr>
            <a:r>
              <a:rPr lang="en-US" sz="2400"/>
              <a:t>    </a:t>
            </a:r>
            <a:r>
              <a:rPr lang="en-US" sz="2400">
                <a:solidFill>
                  <a:srgbClr val="0000FF"/>
                </a:solidFill>
              </a:rPr>
              <a:t>ServerSocket httpd = new ServerSocket(80);</a:t>
            </a:r>
          </a:p>
          <a:p>
            <a:pPr marL="174625" indent="-174625" eaLnBrk="1" hangingPunct="1">
              <a:lnSpc>
                <a:spcPct val="90000"/>
              </a:lnSpc>
              <a:spcBef>
                <a:spcPct val="10000"/>
              </a:spcBef>
              <a:buFont typeface="Wingdings" pitchFamily="2" charset="2"/>
              <a:buNone/>
            </a:pPr>
            <a:r>
              <a:rPr lang="en-US" sz="2400"/>
              <a:t> }  catch (IOException e) { System.err.println(e); }</a:t>
            </a:r>
          </a:p>
          <a:p>
            <a:pPr marL="174625" indent="-174625" eaLnBrk="1" hangingPunct="1">
              <a:lnSpc>
                <a:spcPct val="90000"/>
              </a:lnSpc>
              <a:spcBef>
                <a:spcPct val="10000"/>
              </a:spcBef>
            </a:pPr>
            <a:r>
              <a:rPr lang="en-US" sz="2400"/>
              <a:t>The constructor throws an IOException (specifically, a BindException) if the socket cannot be created and bound to the requested port. </a:t>
            </a:r>
          </a:p>
          <a:p>
            <a:pPr marL="174625" indent="-174625" eaLnBrk="1" hangingPunct="1">
              <a:lnSpc>
                <a:spcPct val="90000"/>
              </a:lnSpc>
              <a:spcBef>
                <a:spcPct val="10000"/>
              </a:spcBef>
            </a:pPr>
            <a:r>
              <a:rPr lang="en-US" sz="2400"/>
              <a:t>An </a:t>
            </a:r>
            <a:r>
              <a:rPr lang="en-US" sz="2400" b="1"/>
              <a:t>IOException</a:t>
            </a:r>
            <a:r>
              <a:rPr lang="en-US" sz="2400"/>
              <a:t> when creating a </a:t>
            </a:r>
            <a:r>
              <a:rPr lang="en-US" sz="2400" b="1"/>
              <a:t>ServerSocket</a:t>
            </a:r>
            <a:r>
              <a:rPr lang="en-US" sz="2400"/>
              <a:t> almost always means one of two things. Either </a:t>
            </a:r>
            <a:r>
              <a:rPr lang="en-US" sz="2400" b="1"/>
              <a:t>another server socket is already using the requested port</a:t>
            </a:r>
            <a:r>
              <a:rPr lang="en-US" sz="2400"/>
              <a:t>, or you're trying to connect to a </a:t>
            </a:r>
            <a:r>
              <a:rPr lang="en-US" sz="2400" b="1"/>
              <a:t>port from 1 to 1023 on Unix without root (superuser) privileges</a:t>
            </a:r>
            <a:r>
              <a:rPr lang="en-US" sz="2400"/>
              <a:t>.</a:t>
            </a:r>
          </a:p>
        </p:txBody>
      </p:sp>
    </p:spTree>
  </p:cSld>
  <p:clrMapOvr>
    <a:masterClrMapping/>
  </p:clrMapOvr>
  <p:transition spd="med">
    <p:comb/>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defRPr/>
            </a:pPr>
            <a:r>
              <a:rPr lang="en-US" sz="2800"/>
              <a:t>ServerSocket - LocalServerPortScanner</a:t>
            </a:r>
          </a:p>
        </p:txBody>
      </p:sp>
      <p:sp>
        <p:nvSpPr>
          <p:cNvPr id="46083" name="Rectangle 3"/>
          <p:cNvSpPr>
            <a:spLocks noGrp="1" noChangeArrowheads="1"/>
          </p:cNvSpPr>
          <p:nvPr>
            <p:ph type="body" idx="1"/>
          </p:nvPr>
        </p:nvSpPr>
        <p:spPr/>
        <p:txBody>
          <a:bodyPr/>
          <a:lstStyle/>
          <a:p>
            <a:pPr marL="273050" indent="-95250" eaLnBrk="1" hangingPunct="1">
              <a:lnSpc>
                <a:spcPct val="90000"/>
              </a:lnSpc>
              <a:spcBef>
                <a:spcPct val="0"/>
              </a:spcBef>
              <a:buFont typeface="Wingdings" pitchFamily="2" charset="2"/>
              <a:buNone/>
            </a:pPr>
            <a:r>
              <a:rPr lang="en-US" sz="2400"/>
              <a:t>import java.net.*;</a:t>
            </a:r>
          </a:p>
          <a:p>
            <a:pPr marL="273050" indent="-95250" eaLnBrk="1" hangingPunct="1">
              <a:lnSpc>
                <a:spcPct val="90000"/>
              </a:lnSpc>
              <a:spcBef>
                <a:spcPct val="0"/>
              </a:spcBef>
              <a:buFont typeface="Wingdings" pitchFamily="2" charset="2"/>
              <a:buNone/>
            </a:pPr>
            <a:r>
              <a:rPr lang="en-US" sz="2400"/>
              <a:t>import java.io.*;</a:t>
            </a:r>
          </a:p>
          <a:p>
            <a:pPr marL="273050" indent="-95250" eaLnBrk="1" hangingPunct="1">
              <a:lnSpc>
                <a:spcPct val="90000"/>
              </a:lnSpc>
              <a:spcBef>
                <a:spcPct val="0"/>
              </a:spcBef>
              <a:buFont typeface="Wingdings" pitchFamily="2" charset="2"/>
              <a:buNone/>
            </a:pPr>
            <a:endParaRPr lang="en-US" sz="2400"/>
          </a:p>
          <a:p>
            <a:pPr marL="273050" indent="-95250" eaLnBrk="1" hangingPunct="1">
              <a:lnSpc>
                <a:spcPct val="90000"/>
              </a:lnSpc>
              <a:spcBef>
                <a:spcPct val="0"/>
              </a:spcBef>
              <a:buFont typeface="Wingdings" pitchFamily="2" charset="2"/>
              <a:buNone/>
            </a:pPr>
            <a:r>
              <a:rPr lang="en-US" sz="2400"/>
              <a:t>public class LocalServerPortScanner {</a:t>
            </a:r>
          </a:p>
          <a:p>
            <a:pPr marL="273050" indent="-95250" eaLnBrk="1" hangingPunct="1">
              <a:lnSpc>
                <a:spcPct val="90000"/>
              </a:lnSpc>
              <a:spcBef>
                <a:spcPct val="0"/>
              </a:spcBef>
              <a:buFont typeface="Wingdings" pitchFamily="2" charset="2"/>
              <a:buNone/>
            </a:pPr>
            <a:r>
              <a:rPr lang="en-US" sz="2400"/>
              <a:t>  public static void main(String[] args) {</a:t>
            </a:r>
          </a:p>
          <a:p>
            <a:pPr marL="273050" indent="-95250" eaLnBrk="1" hangingPunct="1">
              <a:lnSpc>
                <a:spcPct val="90000"/>
              </a:lnSpc>
              <a:spcBef>
                <a:spcPct val="0"/>
              </a:spcBef>
              <a:buFont typeface="Wingdings" pitchFamily="2" charset="2"/>
              <a:buNone/>
            </a:pPr>
            <a:r>
              <a:rPr lang="en-US" sz="2400"/>
              <a:t>    for (int port = 1; port &lt;= 1024; port++) {</a:t>
            </a:r>
          </a:p>
          <a:p>
            <a:pPr marL="273050" indent="-95250" eaLnBrk="1" hangingPunct="1">
              <a:lnSpc>
                <a:spcPct val="90000"/>
              </a:lnSpc>
              <a:spcBef>
                <a:spcPct val="0"/>
              </a:spcBef>
              <a:buFont typeface="Wingdings" pitchFamily="2" charset="2"/>
              <a:buNone/>
            </a:pPr>
            <a:r>
              <a:rPr lang="en-US" sz="2400"/>
              <a:t>      try {</a:t>
            </a:r>
          </a:p>
          <a:p>
            <a:pPr marL="273050" indent="-95250" eaLnBrk="1" hangingPunct="1">
              <a:lnSpc>
                <a:spcPct val="90000"/>
              </a:lnSpc>
              <a:spcBef>
                <a:spcPct val="0"/>
              </a:spcBef>
              <a:buFont typeface="Wingdings" pitchFamily="2" charset="2"/>
              <a:buNone/>
            </a:pPr>
            <a:r>
              <a:rPr lang="en-US" sz="2400"/>
              <a:t>        // the next line will fail and drop into the catch block if</a:t>
            </a:r>
          </a:p>
          <a:p>
            <a:pPr marL="273050" indent="-95250" eaLnBrk="1" hangingPunct="1">
              <a:lnSpc>
                <a:spcPct val="90000"/>
              </a:lnSpc>
              <a:spcBef>
                <a:spcPct val="0"/>
              </a:spcBef>
              <a:buFont typeface="Wingdings" pitchFamily="2" charset="2"/>
              <a:buNone/>
            </a:pPr>
            <a:r>
              <a:rPr lang="en-US" sz="2400"/>
              <a:t>        // there is already a server running on the port</a:t>
            </a:r>
          </a:p>
          <a:p>
            <a:pPr marL="273050" indent="-95250" eaLnBrk="1" hangingPunct="1">
              <a:lnSpc>
                <a:spcPct val="90000"/>
              </a:lnSpc>
              <a:spcBef>
                <a:spcPct val="0"/>
              </a:spcBef>
              <a:buFont typeface="Wingdings" pitchFamily="2" charset="2"/>
              <a:buNone/>
            </a:pPr>
            <a:r>
              <a:rPr lang="en-US" sz="2400"/>
              <a:t>        </a:t>
            </a:r>
            <a:r>
              <a:rPr lang="en-US" sz="2400">
                <a:solidFill>
                  <a:srgbClr val="0000FF"/>
                </a:solidFill>
              </a:rPr>
              <a:t>ServerSocket server = new ServerSocket(port);</a:t>
            </a:r>
          </a:p>
          <a:p>
            <a:pPr marL="273050" indent="-95250" eaLnBrk="1" hangingPunct="1">
              <a:lnSpc>
                <a:spcPct val="90000"/>
              </a:lnSpc>
              <a:spcBef>
                <a:spcPct val="0"/>
              </a:spcBef>
              <a:buFont typeface="Wingdings" pitchFamily="2" charset="2"/>
              <a:buNone/>
            </a:pPr>
            <a:r>
              <a:rPr lang="en-US" sz="2400"/>
              <a:t>      }</a:t>
            </a:r>
          </a:p>
          <a:p>
            <a:pPr marL="273050" indent="-95250" eaLnBrk="1" hangingPunct="1">
              <a:lnSpc>
                <a:spcPct val="90000"/>
              </a:lnSpc>
              <a:spcBef>
                <a:spcPct val="0"/>
              </a:spcBef>
              <a:buFont typeface="Wingdings" pitchFamily="2" charset="2"/>
              <a:buNone/>
            </a:pPr>
            <a:r>
              <a:rPr lang="en-US" sz="2400"/>
              <a:t>      </a:t>
            </a:r>
            <a:r>
              <a:rPr lang="en-US" sz="2400">
                <a:solidFill>
                  <a:srgbClr val="FF0000"/>
                </a:solidFill>
              </a:rPr>
              <a:t>catch (IOException e) {</a:t>
            </a:r>
          </a:p>
          <a:p>
            <a:pPr marL="273050" indent="-95250" eaLnBrk="1" hangingPunct="1">
              <a:lnSpc>
                <a:spcPct val="90000"/>
              </a:lnSpc>
              <a:spcBef>
                <a:spcPct val="0"/>
              </a:spcBef>
              <a:buFont typeface="Wingdings" pitchFamily="2" charset="2"/>
              <a:buNone/>
            </a:pPr>
            <a:r>
              <a:rPr lang="en-US" sz="2400"/>
              <a:t>        </a:t>
            </a:r>
            <a:r>
              <a:rPr lang="en-US" sz="2400">
                <a:solidFill>
                  <a:srgbClr val="0000FF"/>
                </a:solidFill>
              </a:rPr>
              <a:t>System.out.println("There is a server on port " + </a:t>
            </a:r>
          </a:p>
          <a:p>
            <a:pPr marL="273050" indent="-95250" eaLnBrk="1" hangingPunct="1">
              <a:lnSpc>
                <a:spcPct val="90000"/>
              </a:lnSpc>
              <a:spcBef>
                <a:spcPct val="0"/>
              </a:spcBef>
              <a:buFont typeface="Wingdings" pitchFamily="2" charset="2"/>
              <a:buNone/>
            </a:pPr>
            <a:r>
              <a:rPr lang="en-US" sz="2400">
                <a:solidFill>
                  <a:srgbClr val="0000FF"/>
                </a:solidFill>
              </a:rPr>
              <a:t>								port + ".");</a:t>
            </a:r>
          </a:p>
          <a:p>
            <a:pPr marL="273050" indent="-95250" eaLnBrk="1" hangingPunct="1">
              <a:lnSpc>
                <a:spcPct val="90000"/>
              </a:lnSpc>
              <a:spcBef>
                <a:spcPct val="0"/>
              </a:spcBef>
              <a:buFont typeface="Wingdings" pitchFamily="2" charset="2"/>
              <a:buNone/>
            </a:pPr>
            <a:r>
              <a:rPr lang="en-US" sz="2400"/>
              <a:t>      </a:t>
            </a:r>
            <a:r>
              <a:rPr lang="en-US" sz="2400">
                <a:solidFill>
                  <a:srgbClr val="FF0000"/>
                </a:solidFill>
              </a:rPr>
              <a:t>} // end try</a:t>
            </a:r>
          </a:p>
          <a:p>
            <a:pPr marL="273050" indent="-95250" eaLnBrk="1" hangingPunct="1">
              <a:lnSpc>
                <a:spcPct val="90000"/>
              </a:lnSpc>
              <a:spcBef>
                <a:spcPct val="0"/>
              </a:spcBef>
              <a:buFont typeface="Wingdings" pitchFamily="2" charset="2"/>
              <a:buNone/>
            </a:pPr>
            <a:r>
              <a:rPr lang="en-US" sz="2400"/>
              <a:t>    } // end for</a:t>
            </a:r>
          </a:p>
          <a:p>
            <a:pPr marL="273050" indent="-95250" eaLnBrk="1" hangingPunct="1">
              <a:lnSpc>
                <a:spcPct val="90000"/>
              </a:lnSpc>
              <a:spcBef>
                <a:spcPct val="0"/>
              </a:spcBef>
              <a:buFont typeface="Wingdings" pitchFamily="2" charset="2"/>
              <a:buNone/>
            </a:pPr>
            <a:r>
              <a:rPr lang="en-US" sz="2400"/>
              <a:t>}}</a:t>
            </a:r>
          </a:p>
        </p:txBody>
      </p:sp>
    </p:spTree>
  </p:cSld>
  <p:clrMapOvr>
    <a:masterClrMapping/>
  </p:clrMapOvr>
  <p:transition spd="med">
    <p:comb/>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defRPr/>
            </a:pPr>
            <a:r>
              <a:rPr lang="en-US"/>
              <a:t>ServerSocket - Sockets for Servers</a:t>
            </a:r>
          </a:p>
        </p:txBody>
      </p:sp>
      <p:sp>
        <p:nvSpPr>
          <p:cNvPr id="47107" name="Rectangle 3"/>
          <p:cNvSpPr>
            <a:spLocks noGrp="1" noChangeArrowheads="1"/>
          </p:cNvSpPr>
          <p:nvPr>
            <p:ph type="body" idx="1"/>
          </p:nvPr>
        </p:nvSpPr>
        <p:spPr/>
        <p:txBody>
          <a:bodyPr/>
          <a:lstStyle/>
          <a:p>
            <a:pPr marL="174625" indent="-174625" eaLnBrk="1" hangingPunct="1">
              <a:lnSpc>
                <a:spcPct val="80000"/>
              </a:lnSpc>
            </a:pPr>
            <a:r>
              <a:rPr lang="en-US" sz="2400" b="1">
                <a:solidFill>
                  <a:srgbClr val="0000FF"/>
                </a:solidFill>
              </a:rPr>
              <a:t>public Socket accept( ) throws IOException</a:t>
            </a:r>
          </a:p>
          <a:p>
            <a:pPr marL="174625" indent="-174625" eaLnBrk="1" hangingPunct="1">
              <a:lnSpc>
                <a:spcPct val="90000"/>
              </a:lnSpc>
              <a:spcBef>
                <a:spcPct val="10000"/>
              </a:spcBef>
              <a:buFont typeface="Wingdings" pitchFamily="2" charset="2"/>
              <a:buNone/>
            </a:pPr>
            <a:r>
              <a:rPr lang="en-US" sz="2300"/>
              <a:t>  </a:t>
            </a:r>
            <a:r>
              <a:rPr lang="en-US" sz="2300" b="1"/>
              <a:t>T</a:t>
            </a:r>
            <a:r>
              <a:rPr lang="en-US" sz="2400" b="1"/>
              <a:t>his method "blocks": it stops the flow of execution and waits until a client connects</a:t>
            </a:r>
            <a:r>
              <a:rPr lang="en-US" sz="2400"/>
              <a:t>. When a client does connect, the </a:t>
            </a:r>
            <a:r>
              <a:rPr lang="en-US" sz="2400" i="1">
                <a:solidFill>
                  <a:srgbClr val="0000FF"/>
                </a:solidFill>
              </a:rPr>
              <a:t>accept( )</a:t>
            </a:r>
            <a:r>
              <a:rPr lang="en-US" sz="2400"/>
              <a:t> method returns a Socket object. You use the streams returned by this Socket's </a:t>
            </a:r>
            <a:r>
              <a:rPr lang="en-US" sz="2400" i="1">
                <a:solidFill>
                  <a:srgbClr val="0000FF"/>
                </a:solidFill>
              </a:rPr>
              <a:t>getInputStream( )</a:t>
            </a:r>
            <a:r>
              <a:rPr lang="en-US" sz="2400"/>
              <a:t> and </a:t>
            </a:r>
            <a:r>
              <a:rPr lang="en-US" sz="2400" i="1">
                <a:solidFill>
                  <a:srgbClr val="0000FF"/>
                </a:solidFill>
              </a:rPr>
              <a:t>getOutputStream( )</a:t>
            </a:r>
            <a:r>
              <a:rPr lang="en-US" sz="2400"/>
              <a:t> methods to communicate with the client. For example:</a:t>
            </a:r>
          </a:p>
          <a:p>
            <a:pPr marL="174625" indent="-174625" eaLnBrk="1" hangingPunct="1">
              <a:lnSpc>
                <a:spcPct val="90000"/>
              </a:lnSpc>
              <a:spcBef>
                <a:spcPct val="10000"/>
              </a:spcBef>
              <a:buFont typeface="Wingdings" pitchFamily="2" charset="2"/>
              <a:buNone/>
            </a:pPr>
            <a:endParaRPr lang="en-US" sz="2400">
              <a:solidFill>
                <a:srgbClr val="0000FF"/>
              </a:solidFill>
            </a:endParaRPr>
          </a:p>
          <a:p>
            <a:pPr marL="174625" indent="-174625" eaLnBrk="1" hangingPunct="1">
              <a:lnSpc>
                <a:spcPct val="90000"/>
              </a:lnSpc>
              <a:spcBef>
                <a:spcPct val="10000"/>
              </a:spcBef>
              <a:buFont typeface="Wingdings" pitchFamily="2" charset="2"/>
              <a:buNone/>
            </a:pPr>
            <a:r>
              <a:rPr lang="en-US" sz="2400">
                <a:solidFill>
                  <a:srgbClr val="0000FF"/>
                </a:solidFill>
              </a:rPr>
              <a:t>ServerSocket server = new ServerSocket(5776);</a:t>
            </a:r>
          </a:p>
          <a:p>
            <a:pPr marL="174625" indent="-174625" eaLnBrk="1" hangingPunct="1">
              <a:lnSpc>
                <a:spcPct val="90000"/>
              </a:lnSpc>
              <a:spcBef>
                <a:spcPct val="10000"/>
              </a:spcBef>
              <a:buFont typeface="Wingdings" pitchFamily="2" charset="2"/>
              <a:buNone/>
            </a:pPr>
            <a:r>
              <a:rPr lang="en-US" sz="2400"/>
              <a:t>while (true) {</a:t>
            </a:r>
          </a:p>
          <a:p>
            <a:pPr marL="174625" indent="-174625" eaLnBrk="1" hangingPunct="1">
              <a:lnSpc>
                <a:spcPct val="90000"/>
              </a:lnSpc>
              <a:spcBef>
                <a:spcPct val="10000"/>
              </a:spcBef>
              <a:buFont typeface="Wingdings" pitchFamily="2" charset="2"/>
              <a:buNone/>
            </a:pPr>
            <a:r>
              <a:rPr lang="en-US" sz="2400"/>
              <a:t>	</a:t>
            </a:r>
            <a:r>
              <a:rPr lang="en-US" sz="2400">
                <a:solidFill>
                  <a:srgbClr val="0000FF"/>
                </a:solidFill>
              </a:rPr>
              <a:t>Socket connection = server.accept( );</a:t>
            </a:r>
          </a:p>
          <a:p>
            <a:pPr marL="174625" indent="-174625" eaLnBrk="1" hangingPunct="1">
              <a:lnSpc>
                <a:spcPct val="90000"/>
              </a:lnSpc>
              <a:spcBef>
                <a:spcPct val="10000"/>
              </a:spcBef>
              <a:buFont typeface="Wingdings" pitchFamily="2" charset="2"/>
              <a:buNone/>
            </a:pPr>
            <a:r>
              <a:rPr lang="en-US" sz="2400"/>
              <a:t>	PrintWriter out</a:t>
            </a:r>
          </a:p>
          <a:p>
            <a:pPr marL="174625" indent="-174625" eaLnBrk="1" hangingPunct="1">
              <a:lnSpc>
                <a:spcPct val="90000"/>
              </a:lnSpc>
              <a:spcBef>
                <a:spcPct val="10000"/>
              </a:spcBef>
              <a:buFont typeface="Wingdings" pitchFamily="2" charset="2"/>
              <a:buNone/>
            </a:pPr>
            <a:r>
              <a:rPr lang="en-US" sz="2400"/>
              <a:t>		= new PrintWriter(connection.getOutputStream( ),</a:t>
            </a:r>
            <a:r>
              <a:rPr lang="en-US" sz="2400">
                <a:solidFill>
                  <a:srgbClr val="FF0000"/>
                </a:solidFill>
              </a:rPr>
              <a:t>TRUE</a:t>
            </a:r>
            <a:r>
              <a:rPr lang="en-US" sz="2400"/>
              <a:t>);</a:t>
            </a:r>
          </a:p>
          <a:p>
            <a:pPr marL="174625" indent="-174625" eaLnBrk="1" hangingPunct="1">
              <a:lnSpc>
                <a:spcPct val="90000"/>
              </a:lnSpc>
              <a:spcBef>
                <a:spcPct val="10000"/>
              </a:spcBef>
              <a:buFont typeface="Wingdings" pitchFamily="2" charset="2"/>
              <a:buNone/>
            </a:pPr>
            <a:r>
              <a:rPr lang="en-US" sz="2400"/>
              <a:t>	out. println("You've connected to this server. Bye-bye now.");</a:t>
            </a:r>
          </a:p>
          <a:p>
            <a:pPr marL="174625" indent="-174625" eaLnBrk="1" hangingPunct="1">
              <a:lnSpc>
                <a:spcPct val="90000"/>
              </a:lnSpc>
              <a:spcBef>
                <a:spcPct val="10000"/>
              </a:spcBef>
              <a:buFont typeface="Wingdings" pitchFamily="2" charset="2"/>
              <a:buNone/>
            </a:pPr>
            <a:r>
              <a:rPr lang="en-US" sz="2400"/>
              <a:t>	</a:t>
            </a:r>
            <a:r>
              <a:rPr lang="en-US" sz="2400">
                <a:solidFill>
                  <a:srgbClr val="0000FF"/>
                </a:solidFill>
              </a:rPr>
              <a:t>connection.close( );</a:t>
            </a:r>
          </a:p>
          <a:p>
            <a:pPr marL="174625" indent="-174625" eaLnBrk="1" hangingPunct="1">
              <a:lnSpc>
                <a:spcPct val="90000"/>
              </a:lnSpc>
              <a:spcBef>
                <a:spcPct val="10000"/>
              </a:spcBef>
              <a:buFont typeface="Wingdings" pitchFamily="2" charset="2"/>
              <a:buNone/>
            </a:pPr>
            <a:r>
              <a:rPr lang="en-US" sz="2400"/>
              <a:t>}</a:t>
            </a:r>
          </a:p>
        </p:txBody>
      </p:sp>
    </p:spTree>
  </p:cSld>
  <p:clrMapOvr>
    <a:masterClrMapping/>
  </p:clrMapOvr>
  <p:transition spd="med">
    <p:comb/>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defRPr/>
            </a:pPr>
            <a:r>
              <a:rPr lang="en-US"/>
              <a:t>ServerSocket - Socket Options</a:t>
            </a:r>
          </a:p>
        </p:txBody>
      </p:sp>
      <p:sp>
        <p:nvSpPr>
          <p:cNvPr id="48131" name="Rectangle 3"/>
          <p:cNvSpPr>
            <a:spLocks noGrp="1" noChangeArrowheads="1"/>
          </p:cNvSpPr>
          <p:nvPr>
            <p:ph type="body" idx="1"/>
          </p:nvPr>
        </p:nvSpPr>
        <p:spPr/>
        <p:txBody>
          <a:bodyPr/>
          <a:lstStyle/>
          <a:p>
            <a:pPr marL="225425" indent="-225425" eaLnBrk="1" hangingPunct="1">
              <a:lnSpc>
                <a:spcPct val="90000"/>
              </a:lnSpc>
            </a:pPr>
            <a:r>
              <a:rPr lang="en-US" sz="2600">
                <a:latin typeface="+mj-lt"/>
              </a:rPr>
              <a:t>The only socket option supported for server sockets is SO_TIMEOUT. </a:t>
            </a:r>
            <a:r>
              <a:rPr lang="en-US" sz="2600">
                <a:solidFill>
                  <a:srgbClr val="0000FF"/>
                </a:solidFill>
                <a:latin typeface="+mj-lt"/>
              </a:rPr>
              <a:t>SO_TIMEOUT</a:t>
            </a:r>
            <a:r>
              <a:rPr lang="en-US" sz="2600">
                <a:latin typeface="+mj-lt"/>
              </a:rPr>
              <a:t> is the amount of time, in milliseconds, that </a:t>
            </a:r>
            <a:r>
              <a:rPr lang="en-US" sz="2600">
                <a:solidFill>
                  <a:srgbClr val="0000FF"/>
                </a:solidFill>
                <a:latin typeface="+mj-lt"/>
              </a:rPr>
              <a:t>accept</a:t>
            </a:r>
            <a:r>
              <a:rPr lang="en-US" sz="2600">
                <a:latin typeface="+mj-lt"/>
              </a:rPr>
              <a:t>( ) waits for an incoming connection before throwing a </a:t>
            </a:r>
            <a:r>
              <a:rPr lang="en-US" sz="2600">
                <a:solidFill>
                  <a:srgbClr val="0000FF"/>
                </a:solidFill>
                <a:latin typeface="+mj-lt"/>
              </a:rPr>
              <a:t>InterruptedIOException</a:t>
            </a:r>
            <a:r>
              <a:rPr lang="en-US" sz="2600">
                <a:latin typeface="+mj-lt"/>
              </a:rPr>
              <a:t>. If SO_TIMEOUT is 0, then </a:t>
            </a:r>
            <a:r>
              <a:rPr lang="en-US" sz="2600">
                <a:solidFill>
                  <a:srgbClr val="0000FF"/>
                </a:solidFill>
                <a:latin typeface="+mj-lt"/>
              </a:rPr>
              <a:t>accept</a:t>
            </a:r>
            <a:r>
              <a:rPr lang="en-US" sz="2600">
                <a:latin typeface="+mj-lt"/>
              </a:rPr>
              <a:t>( ) will never time out. The default is to never time out.</a:t>
            </a:r>
          </a:p>
          <a:p>
            <a:pPr marL="225425" indent="-225425" eaLnBrk="1" hangingPunct="1">
              <a:lnSpc>
                <a:spcPct val="90000"/>
              </a:lnSpc>
            </a:pPr>
            <a:r>
              <a:rPr lang="en-US" sz="2600" b="1">
                <a:solidFill>
                  <a:srgbClr val="0000FF"/>
                </a:solidFill>
                <a:latin typeface="+mj-lt"/>
              </a:rPr>
              <a:t>public void setSoTimeout(int timeout) throws SocketException</a:t>
            </a:r>
          </a:p>
          <a:p>
            <a:pPr marL="225425" indent="-225425" eaLnBrk="1" hangingPunct="1">
              <a:lnSpc>
                <a:spcPct val="90000"/>
              </a:lnSpc>
            </a:pPr>
            <a:r>
              <a:rPr lang="en-US" sz="2600">
                <a:solidFill>
                  <a:srgbClr val="000000"/>
                </a:solidFill>
                <a:latin typeface="+mj-lt"/>
              </a:rPr>
              <a:t>The </a:t>
            </a:r>
            <a:r>
              <a:rPr lang="en-US" sz="2600">
                <a:solidFill>
                  <a:srgbClr val="0000FF"/>
                </a:solidFill>
                <a:latin typeface="+mj-lt"/>
              </a:rPr>
              <a:t>setSoTimeout</a:t>
            </a:r>
            <a:r>
              <a:rPr lang="en-US" sz="2600">
                <a:solidFill>
                  <a:srgbClr val="000000"/>
                </a:solidFill>
                <a:latin typeface="+mj-lt"/>
              </a:rPr>
              <a:t>() method sets the </a:t>
            </a:r>
            <a:r>
              <a:rPr lang="en-US" sz="2600">
                <a:solidFill>
                  <a:srgbClr val="0000FF"/>
                </a:solidFill>
                <a:latin typeface="+mj-lt"/>
              </a:rPr>
              <a:t>SO_TIMEOUT</a:t>
            </a:r>
            <a:r>
              <a:rPr lang="en-US" sz="2600">
                <a:solidFill>
                  <a:srgbClr val="000000"/>
                </a:solidFill>
                <a:latin typeface="+mj-lt"/>
              </a:rPr>
              <a:t> field for this server socket object. The countdown starts when </a:t>
            </a:r>
            <a:r>
              <a:rPr lang="en-US" sz="2600">
                <a:solidFill>
                  <a:srgbClr val="0000FF"/>
                </a:solidFill>
                <a:latin typeface="+mj-lt"/>
              </a:rPr>
              <a:t>accept</a:t>
            </a:r>
            <a:r>
              <a:rPr lang="en-US" sz="2600">
                <a:solidFill>
                  <a:srgbClr val="000000"/>
                </a:solidFill>
                <a:latin typeface="+mj-lt"/>
              </a:rPr>
              <a:t>() is invoked. When the timeout expires, </a:t>
            </a:r>
            <a:r>
              <a:rPr lang="en-US" sz="2600">
                <a:solidFill>
                  <a:srgbClr val="0000FF"/>
                </a:solidFill>
                <a:latin typeface="+mj-lt"/>
              </a:rPr>
              <a:t>accept</a:t>
            </a:r>
            <a:r>
              <a:rPr lang="en-US" sz="2600">
                <a:solidFill>
                  <a:srgbClr val="000000"/>
                </a:solidFill>
                <a:latin typeface="+mj-lt"/>
              </a:rPr>
              <a:t>() throws an </a:t>
            </a:r>
            <a:r>
              <a:rPr lang="en-US" sz="2600">
                <a:solidFill>
                  <a:srgbClr val="0000FF"/>
                </a:solidFill>
                <a:latin typeface="+mj-lt"/>
              </a:rPr>
              <a:t>InterruptedIOException</a:t>
            </a:r>
            <a:r>
              <a:rPr lang="en-US" sz="2600">
                <a:solidFill>
                  <a:srgbClr val="000000"/>
                </a:solidFill>
                <a:latin typeface="+mj-lt"/>
              </a:rPr>
              <a:t>. You should set this option before calling </a:t>
            </a:r>
            <a:r>
              <a:rPr lang="en-US" sz="2600">
                <a:solidFill>
                  <a:srgbClr val="0000FF"/>
                </a:solidFill>
                <a:latin typeface="+mj-lt"/>
              </a:rPr>
              <a:t>accept</a:t>
            </a:r>
            <a:r>
              <a:rPr lang="en-US" sz="2600">
                <a:solidFill>
                  <a:srgbClr val="000000"/>
                </a:solidFill>
                <a:latin typeface="+mj-lt"/>
              </a:rPr>
              <a:t>(); you cannot change the timeout value while </a:t>
            </a:r>
            <a:r>
              <a:rPr lang="en-US" sz="2600">
                <a:solidFill>
                  <a:srgbClr val="0000FF"/>
                </a:solidFill>
                <a:latin typeface="+mj-lt"/>
              </a:rPr>
              <a:t>accept</a:t>
            </a:r>
            <a:r>
              <a:rPr lang="en-US" sz="2600">
                <a:solidFill>
                  <a:srgbClr val="000000"/>
                </a:solidFill>
                <a:latin typeface="+mj-lt"/>
              </a:rPr>
              <a:t>() is waiting for a connection. The </a:t>
            </a:r>
            <a:r>
              <a:rPr lang="en-US" sz="2600">
                <a:solidFill>
                  <a:srgbClr val="0000FF"/>
                </a:solidFill>
                <a:latin typeface="+mj-lt"/>
              </a:rPr>
              <a:t>timeout</a:t>
            </a:r>
            <a:r>
              <a:rPr lang="en-US" sz="2600">
                <a:solidFill>
                  <a:srgbClr val="000000"/>
                </a:solidFill>
                <a:latin typeface="+mj-lt"/>
              </a:rPr>
              <a:t> argument must be greater than or equal to zero; </a:t>
            </a:r>
            <a:endParaRPr lang="en-US" sz="2600">
              <a:latin typeface="+mj-lt"/>
            </a:endParaRPr>
          </a:p>
        </p:txBody>
      </p:sp>
    </p:spTree>
  </p:cSld>
  <p:clrMapOvr>
    <a:masterClrMapping/>
  </p:clrMapOvr>
  <p:transition spd="med">
    <p:comb/>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lIns="92075" tIns="46038" rIns="92075" bIns="46038" anchor="ctr"/>
          <a:lstStyle/>
          <a:p>
            <a:pPr eaLnBrk="1" hangingPunct="1">
              <a:defRPr/>
            </a:pPr>
            <a:r>
              <a:rPr lang="en-US"/>
              <a:t>Sockets and Ports (review)</a:t>
            </a:r>
          </a:p>
        </p:txBody>
      </p:sp>
      <p:sp>
        <p:nvSpPr>
          <p:cNvPr id="18435" name="Rectangle 3"/>
          <p:cNvSpPr>
            <a:spLocks noGrp="1" noChangeArrowheads="1"/>
          </p:cNvSpPr>
          <p:nvPr>
            <p:ph type="body" idx="1"/>
          </p:nvPr>
        </p:nvSpPr>
        <p:spPr>
          <a:noFill/>
        </p:spPr>
        <p:txBody>
          <a:bodyPr lIns="92075" tIns="46038" rIns="92075" bIns="46038"/>
          <a:lstStyle/>
          <a:p>
            <a:pPr eaLnBrk="1" hangingPunct="1"/>
            <a:r>
              <a:rPr lang="en-US" sz="3200" b="1"/>
              <a:t>Port</a:t>
            </a:r>
            <a:r>
              <a:rPr lang="en-US" sz="3200"/>
              <a:t>: a meeting place on a host</a:t>
            </a:r>
          </a:p>
          <a:p>
            <a:pPr lvl="1" eaLnBrk="1" hangingPunct="1"/>
            <a:r>
              <a:rPr lang="en-US" sz="2800"/>
              <a:t>one </a:t>
            </a:r>
            <a:r>
              <a:rPr lang="en-US" sz="2800" u="sng"/>
              <a:t>service</a:t>
            </a:r>
            <a:r>
              <a:rPr lang="en-US" sz="2800"/>
              <a:t> per port</a:t>
            </a:r>
          </a:p>
          <a:p>
            <a:pPr lvl="1" eaLnBrk="1" hangingPunct="1"/>
            <a:r>
              <a:rPr lang="en-US" sz="2800"/>
              <a:t>1-1023 = well-known services</a:t>
            </a:r>
          </a:p>
          <a:p>
            <a:pPr lvl="1" eaLnBrk="1" hangingPunct="1"/>
            <a:r>
              <a:rPr lang="en-US" sz="2800"/>
              <a:t>1024+ = experimental services, temporary</a:t>
            </a:r>
          </a:p>
          <a:p>
            <a:pPr marL="233363" lvl="1" indent="0" eaLnBrk="1" hangingPunct="1">
              <a:buNone/>
            </a:pPr>
            <a:r>
              <a:rPr lang="en-US" sz="2800" b="1"/>
              <a:t>Well-Known Ports:</a:t>
            </a:r>
          </a:p>
          <a:p>
            <a:pPr lvl="1" eaLnBrk="1" hangingPunct="1"/>
            <a:r>
              <a:rPr lang="en-US" sz="2800"/>
              <a:t>20,21: FTP</a:t>
            </a:r>
          </a:p>
          <a:p>
            <a:pPr lvl="1" eaLnBrk="1" hangingPunct="1"/>
            <a:r>
              <a:rPr lang="en-US" sz="2800"/>
              <a:t>23: 	Telnet</a:t>
            </a:r>
          </a:p>
          <a:p>
            <a:pPr lvl="1" eaLnBrk="1" hangingPunct="1"/>
            <a:r>
              <a:rPr lang="en-US" sz="2800"/>
              <a:t>25: 	SMTP</a:t>
            </a:r>
          </a:p>
          <a:p>
            <a:pPr lvl="1" eaLnBrk="1" hangingPunct="1"/>
            <a:r>
              <a:rPr lang="en-US" sz="2800"/>
              <a:t>80: 	HTTP</a:t>
            </a:r>
          </a:p>
          <a:p>
            <a:pPr lvl="1" eaLnBrk="1" hangingPunct="1"/>
            <a:r>
              <a:rPr lang="en-US" sz="2800"/>
              <a:t>110: 	POP3</a:t>
            </a:r>
          </a:p>
          <a:p>
            <a:pPr lvl="1" eaLnBrk="1" hangingPunct="1"/>
            <a:r>
              <a:rPr lang="en-US" sz="2800"/>
              <a:t>1099: 	RMI</a:t>
            </a:r>
          </a:p>
        </p:txBody>
      </p:sp>
    </p:spTree>
    <p:extLst>
      <p:ext uri="{BB962C8B-B14F-4D97-AF65-F5344CB8AC3E}">
        <p14:creationId xmlns:p14="http://schemas.microsoft.com/office/powerpoint/2010/main" val="2566628608"/>
      </p:ext>
    </p:extLst>
  </p:cSld>
  <p:clrMapOvr>
    <a:masterClrMapping/>
  </p:clrMapOvr>
  <p:transition spd="med">
    <p:comb/>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defRPr/>
            </a:pPr>
            <a:r>
              <a:rPr lang="en-US"/>
              <a:t>ServerSocket - Socket Options</a:t>
            </a:r>
          </a:p>
        </p:txBody>
      </p:sp>
      <p:sp>
        <p:nvSpPr>
          <p:cNvPr id="49155" name="Rectangle 3"/>
          <p:cNvSpPr>
            <a:spLocks noGrp="1" noChangeArrowheads="1"/>
          </p:cNvSpPr>
          <p:nvPr>
            <p:ph type="body" idx="1"/>
          </p:nvPr>
        </p:nvSpPr>
        <p:spPr/>
        <p:txBody>
          <a:bodyPr/>
          <a:lstStyle/>
          <a:p>
            <a:pPr marL="95250" indent="-95250" eaLnBrk="1" hangingPunct="1">
              <a:lnSpc>
                <a:spcPct val="85000"/>
              </a:lnSpc>
              <a:spcBef>
                <a:spcPct val="0"/>
              </a:spcBef>
              <a:buFont typeface="Wingdings" pitchFamily="2" charset="2"/>
              <a:buNone/>
              <a:tabLst>
                <a:tab pos="95250" algn="l"/>
              </a:tabLst>
            </a:pPr>
            <a:r>
              <a:rPr lang="en-US" sz="2300"/>
              <a:t>try {</a:t>
            </a:r>
          </a:p>
          <a:p>
            <a:pPr marL="95250" indent="-95250" eaLnBrk="1" hangingPunct="1">
              <a:lnSpc>
                <a:spcPct val="85000"/>
              </a:lnSpc>
              <a:spcBef>
                <a:spcPct val="0"/>
              </a:spcBef>
              <a:buFont typeface="Wingdings" pitchFamily="2" charset="2"/>
              <a:buNone/>
              <a:tabLst>
                <a:tab pos="95250" algn="l"/>
              </a:tabLst>
            </a:pPr>
            <a:r>
              <a:rPr lang="en-US" sz="2300"/>
              <a:t>	   </a:t>
            </a:r>
            <a:r>
              <a:rPr lang="en-US" sz="2300">
                <a:solidFill>
                  <a:srgbClr val="0000FF"/>
                </a:solidFill>
              </a:rPr>
              <a:t>ServerSocket server = new ServerSocket(2048);</a:t>
            </a:r>
          </a:p>
          <a:p>
            <a:pPr marL="95250" indent="-95250" eaLnBrk="1" hangingPunct="1">
              <a:lnSpc>
                <a:spcPct val="85000"/>
              </a:lnSpc>
              <a:spcBef>
                <a:spcPct val="0"/>
              </a:spcBef>
              <a:buFont typeface="Wingdings" pitchFamily="2" charset="2"/>
              <a:buNone/>
              <a:tabLst>
                <a:tab pos="95250" algn="l"/>
              </a:tabLst>
            </a:pPr>
            <a:r>
              <a:rPr lang="en-US" sz="2300"/>
              <a:t>	   // block for no more than 30 seconds</a:t>
            </a:r>
          </a:p>
          <a:p>
            <a:pPr marL="95250" indent="-95250" eaLnBrk="1" hangingPunct="1">
              <a:lnSpc>
                <a:spcPct val="85000"/>
              </a:lnSpc>
              <a:spcBef>
                <a:spcPct val="0"/>
              </a:spcBef>
              <a:buFont typeface="Wingdings" pitchFamily="2" charset="2"/>
              <a:buNone/>
              <a:tabLst>
                <a:tab pos="95250" algn="l"/>
              </a:tabLst>
            </a:pPr>
            <a:r>
              <a:rPr lang="en-US" sz="2300"/>
              <a:t>	   </a:t>
            </a:r>
            <a:r>
              <a:rPr lang="en-US" sz="2300">
                <a:solidFill>
                  <a:srgbClr val="0000FF"/>
                </a:solidFill>
              </a:rPr>
              <a:t>server.setSoTimeout(30000);</a:t>
            </a:r>
            <a:r>
              <a:rPr lang="en-US" sz="2300"/>
              <a:t> </a:t>
            </a:r>
          </a:p>
          <a:p>
            <a:pPr marL="95250" indent="-95250" eaLnBrk="1" hangingPunct="1">
              <a:lnSpc>
                <a:spcPct val="85000"/>
              </a:lnSpc>
              <a:spcBef>
                <a:spcPct val="0"/>
              </a:spcBef>
              <a:buFont typeface="Wingdings" pitchFamily="2" charset="2"/>
              <a:buNone/>
              <a:tabLst>
                <a:tab pos="95250" algn="l"/>
              </a:tabLst>
            </a:pPr>
            <a:r>
              <a:rPr lang="en-US" sz="2300"/>
              <a:t>    try {</a:t>
            </a:r>
          </a:p>
          <a:p>
            <a:pPr marL="95250" indent="-95250" eaLnBrk="1" hangingPunct="1">
              <a:lnSpc>
                <a:spcPct val="85000"/>
              </a:lnSpc>
              <a:spcBef>
                <a:spcPct val="0"/>
              </a:spcBef>
              <a:buFont typeface="Wingdings" pitchFamily="2" charset="2"/>
              <a:buNone/>
              <a:tabLst>
                <a:tab pos="95250" algn="l"/>
              </a:tabLst>
            </a:pPr>
            <a:r>
              <a:rPr lang="en-US" sz="2300"/>
              <a:t>		Socket s = server.accept();</a:t>
            </a:r>
          </a:p>
          <a:p>
            <a:pPr marL="95250" indent="-95250" eaLnBrk="1" hangingPunct="1">
              <a:lnSpc>
                <a:spcPct val="85000"/>
              </a:lnSpc>
              <a:spcBef>
                <a:spcPct val="0"/>
              </a:spcBef>
              <a:buFont typeface="Wingdings" pitchFamily="2" charset="2"/>
              <a:buNone/>
              <a:tabLst>
                <a:tab pos="95250" algn="l"/>
              </a:tabLst>
            </a:pPr>
            <a:r>
              <a:rPr lang="en-US" sz="2300"/>
              <a:t>		// handle the connection</a:t>
            </a:r>
          </a:p>
          <a:p>
            <a:pPr marL="95250" indent="-95250" eaLnBrk="1" hangingPunct="1">
              <a:lnSpc>
                <a:spcPct val="85000"/>
              </a:lnSpc>
              <a:spcBef>
                <a:spcPct val="0"/>
              </a:spcBef>
              <a:buFont typeface="Wingdings" pitchFamily="2" charset="2"/>
              <a:buNone/>
              <a:tabLst>
                <a:tab pos="95250" algn="l"/>
              </a:tabLst>
            </a:pPr>
            <a:r>
              <a:rPr lang="en-US" sz="2300"/>
              <a:t>		// ...</a:t>
            </a:r>
          </a:p>
          <a:p>
            <a:pPr marL="95250" indent="-95250" eaLnBrk="1" hangingPunct="1">
              <a:lnSpc>
                <a:spcPct val="85000"/>
              </a:lnSpc>
              <a:spcBef>
                <a:spcPct val="0"/>
              </a:spcBef>
              <a:buFont typeface="Wingdings" pitchFamily="2" charset="2"/>
              <a:buNone/>
              <a:tabLst>
                <a:tab pos="95250" algn="l"/>
              </a:tabLst>
            </a:pPr>
            <a:r>
              <a:rPr lang="en-US" sz="2300"/>
              <a:t>    }</a:t>
            </a:r>
          </a:p>
          <a:p>
            <a:pPr marL="95250" indent="-95250" eaLnBrk="1" hangingPunct="1">
              <a:lnSpc>
                <a:spcPct val="85000"/>
              </a:lnSpc>
              <a:spcBef>
                <a:spcPct val="0"/>
              </a:spcBef>
              <a:buFont typeface="Wingdings" pitchFamily="2" charset="2"/>
              <a:buNone/>
              <a:tabLst>
                <a:tab pos="95250" algn="l"/>
              </a:tabLst>
            </a:pPr>
            <a:r>
              <a:rPr lang="en-US" sz="2300"/>
              <a:t>    </a:t>
            </a:r>
            <a:r>
              <a:rPr lang="en-US" sz="2300">
                <a:solidFill>
                  <a:srgbClr val="FF0000"/>
                </a:solidFill>
              </a:rPr>
              <a:t>catch (InterruptedIOException e) {</a:t>
            </a:r>
          </a:p>
          <a:p>
            <a:pPr marL="95250" indent="-95250" eaLnBrk="1" hangingPunct="1">
              <a:lnSpc>
                <a:spcPct val="85000"/>
              </a:lnSpc>
              <a:spcBef>
                <a:spcPct val="0"/>
              </a:spcBef>
              <a:buFont typeface="Wingdings" pitchFamily="2" charset="2"/>
              <a:buNone/>
              <a:tabLst>
                <a:tab pos="95250" algn="l"/>
              </a:tabLst>
            </a:pPr>
            <a:r>
              <a:rPr lang="en-US" sz="2300"/>
              <a:t>		 </a:t>
            </a:r>
            <a:r>
              <a:rPr lang="en-US" sz="2300">
                <a:solidFill>
                  <a:srgbClr val="0000FF"/>
                </a:solidFill>
              </a:rPr>
              <a:t>System.err.println("No connection within 30 seconds");</a:t>
            </a:r>
          </a:p>
          <a:p>
            <a:pPr marL="95250" indent="-95250" eaLnBrk="1" hangingPunct="1">
              <a:lnSpc>
                <a:spcPct val="85000"/>
              </a:lnSpc>
              <a:spcBef>
                <a:spcPct val="0"/>
              </a:spcBef>
              <a:buFont typeface="Wingdings" pitchFamily="2" charset="2"/>
              <a:buNone/>
              <a:tabLst>
                <a:tab pos="95250" algn="l"/>
              </a:tabLst>
            </a:pPr>
            <a:r>
              <a:rPr lang="en-US" sz="2300"/>
              <a:t>    </a:t>
            </a:r>
            <a:r>
              <a:rPr lang="en-US" sz="2300">
                <a:solidFill>
                  <a:srgbClr val="FF0000"/>
                </a:solidFill>
              </a:rPr>
              <a:t>}</a:t>
            </a:r>
          </a:p>
          <a:p>
            <a:pPr marL="95250" indent="-95250" eaLnBrk="1" hangingPunct="1">
              <a:lnSpc>
                <a:spcPct val="85000"/>
              </a:lnSpc>
              <a:spcBef>
                <a:spcPct val="0"/>
              </a:spcBef>
              <a:buFont typeface="Wingdings" pitchFamily="2" charset="2"/>
              <a:buNone/>
              <a:tabLst>
                <a:tab pos="95250" algn="l"/>
              </a:tabLst>
            </a:pPr>
            <a:r>
              <a:rPr lang="en-US" sz="2300"/>
              <a:t>    </a:t>
            </a:r>
            <a:r>
              <a:rPr lang="en-US" sz="2300">
                <a:solidFill>
                  <a:srgbClr val="0000FF"/>
                </a:solidFill>
              </a:rPr>
              <a:t>finally {</a:t>
            </a:r>
          </a:p>
          <a:p>
            <a:pPr marL="95250" indent="-95250" eaLnBrk="1" hangingPunct="1">
              <a:lnSpc>
                <a:spcPct val="85000"/>
              </a:lnSpc>
              <a:spcBef>
                <a:spcPct val="0"/>
              </a:spcBef>
              <a:buFont typeface="Wingdings" pitchFamily="2" charset="2"/>
              <a:buNone/>
              <a:tabLst>
                <a:tab pos="95250" algn="l"/>
              </a:tabLst>
            </a:pPr>
            <a:r>
              <a:rPr lang="en-US" sz="2300">
                <a:solidFill>
                  <a:srgbClr val="0000FF"/>
                </a:solidFill>
              </a:rPr>
              <a:t>		 server.close( );</a:t>
            </a:r>
          </a:p>
          <a:p>
            <a:pPr marL="95250" indent="-95250" eaLnBrk="1" hangingPunct="1">
              <a:lnSpc>
                <a:spcPct val="85000"/>
              </a:lnSpc>
              <a:spcBef>
                <a:spcPct val="0"/>
              </a:spcBef>
              <a:buFont typeface="Wingdings" pitchFamily="2" charset="2"/>
              <a:buNone/>
              <a:tabLst>
                <a:tab pos="95250" algn="l"/>
              </a:tabLst>
            </a:pPr>
            <a:r>
              <a:rPr lang="en-US" sz="2300">
                <a:solidFill>
                  <a:srgbClr val="0000FF"/>
                </a:solidFill>
              </a:rPr>
              <a:t>    }</a:t>
            </a:r>
          </a:p>
          <a:p>
            <a:pPr marL="95250" indent="-95250" eaLnBrk="1" hangingPunct="1">
              <a:lnSpc>
                <a:spcPct val="85000"/>
              </a:lnSpc>
              <a:spcBef>
                <a:spcPct val="0"/>
              </a:spcBef>
              <a:buFont typeface="Wingdings" pitchFamily="2" charset="2"/>
              <a:buNone/>
              <a:tabLst>
                <a:tab pos="95250" algn="l"/>
              </a:tabLst>
            </a:pPr>
            <a:r>
              <a:rPr lang="en-US" sz="2300"/>
              <a:t>    catch (IOException e) {</a:t>
            </a:r>
          </a:p>
          <a:p>
            <a:pPr marL="95250" indent="-95250" eaLnBrk="1" hangingPunct="1">
              <a:lnSpc>
                <a:spcPct val="85000"/>
              </a:lnSpc>
              <a:spcBef>
                <a:spcPct val="0"/>
              </a:spcBef>
              <a:buFont typeface="Wingdings" pitchFamily="2" charset="2"/>
              <a:buNone/>
              <a:tabLst>
                <a:tab pos="95250" algn="l"/>
              </a:tabLst>
            </a:pPr>
            <a:r>
              <a:rPr lang="en-US" sz="2300"/>
              <a:t>		System.err.println("Unexpected IOException:" + e);</a:t>
            </a:r>
          </a:p>
          <a:p>
            <a:pPr marL="95250" indent="-95250" eaLnBrk="1" hangingPunct="1">
              <a:lnSpc>
                <a:spcPct val="85000"/>
              </a:lnSpc>
              <a:spcBef>
                <a:spcPct val="0"/>
              </a:spcBef>
              <a:buFont typeface="Wingdings" pitchFamily="2" charset="2"/>
              <a:buNone/>
              <a:tabLst>
                <a:tab pos="95250" algn="l"/>
              </a:tabLst>
            </a:pPr>
            <a:r>
              <a:rPr lang="en-US" sz="2300"/>
              <a:t>    }</a:t>
            </a:r>
          </a:p>
          <a:p>
            <a:pPr marL="95250" indent="-95250" eaLnBrk="1" hangingPunct="1">
              <a:lnSpc>
                <a:spcPct val="85000"/>
              </a:lnSpc>
              <a:spcBef>
                <a:spcPct val="0"/>
              </a:spcBef>
              <a:buFont typeface="Wingdings" pitchFamily="2" charset="2"/>
              <a:buNone/>
              <a:tabLst>
                <a:tab pos="95250" algn="l"/>
              </a:tabLst>
            </a:pPr>
            <a:r>
              <a:rPr lang="en-US" sz="2300"/>
              <a:t>}</a:t>
            </a:r>
          </a:p>
        </p:txBody>
      </p:sp>
    </p:spTree>
  </p:cSld>
  <p:clrMapOvr>
    <a:masterClrMapping/>
  </p:clrMapOvr>
  <p:transition spd="med">
    <p:comb/>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defRPr/>
            </a:pPr>
            <a:r>
              <a:rPr lang="en-US"/>
              <a:t>ServerSocket – EchoServer Implement</a:t>
            </a:r>
          </a:p>
        </p:txBody>
      </p:sp>
      <p:sp>
        <p:nvSpPr>
          <p:cNvPr id="50179" name="Rectangle 3"/>
          <p:cNvSpPr>
            <a:spLocks noGrp="1" noChangeArrowheads="1"/>
          </p:cNvSpPr>
          <p:nvPr>
            <p:ph type="body" idx="1"/>
          </p:nvPr>
        </p:nvSpPr>
        <p:spPr/>
        <p:txBody>
          <a:bodyPr/>
          <a:lstStyle/>
          <a:p>
            <a:pPr marL="95250" indent="-95250" eaLnBrk="1" hangingPunct="1">
              <a:lnSpc>
                <a:spcPct val="90000"/>
              </a:lnSpc>
              <a:spcBef>
                <a:spcPct val="0"/>
              </a:spcBef>
              <a:buFont typeface="Wingdings" pitchFamily="2" charset="2"/>
              <a:buNone/>
              <a:tabLst>
                <a:tab pos="95250" algn="l"/>
              </a:tabLst>
            </a:pPr>
            <a:r>
              <a:rPr lang="en-US" sz="2600" b="1">
                <a:solidFill>
                  <a:srgbClr val="7F0055"/>
                </a:solidFill>
              </a:rPr>
              <a:t>public</a:t>
            </a:r>
            <a:r>
              <a:rPr lang="en-US" sz="2600">
                <a:solidFill>
                  <a:srgbClr val="000000"/>
                </a:solidFill>
              </a:rPr>
              <a:t> </a:t>
            </a:r>
            <a:r>
              <a:rPr lang="en-US" sz="2600" b="1">
                <a:solidFill>
                  <a:srgbClr val="7F0055"/>
                </a:solidFill>
              </a:rPr>
              <a:t>class</a:t>
            </a:r>
            <a:r>
              <a:rPr lang="en-US" sz="2600">
                <a:solidFill>
                  <a:srgbClr val="000000"/>
                </a:solidFill>
              </a:rPr>
              <a:t> EchoServer {</a:t>
            </a:r>
            <a:endParaRPr lang="en-US" sz="2600"/>
          </a:p>
          <a:p>
            <a:pPr marL="95250" indent="-95250" eaLnBrk="1" hangingPunct="1">
              <a:lnSpc>
                <a:spcPct val="90000"/>
              </a:lnSpc>
              <a:spcBef>
                <a:spcPct val="0"/>
              </a:spcBef>
              <a:buFont typeface="Wingdings" pitchFamily="2" charset="2"/>
              <a:buNone/>
              <a:tabLst>
                <a:tab pos="95250" algn="l"/>
              </a:tabLst>
            </a:pPr>
            <a:r>
              <a:rPr lang="en-US" sz="2600">
                <a:solidFill>
                  <a:srgbClr val="000000"/>
                </a:solidFill>
              </a:rPr>
              <a:t>  </a:t>
            </a:r>
            <a:r>
              <a:rPr lang="en-US" sz="2600" b="1">
                <a:solidFill>
                  <a:srgbClr val="7F0055"/>
                </a:solidFill>
              </a:rPr>
              <a:t>public</a:t>
            </a:r>
            <a:r>
              <a:rPr lang="en-US" sz="2600">
                <a:solidFill>
                  <a:srgbClr val="000000"/>
                </a:solidFill>
              </a:rPr>
              <a:t> </a:t>
            </a:r>
            <a:r>
              <a:rPr lang="en-US" sz="2600" b="1">
                <a:solidFill>
                  <a:srgbClr val="7F0055"/>
                </a:solidFill>
              </a:rPr>
              <a:t>static</a:t>
            </a:r>
            <a:r>
              <a:rPr lang="en-US" sz="2600">
                <a:solidFill>
                  <a:srgbClr val="000000"/>
                </a:solidFill>
              </a:rPr>
              <a:t> </a:t>
            </a:r>
            <a:r>
              <a:rPr lang="en-US" sz="2600" b="1">
                <a:solidFill>
                  <a:srgbClr val="7F0055"/>
                </a:solidFill>
              </a:rPr>
              <a:t>final</a:t>
            </a:r>
            <a:r>
              <a:rPr lang="en-US" sz="2600">
                <a:solidFill>
                  <a:srgbClr val="000000"/>
                </a:solidFill>
              </a:rPr>
              <a:t> </a:t>
            </a:r>
            <a:r>
              <a:rPr lang="en-US" sz="2600" b="1">
                <a:solidFill>
                  <a:srgbClr val="7F0055"/>
                </a:solidFill>
              </a:rPr>
              <a:t>int</a:t>
            </a:r>
            <a:r>
              <a:rPr lang="en-US" sz="2600">
                <a:solidFill>
                  <a:srgbClr val="000000"/>
                </a:solidFill>
              </a:rPr>
              <a:t> </a:t>
            </a:r>
            <a:r>
              <a:rPr lang="en-US" sz="2600" i="1">
                <a:solidFill>
                  <a:srgbClr val="0000C0"/>
                </a:solidFill>
              </a:rPr>
              <a:t>ECHO_PORT</a:t>
            </a:r>
            <a:r>
              <a:rPr lang="en-US" sz="2600">
                <a:solidFill>
                  <a:srgbClr val="000000"/>
                </a:solidFill>
              </a:rPr>
              <a:t> = 7;</a:t>
            </a:r>
            <a:endParaRPr lang="en-US" sz="2600"/>
          </a:p>
          <a:p>
            <a:pPr marL="95250" indent="-95250" eaLnBrk="1" hangingPunct="1">
              <a:lnSpc>
                <a:spcPct val="90000"/>
              </a:lnSpc>
              <a:spcBef>
                <a:spcPct val="0"/>
              </a:spcBef>
              <a:buFont typeface="Wingdings" pitchFamily="2" charset="2"/>
              <a:buNone/>
              <a:tabLst>
                <a:tab pos="95250" algn="l"/>
              </a:tabLst>
            </a:pPr>
            <a:r>
              <a:rPr lang="en-US" sz="2600">
                <a:solidFill>
                  <a:srgbClr val="000000"/>
                </a:solidFill>
              </a:rPr>
              <a:t>  </a:t>
            </a:r>
            <a:r>
              <a:rPr lang="en-US" sz="2600" b="1">
                <a:solidFill>
                  <a:srgbClr val="7F0055"/>
                </a:solidFill>
              </a:rPr>
              <a:t>public</a:t>
            </a:r>
            <a:r>
              <a:rPr lang="en-US" sz="2600">
                <a:solidFill>
                  <a:srgbClr val="000000"/>
                </a:solidFill>
              </a:rPr>
              <a:t> </a:t>
            </a:r>
            <a:r>
              <a:rPr lang="en-US" sz="2600" b="1">
                <a:solidFill>
                  <a:srgbClr val="7F0055"/>
                </a:solidFill>
              </a:rPr>
              <a:t>static</a:t>
            </a:r>
            <a:r>
              <a:rPr lang="en-US" sz="2600">
                <a:solidFill>
                  <a:srgbClr val="000000"/>
                </a:solidFill>
              </a:rPr>
              <a:t> </a:t>
            </a:r>
            <a:r>
              <a:rPr lang="en-US" sz="2600" b="1">
                <a:solidFill>
                  <a:srgbClr val="7F0055"/>
                </a:solidFill>
              </a:rPr>
              <a:t>void</a:t>
            </a:r>
            <a:r>
              <a:rPr lang="en-US" sz="2600">
                <a:solidFill>
                  <a:srgbClr val="000000"/>
                </a:solidFill>
              </a:rPr>
              <a:t> main(String[] args) {</a:t>
            </a:r>
            <a:endParaRPr lang="en-US" sz="2600"/>
          </a:p>
          <a:p>
            <a:pPr marL="95250" indent="-95250" eaLnBrk="1" hangingPunct="1">
              <a:lnSpc>
                <a:spcPct val="90000"/>
              </a:lnSpc>
              <a:spcBef>
                <a:spcPct val="0"/>
              </a:spcBef>
              <a:buFont typeface="Wingdings" pitchFamily="2" charset="2"/>
              <a:buNone/>
              <a:tabLst>
                <a:tab pos="95250" algn="l"/>
              </a:tabLst>
            </a:pPr>
            <a:r>
              <a:rPr lang="en-US" sz="2600">
                <a:solidFill>
                  <a:srgbClr val="000000"/>
                </a:solidFill>
              </a:rPr>
              <a:t>    </a:t>
            </a:r>
            <a:r>
              <a:rPr lang="en-US" sz="2600" b="1">
                <a:solidFill>
                  <a:srgbClr val="7F0055"/>
                </a:solidFill>
              </a:rPr>
              <a:t>try</a:t>
            </a:r>
            <a:r>
              <a:rPr lang="en-US" sz="2600">
                <a:solidFill>
                  <a:srgbClr val="000000"/>
                </a:solidFill>
              </a:rPr>
              <a:t> {</a:t>
            </a:r>
            <a:endParaRPr lang="en-US" sz="2600"/>
          </a:p>
          <a:p>
            <a:pPr marL="95250" indent="-95250" eaLnBrk="1" hangingPunct="1">
              <a:lnSpc>
                <a:spcPct val="90000"/>
              </a:lnSpc>
              <a:spcBef>
                <a:spcPct val="0"/>
              </a:spcBef>
              <a:buFont typeface="Wingdings" pitchFamily="2" charset="2"/>
              <a:buNone/>
              <a:tabLst>
                <a:tab pos="95250" algn="l"/>
              </a:tabLst>
            </a:pPr>
            <a:r>
              <a:rPr lang="en-US" sz="2600">
                <a:solidFill>
                  <a:srgbClr val="000000"/>
                </a:solidFill>
              </a:rPr>
              <a:t>      </a:t>
            </a:r>
            <a:r>
              <a:rPr lang="en-US" sz="2600">
                <a:solidFill>
                  <a:srgbClr val="3F7F5F"/>
                </a:solidFill>
              </a:rPr>
              <a:t>// establish server socket</a:t>
            </a:r>
            <a:endParaRPr lang="en-US" sz="2600"/>
          </a:p>
          <a:p>
            <a:pPr marL="95250" indent="-95250" eaLnBrk="1" hangingPunct="1">
              <a:lnSpc>
                <a:spcPct val="90000"/>
              </a:lnSpc>
              <a:spcBef>
                <a:spcPct val="0"/>
              </a:spcBef>
              <a:buFont typeface="Wingdings" pitchFamily="2" charset="2"/>
              <a:buNone/>
              <a:tabLst>
                <a:tab pos="95250" algn="l"/>
              </a:tabLst>
            </a:pPr>
            <a:r>
              <a:rPr lang="en-US" sz="2600">
                <a:solidFill>
                  <a:srgbClr val="000000"/>
                </a:solidFill>
              </a:rPr>
              <a:t>      ServerSocket s = </a:t>
            </a:r>
            <a:r>
              <a:rPr lang="en-US" sz="2600" b="1">
                <a:solidFill>
                  <a:srgbClr val="7F0055"/>
                </a:solidFill>
              </a:rPr>
              <a:t>new</a:t>
            </a:r>
            <a:r>
              <a:rPr lang="en-US" sz="2600">
                <a:solidFill>
                  <a:srgbClr val="000000"/>
                </a:solidFill>
              </a:rPr>
              <a:t> ServerSocket(</a:t>
            </a:r>
            <a:r>
              <a:rPr lang="en-US" sz="2600" i="1">
                <a:solidFill>
                  <a:srgbClr val="0000C0"/>
                </a:solidFill>
              </a:rPr>
              <a:t>ECHO_PORT</a:t>
            </a:r>
            <a:r>
              <a:rPr lang="en-US" sz="2600">
                <a:solidFill>
                  <a:srgbClr val="000000"/>
                </a:solidFill>
              </a:rPr>
              <a:t>);</a:t>
            </a:r>
            <a:endParaRPr lang="en-US" sz="2600"/>
          </a:p>
          <a:p>
            <a:pPr marL="95250" indent="-95250" eaLnBrk="1" hangingPunct="1">
              <a:lnSpc>
                <a:spcPct val="90000"/>
              </a:lnSpc>
              <a:spcBef>
                <a:spcPct val="0"/>
              </a:spcBef>
              <a:buFont typeface="Wingdings" pitchFamily="2" charset="2"/>
              <a:buNone/>
              <a:tabLst>
                <a:tab pos="95250" algn="l"/>
              </a:tabLst>
            </a:pPr>
            <a:r>
              <a:rPr lang="en-US" sz="2600">
                <a:solidFill>
                  <a:srgbClr val="000000"/>
                </a:solidFill>
              </a:rPr>
              <a:t>      </a:t>
            </a:r>
            <a:r>
              <a:rPr lang="en-US" sz="2600">
                <a:solidFill>
                  <a:srgbClr val="3F7F5F"/>
                </a:solidFill>
              </a:rPr>
              <a:t>// wait for client connection</a:t>
            </a:r>
            <a:endParaRPr lang="en-US" sz="2600"/>
          </a:p>
          <a:p>
            <a:pPr marL="95250" indent="-95250" eaLnBrk="1" hangingPunct="1">
              <a:lnSpc>
                <a:spcPct val="90000"/>
              </a:lnSpc>
              <a:spcBef>
                <a:spcPct val="0"/>
              </a:spcBef>
              <a:buFont typeface="Wingdings" pitchFamily="2" charset="2"/>
              <a:buNone/>
              <a:tabLst>
                <a:tab pos="95250" algn="l"/>
              </a:tabLst>
            </a:pPr>
            <a:r>
              <a:rPr lang="en-US" sz="2600">
                <a:solidFill>
                  <a:srgbClr val="000000"/>
                </a:solidFill>
              </a:rPr>
              <a:t>      Socket incoming = s.accept();</a:t>
            </a:r>
            <a:endParaRPr lang="en-US" sz="2600"/>
          </a:p>
          <a:p>
            <a:pPr marL="95250" indent="-95250" eaLnBrk="1" hangingPunct="1">
              <a:lnSpc>
                <a:spcPct val="90000"/>
              </a:lnSpc>
              <a:spcBef>
                <a:spcPct val="0"/>
              </a:spcBef>
              <a:buFont typeface="Wingdings" pitchFamily="2" charset="2"/>
              <a:buNone/>
              <a:tabLst>
                <a:tab pos="95250" algn="l"/>
              </a:tabLst>
            </a:pPr>
            <a:r>
              <a:rPr lang="en-US" sz="2600">
                <a:solidFill>
                  <a:srgbClr val="000000"/>
                </a:solidFill>
              </a:rPr>
              <a:t>      BufferedReader in = </a:t>
            </a:r>
            <a:r>
              <a:rPr lang="en-US" sz="2600" b="1">
                <a:solidFill>
                  <a:srgbClr val="7F0055"/>
                </a:solidFill>
              </a:rPr>
              <a:t>new</a:t>
            </a:r>
            <a:r>
              <a:rPr lang="en-US" sz="2600">
                <a:solidFill>
                  <a:srgbClr val="000000"/>
                </a:solidFill>
              </a:rPr>
              <a:t> BufferedReader (</a:t>
            </a:r>
            <a:r>
              <a:rPr lang="en-US" sz="2600" b="1">
                <a:solidFill>
                  <a:srgbClr val="7F0055"/>
                </a:solidFill>
              </a:rPr>
              <a:t>new</a:t>
            </a:r>
            <a:r>
              <a:rPr lang="en-US" sz="2600">
                <a:solidFill>
                  <a:srgbClr val="000000"/>
                </a:solidFill>
              </a:rPr>
              <a:t> </a:t>
            </a:r>
            <a:endParaRPr lang="en-US" sz="2600"/>
          </a:p>
          <a:p>
            <a:pPr marL="95250" indent="-95250" eaLnBrk="1" hangingPunct="1">
              <a:lnSpc>
                <a:spcPct val="90000"/>
              </a:lnSpc>
              <a:spcBef>
                <a:spcPct val="0"/>
              </a:spcBef>
              <a:buFont typeface="Wingdings" pitchFamily="2" charset="2"/>
              <a:buNone/>
              <a:tabLst>
                <a:tab pos="95250" algn="l"/>
              </a:tabLst>
            </a:pPr>
            <a:r>
              <a:rPr lang="en-US" sz="2600">
                <a:solidFill>
                  <a:srgbClr val="000000"/>
                </a:solidFill>
              </a:rPr>
              <a:t>    	       InputStreamReader(incoming.getInputStream()));</a:t>
            </a:r>
            <a:endParaRPr lang="en-US" sz="2600"/>
          </a:p>
          <a:p>
            <a:pPr marL="95250" indent="-95250" eaLnBrk="1" hangingPunct="1">
              <a:lnSpc>
                <a:spcPct val="90000"/>
              </a:lnSpc>
              <a:spcBef>
                <a:spcPct val="0"/>
              </a:spcBef>
              <a:buFont typeface="Wingdings" pitchFamily="2" charset="2"/>
              <a:buNone/>
              <a:tabLst>
                <a:tab pos="95250" algn="l"/>
              </a:tabLst>
            </a:pPr>
            <a:r>
              <a:rPr lang="en-US" sz="2600">
                <a:solidFill>
                  <a:srgbClr val="000000"/>
                </a:solidFill>
              </a:rPr>
              <a:t>      PrintWriter out = </a:t>
            </a:r>
            <a:r>
              <a:rPr lang="en-US" sz="2600" b="1">
                <a:solidFill>
                  <a:srgbClr val="7F0055"/>
                </a:solidFill>
              </a:rPr>
              <a:t>new</a:t>
            </a:r>
            <a:r>
              <a:rPr lang="en-US" sz="2600">
                <a:solidFill>
                  <a:srgbClr val="000000"/>
                </a:solidFill>
              </a:rPr>
              <a:t> PrintWriter</a:t>
            </a:r>
            <a:endParaRPr lang="en-US" sz="2600"/>
          </a:p>
          <a:p>
            <a:pPr marL="95250" indent="-95250" eaLnBrk="1" hangingPunct="1">
              <a:lnSpc>
                <a:spcPct val="90000"/>
              </a:lnSpc>
              <a:spcBef>
                <a:spcPct val="0"/>
              </a:spcBef>
              <a:buFont typeface="Wingdings" pitchFamily="2" charset="2"/>
              <a:buNone/>
              <a:tabLst>
                <a:tab pos="95250" algn="l"/>
              </a:tabLst>
            </a:pPr>
            <a:r>
              <a:rPr lang="en-US" sz="2600">
                <a:solidFill>
                  <a:srgbClr val="000000"/>
                </a:solidFill>
              </a:rPr>
              <a:t>           (incoming.getOutputStream(), </a:t>
            </a:r>
            <a:r>
              <a:rPr lang="en-US" sz="2600" b="1">
                <a:solidFill>
                  <a:srgbClr val="7F0055"/>
                </a:solidFill>
              </a:rPr>
              <a:t>true</a:t>
            </a:r>
            <a:r>
              <a:rPr lang="en-US" sz="2600">
                <a:solidFill>
                  <a:srgbClr val="000000"/>
                </a:solidFill>
              </a:rPr>
              <a:t> </a:t>
            </a:r>
            <a:r>
              <a:rPr lang="en-US" sz="2600">
                <a:solidFill>
                  <a:srgbClr val="3F7F5F"/>
                </a:solidFill>
              </a:rPr>
              <a:t>/* autoFlush */</a:t>
            </a:r>
            <a:r>
              <a:rPr lang="en-US" sz="2600">
                <a:solidFill>
                  <a:srgbClr val="000000"/>
                </a:solidFill>
              </a:rPr>
              <a:t>);</a:t>
            </a:r>
            <a:endParaRPr lang="en-US" sz="2600"/>
          </a:p>
          <a:p>
            <a:pPr marL="95250" indent="-95250" eaLnBrk="1" hangingPunct="1">
              <a:lnSpc>
                <a:spcPct val="90000"/>
              </a:lnSpc>
              <a:spcBef>
                <a:spcPct val="0"/>
              </a:spcBef>
              <a:buFont typeface="Wingdings" pitchFamily="2" charset="2"/>
              <a:buNone/>
              <a:tabLst>
                <a:tab pos="95250" algn="l"/>
              </a:tabLst>
            </a:pPr>
            <a:endParaRPr lang="en-US" sz="2600"/>
          </a:p>
          <a:p>
            <a:pPr marL="95250" indent="-95250" eaLnBrk="1" hangingPunct="1">
              <a:lnSpc>
                <a:spcPct val="90000"/>
              </a:lnSpc>
              <a:spcBef>
                <a:spcPct val="0"/>
              </a:spcBef>
              <a:buFont typeface="Wingdings" pitchFamily="2" charset="2"/>
              <a:buNone/>
              <a:tabLst>
                <a:tab pos="95250" algn="l"/>
              </a:tabLst>
            </a:pPr>
            <a:r>
              <a:rPr lang="en-US" sz="2600">
                <a:solidFill>
                  <a:srgbClr val="000000"/>
                </a:solidFill>
              </a:rPr>
              <a:t>      out.println(</a:t>
            </a:r>
            <a:r>
              <a:rPr lang="en-US" sz="2600">
                <a:solidFill>
                  <a:srgbClr val="2A00FF"/>
                </a:solidFill>
              </a:rPr>
              <a:t>"Welcome to ECHO SERVER! Enter BYE to 								     exit."</a:t>
            </a:r>
            <a:r>
              <a:rPr lang="en-US" sz="2600">
                <a:solidFill>
                  <a:srgbClr val="000000"/>
                </a:solidFill>
              </a:rPr>
              <a:t>);</a:t>
            </a:r>
          </a:p>
        </p:txBody>
      </p:sp>
    </p:spTree>
  </p:cSld>
  <p:clrMapOvr>
    <a:masterClrMapping/>
  </p:clrMapOvr>
  <p:transition spd="med">
    <p:comb/>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defRPr/>
            </a:pPr>
            <a:r>
              <a:rPr lang="en-US"/>
              <a:t>ServerSocket – EchoServer Implement</a:t>
            </a:r>
          </a:p>
        </p:txBody>
      </p:sp>
      <p:sp>
        <p:nvSpPr>
          <p:cNvPr id="51203" name="Rectangle 3"/>
          <p:cNvSpPr>
            <a:spLocks noGrp="1" noChangeArrowheads="1"/>
          </p:cNvSpPr>
          <p:nvPr>
            <p:ph type="body" idx="1"/>
          </p:nvPr>
        </p:nvSpPr>
        <p:spPr/>
        <p:txBody>
          <a:bodyPr/>
          <a:lstStyle/>
          <a:p>
            <a:pPr marL="95250" indent="-95250" eaLnBrk="1" hangingPunct="1">
              <a:lnSpc>
                <a:spcPct val="80000"/>
              </a:lnSpc>
              <a:spcBef>
                <a:spcPct val="0"/>
              </a:spcBef>
              <a:buFont typeface="Wingdings" pitchFamily="2" charset="2"/>
              <a:buNone/>
              <a:tabLst>
                <a:tab pos="95250" algn="l"/>
              </a:tabLst>
            </a:pPr>
            <a:r>
              <a:rPr lang="en-US" sz="2000"/>
              <a:t>      </a:t>
            </a:r>
            <a:r>
              <a:rPr lang="en-US" sz="2500">
                <a:solidFill>
                  <a:srgbClr val="3F7F5F"/>
                </a:solidFill>
              </a:rPr>
              <a:t>//  echo client input</a:t>
            </a:r>
            <a:endParaRPr lang="en-US" sz="2500"/>
          </a:p>
          <a:p>
            <a:pPr marL="95250" indent="-95250" eaLnBrk="1" hangingPunct="1">
              <a:lnSpc>
                <a:spcPct val="80000"/>
              </a:lnSpc>
              <a:spcBef>
                <a:spcPct val="0"/>
              </a:spcBef>
              <a:buFont typeface="Wingdings" pitchFamily="2" charset="2"/>
              <a:buNone/>
              <a:tabLst>
                <a:tab pos="95250" algn="l"/>
              </a:tabLst>
            </a:pPr>
            <a:r>
              <a:rPr lang="en-US" sz="2500">
                <a:solidFill>
                  <a:srgbClr val="000000"/>
                </a:solidFill>
              </a:rPr>
              <a:t>      </a:t>
            </a:r>
            <a:r>
              <a:rPr lang="en-US" sz="2500" b="1">
                <a:solidFill>
                  <a:srgbClr val="7F0055"/>
                </a:solidFill>
              </a:rPr>
              <a:t>boolean</a:t>
            </a:r>
            <a:r>
              <a:rPr lang="en-US" sz="2500">
                <a:solidFill>
                  <a:srgbClr val="000000"/>
                </a:solidFill>
              </a:rPr>
              <a:t> done = </a:t>
            </a:r>
            <a:r>
              <a:rPr lang="en-US" sz="2500" b="1">
                <a:solidFill>
                  <a:srgbClr val="7F0055"/>
                </a:solidFill>
              </a:rPr>
              <a:t>false</a:t>
            </a:r>
            <a:r>
              <a:rPr lang="en-US" sz="2500">
                <a:solidFill>
                  <a:srgbClr val="000000"/>
                </a:solidFill>
              </a:rPr>
              <a:t>;</a:t>
            </a:r>
            <a:endParaRPr lang="en-US" sz="2500"/>
          </a:p>
          <a:p>
            <a:pPr marL="95250" indent="-95250" eaLnBrk="1" hangingPunct="1">
              <a:lnSpc>
                <a:spcPct val="80000"/>
              </a:lnSpc>
              <a:spcBef>
                <a:spcPct val="0"/>
              </a:spcBef>
              <a:buFont typeface="Wingdings" pitchFamily="2" charset="2"/>
              <a:buNone/>
              <a:tabLst>
                <a:tab pos="95250" algn="l"/>
              </a:tabLst>
            </a:pPr>
            <a:r>
              <a:rPr lang="en-US" sz="2500">
                <a:solidFill>
                  <a:srgbClr val="000000"/>
                </a:solidFill>
              </a:rPr>
              <a:t>      </a:t>
            </a:r>
            <a:r>
              <a:rPr lang="en-US" sz="2500" b="1">
                <a:solidFill>
                  <a:srgbClr val="7F0055"/>
                </a:solidFill>
              </a:rPr>
              <a:t>while</a:t>
            </a:r>
            <a:r>
              <a:rPr lang="en-US" sz="2500">
                <a:solidFill>
                  <a:srgbClr val="000000"/>
                </a:solidFill>
              </a:rPr>
              <a:t> (!done) {</a:t>
            </a:r>
            <a:endParaRPr lang="en-US" sz="2500"/>
          </a:p>
          <a:p>
            <a:pPr marL="95250" indent="-95250" eaLnBrk="1" hangingPunct="1">
              <a:lnSpc>
                <a:spcPct val="80000"/>
              </a:lnSpc>
              <a:spcBef>
                <a:spcPct val="0"/>
              </a:spcBef>
              <a:buFont typeface="Wingdings" pitchFamily="2" charset="2"/>
              <a:buNone/>
              <a:tabLst>
                <a:tab pos="95250" algn="l"/>
              </a:tabLst>
            </a:pPr>
            <a:r>
              <a:rPr lang="en-US" sz="2500">
                <a:solidFill>
                  <a:srgbClr val="000000"/>
                </a:solidFill>
              </a:rPr>
              <a:t>           String line = in.readLine();</a:t>
            </a:r>
            <a:endParaRPr lang="en-US" sz="2500"/>
          </a:p>
          <a:p>
            <a:pPr marL="95250" indent="-95250" eaLnBrk="1" hangingPunct="1">
              <a:lnSpc>
                <a:spcPct val="80000"/>
              </a:lnSpc>
              <a:spcBef>
                <a:spcPct val="0"/>
              </a:spcBef>
              <a:buFont typeface="Wingdings" pitchFamily="2" charset="2"/>
              <a:buNone/>
              <a:tabLst>
                <a:tab pos="95250" algn="l"/>
              </a:tabLst>
            </a:pPr>
            <a:r>
              <a:rPr lang="en-US" sz="2500">
                <a:solidFill>
                  <a:srgbClr val="000000"/>
                </a:solidFill>
              </a:rPr>
              <a:t>            </a:t>
            </a:r>
            <a:r>
              <a:rPr lang="en-US" sz="2500" b="1">
                <a:solidFill>
                  <a:srgbClr val="7F0055"/>
                </a:solidFill>
              </a:rPr>
              <a:t>if</a:t>
            </a:r>
            <a:r>
              <a:rPr lang="en-US" sz="2500">
                <a:solidFill>
                  <a:srgbClr val="000000"/>
                </a:solidFill>
              </a:rPr>
              <a:t> (line == </a:t>
            </a:r>
            <a:r>
              <a:rPr lang="en-US" sz="2500" b="1">
                <a:solidFill>
                  <a:srgbClr val="7F0055"/>
                </a:solidFill>
              </a:rPr>
              <a:t>null</a:t>
            </a:r>
            <a:r>
              <a:rPr lang="en-US" sz="2500">
                <a:solidFill>
                  <a:srgbClr val="000000"/>
                </a:solidFill>
              </a:rPr>
              <a:t>)   done = </a:t>
            </a:r>
            <a:r>
              <a:rPr lang="en-US" sz="2500" b="1">
                <a:solidFill>
                  <a:srgbClr val="7F0055"/>
                </a:solidFill>
              </a:rPr>
              <a:t>true</a:t>
            </a:r>
            <a:r>
              <a:rPr lang="en-US" sz="2500">
                <a:solidFill>
                  <a:srgbClr val="000000"/>
                </a:solidFill>
              </a:rPr>
              <a:t>;</a:t>
            </a:r>
            <a:endParaRPr lang="en-US" sz="2500"/>
          </a:p>
          <a:p>
            <a:pPr marL="95250" indent="-95250" eaLnBrk="1" hangingPunct="1">
              <a:lnSpc>
                <a:spcPct val="80000"/>
              </a:lnSpc>
              <a:spcBef>
                <a:spcPct val="0"/>
              </a:spcBef>
              <a:buFont typeface="Wingdings" pitchFamily="2" charset="2"/>
              <a:buNone/>
              <a:tabLst>
                <a:tab pos="95250" algn="l"/>
              </a:tabLst>
            </a:pPr>
            <a:r>
              <a:rPr lang="en-US" sz="2500">
                <a:solidFill>
                  <a:srgbClr val="000000"/>
                </a:solidFill>
              </a:rPr>
              <a:t>            </a:t>
            </a:r>
            <a:r>
              <a:rPr lang="en-US" sz="2500" b="1">
                <a:solidFill>
                  <a:srgbClr val="7F0055"/>
                </a:solidFill>
              </a:rPr>
              <a:t>else</a:t>
            </a:r>
            <a:r>
              <a:rPr lang="en-US" sz="2500">
                <a:solidFill>
                  <a:srgbClr val="000000"/>
                </a:solidFill>
              </a:rPr>
              <a:t> {</a:t>
            </a:r>
            <a:endParaRPr lang="en-US" sz="2500"/>
          </a:p>
          <a:p>
            <a:pPr marL="95250" indent="-95250" eaLnBrk="1" hangingPunct="1">
              <a:lnSpc>
                <a:spcPct val="80000"/>
              </a:lnSpc>
              <a:spcBef>
                <a:spcPct val="0"/>
              </a:spcBef>
              <a:buFont typeface="Wingdings" pitchFamily="2" charset="2"/>
              <a:buNone/>
              <a:tabLst>
                <a:tab pos="95250" algn="l"/>
              </a:tabLst>
            </a:pPr>
            <a:r>
              <a:rPr lang="en-US" sz="2500">
                <a:solidFill>
                  <a:srgbClr val="000000"/>
                </a:solidFill>
              </a:rPr>
              <a:t>               out.println(</a:t>
            </a:r>
            <a:r>
              <a:rPr lang="en-US" sz="2500">
                <a:solidFill>
                  <a:srgbClr val="2A00FF"/>
                </a:solidFill>
              </a:rPr>
              <a:t>"Echo: "</a:t>
            </a:r>
            <a:r>
              <a:rPr lang="en-US" sz="2500">
                <a:solidFill>
                  <a:srgbClr val="000000"/>
                </a:solidFill>
              </a:rPr>
              <a:t> + line);</a:t>
            </a:r>
            <a:endParaRPr lang="en-US" sz="2500"/>
          </a:p>
          <a:p>
            <a:pPr marL="95250" indent="-95250" eaLnBrk="1" hangingPunct="1">
              <a:lnSpc>
                <a:spcPct val="80000"/>
              </a:lnSpc>
              <a:spcBef>
                <a:spcPct val="0"/>
              </a:spcBef>
              <a:buFont typeface="Wingdings" pitchFamily="2" charset="2"/>
              <a:buNone/>
              <a:tabLst>
                <a:tab pos="95250" algn="l"/>
              </a:tabLst>
            </a:pPr>
            <a:r>
              <a:rPr lang="en-US" sz="2500">
                <a:solidFill>
                  <a:srgbClr val="000000"/>
                </a:solidFill>
              </a:rPr>
              <a:t>                </a:t>
            </a:r>
            <a:r>
              <a:rPr lang="en-US" sz="2500" b="1">
                <a:solidFill>
                  <a:srgbClr val="7F0055"/>
                </a:solidFill>
              </a:rPr>
              <a:t>if</a:t>
            </a:r>
            <a:r>
              <a:rPr lang="en-US" sz="2500">
                <a:solidFill>
                  <a:srgbClr val="000000"/>
                </a:solidFill>
              </a:rPr>
              <a:t> (line.trim().equals(</a:t>
            </a:r>
            <a:r>
              <a:rPr lang="en-US" sz="2500">
                <a:solidFill>
                  <a:srgbClr val="2A00FF"/>
                </a:solidFill>
              </a:rPr>
              <a:t>"BYE"</a:t>
            </a:r>
            <a:r>
              <a:rPr lang="en-US" sz="2500">
                <a:solidFill>
                  <a:srgbClr val="000000"/>
                </a:solidFill>
              </a:rPr>
              <a:t>))</a:t>
            </a:r>
            <a:endParaRPr lang="en-US" sz="2500"/>
          </a:p>
          <a:p>
            <a:pPr marL="95250" indent="-95250" eaLnBrk="1" hangingPunct="1">
              <a:lnSpc>
                <a:spcPct val="80000"/>
              </a:lnSpc>
              <a:spcBef>
                <a:spcPct val="0"/>
              </a:spcBef>
              <a:buFont typeface="Wingdings" pitchFamily="2" charset="2"/>
              <a:buNone/>
              <a:tabLst>
                <a:tab pos="95250" algn="l"/>
              </a:tabLst>
            </a:pPr>
            <a:r>
              <a:rPr lang="en-US" sz="2500">
                <a:solidFill>
                  <a:srgbClr val="000000"/>
                </a:solidFill>
              </a:rPr>
              <a:t>               done = </a:t>
            </a:r>
            <a:r>
              <a:rPr lang="en-US" sz="2500" b="1">
                <a:solidFill>
                  <a:srgbClr val="7F0055"/>
                </a:solidFill>
              </a:rPr>
              <a:t>true</a:t>
            </a:r>
            <a:r>
              <a:rPr lang="en-US" sz="2500">
                <a:solidFill>
                  <a:srgbClr val="000000"/>
                </a:solidFill>
              </a:rPr>
              <a:t>;</a:t>
            </a:r>
            <a:endParaRPr lang="en-US" sz="2500"/>
          </a:p>
          <a:p>
            <a:pPr marL="95250" indent="-95250" eaLnBrk="1" hangingPunct="1">
              <a:lnSpc>
                <a:spcPct val="80000"/>
              </a:lnSpc>
              <a:spcBef>
                <a:spcPct val="0"/>
              </a:spcBef>
              <a:buFont typeface="Wingdings" pitchFamily="2" charset="2"/>
              <a:buNone/>
              <a:tabLst>
                <a:tab pos="95250" algn="l"/>
              </a:tabLst>
            </a:pPr>
            <a:r>
              <a:rPr lang="en-US" sz="2500">
                <a:solidFill>
                  <a:srgbClr val="000000"/>
                </a:solidFill>
              </a:rPr>
              <a:t>            }</a:t>
            </a:r>
            <a:endParaRPr lang="en-US" sz="2500"/>
          </a:p>
          <a:p>
            <a:pPr marL="95250" indent="-95250" eaLnBrk="1" hangingPunct="1">
              <a:lnSpc>
                <a:spcPct val="80000"/>
              </a:lnSpc>
              <a:spcBef>
                <a:spcPct val="0"/>
              </a:spcBef>
              <a:buFont typeface="Wingdings" pitchFamily="2" charset="2"/>
              <a:buNone/>
              <a:tabLst>
                <a:tab pos="95250" algn="l"/>
              </a:tabLst>
            </a:pPr>
            <a:r>
              <a:rPr lang="en-US" sz="2500">
                <a:solidFill>
                  <a:srgbClr val="000000"/>
                </a:solidFill>
              </a:rPr>
              <a:t>      }</a:t>
            </a:r>
            <a:endParaRPr lang="en-US" sz="2500"/>
          </a:p>
          <a:p>
            <a:pPr marL="95250" indent="-95250" eaLnBrk="1" hangingPunct="1">
              <a:lnSpc>
                <a:spcPct val="80000"/>
              </a:lnSpc>
              <a:spcBef>
                <a:spcPct val="0"/>
              </a:spcBef>
              <a:buFont typeface="Wingdings" pitchFamily="2" charset="2"/>
              <a:buNone/>
              <a:tabLst>
                <a:tab pos="95250" algn="l"/>
              </a:tabLst>
            </a:pPr>
            <a:r>
              <a:rPr lang="en-US" sz="2500">
                <a:solidFill>
                  <a:srgbClr val="000000"/>
                </a:solidFill>
              </a:rPr>
              <a:t>      incoming.close();</a:t>
            </a:r>
            <a:endParaRPr lang="en-US" sz="2500"/>
          </a:p>
          <a:p>
            <a:pPr marL="95250" indent="-95250" eaLnBrk="1" hangingPunct="1">
              <a:lnSpc>
                <a:spcPct val="80000"/>
              </a:lnSpc>
              <a:spcBef>
                <a:spcPct val="0"/>
              </a:spcBef>
              <a:buFont typeface="Wingdings" pitchFamily="2" charset="2"/>
              <a:buNone/>
              <a:tabLst>
                <a:tab pos="95250" algn="l"/>
              </a:tabLst>
            </a:pPr>
            <a:r>
              <a:rPr lang="en-US" sz="2500">
                <a:solidFill>
                  <a:srgbClr val="000000"/>
                </a:solidFill>
              </a:rPr>
              <a:t>    }</a:t>
            </a:r>
            <a:endParaRPr lang="en-US" sz="2500"/>
          </a:p>
          <a:p>
            <a:pPr marL="95250" indent="-95250" eaLnBrk="1" hangingPunct="1">
              <a:lnSpc>
                <a:spcPct val="80000"/>
              </a:lnSpc>
              <a:spcBef>
                <a:spcPct val="0"/>
              </a:spcBef>
              <a:buFont typeface="Wingdings" pitchFamily="2" charset="2"/>
              <a:buNone/>
              <a:tabLst>
                <a:tab pos="95250" algn="l"/>
              </a:tabLst>
            </a:pPr>
            <a:r>
              <a:rPr lang="en-US" sz="2500">
                <a:solidFill>
                  <a:srgbClr val="000000"/>
                </a:solidFill>
              </a:rPr>
              <a:t>    </a:t>
            </a:r>
            <a:r>
              <a:rPr lang="en-US" sz="2500" b="1">
                <a:solidFill>
                  <a:srgbClr val="7F0055"/>
                </a:solidFill>
              </a:rPr>
              <a:t>catch</a:t>
            </a:r>
            <a:r>
              <a:rPr lang="en-US" sz="2500">
                <a:solidFill>
                  <a:srgbClr val="000000"/>
                </a:solidFill>
              </a:rPr>
              <a:t> (Exception e) {</a:t>
            </a:r>
            <a:endParaRPr lang="en-US" sz="2500"/>
          </a:p>
          <a:p>
            <a:pPr marL="95250" indent="-95250" eaLnBrk="1" hangingPunct="1">
              <a:lnSpc>
                <a:spcPct val="80000"/>
              </a:lnSpc>
              <a:spcBef>
                <a:spcPct val="0"/>
              </a:spcBef>
              <a:buFont typeface="Wingdings" pitchFamily="2" charset="2"/>
              <a:buNone/>
              <a:tabLst>
                <a:tab pos="95250" algn="l"/>
              </a:tabLst>
            </a:pPr>
            <a:r>
              <a:rPr lang="en-US" sz="2500">
                <a:solidFill>
                  <a:srgbClr val="000000"/>
                </a:solidFill>
              </a:rPr>
              <a:t>      e.printStackTrace();</a:t>
            </a:r>
            <a:endParaRPr lang="en-US" sz="2500"/>
          </a:p>
          <a:p>
            <a:pPr marL="95250" indent="-95250" eaLnBrk="1" hangingPunct="1">
              <a:lnSpc>
                <a:spcPct val="80000"/>
              </a:lnSpc>
              <a:spcBef>
                <a:spcPct val="0"/>
              </a:spcBef>
              <a:buFont typeface="Wingdings" pitchFamily="2" charset="2"/>
              <a:buNone/>
              <a:tabLst>
                <a:tab pos="95250" algn="l"/>
              </a:tabLst>
            </a:pPr>
            <a:r>
              <a:rPr lang="en-US" sz="2500">
                <a:solidFill>
                  <a:srgbClr val="000000"/>
                </a:solidFill>
              </a:rPr>
              <a:t>    }</a:t>
            </a:r>
            <a:endParaRPr lang="en-US" sz="2500"/>
          </a:p>
          <a:p>
            <a:pPr marL="95250" indent="-95250" eaLnBrk="1" hangingPunct="1">
              <a:lnSpc>
                <a:spcPct val="80000"/>
              </a:lnSpc>
              <a:spcBef>
                <a:spcPct val="0"/>
              </a:spcBef>
              <a:buFont typeface="Wingdings" pitchFamily="2" charset="2"/>
              <a:buNone/>
              <a:tabLst>
                <a:tab pos="95250" algn="l"/>
              </a:tabLst>
            </a:pPr>
            <a:r>
              <a:rPr lang="en-US" sz="2500">
                <a:solidFill>
                  <a:srgbClr val="000000"/>
                </a:solidFill>
              </a:rPr>
              <a:t>  }</a:t>
            </a:r>
            <a:endParaRPr lang="en-US" sz="2500"/>
          </a:p>
          <a:p>
            <a:pPr marL="95250" indent="-95250" eaLnBrk="1" hangingPunct="1">
              <a:lnSpc>
                <a:spcPct val="80000"/>
              </a:lnSpc>
              <a:spcBef>
                <a:spcPct val="0"/>
              </a:spcBef>
              <a:buFont typeface="Wingdings" pitchFamily="2" charset="2"/>
              <a:buNone/>
              <a:tabLst>
                <a:tab pos="95250" algn="l"/>
              </a:tabLst>
            </a:pPr>
            <a:r>
              <a:rPr lang="en-US" sz="2500">
                <a:solidFill>
                  <a:srgbClr val="000000"/>
                </a:solidFill>
              </a:rPr>
              <a:t>}</a:t>
            </a:r>
          </a:p>
        </p:txBody>
      </p:sp>
    </p:spTree>
  </p:cSld>
  <p:clrMapOvr>
    <a:masterClrMapping/>
  </p:clrMapOvr>
  <p:transition spd="med">
    <p:comb/>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defRPr/>
            </a:pPr>
            <a:r>
              <a:rPr lang="en-US"/>
              <a:t>ServerSocket – EchoServer Implement</a:t>
            </a:r>
          </a:p>
        </p:txBody>
      </p:sp>
      <p:sp>
        <p:nvSpPr>
          <p:cNvPr id="52227" name="Rectangle 3"/>
          <p:cNvSpPr>
            <a:spLocks noGrp="1" noChangeArrowheads="1"/>
          </p:cNvSpPr>
          <p:nvPr>
            <p:ph type="body" idx="1"/>
          </p:nvPr>
        </p:nvSpPr>
        <p:spPr/>
        <p:txBody>
          <a:bodyPr/>
          <a:lstStyle/>
          <a:p>
            <a:pPr marL="95250" indent="-95250" eaLnBrk="1" hangingPunct="1">
              <a:lnSpc>
                <a:spcPct val="80000"/>
              </a:lnSpc>
              <a:spcBef>
                <a:spcPct val="5000"/>
              </a:spcBef>
              <a:buFont typeface="Wingdings" pitchFamily="2" charset="2"/>
              <a:buNone/>
              <a:tabLst>
                <a:tab pos="95250" algn="l"/>
              </a:tabLst>
            </a:pPr>
            <a:r>
              <a:rPr lang="en-US" sz="1600"/>
              <a:t>  </a:t>
            </a:r>
            <a:r>
              <a:rPr lang="en-US" sz="2400" b="1">
                <a:solidFill>
                  <a:srgbClr val="7F0055"/>
                </a:solidFill>
              </a:rPr>
              <a:t>public</a:t>
            </a:r>
            <a:r>
              <a:rPr lang="en-US" sz="2400">
                <a:solidFill>
                  <a:srgbClr val="000000"/>
                </a:solidFill>
              </a:rPr>
              <a:t> </a:t>
            </a:r>
            <a:r>
              <a:rPr lang="en-US" sz="2400" b="1">
                <a:solidFill>
                  <a:srgbClr val="7F0055"/>
                </a:solidFill>
              </a:rPr>
              <a:t>class</a:t>
            </a:r>
            <a:r>
              <a:rPr lang="en-US" sz="2400">
                <a:solidFill>
                  <a:srgbClr val="000000"/>
                </a:solidFill>
              </a:rPr>
              <a:t> ThreadedEchoServer {</a:t>
            </a:r>
            <a:endParaRPr lang="en-US" sz="2400"/>
          </a:p>
          <a:p>
            <a:pPr marL="95250" indent="-95250" eaLnBrk="1" hangingPunct="1">
              <a:lnSpc>
                <a:spcPct val="80000"/>
              </a:lnSpc>
              <a:spcBef>
                <a:spcPct val="5000"/>
              </a:spcBef>
              <a:buFont typeface="Wingdings" pitchFamily="2" charset="2"/>
              <a:buNone/>
              <a:tabLst>
                <a:tab pos="95250" algn="l"/>
              </a:tabLst>
            </a:pPr>
            <a:r>
              <a:rPr lang="en-US" sz="2400">
                <a:solidFill>
                  <a:srgbClr val="000000"/>
                </a:solidFill>
              </a:rPr>
              <a:t>  </a:t>
            </a:r>
            <a:r>
              <a:rPr lang="en-US" sz="2400" b="1">
                <a:solidFill>
                  <a:srgbClr val="7F0055"/>
                </a:solidFill>
              </a:rPr>
              <a:t>public</a:t>
            </a:r>
            <a:r>
              <a:rPr lang="en-US" sz="2400">
                <a:solidFill>
                  <a:srgbClr val="000000"/>
                </a:solidFill>
              </a:rPr>
              <a:t> </a:t>
            </a:r>
            <a:r>
              <a:rPr lang="en-US" sz="2400" b="1">
                <a:solidFill>
                  <a:srgbClr val="7F0055"/>
                </a:solidFill>
              </a:rPr>
              <a:t>static</a:t>
            </a:r>
            <a:r>
              <a:rPr lang="en-US" sz="2400">
                <a:solidFill>
                  <a:srgbClr val="000000"/>
                </a:solidFill>
              </a:rPr>
              <a:t> </a:t>
            </a:r>
            <a:r>
              <a:rPr lang="en-US" sz="2400" b="1">
                <a:solidFill>
                  <a:srgbClr val="7F0055"/>
                </a:solidFill>
              </a:rPr>
              <a:t>final</a:t>
            </a:r>
            <a:r>
              <a:rPr lang="en-US" sz="2400">
                <a:solidFill>
                  <a:srgbClr val="000000"/>
                </a:solidFill>
              </a:rPr>
              <a:t> </a:t>
            </a:r>
            <a:r>
              <a:rPr lang="en-US" sz="2400" b="1">
                <a:solidFill>
                  <a:srgbClr val="7F0055"/>
                </a:solidFill>
              </a:rPr>
              <a:t>int</a:t>
            </a:r>
            <a:r>
              <a:rPr lang="en-US" sz="2400">
                <a:solidFill>
                  <a:srgbClr val="000000"/>
                </a:solidFill>
              </a:rPr>
              <a:t> </a:t>
            </a:r>
            <a:r>
              <a:rPr lang="en-US" sz="2400" i="1">
                <a:solidFill>
                  <a:srgbClr val="0000C0"/>
                </a:solidFill>
              </a:rPr>
              <a:t>ECHO_PORT</a:t>
            </a:r>
            <a:r>
              <a:rPr lang="en-US" sz="2400">
                <a:solidFill>
                  <a:srgbClr val="000000"/>
                </a:solidFill>
              </a:rPr>
              <a:t> = 7;</a:t>
            </a:r>
            <a:endParaRPr lang="en-US" sz="2400"/>
          </a:p>
          <a:p>
            <a:pPr marL="95250" indent="-95250" eaLnBrk="1" hangingPunct="1">
              <a:lnSpc>
                <a:spcPct val="80000"/>
              </a:lnSpc>
              <a:spcBef>
                <a:spcPct val="5000"/>
              </a:spcBef>
              <a:buFont typeface="Wingdings" pitchFamily="2" charset="2"/>
              <a:buNone/>
              <a:tabLst>
                <a:tab pos="95250" algn="l"/>
              </a:tabLst>
            </a:pPr>
            <a:r>
              <a:rPr lang="en-US" sz="2400">
                <a:solidFill>
                  <a:srgbClr val="000000"/>
                </a:solidFill>
              </a:rPr>
              <a:t>  </a:t>
            </a:r>
            <a:r>
              <a:rPr lang="en-US" sz="2400" b="1">
                <a:solidFill>
                  <a:srgbClr val="7F0055"/>
                </a:solidFill>
              </a:rPr>
              <a:t>public</a:t>
            </a:r>
            <a:r>
              <a:rPr lang="en-US" sz="2400">
                <a:solidFill>
                  <a:srgbClr val="000000"/>
                </a:solidFill>
              </a:rPr>
              <a:t> </a:t>
            </a:r>
            <a:r>
              <a:rPr lang="en-US" sz="2400" b="1">
                <a:solidFill>
                  <a:srgbClr val="7F0055"/>
                </a:solidFill>
              </a:rPr>
              <a:t>static</a:t>
            </a:r>
            <a:r>
              <a:rPr lang="en-US" sz="2400">
                <a:solidFill>
                  <a:srgbClr val="000000"/>
                </a:solidFill>
              </a:rPr>
              <a:t> </a:t>
            </a:r>
            <a:r>
              <a:rPr lang="en-US" sz="2400" b="1">
                <a:solidFill>
                  <a:srgbClr val="7F0055"/>
                </a:solidFill>
              </a:rPr>
              <a:t>void</a:t>
            </a:r>
            <a:r>
              <a:rPr lang="en-US" sz="2400">
                <a:solidFill>
                  <a:srgbClr val="000000"/>
                </a:solidFill>
              </a:rPr>
              <a:t> main(String[] args) {</a:t>
            </a:r>
            <a:endParaRPr lang="en-US" sz="2400"/>
          </a:p>
          <a:p>
            <a:pPr marL="95250" indent="-95250" eaLnBrk="1" hangingPunct="1">
              <a:lnSpc>
                <a:spcPct val="80000"/>
              </a:lnSpc>
              <a:spcBef>
                <a:spcPct val="5000"/>
              </a:spcBef>
              <a:buFont typeface="Wingdings" pitchFamily="2" charset="2"/>
              <a:buNone/>
              <a:tabLst>
                <a:tab pos="95250" algn="l"/>
              </a:tabLst>
            </a:pPr>
            <a:r>
              <a:rPr lang="en-US" sz="2400">
                <a:solidFill>
                  <a:srgbClr val="000000"/>
                </a:solidFill>
              </a:rPr>
              <a:t>    </a:t>
            </a:r>
            <a:r>
              <a:rPr lang="en-US" sz="2400" b="1">
                <a:solidFill>
                  <a:srgbClr val="7F0055"/>
                </a:solidFill>
              </a:rPr>
              <a:t>try</a:t>
            </a:r>
            <a:r>
              <a:rPr lang="en-US" sz="2400">
                <a:solidFill>
                  <a:srgbClr val="000000"/>
                </a:solidFill>
              </a:rPr>
              <a:t> {</a:t>
            </a:r>
            <a:endParaRPr lang="en-US" sz="2400"/>
          </a:p>
          <a:p>
            <a:pPr marL="95250" indent="-95250" eaLnBrk="1" hangingPunct="1">
              <a:lnSpc>
                <a:spcPct val="80000"/>
              </a:lnSpc>
              <a:spcBef>
                <a:spcPct val="5000"/>
              </a:spcBef>
              <a:buFont typeface="Wingdings" pitchFamily="2" charset="2"/>
              <a:buNone/>
              <a:tabLst>
                <a:tab pos="95250" algn="l"/>
              </a:tabLst>
            </a:pPr>
            <a:r>
              <a:rPr lang="en-US" sz="2400">
                <a:solidFill>
                  <a:srgbClr val="000000"/>
                </a:solidFill>
              </a:rPr>
              <a:t>       </a:t>
            </a:r>
            <a:r>
              <a:rPr lang="en-US" sz="2400" b="1">
                <a:solidFill>
                  <a:srgbClr val="7F0055"/>
                </a:solidFill>
              </a:rPr>
              <a:t>int</a:t>
            </a:r>
            <a:r>
              <a:rPr lang="en-US" sz="2400">
                <a:solidFill>
                  <a:srgbClr val="000000"/>
                </a:solidFill>
              </a:rPr>
              <a:t> i = 1;</a:t>
            </a:r>
            <a:endParaRPr lang="en-US" sz="2400"/>
          </a:p>
          <a:p>
            <a:pPr marL="95250" indent="-95250" eaLnBrk="1" hangingPunct="1">
              <a:lnSpc>
                <a:spcPct val="80000"/>
              </a:lnSpc>
              <a:spcBef>
                <a:spcPct val="5000"/>
              </a:spcBef>
              <a:buFont typeface="Wingdings" pitchFamily="2" charset="2"/>
              <a:buNone/>
              <a:tabLst>
                <a:tab pos="95250" algn="l"/>
              </a:tabLst>
            </a:pPr>
            <a:r>
              <a:rPr lang="en-US" sz="2400">
                <a:solidFill>
                  <a:srgbClr val="000000"/>
                </a:solidFill>
              </a:rPr>
              <a:t>       ServerSocket s = </a:t>
            </a:r>
            <a:r>
              <a:rPr lang="en-US" sz="2400" b="1">
                <a:solidFill>
                  <a:srgbClr val="7F0055"/>
                </a:solidFill>
              </a:rPr>
              <a:t>new</a:t>
            </a:r>
            <a:r>
              <a:rPr lang="en-US" sz="2400">
                <a:solidFill>
                  <a:srgbClr val="000000"/>
                </a:solidFill>
              </a:rPr>
              <a:t> ServerSocket(</a:t>
            </a:r>
            <a:r>
              <a:rPr lang="en-US" sz="2400" i="1">
                <a:solidFill>
                  <a:srgbClr val="0000C0"/>
                </a:solidFill>
              </a:rPr>
              <a:t>ECHO_PORT</a:t>
            </a:r>
            <a:r>
              <a:rPr lang="en-US" sz="2400">
                <a:solidFill>
                  <a:srgbClr val="000000"/>
                </a:solidFill>
              </a:rPr>
              <a:t>);</a:t>
            </a:r>
            <a:endParaRPr lang="en-US" sz="2400"/>
          </a:p>
          <a:p>
            <a:pPr marL="95250" indent="-95250" eaLnBrk="1" hangingPunct="1">
              <a:lnSpc>
                <a:spcPct val="80000"/>
              </a:lnSpc>
              <a:spcBef>
                <a:spcPct val="5000"/>
              </a:spcBef>
              <a:buFont typeface="Wingdings" pitchFamily="2" charset="2"/>
              <a:buNone/>
              <a:tabLst>
                <a:tab pos="95250" algn="l"/>
              </a:tabLst>
            </a:pPr>
            <a:r>
              <a:rPr lang="en-US" sz="2400">
                <a:solidFill>
                  <a:srgbClr val="000000"/>
                </a:solidFill>
              </a:rPr>
              <a:t>       </a:t>
            </a:r>
            <a:r>
              <a:rPr lang="en-US" sz="2400" b="1">
                <a:solidFill>
                  <a:srgbClr val="7F0055"/>
                </a:solidFill>
              </a:rPr>
              <a:t>for</a:t>
            </a:r>
            <a:r>
              <a:rPr lang="en-US" sz="2400">
                <a:solidFill>
                  <a:srgbClr val="000000"/>
                </a:solidFill>
              </a:rPr>
              <a:t> (; ; ) {</a:t>
            </a:r>
            <a:endParaRPr lang="en-US" sz="2400"/>
          </a:p>
          <a:p>
            <a:pPr marL="95250" indent="-95250" eaLnBrk="1" hangingPunct="1">
              <a:lnSpc>
                <a:spcPct val="80000"/>
              </a:lnSpc>
              <a:spcBef>
                <a:spcPct val="5000"/>
              </a:spcBef>
              <a:buFont typeface="Wingdings" pitchFamily="2" charset="2"/>
              <a:buNone/>
              <a:tabLst>
                <a:tab pos="95250" algn="l"/>
              </a:tabLst>
            </a:pPr>
            <a:r>
              <a:rPr lang="en-US" sz="2400">
                <a:solidFill>
                  <a:srgbClr val="000000"/>
                </a:solidFill>
              </a:rPr>
              <a:t>         Socket incoming = s.accept();</a:t>
            </a:r>
            <a:endParaRPr lang="en-US" sz="2400"/>
          </a:p>
          <a:p>
            <a:pPr marL="95250" indent="-95250" eaLnBrk="1" hangingPunct="1">
              <a:lnSpc>
                <a:spcPct val="80000"/>
              </a:lnSpc>
              <a:spcBef>
                <a:spcPct val="5000"/>
              </a:spcBef>
              <a:buFont typeface="Wingdings" pitchFamily="2" charset="2"/>
              <a:buNone/>
              <a:tabLst>
                <a:tab pos="95250" algn="l"/>
              </a:tabLst>
            </a:pPr>
            <a:r>
              <a:rPr lang="en-US" sz="2400">
                <a:solidFill>
                  <a:srgbClr val="000000"/>
                </a:solidFill>
              </a:rPr>
              <a:t>         System.</a:t>
            </a:r>
            <a:r>
              <a:rPr lang="en-US" sz="2400" i="1">
                <a:solidFill>
                  <a:srgbClr val="0000C0"/>
                </a:solidFill>
              </a:rPr>
              <a:t>out</a:t>
            </a:r>
            <a:r>
              <a:rPr lang="en-US" sz="2400">
                <a:solidFill>
                  <a:srgbClr val="000000"/>
                </a:solidFill>
              </a:rPr>
              <a:t>.println(</a:t>
            </a:r>
            <a:r>
              <a:rPr lang="en-US" sz="2400">
                <a:solidFill>
                  <a:srgbClr val="2A00FF"/>
                </a:solidFill>
              </a:rPr>
              <a:t>"Connection number:"</a:t>
            </a:r>
            <a:r>
              <a:rPr lang="en-US" sz="2400">
                <a:solidFill>
                  <a:srgbClr val="000000"/>
                </a:solidFill>
              </a:rPr>
              <a:t> + i);</a:t>
            </a:r>
            <a:endParaRPr lang="en-US" sz="2400"/>
          </a:p>
          <a:p>
            <a:pPr marL="95250" indent="-95250" eaLnBrk="1" hangingPunct="1">
              <a:lnSpc>
                <a:spcPct val="80000"/>
              </a:lnSpc>
              <a:spcBef>
                <a:spcPct val="5000"/>
              </a:spcBef>
              <a:buFont typeface="Wingdings" pitchFamily="2" charset="2"/>
              <a:buNone/>
              <a:tabLst>
                <a:tab pos="95250" algn="l"/>
              </a:tabLst>
            </a:pPr>
            <a:r>
              <a:rPr lang="en-US" sz="2400">
                <a:solidFill>
                  <a:srgbClr val="000000"/>
                </a:solidFill>
              </a:rPr>
              <a:t>         System.</a:t>
            </a:r>
            <a:r>
              <a:rPr lang="en-US" sz="2400" i="1">
                <a:solidFill>
                  <a:srgbClr val="0000C0"/>
                </a:solidFill>
              </a:rPr>
              <a:t>out</a:t>
            </a:r>
            <a:r>
              <a:rPr lang="en-US" sz="2400">
                <a:solidFill>
                  <a:srgbClr val="000000"/>
                </a:solidFill>
              </a:rPr>
              <a:t>.println(</a:t>
            </a:r>
            <a:r>
              <a:rPr lang="en-US" sz="2400">
                <a:solidFill>
                  <a:srgbClr val="2A00FF"/>
                </a:solidFill>
              </a:rPr>
              <a:t>"Local Port: "</a:t>
            </a:r>
            <a:r>
              <a:rPr lang="en-US" sz="2400">
                <a:solidFill>
                  <a:srgbClr val="000000"/>
                </a:solidFill>
              </a:rPr>
              <a:t>+ incoming.getLocalPort()+</a:t>
            </a:r>
            <a:endParaRPr lang="en-US" sz="2400"/>
          </a:p>
          <a:p>
            <a:pPr marL="95250" indent="-95250" eaLnBrk="1" hangingPunct="1">
              <a:lnSpc>
                <a:spcPct val="80000"/>
              </a:lnSpc>
              <a:spcBef>
                <a:spcPct val="5000"/>
              </a:spcBef>
              <a:buFont typeface="Wingdings" pitchFamily="2" charset="2"/>
              <a:buNone/>
              <a:tabLst>
                <a:tab pos="95250" algn="l"/>
              </a:tabLst>
            </a:pPr>
            <a:r>
              <a:rPr lang="en-US" sz="2400">
                <a:solidFill>
                  <a:srgbClr val="000000"/>
                </a:solidFill>
              </a:rPr>
              <a:t>                           </a:t>
            </a:r>
            <a:r>
              <a:rPr lang="en-US" sz="2400">
                <a:solidFill>
                  <a:srgbClr val="2A00FF"/>
                </a:solidFill>
              </a:rPr>
              <a:t>"Foreign Port :"</a:t>
            </a:r>
            <a:r>
              <a:rPr lang="en-US" sz="2400">
                <a:solidFill>
                  <a:srgbClr val="000000"/>
                </a:solidFill>
              </a:rPr>
              <a:t>+ incoming.getPort());</a:t>
            </a:r>
            <a:endParaRPr lang="en-US" sz="2400"/>
          </a:p>
          <a:p>
            <a:pPr marL="95250" indent="-95250" eaLnBrk="1" hangingPunct="1">
              <a:lnSpc>
                <a:spcPct val="80000"/>
              </a:lnSpc>
              <a:spcBef>
                <a:spcPct val="5000"/>
              </a:spcBef>
              <a:buFont typeface="Wingdings" pitchFamily="2" charset="2"/>
              <a:buNone/>
              <a:tabLst>
                <a:tab pos="95250" algn="l"/>
              </a:tabLst>
            </a:pPr>
            <a:r>
              <a:rPr lang="en-US" sz="2400">
                <a:solidFill>
                  <a:srgbClr val="000000"/>
                </a:solidFill>
              </a:rPr>
              <a:t>         Thread t = </a:t>
            </a:r>
            <a:r>
              <a:rPr lang="en-US" sz="2400" b="1">
                <a:solidFill>
                  <a:srgbClr val="7F0055"/>
                </a:solidFill>
              </a:rPr>
              <a:t>new</a:t>
            </a:r>
            <a:r>
              <a:rPr lang="en-US" sz="2400">
                <a:solidFill>
                  <a:srgbClr val="000000"/>
                </a:solidFill>
              </a:rPr>
              <a:t> ThreadedEchoHandler(incoming, i);</a:t>
            </a:r>
            <a:endParaRPr lang="en-US" sz="2400"/>
          </a:p>
          <a:p>
            <a:pPr marL="95250" indent="-95250" eaLnBrk="1" hangingPunct="1">
              <a:lnSpc>
                <a:spcPct val="80000"/>
              </a:lnSpc>
              <a:spcBef>
                <a:spcPct val="5000"/>
              </a:spcBef>
              <a:buFont typeface="Wingdings" pitchFamily="2" charset="2"/>
              <a:buNone/>
              <a:tabLst>
                <a:tab pos="95250" algn="l"/>
              </a:tabLst>
            </a:pPr>
            <a:r>
              <a:rPr lang="en-US" sz="2400">
                <a:solidFill>
                  <a:srgbClr val="000000"/>
                </a:solidFill>
              </a:rPr>
              <a:t>         t.start();  i++;</a:t>
            </a:r>
            <a:endParaRPr lang="en-US" sz="2400"/>
          </a:p>
          <a:p>
            <a:pPr marL="95250" indent="-95250" eaLnBrk="1" hangingPunct="1">
              <a:lnSpc>
                <a:spcPct val="80000"/>
              </a:lnSpc>
              <a:spcBef>
                <a:spcPct val="5000"/>
              </a:spcBef>
              <a:buFont typeface="Wingdings" pitchFamily="2" charset="2"/>
              <a:buNone/>
              <a:tabLst>
                <a:tab pos="95250" algn="l"/>
              </a:tabLst>
            </a:pPr>
            <a:r>
              <a:rPr lang="en-US" sz="2400">
                <a:solidFill>
                  <a:srgbClr val="000000"/>
                </a:solidFill>
              </a:rPr>
              <a:t>       }</a:t>
            </a:r>
            <a:endParaRPr lang="en-US" sz="2400"/>
          </a:p>
          <a:p>
            <a:pPr marL="95250" indent="-95250" eaLnBrk="1" hangingPunct="1">
              <a:lnSpc>
                <a:spcPct val="80000"/>
              </a:lnSpc>
              <a:spcBef>
                <a:spcPct val="5000"/>
              </a:spcBef>
              <a:buFont typeface="Wingdings" pitchFamily="2" charset="2"/>
              <a:buNone/>
              <a:tabLst>
                <a:tab pos="95250" algn="l"/>
              </a:tabLst>
            </a:pPr>
            <a:r>
              <a:rPr lang="en-US" sz="2400">
                <a:solidFill>
                  <a:srgbClr val="000000"/>
                </a:solidFill>
              </a:rPr>
              <a:t>    }</a:t>
            </a:r>
            <a:endParaRPr lang="en-US" sz="2400"/>
          </a:p>
          <a:p>
            <a:pPr marL="95250" indent="-95250" eaLnBrk="1" hangingPunct="1">
              <a:lnSpc>
                <a:spcPct val="80000"/>
              </a:lnSpc>
              <a:spcBef>
                <a:spcPct val="5000"/>
              </a:spcBef>
              <a:buFont typeface="Wingdings" pitchFamily="2" charset="2"/>
              <a:buNone/>
              <a:tabLst>
                <a:tab pos="95250" algn="l"/>
              </a:tabLst>
            </a:pPr>
            <a:r>
              <a:rPr lang="en-US" sz="2400">
                <a:solidFill>
                  <a:srgbClr val="000000"/>
                </a:solidFill>
              </a:rPr>
              <a:t>    </a:t>
            </a:r>
            <a:r>
              <a:rPr lang="en-US" sz="2400" b="1">
                <a:solidFill>
                  <a:srgbClr val="7F0055"/>
                </a:solidFill>
              </a:rPr>
              <a:t>catch</a:t>
            </a:r>
            <a:r>
              <a:rPr lang="en-US" sz="2400">
                <a:solidFill>
                  <a:srgbClr val="000000"/>
                </a:solidFill>
              </a:rPr>
              <a:t> (Exception e) {</a:t>
            </a:r>
            <a:endParaRPr lang="en-US" sz="2400"/>
          </a:p>
          <a:p>
            <a:pPr marL="95250" indent="-95250" eaLnBrk="1" hangingPunct="1">
              <a:lnSpc>
                <a:spcPct val="80000"/>
              </a:lnSpc>
              <a:spcBef>
                <a:spcPct val="5000"/>
              </a:spcBef>
              <a:buFont typeface="Wingdings" pitchFamily="2" charset="2"/>
              <a:buNone/>
              <a:tabLst>
                <a:tab pos="95250" algn="l"/>
              </a:tabLst>
            </a:pPr>
            <a:r>
              <a:rPr lang="en-US" sz="2400">
                <a:solidFill>
                  <a:srgbClr val="000000"/>
                </a:solidFill>
              </a:rPr>
              <a:t>      e.printStackTrace();</a:t>
            </a:r>
            <a:endParaRPr lang="en-US" sz="2400"/>
          </a:p>
          <a:p>
            <a:pPr marL="95250" indent="-95250" eaLnBrk="1" hangingPunct="1">
              <a:lnSpc>
                <a:spcPct val="80000"/>
              </a:lnSpc>
              <a:spcBef>
                <a:spcPct val="5000"/>
              </a:spcBef>
              <a:buFont typeface="Wingdings" pitchFamily="2" charset="2"/>
              <a:buNone/>
              <a:tabLst>
                <a:tab pos="95250" algn="l"/>
              </a:tabLst>
            </a:pPr>
            <a:r>
              <a:rPr lang="en-US" sz="2400">
                <a:solidFill>
                  <a:srgbClr val="000000"/>
                </a:solidFill>
              </a:rPr>
              <a:t> }}}</a:t>
            </a:r>
          </a:p>
        </p:txBody>
      </p:sp>
    </p:spTree>
  </p:cSld>
  <p:clrMapOvr>
    <a:masterClrMapping/>
  </p:clrMapOvr>
  <p:transition spd="med">
    <p:comb/>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defRPr/>
            </a:pPr>
            <a:r>
              <a:rPr lang="en-US"/>
              <a:t>ServerSocket - ThreadedEchoServer</a:t>
            </a:r>
          </a:p>
        </p:txBody>
      </p:sp>
      <p:sp>
        <p:nvSpPr>
          <p:cNvPr id="53251" name="Rectangle 3"/>
          <p:cNvSpPr>
            <a:spLocks noGrp="1" noChangeArrowheads="1"/>
          </p:cNvSpPr>
          <p:nvPr>
            <p:ph type="body" idx="1"/>
          </p:nvPr>
        </p:nvSpPr>
        <p:spPr/>
        <p:txBody>
          <a:bodyPr/>
          <a:lstStyle/>
          <a:p>
            <a:pPr marL="95250" indent="-95250" eaLnBrk="1" hangingPunct="1">
              <a:lnSpc>
                <a:spcPct val="80000"/>
              </a:lnSpc>
              <a:spcBef>
                <a:spcPct val="0"/>
              </a:spcBef>
              <a:buFont typeface="Wingdings" pitchFamily="2" charset="2"/>
              <a:buNone/>
              <a:tabLst>
                <a:tab pos="95250" algn="l"/>
              </a:tabLst>
            </a:pPr>
            <a:r>
              <a:rPr lang="en-US" sz="1200"/>
              <a:t>  </a:t>
            </a:r>
            <a:r>
              <a:rPr lang="en-US" sz="1800" b="1">
                <a:solidFill>
                  <a:srgbClr val="7F0055"/>
                </a:solidFill>
              </a:rPr>
              <a:t>class</a:t>
            </a:r>
            <a:r>
              <a:rPr lang="en-US" sz="1800">
                <a:solidFill>
                  <a:srgbClr val="000000"/>
                </a:solidFill>
              </a:rPr>
              <a:t> ThreadedEchoHandler  </a:t>
            </a:r>
            <a:r>
              <a:rPr lang="en-US" sz="1800" b="1">
                <a:solidFill>
                  <a:srgbClr val="7F0055"/>
                </a:solidFill>
              </a:rPr>
              <a:t>extends</a:t>
            </a:r>
            <a:r>
              <a:rPr lang="en-US" sz="1800">
                <a:solidFill>
                  <a:srgbClr val="000000"/>
                </a:solidFill>
              </a:rPr>
              <a:t> Thread {</a:t>
            </a:r>
            <a:endParaRPr lang="en-US" sz="1800"/>
          </a:p>
          <a:p>
            <a:pPr marL="95250" indent="-95250" eaLnBrk="1" hangingPunct="1">
              <a:lnSpc>
                <a:spcPct val="80000"/>
              </a:lnSpc>
              <a:spcBef>
                <a:spcPct val="0"/>
              </a:spcBef>
              <a:buFont typeface="Wingdings" pitchFamily="2" charset="2"/>
              <a:buNone/>
              <a:tabLst>
                <a:tab pos="95250" algn="l"/>
              </a:tabLst>
            </a:pPr>
            <a:r>
              <a:rPr lang="en-US" sz="1800">
                <a:solidFill>
                  <a:srgbClr val="000000"/>
                </a:solidFill>
              </a:rPr>
              <a:t>  </a:t>
            </a:r>
            <a:r>
              <a:rPr lang="en-US" sz="1800" b="1">
                <a:solidFill>
                  <a:srgbClr val="7F0055"/>
                </a:solidFill>
              </a:rPr>
              <a:t>private</a:t>
            </a:r>
            <a:r>
              <a:rPr lang="en-US" sz="1800">
                <a:solidFill>
                  <a:srgbClr val="000000"/>
                </a:solidFill>
              </a:rPr>
              <a:t> Socket </a:t>
            </a:r>
            <a:r>
              <a:rPr lang="en-US" sz="1800">
                <a:solidFill>
                  <a:srgbClr val="0000C0"/>
                </a:solidFill>
              </a:rPr>
              <a:t>incoming</a:t>
            </a:r>
            <a:r>
              <a:rPr lang="en-US" sz="1800">
                <a:solidFill>
                  <a:srgbClr val="000000"/>
                </a:solidFill>
              </a:rPr>
              <a:t>;</a:t>
            </a:r>
            <a:endParaRPr lang="en-US" sz="1800"/>
          </a:p>
          <a:p>
            <a:pPr marL="95250" indent="-95250" eaLnBrk="1" hangingPunct="1">
              <a:lnSpc>
                <a:spcPct val="80000"/>
              </a:lnSpc>
              <a:spcBef>
                <a:spcPct val="0"/>
              </a:spcBef>
              <a:buFont typeface="Wingdings" pitchFamily="2" charset="2"/>
              <a:buNone/>
              <a:tabLst>
                <a:tab pos="95250" algn="l"/>
              </a:tabLst>
            </a:pPr>
            <a:r>
              <a:rPr lang="en-US" sz="1800">
                <a:solidFill>
                  <a:srgbClr val="000000"/>
                </a:solidFill>
              </a:rPr>
              <a:t>  </a:t>
            </a:r>
            <a:r>
              <a:rPr lang="en-US" sz="1800" b="1">
                <a:solidFill>
                  <a:srgbClr val="7F0055"/>
                </a:solidFill>
              </a:rPr>
              <a:t>private</a:t>
            </a:r>
            <a:r>
              <a:rPr lang="en-US" sz="1800">
                <a:solidFill>
                  <a:srgbClr val="000000"/>
                </a:solidFill>
              </a:rPr>
              <a:t> </a:t>
            </a:r>
            <a:r>
              <a:rPr lang="en-US" sz="1800" b="1">
                <a:solidFill>
                  <a:srgbClr val="7F0055"/>
                </a:solidFill>
              </a:rPr>
              <a:t>int</a:t>
            </a:r>
            <a:r>
              <a:rPr lang="en-US" sz="1800">
                <a:solidFill>
                  <a:srgbClr val="000000"/>
                </a:solidFill>
              </a:rPr>
              <a:t> </a:t>
            </a:r>
            <a:r>
              <a:rPr lang="en-US" sz="1800">
                <a:solidFill>
                  <a:srgbClr val="0000C0"/>
                </a:solidFill>
              </a:rPr>
              <a:t>counter</a:t>
            </a:r>
            <a:r>
              <a:rPr lang="en-US" sz="1800">
                <a:solidFill>
                  <a:srgbClr val="000000"/>
                </a:solidFill>
              </a:rPr>
              <a:t>;</a:t>
            </a:r>
            <a:endParaRPr lang="en-US" sz="1800"/>
          </a:p>
          <a:p>
            <a:pPr marL="95250" indent="-95250" eaLnBrk="1" hangingPunct="1">
              <a:lnSpc>
                <a:spcPct val="80000"/>
              </a:lnSpc>
              <a:spcBef>
                <a:spcPct val="0"/>
              </a:spcBef>
              <a:buFont typeface="Wingdings" pitchFamily="2" charset="2"/>
              <a:buNone/>
              <a:tabLst>
                <a:tab pos="95250" algn="l"/>
              </a:tabLst>
            </a:pPr>
            <a:r>
              <a:rPr lang="en-US" sz="1800">
                <a:solidFill>
                  <a:srgbClr val="000000"/>
                </a:solidFill>
              </a:rPr>
              <a:t>  </a:t>
            </a:r>
            <a:r>
              <a:rPr lang="en-US" sz="1800" b="1">
                <a:solidFill>
                  <a:srgbClr val="7F0055"/>
                </a:solidFill>
              </a:rPr>
              <a:t>public</a:t>
            </a:r>
            <a:r>
              <a:rPr lang="en-US" sz="1800">
                <a:solidFill>
                  <a:srgbClr val="000000"/>
                </a:solidFill>
              </a:rPr>
              <a:t> ThreadedEchoHandler(Socket i, </a:t>
            </a:r>
            <a:r>
              <a:rPr lang="en-US" sz="1800" b="1">
                <a:solidFill>
                  <a:srgbClr val="7F0055"/>
                </a:solidFill>
              </a:rPr>
              <a:t>int</a:t>
            </a:r>
            <a:r>
              <a:rPr lang="en-US" sz="1800">
                <a:solidFill>
                  <a:srgbClr val="000000"/>
                </a:solidFill>
              </a:rPr>
              <a:t> c) {</a:t>
            </a:r>
            <a:endParaRPr lang="en-US" sz="1800"/>
          </a:p>
          <a:p>
            <a:pPr marL="95250" indent="-95250" eaLnBrk="1" hangingPunct="1">
              <a:lnSpc>
                <a:spcPct val="80000"/>
              </a:lnSpc>
              <a:spcBef>
                <a:spcPct val="0"/>
              </a:spcBef>
              <a:buFont typeface="Wingdings" pitchFamily="2" charset="2"/>
              <a:buNone/>
              <a:tabLst>
                <a:tab pos="95250" algn="l"/>
              </a:tabLst>
            </a:pPr>
            <a:r>
              <a:rPr lang="en-US" sz="1800">
                <a:solidFill>
                  <a:srgbClr val="000000"/>
                </a:solidFill>
              </a:rPr>
              <a:t>    </a:t>
            </a:r>
            <a:r>
              <a:rPr lang="en-US" sz="1800">
                <a:solidFill>
                  <a:srgbClr val="0000C0"/>
                </a:solidFill>
              </a:rPr>
              <a:t>incoming</a:t>
            </a:r>
            <a:r>
              <a:rPr lang="en-US" sz="1800">
                <a:solidFill>
                  <a:srgbClr val="000000"/>
                </a:solidFill>
              </a:rPr>
              <a:t> = i;</a:t>
            </a:r>
            <a:endParaRPr lang="en-US" sz="1800"/>
          </a:p>
          <a:p>
            <a:pPr marL="95250" indent="-95250" eaLnBrk="1" hangingPunct="1">
              <a:lnSpc>
                <a:spcPct val="80000"/>
              </a:lnSpc>
              <a:spcBef>
                <a:spcPct val="0"/>
              </a:spcBef>
              <a:buFont typeface="Wingdings" pitchFamily="2" charset="2"/>
              <a:buNone/>
              <a:tabLst>
                <a:tab pos="95250" algn="l"/>
              </a:tabLst>
            </a:pPr>
            <a:r>
              <a:rPr lang="en-US" sz="1800">
                <a:solidFill>
                  <a:srgbClr val="000000"/>
                </a:solidFill>
              </a:rPr>
              <a:t>    </a:t>
            </a:r>
            <a:r>
              <a:rPr lang="en-US" sz="1800">
                <a:solidFill>
                  <a:srgbClr val="0000C0"/>
                </a:solidFill>
              </a:rPr>
              <a:t>counter</a:t>
            </a:r>
            <a:r>
              <a:rPr lang="en-US" sz="1800">
                <a:solidFill>
                  <a:srgbClr val="000000"/>
                </a:solidFill>
              </a:rPr>
              <a:t> = c;</a:t>
            </a:r>
            <a:endParaRPr lang="en-US" sz="1800"/>
          </a:p>
          <a:p>
            <a:pPr marL="95250" indent="-95250" eaLnBrk="1" hangingPunct="1">
              <a:lnSpc>
                <a:spcPct val="80000"/>
              </a:lnSpc>
              <a:spcBef>
                <a:spcPct val="0"/>
              </a:spcBef>
              <a:buFont typeface="Wingdings" pitchFamily="2" charset="2"/>
              <a:buNone/>
              <a:tabLst>
                <a:tab pos="95250" algn="l"/>
              </a:tabLst>
            </a:pPr>
            <a:r>
              <a:rPr lang="en-US" sz="1800">
                <a:solidFill>
                  <a:srgbClr val="000000"/>
                </a:solidFill>
              </a:rPr>
              <a:t>  }</a:t>
            </a:r>
            <a:endParaRPr lang="en-US" sz="1800"/>
          </a:p>
          <a:p>
            <a:pPr marL="95250" indent="-95250" eaLnBrk="1" hangingPunct="1">
              <a:lnSpc>
                <a:spcPct val="80000"/>
              </a:lnSpc>
              <a:spcBef>
                <a:spcPct val="0"/>
              </a:spcBef>
              <a:buFont typeface="Wingdings" pitchFamily="2" charset="2"/>
              <a:buNone/>
              <a:tabLst>
                <a:tab pos="95250" algn="l"/>
              </a:tabLst>
            </a:pPr>
            <a:r>
              <a:rPr lang="en-US" sz="1800">
                <a:solidFill>
                  <a:srgbClr val="000000"/>
                </a:solidFill>
              </a:rPr>
              <a:t>  </a:t>
            </a:r>
            <a:r>
              <a:rPr lang="en-US" sz="1800" b="1">
                <a:solidFill>
                  <a:srgbClr val="7F0055"/>
                </a:solidFill>
              </a:rPr>
              <a:t>public</a:t>
            </a:r>
            <a:r>
              <a:rPr lang="en-US" sz="1800">
                <a:solidFill>
                  <a:srgbClr val="000000"/>
                </a:solidFill>
              </a:rPr>
              <a:t> </a:t>
            </a:r>
            <a:r>
              <a:rPr lang="en-US" sz="1800" b="1">
                <a:solidFill>
                  <a:srgbClr val="7F0055"/>
                </a:solidFill>
              </a:rPr>
              <a:t>void</a:t>
            </a:r>
            <a:r>
              <a:rPr lang="en-US" sz="1800">
                <a:solidFill>
                  <a:srgbClr val="000000"/>
                </a:solidFill>
              </a:rPr>
              <a:t> run() {</a:t>
            </a:r>
            <a:endParaRPr lang="en-US" sz="1800"/>
          </a:p>
          <a:p>
            <a:pPr marL="95250" indent="-95250" eaLnBrk="1" hangingPunct="1">
              <a:lnSpc>
                <a:spcPct val="80000"/>
              </a:lnSpc>
              <a:spcBef>
                <a:spcPct val="0"/>
              </a:spcBef>
              <a:buFont typeface="Wingdings" pitchFamily="2" charset="2"/>
              <a:buNone/>
              <a:tabLst>
                <a:tab pos="95250" algn="l"/>
              </a:tabLst>
            </a:pPr>
            <a:r>
              <a:rPr lang="en-US" sz="1800">
                <a:solidFill>
                  <a:srgbClr val="000000"/>
                </a:solidFill>
              </a:rPr>
              <a:t>    </a:t>
            </a:r>
            <a:r>
              <a:rPr lang="en-US" sz="1800" b="1">
                <a:solidFill>
                  <a:srgbClr val="7F0055"/>
                </a:solidFill>
              </a:rPr>
              <a:t>try</a:t>
            </a:r>
            <a:r>
              <a:rPr lang="en-US" sz="1800">
                <a:solidFill>
                  <a:srgbClr val="000000"/>
                </a:solidFill>
              </a:rPr>
              <a:t> {</a:t>
            </a:r>
            <a:endParaRPr lang="en-US" sz="1800"/>
          </a:p>
          <a:p>
            <a:pPr marL="95250" indent="-95250" eaLnBrk="1" hangingPunct="1">
              <a:lnSpc>
                <a:spcPct val="80000"/>
              </a:lnSpc>
              <a:spcBef>
                <a:spcPct val="0"/>
              </a:spcBef>
              <a:buFont typeface="Wingdings" pitchFamily="2" charset="2"/>
              <a:buNone/>
              <a:tabLst>
                <a:tab pos="95250" algn="l"/>
              </a:tabLst>
            </a:pPr>
            <a:r>
              <a:rPr lang="en-US" sz="1800">
                <a:solidFill>
                  <a:srgbClr val="000000"/>
                </a:solidFill>
              </a:rPr>
              <a:t>      BufferedReader in = </a:t>
            </a:r>
            <a:r>
              <a:rPr lang="en-US" sz="1800" b="1">
                <a:solidFill>
                  <a:srgbClr val="7F0055"/>
                </a:solidFill>
              </a:rPr>
              <a:t>new</a:t>
            </a:r>
            <a:r>
              <a:rPr lang="en-US" sz="1800">
                <a:solidFill>
                  <a:srgbClr val="000000"/>
                </a:solidFill>
              </a:rPr>
              <a:t> BufferedReader (</a:t>
            </a:r>
            <a:r>
              <a:rPr lang="en-US" sz="1800" b="1">
                <a:solidFill>
                  <a:srgbClr val="7F0055"/>
                </a:solidFill>
              </a:rPr>
              <a:t>new</a:t>
            </a:r>
            <a:r>
              <a:rPr lang="en-US" sz="1800">
                <a:solidFill>
                  <a:srgbClr val="000000"/>
                </a:solidFill>
              </a:rPr>
              <a:t> </a:t>
            </a:r>
            <a:endParaRPr lang="en-US" sz="1800"/>
          </a:p>
          <a:p>
            <a:pPr marL="95250" indent="-95250" eaLnBrk="1" hangingPunct="1">
              <a:lnSpc>
                <a:spcPct val="80000"/>
              </a:lnSpc>
              <a:spcBef>
                <a:spcPct val="0"/>
              </a:spcBef>
              <a:buFont typeface="Wingdings" pitchFamily="2" charset="2"/>
              <a:buNone/>
              <a:tabLst>
                <a:tab pos="95250" algn="l"/>
              </a:tabLst>
            </a:pPr>
            <a:r>
              <a:rPr lang="en-US" sz="1800">
                <a:solidFill>
                  <a:srgbClr val="000000"/>
                </a:solidFill>
              </a:rPr>
              <a:t>      InputStreamReader(</a:t>
            </a:r>
            <a:r>
              <a:rPr lang="en-US" sz="1800">
                <a:solidFill>
                  <a:srgbClr val="0000C0"/>
                </a:solidFill>
              </a:rPr>
              <a:t>incoming</a:t>
            </a:r>
            <a:r>
              <a:rPr lang="en-US" sz="1800">
                <a:solidFill>
                  <a:srgbClr val="000000"/>
                </a:solidFill>
              </a:rPr>
              <a:t>.getInputStream()));</a:t>
            </a:r>
            <a:endParaRPr lang="en-US" sz="1800"/>
          </a:p>
          <a:p>
            <a:pPr marL="95250" indent="-95250" eaLnBrk="1" hangingPunct="1">
              <a:lnSpc>
                <a:spcPct val="80000"/>
              </a:lnSpc>
              <a:spcBef>
                <a:spcPct val="0"/>
              </a:spcBef>
              <a:buFont typeface="Wingdings" pitchFamily="2" charset="2"/>
              <a:buNone/>
              <a:tabLst>
                <a:tab pos="95250" algn="l"/>
              </a:tabLst>
            </a:pPr>
            <a:r>
              <a:rPr lang="en-US" sz="1800">
                <a:solidFill>
                  <a:srgbClr val="000000"/>
                </a:solidFill>
              </a:rPr>
              <a:t>      PrintWriter out = </a:t>
            </a:r>
            <a:r>
              <a:rPr lang="en-US" sz="1800" b="1">
                <a:solidFill>
                  <a:srgbClr val="7F0055"/>
                </a:solidFill>
              </a:rPr>
              <a:t>new</a:t>
            </a:r>
            <a:r>
              <a:rPr lang="en-US" sz="1800">
                <a:solidFill>
                  <a:srgbClr val="000000"/>
                </a:solidFill>
              </a:rPr>
              <a:t> PrintWriter (</a:t>
            </a:r>
            <a:r>
              <a:rPr lang="en-US" sz="1800">
                <a:solidFill>
                  <a:srgbClr val="0000C0"/>
                </a:solidFill>
              </a:rPr>
              <a:t>incoming</a:t>
            </a:r>
            <a:r>
              <a:rPr lang="en-US" sz="1800">
                <a:solidFill>
                  <a:srgbClr val="000000"/>
                </a:solidFill>
              </a:rPr>
              <a:t>.getOutputStream(), </a:t>
            </a:r>
            <a:r>
              <a:rPr lang="en-US" sz="1800" b="1">
                <a:solidFill>
                  <a:srgbClr val="7F0055"/>
                </a:solidFill>
              </a:rPr>
              <a:t>true</a:t>
            </a:r>
            <a:r>
              <a:rPr lang="en-US" sz="1800">
                <a:solidFill>
                  <a:srgbClr val="000000"/>
                </a:solidFill>
              </a:rPr>
              <a:t>);</a:t>
            </a:r>
            <a:endParaRPr lang="en-US" sz="1800"/>
          </a:p>
          <a:p>
            <a:pPr marL="95250" indent="-95250" eaLnBrk="1" hangingPunct="1">
              <a:lnSpc>
                <a:spcPct val="80000"/>
              </a:lnSpc>
              <a:spcBef>
                <a:spcPct val="0"/>
              </a:spcBef>
              <a:buFont typeface="Wingdings" pitchFamily="2" charset="2"/>
              <a:buNone/>
              <a:tabLst>
                <a:tab pos="95250" algn="l"/>
              </a:tabLst>
            </a:pPr>
            <a:r>
              <a:rPr lang="en-US" sz="1800">
                <a:solidFill>
                  <a:srgbClr val="000000"/>
                </a:solidFill>
              </a:rPr>
              <a:t>      out.println(</a:t>
            </a:r>
            <a:r>
              <a:rPr lang="en-US" sz="1800">
                <a:solidFill>
                  <a:srgbClr val="2A00FF"/>
                </a:solidFill>
              </a:rPr>
              <a:t>"Welcom to Threaded ECHO SERVER! Enter BYE to exit."</a:t>
            </a:r>
            <a:r>
              <a:rPr lang="en-US" sz="1800">
                <a:solidFill>
                  <a:srgbClr val="000000"/>
                </a:solidFill>
              </a:rPr>
              <a:t>);</a:t>
            </a:r>
            <a:endParaRPr lang="en-US" sz="1800"/>
          </a:p>
          <a:p>
            <a:pPr marL="95250" indent="-95250" eaLnBrk="1" hangingPunct="1">
              <a:lnSpc>
                <a:spcPct val="80000"/>
              </a:lnSpc>
              <a:spcBef>
                <a:spcPct val="0"/>
              </a:spcBef>
              <a:buFont typeface="Wingdings" pitchFamily="2" charset="2"/>
              <a:buNone/>
              <a:tabLst>
                <a:tab pos="95250" algn="l"/>
              </a:tabLst>
            </a:pPr>
            <a:r>
              <a:rPr lang="en-US" sz="1800">
                <a:solidFill>
                  <a:srgbClr val="000000"/>
                </a:solidFill>
              </a:rPr>
              <a:t>      </a:t>
            </a:r>
            <a:r>
              <a:rPr lang="en-US" sz="1800" b="1">
                <a:solidFill>
                  <a:srgbClr val="7F0055"/>
                </a:solidFill>
              </a:rPr>
              <a:t>boolean</a:t>
            </a:r>
            <a:r>
              <a:rPr lang="en-US" sz="1800">
                <a:solidFill>
                  <a:srgbClr val="000000"/>
                </a:solidFill>
              </a:rPr>
              <a:t> done = </a:t>
            </a:r>
            <a:r>
              <a:rPr lang="en-US" sz="1800" b="1">
                <a:solidFill>
                  <a:srgbClr val="7F0055"/>
                </a:solidFill>
              </a:rPr>
              <a:t>false</a:t>
            </a:r>
            <a:r>
              <a:rPr lang="en-US" sz="1800">
                <a:solidFill>
                  <a:srgbClr val="000000"/>
                </a:solidFill>
              </a:rPr>
              <a:t>;</a:t>
            </a:r>
            <a:endParaRPr lang="en-US" sz="1800"/>
          </a:p>
          <a:p>
            <a:pPr marL="95250" indent="-95250" eaLnBrk="1" hangingPunct="1">
              <a:lnSpc>
                <a:spcPct val="80000"/>
              </a:lnSpc>
              <a:spcBef>
                <a:spcPct val="0"/>
              </a:spcBef>
              <a:buFont typeface="Wingdings" pitchFamily="2" charset="2"/>
              <a:buNone/>
              <a:tabLst>
                <a:tab pos="95250" algn="l"/>
              </a:tabLst>
            </a:pPr>
            <a:r>
              <a:rPr lang="en-US" sz="1800">
                <a:solidFill>
                  <a:srgbClr val="000000"/>
                </a:solidFill>
              </a:rPr>
              <a:t>      </a:t>
            </a:r>
            <a:r>
              <a:rPr lang="en-US" sz="1800" b="1">
                <a:solidFill>
                  <a:srgbClr val="7F0055"/>
                </a:solidFill>
              </a:rPr>
              <a:t>while</a:t>
            </a:r>
            <a:r>
              <a:rPr lang="en-US" sz="1800">
                <a:solidFill>
                  <a:srgbClr val="000000"/>
                </a:solidFill>
              </a:rPr>
              <a:t> (!done) {</a:t>
            </a:r>
            <a:endParaRPr lang="en-US" sz="1800"/>
          </a:p>
          <a:p>
            <a:pPr marL="95250" indent="-95250" eaLnBrk="1" hangingPunct="1">
              <a:lnSpc>
                <a:spcPct val="80000"/>
              </a:lnSpc>
              <a:spcBef>
                <a:spcPct val="0"/>
              </a:spcBef>
              <a:buFont typeface="Wingdings" pitchFamily="2" charset="2"/>
              <a:buNone/>
              <a:tabLst>
                <a:tab pos="95250" algn="l"/>
              </a:tabLst>
            </a:pPr>
            <a:r>
              <a:rPr lang="en-US" sz="1800">
                <a:solidFill>
                  <a:srgbClr val="000000"/>
                </a:solidFill>
              </a:rPr>
              <a:t>         String str = in.readLine();</a:t>
            </a:r>
            <a:endParaRPr lang="en-US" sz="1800"/>
          </a:p>
          <a:p>
            <a:pPr marL="95250" indent="-95250" eaLnBrk="1" hangingPunct="1">
              <a:lnSpc>
                <a:spcPct val="80000"/>
              </a:lnSpc>
              <a:spcBef>
                <a:spcPct val="0"/>
              </a:spcBef>
              <a:buFont typeface="Wingdings" pitchFamily="2" charset="2"/>
              <a:buNone/>
              <a:tabLst>
                <a:tab pos="95250" algn="l"/>
              </a:tabLst>
            </a:pPr>
            <a:r>
              <a:rPr lang="en-US" sz="1800">
                <a:solidFill>
                  <a:srgbClr val="000000"/>
                </a:solidFill>
              </a:rPr>
              <a:t>         </a:t>
            </a:r>
            <a:r>
              <a:rPr lang="en-US" sz="1800" b="1">
                <a:solidFill>
                  <a:srgbClr val="7F0055"/>
                </a:solidFill>
              </a:rPr>
              <a:t>if</a:t>
            </a:r>
            <a:r>
              <a:rPr lang="en-US" sz="1800">
                <a:solidFill>
                  <a:srgbClr val="000000"/>
                </a:solidFill>
              </a:rPr>
              <a:t> (str == </a:t>
            </a:r>
            <a:r>
              <a:rPr lang="en-US" sz="1800" b="1">
                <a:solidFill>
                  <a:srgbClr val="7F0055"/>
                </a:solidFill>
              </a:rPr>
              <a:t>null</a:t>
            </a:r>
            <a:r>
              <a:rPr lang="en-US" sz="1800">
                <a:solidFill>
                  <a:srgbClr val="000000"/>
                </a:solidFill>
              </a:rPr>
              <a:t>)   done = </a:t>
            </a:r>
            <a:r>
              <a:rPr lang="en-US" sz="1800" b="1">
                <a:solidFill>
                  <a:srgbClr val="7F0055"/>
                </a:solidFill>
              </a:rPr>
              <a:t>true</a:t>
            </a:r>
            <a:r>
              <a:rPr lang="en-US" sz="1800">
                <a:solidFill>
                  <a:srgbClr val="000000"/>
                </a:solidFill>
              </a:rPr>
              <a:t>;</a:t>
            </a:r>
            <a:endParaRPr lang="en-US" sz="1800"/>
          </a:p>
          <a:p>
            <a:pPr marL="95250" indent="-95250" eaLnBrk="1" hangingPunct="1">
              <a:lnSpc>
                <a:spcPct val="80000"/>
              </a:lnSpc>
              <a:spcBef>
                <a:spcPct val="0"/>
              </a:spcBef>
              <a:buFont typeface="Wingdings" pitchFamily="2" charset="2"/>
              <a:buNone/>
              <a:tabLst>
                <a:tab pos="95250" algn="l"/>
              </a:tabLst>
            </a:pPr>
            <a:r>
              <a:rPr lang="en-US" sz="1800">
                <a:solidFill>
                  <a:srgbClr val="000000"/>
                </a:solidFill>
              </a:rPr>
              <a:t>         </a:t>
            </a:r>
            <a:r>
              <a:rPr lang="en-US" sz="1800" b="1">
                <a:solidFill>
                  <a:srgbClr val="7F0055"/>
                </a:solidFill>
              </a:rPr>
              <a:t>else</a:t>
            </a:r>
            <a:r>
              <a:rPr lang="en-US" sz="1800">
                <a:solidFill>
                  <a:srgbClr val="000000"/>
                </a:solidFill>
              </a:rPr>
              <a:t> {</a:t>
            </a:r>
            <a:endParaRPr lang="en-US" sz="1800"/>
          </a:p>
          <a:p>
            <a:pPr marL="95250" indent="-95250" eaLnBrk="1" hangingPunct="1">
              <a:lnSpc>
                <a:spcPct val="80000"/>
              </a:lnSpc>
              <a:spcBef>
                <a:spcPct val="0"/>
              </a:spcBef>
              <a:buFont typeface="Wingdings" pitchFamily="2" charset="2"/>
              <a:buNone/>
              <a:tabLst>
                <a:tab pos="95250" algn="l"/>
              </a:tabLst>
            </a:pPr>
            <a:r>
              <a:rPr lang="en-US" sz="1800">
                <a:solidFill>
                  <a:srgbClr val="000000"/>
                </a:solidFill>
              </a:rPr>
              <a:t>            out.println(</a:t>
            </a:r>
            <a:r>
              <a:rPr lang="en-US" sz="1800">
                <a:solidFill>
                  <a:srgbClr val="2A00FF"/>
                </a:solidFill>
              </a:rPr>
              <a:t>"Echo ("</a:t>
            </a:r>
            <a:r>
              <a:rPr lang="en-US" sz="1800">
                <a:solidFill>
                  <a:srgbClr val="000000"/>
                </a:solidFill>
              </a:rPr>
              <a:t> + </a:t>
            </a:r>
            <a:r>
              <a:rPr lang="en-US" sz="1800">
                <a:solidFill>
                  <a:srgbClr val="0000C0"/>
                </a:solidFill>
              </a:rPr>
              <a:t>counter</a:t>
            </a:r>
            <a:r>
              <a:rPr lang="en-US" sz="1800">
                <a:solidFill>
                  <a:srgbClr val="000000"/>
                </a:solidFill>
              </a:rPr>
              <a:t> + </a:t>
            </a:r>
            <a:r>
              <a:rPr lang="en-US" sz="1800">
                <a:solidFill>
                  <a:srgbClr val="2A00FF"/>
                </a:solidFill>
              </a:rPr>
              <a:t>"): "</a:t>
            </a:r>
            <a:r>
              <a:rPr lang="en-US" sz="1800">
                <a:solidFill>
                  <a:srgbClr val="000000"/>
                </a:solidFill>
              </a:rPr>
              <a:t> + str);</a:t>
            </a:r>
            <a:endParaRPr lang="en-US" sz="1800"/>
          </a:p>
          <a:p>
            <a:pPr marL="95250" indent="-95250" eaLnBrk="1" hangingPunct="1">
              <a:lnSpc>
                <a:spcPct val="80000"/>
              </a:lnSpc>
              <a:spcBef>
                <a:spcPct val="0"/>
              </a:spcBef>
              <a:buFont typeface="Wingdings" pitchFamily="2" charset="2"/>
              <a:buNone/>
              <a:tabLst>
                <a:tab pos="95250" algn="l"/>
              </a:tabLst>
            </a:pPr>
            <a:r>
              <a:rPr lang="en-US" sz="1800">
                <a:solidFill>
                  <a:srgbClr val="000000"/>
                </a:solidFill>
              </a:rPr>
              <a:t>            </a:t>
            </a:r>
            <a:r>
              <a:rPr lang="en-US" sz="1800" b="1">
                <a:solidFill>
                  <a:srgbClr val="7F0055"/>
                </a:solidFill>
              </a:rPr>
              <a:t>if</a:t>
            </a:r>
            <a:r>
              <a:rPr lang="en-US" sz="1800">
                <a:solidFill>
                  <a:srgbClr val="000000"/>
                </a:solidFill>
              </a:rPr>
              <a:t> (str.trim().equals(</a:t>
            </a:r>
            <a:r>
              <a:rPr lang="en-US" sz="1800">
                <a:solidFill>
                  <a:srgbClr val="2A00FF"/>
                </a:solidFill>
              </a:rPr>
              <a:t>"BYE"</a:t>
            </a:r>
            <a:r>
              <a:rPr lang="en-US" sz="1800">
                <a:solidFill>
                  <a:srgbClr val="000000"/>
                </a:solidFill>
              </a:rPr>
              <a:t>))  done = </a:t>
            </a:r>
            <a:r>
              <a:rPr lang="en-US" sz="1800" b="1">
                <a:solidFill>
                  <a:srgbClr val="7F0055"/>
                </a:solidFill>
              </a:rPr>
              <a:t>true</a:t>
            </a:r>
            <a:r>
              <a:rPr lang="en-US" sz="1800">
                <a:solidFill>
                  <a:srgbClr val="000000"/>
                </a:solidFill>
              </a:rPr>
              <a:t>;</a:t>
            </a:r>
            <a:endParaRPr lang="en-US" sz="1800"/>
          </a:p>
          <a:p>
            <a:pPr marL="95250" indent="-95250" eaLnBrk="1" hangingPunct="1">
              <a:lnSpc>
                <a:spcPct val="80000"/>
              </a:lnSpc>
              <a:spcBef>
                <a:spcPct val="0"/>
              </a:spcBef>
              <a:buFont typeface="Wingdings" pitchFamily="2" charset="2"/>
              <a:buNone/>
              <a:tabLst>
                <a:tab pos="95250" algn="l"/>
              </a:tabLst>
            </a:pPr>
            <a:r>
              <a:rPr lang="en-US" sz="1800">
                <a:solidFill>
                  <a:srgbClr val="000000"/>
                </a:solidFill>
              </a:rPr>
              <a:t>      } }</a:t>
            </a:r>
            <a:endParaRPr lang="en-US" sz="1800"/>
          </a:p>
          <a:p>
            <a:pPr marL="95250" indent="-95250" eaLnBrk="1" hangingPunct="1">
              <a:lnSpc>
                <a:spcPct val="80000"/>
              </a:lnSpc>
              <a:spcBef>
                <a:spcPct val="0"/>
              </a:spcBef>
              <a:buFont typeface="Wingdings" pitchFamily="2" charset="2"/>
              <a:buNone/>
              <a:tabLst>
                <a:tab pos="95250" algn="l"/>
              </a:tabLst>
            </a:pPr>
            <a:r>
              <a:rPr lang="en-US" sz="1800">
                <a:solidFill>
                  <a:srgbClr val="000000"/>
                </a:solidFill>
              </a:rPr>
              <a:t>      </a:t>
            </a:r>
            <a:r>
              <a:rPr lang="en-US" sz="1800">
                <a:solidFill>
                  <a:srgbClr val="0000C0"/>
                </a:solidFill>
              </a:rPr>
              <a:t>incoming</a:t>
            </a:r>
            <a:r>
              <a:rPr lang="en-US" sz="1800">
                <a:solidFill>
                  <a:srgbClr val="000000"/>
                </a:solidFill>
              </a:rPr>
              <a:t>.close();</a:t>
            </a:r>
            <a:endParaRPr lang="en-US" sz="1800"/>
          </a:p>
          <a:p>
            <a:pPr marL="95250" indent="-95250" eaLnBrk="1" hangingPunct="1">
              <a:lnSpc>
                <a:spcPct val="80000"/>
              </a:lnSpc>
              <a:spcBef>
                <a:spcPct val="0"/>
              </a:spcBef>
              <a:buFont typeface="Wingdings" pitchFamily="2" charset="2"/>
              <a:buNone/>
              <a:tabLst>
                <a:tab pos="95250" algn="l"/>
              </a:tabLst>
            </a:pPr>
            <a:r>
              <a:rPr lang="en-US" sz="1800">
                <a:solidFill>
                  <a:srgbClr val="000000"/>
                </a:solidFill>
              </a:rPr>
              <a:t>    }</a:t>
            </a:r>
            <a:endParaRPr lang="en-US" sz="1800"/>
          </a:p>
          <a:p>
            <a:pPr marL="95250" indent="-95250" eaLnBrk="1" hangingPunct="1">
              <a:lnSpc>
                <a:spcPct val="80000"/>
              </a:lnSpc>
              <a:spcBef>
                <a:spcPct val="0"/>
              </a:spcBef>
              <a:buFont typeface="Wingdings" pitchFamily="2" charset="2"/>
              <a:buNone/>
              <a:tabLst>
                <a:tab pos="95250" algn="l"/>
              </a:tabLst>
            </a:pPr>
            <a:r>
              <a:rPr lang="en-US" sz="1800">
                <a:solidFill>
                  <a:srgbClr val="000000"/>
                </a:solidFill>
              </a:rPr>
              <a:t>    </a:t>
            </a:r>
            <a:r>
              <a:rPr lang="en-US" sz="1800" b="1">
                <a:solidFill>
                  <a:srgbClr val="7F0055"/>
                </a:solidFill>
              </a:rPr>
              <a:t>catch</a:t>
            </a:r>
            <a:r>
              <a:rPr lang="en-US" sz="1800">
                <a:solidFill>
                  <a:srgbClr val="000000"/>
                </a:solidFill>
              </a:rPr>
              <a:t> (Exception e) {</a:t>
            </a:r>
            <a:endParaRPr lang="en-US" sz="1800"/>
          </a:p>
          <a:p>
            <a:pPr marL="95250" indent="-95250" eaLnBrk="1" hangingPunct="1">
              <a:lnSpc>
                <a:spcPct val="80000"/>
              </a:lnSpc>
              <a:spcBef>
                <a:spcPct val="0"/>
              </a:spcBef>
              <a:buFont typeface="Wingdings" pitchFamily="2" charset="2"/>
              <a:buNone/>
              <a:tabLst>
                <a:tab pos="95250" algn="l"/>
              </a:tabLst>
            </a:pPr>
            <a:r>
              <a:rPr lang="en-US" sz="1800">
                <a:solidFill>
                  <a:srgbClr val="000000"/>
                </a:solidFill>
              </a:rPr>
              <a:t>      e.printStackTrace();</a:t>
            </a:r>
            <a:endParaRPr lang="en-US" sz="1800"/>
          </a:p>
          <a:p>
            <a:pPr marL="95250" indent="-95250" eaLnBrk="1" hangingPunct="1">
              <a:lnSpc>
                <a:spcPct val="80000"/>
              </a:lnSpc>
              <a:spcBef>
                <a:spcPct val="0"/>
              </a:spcBef>
              <a:buFont typeface="Wingdings" pitchFamily="2" charset="2"/>
              <a:buNone/>
              <a:tabLst>
                <a:tab pos="95250" algn="l"/>
              </a:tabLst>
            </a:pPr>
            <a:r>
              <a:rPr lang="en-US" sz="1800">
                <a:solidFill>
                  <a:srgbClr val="000000"/>
                </a:solidFill>
              </a:rPr>
              <a:t>  }}}</a:t>
            </a:r>
          </a:p>
        </p:txBody>
      </p:sp>
    </p:spTree>
  </p:cSld>
  <p:clrMapOvr>
    <a:masterClrMapping/>
  </p:clrMapOvr>
  <p:transition spd="med">
    <p:comb/>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defRPr/>
            </a:pPr>
            <a:r>
              <a:rPr lang="en-US"/>
              <a:t>Socket Basics - Half-closed sockets</a:t>
            </a:r>
          </a:p>
        </p:txBody>
      </p:sp>
      <p:sp>
        <p:nvSpPr>
          <p:cNvPr id="40963" name="Rectangle 3"/>
          <p:cNvSpPr>
            <a:spLocks noGrp="1" noChangeArrowheads="1"/>
          </p:cNvSpPr>
          <p:nvPr>
            <p:ph type="body" idx="1"/>
          </p:nvPr>
        </p:nvSpPr>
        <p:spPr/>
        <p:txBody>
          <a:bodyPr/>
          <a:lstStyle/>
          <a:p>
            <a:pPr marL="174625" indent="-174625" eaLnBrk="1" hangingPunct="1">
              <a:lnSpc>
                <a:spcPct val="90000"/>
              </a:lnSpc>
              <a:spcBef>
                <a:spcPct val="10000"/>
              </a:spcBef>
            </a:pPr>
            <a:r>
              <a:rPr lang="en-US" sz="2600">
                <a:solidFill>
                  <a:srgbClr val="0000FF"/>
                </a:solidFill>
              </a:rPr>
              <a:t>When a client program sends a request to the server, the server needs to be able to determine when the end of the request occurs</a:t>
            </a:r>
            <a:r>
              <a:rPr lang="en-US" sz="2600"/>
              <a:t>. For that reason, many </a:t>
            </a:r>
            <a:r>
              <a:rPr lang="en-US" sz="2600" b="1"/>
              <a:t>Internet protocols </a:t>
            </a:r>
            <a:r>
              <a:rPr lang="en-US" sz="2600"/>
              <a:t>(such as </a:t>
            </a:r>
            <a:r>
              <a:rPr lang="en-US" sz="2600" b="1"/>
              <a:t>SMTP</a:t>
            </a:r>
            <a:r>
              <a:rPr lang="en-US" sz="2600"/>
              <a:t>) are </a:t>
            </a:r>
            <a:r>
              <a:rPr lang="en-US" sz="2600" b="1"/>
              <a:t>line-oriented</a:t>
            </a:r>
            <a:r>
              <a:rPr lang="en-US" sz="2600"/>
              <a:t>. Other protocols contain a header that specifies the size of the request data. Otherwise, indicating the end of the request data is harder than writing data to a file. With a file, you'd just close the file at the end of the data. But </a:t>
            </a:r>
            <a:r>
              <a:rPr lang="en-US" sz="2600">
                <a:solidFill>
                  <a:srgbClr val="0000FF"/>
                </a:solidFill>
              </a:rPr>
              <a:t>if you close a socket, then you immediately disconnect from the server</a:t>
            </a:r>
            <a:r>
              <a:rPr lang="en-US" sz="2600"/>
              <a:t>.</a:t>
            </a:r>
          </a:p>
          <a:p>
            <a:pPr marL="174625" indent="-174625" eaLnBrk="1" hangingPunct="1">
              <a:lnSpc>
                <a:spcPct val="90000"/>
              </a:lnSpc>
              <a:spcBef>
                <a:spcPct val="10000"/>
              </a:spcBef>
            </a:pPr>
            <a:r>
              <a:rPr lang="en-US" sz="2600">
                <a:solidFill>
                  <a:srgbClr val="0000FF"/>
                </a:solidFill>
              </a:rPr>
              <a:t>The </a:t>
            </a:r>
            <a:r>
              <a:rPr lang="en-US" sz="2600" i="1">
                <a:solidFill>
                  <a:srgbClr val="0000FF"/>
                </a:solidFill>
              </a:rPr>
              <a:t>half-close </a:t>
            </a:r>
            <a:r>
              <a:rPr lang="en-US" sz="2600">
                <a:solidFill>
                  <a:srgbClr val="0000FF"/>
                </a:solidFill>
              </a:rPr>
              <a:t>overcomes this problem</a:t>
            </a:r>
            <a:r>
              <a:rPr lang="en-US" sz="2600"/>
              <a:t>. </a:t>
            </a:r>
            <a:r>
              <a:rPr lang="en-US" sz="2600">
                <a:solidFill>
                  <a:srgbClr val="0000FF"/>
                </a:solidFill>
              </a:rPr>
              <a:t>You can close the output stream of a socket</a:t>
            </a:r>
            <a:r>
              <a:rPr lang="en-US" sz="2600"/>
              <a:t>, thereby indicating to the server the end of the request data, </a:t>
            </a:r>
            <a:r>
              <a:rPr lang="en-US" sz="2600">
                <a:solidFill>
                  <a:srgbClr val="0000FF"/>
                </a:solidFill>
              </a:rPr>
              <a:t>but keep the input stream open so that you can read the response</a:t>
            </a:r>
            <a:r>
              <a:rPr lang="en-US" sz="2600"/>
              <a:t>.</a:t>
            </a:r>
          </a:p>
          <a:p>
            <a:pPr marL="174625" indent="-174625" eaLnBrk="1" hangingPunct="1">
              <a:lnSpc>
                <a:spcPct val="90000"/>
              </a:lnSpc>
              <a:spcBef>
                <a:spcPct val="10000"/>
              </a:spcBef>
            </a:pPr>
            <a:r>
              <a:rPr lang="en-US" sz="2600" b="1">
                <a:solidFill>
                  <a:srgbClr val="0000FF"/>
                </a:solidFill>
              </a:rPr>
              <a:t>public void shutdownInput( ) throws IOException </a:t>
            </a:r>
          </a:p>
          <a:p>
            <a:pPr marL="174625" indent="-174625" eaLnBrk="1" hangingPunct="1">
              <a:lnSpc>
                <a:spcPct val="90000"/>
              </a:lnSpc>
              <a:spcBef>
                <a:spcPct val="10000"/>
              </a:spcBef>
            </a:pPr>
            <a:r>
              <a:rPr lang="en-US" sz="2600" b="1">
                <a:solidFill>
                  <a:srgbClr val="0000FF"/>
                </a:solidFill>
              </a:rPr>
              <a:t>public void shutdownOutput( ) throws IOException</a:t>
            </a:r>
            <a:r>
              <a:rPr lang="en-US" sz="2600" b="1"/>
              <a:t> </a:t>
            </a:r>
          </a:p>
        </p:txBody>
      </p:sp>
    </p:spTree>
    <p:extLst>
      <p:ext uri="{BB962C8B-B14F-4D97-AF65-F5344CB8AC3E}">
        <p14:creationId xmlns:p14="http://schemas.microsoft.com/office/powerpoint/2010/main" val="2682992577"/>
      </p:ext>
    </p:extLst>
  </p:cSld>
  <p:clrMapOvr>
    <a:masterClrMapping/>
  </p:clrMapOvr>
  <p:transition spd="med">
    <p:comb/>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defRPr/>
            </a:pPr>
            <a:r>
              <a:rPr lang="en-US"/>
              <a:t>Socket Basics - Half-closed sockets</a:t>
            </a:r>
          </a:p>
        </p:txBody>
      </p:sp>
      <p:sp>
        <p:nvSpPr>
          <p:cNvPr id="41987" name="Rectangle 3"/>
          <p:cNvSpPr>
            <a:spLocks noGrp="1" noChangeArrowheads="1"/>
          </p:cNvSpPr>
          <p:nvPr>
            <p:ph type="body" idx="1"/>
          </p:nvPr>
        </p:nvSpPr>
        <p:spPr/>
        <p:txBody>
          <a:bodyPr/>
          <a:lstStyle/>
          <a:p>
            <a:pPr marL="177800" indent="-95250" eaLnBrk="1" hangingPunct="1">
              <a:lnSpc>
                <a:spcPct val="90000"/>
              </a:lnSpc>
              <a:spcBef>
                <a:spcPct val="0"/>
              </a:spcBef>
              <a:buFont typeface="Wingdings" pitchFamily="2" charset="2"/>
              <a:buNone/>
              <a:tabLst>
                <a:tab pos="95250" algn="l"/>
                <a:tab pos="531813" algn="l"/>
              </a:tabLst>
            </a:pPr>
            <a:r>
              <a:rPr lang="en-US" sz="2000"/>
              <a:t>Socket connection = null;</a:t>
            </a:r>
          </a:p>
          <a:p>
            <a:pPr marL="177800" indent="-95250" eaLnBrk="1" hangingPunct="1">
              <a:lnSpc>
                <a:spcPct val="90000"/>
              </a:lnSpc>
              <a:spcBef>
                <a:spcPct val="0"/>
              </a:spcBef>
              <a:buFont typeface="Wingdings" pitchFamily="2" charset="2"/>
              <a:buNone/>
              <a:tabLst>
                <a:tab pos="95250" algn="l"/>
                <a:tab pos="531813" algn="l"/>
              </a:tabLst>
            </a:pPr>
            <a:r>
              <a:rPr lang="en-US" sz="2000"/>
              <a:t>try {</a:t>
            </a:r>
          </a:p>
          <a:p>
            <a:pPr marL="177800" indent="-95250" eaLnBrk="1" hangingPunct="1">
              <a:lnSpc>
                <a:spcPct val="90000"/>
              </a:lnSpc>
              <a:spcBef>
                <a:spcPct val="0"/>
              </a:spcBef>
              <a:buFont typeface="Wingdings" pitchFamily="2" charset="2"/>
              <a:buNone/>
              <a:tabLst>
                <a:tab pos="95250" algn="l"/>
                <a:tab pos="531813" algn="l"/>
              </a:tabLst>
            </a:pPr>
            <a:r>
              <a:rPr lang="en-US" sz="2000"/>
              <a:t>			connection = new Socket("www.oreilly.com", 80);</a:t>
            </a:r>
          </a:p>
          <a:p>
            <a:pPr marL="177800" indent="-95250" eaLnBrk="1" hangingPunct="1">
              <a:lnSpc>
                <a:spcPct val="90000"/>
              </a:lnSpc>
              <a:spcBef>
                <a:spcPct val="0"/>
              </a:spcBef>
              <a:buFont typeface="Wingdings" pitchFamily="2" charset="2"/>
              <a:buNone/>
              <a:tabLst>
                <a:tab pos="95250" algn="l"/>
                <a:tab pos="531813" algn="l"/>
              </a:tabLst>
            </a:pPr>
            <a:r>
              <a:rPr lang="en-US" sz="2000"/>
              <a:t>         BufferedReader </a:t>
            </a:r>
            <a:r>
              <a:rPr lang="en-US" sz="2000">
                <a:solidFill>
                  <a:srgbClr val="0000FF"/>
                </a:solidFill>
              </a:rPr>
              <a:t>reader</a:t>
            </a:r>
            <a:r>
              <a:rPr lang="en-US" sz="2000"/>
              <a:t> = new BufferedReader( new 						InputStreamReader(socket.getInputStream()));</a:t>
            </a:r>
          </a:p>
          <a:p>
            <a:pPr marL="177800" indent="-95250" eaLnBrk="1" hangingPunct="1">
              <a:lnSpc>
                <a:spcPct val="90000"/>
              </a:lnSpc>
              <a:spcBef>
                <a:spcPct val="0"/>
              </a:spcBef>
              <a:buFont typeface="Wingdings" pitchFamily="2" charset="2"/>
              <a:buNone/>
              <a:tabLst>
                <a:tab pos="95250" algn="l"/>
                <a:tab pos="531813" algn="l"/>
              </a:tabLst>
            </a:pPr>
            <a:r>
              <a:rPr lang="en-US" sz="2000"/>
              <a:t>			Writer </a:t>
            </a:r>
            <a:r>
              <a:rPr lang="en-US" sz="2000">
                <a:solidFill>
                  <a:srgbClr val="0000FF"/>
                </a:solidFill>
              </a:rPr>
              <a:t>out </a:t>
            </a:r>
            <a:r>
              <a:rPr lang="en-US" sz="2000"/>
              <a:t>= new OutputStreamWriter(connection.getOutputStream( ), 									“UTF-8");</a:t>
            </a:r>
          </a:p>
          <a:p>
            <a:pPr marL="177800" indent="-95250" eaLnBrk="1" hangingPunct="1">
              <a:lnSpc>
                <a:spcPct val="90000"/>
              </a:lnSpc>
              <a:spcBef>
                <a:spcPct val="0"/>
              </a:spcBef>
              <a:buFont typeface="Wingdings" pitchFamily="2" charset="2"/>
              <a:buNone/>
              <a:tabLst>
                <a:tab pos="95250" algn="l"/>
                <a:tab pos="531813" algn="l"/>
              </a:tabLst>
            </a:pPr>
            <a:r>
              <a:rPr lang="en-US" sz="2000"/>
              <a:t>			out.write("GET / HTTP 1.0\r\n\r\n");</a:t>
            </a:r>
          </a:p>
          <a:p>
            <a:pPr marL="177800" indent="-95250" eaLnBrk="1" hangingPunct="1">
              <a:lnSpc>
                <a:spcPct val="90000"/>
              </a:lnSpc>
              <a:spcBef>
                <a:spcPct val="0"/>
              </a:spcBef>
              <a:buFont typeface="Wingdings" pitchFamily="2" charset="2"/>
              <a:buNone/>
              <a:tabLst>
                <a:tab pos="95250" algn="l"/>
                <a:tab pos="531813" algn="l"/>
              </a:tabLst>
            </a:pPr>
            <a:r>
              <a:rPr lang="en-US" sz="2000"/>
              <a:t>			out.flush( );</a:t>
            </a:r>
          </a:p>
          <a:p>
            <a:pPr marL="177800" indent="-95250" eaLnBrk="1" hangingPunct="1">
              <a:lnSpc>
                <a:spcPct val="90000"/>
              </a:lnSpc>
              <a:spcBef>
                <a:spcPct val="0"/>
              </a:spcBef>
              <a:buFont typeface="Wingdings" pitchFamily="2" charset="2"/>
              <a:buNone/>
              <a:tabLst>
                <a:tab pos="95250" algn="l"/>
                <a:tab pos="531813" algn="l"/>
              </a:tabLst>
            </a:pPr>
            <a:r>
              <a:rPr lang="en-US" sz="2000"/>
              <a:t>			</a:t>
            </a:r>
            <a:r>
              <a:rPr lang="en-US" sz="2000">
                <a:solidFill>
                  <a:srgbClr val="0000FF"/>
                </a:solidFill>
              </a:rPr>
              <a:t>connection.shutdownOutput( );</a:t>
            </a:r>
          </a:p>
          <a:p>
            <a:pPr marL="177800" indent="-95250" eaLnBrk="1" hangingPunct="1">
              <a:lnSpc>
                <a:spcPct val="90000"/>
              </a:lnSpc>
              <a:spcBef>
                <a:spcPct val="0"/>
              </a:spcBef>
              <a:buFont typeface="Wingdings" pitchFamily="2" charset="2"/>
              <a:buNone/>
              <a:tabLst>
                <a:tab pos="95250" algn="l"/>
                <a:tab pos="531813" algn="l"/>
              </a:tabLst>
            </a:pPr>
            <a:r>
              <a:rPr lang="en-US" sz="2000"/>
              <a:t>			// now socket is half closed;  read response data</a:t>
            </a:r>
          </a:p>
          <a:p>
            <a:pPr marL="177800" indent="-95250" eaLnBrk="1" hangingPunct="1">
              <a:lnSpc>
                <a:spcPct val="90000"/>
              </a:lnSpc>
              <a:spcBef>
                <a:spcPct val="0"/>
              </a:spcBef>
              <a:buFont typeface="Wingdings" pitchFamily="2" charset="2"/>
              <a:buNone/>
              <a:tabLst>
                <a:tab pos="95250" algn="l"/>
                <a:tab pos="531813" algn="l"/>
              </a:tabLst>
            </a:pPr>
            <a:r>
              <a:rPr lang="en-US" sz="2000"/>
              <a:t>			String line;</a:t>
            </a:r>
          </a:p>
          <a:p>
            <a:pPr marL="177800" indent="-95250" eaLnBrk="1" hangingPunct="1">
              <a:lnSpc>
                <a:spcPct val="90000"/>
              </a:lnSpc>
              <a:spcBef>
                <a:spcPct val="0"/>
              </a:spcBef>
              <a:buFont typeface="Wingdings" pitchFamily="2" charset="2"/>
              <a:buNone/>
              <a:tabLst>
                <a:tab pos="95250" algn="l"/>
                <a:tab pos="531813" algn="l"/>
              </a:tabLst>
            </a:pPr>
            <a:r>
              <a:rPr lang="en-US" sz="2000"/>
              <a:t>			while ((line = </a:t>
            </a:r>
            <a:r>
              <a:rPr lang="en-US" sz="2000">
                <a:solidFill>
                  <a:srgbClr val="0000FF"/>
                </a:solidFill>
              </a:rPr>
              <a:t>reader.readLine()</a:t>
            </a:r>
            <a:r>
              <a:rPr lang="en-US" sz="2000"/>
              <a:t>) != null)</a:t>
            </a:r>
          </a:p>
          <a:p>
            <a:pPr marL="177800" indent="-95250" eaLnBrk="1" hangingPunct="1">
              <a:lnSpc>
                <a:spcPct val="90000"/>
              </a:lnSpc>
              <a:spcBef>
                <a:spcPct val="0"/>
              </a:spcBef>
              <a:buFont typeface="Wingdings" pitchFamily="2" charset="2"/>
              <a:buNone/>
              <a:tabLst>
                <a:tab pos="95250" algn="l"/>
                <a:tab pos="531813" algn="l"/>
              </a:tabLst>
            </a:pPr>
            <a:r>
              <a:rPr lang="en-US" sz="2000"/>
              <a:t>			. . .</a:t>
            </a:r>
          </a:p>
          <a:p>
            <a:pPr marL="177800" indent="-95250" eaLnBrk="1" hangingPunct="1">
              <a:lnSpc>
                <a:spcPct val="90000"/>
              </a:lnSpc>
              <a:spcBef>
                <a:spcPct val="0"/>
              </a:spcBef>
              <a:buFont typeface="Wingdings" pitchFamily="2" charset="2"/>
              <a:buNone/>
              <a:tabLst>
                <a:tab pos="95250" algn="l"/>
                <a:tab pos="531813" algn="l"/>
              </a:tabLst>
            </a:pPr>
            <a:r>
              <a:rPr lang="en-US" sz="2000"/>
              <a:t>} catch (IOException e) {}</a:t>
            </a:r>
          </a:p>
          <a:p>
            <a:pPr marL="177800" indent="-95250" eaLnBrk="1" hangingPunct="1">
              <a:lnSpc>
                <a:spcPct val="90000"/>
              </a:lnSpc>
              <a:spcBef>
                <a:spcPct val="0"/>
              </a:spcBef>
              <a:buFont typeface="Wingdings" pitchFamily="2" charset="2"/>
              <a:buNone/>
              <a:tabLst>
                <a:tab pos="95250" algn="l"/>
                <a:tab pos="531813" algn="l"/>
              </a:tabLst>
            </a:pPr>
            <a:r>
              <a:rPr lang="en-US" sz="2000"/>
              <a:t>finally {</a:t>
            </a:r>
          </a:p>
          <a:p>
            <a:pPr marL="177800" indent="-95250" eaLnBrk="1" hangingPunct="1">
              <a:lnSpc>
                <a:spcPct val="90000"/>
              </a:lnSpc>
              <a:spcBef>
                <a:spcPct val="0"/>
              </a:spcBef>
              <a:buFont typeface="Wingdings" pitchFamily="2" charset="2"/>
              <a:buNone/>
              <a:tabLst>
                <a:tab pos="95250" algn="l"/>
                <a:tab pos="531813" algn="l"/>
              </a:tabLst>
            </a:pPr>
            <a:r>
              <a:rPr lang="en-US" sz="2000"/>
              <a:t>			try {</a:t>
            </a:r>
          </a:p>
          <a:p>
            <a:pPr marL="177800" indent="-95250" eaLnBrk="1" hangingPunct="1">
              <a:lnSpc>
                <a:spcPct val="90000"/>
              </a:lnSpc>
              <a:spcBef>
                <a:spcPct val="0"/>
              </a:spcBef>
              <a:buFont typeface="Wingdings" pitchFamily="2" charset="2"/>
              <a:buNone/>
              <a:tabLst>
                <a:tab pos="95250" algn="l"/>
                <a:tab pos="531813" algn="l"/>
              </a:tabLst>
            </a:pPr>
            <a:r>
              <a:rPr lang="en-US" sz="2000"/>
              <a:t>				if (connection != null) connection.close( );</a:t>
            </a:r>
          </a:p>
          <a:p>
            <a:pPr marL="177800" indent="-95250" eaLnBrk="1" hangingPunct="1">
              <a:lnSpc>
                <a:spcPct val="90000"/>
              </a:lnSpc>
              <a:spcBef>
                <a:spcPct val="0"/>
              </a:spcBef>
              <a:buFont typeface="Wingdings" pitchFamily="2" charset="2"/>
              <a:buNone/>
              <a:tabLst>
                <a:tab pos="95250" algn="l"/>
                <a:tab pos="531813" algn="l"/>
              </a:tabLst>
            </a:pPr>
            <a:r>
              <a:rPr lang="en-US" sz="2000"/>
              <a:t>			} catch (IOException e) {}</a:t>
            </a:r>
          </a:p>
          <a:p>
            <a:pPr marL="177800" indent="-95250" eaLnBrk="1" hangingPunct="1">
              <a:lnSpc>
                <a:spcPct val="90000"/>
              </a:lnSpc>
              <a:spcBef>
                <a:spcPct val="0"/>
              </a:spcBef>
              <a:buFont typeface="Wingdings" pitchFamily="2" charset="2"/>
              <a:buNone/>
              <a:tabLst>
                <a:tab pos="95250" algn="l"/>
                <a:tab pos="531813" algn="l"/>
              </a:tabLst>
            </a:pPr>
            <a:r>
              <a:rPr lang="en-US" sz="2000"/>
              <a:t>}</a:t>
            </a:r>
          </a:p>
        </p:txBody>
      </p:sp>
    </p:spTree>
    <p:extLst>
      <p:ext uri="{BB962C8B-B14F-4D97-AF65-F5344CB8AC3E}">
        <p14:creationId xmlns:p14="http://schemas.microsoft.com/office/powerpoint/2010/main" val="3609821857"/>
      </p:ext>
    </p:extLst>
  </p:cSld>
  <p:clrMapOvr>
    <a:masterClrMapping/>
  </p:clrMapOvr>
  <p:transition spd="med">
    <p:comb/>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defRPr/>
            </a:pPr>
            <a:r>
              <a:rPr lang="en-US"/>
              <a:t>InetAddress class</a:t>
            </a:r>
          </a:p>
        </p:txBody>
      </p:sp>
      <p:sp>
        <p:nvSpPr>
          <p:cNvPr id="54275" name="Rectangle 3"/>
          <p:cNvSpPr>
            <a:spLocks noGrp="1" noChangeArrowheads="1"/>
          </p:cNvSpPr>
          <p:nvPr>
            <p:ph type="body" idx="1"/>
          </p:nvPr>
        </p:nvSpPr>
        <p:spPr/>
        <p:txBody>
          <a:bodyPr/>
          <a:lstStyle/>
          <a:p>
            <a:pPr marL="185738" indent="-185738" eaLnBrk="1" hangingPunct="1">
              <a:lnSpc>
                <a:spcPct val="90000"/>
              </a:lnSpc>
              <a:spcBef>
                <a:spcPct val="10000"/>
              </a:spcBef>
            </a:pPr>
            <a:r>
              <a:rPr lang="en-US" sz="2600">
                <a:solidFill>
                  <a:srgbClr val="000000"/>
                </a:solidFill>
              </a:rPr>
              <a:t>Usually, you don't have to worry too much about Internet addresses—the numerical host addresses that consist of four bytes such as 132.163.4.102. However, you can use the </a:t>
            </a:r>
            <a:r>
              <a:rPr lang="en-US" sz="2600">
                <a:solidFill>
                  <a:srgbClr val="0000FF"/>
                </a:solidFill>
              </a:rPr>
              <a:t>InetAddress</a:t>
            </a:r>
            <a:r>
              <a:rPr lang="en-US" sz="2600">
                <a:solidFill>
                  <a:srgbClr val="918879"/>
                </a:solidFill>
              </a:rPr>
              <a:t> </a:t>
            </a:r>
            <a:r>
              <a:rPr lang="en-US" sz="2600">
                <a:solidFill>
                  <a:srgbClr val="000000"/>
                </a:solidFill>
              </a:rPr>
              <a:t>class if you need to convert between host names and Internet addresses.</a:t>
            </a:r>
          </a:p>
          <a:p>
            <a:pPr marL="185738" indent="-185738" eaLnBrk="1" hangingPunct="1">
              <a:lnSpc>
                <a:spcPct val="90000"/>
              </a:lnSpc>
              <a:spcBef>
                <a:spcPct val="10000"/>
              </a:spcBef>
            </a:pPr>
            <a:r>
              <a:rPr lang="en-US" sz="2600">
                <a:solidFill>
                  <a:srgbClr val="000000"/>
                </a:solidFill>
              </a:rPr>
              <a:t>The static </a:t>
            </a:r>
            <a:r>
              <a:rPr lang="en-US" sz="2600">
                <a:solidFill>
                  <a:srgbClr val="0000FF"/>
                </a:solidFill>
              </a:rPr>
              <a:t>getByName</a:t>
            </a:r>
            <a:r>
              <a:rPr lang="en-US" sz="2600">
                <a:solidFill>
                  <a:srgbClr val="918879"/>
                </a:solidFill>
              </a:rPr>
              <a:t> </a:t>
            </a:r>
            <a:r>
              <a:rPr lang="en-US" sz="2600">
                <a:solidFill>
                  <a:srgbClr val="000000"/>
                </a:solidFill>
              </a:rPr>
              <a:t>method returns an </a:t>
            </a:r>
            <a:r>
              <a:rPr lang="en-US" sz="2600">
                <a:solidFill>
                  <a:srgbClr val="0000FF"/>
                </a:solidFill>
              </a:rPr>
              <a:t>InetAddress</a:t>
            </a:r>
            <a:r>
              <a:rPr lang="en-US" sz="2600">
                <a:solidFill>
                  <a:srgbClr val="918879"/>
                </a:solidFill>
              </a:rPr>
              <a:t> </a:t>
            </a:r>
            <a:r>
              <a:rPr lang="en-US" sz="2600">
                <a:solidFill>
                  <a:srgbClr val="000000"/>
                </a:solidFill>
              </a:rPr>
              <a:t>object of a host.</a:t>
            </a:r>
          </a:p>
          <a:p>
            <a:pPr marL="185738" indent="-185738" eaLnBrk="1" hangingPunct="1">
              <a:lnSpc>
                <a:spcPct val="90000"/>
              </a:lnSpc>
              <a:spcBef>
                <a:spcPct val="10000"/>
              </a:spcBef>
            </a:pPr>
            <a:r>
              <a:rPr lang="en-US" sz="2600">
                <a:solidFill>
                  <a:srgbClr val="000000"/>
                </a:solidFill>
              </a:rPr>
              <a:t>For example,</a:t>
            </a:r>
          </a:p>
          <a:p>
            <a:pPr marL="228600" indent="0" eaLnBrk="1" hangingPunct="1">
              <a:lnSpc>
                <a:spcPct val="90000"/>
              </a:lnSpc>
              <a:spcBef>
                <a:spcPct val="10000"/>
              </a:spcBef>
              <a:buNone/>
            </a:pPr>
            <a:r>
              <a:rPr lang="en-US" sz="2600">
                <a:solidFill>
                  <a:srgbClr val="0000FF"/>
                </a:solidFill>
              </a:rPr>
              <a:t>InetAddress</a:t>
            </a:r>
            <a:r>
              <a:rPr lang="en-US" sz="2600">
                <a:solidFill>
                  <a:srgbClr val="918879"/>
                </a:solidFill>
              </a:rPr>
              <a:t> </a:t>
            </a:r>
            <a:r>
              <a:rPr lang="en-US" sz="2600">
                <a:solidFill>
                  <a:srgbClr val="0000FF"/>
                </a:solidFill>
              </a:rPr>
              <a:t>address</a:t>
            </a:r>
            <a:r>
              <a:rPr lang="en-US" sz="2600">
                <a:solidFill>
                  <a:srgbClr val="918879"/>
                </a:solidFill>
              </a:rPr>
              <a:t> = </a:t>
            </a:r>
            <a:br>
              <a:rPr lang="en-US" sz="2600">
                <a:solidFill>
                  <a:srgbClr val="918879"/>
                </a:solidFill>
              </a:rPr>
            </a:br>
            <a:r>
              <a:rPr lang="en-US" sz="2600">
                <a:solidFill>
                  <a:srgbClr val="918879"/>
                </a:solidFill>
              </a:rPr>
              <a:t>    </a:t>
            </a:r>
            <a:r>
              <a:rPr lang="en-US" sz="2600">
                <a:solidFill>
                  <a:srgbClr val="0000FF"/>
                </a:solidFill>
              </a:rPr>
              <a:t>InetAddress.getByName</a:t>
            </a:r>
            <a:r>
              <a:rPr lang="en-US" sz="2600">
                <a:solidFill>
                  <a:schemeClr val="hlink"/>
                </a:solidFill>
              </a:rPr>
              <a:t>("time-A.timefreq.bldrdoc.gov")</a:t>
            </a:r>
            <a:r>
              <a:rPr lang="en-US" sz="2600">
                <a:solidFill>
                  <a:srgbClr val="918879"/>
                </a:solidFill>
              </a:rPr>
              <a:t>;</a:t>
            </a:r>
          </a:p>
          <a:p>
            <a:pPr marL="185738" indent="-185738" eaLnBrk="1" hangingPunct="1">
              <a:lnSpc>
                <a:spcPct val="90000"/>
              </a:lnSpc>
              <a:spcBef>
                <a:spcPct val="10000"/>
              </a:spcBef>
            </a:pPr>
            <a:r>
              <a:rPr lang="en-US" sz="2600">
                <a:solidFill>
                  <a:srgbClr val="000000"/>
                </a:solidFill>
              </a:rPr>
              <a:t>returns an </a:t>
            </a:r>
            <a:r>
              <a:rPr lang="en-US" sz="2600">
                <a:solidFill>
                  <a:srgbClr val="0000FF"/>
                </a:solidFill>
              </a:rPr>
              <a:t>InetAddress</a:t>
            </a:r>
            <a:r>
              <a:rPr lang="en-US" sz="2600">
                <a:solidFill>
                  <a:srgbClr val="918879"/>
                </a:solidFill>
              </a:rPr>
              <a:t> </a:t>
            </a:r>
            <a:r>
              <a:rPr lang="en-US" sz="2600">
                <a:solidFill>
                  <a:srgbClr val="000000"/>
                </a:solidFill>
              </a:rPr>
              <a:t>object that encapsulates the sequence of four bytes 132.163.4.102. You can access the bytes with the </a:t>
            </a:r>
            <a:r>
              <a:rPr lang="en-US" sz="2600">
                <a:solidFill>
                  <a:srgbClr val="0000FF"/>
                </a:solidFill>
              </a:rPr>
              <a:t>getAddress</a:t>
            </a:r>
            <a:r>
              <a:rPr lang="en-US" sz="2600">
                <a:solidFill>
                  <a:srgbClr val="918879"/>
                </a:solidFill>
              </a:rPr>
              <a:t> </a:t>
            </a:r>
            <a:r>
              <a:rPr lang="en-US" sz="2600">
                <a:solidFill>
                  <a:srgbClr val="000000"/>
                </a:solidFill>
              </a:rPr>
              <a:t>method.</a:t>
            </a:r>
          </a:p>
          <a:p>
            <a:pPr marL="185738" indent="-185738" eaLnBrk="1" hangingPunct="1">
              <a:lnSpc>
                <a:spcPct val="90000"/>
              </a:lnSpc>
              <a:spcBef>
                <a:spcPct val="10000"/>
              </a:spcBef>
            </a:pPr>
            <a:r>
              <a:rPr lang="en-US" sz="2600">
                <a:solidFill>
                  <a:srgbClr val="0000FF"/>
                </a:solidFill>
              </a:rPr>
              <a:t>byte[]</a:t>
            </a:r>
            <a:r>
              <a:rPr lang="en-US" sz="2600">
                <a:solidFill>
                  <a:srgbClr val="918879"/>
                </a:solidFill>
              </a:rPr>
              <a:t> </a:t>
            </a:r>
            <a:r>
              <a:rPr lang="en-US" sz="2600">
                <a:solidFill>
                  <a:srgbClr val="0000FF"/>
                </a:solidFill>
              </a:rPr>
              <a:t>addressBytes</a:t>
            </a:r>
            <a:r>
              <a:rPr lang="en-US" sz="2600">
                <a:solidFill>
                  <a:srgbClr val="918879"/>
                </a:solidFill>
              </a:rPr>
              <a:t> </a:t>
            </a:r>
            <a:r>
              <a:rPr lang="en-US" sz="2600"/>
              <a:t>=</a:t>
            </a:r>
            <a:r>
              <a:rPr lang="en-US" sz="2600">
                <a:solidFill>
                  <a:srgbClr val="918879"/>
                </a:solidFill>
              </a:rPr>
              <a:t> </a:t>
            </a:r>
            <a:r>
              <a:rPr lang="en-US" sz="2600">
                <a:solidFill>
                  <a:srgbClr val="0000FF"/>
                </a:solidFill>
              </a:rPr>
              <a:t>address.getAddress()</a:t>
            </a:r>
            <a:r>
              <a:rPr lang="en-US" sz="2600">
                <a:solidFill>
                  <a:srgbClr val="918879"/>
                </a:solidFill>
              </a:rPr>
              <a:t>;</a:t>
            </a:r>
            <a:endParaRPr lang="en-US" sz="2600">
              <a:solidFill>
                <a:srgbClr val="000000"/>
              </a:solidFill>
            </a:endParaRPr>
          </a:p>
        </p:txBody>
      </p:sp>
    </p:spTree>
  </p:cSld>
  <p:clrMapOvr>
    <a:masterClrMapping/>
  </p:clrMapOvr>
  <p:transition spd="med">
    <p:comb/>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eaLnBrk="1" hangingPunct="1">
              <a:defRPr/>
            </a:pPr>
            <a:r>
              <a:rPr lang="en-US"/>
              <a:t>InetAddress class</a:t>
            </a:r>
          </a:p>
        </p:txBody>
      </p:sp>
      <p:sp>
        <p:nvSpPr>
          <p:cNvPr id="55299" name="Rectangle 3"/>
          <p:cNvSpPr>
            <a:spLocks noGrp="1" noChangeArrowheads="1"/>
          </p:cNvSpPr>
          <p:nvPr>
            <p:ph type="body" idx="1"/>
          </p:nvPr>
        </p:nvSpPr>
        <p:spPr/>
        <p:txBody>
          <a:bodyPr/>
          <a:lstStyle/>
          <a:p>
            <a:pPr marL="185738" indent="-185738" eaLnBrk="1" hangingPunct="1">
              <a:lnSpc>
                <a:spcPct val="90000"/>
              </a:lnSpc>
              <a:spcBef>
                <a:spcPct val="10000"/>
              </a:spcBef>
            </a:pPr>
            <a:r>
              <a:rPr lang="en-US">
                <a:solidFill>
                  <a:srgbClr val="000000"/>
                </a:solidFill>
                <a:latin typeface="+mj-lt"/>
              </a:rPr>
              <a:t>Some host names with a lot of traffic correspond to multiple Internet addresses, to</a:t>
            </a:r>
          </a:p>
          <a:p>
            <a:pPr marL="185738" indent="-185738" eaLnBrk="1" hangingPunct="1">
              <a:lnSpc>
                <a:spcPct val="90000"/>
              </a:lnSpc>
              <a:spcBef>
                <a:spcPct val="10000"/>
              </a:spcBef>
            </a:pPr>
            <a:r>
              <a:rPr lang="en-US">
                <a:solidFill>
                  <a:srgbClr val="000000"/>
                </a:solidFill>
                <a:latin typeface="+mj-lt"/>
              </a:rPr>
              <a:t>facilitate load balancing. You can get all hosts with the </a:t>
            </a:r>
            <a:r>
              <a:rPr lang="en-US">
                <a:solidFill>
                  <a:srgbClr val="FF0000"/>
                </a:solidFill>
                <a:latin typeface="+mj-lt"/>
              </a:rPr>
              <a:t>getAllByName</a:t>
            </a:r>
            <a:r>
              <a:rPr lang="en-US">
                <a:solidFill>
                  <a:srgbClr val="918879"/>
                </a:solidFill>
                <a:latin typeface="+mj-lt"/>
              </a:rPr>
              <a:t> </a:t>
            </a:r>
            <a:r>
              <a:rPr lang="en-US">
                <a:solidFill>
                  <a:srgbClr val="000000"/>
                </a:solidFill>
                <a:latin typeface="+mj-lt"/>
              </a:rPr>
              <a:t>method.</a:t>
            </a:r>
          </a:p>
          <a:p>
            <a:pPr marL="185738" indent="-185738" eaLnBrk="1" hangingPunct="1">
              <a:lnSpc>
                <a:spcPct val="90000"/>
              </a:lnSpc>
              <a:spcBef>
                <a:spcPct val="10000"/>
              </a:spcBef>
            </a:pPr>
            <a:r>
              <a:rPr lang="en-US">
                <a:solidFill>
                  <a:srgbClr val="0000FF"/>
                </a:solidFill>
                <a:latin typeface="+mj-lt"/>
              </a:rPr>
              <a:t>InetAddress[] addresses = 		InetAddress.</a:t>
            </a:r>
            <a:r>
              <a:rPr lang="en-US">
                <a:solidFill>
                  <a:srgbClr val="FF0000"/>
                </a:solidFill>
                <a:latin typeface="+mj-lt"/>
              </a:rPr>
              <a:t>getAllByName(host);</a:t>
            </a:r>
          </a:p>
          <a:p>
            <a:pPr marL="185738" indent="-185738" eaLnBrk="1" hangingPunct="1">
              <a:lnSpc>
                <a:spcPct val="90000"/>
              </a:lnSpc>
              <a:spcBef>
                <a:spcPct val="10000"/>
              </a:spcBef>
            </a:pPr>
            <a:r>
              <a:rPr lang="en-US">
                <a:solidFill>
                  <a:srgbClr val="000000"/>
                </a:solidFill>
                <a:latin typeface="+mj-lt"/>
              </a:rPr>
              <a:t>Finally, you sometimes need the address of the local host. If you simply ask for the address of </a:t>
            </a:r>
            <a:r>
              <a:rPr lang="en-US">
                <a:solidFill>
                  <a:srgbClr val="0000FF"/>
                </a:solidFill>
                <a:latin typeface="+mj-lt"/>
              </a:rPr>
              <a:t>localhost</a:t>
            </a:r>
            <a:r>
              <a:rPr lang="en-US">
                <a:solidFill>
                  <a:srgbClr val="000000"/>
                </a:solidFill>
                <a:latin typeface="+mj-lt"/>
              </a:rPr>
              <a:t>, you always get the address 127.0.0.1, which isn't very useful. Instead, use the static </a:t>
            </a:r>
            <a:r>
              <a:rPr lang="en-US">
                <a:solidFill>
                  <a:srgbClr val="0000FF"/>
                </a:solidFill>
                <a:latin typeface="+mj-lt"/>
              </a:rPr>
              <a:t>getLocalHost</a:t>
            </a:r>
            <a:r>
              <a:rPr lang="en-US">
                <a:solidFill>
                  <a:srgbClr val="918879"/>
                </a:solidFill>
                <a:latin typeface="+mj-lt"/>
              </a:rPr>
              <a:t> </a:t>
            </a:r>
            <a:r>
              <a:rPr lang="en-US">
                <a:solidFill>
                  <a:srgbClr val="000000"/>
                </a:solidFill>
                <a:latin typeface="+mj-lt"/>
              </a:rPr>
              <a:t>method to get the address of your local host.</a:t>
            </a:r>
          </a:p>
          <a:p>
            <a:pPr marL="185738" indent="-185738" eaLnBrk="1" hangingPunct="1">
              <a:lnSpc>
                <a:spcPct val="90000"/>
              </a:lnSpc>
              <a:spcBef>
                <a:spcPct val="10000"/>
              </a:spcBef>
            </a:pPr>
            <a:r>
              <a:rPr lang="en-US">
                <a:solidFill>
                  <a:srgbClr val="0000FF"/>
                </a:solidFill>
                <a:latin typeface="+mj-lt"/>
              </a:rPr>
              <a:t>InetAddress</a:t>
            </a:r>
            <a:r>
              <a:rPr lang="en-US">
                <a:solidFill>
                  <a:srgbClr val="918879"/>
                </a:solidFill>
                <a:latin typeface="+mj-lt"/>
              </a:rPr>
              <a:t> </a:t>
            </a:r>
            <a:r>
              <a:rPr lang="en-US">
                <a:solidFill>
                  <a:srgbClr val="0000FF"/>
                </a:solidFill>
                <a:latin typeface="+mj-lt"/>
              </a:rPr>
              <a:t>address</a:t>
            </a:r>
            <a:r>
              <a:rPr lang="en-US">
                <a:solidFill>
                  <a:srgbClr val="918879"/>
                </a:solidFill>
                <a:latin typeface="+mj-lt"/>
              </a:rPr>
              <a:t> </a:t>
            </a:r>
            <a:r>
              <a:rPr lang="en-US">
                <a:solidFill>
                  <a:srgbClr val="0000FF"/>
                </a:solidFill>
                <a:latin typeface="+mj-lt"/>
              </a:rPr>
              <a:t>=</a:t>
            </a:r>
            <a:r>
              <a:rPr lang="en-US">
                <a:solidFill>
                  <a:srgbClr val="918879"/>
                </a:solidFill>
                <a:latin typeface="+mj-lt"/>
              </a:rPr>
              <a:t> </a:t>
            </a:r>
            <a:r>
              <a:rPr lang="en-US">
                <a:solidFill>
                  <a:srgbClr val="0000FF"/>
                </a:solidFill>
                <a:latin typeface="+mj-lt"/>
              </a:rPr>
              <a:t>InetAddress.getLocalHost();</a:t>
            </a:r>
          </a:p>
        </p:txBody>
      </p:sp>
    </p:spTree>
  </p:cSld>
  <p:clrMapOvr>
    <a:masterClrMapping/>
  </p:clrMapOvr>
  <p:transition spd="med">
    <p:comb/>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eaLnBrk="1" hangingPunct="1">
              <a:defRPr/>
            </a:pPr>
            <a:r>
              <a:rPr lang="en-US"/>
              <a:t>InetAddress class</a:t>
            </a:r>
          </a:p>
        </p:txBody>
      </p:sp>
      <p:sp>
        <p:nvSpPr>
          <p:cNvPr id="56323" name="Rectangle 3"/>
          <p:cNvSpPr>
            <a:spLocks noGrp="1" noChangeArrowheads="1"/>
          </p:cNvSpPr>
          <p:nvPr>
            <p:ph type="body" idx="1"/>
          </p:nvPr>
        </p:nvSpPr>
        <p:spPr>
          <a:xfrm>
            <a:off x="0" y="620713"/>
            <a:ext cx="9144000" cy="5715000"/>
          </a:xfrm>
        </p:spPr>
        <p:txBody>
          <a:bodyPr/>
          <a:lstStyle/>
          <a:p>
            <a:pPr marL="185738" indent="-185738" eaLnBrk="1" hangingPunct="1">
              <a:lnSpc>
                <a:spcPct val="90000"/>
              </a:lnSpc>
              <a:spcBef>
                <a:spcPct val="10000"/>
              </a:spcBef>
            </a:pPr>
            <a:r>
              <a:rPr lang="en-US" sz="2600" b="1">
                <a:solidFill>
                  <a:srgbClr val="0000FF"/>
                </a:solidFill>
              </a:rPr>
              <a:t>public String getHostName()</a:t>
            </a:r>
            <a:r>
              <a:rPr lang="en-US" sz="2600">
                <a:solidFill>
                  <a:srgbClr val="0000FF"/>
                </a:solidFill>
              </a:rPr>
              <a:t> </a:t>
            </a:r>
          </a:p>
          <a:p>
            <a:pPr marL="463550" lvl="1" indent="-6350" eaLnBrk="1" hangingPunct="1">
              <a:lnSpc>
                <a:spcPct val="90000"/>
              </a:lnSpc>
              <a:spcBef>
                <a:spcPct val="10000"/>
              </a:spcBef>
              <a:buFont typeface="Wingdings" pitchFamily="2" charset="2"/>
              <a:buNone/>
            </a:pPr>
            <a:r>
              <a:rPr lang="en-US"/>
              <a:t>Gets the host name for this IP address. If this InetAddress was created with a host name, this host name will be remembered and returned; otherwise, a reverse name lookup will be performed and the result will be returned based on the system configured name lookup service. </a:t>
            </a:r>
          </a:p>
          <a:p>
            <a:pPr marL="185738" indent="-185738" eaLnBrk="1" hangingPunct="1">
              <a:lnSpc>
                <a:spcPct val="90000"/>
              </a:lnSpc>
              <a:spcBef>
                <a:spcPct val="10000"/>
              </a:spcBef>
            </a:pPr>
            <a:r>
              <a:rPr lang="en-US" sz="2600" b="1">
                <a:solidFill>
                  <a:srgbClr val="0000FF"/>
                </a:solidFill>
              </a:rPr>
              <a:t>public String getCanonicalHostName() </a:t>
            </a:r>
          </a:p>
          <a:p>
            <a:pPr marL="463550" lvl="1" indent="-6350" eaLnBrk="1" hangingPunct="1">
              <a:lnSpc>
                <a:spcPct val="90000"/>
              </a:lnSpc>
              <a:spcBef>
                <a:spcPct val="10000"/>
              </a:spcBef>
              <a:buFont typeface="Wingdings" pitchFamily="2" charset="2"/>
              <a:buNone/>
            </a:pPr>
            <a:r>
              <a:rPr lang="en-US"/>
              <a:t>Gets the fully qualified domain name for this IP address. Best effort method, meaning we may not be able to return the FQDN depending on the underlying system configuration. </a:t>
            </a:r>
          </a:p>
          <a:p>
            <a:pPr marL="185738" indent="-185738" eaLnBrk="1" hangingPunct="1">
              <a:lnSpc>
                <a:spcPct val="90000"/>
              </a:lnSpc>
              <a:spcBef>
                <a:spcPct val="10000"/>
              </a:spcBef>
            </a:pPr>
            <a:r>
              <a:rPr lang="en-US" sz="2600" b="1">
                <a:solidFill>
                  <a:srgbClr val="0000FF"/>
                </a:solidFill>
              </a:rPr>
              <a:t>public byte[] getAddress()</a:t>
            </a:r>
            <a:r>
              <a:rPr lang="en-US" sz="2600"/>
              <a:t> </a:t>
            </a:r>
          </a:p>
          <a:p>
            <a:pPr marL="463550" lvl="1" indent="-6350" eaLnBrk="1" hangingPunct="1">
              <a:lnSpc>
                <a:spcPct val="90000"/>
              </a:lnSpc>
              <a:spcBef>
                <a:spcPct val="10000"/>
              </a:spcBef>
              <a:buFont typeface="Wingdings" pitchFamily="2" charset="2"/>
              <a:buNone/>
            </a:pPr>
            <a:r>
              <a:rPr lang="en-US"/>
              <a:t>Returns the raw IP address of this InetAddress object. The result is in network byte order: the highest order byte of the address is in getAddress()[0]. </a:t>
            </a:r>
            <a:endParaRPr lang="en-US">
              <a:solidFill>
                <a:srgbClr val="000000"/>
              </a:solidFill>
              <a:latin typeface="Courier New" pitchFamily="49" charset="0"/>
            </a:endParaRPr>
          </a:p>
        </p:txBody>
      </p:sp>
    </p:spTree>
  </p:cSld>
  <p:clrMapOvr>
    <a:masterClrMapping/>
  </p:clrMapOvr>
  <p:transition spd="med">
    <p:comb/>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pPr eaLnBrk="1" hangingPunct="1">
              <a:defRPr/>
            </a:pPr>
            <a:r>
              <a:rPr lang="en-US"/>
              <a:t>Introduction to Socket API</a:t>
            </a:r>
          </a:p>
        </p:txBody>
      </p:sp>
      <p:sp>
        <p:nvSpPr>
          <p:cNvPr id="8195" name="Rectangle 3"/>
          <p:cNvSpPr>
            <a:spLocks noGrp="1" noChangeArrowheads="1"/>
          </p:cNvSpPr>
          <p:nvPr>
            <p:ph type="body" idx="1"/>
          </p:nvPr>
        </p:nvSpPr>
        <p:spPr/>
        <p:txBody>
          <a:bodyPr/>
          <a:lstStyle/>
          <a:p>
            <a:pPr eaLnBrk="1" hangingPunct="1">
              <a:lnSpc>
                <a:spcPct val="90000"/>
              </a:lnSpc>
            </a:pPr>
            <a:r>
              <a:rPr lang="en-US" sz="3200"/>
              <a:t>The socket API is an </a:t>
            </a:r>
            <a:r>
              <a:rPr lang="en-US" sz="3200" b="1"/>
              <a:t>Interprocessing Communication</a:t>
            </a:r>
            <a:r>
              <a:rPr lang="en-US" sz="3200"/>
              <a:t> (IPC) programming </a:t>
            </a:r>
            <a:r>
              <a:rPr lang="en-US" sz="3200" b="1" u="sng"/>
              <a:t>interface</a:t>
            </a:r>
            <a:r>
              <a:rPr lang="en-US" sz="3200"/>
              <a:t> originally provided as part of the Berkeley UNIX operating system.</a:t>
            </a:r>
          </a:p>
          <a:p>
            <a:pPr eaLnBrk="1" hangingPunct="1">
              <a:lnSpc>
                <a:spcPct val="90000"/>
              </a:lnSpc>
            </a:pPr>
            <a:r>
              <a:rPr lang="en-US" sz="3200"/>
              <a:t>It has been ported to all modern operating systems, including Sun Solaris and Windows systems.</a:t>
            </a:r>
          </a:p>
          <a:p>
            <a:pPr eaLnBrk="1" hangingPunct="1">
              <a:lnSpc>
                <a:spcPct val="90000"/>
              </a:lnSpc>
            </a:pPr>
            <a:r>
              <a:rPr lang="en-US" sz="3200"/>
              <a:t>It is a </a:t>
            </a:r>
            <a:r>
              <a:rPr lang="en-US" sz="3200" b="1" i="1" u="sng"/>
              <a:t>de facto</a:t>
            </a:r>
            <a:r>
              <a:rPr lang="en-US" sz="3200" b="1" u="sng"/>
              <a:t> standard for programming IPC</a:t>
            </a:r>
            <a:r>
              <a:rPr lang="en-US" sz="3200"/>
              <a:t>, and is the basis of more sophisticated IPC interface such as remote procedure call and remote method invocation.</a:t>
            </a:r>
            <a:endParaRPr lang="en-US" sz="2400"/>
          </a:p>
        </p:txBody>
      </p:sp>
    </p:spTree>
  </p:cSld>
  <p:clrMapOvr>
    <a:masterClrMapping/>
  </p:clrMapOvr>
  <p:transition>
    <p:cut/>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eaLnBrk="1" hangingPunct="1">
              <a:defRPr/>
            </a:pPr>
            <a:r>
              <a:rPr lang="en-US"/>
              <a:t>InetAddress class</a:t>
            </a:r>
          </a:p>
        </p:txBody>
      </p:sp>
      <p:sp>
        <p:nvSpPr>
          <p:cNvPr id="57347" name="Rectangle 3"/>
          <p:cNvSpPr>
            <a:spLocks noGrp="1" noChangeArrowheads="1"/>
          </p:cNvSpPr>
          <p:nvPr>
            <p:ph type="body" idx="1"/>
          </p:nvPr>
        </p:nvSpPr>
        <p:spPr/>
        <p:txBody>
          <a:bodyPr/>
          <a:lstStyle/>
          <a:p>
            <a:pPr marL="185738" indent="-185738" eaLnBrk="1" hangingPunct="1">
              <a:spcBef>
                <a:spcPct val="10000"/>
              </a:spcBef>
            </a:pPr>
            <a:r>
              <a:rPr lang="en-US" b="1">
                <a:solidFill>
                  <a:srgbClr val="0000FF"/>
                </a:solidFill>
              </a:rPr>
              <a:t>public String getHostAddress()</a:t>
            </a:r>
            <a:r>
              <a:rPr lang="en-US" sz="2400">
                <a:solidFill>
                  <a:srgbClr val="0000FF"/>
                </a:solidFill>
              </a:rPr>
              <a:t> </a:t>
            </a:r>
          </a:p>
          <a:p>
            <a:pPr marL="576263" lvl="1" indent="-39688" eaLnBrk="1" hangingPunct="1">
              <a:buFont typeface="Wingdings" pitchFamily="2" charset="2"/>
              <a:buNone/>
            </a:pPr>
            <a:r>
              <a:rPr lang="en-US" sz="2400"/>
              <a:t>Returns the IP address string in textual presentation for example "132.163.4.102".</a:t>
            </a:r>
          </a:p>
          <a:p>
            <a:pPr marL="185738" indent="-185738" eaLnBrk="1" hangingPunct="1">
              <a:spcBef>
                <a:spcPct val="10000"/>
              </a:spcBef>
            </a:pPr>
            <a:r>
              <a:rPr lang="en-US" b="1">
                <a:solidFill>
                  <a:srgbClr val="0000FF"/>
                </a:solidFill>
              </a:rPr>
              <a:t>public String toString()</a:t>
            </a:r>
            <a:r>
              <a:rPr lang="en-US" sz="2400" b="1">
                <a:solidFill>
                  <a:srgbClr val="0000FF"/>
                </a:solidFill>
              </a:rPr>
              <a:t> </a:t>
            </a:r>
          </a:p>
          <a:p>
            <a:pPr marL="576263" lvl="1" indent="-39688" eaLnBrk="1" hangingPunct="1">
              <a:buFont typeface="Wingdings" pitchFamily="2" charset="2"/>
              <a:buNone/>
            </a:pPr>
            <a:r>
              <a:rPr lang="en-US" sz="2400"/>
              <a:t>Converts this IP address to a String. The string returned is of the form: hostname / literal IP address. If the host name is unresolved, no reverse name service loopup is performed. The hostname part will be represented by an empty string. </a:t>
            </a:r>
          </a:p>
          <a:p>
            <a:pPr marL="185738" indent="-185738" eaLnBrk="1" hangingPunct="1"/>
            <a:r>
              <a:rPr lang="en-US" sz="2600" b="1">
                <a:solidFill>
                  <a:srgbClr val="0000FF"/>
                </a:solidFill>
              </a:rPr>
              <a:t>public static InetAddress getByName(String host)</a:t>
            </a:r>
            <a:r>
              <a:rPr lang="en-US" sz="2400" b="1"/>
              <a:t> throws UnknownHostException </a:t>
            </a:r>
          </a:p>
          <a:p>
            <a:pPr marL="576263" lvl="1" indent="-39688" eaLnBrk="1" hangingPunct="1">
              <a:buFont typeface="Wingdings" pitchFamily="2" charset="2"/>
              <a:buNone/>
            </a:pPr>
            <a:r>
              <a:rPr lang="en-US" sz="2400"/>
              <a:t>Determines the IP address of a host, given the host's name. The host name can either be a machine name, such as "java.sun.com", or a textual representation of its IP address. </a:t>
            </a:r>
          </a:p>
        </p:txBody>
      </p:sp>
    </p:spTree>
  </p:cSld>
  <p:clrMapOvr>
    <a:masterClrMapping/>
  </p:clrMapOvr>
  <p:transition spd="med">
    <p:comb/>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hangingPunct="1">
              <a:defRPr/>
            </a:pPr>
            <a:r>
              <a:rPr lang="en-US"/>
              <a:t>InetAddress class</a:t>
            </a:r>
          </a:p>
        </p:txBody>
      </p:sp>
      <p:sp>
        <p:nvSpPr>
          <p:cNvPr id="58371" name="Rectangle 3"/>
          <p:cNvSpPr>
            <a:spLocks noGrp="1" noChangeArrowheads="1"/>
          </p:cNvSpPr>
          <p:nvPr>
            <p:ph type="body" idx="1"/>
          </p:nvPr>
        </p:nvSpPr>
        <p:spPr/>
        <p:txBody>
          <a:bodyPr/>
          <a:lstStyle/>
          <a:p>
            <a:pPr marL="185738" indent="-185738" eaLnBrk="1" hangingPunct="1">
              <a:lnSpc>
                <a:spcPct val="90000"/>
              </a:lnSpc>
              <a:spcBef>
                <a:spcPct val="10000"/>
              </a:spcBef>
            </a:pPr>
            <a:r>
              <a:rPr lang="en-US" sz="2400" b="1">
                <a:solidFill>
                  <a:srgbClr val="0000FF"/>
                </a:solidFill>
              </a:rPr>
              <a:t>public static InetAddress[] getAllByName(String host) throws UnknownHostException</a:t>
            </a:r>
            <a:r>
              <a:rPr lang="en-US" sz="2400"/>
              <a:t> </a:t>
            </a:r>
          </a:p>
          <a:p>
            <a:pPr marL="576263" lvl="1" indent="-39688" eaLnBrk="1" hangingPunct="1">
              <a:lnSpc>
                <a:spcPct val="90000"/>
              </a:lnSpc>
              <a:spcBef>
                <a:spcPct val="10000"/>
              </a:spcBef>
              <a:buFont typeface="Wingdings" pitchFamily="2" charset="2"/>
              <a:buNone/>
            </a:pPr>
            <a:r>
              <a:rPr lang="en-US" sz="2400"/>
              <a:t>Given the name of a host, returns an array of its IP addresses, based on the configured name service on the system. The host name can either be a machine name, such as "java.sun.com", or a textual representation of its IP address.</a:t>
            </a:r>
          </a:p>
          <a:p>
            <a:pPr marL="185738" indent="-185738" eaLnBrk="1" hangingPunct="1">
              <a:lnSpc>
                <a:spcPct val="90000"/>
              </a:lnSpc>
            </a:pPr>
            <a:r>
              <a:rPr lang="en-US" sz="2400" b="1">
                <a:solidFill>
                  <a:srgbClr val="0000FF"/>
                </a:solidFill>
              </a:rPr>
              <a:t>public static InetAddress getByAddress(byte[] addr) throws UnknownHostException </a:t>
            </a:r>
          </a:p>
          <a:p>
            <a:pPr marL="576263" lvl="1" indent="-39688" eaLnBrk="1" hangingPunct="1">
              <a:lnSpc>
                <a:spcPct val="90000"/>
              </a:lnSpc>
              <a:buFont typeface="Wingdings" pitchFamily="2" charset="2"/>
              <a:buNone/>
            </a:pPr>
            <a:r>
              <a:rPr lang="en-US" sz="2400"/>
              <a:t>Returns an InetAddress object given the raw IP address . The argument is in network byte order: the highest order byte of the address is in getAddress()[0].</a:t>
            </a:r>
          </a:p>
          <a:p>
            <a:pPr marL="185738" indent="-185738" eaLnBrk="1" hangingPunct="1">
              <a:lnSpc>
                <a:spcPct val="90000"/>
              </a:lnSpc>
            </a:pPr>
            <a:r>
              <a:rPr lang="en-US" sz="2400" b="1">
                <a:solidFill>
                  <a:srgbClr val="0000FF"/>
                </a:solidFill>
              </a:rPr>
              <a:t>public static InetAddress getLocalHost() throws UnknownHostException</a:t>
            </a:r>
            <a:r>
              <a:rPr lang="en-US" sz="2400"/>
              <a:t> </a:t>
            </a:r>
          </a:p>
          <a:p>
            <a:pPr marL="576263" lvl="1" indent="-39688" eaLnBrk="1" hangingPunct="1">
              <a:lnSpc>
                <a:spcPct val="90000"/>
              </a:lnSpc>
              <a:buFont typeface="Wingdings" pitchFamily="2" charset="2"/>
              <a:buNone/>
            </a:pPr>
            <a:r>
              <a:rPr lang="en-US" sz="2400"/>
              <a:t>Returns the local host. </a:t>
            </a:r>
          </a:p>
        </p:txBody>
      </p:sp>
    </p:spTree>
  </p:cSld>
  <p:clrMapOvr>
    <a:masterClrMapping/>
  </p:clrMapOvr>
  <p:transition spd="med">
    <p:comb/>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eaLnBrk="1" hangingPunct="1">
              <a:defRPr/>
            </a:pPr>
            <a:r>
              <a:rPr lang="en-US"/>
              <a:t>InetAddress example - NSLookup</a:t>
            </a:r>
          </a:p>
        </p:txBody>
      </p:sp>
      <p:sp>
        <p:nvSpPr>
          <p:cNvPr id="59395" name="Rectangle 3"/>
          <p:cNvSpPr>
            <a:spLocks noGrp="1" noChangeArrowheads="1"/>
          </p:cNvSpPr>
          <p:nvPr>
            <p:ph type="body" idx="1"/>
          </p:nvPr>
        </p:nvSpPr>
        <p:spPr/>
        <p:txBody>
          <a:bodyPr/>
          <a:lstStyle/>
          <a:p>
            <a:pPr marL="60325" indent="0" eaLnBrk="1" hangingPunct="1">
              <a:lnSpc>
                <a:spcPct val="80000"/>
              </a:lnSpc>
              <a:spcBef>
                <a:spcPct val="10000"/>
              </a:spcBef>
              <a:buFont typeface="Wingdings" pitchFamily="2" charset="2"/>
              <a:buNone/>
            </a:pPr>
            <a:r>
              <a:rPr lang="en-US" sz="2000" b="1">
                <a:solidFill>
                  <a:srgbClr val="7F0055"/>
                </a:solidFill>
              </a:rPr>
              <a:t>public</a:t>
            </a:r>
            <a:r>
              <a:rPr lang="en-US" sz="2000">
                <a:solidFill>
                  <a:srgbClr val="000000"/>
                </a:solidFill>
              </a:rPr>
              <a:t> </a:t>
            </a:r>
            <a:r>
              <a:rPr lang="en-US" sz="2000" b="1">
                <a:solidFill>
                  <a:srgbClr val="7F0055"/>
                </a:solidFill>
              </a:rPr>
              <a:t>class</a:t>
            </a:r>
            <a:r>
              <a:rPr lang="en-US" sz="2000">
                <a:solidFill>
                  <a:srgbClr val="000000"/>
                </a:solidFill>
              </a:rPr>
              <a:t> NSLookup {</a:t>
            </a:r>
            <a:endParaRPr lang="en-US" sz="2000"/>
          </a:p>
          <a:p>
            <a:pPr marL="60325" indent="0" eaLnBrk="1" hangingPunct="1">
              <a:lnSpc>
                <a:spcPct val="80000"/>
              </a:lnSpc>
              <a:spcBef>
                <a:spcPct val="10000"/>
              </a:spcBef>
              <a:buFont typeface="Wingdings" pitchFamily="2" charset="2"/>
              <a:buNone/>
            </a:pPr>
            <a:r>
              <a:rPr lang="en-US" sz="2000">
                <a:solidFill>
                  <a:srgbClr val="000000"/>
                </a:solidFill>
              </a:rPr>
              <a:t>  </a:t>
            </a:r>
            <a:r>
              <a:rPr lang="en-US" sz="2000" b="1">
                <a:solidFill>
                  <a:srgbClr val="7F0055"/>
                </a:solidFill>
              </a:rPr>
              <a:t>public</a:t>
            </a:r>
            <a:r>
              <a:rPr lang="en-US" sz="2000">
                <a:solidFill>
                  <a:srgbClr val="000000"/>
                </a:solidFill>
              </a:rPr>
              <a:t> </a:t>
            </a:r>
            <a:r>
              <a:rPr lang="en-US" sz="2000" b="1">
                <a:solidFill>
                  <a:srgbClr val="7F0055"/>
                </a:solidFill>
              </a:rPr>
              <a:t>static</a:t>
            </a:r>
            <a:r>
              <a:rPr lang="en-US" sz="2000">
                <a:solidFill>
                  <a:srgbClr val="000000"/>
                </a:solidFill>
              </a:rPr>
              <a:t> </a:t>
            </a:r>
            <a:r>
              <a:rPr lang="en-US" sz="2000" b="1">
                <a:solidFill>
                  <a:srgbClr val="7F0055"/>
                </a:solidFill>
              </a:rPr>
              <a:t>void</a:t>
            </a:r>
            <a:r>
              <a:rPr lang="en-US" sz="2000">
                <a:solidFill>
                  <a:srgbClr val="000000"/>
                </a:solidFill>
              </a:rPr>
              <a:t> main(String[] args) {</a:t>
            </a:r>
            <a:endParaRPr lang="en-US" sz="2000"/>
          </a:p>
          <a:p>
            <a:pPr marL="60325" indent="0" eaLnBrk="1" hangingPunct="1">
              <a:lnSpc>
                <a:spcPct val="80000"/>
              </a:lnSpc>
              <a:spcBef>
                <a:spcPct val="10000"/>
              </a:spcBef>
              <a:buFont typeface="Wingdings" pitchFamily="2" charset="2"/>
              <a:buNone/>
            </a:pPr>
            <a:r>
              <a:rPr lang="en-US" sz="2000">
                <a:solidFill>
                  <a:srgbClr val="000000"/>
                </a:solidFill>
              </a:rPr>
              <a:t>    String hostName = </a:t>
            </a:r>
            <a:r>
              <a:rPr lang="en-US" sz="2000">
                <a:solidFill>
                  <a:srgbClr val="2A00FF"/>
                </a:solidFill>
              </a:rPr>
              <a:t>"localhost"</a:t>
            </a:r>
            <a:r>
              <a:rPr lang="en-US" sz="2000">
                <a:solidFill>
                  <a:srgbClr val="000000"/>
                </a:solidFill>
              </a:rPr>
              <a:t>;</a:t>
            </a:r>
            <a:endParaRPr lang="en-US" sz="2000"/>
          </a:p>
          <a:p>
            <a:pPr marL="60325" indent="0" eaLnBrk="1" hangingPunct="1">
              <a:lnSpc>
                <a:spcPct val="80000"/>
              </a:lnSpc>
              <a:spcBef>
                <a:spcPct val="10000"/>
              </a:spcBef>
              <a:buFont typeface="Wingdings" pitchFamily="2" charset="2"/>
              <a:buNone/>
            </a:pPr>
            <a:r>
              <a:rPr lang="en-US" sz="2000">
                <a:solidFill>
                  <a:srgbClr val="000000"/>
                </a:solidFill>
              </a:rPr>
              <a:t>    String hostNameIP = </a:t>
            </a:r>
            <a:r>
              <a:rPr lang="en-US" sz="2000">
                <a:solidFill>
                  <a:srgbClr val="2A00FF"/>
                </a:solidFill>
              </a:rPr>
              <a:t>"127.0.0.1"</a:t>
            </a:r>
            <a:r>
              <a:rPr lang="en-US" sz="2000">
                <a:solidFill>
                  <a:srgbClr val="000000"/>
                </a:solidFill>
              </a:rPr>
              <a:t>;</a:t>
            </a:r>
            <a:endParaRPr lang="en-US" sz="2000"/>
          </a:p>
          <a:p>
            <a:pPr marL="60325" indent="0" eaLnBrk="1" hangingPunct="1">
              <a:lnSpc>
                <a:spcPct val="80000"/>
              </a:lnSpc>
              <a:spcBef>
                <a:spcPct val="10000"/>
              </a:spcBef>
              <a:buFont typeface="Wingdings" pitchFamily="2" charset="2"/>
              <a:buNone/>
            </a:pPr>
            <a:r>
              <a:rPr lang="en-US" sz="2000">
                <a:solidFill>
                  <a:srgbClr val="000000"/>
                </a:solidFill>
              </a:rPr>
              <a:t>    InetAddress add;</a:t>
            </a:r>
            <a:endParaRPr lang="en-US" sz="2000"/>
          </a:p>
          <a:p>
            <a:pPr marL="60325" indent="0" eaLnBrk="1" hangingPunct="1">
              <a:lnSpc>
                <a:spcPct val="80000"/>
              </a:lnSpc>
              <a:spcBef>
                <a:spcPct val="10000"/>
              </a:spcBef>
              <a:buFont typeface="Wingdings" pitchFamily="2" charset="2"/>
              <a:buNone/>
            </a:pPr>
            <a:r>
              <a:rPr lang="en-US" sz="2000">
                <a:solidFill>
                  <a:srgbClr val="000000"/>
                </a:solidFill>
              </a:rPr>
              <a:t>    </a:t>
            </a:r>
            <a:r>
              <a:rPr lang="en-US" sz="2000" b="1">
                <a:solidFill>
                  <a:srgbClr val="7F0055"/>
                </a:solidFill>
              </a:rPr>
              <a:t>try</a:t>
            </a:r>
            <a:r>
              <a:rPr lang="en-US" sz="2000">
                <a:solidFill>
                  <a:srgbClr val="000000"/>
                </a:solidFill>
              </a:rPr>
              <a:t>{</a:t>
            </a:r>
            <a:endParaRPr lang="en-US" sz="2000"/>
          </a:p>
          <a:p>
            <a:pPr marL="60325" indent="0" eaLnBrk="1" hangingPunct="1">
              <a:lnSpc>
                <a:spcPct val="80000"/>
              </a:lnSpc>
              <a:spcBef>
                <a:spcPct val="10000"/>
              </a:spcBef>
              <a:buFont typeface="Wingdings" pitchFamily="2" charset="2"/>
              <a:buNone/>
            </a:pPr>
            <a:r>
              <a:rPr lang="en-US" sz="2000">
                <a:solidFill>
                  <a:srgbClr val="000000"/>
                </a:solidFill>
              </a:rPr>
              <a:t>      add = InetAddress.</a:t>
            </a:r>
            <a:r>
              <a:rPr lang="en-US" sz="2000" i="1">
                <a:solidFill>
                  <a:srgbClr val="000000"/>
                </a:solidFill>
              </a:rPr>
              <a:t>getByName</a:t>
            </a:r>
            <a:r>
              <a:rPr lang="en-US" sz="2000">
                <a:solidFill>
                  <a:srgbClr val="000000"/>
                </a:solidFill>
              </a:rPr>
              <a:t>(hostName);</a:t>
            </a:r>
            <a:endParaRPr lang="en-US" sz="2000"/>
          </a:p>
          <a:p>
            <a:pPr marL="60325" indent="0" eaLnBrk="1" hangingPunct="1">
              <a:lnSpc>
                <a:spcPct val="80000"/>
              </a:lnSpc>
              <a:spcBef>
                <a:spcPct val="10000"/>
              </a:spcBef>
              <a:buFont typeface="Wingdings" pitchFamily="2" charset="2"/>
              <a:buNone/>
            </a:pPr>
            <a:r>
              <a:rPr lang="en-US" sz="2000">
                <a:solidFill>
                  <a:srgbClr val="000000"/>
                </a:solidFill>
              </a:rPr>
              <a:t>      System.</a:t>
            </a:r>
            <a:r>
              <a:rPr lang="en-US" sz="2000" i="1">
                <a:solidFill>
                  <a:srgbClr val="0000C0"/>
                </a:solidFill>
              </a:rPr>
              <a:t>out</a:t>
            </a:r>
            <a:r>
              <a:rPr lang="en-US" sz="2000">
                <a:solidFill>
                  <a:srgbClr val="000000"/>
                </a:solidFill>
              </a:rPr>
              <a:t>.println(</a:t>
            </a:r>
            <a:r>
              <a:rPr lang="en-US" sz="2000">
                <a:solidFill>
                  <a:srgbClr val="2A00FF"/>
                </a:solidFill>
              </a:rPr>
              <a:t>"DNS host name: "</a:t>
            </a:r>
            <a:r>
              <a:rPr lang="en-US" sz="2000">
                <a:solidFill>
                  <a:srgbClr val="000000"/>
                </a:solidFill>
              </a:rPr>
              <a:t>+add.getCanonicalHostName());</a:t>
            </a:r>
            <a:endParaRPr lang="en-US" sz="2000"/>
          </a:p>
          <a:p>
            <a:pPr marL="60325" indent="0" eaLnBrk="1" hangingPunct="1">
              <a:lnSpc>
                <a:spcPct val="80000"/>
              </a:lnSpc>
              <a:spcBef>
                <a:spcPct val="10000"/>
              </a:spcBef>
              <a:buFont typeface="Wingdings" pitchFamily="2" charset="2"/>
              <a:buNone/>
            </a:pPr>
            <a:r>
              <a:rPr lang="en-US" sz="2000">
                <a:solidFill>
                  <a:srgbClr val="000000"/>
                </a:solidFill>
              </a:rPr>
              <a:t>      System.</a:t>
            </a:r>
            <a:r>
              <a:rPr lang="en-US" sz="2000" i="1">
                <a:solidFill>
                  <a:srgbClr val="0000C0"/>
                </a:solidFill>
              </a:rPr>
              <a:t>out</a:t>
            </a:r>
            <a:r>
              <a:rPr lang="en-US" sz="2000">
                <a:solidFill>
                  <a:srgbClr val="000000"/>
                </a:solidFill>
              </a:rPr>
              <a:t>.println(</a:t>
            </a:r>
            <a:r>
              <a:rPr lang="en-US" sz="2000">
                <a:solidFill>
                  <a:srgbClr val="2A00FF"/>
                </a:solidFill>
              </a:rPr>
              <a:t>"IP Address: "</a:t>
            </a:r>
            <a:r>
              <a:rPr lang="en-US" sz="2000">
                <a:solidFill>
                  <a:srgbClr val="000000"/>
                </a:solidFill>
              </a:rPr>
              <a:t>+add.getHostAddress());</a:t>
            </a:r>
            <a:endParaRPr lang="en-US" sz="2000"/>
          </a:p>
          <a:p>
            <a:pPr marL="60325" indent="0" eaLnBrk="1" hangingPunct="1">
              <a:lnSpc>
                <a:spcPct val="80000"/>
              </a:lnSpc>
              <a:spcBef>
                <a:spcPct val="10000"/>
              </a:spcBef>
              <a:buFont typeface="Wingdings" pitchFamily="2" charset="2"/>
              <a:buNone/>
            </a:pPr>
            <a:endParaRPr lang="en-US" sz="2000"/>
          </a:p>
          <a:p>
            <a:pPr marL="60325" indent="0" eaLnBrk="1" hangingPunct="1">
              <a:lnSpc>
                <a:spcPct val="80000"/>
              </a:lnSpc>
              <a:spcBef>
                <a:spcPct val="10000"/>
              </a:spcBef>
              <a:buFont typeface="Wingdings" pitchFamily="2" charset="2"/>
              <a:buNone/>
            </a:pPr>
            <a:r>
              <a:rPr lang="en-US" sz="2000">
                <a:solidFill>
                  <a:srgbClr val="000000"/>
                </a:solidFill>
              </a:rPr>
              <a:t>      add = InetAddress.</a:t>
            </a:r>
            <a:r>
              <a:rPr lang="en-US" sz="2000" i="1">
                <a:solidFill>
                  <a:srgbClr val="000000"/>
                </a:solidFill>
              </a:rPr>
              <a:t>getByName</a:t>
            </a:r>
            <a:r>
              <a:rPr lang="en-US" sz="2000">
                <a:solidFill>
                  <a:srgbClr val="000000"/>
                </a:solidFill>
              </a:rPr>
              <a:t>(hostNameIP);</a:t>
            </a:r>
            <a:endParaRPr lang="en-US" sz="2000"/>
          </a:p>
          <a:p>
            <a:pPr marL="60325" indent="0" eaLnBrk="1" hangingPunct="1">
              <a:lnSpc>
                <a:spcPct val="80000"/>
              </a:lnSpc>
              <a:spcBef>
                <a:spcPct val="10000"/>
              </a:spcBef>
              <a:buFont typeface="Wingdings" pitchFamily="2" charset="2"/>
              <a:buNone/>
            </a:pPr>
            <a:r>
              <a:rPr lang="en-US" sz="2000">
                <a:solidFill>
                  <a:srgbClr val="000000"/>
                </a:solidFill>
              </a:rPr>
              <a:t>      System.</a:t>
            </a:r>
            <a:r>
              <a:rPr lang="en-US" sz="2000" i="1">
                <a:solidFill>
                  <a:srgbClr val="0000C0"/>
                </a:solidFill>
              </a:rPr>
              <a:t>out</a:t>
            </a:r>
            <a:r>
              <a:rPr lang="en-US" sz="2000">
                <a:solidFill>
                  <a:srgbClr val="000000"/>
                </a:solidFill>
              </a:rPr>
              <a:t>.println(</a:t>
            </a:r>
            <a:r>
              <a:rPr lang="en-US" sz="2000">
                <a:solidFill>
                  <a:srgbClr val="2A00FF"/>
                </a:solidFill>
              </a:rPr>
              <a:t>"DNS host name: "</a:t>
            </a:r>
            <a:r>
              <a:rPr lang="en-US" sz="2000">
                <a:solidFill>
                  <a:srgbClr val="000000"/>
                </a:solidFill>
              </a:rPr>
              <a:t>+add.getCanonicalHostName());</a:t>
            </a:r>
            <a:endParaRPr lang="en-US" sz="2000"/>
          </a:p>
          <a:p>
            <a:pPr marL="60325" indent="0" eaLnBrk="1" hangingPunct="1">
              <a:lnSpc>
                <a:spcPct val="80000"/>
              </a:lnSpc>
              <a:spcBef>
                <a:spcPct val="10000"/>
              </a:spcBef>
              <a:buFont typeface="Wingdings" pitchFamily="2" charset="2"/>
              <a:buNone/>
            </a:pPr>
            <a:r>
              <a:rPr lang="en-US" sz="2000">
                <a:solidFill>
                  <a:srgbClr val="000000"/>
                </a:solidFill>
              </a:rPr>
              <a:t>      System.</a:t>
            </a:r>
            <a:r>
              <a:rPr lang="en-US" sz="2000" i="1">
                <a:solidFill>
                  <a:srgbClr val="0000C0"/>
                </a:solidFill>
              </a:rPr>
              <a:t>out</a:t>
            </a:r>
            <a:r>
              <a:rPr lang="en-US" sz="2000">
                <a:solidFill>
                  <a:srgbClr val="000000"/>
                </a:solidFill>
              </a:rPr>
              <a:t>.println(</a:t>
            </a:r>
            <a:r>
              <a:rPr lang="en-US" sz="2000">
                <a:solidFill>
                  <a:srgbClr val="2A00FF"/>
                </a:solidFill>
              </a:rPr>
              <a:t>"IP Address: "</a:t>
            </a:r>
            <a:r>
              <a:rPr lang="en-US" sz="2000">
                <a:solidFill>
                  <a:srgbClr val="000000"/>
                </a:solidFill>
              </a:rPr>
              <a:t>+add.getHostAddress());</a:t>
            </a:r>
            <a:endParaRPr lang="en-US" sz="2000"/>
          </a:p>
          <a:p>
            <a:pPr marL="60325" indent="0" eaLnBrk="1" hangingPunct="1">
              <a:lnSpc>
                <a:spcPct val="80000"/>
              </a:lnSpc>
              <a:spcBef>
                <a:spcPct val="10000"/>
              </a:spcBef>
              <a:buFont typeface="Wingdings" pitchFamily="2" charset="2"/>
              <a:buNone/>
            </a:pPr>
            <a:r>
              <a:rPr lang="en-US" sz="2000">
                <a:solidFill>
                  <a:srgbClr val="000000"/>
                </a:solidFill>
              </a:rPr>
              <a:t>      System.</a:t>
            </a:r>
            <a:r>
              <a:rPr lang="en-US" sz="2000" i="1">
                <a:solidFill>
                  <a:srgbClr val="0000C0"/>
                </a:solidFill>
              </a:rPr>
              <a:t>out</a:t>
            </a:r>
            <a:r>
              <a:rPr lang="en-US" sz="2000">
                <a:solidFill>
                  <a:srgbClr val="000000"/>
                </a:solidFill>
              </a:rPr>
              <a:t>.println(</a:t>
            </a:r>
            <a:r>
              <a:rPr lang="en-US" sz="2000">
                <a:solidFill>
                  <a:srgbClr val="2A00FF"/>
                </a:solidFill>
              </a:rPr>
              <a:t>"InetAddress toString: "</a:t>
            </a:r>
            <a:r>
              <a:rPr lang="en-US" sz="2000">
                <a:solidFill>
                  <a:srgbClr val="000000"/>
                </a:solidFill>
              </a:rPr>
              <a:t>+add);</a:t>
            </a:r>
            <a:endParaRPr lang="en-US" sz="2000"/>
          </a:p>
          <a:p>
            <a:pPr marL="60325" indent="0" eaLnBrk="1" hangingPunct="1">
              <a:lnSpc>
                <a:spcPct val="80000"/>
              </a:lnSpc>
              <a:spcBef>
                <a:spcPct val="10000"/>
              </a:spcBef>
              <a:buFont typeface="Wingdings" pitchFamily="2" charset="2"/>
              <a:buNone/>
            </a:pPr>
            <a:endParaRPr lang="en-US" sz="2000"/>
          </a:p>
          <a:p>
            <a:pPr marL="60325" indent="0" eaLnBrk="1" hangingPunct="1">
              <a:lnSpc>
                <a:spcPct val="80000"/>
              </a:lnSpc>
              <a:spcBef>
                <a:spcPct val="10000"/>
              </a:spcBef>
              <a:buFont typeface="Wingdings" pitchFamily="2" charset="2"/>
              <a:buNone/>
            </a:pPr>
            <a:r>
              <a:rPr lang="en-US" sz="2000">
                <a:solidFill>
                  <a:srgbClr val="000000"/>
                </a:solidFill>
              </a:rPr>
              <a:t>      InetAddress[] addresses = InetAddress.</a:t>
            </a:r>
            <a:r>
              <a:rPr lang="en-US" sz="2000" i="1">
                <a:solidFill>
                  <a:srgbClr val="000000"/>
                </a:solidFill>
              </a:rPr>
              <a:t>getAllByName</a:t>
            </a:r>
            <a:r>
              <a:rPr lang="en-US" sz="2000">
                <a:solidFill>
                  <a:srgbClr val="000000"/>
                </a:solidFill>
              </a:rPr>
              <a:t>(hostName);</a:t>
            </a:r>
            <a:endParaRPr lang="en-US" sz="2000"/>
          </a:p>
          <a:p>
            <a:pPr marL="60325" indent="0" eaLnBrk="1" hangingPunct="1">
              <a:lnSpc>
                <a:spcPct val="80000"/>
              </a:lnSpc>
              <a:spcBef>
                <a:spcPct val="10000"/>
              </a:spcBef>
              <a:buFont typeface="Wingdings" pitchFamily="2" charset="2"/>
              <a:buNone/>
            </a:pPr>
            <a:r>
              <a:rPr lang="en-US" sz="2000">
                <a:solidFill>
                  <a:srgbClr val="000000"/>
                </a:solidFill>
              </a:rPr>
              <a:t>      </a:t>
            </a:r>
            <a:r>
              <a:rPr lang="en-US" sz="2000" b="1">
                <a:solidFill>
                  <a:srgbClr val="7F0055"/>
                </a:solidFill>
              </a:rPr>
              <a:t>for</a:t>
            </a:r>
            <a:r>
              <a:rPr lang="en-US" sz="2000">
                <a:solidFill>
                  <a:srgbClr val="000000"/>
                </a:solidFill>
              </a:rPr>
              <a:t> (</a:t>
            </a:r>
            <a:r>
              <a:rPr lang="en-US" sz="2000" b="1">
                <a:solidFill>
                  <a:srgbClr val="7F0055"/>
                </a:solidFill>
              </a:rPr>
              <a:t>int</a:t>
            </a:r>
            <a:r>
              <a:rPr lang="en-US" sz="2000">
                <a:solidFill>
                  <a:srgbClr val="000000"/>
                </a:solidFill>
              </a:rPr>
              <a:t> i = 0; i &lt; addresses.</a:t>
            </a:r>
            <a:r>
              <a:rPr lang="en-US" sz="2000">
                <a:solidFill>
                  <a:srgbClr val="0000C0"/>
                </a:solidFill>
              </a:rPr>
              <a:t>length</a:t>
            </a:r>
            <a:r>
              <a:rPr lang="en-US" sz="2000">
                <a:solidFill>
                  <a:srgbClr val="000000"/>
                </a:solidFill>
              </a:rPr>
              <a:t>; i++)  									System.</a:t>
            </a:r>
            <a:r>
              <a:rPr lang="en-US" sz="2000" i="1">
                <a:solidFill>
                  <a:srgbClr val="0000C0"/>
                </a:solidFill>
              </a:rPr>
              <a:t>out</a:t>
            </a:r>
            <a:r>
              <a:rPr lang="en-US" sz="2000">
                <a:solidFill>
                  <a:srgbClr val="000000"/>
                </a:solidFill>
              </a:rPr>
              <a:t>.println(addresses[i]);</a:t>
            </a:r>
            <a:endParaRPr lang="en-US" sz="2000"/>
          </a:p>
          <a:p>
            <a:pPr marL="60325" indent="0" eaLnBrk="1" hangingPunct="1">
              <a:lnSpc>
                <a:spcPct val="80000"/>
              </a:lnSpc>
              <a:spcBef>
                <a:spcPct val="10000"/>
              </a:spcBef>
              <a:buFont typeface="Wingdings" pitchFamily="2" charset="2"/>
              <a:buNone/>
            </a:pPr>
            <a:r>
              <a:rPr lang="en-US" sz="2000">
                <a:solidFill>
                  <a:srgbClr val="000000"/>
                </a:solidFill>
              </a:rPr>
              <a:t>    } </a:t>
            </a:r>
            <a:r>
              <a:rPr lang="en-US" sz="2000" b="1">
                <a:solidFill>
                  <a:srgbClr val="7F0055"/>
                </a:solidFill>
              </a:rPr>
              <a:t>catch</a:t>
            </a:r>
            <a:r>
              <a:rPr lang="en-US" sz="2000">
                <a:solidFill>
                  <a:srgbClr val="000000"/>
                </a:solidFill>
              </a:rPr>
              <a:t>(UnknownHostException e){  </a:t>
            </a:r>
            <a:endParaRPr lang="en-US" sz="2000"/>
          </a:p>
          <a:p>
            <a:pPr marL="60325" indent="0" eaLnBrk="1" hangingPunct="1">
              <a:lnSpc>
                <a:spcPct val="80000"/>
              </a:lnSpc>
              <a:spcBef>
                <a:spcPct val="10000"/>
              </a:spcBef>
              <a:buFont typeface="Wingdings" pitchFamily="2" charset="2"/>
              <a:buNone/>
            </a:pPr>
            <a:r>
              <a:rPr lang="en-US" sz="2000">
                <a:solidFill>
                  <a:srgbClr val="000000"/>
                </a:solidFill>
              </a:rPr>
              <a:t>	System.</a:t>
            </a:r>
            <a:r>
              <a:rPr lang="en-US" sz="2000" i="1">
                <a:solidFill>
                  <a:srgbClr val="0000C0"/>
                </a:solidFill>
              </a:rPr>
              <a:t>out</a:t>
            </a:r>
            <a:r>
              <a:rPr lang="en-US" sz="2000">
                <a:solidFill>
                  <a:srgbClr val="000000"/>
                </a:solidFill>
              </a:rPr>
              <a:t>.println(</a:t>
            </a:r>
            <a:r>
              <a:rPr lang="en-US" sz="2000">
                <a:solidFill>
                  <a:srgbClr val="2A00FF"/>
                </a:solidFill>
              </a:rPr>
              <a:t>"The Address not exist"</a:t>
            </a:r>
            <a:r>
              <a:rPr lang="en-US" sz="2000">
                <a:solidFill>
                  <a:srgbClr val="000000"/>
                </a:solidFill>
              </a:rPr>
              <a:t>); }</a:t>
            </a:r>
            <a:endParaRPr lang="en-US" sz="2000"/>
          </a:p>
          <a:p>
            <a:pPr marL="60325" indent="0" eaLnBrk="1" hangingPunct="1">
              <a:lnSpc>
                <a:spcPct val="80000"/>
              </a:lnSpc>
              <a:spcBef>
                <a:spcPct val="10000"/>
              </a:spcBef>
              <a:buFont typeface="Wingdings" pitchFamily="2" charset="2"/>
              <a:buNone/>
            </a:pPr>
            <a:r>
              <a:rPr lang="en-US" sz="2000">
                <a:solidFill>
                  <a:srgbClr val="000000"/>
                </a:solidFill>
              </a:rPr>
              <a:t> }}</a:t>
            </a:r>
          </a:p>
        </p:txBody>
      </p:sp>
    </p:spTree>
  </p:cSld>
  <p:clrMapOvr>
    <a:masterClrMapping/>
  </p:clrMapOvr>
  <p:transition spd="med">
    <p:comb/>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2578" name="Rectangle 2"/>
          <p:cNvSpPr>
            <a:spLocks noGrp="1" noChangeArrowheads="1"/>
          </p:cNvSpPr>
          <p:nvPr>
            <p:ph type="ctrTitle"/>
          </p:nvPr>
        </p:nvSpPr>
        <p:spPr/>
        <p:txBody>
          <a:bodyPr/>
          <a:lstStyle/>
          <a:p>
            <a:pPr>
              <a:defRPr/>
            </a:pPr>
            <a:r>
              <a:rPr lang="en-US" sz="4000">
                <a:solidFill>
                  <a:srgbClr val="FF0000"/>
                </a:solidFill>
              </a:rPr>
              <a:t>UDP Programming</a:t>
            </a:r>
          </a:p>
        </p:txBody>
      </p:sp>
      <p:sp>
        <p:nvSpPr>
          <p:cNvPr id="66563" name="Rectangle 3"/>
          <p:cNvSpPr>
            <a:spLocks noGrp="1" noChangeArrowheads="1"/>
          </p:cNvSpPr>
          <p:nvPr>
            <p:ph type="subTitle" idx="1"/>
          </p:nvPr>
        </p:nvSpPr>
        <p:spPr/>
        <p:txBody>
          <a:bodyPr/>
          <a:lstStyle/>
          <a:p>
            <a:endParaRPr lang="en-US"/>
          </a:p>
        </p:txBody>
      </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UDP Advantages</a:t>
            </a:r>
          </a:p>
        </p:txBody>
      </p:sp>
      <p:sp>
        <p:nvSpPr>
          <p:cNvPr id="3" name="Content Placeholder 2"/>
          <p:cNvSpPr>
            <a:spLocks noGrp="1"/>
          </p:cNvSpPr>
          <p:nvPr>
            <p:ph idx="1"/>
          </p:nvPr>
        </p:nvSpPr>
        <p:spPr/>
        <p:txBody>
          <a:bodyPr/>
          <a:lstStyle/>
          <a:p>
            <a:r>
              <a:rPr lang="en-US" sz="3200"/>
              <a:t>Less overhead (no connection establishment)</a:t>
            </a:r>
          </a:p>
          <a:p>
            <a:r>
              <a:rPr lang="en-US" sz="3200"/>
              <a:t>More efficient (no guaranteed delivery)</a:t>
            </a:r>
          </a:p>
          <a:p>
            <a:r>
              <a:rPr lang="en-US" sz="3200"/>
              <a:t>Real-time applications (no error checking or flow-control): weather, time, video, audio, games </a:t>
            </a:r>
          </a:p>
          <a:p>
            <a:r>
              <a:rPr lang="en-US" sz="3200"/>
              <a:t>Data reception from more than one machine</a:t>
            </a:r>
            <a:endParaRPr lang="vi-VN" sz="3200"/>
          </a:p>
        </p:txBody>
      </p:sp>
    </p:spTree>
    <p:extLst>
      <p:ext uri="{BB962C8B-B14F-4D97-AF65-F5344CB8AC3E}">
        <p14:creationId xmlns:p14="http://schemas.microsoft.com/office/powerpoint/2010/main" val="3551884534"/>
      </p:ext>
    </p:extLst>
  </p:cSld>
  <p:clrMapOvr>
    <a:masterClrMapping/>
  </p:clrMapOvr>
  <p:transition spd="med">
    <p:comb/>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lstStyle/>
          <a:p>
            <a:r>
              <a:rPr lang="en-US">
                <a:effectLst>
                  <a:outerShdw blurRad="38100" dist="38100" dir="2700000" algn="tl">
                    <a:srgbClr val="000000">
                      <a:alpha val="43137"/>
                    </a:srgbClr>
                  </a:outerShdw>
                </a:effectLst>
              </a:rPr>
              <a:t>Overview</a:t>
            </a:r>
          </a:p>
        </p:txBody>
      </p:sp>
      <p:graphicFrame>
        <p:nvGraphicFramePr>
          <p:cNvPr id="4098" name="Object 2"/>
          <p:cNvGraphicFramePr>
            <a:graphicFrameLocks noGrp="1" noChangeAspect="1"/>
          </p:cNvGraphicFramePr>
          <p:nvPr>
            <p:ph idx="1"/>
          </p:nvPr>
        </p:nvGraphicFramePr>
        <p:xfrm>
          <a:off x="909638" y="765175"/>
          <a:ext cx="7078662" cy="5635625"/>
        </p:xfrm>
        <a:graphic>
          <a:graphicData uri="http://schemas.openxmlformats.org/presentationml/2006/ole">
            <mc:AlternateContent xmlns:mc="http://schemas.openxmlformats.org/markup-compatibility/2006">
              <mc:Choice xmlns:v="urn:schemas-microsoft-com:vml" Requires="v">
                <p:oleObj spid="_x0000_s4153" name="Bitmap Image" r:id="rId3" imgW="3840813" imgH="4458086" progId="Paint.Picture">
                  <p:embed/>
                </p:oleObj>
              </mc:Choice>
              <mc:Fallback>
                <p:oleObj name="Bitmap Image" r:id="rId3" imgW="3840813" imgH="4458086" progId="Paint.Picture">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9638" y="765175"/>
                        <a:ext cx="7078662" cy="5635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spd="med">
    <p:comb/>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B6E41-2D40-41C6-B1F2-0580DCB413A2}"/>
              </a:ext>
            </a:extLst>
          </p:cNvPr>
          <p:cNvSpPr>
            <a:spLocks noGrp="1"/>
          </p:cNvSpPr>
          <p:nvPr>
            <p:ph type="title"/>
          </p:nvPr>
        </p:nvSpPr>
        <p:spPr/>
        <p:txBody>
          <a:bodyPr/>
          <a:lstStyle/>
          <a:p>
            <a:r>
              <a:rPr lang="en-US"/>
              <a:t>Basic of UDP Programming</a:t>
            </a:r>
            <a:endParaRPr lang="vi-VN"/>
          </a:p>
        </p:txBody>
      </p:sp>
      <p:sp>
        <p:nvSpPr>
          <p:cNvPr id="3" name="Content Placeholder 2">
            <a:extLst>
              <a:ext uri="{FF2B5EF4-FFF2-40B4-BE49-F238E27FC236}">
                <a16:creationId xmlns:a16="http://schemas.microsoft.com/office/drawing/2014/main" id="{15DCA94B-535C-4A60-B3C5-AE3F83642E09}"/>
              </a:ext>
            </a:extLst>
          </p:cNvPr>
          <p:cNvSpPr>
            <a:spLocks noGrp="1"/>
          </p:cNvSpPr>
          <p:nvPr>
            <p:ph idx="1"/>
          </p:nvPr>
        </p:nvSpPr>
        <p:spPr/>
        <p:txBody>
          <a:bodyPr/>
          <a:lstStyle/>
          <a:p>
            <a:r>
              <a:rPr lang="en-US"/>
              <a:t>Java DatagramSocket and DatagramPacket classes are used for connection-less (UDP) socket programming</a:t>
            </a:r>
          </a:p>
          <a:p>
            <a:r>
              <a:rPr lang="en-US" b="1"/>
              <a:t>Java DatagramSocket </a:t>
            </a:r>
            <a:r>
              <a:rPr lang="en-US"/>
              <a:t>class represents a connection-less socket for </a:t>
            </a:r>
            <a:r>
              <a:rPr lang="en-US" b="1"/>
              <a:t>sending</a:t>
            </a:r>
            <a:r>
              <a:rPr lang="en-US"/>
              <a:t> and </a:t>
            </a:r>
            <a:r>
              <a:rPr lang="en-US" b="1"/>
              <a:t>receiving</a:t>
            </a:r>
            <a:r>
              <a:rPr lang="en-US"/>
              <a:t> datagram packets. It is a mechanism used for transmitting datagram packets over network</a:t>
            </a:r>
          </a:p>
          <a:p>
            <a:r>
              <a:rPr lang="en-US" b="1"/>
              <a:t>Java DatagramPacket </a:t>
            </a:r>
            <a:r>
              <a:rPr lang="en-US"/>
              <a:t>is a </a:t>
            </a:r>
            <a:r>
              <a:rPr lang="en-US" b="1"/>
              <a:t>message</a:t>
            </a:r>
            <a:r>
              <a:rPr lang="en-US"/>
              <a:t> that can be sent or received. It is a data container. If you send multiple packet, it may arrive in any order. Additionally, packet delivery is not guaranteed</a:t>
            </a:r>
            <a:endParaRPr lang="vi-VN"/>
          </a:p>
        </p:txBody>
      </p:sp>
    </p:spTree>
    <p:extLst>
      <p:ext uri="{BB962C8B-B14F-4D97-AF65-F5344CB8AC3E}">
        <p14:creationId xmlns:p14="http://schemas.microsoft.com/office/powerpoint/2010/main" val="1728551961"/>
      </p:ext>
    </p:extLst>
  </p:cSld>
  <p:clrMapOvr>
    <a:masterClrMapping/>
  </p:clrMapOvr>
  <p:transition spd="med">
    <p:comb/>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D4BEC-C5AE-4925-9621-E40EF736082B}"/>
              </a:ext>
            </a:extLst>
          </p:cNvPr>
          <p:cNvSpPr>
            <a:spLocks noGrp="1"/>
          </p:cNvSpPr>
          <p:nvPr>
            <p:ph type="title"/>
          </p:nvPr>
        </p:nvSpPr>
        <p:spPr/>
        <p:txBody>
          <a:bodyPr/>
          <a:lstStyle/>
          <a:p>
            <a:r>
              <a:rPr lang="en-US"/>
              <a:t>UDP Sender / Receiver model</a:t>
            </a:r>
            <a:endParaRPr lang="vi-VN"/>
          </a:p>
        </p:txBody>
      </p:sp>
      <p:sp>
        <p:nvSpPr>
          <p:cNvPr id="4" name="Cloud 3">
            <a:extLst>
              <a:ext uri="{FF2B5EF4-FFF2-40B4-BE49-F238E27FC236}">
                <a16:creationId xmlns:a16="http://schemas.microsoft.com/office/drawing/2014/main" id="{BCC2038E-EFA0-45DF-A825-B790F1A24AA9}"/>
              </a:ext>
            </a:extLst>
          </p:cNvPr>
          <p:cNvSpPr/>
          <p:nvPr/>
        </p:nvSpPr>
        <p:spPr bwMode="auto">
          <a:xfrm>
            <a:off x="447006" y="2900409"/>
            <a:ext cx="2016224" cy="1080120"/>
          </a:xfrm>
          <a:prstGeom prst="cloud">
            <a:avLst/>
          </a:prstGeom>
          <a:solidFill>
            <a:schemeClr val="accent1"/>
          </a:solidFill>
          <a:ln w="9525"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vi-VN" sz="1800" b="0" i="0" u="none" strike="noStrike" cap="none" normalizeH="0" baseline="0">
              <a:ln>
                <a:noFill/>
              </a:ln>
              <a:solidFill>
                <a:schemeClr val="tx1"/>
              </a:solidFill>
              <a:effectLst/>
              <a:latin typeface="Tahoma" pitchFamily="34" charset="0"/>
              <a:cs typeface="Arial" pitchFamily="34" charset="0"/>
            </a:endParaRPr>
          </a:p>
        </p:txBody>
      </p:sp>
      <p:sp>
        <p:nvSpPr>
          <p:cNvPr id="5" name="Rectangle 4">
            <a:extLst>
              <a:ext uri="{FF2B5EF4-FFF2-40B4-BE49-F238E27FC236}">
                <a16:creationId xmlns:a16="http://schemas.microsoft.com/office/drawing/2014/main" id="{7204E86D-4C9F-434A-AD15-699AB90180BF}"/>
              </a:ext>
            </a:extLst>
          </p:cNvPr>
          <p:cNvSpPr/>
          <p:nvPr/>
        </p:nvSpPr>
        <p:spPr bwMode="auto">
          <a:xfrm>
            <a:off x="762000" y="3800509"/>
            <a:ext cx="1076908" cy="360040"/>
          </a:xfrm>
          <a:prstGeom prst="rect">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ahoma" pitchFamily="34" charset="0"/>
                <a:cs typeface="Arial" pitchFamily="34" charset="0"/>
              </a:rPr>
              <a:t>Packet</a:t>
            </a:r>
            <a:endParaRPr kumimoji="0" lang="vi-VN" sz="1800" b="0" i="0" u="none" strike="noStrike" cap="none" normalizeH="0" baseline="0">
              <a:ln>
                <a:noFill/>
              </a:ln>
              <a:solidFill>
                <a:schemeClr val="tx1"/>
              </a:solidFill>
              <a:effectLst/>
              <a:latin typeface="Tahoma" pitchFamily="34" charset="0"/>
              <a:cs typeface="Arial" pitchFamily="34" charset="0"/>
            </a:endParaRPr>
          </a:p>
        </p:txBody>
      </p:sp>
      <p:sp>
        <p:nvSpPr>
          <p:cNvPr id="6" name="Flowchart: Card 5">
            <a:extLst>
              <a:ext uri="{FF2B5EF4-FFF2-40B4-BE49-F238E27FC236}">
                <a16:creationId xmlns:a16="http://schemas.microsoft.com/office/drawing/2014/main" id="{0D189AC7-2495-459D-BA19-1482DACFC1B1}"/>
              </a:ext>
            </a:extLst>
          </p:cNvPr>
          <p:cNvSpPr/>
          <p:nvPr/>
        </p:nvSpPr>
        <p:spPr bwMode="auto">
          <a:xfrm>
            <a:off x="559340" y="5018417"/>
            <a:ext cx="1924428" cy="720080"/>
          </a:xfrm>
          <a:prstGeom prst="flowChartPunchedCard">
            <a:avLst/>
          </a:prstGeom>
          <a:ln>
            <a:headEnd type="none" w="sm" len="sm"/>
            <a:tailEnd type="none" w="sm" len="sm"/>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ahoma" pitchFamily="34" charset="0"/>
                <a:cs typeface="Arial" pitchFamily="34" charset="0"/>
              </a:rPr>
              <a:t>DatagramSocket</a:t>
            </a:r>
            <a:endParaRPr kumimoji="0" lang="vi-VN" sz="1800" b="0" i="0" u="none" strike="noStrike" cap="none" normalizeH="0" baseline="0">
              <a:ln>
                <a:noFill/>
              </a:ln>
              <a:solidFill>
                <a:schemeClr val="tx1"/>
              </a:solidFill>
              <a:effectLst/>
              <a:latin typeface="Tahoma" pitchFamily="34" charset="0"/>
              <a:cs typeface="Arial" pitchFamily="34" charset="0"/>
            </a:endParaRPr>
          </a:p>
        </p:txBody>
      </p:sp>
      <p:grpSp>
        <p:nvGrpSpPr>
          <p:cNvPr id="41" name="Group 40">
            <a:extLst>
              <a:ext uri="{FF2B5EF4-FFF2-40B4-BE49-F238E27FC236}">
                <a16:creationId xmlns:a16="http://schemas.microsoft.com/office/drawing/2014/main" id="{0B20E4AF-AD8D-49CD-BA6C-5D908B8F9692}"/>
              </a:ext>
            </a:extLst>
          </p:cNvPr>
          <p:cNvGrpSpPr/>
          <p:nvPr/>
        </p:nvGrpSpPr>
        <p:grpSpPr>
          <a:xfrm>
            <a:off x="3707904" y="5018417"/>
            <a:ext cx="1872208" cy="720080"/>
            <a:chOff x="3887924" y="5018417"/>
            <a:chExt cx="1872208" cy="720080"/>
          </a:xfrm>
        </p:grpSpPr>
        <p:sp>
          <p:nvSpPr>
            <p:cNvPr id="8" name="Rectangle 7">
              <a:extLst>
                <a:ext uri="{FF2B5EF4-FFF2-40B4-BE49-F238E27FC236}">
                  <a16:creationId xmlns:a16="http://schemas.microsoft.com/office/drawing/2014/main" id="{8FFDB771-DF04-4196-8602-ECA387B40B52}"/>
                </a:ext>
              </a:extLst>
            </p:cNvPr>
            <p:cNvSpPr/>
            <p:nvPr/>
          </p:nvSpPr>
          <p:spPr bwMode="auto">
            <a:xfrm>
              <a:off x="3887924" y="5018417"/>
              <a:ext cx="1872208" cy="720080"/>
            </a:xfrm>
            <a:prstGeom prst="rect">
              <a:avLst/>
            </a:prstGeom>
            <a:solidFill>
              <a:schemeClr val="accent1"/>
            </a:solidFill>
            <a:ln w="9525"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ahoma" pitchFamily="34" charset="0"/>
                  <a:cs typeface="Arial" pitchFamily="34" charset="0"/>
                </a:rPr>
                <a:t>DatagramPacket</a:t>
              </a:r>
              <a:endParaRPr kumimoji="0" lang="vi-VN" sz="1800" b="0" i="0" u="none" strike="noStrike" cap="none" normalizeH="0" baseline="0">
                <a:ln>
                  <a:noFill/>
                </a:ln>
                <a:solidFill>
                  <a:schemeClr val="tx1"/>
                </a:solidFill>
                <a:effectLst/>
                <a:latin typeface="Tahoma" pitchFamily="34" charset="0"/>
                <a:cs typeface="Arial" pitchFamily="34" charset="0"/>
              </a:endParaRPr>
            </a:p>
          </p:txBody>
        </p:sp>
        <p:grpSp>
          <p:nvGrpSpPr>
            <p:cNvPr id="18" name="Group 17">
              <a:extLst>
                <a:ext uri="{FF2B5EF4-FFF2-40B4-BE49-F238E27FC236}">
                  <a16:creationId xmlns:a16="http://schemas.microsoft.com/office/drawing/2014/main" id="{AEBC463F-F11A-4698-A8E7-E8C66836B43A}"/>
                </a:ext>
              </a:extLst>
            </p:cNvPr>
            <p:cNvGrpSpPr/>
            <p:nvPr/>
          </p:nvGrpSpPr>
          <p:grpSpPr>
            <a:xfrm>
              <a:off x="4211961" y="5351777"/>
              <a:ext cx="1224136" cy="360040"/>
              <a:chOff x="4277615" y="5157192"/>
              <a:chExt cx="1080120" cy="360040"/>
            </a:xfrm>
            <a:solidFill>
              <a:schemeClr val="accent1">
                <a:lumMod val="20000"/>
                <a:lumOff val="80000"/>
              </a:schemeClr>
            </a:solidFill>
          </p:grpSpPr>
          <p:sp>
            <p:nvSpPr>
              <p:cNvPr id="9" name="Rectangle 8">
                <a:extLst>
                  <a:ext uri="{FF2B5EF4-FFF2-40B4-BE49-F238E27FC236}">
                    <a16:creationId xmlns:a16="http://schemas.microsoft.com/office/drawing/2014/main" id="{A7C1949B-BA22-4E1E-A7A1-872E95EFF1BA}"/>
                  </a:ext>
                </a:extLst>
              </p:cNvPr>
              <p:cNvSpPr/>
              <p:nvPr/>
            </p:nvSpPr>
            <p:spPr bwMode="auto">
              <a:xfrm>
                <a:off x="4277615" y="5157192"/>
                <a:ext cx="1080120" cy="360040"/>
              </a:xfrm>
              <a:prstGeom prst="rect">
                <a:avLst/>
              </a:prstGeom>
              <a:grpFill/>
              <a:ln w="12700" cap="flat" cmpd="sng" algn="ctr">
                <a:solidFill>
                  <a:srgbClr val="FF0000"/>
                </a:solidFill>
                <a:prstDash val="dash"/>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ahoma" pitchFamily="34" charset="0"/>
                    <a:cs typeface="Arial" pitchFamily="34" charset="0"/>
                  </a:rPr>
                  <a:t>B  B  B  B</a:t>
                </a:r>
                <a:endParaRPr kumimoji="0" lang="vi-VN" sz="1800" b="0" i="0" u="none" strike="noStrike" cap="none" normalizeH="0" baseline="0">
                  <a:ln>
                    <a:noFill/>
                  </a:ln>
                  <a:solidFill>
                    <a:schemeClr val="tx1"/>
                  </a:solidFill>
                  <a:effectLst/>
                  <a:latin typeface="Tahoma" pitchFamily="34" charset="0"/>
                  <a:cs typeface="Arial" pitchFamily="34" charset="0"/>
                </a:endParaRPr>
              </a:p>
            </p:txBody>
          </p:sp>
          <p:cxnSp>
            <p:nvCxnSpPr>
              <p:cNvPr id="15" name="Straight Connector 14">
                <a:extLst>
                  <a:ext uri="{FF2B5EF4-FFF2-40B4-BE49-F238E27FC236}">
                    <a16:creationId xmlns:a16="http://schemas.microsoft.com/office/drawing/2014/main" id="{5527A4D8-8260-4743-B6B5-BFD0216A9D2C}"/>
                  </a:ext>
                </a:extLst>
              </p:cNvPr>
              <p:cNvCxnSpPr>
                <a:stCxn id="9" idx="0"/>
                <a:endCxn id="9" idx="2"/>
              </p:cNvCxnSpPr>
              <p:nvPr/>
            </p:nvCxnSpPr>
            <p:spPr bwMode="auto">
              <a:xfrm>
                <a:off x="4817675" y="5157192"/>
                <a:ext cx="0" cy="360040"/>
              </a:xfrm>
              <a:prstGeom prst="line">
                <a:avLst/>
              </a:prstGeom>
              <a:grpFill/>
              <a:ln w="952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6" name="Straight Connector 15">
                <a:extLst>
                  <a:ext uri="{FF2B5EF4-FFF2-40B4-BE49-F238E27FC236}">
                    <a16:creationId xmlns:a16="http://schemas.microsoft.com/office/drawing/2014/main" id="{EC63CF6F-FA6B-4A5A-81C3-C88E06BAC8B9}"/>
                  </a:ext>
                </a:extLst>
              </p:cNvPr>
              <p:cNvCxnSpPr/>
              <p:nvPr/>
            </p:nvCxnSpPr>
            <p:spPr bwMode="auto">
              <a:xfrm>
                <a:off x="5292080" y="5157192"/>
                <a:ext cx="0" cy="360040"/>
              </a:xfrm>
              <a:prstGeom prst="line">
                <a:avLst/>
              </a:prstGeom>
              <a:grpFill/>
              <a:ln w="952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7" name="Straight Connector 16">
                <a:extLst>
                  <a:ext uri="{FF2B5EF4-FFF2-40B4-BE49-F238E27FC236}">
                    <a16:creationId xmlns:a16="http://schemas.microsoft.com/office/drawing/2014/main" id="{BC9C1544-0231-45F6-B8BC-DB0B1DBC8A51}"/>
                  </a:ext>
                </a:extLst>
              </p:cNvPr>
              <p:cNvCxnSpPr/>
              <p:nvPr/>
            </p:nvCxnSpPr>
            <p:spPr bwMode="auto">
              <a:xfrm>
                <a:off x="4788024" y="5157192"/>
                <a:ext cx="0" cy="360040"/>
              </a:xfrm>
              <a:prstGeom prst="line">
                <a:avLst/>
              </a:prstGeom>
              <a:grpFill/>
              <a:ln w="952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grpSp>
      <p:grpSp>
        <p:nvGrpSpPr>
          <p:cNvPr id="89" name="Group 88">
            <a:extLst>
              <a:ext uri="{FF2B5EF4-FFF2-40B4-BE49-F238E27FC236}">
                <a16:creationId xmlns:a16="http://schemas.microsoft.com/office/drawing/2014/main" id="{9EDDE446-C781-4907-9878-2E55AB9BB7E2}"/>
              </a:ext>
            </a:extLst>
          </p:cNvPr>
          <p:cNvGrpSpPr/>
          <p:nvPr/>
        </p:nvGrpSpPr>
        <p:grpSpPr>
          <a:xfrm>
            <a:off x="7164288" y="3861048"/>
            <a:ext cx="1771750" cy="2282817"/>
            <a:chOff x="7164288" y="3861048"/>
            <a:chExt cx="1771750" cy="2282817"/>
          </a:xfrm>
        </p:grpSpPr>
        <p:sp>
          <p:nvSpPr>
            <p:cNvPr id="19" name="Rectangle 18">
              <a:extLst>
                <a:ext uri="{FF2B5EF4-FFF2-40B4-BE49-F238E27FC236}">
                  <a16:creationId xmlns:a16="http://schemas.microsoft.com/office/drawing/2014/main" id="{613CE02E-76AD-4E15-953B-3DA3A16E0CF6}"/>
                </a:ext>
              </a:extLst>
            </p:cNvPr>
            <p:cNvSpPr/>
            <p:nvPr/>
          </p:nvSpPr>
          <p:spPr bwMode="auto">
            <a:xfrm>
              <a:off x="7164288" y="3861048"/>
              <a:ext cx="1771750" cy="2268252"/>
            </a:xfrm>
            <a:prstGeom prst="rect">
              <a:avLst/>
            </a:prstGeom>
            <a:ln>
              <a:headEnd type="none" w="sm" len="sm"/>
              <a:tailEnd type="none" w="sm" len="sm"/>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sz="2000">
                  <a:solidFill>
                    <a:schemeClr val="tx1"/>
                  </a:solidFill>
                  <a:latin typeface="Tahoma" pitchFamily="34" charset="0"/>
                  <a:cs typeface="Arial" pitchFamily="34" charset="0"/>
                </a:rPr>
                <a:t>UDP Receiver</a:t>
              </a:r>
            </a:p>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Tahoma" pitchFamily="34" charset="0"/>
                <a:cs typeface="Arial" pitchFamily="34" charset="0"/>
              </a:endParaRPr>
            </a:p>
            <a:p>
              <a:pPr marL="0" marR="0" indent="0" algn="l" defTabSz="914400" rtl="0" eaLnBrk="0" fontAlgn="base" latinLnBrk="0" hangingPunct="0">
                <a:lnSpc>
                  <a:spcPct val="100000"/>
                </a:lnSpc>
                <a:spcBef>
                  <a:spcPct val="0"/>
                </a:spcBef>
                <a:spcAft>
                  <a:spcPct val="0"/>
                </a:spcAft>
                <a:buClrTx/>
                <a:buSzTx/>
                <a:buFontTx/>
                <a:buNone/>
                <a:tabLst/>
              </a:pPr>
              <a:r>
                <a:rPr lang="en-US">
                  <a:solidFill>
                    <a:schemeClr val="tx1"/>
                  </a:solidFill>
                  <a:latin typeface="Tahoma" pitchFamily="34" charset="0"/>
                  <a:cs typeface="Arial" pitchFamily="34" charset="0"/>
                </a:rPr>
                <a:t>      </a:t>
              </a:r>
              <a:r>
                <a:rPr lang="en-US">
                  <a:solidFill>
                    <a:srgbClr val="0070C0"/>
                  </a:solidFill>
                  <a:latin typeface="Tahoma" pitchFamily="34" charset="0"/>
                  <a:cs typeface="Arial" pitchFamily="34" charset="0"/>
                </a:rPr>
                <a:t>Data</a:t>
              </a:r>
              <a:endParaRPr kumimoji="0" lang="vi-VN" sz="1800" b="0" i="0" u="none" strike="noStrike" cap="none" normalizeH="0" baseline="0">
                <a:ln>
                  <a:noFill/>
                </a:ln>
                <a:solidFill>
                  <a:srgbClr val="0070C0"/>
                </a:solidFill>
                <a:effectLst/>
                <a:latin typeface="Tahoma" pitchFamily="34" charset="0"/>
                <a:cs typeface="Arial" pitchFamily="34" charset="0"/>
              </a:endParaRPr>
            </a:p>
          </p:txBody>
        </p:sp>
        <p:grpSp>
          <p:nvGrpSpPr>
            <p:cNvPr id="21" name="Group 20">
              <a:extLst>
                <a:ext uri="{FF2B5EF4-FFF2-40B4-BE49-F238E27FC236}">
                  <a16:creationId xmlns:a16="http://schemas.microsoft.com/office/drawing/2014/main" id="{A67ED72B-1B9D-4BC7-B5E7-03E595946305}"/>
                </a:ext>
              </a:extLst>
            </p:cNvPr>
            <p:cNvGrpSpPr/>
            <p:nvPr/>
          </p:nvGrpSpPr>
          <p:grpSpPr>
            <a:xfrm>
              <a:off x="7438095" y="4730385"/>
              <a:ext cx="1224136" cy="360040"/>
              <a:chOff x="4499992" y="5157192"/>
              <a:chExt cx="1080120" cy="360040"/>
            </a:xfrm>
            <a:solidFill>
              <a:schemeClr val="accent1">
                <a:lumMod val="20000"/>
                <a:lumOff val="80000"/>
              </a:schemeClr>
            </a:solidFill>
          </p:grpSpPr>
          <p:sp>
            <p:nvSpPr>
              <p:cNvPr id="22" name="Rectangle 21">
                <a:extLst>
                  <a:ext uri="{FF2B5EF4-FFF2-40B4-BE49-F238E27FC236}">
                    <a16:creationId xmlns:a16="http://schemas.microsoft.com/office/drawing/2014/main" id="{0941DE84-024D-47C1-A76E-B125F822FE06}"/>
                  </a:ext>
                </a:extLst>
              </p:cNvPr>
              <p:cNvSpPr/>
              <p:nvPr/>
            </p:nvSpPr>
            <p:spPr bwMode="auto">
              <a:xfrm>
                <a:off x="4499992" y="5157192"/>
                <a:ext cx="1080120" cy="360040"/>
              </a:xfrm>
              <a:prstGeom prst="rect">
                <a:avLst/>
              </a:prstGeom>
              <a:grpFill/>
              <a:ln w="12700" cap="flat" cmpd="sng" algn="ctr">
                <a:solidFill>
                  <a:srgbClr val="FF0000"/>
                </a:solidFill>
                <a:prstDash val="dash"/>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ahoma" pitchFamily="34" charset="0"/>
                    <a:cs typeface="Arial" pitchFamily="34" charset="0"/>
                  </a:rPr>
                  <a:t>B  B  B  B</a:t>
                </a:r>
                <a:endParaRPr kumimoji="0" lang="vi-VN" sz="1800" b="0" i="0" u="none" strike="noStrike" cap="none" normalizeH="0" baseline="0">
                  <a:ln>
                    <a:noFill/>
                  </a:ln>
                  <a:solidFill>
                    <a:schemeClr val="tx1"/>
                  </a:solidFill>
                  <a:effectLst/>
                  <a:latin typeface="Tahoma" pitchFamily="34" charset="0"/>
                  <a:cs typeface="Arial" pitchFamily="34" charset="0"/>
                </a:endParaRPr>
              </a:p>
            </p:txBody>
          </p:sp>
          <p:cxnSp>
            <p:nvCxnSpPr>
              <p:cNvPr id="23" name="Straight Connector 22">
                <a:extLst>
                  <a:ext uri="{FF2B5EF4-FFF2-40B4-BE49-F238E27FC236}">
                    <a16:creationId xmlns:a16="http://schemas.microsoft.com/office/drawing/2014/main" id="{12D883EB-0B22-44C4-92E8-0DD6B9283ECF}"/>
                  </a:ext>
                </a:extLst>
              </p:cNvPr>
              <p:cNvCxnSpPr>
                <a:stCxn id="22" idx="0"/>
                <a:endCxn id="22" idx="2"/>
              </p:cNvCxnSpPr>
              <p:nvPr/>
            </p:nvCxnSpPr>
            <p:spPr bwMode="auto">
              <a:xfrm>
                <a:off x="5040052" y="5157192"/>
                <a:ext cx="0" cy="360040"/>
              </a:xfrm>
              <a:prstGeom prst="line">
                <a:avLst/>
              </a:prstGeom>
              <a:grpFill/>
              <a:ln w="952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4" name="Straight Connector 23">
                <a:extLst>
                  <a:ext uri="{FF2B5EF4-FFF2-40B4-BE49-F238E27FC236}">
                    <a16:creationId xmlns:a16="http://schemas.microsoft.com/office/drawing/2014/main" id="{A5BEB94F-1E89-45E8-9E71-EFAEF83DBC5E}"/>
                  </a:ext>
                </a:extLst>
              </p:cNvPr>
              <p:cNvCxnSpPr/>
              <p:nvPr/>
            </p:nvCxnSpPr>
            <p:spPr bwMode="auto">
              <a:xfrm>
                <a:off x="5292080" y="5157192"/>
                <a:ext cx="0" cy="360040"/>
              </a:xfrm>
              <a:prstGeom prst="line">
                <a:avLst/>
              </a:prstGeom>
              <a:grpFill/>
              <a:ln w="952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5" name="Straight Connector 24">
                <a:extLst>
                  <a:ext uri="{FF2B5EF4-FFF2-40B4-BE49-F238E27FC236}">
                    <a16:creationId xmlns:a16="http://schemas.microsoft.com/office/drawing/2014/main" id="{78957BBD-69B5-416F-B5ED-697CB68DD404}"/>
                  </a:ext>
                </a:extLst>
              </p:cNvPr>
              <p:cNvCxnSpPr/>
              <p:nvPr/>
            </p:nvCxnSpPr>
            <p:spPr bwMode="auto">
              <a:xfrm>
                <a:off x="4788024" y="5157192"/>
                <a:ext cx="0" cy="360040"/>
              </a:xfrm>
              <a:prstGeom prst="line">
                <a:avLst/>
              </a:prstGeom>
              <a:grpFill/>
              <a:ln w="952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grpSp>
          <p:nvGrpSpPr>
            <p:cNvPr id="31" name="Group 30">
              <a:extLst>
                <a:ext uri="{FF2B5EF4-FFF2-40B4-BE49-F238E27FC236}">
                  <a16:creationId xmlns:a16="http://schemas.microsoft.com/office/drawing/2014/main" id="{CA93FF73-D784-4ACF-B0FC-451E275A9F35}"/>
                </a:ext>
              </a:extLst>
            </p:cNvPr>
            <p:cNvGrpSpPr/>
            <p:nvPr/>
          </p:nvGrpSpPr>
          <p:grpSpPr>
            <a:xfrm>
              <a:off x="7438095" y="5423785"/>
              <a:ext cx="1224136" cy="360040"/>
              <a:chOff x="4499992" y="5157192"/>
              <a:chExt cx="1080120" cy="360040"/>
            </a:xfrm>
            <a:solidFill>
              <a:schemeClr val="accent1">
                <a:lumMod val="20000"/>
                <a:lumOff val="80000"/>
              </a:schemeClr>
            </a:solidFill>
          </p:grpSpPr>
          <p:sp>
            <p:nvSpPr>
              <p:cNvPr id="32" name="Rectangle 31">
                <a:extLst>
                  <a:ext uri="{FF2B5EF4-FFF2-40B4-BE49-F238E27FC236}">
                    <a16:creationId xmlns:a16="http://schemas.microsoft.com/office/drawing/2014/main" id="{67C7D624-B905-4B72-AF9D-9705C67235B1}"/>
                  </a:ext>
                </a:extLst>
              </p:cNvPr>
              <p:cNvSpPr/>
              <p:nvPr/>
            </p:nvSpPr>
            <p:spPr bwMode="auto">
              <a:xfrm>
                <a:off x="4499992" y="5157192"/>
                <a:ext cx="1080120" cy="360040"/>
              </a:xfrm>
              <a:prstGeom prst="rect">
                <a:avLst/>
              </a:prstGeom>
              <a:grpFill/>
              <a:ln w="12700" cap="flat" cmpd="sng" algn="ctr">
                <a:solidFill>
                  <a:srgbClr val="FF0000"/>
                </a:solidFill>
                <a:prstDash val="dash"/>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ahoma" pitchFamily="34" charset="0"/>
                    <a:cs typeface="Arial" pitchFamily="34" charset="0"/>
                  </a:rPr>
                  <a:t>B  B  B  B</a:t>
                </a:r>
                <a:endParaRPr kumimoji="0" lang="vi-VN" sz="1800" b="0" i="0" u="none" strike="noStrike" cap="none" normalizeH="0" baseline="0">
                  <a:ln>
                    <a:noFill/>
                  </a:ln>
                  <a:solidFill>
                    <a:schemeClr val="tx1"/>
                  </a:solidFill>
                  <a:effectLst/>
                  <a:latin typeface="Tahoma" pitchFamily="34" charset="0"/>
                  <a:cs typeface="Arial" pitchFamily="34" charset="0"/>
                </a:endParaRPr>
              </a:p>
            </p:txBody>
          </p:sp>
          <p:cxnSp>
            <p:nvCxnSpPr>
              <p:cNvPr id="33" name="Straight Connector 32">
                <a:extLst>
                  <a:ext uri="{FF2B5EF4-FFF2-40B4-BE49-F238E27FC236}">
                    <a16:creationId xmlns:a16="http://schemas.microsoft.com/office/drawing/2014/main" id="{3C8AC6F0-60B5-4AEA-84F0-6DF58C3CFF2E}"/>
                  </a:ext>
                </a:extLst>
              </p:cNvPr>
              <p:cNvCxnSpPr>
                <a:stCxn id="32" idx="0"/>
                <a:endCxn id="32" idx="2"/>
              </p:cNvCxnSpPr>
              <p:nvPr/>
            </p:nvCxnSpPr>
            <p:spPr bwMode="auto">
              <a:xfrm>
                <a:off x="5040052" y="5157192"/>
                <a:ext cx="0" cy="360040"/>
              </a:xfrm>
              <a:prstGeom prst="line">
                <a:avLst/>
              </a:prstGeom>
              <a:grpFill/>
              <a:ln w="952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4" name="Straight Connector 33">
                <a:extLst>
                  <a:ext uri="{FF2B5EF4-FFF2-40B4-BE49-F238E27FC236}">
                    <a16:creationId xmlns:a16="http://schemas.microsoft.com/office/drawing/2014/main" id="{3B72F8AA-5A6B-4353-BB58-DABB7648F7CD}"/>
                  </a:ext>
                </a:extLst>
              </p:cNvPr>
              <p:cNvCxnSpPr/>
              <p:nvPr/>
            </p:nvCxnSpPr>
            <p:spPr bwMode="auto">
              <a:xfrm>
                <a:off x="5292080" y="5157192"/>
                <a:ext cx="0" cy="360040"/>
              </a:xfrm>
              <a:prstGeom prst="line">
                <a:avLst/>
              </a:prstGeom>
              <a:grpFill/>
              <a:ln w="952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5" name="Straight Connector 34">
                <a:extLst>
                  <a:ext uri="{FF2B5EF4-FFF2-40B4-BE49-F238E27FC236}">
                    <a16:creationId xmlns:a16="http://schemas.microsoft.com/office/drawing/2014/main" id="{A18F90A8-A304-40F4-BC94-79575F0CD177}"/>
                  </a:ext>
                </a:extLst>
              </p:cNvPr>
              <p:cNvCxnSpPr/>
              <p:nvPr/>
            </p:nvCxnSpPr>
            <p:spPr bwMode="auto">
              <a:xfrm>
                <a:off x="4788024" y="5157192"/>
                <a:ext cx="0" cy="360040"/>
              </a:xfrm>
              <a:prstGeom prst="line">
                <a:avLst/>
              </a:prstGeom>
              <a:grpFill/>
              <a:ln w="952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grpSp>
          <p:nvGrpSpPr>
            <p:cNvPr id="36" name="Group 35">
              <a:extLst>
                <a:ext uri="{FF2B5EF4-FFF2-40B4-BE49-F238E27FC236}">
                  <a16:creationId xmlns:a16="http://schemas.microsoft.com/office/drawing/2014/main" id="{D300ADEE-0FCD-4B15-8F79-C6B83A1F863F}"/>
                </a:ext>
              </a:extLst>
            </p:cNvPr>
            <p:cNvGrpSpPr/>
            <p:nvPr/>
          </p:nvGrpSpPr>
          <p:grpSpPr>
            <a:xfrm>
              <a:off x="7431541" y="5783825"/>
              <a:ext cx="1224136" cy="360040"/>
              <a:chOff x="4499992" y="5157192"/>
              <a:chExt cx="1080120" cy="360040"/>
            </a:xfrm>
            <a:solidFill>
              <a:schemeClr val="accent1">
                <a:lumMod val="20000"/>
                <a:lumOff val="80000"/>
              </a:schemeClr>
            </a:solidFill>
          </p:grpSpPr>
          <p:sp>
            <p:nvSpPr>
              <p:cNvPr id="37" name="Rectangle 36">
                <a:extLst>
                  <a:ext uri="{FF2B5EF4-FFF2-40B4-BE49-F238E27FC236}">
                    <a16:creationId xmlns:a16="http://schemas.microsoft.com/office/drawing/2014/main" id="{2EA804D0-17A9-46A6-BB8F-75788A830AAB}"/>
                  </a:ext>
                </a:extLst>
              </p:cNvPr>
              <p:cNvSpPr/>
              <p:nvPr/>
            </p:nvSpPr>
            <p:spPr bwMode="auto">
              <a:xfrm>
                <a:off x="4499992" y="5157192"/>
                <a:ext cx="1080120" cy="360040"/>
              </a:xfrm>
              <a:prstGeom prst="rect">
                <a:avLst/>
              </a:prstGeom>
              <a:grpFill/>
              <a:ln w="12700" cap="flat" cmpd="sng" algn="ctr">
                <a:solidFill>
                  <a:srgbClr val="FF0000"/>
                </a:solidFill>
                <a:prstDash val="dash"/>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ahoma" pitchFamily="34" charset="0"/>
                    <a:cs typeface="Arial" pitchFamily="34" charset="0"/>
                  </a:rPr>
                  <a:t>B  B  B  B</a:t>
                </a:r>
                <a:endParaRPr kumimoji="0" lang="vi-VN" sz="1800" b="0" i="0" u="none" strike="noStrike" cap="none" normalizeH="0" baseline="0">
                  <a:ln>
                    <a:noFill/>
                  </a:ln>
                  <a:solidFill>
                    <a:schemeClr val="tx1"/>
                  </a:solidFill>
                  <a:effectLst/>
                  <a:latin typeface="Tahoma" pitchFamily="34" charset="0"/>
                  <a:cs typeface="Arial" pitchFamily="34" charset="0"/>
                </a:endParaRPr>
              </a:p>
            </p:txBody>
          </p:sp>
          <p:cxnSp>
            <p:nvCxnSpPr>
              <p:cNvPr id="38" name="Straight Connector 37">
                <a:extLst>
                  <a:ext uri="{FF2B5EF4-FFF2-40B4-BE49-F238E27FC236}">
                    <a16:creationId xmlns:a16="http://schemas.microsoft.com/office/drawing/2014/main" id="{1B2107F9-0003-45DD-8D7C-71F19DE9AD72}"/>
                  </a:ext>
                </a:extLst>
              </p:cNvPr>
              <p:cNvCxnSpPr>
                <a:stCxn id="37" idx="0"/>
                <a:endCxn id="37" idx="2"/>
              </p:cNvCxnSpPr>
              <p:nvPr/>
            </p:nvCxnSpPr>
            <p:spPr bwMode="auto">
              <a:xfrm>
                <a:off x="5040052" y="5157192"/>
                <a:ext cx="0" cy="360040"/>
              </a:xfrm>
              <a:prstGeom prst="line">
                <a:avLst/>
              </a:prstGeom>
              <a:grpFill/>
              <a:ln w="952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9" name="Straight Connector 38">
                <a:extLst>
                  <a:ext uri="{FF2B5EF4-FFF2-40B4-BE49-F238E27FC236}">
                    <a16:creationId xmlns:a16="http://schemas.microsoft.com/office/drawing/2014/main" id="{23BE3CDA-831A-4391-800A-71B0916BFD9D}"/>
                  </a:ext>
                </a:extLst>
              </p:cNvPr>
              <p:cNvCxnSpPr/>
              <p:nvPr/>
            </p:nvCxnSpPr>
            <p:spPr bwMode="auto">
              <a:xfrm>
                <a:off x="5292080" y="5157192"/>
                <a:ext cx="0" cy="360040"/>
              </a:xfrm>
              <a:prstGeom prst="line">
                <a:avLst/>
              </a:prstGeom>
              <a:grpFill/>
              <a:ln w="952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0" name="Straight Connector 39">
                <a:extLst>
                  <a:ext uri="{FF2B5EF4-FFF2-40B4-BE49-F238E27FC236}">
                    <a16:creationId xmlns:a16="http://schemas.microsoft.com/office/drawing/2014/main" id="{7F4251EB-3A3B-4CAA-8CD5-F581CFF81A7F}"/>
                  </a:ext>
                </a:extLst>
              </p:cNvPr>
              <p:cNvCxnSpPr/>
              <p:nvPr/>
            </p:nvCxnSpPr>
            <p:spPr bwMode="auto">
              <a:xfrm>
                <a:off x="4788024" y="5157192"/>
                <a:ext cx="0" cy="360040"/>
              </a:xfrm>
              <a:prstGeom prst="line">
                <a:avLst/>
              </a:prstGeom>
              <a:grpFill/>
              <a:ln w="952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grpSp>
      <p:sp>
        <p:nvSpPr>
          <p:cNvPr id="43" name="Arrow: Down 42">
            <a:extLst>
              <a:ext uri="{FF2B5EF4-FFF2-40B4-BE49-F238E27FC236}">
                <a16:creationId xmlns:a16="http://schemas.microsoft.com/office/drawing/2014/main" id="{401C3260-5883-491D-BBAD-A2FC44B1576F}"/>
              </a:ext>
            </a:extLst>
          </p:cNvPr>
          <p:cNvSpPr/>
          <p:nvPr/>
        </p:nvSpPr>
        <p:spPr bwMode="auto">
          <a:xfrm>
            <a:off x="1331640" y="4160549"/>
            <a:ext cx="144016" cy="857868"/>
          </a:xfrm>
          <a:prstGeom prst="downArrow">
            <a:avLst/>
          </a:prstGeom>
          <a:solidFill>
            <a:schemeClr val="accent1"/>
          </a:solidFill>
          <a:ln w="9525"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vi-VN" sz="1800" b="0" i="0" u="none" strike="noStrike" cap="none" normalizeH="0" baseline="0">
              <a:ln>
                <a:noFill/>
              </a:ln>
              <a:solidFill>
                <a:schemeClr val="tx1"/>
              </a:solidFill>
              <a:effectLst/>
              <a:latin typeface="Tahoma" pitchFamily="34" charset="0"/>
              <a:cs typeface="Arial" pitchFamily="34" charset="0"/>
            </a:endParaRPr>
          </a:p>
        </p:txBody>
      </p:sp>
      <p:sp>
        <p:nvSpPr>
          <p:cNvPr id="44" name="Arrow: Right 43">
            <a:extLst>
              <a:ext uri="{FF2B5EF4-FFF2-40B4-BE49-F238E27FC236}">
                <a16:creationId xmlns:a16="http://schemas.microsoft.com/office/drawing/2014/main" id="{9B9863E2-EA43-42E9-95C0-7249B894BD44}"/>
              </a:ext>
            </a:extLst>
          </p:cNvPr>
          <p:cNvSpPr/>
          <p:nvPr/>
        </p:nvSpPr>
        <p:spPr bwMode="auto">
          <a:xfrm>
            <a:off x="2483768" y="5351777"/>
            <a:ext cx="1262542" cy="180020"/>
          </a:xfrm>
          <a:prstGeom prst="rightArrow">
            <a:avLst/>
          </a:prstGeom>
          <a:solidFill>
            <a:schemeClr val="accent1"/>
          </a:solidFill>
          <a:ln w="9525"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vi-VN" sz="1800" b="0" i="0" u="none" strike="noStrike" cap="none" normalizeH="0" baseline="0">
              <a:ln>
                <a:noFill/>
              </a:ln>
              <a:solidFill>
                <a:schemeClr val="tx1"/>
              </a:solidFill>
              <a:effectLst/>
              <a:latin typeface="Tahoma" pitchFamily="34" charset="0"/>
              <a:cs typeface="Arial" pitchFamily="34" charset="0"/>
            </a:endParaRPr>
          </a:p>
        </p:txBody>
      </p:sp>
      <p:sp>
        <p:nvSpPr>
          <p:cNvPr id="45" name="Arrow: Right 44">
            <a:extLst>
              <a:ext uri="{FF2B5EF4-FFF2-40B4-BE49-F238E27FC236}">
                <a16:creationId xmlns:a16="http://schemas.microsoft.com/office/drawing/2014/main" id="{9C231322-1435-45BD-8380-C6D7DC718314}"/>
              </a:ext>
            </a:extLst>
          </p:cNvPr>
          <p:cNvSpPr/>
          <p:nvPr/>
        </p:nvSpPr>
        <p:spPr bwMode="auto">
          <a:xfrm>
            <a:off x="5586665" y="5351777"/>
            <a:ext cx="1598161" cy="180020"/>
          </a:xfrm>
          <a:prstGeom prst="rightArrow">
            <a:avLst/>
          </a:prstGeom>
          <a:solidFill>
            <a:schemeClr val="accent1"/>
          </a:solidFill>
          <a:ln w="9525"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vi-VN" sz="1800" b="0" i="0" u="none" strike="noStrike" cap="none" normalizeH="0" baseline="0">
              <a:ln>
                <a:noFill/>
              </a:ln>
              <a:solidFill>
                <a:schemeClr val="tx1"/>
              </a:solidFill>
              <a:effectLst/>
              <a:latin typeface="Tahoma" pitchFamily="34" charset="0"/>
              <a:cs typeface="Arial" pitchFamily="34" charset="0"/>
            </a:endParaRPr>
          </a:p>
        </p:txBody>
      </p:sp>
      <p:sp>
        <p:nvSpPr>
          <p:cNvPr id="46" name="TextBox 45">
            <a:extLst>
              <a:ext uri="{FF2B5EF4-FFF2-40B4-BE49-F238E27FC236}">
                <a16:creationId xmlns:a16="http://schemas.microsoft.com/office/drawing/2014/main" id="{7C33F3A5-9CF1-4DD6-9FA7-5D9B37040FFF}"/>
              </a:ext>
            </a:extLst>
          </p:cNvPr>
          <p:cNvSpPr txBox="1"/>
          <p:nvPr/>
        </p:nvSpPr>
        <p:spPr>
          <a:xfrm>
            <a:off x="5736708" y="5531797"/>
            <a:ext cx="1300945" cy="369332"/>
          </a:xfrm>
          <a:prstGeom prst="rect">
            <a:avLst/>
          </a:prstGeom>
          <a:noFill/>
        </p:spPr>
        <p:txBody>
          <a:bodyPr wrap="square" rtlCol="0">
            <a:spAutoFit/>
          </a:bodyPr>
          <a:lstStyle/>
          <a:p>
            <a:r>
              <a:rPr lang="en-US"/>
              <a:t>Byte array</a:t>
            </a:r>
            <a:endParaRPr lang="vi-VN"/>
          </a:p>
        </p:txBody>
      </p:sp>
      <p:grpSp>
        <p:nvGrpSpPr>
          <p:cNvPr id="49" name="Group 48">
            <a:extLst>
              <a:ext uri="{FF2B5EF4-FFF2-40B4-BE49-F238E27FC236}">
                <a16:creationId xmlns:a16="http://schemas.microsoft.com/office/drawing/2014/main" id="{C7624AC2-29B1-42B7-AE80-B97678C45594}"/>
              </a:ext>
            </a:extLst>
          </p:cNvPr>
          <p:cNvGrpSpPr/>
          <p:nvPr/>
        </p:nvGrpSpPr>
        <p:grpSpPr>
          <a:xfrm>
            <a:off x="5858321" y="1135722"/>
            <a:ext cx="1224136" cy="360040"/>
            <a:chOff x="4499992" y="5157192"/>
            <a:chExt cx="1080120" cy="360040"/>
          </a:xfrm>
          <a:solidFill>
            <a:schemeClr val="accent1">
              <a:lumMod val="20000"/>
              <a:lumOff val="80000"/>
            </a:schemeClr>
          </a:solidFill>
        </p:grpSpPr>
        <p:sp>
          <p:nvSpPr>
            <p:cNvPr id="50" name="Rectangle 49">
              <a:extLst>
                <a:ext uri="{FF2B5EF4-FFF2-40B4-BE49-F238E27FC236}">
                  <a16:creationId xmlns:a16="http://schemas.microsoft.com/office/drawing/2014/main" id="{D6518AC8-A76D-40F5-B431-59A1568F5058}"/>
                </a:ext>
              </a:extLst>
            </p:cNvPr>
            <p:cNvSpPr/>
            <p:nvPr/>
          </p:nvSpPr>
          <p:spPr bwMode="auto">
            <a:xfrm>
              <a:off x="4499992" y="5157192"/>
              <a:ext cx="1080120" cy="360040"/>
            </a:xfrm>
            <a:prstGeom prst="rect">
              <a:avLst/>
            </a:prstGeom>
            <a:grpFill/>
            <a:ln w="12700" cap="flat" cmpd="sng" algn="ctr">
              <a:solidFill>
                <a:srgbClr val="FF0000"/>
              </a:solidFill>
              <a:prstDash val="dash"/>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ahoma" pitchFamily="34" charset="0"/>
                  <a:cs typeface="Arial" pitchFamily="34" charset="0"/>
                </a:rPr>
                <a:t>B  B  B  B</a:t>
              </a:r>
              <a:endParaRPr kumimoji="0" lang="vi-VN" sz="1800" b="0" i="0" u="none" strike="noStrike" cap="none" normalizeH="0" baseline="0">
                <a:ln>
                  <a:noFill/>
                </a:ln>
                <a:solidFill>
                  <a:schemeClr val="tx1"/>
                </a:solidFill>
                <a:effectLst/>
                <a:latin typeface="Tahoma" pitchFamily="34" charset="0"/>
                <a:cs typeface="Arial" pitchFamily="34" charset="0"/>
              </a:endParaRPr>
            </a:p>
          </p:txBody>
        </p:sp>
        <p:cxnSp>
          <p:nvCxnSpPr>
            <p:cNvPr id="51" name="Straight Connector 50">
              <a:extLst>
                <a:ext uri="{FF2B5EF4-FFF2-40B4-BE49-F238E27FC236}">
                  <a16:creationId xmlns:a16="http://schemas.microsoft.com/office/drawing/2014/main" id="{9AC0FF22-3160-4CE9-B217-50DC49AC0CDE}"/>
                </a:ext>
              </a:extLst>
            </p:cNvPr>
            <p:cNvCxnSpPr>
              <a:stCxn id="50" idx="0"/>
              <a:endCxn id="50" idx="2"/>
            </p:cNvCxnSpPr>
            <p:nvPr/>
          </p:nvCxnSpPr>
          <p:spPr bwMode="auto">
            <a:xfrm>
              <a:off x="5040052" y="5157192"/>
              <a:ext cx="0" cy="360040"/>
            </a:xfrm>
            <a:prstGeom prst="line">
              <a:avLst/>
            </a:prstGeom>
            <a:grpFill/>
            <a:ln w="952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2" name="Straight Connector 51">
              <a:extLst>
                <a:ext uri="{FF2B5EF4-FFF2-40B4-BE49-F238E27FC236}">
                  <a16:creationId xmlns:a16="http://schemas.microsoft.com/office/drawing/2014/main" id="{601BB395-9F19-43CF-B06B-C26E1B112A70}"/>
                </a:ext>
              </a:extLst>
            </p:cNvPr>
            <p:cNvCxnSpPr/>
            <p:nvPr/>
          </p:nvCxnSpPr>
          <p:spPr bwMode="auto">
            <a:xfrm>
              <a:off x="5292080" y="5157192"/>
              <a:ext cx="0" cy="360040"/>
            </a:xfrm>
            <a:prstGeom prst="line">
              <a:avLst/>
            </a:prstGeom>
            <a:grpFill/>
            <a:ln w="952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3" name="Straight Connector 52">
              <a:extLst>
                <a:ext uri="{FF2B5EF4-FFF2-40B4-BE49-F238E27FC236}">
                  <a16:creationId xmlns:a16="http://schemas.microsoft.com/office/drawing/2014/main" id="{D11FD18A-7AF0-4461-ADFC-C43D058D4202}"/>
                </a:ext>
              </a:extLst>
            </p:cNvPr>
            <p:cNvCxnSpPr/>
            <p:nvPr/>
          </p:nvCxnSpPr>
          <p:spPr bwMode="auto">
            <a:xfrm>
              <a:off x="4788024" y="5157192"/>
              <a:ext cx="0" cy="360040"/>
            </a:xfrm>
            <a:prstGeom prst="line">
              <a:avLst/>
            </a:prstGeom>
            <a:grpFill/>
            <a:ln w="952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grpSp>
        <p:nvGrpSpPr>
          <p:cNvPr id="90" name="Group 89">
            <a:extLst>
              <a:ext uri="{FF2B5EF4-FFF2-40B4-BE49-F238E27FC236}">
                <a16:creationId xmlns:a16="http://schemas.microsoft.com/office/drawing/2014/main" id="{39C9797A-7635-4F33-B0C5-AE7876E56AB1}"/>
              </a:ext>
            </a:extLst>
          </p:cNvPr>
          <p:cNvGrpSpPr/>
          <p:nvPr/>
        </p:nvGrpSpPr>
        <p:grpSpPr>
          <a:xfrm>
            <a:off x="7157734" y="858191"/>
            <a:ext cx="1771750" cy="2282817"/>
            <a:chOff x="7157734" y="858191"/>
            <a:chExt cx="1771750" cy="2282817"/>
          </a:xfrm>
        </p:grpSpPr>
        <p:sp>
          <p:nvSpPr>
            <p:cNvPr id="48" name="Rectangle 47">
              <a:extLst>
                <a:ext uri="{FF2B5EF4-FFF2-40B4-BE49-F238E27FC236}">
                  <a16:creationId xmlns:a16="http://schemas.microsoft.com/office/drawing/2014/main" id="{8F82F737-2B3E-4546-94C1-904C0CD09F76}"/>
                </a:ext>
              </a:extLst>
            </p:cNvPr>
            <p:cNvSpPr/>
            <p:nvPr/>
          </p:nvSpPr>
          <p:spPr bwMode="auto">
            <a:xfrm>
              <a:off x="7157734" y="858191"/>
              <a:ext cx="1771750" cy="2268252"/>
            </a:xfrm>
            <a:prstGeom prst="rect">
              <a:avLst/>
            </a:prstGeom>
            <a:ln>
              <a:headEnd type="none" w="sm" len="sm"/>
              <a:tailEnd type="none" w="sm" len="sm"/>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sz="2000">
                  <a:solidFill>
                    <a:schemeClr val="tx1"/>
                  </a:solidFill>
                  <a:latin typeface="Tahoma" pitchFamily="34" charset="0"/>
                  <a:cs typeface="Arial" pitchFamily="34" charset="0"/>
                </a:rPr>
                <a:t>UDP Sender</a:t>
              </a:r>
            </a:p>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Tahoma" pitchFamily="34" charset="0"/>
                <a:cs typeface="Arial" pitchFamily="34" charset="0"/>
              </a:endParaRPr>
            </a:p>
            <a:p>
              <a:pPr marL="0" marR="0" indent="0" algn="l" defTabSz="914400" rtl="0" eaLnBrk="0" fontAlgn="base" latinLnBrk="0" hangingPunct="0">
                <a:lnSpc>
                  <a:spcPct val="100000"/>
                </a:lnSpc>
                <a:spcBef>
                  <a:spcPct val="0"/>
                </a:spcBef>
                <a:spcAft>
                  <a:spcPct val="0"/>
                </a:spcAft>
                <a:buClrTx/>
                <a:buSzTx/>
                <a:buFontTx/>
                <a:buNone/>
                <a:tabLst/>
              </a:pPr>
              <a:r>
                <a:rPr lang="en-US">
                  <a:solidFill>
                    <a:schemeClr val="tx1"/>
                  </a:solidFill>
                  <a:latin typeface="Tahoma" pitchFamily="34" charset="0"/>
                  <a:cs typeface="Arial" pitchFamily="34" charset="0"/>
                </a:rPr>
                <a:t>      </a:t>
              </a:r>
              <a:r>
                <a:rPr lang="en-US">
                  <a:solidFill>
                    <a:srgbClr val="0070C0"/>
                  </a:solidFill>
                  <a:latin typeface="Tahoma" pitchFamily="34" charset="0"/>
                  <a:cs typeface="Arial" pitchFamily="34" charset="0"/>
                </a:rPr>
                <a:t>Data</a:t>
              </a:r>
              <a:endParaRPr kumimoji="0" lang="vi-VN" sz="1800" b="0" i="0" u="none" strike="noStrike" cap="none" normalizeH="0" baseline="0">
                <a:ln>
                  <a:noFill/>
                </a:ln>
                <a:solidFill>
                  <a:srgbClr val="0070C0"/>
                </a:solidFill>
                <a:effectLst/>
                <a:latin typeface="Tahoma" pitchFamily="34" charset="0"/>
                <a:cs typeface="Arial" pitchFamily="34" charset="0"/>
              </a:endParaRPr>
            </a:p>
          </p:txBody>
        </p:sp>
        <p:grpSp>
          <p:nvGrpSpPr>
            <p:cNvPr id="54" name="Group 53">
              <a:extLst>
                <a:ext uri="{FF2B5EF4-FFF2-40B4-BE49-F238E27FC236}">
                  <a16:creationId xmlns:a16="http://schemas.microsoft.com/office/drawing/2014/main" id="{A3679BD4-D26D-4343-989F-B53DB4B70B7F}"/>
                </a:ext>
              </a:extLst>
            </p:cNvPr>
            <p:cNvGrpSpPr/>
            <p:nvPr/>
          </p:nvGrpSpPr>
          <p:grpSpPr>
            <a:xfrm>
              <a:off x="7431541" y="2087568"/>
              <a:ext cx="1224136" cy="360040"/>
              <a:chOff x="4499992" y="5157192"/>
              <a:chExt cx="1080120" cy="360040"/>
            </a:xfrm>
            <a:solidFill>
              <a:schemeClr val="accent1">
                <a:lumMod val="20000"/>
                <a:lumOff val="80000"/>
              </a:schemeClr>
            </a:solidFill>
          </p:grpSpPr>
          <p:sp>
            <p:nvSpPr>
              <p:cNvPr id="55" name="Rectangle 54">
                <a:extLst>
                  <a:ext uri="{FF2B5EF4-FFF2-40B4-BE49-F238E27FC236}">
                    <a16:creationId xmlns:a16="http://schemas.microsoft.com/office/drawing/2014/main" id="{CF2B8076-8813-49A1-9477-E71C998A5B82}"/>
                  </a:ext>
                </a:extLst>
              </p:cNvPr>
              <p:cNvSpPr/>
              <p:nvPr/>
            </p:nvSpPr>
            <p:spPr bwMode="auto">
              <a:xfrm>
                <a:off x="4499992" y="5157192"/>
                <a:ext cx="1080120" cy="360040"/>
              </a:xfrm>
              <a:prstGeom prst="rect">
                <a:avLst/>
              </a:prstGeom>
              <a:grpFill/>
              <a:ln w="12700" cap="flat" cmpd="sng" algn="ctr">
                <a:solidFill>
                  <a:srgbClr val="FF0000"/>
                </a:solidFill>
                <a:prstDash val="dash"/>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ahoma" pitchFamily="34" charset="0"/>
                    <a:cs typeface="Arial" pitchFamily="34" charset="0"/>
                  </a:rPr>
                  <a:t>B  B  B  B</a:t>
                </a:r>
                <a:endParaRPr kumimoji="0" lang="vi-VN" sz="1800" b="0" i="0" u="none" strike="noStrike" cap="none" normalizeH="0" baseline="0">
                  <a:ln>
                    <a:noFill/>
                  </a:ln>
                  <a:solidFill>
                    <a:schemeClr val="tx1"/>
                  </a:solidFill>
                  <a:effectLst/>
                  <a:latin typeface="Tahoma" pitchFamily="34" charset="0"/>
                  <a:cs typeface="Arial" pitchFamily="34" charset="0"/>
                </a:endParaRPr>
              </a:p>
            </p:txBody>
          </p:sp>
          <p:cxnSp>
            <p:nvCxnSpPr>
              <p:cNvPr id="56" name="Straight Connector 55">
                <a:extLst>
                  <a:ext uri="{FF2B5EF4-FFF2-40B4-BE49-F238E27FC236}">
                    <a16:creationId xmlns:a16="http://schemas.microsoft.com/office/drawing/2014/main" id="{798CE2C9-CE3F-4D03-9650-EF9D763A4C6D}"/>
                  </a:ext>
                </a:extLst>
              </p:cNvPr>
              <p:cNvCxnSpPr>
                <a:stCxn id="55" idx="0"/>
                <a:endCxn id="55" idx="2"/>
              </p:cNvCxnSpPr>
              <p:nvPr/>
            </p:nvCxnSpPr>
            <p:spPr bwMode="auto">
              <a:xfrm>
                <a:off x="5040052" y="5157192"/>
                <a:ext cx="0" cy="360040"/>
              </a:xfrm>
              <a:prstGeom prst="line">
                <a:avLst/>
              </a:prstGeom>
              <a:grpFill/>
              <a:ln w="952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7" name="Straight Connector 56">
                <a:extLst>
                  <a:ext uri="{FF2B5EF4-FFF2-40B4-BE49-F238E27FC236}">
                    <a16:creationId xmlns:a16="http://schemas.microsoft.com/office/drawing/2014/main" id="{9D3A2220-8563-41B1-B23A-7AC3430F6350}"/>
                  </a:ext>
                </a:extLst>
              </p:cNvPr>
              <p:cNvCxnSpPr/>
              <p:nvPr/>
            </p:nvCxnSpPr>
            <p:spPr bwMode="auto">
              <a:xfrm>
                <a:off x="5292080" y="5157192"/>
                <a:ext cx="0" cy="360040"/>
              </a:xfrm>
              <a:prstGeom prst="line">
                <a:avLst/>
              </a:prstGeom>
              <a:grpFill/>
              <a:ln w="952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8" name="Straight Connector 57">
                <a:extLst>
                  <a:ext uri="{FF2B5EF4-FFF2-40B4-BE49-F238E27FC236}">
                    <a16:creationId xmlns:a16="http://schemas.microsoft.com/office/drawing/2014/main" id="{079766CB-DB53-41BB-B8AA-4F71C7B9C95B}"/>
                  </a:ext>
                </a:extLst>
              </p:cNvPr>
              <p:cNvCxnSpPr/>
              <p:nvPr/>
            </p:nvCxnSpPr>
            <p:spPr bwMode="auto">
              <a:xfrm>
                <a:off x="4788024" y="5157192"/>
                <a:ext cx="0" cy="360040"/>
              </a:xfrm>
              <a:prstGeom prst="line">
                <a:avLst/>
              </a:prstGeom>
              <a:grpFill/>
              <a:ln w="952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grpSp>
          <p:nvGrpSpPr>
            <p:cNvPr id="59" name="Group 58">
              <a:extLst>
                <a:ext uri="{FF2B5EF4-FFF2-40B4-BE49-F238E27FC236}">
                  <a16:creationId xmlns:a16="http://schemas.microsoft.com/office/drawing/2014/main" id="{284163B7-BF4B-402D-B7E1-6C9BC200C061}"/>
                </a:ext>
              </a:extLst>
            </p:cNvPr>
            <p:cNvGrpSpPr/>
            <p:nvPr/>
          </p:nvGrpSpPr>
          <p:grpSpPr>
            <a:xfrm>
              <a:off x="7431541" y="2420928"/>
              <a:ext cx="1224136" cy="360040"/>
              <a:chOff x="4499992" y="5157192"/>
              <a:chExt cx="1080120" cy="360040"/>
            </a:xfrm>
            <a:solidFill>
              <a:schemeClr val="accent1">
                <a:lumMod val="20000"/>
                <a:lumOff val="80000"/>
              </a:schemeClr>
            </a:solidFill>
          </p:grpSpPr>
          <p:sp>
            <p:nvSpPr>
              <p:cNvPr id="60" name="Rectangle 59">
                <a:extLst>
                  <a:ext uri="{FF2B5EF4-FFF2-40B4-BE49-F238E27FC236}">
                    <a16:creationId xmlns:a16="http://schemas.microsoft.com/office/drawing/2014/main" id="{AF1A71B8-0F1B-444F-9C00-00298C6FDBAA}"/>
                  </a:ext>
                </a:extLst>
              </p:cNvPr>
              <p:cNvSpPr/>
              <p:nvPr/>
            </p:nvSpPr>
            <p:spPr bwMode="auto">
              <a:xfrm>
                <a:off x="4499992" y="5157192"/>
                <a:ext cx="1080120" cy="360040"/>
              </a:xfrm>
              <a:prstGeom prst="rect">
                <a:avLst/>
              </a:prstGeom>
              <a:grpFill/>
              <a:ln w="12700" cap="flat" cmpd="sng" algn="ctr">
                <a:solidFill>
                  <a:srgbClr val="FF0000"/>
                </a:solidFill>
                <a:prstDash val="dash"/>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ahoma" pitchFamily="34" charset="0"/>
                    <a:cs typeface="Arial" pitchFamily="34" charset="0"/>
                  </a:rPr>
                  <a:t>B  B  B  B</a:t>
                </a:r>
                <a:endParaRPr kumimoji="0" lang="vi-VN" sz="1800" b="0" i="0" u="none" strike="noStrike" cap="none" normalizeH="0" baseline="0">
                  <a:ln>
                    <a:noFill/>
                  </a:ln>
                  <a:solidFill>
                    <a:schemeClr val="tx1"/>
                  </a:solidFill>
                  <a:effectLst/>
                  <a:latin typeface="Tahoma" pitchFamily="34" charset="0"/>
                  <a:cs typeface="Arial" pitchFamily="34" charset="0"/>
                </a:endParaRPr>
              </a:p>
            </p:txBody>
          </p:sp>
          <p:cxnSp>
            <p:nvCxnSpPr>
              <p:cNvPr id="61" name="Straight Connector 60">
                <a:extLst>
                  <a:ext uri="{FF2B5EF4-FFF2-40B4-BE49-F238E27FC236}">
                    <a16:creationId xmlns:a16="http://schemas.microsoft.com/office/drawing/2014/main" id="{3D343E41-5E44-4080-8472-0911929D45D7}"/>
                  </a:ext>
                </a:extLst>
              </p:cNvPr>
              <p:cNvCxnSpPr>
                <a:stCxn id="60" idx="0"/>
                <a:endCxn id="60" idx="2"/>
              </p:cNvCxnSpPr>
              <p:nvPr/>
            </p:nvCxnSpPr>
            <p:spPr bwMode="auto">
              <a:xfrm>
                <a:off x="5040052" y="5157192"/>
                <a:ext cx="0" cy="360040"/>
              </a:xfrm>
              <a:prstGeom prst="line">
                <a:avLst/>
              </a:prstGeom>
              <a:grpFill/>
              <a:ln w="952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62" name="Straight Connector 61">
                <a:extLst>
                  <a:ext uri="{FF2B5EF4-FFF2-40B4-BE49-F238E27FC236}">
                    <a16:creationId xmlns:a16="http://schemas.microsoft.com/office/drawing/2014/main" id="{B88B202F-24F4-4979-9BB0-4D882D909EA6}"/>
                  </a:ext>
                </a:extLst>
              </p:cNvPr>
              <p:cNvCxnSpPr/>
              <p:nvPr/>
            </p:nvCxnSpPr>
            <p:spPr bwMode="auto">
              <a:xfrm>
                <a:off x="5292080" y="5157192"/>
                <a:ext cx="0" cy="360040"/>
              </a:xfrm>
              <a:prstGeom prst="line">
                <a:avLst/>
              </a:prstGeom>
              <a:grpFill/>
              <a:ln w="952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63" name="Straight Connector 62">
                <a:extLst>
                  <a:ext uri="{FF2B5EF4-FFF2-40B4-BE49-F238E27FC236}">
                    <a16:creationId xmlns:a16="http://schemas.microsoft.com/office/drawing/2014/main" id="{5DE26829-9D22-473C-8B11-D51622643ABF}"/>
                  </a:ext>
                </a:extLst>
              </p:cNvPr>
              <p:cNvCxnSpPr/>
              <p:nvPr/>
            </p:nvCxnSpPr>
            <p:spPr bwMode="auto">
              <a:xfrm>
                <a:off x="4788024" y="5157192"/>
                <a:ext cx="0" cy="360040"/>
              </a:xfrm>
              <a:prstGeom prst="line">
                <a:avLst/>
              </a:prstGeom>
              <a:grpFill/>
              <a:ln w="952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grpSp>
          <p:nvGrpSpPr>
            <p:cNvPr id="64" name="Group 63">
              <a:extLst>
                <a:ext uri="{FF2B5EF4-FFF2-40B4-BE49-F238E27FC236}">
                  <a16:creationId xmlns:a16="http://schemas.microsoft.com/office/drawing/2014/main" id="{4C79BCAE-F7A3-4F9A-9085-C8F3AC333D6E}"/>
                </a:ext>
              </a:extLst>
            </p:cNvPr>
            <p:cNvGrpSpPr/>
            <p:nvPr/>
          </p:nvGrpSpPr>
          <p:grpSpPr>
            <a:xfrm>
              <a:off x="7424987" y="2780968"/>
              <a:ext cx="1224136" cy="360040"/>
              <a:chOff x="4499992" y="5157192"/>
              <a:chExt cx="1080120" cy="360040"/>
            </a:xfrm>
            <a:solidFill>
              <a:schemeClr val="accent1">
                <a:lumMod val="20000"/>
                <a:lumOff val="80000"/>
              </a:schemeClr>
            </a:solidFill>
          </p:grpSpPr>
          <p:sp>
            <p:nvSpPr>
              <p:cNvPr id="65" name="Rectangle 64">
                <a:extLst>
                  <a:ext uri="{FF2B5EF4-FFF2-40B4-BE49-F238E27FC236}">
                    <a16:creationId xmlns:a16="http://schemas.microsoft.com/office/drawing/2014/main" id="{245B646D-9672-44B4-BEA6-63013FF5F225}"/>
                  </a:ext>
                </a:extLst>
              </p:cNvPr>
              <p:cNvSpPr/>
              <p:nvPr/>
            </p:nvSpPr>
            <p:spPr bwMode="auto">
              <a:xfrm>
                <a:off x="4499992" y="5157192"/>
                <a:ext cx="1080120" cy="360040"/>
              </a:xfrm>
              <a:prstGeom prst="rect">
                <a:avLst/>
              </a:prstGeom>
              <a:grpFill/>
              <a:ln w="12700" cap="flat" cmpd="sng" algn="ctr">
                <a:solidFill>
                  <a:srgbClr val="FF0000"/>
                </a:solidFill>
                <a:prstDash val="dash"/>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ahoma" pitchFamily="34" charset="0"/>
                    <a:cs typeface="Arial" pitchFamily="34" charset="0"/>
                  </a:rPr>
                  <a:t>B  B  B  B</a:t>
                </a:r>
                <a:endParaRPr kumimoji="0" lang="vi-VN" sz="1800" b="0" i="0" u="none" strike="noStrike" cap="none" normalizeH="0" baseline="0">
                  <a:ln>
                    <a:noFill/>
                  </a:ln>
                  <a:solidFill>
                    <a:schemeClr val="tx1"/>
                  </a:solidFill>
                  <a:effectLst/>
                  <a:latin typeface="Tahoma" pitchFamily="34" charset="0"/>
                  <a:cs typeface="Arial" pitchFamily="34" charset="0"/>
                </a:endParaRPr>
              </a:p>
            </p:txBody>
          </p:sp>
          <p:cxnSp>
            <p:nvCxnSpPr>
              <p:cNvPr id="66" name="Straight Connector 65">
                <a:extLst>
                  <a:ext uri="{FF2B5EF4-FFF2-40B4-BE49-F238E27FC236}">
                    <a16:creationId xmlns:a16="http://schemas.microsoft.com/office/drawing/2014/main" id="{43E89006-A262-4A5F-94B2-B2578A27B86D}"/>
                  </a:ext>
                </a:extLst>
              </p:cNvPr>
              <p:cNvCxnSpPr>
                <a:stCxn id="65" idx="0"/>
                <a:endCxn id="65" idx="2"/>
              </p:cNvCxnSpPr>
              <p:nvPr/>
            </p:nvCxnSpPr>
            <p:spPr bwMode="auto">
              <a:xfrm>
                <a:off x="5040052" y="5157192"/>
                <a:ext cx="0" cy="360040"/>
              </a:xfrm>
              <a:prstGeom prst="line">
                <a:avLst/>
              </a:prstGeom>
              <a:grpFill/>
              <a:ln w="952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67" name="Straight Connector 66">
                <a:extLst>
                  <a:ext uri="{FF2B5EF4-FFF2-40B4-BE49-F238E27FC236}">
                    <a16:creationId xmlns:a16="http://schemas.microsoft.com/office/drawing/2014/main" id="{ACD6652C-CBE3-42D4-8131-1FE6C37DDC9B}"/>
                  </a:ext>
                </a:extLst>
              </p:cNvPr>
              <p:cNvCxnSpPr/>
              <p:nvPr/>
            </p:nvCxnSpPr>
            <p:spPr bwMode="auto">
              <a:xfrm>
                <a:off x="5292080" y="5157192"/>
                <a:ext cx="0" cy="360040"/>
              </a:xfrm>
              <a:prstGeom prst="line">
                <a:avLst/>
              </a:prstGeom>
              <a:grpFill/>
              <a:ln w="952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68" name="Straight Connector 67">
                <a:extLst>
                  <a:ext uri="{FF2B5EF4-FFF2-40B4-BE49-F238E27FC236}">
                    <a16:creationId xmlns:a16="http://schemas.microsoft.com/office/drawing/2014/main" id="{962AAC71-D1D3-45AD-AC7B-39231138D9E3}"/>
                  </a:ext>
                </a:extLst>
              </p:cNvPr>
              <p:cNvCxnSpPr/>
              <p:nvPr/>
            </p:nvCxnSpPr>
            <p:spPr bwMode="auto">
              <a:xfrm>
                <a:off x="4788024" y="5157192"/>
                <a:ext cx="0" cy="360040"/>
              </a:xfrm>
              <a:prstGeom prst="line">
                <a:avLst/>
              </a:prstGeom>
              <a:grpFill/>
              <a:ln w="952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grpSp>
      <p:grpSp>
        <p:nvGrpSpPr>
          <p:cNvPr id="69" name="Group 68">
            <a:extLst>
              <a:ext uri="{FF2B5EF4-FFF2-40B4-BE49-F238E27FC236}">
                <a16:creationId xmlns:a16="http://schemas.microsoft.com/office/drawing/2014/main" id="{6B4A24B8-87A8-4452-90AA-539FCE1533AF}"/>
              </a:ext>
            </a:extLst>
          </p:cNvPr>
          <p:cNvGrpSpPr/>
          <p:nvPr/>
        </p:nvGrpSpPr>
        <p:grpSpPr>
          <a:xfrm>
            <a:off x="3834202" y="1209210"/>
            <a:ext cx="1872208" cy="720080"/>
            <a:chOff x="3887924" y="5018417"/>
            <a:chExt cx="1872208" cy="720080"/>
          </a:xfrm>
        </p:grpSpPr>
        <p:sp>
          <p:nvSpPr>
            <p:cNvPr id="70" name="Rectangle 69">
              <a:extLst>
                <a:ext uri="{FF2B5EF4-FFF2-40B4-BE49-F238E27FC236}">
                  <a16:creationId xmlns:a16="http://schemas.microsoft.com/office/drawing/2014/main" id="{978E7A43-E702-4108-A8CE-70474D2A3F77}"/>
                </a:ext>
              </a:extLst>
            </p:cNvPr>
            <p:cNvSpPr/>
            <p:nvPr/>
          </p:nvSpPr>
          <p:spPr bwMode="auto">
            <a:xfrm>
              <a:off x="3887924" y="5018417"/>
              <a:ext cx="1872208" cy="720080"/>
            </a:xfrm>
            <a:prstGeom prst="rect">
              <a:avLst/>
            </a:prstGeom>
            <a:solidFill>
              <a:schemeClr val="accent1"/>
            </a:solidFill>
            <a:ln w="9525"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ahoma" pitchFamily="34" charset="0"/>
                  <a:cs typeface="Arial" pitchFamily="34" charset="0"/>
                </a:rPr>
                <a:t>DatagramPacket</a:t>
              </a:r>
              <a:endParaRPr kumimoji="0" lang="vi-VN" sz="1800" b="0" i="0" u="none" strike="noStrike" cap="none" normalizeH="0" baseline="0">
                <a:ln>
                  <a:noFill/>
                </a:ln>
                <a:solidFill>
                  <a:schemeClr val="tx1"/>
                </a:solidFill>
                <a:effectLst/>
                <a:latin typeface="Tahoma" pitchFamily="34" charset="0"/>
                <a:cs typeface="Arial" pitchFamily="34" charset="0"/>
              </a:endParaRPr>
            </a:p>
          </p:txBody>
        </p:sp>
        <p:grpSp>
          <p:nvGrpSpPr>
            <p:cNvPr id="71" name="Group 70">
              <a:extLst>
                <a:ext uri="{FF2B5EF4-FFF2-40B4-BE49-F238E27FC236}">
                  <a16:creationId xmlns:a16="http://schemas.microsoft.com/office/drawing/2014/main" id="{15EBEF93-B8F5-4EB8-A31F-47BFFA199A17}"/>
                </a:ext>
              </a:extLst>
            </p:cNvPr>
            <p:cNvGrpSpPr/>
            <p:nvPr/>
          </p:nvGrpSpPr>
          <p:grpSpPr>
            <a:xfrm>
              <a:off x="4211961" y="5351777"/>
              <a:ext cx="1224136" cy="360040"/>
              <a:chOff x="4277615" y="5157192"/>
              <a:chExt cx="1080120" cy="360040"/>
            </a:xfrm>
            <a:solidFill>
              <a:schemeClr val="accent1">
                <a:lumMod val="20000"/>
                <a:lumOff val="80000"/>
              </a:schemeClr>
            </a:solidFill>
          </p:grpSpPr>
          <p:sp>
            <p:nvSpPr>
              <p:cNvPr id="72" name="Rectangle 71">
                <a:extLst>
                  <a:ext uri="{FF2B5EF4-FFF2-40B4-BE49-F238E27FC236}">
                    <a16:creationId xmlns:a16="http://schemas.microsoft.com/office/drawing/2014/main" id="{64864086-C0C7-4C60-ACAF-9DC034B706D6}"/>
                  </a:ext>
                </a:extLst>
              </p:cNvPr>
              <p:cNvSpPr/>
              <p:nvPr/>
            </p:nvSpPr>
            <p:spPr bwMode="auto">
              <a:xfrm>
                <a:off x="4277615" y="5157192"/>
                <a:ext cx="1080120" cy="360040"/>
              </a:xfrm>
              <a:prstGeom prst="rect">
                <a:avLst/>
              </a:prstGeom>
              <a:grpFill/>
              <a:ln w="12700" cap="flat" cmpd="sng" algn="ctr">
                <a:solidFill>
                  <a:srgbClr val="FF0000"/>
                </a:solidFill>
                <a:prstDash val="dash"/>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ahoma" pitchFamily="34" charset="0"/>
                    <a:cs typeface="Arial" pitchFamily="34" charset="0"/>
                  </a:rPr>
                  <a:t>B  B  B  B</a:t>
                </a:r>
                <a:endParaRPr kumimoji="0" lang="vi-VN" sz="1800" b="0" i="0" u="none" strike="noStrike" cap="none" normalizeH="0" baseline="0">
                  <a:ln>
                    <a:noFill/>
                  </a:ln>
                  <a:solidFill>
                    <a:schemeClr val="tx1"/>
                  </a:solidFill>
                  <a:effectLst/>
                  <a:latin typeface="Tahoma" pitchFamily="34" charset="0"/>
                  <a:cs typeface="Arial" pitchFamily="34" charset="0"/>
                </a:endParaRPr>
              </a:p>
            </p:txBody>
          </p:sp>
          <p:cxnSp>
            <p:nvCxnSpPr>
              <p:cNvPr id="73" name="Straight Connector 72">
                <a:extLst>
                  <a:ext uri="{FF2B5EF4-FFF2-40B4-BE49-F238E27FC236}">
                    <a16:creationId xmlns:a16="http://schemas.microsoft.com/office/drawing/2014/main" id="{E8736D19-105A-4A78-A672-6209491B7ADB}"/>
                  </a:ext>
                </a:extLst>
              </p:cNvPr>
              <p:cNvCxnSpPr>
                <a:stCxn id="72" idx="0"/>
                <a:endCxn id="72" idx="2"/>
              </p:cNvCxnSpPr>
              <p:nvPr/>
            </p:nvCxnSpPr>
            <p:spPr bwMode="auto">
              <a:xfrm>
                <a:off x="4817675" y="5157192"/>
                <a:ext cx="0" cy="360040"/>
              </a:xfrm>
              <a:prstGeom prst="line">
                <a:avLst/>
              </a:prstGeom>
              <a:grpFill/>
              <a:ln w="952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74" name="Straight Connector 73">
                <a:extLst>
                  <a:ext uri="{FF2B5EF4-FFF2-40B4-BE49-F238E27FC236}">
                    <a16:creationId xmlns:a16="http://schemas.microsoft.com/office/drawing/2014/main" id="{A2976C86-B9B9-4A00-8D96-BFCDFE4AB56D}"/>
                  </a:ext>
                </a:extLst>
              </p:cNvPr>
              <p:cNvCxnSpPr/>
              <p:nvPr/>
            </p:nvCxnSpPr>
            <p:spPr bwMode="auto">
              <a:xfrm>
                <a:off x="5292080" y="5157192"/>
                <a:ext cx="0" cy="360040"/>
              </a:xfrm>
              <a:prstGeom prst="line">
                <a:avLst/>
              </a:prstGeom>
              <a:grpFill/>
              <a:ln w="952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75" name="Straight Connector 74">
                <a:extLst>
                  <a:ext uri="{FF2B5EF4-FFF2-40B4-BE49-F238E27FC236}">
                    <a16:creationId xmlns:a16="http://schemas.microsoft.com/office/drawing/2014/main" id="{8F263DA4-43EA-456D-BB1B-06589CA051DF}"/>
                  </a:ext>
                </a:extLst>
              </p:cNvPr>
              <p:cNvCxnSpPr/>
              <p:nvPr/>
            </p:nvCxnSpPr>
            <p:spPr bwMode="auto">
              <a:xfrm>
                <a:off x="4788024" y="5157192"/>
                <a:ext cx="0" cy="360040"/>
              </a:xfrm>
              <a:prstGeom prst="line">
                <a:avLst/>
              </a:prstGeom>
              <a:grpFill/>
              <a:ln w="952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grpSp>
      <p:sp>
        <p:nvSpPr>
          <p:cNvPr id="76" name="TextBox 75">
            <a:extLst>
              <a:ext uri="{FF2B5EF4-FFF2-40B4-BE49-F238E27FC236}">
                <a16:creationId xmlns:a16="http://schemas.microsoft.com/office/drawing/2014/main" id="{46370FD9-100B-4F0A-A46A-82A05287C06A}"/>
              </a:ext>
            </a:extLst>
          </p:cNvPr>
          <p:cNvSpPr txBox="1"/>
          <p:nvPr/>
        </p:nvSpPr>
        <p:spPr>
          <a:xfrm>
            <a:off x="5844965" y="1685074"/>
            <a:ext cx="1300945" cy="369332"/>
          </a:xfrm>
          <a:prstGeom prst="rect">
            <a:avLst/>
          </a:prstGeom>
          <a:noFill/>
        </p:spPr>
        <p:txBody>
          <a:bodyPr wrap="square" rtlCol="0">
            <a:spAutoFit/>
          </a:bodyPr>
          <a:lstStyle/>
          <a:p>
            <a:r>
              <a:rPr lang="en-US"/>
              <a:t>Byte array</a:t>
            </a:r>
            <a:endParaRPr lang="vi-VN"/>
          </a:p>
        </p:txBody>
      </p:sp>
      <p:sp>
        <p:nvSpPr>
          <p:cNvPr id="77" name="Flowchart: Card 76">
            <a:extLst>
              <a:ext uri="{FF2B5EF4-FFF2-40B4-BE49-F238E27FC236}">
                <a16:creationId xmlns:a16="http://schemas.microsoft.com/office/drawing/2014/main" id="{97CEB55B-5FE1-4D49-AC25-F177CA0B2462}"/>
              </a:ext>
            </a:extLst>
          </p:cNvPr>
          <p:cNvSpPr/>
          <p:nvPr/>
        </p:nvSpPr>
        <p:spPr bwMode="auto">
          <a:xfrm>
            <a:off x="683568" y="1149660"/>
            <a:ext cx="1924428" cy="720080"/>
          </a:xfrm>
          <a:prstGeom prst="flowChartPunchedCard">
            <a:avLst/>
          </a:prstGeom>
          <a:ln>
            <a:headEnd type="none" w="sm" len="sm"/>
            <a:tailEnd type="none" w="sm" len="sm"/>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ahoma" pitchFamily="34" charset="0"/>
                <a:cs typeface="Arial" pitchFamily="34" charset="0"/>
              </a:rPr>
              <a:t>DatagramSocket</a:t>
            </a:r>
            <a:endParaRPr kumimoji="0" lang="vi-VN" sz="1800" b="0" i="0" u="none" strike="noStrike" cap="none" normalizeH="0" baseline="0">
              <a:ln>
                <a:noFill/>
              </a:ln>
              <a:solidFill>
                <a:schemeClr val="tx1"/>
              </a:solidFill>
              <a:effectLst/>
              <a:latin typeface="Tahoma" pitchFamily="34" charset="0"/>
              <a:cs typeface="Arial" pitchFamily="34" charset="0"/>
            </a:endParaRPr>
          </a:p>
        </p:txBody>
      </p:sp>
      <p:sp>
        <p:nvSpPr>
          <p:cNvPr id="78" name="Arrow: Left 77">
            <a:extLst>
              <a:ext uri="{FF2B5EF4-FFF2-40B4-BE49-F238E27FC236}">
                <a16:creationId xmlns:a16="http://schemas.microsoft.com/office/drawing/2014/main" id="{B26A1C92-5ECB-439E-807D-D9B8BC73CC4A}"/>
              </a:ext>
            </a:extLst>
          </p:cNvPr>
          <p:cNvSpPr/>
          <p:nvPr/>
        </p:nvSpPr>
        <p:spPr bwMode="auto">
          <a:xfrm>
            <a:off x="5706410" y="1505054"/>
            <a:ext cx="1439500" cy="180020"/>
          </a:xfrm>
          <a:prstGeom prst="leftArrow">
            <a:avLst/>
          </a:prstGeom>
          <a:solidFill>
            <a:schemeClr val="accent1"/>
          </a:solidFill>
          <a:ln w="9525"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vi-VN" sz="1800" b="0" i="0" u="none" strike="noStrike" cap="none" normalizeH="0" baseline="0">
              <a:ln>
                <a:noFill/>
              </a:ln>
              <a:solidFill>
                <a:schemeClr val="tx1"/>
              </a:solidFill>
              <a:effectLst/>
              <a:latin typeface="Tahoma" pitchFamily="34" charset="0"/>
              <a:cs typeface="Arial" pitchFamily="34" charset="0"/>
            </a:endParaRPr>
          </a:p>
        </p:txBody>
      </p:sp>
      <p:sp>
        <p:nvSpPr>
          <p:cNvPr id="79" name="Arrow: Left 78">
            <a:extLst>
              <a:ext uri="{FF2B5EF4-FFF2-40B4-BE49-F238E27FC236}">
                <a16:creationId xmlns:a16="http://schemas.microsoft.com/office/drawing/2014/main" id="{BB36BE5D-B1F9-4620-A0DE-ABE729E43186}"/>
              </a:ext>
            </a:extLst>
          </p:cNvPr>
          <p:cNvSpPr/>
          <p:nvPr/>
        </p:nvSpPr>
        <p:spPr bwMode="auto">
          <a:xfrm>
            <a:off x="2619820" y="1542570"/>
            <a:ext cx="1214382" cy="180020"/>
          </a:xfrm>
          <a:prstGeom prst="leftArrow">
            <a:avLst/>
          </a:prstGeom>
          <a:solidFill>
            <a:schemeClr val="accent1"/>
          </a:solidFill>
          <a:ln w="9525"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vi-VN" sz="1800" b="0" i="0" u="none" strike="noStrike" cap="none" normalizeH="0" baseline="0">
              <a:ln>
                <a:noFill/>
              </a:ln>
              <a:solidFill>
                <a:schemeClr val="tx1"/>
              </a:solidFill>
              <a:effectLst/>
              <a:latin typeface="Tahoma" pitchFamily="34" charset="0"/>
              <a:cs typeface="Arial" pitchFamily="34" charset="0"/>
            </a:endParaRPr>
          </a:p>
        </p:txBody>
      </p:sp>
      <p:sp>
        <p:nvSpPr>
          <p:cNvPr id="80" name="Arrow: Down 79">
            <a:extLst>
              <a:ext uri="{FF2B5EF4-FFF2-40B4-BE49-F238E27FC236}">
                <a16:creationId xmlns:a16="http://schemas.microsoft.com/office/drawing/2014/main" id="{505AFD68-CF3C-464A-9691-CE90911DAD9F}"/>
              </a:ext>
            </a:extLst>
          </p:cNvPr>
          <p:cNvSpPr/>
          <p:nvPr/>
        </p:nvSpPr>
        <p:spPr bwMode="auto">
          <a:xfrm>
            <a:off x="1383110" y="1891734"/>
            <a:ext cx="144016" cy="807408"/>
          </a:xfrm>
          <a:prstGeom prst="downArrow">
            <a:avLst/>
          </a:prstGeom>
          <a:solidFill>
            <a:schemeClr val="accent1"/>
          </a:solidFill>
          <a:ln w="9525"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vi-VN" sz="1800" b="0" i="0" u="none" strike="noStrike" cap="none" normalizeH="0" baseline="0">
              <a:ln>
                <a:noFill/>
              </a:ln>
              <a:solidFill>
                <a:schemeClr val="tx1"/>
              </a:solidFill>
              <a:effectLst/>
              <a:latin typeface="Tahoma" pitchFamily="34" charset="0"/>
              <a:cs typeface="Arial" pitchFamily="34" charset="0"/>
            </a:endParaRPr>
          </a:p>
        </p:txBody>
      </p:sp>
      <p:sp>
        <p:nvSpPr>
          <p:cNvPr id="81" name="Rectangle 80">
            <a:extLst>
              <a:ext uri="{FF2B5EF4-FFF2-40B4-BE49-F238E27FC236}">
                <a16:creationId xmlns:a16="http://schemas.microsoft.com/office/drawing/2014/main" id="{1EF1D59A-2E62-4240-9E2E-9824C1863E60}"/>
              </a:ext>
            </a:extLst>
          </p:cNvPr>
          <p:cNvSpPr/>
          <p:nvPr/>
        </p:nvSpPr>
        <p:spPr bwMode="auto">
          <a:xfrm>
            <a:off x="908878" y="2677148"/>
            <a:ext cx="1076908" cy="360040"/>
          </a:xfrm>
          <a:prstGeom prst="rect">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ahoma" pitchFamily="34" charset="0"/>
                <a:cs typeface="Arial" pitchFamily="34" charset="0"/>
              </a:rPr>
              <a:t>Packet</a:t>
            </a:r>
            <a:endParaRPr kumimoji="0" lang="vi-VN" sz="1800" b="0" i="0" u="none" strike="noStrike" cap="none" normalizeH="0" baseline="0">
              <a:ln>
                <a:noFill/>
              </a:ln>
              <a:solidFill>
                <a:schemeClr val="tx1"/>
              </a:solidFill>
              <a:effectLst/>
              <a:latin typeface="Tahoma" pitchFamily="34" charset="0"/>
              <a:cs typeface="Arial" pitchFamily="34" charset="0"/>
            </a:endParaRPr>
          </a:p>
        </p:txBody>
      </p:sp>
      <p:sp>
        <p:nvSpPr>
          <p:cNvPr id="82" name="TextBox 81">
            <a:extLst>
              <a:ext uri="{FF2B5EF4-FFF2-40B4-BE49-F238E27FC236}">
                <a16:creationId xmlns:a16="http://schemas.microsoft.com/office/drawing/2014/main" id="{34D4C1F7-24AC-431C-B76E-057B242A6AB3}"/>
              </a:ext>
            </a:extLst>
          </p:cNvPr>
          <p:cNvSpPr txBox="1"/>
          <p:nvPr/>
        </p:nvSpPr>
        <p:spPr>
          <a:xfrm>
            <a:off x="1645782" y="4437112"/>
            <a:ext cx="1262542" cy="369332"/>
          </a:xfrm>
          <a:prstGeom prst="rect">
            <a:avLst/>
          </a:prstGeom>
          <a:noFill/>
        </p:spPr>
        <p:txBody>
          <a:bodyPr wrap="square" rtlCol="0">
            <a:spAutoFit/>
          </a:bodyPr>
          <a:lstStyle/>
          <a:p>
            <a:r>
              <a:rPr lang="en-US"/>
              <a:t>receive()</a:t>
            </a:r>
            <a:endParaRPr lang="vi-VN"/>
          </a:p>
        </p:txBody>
      </p:sp>
      <p:sp>
        <p:nvSpPr>
          <p:cNvPr id="83" name="TextBox 82">
            <a:extLst>
              <a:ext uri="{FF2B5EF4-FFF2-40B4-BE49-F238E27FC236}">
                <a16:creationId xmlns:a16="http://schemas.microsoft.com/office/drawing/2014/main" id="{7B99B455-D949-4A83-BF2A-3D2555D061E7}"/>
              </a:ext>
            </a:extLst>
          </p:cNvPr>
          <p:cNvSpPr txBox="1"/>
          <p:nvPr/>
        </p:nvSpPr>
        <p:spPr>
          <a:xfrm>
            <a:off x="1572378" y="2009594"/>
            <a:ext cx="1262542" cy="369332"/>
          </a:xfrm>
          <a:prstGeom prst="rect">
            <a:avLst/>
          </a:prstGeom>
          <a:noFill/>
        </p:spPr>
        <p:txBody>
          <a:bodyPr wrap="square" rtlCol="0">
            <a:spAutoFit/>
          </a:bodyPr>
          <a:lstStyle/>
          <a:p>
            <a:r>
              <a:rPr lang="en-US"/>
              <a:t>send()</a:t>
            </a:r>
            <a:endParaRPr lang="vi-VN"/>
          </a:p>
        </p:txBody>
      </p:sp>
      <p:grpSp>
        <p:nvGrpSpPr>
          <p:cNvPr id="84" name="Group 83">
            <a:extLst>
              <a:ext uri="{FF2B5EF4-FFF2-40B4-BE49-F238E27FC236}">
                <a16:creationId xmlns:a16="http://schemas.microsoft.com/office/drawing/2014/main" id="{4B0FFBF1-0182-4950-88EC-ACD28E328157}"/>
              </a:ext>
            </a:extLst>
          </p:cNvPr>
          <p:cNvGrpSpPr/>
          <p:nvPr/>
        </p:nvGrpSpPr>
        <p:grpSpPr>
          <a:xfrm>
            <a:off x="5773677" y="4901727"/>
            <a:ext cx="1224136" cy="360040"/>
            <a:chOff x="4499992" y="5157192"/>
            <a:chExt cx="1080120" cy="360040"/>
          </a:xfrm>
          <a:solidFill>
            <a:schemeClr val="accent1">
              <a:lumMod val="20000"/>
              <a:lumOff val="80000"/>
            </a:schemeClr>
          </a:solidFill>
        </p:grpSpPr>
        <p:sp>
          <p:nvSpPr>
            <p:cNvPr id="85" name="Rectangle 84">
              <a:extLst>
                <a:ext uri="{FF2B5EF4-FFF2-40B4-BE49-F238E27FC236}">
                  <a16:creationId xmlns:a16="http://schemas.microsoft.com/office/drawing/2014/main" id="{3AC4CC27-3B36-42B8-86D6-B336A821FB6F}"/>
                </a:ext>
              </a:extLst>
            </p:cNvPr>
            <p:cNvSpPr/>
            <p:nvPr/>
          </p:nvSpPr>
          <p:spPr bwMode="auto">
            <a:xfrm>
              <a:off x="4499992" y="5157192"/>
              <a:ext cx="1080120" cy="360040"/>
            </a:xfrm>
            <a:prstGeom prst="rect">
              <a:avLst/>
            </a:prstGeom>
            <a:grpFill/>
            <a:ln w="12700" cap="flat" cmpd="sng" algn="ctr">
              <a:solidFill>
                <a:srgbClr val="FF0000"/>
              </a:solidFill>
              <a:prstDash val="dash"/>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ahoma" pitchFamily="34" charset="0"/>
                  <a:cs typeface="Arial" pitchFamily="34" charset="0"/>
                </a:rPr>
                <a:t>B  B  B  B</a:t>
              </a:r>
              <a:endParaRPr kumimoji="0" lang="vi-VN" sz="1800" b="0" i="0" u="none" strike="noStrike" cap="none" normalizeH="0" baseline="0">
                <a:ln>
                  <a:noFill/>
                </a:ln>
                <a:solidFill>
                  <a:schemeClr val="tx1"/>
                </a:solidFill>
                <a:effectLst/>
                <a:latin typeface="Tahoma" pitchFamily="34" charset="0"/>
                <a:cs typeface="Arial" pitchFamily="34" charset="0"/>
              </a:endParaRPr>
            </a:p>
          </p:txBody>
        </p:sp>
        <p:cxnSp>
          <p:nvCxnSpPr>
            <p:cNvPr id="86" name="Straight Connector 85">
              <a:extLst>
                <a:ext uri="{FF2B5EF4-FFF2-40B4-BE49-F238E27FC236}">
                  <a16:creationId xmlns:a16="http://schemas.microsoft.com/office/drawing/2014/main" id="{64F615C9-B040-4830-BE58-8315B4608F90}"/>
                </a:ext>
              </a:extLst>
            </p:cNvPr>
            <p:cNvCxnSpPr>
              <a:stCxn id="85" idx="0"/>
              <a:endCxn id="85" idx="2"/>
            </p:cNvCxnSpPr>
            <p:nvPr/>
          </p:nvCxnSpPr>
          <p:spPr bwMode="auto">
            <a:xfrm>
              <a:off x="5040052" y="5157192"/>
              <a:ext cx="0" cy="360040"/>
            </a:xfrm>
            <a:prstGeom prst="line">
              <a:avLst/>
            </a:prstGeom>
            <a:grpFill/>
            <a:ln w="952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7" name="Straight Connector 86">
              <a:extLst>
                <a:ext uri="{FF2B5EF4-FFF2-40B4-BE49-F238E27FC236}">
                  <a16:creationId xmlns:a16="http://schemas.microsoft.com/office/drawing/2014/main" id="{BDBE7EC2-AE80-497A-9054-47C8DF0F6E6C}"/>
                </a:ext>
              </a:extLst>
            </p:cNvPr>
            <p:cNvCxnSpPr/>
            <p:nvPr/>
          </p:nvCxnSpPr>
          <p:spPr bwMode="auto">
            <a:xfrm>
              <a:off x="5292080" y="5157192"/>
              <a:ext cx="0" cy="360040"/>
            </a:xfrm>
            <a:prstGeom prst="line">
              <a:avLst/>
            </a:prstGeom>
            <a:grpFill/>
            <a:ln w="952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8" name="Straight Connector 87">
              <a:extLst>
                <a:ext uri="{FF2B5EF4-FFF2-40B4-BE49-F238E27FC236}">
                  <a16:creationId xmlns:a16="http://schemas.microsoft.com/office/drawing/2014/main" id="{E7880BA4-777E-4676-A603-54F92482D241}"/>
                </a:ext>
              </a:extLst>
            </p:cNvPr>
            <p:cNvCxnSpPr/>
            <p:nvPr/>
          </p:nvCxnSpPr>
          <p:spPr bwMode="auto">
            <a:xfrm>
              <a:off x="4788024" y="5157192"/>
              <a:ext cx="0" cy="360040"/>
            </a:xfrm>
            <a:prstGeom prst="line">
              <a:avLst/>
            </a:prstGeom>
            <a:grpFill/>
            <a:ln w="952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sp>
        <p:nvSpPr>
          <p:cNvPr id="93" name="TextBox 92">
            <a:extLst>
              <a:ext uri="{FF2B5EF4-FFF2-40B4-BE49-F238E27FC236}">
                <a16:creationId xmlns:a16="http://schemas.microsoft.com/office/drawing/2014/main" id="{E611ED2D-9B8D-443F-8764-5D08B13A540E}"/>
              </a:ext>
            </a:extLst>
          </p:cNvPr>
          <p:cNvSpPr txBox="1"/>
          <p:nvPr/>
        </p:nvSpPr>
        <p:spPr>
          <a:xfrm>
            <a:off x="3956723" y="2210837"/>
            <a:ext cx="3273962" cy="646331"/>
          </a:xfrm>
          <a:prstGeom prst="rect">
            <a:avLst/>
          </a:prstGeom>
          <a:noFill/>
        </p:spPr>
        <p:txBody>
          <a:bodyPr wrap="square" rtlCol="0">
            <a:spAutoFit/>
          </a:bodyPr>
          <a:lstStyle/>
          <a:p>
            <a:r>
              <a:rPr lang="en-US" b="1" u="sng"/>
              <a:t>Sender:</a:t>
            </a:r>
          </a:p>
          <a:p>
            <a:r>
              <a:rPr lang="en-US" b="1"/>
              <a:t>Construct</a:t>
            </a:r>
            <a:r>
              <a:rPr lang="en-US"/>
              <a:t> a DatagramPacket</a:t>
            </a:r>
            <a:endParaRPr lang="vi-VN"/>
          </a:p>
        </p:txBody>
      </p:sp>
      <p:sp>
        <p:nvSpPr>
          <p:cNvPr id="94" name="TextBox 93">
            <a:extLst>
              <a:ext uri="{FF2B5EF4-FFF2-40B4-BE49-F238E27FC236}">
                <a16:creationId xmlns:a16="http://schemas.microsoft.com/office/drawing/2014/main" id="{FD50395A-DE60-410D-99CC-829904933291}"/>
              </a:ext>
            </a:extLst>
          </p:cNvPr>
          <p:cNvSpPr txBox="1"/>
          <p:nvPr/>
        </p:nvSpPr>
        <p:spPr>
          <a:xfrm>
            <a:off x="3909715" y="3846323"/>
            <a:ext cx="3273962" cy="646331"/>
          </a:xfrm>
          <a:prstGeom prst="rect">
            <a:avLst/>
          </a:prstGeom>
          <a:noFill/>
        </p:spPr>
        <p:txBody>
          <a:bodyPr wrap="square" rtlCol="0">
            <a:spAutoFit/>
          </a:bodyPr>
          <a:lstStyle/>
          <a:p>
            <a:r>
              <a:rPr lang="en-US" b="1" u="sng"/>
              <a:t>Receiver:</a:t>
            </a:r>
          </a:p>
          <a:p>
            <a:r>
              <a:rPr lang="en-US" b="1"/>
              <a:t>Read</a:t>
            </a:r>
            <a:r>
              <a:rPr lang="en-US"/>
              <a:t> from a DatagramPacket</a:t>
            </a:r>
            <a:endParaRPr lang="vi-VN"/>
          </a:p>
        </p:txBody>
      </p:sp>
    </p:spTree>
    <p:extLst>
      <p:ext uri="{BB962C8B-B14F-4D97-AF65-F5344CB8AC3E}">
        <p14:creationId xmlns:p14="http://schemas.microsoft.com/office/powerpoint/2010/main" val="584755147"/>
      </p:ext>
    </p:extLst>
  </p:cSld>
  <p:clrMapOvr>
    <a:masterClrMapping/>
  </p:clrMapOvr>
  <p:transition spd="med">
    <p:comb/>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5650" name="Rectangle 2"/>
          <p:cNvSpPr>
            <a:spLocks noGrp="1" noChangeArrowheads="1"/>
          </p:cNvSpPr>
          <p:nvPr>
            <p:ph type="title"/>
          </p:nvPr>
        </p:nvSpPr>
        <p:spPr/>
        <p:txBody>
          <a:bodyPr/>
          <a:lstStyle/>
          <a:p>
            <a:pPr>
              <a:defRPr/>
            </a:pPr>
            <a:r>
              <a:rPr lang="en-US"/>
              <a:t>DatagramPacket Class</a:t>
            </a:r>
          </a:p>
        </p:txBody>
      </p:sp>
      <p:pic>
        <p:nvPicPr>
          <p:cNvPr id="68611" name="Picture 4"/>
          <p:cNvPicPr>
            <a:picLocks noGrp="1" noChangeAspect="1" noChangeArrowheads="1"/>
          </p:cNvPicPr>
          <p:nvPr>
            <p:ph idx="1"/>
          </p:nvPr>
        </p:nvPicPr>
        <p:blipFill rotWithShape="1">
          <a:blip r:embed="rId2" cstate="print"/>
          <a:srcRect l="1" r="-1113" b="18008"/>
          <a:stretch/>
        </p:blipFill>
        <p:spPr>
          <a:xfrm>
            <a:off x="3501795" y="2204864"/>
            <a:ext cx="5625635" cy="4104456"/>
          </a:xfrm>
          <a:noFill/>
        </p:spPr>
      </p:pic>
      <p:sp>
        <p:nvSpPr>
          <p:cNvPr id="68612" name="Text Box 6"/>
          <p:cNvSpPr txBox="1">
            <a:spLocks noChangeArrowheads="1"/>
          </p:cNvSpPr>
          <p:nvPr/>
        </p:nvSpPr>
        <p:spPr bwMode="auto">
          <a:xfrm>
            <a:off x="352493" y="2348880"/>
            <a:ext cx="3167062" cy="1552575"/>
          </a:xfrm>
          <a:prstGeom prst="rect">
            <a:avLst/>
          </a:prstGeom>
          <a:noFill/>
          <a:ln w="9525">
            <a:noFill/>
            <a:miter lim="800000"/>
            <a:headEnd type="none" w="sm" len="sm"/>
            <a:tailEnd type="none" w="sm" len="sm"/>
          </a:ln>
        </p:spPr>
        <p:txBody>
          <a:bodyPr>
            <a:spAutoFit/>
          </a:bodyPr>
          <a:lstStyle/>
          <a:p>
            <a:pPr>
              <a:spcBef>
                <a:spcPct val="50000"/>
              </a:spcBef>
              <a:buClr>
                <a:srgbClr val="6699FF"/>
              </a:buClr>
            </a:pPr>
            <a:r>
              <a:rPr lang="en-US" sz="2400" b="1">
                <a:solidFill>
                  <a:srgbClr val="FF0000"/>
                </a:solidFill>
              </a:rPr>
              <a:t>Port (Remote Port)</a:t>
            </a:r>
          </a:p>
          <a:p>
            <a:pPr>
              <a:spcBef>
                <a:spcPct val="50000"/>
              </a:spcBef>
              <a:buClr>
                <a:srgbClr val="6699FF"/>
              </a:buClr>
            </a:pPr>
            <a:r>
              <a:rPr lang="en-US" sz="2400" b="1">
                <a:solidFill>
                  <a:srgbClr val="0000FF"/>
                </a:solidFill>
                <a:latin typeface="Arial" pitchFamily="34" charset="0"/>
              </a:rPr>
              <a:t>DataPacket(port)</a:t>
            </a:r>
          </a:p>
          <a:p>
            <a:pPr>
              <a:spcBef>
                <a:spcPct val="50000"/>
              </a:spcBef>
              <a:buClr>
                <a:srgbClr val="6699FF"/>
              </a:buClr>
            </a:pPr>
            <a:r>
              <a:rPr lang="en-US" sz="2400" b="1">
                <a:solidFill>
                  <a:srgbClr val="0000FF"/>
                </a:solidFill>
                <a:latin typeface="Arial" pitchFamily="34" charset="0"/>
              </a:rPr>
              <a:t>…setPort(port)</a:t>
            </a:r>
          </a:p>
        </p:txBody>
      </p:sp>
      <p:sp>
        <p:nvSpPr>
          <p:cNvPr id="2" name="Rectangle 1"/>
          <p:cNvSpPr/>
          <p:nvPr/>
        </p:nvSpPr>
        <p:spPr>
          <a:xfrm>
            <a:off x="251520" y="716503"/>
            <a:ext cx="8875910" cy="1200329"/>
          </a:xfrm>
          <a:prstGeom prst="rect">
            <a:avLst/>
          </a:prstGeom>
        </p:spPr>
        <p:txBody>
          <a:bodyPr wrap="square">
            <a:spAutoFit/>
          </a:bodyPr>
          <a:lstStyle/>
          <a:p>
            <a:r>
              <a:rPr lang="en-US" sz="2400">
                <a:solidFill>
                  <a:srgbClr val="000000"/>
                </a:solidFill>
                <a:latin typeface="+mj-lt"/>
              </a:rPr>
              <a:t>is a </a:t>
            </a:r>
            <a:r>
              <a:rPr lang="en-US" sz="2400" b="1">
                <a:solidFill>
                  <a:srgbClr val="000000"/>
                </a:solidFill>
                <a:latin typeface="+mj-lt"/>
              </a:rPr>
              <a:t>wrapper for an array of bytes </a:t>
            </a:r>
            <a:r>
              <a:rPr lang="en-US" sz="2400">
                <a:solidFill>
                  <a:srgbClr val="000000"/>
                </a:solidFill>
                <a:latin typeface="+mj-lt"/>
              </a:rPr>
              <a:t>from which data will be sentor into which data will be received. It also </a:t>
            </a:r>
            <a:r>
              <a:rPr lang="en-US" sz="2400" b="1">
                <a:solidFill>
                  <a:srgbClr val="000000"/>
                </a:solidFill>
                <a:latin typeface="+mj-lt"/>
              </a:rPr>
              <a:t>contains</a:t>
            </a:r>
            <a:r>
              <a:rPr lang="en-US" sz="2400">
                <a:solidFill>
                  <a:srgbClr val="000000"/>
                </a:solidFill>
                <a:latin typeface="+mj-lt"/>
              </a:rPr>
              <a:t> the </a:t>
            </a:r>
            <a:r>
              <a:rPr lang="en-US" sz="2400" b="1">
                <a:solidFill>
                  <a:srgbClr val="000000"/>
                </a:solidFill>
                <a:latin typeface="+mj-lt"/>
              </a:rPr>
              <a:t>address</a:t>
            </a:r>
            <a:r>
              <a:rPr lang="en-US" sz="2400">
                <a:solidFill>
                  <a:srgbClr val="000000"/>
                </a:solidFill>
                <a:latin typeface="+mj-lt"/>
              </a:rPr>
              <a:t> and </a:t>
            </a:r>
            <a:r>
              <a:rPr lang="en-US" sz="2400" b="1">
                <a:solidFill>
                  <a:srgbClr val="000000"/>
                </a:solidFill>
                <a:latin typeface="+mj-lt"/>
              </a:rPr>
              <a:t>port</a:t>
            </a:r>
            <a:r>
              <a:rPr lang="en-US" sz="2400">
                <a:solidFill>
                  <a:srgbClr val="000000"/>
                </a:solidFill>
                <a:latin typeface="+mj-lt"/>
              </a:rPr>
              <a:t> to which the packet will be sent.</a:t>
            </a:r>
          </a:p>
        </p:txBody>
      </p:sp>
    </p:spTree>
  </p:cSld>
  <p:clrMapOvr>
    <a:masterClrMapping/>
  </p:clrMapOvr>
  <p:transition spd="med">
    <p:comb/>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D819A-BA42-49C4-9EA3-4ADBD0E2295E}"/>
              </a:ext>
            </a:extLst>
          </p:cNvPr>
          <p:cNvSpPr>
            <a:spLocks noGrp="1"/>
          </p:cNvSpPr>
          <p:nvPr>
            <p:ph type="title"/>
          </p:nvPr>
        </p:nvSpPr>
        <p:spPr/>
        <p:txBody>
          <a:bodyPr/>
          <a:lstStyle/>
          <a:p>
            <a:r>
              <a:rPr lang="vi-VN"/>
              <a:t>DatagramPacket - Constructors</a:t>
            </a:r>
          </a:p>
        </p:txBody>
      </p:sp>
      <p:sp>
        <p:nvSpPr>
          <p:cNvPr id="3" name="Content Placeholder 2">
            <a:extLst>
              <a:ext uri="{FF2B5EF4-FFF2-40B4-BE49-F238E27FC236}">
                <a16:creationId xmlns:a16="http://schemas.microsoft.com/office/drawing/2014/main" id="{EA23219D-A0D6-4A46-891B-412178719353}"/>
              </a:ext>
            </a:extLst>
          </p:cNvPr>
          <p:cNvSpPr>
            <a:spLocks noGrp="1"/>
          </p:cNvSpPr>
          <p:nvPr>
            <p:ph idx="1"/>
          </p:nvPr>
        </p:nvSpPr>
        <p:spPr/>
        <p:txBody>
          <a:bodyPr/>
          <a:lstStyle/>
          <a:p>
            <a:r>
              <a:rPr lang="en-US" b="1">
                <a:solidFill>
                  <a:srgbClr val="0000FF"/>
                </a:solidFill>
              </a:rPr>
              <a:t>DatagramPacket(byte[] barr, int length)</a:t>
            </a:r>
          </a:p>
          <a:p>
            <a:pPr lvl="1"/>
            <a:r>
              <a:rPr lang="en-US" sz="2800"/>
              <a:t>creates a datagram packet. This constructor is used to </a:t>
            </a:r>
            <a:r>
              <a:rPr lang="en-US" sz="2800" b="1"/>
              <a:t>receive the packets</a:t>
            </a:r>
            <a:r>
              <a:rPr lang="en-US" sz="2800"/>
              <a:t>.</a:t>
            </a:r>
          </a:p>
          <a:p>
            <a:r>
              <a:rPr lang="en-US" b="1">
                <a:solidFill>
                  <a:srgbClr val="0000FF"/>
                </a:solidFill>
              </a:rPr>
              <a:t>DatagramPacket(byte[] barr, int length, 				InetAddress address, int port)</a:t>
            </a:r>
          </a:p>
          <a:p>
            <a:pPr lvl="1"/>
            <a:r>
              <a:rPr lang="en-US" sz="2800"/>
              <a:t>creates a datagram packet. This constructor is used to </a:t>
            </a:r>
            <a:r>
              <a:rPr lang="en-US" sz="2800" b="1"/>
              <a:t>send the packets</a:t>
            </a:r>
            <a:r>
              <a:rPr lang="en-US" sz="2800"/>
              <a:t>.</a:t>
            </a:r>
            <a:endParaRPr lang="vi-VN" sz="2800"/>
          </a:p>
        </p:txBody>
      </p:sp>
    </p:spTree>
    <p:extLst>
      <p:ext uri="{BB962C8B-B14F-4D97-AF65-F5344CB8AC3E}">
        <p14:creationId xmlns:p14="http://schemas.microsoft.com/office/powerpoint/2010/main" val="3835378966"/>
      </p:ext>
    </p:extLst>
  </p:cSld>
  <p:clrMapOvr>
    <a:masterClrMapping/>
  </p:clrMapOvr>
  <p:transition spd="med">
    <p:comb/>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a:xfrm>
            <a:off x="762000" y="76200"/>
            <a:ext cx="8382000" cy="533400"/>
          </a:xfrm>
        </p:spPr>
        <p:txBody>
          <a:bodyPr/>
          <a:lstStyle/>
          <a:p>
            <a:pPr eaLnBrk="1" hangingPunct="1">
              <a:defRPr/>
            </a:pPr>
            <a:r>
              <a:rPr lang="en-US">
                <a:cs typeface="Times New Roman" pitchFamily="18" charset="0"/>
              </a:rPr>
              <a:t>The conceptual model of the socket API</a:t>
            </a:r>
            <a:r>
              <a:rPr lang="en-US"/>
              <a:t> </a:t>
            </a:r>
          </a:p>
        </p:txBody>
      </p:sp>
      <p:graphicFrame>
        <p:nvGraphicFramePr>
          <p:cNvPr id="1026" name="Object 3"/>
          <p:cNvGraphicFramePr>
            <a:graphicFrameLocks noGrp="1" noChangeAspect="1"/>
          </p:cNvGraphicFramePr>
          <p:nvPr>
            <p:ph type="body" idx="1"/>
            <p:extLst>
              <p:ext uri="{D42A27DB-BD31-4B8C-83A1-F6EECF244321}">
                <p14:modId xmlns:p14="http://schemas.microsoft.com/office/powerpoint/2010/main" val="1429356502"/>
              </p:ext>
            </p:extLst>
          </p:nvPr>
        </p:nvGraphicFramePr>
        <p:xfrm>
          <a:off x="251520" y="609600"/>
          <a:ext cx="9134475" cy="5343872"/>
        </p:xfrm>
        <a:graphic>
          <a:graphicData uri="http://schemas.openxmlformats.org/presentationml/2006/ole">
            <mc:AlternateContent xmlns:mc="http://schemas.openxmlformats.org/markup-compatibility/2006">
              <mc:Choice xmlns:v="urn:schemas-microsoft-com:vml" Requires="v">
                <p:oleObj spid="_x0000_s1080" name="SmartDraw" r:id="rId3" imgW="3133080" imgH="1694520" progId="SmartDraw.2">
                  <p:embed/>
                </p:oleObj>
              </mc:Choice>
              <mc:Fallback>
                <p:oleObj name="SmartDraw" r:id="rId3" imgW="3133080" imgH="1694520" progId="SmartDraw.2">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520" y="609600"/>
                        <a:ext cx="9134475" cy="5343872"/>
                      </a:xfrm>
                      <a:prstGeom prst="rect">
                        <a:avLst/>
                      </a:prstGeom>
                      <a:noFill/>
                      <a:extLst/>
                    </p:spPr>
                  </p:pic>
                </p:oleObj>
              </mc:Fallback>
            </mc:AlternateContent>
          </a:graphicData>
        </a:graphic>
      </p:graphicFrame>
      <p:sp>
        <p:nvSpPr>
          <p:cNvPr id="2" name="Rectangle 1">
            <a:extLst>
              <a:ext uri="{FF2B5EF4-FFF2-40B4-BE49-F238E27FC236}">
                <a16:creationId xmlns:a16="http://schemas.microsoft.com/office/drawing/2014/main" id="{E042B8CA-DB18-4BB6-BE41-9F2A099422D4}"/>
              </a:ext>
            </a:extLst>
          </p:cNvPr>
          <p:cNvSpPr/>
          <p:nvPr/>
        </p:nvSpPr>
        <p:spPr>
          <a:xfrm>
            <a:off x="2339752" y="2981826"/>
            <a:ext cx="4803816" cy="523220"/>
          </a:xfrm>
          <a:prstGeom prst="rect">
            <a:avLst/>
          </a:prstGeom>
        </p:spPr>
        <p:txBody>
          <a:bodyPr wrap="none">
            <a:spAutoFit/>
          </a:bodyPr>
          <a:lstStyle/>
          <a:p>
            <a:r>
              <a:rPr lang="vi-VN" sz="2800" b="1"/>
              <a:t>Socket</a:t>
            </a:r>
            <a:r>
              <a:rPr lang="vi-VN" sz="2800"/>
              <a:t>: two-way connection</a:t>
            </a:r>
          </a:p>
        </p:txBody>
      </p:sp>
    </p:spTree>
  </p:cSld>
  <p:clrMapOvr>
    <a:masterClrMapping/>
  </p:clrMapOvr>
  <p:transition spd="med">
    <p:comb/>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Creating a UDP DatagramPacket </a:t>
            </a:r>
          </a:p>
        </p:txBody>
      </p:sp>
      <p:sp>
        <p:nvSpPr>
          <p:cNvPr id="3" name="Content Placeholder 2"/>
          <p:cNvSpPr>
            <a:spLocks noGrp="1"/>
          </p:cNvSpPr>
          <p:nvPr>
            <p:ph idx="1"/>
          </p:nvPr>
        </p:nvSpPr>
        <p:spPr/>
        <p:txBody>
          <a:bodyPr/>
          <a:lstStyle/>
          <a:p>
            <a:pPr marL="0" indent="0">
              <a:buNone/>
            </a:pPr>
            <a:r>
              <a:rPr lang="en-US" b="1"/>
              <a:t>1. to receive data from a remote machine</a:t>
            </a:r>
          </a:p>
          <a:p>
            <a:r>
              <a:rPr lang="en-US">
                <a:solidFill>
                  <a:srgbClr val="0000FF"/>
                </a:solidFill>
              </a:rPr>
              <a:t>DatagramPacket(</a:t>
            </a:r>
            <a:r>
              <a:rPr lang="en-US" b="1">
                <a:solidFill>
                  <a:srgbClr val="FF0000"/>
                </a:solidFill>
              </a:rPr>
              <a:t>byte[] buffer, int length</a:t>
            </a:r>
            <a:r>
              <a:rPr lang="en-US">
                <a:solidFill>
                  <a:srgbClr val="0000FF"/>
                </a:solidFill>
              </a:rPr>
              <a:t>)</a:t>
            </a:r>
          </a:p>
          <a:p>
            <a:r>
              <a:rPr lang="en-US"/>
              <a:t>DatagramPacket packet =</a:t>
            </a:r>
            <a:br>
              <a:rPr lang="en-US"/>
            </a:br>
            <a:r>
              <a:rPr lang="en-US"/>
              <a:t>	new DatagramPacket(new byte[256], 256);</a:t>
            </a:r>
          </a:p>
          <a:p>
            <a:pPr marL="0" indent="0">
              <a:buNone/>
            </a:pPr>
            <a:r>
              <a:rPr lang="en-US" b="1"/>
              <a:t>2. to send data to a remote machine</a:t>
            </a:r>
          </a:p>
          <a:p>
            <a:r>
              <a:rPr lang="en-US">
                <a:solidFill>
                  <a:srgbClr val="0000FF"/>
                </a:solidFill>
              </a:rPr>
              <a:t>DatagramPacket(byte[] buffer, int length, </a:t>
            </a:r>
            <a:br>
              <a:rPr lang="en-US">
                <a:solidFill>
                  <a:srgbClr val="0000FF"/>
                </a:solidFill>
              </a:rPr>
            </a:br>
            <a:r>
              <a:rPr lang="en-US">
                <a:solidFill>
                  <a:srgbClr val="0000FF"/>
                </a:solidFill>
              </a:rPr>
              <a:t>InetAddress dest_addr, int dest_port)</a:t>
            </a:r>
          </a:p>
          <a:p>
            <a:pPr marL="60325" indent="228600"/>
            <a:r>
              <a:rPr lang="en-US"/>
              <a:t>DatagramPacket packet = new DatagramPacket(new byte[128], 128, </a:t>
            </a:r>
            <a:r>
              <a:rPr lang="en-US" b="1">
                <a:solidFill>
                  <a:srgbClr val="FF0000"/>
                </a:solidFill>
              </a:rPr>
              <a:t>address, port </a:t>
            </a:r>
            <a:r>
              <a:rPr lang="en-US"/>
              <a:t>);</a:t>
            </a:r>
            <a:endParaRPr lang="vi-VN"/>
          </a:p>
        </p:txBody>
      </p:sp>
    </p:spTree>
    <p:extLst>
      <p:ext uri="{BB962C8B-B14F-4D97-AF65-F5344CB8AC3E}">
        <p14:creationId xmlns:p14="http://schemas.microsoft.com/office/powerpoint/2010/main" val="1944925316"/>
      </p:ext>
    </p:extLst>
  </p:cSld>
  <p:clrMapOvr>
    <a:masterClrMapping/>
  </p:clrMapOvr>
  <p:transition spd="med">
    <p:comb/>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7698" name="Rectangle 2"/>
          <p:cNvSpPr>
            <a:spLocks noGrp="1" noChangeArrowheads="1"/>
          </p:cNvSpPr>
          <p:nvPr>
            <p:ph type="title"/>
          </p:nvPr>
        </p:nvSpPr>
        <p:spPr/>
        <p:txBody>
          <a:bodyPr/>
          <a:lstStyle/>
          <a:p>
            <a:pPr>
              <a:defRPr/>
            </a:pPr>
            <a:r>
              <a:rPr lang="en-US"/>
              <a:t>DatagramPacket</a:t>
            </a:r>
          </a:p>
        </p:txBody>
      </p:sp>
      <p:sp>
        <p:nvSpPr>
          <p:cNvPr id="70659" name="Rectangle 3"/>
          <p:cNvSpPr>
            <a:spLocks noGrp="1" noChangeArrowheads="1"/>
          </p:cNvSpPr>
          <p:nvPr>
            <p:ph type="body" idx="1"/>
          </p:nvPr>
        </p:nvSpPr>
        <p:spPr/>
        <p:txBody>
          <a:bodyPr/>
          <a:lstStyle/>
          <a:p>
            <a:pPr marL="185738" indent="-185738">
              <a:lnSpc>
                <a:spcPct val="90000"/>
              </a:lnSpc>
            </a:pPr>
            <a:r>
              <a:rPr lang="en-US" b="1">
                <a:solidFill>
                  <a:srgbClr val="0000FF"/>
                </a:solidFill>
              </a:rPr>
              <a:t>InetAddress</a:t>
            </a:r>
            <a:r>
              <a:rPr lang="en-US">
                <a:solidFill>
                  <a:srgbClr val="0000FF"/>
                </a:solidFill>
              </a:rPr>
              <a:t> </a:t>
            </a:r>
            <a:r>
              <a:rPr lang="en-US" b="1">
                <a:solidFill>
                  <a:srgbClr val="0000FF"/>
                </a:solidFill>
              </a:rPr>
              <a:t>getAddress</a:t>
            </a:r>
            <a:r>
              <a:rPr lang="en-US">
                <a:solidFill>
                  <a:srgbClr val="0000FF"/>
                </a:solidFill>
              </a:rPr>
              <a:t>()</a:t>
            </a:r>
            <a:r>
              <a:rPr lang="en-US"/>
              <a:t>— returns the IP address from which a DatagramPacket was sent, or (if the packet is going to be sent to a remote machine), the destination IP address.</a:t>
            </a:r>
          </a:p>
          <a:p>
            <a:pPr marL="185738" indent="-185738">
              <a:lnSpc>
                <a:spcPct val="90000"/>
              </a:lnSpc>
            </a:pPr>
            <a:r>
              <a:rPr lang="en-US" b="1">
                <a:solidFill>
                  <a:srgbClr val="0000FF"/>
                </a:solidFill>
              </a:rPr>
              <a:t>byte[]</a:t>
            </a:r>
            <a:r>
              <a:rPr lang="en-US">
                <a:solidFill>
                  <a:srgbClr val="0000FF"/>
                </a:solidFill>
              </a:rPr>
              <a:t> </a:t>
            </a:r>
            <a:r>
              <a:rPr lang="en-US" b="1">
                <a:solidFill>
                  <a:srgbClr val="0000FF"/>
                </a:solidFill>
              </a:rPr>
              <a:t>getData()</a:t>
            </a:r>
            <a:r>
              <a:rPr lang="en-US">
                <a:solidFill>
                  <a:srgbClr val="0000FF"/>
                </a:solidFill>
              </a:rPr>
              <a:t>—</a:t>
            </a:r>
            <a:r>
              <a:rPr lang="en-US"/>
              <a:t> returns the contents of the DatagramPacket, represented as an array of bytes.</a:t>
            </a:r>
          </a:p>
          <a:p>
            <a:pPr marL="185738" indent="-185738">
              <a:lnSpc>
                <a:spcPct val="90000"/>
              </a:lnSpc>
            </a:pPr>
            <a:r>
              <a:rPr lang="en-US" b="1">
                <a:solidFill>
                  <a:srgbClr val="0000FF"/>
                </a:solidFill>
              </a:rPr>
              <a:t>int</a:t>
            </a:r>
            <a:r>
              <a:rPr lang="en-US">
                <a:solidFill>
                  <a:srgbClr val="0000FF"/>
                </a:solidFill>
              </a:rPr>
              <a:t> </a:t>
            </a:r>
            <a:r>
              <a:rPr lang="en-US" b="1">
                <a:solidFill>
                  <a:srgbClr val="0000FF"/>
                </a:solidFill>
              </a:rPr>
              <a:t>getLength()</a:t>
            </a:r>
            <a:r>
              <a:rPr lang="en-US">
                <a:solidFill>
                  <a:srgbClr val="0000FF"/>
                </a:solidFill>
              </a:rPr>
              <a:t>—</a:t>
            </a:r>
            <a:r>
              <a:rPr lang="en-US"/>
              <a:t> returns the length of the data stored in a DatagramPacket. This can be less than the actual size of the data buffer.</a:t>
            </a:r>
          </a:p>
          <a:p>
            <a:pPr marL="185738" indent="-185738">
              <a:lnSpc>
                <a:spcPct val="90000"/>
              </a:lnSpc>
            </a:pPr>
            <a:r>
              <a:rPr lang="en-US" b="1">
                <a:solidFill>
                  <a:srgbClr val="0000FF"/>
                </a:solidFill>
              </a:rPr>
              <a:t>int</a:t>
            </a:r>
            <a:r>
              <a:rPr lang="en-US">
                <a:solidFill>
                  <a:srgbClr val="0000FF"/>
                </a:solidFill>
              </a:rPr>
              <a:t> </a:t>
            </a:r>
            <a:r>
              <a:rPr lang="en-US" b="1">
                <a:solidFill>
                  <a:srgbClr val="0000FF"/>
                </a:solidFill>
              </a:rPr>
              <a:t>getPort()</a:t>
            </a:r>
            <a:r>
              <a:rPr lang="en-US">
                <a:solidFill>
                  <a:srgbClr val="0000FF"/>
                </a:solidFill>
              </a:rPr>
              <a:t>—</a:t>
            </a:r>
            <a:r>
              <a:rPr lang="en-US"/>
              <a:t> returns the port number from which a DatagramPacket was sent,or (if the packet is going to be sent to a remote machine), the destination port number.</a:t>
            </a:r>
          </a:p>
        </p:txBody>
      </p:sp>
    </p:spTree>
  </p:cSld>
  <p:clrMapOvr>
    <a:masterClrMapping/>
  </p:clrMapOvr>
  <p:transition spd="med">
    <p:comb/>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2818" name="Rectangle 2"/>
          <p:cNvSpPr>
            <a:spLocks noGrp="1" noChangeArrowheads="1"/>
          </p:cNvSpPr>
          <p:nvPr>
            <p:ph type="title"/>
          </p:nvPr>
        </p:nvSpPr>
        <p:spPr/>
        <p:txBody>
          <a:bodyPr/>
          <a:lstStyle/>
          <a:p>
            <a:pPr>
              <a:defRPr/>
            </a:pPr>
            <a:r>
              <a:rPr lang="en-US"/>
              <a:t>DatagramPacket</a:t>
            </a:r>
          </a:p>
        </p:txBody>
      </p:sp>
      <p:sp>
        <p:nvSpPr>
          <p:cNvPr id="71683" name="Rectangle 3"/>
          <p:cNvSpPr>
            <a:spLocks noGrp="1" noChangeArrowheads="1"/>
          </p:cNvSpPr>
          <p:nvPr>
            <p:ph type="body" idx="1"/>
          </p:nvPr>
        </p:nvSpPr>
        <p:spPr/>
        <p:txBody>
          <a:bodyPr/>
          <a:lstStyle/>
          <a:p>
            <a:pPr marL="185738" indent="-185738">
              <a:lnSpc>
                <a:spcPct val="80000"/>
              </a:lnSpc>
            </a:pPr>
            <a:r>
              <a:rPr lang="en-US" b="1">
                <a:solidFill>
                  <a:srgbClr val="0000FF"/>
                </a:solidFill>
              </a:rPr>
              <a:t>void</a:t>
            </a:r>
            <a:r>
              <a:rPr lang="en-US">
                <a:solidFill>
                  <a:srgbClr val="0000FF"/>
                </a:solidFill>
              </a:rPr>
              <a:t> </a:t>
            </a:r>
            <a:r>
              <a:rPr lang="en-US" b="1">
                <a:solidFill>
                  <a:srgbClr val="0000FF"/>
                </a:solidFill>
              </a:rPr>
              <a:t>setAddress(InetAddress</a:t>
            </a:r>
            <a:r>
              <a:rPr lang="en-US">
                <a:solidFill>
                  <a:srgbClr val="0000FF"/>
                </a:solidFill>
              </a:rPr>
              <a:t> </a:t>
            </a:r>
            <a:r>
              <a:rPr lang="en-US" b="1">
                <a:solidFill>
                  <a:srgbClr val="0000FF"/>
                </a:solidFill>
              </a:rPr>
              <a:t>addr)</a:t>
            </a:r>
            <a:r>
              <a:rPr lang="en-US">
                <a:solidFill>
                  <a:srgbClr val="0000FF"/>
                </a:solidFill>
              </a:rPr>
              <a:t>—</a:t>
            </a:r>
            <a:r>
              <a:rPr lang="en-US"/>
              <a:t> assigns a new destination address to a DatagramPacket.</a:t>
            </a:r>
          </a:p>
          <a:p>
            <a:pPr marL="185738" indent="-185738">
              <a:lnSpc>
                <a:spcPct val="80000"/>
              </a:lnSpc>
            </a:pPr>
            <a:r>
              <a:rPr lang="en-US" b="1">
                <a:solidFill>
                  <a:srgbClr val="0000FF"/>
                </a:solidFill>
              </a:rPr>
              <a:t>void</a:t>
            </a:r>
            <a:r>
              <a:rPr lang="en-US">
                <a:solidFill>
                  <a:srgbClr val="0000FF"/>
                </a:solidFill>
              </a:rPr>
              <a:t> </a:t>
            </a:r>
            <a:r>
              <a:rPr lang="en-US" b="1">
                <a:solidFill>
                  <a:srgbClr val="0000FF"/>
                </a:solidFill>
              </a:rPr>
              <a:t>setData(byte[]</a:t>
            </a:r>
            <a:r>
              <a:rPr lang="en-US">
                <a:solidFill>
                  <a:srgbClr val="0000FF"/>
                </a:solidFill>
              </a:rPr>
              <a:t> </a:t>
            </a:r>
            <a:r>
              <a:rPr lang="en-US" b="1">
                <a:solidFill>
                  <a:srgbClr val="0000FF"/>
                </a:solidFill>
              </a:rPr>
              <a:t>buffer</a:t>
            </a:r>
            <a:r>
              <a:rPr lang="en-US">
                <a:solidFill>
                  <a:srgbClr val="0000FF"/>
                </a:solidFill>
              </a:rPr>
              <a:t>)—</a:t>
            </a:r>
            <a:r>
              <a:rPr lang="en-US"/>
              <a:t> assigns a new data buffer to the DatagramPacket. Remember to make the buffer long enough, to prevent data loss.</a:t>
            </a:r>
          </a:p>
          <a:p>
            <a:pPr marL="185738" indent="-185738">
              <a:lnSpc>
                <a:spcPct val="80000"/>
              </a:lnSpc>
            </a:pPr>
            <a:r>
              <a:rPr lang="en-US" b="1">
                <a:solidFill>
                  <a:srgbClr val="0000FF"/>
                </a:solidFill>
              </a:rPr>
              <a:t>void</a:t>
            </a:r>
            <a:r>
              <a:rPr lang="en-US">
                <a:solidFill>
                  <a:srgbClr val="0000FF"/>
                </a:solidFill>
              </a:rPr>
              <a:t> </a:t>
            </a:r>
            <a:r>
              <a:rPr lang="en-US" b="1">
                <a:solidFill>
                  <a:srgbClr val="0000FF"/>
                </a:solidFill>
              </a:rPr>
              <a:t>setLength(int</a:t>
            </a:r>
            <a:r>
              <a:rPr lang="en-US">
                <a:solidFill>
                  <a:srgbClr val="0000FF"/>
                </a:solidFill>
              </a:rPr>
              <a:t> </a:t>
            </a:r>
            <a:r>
              <a:rPr lang="en-US" b="1">
                <a:solidFill>
                  <a:srgbClr val="0000FF"/>
                </a:solidFill>
              </a:rPr>
              <a:t>length)</a:t>
            </a:r>
            <a:r>
              <a:rPr lang="en-US">
                <a:solidFill>
                  <a:srgbClr val="0000FF"/>
                </a:solidFill>
              </a:rPr>
              <a:t>—</a:t>
            </a:r>
            <a:r>
              <a:rPr lang="en-US"/>
              <a:t> assigns a new length to the DatagramPacket. Remember that the length must be less than or equal to the maximum size of the data buffer, or an IllegalArgumentException will be thrown. When sending a smaller amount of data, you can adjust the length to fit—you do not need to resize the data buffer.</a:t>
            </a:r>
          </a:p>
          <a:p>
            <a:pPr marL="185738" indent="-185738">
              <a:lnSpc>
                <a:spcPct val="80000"/>
              </a:lnSpc>
            </a:pPr>
            <a:r>
              <a:rPr lang="en-US" b="1">
                <a:solidFill>
                  <a:srgbClr val="0000FF"/>
                </a:solidFill>
              </a:rPr>
              <a:t>void setPort(int port)—</a:t>
            </a:r>
            <a:r>
              <a:rPr lang="en-US"/>
              <a:t> assigns a new destination port to a DatagramPacket.</a:t>
            </a:r>
          </a:p>
        </p:txBody>
      </p:sp>
    </p:spTree>
  </p:cSld>
  <p:clrMapOvr>
    <a:masterClrMapping/>
  </p:clrMapOvr>
  <p:transition spd="med">
    <p:comb/>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1010" name="Rectangle 2"/>
          <p:cNvSpPr>
            <a:spLocks noGrp="1" noChangeArrowheads="1"/>
          </p:cNvSpPr>
          <p:nvPr>
            <p:ph type="title"/>
          </p:nvPr>
        </p:nvSpPr>
        <p:spPr/>
        <p:txBody>
          <a:bodyPr/>
          <a:lstStyle/>
          <a:p>
            <a:pPr>
              <a:defRPr/>
            </a:pPr>
            <a:r>
              <a:rPr lang="en-US"/>
              <a:t>DatagramSocket Class</a:t>
            </a:r>
          </a:p>
        </p:txBody>
      </p:sp>
      <p:sp>
        <p:nvSpPr>
          <p:cNvPr id="72707" name="Rectangle 3"/>
          <p:cNvSpPr>
            <a:spLocks noGrp="1" noChangeArrowheads="1"/>
          </p:cNvSpPr>
          <p:nvPr>
            <p:ph type="body" idx="1"/>
          </p:nvPr>
        </p:nvSpPr>
        <p:spPr/>
        <p:txBody>
          <a:bodyPr/>
          <a:lstStyle/>
          <a:p>
            <a:pPr marL="185738" indent="-185738">
              <a:lnSpc>
                <a:spcPct val="90000"/>
              </a:lnSpc>
            </a:pPr>
            <a:r>
              <a:rPr lang="en-US" sz="2700">
                <a:solidFill>
                  <a:srgbClr val="0000FF"/>
                </a:solidFill>
              </a:rPr>
              <a:t>The DatagramSocket class provides access to a UDP socket, which allows UDP packets to be sent and received</a:t>
            </a:r>
            <a:r>
              <a:rPr lang="en-US" sz="2700"/>
              <a:t>. </a:t>
            </a:r>
          </a:p>
          <a:p>
            <a:pPr marL="185738" indent="-185738">
              <a:lnSpc>
                <a:spcPct val="90000"/>
              </a:lnSpc>
            </a:pPr>
            <a:r>
              <a:rPr lang="en-US" sz="2700"/>
              <a:t>The same DatagramSocket can be used to receive packets as well as to send them. However, read operations are blocking, meaning that the application will continue to wait until a packet arrives.</a:t>
            </a:r>
          </a:p>
          <a:p>
            <a:pPr marL="185738" indent="-185738">
              <a:lnSpc>
                <a:spcPct val="90000"/>
              </a:lnSpc>
            </a:pPr>
            <a:r>
              <a:rPr lang="en-US" sz="2700"/>
              <a:t>A DatagramSocket can be used to both send and receive packets. </a:t>
            </a:r>
            <a:r>
              <a:rPr lang="en-US" sz="2700">
                <a:solidFill>
                  <a:srgbClr val="0000FF"/>
                </a:solidFill>
              </a:rPr>
              <a:t>Each DatagramSocket binds to a port on the local machine, which is used for addressing packets</a:t>
            </a:r>
            <a:r>
              <a:rPr lang="en-US" sz="2700"/>
              <a:t>. The application is a UDP </a:t>
            </a:r>
            <a:r>
              <a:rPr lang="en-US" sz="2700">
                <a:solidFill>
                  <a:srgbClr val="0000FF"/>
                </a:solidFill>
              </a:rPr>
              <a:t>server</a:t>
            </a:r>
            <a:r>
              <a:rPr lang="en-US" sz="2700"/>
              <a:t>, it will usually </a:t>
            </a:r>
            <a:r>
              <a:rPr lang="en-US" sz="2700">
                <a:solidFill>
                  <a:srgbClr val="0000FF"/>
                </a:solidFill>
              </a:rPr>
              <a:t>choose a specific port number</a:t>
            </a:r>
            <a:r>
              <a:rPr lang="en-US" sz="2700"/>
              <a:t>. If the DatagramSocket is intended to be a </a:t>
            </a:r>
            <a:r>
              <a:rPr lang="en-US" sz="2700">
                <a:solidFill>
                  <a:srgbClr val="0000FF"/>
                </a:solidFill>
              </a:rPr>
              <a:t>client</a:t>
            </a:r>
            <a:r>
              <a:rPr lang="en-US" sz="2700"/>
              <a:t>, and doesn't need to bind to a specific port number, a </a:t>
            </a:r>
            <a:r>
              <a:rPr lang="en-US" sz="2700">
                <a:solidFill>
                  <a:srgbClr val="0000FF"/>
                </a:solidFill>
              </a:rPr>
              <a:t>blank constructor can be specified</a:t>
            </a:r>
            <a:r>
              <a:rPr lang="en-US" sz="2700"/>
              <a:t>.</a:t>
            </a:r>
          </a:p>
        </p:txBody>
      </p:sp>
    </p:spTree>
  </p:cSld>
  <p:clrMapOvr>
    <a:masterClrMapping/>
  </p:clrMapOvr>
  <p:transition spd="med">
    <p:comb/>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DatagramSocket </a:t>
            </a:r>
          </a:p>
        </p:txBody>
      </p:sp>
      <p:sp>
        <p:nvSpPr>
          <p:cNvPr id="3" name="Content Placeholder 2"/>
          <p:cNvSpPr>
            <a:spLocks noGrp="1"/>
          </p:cNvSpPr>
          <p:nvPr>
            <p:ph idx="1"/>
          </p:nvPr>
        </p:nvSpPr>
        <p:spPr/>
        <p:txBody>
          <a:bodyPr/>
          <a:lstStyle/>
          <a:p>
            <a:r>
              <a:rPr lang="en-US">
                <a:solidFill>
                  <a:srgbClr val="0000FF"/>
                </a:solidFill>
              </a:rPr>
              <a:t>public DatagramSocket() throws SocketException</a:t>
            </a:r>
          </a:p>
          <a:p>
            <a:pPr indent="0">
              <a:buNone/>
            </a:pPr>
            <a:r>
              <a:rPr lang="en-US"/>
              <a:t>Constructs a datagram socket and binds it to </a:t>
            </a:r>
            <a:r>
              <a:rPr lang="en-US" b="1"/>
              <a:t>any available port</a:t>
            </a:r>
            <a:r>
              <a:rPr lang="en-US"/>
              <a:t> on the local host machine.</a:t>
            </a:r>
          </a:p>
          <a:p>
            <a:pPr marL="457200" indent="-457200"/>
            <a:r>
              <a:rPr lang="en-US">
                <a:solidFill>
                  <a:srgbClr val="0000FF"/>
                </a:solidFill>
              </a:rPr>
              <a:t>public DatagramSocket(int port) throws 								SocketException</a:t>
            </a:r>
          </a:p>
          <a:p>
            <a:pPr indent="0">
              <a:buNone/>
            </a:pPr>
            <a:r>
              <a:rPr lang="en-US"/>
              <a:t>Constructs a datagram socket and binds it to the </a:t>
            </a:r>
            <a:r>
              <a:rPr lang="en-US" b="1"/>
              <a:t>specified port </a:t>
            </a:r>
            <a:r>
              <a:rPr lang="en-US"/>
              <a:t>on the local host machine</a:t>
            </a:r>
          </a:p>
          <a:p>
            <a:pPr marL="457200" indent="-457200"/>
            <a:r>
              <a:rPr lang="en-US">
                <a:solidFill>
                  <a:srgbClr val="0000FF"/>
                </a:solidFill>
              </a:rPr>
              <a:t>public void close()</a:t>
            </a:r>
          </a:p>
          <a:p>
            <a:pPr indent="0">
              <a:buNone/>
            </a:pPr>
            <a:r>
              <a:rPr lang="en-US"/>
              <a:t>closes a socket, and unbinds it from the local port.</a:t>
            </a:r>
          </a:p>
          <a:p>
            <a:pPr indent="0">
              <a:buNone/>
            </a:pPr>
            <a:endParaRPr lang="vi-VN"/>
          </a:p>
        </p:txBody>
      </p:sp>
    </p:spTree>
    <p:extLst>
      <p:ext uri="{BB962C8B-B14F-4D97-AF65-F5344CB8AC3E}">
        <p14:creationId xmlns:p14="http://schemas.microsoft.com/office/powerpoint/2010/main" val="3482945736"/>
      </p:ext>
    </p:extLst>
  </p:cSld>
  <p:clrMapOvr>
    <a:masterClrMapping/>
  </p:clrMapOvr>
  <p:transition spd="med">
    <p:comb/>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Creating a DatagramSocket</a:t>
            </a:r>
          </a:p>
        </p:txBody>
      </p:sp>
      <p:sp>
        <p:nvSpPr>
          <p:cNvPr id="3" name="Content Placeholder 2"/>
          <p:cNvSpPr>
            <a:spLocks noGrp="1"/>
          </p:cNvSpPr>
          <p:nvPr>
            <p:ph idx="1"/>
          </p:nvPr>
        </p:nvSpPr>
        <p:spPr/>
        <p:txBody>
          <a:bodyPr/>
          <a:lstStyle/>
          <a:p>
            <a:pPr marL="0" indent="0">
              <a:buNone/>
            </a:pPr>
            <a:r>
              <a:rPr lang="vi-VN" b="1"/>
              <a:t>1. Create datagram socket on Client:</a:t>
            </a:r>
          </a:p>
          <a:p>
            <a:r>
              <a:rPr lang="en-US"/>
              <a:t>public DatagramSocket() throws SocketException</a:t>
            </a:r>
          </a:p>
          <a:p>
            <a:r>
              <a:rPr lang="vi-VN"/>
              <a:t>DatagramSocket clientSocket = </a:t>
            </a:r>
            <a:br>
              <a:rPr lang="vi-VN"/>
            </a:br>
            <a:r>
              <a:rPr lang="vi-VN"/>
              <a:t>		new DatagramSocket();</a:t>
            </a:r>
          </a:p>
          <a:p>
            <a:pPr marL="0" indent="0">
              <a:buNone/>
            </a:pPr>
            <a:endParaRPr lang="vi-VN"/>
          </a:p>
          <a:p>
            <a:pPr marL="0" indent="0">
              <a:buNone/>
            </a:pPr>
            <a:r>
              <a:rPr lang="vi-VN" b="1"/>
              <a:t>2. Create datagram socket on Server:</a:t>
            </a:r>
          </a:p>
          <a:p>
            <a:r>
              <a:rPr lang="en-US"/>
              <a:t>public DatagramSocket(</a:t>
            </a:r>
            <a:r>
              <a:rPr lang="en-US" b="1"/>
              <a:t>int port</a:t>
            </a:r>
            <a:r>
              <a:rPr lang="en-US"/>
              <a:t>) throws 								SocketException</a:t>
            </a:r>
          </a:p>
          <a:p>
            <a:r>
              <a:rPr lang="vi-VN"/>
              <a:t>DatagramSocket serverSocket = </a:t>
            </a:r>
            <a:br>
              <a:rPr lang="vi-VN"/>
            </a:br>
            <a:r>
              <a:rPr lang="vi-VN"/>
              <a:t>		new DatagramSocket(port);</a:t>
            </a:r>
          </a:p>
        </p:txBody>
      </p:sp>
    </p:spTree>
    <p:extLst>
      <p:ext uri="{BB962C8B-B14F-4D97-AF65-F5344CB8AC3E}">
        <p14:creationId xmlns:p14="http://schemas.microsoft.com/office/powerpoint/2010/main" val="3799536759"/>
      </p:ext>
    </p:extLst>
  </p:cSld>
  <p:clrMapOvr>
    <a:masterClrMapping/>
  </p:clrMapOvr>
  <p:transition spd="med">
    <p:comb/>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9746" name="Rectangle 2"/>
          <p:cNvSpPr>
            <a:spLocks noGrp="1" noChangeArrowheads="1"/>
          </p:cNvSpPr>
          <p:nvPr>
            <p:ph type="title"/>
          </p:nvPr>
        </p:nvSpPr>
        <p:spPr/>
        <p:txBody>
          <a:bodyPr/>
          <a:lstStyle/>
          <a:p>
            <a:pPr>
              <a:defRPr/>
            </a:pPr>
            <a:r>
              <a:rPr lang="en-US"/>
              <a:t>DatagramSocket API</a:t>
            </a:r>
          </a:p>
        </p:txBody>
      </p:sp>
      <p:sp>
        <p:nvSpPr>
          <p:cNvPr id="75779" name="Rectangle 3"/>
          <p:cNvSpPr>
            <a:spLocks noGrp="1" noChangeArrowheads="1"/>
          </p:cNvSpPr>
          <p:nvPr>
            <p:ph type="body" idx="1"/>
          </p:nvPr>
        </p:nvSpPr>
        <p:spPr/>
        <p:txBody>
          <a:bodyPr/>
          <a:lstStyle/>
          <a:p>
            <a:pPr marL="185738" indent="-185738"/>
            <a:r>
              <a:rPr lang="en-US" b="1">
                <a:solidFill>
                  <a:srgbClr val="0000FF"/>
                </a:solidFill>
              </a:rPr>
              <a:t>void receive(DatagramPacket packet)</a:t>
            </a:r>
            <a:r>
              <a:rPr lang="en-US" b="1"/>
              <a:t> throws java.io.IOException</a:t>
            </a:r>
            <a:r>
              <a:rPr lang="en-US"/>
              <a:t> — reads a UDP packet and stores the contents in the specified packet. The address and port fields of the packet will be overwritten with the sender address and port fields, and the length field of the packet will contain the length of the original packet, which can be less than the size of the packet's byte-array. If a timeout value has been specified, a java.io.InterruptedIOException will be thrown if the time is exceeded.</a:t>
            </a:r>
          </a:p>
          <a:p>
            <a:pPr marL="185738" indent="-185738">
              <a:lnSpc>
                <a:spcPct val="80000"/>
              </a:lnSpc>
            </a:pPr>
            <a:r>
              <a:rPr lang="en-US" b="1">
                <a:solidFill>
                  <a:srgbClr val="0000FF"/>
                </a:solidFill>
              </a:rPr>
              <a:t>void send(DatagramPacket packet)</a:t>
            </a:r>
            <a:r>
              <a:rPr lang="en-US" b="1"/>
              <a:t> throws java.io.IOException</a:t>
            </a:r>
            <a:r>
              <a:rPr lang="en-US"/>
              <a:t>— sends a UDP packet, represented by the specified packet parameter.</a:t>
            </a:r>
          </a:p>
        </p:txBody>
      </p:sp>
    </p:spTree>
  </p:cSld>
  <p:clrMapOvr>
    <a:masterClrMapping/>
  </p:clrMapOvr>
  <p:transition spd="med">
    <p:comb/>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8722" name="Rectangle 2"/>
          <p:cNvSpPr>
            <a:spLocks noGrp="1" noChangeArrowheads="1"/>
          </p:cNvSpPr>
          <p:nvPr>
            <p:ph type="title"/>
          </p:nvPr>
        </p:nvSpPr>
        <p:spPr/>
        <p:txBody>
          <a:bodyPr/>
          <a:lstStyle/>
          <a:p>
            <a:pPr>
              <a:defRPr/>
            </a:pPr>
            <a:r>
              <a:rPr lang="en-US"/>
              <a:t>DatagramSocket API</a:t>
            </a:r>
          </a:p>
        </p:txBody>
      </p:sp>
      <p:sp>
        <p:nvSpPr>
          <p:cNvPr id="74755" name="Rectangle 3"/>
          <p:cNvSpPr>
            <a:spLocks noGrp="1" noChangeArrowheads="1"/>
          </p:cNvSpPr>
          <p:nvPr>
            <p:ph type="body" idx="1"/>
          </p:nvPr>
        </p:nvSpPr>
        <p:spPr/>
        <p:txBody>
          <a:bodyPr/>
          <a:lstStyle/>
          <a:p>
            <a:pPr marL="185738" indent="-185738">
              <a:lnSpc>
                <a:spcPct val="90000"/>
              </a:lnSpc>
              <a:spcBef>
                <a:spcPts val="300"/>
              </a:spcBef>
            </a:pPr>
            <a:r>
              <a:rPr lang="en-US" sz="2600" b="1">
                <a:solidFill>
                  <a:srgbClr val="0000FF"/>
                </a:solidFill>
              </a:rPr>
              <a:t>InetAddress getInetAddress() </a:t>
            </a:r>
            <a:r>
              <a:rPr lang="en-US" sz="2600"/>
              <a:t>— Returns the address to which this socket is connected.</a:t>
            </a:r>
          </a:p>
          <a:p>
            <a:pPr marL="185738" indent="-185738">
              <a:lnSpc>
                <a:spcPct val="90000"/>
              </a:lnSpc>
              <a:spcBef>
                <a:spcPts val="300"/>
              </a:spcBef>
            </a:pPr>
            <a:r>
              <a:rPr lang="en-US" sz="2600" b="1">
                <a:solidFill>
                  <a:srgbClr val="0000FF"/>
                </a:solidFill>
              </a:rPr>
              <a:t>int</a:t>
            </a:r>
            <a:r>
              <a:rPr lang="en-US" sz="2600" b="1"/>
              <a:t> </a:t>
            </a:r>
            <a:r>
              <a:rPr lang="en-US" sz="2600" b="1">
                <a:solidFill>
                  <a:srgbClr val="0000FF"/>
                </a:solidFill>
              </a:rPr>
              <a:t>getPort</a:t>
            </a:r>
            <a:r>
              <a:rPr lang="en-US" sz="2600" b="1"/>
              <a:t>() — </a:t>
            </a:r>
            <a:r>
              <a:rPr lang="en-US" sz="2600"/>
              <a:t>returns the remote port to which the socket is connected, or –1 if no  such connection exists.</a:t>
            </a:r>
          </a:p>
          <a:p>
            <a:pPr marL="185738" indent="-185738">
              <a:lnSpc>
                <a:spcPct val="90000"/>
              </a:lnSpc>
              <a:spcBef>
                <a:spcPts val="300"/>
              </a:spcBef>
            </a:pPr>
            <a:r>
              <a:rPr lang="en-US" sz="2600" b="1">
                <a:solidFill>
                  <a:srgbClr val="0000FF"/>
                </a:solidFill>
              </a:rPr>
              <a:t>InetAddress</a:t>
            </a:r>
            <a:r>
              <a:rPr lang="en-US" sz="2600" b="1"/>
              <a:t> </a:t>
            </a:r>
            <a:r>
              <a:rPr lang="en-US" sz="2600" b="1">
                <a:solidFill>
                  <a:srgbClr val="0000FF"/>
                </a:solidFill>
              </a:rPr>
              <a:t>getLocalAddress()—</a:t>
            </a:r>
            <a:r>
              <a:rPr lang="en-US" sz="2600" b="1"/>
              <a:t> </a:t>
            </a:r>
            <a:r>
              <a:rPr lang="en-US" sz="2600"/>
              <a:t>returns the local address to which the socket is bound.</a:t>
            </a:r>
          </a:p>
          <a:p>
            <a:pPr marL="185738" indent="-185738">
              <a:lnSpc>
                <a:spcPct val="90000"/>
              </a:lnSpc>
              <a:spcBef>
                <a:spcPts val="300"/>
              </a:spcBef>
            </a:pPr>
            <a:r>
              <a:rPr lang="en-US" sz="2600" b="1">
                <a:solidFill>
                  <a:srgbClr val="0000FF"/>
                </a:solidFill>
              </a:rPr>
              <a:t>int</a:t>
            </a:r>
            <a:r>
              <a:rPr lang="en-US" sz="2600" b="1"/>
              <a:t> </a:t>
            </a:r>
            <a:r>
              <a:rPr lang="en-US" sz="2600" b="1">
                <a:solidFill>
                  <a:srgbClr val="0000FF"/>
                </a:solidFill>
              </a:rPr>
              <a:t>getLocalPort</a:t>
            </a:r>
            <a:r>
              <a:rPr lang="en-US" sz="2600" b="1"/>
              <a:t>()— </a:t>
            </a:r>
            <a:r>
              <a:rPr lang="en-US" sz="2600"/>
              <a:t>returns the local port to which the socket is bound.</a:t>
            </a:r>
          </a:p>
          <a:p>
            <a:pPr marL="185738" indent="-185738">
              <a:lnSpc>
                <a:spcPct val="90000"/>
              </a:lnSpc>
              <a:spcBef>
                <a:spcPts val="300"/>
              </a:spcBef>
            </a:pPr>
            <a:r>
              <a:rPr lang="en-US" sz="2600" b="1">
                <a:solidFill>
                  <a:srgbClr val="0000FF"/>
                </a:solidFill>
              </a:rPr>
              <a:t>int</a:t>
            </a:r>
            <a:r>
              <a:rPr lang="en-US" sz="2600" b="1"/>
              <a:t> </a:t>
            </a:r>
            <a:r>
              <a:rPr lang="en-US" sz="2600" b="1">
                <a:solidFill>
                  <a:srgbClr val="0000FF"/>
                </a:solidFill>
              </a:rPr>
              <a:t>getReceiveBufferSize</a:t>
            </a:r>
            <a:r>
              <a:rPr lang="en-US" sz="2600" b="1"/>
              <a:t>() </a:t>
            </a:r>
            <a:r>
              <a:rPr lang="en-US" sz="2600"/>
              <a:t>throws java.net.SocketException— returns the maximum buffer size used for incoming UDP packets</a:t>
            </a:r>
            <a:r>
              <a:rPr lang="en-US" sz="2300"/>
              <a:t>.</a:t>
            </a:r>
          </a:p>
          <a:p>
            <a:pPr marL="185738" indent="-185738">
              <a:lnSpc>
                <a:spcPct val="90000"/>
              </a:lnSpc>
              <a:spcBef>
                <a:spcPts val="300"/>
              </a:spcBef>
            </a:pPr>
            <a:r>
              <a:rPr lang="en-US" sz="2600" b="1">
                <a:solidFill>
                  <a:srgbClr val="0000FF"/>
                </a:solidFill>
              </a:rPr>
              <a:t>int getSendBufferSize()</a:t>
            </a:r>
            <a:r>
              <a:rPr lang="en-US" sz="2600" b="1"/>
              <a:t> </a:t>
            </a:r>
            <a:r>
              <a:rPr lang="en-US" sz="2600"/>
              <a:t>throws java.net.SocketException— returns the maximum buffer size used for outgoing UDP packets.</a:t>
            </a:r>
          </a:p>
          <a:p>
            <a:pPr marL="0" indent="0">
              <a:lnSpc>
                <a:spcPct val="85000"/>
              </a:lnSpc>
              <a:spcBef>
                <a:spcPct val="5000"/>
              </a:spcBef>
              <a:buNone/>
            </a:pPr>
            <a:endParaRPr lang="en-US" sz="2600"/>
          </a:p>
        </p:txBody>
      </p:sp>
    </p:spTree>
  </p:cSld>
  <p:clrMapOvr>
    <a:masterClrMapping/>
  </p:clrMapOvr>
  <p:transition spd="med">
    <p:comb/>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42" name="Rectangle 2"/>
          <p:cNvSpPr>
            <a:spLocks noGrp="1" noChangeArrowheads="1"/>
          </p:cNvSpPr>
          <p:nvPr>
            <p:ph type="title"/>
          </p:nvPr>
        </p:nvSpPr>
        <p:spPr/>
        <p:txBody>
          <a:bodyPr/>
          <a:lstStyle/>
          <a:p>
            <a:pPr>
              <a:defRPr/>
            </a:pPr>
            <a:r>
              <a:rPr lang="en-US"/>
              <a:t>DatagramSocket API</a:t>
            </a:r>
          </a:p>
        </p:txBody>
      </p:sp>
      <p:sp>
        <p:nvSpPr>
          <p:cNvPr id="76803" name="Rectangle 3"/>
          <p:cNvSpPr>
            <a:spLocks noGrp="1" noChangeArrowheads="1"/>
          </p:cNvSpPr>
          <p:nvPr>
            <p:ph type="body" idx="1"/>
          </p:nvPr>
        </p:nvSpPr>
        <p:spPr/>
        <p:txBody>
          <a:bodyPr/>
          <a:lstStyle/>
          <a:p>
            <a:pPr marL="185738" indent="-185738">
              <a:lnSpc>
                <a:spcPct val="80000"/>
              </a:lnSpc>
            </a:pPr>
            <a:r>
              <a:rPr lang="en-US" b="1">
                <a:solidFill>
                  <a:srgbClr val="0000FF"/>
                </a:solidFill>
              </a:rPr>
              <a:t>void setReceiveBufferSize(int length)</a:t>
            </a:r>
            <a:r>
              <a:rPr lang="en-US" b="1"/>
              <a:t> </a:t>
            </a:r>
            <a:r>
              <a:rPr lang="en-US"/>
              <a:t>throws java.net.SocketException— sets the maximum buffer size used for incoming UDP packets. Whether the specified length will be adhered to is dependent on the operating system.</a:t>
            </a:r>
          </a:p>
          <a:p>
            <a:pPr marL="185738" indent="-185738">
              <a:lnSpc>
                <a:spcPct val="80000"/>
              </a:lnSpc>
            </a:pPr>
            <a:r>
              <a:rPr lang="en-US" b="1">
                <a:solidFill>
                  <a:srgbClr val="0000FF"/>
                </a:solidFill>
              </a:rPr>
              <a:t>void setSendBufferSize(int length)</a:t>
            </a:r>
            <a:r>
              <a:rPr lang="en-US" b="1"/>
              <a:t> </a:t>
            </a:r>
            <a:r>
              <a:rPr lang="en-US"/>
              <a:t>throws java.net.SocketException— sets the maximum buffer size used for outgoing UDP packets. Whether the specified length will be adhered to is dependent on the operating system.</a:t>
            </a:r>
          </a:p>
          <a:p>
            <a:pPr marL="185738" indent="-185738">
              <a:lnSpc>
                <a:spcPct val="80000"/>
              </a:lnSpc>
            </a:pPr>
            <a:r>
              <a:rPr lang="en-US" b="1">
                <a:solidFill>
                  <a:srgbClr val="0000FF"/>
                </a:solidFill>
              </a:rPr>
              <a:t>void setSoTimeout(int duration)</a:t>
            </a:r>
            <a:r>
              <a:rPr lang="en-US" b="1"/>
              <a:t> </a:t>
            </a:r>
            <a:r>
              <a:rPr lang="en-US"/>
              <a:t>throws java.net.SocketException— sets the value of the timeout socket option. This value is the number of milliseconds a read operation will block before throwing a java.io.InterruptedIOException.</a:t>
            </a:r>
          </a:p>
        </p:txBody>
      </p:sp>
    </p:spTree>
  </p:cSld>
  <p:clrMapOvr>
    <a:masterClrMapping/>
  </p:clrMapOvr>
  <p:transition spd="med">
    <p:comb/>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4866" name="Rectangle 2"/>
          <p:cNvSpPr>
            <a:spLocks noGrp="1" noChangeArrowheads="1"/>
          </p:cNvSpPr>
          <p:nvPr>
            <p:ph type="title"/>
          </p:nvPr>
        </p:nvSpPr>
        <p:spPr/>
        <p:txBody>
          <a:bodyPr/>
          <a:lstStyle/>
          <a:p>
            <a:pPr>
              <a:defRPr/>
            </a:pPr>
            <a:r>
              <a:rPr lang="en-US"/>
              <a:t>Receiving UDP Packets</a:t>
            </a:r>
          </a:p>
        </p:txBody>
      </p:sp>
      <p:pic>
        <p:nvPicPr>
          <p:cNvPr id="77827" name="Picture 9"/>
          <p:cNvPicPr>
            <a:picLocks noGrp="1" noChangeAspect="1" noChangeArrowheads="1"/>
          </p:cNvPicPr>
          <p:nvPr>
            <p:ph idx="1"/>
          </p:nvPr>
        </p:nvPicPr>
        <p:blipFill>
          <a:blip r:embed="rId2" cstate="print"/>
          <a:srcRect/>
          <a:stretch>
            <a:fillRect/>
          </a:stretch>
        </p:blipFill>
        <p:spPr>
          <a:xfrm>
            <a:off x="0" y="692696"/>
            <a:ext cx="8977312" cy="2600325"/>
          </a:xfrm>
          <a:noFill/>
        </p:spPr>
      </p:pic>
      <p:sp>
        <p:nvSpPr>
          <p:cNvPr id="77828" name="Rectangle 10"/>
          <p:cNvSpPr>
            <a:spLocks noChangeArrowheads="1"/>
          </p:cNvSpPr>
          <p:nvPr/>
        </p:nvSpPr>
        <p:spPr bwMode="auto">
          <a:xfrm>
            <a:off x="2859" y="3293021"/>
            <a:ext cx="9144000" cy="3280898"/>
          </a:xfrm>
          <a:prstGeom prst="rect">
            <a:avLst/>
          </a:prstGeom>
          <a:noFill/>
          <a:ln w="9525">
            <a:noFill/>
            <a:miter lim="800000"/>
            <a:headEnd type="none" w="sm" len="sm"/>
            <a:tailEnd type="none" w="sm" len="sm"/>
          </a:ln>
        </p:spPr>
        <p:txBody>
          <a:bodyPr wrap="square">
            <a:spAutoFit/>
          </a:bodyPr>
          <a:lstStyle/>
          <a:p>
            <a:pPr marL="342900" indent="-342900">
              <a:lnSpc>
                <a:spcPct val="90000"/>
              </a:lnSpc>
              <a:spcBef>
                <a:spcPct val="20000"/>
              </a:spcBef>
              <a:buClr>
                <a:srgbClr val="002060"/>
              </a:buClr>
              <a:buFont typeface="Wingdings" panose="05000000000000000000" pitchFamily="2" charset="2"/>
              <a:buChar char="§"/>
            </a:pPr>
            <a:r>
              <a:rPr lang="en-US" sz="2800">
                <a:latin typeface="+mj-lt"/>
              </a:rPr>
              <a:t>UDP packets are </a:t>
            </a:r>
            <a:r>
              <a:rPr lang="en-US" sz="2800" b="1">
                <a:latin typeface="+mj-lt"/>
              </a:rPr>
              <a:t>received</a:t>
            </a:r>
            <a:r>
              <a:rPr lang="en-US" sz="2800">
                <a:latin typeface="+mj-lt"/>
              </a:rPr>
              <a:t> </a:t>
            </a:r>
            <a:r>
              <a:rPr lang="en-US" sz="2800" b="1">
                <a:latin typeface="+mj-lt"/>
              </a:rPr>
              <a:t>by</a:t>
            </a:r>
            <a:r>
              <a:rPr lang="en-US" sz="2800">
                <a:latin typeface="+mj-lt"/>
              </a:rPr>
              <a:t> a </a:t>
            </a:r>
            <a:r>
              <a:rPr lang="en-US" sz="2800" b="1">
                <a:latin typeface="+mj-lt"/>
              </a:rPr>
              <a:t>DatagramSocket </a:t>
            </a:r>
            <a:r>
              <a:rPr lang="en-US" sz="2800">
                <a:latin typeface="+mj-lt"/>
              </a:rPr>
              <a:t>and</a:t>
            </a:r>
            <a:r>
              <a:rPr lang="en-US" sz="2800" b="1">
                <a:latin typeface="+mj-lt"/>
              </a:rPr>
              <a:t>  translated into a DatagramPacket </a:t>
            </a:r>
            <a:r>
              <a:rPr lang="en-US" sz="2800">
                <a:latin typeface="+mj-lt"/>
              </a:rPr>
              <a:t>object.</a:t>
            </a:r>
          </a:p>
          <a:p>
            <a:pPr marL="342900" indent="-342900">
              <a:lnSpc>
                <a:spcPct val="90000"/>
              </a:lnSpc>
              <a:spcBef>
                <a:spcPct val="20000"/>
              </a:spcBef>
              <a:buClr>
                <a:srgbClr val="002060"/>
              </a:buClr>
              <a:buFont typeface="Wingdings" panose="05000000000000000000" pitchFamily="2" charset="2"/>
              <a:buChar char="§"/>
            </a:pPr>
            <a:r>
              <a:rPr lang="en-US" sz="2800">
                <a:latin typeface="+mj-lt"/>
              </a:rPr>
              <a:t>When an application wishes to read UDP packets, it calls the </a:t>
            </a:r>
            <a:r>
              <a:rPr lang="en-US" sz="2800" b="1">
                <a:latin typeface="+mj-lt"/>
              </a:rPr>
              <a:t>DatagramSocket.receive</a:t>
            </a:r>
            <a:r>
              <a:rPr lang="en-US" sz="2800">
                <a:latin typeface="+mj-lt"/>
              </a:rPr>
              <a:t> method, which copies a UDP packet into the specified </a:t>
            </a:r>
            <a:r>
              <a:rPr lang="en-US" sz="2800" b="1">
                <a:latin typeface="+mj-lt"/>
              </a:rPr>
              <a:t>DatagramPacket</a:t>
            </a:r>
            <a:r>
              <a:rPr lang="en-US" sz="2800">
                <a:latin typeface="+mj-lt"/>
              </a:rPr>
              <a:t>. The contents of the DatagramPacket are processed, and the process is repeated as needed.</a:t>
            </a:r>
          </a:p>
        </p:txBody>
      </p:sp>
    </p:spTree>
  </p:cSld>
  <p:clrMapOvr>
    <a:masterClrMapping/>
  </p:clrMapOvr>
  <p:transition spd="med">
    <p:comb/>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pPr eaLnBrk="1" hangingPunct="1">
              <a:defRPr/>
            </a:pPr>
            <a:r>
              <a:rPr lang="en-US"/>
              <a:t>The socket API</a:t>
            </a:r>
          </a:p>
        </p:txBody>
      </p:sp>
      <p:sp>
        <p:nvSpPr>
          <p:cNvPr id="9219" name="Rectangle 3"/>
          <p:cNvSpPr>
            <a:spLocks noGrp="1" noChangeArrowheads="1"/>
          </p:cNvSpPr>
          <p:nvPr>
            <p:ph type="body" idx="1"/>
          </p:nvPr>
        </p:nvSpPr>
        <p:spPr/>
        <p:txBody>
          <a:bodyPr/>
          <a:lstStyle/>
          <a:p>
            <a:pPr eaLnBrk="1" hangingPunct="1"/>
            <a:r>
              <a:rPr lang="en-US" sz="3200">
                <a:cs typeface="Times New Roman" pitchFamily="18" charset="0"/>
              </a:rPr>
              <a:t>A socket API provides </a:t>
            </a:r>
            <a:r>
              <a:rPr lang="en-US" sz="3200" b="1" u="sng">
                <a:cs typeface="Times New Roman" pitchFamily="18" charset="0"/>
              </a:rPr>
              <a:t>a programming construct</a:t>
            </a:r>
            <a:r>
              <a:rPr lang="en-US" sz="3200">
                <a:cs typeface="Times New Roman" pitchFamily="18" charset="0"/>
              </a:rPr>
              <a:t> termed a </a:t>
            </a:r>
            <a:r>
              <a:rPr lang="en-US" sz="3200" b="1" i="1">
                <a:cs typeface="Times New Roman" pitchFamily="18" charset="0"/>
              </a:rPr>
              <a:t>socket</a:t>
            </a:r>
            <a:r>
              <a:rPr lang="en-US" sz="3200">
                <a:cs typeface="Times New Roman" pitchFamily="18" charset="0"/>
              </a:rPr>
              <a:t>.  A process wishing to communicate with another process must create an instance, or instantiate, such a construct </a:t>
            </a:r>
          </a:p>
          <a:p>
            <a:pPr eaLnBrk="1" hangingPunct="1"/>
            <a:r>
              <a:rPr lang="en-US" sz="3200">
                <a:cs typeface="Times New Roman" pitchFamily="18" charset="0"/>
              </a:rPr>
              <a:t>The two processes then issues operations provided by the API to send and receive data.</a:t>
            </a:r>
          </a:p>
          <a:p>
            <a:pPr eaLnBrk="1" hangingPunct="1"/>
            <a:r>
              <a:rPr lang="en-US" sz="3200" b="1">
                <a:cs typeface="Times New Roman" pitchFamily="18" charset="0"/>
              </a:rPr>
              <a:t>Socket </a:t>
            </a:r>
            <a:r>
              <a:rPr lang="en-US" sz="3200">
                <a:cs typeface="Times New Roman" pitchFamily="18" charset="0"/>
              </a:rPr>
              <a:t>is a two-way connection</a:t>
            </a:r>
          </a:p>
          <a:p>
            <a:pPr eaLnBrk="1" hangingPunct="1"/>
            <a:endParaRPr lang="en-US" sz="3200">
              <a:cs typeface="Times New Roman" pitchFamily="18" charset="0"/>
            </a:endParaRPr>
          </a:p>
        </p:txBody>
      </p:sp>
    </p:spTree>
  </p:cSld>
  <p:clrMapOvr>
    <a:masterClrMapping/>
  </p:clrMapOvr>
  <p:transition>
    <p:cut/>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5890" name="Rectangle 2"/>
          <p:cNvSpPr>
            <a:spLocks noGrp="1" noChangeArrowheads="1"/>
          </p:cNvSpPr>
          <p:nvPr>
            <p:ph type="title"/>
          </p:nvPr>
        </p:nvSpPr>
        <p:spPr/>
        <p:txBody>
          <a:bodyPr/>
          <a:lstStyle/>
          <a:p>
            <a:pPr>
              <a:defRPr/>
            </a:pPr>
            <a:r>
              <a:rPr lang="en-US"/>
              <a:t>Listening for UDP Packets</a:t>
            </a:r>
          </a:p>
        </p:txBody>
      </p:sp>
      <p:sp>
        <p:nvSpPr>
          <p:cNvPr id="78851" name="Rectangle 3"/>
          <p:cNvSpPr>
            <a:spLocks noGrp="1" noChangeArrowheads="1"/>
          </p:cNvSpPr>
          <p:nvPr>
            <p:ph type="body" idx="1"/>
          </p:nvPr>
        </p:nvSpPr>
        <p:spPr/>
        <p:txBody>
          <a:bodyPr/>
          <a:lstStyle/>
          <a:p>
            <a:pPr marL="185738" indent="0">
              <a:lnSpc>
                <a:spcPct val="80000"/>
              </a:lnSpc>
              <a:spcBef>
                <a:spcPct val="10000"/>
              </a:spcBef>
              <a:buNone/>
            </a:pPr>
            <a:r>
              <a:rPr lang="en-US" sz="2600"/>
              <a:t>// create datagram packet</a:t>
            </a:r>
          </a:p>
          <a:p>
            <a:pPr marL="185738" indent="0">
              <a:lnSpc>
                <a:spcPct val="80000"/>
              </a:lnSpc>
              <a:spcBef>
                <a:spcPct val="10000"/>
              </a:spcBef>
              <a:buNone/>
            </a:pPr>
            <a:r>
              <a:rPr lang="en-US" sz="2600">
                <a:solidFill>
                  <a:srgbClr val="0000FF"/>
                </a:solidFill>
              </a:rPr>
              <a:t>DatagramPacket</a:t>
            </a:r>
            <a:r>
              <a:rPr lang="en-US" sz="2600">
                <a:solidFill>
                  <a:srgbClr val="FF0000"/>
                </a:solidFill>
              </a:rPr>
              <a:t> packet</a:t>
            </a:r>
            <a:r>
              <a:rPr lang="en-US" sz="2600">
                <a:solidFill>
                  <a:srgbClr val="0000FF"/>
                </a:solidFill>
              </a:rPr>
              <a:t> = new DatagramPacket (</a:t>
            </a:r>
            <a:r>
              <a:rPr lang="en-US" sz="2600">
                <a:solidFill>
                  <a:srgbClr val="FF0000"/>
                </a:solidFill>
              </a:rPr>
              <a:t>new 							byte[256], 256</a:t>
            </a:r>
            <a:r>
              <a:rPr lang="en-US" sz="2600">
                <a:solidFill>
                  <a:srgbClr val="0000FF"/>
                </a:solidFill>
              </a:rPr>
              <a:t>);</a:t>
            </a:r>
          </a:p>
          <a:p>
            <a:pPr marL="185738" indent="0">
              <a:lnSpc>
                <a:spcPct val="80000"/>
              </a:lnSpc>
              <a:spcBef>
                <a:spcPct val="10000"/>
              </a:spcBef>
              <a:buNone/>
            </a:pPr>
            <a:endParaRPr lang="en-US" sz="2600">
              <a:solidFill>
                <a:srgbClr val="0000FF"/>
              </a:solidFill>
            </a:endParaRPr>
          </a:p>
          <a:p>
            <a:pPr marL="185738" indent="0">
              <a:lnSpc>
                <a:spcPct val="80000"/>
              </a:lnSpc>
              <a:spcBef>
                <a:spcPct val="10000"/>
              </a:spcBef>
              <a:buNone/>
            </a:pPr>
            <a:r>
              <a:rPr lang="en-US" sz="2600"/>
              <a:t>// create datagram server socket</a:t>
            </a:r>
          </a:p>
          <a:p>
            <a:pPr marL="185738" indent="0">
              <a:lnSpc>
                <a:spcPct val="80000"/>
              </a:lnSpc>
              <a:spcBef>
                <a:spcPct val="10000"/>
              </a:spcBef>
              <a:buFont typeface="Wingdings" pitchFamily="2" charset="2"/>
              <a:buNone/>
            </a:pPr>
            <a:r>
              <a:rPr lang="en-US" sz="2600">
                <a:solidFill>
                  <a:srgbClr val="0000FF"/>
                </a:solidFill>
              </a:rPr>
              <a:t>DatagramSocket </a:t>
            </a:r>
            <a:r>
              <a:rPr lang="en-US" sz="2600">
                <a:solidFill>
                  <a:srgbClr val="FF0000"/>
                </a:solidFill>
              </a:rPr>
              <a:t>socket</a:t>
            </a:r>
            <a:r>
              <a:rPr lang="en-US" sz="2600">
                <a:solidFill>
                  <a:srgbClr val="0000FF"/>
                </a:solidFill>
              </a:rPr>
              <a:t> = new DatagramSocket(</a:t>
            </a:r>
            <a:r>
              <a:rPr lang="en-US" sz="2600">
                <a:solidFill>
                  <a:srgbClr val="FF0000"/>
                </a:solidFill>
              </a:rPr>
              <a:t>2000</a:t>
            </a:r>
            <a:r>
              <a:rPr lang="en-US" sz="2600">
                <a:solidFill>
                  <a:srgbClr val="0000FF"/>
                </a:solidFill>
              </a:rPr>
              <a:t>);</a:t>
            </a:r>
          </a:p>
          <a:p>
            <a:pPr marL="185738" indent="0">
              <a:lnSpc>
                <a:spcPct val="80000"/>
              </a:lnSpc>
              <a:spcBef>
                <a:spcPct val="10000"/>
              </a:spcBef>
              <a:buFont typeface="Wingdings" pitchFamily="2" charset="2"/>
              <a:buNone/>
            </a:pPr>
            <a:endParaRPr lang="en-US" sz="2600">
              <a:solidFill>
                <a:srgbClr val="0000FF"/>
              </a:solidFill>
            </a:endParaRPr>
          </a:p>
          <a:p>
            <a:pPr marL="185738" indent="0">
              <a:lnSpc>
                <a:spcPct val="80000"/>
              </a:lnSpc>
              <a:spcBef>
                <a:spcPct val="10000"/>
              </a:spcBef>
              <a:buFont typeface="Wingdings" pitchFamily="2" charset="2"/>
              <a:buNone/>
            </a:pPr>
            <a:r>
              <a:rPr lang="en-US" sz="2600">
                <a:solidFill>
                  <a:srgbClr val="0000FF"/>
                </a:solidFill>
              </a:rPr>
              <a:t>boolean finished = false;</a:t>
            </a:r>
          </a:p>
          <a:p>
            <a:pPr marL="185738" indent="0">
              <a:lnSpc>
                <a:spcPct val="80000"/>
              </a:lnSpc>
              <a:spcBef>
                <a:spcPct val="10000"/>
              </a:spcBef>
              <a:buFont typeface="Wingdings" pitchFamily="2" charset="2"/>
              <a:buNone/>
            </a:pPr>
            <a:r>
              <a:rPr lang="en-US" sz="2600">
                <a:solidFill>
                  <a:srgbClr val="0000FF"/>
                </a:solidFill>
              </a:rPr>
              <a:t>while (! finished ){</a:t>
            </a:r>
          </a:p>
          <a:p>
            <a:pPr marL="185738" indent="0">
              <a:lnSpc>
                <a:spcPct val="80000"/>
              </a:lnSpc>
              <a:spcBef>
                <a:spcPct val="10000"/>
              </a:spcBef>
              <a:buFont typeface="Wingdings" pitchFamily="2" charset="2"/>
              <a:buNone/>
            </a:pPr>
            <a:r>
              <a:rPr lang="en-US" sz="2600">
                <a:solidFill>
                  <a:srgbClr val="0000FF"/>
                </a:solidFill>
              </a:rPr>
              <a:t>   socket.receive (packet);</a:t>
            </a:r>
          </a:p>
          <a:p>
            <a:pPr marL="185738" indent="0">
              <a:lnSpc>
                <a:spcPct val="80000"/>
              </a:lnSpc>
              <a:spcBef>
                <a:spcPct val="10000"/>
              </a:spcBef>
              <a:buFont typeface="Wingdings" pitchFamily="2" charset="2"/>
              <a:buNone/>
            </a:pPr>
            <a:r>
              <a:rPr lang="en-US" sz="2600">
                <a:solidFill>
                  <a:srgbClr val="0000FF"/>
                </a:solidFill>
              </a:rPr>
              <a:t>   </a:t>
            </a:r>
            <a:r>
              <a:rPr lang="en-US" sz="2600"/>
              <a:t>// process the packet</a:t>
            </a:r>
          </a:p>
          <a:p>
            <a:pPr marL="185738" indent="0">
              <a:lnSpc>
                <a:spcPct val="80000"/>
              </a:lnSpc>
              <a:spcBef>
                <a:spcPct val="10000"/>
              </a:spcBef>
              <a:buFont typeface="Wingdings" pitchFamily="2" charset="2"/>
              <a:buNone/>
            </a:pPr>
            <a:r>
              <a:rPr lang="en-US" sz="2600">
                <a:solidFill>
                  <a:srgbClr val="0000FF"/>
                </a:solidFill>
              </a:rPr>
              <a:t>}</a:t>
            </a:r>
          </a:p>
          <a:p>
            <a:pPr marL="185738" indent="0">
              <a:lnSpc>
                <a:spcPct val="80000"/>
              </a:lnSpc>
              <a:spcBef>
                <a:spcPct val="10000"/>
              </a:spcBef>
              <a:buFont typeface="Wingdings" pitchFamily="2" charset="2"/>
              <a:buNone/>
            </a:pPr>
            <a:endParaRPr lang="en-US" sz="2600">
              <a:solidFill>
                <a:srgbClr val="0000FF"/>
              </a:solidFill>
            </a:endParaRPr>
          </a:p>
          <a:p>
            <a:pPr marL="185738" indent="0">
              <a:lnSpc>
                <a:spcPct val="80000"/>
              </a:lnSpc>
              <a:spcBef>
                <a:spcPct val="10000"/>
              </a:spcBef>
              <a:buFont typeface="Wingdings" pitchFamily="2" charset="2"/>
              <a:buNone/>
            </a:pPr>
            <a:r>
              <a:rPr lang="en-US" sz="2600">
                <a:solidFill>
                  <a:srgbClr val="0000FF"/>
                </a:solidFill>
              </a:rPr>
              <a:t>socket.close();</a:t>
            </a:r>
          </a:p>
          <a:p>
            <a:pPr marL="185738" indent="0">
              <a:lnSpc>
                <a:spcPct val="80000"/>
              </a:lnSpc>
              <a:spcBef>
                <a:spcPct val="10000"/>
              </a:spcBef>
              <a:buFont typeface="Wingdings" pitchFamily="2" charset="2"/>
              <a:buNone/>
            </a:pPr>
            <a:endParaRPr lang="en-US" sz="2600">
              <a:solidFill>
                <a:srgbClr val="0000FF"/>
              </a:solidFill>
            </a:endParaRPr>
          </a:p>
        </p:txBody>
      </p:sp>
    </p:spTree>
  </p:cSld>
  <p:clrMapOvr>
    <a:masterClrMapping/>
  </p:clrMapOvr>
  <p:transition spd="med">
    <p:comb/>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6914" name="Rectangle 2"/>
          <p:cNvSpPr>
            <a:spLocks noGrp="1" noChangeArrowheads="1"/>
          </p:cNvSpPr>
          <p:nvPr>
            <p:ph type="title"/>
          </p:nvPr>
        </p:nvSpPr>
        <p:spPr/>
        <p:txBody>
          <a:bodyPr/>
          <a:lstStyle/>
          <a:p>
            <a:pPr>
              <a:defRPr/>
            </a:pPr>
            <a:r>
              <a:rPr lang="en-US"/>
              <a:t>Processing UDP Packets</a:t>
            </a:r>
          </a:p>
        </p:txBody>
      </p:sp>
      <p:pic>
        <p:nvPicPr>
          <p:cNvPr id="79875" name="Picture 7"/>
          <p:cNvPicPr>
            <a:picLocks noGrp="1" noChangeAspect="1" noChangeArrowheads="1"/>
          </p:cNvPicPr>
          <p:nvPr>
            <p:ph idx="1"/>
          </p:nvPr>
        </p:nvPicPr>
        <p:blipFill>
          <a:blip r:embed="rId2" cstate="print"/>
          <a:srcRect/>
          <a:stretch>
            <a:fillRect/>
          </a:stretch>
        </p:blipFill>
        <p:spPr>
          <a:xfrm>
            <a:off x="53975" y="792163"/>
            <a:ext cx="9053513" cy="2932112"/>
          </a:xfrm>
          <a:noFill/>
        </p:spPr>
      </p:pic>
      <p:sp>
        <p:nvSpPr>
          <p:cNvPr id="79876" name="Rectangle 8"/>
          <p:cNvSpPr>
            <a:spLocks noChangeArrowheads="1"/>
          </p:cNvSpPr>
          <p:nvPr/>
        </p:nvSpPr>
        <p:spPr bwMode="auto">
          <a:xfrm>
            <a:off x="187326" y="4293096"/>
            <a:ext cx="8920162" cy="2355850"/>
          </a:xfrm>
          <a:prstGeom prst="rect">
            <a:avLst/>
          </a:prstGeom>
          <a:noFill/>
          <a:ln w="9525">
            <a:noFill/>
            <a:miter lim="800000"/>
            <a:headEnd type="none" w="sm" len="sm"/>
            <a:tailEnd type="none" w="sm" len="sm"/>
          </a:ln>
        </p:spPr>
        <p:txBody>
          <a:bodyPr wrap="square">
            <a:spAutoFit/>
          </a:bodyPr>
          <a:lstStyle/>
          <a:p>
            <a:pPr>
              <a:spcBef>
                <a:spcPct val="10000"/>
              </a:spcBef>
              <a:buClr>
                <a:srgbClr val="6699FF"/>
              </a:buClr>
            </a:pPr>
            <a:r>
              <a:rPr lang="en-US" sz="2800" b="1">
                <a:solidFill>
                  <a:srgbClr val="0000FF"/>
                </a:solidFill>
                <a:latin typeface="Arial" pitchFamily="34" charset="0"/>
              </a:rPr>
              <a:t>ByteArrayInputStream</a:t>
            </a:r>
            <a:r>
              <a:rPr lang="en-US" sz="2800">
                <a:solidFill>
                  <a:schemeClr val="tx2"/>
                </a:solidFill>
                <a:latin typeface="Arial" pitchFamily="34" charset="0"/>
              </a:rPr>
              <a:t> </a:t>
            </a:r>
            <a:r>
              <a:rPr lang="en-US" sz="2800">
                <a:latin typeface="Arial" pitchFamily="34" charset="0"/>
              </a:rPr>
              <a:t>bin = new </a:t>
            </a:r>
            <a:r>
              <a:rPr lang="en-US" sz="2800">
                <a:solidFill>
                  <a:schemeClr val="tx2"/>
                </a:solidFill>
                <a:latin typeface="Arial" pitchFamily="34" charset="0"/>
              </a:rPr>
              <a:t>		</a:t>
            </a:r>
            <a:r>
              <a:rPr lang="en-US" sz="2800" b="1">
                <a:solidFill>
                  <a:srgbClr val="FF0000"/>
                </a:solidFill>
                <a:latin typeface="Arial" pitchFamily="34" charset="0"/>
              </a:rPr>
              <a:t>ByteArrayInputStream</a:t>
            </a:r>
            <a:r>
              <a:rPr lang="en-US" sz="2800">
                <a:solidFill>
                  <a:schemeClr val="tx2"/>
                </a:solidFill>
                <a:latin typeface="Arial" pitchFamily="34" charset="0"/>
              </a:rPr>
              <a:t>(</a:t>
            </a:r>
            <a:r>
              <a:rPr lang="en-US" sz="2800" b="1">
                <a:solidFill>
                  <a:srgbClr val="0000FF"/>
                </a:solidFill>
                <a:latin typeface="Arial" pitchFamily="34" charset="0"/>
              </a:rPr>
              <a:t>packet.getData()</a:t>
            </a:r>
            <a:r>
              <a:rPr lang="en-US" sz="2800">
                <a:solidFill>
                  <a:schemeClr val="tx2"/>
                </a:solidFill>
                <a:latin typeface="Arial" pitchFamily="34" charset="0"/>
              </a:rPr>
              <a:t> );</a:t>
            </a:r>
          </a:p>
          <a:p>
            <a:pPr>
              <a:spcBef>
                <a:spcPct val="10000"/>
              </a:spcBef>
              <a:buClr>
                <a:srgbClr val="6699FF"/>
              </a:buClr>
            </a:pPr>
            <a:r>
              <a:rPr lang="en-US" sz="2800" b="1">
                <a:solidFill>
                  <a:srgbClr val="0000FF"/>
                </a:solidFill>
                <a:latin typeface="Arial" pitchFamily="34" charset="0"/>
              </a:rPr>
              <a:t>DataInputStream</a:t>
            </a:r>
            <a:r>
              <a:rPr lang="en-US" sz="2800">
                <a:solidFill>
                  <a:schemeClr val="tx2"/>
                </a:solidFill>
                <a:latin typeface="Arial" pitchFamily="34" charset="0"/>
              </a:rPr>
              <a:t> </a:t>
            </a:r>
            <a:r>
              <a:rPr lang="en-US" sz="2800">
                <a:latin typeface="Arial" pitchFamily="34" charset="0"/>
              </a:rPr>
              <a:t>din = new DataInputStream (bin);</a:t>
            </a:r>
          </a:p>
          <a:p>
            <a:pPr>
              <a:spcBef>
                <a:spcPct val="10000"/>
              </a:spcBef>
              <a:buClr>
                <a:srgbClr val="6699FF"/>
              </a:buClr>
            </a:pPr>
            <a:r>
              <a:rPr lang="en-US" sz="2800">
                <a:latin typeface="Arial" pitchFamily="34" charset="0"/>
              </a:rPr>
              <a:t>// Read the contents of the UDP packet</a:t>
            </a:r>
          </a:p>
          <a:p>
            <a:pPr>
              <a:spcBef>
                <a:spcPct val="10000"/>
              </a:spcBef>
              <a:buClr>
                <a:srgbClr val="6699FF"/>
              </a:buClr>
            </a:pPr>
            <a:r>
              <a:rPr lang="en-US" sz="2800">
                <a:solidFill>
                  <a:schemeClr val="tx2"/>
                </a:solidFill>
                <a:latin typeface="Arial" pitchFamily="34" charset="0"/>
              </a:rPr>
              <a:t>.......</a:t>
            </a:r>
          </a:p>
        </p:txBody>
      </p:sp>
    </p:spTree>
  </p:cSld>
  <p:clrMapOvr>
    <a:masterClrMapping/>
  </p:clrMapOvr>
  <p:transition spd="med">
    <p:comb/>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7938" name="Rectangle 2"/>
          <p:cNvSpPr>
            <a:spLocks noGrp="1" noChangeArrowheads="1"/>
          </p:cNvSpPr>
          <p:nvPr>
            <p:ph type="title"/>
          </p:nvPr>
        </p:nvSpPr>
        <p:spPr/>
        <p:txBody>
          <a:bodyPr/>
          <a:lstStyle/>
          <a:p>
            <a:pPr>
              <a:defRPr/>
            </a:pPr>
            <a:r>
              <a:rPr lang="en-US"/>
              <a:t>Sending UDP packets</a:t>
            </a:r>
          </a:p>
        </p:txBody>
      </p:sp>
      <p:pic>
        <p:nvPicPr>
          <p:cNvPr id="80899" name="Picture 4"/>
          <p:cNvPicPr>
            <a:picLocks noGrp="1" noChangeAspect="1" noChangeArrowheads="1"/>
          </p:cNvPicPr>
          <p:nvPr>
            <p:ph idx="1"/>
          </p:nvPr>
        </p:nvPicPr>
        <p:blipFill>
          <a:blip r:embed="rId2" cstate="print"/>
          <a:srcRect/>
          <a:stretch>
            <a:fillRect/>
          </a:stretch>
        </p:blipFill>
        <p:spPr>
          <a:xfrm>
            <a:off x="90488" y="792163"/>
            <a:ext cx="9053512" cy="4460875"/>
          </a:xfrm>
          <a:noFill/>
        </p:spPr>
      </p:pic>
    </p:spTree>
  </p:cSld>
  <p:clrMapOvr>
    <a:masterClrMapping/>
  </p:clrMapOvr>
  <p:transition spd="med">
    <p:comb/>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8962" name="Rectangle 2"/>
          <p:cNvSpPr>
            <a:spLocks noGrp="1" noChangeArrowheads="1"/>
          </p:cNvSpPr>
          <p:nvPr>
            <p:ph type="title"/>
          </p:nvPr>
        </p:nvSpPr>
        <p:spPr/>
        <p:txBody>
          <a:bodyPr/>
          <a:lstStyle/>
          <a:p>
            <a:pPr>
              <a:defRPr/>
            </a:pPr>
            <a:r>
              <a:rPr lang="en-US"/>
              <a:t>Sending UDP packets</a:t>
            </a:r>
          </a:p>
        </p:txBody>
      </p:sp>
      <p:sp>
        <p:nvSpPr>
          <p:cNvPr id="81923" name="Rectangle 3"/>
          <p:cNvSpPr>
            <a:spLocks noGrp="1" noChangeArrowheads="1"/>
          </p:cNvSpPr>
          <p:nvPr>
            <p:ph type="body" idx="1"/>
          </p:nvPr>
        </p:nvSpPr>
        <p:spPr/>
        <p:txBody>
          <a:bodyPr/>
          <a:lstStyle/>
          <a:p>
            <a:pPr marL="185738" indent="0">
              <a:lnSpc>
                <a:spcPct val="80000"/>
              </a:lnSpc>
              <a:spcBef>
                <a:spcPct val="10000"/>
              </a:spcBef>
              <a:buNone/>
            </a:pPr>
            <a:r>
              <a:rPr lang="en-US" sz="2400"/>
              <a:t>// create datagram client socket</a:t>
            </a:r>
          </a:p>
          <a:p>
            <a:pPr marL="85725" indent="0">
              <a:lnSpc>
                <a:spcPct val="80000"/>
              </a:lnSpc>
              <a:spcBef>
                <a:spcPct val="10000"/>
              </a:spcBef>
              <a:buFont typeface="Wingdings" pitchFamily="2" charset="2"/>
              <a:buNone/>
            </a:pPr>
            <a:r>
              <a:rPr lang="en-US" sz="2300">
                <a:solidFill>
                  <a:srgbClr val="0000FF"/>
                </a:solidFill>
              </a:rPr>
              <a:t>DatagramSocket socket = new DatagramSocket();</a:t>
            </a:r>
          </a:p>
          <a:p>
            <a:pPr marL="85725" indent="0">
              <a:lnSpc>
                <a:spcPct val="80000"/>
              </a:lnSpc>
              <a:spcBef>
                <a:spcPct val="10000"/>
              </a:spcBef>
              <a:buNone/>
            </a:pPr>
            <a:r>
              <a:rPr lang="en-US" sz="2400"/>
              <a:t>// create datagram packet</a:t>
            </a:r>
          </a:p>
          <a:p>
            <a:pPr marL="85725" indent="0">
              <a:lnSpc>
                <a:spcPct val="80000"/>
              </a:lnSpc>
              <a:spcBef>
                <a:spcPct val="10000"/>
              </a:spcBef>
              <a:buFont typeface="Wingdings" pitchFamily="2" charset="2"/>
              <a:buNone/>
            </a:pPr>
            <a:r>
              <a:rPr lang="en-US" sz="2300">
                <a:solidFill>
                  <a:srgbClr val="0000FF"/>
                </a:solidFill>
              </a:rPr>
              <a:t>DatagramPacket packet = new DatagramPacket (new byte[1], 1);</a:t>
            </a:r>
          </a:p>
          <a:p>
            <a:pPr marL="85725" indent="0">
              <a:lnSpc>
                <a:spcPct val="80000"/>
              </a:lnSpc>
              <a:spcBef>
                <a:spcPct val="10000"/>
              </a:spcBef>
              <a:buFont typeface="Wingdings" pitchFamily="2" charset="2"/>
              <a:buNone/>
            </a:pPr>
            <a:r>
              <a:rPr lang="en-US" sz="2300">
                <a:solidFill>
                  <a:srgbClr val="0000FF"/>
                </a:solidFill>
              </a:rPr>
              <a:t>packet.setAddress (InetAddress.getByName (someServer));</a:t>
            </a:r>
          </a:p>
          <a:p>
            <a:pPr marL="85725" indent="0">
              <a:lnSpc>
                <a:spcPct val="80000"/>
              </a:lnSpc>
              <a:spcBef>
                <a:spcPct val="10000"/>
              </a:spcBef>
              <a:buFont typeface="Wingdings" pitchFamily="2" charset="2"/>
              <a:buNone/>
            </a:pPr>
            <a:r>
              <a:rPr lang="en-US" sz="2300">
                <a:solidFill>
                  <a:srgbClr val="0000FF"/>
                </a:solidFill>
              </a:rPr>
              <a:t>packet.setPort (2000);</a:t>
            </a:r>
          </a:p>
          <a:p>
            <a:pPr marL="85725" indent="0">
              <a:lnSpc>
                <a:spcPct val="80000"/>
              </a:lnSpc>
              <a:spcBef>
                <a:spcPct val="10000"/>
              </a:spcBef>
              <a:buFont typeface="Wingdings" pitchFamily="2" charset="2"/>
              <a:buNone/>
            </a:pPr>
            <a:r>
              <a:rPr lang="en-US" sz="2300"/>
              <a:t>boolean finished = false;</a:t>
            </a:r>
          </a:p>
          <a:p>
            <a:pPr marL="85725" indent="0">
              <a:lnSpc>
                <a:spcPct val="80000"/>
              </a:lnSpc>
              <a:spcBef>
                <a:spcPct val="10000"/>
              </a:spcBef>
              <a:buFont typeface="Wingdings" pitchFamily="2" charset="2"/>
              <a:buNone/>
            </a:pPr>
            <a:r>
              <a:rPr lang="en-US" sz="2300"/>
              <a:t>while !finished ){</a:t>
            </a:r>
          </a:p>
          <a:p>
            <a:pPr marL="85725" indent="0">
              <a:lnSpc>
                <a:spcPct val="80000"/>
              </a:lnSpc>
              <a:spcBef>
                <a:spcPct val="10000"/>
              </a:spcBef>
              <a:buFont typeface="Wingdings" pitchFamily="2" charset="2"/>
              <a:buNone/>
            </a:pPr>
            <a:r>
              <a:rPr lang="en-US" sz="2300"/>
              <a:t>	// Write data to packet buffer</a:t>
            </a:r>
          </a:p>
          <a:p>
            <a:pPr marL="85725" indent="0">
              <a:lnSpc>
                <a:spcPct val="80000"/>
              </a:lnSpc>
              <a:spcBef>
                <a:spcPct val="10000"/>
              </a:spcBef>
              <a:buFont typeface="Wingdings" pitchFamily="2" charset="2"/>
              <a:buNone/>
            </a:pPr>
            <a:r>
              <a:rPr lang="en-US" sz="2300"/>
              <a:t>	.........</a:t>
            </a:r>
          </a:p>
          <a:p>
            <a:pPr marL="85725" indent="0">
              <a:lnSpc>
                <a:spcPct val="80000"/>
              </a:lnSpc>
              <a:spcBef>
                <a:spcPct val="10000"/>
              </a:spcBef>
              <a:buFont typeface="Wingdings" pitchFamily="2" charset="2"/>
              <a:buNone/>
            </a:pPr>
            <a:r>
              <a:rPr lang="en-US" sz="2300"/>
              <a:t>	</a:t>
            </a:r>
            <a:r>
              <a:rPr lang="en-US" sz="2300">
                <a:solidFill>
                  <a:srgbClr val="0000FF"/>
                </a:solidFill>
              </a:rPr>
              <a:t>packet.setData(…..);</a:t>
            </a:r>
          </a:p>
          <a:p>
            <a:pPr marL="85725" indent="0">
              <a:lnSpc>
                <a:spcPct val="80000"/>
              </a:lnSpc>
              <a:spcBef>
                <a:spcPct val="10000"/>
              </a:spcBef>
              <a:buFont typeface="Wingdings" pitchFamily="2" charset="2"/>
              <a:buNone/>
            </a:pPr>
            <a:r>
              <a:rPr lang="en-US" sz="2300">
                <a:solidFill>
                  <a:srgbClr val="0000FF"/>
                </a:solidFill>
              </a:rPr>
              <a:t>	packet.setLength(…);</a:t>
            </a:r>
          </a:p>
          <a:p>
            <a:pPr marL="85725" indent="0">
              <a:lnSpc>
                <a:spcPct val="80000"/>
              </a:lnSpc>
              <a:spcBef>
                <a:spcPct val="10000"/>
              </a:spcBef>
              <a:buFont typeface="Wingdings" pitchFamily="2" charset="2"/>
              <a:buNone/>
            </a:pPr>
            <a:r>
              <a:rPr lang="en-US" sz="2300">
                <a:solidFill>
                  <a:srgbClr val="0000FF"/>
                </a:solidFill>
              </a:rPr>
              <a:t>	socket.send (packet);</a:t>
            </a:r>
          </a:p>
          <a:p>
            <a:pPr marL="85725" indent="0">
              <a:lnSpc>
                <a:spcPct val="80000"/>
              </a:lnSpc>
              <a:spcBef>
                <a:spcPct val="10000"/>
              </a:spcBef>
              <a:buFont typeface="Wingdings" pitchFamily="2" charset="2"/>
              <a:buNone/>
            </a:pPr>
            <a:r>
              <a:rPr lang="en-US" sz="2300"/>
              <a:t>      // Do something else, like read other packets, or check to</a:t>
            </a:r>
          </a:p>
          <a:p>
            <a:pPr marL="85725" indent="0">
              <a:lnSpc>
                <a:spcPct val="80000"/>
              </a:lnSpc>
              <a:spcBef>
                <a:spcPct val="10000"/>
              </a:spcBef>
              <a:buFont typeface="Wingdings" pitchFamily="2" charset="2"/>
              <a:buNone/>
            </a:pPr>
            <a:r>
              <a:rPr lang="en-US" sz="2300"/>
              <a:t>      // see if no more packets to send</a:t>
            </a:r>
          </a:p>
          <a:p>
            <a:pPr marL="85725" indent="0">
              <a:lnSpc>
                <a:spcPct val="80000"/>
              </a:lnSpc>
              <a:spcBef>
                <a:spcPct val="10000"/>
              </a:spcBef>
              <a:buFont typeface="Wingdings" pitchFamily="2" charset="2"/>
              <a:buNone/>
            </a:pPr>
            <a:r>
              <a:rPr lang="en-US" sz="2300"/>
              <a:t>.........</a:t>
            </a:r>
          </a:p>
          <a:p>
            <a:pPr marL="85725" indent="0">
              <a:lnSpc>
                <a:spcPct val="80000"/>
              </a:lnSpc>
              <a:spcBef>
                <a:spcPct val="10000"/>
              </a:spcBef>
              <a:buFont typeface="Wingdings" pitchFamily="2" charset="2"/>
              <a:buNone/>
            </a:pPr>
            <a:r>
              <a:rPr lang="en-US" sz="2300"/>
              <a:t>}</a:t>
            </a:r>
          </a:p>
          <a:p>
            <a:pPr marL="85725" indent="0">
              <a:lnSpc>
                <a:spcPct val="80000"/>
              </a:lnSpc>
              <a:spcBef>
                <a:spcPct val="10000"/>
              </a:spcBef>
              <a:buFont typeface="Wingdings" pitchFamily="2" charset="2"/>
              <a:buNone/>
            </a:pPr>
            <a:r>
              <a:rPr lang="en-US" sz="2300">
                <a:solidFill>
                  <a:srgbClr val="0000FF"/>
                </a:solidFill>
              </a:rPr>
              <a:t>socket.close();</a:t>
            </a:r>
          </a:p>
        </p:txBody>
      </p:sp>
    </p:spTree>
  </p:cSld>
  <p:clrMapOvr>
    <a:masterClrMapping/>
  </p:clrMapOvr>
  <p:transition spd="med">
    <p:comb/>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9986" name="Rectangle 2"/>
          <p:cNvSpPr>
            <a:spLocks noGrp="1" noChangeArrowheads="1"/>
          </p:cNvSpPr>
          <p:nvPr>
            <p:ph type="title"/>
          </p:nvPr>
        </p:nvSpPr>
        <p:spPr/>
        <p:txBody>
          <a:bodyPr/>
          <a:lstStyle/>
          <a:p>
            <a:pPr>
              <a:defRPr/>
            </a:pPr>
            <a:r>
              <a:rPr lang="en-US"/>
              <a:t>UDP: EchoServer</a:t>
            </a:r>
          </a:p>
        </p:txBody>
      </p:sp>
      <p:sp>
        <p:nvSpPr>
          <p:cNvPr id="2" name="Rectangle 1"/>
          <p:cNvSpPr/>
          <p:nvPr/>
        </p:nvSpPr>
        <p:spPr>
          <a:xfrm>
            <a:off x="251520" y="764704"/>
            <a:ext cx="8712968" cy="4893647"/>
          </a:xfrm>
          <a:prstGeom prst="rect">
            <a:avLst/>
          </a:prstGeom>
        </p:spPr>
        <p:txBody>
          <a:bodyPr wrap="square">
            <a:spAutoFit/>
          </a:bodyPr>
          <a:lstStyle/>
          <a:p>
            <a:r>
              <a:rPr lang="vi-VN" sz="2400" b="1">
                <a:solidFill>
                  <a:srgbClr val="7F0055"/>
                </a:solidFill>
                <a:latin typeface="Consolas" panose="020B0609020204030204" pitchFamily="49" charset="0"/>
              </a:rPr>
              <a:t>byte</a:t>
            </a:r>
            <a:r>
              <a:rPr lang="vi-VN" sz="2400" b="1">
                <a:solidFill>
                  <a:srgbClr val="000000"/>
                </a:solidFill>
                <a:latin typeface="Consolas" panose="020B0609020204030204" pitchFamily="49" charset="0"/>
              </a:rPr>
              <a:t>[] </a:t>
            </a:r>
            <a:r>
              <a:rPr lang="vi-VN" sz="2400" b="1">
                <a:solidFill>
                  <a:srgbClr val="6A3E3E"/>
                </a:solidFill>
                <a:latin typeface="Consolas" panose="020B0609020204030204" pitchFamily="49" charset="0"/>
              </a:rPr>
              <a:t>buff</a:t>
            </a:r>
            <a:r>
              <a:rPr lang="vi-VN" sz="2400" b="1">
                <a:solidFill>
                  <a:srgbClr val="000000"/>
                </a:solidFill>
                <a:latin typeface="Consolas" panose="020B0609020204030204" pitchFamily="49" charset="0"/>
              </a:rPr>
              <a:t> = </a:t>
            </a:r>
            <a:r>
              <a:rPr lang="vi-VN" sz="2400" b="1">
                <a:solidFill>
                  <a:srgbClr val="7F0055"/>
                </a:solidFill>
                <a:latin typeface="Consolas" panose="020B0609020204030204" pitchFamily="49" charset="0"/>
              </a:rPr>
              <a:t>new</a:t>
            </a:r>
            <a:r>
              <a:rPr lang="vi-VN" sz="2400" b="1">
                <a:solidFill>
                  <a:srgbClr val="000000"/>
                </a:solidFill>
                <a:latin typeface="Consolas" panose="020B0609020204030204" pitchFamily="49" charset="0"/>
              </a:rPr>
              <a:t> </a:t>
            </a:r>
            <a:r>
              <a:rPr lang="vi-VN" sz="2400" b="1">
                <a:solidFill>
                  <a:srgbClr val="7F0055"/>
                </a:solidFill>
                <a:latin typeface="Consolas" panose="020B0609020204030204" pitchFamily="49" charset="0"/>
              </a:rPr>
              <a:t>byte</a:t>
            </a:r>
            <a:r>
              <a:rPr lang="vi-VN" sz="2400" b="1">
                <a:solidFill>
                  <a:srgbClr val="000000"/>
                </a:solidFill>
                <a:latin typeface="Consolas" panose="020B0609020204030204" pitchFamily="49" charset="0"/>
              </a:rPr>
              <a:t>[256];</a:t>
            </a:r>
          </a:p>
          <a:p>
            <a:r>
              <a:rPr lang="vi-VN" sz="2400" b="1">
                <a:solidFill>
                  <a:srgbClr val="7F0055"/>
                </a:solidFill>
                <a:latin typeface="Consolas" panose="020B0609020204030204" pitchFamily="49" charset="0"/>
              </a:rPr>
              <a:t>int</a:t>
            </a:r>
            <a:r>
              <a:rPr lang="vi-VN" sz="2400" b="1">
                <a:solidFill>
                  <a:srgbClr val="000000"/>
                </a:solidFill>
                <a:latin typeface="Consolas" panose="020B0609020204030204" pitchFamily="49" charset="0"/>
              </a:rPr>
              <a:t> </a:t>
            </a:r>
            <a:r>
              <a:rPr lang="vi-VN" sz="2400" b="1">
                <a:solidFill>
                  <a:srgbClr val="6A3E3E"/>
                </a:solidFill>
                <a:latin typeface="Consolas" panose="020B0609020204030204" pitchFamily="49" charset="0"/>
              </a:rPr>
              <a:t>serverPort</a:t>
            </a:r>
            <a:r>
              <a:rPr lang="vi-VN" sz="2400" b="1">
                <a:solidFill>
                  <a:srgbClr val="000000"/>
                </a:solidFill>
                <a:latin typeface="Consolas" panose="020B0609020204030204" pitchFamily="49" charset="0"/>
              </a:rPr>
              <a:t> = 7;</a:t>
            </a:r>
          </a:p>
          <a:p>
            <a:r>
              <a:rPr lang="vi-VN" sz="2400">
                <a:solidFill>
                  <a:srgbClr val="000000"/>
                </a:solidFill>
                <a:latin typeface="Consolas" panose="020B0609020204030204" pitchFamily="49" charset="0"/>
              </a:rPr>
              <a:t>DatagramSocket </a:t>
            </a:r>
            <a:r>
              <a:rPr lang="vi-VN" sz="2400">
                <a:solidFill>
                  <a:srgbClr val="6A3E3E"/>
                </a:solidFill>
                <a:latin typeface="Consolas" panose="020B0609020204030204" pitchFamily="49" charset="0"/>
              </a:rPr>
              <a:t>socket</a:t>
            </a:r>
            <a:r>
              <a:rPr lang="vi-VN" sz="2400">
                <a:solidFill>
                  <a:srgbClr val="000000"/>
                </a:solidFill>
                <a:latin typeface="Consolas" panose="020B0609020204030204" pitchFamily="49" charset="0"/>
              </a:rPr>
              <a:t> = </a:t>
            </a:r>
            <a:r>
              <a:rPr lang="vi-VN" sz="2400" b="1">
                <a:solidFill>
                  <a:srgbClr val="7F0055"/>
                </a:solidFill>
                <a:latin typeface="Consolas" panose="020B0609020204030204" pitchFamily="49" charset="0"/>
              </a:rPr>
              <a:t>new</a:t>
            </a:r>
            <a:r>
              <a:rPr lang="vi-VN" sz="2400" b="1">
                <a:solidFill>
                  <a:srgbClr val="000000"/>
                </a:solidFill>
                <a:latin typeface="Consolas" panose="020B0609020204030204" pitchFamily="49" charset="0"/>
              </a:rPr>
              <a:t> DatagramSocket(</a:t>
            </a:r>
            <a:r>
              <a:rPr lang="vi-VN" sz="2400" b="1">
                <a:solidFill>
                  <a:srgbClr val="6A3E3E"/>
                </a:solidFill>
                <a:latin typeface="Consolas" panose="020B0609020204030204" pitchFamily="49" charset="0"/>
              </a:rPr>
              <a:t>serverPort</a:t>
            </a:r>
            <a:r>
              <a:rPr lang="vi-VN" sz="2400" b="1">
                <a:solidFill>
                  <a:srgbClr val="000000"/>
                </a:solidFill>
                <a:latin typeface="Consolas" panose="020B0609020204030204" pitchFamily="49" charset="0"/>
              </a:rPr>
              <a:t>);</a:t>
            </a:r>
          </a:p>
          <a:p>
            <a:r>
              <a:rPr lang="vi-VN" sz="2400">
                <a:solidFill>
                  <a:srgbClr val="000000"/>
                </a:solidFill>
                <a:latin typeface="Consolas" panose="020B0609020204030204" pitchFamily="49" charset="0"/>
              </a:rPr>
              <a:t>DatagramPacket </a:t>
            </a:r>
            <a:r>
              <a:rPr lang="vi-VN" sz="2400">
                <a:solidFill>
                  <a:srgbClr val="6A3E3E"/>
                </a:solidFill>
                <a:latin typeface="Consolas" panose="020B0609020204030204" pitchFamily="49" charset="0"/>
              </a:rPr>
              <a:t>packet</a:t>
            </a:r>
            <a:r>
              <a:rPr lang="vi-VN" sz="2400">
                <a:solidFill>
                  <a:srgbClr val="000000"/>
                </a:solidFill>
                <a:latin typeface="Consolas" panose="020B0609020204030204" pitchFamily="49" charset="0"/>
              </a:rPr>
              <a:t> = </a:t>
            </a:r>
            <a:r>
              <a:rPr lang="vi-VN" sz="2400" b="1">
                <a:solidFill>
                  <a:srgbClr val="7F0055"/>
                </a:solidFill>
                <a:latin typeface="Consolas" panose="020B0609020204030204" pitchFamily="49" charset="0"/>
              </a:rPr>
              <a:t>new</a:t>
            </a:r>
            <a:r>
              <a:rPr lang="vi-VN" sz="2400" b="1">
                <a:solidFill>
                  <a:srgbClr val="000000"/>
                </a:solidFill>
                <a:latin typeface="Consolas" panose="020B0609020204030204" pitchFamily="49" charset="0"/>
              </a:rPr>
              <a:t> DatagramPacket(</a:t>
            </a:r>
            <a:r>
              <a:rPr lang="vi-VN" sz="2400" b="1">
                <a:solidFill>
                  <a:srgbClr val="6A3E3E"/>
                </a:solidFill>
                <a:latin typeface="Consolas" panose="020B0609020204030204" pitchFamily="49" charset="0"/>
              </a:rPr>
              <a:t>buff</a:t>
            </a:r>
            <a:r>
              <a:rPr lang="vi-VN" sz="2400" b="1">
                <a:solidFill>
                  <a:srgbClr val="000000"/>
                </a:solidFill>
                <a:latin typeface="Consolas" panose="020B0609020204030204" pitchFamily="49" charset="0"/>
              </a:rPr>
              <a:t>, 						</a:t>
            </a:r>
            <a:r>
              <a:rPr lang="vi-VN" sz="2400" b="1">
                <a:solidFill>
                  <a:srgbClr val="6A3E3E"/>
                </a:solidFill>
                <a:latin typeface="Consolas" panose="020B0609020204030204" pitchFamily="49" charset="0"/>
              </a:rPr>
              <a:t>buff</a:t>
            </a:r>
            <a:r>
              <a:rPr lang="vi-VN" sz="2400" b="1">
                <a:solidFill>
                  <a:srgbClr val="000000"/>
                </a:solidFill>
                <a:latin typeface="Consolas" panose="020B0609020204030204" pitchFamily="49" charset="0"/>
              </a:rPr>
              <a:t>.</a:t>
            </a:r>
            <a:r>
              <a:rPr lang="vi-VN" sz="2400" b="1">
                <a:solidFill>
                  <a:srgbClr val="0000C0"/>
                </a:solidFill>
                <a:latin typeface="Consolas" panose="020B0609020204030204" pitchFamily="49" charset="0"/>
              </a:rPr>
              <a:t>length</a:t>
            </a:r>
            <a:r>
              <a:rPr lang="vi-VN" sz="2400" b="1">
                <a:solidFill>
                  <a:srgbClr val="000000"/>
                </a:solidFill>
                <a:latin typeface="Consolas" panose="020B0609020204030204" pitchFamily="49" charset="0"/>
              </a:rPr>
              <a:t>);</a:t>
            </a:r>
          </a:p>
          <a:p>
            <a:r>
              <a:rPr lang="vi-VN" sz="2400" b="1">
                <a:solidFill>
                  <a:srgbClr val="7F0055"/>
                </a:solidFill>
                <a:latin typeface="Consolas" panose="020B0609020204030204" pitchFamily="49" charset="0"/>
              </a:rPr>
              <a:t>while</a:t>
            </a:r>
            <a:r>
              <a:rPr lang="vi-VN" sz="2400" b="1">
                <a:solidFill>
                  <a:srgbClr val="000000"/>
                </a:solidFill>
                <a:latin typeface="Consolas" panose="020B0609020204030204" pitchFamily="49" charset="0"/>
              </a:rPr>
              <a:t> (</a:t>
            </a:r>
            <a:r>
              <a:rPr lang="vi-VN" sz="2400" b="1">
                <a:solidFill>
                  <a:srgbClr val="7F0055"/>
                </a:solidFill>
                <a:latin typeface="Consolas" panose="020B0609020204030204" pitchFamily="49" charset="0"/>
              </a:rPr>
              <a:t>true</a:t>
            </a:r>
            <a:r>
              <a:rPr lang="vi-VN" sz="2400" b="1">
                <a:solidFill>
                  <a:srgbClr val="000000"/>
                </a:solidFill>
                <a:latin typeface="Consolas" panose="020B0609020204030204" pitchFamily="49" charset="0"/>
              </a:rPr>
              <a:t>) {</a:t>
            </a:r>
          </a:p>
          <a:p>
            <a:r>
              <a:rPr lang="vi-VN" sz="2400">
                <a:solidFill>
                  <a:srgbClr val="6A3E3E"/>
                </a:solidFill>
                <a:latin typeface="Consolas" panose="020B0609020204030204" pitchFamily="49" charset="0"/>
              </a:rPr>
              <a:t>   packet</a:t>
            </a:r>
            <a:r>
              <a:rPr lang="vi-VN" sz="2400">
                <a:solidFill>
                  <a:srgbClr val="000000"/>
                </a:solidFill>
                <a:latin typeface="Consolas" panose="020B0609020204030204" pitchFamily="49" charset="0"/>
              </a:rPr>
              <a:t>.setData(</a:t>
            </a:r>
            <a:r>
              <a:rPr lang="vi-VN" sz="2400">
                <a:solidFill>
                  <a:srgbClr val="6A3E3E"/>
                </a:solidFill>
                <a:latin typeface="Consolas" panose="020B0609020204030204" pitchFamily="49" charset="0"/>
              </a:rPr>
              <a:t>buff</a:t>
            </a:r>
            <a:r>
              <a:rPr lang="vi-VN" sz="2400">
                <a:solidFill>
                  <a:srgbClr val="000000"/>
                </a:solidFill>
                <a:latin typeface="Consolas" panose="020B0609020204030204" pitchFamily="49" charset="0"/>
              </a:rPr>
              <a:t>);</a:t>
            </a:r>
          </a:p>
          <a:p>
            <a:r>
              <a:rPr lang="vi-VN" sz="2400">
                <a:solidFill>
                  <a:srgbClr val="000000"/>
                </a:solidFill>
                <a:latin typeface="Consolas" panose="020B0609020204030204" pitchFamily="49" charset="0"/>
              </a:rPr>
              <a:t>   </a:t>
            </a:r>
            <a:r>
              <a:rPr lang="vi-VN" sz="2400">
                <a:solidFill>
                  <a:srgbClr val="6A3E3E"/>
                </a:solidFill>
                <a:latin typeface="Consolas" panose="020B0609020204030204" pitchFamily="49" charset="0"/>
              </a:rPr>
              <a:t>packet</a:t>
            </a:r>
            <a:r>
              <a:rPr lang="vi-VN" sz="2400">
                <a:solidFill>
                  <a:srgbClr val="000000"/>
                </a:solidFill>
                <a:latin typeface="Consolas" panose="020B0609020204030204" pitchFamily="49" charset="0"/>
              </a:rPr>
              <a:t>.setLength(</a:t>
            </a:r>
            <a:r>
              <a:rPr lang="vi-VN" sz="2400">
                <a:solidFill>
                  <a:srgbClr val="6A3E3E"/>
                </a:solidFill>
                <a:latin typeface="Consolas" panose="020B0609020204030204" pitchFamily="49" charset="0"/>
              </a:rPr>
              <a:t>buff</a:t>
            </a:r>
            <a:r>
              <a:rPr lang="vi-VN" sz="2400">
                <a:solidFill>
                  <a:srgbClr val="000000"/>
                </a:solidFill>
                <a:latin typeface="Consolas" panose="020B0609020204030204" pitchFamily="49" charset="0"/>
              </a:rPr>
              <a:t>.</a:t>
            </a:r>
            <a:r>
              <a:rPr lang="vi-VN" sz="2400">
                <a:solidFill>
                  <a:srgbClr val="0000C0"/>
                </a:solidFill>
                <a:latin typeface="Consolas" panose="020B0609020204030204" pitchFamily="49" charset="0"/>
              </a:rPr>
              <a:t>length</a:t>
            </a:r>
            <a:r>
              <a:rPr lang="vi-VN" sz="2400">
                <a:solidFill>
                  <a:srgbClr val="000000"/>
                </a:solidFill>
                <a:latin typeface="Consolas" panose="020B0609020204030204" pitchFamily="49" charset="0"/>
              </a:rPr>
              <a:t>);</a:t>
            </a:r>
          </a:p>
          <a:p>
            <a:r>
              <a:rPr lang="vi-VN" sz="2400">
                <a:solidFill>
                  <a:srgbClr val="000000"/>
                </a:solidFill>
                <a:latin typeface="Consolas" panose="020B0609020204030204" pitchFamily="49" charset="0"/>
              </a:rPr>
              <a:t>   </a:t>
            </a:r>
            <a:r>
              <a:rPr lang="vi-VN" sz="2400">
                <a:solidFill>
                  <a:srgbClr val="6A3E3E"/>
                </a:solidFill>
                <a:latin typeface="Consolas" panose="020B0609020204030204" pitchFamily="49" charset="0"/>
              </a:rPr>
              <a:t>socket</a:t>
            </a:r>
            <a:r>
              <a:rPr lang="vi-VN" sz="2400">
                <a:solidFill>
                  <a:srgbClr val="000000"/>
                </a:solidFill>
                <a:latin typeface="Consolas" panose="020B0609020204030204" pitchFamily="49" charset="0"/>
              </a:rPr>
              <a:t>.receive(</a:t>
            </a:r>
            <a:r>
              <a:rPr lang="vi-VN" sz="2400">
                <a:solidFill>
                  <a:srgbClr val="6A3E3E"/>
                </a:solidFill>
                <a:latin typeface="Consolas" panose="020B0609020204030204" pitchFamily="49" charset="0"/>
              </a:rPr>
              <a:t>packet</a:t>
            </a:r>
            <a:r>
              <a:rPr lang="vi-VN" sz="2400">
                <a:solidFill>
                  <a:srgbClr val="000000"/>
                </a:solidFill>
                <a:latin typeface="Consolas" panose="020B0609020204030204" pitchFamily="49" charset="0"/>
              </a:rPr>
              <a:t>);</a:t>
            </a:r>
          </a:p>
          <a:p>
            <a:r>
              <a:rPr lang="en-US" sz="2400">
                <a:solidFill>
                  <a:srgbClr val="000000"/>
                </a:solidFill>
                <a:latin typeface="Consolas" panose="020B0609020204030204" pitchFamily="49" charset="0"/>
              </a:rPr>
              <a:t>   String </a:t>
            </a:r>
            <a:r>
              <a:rPr lang="en-US" sz="2400">
                <a:solidFill>
                  <a:srgbClr val="6A3E3E"/>
                </a:solidFill>
                <a:latin typeface="Consolas" panose="020B0609020204030204" pitchFamily="49" charset="0"/>
              </a:rPr>
              <a:t>received</a:t>
            </a:r>
            <a:r>
              <a:rPr lang="en-US" sz="2400">
                <a:solidFill>
                  <a:srgbClr val="000000"/>
                </a:solidFill>
                <a:latin typeface="Consolas" panose="020B0609020204030204" pitchFamily="49" charset="0"/>
              </a:rPr>
              <a:t> = </a:t>
            </a:r>
            <a:r>
              <a:rPr lang="en-US" sz="2400" b="1">
                <a:solidFill>
                  <a:srgbClr val="7F0055"/>
                </a:solidFill>
                <a:latin typeface="Consolas" panose="020B0609020204030204" pitchFamily="49" charset="0"/>
              </a:rPr>
              <a:t>new</a:t>
            </a:r>
            <a:r>
              <a:rPr lang="en-US" sz="2400" b="1">
                <a:solidFill>
                  <a:srgbClr val="000000"/>
                </a:solidFill>
                <a:latin typeface="Consolas" panose="020B0609020204030204" pitchFamily="49" charset="0"/>
              </a:rPr>
              <a:t> String(</a:t>
            </a:r>
            <a:r>
              <a:rPr lang="en-US" sz="2400" b="1">
                <a:solidFill>
                  <a:srgbClr val="6A3E3E"/>
                </a:solidFill>
                <a:latin typeface="Consolas" panose="020B0609020204030204" pitchFamily="49" charset="0"/>
              </a:rPr>
              <a:t>packet</a:t>
            </a:r>
            <a:r>
              <a:rPr lang="en-US" sz="2400" b="1">
                <a:solidFill>
                  <a:srgbClr val="000000"/>
                </a:solidFill>
                <a:latin typeface="Consolas" panose="020B0609020204030204" pitchFamily="49" charset="0"/>
              </a:rPr>
              <a:t>.getData(),</a:t>
            </a:r>
            <a:br>
              <a:rPr lang="en-US" sz="2400" b="1">
                <a:solidFill>
                  <a:srgbClr val="000000"/>
                </a:solidFill>
                <a:latin typeface="Consolas" panose="020B0609020204030204" pitchFamily="49" charset="0"/>
              </a:rPr>
            </a:br>
            <a:r>
              <a:rPr lang="en-US" sz="2400" b="1">
                <a:solidFill>
                  <a:srgbClr val="000000"/>
                </a:solidFill>
                <a:latin typeface="Consolas" panose="020B0609020204030204" pitchFamily="49" charset="0"/>
              </a:rPr>
              <a:t>				 0, </a:t>
            </a:r>
            <a:r>
              <a:rPr lang="en-US" sz="2400" b="1">
                <a:solidFill>
                  <a:srgbClr val="6A3E3E"/>
                </a:solidFill>
                <a:latin typeface="Consolas" panose="020B0609020204030204" pitchFamily="49" charset="0"/>
              </a:rPr>
              <a:t>packet</a:t>
            </a:r>
            <a:r>
              <a:rPr lang="en-US" sz="2400" b="1">
                <a:solidFill>
                  <a:srgbClr val="000000"/>
                </a:solidFill>
                <a:latin typeface="Consolas" panose="020B0609020204030204" pitchFamily="49" charset="0"/>
              </a:rPr>
              <a:t>.getLength());</a:t>
            </a:r>
          </a:p>
          <a:p>
            <a:r>
              <a:rPr lang="vi-VN" sz="2400">
                <a:solidFill>
                  <a:srgbClr val="000000"/>
                </a:solidFill>
                <a:latin typeface="Consolas" panose="020B0609020204030204" pitchFamily="49" charset="0"/>
              </a:rPr>
              <a:t>   </a:t>
            </a:r>
            <a:endParaRPr lang="vi-VN" sz="2400"/>
          </a:p>
        </p:txBody>
      </p:sp>
    </p:spTree>
  </p:cSld>
  <p:clrMapOvr>
    <a:masterClrMapping/>
  </p:clrMapOvr>
  <p:transition spd="med">
    <p:comb/>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9986" name="Rectangle 2"/>
          <p:cNvSpPr>
            <a:spLocks noGrp="1" noChangeArrowheads="1"/>
          </p:cNvSpPr>
          <p:nvPr>
            <p:ph type="title"/>
          </p:nvPr>
        </p:nvSpPr>
        <p:spPr/>
        <p:txBody>
          <a:bodyPr/>
          <a:lstStyle/>
          <a:p>
            <a:pPr>
              <a:defRPr/>
            </a:pPr>
            <a:r>
              <a:rPr lang="en-US"/>
              <a:t>UDP: EchoServer</a:t>
            </a:r>
          </a:p>
        </p:txBody>
      </p:sp>
      <p:sp>
        <p:nvSpPr>
          <p:cNvPr id="2" name="Rectangle 1"/>
          <p:cNvSpPr/>
          <p:nvPr/>
        </p:nvSpPr>
        <p:spPr>
          <a:xfrm>
            <a:off x="251520" y="764704"/>
            <a:ext cx="8712968" cy="3785652"/>
          </a:xfrm>
          <a:prstGeom prst="rect">
            <a:avLst/>
          </a:prstGeom>
        </p:spPr>
        <p:txBody>
          <a:bodyPr wrap="square">
            <a:spAutoFit/>
          </a:bodyPr>
          <a:lstStyle/>
          <a:p>
            <a:r>
              <a:rPr lang="vi-VN" sz="2400" b="1">
                <a:solidFill>
                  <a:srgbClr val="7F0055"/>
                </a:solidFill>
                <a:latin typeface="Consolas" panose="020B0609020204030204" pitchFamily="49" charset="0"/>
              </a:rPr>
              <a:t>if</a:t>
            </a:r>
            <a:r>
              <a:rPr lang="vi-VN" sz="2400" b="1">
                <a:solidFill>
                  <a:srgbClr val="000000"/>
                </a:solidFill>
                <a:latin typeface="Consolas" panose="020B0609020204030204" pitchFamily="49" charset="0"/>
              </a:rPr>
              <a:t> (</a:t>
            </a:r>
            <a:r>
              <a:rPr lang="vi-VN" sz="2400" b="1">
                <a:solidFill>
                  <a:srgbClr val="6A3E3E"/>
                </a:solidFill>
                <a:latin typeface="Consolas" panose="020B0609020204030204" pitchFamily="49" charset="0"/>
              </a:rPr>
              <a:t>received</a:t>
            </a:r>
            <a:r>
              <a:rPr lang="vi-VN" sz="2400" b="1">
                <a:solidFill>
                  <a:srgbClr val="000000"/>
                </a:solidFill>
                <a:latin typeface="Consolas" panose="020B0609020204030204" pitchFamily="49" charset="0"/>
              </a:rPr>
              <a:t>.equals(</a:t>
            </a:r>
            <a:r>
              <a:rPr lang="vi-VN" sz="2400" b="1">
                <a:solidFill>
                  <a:srgbClr val="2A00FF"/>
                </a:solidFill>
                <a:latin typeface="Consolas" panose="020B0609020204030204" pitchFamily="49" charset="0"/>
              </a:rPr>
              <a:t>"end"</a:t>
            </a:r>
            <a:r>
              <a:rPr lang="vi-VN" sz="2400" b="1">
                <a:solidFill>
                  <a:srgbClr val="000000"/>
                </a:solidFill>
                <a:latin typeface="Consolas" panose="020B0609020204030204" pitchFamily="49" charset="0"/>
              </a:rPr>
              <a:t>)) {</a:t>
            </a:r>
          </a:p>
          <a:p>
            <a:r>
              <a:rPr lang="vi-VN" sz="2400">
                <a:solidFill>
                  <a:srgbClr val="000000"/>
                </a:solidFill>
                <a:latin typeface="Consolas" panose="020B0609020204030204" pitchFamily="49" charset="0"/>
              </a:rPr>
              <a:t>        </a:t>
            </a:r>
            <a:r>
              <a:rPr lang="vi-VN" sz="2400" b="1">
                <a:solidFill>
                  <a:srgbClr val="7F0055"/>
                </a:solidFill>
                <a:latin typeface="Consolas" panose="020B0609020204030204" pitchFamily="49" charset="0"/>
              </a:rPr>
              <a:t>break</a:t>
            </a:r>
            <a:r>
              <a:rPr lang="vi-VN" sz="2400" b="1">
                <a:solidFill>
                  <a:srgbClr val="000000"/>
                </a:solidFill>
                <a:latin typeface="Consolas" panose="020B0609020204030204" pitchFamily="49" charset="0"/>
              </a:rPr>
              <a:t>;</a:t>
            </a:r>
          </a:p>
          <a:p>
            <a:r>
              <a:rPr lang="vi-VN" sz="2400">
                <a:solidFill>
                  <a:srgbClr val="000000"/>
                </a:solidFill>
                <a:latin typeface="Consolas" panose="020B0609020204030204" pitchFamily="49" charset="0"/>
              </a:rPr>
              <a:t>   }</a:t>
            </a:r>
          </a:p>
          <a:p>
            <a:r>
              <a:rPr lang="vi-VN" sz="2400">
                <a:solidFill>
                  <a:srgbClr val="000000"/>
                </a:solidFill>
                <a:latin typeface="Consolas" panose="020B0609020204030204" pitchFamily="49" charset="0"/>
              </a:rPr>
              <a:t>   </a:t>
            </a:r>
            <a:r>
              <a:rPr lang="vi-VN" sz="2400">
                <a:solidFill>
                  <a:srgbClr val="6A3E3E"/>
                </a:solidFill>
                <a:latin typeface="Consolas" panose="020B0609020204030204" pitchFamily="49" charset="0"/>
              </a:rPr>
              <a:t>received</a:t>
            </a:r>
            <a:r>
              <a:rPr lang="vi-VN" sz="2400">
                <a:solidFill>
                  <a:srgbClr val="000000"/>
                </a:solidFill>
                <a:latin typeface="Consolas" panose="020B0609020204030204" pitchFamily="49" charset="0"/>
              </a:rPr>
              <a:t> = </a:t>
            </a:r>
            <a:r>
              <a:rPr lang="vi-VN" sz="2400">
                <a:solidFill>
                  <a:srgbClr val="2A00FF"/>
                </a:solidFill>
                <a:latin typeface="Consolas" panose="020B0609020204030204" pitchFamily="49" charset="0"/>
              </a:rPr>
              <a:t>"Echo:"</a:t>
            </a:r>
            <a:r>
              <a:rPr lang="vi-VN" sz="2400">
                <a:solidFill>
                  <a:srgbClr val="000000"/>
                </a:solidFill>
                <a:latin typeface="Consolas" panose="020B0609020204030204" pitchFamily="49" charset="0"/>
              </a:rPr>
              <a:t>  + </a:t>
            </a:r>
            <a:r>
              <a:rPr lang="vi-VN" sz="2400">
                <a:solidFill>
                  <a:srgbClr val="6A3E3E"/>
                </a:solidFill>
                <a:latin typeface="Consolas" panose="020B0609020204030204" pitchFamily="49" charset="0"/>
              </a:rPr>
              <a:t>received</a:t>
            </a:r>
            <a:r>
              <a:rPr lang="vi-VN" sz="2400">
                <a:solidFill>
                  <a:srgbClr val="000000"/>
                </a:solidFill>
                <a:latin typeface="Consolas" panose="020B0609020204030204" pitchFamily="49" charset="0"/>
              </a:rPr>
              <a:t>;</a:t>
            </a:r>
          </a:p>
          <a:p>
            <a:r>
              <a:rPr lang="vi-VN" sz="2400">
                <a:solidFill>
                  <a:srgbClr val="000000"/>
                </a:solidFill>
                <a:latin typeface="Consolas" panose="020B0609020204030204" pitchFamily="49" charset="0"/>
              </a:rPr>
              <a:t>   </a:t>
            </a:r>
            <a:r>
              <a:rPr lang="vi-VN" sz="2400" b="1">
                <a:solidFill>
                  <a:srgbClr val="7F0055"/>
                </a:solidFill>
                <a:latin typeface="Consolas" panose="020B0609020204030204" pitchFamily="49" charset="0"/>
              </a:rPr>
              <a:t>byte</a:t>
            </a:r>
            <a:r>
              <a:rPr lang="vi-VN" sz="2400" b="1">
                <a:solidFill>
                  <a:srgbClr val="000000"/>
                </a:solidFill>
                <a:latin typeface="Consolas" panose="020B0609020204030204" pitchFamily="49" charset="0"/>
              </a:rPr>
              <a:t>[] </a:t>
            </a:r>
            <a:r>
              <a:rPr lang="vi-VN" sz="2400" b="1">
                <a:solidFill>
                  <a:srgbClr val="6A3E3E"/>
                </a:solidFill>
                <a:latin typeface="Consolas" panose="020B0609020204030204" pitchFamily="49" charset="0"/>
              </a:rPr>
              <a:t>data</a:t>
            </a:r>
            <a:r>
              <a:rPr lang="vi-VN" sz="2400" b="1">
                <a:solidFill>
                  <a:srgbClr val="000000"/>
                </a:solidFill>
                <a:latin typeface="Consolas" panose="020B0609020204030204" pitchFamily="49" charset="0"/>
              </a:rPr>
              <a:t>  = </a:t>
            </a:r>
            <a:r>
              <a:rPr lang="vi-VN" sz="2400" b="1">
                <a:solidFill>
                  <a:srgbClr val="6A3E3E"/>
                </a:solidFill>
                <a:latin typeface="Consolas" panose="020B0609020204030204" pitchFamily="49" charset="0"/>
              </a:rPr>
              <a:t>received</a:t>
            </a:r>
            <a:r>
              <a:rPr lang="vi-VN" sz="2400" b="1">
                <a:solidFill>
                  <a:srgbClr val="000000"/>
                </a:solidFill>
                <a:latin typeface="Consolas" panose="020B0609020204030204" pitchFamily="49" charset="0"/>
              </a:rPr>
              <a:t>.getBytes();</a:t>
            </a:r>
          </a:p>
          <a:p>
            <a:r>
              <a:rPr lang="vi-VN" sz="2400">
                <a:solidFill>
                  <a:srgbClr val="000000"/>
                </a:solidFill>
                <a:latin typeface="Consolas" panose="020B0609020204030204" pitchFamily="49" charset="0"/>
              </a:rPr>
              <a:t>   </a:t>
            </a:r>
            <a:r>
              <a:rPr lang="vi-VN" sz="2400">
                <a:solidFill>
                  <a:srgbClr val="6A3E3E"/>
                </a:solidFill>
                <a:latin typeface="Consolas" panose="020B0609020204030204" pitchFamily="49" charset="0"/>
              </a:rPr>
              <a:t>packet</a:t>
            </a:r>
            <a:r>
              <a:rPr lang="vi-VN" sz="2400">
                <a:solidFill>
                  <a:srgbClr val="000000"/>
                </a:solidFill>
                <a:latin typeface="Consolas" panose="020B0609020204030204" pitchFamily="49" charset="0"/>
              </a:rPr>
              <a:t>.setData(</a:t>
            </a:r>
            <a:r>
              <a:rPr lang="vi-VN" sz="2400">
                <a:solidFill>
                  <a:srgbClr val="6A3E3E"/>
                </a:solidFill>
                <a:latin typeface="Consolas" panose="020B0609020204030204" pitchFamily="49" charset="0"/>
              </a:rPr>
              <a:t>data</a:t>
            </a:r>
            <a:r>
              <a:rPr lang="vi-VN" sz="2400">
                <a:solidFill>
                  <a:srgbClr val="000000"/>
                </a:solidFill>
                <a:latin typeface="Consolas" panose="020B0609020204030204" pitchFamily="49" charset="0"/>
              </a:rPr>
              <a:t>);</a:t>
            </a:r>
          </a:p>
          <a:p>
            <a:r>
              <a:rPr lang="vi-VN" sz="2400">
                <a:solidFill>
                  <a:srgbClr val="000000"/>
                </a:solidFill>
                <a:latin typeface="Consolas" panose="020B0609020204030204" pitchFamily="49" charset="0"/>
              </a:rPr>
              <a:t>   </a:t>
            </a:r>
            <a:r>
              <a:rPr lang="vi-VN" sz="2400">
                <a:solidFill>
                  <a:srgbClr val="6A3E3E"/>
                </a:solidFill>
                <a:latin typeface="Consolas" panose="020B0609020204030204" pitchFamily="49" charset="0"/>
              </a:rPr>
              <a:t>packet</a:t>
            </a:r>
            <a:r>
              <a:rPr lang="vi-VN" sz="2400">
                <a:solidFill>
                  <a:srgbClr val="000000"/>
                </a:solidFill>
                <a:latin typeface="Consolas" panose="020B0609020204030204" pitchFamily="49" charset="0"/>
              </a:rPr>
              <a:t>.setLength(</a:t>
            </a:r>
            <a:r>
              <a:rPr lang="vi-VN" sz="2400">
                <a:solidFill>
                  <a:srgbClr val="6A3E3E"/>
                </a:solidFill>
                <a:latin typeface="Consolas" panose="020B0609020204030204" pitchFamily="49" charset="0"/>
              </a:rPr>
              <a:t>data</a:t>
            </a:r>
            <a:r>
              <a:rPr lang="vi-VN" sz="2400">
                <a:solidFill>
                  <a:srgbClr val="000000"/>
                </a:solidFill>
                <a:latin typeface="Consolas" panose="020B0609020204030204" pitchFamily="49" charset="0"/>
              </a:rPr>
              <a:t>.</a:t>
            </a:r>
            <a:r>
              <a:rPr lang="vi-VN" sz="2400">
                <a:solidFill>
                  <a:srgbClr val="0000C0"/>
                </a:solidFill>
                <a:latin typeface="Consolas" panose="020B0609020204030204" pitchFamily="49" charset="0"/>
              </a:rPr>
              <a:t>length</a:t>
            </a:r>
            <a:r>
              <a:rPr lang="vi-VN" sz="2400">
                <a:solidFill>
                  <a:srgbClr val="000000"/>
                </a:solidFill>
                <a:latin typeface="Consolas" panose="020B0609020204030204" pitchFamily="49" charset="0"/>
              </a:rPr>
              <a:t>);</a:t>
            </a:r>
          </a:p>
          <a:p>
            <a:r>
              <a:rPr lang="vi-VN" sz="2400">
                <a:solidFill>
                  <a:srgbClr val="000000"/>
                </a:solidFill>
                <a:latin typeface="Consolas" panose="020B0609020204030204" pitchFamily="49" charset="0"/>
              </a:rPr>
              <a:t>   </a:t>
            </a:r>
            <a:r>
              <a:rPr lang="vi-VN" sz="2400">
                <a:solidFill>
                  <a:srgbClr val="6A3E3E"/>
                </a:solidFill>
                <a:latin typeface="Consolas" panose="020B0609020204030204" pitchFamily="49" charset="0"/>
              </a:rPr>
              <a:t>socket</a:t>
            </a:r>
            <a:r>
              <a:rPr lang="vi-VN" sz="2400">
                <a:solidFill>
                  <a:srgbClr val="000000"/>
                </a:solidFill>
                <a:latin typeface="Consolas" panose="020B0609020204030204" pitchFamily="49" charset="0"/>
              </a:rPr>
              <a:t>.send(</a:t>
            </a:r>
            <a:r>
              <a:rPr lang="vi-VN" sz="2400">
                <a:solidFill>
                  <a:srgbClr val="6A3E3E"/>
                </a:solidFill>
                <a:latin typeface="Consolas" panose="020B0609020204030204" pitchFamily="49" charset="0"/>
              </a:rPr>
              <a:t>packet</a:t>
            </a:r>
            <a:r>
              <a:rPr lang="vi-VN" sz="2400">
                <a:solidFill>
                  <a:srgbClr val="000000"/>
                </a:solidFill>
                <a:latin typeface="Consolas" panose="020B0609020204030204" pitchFamily="49" charset="0"/>
              </a:rPr>
              <a:t>);</a:t>
            </a:r>
          </a:p>
          <a:p>
            <a:r>
              <a:rPr lang="vi-VN" sz="2400">
                <a:solidFill>
                  <a:srgbClr val="000000"/>
                </a:solidFill>
                <a:latin typeface="Consolas" panose="020B0609020204030204" pitchFamily="49" charset="0"/>
              </a:rPr>
              <a:t>}</a:t>
            </a:r>
          </a:p>
          <a:p>
            <a:r>
              <a:rPr lang="vi-VN" sz="2400">
                <a:solidFill>
                  <a:srgbClr val="6A3E3E"/>
                </a:solidFill>
                <a:latin typeface="Consolas" panose="020B0609020204030204" pitchFamily="49" charset="0"/>
              </a:rPr>
              <a:t>socket</a:t>
            </a:r>
            <a:r>
              <a:rPr lang="vi-VN" sz="2400">
                <a:solidFill>
                  <a:srgbClr val="000000"/>
                </a:solidFill>
                <a:latin typeface="Consolas" panose="020B0609020204030204" pitchFamily="49" charset="0"/>
              </a:rPr>
              <a:t>.close();</a:t>
            </a:r>
            <a:endParaRPr lang="vi-VN" sz="2400"/>
          </a:p>
        </p:txBody>
      </p:sp>
    </p:spTree>
    <p:extLst>
      <p:ext uri="{BB962C8B-B14F-4D97-AF65-F5344CB8AC3E}">
        <p14:creationId xmlns:p14="http://schemas.microsoft.com/office/powerpoint/2010/main" val="305780057"/>
      </p:ext>
    </p:extLst>
  </p:cSld>
  <p:clrMapOvr>
    <a:masterClrMapping/>
  </p:clrMapOvr>
  <p:transition spd="med">
    <p:comb/>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6370" name="Rectangle 2"/>
          <p:cNvSpPr>
            <a:spLocks noGrp="1" noChangeArrowheads="1"/>
          </p:cNvSpPr>
          <p:nvPr>
            <p:ph type="title"/>
          </p:nvPr>
        </p:nvSpPr>
        <p:spPr/>
        <p:txBody>
          <a:bodyPr/>
          <a:lstStyle/>
          <a:p>
            <a:pPr>
              <a:defRPr/>
            </a:pPr>
            <a:r>
              <a:rPr lang="en-US"/>
              <a:t>UDP: EchoClient</a:t>
            </a:r>
          </a:p>
        </p:txBody>
      </p:sp>
      <p:sp>
        <p:nvSpPr>
          <p:cNvPr id="2" name="Rectangle 1"/>
          <p:cNvSpPr/>
          <p:nvPr/>
        </p:nvSpPr>
        <p:spPr>
          <a:xfrm>
            <a:off x="323528" y="764704"/>
            <a:ext cx="8820472" cy="6370975"/>
          </a:xfrm>
          <a:prstGeom prst="rect">
            <a:avLst/>
          </a:prstGeom>
        </p:spPr>
        <p:txBody>
          <a:bodyPr wrap="square">
            <a:spAutoFit/>
          </a:bodyPr>
          <a:lstStyle/>
          <a:p>
            <a:r>
              <a:rPr lang="vi-VN" sz="2400">
                <a:solidFill>
                  <a:srgbClr val="000000"/>
                </a:solidFill>
                <a:latin typeface="Consolas" panose="020B0609020204030204" pitchFamily="49" charset="0"/>
              </a:rPr>
              <a:t>DatagramSocket </a:t>
            </a:r>
            <a:r>
              <a:rPr lang="vi-VN" sz="2400">
                <a:solidFill>
                  <a:srgbClr val="6A3E3E"/>
                </a:solidFill>
                <a:latin typeface="Consolas" panose="020B0609020204030204" pitchFamily="49" charset="0"/>
              </a:rPr>
              <a:t>socket</a:t>
            </a:r>
            <a:r>
              <a:rPr lang="vi-VN" sz="2400">
                <a:solidFill>
                  <a:srgbClr val="000000"/>
                </a:solidFill>
                <a:latin typeface="Consolas" panose="020B0609020204030204" pitchFamily="49" charset="0"/>
              </a:rPr>
              <a:t>;</a:t>
            </a:r>
          </a:p>
          <a:p>
            <a:r>
              <a:rPr lang="vi-VN" sz="2400">
                <a:solidFill>
                  <a:srgbClr val="000000"/>
                </a:solidFill>
                <a:latin typeface="Consolas" panose="020B0609020204030204" pitchFamily="49" charset="0"/>
              </a:rPr>
              <a:t>InetAddress </a:t>
            </a:r>
            <a:r>
              <a:rPr lang="vi-VN" sz="2400">
                <a:solidFill>
                  <a:srgbClr val="6A3E3E"/>
                </a:solidFill>
                <a:latin typeface="Consolas" panose="020B0609020204030204" pitchFamily="49" charset="0"/>
              </a:rPr>
              <a:t>address</a:t>
            </a:r>
            <a:r>
              <a:rPr lang="vi-VN" sz="2400">
                <a:solidFill>
                  <a:srgbClr val="000000"/>
                </a:solidFill>
                <a:latin typeface="Consolas" panose="020B0609020204030204" pitchFamily="49" charset="0"/>
              </a:rPr>
              <a:t>;</a:t>
            </a:r>
          </a:p>
          <a:p>
            <a:r>
              <a:rPr lang="vi-VN" sz="2400" b="1">
                <a:solidFill>
                  <a:srgbClr val="7F0055"/>
                </a:solidFill>
                <a:latin typeface="Consolas" panose="020B0609020204030204" pitchFamily="49" charset="0"/>
              </a:rPr>
              <a:t>int</a:t>
            </a:r>
            <a:r>
              <a:rPr lang="vi-VN" sz="2400" b="1">
                <a:solidFill>
                  <a:srgbClr val="000000"/>
                </a:solidFill>
                <a:latin typeface="Consolas" panose="020B0609020204030204" pitchFamily="49" charset="0"/>
              </a:rPr>
              <a:t> </a:t>
            </a:r>
            <a:r>
              <a:rPr lang="vi-VN" sz="2400" b="1">
                <a:solidFill>
                  <a:srgbClr val="6A3E3E"/>
                </a:solidFill>
                <a:latin typeface="Consolas" panose="020B0609020204030204" pitchFamily="49" charset="0"/>
              </a:rPr>
              <a:t>serverPort</a:t>
            </a:r>
            <a:r>
              <a:rPr lang="vi-VN" sz="2400" b="1">
                <a:solidFill>
                  <a:srgbClr val="000000"/>
                </a:solidFill>
                <a:latin typeface="Consolas" panose="020B0609020204030204" pitchFamily="49" charset="0"/>
              </a:rPr>
              <a:t> = 7;</a:t>
            </a:r>
          </a:p>
          <a:p>
            <a:r>
              <a:rPr lang="vi-VN" sz="2400" b="1">
                <a:solidFill>
                  <a:srgbClr val="7F0055"/>
                </a:solidFill>
                <a:latin typeface="Consolas" panose="020B0609020204030204" pitchFamily="49" charset="0"/>
              </a:rPr>
              <a:t>byte</a:t>
            </a:r>
            <a:r>
              <a:rPr lang="vi-VN" sz="2400" b="1">
                <a:solidFill>
                  <a:srgbClr val="000000"/>
                </a:solidFill>
                <a:latin typeface="Consolas" panose="020B0609020204030204" pitchFamily="49" charset="0"/>
              </a:rPr>
              <a:t>[] </a:t>
            </a:r>
            <a:r>
              <a:rPr lang="vi-VN" sz="2400" b="1">
                <a:solidFill>
                  <a:srgbClr val="6A3E3E"/>
                </a:solidFill>
                <a:latin typeface="Consolas" panose="020B0609020204030204" pitchFamily="49" charset="0"/>
              </a:rPr>
              <a:t>buff</a:t>
            </a:r>
            <a:r>
              <a:rPr lang="vi-VN" sz="2400" b="1">
                <a:solidFill>
                  <a:srgbClr val="000000"/>
                </a:solidFill>
                <a:latin typeface="Consolas" panose="020B0609020204030204" pitchFamily="49" charset="0"/>
              </a:rPr>
              <a:t> = </a:t>
            </a:r>
            <a:r>
              <a:rPr lang="vi-VN" sz="2400" b="1">
                <a:solidFill>
                  <a:srgbClr val="7F0055"/>
                </a:solidFill>
                <a:latin typeface="Consolas" panose="020B0609020204030204" pitchFamily="49" charset="0"/>
              </a:rPr>
              <a:t>new</a:t>
            </a:r>
            <a:r>
              <a:rPr lang="vi-VN" sz="2400" b="1">
                <a:solidFill>
                  <a:srgbClr val="000000"/>
                </a:solidFill>
                <a:latin typeface="Consolas" panose="020B0609020204030204" pitchFamily="49" charset="0"/>
              </a:rPr>
              <a:t> </a:t>
            </a:r>
            <a:r>
              <a:rPr lang="vi-VN" sz="2400" b="1">
                <a:solidFill>
                  <a:srgbClr val="7F0055"/>
                </a:solidFill>
                <a:latin typeface="Consolas" panose="020B0609020204030204" pitchFamily="49" charset="0"/>
              </a:rPr>
              <a:t>byte</a:t>
            </a:r>
            <a:r>
              <a:rPr lang="vi-VN" sz="2400" b="1">
                <a:solidFill>
                  <a:srgbClr val="000000"/>
                </a:solidFill>
                <a:latin typeface="Consolas" panose="020B0609020204030204" pitchFamily="49" charset="0"/>
              </a:rPr>
              <a:t>[256];</a:t>
            </a:r>
          </a:p>
          <a:p>
            <a:r>
              <a:rPr lang="vi-VN" sz="2400">
                <a:solidFill>
                  <a:srgbClr val="000000"/>
                </a:solidFill>
                <a:latin typeface="Consolas" panose="020B0609020204030204" pitchFamily="49" charset="0"/>
              </a:rPr>
              <a:t>    </a:t>
            </a:r>
          </a:p>
          <a:p>
            <a:r>
              <a:rPr lang="vi-VN" sz="2400">
                <a:solidFill>
                  <a:srgbClr val="6A3E3E"/>
                </a:solidFill>
                <a:latin typeface="Consolas" panose="020B0609020204030204" pitchFamily="49" charset="0"/>
              </a:rPr>
              <a:t>socket</a:t>
            </a:r>
            <a:r>
              <a:rPr lang="vi-VN" sz="2400">
                <a:solidFill>
                  <a:srgbClr val="000000"/>
                </a:solidFill>
                <a:latin typeface="Consolas" panose="020B0609020204030204" pitchFamily="49" charset="0"/>
              </a:rPr>
              <a:t> = </a:t>
            </a:r>
            <a:r>
              <a:rPr lang="vi-VN" sz="2400" b="1">
                <a:solidFill>
                  <a:srgbClr val="7F0055"/>
                </a:solidFill>
                <a:latin typeface="Consolas" panose="020B0609020204030204" pitchFamily="49" charset="0"/>
              </a:rPr>
              <a:t>new</a:t>
            </a:r>
            <a:r>
              <a:rPr lang="vi-VN" sz="2400" b="1">
                <a:solidFill>
                  <a:srgbClr val="000000"/>
                </a:solidFill>
                <a:latin typeface="Consolas" panose="020B0609020204030204" pitchFamily="49" charset="0"/>
              </a:rPr>
              <a:t> DatagramSocket();</a:t>
            </a:r>
          </a:p>
          <a:p>
            <a:r>
              <a:rPr lang="vi-VN" sz="2400">
                <a:solidFill>
                  <a:srgbClr val="6A3E3E"/>
                </a:solidFill>
                <a:latin typeface="Consolas" panose="020B0609020204030204" pitchFamily="49" charset="0"/>
              </a:rPr>
              <a:t>address</a:t>
            </a:r>
            <a:r>
              <a:rPr lang="vi-VN" sz="2400">
                <a:solidFill>
                  <a:srgbClr val="000000"/>
                </a:solidFill>
                <a:latin typeface="Consolas" panose="020B0609020204030204" pitchFamily="49" charset="0"/>
              </a:rPr>
              <a:t> = InetAddress.</a:t>
            </a:r>
            <a:r>
              <a:rPr lang="vi-VN" sz="2400" i="1">
                <a:solidFill>
                  <a:srgbClr val="000000"/>
                </a:solidFill>
                <a:latin typeface="Consolas" panose="020B0609020204030204" pitchFamily="49" charset="0"/>
              </a:rPr>
              <a:t>getByName(</a:t>
            </a:r>
            <a:r>
              <a:rPr lang="vi-VN" sz="2400" i="1">
                <a:solidFill>
                  <a:srgbClr val="2A00FF"/>
                </a:solidFill>
                <a:latin typeface="Consolas" panose="020B0609020204030204" pitchFamily="49" charset="0"/>
              </a:rPr>
              <a:t>"localhost"</a:t>
            </a:r>
            <a:r>
              <a:rPr lang="vi-VN" sz="2400" i="1">
                <a:solidFill>
                  <a:srgbClr val="000000"/>
                </a:solidFill>
                <a:latin typeface="Consolas" panose="020B0609020204030204" pitchFamily="49" charset="0"/>
              </a:rPr>
              <a:t>);</a:t>
            </a:r>
          </a:p>
          <a:p>
            <a:r>
              <a:rPr lang="en-US" sz="2400">
                <a:solidFill>
                  <a:srgbClr val="000000"/>
                </a:solidFill>
                <a:latin typeface="Consolas" panose="020B0609020204030204" pitchFamily="49" charset="0"/>
              </a:rPr>
              <a:t>DatagramPacket </a:t>
            </a:r>
            <a:r>
              <a:rPr lang="en-US" sz="2400">
                <a:solidFill>
                  <a:srgbClr val="6A3E3E"/>
                </a:solidFill>
                <a:latin typeface="Consolas" panose="020B0609020204030204" pitchFamily="49" charset="0"/>
              </a:rPr>
              <a:t>packet</a:t>
            </a:r>
            <a:r>
              <a:rPr lang="en-US" sz="2400">
                <a:solidFill>
                  <a:srgbClr val="000000"/>
                </a:solidFill>
                <a:latin typeface="Consolas" panose="020B0609020204030204" pitchFamily="49" charset="0"/>
              </a:rPr>
              <a:t> = </a:t>
            </a:r>
            <a:r>
              <a:rPr lang="en-US" sz="2400" b="1">
                <a:solidFill>
                  <a:srgbClr val="7F0055"/>
                </a:solidFill>
                <a:latin typeface="Consolas" panose="020B0609020204030204" pitchFamily="49" charset="0"/>
              </a:rPr>
              <a:t>new</a:t>
            </a:r>
            <a:r>
              <a:rPr lang="en-US" sz="2400" b="1">
                <a:solidFill>
                  <a:srgbClr val="000000"/>
                </a:solidFill>
                <a:latin typeface="Consolas" panose="020B0609020204030204" pitchFamily="49" charset="0"/>
              </a:rPr>
              <a:t> DatagramPacket(</a:t>
            </a:r>
            <a:r>
              <a:rPr lang="en-US" sz="2400" b="1">
                <a:solidFill>
                  <a:srgbClr val="6A3E3E"/>
                </a:solidFill>
                <a:latin typeface="Consolas" panose="020B0609020204030204" pitchFamily="49" charset="0"/>
              </a:rPr>
              <a:t>buff</a:t>
            </a:r>
            <a:r>
              <a:rPr lang="en-US" sz="2400" b="1">
                <a:solidFill>
                  <a:srgbClr val="000000"/>
                </a:solidFill>
                <a:latin typeface="Consolas" panose="020B0609020204030204" pitchFamily="49" charset="0"/>
              </a:rPr>
              <a:t>, 			</a:t>
            </a:r>
            <a:r>
              <a:rPr lang="en-US" sz="2400" b="1">
                <a:solidFill>
                  <a:srgbClr val="6A3E3E"/>
                </a:solidFill>
                <a:latin typeface="Consolas" panose="020B0609020204030204" pitchFamily="49" charset="0"/>
              </a:rPr>
              <a:t>buff</a:t>
            </a:r>
            <a:r>
              <a:rPr lang="en-US" sz="2400" b="1">
                <a:solidFill>
                  <a:srgbClr val="000000"/>
                </a:solidFill>
                <a:latin typeface="Consolas" panose="020B0609020204030204" pitchFamily="49" charset="0"/>
              </a:rPr>
              <a:t>.</a:t>
            </a:r>
            <a:r>
              <a:rPr lang="en-US" sz="2400" b="1">
                <a:solidFill>
                  <a:srgbClr val="0000C0"/>
                </a:solidFill>
                <a:latin typeface="Consolas" panose="020B0609020204030204" pitchFamily="49" charset="0"/>
              </a:rPr>
              <a:t>length</a:t>
            </a:r>
            <a:r>
              <a:rPr lang="en-US" sz="2400" b="1">
                <a:solidFill>
                  <a:srgbClr val="000000"/>
                </a:solidFill>
                <a:latin typeface="Consolas" panose="020B0609020204030204" pitchFamily="49" charset="0"/>
              </a:rPr>
              <a:t>, </a:t>
            </a:r>
            <a:r>
              <a:rPr lang="en-US" sz="2400" b="1">
                <a:solidFill>
                  <a:srgbClr val="6A3E3E"/>
                </a:solidFill>
                <a:latin typeface="Consolas" panose="020B0609020204030204" pitchFamily="49" charset="0"/>
              </a:rPr>
              <a:t>address</a:t>
            </a:r>
            <a:r>
              <a:rPr lang="en-US" sz="2400" b="1">
                <a:solidFill>
                  <a:srgbClr val="000000"/>
                </a:solidFill>
                <a:latin typeface="Consolas" panose="020B0609020204030204" pitchFamily="49" charset="0"/>
              </a:rPr>
              <a:t>, </a:t>
            </a:r>
            <a:r>
              <a:rPr lang="en-US" sz="2400" b="1">
                <a:solidFill>
                  <a:srgbClr val="6A3E3E"/>
                </a:solidFill>
                <a:latin typeface="Consolas" panose="020B0609020204030204" pitchFamily="49" charset="0"/>
              </a:rPr>
              <a:t>serverPort</a:t>
            </a:r>
            <a:r>
              <a:rPr lang="en-US" sz="2400" b="1">
                <a:solidFill>
                  <a:srgbClr val="000000"/>
                </a:solidFill>
                <a:latin typeface="Consolas" panose="020B0609020204030204" pitchFamily="49" charset="0"/>
              </a:rPr>
              <a:t>);</a:t>
            </a:r>
          </a:p>
          <a:p>
            <a:r>
              <a:rPr lang="vi-VN" sz="2400">
                <a:solidFill>
                  <a:srgbClr val="000000"/>
                </a:solidFill>
                <a:latin typeface="Consolas" panose="020B0609020204030204" pitchFamily="49" charset="0"/>
              </a:rPr>
              <a:t>        </a:t>
            </a:r>
          </a:p>
          <a:p>
            <a:r>
              <a:rPr lang="en-US" sz="2400">
                <a:solidFill>
                  <a:srgbClr val="000000"/>
                </a:solidFill>
                <a:latin typeface="Consolas" panose="020B0609020204030204" pitchFamily="49" charset="0"/>
              </a:rPr>
              <a:t>BufferedReader </a:t>
            </a:r>
            <a:r>
              <a:rPr lang="en-US" sz="2400">
                <a:solidFill>
                  <a:srgbClr val="6A3E3E"/>
                </a:solidFill>
                <a:latin typeface="Consolas" panose="020B0609020204030204" pitchFamily="49" charset="0"/>
              </a:rPr>
              <a:t>userIn</a:t>
            </a:r>
            <a:r>
              <a:rPr lang="en-US" sz="2400">
                <a:solidFill>
                  <a:srgbClr val="000000"/>
                </a:solidFill>
                <a:latin typeface="Consolas" panose="020B0609020204030204" pitchFamily="49" charset="0"/>
              </a:rPr>
              <a:t> = </a:t>
            </a:r>
            <a:r>
              <a:rPr lang="en-US" sz="2400" b="1">
                <a:solidFill>
                  <a:srgbClr val="7F0055"/>
                </a:solidFill>
                <a:latin typeface="Consolas" panose="020B0609020204030204" pitchFamily="49" charset="0"/>
              </a:rPr>
              <a:t>new</a:t>
            </a:r>
            <a:r>
              <a:rPr lang="en-US" sz="2400" b="1">
                <a:solidFill>
                  <a:srgbClr val="000000"/>
                </a:solidFill>
                <a:latin typeface="Consolas" panose="020B0609020204030204" pitchFamily="49" charset="0"/>
              </a:rPr>
              <a:t> BufferedReader(</a:t>
            </a:r>
            <a:r>
              <a:rPr lang="en-US" sz="2400" b="1">
                <a:solidFill>
                  <a:srgbClr val="7F0055"/>
                </a:solidFill>
                <a:latin typeface="Consolas" panose="020B0609020204030204" pitchFamily="49" charset="0"/>
              </a:rPr>
              <a:t>new</a:t>
            </a:r>
            <a:r>
              <a:rPr lang="en-US" sz="2400" b="1">
                <a:solidFill>
                  <a:srgbClr val="000000"/>
                </a:solidFill>
                <a:latin typeface="Consolas" panose="020B0609020204030204" pitchFamily="49" charset="0"/>
              </a:rPr>
              <a:t> 				InputStreamReader(System.</a:t>
            </a:r>
            <a:r>
              <a:rPr lang="en-US" sz="2400" b="1" i="1">
                <a:solidFill>
                  <a:srgbClr val="0000C0"/>
                </a:solidFill>
                <a:latin typeface="Consolas" panose="020B0609020204030204" pitchFamily="49" charset="0"/>
              </a:rPr>
              <a:t>in</a:t>
            </a:r>
            <a:r>
              <a:rPr lang="en-US" sz="2400" b="1" i="1">
                <a:solidFill>
                  <a:srgbClr val="000000"/>
                </a:solidFill>
                <a:latin typeface="Consolas" panose="020B0609020204030204" pitchFamily="49" charset="0"/>
              </a:rPr>
              <a:t>));</a:t>
            </a:r>
          </a:p>
          <a:p>
            <a:r>
              <a:rPr lang="vi-VN" sz="2400">
                <a:solidFill>
                  <a:srgbClr val="000000"/>
                </a:solidFill>
                <a:latin typeface="Consolas" panose="020B0609020204030204" pitchFamily="49" charset="0"/>
              </a:rPr>
              <a:t>String </a:t>
            </a:r>
            <a:r>
              <a:rPr lang="vi-VN" sz="2400">
                <a:solidFill>
                  <a:srgbClr val="6A3E3E"/>
                </a:solidFill>
                <a:latin typeface="Consolas" panose="020B0609020204030204" pitchFamily="49" charset="0"/>
              </a:rPr>
              <a:t>line</a:t>
            </a:r>
            <a:r>
              <a:rPr lang="vi-VN" sz="2400">
                <a:solidFill>
                  <a:srgbClr val="000000"/>
                </a:solidFill>
                <a:latin typeface="Consolas" panose="020B0609020204030204" pitchFamily="49" charset="0"/>
              </a:rPr>
              <a:t>;</a:t>
            </a:r>
          </a:p>
          <a:p>
            <a:r>
              <a:rPr lang="vi-VN" sz="2400" b="1">
                <a:solidFill>
                  <a:srgbClr val="7F0055"/>
                </a:solidFill>
                <a:latin typeface="Consolas" panose="020B0609020204030204" pitchFamily="49" charset="0"/>
              </a:rPr>
              <a:t>while</a:t>
            </a:r>
            <a:r>
              <a:rPr lang="vi-VN" sz="2400" b="1">
                <a:solidFill>
                  <a:srgbClr val="000000"/>
                </a:solidFill>
                <a:latin typeface="Consolas" panose="020B0609020204030204" pitchFamily="49" charset="0"/>
              </a:rPr>
              <a:t> ((</a:t>
            </a:r>
            <a:r>
              <a:rPr lang="vi-VN" sz="2400" b="1">
                <a:solidFill>
                  <a:srgbClr val="6A3E3E"/>
                </a:solidFill>
                <a:latin typeface="Consolas" panose="020B0609020204030204" pitchFamily="49" charset="0"/>
              </a:rPr>
              <a:t>line</a:t>
            </a:r>
            <a:r>
              <a:rPr lang="vi-VN" sz="2400" b="1">
                <a:solidFill>
                  <a:srgbClr val="000000"/>
                </a:solidFill>
                <a:latin typeface="Consolas" panose="020B0609020204030204" pitchFamily="49" charset="0"/>
              </a:rPr>
              <a:t> = </a:t>
            </a:r>
            <a:r>
              <a:rPr lang="vi-VN" sz="2400" b="1">
                <a:solidFill>
                  <a:srgbClr val="6A3E3E"/>
                </a:solidFill>
                <a:latin typeface="Consolas" panose="020B0609020204030204" pitchFamily="49" charset="0"/>
              </a:rPr>
              <a:t>userIn</a:t>
            </a:r>
            <a:r>
              <a:rPr lang="vi-VN" sz="2400" b="1">
                <a:solidFill>
                  <a:srgbClr val="000000"/>
                </a:solidFill>
                <a:latin typeface="Consolas" panose="020B0609020204030204" pitchFamily="49" charset="0"/>
              </a:rPr>
              <a:t>.readLine())!=</a:t>
            </a:r>
            <a:r>
              <a:rPr lang="vi-VN" sz="2400" b="1">
                <a:solidFill>
                  <a:srgbClr val="7F0055"/>
                </a:solidFill>
                <a:latin typeface="Consolas" panose="020B0609020204030204" pitchFamily="49" charset="0"/>
              </a:rPr>
              <a:t>null</a:t>
            </a:r>
            <a:r>
              <a:rPr lang="vi-VN" sz="2400" b="1">
                <a:solidFill>
                  <a:srgbClr val="000000"/>
                </a:solidFill>
                <a:latin typeface="Consolas" panose="020B0609020204030204" pitchFamily="49" charset="0"/>
              </a:rPr>
              <a:t>) {</a:t>
            </a:r>
          </a:p>
          <a:p>
            <a:r>
              <a:rPr lang="vi-VN" sz="2400">
                <a:solidFill>
                  <a:srgbClr val="000000"/>
                </a:solidFill>
                <a:latin typeface="Consolas" panose="020B0609020204030204" pitchFamily="49" charset="0"/>
              </a:rPr>
              <a:t>    </a:t>
            </a:r>
            <a:r>
              <a:rPr lang="vi-VN" sz="2400" b="1">
                <a:solidFill>
                  <a:srgbClr val="7F0055"/>
                </a:solidFill>
                <a:latin typeface="Consolas" panose="020B0609020204030204" pitchFamily="49" charset="0"/>
              </a:rPr>
              <a:t>byte</a:t>
            </a:r>
            <a:r>
              <a:rPr lang="vi-VN" sz="2400" b="1">
                <a:solidFill>
                  <a:srgbClr val="000000"/>
                </a:solidFill>
                <a:latin typeface="Consolas" panose="020B0609020204030204" pitchFamily="49" charset="0"/>
              </a:rPr>
              <a:t>[] </a:t>
            </a:r>
            <a:r>
              <a:rPr lang="vi-VN" sz="2400" b="1">
                <a:solidFill>
                  <a:srgbClr val="6A3E3E"/>
                </a:solidFill>
                <a:latin typeface="Consolas" panose="020B0609020204030204" pitchFamily="49" charset="0"/>
              </a:rPr>
              <a:t>data</a:t>
            </a:r>
            <a:r>
              <a:rPr lang="vi-VN" sz="2400" b="1">
                <a:solidFill>
                  <a:srgbClr val="000000"/>
                </a:solidFill>
                <a:latin typeface="Consolas" panose="020B0609020204030204" pitchFamily="49" charset="0"/>
              </a:rPr>
              <a:t> = </a:t>
            </a:r>
            <a:r>
              <a:rPr lang="vi-VN" sz="2400" b="1">
                <a:solidFill>
                  <a:srgbClr val="6A3E3E"/>
                </a:solidFill>
                <a:latin typeface="Consolas" panose="020B0609020204030204" pitchFamily="49" charset="0"/>
              </a:rPr>
              <a:t>line</a:t>
            </a:r>
            <a:r>
              <a:rPr lang="vi-VN" sz="2400" b="1">
                <a:solidFill>
                  <a:srgbClr val="000000"/>
                </a:solidFill>
                <a:latin typeface="Consolas" panose="020B0609020204030204" pitchFamily="49" charset="0"/>
              </a:rPr>
              <a:t>.getBytes();</a:t>
            </a:r>
          </a:p>
          <a:p>
            <a:r>
              <a:rPr lang="vi-VN" sz="2400">
                <a:solidFill>
                  <a:srgbClr val="000000"/>
                </a:solidFill>
                <a:latin typeface="Consolas" panose="020B0609020204030204" pitchFamily="49" charset="0"/>
              </a:rPr>
              <a:t>                        </a:t>
            </a:r>
          </a:p>
          <a:p>
            <a:r>
              <a:rPr lang="vi-VN" sz="2400">
                <a:solidFill>
                  <a:srgbClr val="000000"/>
                </a:solidFill>
                <a:latin typeface="Consolas" panose="020B0609020204030204" pitchFamily="49" charset="0"/>
              </a:rPr>
              <a:t>            </a:t>
            </a:r>
            <a:endParaRPr lang="vi-VN" sz="2400"/>
          </a:p>
        </p:txBody>
      </p:sp>
    </p:spTree>
    <p:extLst>
      <p:ext uri="{BB962C8B-B14F-4D97-AF65-F5344CB8AC3E}">
        <p14:creationId xmlns:p14="http://schemas.microsoft.com/office/powerpoint/2010/main" val="4221721820"/>
      </p:ext>
    </p:extLst>
  </p:cSld>
  <p:clrMapOvr>
    <a:masterClrMapping/>
  </p:clrMapOvr>
  <p:transition spd="med">
    <p:comb/>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6370" name="Rectangle 2"/>
          <p:cNvSpPr>
            <a:spLocks noGrp="1" noChangeArrowheads="1"/>
          </p:cNvSpPr>
          <p:nvPr>
            <p:ph type="title"/>
          </p:nvPr>
        </p:nvSpPr>
        <p:spPr/>
        <p:txBody>
          <a:bodyPr/>
          <a:lstStyle/>
          <a:p>
            <a:pPr>
              <a:defRPr/>
            </a:pPr>
            <a:r>
              <a:rPr lang="en-US"/>
              <a:t>UDP: EchoClient</a:t>
            </a:r>
          </a:p>
        </p:txBody>
      </p:sp>
      <p:sp>
        <p:nvSpPr>
          <p:cNvPr id="2" name="Rectangle 1"/>
          <p:cNvSpPr/>
          <p:nvPr/>
        </p:nvSpPr>
        <p:spPr>
          <a:xfrm>
            <a:off x="301799" y="609600"/>
            <a:ext cx="8820472" cy="5632311"/>
          </a:xfrm>
          <a:prstGeom prst="rect">
            <a:avLst/>
          </a:prstGeom>
        </p:spPr>
        <p:txBody>
          <a:bodyPr wrap="square">
            <a:spAutoFit/>
          </a:bodyPr>
          <a:lstStyle/>
          <a:p>
            <a:r>
              <a:rPr lang="vi-VN" sz="2400" b="1">
                <a:solidFill>
                  <a:srgbClr val="7F0055"/>
                </a:solidFill>
                <a:latin typeface="Consolas" panose="020B0609020204030204" pitchFamily="49" charset="0"/>
              </a:rPr>
              <a:t>     byte</a:t>
            </a:r>
            <a:r>
              <a:rPr lang="vi-VN" sz="2400" b="1">
                <a:solidFill>
                  <a:srgbClr val="000000"/>
                </a:solidFill>
                <a:latin typeface="Consolas" panose="020B0609020204030204" pitchFamily="49" charset="0"/>
              </a:rPr>
              <a:t>[] </a:t>
            </a:r>
            <a:r>
              <a:rPr lang="vi-VN" sz="2400" b="1">
                <a:solidFill>
                  <a:srgbClr val="6A3E3E"/>
                </a:solidFill>
                <a:latin typeface="Consolas" panose="020B0609020204030204" pitchFamily="49" charset="0"/>
              </a:rPr>
              <a:t>data</a:t>
            </a:r>
            <a:r>
              <a:rPr lang="vi-VN" sz="2400" b="1">
                <a:solidFill>
                  <a:srgbClr val="000000"/>
                </a:solidFill>
                <a:latin typeface="Consolas" panose="020B0609020204030204" pitchFamily="49" charset="0"/>
              </a:rPr>
              <a:t> = </a:t>
            </a:r>
            <a:r>
              <a:rPr lang="vi-VN" sz="2400" b="1">
                <a:solidFill>
                  <a:srgbClr val="6A3E3E"/>
                </a:solidFill>
                <a:latin typeface="Consolas" panose="020B0609020204030204" pitchFamily="49" charset="0"/>
              </a:rPr>
              <a:t>line</a:t>
            </a:r>
            <a:r>
              <a:rPr lang="vi-VN" sz="2400" b="1">
                <a:solidFill>
                  <a:srgbClr val="000000"/>
                </a:solidFill>
                <a:latin typeface="Consolas" panose="020B0609020204030204" pitchFamily="49" charset="0"/>
              </a:rPr>
              <a:t>.getBytes();</a:t>
            </a:r>
          </a:p>
          <a:p>
            <a:r>
              <a:rPr lang="vi-VN" sz="2400">
                <a:solidFill>
                  <a:srgbClr val="000000"/>
                </a:solidFill>
                <a:latin typeface="Consolas" panose="020B0609020204030204" pitchFamily="49" charset="0"/>
              </a:rPr>
              <a:t>     </a:t>
            </a:r>
            <a:r>
              <a:rPr lang="vi-VN" sz="2400">
                <a:solidFill>
                  <a:srgbClr val="6A3E3E"/>
                </a:solidFill>
                <a:latin typeface="Consolas" panose="020B0609020204030204" pitchFamily="49" charset="0"/>
              </a:rPr>
              <a:t>packet</a:t>
            </a:r>
            <a:r>
              <a:rPr lang="vi-VN" sz="2400">
                <a:solidFill>
                  <a:srgbClr val="000000"/>
                </a:solidFill>
                <a:latin typeface="Consolas" panose="020B0609020204030204" pitchFamily="49" charset="0"/>
              </a:rPr>
              <a:t>.setData(</a:t>
            </a:r>
            <a:r>
              <a:rPr lang="vi-VN" sz="2400">
                <a:solidFill>
                  <a:srgbClr val="6A3E3E"/>
                </a:solidFill>
                <a:latin typeface="Consolas" panose="020B0609020204030204" pitchFamily="49" charset="0"/>
              </a:rPr>
              <a:t>data</a:t>
            </a:r>
            <a:r>
              <a:rPr lang="vi-VN" sz="2400">
                <a:solidFill>
                  <a:srgbClr val="000000"/>
                </a:solidFill>
                <a:latin typeface="Consolas" panose="020B0609020204030204" pitchFamily="49" charset="0"/>
              </a:rPr>
              <a:t>);</a:t>
            </a:r>
          </a:p>
          <a:p>
            <a:r>
              <a:rPr lang="vi-VN" sz="2400">
                <a:solidFill>
                  <a:srgbClr val="000000"/>
                </a:solidFill>
                <a:latin typeface="Consolas" panose="020B0609020204030204" pitchFamily="49" charset="0"/>
              </a:rPr>
              <a:t>     </a:t>
            </a:r>
            <a:r>
              <a:rPr lang="vi-VN" sz="2400">
                <a:solidFill>
                  <a:srgbClr val="6A3E3E"/>
                </a:solidFill>
                <a:latin typeface="Consolas" panose="020B0609020204030204" pitchFamily="49" charset="0"/>
              </a:rPr>
              <a:t>packet</a:t>
            </a:r>
            <a:r>
              <a:rPr lang="vi-VN" sz="2400">
                <a:solidFill>
                  <a:srgbClr val="000000"/>
                </a:solidFill>
                <a:latin typeface="Consolas" panose="020B0609020204030204" pitchFamily="49" charset="0"/>
              </a:rPr>
              <a:t>.setLength(</a:t>
            </a:r>
            <a:r>
              <a:rPr lang="vi-VN" sz="2400">
                <a:solidFill>
                  <a:srgbClr val="6A3E3E"/>
                </a:solidFill>
                <a:latin typeface="Consolas" panose="020B0609020204030204" pitchFamily="49" charset="0"/>
              </a:rPr>
              <a:t>data</a:t>
            </a:r>
            <a:r>
              <a:rPr lang="vi-VN" sz="2400">
                <a:solidFill>
                  <a:srgbClr val="000000"/>
                </a:solidFill>
                <a:latin typeface="Consolas" panose="020B0609020204030204" pitchFamily="49" charset="0"/>
              </a:rPr>
              <a:t>.</a:t>
            </a:r>
            <a:r>
              <a:rPr lang="vi-VN" sz="2400">
                <a:solidFill>
                  <a:srgbClr val="0000C0"/>
                </a:solidFill>
                <a:latin typeface="Consolas" panose="020B0609020204030204" pitchFamily="49" charset="0"/>
              </a:rPr>
              <a:t>length</a:t>
            </a:r>
            <a:r>
              <a:rPr lang="vi-VN" sz="2400">
                <a:solidFill>
                  <a:srgbClr val="000000"/>
                </a:solidFill>
                <a:latin typeface="Consolas" panose="020B0609020204030204" pitchFamily="49" charset="0"/>
              </a:rPr>
              <a:t>);</a:t>
            </a:r>
          </a:p>
          <a:p>
            <a:r>
              <a:rPr lang="vi-VN" sz="2400">
                <a:solidFill>
                  <a:srgbClr val="000000"/>
                </a:solidFill>
                <a:latin typeface="Consolas" panose="020B0609020204030204" pitchFamily="49" charset="0"/>
              </a:rPr>
              <a:t>     </a:t>
            </a:r>
            <a:r>
              <a:rPr lang="vi-VN" sz="2400">
                <a:solidFill>
                  <a:srgbClr val="6A3E3E"/>
                </a:solidFill>
                <a:latin typeface="Consolas" panose="020B0609020204030204" pitchFamily="49" charset="0"/>
              </a:rPr>
              <a:t>socket</a:t>
            </a:r>
            <a:r>
              <a:rPr lang="vi-VN" sz="2400">
                <a:solidFill>
                  <a:srgbClr val="000000"/>
                </a:solidFill>
                <a:latin typeface="Consolas" panose="020B0609020204030204" pitchFamily="49" charset="0"/>
              </a:rPr>
              <a:t>.send(</a:t>
            </a:r>
            <a:r>
              <a:rPr lang="vi-VN" sz="2400">
                <a:solidFill>
                  <a:srgbClr val="6A3E3E"/>
                </a:solidFill>
                <a:latin typeface="Consolas" panose="020B0609020204030204" pitchFamily="49" charset="0"/>
              </a:rPr>
              <a:t>packet</a:t>
            </a:r>
            <a:r>
              <a:rPr lang="vi-VN" sz="2400">
                <a:solidFill>
                  <a:srgbClr val="000000"/>
                </a:solidFill>
                <a:latin typeface="Consolas" panose="020B0609020204030204" pitchFamily="49" charset="0"/>
              </a:rPr>
              <a:t>);</a:t>
            </a:r>
          </a:p>
          <a:p>
            <a:r>
              <a:rPr lang="vi-VN" sz="2400">
                <a:solidFill>
                  <a:srgbClr val="000000"/>
                </a:solidFill>
                <a:latin typeface="Consolas" panose="020B0609020204030204" pitchFamily="49" charset="0"/>
              </a:rPr>
              <a:t>            </a:t>
            </a:r>
          </a:p>
          <a:p>
            <a:r>
              <a:rPr lang="vi-VN" sz="2400">
                <a:solidFill>
                  <a:srgbClr val="000000"/>
                </a:solidFill>
                <a:latin typeface="Consolas" panose="020B0609020204030204" pitchFamily="49" charset="0"/>
              </a:rPr>
              <a:t>     </a:t>
            </a:r>
            <a:r>
              <a:rPr lang="vi-VN" sz="2400" b="1">
                <a:solidFill>
                  <a:srgbClr val="7F0055"/>
                </a:solidFill>
                <a:latin typeface="Consolas" panose="020B0609020204030204" pitchFamily="49" charset="0"/>
              </a:rPr>
              <a:t>if</a:t>
            </a:r>
            <a:r>
              <a:rPr lang="vi-VN" sz="2400" b="1">
                <a:solidFill>
                  <a:srgbClr val="000000"/>
                </a:solidFill>
                <a:latin typeface="Consolas" panose="020B0609020204030204" pitchFamily="49" charset="0"/>
              </a:rPr>
              <a:t> (</a:t>
            </a:r>
            <a:r>
              <a:rPr lang="vi-VN" sz="2400" b="1">
                <a:solidFill>
                  <a:srgbClr val="6A3E3E"/>
                </a:solidFill>
                <a:latin typeface="Consolas" panose="020B0609020204030204" pitchFamily="49" charset="0"/>
              </a:rPr>
              <a:t>line</a:t>
            </a:r>
            <a:r>
              <a:rPr lang="vi-VN" sz="2400" b="1">
                <a:solidFill>
                  <a:srgbClr val="000000"/>
                </a:solidFill>
                <a:latin typeface="Consolas" panose="020B0609020204030204" pitchFamily="49" charset="0"/>
              </a:rPr>
              <a:t>.equals(</a:t>
            </a:r>
            <a:r>
              <a:rPr lang="vi-VN" sz="2400" b="1">
                <a:solidFill>
                  <a:srgbClr val="2A00FF"/>
                </a:solidFill>
                <a:latin typeface="Consolas" panose="020B0609020204030204" pitchFamily="49" charset="0"/>
              </a:rPr>
              <a:t>"end"</a:t>
            </a:r>
            <a:r>
              <a:rPr lang="vi-VN" sz="2400" b="1">
                <a:solidFill>
                  <a:srgbClr val="000000"/>
                </a:solidFill>
                <a:latin typeface="Consolas" panose="020B0609020204030204" pitchFamily="49" charset="0"/>
              </a:rPr>
              <a:t>)) </a:t>
            </a:r>
            <a:r>
              <a:rPr lang="vi-VN" sz="2400" b="1">
                <a:solidFill>
                  <a:srgbClr val="7F0055"/>
                </a:solidFill>
                <a:latin typeface="Consolas" panose="020B0609020204030204" pitchFamily="49" charset="0"/>
              </a:rPr>
              <a:t>break</a:t>
            </a:r>
            <a:r>
              <a:rPr lang="vi-VN" sz="2400" b="1">
                <a:solidFill>
                  <a:srgbClr val="000000"/>
                </a:solidFill>
                <a:latin typeface="Consolas" panose="020B0609020204030204" pitchFamily="49" charset="0"/>
              </a:rPr>
              <a:t>;</a:t>
            </a:r>
          </a:p>
          <a:p>
            <a:r>
              <a:rPr lang="vi-VN" sz="2400">
                <a:solidFill>
                  <a:srgbClr val="000000"/>
                </a:solidFill>
                <a:latin typeface="Consolas" panose="020B0609020204030204" pitchFamily="49" charset="0"/>
              </a:rPr>
              <a:t>            </a:t>
            </a:r>
          </a:p>
          <a:p>
            <a:r>
              <a:rPr lang="vi-VN" sz="2400">
                <a:solidFill>
                  <a:srgbClr val="000000"/>
                </a:solidFill>
                <a:latin typeface="Consolas" panose="020B0609020204030204" pitchFamily="49" charset="0"/>
              </a:rPr>
              <a:t>     </a:t>
            </a:r>
            <a:r>
              <a:rPr lang="vi-VN" sz="2400">
                <a:solidFill>
                  <a:srgbClr val="6A3E3E"/>
                </a:solidFill>
                <a:latin typeface="Consolas" panose="020B0609020204030204" pitchFamily="49" charset="0"/>
              </a:rPr>
              <a:t>packet</a:t>
            </a:r>
            <a:r>
              <a:rPr lang="vi-VN" sz="2400">
                <a:solidFill>
                  <a:srgbClr val="000000"/>
                </a:solidFill>
                <a:latin typeface="Consolas" panose="020B0609020204030204" pitchFamily="49" charset="0"/>
              </a:rPr>
              <a:t>.setData(</a:t>
            </a:r>
            <a:r>
              <a:rPr lang="vi-VN" sz="2400">
                <a:solidFill>
                  <a:srgbClr val="6A3E3E"/>
                </a:solidFill>
                <a:latin typeface="Consolas" panose="020B0609020204030204" pitchFamily="49" charset="0"/>
              </a:rPr>
              <a:t>buff</a:t>
            </a:r>
            <a:r>
              <a:rPr lang="vi-VN" sz="2400">
                <a:solidFill>
                  <a:srgbClr val="000000"/>
                </a:solidFill>
                <a:latin typeface="Consolas" panose="020B0609020204030204" pitchFamily="49" charset="0"/>
              </a:rPr>
              <a:t>);</a:t>
            </a:r>
          </a:p>
          <a:p>
            <a:r>
              <a:rPr lang="vi-VN" sz="2400">
                <a:solidFill>
                  <a:srgbClr val="000000"/>
                </a:solidFill>
                <a:latin typeface="Consolas" panose="020B0609020204030204" pitchFamily="49" charset="0"/>
              </a:rPr>
              <a:t>     </a:t>
            </a:r>
            <a:r>
              <a:rPr lang="vi-VN" sz="2400">
                <a:solidFill>
                  <a:srgbClr val="6A3E3E"/>
                </a:solidFill>
                <a:latin typeface="Consolas" panose="020B0609020204030204" pitchFamily="49" charset="0"/>
              </a:rPr>
              <a:t>packet</a:t>
            </a:r>
            <a:r>
              <a:rPr lang="vi-VN" sz="2400">
                <a:solidFill>
                  <a:srgbClr val="000000"/>
                </a:solidFill>
                <a:latin typeface="Consolas" panose="020B0609020204030204" pitchFamily="49" charset="0"/>
              </a:rPr>
              <a:t>.setLength(</a:t>
            </a:r>
            <a:r>
              <a:rPr lang="vi-VN" sz="2400">
                <a:solidFill>
                  <a:srgbClr val="6A3E3E"/>
                </a:solidFill>
                <a:latin typeface="Consolas" panose="020B0609020204030204" pitchFamily="49" charset="0"/>
              </a:rPr>
              <a:t>buff</a:t>
            </a:r>
            <a:r>
              <a:rPr lang="vi-VN" sz="2400">
                <a:solidFill>
                  <a:srgbClr val="000000"/>
                </a:solidFill>
                <a:latin typeface="Consolas" panose="020B0609020204030204" pitchFamily="49" charset="0"/>
              </a:rPr>
              <a:t>.</a:t>
            </a:r>
            <a:r>
              <a:rPr lang="vi-VN" sz="2400">
                <a:solidFill>
                  <a:srgbClr val="0000C0"/>
                </a:solidFill>
                <a:latin typeface="Consolas" panose="020B0609020204030204" pitchFamily="49" charset="0"/>
              </a:rPr>
              <a:t>length</a:t>
            </a:r>
            <a:r>
              <a:rPr lang="vi-VN" sz="2400">
                <a:solidFill>
                  <a:srgbClr val="000000"/>
                </a:solidFill>
                <a:latin typeface="Consolas" panose="020B0609020204030204" pitchFamily="49" charset="0"/>
              </a:rPr>
              <a:t>);</a:t>
            </a:r>
          </a:p>
          <a:p>
            <a:r>
              <a:rPr lang="vi-VN" sz="2400">
                <a:solidFill>
                  <a:srgbClr val="000000"/>
                </a:solidFill>
                <a:latin typeface="Consolas" panose="020B0609020204030204" pitchFamily="49" charset="0"/>
              </a:rPr>
              <a:t>     </a:t>
            </a:r>
            <a:r>
              <a:rPr lang="vi-VN" sz="2400">
                <a:solidFill>
                  <a:srgbClr val="6A3E3E"/>
                </a:solidFill>
                <a:latin typeface="Consolas" panose="020B0609020204030204" pitchFamily="49" charset="0"/>
              </a:rPr>
              <a:t>socket</a:t>
            </a:r>
            <a:r>
              <a:rPr lang="vi-VN" sz="2400">
                <a:solidFill>
                  <a:srgbClr val="000000"/>
                </a:solidFill>
                <a:latin typeface="Consolas" panose="020B0609020204030204" pitchFamily="49" charset="0"/>
              </a:rPr>
              <a:t>.receive(</a:t>
            </a:r>
            <a:r>
              <a:rPr lang="vi-VN" sz="2400">
                <a:solidFill>
                  <a:srgbClr val="6A3E3E"/>
                </a:solidFill>
                <a:latin typeface="Consolas" panose="020B0609020204030204" pitchFamily="49" charset="0"/>
              </a:rPr>
              <a:t>packet</a:t>
            </a:r>
            <a:r>
              <a:rPr lang="vi-VN" sz="2400">
                <a:solidFill>
                  <a:srgbClr val="000000"/>
                </a:solidFill>
                <a:latin typeface="Consolas" panose="020B0609020204030204" pitchFamily="49" charset="0"/>
              </a:rPr>
              <a:t>);</a:t>
            </a:r>
          </a:p>
          <a:p>
            <a:r>
              <a:rPr lang="en-US" sz="2400">
                <a:solidFill>
                  <a:srgbClr val="000000"/>
                </a:solidFill>
                <a:latin typeface="Consolas" panose="020B0609020204030204" pitchFamily="49" charset="0"/>
              </a:rPr>
              <a:t>     String </a:t>
            </a:r>
            <a:r>
              <a:rPr lang="en-US" sz="2400">
                <a:solidFill>
                  <a:srgbClr val="6A3E3E"/>
                </a:solidFill>
                <a:latin typeface="Consolas" panose="020B0609020204030204" pitchFamily="49" charset="0"/>
              </a:rPr>
              <a:t>received</a:t>
            </a:r>
            <a:r>
              <a:rPr lang="en-US" sz="2400">
                <a:solidFill>
                  <a:srgbClr val="000000"/>
                </a:solidFill>
                <a:latin typeface="Consolas" panose="020B0609020204030204" pitchFamily="49" charset="0"/>
              </a:rPr>
              <a:t> = </a:t>
            </a:r>
            <a:r>
              <a:rPr lang="en-US" sz="2400" b="1">
                <a:solidFill>
                  <a:srgbClr val="7F0055"/>
                </a:solidFill>
                <a:latin typeface="Consolas" panose="020B0609020204030204" pitchFamily="49" charset="0"/>
              </a:rPr>
              <a:t>new</a:t>
            </a:r>
            <a:r>
              <a:rPr lang="en-US" sz="2400" b="1">
                <a:solidFill>
                  <a:srgbClr val="000000"/>
                </a:solidFill>
                <a:latin typeface="Consolas" panose="020B0609020204030204" pitchFamily="49" charset="0"/>
              </a:rPr>
              <a:t> String(</a:t>
            </a:r>
            <a:r>
              <a:rPr lang="en-US" sz="2400" b="1">
                <a:solidFill>
                  <a:srgbClr val="6A3E3E"/>
                </a:solidFill>
                <a:latin typeface="Consolas" panose="020B0609020204030204" pitchFamily="49" charset="0"/>
              </a:rPr>
              <a:t>packet</a:t>
            </a:r>
            <a:r>
              <a:rPr lang="en-US" sz="2400" b="1">
                <a:solidFill>
                  <a:srgbClr val="000000"/>
                </a:solidFill>
                <a:latin typeface="Consolas" panose="020B0609020204030204" pitchFamily="49" charset="0"/>
              </a:rPr>
              <a:t>.getData(), 				0, </a:t>
            </a:r>
            <a:r>
              <a:rPr lang="en-US" sz="2400" b="1">
                <a:solidFill>
                  <a:srgbClr val="6A3E3E"/>
                </a:solidFill>
                <a:latin typeface="Consolas" panose="020B0609020204030204" pitchFamily="49" charset="0"/>
              </a:rPr>
              <a:t>packet</a:t>
            </a:r>
            <a:r>
              <a:rPr lang="en-US" sz="2400" b="1">
                <a:solidFill>
                  <a:srgbClr val="000000"/>
                </a:solidFill>
                <a:latin typeface="Consolas" panose="020B0609020204030204" pitchFamily="49" charset="0"/>
              </a:rPr>
              <a:t>.getLength());</a:t>
            </a:r>
          </a:p>
          <a:p>
            <a:r>
              <a:rPr lang="vi-VN" sz="2400">
                <a:solidFill>
                  <a:srgbClr val="000000"/>
                </a:solidFill>
                <a:latin typeface="Consolas" panose="020B0609020204030204" pitchFamily="49" charset="0"/>
              </a:rPr>
              <a:t>     System.</a:t>
            </a:r>
            <a:r>
              <a:rPr lang="vi-VN" sz="2400" b="1" i="1">
                <a:solidFill>
                  <a:srgbClr val="0000C0"/>
                </a:solidFill>
                <a:latin typeface="Consolas" panose="020B0609020204030204" pitchFamily="49" charset="0"/>
              </a:rPr>
              <a:t>out</a:t>
            </a:r>
            <a:r>
              <a:rPr lang="vi-VN" sz="2400" b="1" i="1">
                <a:solidFill>
                  <a:srgbClr val="000000"/>
                </a:solidFill>
                <a:latin typeface="Consolas" panose="020B0609020204030204" pitchFamily="49" charset="0"/>
              </a:rPr>
              <a:t>.println(</a:t>
            </a:r>
            <a:r>
              <a:rPr lang="vi-VN" sz="2400" b="1" i="1">
                <a:solidFill>
                  <a:srgbClr val="6A3E3E"/>
                </a:solidFill>
                <a:latin typeface="Consolas" panose="020B0609020204030204" pitchFamily="49" charset="0"/>
              </a:rPr>
              <a:t>received</a:t>
            </a:r>
            <a:r>
              <a:rPr lang="vi-VN" sz="2400" b="1" i="1">
                <a:solidFill>
                  <a:srgbClr val="000000"/>
                </a:solidFill>
                <a:latin typeface="Consolas" panose="020B0609020204030204" pitchFamily="49" charset="0"/>
              </a:rPr>
              <a:t>);</a:t>
            </a:r>
          </a:p>
          <a:p>
            <a:r>
              <a:rPr lang="vi-VN" sz="2400">
                <a:solidFill>
                  <a:srgbClr val="000000"/>
                </a:solidFill>
                <a:latin typeface="Consolas" panose="020B0609020204030204" pitchFamily="49" charset="0"/>
              </a:rPr>
              <a:t>}//while</a:t>
            </a:r>
          </a:p>
          <a:p>
            <a:r>
              <a:rPr lang="vi-VN" sz="2400">
                <a:solidFill>
                  <a:srgbClr val="6A3E3E"/>
                </a:solidFill>
                <a:latin typeface="Consolas" panose="020B0609020204030204" pitchFamily="49" charset="0"/>
              </a:rPr>
              <a:t>socket</a:t>
            </a:r>
            <a:r>
              <a:rPr lang="vi-VN" sz="2400">
                <a:solidFill>
                  <a:srgbClr val="000000"/>
                </a:solidFill>
                <a:latin typeface="Consolas" panose="020B0609020204030204" pitchFamily="49" charset="0"/>
              </a:rPr>
              <a:t>.close();</a:t>
            </a:r>
            <a:endParaRPr lang="vi-VN" sz="2400"/>
          </a:p>
        </p:txBody>
      </p:sp>
    </p:spTree>
  </p:cSld>
  <p:clrMapOvr>
    <a:masterClrMapping/>
  </p:clrMapOvr>
  <p:transition spd="med">
    <p:comb/>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a:xfrm>
            <a:off x="827585" y="44624"/>
            <a:ext cx="8208912" cy="533400"/>
          </a:xfrm>
        </p:spPr>
        <p:txBody>
          <a:bodyPr/>
          <a:lstStyle/>
          <a:p>
            <a:pPr eaLnBrk="1" hangingPunct="1">
              <a:defRPr/>
            </a:pPr>
            <a:r>
              <a:rPr lang="en-US"/>
              <a:t>TCP and UDP Socket</a:t>
            </a:r>
          </a:p>
        </p:txBody>
      </p:sp>
      <p:sp>
        <p:nvSpPr>
          <p:cNvPr id="10243" name="Rectangle 3"/>
          <p:cNvSpPr>
            <a:spLocks noGrp="1" noChangeArrowheads="1"/>
          </p:cNvSpPr>
          <p:nvPr>
            <p:ph type="body" idx="1"/>
          </p:nvPr>
        </p:nvSpPr>
        <p:spPr/>
        <p:txBody>
          <a:bodyPr/>
          <a:lstStyle/>
          <a:p>
            <a:pPr eaLnBrk="1" hangingPunct="1">
              <a:spcBef>
                <a:spcPts val="600"/>
              </a:spcBef>
            </a:pPr>
            <a:r>
              <a:rPr lang="en-US" sz="3000">
                <a:latin typeface="Arial Unicode MS" pitchFamily="34" charset="-128"/>
                <a:cs typeface="Times New Roman" pitchFamily="18" charset="0"/>
              </a:rPr>
              <a:t>A socket programming construct  can make use of either the UDP or TCP protocol.  </a:t>
            </a:r>
          </a:p>
          <a:p>
            <a:pPr eaLnBrk="1" hangingPunct="1">
              <a:spcBef>
                <a:spcPts val="600"/>
              </a:spcBef>
            </a:pPr>
            <a:r>
              <a:rPr lang="en-US" sz="3000">
                <a:latin typeface="Arial Unicode MS" pitchFamily="34" charset="-128"/>
                <a:cs typeface="Times New Roman" pitchFamily="18" charset="0"/>
              </a:rPr>
              <a:t>Sockets that use </a:t>
            </a:r>
            <a:r>
              <a:rPr lang="en-US" sz="3000" b="1">
                <a:latin typeface="Arial Unicode MS" pitchFamily="34" charset="-128"/>
                <a:cs typeface="Times New Roman" pitchFamily="18" charset="0"/>
              </a:rPr>
              <a:t>UDP</a:t>
            </a:r>
            <a:r>
              <a:rPr lang="en-US" sz="3000">
                <a:latin typeface="Arial Unicode MS" pitchFamily="34" charset="-128"/>
                <a:cs typeface="Times New Roman" pitchFamily="18" charset="0"/>
              </a:rPr>
              <a:t> for transport are known as </a:t>
            </a:r>
            <a:r>
              <a:rPr lang="en-US" sz="3000" b="1" i="1">
                <a:latin typeface="Arial Unicode MS" pitchFamily="34" charset="-128"/>
                <a:cs typeface="Times New Roman" pitchFamily="18" charset="0"/>
              </a:rPr>
              <a:t>datagram sockets</a:t>
            </a:r>
            <a:r>
              <a:rPr lang="en-US" sz="3000">
                <a:latin typeface="Arial Unicode MS" pitchFamily="34" charset="-128"/>
                <a:cs typeface="Times New Roman" pitchFamily="18" charset="0"/>
              </a:rPr>
              <a:t>, while sockets that use </a:t>
            </a:r>
            <a:r>
              <a:rPr lang="en-US" sz="3000" b="1">
                <a:latin typeface="Arial Unicode MS" pitchFamily="34" charset="-128"/>
                <a:cs typeface="Times New Roman" pitchFamily="18" charset="0"/>
              </a:rPr>
              <a:t>TCP</a:t>
            </a:r>
            <a:r>
              <a:rPr lang="en-US" sz="3000">
                <a:latin typeface="Arial Unicode MS" pitchFamily="34" charset="-128"/>
                <a:cs typeface="Times New Roman" pitchFamily="18" charset="0"/>
              </a:rPr>
              <a:t> are termed </a:t>
            </a:r>
            <a:r>
              <a:rPr lang="en-US" sz="3000" b="1" i="1">
                <a:latin typeface="Arial Unicode MS" pitchFamily="34" charset="-128"/>
                <a:cs typeface="Times New Roman" pitchFamily="18" charset="0"/>
              </a:rPr>
              <a:t>stream sockets</a:t>
            </a:r>
            <a:r>
              <a:rPr lang="en-US" sz="3000">
                <a:latin typeface="Arial Unicode MS" pitchFamily="34" charset="-128"/>
                <a:cs typeface="Times New Roman" pitchFamily="18" charset="0"/>
              </a:rPr>
              <a:t>. </a:t>
            </a:r>
          </a:p>
          <a:p>
            <a:pPr eaLnBrk="1" hangingPunct="1">
              <a:spcBef>
                <a:spcPts val="600"/>
              </a:spcBef>
            </a:pPr>
            <a:r>
              <a:rPr lang="en-US" sz="3000">
                <a:latin typeface="Arial Unicode MS" pitchFamily="34" charset="-128"/>
                <a:cs typeface="Times New Roman" pitchFamily="18" charset="0"/>
              </a:rPr>
              <a:t>Datagram sockets can support both </a:t>
            </a:r>
            <a:r>
              <a:rPr lang="en-US" sz="3000" b="1">
                <a:latin typeface="Arial Unicode MS" pitchFamily="34" charset="-128"/>
                <a:cs typeface="Times New Roman" pitchFamily="18" charset="0"/>
              </a:rPr>
              <a:t>connectionless</a:t>
            </a:r>
            <a:r>
              <a:rPr lang="en-US" sz="3000">
                <a:latin typeface="Arial Unicode MS" pitchFamily="34" charset="-128"/>
                <a:cs typeface="Times New Roman" pitchFamily="18" charset="0"/>
              </a:rPr>
              <a:t> and </a:t>
            </a:r>
            <a:r>
              <a:rPr lang="en-US" sz="3000" b="1">
                <a:latin typeface="Arial Unicode MS" pitchFamily="34" charset="-128"/>
                <a:cs typeface="Times New Roman" pitchFamily="18" charset="0"/>
              </a:rPr>
              <a:t>connection-oriented</a:t>
            </a:r>
            <a:r>
              <a:rPr lang="en-US" sz="3000">
                <a:latin typeface="Arial Unicode MS" pitchFamily="34" charset="-128"/>
                <a:cs typeface="Times New Roman" pitchFamily="18" charset="0"/>
              </a:rPr>
              <a:t> communication at the </a:t>
            </a:r>
            <a:r>
              <a:rPr lang="en-US" sz="3000" i="1">
                <a:latin typeface="Arial Unicode MS" pitchFamily="34" charset="-128"/>
                <a:cs typeface="Times New Roman" pitchFamily="18" charset="0"/>
              </a:rPr>
              <a:t>application layer</a:t>
            </a:r>
            <a:r>
              <a:rPr lang="en-US" sz="3000">
                <a:latin typeface="Arial Unicode MS" pitchFamily="34" charset="-128"/>
                <a:cs typeface="Times New Roman" pitchFamily="18" charset="0"/>
              </a:rPr>
              <a:t>. The runtime support of the </a:t>
            </a:r>
            <a:r>
              <a:rPr lang="en-US" sz="3000" b="1">
                <a:latin typeface="Arial Unicode MS" pitchFamily="34" charset="-128"/>
                <a:cs typeface="Times New Roman" pitchFamily="18" charset="0"/>
              </a:rPr>
              <a:t>socket API</a:t>
            </a:r>
            <a:r>
              <a:rPr lang="en-US" sz="3000">
                <a:latin typeface="Arial Unicode MS" pitchFamily="34" charset="-128"/>
                <a:cs typeface="Times New Roman" pitchFamily="18" charset="0"/>
              </a:rPr>
              <a:t> can </a:t>
            </a:r>
            <a:r>
              <a:rPr lang="en-US" sz="3000" b="1">
                <a:latin typeface="Arial Unicode MS" pitchFamily="34" charset="-128"/>
                <a:cs typeface="Times New Roman" pitchFamily="18" charset="0"/>
              </a:rPr>
              <a:t>create and maintain logical connections for datagrams exchanged between two processes</a:t>
            </a:r>
          </a:p>
        </p:txBody>
      </p:sp>
    </p:spTree>
  </p:cSld>
  <p:clrMapOvr>
    <a:masterClrMapping/>
  </p:clrMapOvr>
  <p:transition spd="med">
    <p:comb/>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a:xfrm>
            <a:off x="827585" y="76200"/>
            <a:ext cx="8316416" cy="533400"/>
          </a:xfrm>
        </p:spPr>
        <p:txBody>
          <a:bodyPr/>
          <a:lstStyle/>
          <a:p>
            <a:pPr eaLnBrk="1" hangingPunct="1">
              <a:defRPr/>
            </a:pPr>
            <a:r>
              <a:rPr lang="en-US"/>
              <a:t>TCP and UDP Socket</a:t>
            </a:r>
          </a:p>
        </p:txBody>
      </p:sp>
      <p:graphicFrame>
        <p:nvGraphicFramePr>
          <p:cNvPr id="2050" name="Object 3"/>
          <p:cNvGraphicFramePr>
            <a:graphicFrameLocks noGrp="1" noChangeAspect="1"/>
          </p:cNvGraphicFramePr>
          <p:nvPr>
            <p:ph type="body" idx="1"/>
            <p:extLst>
              <p:ext uri="{D42A27DB-BD31-4B8C-83A1-F6EECF244321}">
                <p14:modId xmlns:p14="http://schemas.microsoft.com/office/powerpoint/2010/main" val="1208656912"/>
              </p:ext>
            </p:extLst>
          </p:nvPr>
        </p:nvGraphicFramePr>
        <p:xfrm>
          <a:off x="467544" y="692696"/>
          <a:ext cx="8460060" cy="5760640"/>
        </p:xfrm>
        <a:graphic>
          <a:graphicData uri="http://schemas.openxmlformats.org/presentationml/2006/ole">
            <mc:AlternateContent xmlns:mc="http://schemas.openxmlformats.org/markup-compatibility/2006">
              <mc:Choice xmlns:v="urn:schemas-microsoft-com:vml" Requires="v">
                <p:oleObj spid="_x0000_s2104" name="SmartDraw" r:id="rId3" imgW="5202720" imgH="3602520" progId="SmartDraw.2">
                  <p:embed/>
                </p:oleObj>
              </mc:Choice>
              <mc:Fallback>
                <p:oleObj name="SmartDraw" r:id="rId3" imgW="5202720" imgH="3602520" progId="SmartDraw.2">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544" y="692696"/>
                        <a:ext cx="8460060" cy="5760640"/>
                      </a:xfrm>
                      <a:prstGeom prst="rect">
                        <a:avLst/>
                      </a:prstGeom>
                      <a:noFill/>
                      <a:extLst/>
                    </p:spPr>
                  </p:pic>
                </p:oleObj>
              </mc:Fallback>
            </mc:AlternateContent>
          </a:graphicData>
        </a:graphic>
      </p:graphicFrame>
    </p:spTree>
  </p:cSld>
  <p:clrMapOvr>
    <a:masterClrMapping/>
  </p:clrMapOvr>
  <p:transition spd="med">
    <p:comb/>
  </p:transition>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ahoma" pitchFamily="34" charset="0"/>
            <a:cs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ahoma" pitchFamily="34" charset="0"/>
            <a:cs typeface="Arial" pitchFamily="34"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LTA1</Template>
  <TotalTime>2657</TotalTime>
  <Words>6886</Words>
  <Application>Microsoft Office PowerPoint</Application>
  <PresentationFormat>On-screen Show (4:3)</PresentationFormat>
  <Paragraphs>750</Paragraphs>
  <Slides>77</Slides>
  <Notes>0</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2</vt:i4>
      </vt:variant>
      <vt:variant>
        <vt:lpstr>Slide Titles</vt:lpstr>
      </vt:variant>
      <vt:variant>
        <vt:i4>77</vt:i4>
      </vt:variant>
    </vt:vector>
  </HeadingPairs>
  <TitlesOfParts>
    <vt:vector size="87" baseType="lpstr">
      <vt:lpstr>Arial</vt:lpstr>
      <vt:lpstr>Arial Unicode MS</vt:lpstr>
      <vt:lpstr>Consolas</vt:lpstr>
      <vt:lpstr>Courier New</vt:lpstr>
      <vt:lpstr>Tahoma</vt:lpstr>
      <vt:lpstr>Times New Roman</vt:lpstr>
      <vt:lpstr>Wingdings</vt:lpstr>
      <vt:lpstr>Blends</vt:lpstr>
      <vt:lpstr>SmartDraw</vt:lpstr>
      <vt:lpstr>Bitmap Image</vt:lpstr>
      <vt:lpstr>NETWORK PROGRAMMING</vt:lpstr>
      <vt:lpstr>TCP/IP Model (review)</vt:lpstr>
      <vt:lpstr>TCP/UDP/IP (review)</vt:lpstr>
      <vt:lpstr>Sockets and Ports (review)</vt:lpstr>
      <vt:lpstr>Introduction to Socket API</vt:lpstr>
      <vt:lpstr>The conceptual model of the socket API </vt:lpstr>
      <vt:lpstr>The socket API</vt:lpstr>
      <vt:lpstr>TCP and UDP Socket</vt:lpstr>
      <vt:lpstr>TCP and UDP Socket</vt:lpstr>
      <vt:lpstr>TCP and UDP Socket</vt:lpstr>
      <vt:lpstr>Client - Server Comunication</vt:lpstr>
      <vt:lpstr>Client - Server Comunication</vt:lpstr>
      <vt:lpstr>Sockets and Ports (Diagram)</vt:lpstr>
      <vt:lpstr>Understanding Ports </vt:lpstr>
      <vt:lpstr>Communication between Applications Using Ports</vt:lpstr>
      <vt:lpstr>Transmission Control Protocol</vt:lpstr>
      <vt:lpstr>TCP Socket API Model</vt:lpstr>
      <vt:lpstr>TCP Socket Programmning (1. step)</vt:lpstr>
      <vt:lpstr>TCP Socket Programmning (2. Step)</vt:lpstr>
      <vt:lpstr>TCP Socket Programmning (3. step)</vt:lpstr>
      <vt:lpstr>Socket Basics</vt:lpstr>
      <vt:lpstr>Client socket</vt:lpstr>
      <vt:lpstr>Client Socket - Constructors</vt:lpstr>
      <vt:lpstr>Socket Basics - Constructor</vt:lpstr>
      <vt:lpstr>Client socket - LowPortScanner </vt:lpstr>
      <vt:lpstr>Getting Information About a  Socket</vt:lpstr>
      <vt:lpstr>Getting Information About a  Socket</vt:lpstr>
      <vt:lpstr>Client Socket – SocketInfo Program</vt:lpstr>
      <vt:lpstr>Getting Information About a  Socket</vt:lpstr>
      <vt:lpstr>Getting Information About a  Socket</vt:lpstr>
      <vt:lpstr>From FileCopy to NetCopy</vt:lpstr>
      <vt:lpstr>Client Socket - An Echo Client</vt:lpstr>
      <vt:lpstr>Client Socket - An Echo Client</vt:lpstr>
      <vt:lpstr>Client Socket - Closing the Socket</vt:lpstr>
      <vt:lpstr>Program using server socket</vt:lpstr>
      <vt:lpstr>ServerSocket - Sockets for Servers</vt:lpstr>
      <vt:lpstr>ServerSocket - LocalServerPortScanner</vt:lpstr>
      <vt:lpstr>ServerSocket - Sockets for Servers</vt:lpstr>
      <vt:lpstr>ServerSocket - Socket Options</vt:lpstr>
      <vt:lpstr>ServerSocket - Socket Options</vt:lpstr>
      <vt:lpstr>ServerSocket – EchoServer Implement</vt:lpstr>
      <vt:lpstr>ServerSocket – EchoServer Implement</vt:lpstr>
      <vt:lpstr>ServerSocket – EchoServer Implement</vt:lpstr>
      <vt:lpstr>ServerSocket - ThreadedEchoServer</vt:lpstr>
      <vt:lpstr>Socket Basics - Half-closed sockets</vt:lpstr>
      <vt:lpstr>Socket Basics - Half-closed sockets</vt:lpstr>
      <vt:lpstr>InetAddress class</vt:lpstr>
      <vt:lpstr>InetAddress class</vt:lpstr>
      <vt:lpstr>InetAddress class</vt:lpstr>
      <vt:lpstr>InetAddress class</vt:lpstr>
      <vt:lpstr>InetAddress class</vt:lpstr>
      <vt:lpstr>InetAddress example - NSLookup</vt:lpstr>
      <vt:lpstr>UDP Programming</vt:lpstr>
      <vt:lpstr>UDP Advantages</vt:lpstr>
      <vt:lpstr>Overview</vt:lpstr>
      <vt:lpstr>Basic of UDP Programming</vt:lpstr>
      <vt:lpstr>UDP Sender / Receiver model</vt:lpstr>
      <vt:lpstr>DatagramPacket Class</vt:lpstr>
      <vt:lpstr>DatagramPacket - Constructors</vt:lpstr>
      <vt:lpstr>Creating a UDP DatagramPacket </vt:lpstr>
      <vt:lpstr>DatagramPacket</vt:lpstr>
      <vt:lpstr>DatagramPacket</vt:lpstr>
      <vt:lpstr>DatagramSocket Class</vt:lpstr>
      <vt:lpstr>DatagramSocket </vt:lpstr>
      <vt:lpstr>Creating a DatagramSocket</vt:lpstr>
      <vt:lpstr>DatagramSocket API</vt:lpstr>
      <vt:lpstr>DatagramSocket API</vt:lpstr>
      <vt:lpstr>DatagramSocket API</vt:lpstr>
      <vt:lpstr>Receiving UDP Packets</vt:lpstr>
      <vt:lpstr>Listening for UDP Packets</vt:lpstr>
      <vt:lpstr>Processing UDP Packets</vt:lpstr>
      <vt:lpstr>Sending UDP packets</vt:lpstr>
      <vt:lpstr>Sending UDP packets</vt:lpstr>
      <vt:lpstr>UDP: EchoServer</vt:lpstr>
      <vt:lpstr>UDP: EchoServer</vt:lpstr>
      <vt:lpstr>UDP: EchoClient</vt:lpstr>
      <vt:lpstr>UDP: EchoClient</vt:lpstr>
    </vt:vector>
  </TitlesOfParts>
  <Company>VUNG TAU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SOCKET PROGRAMMING</dc:title>
  <dc:creator>Tinh</dc:creator>
  <cp:lastModifiedBy>pvtinh</cp:lastModifiedBy>
  <cp:revision>176</cp:revision>
  <dcterms:created xsi:type="dcterms:W3CDTF">2005-03-24T05:55:03Z</dcterms:created>
  <dcterms:modified xsi:type="dcterms:W3CDTF">2021-09-16T07:47:22Z</dcterms:modified>
</cp:coreProperties>
</file>