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16" r:id="rId3"/>
    <p:sldId id="296" r:id="rId4"/>
    <p:sldId id="257" r:id="rId5"/>
    <p:sldId id="317" r:id="rId6"/>
    <p:sldId id="334" r:id="rId7"/>
    <p:sldId id="318" r:id="rId8"/>
    <p:sldId id="319" r:id="rId9"/>
    <p:sldId id="321" r:id="rId10"/>
    <p:sldId id="323" r:id="rId11"/>
    <p:sldId id="322" r:id="rId12"/>
    <p:sldId id="324" r:id="rId13"/>
    <p:sldId id="326" r:id="rId14"/>
    <p:sldId id="327" r:id="rId15"/>
    <p:sldId id="320" r:id="rId16"/>
    <p:sldId id="260" r:id="rId17"/>
    <p:sldId id="329" r:id="rId18"/>
    <p:sldId id="331" r:id="rId19"/>
    <p:sldId id="332" r:id="rId20"/>
    <p:sldId id="333" r:id="rId21"/>
    <p:sldId id="298" r:id="rId22"/>
    <p:sldId id="300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28" r:id="rId36"/>
    <p:sldId id="31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81CEC-3F33-4EB5-ABC3-8532B5AD22DC}" type="datetimeFigureOut">
              <a:rPr lang="en-US" smtClean="0"/>
              <a:t>21/09/2021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7F03-71AD-4E60-ACCD-FE75B2F5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543346"/>
            <a:ext cx="9144000" cy="2806701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08422"/>
            <a:ext cx="8551068" cy="2806700"/>
          </a:xfrm>
          <a:prstGeom prst="rect">
            <a:avLst/>
          </a:prstGeom>
          <a:solidFill>
            <a:srgbClr val="A0B5C4">
              <a:alpha val="73000"/>
            </a:srgbClr>
          </a:solidFill>
          <a:ln>
            <a:solidFill>
              <a:srgbClr val="759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0" y="210840"/>
            <a:ext cx="3234801" cy="3401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3911" y="495717"/>
            <a:ext cx="4733669" cy="28067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51068" y="-1239555"/>
            <a:ext cx="555289" cy="6867525"/>
          </a:xfrm>
          <a:prstGeom prst="rect">
            <a:avLst/>
          </a:prstGeom>
          <a:solidFill>
            <a:srgbClr val="A7A7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0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68401"/>
            <a:ext cx="7886700" cy="339407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1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3800"/>
            <a:ext cx="3886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3800"/>
            <a:ext cx="3886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6381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96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33575"/>
            <a:ext cx="3868340" cy="4132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96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33575"/>
            <a:ext cx="3887391" cy="4132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7600"/>
            <a:ext cx="2949178" cy="9398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60684" y="2384"/>
            <a:ext cx="583320" cy="6867525"/>
          </a:xfrm>
          <a:prstGeom prst="rect">
            <a:avLst/>
          </a:prstGeom>
          <a:solidFill>
            <a:srgbClr val="A7A7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6074" y="6313601"/>
            <a:ext cx="9160074" cy="393700"/>
            <a:chOff x="842010" y="6319158"/>
            <a:chExt cx="11353801" cy="39370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842010" y="6319158"/>
              <a:ext cx="11353801" cy="393700"/>
            </a:xfrm>
            <a:prstGeom prst="rect">
              <a:avLst/>
            </a:prstGeom>
            <a:solidFill>
              <a:srgbClr val="7CAFDE">
                <a:alpha val="60000"/>
              </a:srgbClr>
            </a:solidFill>
            <a:ln>
              <a:solidFill>
                <a:srgbClr val="B0C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007127" y="6322219"/>
              <a:ext cx="10161065" cy="388068"/>
            </a:xfrm>
            <a:prstGeom prst="rect">
              <a:avLst/>
            </a:prstGeom>
            <a:solidFill>
              <a:srgbClr val="478FD1">
                <a:alpha val="50000"/>
              </a:srgbClr>
            </a:solidFill>
            <a:ln>
              <a:solidFill>
                <a:srgbClr val="7CAF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5891342" y="6319838"/>
              <a:ext cx="6300660" cy="390525"/>
            </a:xfrm>
            <a:prstGeom prst="rect">
              <a:avLst/>
            </a:prstGeom>
            <a:solidFill>
              <a:srgbClr val="2E74B4">
                <a:alpha val="50000"/>
              </a:srgbClr>
            </a:solidFill>
            <a:ln>
              <a:solidFill>
                <a:srgbClr val="559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355931" y="6319839"/>
              <a:ext cx="2836071" cy="390524"/>
            </a:xfrm>
            <a:prstGeom prst="rect">
              <a:avLst/>
            </a:prstGeom>
            <a:solidFill>
              <a:srgbClr val="255D8F">
                <a:alpha val="50000"/>
              </a:srgbClr>
            </a:solidFill>
            <a:ln>
              <a:solidFill>
                <a:srgbClr val="3D7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4962"/>
            <a:ext cx="7886700" cy="49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47626" y="6327642"/>
            <a:ext cx="1009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tabLst/>
              <a:defRPr sz="105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01/08/2015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3920" y="6338622"/>
            <a:ext cx="3091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K. CNTT – ĐH NÔNG LÂM TP. HCM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6074" y="324422"/>
            <a:ext cx="8576757" cy="7248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557706" y="324422"/>
            <a:ext cx="582723" cy="72485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3920" y="391631"/>
            <a:ext cx="7591430" cy="575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-61707" y="274431"/>
            <a:ext cx="743147" cy="801347"/>
            <a:chOff x="18" y="144"/>
            <a:chExt cx="510" cy="480"/>
          </a:xfrm>
        </p:grpSpPr>
        <p:sp>
          <p:nvSpPr>
            <p:cNvPr id="16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9" name="Picture 2" descr="http://bestanimations.com/Signs&amp;Shapes/French-01-june.gif"/>
          <p:cNvPicPr>
            <a:picLocks noChangeAspect="1" noChangeArrowheads="1" noCrop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76" y="5750392"/>
            <a:ext cx="430581" cy="4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 userDrawn="1"/>
        </p:nvSpPr>
        <p:spPr>
          <a:xfrm>
            <a:off x="8515349" y="6315077"/>
            <a:ext cx="623295" cy="391507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564715" y="5624513"/>
            <a:ext cx="573929" cy="1143000"/>
            <a:chOff x="8573054" y="5631652"/>
            <a:chExt cx="573929" cy="114300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8573054" y="5631652"/>
              <a:ext cx="573929" cy="1143000"/>
              <a:chOff x="11189017" y="5638800"/>
              <a:chExt cx="611096" cy="1143000"/>
            </a:xfrm>
            <a:solidFill>
              <a:srgbClr val="5086C2"/>
            </a:solidFill>
          </p:grpSpPr>
          <p:sp>
            <p:nvSpPr>
              <p:cNvPr id="11" name="AutoShape 23"/>
              <p:cNvSpPr>
                <a:spLocks noChangeArrowheads="1"/>
              </p:cNvSpPr>
              <p:nvPr userDrawn="1"/>
            </p:nvSpPr>
            <p:spPr bwMode="gray">
              <a:xfrm>
                <a:off x="11189017" y="6248400"/>
                <a:ext cx="609600" cy="533400"/>
              </a:xfrm>
              <a:prstGeom prst="hexagon">
                <a:avLst>
                  <a:gd name="adj" fmla="val 28571"/>
                  <a:gd name="vf" fmla="val 115470"/>
                </a:avLst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AutoShape 22"/>
              <p:cNvSpPr>
                <a:spLocks noChangeArrowheads="1"/>
              </p:cNvSpPr>
              <p:nvPr userDrawn="1"/>
            </p:nvSpPr>
            <p:spPr bwMode="gray">
              <a:xfrm>
                <a:off x="11190513" y="5638800"/>
                <a:ext cx="609600" cy="533400"/>
              </a:xfrm>
              <a:prstGeom prst="hexagon">
                <a:avLst>
                  <a:gd name="adj" fmla="val 28571"/>
                  <a:gd name="vf" fmla="val 115470"/>
                </a:avLst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3" name="Slide Number Placeholder 5"/>
            <p:cNvSpPr txBox="1">
              <a:spLocks/>
            </p:cNvSpPr>
            <p:nvPr userDrawn="1"/>
          </p:nvSpPr>
          <p:spPr>
            <a:xfrm>
              <a:off x="8639576" y="6320071"/>
              <a:ext cx="40894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40</a:t>
              </a:r>
              <a:endPara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892" y="5701176"/>
            <a:ext cx="55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4F35B47-AD10-4A8D-A4C2-2AAE6AC43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>
          <a:xfrm>
            <a:off x="6908216" y="6315104"/>
            <a:ext cx="1610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tabLst/>
            </a:pPr>
            <a:r>
              <a:rPr lang="en-US" sz="1050">
                <a:solidFill>
                  <a:schemeClr val="bg1"/>
                </a:solidFill>
              </a:rPr>
              <a:t>P.D.Long</a:t>
            </a:r>
          </a:p>
          <a:p>
            <a:pPr marL="0" indent="0" algn="ctr">
              <a:tabLst/>
            </a:pPr>
            <a:r>
              <a:rPr lang="en-US" sz="1050">
                <a:solidFill>
                  <a:schemeClr val="bg1"/>
                </a:solidFill>
              </a:rPr>
              <a:t>V.T</a:t>
            </a:r>
            <a:r>
              <a:rPr lang="en-US" sz="1050" baseline="0">
                <a:solidFill>
                  <a:schemeClr val="bg1"/>
                </a:solidFill>
              </a:rPr>
              <a:t>. Toàn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081815" y="6379235"/>
            <a:ext cx="27090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kern="1200" baseline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.NET</a:t>
            </a:r>
            <a:endParaRPr lang="en-GB" sz="1050" b="1" kern="1200" baseline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83" y="367419"/>
            <a:ext cx="599990" cy="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/>
              <a:t>Lập trình .Net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23920" y="6338622"/>
            <a:ext cx="3091373" cy="365125"/>
          </a:xfrm>
        </p:spPr>
        <p:txBody>
          <a:bodyPr/>
          <a:lstStyle/>
          <a:p>
            <a:r>
              <a:rPr lang="en-US"/>
              <a:t>K. CNTT – ĐH NÔNG LÂM TP. HCM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710" y="3947461"/>
            <a:ext cx="5501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Lý thuyết: 45 Tiết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Thực hành: 30 Tiết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Giảng viên: Võ Tấn Toàn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Email: vttoan@hcmuaf.edu.vn</a:t>
            </a:r>
          </a:p>
          <a:p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2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/>
              <a:t># 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9473" y="993993"/>
            <a:ext cx="7002423" cy="509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2060"/>
                </a:solidFill>
              </a:rPr>
              <a:t>using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/>
              <a:t>System; 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2060"/>
                </a:solidFill>
              </a:rPr>
              <a:t>namespace</a:t>
            </a:r>
            <a:r>
              <a:rPr lang="en-US" sz="2000"/>
              <a:t> ITNongLam</a:t>
            </a:r>
          </a:p>
          <a:p>
            <a:pPr>
              <a:lnSpc>
                <a:spcPct val="107000"/>
              </a:lnSpc>
            </a:pPr>
            <a:r>
              <a:rPr lang="en-US" sz="2000"/>
              <a:t>{ </a:t>
            </a:r>
            <a:r>
              <a:rPr lang="en-US" sz="2000" b="1">
                <a:solidFill>
                  <a:srgbClr val="002060"/>
                </a:solidFill>
              </a:rPr>
              <a:t>class</a:t>
            </a:r>
            <a:r>
              <a:rPr lang="en-US" sz="2000"/>
              <a:t> ExecuteRectangle </a:t>
            </a:r>
          </a:p>
          <a:p>
            <a:pPr>
              <a:lnSpc>
                <a:spcPct val="107000"/>
              </a:lnSpc>
            </a:pPr>
            <a:r>
              <a:rPr lang="en-US" sz="2000"/>
              <a:t>{ </a:t>
            </a:r>
            <a:r>
              <a:rPr lang="en-US" sz="2000" b="1">
                <a:solidFill>
                  <a:srgbClr val="002060"/>
                </a:solidFill>
              </a:rPr>
              <a:t>static void </a:t>
            </a:r>
            <a:r>
              <a:rPr lang="en-US" sz="2000"/>
              <a:t>Main(string[] args) </a:t>
            </a:r>
          </a:p>
          <a:p>
            <a:pPr>
              <a:lnSpc>
                <a:spcPct val="107000"/>
              </a:lnSpc>
            </a:pPr>
            <a:r>
              <a:rPr lang="en-US" sz="2000"/>
              <a:t>{ Console.WriteLine("</a:t>
            </a:r>
            <a:r>
              <a:rPr lang="en-US" sz="2000" b="1">
                <a:solidFill>
                  <a:srgbClr val="0070C0"/>
                </a:solidFill>
              </a:rPr>
              <a:t>Chuong trinh minh hoa tinh huong doi tuong trong C#</a:t>
            </a:r>
            <a:r>
              <a:rPr lang="en-US" sz="2000"/>
              <a:t>");</a:t>
            </a:r>
          </a:p>
          <a:p>
            <a:pPr>
              <a:lnSpc>
                <a:spcPct val="107000"/>
              </a:lnSpc>
            </a:pPr>
            <a:r>
              <a:rPr lang="en-US" sz="2000"/>
              <a:t> Console.WriteLine</a:t>
            </a:r>
            <a:r>
              <a:rPr lang="en-US" sz="2000" b="1">
                <a:solidFill>
                  <a:srgbClr val="0070C0"/>
                </a:solidFill>
              </a:rPr>
              <a:t>("--------------------------------------------------\n"</a:t>
            </a:r>
            <a:r>
              <a:rPr lang="en-US" sz="2000"/>
              <a:t>); </a:t>
            </a:r>
            <a:r>
              <a:rPr lang="en-US" sz="2000" b="1">
                <a:solidFill>
                  <a:srgbClr val="00B050"/>
                </a:solidFill>
              </a:rPr>
              <a:t>//tao doi tuong</a:t>
            </a:r>
          </a:p>
          <a:p>
            <a:pPr>
              <a:lnSpc>
                <a:spcPct val="107000"/>
              </a:lnSpc>
            </a:pPr>
            <a:r>
              <a:rPr lang="en-US" sz="2000"/>
              <a:t> Rectangle Rectangle r = </a:t>
            </a:r>
            <a:r>
              <a:rPr lang="en-US" sz="2000" b="1">
                <a:solidFill>
                  <a:srgbClr val="002060"/>
                </a:solidFill>
              </a:rPr>
              <a:t>new</a:t>
            </a:r>
            <a:r>
              <a:rPr lang="en-US" sz="2000"/>
              <a:t> Rectangle(); 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B050"/>
                </a:solidFill>
              </a:rPr>
              <a:t>//goi cac phuong thuc cua doi tuong nay</a:t>
            </a:r>
          </a:p>
          <a:p>
            <a:pPr>
              <a:lnSpc>
                <a:spcPct val="107000"/>
              </a:lnSpc>
            </a:pPr>
            <a:r>
              <a:rPr lang="en-US" sz="2000"/>
              <a:t> r.Acceptdetails();</a:t>
            </a:r>
          </a:p>
          <a:p>
            <a:pPr>
              <a:lnSpc>
                <a:spcPct val="107000"/>
              </a:lnSpc>
            </a:pPr>
            <a:r>
              <a:rPr lang="en-US" sz="2000"/>
              <a:t> r.Display(); </a:t>
            </a:r>
          </a:p>
          <a:p>
            <a:pPr>
              <a:lnSpc>
                <a:spcPct val="107000"/>
              </a:lnSpc>
            </a:pPr>
            <a:r>
              <a:rPr lang="en-US" sz="2000"/>
              <a:t>Console.ReadLine(); </a:t>
            </a:r>
          </a:p>
          <a:p>
            <a:pPr>
              <a:lnSpc>
                <a:spcPct val="107000"/>
              </a:lnSpc>
            </a:pPr>
            <a:r>
              <a:rPr lang="en-US" sz="2000"/>
              <a:t>Console.ReadKey(); } } </a:t>
            </a:r>
            <a:br>
              <a:rPr lang="en-US" sz="2000"/>
            </a:b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/>
              <a:t># Cú pháp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b="1"/>
              <a:t>Từ khóa </a:t>
            </a:r>
            <a:r>
              <a:rPr lang="vi-VN" sz="3200" b="1" i="1"/>
              <a:t>using</a:t>
            </a:r>
            <a:r>
              <a:rPr lang="vi-VN" sz="3200" b="1"/>
              <a:t> trong C#</a:t>
            </a:r>
          </a:p>
          <a:p>
            <a:pPr lvl="1"/>
            <a:r>
              <a:rPr lang="vi-VN" sz="2800"/>
              <a:t>Lệnh đầu tiên trong bất kỳ chương trình C# nào là:</a:t>
            </a:r>
          </a:p>
          <a:p>
            <a:pPr lvl="1"/>
            <a:r>
              <a:rPr lang="vi-VN" sz="2800"/>
              <a:t>using System;</a:t>
            </a:r>
            <a:endParaRPr lang="en-US" sz="2800"/>
          </a:p>
          <a:p>
            <a:pPr lvl="1"/>
            <a:r>
              <a:rPr lang="vi-VN" sz="2800"/>
              <a:t>Từ khóa </a:t>
            </a:r>
            <a:r>
              <a:rPr lang="vi-VN" sz="2800" i="1"/>
              <a:t>using</a:t>
            </a:r>
            <a:r>
              <a:rPr lang="vi-VN" sz="2800"/>
              <a:t> được sử dụng để </a:t>
            </a:r>
            <a:r>
              <a:rPr lang="en-US" sz="2800"/>
              <a:t>chứa </a:t>
            </a:r>
            <a:r>
              <a:rPr lang="vi-VN" sz="2800"/>
              <a:t>namespace trong chương trình. </a:t>
            </a:r>
            <a:endParaRPr lang="en-US" sz="2800"/>
          </a:p>
          <a:p>
            <a:pPr lvl="1"/>
            <a:r>
              <a:rPr lang="vi-VN" sz="2800"/>
              <a:t>Một chương trình C# có thể </a:t>
            </a:r>
            <a:r>
              <a:rPr lang="en-US" sz="2800"/>
              <a:t>chứa </a:t>
            </a:r>
            <a:r>
              <a:rPr lang="vi-VN" sz="2800"/>
              <a:t>nhiều lệnh using.</a:t>
            </a:r>
          </a:p>
          <a:p>
            <a:r>
              <a:rPr lang="vi-VN" sz="3200" b="1"/>
              <a:t>Từ khóa </a:t>
            </a:r>
            <a:r>
              <a:rPr lang="vi-VN" sz="3200" b="1" i="1"/>
              <a:t>class</a:t>
            </a:r>
            <a:r>
              <a:rPr lang="vi-VN" sz="3200" b="1"/>
              <a:t> trong C#</a:t>
            </a:r>
          </a:p>
          <a:p>
            <a:pPr lvl="1"/>
            <a:r>
              <a:rPr lang="vi-VN" sz="2800"/>
              <a:t>Từ khóa </a:t>
            </a:r>
            <a:r>
              <a:rPr lang="vi-VN" sz="2800" i="1"/>
              <a:t>class</a:t>
            </a:r>
            <a:r>
              <a:rPr lang="vi-VN" sz="2800"/>
              <a:t> được sử dụng để khai báo một lớp trong C#.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/>
              <a:t># Cú pháp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3600" b="1"/>
              <a:t>Comments trong C#</a:t>
            </a:r>
          </a:p>
          <a:p>
            <a:pPr lvl="1"/>
            <a:r>
              <a:rPr lang="vi-VN" sz="2800"/>
              <a:t>Compiler bỏ qua các comment. Các comment đa dòng trong các chương trình C# bắt đầu với </a:t>
            </a:r>
            <a:r>
              <a:rPr lang="vi-VN" sz="2800" b="1">
                <a:solidFill>
                  <a:srgbClr val="00B050"/>
                </a:solidFill>
              </a:rPr>
              <a:t>/* và kết thúc với */ </a:t>
            </a:r>
            <a:r>
              <a:rPr lang="vi-VN" sz="2800"/>
              <a:t>như sau:</a:t>
            </a:r>
          </a:p>
          <a:p>
            <a:pPr lvl="1"/>
            <a:r>
              <a:rPr lang="vi-VN" sz="2800" b="1">
                <a:solidFill>
                  <a:srgbClr val="00B050"/>
                </a:solidFill>
              </a:rPr>
              <a:t>/* dong nay minh hoa comment nhieu dong trong C#. Cu phap co ban C# Ngon ngu lap trinh C# */</a:t>
            </a:r>
            <a:endParaRPr lang="en-US" sz="2800" b="1">
              <a:solidFill>
                <a:srgbClr val="00B050"/>
              </a:solidFill>
            </a:endParaRPr>
          </a:p>
          <a:p>
            <a:pPr lvl="1"/>
            <a:r>
              <a:rPr lang="vi-VN" sz="2800"/>
              <a:t>Comment đơn dòng được chỉ dẫn bởi ký hiệu </a:t>
            </a:r>
            <a:r>
              <a:rPr lang="vi-VN" sz="2800" b="1">
                <a:solidFill>
                  <a:srgbClr val="00B050"/>
                </a:solidFill>
              </a:rPr>
              <a:t>'//'</a:t>
            </a:r>
            <a:r>
              <a:rPr lang="vi-VN" sz="2800"/>
              <a:t>. Ví dụ:</a:t>
            </a:r>
          </a:p>
          <a:p>
            <a:pPr lvl="1"/>
            <a:r>
              <a:rPr lang="vi-VN" sz="2800" b="1">
                <a:solidFill>
                  <a:srgbClr val="00B050"/>
                </a:solidFill>
              </a:rPr>
              <a:t>// vi du comment don dong trong C#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6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/>
              <a:t># Cú pháp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1204962"/>
            <a:ext cx="8308873" cy="4972001"/>
          </a:xfrm>
        </p:spPr>
        <p:txBody>
          <a:bodyPr>
            <a:normAutofit fontScale="70000" lnSpcReduction="20000"/>
          </a:bodyPr>
          <a:lstStyle/>
          <a:p>
            <a:r>
              <a:rPr lang="vi-VN" sz="3800" b="1"/>
              <a:t>Định danh (Identifier) trong C#</a:t>
            </a:r>
          </a:p>
          <a:p>
            <a:pPr marL="339725" lvl="1" indent="436563">
              <a:lnSpc>
                <a:spcPct val="120000"/>
              </a:lnSpc>
              <a:spcAft>
                <a:spcPts val="600"/>
              </a:spcAft>
            </a:pPr>
            <a:r>
              <a:rPr lang="vi-VN" sz="3300"/>
              <a:t>Một định danh là một tên được sử dụng để nhận diện một lớp, biến, hàm hoặc bất kỳ mục tự định nghĩa (user-defined).</a:t>
            </a:r>
          </a:p>
          <a:p>
            <a:pPr marL="339725" lvl="1" indent="436563">
              <a:lnSpc>
                <a:spcPct val="120000"/>
              </a:lnSpc>
              <a:spcAft>
                <a:spcPts val="600"/>
              </a:spcAft>
            </a:pPr>
            <a:r>
              <a:rPr lang="vi-VN" sz="3300"/>
              <a:t>Một tên phải bắt đầu với một chữ cái mà có thể được theo sau bởi một dãy các chữ cái, chữ số (0-9) hoặc dấu gạch dưới (_). Ký tự đầu tiên của một định danh không thể là một chữ số.</a:t>
            </a:r>
          </a:p>
          <a:p>
            <a:pPr marL="339725" lvl="1" indent="436563">
              <a:lnSpc>
                <a:spcPct val="120000"/>
              </a:lnSpc>
              <a:spcAft>
                <a:spcPts val="600"/>
              </a:spcAft>
            </a:pPr>
            <a:r>
              <a:rPr lang="vi-VN" sz="3300"/>
              <a:t>Nó phải không chứa bất kỳ khoảng trống hoặc ký tự như ? - + ! @ # % ^ &amp; * ( ) [ ] { } . ; : " ' / và \. Tuy nhiên, dấu gạch dưới có thể được sử dụng.</a:t>
            </a:r>
          </a:p>
          <a:p>
            <a:pPr marL="339725" lvl="1" indent="436563">
              <a:lnSpc>
                <a:spcPct val="120000"/>
              </a:lnSpc>
              <a:spcAft>
                <a:spcPts val="600"/>
              </a:spcAft>
            </a:pPr>
            <a:r>
              <a:rPr lang="vi-VN" sz="3300"/>
              <a:t>Nó không nên là một từ khóa trong C#.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3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/>
              <a:t># Cú pháp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Từ khóa trong C#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vi-VN"/>
              <a:t>Từ khóa là các từ dành riêng (</a:t>
            </a:r>
            <a:r>
              <a:rPr lang="vi-VN" i="1"/>
              <a:t>Reserved Keyword</a:t>
            </a:r>
            <a:r>
              <a:rPr lang="vi-VN"/>
              <a:t>) được định nghĩa trước cho C# compiler. </a:t>
            </a:r>
            <a:endParaRPr lang="en-US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vi-VN"/>
              <a:t>Những từ khóa này không thể được sử dụng làm định danh. </a:t>
            </a:r>
            <a:endParaRPr lang="en-US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vi-VN"/>
              <a:t>Tuy nhiên, nếu bạn muốn sử dụng các từ khóa này để làm định danh, bạn có thể đặt ký tự @ ở trước chúng.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Biên dịch và thực thi Chương trình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37" y="1175466"/>
            <a:ext cx="7886700" cy="4972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/>
              <a:t>C# là </a:t>
            </a:r>
            <a:r>
              <a:rPr lang="en-US"/>
              <a:t> ngôn ngữ lập trình có sự </a:t>
            </a:r>
            <a:r>
              <a:rPr lang="vi-VN"/>
              <a:t>phân biệt kiểu chữ </a:t>
            </a:r>
            <a:r>
              <a:rPr lang="en-US"/>
              <a:t>hoa, thường </a:t>
            </a:r>
            <a:r>
              <a:rPr lang="vi-VN"/>
              <a:t>(case sensitive).</a:t>
            </a:r>
          </a:p>
          <a:p>
            <a:pPr>
              <a:lnSpc>
                <a:spcPct val="100000"/>
              </a:lnSpc>
            </a:pPr>
            <a:r>
              <a:rPr lang="vi-VN"/>
              <a:t>Tất cả lệnh và biểu thức phải kết thúc với một dấu chấm phảy (;).</a:t>
            </a:r>
          </a:p>
          <a:p>
            <a:pPr>
              <a:lnSpc>
                <a:spcPct val="100000"/>
              </a:lnSpc>
            </a:pPr>
            <a:r>
              <a:rPr lang="vi-VN"/>
              <a:t>Sự thực thi chương trình bắt đầu tại phương thức Main.</a:t>
            </a:r>
            <a:endParaRPr lang="en-US"/>
          </a:p>
          <a:p>
            <a:pPr>
              <a:lnSpc>
                <a:spcPct val="100000"/>
              </a:lnSpc>
            </a:pPr>
            <a:r>
              <a:rPr lang="vi-VN">
                <a:solidFill>
                  <a:srgbClr val="FF0000"/>
                </a:solidFill>
              </a:rPr>
              <a:t>Không giống Java, tên file chương trình có thể khác tên lớp.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vi-VN" b="1"/>
              <a:t>Các biến trong C# được phân chia thành các kiểu sau:</a:t>
            </a:r>
          </a:p>
          <a:p>
            <a:pPr lvl="1">
              <a:lnSpc>
                <a:spcPct val="110000"/>
              </a:lnSpc>
            </a:pPr>
            <a:r>
              <a:rPr lang="vi-VN">
                <a:solidFill>
                  <a:srgbClr val="FF0000"/>
                </a:solidFill>
              </a:rPr>
              <a:t>Kiểu giá trị (Value type)</a:t>
            </a:r>
          </a:p>
          <a:p>
            <a:pPr lvl="1">
              <a:lnSpc>
                <a:spcPct val="110000"/>
              </a:lnSpc>
            </a:pPr>
            <a:r>
              <a:rPr lang="vi-VN">
                <a:solidFill>
                  <a:srgbClr val="FF0000"/>
                </a:solidFill>
              </a:rPr>
              <a:t>Kiểu tham chiếu (Reference type)</a:t>
            </a:r>
          </a:p>
          <a:p>
            <a:pPr lvl="1">
              <a:lnSpc>
                <a:spcPct val="110000"/>
              </a:lnSpc>
            </a:pPr>
            <a:r>
              <a:rPr lang="vi-VN">
                <a:solidFill>
                  <a:srgbClr val="FF0000"/>
                </a:solidFill>
              </a:rPr>
              <a:t>Kiểu con trỏ (Pointer type)</a:t>
            </a:r>
            <a:br>
              <a:rPr lang="vi-VN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err="1"/>
              <a:t>dữ</a:t>
            </a:r>
            <a:r>
              <a:rPr lang="en-US"/>
              <a:t> liệu </a:t>
            </a:r>
            <a:r>
              <a:rPr lang="en-US" sz="3600"/>
              <a:t>(kiểu giá trị)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0" y="1212110"/>
            <a:ext cx="6965379" cy="56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9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Kiểu tham chiếu trong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Kiểu tham chiếu không chứa dữ liệu thực sự được lưu giữ trong một biến, nhưng chúng chứa một tham chiếu tới các biến.</a:t>
            </a:r>
          </a:p>
          <a:p>
            <a:r>
              <a:rPr lang="vi-VN"/>
              <a:t>Nói cách khác, chúng tham chiếu tới một vị trí bộ nhớ. </a:t>
            </a:r>
            <a:endParaRPr lang="en-US"/>
          </a:p>
          <a:p>
            <a:r>
              <a:rPr lang="vi-VN"/>
              <a:t>Ví dụ các kiểu tham chiếu </a:t>
            </a:r>
            <a:r>
              <a:rPr lang="vi-VN" b="1"/>
              <a:t>có sẵn</a:t>
            </a:r>
            <a:r>
              <a:rPr lang="vi-VN"/>
              <a:t> trong C# là: 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vi-VN" b="1"/>
              <a:t>object</a:t>
            </a:r>
            <a:r>
              <a:rPr lang="vi-VN"/>
              <a:t>, </a:t>
            </a:r>
            <a:r>
              <a:rPr lang="vi-VN" b="1"/>
              <a:t>dynamic,</a:t>
            </a:r>
            <a:r>
              <a:rPr lang="vi-VN"/>
              <a:t> và </a:t>
            </a:r>
            <a:r>
              <a:rPr lang="vi-VN" b="1"/>
              <a:t>string</a:t>
            </a:r>
            <a:r>
              <a:rPr lang="en-US" b="1"/>
              <a:t>…</a:t>
            </a:r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Kiểu Dynamic trong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/>
              <a:t>Bạn có thể lưu giữ bất kỳ kiểu giá trị nào trong biến kiểu dữ liệu </a:t>
            </a:r>
            <a:r>
              <a:rPr lang="vi-VN">
                <a:solidFill>
                  <a:srgbClr val="FF0000"/>
                </a:solidFill>
              </a:rPr>
              <a:t>dynamic</a:t>
            </a:r>
            <a:r>
              <a:rPr lang="vi-VN"/>
              <a:t>. Việc kiểm tra các kiểu biến này diễn ra tại run time.</a:t>
            </a:r>
          </a:p>
          <a:p>
            <a:pPr>
              <a:lnSpc>
                <a:spcPct val="100000"/>
              </a:lnSpc>
            </a:pPr>
            <a:r>
              <a:rPr lang="vi-VN" b="1"/>
              <a:t>Cú pháp để khai báo một kiểu dynamic trong C# là:</a:t>
            </a:r>
          </a:p>
          <a:p>
            <a:pPr lvl="1">
              <a:lnSpc>
                <a:spcPct val="100000"/>
              </a:lnSpc>
            </a:pPr>
            <a:r>
              <a:rPr lang="vi-VN">
                <a:solidFill>
                  <a:srgbClr val="0070C0"/>
                </a:solidFill>
              </a:rPr>
              <a:t>dynamic &lt;tên_biến&gt; = giá_trị;</a:t>
            </a:r>
            <a:endParaRPr lang="en-US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vi-VN">
                <a:solidFill>
                  <a:srgbClr val="0070C0"/>
                </a:solidFill>
              </a:rPr>
              <a:t>Ví dụ</a:t>
            </a:r>
            <a:r>
              <a:rPr lang="en-US">
                <a:solidFill>
                  <a:srgbClr val="0070C0"/>
                </a:solidFill>
              </a:rPr>
              <a:t> : </a:t>
            </a:r>
            <a:r>
              <a:rPr lang="vi-VN">
                <a:solidFill>
                  <a:srgbClr val="0070C0"/>
                </a:solidFill>
              </a:rPr>
              <a:t>dynamic d = 20;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vi-VN"/>
              <a:t>Kiểu dynamic là tương tự với kiểu object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Đánh giá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Bài tập lab (nộp bài qua email): 10%</a:t>
            </a:r>
          </a:p>
          <a:p>
            <a:pPr>
              <a:lnSpc>
                <a:spcPct val="100000"/>
              </a:lnSpc>
            </a:pPr>
            <a:r>
              <a:rPr lang="en-US"/>
              <a:t>Thi giữa kỳ hoặc seminar 30%</a:t>
            </a:r>
          </a:p>
          <a:p>
            <a:pPr lvl="1">
              <a:lnSpc>
                <a:spcPct val="100000"/>
              </a:lnSpc>
            </a:pPr>
            <a:r>
              <a:rPr lang="en-US"/>
              <a:t>Giữa kỳ: Thi thực hành online tại google classroom</a:t>
            </a:r>
          </a:p>
          <a:p>
            <a:pPr lvl="1">
              <a:lnSpc>
                <a:spcPct val="100000"/>
              </a:lnSpc>
            </a:pPr>
            <a:r>
              <a:rPr lang="en-US"/>
              <a:t>Seminar về các chủ đề (5 thành viên), tối đa 5 nhóm đăng ký cho </a:t>
            </a:r>
            <a:r>
              <a:rPr lang="en-US" b="1"/>
              <a:t>Lớp trưởng </a:t>
            </a:r>
          </a:p>
          <a:p>
            <a:pPr lvl="1"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Bài kiểm tra nhanh tại lớp: 10%</a:t>
            </a:r>
          </a:p>
          <a:p>
            <a:pPr>
              <a:lnSpc>
                <a:spcPct val="100000"/>
              </a:lnSpc>
            </a:pPr>
            <a:r>
              <a:rPr lang="en-US"/>
              <a:t>Cuối kỳ thi vấn đáp project (4 thành viên) 50%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Kiểu con trỏ trong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/>
              <a:t>Các biến kiểu con trỏ lưu giữ địa chỉ bộ nhớ của kiểu khác. Các con trỏ trong C# có khả năng như con trỏ trong C hoặc C++.</a:t>
            </a:r>
          </a:p>
          <a:p>
            <a:pPr>
              <a:lnSpc>
                <a:spcPct val="100000"/>
              </a:lnSpc>
            </a:pPr>
            <a:r>
              <a:rPr lang="vi-VN"/>
              <a:t>Cú pháp để khai báo một kiểu con trỏ trong C# là:</a:t>
            </a:r>
          </a:p>
          <a:p>
            <a:pPr>
              <a:lnSpc>
                <a:spcPct val="100000"/>
              </a:lnSpc>
            </a:pPr>
            <a:r>
              <a:rPr lang="vi-VN"/>
              <a:t>type* identifier;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vi-VN" b="1"/>
              <a:t>Ví dụ:</a:t>
            </a:r>
            <a:r>
              <a:rPr lang="en-US" b="1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/>
              <a:t>char* cptr; 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vi-VN"/>
              <a:t>int* iptr;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</a:t>
            </a:r>
            <a:r>
              <a:rPr lang="vi-VN" dirty="0"/>
              <a:t>Việc ép kiểu này được C# complier thực hiện tự động. Khi ép </a:t>
            </a:r>
            <a:r>
              <a:rPr lang="vi-VN"/>
              <a:t>kiểu </a:t>
            </a:r>
            <a:r>
              <a:rPr lang="en-US"/>
              <a:t>ngầm định </a:t>
            </a:r>
            <a:r>
              <a:rPr lang="vi-VN"/>
              <a:t>thì </a:t>
            </a:r>
            <a:r>
              <a:rPr lang="vi-VN" dirty="0"/>
              <a:t>kiểu dữ liệu đích phải có dãy giá trị lớn hơn dãy giá trị nguồn, điều này nhằm đảm bảo rằng sẽ không mất mát dữ liệu sau </a:t>
            </a:r>
            <a:r>
              <a:rPr lang="vi-VN"/>
              <a:t>khi ép</a:t>
            </a:r>
            <a:r>
              <a:rPr lang="en-US"/>
              <a:t> kiểu</a:t>
            </a:r>
            <a:r>
              <a:rPr lang="vi-VN"/>
              <a:t>.</a:t>
            </a:r>
            <a:endParaRPr lang="en-US" dirty="0"/>
          </a:p>
          <a:p>
            <a:r>
              <a:rPr lang="en-US" dirty="0"/>
              <a:t>Ex: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valueOne</a:t>
            </a:r>
            <a:r>
              <a:rPr lang="en-US" sz="2400" b="1" dirty="0"/>
              <a:t>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34</a:t>
            </a:r>
            <a:r>
              <a:rPr lang="en-US" sz="2400" b="1" dirty="0"/>
              <a:t>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B050"/>
                </a:solidFill>
              </a:rPr>
              <a:t> //</a:t>
            </a:r>
            <a:r>
              <a:rPr lang="en-US" sz="2400" b="1" dirty="0" err="1">
                <a:solidFill>
                  <a:srgbClr val="00B050"/>
                </a:solidFill>
              </a:rPr>
              <a:t>ép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kiểu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từ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00B050"/>
                </a:solidFill>
              </a:rPr>
              <a:t> --&gt; float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B050"/>
                </a:solidFill>
              </a:rPr>
              <a:t> //Compiler </a:t>
            </a:r>
            <a:r>
              <a:rPr lang="en-US" sz="2400" b="1" dirty="0" err="1">
                <a:solidFill>
                  <a:srgbClr val="00B050"/>
                </a:solidFill>
              </a:rPr>
              <a:t>sẽ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tự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động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ép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kiểu</a:t>
            </a:r>
            <a:endParaRPr lang="en-US" sz="2400" b="1" dirty="0">
              <a:solidFill>
                <a:srgbClr val="00B05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float</a:t>
            </a:r>
            <a:r>
              <a:rPr lang="en-US" sz="2400" b="1" dirty="0"/>
              <a:t> </a:t>
            </a:r>
            <a:r>
              <a:rPr lang="en-US" sz="2400" dirty="0" err="1"/>
              <a:t>valueTwo</a:t>
            </a:r>
            <a:r>
              <a:rPr lang="en-US" sz="2400" b="1" dirty="0"/>
              <a:t> = </a:t>
            </a:r>
            <a:r>
              <a:rPr lang="en-US" sz="2400" dirty="0" err="1"/>
              <a:t>valueOne</a:t>
            </a:r>
            <a:r>
              <a:rPr lang="en-US" sz="2400" b="1" dirty="0"/>
              <a:t>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Việc thay đổi kiểu dữ liệu từ dãy giá trị lớn sang kiểu dữ liệu có dãy giá trị nhỏ hơn gọi là ép kiểu tường mình</a:t>
            </a:r>
            <a:r>
              <a:rPr lang="en-US" dirty="0"/>
              <a:t>.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datatype</a:t>
            </a:r>
            <a:r>
              <a:rPr lang="en-US" dirty="0"/>
              <a:t> name = (</a:t>
            </a:r>
            <a:r>
              <a:rPr lang="en-US" dirty="0" err="1"/>
              <a:t>dataType</a:t>
            </a:r>
            <a:r>
              <a:rPr lang="en-US" dirty="0"/>
              <a:t>) </a:t>
            </a:r>
            <a:r>
              <a:rPr lang="en-US" dirty="0" err="1"/>
              <a:t>oldVariable</a:t>
            </a:r>
            <a:r>
              <a:rPr lang="en-US" dirty="0"/>
              <a:t>;</a:t>
            </a:r>
          </a:p>
          <a:p>
            <a:r>
              <a:rPr lang="en-US" dirty="0" err="1"/>
              <a:t>Lưu</a:t>
            </a:r>
            <a:r>
              <a:rPr lang="en-US" dirty="0"/>
              <a:t> ý: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</a:t>
            </a:r>
            <a:r>
              <a:rPr lang="vi-VN" dirty="0"/>
              <a:t>hương </a:t>
            </a:r>
            <a:r>
              <a:rPr lang="vi-VN"/>
              <a:t>thức Parse</a:t>
            </a:r>
            <a:r>
              <a:rPr lang="vi-VN" dirty="0"/>
              <a:t>, mỗi kiểu dữ liệu cơ bản của C# đều có phương thức này.  Parse được sử dụng để chuyển từ kiểu string sang kiểu dữ liệu cơ bản.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021"/>
          <a:stretch/>
        </p:blipFill>
        <p:spPr>
          <a:xfrm>
            <a:off x="1119806" y="3283298"/>
            <a:ext cx="6146141" cy="24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5" y="2318977"/>
            <a:ext cx="8633345" cy="23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4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8" y="2151572"/>
            <a:ext cx="85736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2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điểu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6355"/>
            <a:ext cx="7943832" cy="48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err="1"/>
              <a:t>Câu</a:t>
            </a:r>
            <a:r>
              <a:rPr lang="en-US" sz="3800" dirty="0"/>
              <a:t> </a:t>
            </a:r>
            <a:r>
              <a:rPr lang="en-US" sz="3800" dirty="0" err="1"/>
              <a:t>lệnh</a:t>
            </a:r>
            <a:r>
              <a:rPr lang="en-US" sz="3800" dirty="0"/>
              <a:t> </a:t>
            </a:r>
            <a:r>
              <a:rPr lang="en-US" sz="3800" dirty="0" err="1"/>
              <a:t>điểu</a:t>
            </a:r>
            <a:r>
              <a:rPr lang="en-US" sz="3800" dirty="0"/>
              <a:t> </a:t>
            </a:r>
            <a:r>
              <a:rPr lang="en-US" sz="3800" dirty="0" err="1"/>
              <a:t>khiển</a:t>
            </a:r>
            <a:r>
              <a:rPr lang="en-US" sz="3800" dirty="0"/>
              <a:t> if (</a:t>
            </a:r>
            <a:r>
              <a:rPr lang="en-US" sz="3800" dirty="0" err="1"/>
              <a:t>lồng</a:t>
            </a:r>
            <a:r>
              <a:rPr lang="en-US" sz="3800" dirty="0"/>
              <a:t> </a:t>
            </a:r>
            <a:r>
              <a:rPr lang="en-US" sz="3800" dirty="0" err="1"/>
              <a:t>nhau</a:t>
            </a:r>
            <a:r>
              <a:rPr lang="en-US" sz="3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34" y="1193982"/>
            <a:ext cx="7328949" cy="55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swich</a:t>
            </a:r>
            <a:r>
              <a:rPr lang="en-US" dirty="0"/>
              <a:t>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8" y="1204962"/>
            <a:ext cx="3719602" cy="38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7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79" y="1289050"/>
            <a:ext cx="7489171" cy="44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2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Tháng</a:t>
            </a:r>
            <a:r>
              <a:rPr lang="en-US" dirty="0"/>
              <a:t> 7 </a:t>
            </a:r>
            <a:r>
              <a:rPr lang="en-US" dirty="0" err="1"/>
              <a:t>năm</a:t>
            </a:r>
            <a:r>
              <a:rPr lang="en-US" dirty="0"/>
              <a:t> 2000, Microsoft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err="1"/>
              <a:t>đầu</a:t>
            </a:r>
            <a:r>
              <a:rPr lang="en-US"/>
              <a:t> cho ra mắt về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.NET Framework.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vi-VN" dirty="0"/>
              <a:t> COOL – C-like Object Oriented Language</a:t>
            </a:r>
            <a:r>
              <a:rPr lang="en-US" dirty="0"/>
              <a:t> –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C#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COM3.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Ngày</a:t>
            </a:r>
            <a:r>
              <a:rPr lang="en-US" dirty="0"/>
              <a:t> 12/2/2002, .NET Framework 1.0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Visual Studio.NET 2002.</a:t>
            </a:r>
          </a:p>
          <a:p>
            <a:pPr>
              <a:lnSpc>
                <a:spcPct val="120000"/>
              </a:lnSpc>
            </a:pPr>
            <a:r>
              <a:rPr lang="vi-VN" dirty="0"/>
              <a:t>.NET là </a:t>
            </a:r>
            <a:r>
              <a:rPr lang="vi-VN"/>
              <a:t>một platform</a:t>
            </a:r>
            <a:r>
              <a:rPr lang="en-US"/>
              <a:t> </a:t>
            </a:r>
            <a:r>
              <a:rPr lang="vi-VN"/>
              <a:t>định nghĩa những</a:t>
            </a:r>
            <a:r>
              <a:rPr lang="en-US"/>
              <a:t> </a:t>
            </a:r>
            <a:r>
              <a:rPr lang="vi-VN"/>
              <a:t>nền </a:t>
            </a:r>
            <a:r>
              <a:rPr lang="vi-VN" dirty="0"/>
              <a:t>tảng, căn bản để cho các lập trình viên dựa vào đó và phát triển ứng dụng</a:t>
            </a:r>
            <a:r>
              <a:rPr lang="vi-VN"/>
              <a:t>. </a:t>
            </a:r>
            <a:endParaRPr lang="en-US"/>
          </a:p>
          <a:p>
            <a:pPr>
              <a:lnSpc>
                <a:spcPct val="120000"/>
              </a:lnSpc>
            </a:pPr>
            <a:r>
              <a:rPr lang="vi-VN"/>
              <a:t>C</a:t>
            </a:r>
            <a:r>
              <a:rPr lang="vi-VN" dirty="0"/>
              <a:t># là ngôn ngữ nền tảng, chiến lược của Microsoft</a:t>
            </a:r>
            <a:r>
              <a:rPr lang="vi-VN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98" y="1204962"/>
            <a:ext cx="7207907" cy="46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0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24691"/>
            <a:ext cx="7766121" cy="44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1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3982"/>
            <a:ext cx="8071044" cy="48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9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5" y="1193982"/>
            <a:ext cx="8520820" cy="41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4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7" y="1204962"/>
            <a:ext cx="8306449" cy="36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39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Bài tập về nhà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/>
              <a:t>Cài đặt Visual Studio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/>
              <a:t>Viết chương trình Hello world ( biên dịch bằng 2 cách, sử dụng IDE và sử dụng command line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/>
              <a:t>Viết chương trình giải phương trình bậc 2 bằng ngôn ngữ C#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7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9600"/>
          </a:p>
          <a:p>
            <a:pPr marL="0" indent="0" algn="ctr">
              <a:buNone/>
            </a:pPr>
            <a:r>
              <a:rPr lang="en-US" sz="9600"/>
              <a:t>THE END! </a:t>
            </a:r>
          </a:p>
          <a:p>
            <a:pPr marL="0" indent="0" algn="ctr">
              <a:buNone/>
            </a:pPr>
            <a:r>
              <a:rPr lang="en-US" sz="9600"/>
              <a:t>Q &amp; A</a:t>
            </a:r>
          </a:p>
          <a:p>
            <a:pPr marL="0" indent="0" algn="ctr">
              <a:buNone/>
            </a:pPr>
            <a:endParaRPr lang="en-US" sz="9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C# là một ngôn ngữ lập trình hướng đối tượng được phát triển bởi Microsoft</a:t>
            </a:r>
            <a:endParaRPr lang="en-US" dirty="0"/>
          </a:p>
          <a:p>
            <a:r>
              <a:rPr lang="en-US" dirty="0"/>
              <a:t>C#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 </a:t>
            </a:r>
            <a:r>
              <a:rPr lang="en-US" dirty="0" err="1"/>
              <a:t>và</a:t>
            </a:r>
            <a:r>
              <a:rPr lang="en-US" dirty="0"/>
              <a:t> C++.</a:t>
            </a:r>
          </a:p>
          <a:p>
            <a:r>
              <a:rPr lang="en-US"/>
              <a:t>Là </a:t>
            </a:r>
            <a:r>
              <a:rPr lang="en-US" err="1"/>
              <a:t>ngôn</a:t>
            </a:r>
            <a:r>
              <a:rPr lang="en-US"/>
              <a:t> ngữ lập trình đơn giản hướng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timtrott.co.uk/uploads/2011/11/csharp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22" y="4395510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4107" y="4103815"/>
            <a:ext cx="56020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được sử dụng cho nhiều dự án như: xử lý văn bản, ứng dụng đồ họa, xử lý bảng tính; thậm chí tạo ra những trình biên dịch cho các ngôn ngữ khác.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Điểm </a:t>
            </a:r>
            <a:r>
              <a:rPr lang="vi-VN"/>
              <a:t>mạnh mẽ của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56" y="1116472"/>
            <a:ext cx="7886700" cy="4972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/>
              <a:t>Cấu trúc C# khá gần với các ngôn ngữ high-level truyền thống, C và C++, và là một ngôn ngữ lập trình hướng đối tượng. Nó </a:t>
            </a:r>
            <a:r>
              <a:rPr lang="vi-VN">
                <a:solidFill>
                  <a:srgbClr val="FF0000"/>
                </a:solidFill>
              </a:rPr>
              <a:t>có sự giống nhau mạnh mẽ với Java</a:t>
            </a:r>
            <a:r>
              <a:rPr lang="vi-VN"/>
              <a:t>, </a:t>
            </a:r>
            <a:r>
              <a:rPr lang="en-US"/>
              <a:t> được </a:t>
            </a:r>
            <a:r>
              <a:rPr lang="vi-VN"/>
              <a:t>lập trình viên trên toàn thế giới</a:t>
            </a:r>
            <a:r>
              <a:rPr lang="en-US"/>
              <a:t> ưa chuộng</a:t>
            </a:r>
            <a:r>
              <a:rPr lang="vi-VN"/>
              <a:t>.</a:t>
            </a:r>
          </a:p>
          <a:p>
            <a:pPr>
              <a:lnSpc>
                <a:spcPct val="100000"/>
              </a:lnSpc>
            </a:pPr>
            <a:r>
              <a:rPr lang="en-US" b="1"/>
              <a:t>Một số </a:t>
            </a:r>
            <a:r>
              <a:rPr lang="vi-VN" b="1"/>
              <a:t>đặc điểm quan trọng của C#:</a:t>
            </a:r>
          </a:p>
          <a:p>
            <a:pPr lvl="1">
              <a:lnSpc>
                <a:spcPct val="100000"/>
              </a:lnSpc>
            </a:pPr>
            <a:r>
              <a:rPr lang="vi-VN" u="sng"/>
              <a:t>Tự động dọn rác bởi Garbage-Collector (GC)</a:t>
            </a:r>
          </a:p>
          <a:p>
            <a:pPr lvl="1">
              <a:lnSpc>
                <a:spcPct val="100000"/>
              </a:lnSpc>
            </a:pPr>
            <a:r>
              <a:rPr lang="en-US"/>
              <a:t>Thư viện chuẩn (Standard Library)</a:t>
            </a:r>
          </a:p>
          <a:p>
            <a:pPr lvl="1">
              <a:lnSpc>
                <a:spcPct val="100000"/>
              </a:lnSpc>
            </a:pPr>
            <a:r>
              <a:rPr lang="vi-VN"/>
              <a:t>Đa luồng dễ dàng (Multithreading)</a:t>
            </a:r>
          </a:p>
          <a:p>
            <a:pPr lvl="1">
              <a:lnSpc>
                <a:spcPct val="100000"/>
              </a:lnSpc>
            </a:pPr>
            <a:r>
              <a:rPr lang="vi-VN" u="sng"/>
              <a:t>Tích hợp với Windows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timtrott.co.uk/uploads/2011/11/cshar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45" y="3977444"/>
            <a:ext cx="2880555" cy="28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HelloWorld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Vd cơ bản: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8687" y="1752836"/>
            <a:ext cx="5969479" cy="2759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en-US" dirty="0">
                <a:solidFill>
                  <a:srgbClr val="D69D8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B4B4B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3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Biên dịch và thực thi Chương trình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Nếu bạn đang sử dụng Visual Studio.Net để biên dịch và thực thi các chương trình C#</a:t>
            </a:r>
            <a:r>
              <a:rPr lang="en-US"/>
              <a:t>: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vi-VN" sz="2800"/>
              <a:t>Viết code trong Code Editor.</a:t>
            </a:r>
          </a:p>
          <a:p>
            <a:pPr lvl="1"/>
            <a:r>
              <a:rPr lang="vi-VN" sz="2800"/>
              <a:t>Nhấn nút Run hoặc nhấn phím F5 để thực thi project. </a:t>
            </a:r>
            <a:r>
              <a:rPr lang="en-US" sz="2800"/>
              <a:t>Nếu chương trình không có lỗi, </a:t>
            </a:r>
            <a:r>
              <a:rPr lang="vi-VN" sz="2800"/>
              <a:t>Một cửa sổ Command Prompt </a:t>
            </a:r>
            <a:r>
              <a:rPr lang="en-US" sz="2800"/>
              <a:t>sẽ </a:t>
            </a:r>
            <a:r>
              <a:rPr lang="vi-VN" sz="2800"/>
              <a:t>xuất hiện </a:t>
            </a:r>
            <a:r>
              <a:rPr lang="en-US" sz="2800"/>
              <a:t>và kết quả </a:t>
            </a:r>
            <a:r>
              <a:rPr lang="vi-VN" sz="2800"/>
              <a:t>Hello World</a:t>
            </a:r>
            <a:r>
              <a:rPr lang="en-US" sz="2800"/>
              <a:t> được xuất ra màn hình</a:t>
            </a:r>
            <a:r>
              <a:rPr lang="vi-VN" sz="280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C:\Users\Admin\Desktop\taivisual2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00" y="1753774"/>
            <a:ext cx="5907087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Biên dịch và thực thi Chương trình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37" y="1175466"/>
            <a:ext cx="7886700" cy="497200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3200"/>
              <a:t>Bạn có thể biên dịch một chương trình C# bởi sử dụng command-line thay cho Visual Studio IDE: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3200"/>
              <a:t>Mở một Text Editor và thêm code trên vào.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3200"/>
              <a:t>Lưu tệp dưới dạng </a:t>
            </a:r>
            <a:r>
              <a:rPr lang="vi-VN" sz="3200" b="1"/>
              <a:t>helloworld.cs</a:t>
            </a:r>
            <a:endParaRPr lang="vi-VN" sz="320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3200"/>
              <a:t>Mở công cụ Command Prompt tool và tới thư mục nơi bạn lưu file đó.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3200"/>
              <a:t>Soạn </a:t>
            </a:r>
            <a:r>
              <a:rPr lang="vi-VN" sz="3200" b="1"/>
              <a:t>csc helloworld.cs</a:t>
            </a:r>
            <a:r>
              <a:rPr lang="vi-VN" sz="3200"/>
              <a:t> và nhấn Enter để biên dịch code của bạn.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3200"/>
              <a:t>Nếu không có lỗi nào trong code, thì Command prompt đưa bạn tới dòng tiếp theo và tạo tệp </a:t>
            </a:r>
            <a:r>
              <a:rPr lang="vi-VN" sz="3200" b="1"/>
              <a:t>helloworld.exe</a:t>
            </a:r>
            <a:r>
              <a:rPr lang="vi-VN" sz="3200"/>
              <a:t> có thể thực thi (executable).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3200"/>
              <a:t>Soạn </a:t>
            </a:r>
            <a:r>
              <a:rPr lang="vi-VN" sz="3200" b="1"/>
              <a:t>helloworld</a:t>
            </a:r>
            <a:r>
              <a:rPr lang="vi-VN" sz="3200"/>
              <a:t> để thực thi chương trình của bạn.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vi-VN" sz="3200"/>
              <a:t>Bạn có thể thấy output là Hello World được in trên màn hình.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/>
              <a:t># 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9473" y="993993"/>
            <a:ext cx="7002423" cy="49991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2060"/>
                </a:solidFill>
              </a:rPr>
              <a:t>using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/>
              <a:t>System;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2060"/>
                </a:solidFill>
              </a:rPr>
              <a:t>namespace</a:t>
            </a:r>
            <a:r>
              <a:rPr lang="en-US" sz="2000"/>
              <a:t> ITNongLam</a:t>
            </a:r>
          </a:p>
          <a:p>
            <a:pPr>
              <a:lnSpc>
                <a:spcPct val="107000"/>
              </a:lnSpc>
            </a:pPr>
            <a:r>
              <a:rPr lang="en-US" sz="2000"/>
              <a:t>{ </a:t>
            </a:r>
            <a:r>
              <a:rPr lang="en-US" sz="2000" b="1">
                <a:solidFill>
                  <a:srgbClr val="002060"/>
                </a:solidFill>
              </a:rPr>
              <a:t>class</a:t>
            </a:r>
            <a:r>
              <a:rPr lang="en-US" sz="2000"/>
              <a:t> Rectangle </a:t>
            </a:r>
          </a:p>
          <a:p>
            <a:pPr>
              <a:lnSpc>
                <a:spcPct val="107000"/>
              </a:lnSpc>
            </a:pPr>
            <a:r>
              <a:rPr lang="en-US" sz="2000"/>
              <a:t>{</a:t>
            </a:r>
            <a:r>
              <a:rPr lang="en-US" sz="2000" b="1">
                <a:solidFill>
                  <a:srgbClr val="00B050"/>
                </a:solidFill>
              </a:rPr>
              <a:t> // cac bien thanh vien </a:t>
            </a:r>
          </a:p>
          <a:p>
            <a:pPr>
              <a:lnSpc>
                <a:spcPct val="107000"/>
              </a:lnSpc>
            </a:pPr>
            <a:r>
              <a:rPr lang="en-US" sz="2000" b="1"/>
              <a:t>double</a:t>
            </a:r>
            <a:r>
              <a:rPr lang="en-US" sz="2000"/>
              <a:t> length;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2060"/>
                </a:solidFill>
              </a:rPr>
              <a:t>double</a:t>
            </a:r>
            <a:r>
              <a:rPr lang="en-US" sz="2000"/>
              <a:t> width; 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B050"/>
                </a:solidFill>
              </a:rPr>
              <a:t>//phuong thuc 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2060"/>
                </a:solidFill>
              </a:rPr>
              <a:t>public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 b="1">
                <a:solidFill>
                  <a:srgbClr val="002060"/>
                </a:solidFill>
              </a:rPr>
              <a:t>void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/>
              <a:t>Acceptdetails() { length = 4.5; width = 3.5; } 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B050"/>
                </a:solidFill>
              </a:rPr>
              <a:t>//phuong thuc 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2060"/>
                </a:solidFill>
              </a:rPr>
              <a:t>public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 b="1">
                <a:solidFill>
                  <a:srgbClr val="002060"/>
                </a:solidFill>
              </a:rPr>
              <a:t>double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/>
              <a:t>GetArea() { return length * width; } 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B050"/>
                </a:solidFill>
              </a:rPr>
              <a:t>//phuong thuc</a:t>
            </a:r>
          </a:p>
          <a:p>
            <a:pPr>
              <a:lnSpc>
                <a:spcPct val="107000"/>
              </a:lnSpc>
            </a:pPr>
            <a:r>
              <a:rPr lang="en-US" sz="2000" b="1">
                <a:solidFill>
                  <a:srgbClr val="002060"/>
                </a:solidFill>
              </a:rPr>
              <a:t>public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 b="1">
                <a:solidFill>
                  <a:srgbClr val="002060"/>
                </a:solidFill>
              </a:rPr>
              <a:t>void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/>
              <a:t>Display() { Console.WriteLine</a:t>
            </a:r>
            <a:r>
              <a:rPr lang="en-US" sz="2000" b="1">
                <a:solidFill>
                  <a:srgbClr val="0070C0"/>
                </a:solidFill>
              </a:rPr>
              <a:t>("Chieu dai: {0}"</a:t>
            </a:r>
            <a:r>
              <a:rPr lang="en-US" sz="2000"/>
              <a:t>, length); Console.WriteLine</a:t>
            </a:r>
            <a:r>
              <a:rPr lang="en-US" sz="2000" b="1">
                <a:solidFill>
                  <a:srgbClr val="0070C0"/>
                </a:solidFill>
              </a:rPr>
              <a:t>("Chieu rong: {0}", </a:t>
            </a:r>
            <a:r>
              <a:rPr lang="en-US" sz="2000"/>
              <a:t>width); </a:t>
            </a:r>
          </a:p>
          <a:p>
            <a:pPr>
              <a:lnSpc>
                <a:spcPct val="107000"/>
              </a:lnSpc>
            </a:pPr>
            <a:r>
              <a:rPr lang="en-US" sz="2000"/>
              <a:t>Console.WriteLine("</a:t>
            </a:r>
            <a:r>
              <a:rPr lang="en-US" sz="2000" b="1">
                <a:solidFill>
                  <a:srgbClr val="0070C0"/>
                </a:solidFill>
              </a:rPr>
              <a:t>Dien tich: {0}", </a:t>
            </a:r>
            <a:r>
              <a:rPr lang="en-US" sz="2000"/>
              <a:t>GetArea()); } } </a:t>
            </a:r>
          </a:p>
          <a:p>
            <a:pPr>
              <a:lnSpc>
                <a:spcPct val="107000"/>
              </a:lnSpc>
            </a:pPr>
            <a:r>
              <a:rPr lang="en-US"/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4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3343</TotalTime>
  <Words>2261</Words>
  <Application>Microsoft Office PowerPoint</Application>
  <PresentationFormat>On-screen Show (4:3)</PresentationFormat>
  <Paragraphs>277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Tahoma</vt:lpstr>
      <vt:lpstr>Wingdings</vt:lpstr>
      <vt:lpstr>Office Theme</vt:lpstr>
      <vt:lpstr>Lập trình .Net</vt:lpstr>
      <vt:lpstr>Đánh giá môn học</vt:lpstr>
      <vt:lpstr>Sự ra đời của .NET</vt:lpstr>
      <vt:lpstr>C#</vt:lpstr>
      <vt:lpstr>Điểm mạnh mẽ của C#</vt:lpstr>
      <vt:lpstr>C# HelloWorld</vt:lpstr>
      <vt:lpstr>Biên dịch và thực thi Chương trình C#</vt:lpstr>
      <vt:lpstr>Biên dịch và thực thi Chương trình C#</vt:lpstr>
      <vt:lpstr>C# VD</vt:lpstr>
      <vt:lpstr>C# VD</vt:lpstr>
      <vt:lpstr>C# Cú pháp cơ bản</vt:lpstr>
      <vt:lpstr>C# Cú pháp cơ bản</vt:lpstr>
      <vt:lpstr>C# Cú pháp cơ bản</vt:lpstr>
      <vt:lpstr>C# Cú pháp cơ bản</vt:lpstr>
      <vt:lpstr>Biên dịch và thực thi Chương trình C#</vt:lpstr>
      <vt:lpstr>Kiểu dữ liệu</vt:lpstr>
      <vt:lpstr>Kiểu dữ liệu (kiểu giá trị)</vt:lpstr>
      <vt:lpstr>Kiểu tham chiếu trong C#</vt:lpstr>
      <vt:lpstr>Kiểu Dynamic trong C#</vt:lpstr>
      <vt:lpstr>Kiểu con trỏ trong C#</vt:lpstr>
      <vt:lpstr>Chuyển đổi kiểu dữ liệu</vt:lpstr>
      <vt:lpstr>Ép kiểu tường minh.</vt:lpstr>
      <vt:lpstr>Parse dữ liệu từ String </vt:lpstr>
      <vt:lpstr>Phép toán</vt:lpstr>
      <vt:lpstr>Phép toán </vt:lpstr>
      <vt:lpstr>Câu lệnh điểu khiển if</vt:lpstr>
      <vt:lpstr>Câu lệnh điểu khiển if (lồng nhau)</vt:lpstr>
      <vt:lpstr>Cấu trúc swich case</vt:lpstr>
      <vt:lpstr>PowerPoint Presentation</vt:lpstr>
      <vt:lpstr>PowerPoint Presentation</vt:lpstr>
      <vt:lpstr>Cấu trúc while</vt:lpstr>
      <vt:lpstr>Cấu trúc do while</vt:lpstr>
      <vt:lpstr>Cấu trúc for</vt:lpstr>
      <vt:lpstr>For each</vt:lpstr>
      <vt:lpstr>Bài tập về nhà</vt:lpstr>
      <vt:lpstr>PowerPoint Presentation</vt:lpstr>
    </vt:vector>
  </TitlesOfParts>
  <Company>Unknown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phan dinh</dc:creator>
  <cp:lastModifiedBy>Toàn Võ Tấn</cp:lastModifiedBy>
  <cp:revision>194</cp:revision>
  <dcterms:created xsi:type="dcterms:W3CDTF">2015-08-05T07:41:29Z</dcterms:created>
  <dcterms:modified xsi:type="dcterms:W3CDTF">2021-09-21T14:46:19Z</dcterms:modified>
</cp:coreProperties>
</file>