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55" r:id="rId3"/>
    <p:sldId id="317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31" r:id="rId12"/>
    <p:sldId id="332" r:id="rId13"/>
    <p:sldId id="333" r:id="rId14"/>
    <p:sldId id="324" r:id="rId15"/>
    <p:sldId id="325" r:id="rId16"/>
    <p:sldId id="326" r:id="rId17"/>
    <p:sldId id="327" r:id="rId18"/>
    <p:sldId id="334" r:id="rId19"/>
    <p:sldId id="335" r:id="rId20"/>
    <p:sldId id="336" r:id="rId21"/>
    <p:sldId id="337" r:id="rId22"/>
    <p:sldId id="338" r:id="rId23"/>
    <p:sldId id="339" r:id="rId24"/>
    <p:sldId id="341" r:id="rId25"/>
    <p:sldId id="340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30" r:id="rId37"/>
    <p:sldId id="352" r:id="rId38"/>
    <p:sldId id="354" r:id="rId39"/>
    <p:sldId id="356" r:id="rId40"/>
    <p:sldId id="315" r:id="rId41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B6A7C-339D-4E70-857F-EECD628AE47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F954F4-4A23-48F0-98FA-CFB060468F6B}">
      <dgm:prSet phldrT="[Text]"/>
      <dgm:spPr/>
      <dgm:t>
        <a:bodyPr/>
        <a:lstStyle/>
        <a:p>
          <a:r>
            <a:rPr lang="en-US" b="1"/>
            <a:t>Phần 1</a:t>
          </a:r>
        </a:p>
      </dgm:t>
    </dgm:pt>
    <dgm:pt modelId="{59D6B7FB-CD04-40DC-998E-57E351C2FD0C}" type="parTrans" cxnId="{6D3731EB-260A-41CE-867B-5C5360D3D006}">
      <dgm:prSet/>
      <dgm:spPr/>
      <dgm:t>
        <a:bodyPr/>
        <a:lstStyle/>
        <a:p>
          <a:endParaRPr lang="en-US"/>
        </a:p>
      </dgm:t>
    </dgm:pt>
    <dgm:pt modelId="{61C7596E-9B61-42CA-BD57-78EB428E154B}" type="sibTrans" cxnId="{6D3731EB-260A-41CE-867B-5C5360D3D006}">
      <dgm:prSet/>
      <dgm:spPr/>
      <dgm:t>
        <a:bodyPr/>
        <a:lstStyle/>
        <a:p>
          <a:endParaRPr lang="en-US"/>
        </a:p>
      </dgm:t>
    </dgm:pt>
    <dgm:pt modelId="{BE52BAE3-EB76-4F79-9220-D818E738B8F4}">
      <dgm:prSet phldrT="[Text]"/>
      <dgm:spPr/>
      <dgm:t>
        <a:bodyPr/>
        <a:lstStyle/>
        <a:p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C#</a:t>
          </a:r>
        </a:p>
      </dgm:t>
    </dgm:pt>
    <dgm:pt modelId="{5E97CDFD-5B62-4209-8A1C-48C72859063D}" type="parTrans" cxnId="{0EE5DB36-400D-44FD-8922-463ED63904A0}">
      <dgm:prSet/>
      <dgm:spPr/>
      <dgm:t>
        <a:bodyPr/>
        <a:lstStyle/>
        <a:p>
          <a:endParaRPr lang="en-US"/>
        </a:p>
      </dgm:t>
    </dgm:pt>
    <dgm:pt modelId="{5B8E0A76-A802-4DD9-B4D0-EF6133405D12}" type="sibTrans" cxnId="{0EE5DB36-400D-44FD-8922-463ED63904A0}">
      <dgm:prSet/>
      <dgm:spPr/>
      <dgm:t>
        <a:bodyPr/>
        <a:lstStyle/>
        <a:p>
          <a:endParaRPr lang="en-US"/>
        </a:p>
      </dgm:t>
    </dgm:pt>
    <dgm:pt modelId="{6068BB5E-AB68-46F4-9058-A00D954F22E0}">
      <dgm:prSet phldrT="[Text]"/>
      <dgm:spPr/>
      <dgm:t>
        <a:bodyPr/>
        <a:lstStyle/>
        <a:p>
          <a:r>
            <a:rPr lang="en-US" b="1"/>
            <a:t>Phần 2</a:t>
          </a:r>
        </a:p>
      </dgm:t>
    </dgm:pt>
    <dgm:pt modelId="{6BF9626C-746F-4911-8EC8-5D7E9EEA47BC}" type="parTrans" cxnId="{528B3BEB-3A31-46B9-A166-4E9B88B23D40}">
      <dgm:prSet/>
      <dgm:spPr/>
      <dgm:t>
        <a:bodyPr/>
        <a:lstStyle/>
        <a:p>
          <a:endParaRPr lang="en-US"/>
        </a:p>
      </dgm:t>
    </dgm:pt>
    <dgm:pt modelId="{A0BBEA15-EE4A-495D-BDBB-8D91440135EE}" type="sibTrans" cxnId="{528B3BEB-3A31-46B9-A166-4E9B88B23D40}">
      <dgm:prSet/>
      <dgm:spPr/>
      <dgm:t>
        <a:bodyPr/>
        <a:lstStyle/>
        <a:p>
          <a:endParaRPr lang="en-US"/>
        </a:p>
      </dgm:t>
    </dgm:pt>
    <dgm:pt modelId="{0D6F01D3-ABA0-4589-A808-71C18BF69A59}">
      <dgm:prSet phldrT="[Text]"/>
      <dgm:spPr/>
      <dgm:t>
        <a:bodyPr/>
        <a:lstStyle/>
        <a:p>
          <a:r>
            <a:rPr lang="en-US"/>
            <a:t>Mảng  trong C#</a:t>
          </a:r>
        </a:p>
      </dgm:t>
    </dgm:pt>
    <dgm:pt modelId="{7B2AB673-1EE0-4E85-95E4-BC14B4BDBAE8}" type="parTrans" cxnId="{22574E6A-5D1A-4D6D-A1F7-9C45BF14713A}">
      <dgm:prSet/>
      <dgm:spPr/>
      <dgm:t>
        <a:bodyPr/>
        <a:lstStyle/>
        <a:p>
          <a:endParaRPr lang="en-US"/>
        </a:p>
      </dgm:t>
    </dgm:pt>
    <dgm:pt modelId="{255E87B6-69EB-417B-B19A-C0B301CAB16D}" type="sibTrans" cxnId="{22574E6A-5D1A-4D6D-A1F7-9C45BF14713A}">
      <dgm:prSet/>
      <dgm:spPr/>
      <dgm:t>
        <a:bodyPr/>
        <a:lstStyle/>
        <a:p>
          <a:endParaRPr lang="en-US"/>
        </a:p>
      </dgm:t>
    </dgm:pt>
    <dgm:pt modelId="{1D766650-19DA-41AD-B67D-5B942D6A30E6}">
      <dgm:prSet phldrT="[Text]"/>
      <dgm:spPr/>
      <dgm:t>
        <a:bodyPr/>
        <a:lstStyle/>
        <a:p>
          <a:r>
            <a:rPr lang="en-US" b="1"/>
            <a:t>Phần 3	</a:t>
          </a:r>
        </a:p>
      </dgm:t>
    </dgm:pt>
    <dgm:pt modelId="{35DA734D-520C-4354-BE91-C05D5B44A2B1}" type="parTrans" cxnId="{EF5FA531-75A4-4E21-BA06-828B617155BD}">
      <dgm:prSet/>
      <dgm:spPr/>
      <dgm:t>
        <a:bodyPr/>
        <a:lstStyle/>
        <a:p>
          <a:endParaRPr lang="en-US"/>
        </a:p>
      </dgm:t>
    </dgm:pt>
    <dgm:pt modelId="{D8FE4A02-8645-4386-AFD4-BE0569C5CBA4}" type="sibTrans" cxnId="{EF5FA531-75A4-4E21-BA06-828B617155BD}">
      <dgm:prSet/>
      <dgm:spPr/>
      <dgm:t>
        <a:bodyPr/>
        <a:lstStyle/>
        <a:p>
          <a:endParaRPr lang="en-US"/>
        </a:p>
      </dgm:t>
    </dgm:pt>
    <dgm:pt modelId="{F646FBC3-3F1C-42EE-B1B4-C15DA5A1E8AD}">
      <dgm:prSet phldrT="[Text]"/>
      <dgm:spPr/>
      <dgm:t>
        <a:bodyPr/>
        <a:lstStyle/>
        <a:p>
          <a:r>
            <a:rPr lang="en-US"/>
            <a:t>String và StringBuilder trong C#</a:t>
          </a:r>
        </a:p>
      </dgm:t>
    </dgm:pt>
    <dgm:pt modelId="{B0A1EB60-C794-4FDD-B6F8-BECE3BD13D87}" type="parTrans" cxnId="{A92B6755-0696-400D-A725-14F7C6A89F51}">
      <dgm:prSet/>
      <dgm:spPr/>
      <dgm:t>
        <a:bodyPr/>
        <a:lstStyle/>
        <a:p>
          <a:endParaRPr lang="en-US"/>
        </a:p>
      </dgm:t>
    </dgm:pt>
    <dgm:pt modelId="{887C346F-7580-472A-81AB-010C47CF5C64}" type="sibTrans" cxnId="{A92B6755-0696-400D-A725-14F7C6A89F51}">
      <dgm:prSet/>
      <dgm:spPr/>
      <dgm:t>
        <a:bodyPr/>
        <a:lstStyle/>
        <a:p>
          <a:endParaRPr lang="en-US"/>
        </a:p>
      </dgm:t>
    </dgm:pt>
    <dgm:pt modelId="{78501F28-7137-4771-B795-A5C928A6ABEC}">
      <dgm:prSet/>
      <dgm:spPr/>
      <dgm:t>
        <a:bodyPr/>
        <a:lstStyle/>
        <a:p>
          <a:r>
            <a:rPr lang="en-US" b="1"/>
            <a:t>Phần 4</a:t>
          </a:r>
        </a:p>
      </dgm:t>
    </dgm:pt>
    <dgm:pt modelId="{0F04876A-A8A5-4BC6-8F34-575F92E87EDC}" type="parTrans" cxnId="{7C034773-1CB4-4300-90C1-B536D15F1FE2}">
      <dgm:prSet/>
      <dgm:spPr/>
      <dgm:t>
        <a:bodyPr/>
        <a:lstStyle/>
        <a:p>
          <a:endParaRPr lang="en-US"/>
        </a:p>
      </dgm:t>
    </dgm:pt>
    <dgm:pt modelId="{E34203FB-C003-411D-89E3-A856CB911732}" type="sibTrans" cxnId="{7C034773-1CB4-4300-90C1-B536D15F1FE2}">
      <dgm:prSet/>
      <dgm:spPr/>
      <dgm:t>
        <a:bodyPr/>
        <a:lstStyle/>
        <a:p>
          <a:endParaRPr lang="en-US"/>
        </a:p>
      </dgm:t>
    </dgm:pt>
    <dgm:pt modelId="{26E4B084-FDFB-4FA0-A317-B5496C18C33E}">
      <dgm:prSet/>
      <dgm:spPr/>
      <dgm:t>
        <a:bodyPr/>
        <a:lstStyle/>
        <a:p>
          <a:r>
            <a:rPr lang="en-US"/>
            <a:t>Một số chủ đề seminar giữa kỳ </a:t>
          </a:r>
        </a:p>
      </dgm:t>
    </dgm:pt>
    <dgm:pt modelId="{30CE0262-7A31-49BF-9F41-49CFC49C4660}" type="parTrans" cxnId="{0DA563B1-0123-4339-BFBC-B0F084BBF8D4}">
      <dgm:prSet/>
      <dgm:spPr/>
      <dgm:t>
        <a:bodyPr/>
        <a:lstStyle/>
        <a:p>
          <a:endParaRPr lang="en-US"/>
        </a:p>
      </dgm:t>
    </dgm:pt>
    <dgm:pt modelId="{98160E51-F073-45F5-8A54-939F311A5507}" type="sibTrans" cxnId="{0DA563B1-0123-4339-BFBC-B0F084BBF8D4}">
      <dgm:prSet/>
      <dgm:spPr/>
      <dgm:t>
        <a:bodyPr/>
        <a:lstStyle/>
        <a:p>
          <a:endParaRPr lang="en-US"/>
        </a:p>
      </dgm:t>
    </dgm:pt>
    <dgm:pt modelId="{06BD7BDE-529C-4B16-B144-9BEAF18BA0B8}" type="pres">
      <dgm:prSet presAssocID="{324B6A7C-339D-4E70-857F-EECD628AE478}" presName="linearFlow" presStyleCnt="0">
        <dgm:presLayoutVars>
          <dgm:dir/>
          <dgm:animLvl val="lvl"/>
          <dgm:resizeHandles val="exact"/>
        </dgm:presLayoutVars>
      </dgm:prSet>
      <dgm:spPr/>
    </dgm:pt>
    <dgm:pt modelId="{ADF21E2C-3709-4FCA-924A-1064DE3C00A5}" type="pres">
      <dgm:prSet presAssocID="{44F954F4-4A23-48F0-98FA-CFB060468F6B}" presName="composite" presStyleCnt="0"/>
      <dgm:spPr/>
    </dgm:pt>
    <dgm:pt modelId="{9BEF06F8-CFA3-4595-AAA5-E6FB54F37EF2}" type="pres">
      <dgm:prSet presAssocID="{44F954F4-4A23-48F0-98FA-CFB060468F6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92A2C7C-EB38-4738-83C4-EFCE4AB2AD4F}" type="pres">
      <dgm:prSet presAssocID="{44F954F4-4A23-48F0-98FA-CFB060468F6B}" presName="descendantText" presStyleLbl="alignAcc1" presStyleIdx="0" presStyleCnt="4">
        <dgm:presLayoutVars>
          <dgm:bulletEnabled val="1"/>
        </dgm:presLayoutVars>
      </dgm:prSet>
      <dgm:spPr/>
    </dgm:pt>
    <dgm:pt modelId="{D046476D-6FF8-4D45-9152-80EA9BBBEC2D}" type="pres">
      <dgm:prSet presAssocID="{61C7596E-9B61-42CA-BD57-78EB428E154B}" presName="sp" presStyleCnt="0"/>
      <dgm:spPr/>
    </dgm:pt>
    <dgm:pt modelId="{63B322BD-1D8F-4341-8376-91B388C69C5F}" type="pres">
      <dgm:prSet presAssocID="{6068BB5E-AB68-46F4-9058-A00D954F22E0}" presName="composite" presStyleCnt="0"/>
      <dgm:spPr/>
    </dgm:pt>
    <dgm:pt modelId="{25732199-3294-4080-AB50-166C9451AED5}" type="pres">
      <dgm:prSet presAssocID="{6068BB5E-AB68-46F4-9058-A00D954F22E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B5DB738-CD00-4E25-A69C-FBD9AD605FC3}" type="pres">
      <dgm:prSet presAssocID="{6068BB5E-AB68-46F4-9058-A00D954F22E0}" presName="descendantText" presStyleLbl="alignAcc1" presStyleIdx="1" presStyleCnt="4">
        <dgm:presLayoutVars>
          <dgm:bulletEnabled val="1"/>
        </dgm:presLayoutVars>
      </dgm:prSet>
      <dgm:spPr/>
    </dgm:pt>
    <dgm:pt modelId="{B205C81D-AEA1-455B-8D88-24EC6DA5765A}" type="pres">
      <dgm:prSet presAssocID="{A0BBEA15-EE4A-495D-BDBB-8D91440135EE}" presName="sp" presStyleCnt="0"/>
      <dgm:spPr/>
    </dgm:pt>
    <dgm:pt modelId="{9E0C21AC-0AED-4C3A-99B1-D254346621E7}" type="pres">
      <dgm:prSet presAssocID="{1D766650-19DA-41AD-B67D-5B942D6A30E6}" presName="composite" presStyleCnt="0"/>
      <dgm:spPr/>
    </dgm:pt>
    <dgm:pt modelId="{E4FC38B0-60B4-4244-B247-7AFED18C9B3C}" type="pres">
      <dgm:prSet presAssocID="{1D766650-19DA-41AD-B67D-5B942D6A30E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697DD8D-885D-4A2D-8793-567D963E9DA2}" type="pres">
      <dgm:prSet presAssocID="{1D766650-19DA-41AD-B67D-5B942D6A30E6}" presName="descendantText" presStyleLbl="alignAcc1" presStyleIdx="2" presStyleCnt="4">
        <dgm:presLayoutVars>
          <dgm:bulletEnabled val="1"/>
        </dgm:presLayoutVars>
      </dgm:prSet>
      <dgm:spPr/>
    </dgm:pt>
    <dgm:pt modelId="{0642FD33-20E9-4A61-8DF7-A276148D2339}" type="pres">
      <dgm:prSet presAssocID="{D8FE4A02-8645-4386-AFD4-BE0569C5CBA4}" presName="sp" presStyleCnt="0"/>
      <dgm:spPr/>
    </dgm:pt>
    <dgm:pt modelId="{D83C16AC-3045-49A6-9258-26936761B3FC}" type="pres">
      <dgm:prSet presAssocID="{78501F28-7137-4771-B795-A5C928A6ABEC}" presName="composite" presStyleCnt="0"/>
      <dgm:spPr/>
    </dgm:pt>
    <dgm:pt modelId="{8A91508E-EDBB-4042-A223-15D81C4C6D0F}" type="pres">
      <dgm:prSet presAssocID="{78501F28-7137-4771-B795-A5C928A6ABE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FF5256C-FF36-4F75-94EC-18B340AADFDE}" type="pres">
      <dgm:prSet presAssocID="{78501F28-7137-4771-B795-A5C928A6ABE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F5FA531-75A4-4E21-BA06-828B617155BD}" srcId="{324B6A7C-339D-4E70-857F-EECD628AE478}" destId="{1D766650-19DA-41AD-B67D-5B942D6A30E6}" srcOrd="2" destOrd="0" parTransId="{35DA734D-520C-4354-BE91-C05D5B44A2B1}" sibTransId="{D8FE4A02-8645-4386-AFD4-BE0569C5CBA4}"/>
    <dgm:cxn modelId="{0EE5DB36-400D-44FD-8922-463ED63904A0}" srcId="{44F954F4-4A23-48F0-98FA-CFB060468F6B}" destId="{BE52BAE3-EB76-4F79-9220-D818E738B8F4}" srcOrd="0" destOrd="0" parTransId="{5E97CDFD-5B62-4209-8A1C-48C72859063D}" sibTransId="{5B8E0A76-A802-4DD9-B4D0-EF6133405D12}"/>
    <dgm:cxn modelId="{8E4A0037-497B-468A-849C-7A2DFC471DDB}" type="presOf" srcId="{1D766650-19DA-41AD-B67D-5B942D6A30E6}" destId="{E4FC38B0-60B4-4244-B247-7AFED18C9B3C}" srcOrd="0" destOrd="0" presId="urn:microsoft.com/office/officeart/2005/8/layout/chevron2"/>
    <dgm:cxn modelId="{ECD7DE3B-010E-4814-A2E0-5A222F7D3E33}" type="presOf" srcId="{78501F28-7137-4771-B795-A5C928A6ABEC}" destId="{8A91508E-EDBB-4042-A223-15D81C4C6D0F}" srcOrd="0" destOrd="0" presId="urn:microsoft.com/office/officeart/2005/8/layout/chevron2"/>
    <dgm:cxn modelId="{CC81D03F-FE5A-4003-9C8E-6888217E60B6}" type="presOf" srcId="{F646FBC3-3F1C-42EE-B1B4-C15DA5A1E8AD}" destId="{F697DD8D-885D-4A2D-8793-567D963E9DA2}" srcOrd="0" destOrd="0" presId="urn:microsoft.com/office/officeart/2005/8/layout/chevron2"/>
    <dgm:cxn modelId="{22574E6A-5D1A-4D6D-A1F7-9C45BF14713A}" srcId="{6068BB5E-AB68-46F4-9058-A00D954F22E0}" destId="{0D6F01D3-ABA0-4589-A808-71C18BF69A59}" srcOrd="0" destOrd="0" parTransId="{7B2AB673-1EE0-4E85-95E4-BC14B4BDBAE8}" sibTransId="{255E87B6-69EB-417B-B19A-C0B301CAB16D}"/>
    <dgm:cxn modelId="{7C034773-1CB4-4300-90C1-B536D15F1FE2}" srcId="{324B6A7C-339D-4E70-857F-EECD628AE478}" destId="{78501F28-7137-4771-B795-A5C928A6ABEC}" srcOrd="3" destOrd="0" parTransId="{0F04876A-A8A5-4BC6-8F34-575F92E87EDC}" sibTransId="{E34203FB-C003-411D-89E3-A856CB911732}"/>
    <dgm:cxn modelId="{A92B6755-0696-400D-A725-14F7C6A89F51}" srcId="{1D766650-19DA-41AD-B67D-5B942D6A30E6}" destId="{F646FBC3-3F1C-42EE-B1B4-C15DA5A1E8AD}" srcOrd="0" destOrd="0" parTransId="{B0A1EB60-C794-4FDD-B6F8-BECE3BD13D87}" sibTransId="{887C346F-7580-472A-81AB-010C47CF5C64}"/>
    <dgm:cxn modelId="{A4C33A76-B7D0-403C-811E-5EB005277CE5}" type="presOf" srcId="{324B6A7C-339D-4E70-857F-EECD628AE478}" destId="{06BD7BDE-529C-4B16-B144-9BEAF18BA0B8}" srcOrd="0" destOrd="0" presId="urn:microsoft.com/office/officeart/2005/8/layout/chevron2"/>
    <dgm:cxn modelId="{D33FBE8B-92CF-43BA-85BF-095BB12E7972}" type="presOf" srcId="{44F954F4-4A23-48F0-98FA-CFB060468F6B}" destId="{9BEF06F8-CFA3-4595-AAA5-E6FB54F37EF2}" srcOrd="0" destOrd="0" presId="urn:microsoft.com/office/officeart/2005/8/layout/chevron2"/>
    <dgm:cxn modelId="{C3EC8B8C-10FB-432D-9305-2E2248BE86AC}" type="presOf" srcId="{6068BB5E-AB68-46F4-9058-A00D954F22E0}" destId="{25732199-3294-4080-AB50-166C9451AED5}" srcOrd="0" destOrd="0" presId="urn:microsoft.com/office/officeart/2005/8/layout/chevron2"/>
    <dgm:cxn modelId="{51C0F58F-8C9F-4AEE-A57D-E03CAEE618F2}" type="presOf" srcId="{BE52BAE3-EB76-4F79-9220-D818E738B8F4}" destId="{692A2C7C-EB38-4738-83C4-EFCE4AB2AD4F}" srcOrd="0" destOrd="0" presId="urn:microsoft.com/office/officeart/2005/8/layout/chevron2"/>
    <dgm:cxn modelId="{0DA563B1-0123-4339-BFBC-B0F084BBF8D4}" srcId="{78501F28-7137-4771-B795-A5C928A6ABEC}" destId="{26E4B084-FDFB-4FA0-A317-B5496C18C33E}" srcOrd="0" destOrd="0" parTransId="{30CE0262-7A31-49BF-9F41-49CFC49C4660}" sibTransId="{98160E51-F073-45F5-8A54-939F311A5507}"/>
    <dgm:cxn modelId="{095E7EB6-D493-4409-BC56-AF936B878050}" type="presOf" srcId="{26E4B084-FDFB-4FA0-A317-B5496C18C33E}" destId="{BFF5256C-FF36-4F75-94EC-18B340AADFDE}" srcOrd="0" destOrd="0" presId="urn:microsoft.com/office/officeart/2005/8/layout/chevron2"/>
    <dgm:cxn modelId="{4DACDFD4-6712-4390-905F-5734BCFA5B62}" type="presOf" srcId="{0D6F01D3-ABA0-4589-A808-71C18BF69A59}" destId="{1B5DB738-CD00-4E25-A69C-FBD9AD605FC3}" srcOrd="0" destOrd="0" presId="urn:microsoft.com/office/officeart/2005/8/layout/chevron2"/>
    <dgm:cxn modelId="{6D3731EB-260A-41CE-867B-5C5360D3D006}" srcId="{324B6A7C-339D-4E70-857F-EECD628AE478}" destId="{44F954F4-4A23-48F0-98FA-CFB060468F6B}" srcOrd="0" destOrd="0" parTransId="{59D6B7FB-CD04-40DC-998E-57E351C2FD0C}" sibTransId="{61C7596E-9B61-42CA-BD57-78EB428E154B}"/>
    <dgm:cxn modelId="{528B3BEB-3A31-46B9-A166-4E9B88B23D40}" srcId="{324B6A7C-339D-4E70-857F-EECD628AE478}" destId="{6068BB5E-AB68-46F4-9058-A00D954F22E0}" srcOrd="1" destOrd="0" parTransId="{6BF9626C-746F-4911-8EC8-5D7E9EEA47BC}" sibTransId="{A0BBEA15-EE4A-495D-BDBB-8D91440135EE}"/>
    <dgm:cxn modelId="{DC762DBA-842E-43D0-AB91-2C0D578A7D16}" type="presParOf" srcId="{06BD7BDE-529C-4B16-B144-9BEAF18BA0B8}" destId="{ADF21E2C-3709-4FCA-924A-1064DE3C00A5}" srcOrd="0" destOrd="0" presId="urn:microsoft.com/office/officeart/2005/8/layout/chevron2"/>
    <dgm:cxn modelId="{266CE768-38CE-4EEF-9997-34A84C2F4ADF}" type="presParOf" srcId="{ADF21E2C-3709-4FCA-924A-1064DE3C00A5}" destId="{9BEF06F8-CFA3-4595-AAA5-E6FB54F37EF2}" srcOrd="0" destOrd="0" presId="urn:microsoft.com/office/officeart/2005/8/layout/chevron2"/>
    <dgm:cxn modelId="{59755472-D7CD-4E9E-A641-BBF027BF6DBD}" type="presParOf" srcId="{ADF21E2C-3709-4FCA-924A-1064DE3C00A5}" destId="{692A2C7C-EB38-4738-83C4-EFCE4AB2AD4F}" srcOrd="1" destOrd="0" presId="urn:microsoft.com/office/officeart/2005/8/layout/chevron2"/>
    <dgm:cxn modelId="{538AC1C4-B048-4C74-80D1-A152B37DD617}" type="presParOf" srcId="{06BD7BDE-529C-4B16-B144-9BEAF18BA0B8}" destId="{D046476D-6FF8-4D45-9152-80EA9BBBEC2D}" srcOrd="1" destOrd="0" presId="urn:microsoft.com/office/officeart/2005/8/layout/chevron2"/>
    <dgm:cxn modelId="{676C11BD-E144-442D-A299-B723D6E6DA30}" type="presParOf" srcId="{06BD7BDE-529C-4B16-B144-9BEAF18BA0B8}" destId="{63B322BD-1D8F-4341-8376-91B388C69C5F}" srcOrd="2" destOrd="0" presId="urn:microsoft.com/office/officeart/2005/8/layout/chevron2"/>
    <dgm:cxn modelId="{F52E90AC-4898-4B47-A3D6-0F3947C49B35}" type="presParOf" srcId="{63B322BD-1D8F-4341-8376-91B388C69C5F}" destId="{25732199-3294-4080-AB50-166C9451AED5}" srcOrd="0" destOrd="0" presId="urn:microsoft.com/office/officeart/2005/8/layout/chevron2"/>
    <dgm:cxn modelId="{FCC1D5DD-AE53-4341-AECA-87046E1A8F22}" type="presParOf" srcId="{63B322BD-1D8F-4341-8376-91B388C69C5F}" destId="{1B5DB738-CD00-4E25-A69C-FBD9AD605FC3}" srcOrd="1" destOrd="0" presId="urn:microsoft.com/office/officeart/2005/8/layout/chevron2"/>
    <dgm:cxn modelId="{33AA3121-BBBE-49DC-8A23-39E9FB061A5C}" type="presParOf" srcId="{06BD7BDE-529C-4B16-B144-9BEAF18BA0B8}" destId="{B205C81D-AEA1-455B-8D88-24EC6DA5765A}" srcOrd="3" destOrd="0" presId="urn:microsoft.com/office/officeart/2005/8/layout/chevron2"/>
    <dgm:cxn modelId="{0B848BF0-43C6-4048-BEBD-DC7CD250EF76}" type="presParOf" srcId="{06BD7BDE-529C-4B16-B144-9BEAF18BA0B8}" destId="{9E0C21AC-0AED-4C3A-99B1-D254346621E7}" srcOrd="4" destOrd="0" presId="urn:microsoft.com/office/officeart/2005/8/layout/chevron2"/>
    <dgm:cxn modelId="{A548449C-4CFD-469B-A5A1-3CFCC8E8B8FF}" type="presParOf" srcId="{9E0C21AC-0AED-4C3A-99B1-D254346621E7}" destId="{E4FC38B0-60B4-4244-B247-7AFED18C9B3C}" srcOrd="0" destOrd="0" presId="urn:microsoft.com/office/officeart/2005/8/layout/chevron2"/>
    <dgm:cxn modelId="{71FC8DDD-B9BF-46E9-B262-6FD21D5E0864}" type="presParOf" srcId="{9E0C21AC-0AED-4C3A-99B1-D254346621E7}" destId="{F697DD8D-885D-4A2D-8793-567D963E9DA2}" srcOrd="1" destOrd="0" presId="urn:microsoft.com/office/officeart/2005/8/layout/chevron2"/>
    <dgm:cxn modelId="{5103C3E4-EFF0-4F7A-861A-17F17DD22C3B}" type="presParOf" srcId="{06BD7BDE-529C-4B16-B144-9BEAF18BA0B8}" destId="{0642FD33-20E9-4A61-8DF7-A276148D2339}" srcOrd="5" destOrd="0" presId="urn:microsoft.com/office/officeart/2005/8/layout/chevron2"/>
    <dgm:cxn modelId="{BB9B5FEB-3510-47FF-8CF6-8EFAD6BCBF65}" type="presParOf" srcId="{06BD7BDE-529C-4B16-B144-9BEAF18BA0B8}" destId="{D83C16AC-3045-49A6-9258-26936761B3FC}" srcOrd="6" destOrd="0" presId="urn:microsoft.com/office/officeart/2005/8/layout/chevron2"/>
    <dgm:cxn modelId="{BBCFB38C-0E61-4B4C-A03D-A2B4E0804704}" type="presParOf" srcId="{D83C16AC-3045-49A6-9258-26936761B3FC}" destId="{8A91508E-EDBB-4042-A223-15D81C4C6D0F}" srcOrd="0" destOrd="0" presId="urn:microsoft.com/office/officeart/2005/8/layout/chevron2"/>
    <dgm:cxn modelId="{4D64F0D0-B735-4372-97FE-1B7B171AF96B}" type="presParOf" srcId="{D83C16AC-3045-49A6-9258-26936761B3FC}" destId="{BFF5256C-FF36-4F75-94EC-18B340AADF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06F8-CFA3-4595-AAA5-E6FB54F37EF2}">
      <dsp:nvSpPr>
        <dsp:cNvPr id="0" name=""/>
        <dsp:cNvSpPr/>
      </dsp:nvSpPr>
      <dsp:spPr>
        <a:xfrm rot="5400000">
          <a:off x="-202839" y="202876"/>
          <a:ext cx="1352261" cy="946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1</a:t>
          </a:r>
        </a:p>
      </dsp:txBody>
      <dsp:txXfrm rot="-5400000">
        <a:off x="1" y="473329"/>
        <a:ext cx="946583" cy="405678"/>
      </dsp:txXfrm>
    </dsp:sp>
    <dsp:sp modelId="{692A2C7C-EB38-4738-83C4-EFCE4AB2AD4F}">
      <dsp:nvSpPr>
        <dsp:cNvPr id="0" name=""/>
        <dsp:cNvSpPr/>
      </dsp:nvSpPr>
      <dsp:spPr>
        <a:xfrm rot="5400000">
          <a:off x="3977156" y="-3030536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 err="1"/>
            <a:t>Một</a:t>
          </a:r>
          <a:r>
            <a:rPr lang="en-US" sz="3900" kern="1200" dirty="0"/>
            <a:t> </a:t>
          </a:r>
          <a:r>
            <a:rPr lang="en-US" sz="3900" kern="1200" dirty="0" err="1"/>
            <a:t>số</a:t>
          </a:r>
          <a:r>
            <a:rPr lang="en-US" sz="3900" kern="1200" dirty="0"/>
            <a:t> </a:t>
          </a:r>
          <a:r>
            <a:rPr lang="en-US" sz="3900" kern="1200" dirty="0" err="1"/>
            <a:t>đối</a:t>
          </a:r>
          <a:r>
            <a:rPr lang="en-US" sz="3900" kern="1200" dirty="0"/>
            <a:t> </a:t>
          </a:r>
          <a:r>
            <a:rPr lang="en-US" sz="3900" kern="1200" dirty="0" err="1"/>
            <a:t>tượng</a:t>
          </a:r>
          <a:r>
            <a:rPr lang="en-US" sz="3900" kern="1200" dirty="0"/>
            <a:t> </a:t>
          </a:r>
          <a:r>
            <a:rPr lang="en-US" sz="3900" kern="1200" dirty="0" err="1"/>
            <a:t>trong</a:t>
          </a:r>
          <a:r>
            <a:rPr lang="en-US" sz="3900" kern="1200" dirty="0"/>
            <a:t> C#</a:t>
          </a:r>
        </a:p>
      </dsp:txBody>
      <dsp:txXfrm rot="-5400000">
        <a:off x="946583" y="42945"/>
        <a:ext cx="6897208" cy="793154"/>
      </dsp:txXfrm>
    </dsp:sp>
    <dsp:sp modelId="{25732199-3294-4080-AB50-166C9451AED5}">
      <dsp:nvSpPr>
        <dsp:cNvPr id="0" name=""/>
        <dsp:cNvSpPr/>
      </dsp:nvSpPr>
      <dsp:spPr>
        <a:xfrm rot="5400000">
          <a:off x="-202839" y="1409447"/>
          <a:ext cx="1352261" cy="946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2</a:t>
          </a:r>
        </a:p>
      </dsp:txBody>
      <dsp:txXfrm rot="-5400000">
        <a:off x="1" y="1679900"/>
        <a:ext cx="946583" cy="405678"/>
      </dsp:txXfrm>
    </dsp:sp>
    <dsp:sp modelId="{1B5DB738-CD00-4E25-A69C-FBD9AD605FC3}">
      <dsp:nvSpPr>
        <dsp:cNvPr id="0" name=""/>
        <dsp:cNvSpPr/>
      </dsp:nvSpPr>
      <dsp:spPr>
        <a:xfrm rot="5400000">
          <a:off x="3977156" y="-1823964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Mảng  trong C#</a:t>
          </a:r>
        </a:p>
      </dsp:txBody>
      <dsp:txXfrm rot="-5400000">
        <a:off x="946583" y="1249517"/>
        <a:ext cx="6897208" cy="793154"/>
      </dsp:txXfrm>
    </dsp:sp>
    <dsp:sp modelId="{E4FC38B0-60B4-4244-B247-7AFED18C9B3C}">
      <dsp:nvSpPr>
        <dsp:cNvPr id="0" name=""/>
        <dsp:cNvSpPr/>
      </dsp:nvSpPr>
      <dsp:spPr>
        <a:xfrm rot="5400000">
          <a:off x="-202839" y="2616019"/>
          <a:ext cx="1352261" cy="946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3	</a:t>
          </a:r>
        </a:p>
      </dsp:txBody>
      <dsp:txXfrm rot="-5400000">
        <a:off x="1" y="2886472"/>
        <a:ext cx="946583" cy="405678"/>
      </dsp:txXfrm>
    </dsp:sp>
    <dsp:sp modelId="{F697DD8D-885D-4A2D-8793-567D963E9DA2}">
      <dsp:nvSpPr>
        <dsp:cNvPr id="0" name=""/>
        <dsp:cNvSpPr/>
      </dsp:nvSpPr>
      <dsp:spPr>
        <a:xfrm rot="5400000">
          <a:off x="3977156" y="-617393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String và StringBuilder trong C#</a:t>
          </a:r>
        </a:p>
      </dsp:txBody>
      <dsp:txXfrm rot="-5400000">
        <a:off x="946583" y="2456088"/>
        <a:ext cx="6897208" cy="793154"/>
      </dsp:txXfrm>
    </dsp:sp>
    <dsp:sp modelId="{8A91508E-EDBB-4042-A223-15D81C4C6D0F}">
      <dsp:nvSpPr>
        <dsp:cNvPr id="0" name=""/>
        <dsp:cNvSpPr/>
      </dsp:nvSpPr>
      <dsp:spPr>
        <a:xfrm rot="5400000">
          <a:off x="-202839" y="3822590"/>
          <a:ext cx="1352261" cy="946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Phần 4</a:t>
          </a:r>
        </a:p>
      </dsp:txBody>
      <dsp:txXfrm rot="-5400000">
        <a:off x="1" y="4093043"/>
        <a:ext cx="946583" cy="405678"/>
      </dsp:txXfrm>
    </dsp:sp>
    <dsp:sp modelId="{BFF5256C-FF36-4F75-94EC-18B340AADFDE}">
      <dsp:nvSpPr>
        <dsp:cNvPr id="0" name=""/>
        <dsp:cNvSpPr/>
      </dsp:nvSpPr>
      <dsp:spPr>
        <a:xfrm rot="5400000">
          <a:off x="3977156" y="589177"/>
          <a:ext cx="878970" cy="69401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Một số chủ đề seminar giữa kỳ </a:t>
          </a:r>
        </a:p>
      </dsp:txBody>
      <dsp:txXfrm rot="-5400000">
        <a:off x="946583" y="3662658"/>
        <a:ext cx="6897208" cy="793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81CEC-3F33-4EB5-ABC3-8532B5AD22DC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7F03-71AD-4E60-ACCD-FE75B2F5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8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1790702"/>
            <a:ext cx="9144000" cy="2806701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8824" y="1790702"/>
            <a:ext cx="8551068" cy="2806700"/>
          </a:xfrm>
          <a:prstGeom prst="rect">
            <a:avLst/>
          </a:prstGeom>
          <a:solidFill>
            <a:srgbClr val="A0B5C4">
              <a:alpha val="73000"/>
            </a:srgbClr>
          </a:solidFill>
          <a:ln>
            <a:solidFill>
              <a:srgbClr val="759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4" y="1528046"/>
            <a:ext cx="3234801" cy="340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735" y="1777997"/>
            <a:ext cx="4733669" cy="28067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88714" y="2384"/>
            <a:ext cx="555289" cy="6867525"/>
          </a:xfrm>
          <a:prstGeom prst="rect">
            <a:avLst/>
          </a:prstGeom>
          <a:solidFill>
            <a:srgbClr val="A7A7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0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68401"/>
            <a:ext cx="7886700" cy="339407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1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3800"/>
            <a:ext cx="3886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3800"/>
            <a:ext cx="38862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63817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096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33575"/>
            <a:ext cx="3868340" cy="4132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096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33575"/>
            <a:ext cx="3887391" cy="4132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0" y="365127"/>
            <a:ext cx="7591430" cy="68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7600"/>
            <a:ext cx="2949178" cy="9398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60684" y="2384"/>
            <a:ext cx="583320" cy="6867525"/>
          </a:xfrm>
          <a:prstGeom prst="rect">
            <a:avLst/>
          </a:prstGeom>
          <a:solidFill>
            <a:srgbClr val="A7A7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16074" y="6313601"/>
            <a:ext cx="9160074" cy="393700"/>
            <a:chOff x="842010" y="6319158"/>
            <a:chExt cx="11353801" cy="393700"/>
          </a:xfrm>
        </p:grpSpPr>
        <p:sp>
          <p:nvSpPr>
            <p:cNvPr id="21" name="Rectangle 20"/>
            <p:cNvSpPr/>
            <p:nvPr userDrawn="1"/>
          </p:nvSpPr>
          <p:spPr>
            <a:xfrm>
              <a:off x="842010" y="6319158"/>
              <a:ext cx="11353801" cy="393700"/>
            </a:xfrm>
            <a:prstGeom prst="rect">
              <a:avLst/>
            </a:prstGeom>
            <a:solidFill>
              <a:srgbClr val="7CAFDE">
                <a:alpha val="60000"/>
              </a:srgbClr>
            </a:solidFill>
            <a:ln>
              <a:solidFill>
                <a:srgbClr val="B0C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007127" y="6322219"/>
              <a:ext cx="10161065" cy="388068"/>
            </a:xfrm>
            <a:prstGeom prst="rect">
              <a:avLst/>
            </a:prstGeom>
            <a:solidFill>
              <a:srgbClr val="478FD1">
                <a:alpha val="50000"/>
              </a:srgbClr>
            </a:solidFill>
            <a:ln>
              <a:solidFill>
                <a:srgbClr val="7CAF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5891342" y="6319838"/>
              <a:ext cx="6300660" cy="390525"/>
            </a:xfrm>
            <a:prstGeom prst="rect">
              <a:avLst/>
            </a:prstGeom>
            <a:solidFill>
              <a:srgbClr val="2E74B4">
                <a:alpha val="50000"/>
              </a:srgbClr>
            </a:solidFill>
            <a:ln>
              <a:solidFill>
                <a:srgbClr val="5591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355931" y="6319839"/>
              <a:ext cx="2836071" cy="390524"/>
            </a:xfrm>
            <a:prstGeom prst="rect">
              <a:avLst/>
            </a:prstGeom>
            <a:solidFill>
              <a:srgbClr val="255D8F">
                <a:alpha val="50000"/>
              </a:srgbClr>
            </a:solidFill>
            <a:ln>
              <a:solidFill>
                <a:srgbClr val="3D77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4962"/>
            <a:ext cx="7886700" cy="49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47626" y="6327642"/>
            <a:ext cx="1009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tabLst/>
              <a:defRPr sz="105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01/08/2015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3920" y="6338622"/>
            <a:ext cx="3091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K. CNTT – ĐH NÔNG LÂM TP. HCM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6074" y="324422"/>
            <a:ext cx="8576757" cy="72485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57706" y="324422"/>
            <a:ext cx="582723" cy="72485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23920" y="391631"/>
            <a:ext cx="7591430" cy="575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-61707" y="274431"/>
            <a:ext cx="743147" cy="801347"/>
            <a:chOff x="18" y="144"/>
            <a:chExt cx="510" cy="480"/>
          </a:xfrm>
        </p:grpSpPr>
        <p:sp>
          <p:nvSpPr>
            <p:cNvPr id="16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9" name="Picture 2" descr="http://bestanimations.com/Signs&amp;Shapes/French-01-june.gif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76" y="5750392"/>
            <a:ext cx="430581" cy="42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515349" y="6315077"/>
            <a:ext cx="623295" cy="391507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n>
                <a:solidFill>
                  <a:schemeClr val="bg1"/>
                </a:solidFill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564715" y="5624513"/>
            <a:ext cx="573929" cy="1143000"/>
            <a:chOff x="8573054" y="5631652"/>
            <a:chExt cx="573929" cy="1143000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8573054" y="5631652"/>
              <a:ext cx="573929" cy="1143000"/>
              <a:chOff x="11189017" y="5638800"/>
              <a:chExt cx="611096" cy="1143000"/>
            </a:xfrm>
            <a:solidFill>
              <a:srgbClr val="5086C2"/>
            </a:solidFill>
          </p:grpSpPr>
          <p:sp>
            <p:nvSpPr>
              <p:cNvPr id="11" name="AutoShape 23"/>
              <p:cNvSpPr>
                <a:spLocks noChangeArrowheads="1"/>
              </p:cNvSpPr>
              <p:nvPr userDrawn="1"/>
            </p:nvSpPr>
            <p:spPr bwMode="gray">
              <a:xfrm>
                <a:off x="11189017" y="6248400"/>
                <a:ext cx="609600" cy="533400"/>
              </a:xfrm>
              <a:prstGeom prst="hexagon">
                <a:avLst>
                  <a:gd name="adj" fmla="val 28571"/>
                  <a:gd name="vf" fmla="val 115470"/>
                </a:avLst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AutoShape 22"/>
              <p:cNvSpPr>
                <a:spLocks noChangeArrowheads="1"/>
              </p:cNvSpPr>
              <p:nvPr userDrawn="1"/>
            </p:nvSpPr>
            <p:spPr bwMode="gray">
              <a:xfrm>
                <a:off x="11190513" y="5638800"/>
                <a:ext cx="609600" cy="533400"/>
              </a:xfrm>
              <a:prstGeom prst="hexagon">
                <a:avLst>
                  <a:gd name="adj" fmla="val 28571"/>
                  <a:gd name="vf" fmla="val 115470"/>
                </a:avLst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8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3" name="Slide Number Placeholder 5"/>
            <p:cNvSpPr txBox="1">
              <a:spLocks/>
            </p:cNvSpPr>
            <p:nvPr userDrawn="1"/>
          </p:nvSpPr>
          <p:spPr>
            <a:xfrm>
              <a:off x="8639576" y="6320071"/>
              <a:ext cx="40894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41</a:t>
              </a:r>
              <a:endParaRPr lang="en-GB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892" y="5701176"/>
            <a:ext cx="55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4F35B47-AD10-4A8D-A4C2-2AAE6AC43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6908216" y="6315104"/>
            <a:ext cx="1610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tabLst/>
            </a:pPr>
            <a:r>
              <a:rPr lang="en-US" sz="1050">
                <a:solidFill>
                  <a:schemeClr val="bg1"/>
                </a:solidFill>
              </a:rPr>
              <a:t>P.D.Long</a:t>
            </a:r>
          </a:p>
          <a:p>
            <a:pPr marL="0" indent="0" algn="ctr">
              <a:tabLst/>
            </a:pPr>
            <a:r>
              <a:rPr lang="en-US" sz="1050">
                <a:solidFill>
                  <a:schemeClr val="bg1"/>
                </a:solidFill>
              </a:rPr>
              <a:t>V.T.Toan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81815" y="6379235"/>
            <a:ext cx="27090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kern="1200" baseline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.NET</a:t>
            </a:r>
            <a:endParaRPr lang="en-GB" sz="1050" b="1" kern="1200" baseline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83" y="367419"/>
            <a:ext cx="599990" cy="5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5400" dirty="0"/>
              <a:t>C# (</a:t>
            </a:r>
            <a:r>
              <a:rPr lang="en-US" sz="5400" dirty="0" err="1"/>
              <a:t>Tiếp</a:t>
            </a:r>
            <a:r>
              <a:rPr lang="en-US" sz="5400" dirty="0"/>
              <a:t> </a:t>
            </a:r>
            <a:r>
              <a:rPr lang="en-US" sz="5400" dirty="0" err="1"/>
              <a:t>theo</a:t>
            </a:r>
            <a:r>
              <a:rPr lang="en-US" sz="5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23920" y="6338622"/>
            <a:ext cx="3091373" cy="365125"/>
          </a:xfrm>
        </p:spPr>
        <p:txBody>
          <a:bodyPr/>
          <a:lstStyle/>
          <a:p>
            <a:r>
              <a:rPr lang="en-US"/>
              <a:t>K. CNTT – ĐH NÔNG LÂM TP. HCM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2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78" y="119204"/>
            <a:ext cx="6718777" cy="60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9C53-05B9-43A7-B02C-EC56E01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Namespace 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B723-78F5-4F01-AB9F-018D9807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/>
              <a:t>Namespace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dung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địch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gom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code h</a:t>
            </a:r>
            <a:r>
              <a:rPr lang="vi-VN" sz="2400" dirty="0"/>
              <a:t>ơ</a:t>
            </a:r>
            <a:r>
              <a:rPr lang="en-US" sz="2400" dirty="0"/>
              <a:t>n,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nhầm</a:t>
            </a:r>
            <a:r>
              <a:rPr lang="en-US" sz="2400" dirty="0"/>
              <a:t> </a:t>
            </a:r>
            <a:r>
              <a:rPr lang="en-US" sz="2400" dirty="0" err="1"/>
              <a:t>lẫn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Namespace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bớt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code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b="1" dirty="0"/>
              <a:t>namespace</a:t>
            </a:r>
            <a:r>
              <a:rPr lang="en-US" sz="2400" dirty="0"/>
              <a:t> C# đ</a:t>
            </a:r>
            <a:r>
              <a:rPr lang="vi-VN" sz="2400" dirty="0"/>
              <a:t>ư</a:t>
            </a:r>
            <a:r>
              <a:rPr lang="en-US" sz="2400" dirty="0"/>
              <a:t>a ra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b="1" dirty="0"/>
              <a:t>using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09B2-DA28-4943-AC85-1868722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75DD-D87C-4C27-A4FE-C394EA60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277A-D400-489E-9275-E113304C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14BE-30B1-44F2-B548-F21FB286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B8EA-9584-4096-9F8A-905906EF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 tạo </a:t>
            </a:r>
            <a:r>
              <a:rPr lang="en-US" b="1"/>
              <a:t>namespace</a:t>
            </a:r>
            <a:endParaRPr lang="vi-VN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0B0C-1837-4B33-8A16-6838503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C8C0-0EF4-471C-9530-01E0C871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C70B-F5B8-4913-A313-36BE1515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2187D-9267-41D8-A99A-EBD23663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43" y="2005037"/>
            <a:ext cx="5968787" cy="29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0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14BE-30B1-44F2-B548-F21FB286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B8EA-9584-4096-9F8A-905906EF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 tạo </a:t>
            </a:r>
            <a:r>
              <a:rPr lang="en-US" b="1"/>
              <a:t>namespace</a:t>
            </a:r>
            <a:endParaRPr lang="vi-VN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0B0C-1837-4B33-8A16-6838503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C8C0-0EF4-471C-9530-01E0C871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C70B-F5B8-4913-A313-36BE1515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549B8-23E3-40A1-A3C9-0119432EC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16"/>
          <a:stretch/>
        </p:blipFill>
        <p:spPr>
          <a:xfrm>
            <a:off x="628650" y="2101240"/>
            <a:ext cx="3386643" cy="2520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BB81E-CA02-4514-92ED-04441EC7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299633"/>
            <a:ext cx="2993721" cy="24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inner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54" y="1999893"/>
            <a:ext cx="6335865" cy="21899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422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0" y="400833"/>
            <a:ext cx="6025629" cy="54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DerivedClass:BaseClass</a:t>
            </a:r>
            <a:r>
              <a:rPr lang="en-US" dirty="0"/>
              <a:t>{}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sealed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67" y="3196210"/>
            <a:ext cx="5425828" cy="33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3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04962"/>
            <a:ext cx="8133213" cy="4972001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abstract: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:[modifier] abstract [return type] [name]();</a:t>
            </a:r>
          </a:p>
          <a:p>
            <a:r>
              <a:rPr lang="en-US" dirty="0"/>
              <a:t>Override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:[modifier] override [return type] [name](){}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17" y="3091326"/>
            <a:ext cx="5235693" cy="35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vi-VN" sz="5600" dirty="0"/>
              <a:t>Bình thường các thuộc tính, phương thức sẽ có đặc điểm: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Chỉ có thể sử dụng sau khi khởi tạo đối tượng.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Dữ liệu thuộc về riêng mỗi đối tượng (xét cùng 1 thuộc tính thì các đối tượng khác nhau thì thuộc tính đó sẽ mang các giá trị khác nhau).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Được gọi thông qua tên của đối tượng.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Đôi lúc người lập trình mong muốn 1 thuộc tính nào đó được dùng chung cho mọi đối tượng (chỉ được cấp phát 1 vùng nhớ duy nhất). Từ đó khái niệm </a:t>
            </a:r>
            <a:r>
              <a:rPr lang="vi-VN" sz="5600" b="1" dirty="0"/>
              <a:t>thành viên tĩnh</a:t>
            </a:r>
            <a:r>
              <a:rPr lang="vi-VN" sz="5600" dirty="0"/>
              <a:t> ra đời.</a:t>
            </a:r>
          </a:p>
          <a:p>
            <a:pPr>
              <a:lnSpc>
                <a:spcPct val="120000"/>
              </a:lnSpc>
            </a:pPr>
            <a:r>
              <a:rPr lang="vi-VN" sz="5600" dirty="0"/>
              <a:t>Đặc điểm của thành viên tĩnh: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Được khởi tạo </a:t>
            </a:r>
            <a:r>
              <a:rPr lang="vi-VN" sz="5600" b="1" dirty="0"/>
              <a:t>1 lần duy nhất </a:t>
            </a:r>
            <a:r>
              <a:rPr lang="vi-VN" sz="5600" dirty="0"/>
              <a:t>ngay khi biên dịch chương trình.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Có thể </a:t>
            </a:r>
            <a:r>
              <a:rPr lang="vi-VN" sz="5600" b="1" dirty="0"/>
              <a:t>dùng chung</a:t>
            </a:r>
            <a:r>
              <a:rPr lang="vi-VN" sz="5600" dirty="0"/>
              <a:t> cho mọi đối tượng.</a:t>
            </a:r>
          </a:p>
          <a:p>
            <a:pPr lvl="1">
              <a:lnSpc>
                <a:spcPct val="120000"/>
              </a:lnSpc>
            </a:pPr>
            <a:r>
              <a:rPr lang="vi-VN" sz="5600" b="1" dirty="0"/>
              <a:t>Được gọi thông qua tên lớp</a:t>
            </a:r>
            <a:r>
              <a:rPr lang="vi-VN" sz="5600" dirty="0"/>
              <a:t>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Được </a:t>
            </a:r>
            <a:r>
              <a:rPr lang="vi-VN" sz="5600" b="1" dirty="0"/>
              <a:t>huỷ khi kết thúc</a:t>
            </a:r>
            <a:r>
              <a:rPr lang="vi-VN" sz="5600" dirty="0"/>
              <a:t> chương trình.</a:t>
            </a:r>
          </a:p>
          <a:p>
            <a:pPr>
              <a:lnSpc>
                <a:spcPct val="120000"/>
              </a:lnSpc>
            </a:pPr>
            <a:r>
              <a:rPr lang="vi-VN" sz="5600" dirty="0"/>
              <a:t>Có 4 loại thành viên tĩnh chính: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Biến tĩnh (static variable).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Phương thức tĩnh (static method).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Lớp tĩnh (static class).</a:t>
            </a:r>
          </a:p>
          <a:p>
            <a:pPr lvl="1">
              <a:lnSpc>
                <a:spcPct val="120000"/>
              </a:lnSpc>
            </a:pPr>
            <a:r>
              <a:rPr lang="vi-VN" sz="5600" dirty="0"/>
              <a:t>Phương thức khởi tạo tĩnh (static constructor).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Biến tĩnh</a:t>
            </a:r>
          </a:p>
          <a:p>
            <a:pPr lvl="1"/>
            <a:r>
              <a:rPr lang="en-US" sz="1600"/>
              <a:t>Cú pháp: [modifier] </a:t>
            </a:r>
            <a:r>
              <a:rPr lang="en-US" sz="1600" b="1">
                <a:solidFill>
                  <a:srgbClr val="FF0000"/>
                </a:solidFill>
              </a:rPr>
              <a:t>static</a:t>
            </a:r>
            <a:r>
              <a:rPr lang="en-US" sz="1600"/>
              <a:t> [data type] [variable name]= [initialization value];</a:t>
            </a:r>
          </a:p>
          <a:p>
            <a:r>
              <a:rPr lang="en-US" sz="2000"/>
              <a:t>VD:</a:t>
            </a:r>
          </a:p>
          <a:p>
            <a:pPr lvl="1"/>
            <a:r>
              <a:rPr lang="vi-VN" sz="1600"/>
              <a:t>Ta muốn quản lý số lượng mèo đang có (giả sử 1 đối tượng được tạo ra là 1 con mèo)</a:t>
            </a:r>
            <a:endParaRPr lang="en-US" sz="1600"/>
          </a:p>
          <a:p>
            <a:pPr marL="0" indent="0">
              <a:buNone/>
            </a:pPr>
            <a:r>
              <a:rPr lang="vi-VN" sz="1600" b="1">
                <a:solidFill>
                  <a:srgbClr val="FF0000"/>
                </a:solidFill>
              </a:rPr>
              <a:t>public</a:t>
            </a:r>
            <a:r>
              <a:rPr lang="vi-VN" sz="1600">
                <a:solidFill>
                  <a:srgbClr val="FF0000"/>
                </a:solidFill>
              </a:rPr>
              <a:t> </a:t>
            </a:r>
            <a:r>
              <a:rPr lang="vi-VN" sz="1600" b="1">
                <a:solidFill>
                  <a:srgbClr val="FF0000"/>
                </a:solidFill>
              </a:rPr>
              <a:t>static</a:t>
            </a:r>
            <a:r>
              <a:rPr lang="vi-VN" sz="1600">
                <a:solidFill>
                  <a:srgbClr val="FF0000"/>
                </a:solidFill>
              </a:rPr>
              <a:t> </a:t>
            </a:r>
            <a:r>
              <a:rPr lang="vi-VN" sz="1600" b="1">
                <a:solidFill>
                  <a:srgbClr val="FF0000"/>
                </a:solidFill>
              </a:rPr>
              <a:t>int</a:t>
            </a:r>
            <a:r>
              <a:rPr lang="vi-VN" sz="1600">
                <a:solidFill>
                  <a:srgbClr val="FF0000"/>
                </a:solidFill>
              </a:rPr>
              <a:t> </a:t>
            </a:r>
            <a:r>
              <a:rPr lang="vi-VN" sz="1600"/>
              <a:t>Count = 0;              </a:t>
            </a:r>
            <a:endParaRPr lang="en-US" sz="1600"/>
          </a:p>
          <a:p>
            <a:pPr marL="0" indent="0">
              <a:buNone/>
            </a:pPr>
            <a:r>
              <a:rPr lang="vi-VN" sz="1600" b="1">
                <a:solidFill>
                  <a:srgbClr val="FF0000"/>
                </a:solidFill>
              </a:rPr>
              <a:t>public</a:t>
            </a:r>
            <a:r>
              <a:rPr lang="vi-VN" sz="1600">
                <a:solidFill>
                  <a:srgbClr val="FF0000"/>
                </a:solidFill>
              </a:rPr>
              <a:t> </a:t>
            </a:r>
            <a:r>
              <a:rPr lang="vi-VN" sz="1600" b="1"/>
              <a:t>Cat</a:t>
            </a:r>
            <a:r>
              <a:rPr lang="vi-VN" sz="1600"/>
              <a:t>()         {            </a:t>
            </a:r>
            <a:endParaRPr lang="en-US" sz="1600"/>
          </a:p>
          <a:p>
            <a:pPr marL="0" indent="0">
              <a:buNone/>
            </a:pPr>
            <a:r>
              <a:rPr lang="vi-VN" sz="1600"/>
              <a:t>weight = 20;             </a:t>
            </a:r>
            <a:endParaRPr lang="en-US" sz="1600"/>
          </a:p>
          <a:p>
            <a:pPr marL="0" indent="0">
              <a:buNone/>
            </a:pPr>
            <a:r>
              <a:rPr lang="vi-VN" sz="1600"/>
              <a:t>height = 500;             </a:t>
            </a:r>
            <a:endParaRPr lang="en-US" sz="1600"/>
          </a:p>
          <a:p>
            <a:pPr marL="0" indent="0">
              <a:buNone/>
            </a:pPr>
            <a:r>
              <a:rPr lang="vi-VN" sz="1600" b="1">
                <a:solidFill>
                  <a:srgbClr val="00B050"/>
                </a:solidFill>
              </a:rPr>
              <a:t>/* Vì constructor chỉ được gọi khi có đối tượng được tạo ra nên ta sẽ tăng Count ở đây */    </a:t>
            </a:r>
            <a:r>
              <a:rPr lang="vi-VN" sz="1600"/>
              <a:t>         </a:t>
            </a:r>
            <a:endParaRPr lang="en-US" sz="1600"/>
          </a:p>
          <a:p>
            <a:pPr marL="0" indent="0">
              <a:buNone/>
            </a:pPr>
            <a:r>
              <a:rPr lang="vi-VN" sz="1600"/>
              <a:t>Count++;         </a:t>
            </a:r>
            <a:endParaRPr lang="en-US" sz="1600"/>
          </a:p>
          <a:p>
            <a:pPr marL="0" indent="0">
              <a:buNone/>
            </a:pPr>
            <a:r>
              <a:rPr lang="vi-VN" sz="1600"/>
              <a:t>}     </a:t>
            </a:r>
            <a:endParaRPr lang="en-US" sz="1600"/>
          </a:p>
          <a:p>
            <a:pPr marL="0" indent="0">
              <a:buNone/>
            </a:pPr>
            <a:r>
              <a:rPr lang="vi-VN" sz="1600"/>
              <a:t>}</a:t>
            </a: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 chính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461815"/>
              </p:ext>
            </p:extLst>
          </p:nvPr>
        </p:nvGraphicFramePr>
        <p:xfrm>
          <a:off x="628650" y="1204913"/>
          <a:ext cx="7886700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Testing: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vi-VN" sz="2000" dirty="0"/>
              <a:t>Phương thức</a:t>
            </a:r>
            <a:r>
              <a:rPr lang="en-US" sz="2000" dirty="0"/>
              <a:t> </a:t>
            </a:r>
            <a:r>
              <a:rPr lang="en-US" sz="2000" b="1" dirty="0"/>
              <a:t>main():</a:t>
            </a:r>
          </a:p>
          <a:p>
            <a:pPr marL="0" indent="0">
              <a:buNone/>
            </a:pPr>
            <a:r>
              <a:rPr lang="vi-VN" sz="1600" dirty="0"/>
              <a:t>Console.WriteLine(" </a:t>
            </a:r>
            <a:r>
              <a:rPr lang="vi-VN" sz="1600" dirty="0">
                <a:solidFill>
                  <a:srgbClr val="0070C0"/>
                </a:solidFill>
              </a:rPr>
              <a:t>So luong meo ban dau: </a:t>
            </a:r>
            <a:r>
              <a:rPr lang="vi-VN" sz="1600" dirty="0"/>
              <a:t>" + Cat.Count);</a:t>
            </a:r>
            <a:endParaRPr lang="en-US" sz="1600" dirty="0"/>
          </a:p>
          <a:p>
            <a:pPr marL="0" indent="0">
              <a:buNone/>
            </a:pPr>
            <a:r>
              <a:rPr lang="vi-VN" sz="1600" dirty="0"/>
              <a:t>Cat BlackCat = </a:t>
            </a:r>
            <a:r>
              <a:rPr lang="vi-VN" sz="1600" b="1" dirty="0">
                <a:solidFill>
                  <a:srgbClr val="FF0000"/>
                </a:solidFill>
              </a:rPr>
              <a:t>new</a:t>
            </a:r>
            <a:r>
              <a:rPr lang="vi-VN" sz="1600" dirty="0"/>
              <a:t> Cat(); </a:t>
            </a:r>
            <a:r>
              <a:rPr lang="vi-VN" sz="1600" b="1" dirty="0">
                <a:solidFill>
                  <a:srgbClr val="00B050"/>
                </a:solidFill>
              </a:rPr>
              <a:t>// Tạo ra con mèo đầu tiên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vi-VN" sz="1600" dirty="0"/>
              <a:t>Console.WriteLine(" </a:t>
            </a:r>
            <a:r>
              <a:rPr lang="vi-VN" sz="1600" dirty="0">
                <a:solidFill>
                  <a:srgbClr val="0070C0"/>
                </a:solidFill>
              </a:rPr>
              <a:t>So luong meo hien tai: </a:t>
            </a:r>
            <a:r>
              <a:rPr lang="vi-VN" sz="1600" dirty="0"/>
              <a:t>" + Cat.Count);</a:t>
            </a:r>
            <a:endParaRPr lang="en-US" sz="1600" dirty="0"/>
          </a:p>
          <a:p>
            <a:pPr marL="0" indent="0">
              <a:buNone/>
            </a:pPr>
            <a:r>
              <a:rPr lang="vi-VN" sz="1600" dirty="0"/>
              <a:t>Cat WhiteCat = </a:t>
            </a:r>
            <a:r>
              <a:rPr lang="vi-VN" sz="1600" b="1" dirty="0">
                <a:solidFill>
                  <a:srgbClr val="FF0000"/>
                </a:solidFill>
              </a:rPr>
              <a:t>new</a:t>
            </a:r>
            <a:r>
              <a:rPr lang="vi-VN" sz="1600" dirty="0"/>
              <a:t> Cat(); </a:t>
            </a:r>
            <a:r>
              <a:rPr lang="vi-VN" sz="1600" b="1" dirty="0">
                <a:solidFill>
                  <a:srgbClr val="00B050"/>
                </a:solidFill>
              </a:rPr>
              <a:t>// Tạo ra con mèo thứ 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vi-VN" sz="1600" dirty="0"/>
              <a:t>Console.WriteLine(" </a:t>
            </a:r>
            <a:r>
              <a:rPr lang="vi-VN" sz="1600" dirty="0">
                <a:solidFill>
                  <a:srgbClr val="0070C0"/>
                </a:solidFill>
              </a:rPr>
              <a:t>So luong meo hien tai: </a:t>
            </a:r>
            <a:r>
              <a:rPr lang="vi-VN" sz="1600" dirty="0"/>
              <a:t>" + Cat.Count);</a:t>
            </a:r>
            <a:endParaRPr lang="en-US" sz="1600" dirty="0"/>
          </a:p>
          <a:p>
            <a:pPr marL="0" indent="0">
              <a:buNone/>
            </a:pPr>
            <a:r>
              <a:rPr lang="vi-VN" sz="1600" dirty="0"/>
              <a:t>}     </a:t>
            </a:r>
            <a:endParaRPr lang="en-US" sz="1600" dirty="0"/>
          </a:p>
          <a:p>
            <a:pPr marL="0" indent="0">
              <a:buNone/>
            </a:pPr>
            <a:r>
              <a:rPr lang="vi-VN" sz="1600" dirty="0"/>
              <a:t>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C:\Users\sinhvien\Desktop\1_Từ khóa Static trong Lập trình hướng đối tượng_Howkteam_co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15"/>
          <a:stretch/>
        </p:blipFill>
        <p:spPr bwMode="auto">
          <a:xfrm>
            <a:off x="2874645" y="3431540"/>
            <a:ext cx="2724150" cy="197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9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tĩnh</a:t>
            </a:r>
            <a:endParaRPr lang="en-US" sz="2000" dirty="0"/>
          </a:p>
          <a:p>
            <a:pPr lvl="1"/>
            <a:r>
              <a:rPr lang="en-US" sz="2100" dirty="0" err="1"/>
              <a:t>Cú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: [modifier] </a:t>
            </a:r>
            <a:r>
              <a:rPr lang="en-US" sz="2100" b="1" dirty="0"/>
              <a:t> </a:t>
            </a:r>
            <a:r>
              <a:rPr lang="en-US" sz="2100" b="1" dirty="0">
                <a:solidFill>
                  <a:srgbClr val="FF0000"/>
                </a:solidFill>
              </a:rPr>
              <a:t>static</a:t>
            </a:r>
            <a:r>
              <a:rPr lang="en-US" sz="2100" dirty="0"/>
              <a:t> [return type] [method name](){}</a:t>
            </a:r>
            <a:r>
              <a:rPr lang="vi-VN" sz="3800" b="1" dirty="0"/>
              <a:t> </a:t>
            </a:r>
            <a:endParaRPr lang="en-US" sz="3800" b="1" dirty="0"/>
          </a:p>
          <a:p>
            <a:r>
              <a:rPr lang="vi-VN" sz="2000" dirty="0"/>
              <a:t>Phương thức tĩnh được sử dụng với 2 mục đích chính:</a:t>
            </a:r>
          </a:p>
          <a:p>
            <a:pPr lvl="1">
              <a:lnSpc>
                <a:spcPct val="120000"/>
              </a:lnSpc>
            </a:pPr>
            <a:r>
              <a:rPr lang="vi-VN" sz="1600" dirty="0"/>
              <a:t>Phương thức tĩnh là 1 Phương thức dùng chung của lớp. Được gọi thông qua tên lớp và không cần khởi tạo bất kỳ đối tượng nào, từ đó tránh việc lãng phí bộ nhớ.</a:t>
            </a:r>
          </a:p>
          <a:p>
            <a:pPr lvl="1">
              <a:lnSpc>
                <a:spcPct val="120000"/>
              </a:lnSpc>
            </a:pPr>
            <a:r>
              <a:rPr lang="vi-VN" sz="1600" dirty="0"/>
              <a:t>Hỗ trợ trong việc viết các Phương thức tiện ích để sử dụng lại.</a:t>
            </a:r>
          </a:p>
          <a:p>
            <a:pPr lvl="1">
              <a:lnSpc>
                <a:spcPct val="120000"/>
              </a:lnSpc>
            </a:pPr>
            <a:r>
              <a:rPr lang="vi-VN" sz="1600" dirty="0"/>
              <a:t>Về sử dụng thì bạn thao tác hoàn toàn giống 1 phương thức bình thường chỉ cần lưu ý là phải gọi phương thức này thông qua tên lớp.</a:t>
            </a:r>
            <a:endParaRPr lang="en-US" sz="1600" dirty="0"/>
          </a:p>
          <a:p>
            <a:pPr lvl="1"/>
            <a:endParaRPr lang="vi-VN" sz="1600" dirty="0"/>
          </a:p>
          <a:p>
            <a:pPr marL="457200" lvl="1" indent="0">
              <a:buNone/>
            </a:pPr>
            <a:r>
              <a:rPr lang="vi-VN" sz="1700" b="1" dirty="0"/>
              <a:t>class</a:t>
            </a:r>
            <a:r>
              <a:rPr lang="vi-VN" sz="1700" dirty="0"/>
              <a:t> </a:t>
            </a:r>
            <a:r>
              <a:rPr lang="vi-VN" sz="1700" b="1" dirty="0"/>
              <a:t>TienIch</a:t>
            </a:r>
          </a:p>
          <a:p>
            <a:pPr marL="457200" lvl="1" indent="0">
              <a:buNone/>
            </a:pPr>
            <a:r>
              <a:rPr lang="vi-VN" sz="1600" dirty="0"/>
              <a:t>    {</a:t>
            </a:r>
          </a:p>
          <a:p>
            <a:pPr marL="457200" lvl="1" indent="0">
              <a:buNone/>
            </a:pPr>
            <a:r>
              <a:rPr lang="vi-VN" sz="1600" b="1" dirty="0">
                <a:solidFill>
                  <a:srgbClr val="00B050"/>
                </a:solidFill>
              </a:rPr>
              <a:t>        /* Khai báo và định nghĩa 1 phương thức tính luỹ thừa 2 số nguyên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vi-VN" sz="1600" b="1" dirty="0">
                <a:solidFill>
                  <a:srgbClr val="00B050"/>
                </a:solidFill>
              </a:rPr>
              <a:t>*/</a:t>
            </a:r>
          </a:p>
          <a:p>
            <a:pPr marL="457200" lvl="1" indent="0">
              <a:buNone/>
            </a:pPr>
            <a:r>
              <a:rPr lang="vi-VN" sz="1600" dirty="0"/>
              <a:t>        </a:t>
            </a:r>
            <a:r>
              <a:rPr lang="vi-VN" sz="1600" b="1" dirty="0">
                <a:solidFill>
                  <a:srgbClr val="FF0000"/>
                </a:solidFill>
              </a:rPr>
              <a:t>public</a:t>
            </a:r>
            <a:r>
              <a:rPr lang="vi-VN" sz="1600" dirty="0"/>
              <a:t> </a:t>
            </a:r>
            <a:r>
              <a:rPr lang="vi-VN" sz="1600" b="1" dirty="0">
                <a:solidFill>
                  <a:srgbClr val="FF0000"/>
                </a:solidFill>
              </a:rPr>
              <a:t>static</a:t>
            </a:r>
            <a:r>
              <a:rPr lang="vi-VN" sz="1600" dirty="0"/>
              <a:t> </a:t>
            </a:r>
            <a:r>
              <a:rPr lang="vi-VN" sz="1600" b="1" dirty="0">
                <a:solidFill>
                  <a:srgbClr val="FF0000"/>
                </a:solidFill>
              </a:rPr>
              <a:t>long</a:t>
            </a:r>
            <a:r>
              <a:rPr lang="vi-VN" sz="1600" dirty="0"/>
              <a:t> LuyThua(</a:t>
            </a:r>
            <a:r>
              <a:rPr lang="vi-VN" sz="1600" b="1" dirty="0">
                <a:solidFill>
                  <a:srgbClr val="FF0000"/>
                </a:solidFill>
              </a:rPr>
              <a:t>int</a:t>
            </a:r>
            <a:r>
              <a:rPr lang="vi-VN" sz="1600" dirty="0"/>
              <a:t> CoSo, </a:t>
            </a:r>
            <a:r>
              <a:rPr lang="vi-VN" sz="1600" b="1" dirty="0">
                <a:solidFill>
                  <a:srgbClr val="FF0000"/>
                </a:solidFill>
              </a:rPr>
              <a:t>int</a:t>
            </a:r>
            <a:r>
              <a:rPr lang="vi-VN" sz="1600" dirty="0"/>
              <a:t> </a:t>
            </a:r>
            <a:r>
              <a:rPr lang="en-US" sz="1600" dirty="0" err="1"/>
              <a:t>luyThua</a:t>
            </a:r>
            <a:r>
              <a:rPr lang="vi-VN" sz="1600" dirty="0"/>
              <a:t>)</a:t>
            </a:r>
          </a:p>
          <a:p>
            <a:pPr marL="457200" lvl="1" indent="0">
              <a:buNone/>
            </a:pPr>
            <a:r>
              <a:rPr lang="vi-VN" sz="1600" dirty="0"/>
              <a:t>        {</a:t>
            </a:r>
          </a:p>
          <a:p>
            <a:pPr marL="457200" lvl="1" indent="0">
              <a:buNone/>
            </a:pPr>
            <a:r>
              <a:rPr lang="vi-VN" sz="1600" dirty="0"/>
              <a:t>            </a:t>
            </a:r>
            <a:r>
              <a:rPr lang="vi-VN" sz="1600" b="1" dirty="0">
                <a:solidFill>
                  <a:srgbClr val="FF0000"/>
                </a:solidFill>
              </a:rPr>
              <a:t>long</a:t>
            </a:r>
            <a:r>
              <a:rPr lang="vi-VN" sz="1600" dirty="0"/>
              <a:t> KetQua = 1;</a:t>
            </a:r>
          </a:p>
          <a:p>
            <a:pPr marL="457200" lvl="1" indent="0">
              <a:buNone/>
            </a:pPr>
            <a:r>
              <a:rPr lang="vi-VN" sz="1600" dirty="0"/>
              <a:t>            </a:t>
            </a:r>
            <a:r>
              <a:rPr lang="vi-VN" sz="1600" b="1" dirty="0">
                <a:solidFill>
                  <a:srgbClr val="FF0000"/>
                </a:solidFill>
              </a:rPr>
              <a:t>for</a:t>
            </a:r>
            <a:r>
              <a:rPr lang="vi-VN" sz="1600" dirty="0"/>
              <a:t> (</a:t>
            </a:r>
            <a:r>
              <a:rPr lang="vi-VN" sz="1600" b="1" dirty="0">
                <a:solidFill>
                  <a:srgbClr val="FF0000"/>
                </a:solidFill>
              </a:rPr>
              <a:t>int</a:t>
            </a:r>
            <a:r>
              <a:rPr lang="vi-VN" sz="1600" dirty="0"/>
              <a:t> i = 0; i &lt; </a:t>
            </a:r>
            <a:r>
              <a:rPr lang="en-US" sz="1600" dirty="0" err="1"/>
              <a:t>luyThua</a:t>
            </a:r>
            <a:r>
              <a:rPr lang="vi-VN" sz="1600" dirty="0"/>
              <a:t>; i++)</a:t>
            </a:r>
          </a:p>
          <a:p>
            <a:pPr marL="457200" lvl="1" indent="0">
              <a:buNone/>
            </a:pPr>
            <a:r>
              <a:rPr lang="vi-VN" sz="1600" dirty="0"/>
              <a:t>            {</a:t>
            </a:r>
          </a:p>
          <a:p>
            <a:pPr marL="457200" lvl="1" indent="0">
              <a:buNone/>
            </a:pPr>
            <a:r>
              <a:rPr lang="vi-VN" sz="1600" dirty="0"/>
              <a:t>                KetQua *= CoSo;</a:t>
            </a:r>
          </a:p>
          <a:p>
            <a:pPr marL="457200" lvl="1" indent="0">
              <a:buNone/>
            </a:pPr>
            <a:r>
              <a:rPr lang="vi-VN" sz="1600" dirty="0"/>
              <a:t>            }</a:t>
            </a:r>
          </a:p>
          <a:p>
            <a:pPr marL="457200" lvl="1" indent="0">
              <a:buNone/>
            </a:pPr>
            <a:r>
              <a:rPr lang="vi-VN" sz="1600" dirty="0"/>
              <a:t>            </a:t>
            </a:r>
            <a:r>
              <a:rPr lang="vi-VN" sz="1600" b="1" dirty="0">
                <a:solidFill>
                  <a:srgbClr val="FF0000"/>
                </a:solidFill>
              </a:rPr>
              <a:t>return</a:t>
            </a:r>
            <a:r>
              <a:rPr lang="vi-VN" sz="1600" dirty="0"/>
              <a:t> KetQua;</a:t>
            </a:r>
          </a:p>
          <a:p>
            <a:pPr marL="457200" lvl="1" indent="0">
              <a:buNone/>
            </a:pPr>
            <a:r>
              <a:rPr lang="vi-VN" sz="1600" dirty="0"/>
              <a:t>        </a:t>
            </a:r>
            <a:r>
              <a:rPr lang="en-US" sz="1600" dirty="0"/>
              <a:t>}</a:t>
            </a:r>
            <a:r>
              <a:rPr lang="vi-VN" sz="1600" dirty="0"/>
              <a:t> 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320" y="3230880"/>
            <a:ext cx="7193280" cy="2875280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MẢNG 1 CHIỀU TRONG C#</a:t>
            </a:r>
          </a:p>
          <a:p>
            <a:pPr lvl="1">
              <a:lnSpc>
                <a:spcPct val="110000"/>
              </a:lnSpc>
            </a:pP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C#</a:t>
            </a:r>
            <a:endParaRPr lang="en-US" sz="3200" b="1" dirty="0"/>
          </a:p>
          <a:p>
            <a:pPr lvl="2">
              <a:lnSpc>
                <a:spcPct val="110000"/>
              </a:lnSpc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en-US" sz="1200" dirty="0"/>
          </a:p>
          <a:p>
            <a:pPr lvl="2">
              <a:lnSpc>
                <a:spcPct val="11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  <a:endParaRPr lang="en-US" sz="2800" dirty="0"/>
          </a:p>
          <a:p>
            <a:pPr lvl="2">
              <a:lnSpc>
                <a:spcPct val="11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C#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1 2 3…</a:t>
            </a:r>
            <a:endParaRPr lang="en-US" sz="12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 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</a:t>
            </a:r>
            <a:endParaRPr lang="en-US" sz="3200" dirty="0"/>
          </a:p>
          <a:p>
            <a:pPr lvl="2">
              <a:lnSpc>
                <a:spcPct val="11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  <a:endParaRPr lang="en-US" sz="2800" dirty="0"/>
          </a:p>
          <a:p>
            <a:pPr lvl="2">
              <a:lnSpc>
                <a:spcPct val="11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.</a:t>
            </a:r>
            <a:endParaRPr lang="en-US" sz="1200" dirty="0"/>
          </a:p>
          <a:p>
            <a:pPr lvl="2">
              <a:lnSpc>
                <a:spcPct val="110000"/>
              </a:lnSpc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  <a:endParaRPr lang="en-US" sz="1200" dirty="0"/>
          </a:p>
          <a:p>
            <a:pPr lvl="2">
              <a:lnSpc>
                <a:spcPct val="110000"/>
              </a:lnSpc>
            </a:pP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endParaRPr lang="en-US" sz="12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Arrays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4972001"/>
          </a:xfrm>
        </p:spPr>
        <p:txBody>
          <a:bodyPr>
            <a:normAutofit/>
          </a:bodyPr>
          <a:lstStyle/>
          <a:p>
            <a:r>
              <a:rPr lang="en-US" sz="2400" dirty="0"/>
              <a:t>MẢNG 1 CHIỀU TRONG C#</a:t>
            </a:r>
          </a:p>
          <a:p>
            <a:pPr lvl="1">
              <a:lnSpc>
                <a:spcPct val="120000"/>
              </a:lnSpc>
            </a:pPr>
            <a:r>
              <a:rPr lang="en-US" sz="2000" b="1" dirty="0" err="1"/>
              <a:t>Khai</a:t>
            </a:r>
            <a:r>
              <a:rPr lang="en-US" sz="2000" b="1" dirty="0"/>
              <a:t> </a:t>
            </a:r>
            <a:r>
              <a:rPr lang="en-US" sz="2000" b="1" dirty="0" err="1"/>
              <a:t>báo</a:t>
            </a:r>
            <a:r>
              <a:rPr lang="en-US" sz="2000" b="1" dirty="0"/>
              <a:t> </a:t>
            </a:r>
            <a:r>
              <a:rPr lang="en-US" sz="2000" b="1" dirty="0" err="1"/>
              <a:t>mảng</a:t>
            </a:r>
            <a:r>
              <a:rPr lang="en-US" sz="2000" b="1" dirty="0"/>
              <a:t> 1 </a:t>
            </a:r>
            <a:r>
              <a:rPr lang="en-US" sz="2000" b="1" dirty="0" err="1"/>
              <a:t>chiều</a:t>
            </a:r>
            <a:r>
              <a:rPr lang="en-US" sz="2000" b="1" dirty="0"/>
              <a:t> C#</a:t>
            </a:r>
            <a:endParaRPr lang="en-US" sz="2800" b="1" dirty="0"/>
          </a:p>
          <a:p>
            <a:pPr lvl="2">
              <a:lnSpc>
                <a:spcPct val="120000"/>
              </a:lnSpc>
            </a:pPr>
            <a:r>
              <a:rPr lang="en-US" sz="1800" dirty="0"/>
              <a:t>&lt;</a:t>
            </a:r>
            <a:r>
              <a:rPr lang="en-US" sz="1800" b="1" dirty="0"/>
              <a:t>data type</a:t>
            </a:r>
            <a:r>
              <a:rPr lang="en-US" sz="1800" dirty="0"/>
              <a:t>&gt; [] &lt;</a:t>
            </a:r>
            <a:r>
              <a:rPr lang="en-US" sz="1800" b="1" dirty="0"/>
              <a:t>array name</a:t>
            </a:r>
            <a:r>
              <a:rPr lang="en-US" sz="1800" dirty="0"/>
              <a:t>&gt;;</a:t>
            </a:r>
            <a:endParaRPr lang="en-US" sz="1400" dirty="0"/>
          </a:p>
          <a:p>
            <a:pPr lvl="2">
              <a:lnSpc>
                <a:spcPct val="12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/* 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Khai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báo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mảng</a:t>
            </a:r>
            <a:r>
              <a:rPr lang="en-US" sz="1600" b="1" dirty="0">
                <a:solidFill>
                  <a:srgbClr val="00B050"/>
                </a:solidFill>
              </a:rPr>
              <a:t> 1 </a:t>
            </a:r>
            <a:r>
              <a:rPr lang="en-US" sz="1600" b="1" dirty="0" err="1">
                <a:solidFill>
                  <a:srgbClr val="00B050"/>
                </a:solidFill>
              </a:rPr>
              <a:t>chiều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kiểu</a:t>
            </a:r>
            <a:r>
              <a:rPr lang="en-US" sz="1600" b="1" dirty="0">
                <a:solidFill>
                  <a:srgbClr val="00B050"/>
                </a:solidFill>
              </a:rPr>
              <a:t> string </a:t>
            </a:r>
            <a:r>
              <a:rPr lang="en-US" sz="1600" b="1" dirty="0" err="1">
                <a:solidFill>
                  <a:srgbClr val="00B050"/>
                </a:solidFill>
              </a:rPr>
              <a:t>và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có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tên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là</a:t>
            </a:r>
            <a:r>
              <a:rPr lang="en-US" sz="1600" b="1" dirty="0">
                <a:solidFill>
                  <a:srgbClr val="00B050"/>
                </a:solidFill>
              </a:rPr>
              <a:t> Animals.</a:t>
            </a:r>
            <a:endParaRPr lang="en-US" sz="1200" b="1" dirty="0">
              <a:solidFill>
                <a:srgbClr val="00B050"/>
              </a:solidFill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B050"/>
                </a:solidFill>
              </a:rPr>
              <a:t>Sau </a:t>
            </a:r>
            <a:r>
              <a:rPr lang="en-US" sz="1600" b="1" dirty="0" err="1">
                <a:solidFill>
                  <a:srgbClr val="00B050"/>
                </a:solidFill>
              </a:rPr>
              <a:t>đó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thực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hiện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cấp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phát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vùng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nhớ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với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số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phần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tử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tối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đa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của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mảng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là</a:t>
            </a:r>
            <a:r>
              <a:rPr lang="en-US" sz="1600" b="1" dirty="0">
                <a:solidFill>
                  <a:srgbClr val="00B050"/>
                </a:solidFill>
              </a:rPr>
              <a:t> 3. */</a:t>
            </a:r>
            <a:endParaRPr lang="en-US" sz="1200" b="1" dirty="0">
              <a:solidFill>
                <a:srgbClr val="00B050"/>
              </a:solidFill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70C0"/>
                </a:solidFill>
              </a:rPr>
              <a:t>VD: String</a:t>
            </a:r>
            <a:r>
              <a:rPr lang="en-US" sz="1600" dirty="0"/>
              <a:t>[] Animals= </a:t>
            </a:r>
            <a:r>
              <a:rPr lang="en-US" sz="1600" b="1" dirty="0">
                <a:solidFill>
                  <a:srgbClr val="FF000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String</a:t>
            </a:r>
            <a:r>
              <a:rPr lang="en-US" sz="1600" dirty="0"/>
              <a:t>[3];</a:t>
            </a:r>
          </a:p>
          <a:p>
            <a:pPr lvl="2">
              <a:lnSpc>
                <a:spcPct val="120000"/>
              </a:lnSpc>
            </a:pPr>
            <a:r>
              <a:rPr lang="en-US" sz="1600" b="1" dirty="0"/>
              <a:t>&lt;data type&gt;</a:t>
            </a:r>
            <a:r>
              <a:rPr lang="en-US" sz="1600" dirty="0"/>
              <a:t>[]</a:t>
            </a:r>
            <a:r>
              <a:rPr lang="en-US" sz="1600" b="1" dirty="0"/>
              <a:t> &lt;array name&gt; </a:t>
            </a:r>
            <a:r>
              <a:rPr lang="en-US" sz="1600" dirty="0"/>
              <a:t>=</a:t>
            </a:r>
            <a:r>
              <a:rPr lang="en-US" sz="1600" b="1" dirty="0"/>
              <a:t> new </a:t>
            </a:r>
            <a:r>
              <a:rPr lang="en-US" sz="1600" dirty="0"/>
              <a:t>&lt;</a:t>
            </a:r>
            <a:r>
              <a:rPr lang="en-US" sz="1600" b="1" dirty="0"/>
              <a:t>data type</a:t>
            </a:r>
            <a:r>
              <a:rPr lang="en-US" sz="1600" dirty="0"/>
              <a:t>&gt;</a:t>
            </a:r>
            <a:r>
              <a:rPr lang="en-US" sz="1600" b="1" dirty="0"/>
              <a:t>[] </a:t>
            </a:r>
            <a:r>
              <a:rPr lang="en-US" sz="1600" dirty="0"/>
              <a:t>{</a:t>
            </a:r>
            <a:r>
              <a:rPr lang="en-US" sz="1600" b="1" dirty="0"/>
              <a:t> </a:t>
            </a:r>
            <a:r>
              <a:rPr lang="en-US" sz="1600" dirty="0"/>
              <a:t>&lt;value1&gt;,</a:t>
            </a:r>
            <a:r>
              <a:rPr lang="en-US" sz="1600" b="1" dirty="0"/>
              <a:t> </a:t>
            </a:r>
            <a:r>
              <a:rPr lang="en-US" sz="1600" dirty="0"/>
              <a:t>…, &lt;</a:t>
            </a:r>
            <a:r>
              <a:rPr lang="en-US" sz="1600" dirty="0" err="1"/>
              <a:t>valuen</a:t>
            </a:r>
            <a:r>
              <a:rPr lang="en-US" sz="1600" dirty="0"/>
              <a:t>&gt; };</a:t>
            </a:r>
          </a:p>
          <a:p>
            <a:pPr lvl="2">
              <a:lnSpc>
                <a:spcPct val="12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/* </a:t>
            </a:r>
            <a:r>
              <a:rPr lang="en-US" sz="1600" b="1" dirty="0" err="1">
                <a:solidFill>
                  <a:srgbClr val="00B050"/>
                </a:solidFill>
              </a:rPr>
              <a:t>Khai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báo</a:t>
            </a:r>
            <a:r>
              <a:rPr lang="en-US" sz="1600" b="1" dirty="0">
                <a:solidFill>
                  <a:srgbClr val="00B050"/>
                </a:solidFill>
              </a:rPr>
              <a:t>, </a:t>
            </a:r>
            <a:r>
              <a:rPr lang="en-US" sz="1600" b="1" dirty="0" err="1">
                <a:solidFill>
                  <a:srgbClr val="00B050"/>
                </a:solidFill>
              </a:rPr>
              <a:t>cấp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phát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và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khởi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tạo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giá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trị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cho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mảng</a:t>
            </a:r>
            <a:r>
              <a:rPr lang="en-US" sz="1600" b="1" dirty="0">
                <a:solidFill>
                  <a:srgbClr val="00B050"/>
                </a:solidFill>
              </a:rPr>
              <a:t> */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70C0"/>
                </a:solidFill>
              </a:rPr>
              <a:t>VD: String</a:t>
            </a:r>
            <a:r>
              <a:rPr lang="en-US" sz="1600" dirty="0"/>
              <a:t>[] Animals = </a:t>
            </a:r>
            <a:r>
              <a:rPr lang="en-US" sz="1600" b="1" dirty="0">
                <a:solidFill>
                  <a:srgbClr val="FF000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String</a:t>
            </a:r>
            <a:r>
              <a:rPr lang="en-US" sz="1600" dirty="0"/>
              <a:t>[] { “</a:t>
            </a:r>
            <a:r>
              <a:rPr lang="en-US" sz="1600" b="1" dirty="0">
                <a:solidFill>
                  <a:srgbClr val="0070C0"/>
                </a:solidFill>
              </a:rPr>
              <a:t>Dog</a:t>
            </a:r>
            <a:r>
              <a:rPr lang="en-US" sz="1600" dirty="0"/>
              <a:t>", “</a:t>
            </a:r>
            <a:r>
              <a:rPr lang="en-US" sz="1600" b="1" dirty="0" err="1">
                <a:solidFill>
                  <a:srgbClr val="0070C0"/>
                </a:solidFill>
              </a:rPr>
              <a:t>Bird</a:t>
            </a:r>
            <a:r>
              <a:rPr lang="en-US" sz="1600" dirty="0" err="1"/>
              <a:t>“,”</a:t>
            </a:r>
            <a:r>
              <a:rPr lang="en-US" sz="1600" b="1" dirty="0" err="1">
                <a:solidFill>
                  <a:srgbClr val="0070C0"/>
                </a:solidFill>
              </a:rPr>
              <a:t>Rabbit</a:t>
            </a:r>
            <a:r>
              <a:rPr lang="en-US" sz="1600" dirty="0"/>
              <a:t>” 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Arrays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4972001"/>
          </a:xfrm>
        </p:spPr>
        <p:txBody>
          <a:bodyPr>
            <a:normAutofit/>
          </a:bodyPr>
          <a:lstStyle/>
          <a:p>
            <a:r>
              <a:rPr lang="en-US" sz="2400"/>
              <a:t>MẢNG 1 CHIỀU TRONG C#</a:t>
            </a:r>
          </a:p>
          <a:p>
            <a:pPr lvl="1"/>
            <a:r>
              <a:rPr lang="en-US" sz="2000" b="1"/>
              <a:t>Chỉ mục của mảng 1 chiều</a:t>
            </a:r>
          </a:p>
          <a:p>
            <a:pPr lvl="1"/>
            <a:endParaRPr lang="en-US" sz="28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5" y="1946613"/>
            <a:ext cx="7325094" cy="17523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569" y="3811979"/>
            <a:ext cx="8063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Sau khi mảng được cấp phát vùng nhớ thì các phần tử trong mảng sẽ mang giá trị mặc định: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Đối với số nguyên là 0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Đối với số thực là 0.0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Đối với kiểu ký tự là ‘’ (ký tự rỗng) 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Đối với kiểu tham chiếu là </a:t>
            </a:r>
            <a:r>
              <a:rPr lang="vi-VN" sz="20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endParaRPr lang="en-US" sz="20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01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Arrays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MẢNG 1 CHIỀU TRONG C# (thuộc tính và phương thức)</a:t>
            </a:r>
          </a:p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36717"/>
              </p:ext>
            </p:extLst>
          </p:nvPr>
        </p:nvGraphicFramePr>
        <p:xfrm>
          <a:off x="190003" y="1626920"/>
          <a:ext cx="8253352" cy="3822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93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Tên</a:t>
                      </a:r>
                      <a:r>
                        <a:rPr lang="en-US" sz="1800" baseline="0"/>
                        <a:t> thuộc tính, phương thức</a:t>
                      </a:r>
                      <a:endParaRPr lang="en-US" sz="1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Ý</a:t>
                      </a:r>
                      <a:r>
                        <a:rPr lang="en-US" sz="1800" baseline="0"/>
                        <a:t> nghĩa</a:t>
                      </a:r>
                      <a:endParaRPr lang="en-US" sz="18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Thuộc</a:t>
                      </a:r>
                      <a:r>
                        <a:rPr lang="en-US" sz="1600" baseline="0"/>
                        <a:t> tính: </a:t>
                      </a:r>
                      <a:r>
                        <a:rPr lang="en-US" sz="1600"/>
                        <a:t>Số phần</a:t>
                      </a:r>
                      <a:r>
                        <a:rPr lang="en-US" sz="1600" baseline="0"/>
                        <a:t> tử tối đa của mảng (int)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GetLength(&lt;Số</a:t>
                      </a:r>
                      <a:r>
                        <a:rPr lang="en-US" sz="1600" b="1" baseline="0"/>
                        <a:t> chiều&gt;)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Số</a:t>
                      </a:r>
                      <a:r>
                        <a:rPr lang="en-US" sz="1600" baseline="0"/>
                        <a:t> phần tử trong chiều đã xác định (Chiều là các số từ 0 trở đi VD: mảng 1 chiều thì chiều là 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Phương</a:t>
                      </a:r>
                      <a:r>
                        <a:rPr lang="en-US" sz="1600" baseline="0"/>
                        <a:t> thức thực hiện sắp xếp mảng theo thứ tự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Phương</a:t>
                      </a:r>
                      <a:r>
                        <a:rPr lang="en-US" sz="1600" baseline="0"/>
                        <a:t> thức xoá hết giá trị trong mảng và đưa nó về giá trị mặc định của kiểu. Lưu ý: Chỉ xoá giá trị, vùng nhớ vẩn còn đó, có thể tiếp tục sử dụng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Copy()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Phương</a:t>
                      </a:r>
                      <a:r>
                        <a:rPr lang="en-US" sz="1600" baseline="0"/>
                        <a:t> thức thực hiện việc copy giá trị của mảng ra một vùng nhớ mới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Phương</a:t>
                      </a:r>
                      <a:r>
                        <a:rPr lang="en-US" sz="1600" baseline="0"/>
                        <a:t> thức thực hiện việc đảo ngược thứ tự của mảng một chiều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Mảng 2 chiều trong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084"/>
            <a:ext cx="7886700" cy="4972001"/>
          </a:xfrm>
        </p:spPr>
        <p:txBody>
          <a:bodyPr>
            <a:normAutofit/>
          </a:bodyPr>
          <a:lstStyle/>
          <a:p>
            <a:pPr marL="403225" lvl="1" indent="-284163"/>
            <a:r>
              <a:rPr lang="en-US" sz="2000" b="1" dirty="0" err="1"/>
              <a:t>Đặc</a:t>
            </a:r>
            <a:r>
              <a:rPr lang="en-US" sz="2000" b="1" dirty="0"/>
              <a:t> </a:t>
            </a:r>
            <a:r>
              <a:rPr lang="en-US" sz="2000" b="1" dirty="0" err="1"/>
              <a:t>trưng</a:t>
            </a:r>
            <a:r>
              <a:rPr lang="en-US" sz="2000" b="1" dirty="0"/>
              <a:t> </a:t>
            </a:r>
            <a:r>
              <a:rPr lang="en-US" sz="2000" b="1" dirty="0" err="1"/>
              <a:t>mảng</a:t>
            </a:r>
            <a:r>
              <a:rPr lang="en-US" sz="2000" b="1" dirty="0"/>
              <a:t> 2 </a:t>
            </a:r>
            <a:r>
              <a:rPr lang="en-US" sz="2000" b="1" dirty="0" err="1"/>
              <a:t>chiều</a:t>
            </a:r>
            <a:r>
              <a:rPr lang="en-US" sz="2000" b="1" dirty="0"/>
              <a:t>:</a:t>
            </a:r>
          </a:p>
          <a:p>
            <a:pPr marL="747713" lvl="2" indent="-284163">
              <a:lnSpc>
                <a:spcPct val="100000"/>
              </a:lnSpc>
            </a:pP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mảng</a:t>
            </a:r>
            <a:r>
              <a:rPr lang="en-US" sz="1400" dirty="0"/>
              <a:t> 2 </a:t>
            </a:r>
            <a:r>
              <a:rPr lang="en-US" sz="1400" dirty="0" err="1"/>
              <a:t>chiều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qua 2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(</a:t>
            </a:r>
            <a:r>
              <a:rPr lang="en-US" sz="1400" dirty="0" err="1"/>
              <a:t>tạm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cột</a:t>
            </a:r>
            <a:r>
              <a:rPr lang="en-US" sz="1400" dirty="0"/>
              <a:t>)</a:t>
            </a:r>
          </a:p>
          <a:p>
            <a:pPr marL="747713" lvl="2" indent="-284163">
              <a:lnSpc>
                <a:spcPct val="100000"/>
              </a:lnSpc>
            </a:pP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cột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0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tăng</a:t>
            </a:r>
            <a:r>
              <a:rPr lang="en-US" sz="1400" dirty="0"/>
              <a:t> </a:t>
            </a:r>
            <a:r>
              <a:rPr lang="en-US" sz="1400" dirty="0" err="1"/>
              <a:t>dần</a:t>
            </a:r>
            <a:r>
              <a:rPr lang="en-US" sz="1400" dirty="0"/>
              <a:t>.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endParaRPr lang="en-US" sz="1400" dirty="0"/>
          </a:p>
          <a:p>
            <a:pPr marL="747713" lvl="2" indent="-284163">
              <a:lnSpc>
                <a:spcPct val="100000"/>
              </a:lnSpc>
            </a:pP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cột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ta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cột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mảng</a:t>
            </a:r>
            <a:r>
              <a:rPr lang="en-US" sz="1400" dirty="0"/>
              <a:t> 2 </a:t>
            </a:r>
            <a:r>
              <a:rPr lang="en-US" sz="1400" dirty="0" err="1"/>
              <a:t>chiều</a:t>
            </a:r>
            <a:r>
              <a:rPr lang="en-US" sz="1400" dirty="0"/>
              <a:t>.</a:t>
            </a:r>
          </a:p>
          <a:p>
            <a:pPr marL="747713" lvl="2" indent="-284163">
              <a:lnSpc>
                <a:spcPct val="100000"/>
              </a:lnSpc>
            </a:pPr>
            <a:r>
              <a:rPr lang="en-US" sz="1400" b="1" dirty="0" err="1"/>
              <a:t>Ví</a:t>
            </a:r>
            <a:r>
              <a:rPr lang="en-US" sz="1400" b="1" dirty="0"/>
              <a:t> </a:t>
            </a:r>
            <a:r>
              <a:rPr lang="en-US" sz="1400" b="1" dirty="0" err="1"/>
              <a:t>dụ</a:t>
            </a:r>
            <a:r>
              <a:rPr lang="en-US" sz="1400" b="1" dirty="0"/>
              <a:t>: </a:t>
            </a:r>
            <a:r>
              <a:rPr lang="en-US" sz="1400" dirty="0"/>
              <a:t>A[1, 2]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cách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ở</a:t>
            </a:r>
            <a:r>
              <a:rPr lang="en-US" sz="1400" b="1" dirty="0"/>
              <a:t> </a:t>
            </a:r>
            <a:r>
              <a:rPr lang="en-US" sz="1400" dirty="0" err="1"/>
              <a:t>dòng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b="1" dirty="0"/>
              <a:t> </a:t>
            </a:r>
            <a:r>
              <a:rPr lang="en-US" sz="1400" dirty="0"/>
              <a:t>2 </a:t>
            </a:r>
            <a:r>
              <a:rPr lang="en-US" sz="1400" dirty="0" err="1"/>
              <a:t>cột</a:t>
            </a:r>
            <a:r>
              <a:rPr lang="en-US" sz="1400" dirty="0"/>
              <a:t> </a:t>
            </a:r>
            <a:r>
              <a:rPr lang="en-US" sz="1400" dirty="0" err="1"/>
              <a:t>thứ</a:t>
            </a:r>
            <a:r>
              <a:rPr lang="en-US" sz="1400" b="1" dirty="0"/>
              <a:t> </a:t>
            </a:r>
            <a:r>
              <a:rPr lang="en-US" sz="1400" dirty="0"/>
              <a:t>3 (do</a:t>
            </a:r>
            <a:r>
              <a:rPr lang="en-US" sz="1400" b="1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0)</a:t>
            </a:r>
            <a:endParaRPr lang="en-US" dirty="0"/>
          </a:p>
          <a:p>
            <a:pPr marL="463550" lvl="2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18055"/>
              </p:ext>
            </p:extLst>
          </p:nvPr>
        </p:nvGraphicFramePr>
        <p:xfrm>
          <a:off x="1369621" y="3439556"/>
          <a:ext cx="6095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A[0,0]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A[0,5]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A[1,4]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A[1,5]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A[2,0]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A[2,1]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A[2,2]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A[2,5]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A[3,0]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A[3,2]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A[3,3]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A[3,5]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A[4,0]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A[4,1]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A[4,4]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A[4,5]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101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Mảng 2 chiều trong C#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4972001"/>
          </a:xfrm>
        </p:spPr>
        <p:txBody>
          <a:bodyPr>
            <a:normAutofit/>
          </a:bodyPr>
          <a:lstStyle/>
          <a:p>
            <a:r>
              <a:rPr lang="en-US" sz="2400" dirty="0"/>
              <a:t>MẢNG 2 CHIỀU TRONG C#</a:t>
            </a:r>
          </a:p>
          <a:p>
            <a:pPr lvl="1">
              <a:lnSpc>
                <a:spcPct val="100000"/>
              </a:lnSpc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  <a:r>
              <a:rPr lang="en-US" sz="1800" b="1" dirty="0" err="1"/>
              <a:t>mảng</a:t>
            </a:r>
            <a:r>
              <a:rPr lang="en-US" sz="1800" b="1" dirty="0"/>
              <a:t> 2 </a:t>
            </a:r>
            <a:r>
              <a:rPr lang="en-US" sz="1800" b="1" dirty="0" err="1"/>
              <a:t>chiều</a:t>
            </a:r>
            <a:r>
              <a:rPr lang="en-US" sz="1800" b="1" dirty="0"/>
              <a:t> C#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/>
              <a:t>&lt;data type&gt;[,] &lt;array name&gt; =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dirty="0"/>
              <a:t> &lt;data type&gt;[]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/>
              <a:t>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/>
              <a:t>{ &lt;value col 1&gt;, …, &lt;value col n&gt; },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/>
              <a:t>{ &lt;value row 1&gt;, …, &lt;value row n&gt; }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800" dirty="0"/>
              <a:t> };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dòng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mảng</a:t>
            </a:r>
            <a:r>
              <a:rPr lang="en-US" sz="1800" dirty="0"/>
              <a:t> 1 </a:t>
            </a:r>
            <a:r>
              <a:rPr lang="en-US" sz="1800" dirty="0" err="1"/>
              <a:t>chiều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mảng</a:t>
            </a:r>
            <a:r>
              <a:rPr lang="en-US" sz="1800" dirty="0"/>
              <a:t> 1 </a:t>
            </a:r>
            <a:r>
              <a:rPr lang="en-US" sz="1800" dirty="0" err="1"/>
              <a:t>chiều</a:t>
            </a:r>
            <a:r>
              <a:rPr lang="en-US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cặp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ngoặc</a:t>
            </a:r>
            <a:r>
              <a:rPr lang="en-US" sz="1800" dirty="0"/>
              <a:t> </a:t>
            </a:r>
            <a:r>
              <a:rPr lang="en-US" sz="1800" dirty="0" err="1"/>
              <a:t>ngọn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{}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bởi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phẩy</a:t>
            </a:r>
            <a:r>
              <a:rPr lang="en-US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biên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đếm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chúng</a:t>
            </a:r>
            <a:r>
              <a:rPr lang="en-US" sz="1800" dirty="0"/>
              <a:t> ta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khởi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bao </a:t>
            </a:r>
            <a:r>
              <a:rPr lang="en-US" sz="1800" dirty="0" err="1"/>
              <a:t>nhiêu</a:t>
            </a:r>
            <a:r>
              <a:rPr lang="en-US" sz="1800" dirty="0"/>
              <a:t> </a:t>
            </a:r>
            <a:r>
              <a:rPr lang="en-US" sz="1800" dirty="0" err="1"/>
              <a:t>dòng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dòng</a:t>
            </a:r>
            <a:r>
              <a:rPr lang="en-US" sz="1800" dirty="0"/>
              <a:t> bao </a:t>
            </a:r>
            <a:r>
              <a:rPr lang="en-US" sz="1800" dirty="0" err="1"/>
              <a:t>nhiêu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rồi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dòng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cột</a:t>
            </a:r>
            <a:r>
              <a:rPr lang="en-US" sz="1800" dirty="0"/>
              <a:t>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Mảng 2 chiều trong C#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4972001"/>
          </a:xfrm>
        </p:spPr>
        <p:txBody>
          <a:bodyPr>
            <a:normAutofit/>
          </a:bodyPr>
          <a:lstStyle/>
          <a:p>
            <a:r>
              <a:rPr lang="en-US" sz="2400" dirty="0"/>
              <a:t>MẢNG 2 CHIỀU TRONG C#</a:t>
            </a:r>
          </a:p>
          <a:p>
            <a:pPr lvl="1">
              <a:lnSpc>
                <a:spcPct val="100000"/>
              </a:lnSpc>
            </a:pPr>
            <a:r>
              <a:rPr lang="en-US" sz="1800" b="1" dirty="0" err="1"/>
              <a:t>Khai</a:t>
            </a:r>
            <a:r>
              <a:rPr lang="en-US" sz="1800" b="1" dirty="0"/>
              <a:t> </a:t>
            </a:r>
            <a:r>
              <a:rPr lang="en-US" sz="1800" b="1" dirty="0" err="1"/>
              <a:t>báo</a:t>
            </a:r>
            <a:r>
              <a:rPr lang="en-US" sz="1800" b="1" dirty="0"/>
              <a:t> </a:t>
            </a:r>
            <a:r>
              <a:rPr lang="en-US" sz="1800" b="1" dirty="0" err="1"/>
              <a:t>mảng</a:t>
            </a:r>
            <a:r>
              <a:rPr lang="en-US" sz="1800" b="1" dirty="0"/>
              <a:t> 2 </a:t>
            </a:r>
            <a:r>
              <a:rPr lang="en-US" sz="1800" b="1" dirty="0" err="1"/>
              <a:t>chiều</a:t>
            </a:r>
            <a:r>
              <a:rPr lang="en-US" sz="1800" b="1" dirty="0"/>
              <a:t> C#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VD1: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en-US" dirty="0"/>
              <a:t>[,] </a:t>
            </a:r>
            <a:r>
              <a:rPr lang="en-US" dirty="0" err="1"/>
              <a:t>IntArray</a:t>
            </a:r>
            <a:r>
              <a:rPr lang="en-US" dirty="0"/>
              <a:t> =</a:t>
            </a:r>
            <a:endParaRPr lang="en-US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{{1, 2},</a:t>
            </a:r>
            <a:endParaRPr lang="en-US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{3, 4},</a:t>
            </a:r>
            <a:endParaRPr lang="en-US" sz="16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/>
              <a:t>{5, 6}};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VD2: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String[,] </a:t>
            </a:r>
            <a:r>
              <a:rPr lang="en-US" dirty="0" err="1"/>
              <a:t>arrayS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String[2, 3];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VD3: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String[,] </a:t>
            </a:r>
            <a:r>
              <a:rPr lang="en-US" dirty="0" err="1"/>
              <a:t>iTNongLam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String[,]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dirty="0"/>
              <a:t>{{ “</a:t>
            </a:r>
            <a:r>
              <a:rPr lang="en-US" b="1" dirty="0">
                <a:solidFill>
                  <a:srgbClr val="0070C0"/>
                </a:solidFill>
              </a:rPr>
              <a:t>.NET</a:t>
            </a:r>
            <a:r>
              <a:rPr lang="en-US" dirty="0"/>
              <a:t>", “</a:t>
            </a:r>
            <a:r>
              <a:rPr lang="en-US" b="1" dirty="0" err="1">
                <a:solidFill>
                  <a:srgbClr val="0070C0"/>
                </a:solidFill>
              </a:rPr>
              <a:t>Java</a:t>
            </a:r>
            <a:r>
              <a:rPr lang="en-US" dirty="0" err="1"/>
              <a:t>“,”</a:t>
            </a:r>
            <a:r>
              <a:rPr lang="en-US" b="1" dirty="0" err="1">
                <a:solidFill>
                  <a:srgbClr val="0070C0"/>
                </a:solidFill>
              </a:rPr>
              <a:t>C</a:t>
            </a:r>
            <a:r>
              <a:rPr lang="en-US" b="1" dirty="0">
                <a:solidFill>
                  <a:srgbClr val="0070C0"/>
                </a:solidFill>
              </a:rPr>
              <a:t>#” </a:t>
            </a:r>
            <a:r>
              <a:rPr lang="en-US" dirty="0"/>
              <a:t>},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dirty="0"/>
              <a:t>{ “</a:t>
            </a:r>
            <a:r>
              <a:rPr lang="en-US" b="1" dirty="0">
                <a:solidFill>
                  <a:srgbClr val="0070C0"/>
                </a:solidFill>
              </a:rPr>
              <a:t>Android</a:t>
            </a:r>
            <a:r>
              <a:rPr lang="en-US" dirty="0"/>
              <a:t>”, “</a:t>
            </a:r>
            <a:r>
              <a:rPr lang="en-US" b="1" dirty="0">
                <a:solidFill>
                  <a:srgbClr val="0070C0"/>
                </a:solidFill>
              </a:rPr>
              <a:t>IOS</a:t>
            </a:r>
            <a:r>
              <a:rPr lang="en-US" dirty="0"/>
              <a:t>” }};</a:t>
            </a:r>
            <a:endParaRPr lang="en-US" sz="1600" dirty="0"/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Mảng 2 chiều trong C#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4972001"/>
          </a:xfrm>
        </p:spPr>
        <p:txBody>
          <a:bodyPr>
            <a:normAutofit/>
          </a:bodyPr>
          <a:lstStyle/>
          <a:p>
            <a:r>
              <a:rPr lang="en-US" sz="2400"/>
              <a:t>MẢNG 2 CHIỀU TRONG C#</a:t>
            </a:r>
          </a:p>
          <a:p>
            <a:pPr lvl="1"/>
            <a:r>
              <a:rPr lang="en-US" sz="2000"/>
              <a:t>Một số thuộc tính và phương thức đặc trưng của mảng 2 chiều:</a:t>
            </a:r>
          </a:p>
          <a:p>
            <a:pPr marL="914400" lvl="2" indent="0">
              <a:buNone/>
            </a:pPr>
            <a:endParaRPr lang="en-US" sz="1400"/>
          </a:p>
          <a:p>
            <a:pPr marL="914400" lvl="2" indent="0">
              <a:buNone/>
            </a:pP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79907"/>
              </p:ext>
            </p:extLst>
          </p:nvPr>
        </p:nvGraphicFramePr>
        <p:xfrm>
          <a:off x="320634" y="2157021"/>
          <a:ext cx="796834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Tên</a:t>
                      </a:r>
                      <a:r>
                        <a:rPr lang="en-US" b="1" baseline="0"/>
                        <a:t> thuộc tính hoặc phương thức</a:t>
                      </a:r>
                      <a:endParaRPr lang="en-US" b="1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Ý</a:t>
                      </a:r>
                      <a:r>
                        <a:rPr lang="en-US" baseline="0"/>
                        <a:t> nghĩa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Thuộc</a:t>
                      </a:r>
                      <a:r>
                        <a:rPr lang="en-US" baseline="0"/>
                        <a:t> tính trả về kiểu số nguyên là số phần tử tối đa của mảng (tích số dòng và số cột của mảng)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getLength(&lt;số</a:t>
                      </a:r>
                      <a:r>
                        <a:rPr lang="en-US" b="1" baseline="0"/>
                        <a:t> chiều&gt;</a:t>
                      </a:r>
                      <a:r>
                        <a:rPr lang="en-US" b="1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Trả</a:t>
                      </a:r>
                      <a:r>
                        <a:rPr lang="en-US" baseline="0"/>
                        <a:t> về số nguyên ( số phần tử trong chiều đã xác định, Lưu ý: chiều của mảng là số nguyên và được đánh dấu từ số 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Thuộc</a:t>
                      </a:r>
                      <a:r>
                        <a:rPr lang="en-US" baseline="0"/>
                        <a:t> tính trả về số nguyên đại diện cho số chiều của mảng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Clone()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Thực</a:t>
                      </a:r>
                      <a:r>
                        <a:rPr lang="en-US" baseline="0"/>
                        <a:t> hiện copy giá trị của mảng ra một vùng nhớ mới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42" y="1890384"/>
            <a:ext cx="5644515" cy="301389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072392" y="3305511"/>
            <a:ext cx="1418514" cy="696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namespace</a:t>
            </a:r>
          </a:p>
        </p:txBody>
      </p:sp>
      <p:sp>
        <p:nvSpPr>
          <p:cNvPr id="9" name="Left Arrow 8"/>
          <p:cNvSpPr/>
          <p:nvPr/>
        </p:nvSpPr>
        <p:spPr>
          <a:xfrm rot="5400000">
            <a:off x="2137512" y="4662594"/>
            <a:ext cx="1025029" cy="25280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67173" y="5480927"/>
            <a:ext cx="1418514" cy="6960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endParaRPr lang="en-US" b="1" dirty="0"/>
          </a:p>
        </p:txBody>
      </p:sp>
      <p:sp>
        <p:nvSpPr>
          <p:cNvPr id="12" name="Left Arrow 11"/>
          <p:cNvSpPr/>
          <p:nvPr/>
        </p:nvSpPr>
        <p:spPr>
          <a:xfrm>
            <a:off x="3407991" y="3568132"/>
            <a:ext cx="3609859" cy="24566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2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Mảng 2 chiều trong C#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5136461"/>
          </a:xfrm>
        </p:spPr>
        <p:txBody>
          <a:bodyPr>
            <a:normAutofit fontScale="32500" lnSpcReduction="20000"/>
          </a:bodyPr>
          <a:lstStyle/>
          <a:p>
            <a:r>
              <a:rPr lang="en-US" sz="5100" dirty="0"/>
              <a:t>MẢNG 2 CHIỀU TRONG C#</a:t>
            </a:r>
          </a:p>
          <a:p>
            <a:pPr lvl="1">
              <a:spcAft>
                <a:spcPts val="500"/>
              </a:spcAft>
            </a:pPr>
            <a:r>
              <a:rPr lang="en-US" sz="3800" b="1" dirty="0" err="1"/>
              <a:t>Chương</a:t>
            </a:r>
            <a:r>
              <a:rPr lang="en-US" sz="3800" b="1" dirty="0"/>
              <a:t> </a:t>
            </a:r>
            <a:r>
              <a:rPr lang="en-US" sz="3800" b="1" dirty="0" err="1"/>
              <a:t>trình</a:t>
            </a:r>
            <a:r>
              <a:rPr lang="en-US" sz="3800" b="1" dirty="0"/>
              <a:t> </a:t>
            </a:r>
            <a:r>
              <a:rPr lang="en-US" sz="3800" b="1" dirty="0" err="1"/>
              <a:t>sử</a:t>
            </a:r>
            <a:r>
              <a:rPr lang="en-US" sz="3800" b="1" dirty="0"/>
              <a:t> </a:t>
            </a:r>
            <a:r>
              <a:rPr lang="en-US" sz="3800" b="1" dirty="0" err="1"/>
              <a:t>dụng</a:t>
            </a:r>
            <a:r>
              <a:rPr lang="en-US" sz="3800" b="1" dirty="0"/>
              <a:t> </a:t>
            </a:r>
            <a:r>
              <a:rPr lang="en-US" sz="3800" b="1" dirty="0" err="1"/>
              <a:t>mảng</a:t>
            </a:r>
            <a:r>
              <a:rPr lang="en-US" sz="3800" b="1" dirty="0"/>
              <a:t> 2 </a:t>
            </a:r>
            <a:r>
              <a:rPr lang="en-US" sz="3800" b="1" dirty="0" err="1"/>
              <a:t>chiều</a:t>
            </a:r>
            <a:r>
              <a:rPr lang="en-US" sz="3800" b="1" dirty="0"/>
              <a:t> </a:t>
            </a:r>
            <a:r>
              <a:rPr lang="en-US" sz="3800" b="1" dirty="0" err="1"/>
              <a:t>trong</a:t>
            </a:r>
            <a:r>
              <a:rPr lang="en-US" sz="3800" b="1" dirty="0"/>
              <a:t> C#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300" b="1" dirty="0"/>
              <a:t>VD: </a:t>
            </a:r>
            <a:r>
              <a:rPr lang="en-US" sz="4300" dirty="0"/>
              <a:t>Ta </a:t>
            </a:r>
            <a:r>
              <a:rPr lang="en-US" sz="4300" dirty="0" err="1"/>
              <a:t>thử</a:t>
            </a:r>
            <a:r>
              <a:rPr lang="en-US" sz="4300" dirty="0"/>
              <a:t> </a:t>
            </a:r>
            <a:r>
              <a:rPr lang="en-US" sz="4300" dirty="0" err="1"/>
              <a:t>xét</a:t>
            </a:r>
            <a:r>
              <a:rPr lang="en-US" sz="4300" dirty="0"/>
              <a:t> 1 </a:t>
            </a:r>
            <a:r>
              <a:rPr lang="en-US" sz="4300" dirty="0" err="1"/>
              <a:t>ví</a:t>
            </a:r>
            <a:r>
              <a:rPr lang="en-US" sz="4300" dirty="0"/>
              <a:t> </a:t>
            </a:r>
            <a:r>
              <a:rPr lang="en-US" sz="4300" dirty="0" err="1"/>
              <a:t>dụ</a:t>
            </a:r>
            <a:r>
              <a:rPr lang="en-US" sz="4300" dirty="0"/>
              <a:t> </a:t>
            </a:r>
            <a:r>
              <a:rPr lang="en-US" sz="4300" dirty="0" err="1"/>
              <a:t>đơn</a:t>
            </a:r>
            <a:r>
              <a:rPr lang="en-US" sz="4300" dirty="0"/>
              <a:t> </a:t>
            </a:r>
            <a:r>
              <a:rPr lang="en-US" sz="4300" dirty="0" err="1"/>
              <a:t>giản</a:t>
            </a:r>
            <a:r>
              <a:rPr lang="en-US" sz="4300" dirty="0"/>
              <a:t> </a:t>
            </a:r>
            <a:r>
              <a:rPr lang="en-US" sz="4300" dirty="0" err="1"/>
              <a:t>đó</a:t>
            </a:r>
            <a:r>
              <a:rPr lang="en-US" sz="4300" dirty="0"/>
              <a:t> </a:t>
            </a:r>
            <a:r>
              <a:rPr lang="en-US" sz="4300" dirty="0" err="1"/>
              <a:t>là</a:t>
            </a:r>
            <a:r>
              <a:rPr lang="en-US" sz="4300" dirty="0"/>
              <a:t> </a:t>
            </a:r>
            <a:r>
              <a:rPr lang="en-US" sz="4300" dirty="0" err="1"/>
              <a:t>viết</a:t>
            </a:r>
            <a:r>
              <a:rPr lang="en-US" sz="4300" dirty="0"/>
              <a:t> </a:t>
            </a:r>
            <a:r>
              <a:rPr lang="en-US" sz="4300" dirty="0" err="1"/>
              <a:t>chương</a:t>
            </a:r>
            <a:r>
              <a:rPr lang="en-US" sz="4300" dirty="0"/>
              <a:t> </a:t>
            </a:r>
            <a:r>
              <a:rPr lang="en-US" sz="4300" dirty="0" err="1"/>
              <a:t>trình</a:t>
            </a:r>
            <a:r>
              <a:rPr lang="en-US" sz="4300" dirty="0"/>
              <a:t> </a:t>
            </a:r>
            <a:r>
              <a:rPr lang="en-US" sz="4300" dirty="0" err="1"/>
              <a:t>cho</a:t>
            </a:r>
            <a:r>
              <a:rPr lang="en-US" sz="4300" dirty="0"/>
              <a:t> </a:t>
            </a:r>
            <a:r>
              <a:rPr lang="en-US" sz="4300" dirty="0" err="1"/>
              <a:t>phép</a:t>
            </a:r>
            <a:r>
              <a:rPr lang="en-US" sz="4300" dirty="0"/>
              <a:t> </a:t>
            </a:r>
            <a:r>
              <a:rPr lang="en-US" sz="4300" dirty="0" err="1"/>
              <a:t>nhập</a:t>
            </a:r>
            <a:r>
              <a:rPr lang="en-US" sz="4300" dirty="0"/>
              <a:t> </a:t>
            </a:r>
            <a:r>
              <a:rPr lang="en-US" sz="4300" dirty="0" err="1"/>
              <a:t>vào</a:t>
            </a:r>
            <a:r>
              <a:rPr lang="en-US" sz="4300" dirty="0"/>
              <a:t> </a:t>
            </a:r>
            <a:r>
              <a:rPr lang="en-US" sz="4300" dirty="0" err="1"/>
              <a:t>giá</a:t>
            </a:r>
            <a:r>
              <a:rPr lang="en-US" sz="4300" dirty="0"/>
              <a:t> </a:t>
            </a:r>
            <a:r>
              <a:rPr lang="en-US" sz="4300" dirty="0" err="1"/>
              <a:t>trị</a:t>
            </a:r>
            <a:r>
              <a:rPr lang="en-US" sz="4300" dirty="0"/>
              <a:t> </a:t>
            </a:r>
            <a:r>
              <a:rPr lang="en-US" sz="4300" dirty="0" err="1"/>
              <a:t>số</a:t>
            </a:r>
            <a:r>
              <a:rPr lang="en-US" sz="4300" dirty="0"/>
              <a:t> </a:t>
            </a:r>
            <a:r>
              <a:rPr lang="en-US" sz="4300" dirty="0" err="1"/>
              <a:t>nguyên</a:t>
            </a:r>
            <a:r>
              <a:rPr lang="en-US" sz="4300" dirty="0"/>
              <a:t> </a:t>
            </a:r>
            <a:r>
              <a:rPr lang="en-US" sz="4300" dirty="0" err="1"/>
              <a:t>cho</a:t>
            </a:r>
            <a:r>
              <a:rPr lang="en-US" sz="4300" dirty="0"/>
              <a:t> 1 </a:t>
            </a:r>
            <a:r>
              <a:rPr lang="en-US" sz="4300" dirty="0" err="1"/>
              <a:t>mảng</a:t>
            </a:r>
            <a:r>
              <a:rPr lang="en-US" sz="4300" dirty="0"/>
              <a:t> 2 </a:t>
            </a:r>
            <a:r>
              <a:rPr lang="en-US" sz="4300" dirty="0" err="1"/>
              <a:t>chiều</a:t>
            </a:r>
            <a:r>
              <a:rPr lang="en-US" sz="4300" dirty="0"/>
              <a:t> </a:t>
            </a:r>
            <a:r>
              <a:rPr lang="en-US" sz="4300" dirty="0" err="1"/>
              <a:t>bất</a:t>
            </a:r>
            <a:r>
              <a:rPr lang="en-US" sz="4300" dirty="0"/>
              <a:t> </a:t>
            </a:r>
            <a:r>
              <a:rPr lang="en-US" sz="4300" dirty="0" err="1"/>
              <a:t>kỳ</a:t>
            </a:r>
            <a:r>
              <a:rPr lang="en-US" sz="4300" dirty="0"/>
              <a:t> </a:t>
            </a:r>
            <a:r>
              <a:rPr lang="en-US" sz="4300" dirty="0" err="1"/>
              <a:t>sau</a:t>
            </a:r>
            <a:r>
              <a:rPr lang="en-US" sz="4300" dirty="0"/>
              <a:t> </a:t>
            </a:r>
            <a:r>
              <a:rPr lang="en-US" sz="4300" dirty="0" err="1"/>
              <a:t>đó</a:t>
            </a:r>
            <a:r>
              <a:rPr lang="en-US" sz="4300" dirty="0"/>
              <a:t> in ra </a:t>
            </a:r>
            <a:r>
              <a:rPr lang="en-US" sz="4300" dirty="0" err="1"/>
              <a:t>màn</a:t>
            </a:r>
            <a:r>
              <a:rPr lang="en-US" sz="4300" dirty="0"/>
              <a:t> </a:t>
            </a:r>
            <a:r>
              <a:rPr lang="en-US" sz="4300" dirty="0" err="1"/>
              <a:t>hình</a:t>
            </a:r>
            <a:r>
              <a:rPr lang="en-US" sz="4300" dirty="0"/>
              <a:t> </a:t>
            </a:r>
            <a:r>
              <a:rPr lang="en-US" sz="4300" dirty="0" err="1"/>
              <a:t>mảng</a:t>
            </a:r>
            <a:r>
              <a:rPr lang="en-US" sz="4300" dirty="0"/>
              <a:t> </a:t>
            </a:r>
            <a:r>
              <a:rPr lang="en-US" sz="4300" dirty="0" err="1"/>
              <a:t>đã</a:t>
            </a:r>
            <a:r>
              <a:rPr lang="en-US" sz="4300" dirty="0"/>
              <a:t> </a:t>
            </a:r>
            <a:r>
              <a:rPr lang="en-US" sz="4300" dirty="0" err="1"/>
              <a:t>nhập</a:t>
            </a:r>
            <a:r>
              <a:rPr lang="en-US" sz="4300" dirty="0"/>
              <a:t> </a:t>
            </a:r>
            <a:r>
              <a:rPr lang="en-US" sz="4300" dirty="0" err="1"/>
              <a:t>kèm</a:t>
            </a:r>
            <a:r>
              <a:rPr lang="en-US" sz="4300" dirty="0"/>
              <a:t> </a:t>
            </a:r>
            <a:r>
              <a:rPr lang="en-US" sz="4300" dirty="0" err="1"/>
              <a:t>theo</a:t>
            </a:r>
            <a:r>
              <a:rPr lang="en-US" sz="4300" dirty="0"/>
              <a:t> </a:t>
            </a:r>
            <a:r>
              <a:rPr lang="en-US" sz="4300" dirty="0" err="1"/>
              <a:t>tổng</a:t>
            </a:r>
            <a:r>
              <a:rPr lang="en-US" sz="4300" dirty="0"/>
              <a:t> </a:t>
            </a:r>
            <a:r>
              <a:rPr lang="en-US" sz="4300" dirty="0" err="1"/>
              <a:t>tất</a:t>
            </a:r>
            <a:r>
              <a:rPr lang="en-US" sz="4300" dirty="0"/>
              <a:t> cả </a:t>
            </a:r>
            <a:r>
              <a:rPr lang="en-US" sz="4300" dirty="0" err="1"/>
              <a:t>các</a:t>
            </a:r>
            <a:r>
              <a:rPr lang="en-US" sz="4300" dirty="0"/>
              <a:t> </a:t>
            </a:r>
            <a:r>
              <a:rPr lang="en-US" sz="4300" dirty="0" err="1"/>
              <a:t>giá</a:t>
            </a:r>
            <a:r>
              <a:rPr lang="en-US" sz="4300" dirty="0"/>
              <a:t> </a:t>
            </a:r>
            <a:r>
              <a:rPr lang="en-US" sz="4300" dirty="0" err="1"/>
              <a:t>trị</a:t>
            </a:r>
            <a:r>
              <a:rPr lang="en-US" sz="4300" dirty="0"/>
              <a:t> </a:t>
            </a:r>
            <a:r>
              <a:rPr lang="en-US" sz="4300" dirty="0" err="1"/>
              <a:t>trong</a:t>
            </a:r>
            <a:r>
              <a:rPr lang="en-US" sz="4300" dirty="0"/>
              <a:t> </a:t>
            </a:r>
            <a:r>
              <a:rPr lang="en-US" sz="4300" dirty="0" err="1"/>
              <a:t>mảng</a:t>
            </a:r>
            <a:r>
              <a:rPr lang="en-US" sz="4300" dirty="0"/>
              <a:t>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dirty="0" err="1"/>
              <a:t>Console.Write</a:t>
            </a:r>
            <a:r>
              <a:rPr lang="en-US" sz="3700" dirty="0"/>
              <a:t>(" </a:t>
            </a:r>
            <a:r>
              <a:rPr lang="en-US" sz="3700" b="1" dirty="0">
                <a:solidFill>
                  <a:srgbClr val="0070C0"/>
                </a:solidFill>
              </a:rPr>
              <a:t>Moi ban </a:t>
            </a:r>
            <a:r>
              <a:rPr lang="en-US" sz="3700" b="1" dirty="0" err="1">
                <a:solidFill>
                  <a:srgbClr val="0070C0"/>
                </a:solidFill>
              </a:rPr>
              <a:t>nhap</a:t>
            </a:r>
            <a:r>
              <a:rPr lang="en-US" sz="3700" b="1" dirty="0">
                <a:solidFill>
                  <a:srgbClr val="0070C0"/>
                </a:solidFill>
              </a:rPr>
              <a:t> so dong </a:t>
            </a:r>
            <a:r>
              <a:rPr lang="en-US" sz="3700" b="1" dirty="0" err="1">
                <a:solidFill>
                  <a:srgbClr val="0070C0"/>
                </a:solidFill>
              </a:rPr>
              <a:t>cua</a:t>
            </a:r>
            <a:r>
              <a:rPr lang="en-US" sz="3700" b="1" dirty="0">
                <a:solidFill>
                  <a:srgbClr val="0070C0"/>
                </a:solidFill>
              </a:rPr>
              <a:t> </a:t>
            </a:r>
            <a:r>
              <a:rPr lang="en-US" sz="3700" b="1" dirty="0" err="1">
                <a:solidFill>
                  <a:srgbClr val="0070C0"/>
                </a:solidFill>
              </a:rPr>
              <a:t>mang</a:t>
            </a:r>
            <a:r>
              <a:rPr lang="en-US" sz="3700" b="1" dirty="0">
                <a:solidFill>
                  <a:srgbClr val="0070C0"/>
                </a:solidFill>
              </a:rPr>
              <a:t>: </a:t>
            </a:r>
            <a:r>
              <a:rPr lang="en-US" sz="3700" dirty="0"/>
              <a:t>");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FF0000"/>
                </a:solidFill>
              </a:rPr>
              <a:t>int</a:t>
            </a:r>
            <a:r>
              <a:rPr lang="en-US" sz="3700" dirty="0"/>
              <a:t> Rows = </a:t>
            </a:r>
            <a:r>
              <a:rPr lang="en-US" sz="3700" b="1" dirty="0" err="1">
                <a:solidFill>
                  <a:srgbClr val="FF0000"/>
                </a:solidFill>
              </a:rPr>
              <a:t>int</a:t>
            </a:r>
            <a:r>
              <a:rPr lang="en-US" sz="3700" dirty="0" err="1"/>
              <a:t>.Parse</a:t>
            </a:r>
            <a:r>
              <a:rPr lang="en-US" sz="3700" dirty="0"/>
              <a:t>(</a:t>
            </a:r>
            <a:r>
              <a:rPr lang="en-US" sz="3700" dirty="0" err="1"/>
              <a:t>Console.ReadLine</a:t>
            </a:r>
            <a:r>
              <a:rPr lang="en-US" sz="3700" dirty="0"/>
              <a:t>());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dirty="0" err="1"/>
              <a:t>Console.Write</a:t>
            </a:r>
            <a:r>
              <a:rPr lang="en-US" sz="3700" dirty="0"/>
              <a:t>(" </a:t>
            </a:r>
            <a:r>
              <a:rPr lang="en-US" sz="3700" b="1" dirty="0">
                <a:solidFill>
                  <a:srgbClr val="0070C0"/>
                </a:solidFill>
              </a:rPr>
              <a:t>Moi ban </a:t>
            </a:r>
            <a:r>
              <a:rPr lang="en-US" sz="3700" b="1" dirty="0" err="1">
                <a:solidFill>
                  <a:srgbClr val="0070C0"/>
                </a:solidFill>
              </a:rPr>
              <a:t>nhap</a:t>
            </a:r>
            <a:r>
              <a:rPr lang="en-US" sz="3700" b="1" dirty="0">
                <a:solidFill>
                  <a:srgbClr val="0070C0"/>
                </a:solidFill>
              </a:rPr>
              <a:t> so cot </a:t>
            </a:r>
            <a:r>
              <a:rPr lang="en-US" sz="3700" b="1" dirty="0" err="1">
                <a:solidFill>
                  <a:srgbClr val="0070C0"/>
                </a:solidFill>
              </a:rPr>
              <a:t>cua</a:t>
            </a:r>
            <a:r>
              <a:rPr lang="en-US" sz="3700" b="1" dirty="0">
                <a:solidFill>
                  <a:srgbClr val="0070C0"/>
                </a:solidFill>
              </a:rPr>
              <a:t> </a:t>
            </a:r>
            <a:r>
              <a:rPr lang="en-US" sz="3700" b="1" dirty="0" err="1">
                <a:solidFill>
                  <a:srgbClr val="0070C0"/>
                </a:solidFill>
              </a:rPr>
              <a:t>mang</a:t>
            </a:r>
            <a:r>
              <a:rPr lang="en-US" sz="3700" b="1" dirty="0">
                <a:solidFill>
                  <a:srgbClr val="0070C0"/>
                </a:solidFill>
              </a:rPr>
              <a:t>: </a:t>
            </a:r>
            <a:r>
              <a:rPr lang="en-US" sz="3700" dirty="0"/>
              <a:t>");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FF0000"/>
                </a:solidFill>
              </a:rPr>
              <a:t>int</a:t>
            </a:r>
            <a:r>
              <a:rPr lang="en-US" sz="3700" dirty="0"/>
              <a:t> Columns = </a:t>
            </a:r>
            <a:r>
              <a:rPr lang="en-US" sz="3700" b="1" dirty="0" err="1">
                <a:solidFill>
                  <a:srgbClr val="FF0000"/>
                </a:solidFill>
              </a:rPr>
              <a:t>int</a:t>
            </a:r>
            <a:r>
              <a:rPr lang="en-US" sz="3700" dirty="0" err="1"/>
              <a:t>.Parse</a:t>
            </a:r>
            <a:r>
              <a:rPr lang="en-US" sz="3700" dirty="0"/>
              <a:t>(</a:t>
            </a:r>
            <a:r>
              <a:rPr lang="en-US" sz="3700" dirty="0" err="1"/>
              <a:t>Console.ReadLine</a:t>
            </a:r>
            <a:r>
              <a:rPr lang="en-US" sz="3700" dirty="0"/>
              <a:t>());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00B050"/>
                </a:solidFill>
              </a:rPr>
              <a:t>//</a:t>
            </a:r>
            <a:r>
              <a:rPr lang="en-US" sz="3700" b="1" dirty="0" err="1">
                <a:solidFill>
                  <a:srgbClr val="00B050"/>
                </a:solidFill>
              </a:rPr>
              <a:t>Tạo</a:t>
            </a:r>
            <a:r>
              <a:rPr lang="en-US" sz="3700" b="1" dirty="0">
                <a:solidFill>
                  <a:srgbClr val="00B050"/>
                </a:solidFill>
              </a:rPr>
              <a:t> 1 </a:t>
            </a:r>
            <a:r>
              <a:rPr lang="en-US" sz="3700" b="1" dirty="0" err="1">
                <a:solidFill>
                  <a:srgbClr val="00B050"/>
                </a:solidFill>
              </a:rPr>
              <a:t>mảng</a:t>
            </a:r>
            <a:r>
              <a:rPr lang="en-US" sz="3700" b="1" dirty="0">
                <a:solidFill>
                  <a:srgbClr val="00B050"/>
                </a:solidFill>
              </a:rPr>
              <a:t> 2 </a:t>
            </a:r>
            <a:r>
              <a:rPr lang="en-US" sz="3700" b="1" dirty="0" err="1">
                <a:solidFill>
                  <a:srgbClr val="00B050"/>
                </a:solidFill>
              </a:rPr>
              <a:t>chiều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với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số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dòng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và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số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cột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đã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nhập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FF0000"/>
                </a:solidFill>
              </a:rPr>
              <a:t>int</a:t>
            </a:r>
            <a:r>
              <a:rPr lang="en-US" sz="3700" dirty="0"/>
              <a:t>[,] </a:t>
            </a:r>
            <a:r>
              <a:rPr lang="en-US" sz="3700" dirty="0" err="1"/>
              <a:t>IntArray</a:t>
            </a:r>
            <a:r>
              <a:rPr lang="en-US" sz="3700" dirty="0"/>
              <a:t> = </a:t>
            </a:r>
            <a:r>
              <a:rPr lang="en-US" sz="3700" b="1" dirty="0">
                <a:solidFill>
                  <a:srgbClr val="FF0000"/>
                </a:solidFill>
              </a:rPr>
              <a:t>new</a:t>
            </a:r>
            <a:r>
              <a:rPr lang="en-US" sz="3700" dirty="0"/>
              <a:t> </a:t>
            </a:r>
            <a:r>
              <a:rPr lang="en-US" sz="3700" b="1" dirty="0">
                <a:solidFill>
                  <a:srgbClr val="FF0000"/>
                </a:solidFill>
              </a:rPr>
              <a:t>int</a:t>
            </a:r>
            <a:r>
              <a:rPr lang="en-US" sz="3700" dirty="0"/>
              <a:t>[Rows, Columns];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00B050"/>
                </a:solidFill>
              </a:rPr>
              <a:t>/** </a:t>
            </a:r>
            <a:r>
              <a:rPr lang="en-US" sz="3700" b="1" dirty="0" err="1">
                <a:solidFill>
                  <a:srgbClr val="00B050"/>
                </a:solidFill>
              </a:rPr>
              <a:t>Duyệt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mảng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để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nhập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giá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trị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cho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các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phần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tử</a:t>
            </a:r>
            <a:endParaRPr lang="en-US" sz="3700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00B050"/>
                </a:solidFill>
              </a:rPr>
              <a:t>* </a:t>
            </a:r>
            <a:r>
              <a:rPr lang="en-US" sz="3700" b="1" dirty="0" err="1">
                <a:solidFill>
                  <a:srgbClr val="00B050"/>
                </a:solidFill>
              </a:rPr>
              <a:t>Chủ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yếu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minh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họa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cách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sử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dụng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mảng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nên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bỏ</a:t>
            </a:r>
            <a:r>
              <a:rPr lang="en-US" sz="3700" b="1" dirty="0">
                <a:solidFill>
                  <a:srgbClr val="00B050"/>
                </a:solidFill>
              </a:rPr>
              <a:t> qua </a:t>
            </a:r>
            <a:r>
              <a:rPr lang="en-US" sz="3700" b="1" dirty="0" err="1">
                <a:solidFill>
                  <a:srgbClr val="00B050"/>
                </a:solidFill>
              </a:rPr>
              <a:t>các</a:t>
            </a:r>
            <a:endParaRPr lang="en-US" sz="3700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 err="1">
                <a:solidFill>
                  <a:srgbClr val="00B050"/>
                </a:solidFill>
              </a:rPr>
              <a:t>bước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kiểm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tra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dữ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liệu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mà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ép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kiểu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trực</a:t>
            </a:r>
            <a:r>
              <a:rPr lang="en-US" sz="3700" b="1" dirty="0">
                <a:solidFill>
                  <a:srgbClr val="00B050"/>
                </a:solidFill>
              </a:rPr>
              <a:t> </a:t>
            </a:r>
            <a:r>
              <a:rPr lang="en-US" sz="3700" b="1" dirty="0" err="1">
                <a:solidFill>
                  <a:srgbClr val="00B050"/>
                </a:solidFill>
              </a:rPr>
              <a:t>tiếp</a:t>
            </a:r>
            <a:r>
              <a:rPr lang="en-US" sz="3700" b="1" dirty="0">
                <a:solidFill>
                  <a:srgbClr val="00B050"/>
                </a:solidFill>
              </a:rPr>
              <a:t> 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FF0000"/>
                </a:solidFill>
              </a:rPr>
              <a:t>for </a:t>
            </a:r>
            <a:r>
              <a:rPr lang="en-US" sz="3700" dirty="0"/>
              <a:t>(</a:t>
            </a:r>
            <a:r>
              <a:rPr lang="en-US" sz="3700" b="1" dirty="0">
                <a:solidFill>
                  <a:srgbClr val="FF0000"/>
                </a:solidFill>
              </a:rPr>
              <a:t>int</a:t>
            </a:r>
            <a:r>
              <a:rPr lang="en-US" sz="3700" dirty="0"/>
              <a:t> </a:t>
            </a:r>
            <a:r>
              <a:rPr lang="en-US" sz="3700" dirty="0" err="1"/>
              <a:t>i</a:t>
            </a:r>
            <a:r>
              <a:rPr lang="en-US" sz="3700" dirty="0"/>
              <a:t> = 0; </a:t>
            </a:r>
            <a:r>
              <a:rPr lang="en-US" sz="3700" dirty="0" err="1"/>
              <a:t>i</a:t>
            </a:r>
            <a:r>
              <a:rPr lang="en-US" sz="3700" dirty="0"/>
              <a:t> &lt; </a:t>
            </a:r>
            <a:r>
              <a:rPr lang="en-US" sz="3700" dirty="0" err="1"/>
              <a:t>IntArray.GetLength</a:t>
            </a:r>
            <a:r>
              <a:rPr lang="en-US" sz="3700" dirty="0"/>
              <a:t>(0); </a:t>
            </a:r>
            <a:r>
              <a:rPr lang="en-US" sz="3700" dirty="0" err="1"/>
              <a:t>i</a:t>
            </a:r>
            <a:r>
              <a:rPr lang="en-US" sz="3700" dirty="0"/>
              <a:t>++){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b="1" dirty="0">
                <a:solidFill>
                  <a:srgbClr val="FF0000"/>
                </a:solidFill>
              </a:rPr>
              <a:t>for</a:t>
            </a:r>
            <a:r>
              <a:rPr lang="en-US" sz="3700" dirty="0"/>
              <a:t> (</a:t>
            </a:r>
            <a:r>
              <a:rPr lang="en-US" sz="3700" b="1" dirty="0">
                <a:solidFill>
                  <a:srgbClr val="FF0000"/>
                </a:solidFill>
              </a:rPr>
              <a:t>int</a:t>
            </a:r>
            <a:r>
              <a:rPr lang="en-US" sz="3700" dirty="0"/>
              <a:t> j = 0; j &lt; </a:t>
            </a:r>
            <a:r>
              <a:rPr lang="en-US" sz="3700" dirty="0" err="1"/>
              <a:t>IntArray.GetLength</a:t>
            </a:r>
            <a:r>
              <a:rPr lang="en-US" sz="3700" dirty="0"/>
              <a:t>(1); </a:t>
            </a:r>
            <a:r>
              <a:rPr lang="en-US" sz="3700" dirty="0" err="1"/>
              <a:t>j++</a:t>
            </a:r>
            <a:r>
              <a:rPr lang="en-US" sz="3700" dirty="0"/>
              <a:t>){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dirty="0" err="1"/>
              <a:t>Console.Write</a:t>
            </a:r>
            <a:r>
              <a:rPr lang="en-US" sz="3700" dirty="0"/>
              <a:t>(" </a:t>
            </a:r>
            <a:r>
              <a:rPr lang="en-US" sz="3700" b="1" dirty="0">
                <a:solidFill>
                  <a:srgbClr val="0070C0"/>
                </a:solidFill>
              </a:rPr>
              <a:t>Moi ban </a:t>
            </a:r>
            <a:r>
              <a:rPr lang="en-US" sz="3700" b="1" dirty="0" err="1">
                <a:solidFill>
                  <a:srgbClr val="0070C0"/>
                </a:solidFill>
              </a:rPr>
              <a:t>nhap</a:t>
            </a:r>
            <a:r>
              <a:rPr lang="en-US" sz="3700" b="1" dirty="0">
                <a:solidFill>
                  <a:srgbClr val="0070C0"/>
                </a:solidFill>
              </a:rPr>
              <a:t> phan </a:t>
            </a:r>
            <a:r>
              <a:rPr lang="en-US" sz="3700" b="1" dirty="0" err="1">
                <a:solidFill>
                  <a:srgbClr val="0070C0"/>
                </a:solidFill>
              </a:rPr>
              <a:t>tu</a:t>
            </a:r>
            <a:r>
              <a:rPr lang="en-US" sz="3700" b="1" dirty="0">
                <a:solidFill>
                  <a:srgbClr val="0070C0"/>
                </a:solidFill>
              </a:rPr>
              <a:t> </a:t>
            </a:r>
            <a:r>
              <a:rPr lang="en-US" sz="3700" b="1" dirty="0" err="1">
                <a:solidFill>
                  <a:srgbClr val="0070C0"/>
                </a:solidFill>
              </a:rPr>
              <a:t>IntArray</a:t>
            </a:r>
            <a:r>
              <a:rPr lang="en-US" sz="3700" b="1" dirty="0">
                <a:solidFill>
                  <a:srgbClr val="0070C0"/>
                </a:solidFill>
              </a:rPr>
              <a:t>[{0}, {1}] = </a:t>
            </a:r>
            <a:r>
              <a:rPr lang="en-US" sz="3700" dirty="0"/>
              <a:t>", </a:t>
            </a:r>
            <a:r>
              <a:rPr lang="en-US" sz="3700" dirty="0" err="1"/>
              <a:t>i</a:t>
            </a:r>
            <a:r>
              <a:rPr lang="en-US" sz="3700" dirty="0"/>
              <a:t>, j);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dirty="0" err="1"/>
              <a:t>IntArray</a:t>
            </a:r>
            <a:r>
              <a:rPr lang="en-US" sz="3700" dirty="0"/>
              <a:t>[</a:t>
            </a:r>
            <a:r>
              <a:rPr lang="en-US" sz="3700" dirty="0" err="1"/>
              <a:t>i</a:t>
            </a:r>
            <a:r>
              <a:rPr lang="en-US" sz="3700" dirty="0"/>
              <a:t>, j] = </a:t>
            </a:r>
            <a:r>
              <a:rPr lang="en-US" sz="3700" b="1" dirty="0" err="1">
                <a:solidFill>
                  <a:srgbClr val="FF0000"/>
                </a:solidFill>
              </a:rPr>
              <a:t>int</a:t>
            </a:r>
            <a:r>
              <a:rPr lang="en-US" sz="3700" dirty="0" err="1"/>
              <a:t>.Parse</a:t>
            </a:r>
            <a:r>
              <a:rPr lang="en-US" sz="3700" dirty="0"/>
              <a:t>(</a:t>
            </a:r>
            <a:r>
              <a:rPr lang="en-US" sz="3700" dirty="0" err="1"/>
              <a:t>Console.ReadLine</a:t>
            </a:r>
            <a:r>
              <a:rPr lang="en-US" sz="3700" dirty="0"/>
              <a:t>());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700" dirty="0"/>
              <a:t>}}</a:t>
            </a:r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2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Mảng 2 chiều trong C#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5136461"/>
          </a:xfrm>
        </p:spPr>
        <p:txBody>
          <a:bodyPr>
            <a:normAutofit fontScale="25000" lnSpcReduction="20000"/>
          </a:bodyPr>
          <a:lstStyle/>
          <a:p>
            <a:r>
              <a:rPr lang="en-US" sz="4200" dirty="0"/>
              <a:t>MẢNG 2 CHIỀU TRONG C#</a:t>
            </a:r>
          </a:p>
          <a:p>
            <a:pPr lvl="1">
              <a:lnSpc>
                <a:spcPct val="120000"/>
              </a:lnSpc>
              <a:spcAft>
                <a:spcPts val="500"/>
              </a:spcAft>
            </a:pPr>
            <a:r>
              <a:rPr lang="en-US" sz="5600" b="1" dirty="0" err="1"/>
              <a:t>Chương</a:t>
            </a:r>
            <a:r>
              <a:rPr lang="en-US" sz="5600" b="1" dirty="0"/>
              <a:t> </a:t>
            </a:r>
            <a:r>
              <a:rPr lang="en-US" sz="5600" b="1" dirty="0" err="1"/>
              <a:t>trình</a:t>
            </a:r>
            <a:r>
              <a:rPr lang="en-US" sz="5600" b="1" dirty="0"/>
              <a:t> </a:t>
            </a:r>
            <a:r>
              <a:rPr lang="en-US" sz="5600" b="1" dirty="0" err="1"/>
              <a:t>sử</a:t>
            </a:r>
            <a:r>
              <a:rPr lang="en-US" sz="5600" b="1" dirty="0"/>
              <a:t> </a:t>
            </a:r>
            <a:r>
              <a:rPr lang="en-US" sz="5600" b="1" dirty="0" err="1"/>
              <a:t>dụng</a:t>
            </a:r>
            <a:r>
              <a:rPr lang="en-US" sz="5600" b="1" dirty="0"/>
              <a:t> </a:t>
            </a:r>
            <a:r>
              <a:rPr lang="en-US" sz="5600" b="1" dirty="0" err="1"/>
              <a:t>mảng</a:t>
            </a:r>
            <a:r>
              <a:rPr lang="en-US" sz="5600" b="1" dirty="0"/>
              <a:t> 2 </a:t>
            </a:r>
            <a:r>
              <a:rPr lang="en-US" sz="5600" b="1" dirty="0" err="1"/>
              <a:t>chiều</a:t>
            </a:r>
            <a:r>
              <a:rPr lang="en-US" sz="5600" b="1" dirty="0"/>
              <a:t> </a:t>
            </a:r>
            <a:r>
              <a:rPr lang="en-US" sz="5600" b="1" dirty="0" err="1"/>
              <a:t>trong</a:t>
            </a:r>
            <a:r>
              <a:rPr lang="en-US" sz="5600" b="1" dirty="0"/>
              <a:t> C#</a:t>
            </a:r>
          </a:p>
          <a:p>
            <a:pPr marL="457200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sz="5600" dirty="0"/>
              <a:t>In </a:t>
            </a:r>
            <a:r>
              <a:rPr lang="en-US" sz="5600" dirty="0" err="1"/>
              <a:t>mảng</a:t>
            </a:r>
            <a:r>
              <a:rPr lang="en-US" sz="5600" dirty="0"/>
              <a:t> 2 </a:t>
            </a:r>
            <a:r>
              <a:rPr lang="en-US" sz="5600" dirty="0" err="1"/>
              <a:t>chiều</a:t>
            </a:r>
            <a:r>
              <a:rPr lang="en-US" sz="5600" dirty="0"/>
              <a:t> </a:t>
            </a:r>
            <a:r>
              <a:rPr lang="en-US" sz="5600" dirty="0" err="1"/>
              <a:t>đã</a:t>
            </a:r>
            <a:r>
              <a:rPr lang="en-US" sz="5600" dirty="0"/>
              <a:t> </a:t>
            </a:r>
            <a:r>
              <a:rPr lang="en-US" sz="5600" dirty="0" err="1"/>
              <a:t>nhập</a:t>
            </a:r>
            <a:r>
              <a:rPr lang="en-US" sz="5600" dirty="0"/>
              <a:t> </a:t>
            </a:r>
            <a:r>
              <a:rPr lang="en-US" sz="5600" dirty="0" err="1"/>
              <a:t>và</a:t>
            </a:r>
            <a:r>
              <a:rPr lang="en-US" sz="5600" dirty="0"/>
              <a:t> </a:t>
            </a:r>
            <a:r>
              <a:rPr lang="en-US" sz="5600" dirty="0" err="1"/>
              <a:t>kết</a:t>
            </a:r>
            <a:r>
              <a:rPr lang="en-US" sz="5600" dirty="0"/>
              <a:t> </a:t>
            </a:r>
            <a:r>
              <a:rPr lang="en-US" sz="5600" dirty="0" err="1"/>
              <a:t>quả</a:t>
            </a:r>
            <a:r>
              <a:rPr lang="en-US" sz="5600" dirty="0"/>
              <a:t> </a:t>
            </a:r>
            <a:r>
              <a:rPr lang="en-US" sz="5600" dirty="0" err="1"/>
              <a:t>tính</a:t>
            </a:r>
            <a:r>
              <a:rPr lang="en-US" sz="5600" dirty="0"/>
              <a:t> </a:t>
            </a:r>
            <a:r>
              <a:rPr lang="en-US" sz="5600" dirty="0" err="1"/>
              <a:t>tổng</a:t>
            </a:r>
            <a:r>
              <a:rPr lang="en-US" sz="5600" dirty="0"/>
              <a:t> ra </a:t>
            </a:r>
            <a:r>
              <a:rPr lang="en-US" sz="5600" dirty="0" err="1"/>
              <a:t>màn</a:t>
            </a:r>
            <a:r>
              <a:rPr lang="en-US" sz="5600" dirty="0"/>
              <a:t> </a:t>
            </a:r>
            <a:r>
              <a:rPr lang="en-US" sz="5600" dirty="0" err="1"/>
              <a:t>hình</a:t>
            </a:r>
            <a:endParaRPr lang="en-US" sz="5600" dirty="0"/>
          </a:p>
          <a:p>
            <a:pPr marL="457200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sz="4800" b="1" dirty="0">
                <a:solidFill>
                  <a:srgbClr val="00B050"/>
                </a:solidFill>
              </a:rPr>
              <a:t>/*</a:t>
            </a:r>
            <a:endParaRPr lang="en-US" sz="4000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sz="4800" b="1" dirty="0">
                <a:solidFill>
                  <a:srgbClr val="00B050"/>
                </a:solidFill>
              </a:rPr>
              <a:t>In </a:t>
            </a:r>
            <a:r>
              <a:rPr lang="en-US" sz="4800" b="1" dirty="0" err="1">
                <a:solidFill>
                  <a:srgbClr val="00B050"/>
                </a:solidFill>
              </a:rPr>
              <a:t>mảng</a:t>
            </a:r>
            <a:r>
              <a:rPr lang="en-US" sz="4800" b="1" dirty="0">
                <a:solidFill>
                  <a:srgbClr val="00B050"/>
                </a:solidFill>
              </a:rPr>
              <a:t> 2 </a:t>
            </a:r>
            <a:r>
              <a:rPr lang="en-US" sz="4800" b="1" dirty="0" err="1">
                <a:solidFill>
                  <a:srgbClr val="00B050"/>
                </a:solidFill>
              </a:rPr>
              <a:t>chiều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đã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nhập</a:t>
            </a:r>
            <a:r>
              <a:rPr lang="en-US" sz="4800" b="1" dirty="0">
                <a:solidFill>
                  <a:srgbClr val="00B050"/>
                </a:solidFill>
              </a:rPr>
              <a:t> ra </a:t>
            </a:r>
            <a:r>
              <a:rPr lang="en-US" sz="4800" b="1" dirty="0" err="1">
                <a:solidFill>
                  <a:srgbClr val="00B050"/>
                </a:solidFill>
              </a:rPr>
              <a:t>màn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hình</a:t>
            </a:r>
            <a:endParaRPr lang="en-US" sz="4000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sz="4800" b="1" dirty="0" err="1">
                <a:solidFill>
                  <a:srgbClr val="00B050"/>
                </a:solidFill>
              </a:rPr>
              <a:t>Để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tính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tổng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các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giá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trị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trong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mảng</a:t>
            </a:r>
            <a:r>
              <a:rPr lang="en-US" sz="4800" b="1" dirty="0">
                <a:solidFill>
                  <a:srgbClr val="00B050"/>
                </a:solidFill>
              </a:rPr>
              <a:t> ta </a:t>
            </a:r>
            <a:r>
              <a:rPr lang="en-US" sz="4800" b="1" dirty="0" err="1">
                <a:solidFill>
                  <a:srgbClr val="00B050"/>
                </a:solidFill>
              </a:rPr>
              <a:t>chỉ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cần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duyệt</a:t>
            </a:r>
            <a:r>
              <a:rPr lang="en-US" sz="4800" b="1" dirty="0">
                <a:solidFill>
                  <a:srgbClr val="00B050"/>
                </a:solidFill>
              </a:rPr>
              <a:t> qua </a:t>
            </a:r>
            <a:r>
              <a:rPr lang="en-US" sz="4800" b="1" dirty="0" err="1">
                <a:solidFill>
                  <a:srgbClr val="00B050"/>
                </a:solidFill>
              </a:rPr>
              <a:t>các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phần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tử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và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cộng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chúng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lại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với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nhau</a:t>
            </a:r>
            <a:endParaRPr lang="en-US" sz="4000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800" b="1" dirty="0">
                <a:solidFill>
                  <a:srgbClr val="00B050"/>
                </a:solidFill>
              </a:rPr>
              <a:t>*/</a:t>
            </a:r>
            <a:endParaRPr lang="en-US" sz="4000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b="1" dirty="0">
                <a:solidFill>
                  <a:srgbClr val="FF0000"/>
                </a:solidFill>
              </a:rPr>
              <a:t>int</a:t>
            </a:r>
            <a:r>
              <a:rPr lang="en-US" sz="4800" dirty="0"/>
              <a:t> Sum = 0;</a:t>
            </a:r>
            <a:endParaRPr lang="en-US" sz="56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dirty="0" err="1"/>
              <a:t>Console.WriteLine</a:t>
            </a:r>
            <a:r>
              <a:rPr lang="en-US" sz="4800" dirty="0"/>
              <a:t>(“ </a:t>
            </a:r>
            <a:r>
              <a:rPr lang="en-US" sz="4800" b="1" dirty="0">
                <a:solidFill>
                  <a:srgbClr val="0070C0"/>
                </a:solidFill>
              </a:rPr>
              <a:t>\n </a:t>
            </a:r>
            <a:r>
              <a:rPr lang="en-US" sz="4800" b="1" dirty="0" err="1">
                <a:solidFill>
                  <a:srgbClr val="0070C0"/>
                </a:solidFill>
              </a:rPr>
              <a:t>Mang</a:t>
            </a:r>
            <a:r>
              <a:rPr lang="en-US" sz="4800" b="1" dirty="0">
                <a:solidFill>
                  <a:srgbClr val="0070C0"/>
                </a:solidFill>
              </a:rPr>
              <a:t> ban </a:t>
            </a:r>
            <a:r>
              <a:rPr lang="en-US" sz="4800" b="1" dirty="0" err="1">
                <a:solidFill>
                  <a:srgbClr val="0070C0"/>
                </a:solidFill>
              </a:rPr>
              <a:t>vua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 err="1">
                <a:solidFill>
                  <a:srgbClr val="0070C0"/>
                </a:solidFill>
              </a:rPr>
              <a:t>nhap</a:t>
            </a:r>
            <a:r>
              <a:rPr lang="en-US" sz="4800" b="1" dirty="0">
                <a:solidFill>
                  <a:srgbClr val="0070C0"/>
                </a:solidFill>
              </a:rPr>
              <a:t> la: </a:t>
            </a:r>
            <a:r>
              <a:rPr lang="en-US" sz="4800" dirty="0"/>
              <a:t>");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b="1" dirty="0">
                <a:solidFill>
                  <a:srgbClr val="FF0000"/>
                </a:solidFill>
              </a:rPr>
              <a:t>for</a:t>
            </a:r>
            <a:r>
              <a:rPr lang="en-US" sz="4800" dirty="0"/>
              <a:t> (</a:t>
            </a:r>
            <a:r>
              <a:rPr lang="en-US" sz="4800" b="1" dirty="0">
                <a:solidFill>
                  <a:srgbClr val="FF0000"/>
                </a:solidFill>
              </a:rPr>
              <a:t>int</a:t>
            </a:r>
            <a:r>
              <a:rPr lang="en-US" sz="4800" dirty="0"/>
              <a:t> </a:t>
            </a:r>
            <a:r>
              <a:rPr lang="en-US" sz="4800" dirty="0" err="1"/>
              <a:t>i</a:t>
            </a:r>
            <a:r>
              <a:rPr lang="en-US" sz="4800" dirty="0"/>
              <a:t> = 0; </a:t>
            </a:r>
            <a:r>
              <a:rPr lang="en-US" sz="4800" dirty="0" err="1"/>
              <a:t>i</a:t>
            </a:r>
            <a:r>
              <a:rPr lang="en-US" sz="4800" dirty="0"/>
              <a:t> &lt; </a:t>
            </a:r>
            <a:r>
              <a:rPr lang="en-US" sz="4800" dirty="0" err="1"/>
              <a:t>IntArray.GetLength</a:t>
            </a:r>
            <a:r>
              <a:rPr lang="en-US" sz="4800" dirty="0"/>
              <a:t>(0); </a:t>
            </a:r>
            <a:r>
              <a:rPr lang="en-US" sz="4800" dirty="0" err="1"/>
              <a:t>i</a:t>
            </a:r>
            <a:r>
              <a:rPr lang="en-US" sz="4800" dirty="0"/>
              <a:t>++) {</a:t>
            </a:r>
            <a:endParaRPr lang="en-US" sz="56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dirty="0"/>
              <a:t>	</a:t>
            </a:r>
            <a:r>
              <a:rPr lang="en-US" sz="4800" b="1" dirty="0">
                <a:solidFill>
                  <a:srgbClr val="FF0000"/>
                </a:solidFill>
              </a:rPr>
              <a:t>for</a:t>
            </a:r>
            <a:r>
              <a:rPr lang="en-US" sz="4800" dirty="0"/>
              <a:t> (</a:t>
            </a:r>
            <a:r>
              <a:rPr lang="en-US" sz="4800" b="1" dirty="0">
                <a:solidFill>
                  <a:srgbClr val="FF0000"/>
                </a:solidFill>
              </a:rPr>
              <a:t>int</a:t>
            </a:r>
            <a:r>
              <a:rPr lang="en-US" sz="4800" dirty="0"/>
              <a:t> j = 0; j &lt; </a:t>
            </a:r>
            <a:r>
              <a:rPr lang="en-US" sz="4800" dirty="0" err="1"/>
              <a:t>IntArray.GetLength</a:t>
            </a:r>
            <a:r>
              <a:rPr lang="en-US" sz="4800" dirty="0"/>
              <a:t>(1); </a:t>
            </a:r>
            <a:r>
              <a:rPr lang="en-US" sz="4800" dirty="0" err="1"/>
              <a:t>j++</a:t>
            </a:r>
            <a:r>
              <a:rPr lang="en-US" sz="4800" dirty="0"/>
              <a:t>){</a:t>
            </a:r>
            <a:endParaRPr lang="en-US" sz="4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dirty="0"/>
              <a:t>	</a:t>
            </a:r>
            <a:r>
              <a:rPr lang="en-US" sz="4800" dirty="0" err="1"/>
              <a:t>Console.Write</a:t>
            </a:r>
            <a:r>
              <a:rPr lang="en-US" sz="4800" dirty="0"/>
              <a:t>(</a:t>
            </a:r>
            <a:r>
              <a:rPr lang="en-US" sz="4800" dirty="0" err="1"/>
              <a:t>IntArray</a:t>
            </a:r>
            <a:r>
              <a:rPr lang="en-US" sz="4800" dirty="0"/>
              <a:t>[</a:t>
            </a:r>
            <a:r>
              <a:rPr lang="en-US" sz="4800" dirty="0" err="1"/>
              <a:t>i</a:t>
            </a:r>
            <a:r>
              <a:rPr lang="en-US" sz="4800" dirty="0"/>
              <a:t>, j] + </a:t>
            </a:r>
            <a:r>
              <a:rPr lang="en-US" sz="4800" b="1" dirty="0">
                <a:solidFill>
                  <a:srgbClr val="0070C0"/>
                </a:solidFill>
              </a:rPr>
              <a:t>" "</a:t>
            </a:r>
            <a:r>
              <a:rPr lang="en-US" sz="4800" dirty="0"/>
              <a:t>);</a:t>
            </a:r>
            <a:endParaRPr lang="en-US" sz="4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dirty="0"/>
              <a:t>	Sum = Sum + </a:t>
            </a:r>
            <a:r>
              <a:rPr lang="en-US" sz="4800" dirty="0" err="1"/>
              <a:t>IntArray</a:t>
            </a:r>
            <a:r>
              <a:rPr lang="en-US" sz="4800" dirty="0"/>
              <a:t>[</a:t>
            </a:r>
            <a:r>
              <a:rPr lang="en-US" sz="4800" dirty="0" err="1"/>
              <a:t>i</a:t>
            </a:r>
            <a:r>
              <a:rPr lang="en-US" sz="4800" dirty="0"/>
              <a:t>, j];</a:t>
            </a:r>
            <a:endParaRPr lang="en-US" sz="4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dirty="0"/>
              <a:t>	}</a:t>
            </a:r>
            <a:endParaRPr lang="en-US" sz="40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b="1" dirty="0">
                <a:solidFill>
                  <a:srgbClr val="00B050"/>
                </a:solidFill>
              </a:rPr>
              <a:t>//Sau </a:t>
            </a:r>
            <a:r>
              <a:rPr lang="en-US" sz="4800" b="1" dirty="0" err="1">
                <a:solidFill>
                  <a:srgbClr val="00B050"/>
                </a:solidFill>
              </a:rPr>
              <a:t>khi</a:t>
            </a:r>
            <a:r>
              <a:rPr lang="en-US" sz="4800" b="1" dirty="0">
                <a:solidFill>
                  <a:srgbClr val="00B050"/>
                </a:solidFill>
              </a:rPr>
              <a:t> in </a:t>
            </a:r>
            <a:r>
              <a:rPr lang="en-US" sz="4800" b="1" dirty="0" err="1">
                <a:solidFill>
                  <a:srgbClr val="00B050"/>
                </a:solidFill>
              </a:rPr>
              <a:t>xong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mỗi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dòng</a:t>
            </a:r>
            <a:r>
              <a:rPr lang="en-US" sz="4800" b="1" dirty="0">
                <a:solidFill>
                  <a:srgbClr val="00B050"/>
                </a:solidFill>
              </a:rPr>
              <a:t> ta </a:t>
            </a:r>
            <a:r>
              <a:rPr lang="en-US" sz="4800" b="1" dirty="0" err="1">
                <a:solidFill>
                  <a:srgbClr val="00B050"/>
                </a:solidFill>
              </a:rPr>
              <a:t>thực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hiện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xuống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dòng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rồi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mới</a:t>
            </a:r>
            <a:r>
              <a:rPr lang="en-US" sz="4800" b="1" dirty="0">
                <a:solidFill>
                  <a:srgbClr val="00B050"/>
                </a:solidFill>
              </a:rPr>
              <a:t> in </a:t>
            </a:r>
            <a:r>
              <a:rPr lang="en-US" sz="4800" b="1" dirty="0" err="1">
                <a:solidFill>
                  <a:srgbClr val="00B050"/>
                </a:solidFill>
              </a:rPr>
              <a:t>tiếp</a:t>
            </a:r>
            <a:endParaRPr lang="en-US" sz="4000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dirty="0" err="1"/>
              <a:t>Console.WriteLine</a:t>
            </a:r>
            <a:r>
              <a:rPr lang="en-US" sz="4800" dirty="0"/>
              <a:t>();}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800" dirty="0" err="1"/>
              <a:t>Console.WriteLine</a:t>
            </a:r>
            <a:r>
              <a:rPr lang="en-US" sz="4800" dirty="0"/>
              <a:t>(" </a:t>
            </a:r>
            <a:r>
              <a:rPr lang="en-US" sz="4800" b="1" dirty="0">
                <a:solidFill>
                  <a:srgbClr val="0070C0"/>
                </a:solidFill>
              </a:rPr>
              <a:t>Tong </a:t>
            </a:r>
            <a:r>
              <a:rPr lang="en-US" sz="4800" b="1" dirty="0" err="1">
                <a:solidFill>
                  <a:srgbClr val="0070C0"/>
                </a:solidFill>
              </a:rPr>
              <a:t>cac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 err="1">
                <a:solidFill>
                  <a:srgbClr val="0070C0"/>
                </a:solidFill>
              </a:rPr>
              <a:t>gia</a:t>
            </a:r>
            <a:r>
              <a:rPr lang="en-US" sz="4800" b="1" dirty="0">
                <a:solidFill>
                  <a:srgbClr val="0070C0"/>
                </a:solidFill>
              </a:rPr>
              <a:t> tri </a:t>
            </a:r>
            <a:r>
              <a:rPr lang="en-US" sz="4800" b="1" dirty="0" err="1">
                <a:solidFill>
                  <a:srgbClr val="0070C0"/>
                </a:solidFill>
              </a:rPr>
              <a:t>trong</a:t>
            </a:r>
            <a:r>
              <a:rPr lang="en-US" sz="4800" b="1" dirty="0">
                <a:solidFill>
                  <a:srgbClr val="0070C0"/>
                </a:solidFill>
              </a:rPr>
              <a:t> </a:t>
            </a:r>
            <a:r>
              <a:rPr lang="en-US" sz="4800" b="1" dirty="0" err="1">
                <a:solidFill>
                  <a:srgbClr val="0070C0"/>
                </a:solidFill>
              </a:rPr>
              <a:t>mang</a:t>
            </a:r>
            <a:r>
              <a:rPr lang="en-US" sz="4800" b="1" dirty="0">
                <a:solidFill>
                  <a:srgbClr val="0070C0"/>
                </a:solidFill>
              </a:rPr>
              <a:t>: </a:t>
            </a:r>
            <a:r>
              <a:rPr lang="en-US" sz="4800" dirty="0"/>
              <a:t>" + Sum);</a:t>
            </a:r>
          </a:p>
          <a:p>
            <a:pPr marL="457200" lvl="1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85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Mảng 2 chiều trong C#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5136461"/>
          </a:xfrm>
        </p:spPr>
        <p:txBody>
          <a:bodyPr>
            <a:normAutofit/>
          </a:bodyPr>
          <a:lstStyle/>
          <a:p>
            <a:r>
              <a:rPr lang="en-US" sz="4200"/>
              <a:t>MẢNG 2 CHIỀU TRONG C#</a:t>
            </a:r>
          </a:p>
          <a:p>
            <a:pPr lvl="1">
              <a:spcAft>
                <a:spcPts val="500"/>
              </a:spcAft>
            </a:pPr>
            <a:r>
              <a:rPr lang="en-US" sz="2600" b="1"/>
              <a:t>Kết quả sau khi chạy chương trình lên:</a:t>
            </a:r>
          </a:p>
          <a:p>
            <a:pPr marL="457200" lvl="1" indent="0">
              <a:buNone/>
            </a:pPr>
            <a:endParaRPr lang="en-US" sz="2000"/>
          </a:p>
          <a:p>
            <a:pPr marL="914400" lvl="2" indent="0">
              <a:buNone/>
            </a:pP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r="1942" b="63448"/>
          <a:stretch/>
        </p:blipFill>
        <p:spPr bwMode="auto">
          <a:xfrm>
            <a:off x="1313724" y="2719178"/>
            <a:ext cx="5621465" cy="231596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28260" y="4572000"/>
            <a:ext cx="665018" cy="451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7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C#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51364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tìm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Lớp</a:t>
            </a:r>
            <a:r>
              <a:rPr lang="en-US" sz="2000" dirty="0"/>
              <a:t> String </a:t>
            </a:r>
            <a:r>
              <a:rPr lang="en-US" sz="2000" dirty="0" err="1"/>
              <a:t>trong</a:t>
            </a:r>
            <a:r>
              <a:rPr lang="en-US" sz="2000" dirty="0"/>
              <a:t> C#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lớp</a:t>
            </a:r>
            <a:r>
              <a:rPr lang="en-US" sz="2000" dirty="0"/>
              <a:t> String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dirty="0" err="1"/>
              <a:t>Lớp</a:t>
            </a:r>
            <a:r>
              <a:rPr lang="en-US" sz="2000" dirty="0"/>
              <a:t> StringBuilder </a:t>
            </a:r>
            <a:r>
              <a:rPr lang="en-US" sz="2000" dirty="0" err="1"/>
              <a:t>trong</a:t>
            </a:r>
            <a:r>
              <a:rPr lang="en-US" sz="2000" dirty="0"/>
              <a:t> C#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/>
              <a:t>String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Vì </a:t>
            </a:r>
            <a:r>
              <a:rPr lang="en-US" dirty="0" err="1"/>
              <a:t>là</a:t>
            </a:r>
            <a:r>
              <a:rPr lang="en-US" b="1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914400" lvl="2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C:\Users\Admin\Desktop\ky-tu-character-va-chuoi-ky-tu-string-trong-lap-trinh-swift-14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2" r="1342" b="19165"/>
          <a:stretch/>
        </p:blipFill>
        <p:spPr bwMode="auto">
          <a:xfrm>
            <a:off x="1596483" y="3891972"/>
            <a:ext cx="5541164" cy="21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7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C# String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86209"/>
            <a:ext cx="8348353" cy="5136461"/>
          </a:xfrm>
        </p:spPr>
        <p:txBody>
          <a:bodyPr>
            <a:normAutofit/>
          </a:bodyPr>
          <a:lstStyle/>
          <a:p>
            <a:r>
              <a:rPr lang="en-US" sz="2000"/>
              <a:t>Một số thuộc tính và phương thức quan trọng trong Lớp String</a:t>
            </a:r>
          </a:p>
          <a:p>
            <a:endParaRPr lang="en-US"/>
          </a:p>
          <a:p>
            <a:pPr marL="914400" lvl="2" indent="0">
              <a:buNone/>
            </a:pP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64389"/>
              </p:ext>
            </p:extLst>
          </p:nvPr>
        </p:nvGraphicFramePr>
        <p:xfrm>
          <a:off x="142503" y="1539503"/>
          <a:ext cx="8823367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Tên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thuộc tính/ Phương thức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Ý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nghĩa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Ghi</a:t>
                      </a:r>
                      <a:r>
                        <a:rPr lang="en-US" sz="14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chú</a:t>
                      </a:r>
                      <a:endParaRPr lang="en-U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độ dài của chuỗi (int)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Thuộc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tính của String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String.Compare</a:t>
                      </a:r>
                      <a:r>
                        <a:rPr lang="en-US"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(String</a:t>
                      </a:r>
                      <a:r>
                        <a:rPr lang="en-US" sz="1400" b="1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A, String B)</a:t>
                      </a:r>
                      <a:endParaRPr lang="en-US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</a:t>
                      </a:r>
                      <a:r>
                        <a:rPr lang="en-US" sz="140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400" baseline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sánh</a:t>
                      </a:r>
                      <a:r>
                        <a:rPr lang="en-US" sz="140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</a:t>
                      </a:r>
                      <a:r>
                        <a:rPr lang="en-US" sz="1400" baseline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và</a:t>
                      </a:r>
                      <a:r>
                        <a:rPr lang="en-US" sz="140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 </a:t>
                      </a:r>
                      <a:r>
                        <a:rPr lang="en-US" sz="1400" baseline="0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nếu</a:t>
                      </a:r>
                      <a:r>
                        <a:rPr lang="en-US" sz="140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A=B--&gt; 0, </a:t>
                      </a:r>
                    </a:p>
                    <a:p>
                      <a:r>
                        <a:rPr lang="en-US" sz="140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A&gt;B --&gt; 1, A&lt;B --&gt;-1</a:t>
                      </a:r>
                      <a:endParaRPr lang="en-U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Có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thể sử dụng</a:t>
                      </a:r>
                    </a:p>
                    <a:p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&lt;tên biến&gt;.CompareTo(String B)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String.Concatenate(String A, String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Nối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2 chuỗi A, B thành một chuỗi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Tươn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 tự như cộng chuỗi bằng toán tử +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IndexOf</a:t>
                      </a:r>
                      <a:r>
                        <a:rPr lang="en-US" sz="1400" b="1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(char</a:t>
                      </a:r>
                      <a:r>
                        <a:rPr lang="en-US" sz="1400" b="1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value)</a:t>
                      </a:r>
                      <a:endParaRPr lang="en-US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vị trí xuất hiện đầu tiên của char value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Nếu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không tìm thấy 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  <a:sym typeface="Wingdings" pitchFamily="2" charset="2"/>
                        </a:rPr>
                        <a:t> -1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Insert(int</a:t>
                      </a:r>
                      <a:r>
                        <a:rPr lang="en-US" sz="1400" b="1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startIndex, String value)</a:t>
                      </a:r>
                      <a:endParaRPr lang="en-US" sz="1400" b="1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chuỗi mới đã chèn thêm value tại vị trí startIndex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String.isNullOrEmpty(String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Kiểm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tra chuỗi A có null hoặc rỗng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LastIndexOf(char</a:t>
                      </a:r>
                      <a:r>
                        <a:rPr lang="en-US" sz="1400" b="1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a)</a:t>
                      </a:r>
                      <a:endParaRPr lang="en-US" sz="1400" b="1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vị trí xuất hiện cuối cùng của a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toCharArray()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mảng các ký tự trong chuỗi ban đầu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84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C# String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86209"/>
            <a:ext cx="8348353" cy="5136461"/>
          </a:xfrm>
        </p:spPr>
        <p:txBody>
          <a:bodyPr>
            <a:normAutofit/>
          </a:bodyPr>
          <a:lstStyle/>
          <a:p>
            <a:r>
              <a:rPr lang="en-US" sz="2000"/>
              <a:t>Một số thuộc tính và phương thức quan trọng trong Lớp String</a:t>
            </a:r>
          </a:p>
          <a:p>
            <a:endParaRPr lang="en-US"/>
          </a:p>
          <a:p>
            <a:pPr marL="914400" lvl="2" indent="0">
              <a:buNone/>
            </a:pP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70089"/>
              </p:ext>
            </p:extLst>
          </p:nvPr>
        </p:nvGraphicFramePr>
        <p:xfrm>
          <a:off x="142503" y="1539503"/>
          <a:ext cx="882336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Tên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thuộc tính/ Phương thức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Ý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nghĩa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Ghi chú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Đổi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chuỗi input thành chữ thường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ToUpper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Đổi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chuỗi input thành chữ hoa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một chuỗi mới đã loại bỏ khoảng trắng ở đầu và cuối chuỗi.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Remove(int startIndex,</a:t>
                      </a:r>
                      <a:r>
                        <a:rPr lang="en-US" sz="1400" b="1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int count</a:t>
                      </a:r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chuỗi mới đã được gỡ bỏ </a:t>
                      </a:r>
                      <a:r>
                        <a:rPr lang="en-US" sz="1400" b="1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count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ký tự từ vị trí startIndex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Replace(char</a:t>
                      </a:r>
                      <a:r>
                        <a:rPr lang="en-US" sz="1400" b="1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oldValue, char newValue)</a:t>
                      </a:r>
                      <a:endParaRPr lang="en-US" sz="1400" b="1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chuỗi mới đã thay thế ký tự oldValue bằng newValue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Split(char</a:t>
                      </a:r>
                      <a:r>
                        <a:rPr lang="en-US" sz="1400" b="1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value)</a:t>
                      </a:r>
                      <a:endParaRPr lang="en-US" sz="1400" b="1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mảng các chuỗi được cắt ra dựa trên ký tự value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SubString(int startIndex,</a:t>
                      </a:r>
                      <a:r>
                        <a:rPr lang="en-US" sz="1400" b="1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int Length)</a:t>
                      </a:r>
                      <a:endParaRPr lang="en-US" sz="1400" b="1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Trả</a:t>
                      </a:r>
                      <a:r>
                        <a:rPr lang="en-US" sz="1400" baseline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về chuỗi mới được cắt từ startIndex với số ký tự cắt là Length</a:t>
                      </a:r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80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C# StringBuilder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Lớp</a:t>
            </a:r>
            <a:r>
              <a:rPr lang="en-US" sz="2000" dirty="0"/>
              <a:t> StringBuilder </a:t>
            </a:r>
            <a:r>
              <a:rPr lang="en-US" sz="2000" dirty="0" err="1"/>
              <a:t>được</a:t>
            </a:r>
            <a:r>
              <a:rPr lang="en-US" sz="2000" dirty="0"/>
              <a:t> .NET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với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nhơ</a:t>
            </a:r>
            <a:r>
              <a:rPr lang="en-US" sz="2000" dirty="0"/>
              <a:t>́ </a:t>
            </a:r>
            <a:r>
              <a:rPr lang="en-US" sz="2000" dirty="0" err="1"/>
              <a:t>hơn</a:t>
            </a:r>
            <a:r>
              <a:rPr lang="en-US" sz="2000" dirty="0"/>
              <a:t> so </a:t>
            </a:r>
            <a:r>
              <a:rPr lang="en-US" sz="2000" dirty="0" err="1"/>
              <a:t>với</a:t>
            </a:r>
            <a:r>
              <a:rPr lang="en-US" sz="2000" dirty="0"/>
              <a:t> </a:t>
            </a:r>
            <a:r>
              <a:rPr lang="en-US" sz="2000" dirty="0" err="1"/>
              <a:t>lớp</a:t>
            </a:r>
            <a:r>
              <a:rPr lang="en-US" sz="2000" dirty="0"/>
              <a:t> String.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StringBuilder </a:t>
            </a:r>
            <a:r>
              <a:rPr lang="en-US" sz="2000" dirty="0" err="1"/>
              <a:t>là</a:t>
            </a:r>
            <a:r>
              <a:rPr lang="en-US" sz="2000" dirty="0"/>
              <a:t>: 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Cho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Có</a:t>
            </a:r>
            <a:r>
              <a:rPr lang="en-US" sz="2000" dirty="0"/>
              <a:t> khả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nhơ</a:t>
            </a:r>
            <a:r>
              <a:rPr lang="en-US" sz="2000" dirty="0"/>
              <a:t>́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lớp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 descr="C:\Users\Admin\Desktop\C-StringBuil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t="4938"/>
          <a:stretch/>
        </p:blipFill>
        <p:spPr bwMode="auto">
          <a:xfrm>
            <a:off x="1923802" y="3941275"/>
            <a:ext cx="4299445" cy="235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48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C# StringBuilder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962"/>
            <a:ext cx="8348353" cy="4972001"/>
          </a:xfrm>
        </p:spPr>
        <p:txBody>
          <a:bodyPr>
            <a:normAutofit/>
          </a:bodyPr>
          <a:lstStyle/>
          <a:p>
            <a:r>
              <a:rPr lang="en-US" sz="2400"/>
              <a:t>Khởi tạo đối tượng trong StringBuilder</a:t>
            </a:r>
          </a:p>
          <a:p>
            <a:pPr lvl="1"/>
            <a:r>
              <a:rPr lang="en-US" sz="1600"/>
              <a:t>StringBuilder &lt;variable name&gt; = </a:t>
            </a:r>
            <a:r>
              <a:rPr lang="en-US" sz="1600" b="1">
                <a:solidFill>
                  <a:srgbClr val="FF0000"/>
                </a:solidFill>
              </a:rPr>
              <a:t>new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StringBuilder();</a:t>
            </a:r>
          </a:p>
          <a:p>
            <a:pPr marL="914400" lvl="2" indent="0">
              <a:buNone/>
            </a:pPr>
            <a:r>
              <a:rPr lang="en-US" sz="1400" b="1">
                <a:solidFill>
                  <a:srgbClr val="00B050"/>
                </a:solidFill>
              </a:rPr>
              <a:t>//Khởi tạo một đối tượng rổng</a:t>
            </a:r>
            <a:endParaRPr lang="en-US" sz="1400"/>
          </a:p>
          <a:p>
            <a:pPr lvl="1"/>
            <a:r>
              <a:rPr lang="en-US" sz="1600"/>
              <a:t>StringBuilder &lt;variable name&gt; = </a:t>
            </a:r>
            <a:r>
              <a:rPr lang="en-US" sz="1600" b="1">
                <a:solidFill>
                  <a:srgbClr val="FF0000"/>
                </a:solidFill>
              </a:rPr>
              <a:t>new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StringBuilder(&lt;</a:t>
            </a:r>
            <a:r>
              <a:rPr lang="en-US" sz="1600" b="1">
                <a:solidFill>
                  <a:srgbClr val="0070C0"/>
                </a:solidFill>
              </a:rPr>
              <a:t>valueString</a:t>
            </a:r>
            <a:r>
              <a:rPr lang="en-US" sz="1600"/>
              <a:t>&gt;);</a:t>
            </a:r>
          </a:p>
          <a:p>
            <a:pPr marL="914400" lvl="2" indent="0">
              <a:buNone/>
            </a:pPr>
            <a:r>
              <a:rPr lang="en-US" sz="1400" b="1">
                <a:solidFill>
                  <a:srgbClr val="00B050"/>
                </a:solidFill>
              </a:rPr>
              <a:t>//Khởi tạo một đối tượng chứa 1 chuỗi cho trước</a:t>
            </a:r>
          </a:p>
          <a:p>
            <a:pPr lvl="1"/>
            <a:r>
              <a:rPr lang="en-US" sz="1600"/>
              <a:t>Trong lớp StringBuilder có các phương thức như: </a:t>
            </a:r>
            <a:r>
              <a:rPr lang="en-US" sz="1600" b="1"/>
              <a:t>Remove</a:t>
            </a:r>
            <a:r>
              <a:rPr lang="en-US" sz="1600"/>
              <a:t>, </a:t>
            </a:r>
            <a:r>
              <a:rPr lang="en-US" sz="1600" b="1"/>
              <a:t>Insert</a:t>
            </a:r>
            <a:r>
              <a:rPr lang="en-US" sz="1600"/>
              <a:t>, </a:t>
            </a:r>
            <a:r>
              <a:rPr lang="en-US" sz="1600" b="1"/>
              <a:t>Replace</a:t>
            </a:r>
            <a:r>
              <a:rPr lang="en-US" sz="1600"/>
              <a:t> được sử dụng hoàn toàn giống như lớp </a:t>
            </a:r>
            <a:r>
              <a:rPr lang="en-US" sz="1600" b="1"/>
              <a:t>String</a:t>
            </a:r>
            <a:r>
              <a:rPr lang="en-US" sz="1600"/>
              <a:t>.</a:t>
            </a:r>
          </a:p>
          <a:p>
            <a:pPr lvl="1"/>
            <a:r>
              <a:rPr lang="en-US" sz="1600"/>
              <a:t>Lưu ý một số phương thức:</a:t>
            </a:r>
          </a:p>
          <a:p>
            <a:pPr lvl="1"/>
            <a:endParaRPr lang="en-US" sz="1600"/>
          </a:p>
          <a:p>
            <a:pPr marL="914400" lvl="2" indent="0">
              <a:buNone/>
            </a:pPr>
            <a:endParaRPr 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42010"/>
              </p:ext>
            </p:extLst>
          </p:nvPr>
        </p:nvGraphicFramePr>
        <p:xfrm>
          <a:off x="372091" y="3629561"/>
          <a:ext cx="8237518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Tên</a:t>
                      </a:r>
                      <a:r>
                        <a:rPr lang="en-US" baseline="0"/>
                        <a:t> phương thức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Ý</a:t>
                      </a:r>
                      <a:r>
                        <a:rPr lang="en-US" baseline="0"/>
                        <a:t> nghĩa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Append(String</a:t>
                      </a:r>
                      <a:r>
                        <a:rPr lang="en-US" sz="1600" b="1" baseline="0"/>
                        <a:t> value)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Nối</a:t>
                      </a:r>
                      <a:r>
                        <a:rPr lang="en-US" sz="1600" baseline="0"/>
                        <a:t> chuỗi vào sau chuỗi ban đầu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Xoá</a:t>
                      </a:r>
                      <a:r>
                        <a:rPr lang="en-US" sz="1600" baseline="0"/>
                        <a:t> bỏ toàn bộ nội dung của đối tượng (Lưu ý: vẫn giữ lại vùng nhớ)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ToString()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Chuyển</a:t>
                      </a:r>
                      <a:r>
                        <a:rPr lang="en-US" sz="1600" baseline="0"/>
                        <a:t> đổi đối tượng StringBuilder sang kiểu String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80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b="1" dirty="0" err="1"/>
              <a:t>Thực</a:t>
            </a:r>
            <a:r>
              <a:rPr lang="en-US" sz="4000" b="1" dirty="0"/>
              <a:t> </a:t>
            </a:r>
            <a:r>
              <a:rPr lang="en-US" sz="4000" b="1" dirty="0" err="1"/>
              <a:t>hiện</a:t>
            </a:r>
            <a:r>
              <a:rPr lang="en-US" sz="4000" b="1" dirty="0"/>
              <a:t>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yêu</a:t>
            </a:r>
            <a:r>
              <a:rPr lang="en-US" sz="4000" b="1" dirty="0"/>
              <a:t> </a:t>
            </a:r>
            <a:r>
              <a:rPr lang="en-US" sz="4000" b="1" dirty="0" err="1"/>
              <a:t>cầu</a:t>
            </a:r>
            <a:r>
              <a:rPr lang="en-US" sz="4000" b="1" dirty="0"/>
              <a:t> </a:t>
            </a:r>
            <a:r>
              <a:rPr lang="en-US" sz="4000" b="1" dirty="0" err="1"/>
              <a:t>sau</a:t>
            </a:r>
            <a:r>
              <a:rPr lang="en-US" sz="4000" b="1" dirty="0"/>
              <a:t>:</a:t>
            </a:r>
            <a:endParaRPr lang="en-US" sz="4500" b="1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khoảng</a:t>
            </a:r>
            <a:r>
              <a:rPr lang="en-US" sz="2800" dirty="0"/>
              <a:t> </a:t>
            </a:r>
            <a:r>
              <a:rPr lang="en-US" sz="2800" dirty="0" err="1"/>
              <a:t>trắng</a:t>
            </a:r>
            <a:r>
              <a:rPr lang="en-US" sz="2800" dirty="0"/>
              <a:t> </a:t>
            </a:r>
            <a:r>
              <a:rPr lang="en-US" sz="2800" dirty="0" err="1"/>
              <a:t>dư</a:t>
            </a:r>
            <a:r>
              <a:rPr lang="en-US" sz="2800" dirty="0"/>
              <a:t> ở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khoảng</a:t>
            </a:r>
            <a:r>
              <a:rPr lang="en-US" sz="2800" dirty="0"/>
              <a:t> </a:t>
            </a:r>
            <a:r>
              <a:rPr lang="en-US" sz="2800" dirty="0" err="1"/>
              <a:t>trắng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1 </a:t>
            </a:r>
            <a:r>
              <a:rPr lang="en-US" sz="2800" dirty="0" err="1"/>
              <a:t>khoảng</a:t>
            </a:r>
            <a:r>
              <a:rPr lang="en-US" sz="2800" dirty="0"/>
              <a:t> </a:t>
            </a:r>
            <a:r>
              <a:rPr lang="en-US" sz="2800" dirty="0" err="1"/>
              <a:t>trắng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.</a:t>
            </a:r>
            <a:endParaRPr lang="en-US" sz="40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hoa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.</a:t>
            </a:r>
            <a:endParaRPr lang="en-US" sz="23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6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chủ đề seminar giữa kỳ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b="1" dirty="0"/>
              <a:t>Webservice</a:t>
            </a:r>
            <a:r>
              <a:rPr lang="en-US" sz="2400" dirty="0"/>
              <a:t> (Demo) SOAP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 .NET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b="1" dirty="0"/>
              <a:t>Xamarin</a:t>
            </a:r>
            <a:r>
              <a:rPr lang="en-US" sz="2400" dirty="0"/>
              <a:t>(Demo)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 .NET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C#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b="1" dirty="0"/>
              <a:t>Windows Presentation Foundation </a:t>
            </a:r>
            <a:r>
              <a:rPr lang="en-US" sz="2400" dirty="0"/>
              <a:t>hay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b="1" dirty="0"/>
              <a:t>WPF </a:t>
            </a:r>
            <a:r>
              <a:rPr lang="en-US" sz="2400" dirty="0"/>
              <a:t>(Demo) C#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b="1" dirty="0"/>
              <a:t>Window-phone</a:t>
            </a:r>
            <a:r>
              <a:rPr lang="en-US" sz="2400" dirty="0"/>
              <a:t> (Demo)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 C#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b="1" dirty="0" err="1"/>
              <a:t>.Net</a:t>
            </a:r>
            <a:r>
              <a:rPr lang="en-US" sz="2400" b="1" dirty="0"/>
              <a:t> core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b="1" dirty="0" err="1"/>
              <a:t>ASP.Net</a:t>
            </a:r>
            <a:r>
              <a:rPr lang="en-US" sz="2400" b="1" dirty="0"/>
              <a:t> Core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3920" y="2099714"/>
            <a:ext cx="6407624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namespace1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//variable</a:t>
            </a:r>
          </a:p>
          <a:p>
            <a:endPara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//constructor</a:t>
            </a:r>
          </a:p>
          <a:p>
            <a:endPara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getter setter</a:t>
            </a:r>
          </a:p>
          <a:p>
            <a:endPara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//method for class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994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Q &amp;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getter </a:t>
            </a:r>
            <a:r>
              <a:rPr lang="en-US" dirty="0" err="1"/>
              <a:t>và</a:t>
            </a:r>
            <a:r>
              <a:rPr lang="en-US" dirty="0"/>
              <a:t>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[access modifier] + [data type] +[variable name];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08" y="2403681"/>
            <a:ext cx="5103218" cy="34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04962"/>
            <a:ext cx="8351577" cy="4972001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/>
            <a:r>
              <a:rPr lang="en-US" sz="2200" dirty="0"/>
              <a:t>[access modifier] + [data type] +[variable name]{</a:t>
            </a:r>
            <a:r>
              <a:rPr lang="en-US" sz="2200" dirty="0" err="1"/>
              <a:t>get;set</a:t>
            </a:r>
            <a:r>
              <a:rPr lang="en-US" sz="2200" dirty="0"/>
              <a:t>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2786132"/>
            <a:ext cx="4961103" cy="3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getter setter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+ [data type] +_[variable name];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public</a:t>
            </a:r>
            <a:r>
              <a:rPr lang="en-US" dirty="0"/>
              <a:t>  + [data type] + [variable name]{</a:t>
            </a:r>
          </a:p>
          <a:p>
            <a:pPr marL="457200" lvl="1" indent="0">
              <a:buNone/>
            </a:pPr>
            <a:r>
              <a:rPr lang="en-US" dirty="0"/>
              <a:t>	get{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/>
              <a:t> +  _[variable name];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	set{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r>
              <a:rPr lang="en-US" dirty="0"/>
              <a:t>. +  _[variable name]  = value;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69" y="954273"/>
            <a:ext cx="475956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4962"/>
            <a:ext cx="8392520" cy="4972001"/>
          </a:xfrm>
        </p:spPr>
        <p:txBody>
          <a:bodyPr/>
          <a:lstStyle/>
          <a:p>
            <a:r>
              <a:rPr lang="en-US" dirty="0"/>
              <a:t>Constructor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[access modifier] + [class name]([list parameter]){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//code of constructor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/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[access modifier] +[return type]+ [method name] ([list parameter]){{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//code of method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01/08/2015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 CNTT – ĐH NÔNG LÂM TP. 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5B47-AD10-4A8D-A4C2-2AAE6AC43D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9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# (Tiếp theo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Hướng đối tượng trong C#&amp;quot;&quot;/&gt;&lt;property id=&quot;20307&quot; value=&quot;316&quot;/&gt;&lt;/object&gt;&lt;object type=&quot;3&quot; unique_id=&quot;10005&quot;&gt;&lt;property id=&quot;20148&quot; value=&quot;5&quot;/&gt;&lt;property id=&quot;20300&quot; value=&quot;Slide 3&quot;/&gt;&lt;property id=&quot;20307&quot; value=&quot;317&quot;/&gt;&lt;/object&gt;&lt;object type=&quot;3&quot; unique_id=&quot;10006&quot;&gt;&lt;property id=&quot;20148&quot; value=&quot;5&quot;/&gt;&lt;property id=&quot;20300&quot; value=&quot;Slide 4 - &amp;quot;Khai báo biến, getter và setter&amp;quot;&quot;/&gt;&lt;property id=&quot;20307&quot; value=&quot;318&quot;/&gt;&lt;/object&gt;&lt;object type=&quot;3&quot; unique_id=&quot;10007&quot;&gt;&lt;property id=&quot;20148&quot; value=&quot;5&quot;/&gt;&lt;property id=&quot;20300&quot; value=&quot;Slide 5&quot;/&gt;&lt;property id=&quot;20307&quot; value=&quot;319&quot;/&gt;&lt;/object&gt;&lt;object type=&quot;3&quot; unique_id=&quot;10008&quot;&gt;&lt;property id=&quot;20148&quot; value=&quot;5&quot;/&gt;&lt;property id=&quot;20300&quot; value=&quot;Slide 6&quot;/&gt;&lt;property id=&quot;20307&quot; value=&quot;320&quot;/&gt;&lt;/object&gt;&lt;object type=&quot;3&quot; unique_id=&quot;10009&quot;&gt;&lt;property id=&quot;20148&quot; value=&quot;5&quot;/&gt;&lt;property id=&quot;20300&quot; value=&quot;Slide 7&quot;/&gt;&lt;property id=&quot;20307&quot; value=&quot;321&quot;/&gt;&lt;/object&gt;&lt;object type=&quot;3&quot; unique_id=&quot;10010&quot;&gt;&lt;property id=&quot;20148&quot; value=&quot;5&quot;/&gt;&lt;property id=&quot;20300&quot; value=&quot;Slide 8 - &amp;quot;Hàm dựng và phương thức&amp;quot;&quot;/&gt;&lt;property id=&quot;20307&quot; value=&quot;322&quot;/&gt;&lt;/object&gt;&lt;object type=&quot;3&quot; unique_id=&quot;10011&quot;&gt;&lt;property id=&quot;20148&quot; value=&quot;5&quot;/&gt;&lt;property id=&quot;20300&quot; value=&quot;Slide 9&quot;/&gt;&lt;property id=&quot;20307&quot; value=&quot;323&quot;/&gt;&lt;/object&gt;&lt;object type=&quot;3&quot; unique_id=&quot;10012&quot;&gt;&lt;property id=&quot;20148&quot; value=&quot;5&quot;/&gt;&lt;property id=&quot;20300&quot; value=&quot;Slide 10 - &amp;quot;Namespace &amp;quot;&quot;/&gt;&lt;property id=&quot;20307&quot; value=&quot;331&quot;/&gt;&lt;/object&gt;&lt;object type=&quot;3&quot; unique_id=&quot;10013&quot;&gt;&lt;property id=&quot;20148&quot; value=&quot;5&quot;/&gt;&lt;property id=&quot;20300&quot; value=&quot;Slide 11&quot;/&gt;&lt;property id=&quot;20307&quot; value=&quot;332&quot;/&gt;&lt;/object&gt;&lt;object type=&quot;3&quot; unique_id=&quot;10014&quot;&gt;&lt;property id=&quot;20148&quot; value=&quot;5&quot;/&gt;&lt;property id=&quot;20300&quot; value=&quot;Slide 12&quot;/&gt;&lt;property id=&quot;20307&quot; value=&quot;333&quot;/&gt;&lt;/object&gt;&lt;object type=&quot;3&quot; unique_id=&quot;10015&quot;&gt;&lt;property id=&quot;20148&quot; value=&quot;5&quot;/&gt;&lt;property id=&quot;20300&quot; value=&quot;Slide 13 - &amp;quot;Khai báo inner class&amp;quot;&quot;/&gt;&lt;property id=&quot;20307&quot; value=&quot;324&quot;/&gt;&lt;/object&gt;&lt;object type=&quot;3&quot; unique_id=&quot;10016&quot;&gt;&lt;property id=&quot;20148&quot; value=&quot;5&quot;/&gt;&lt;property id=&quot;20300&quot; value=&quot;Slide 14&quot;/&gt;&lt;property id=&quot;20307&quot; value=&quot;325&quot;/&gt;&lt;/object&gt;&lt;object type=&quot;3&quot; unique_id=&quot;10017&quot;&gt;&lt;property id=&quot;20148&quot; value=&quot;5&quot;/&gt;&lt;property id=&quot;20300&quot; value=&quot;Slide 15 - &amp;quot;Kế thừa trong C#&amp;quot;&quot;/&gt;&lt;property id=&quot;20307&quot; value=&quot;326&quot;/&gt;&lt;/object&gt;&lt;object type=&quot;3&quot; unique_id=&quot;10018&quot;&gt;&lt;property id=&quot;20148&quot; value=&quot;5&quot;/&gt;&lt;property id=&quot;20300&quot; value=&quot;Slide 16 - &amp;quot;Phương thức&amp;quot;&quot;/&gt;&lt;property id=&quot;20307&quot; value=&quot;327&quot;/&gt;&lt;/object&gt;&lt;object type=&quot;3&quot; unique_id=&quot;10020&quot;&gt;&lt;property id=&quot;20148&quot; value=&quot;5&quot;/&gt;&lt;property id=&quot;20300&quot; value=&quot;Slide 21 - &amp;quot;Array&amp;quot;&quot;/&gt;&lt;property id=&quot;20307&quot; value=&quot;329&quot;/&gt;&lt;/object&gt;&lt;object type=&quot;3&quot; unique_id=&quot;10021&quot;&gt;&lt;property id=&quot;20148&quot; value=&quot;5&quot;/&gt;&lt;property id=&quot;20300&quot; value=&quot;Slide 22 - &amp;quot;Sinh viên tự tìm hiểu&amp;quot;&quot;/&gt;&lt;property id=&quot;20307&quot; value=&quot;330&quot;/&gt;&lt;/object&gt;&lt;object type=&quot;3&quot; unique_id=&quot;10022&quot;&gt;&lt;property id=&quot;20148&quot; value=&quot;5&quot;/&gt;&lt;property id=&quot;20300&quot; value=&quot;Slide 23&quot;/&gt;&lt;property id=&quot;20307&quot; value=&quot;314&quot;/&gt;&lt;/object&gt;&lt;object type=&quot;3&quot; unique_id=&quot;10023&quot;&gt;&lt;property id=&quot;20148&quot; value=&quot;5&quot;/&gt;&lt;property id=&quot;20300&quot; value=&quot;Slide 24&quot;/&gt;&lt;property id=&quot;20307&quot; value=&quot;315&quot;/&gt;&lt;/object&gt;&lt;object type=&quot;3&quot; unique_id=&quot;10093&quot;&gt;&lt;property id=&quot;20148&quot; value=&quot;5&quot;/&gt;&lt;property id=&quot;20300&quot; value=&quot;Slide 17 - &amp;quot;Static member&amp;quot;&quot;/&gt;&lt;property id=&quot;20307&quot; value=&quot;334&quot;/&gt;&lt;/object&gt;&lt;object type=&quot;3&quot; unique_id=&quot;10238&quot;&gt;&lt;property id=&quot;20148&quot; value=&quot;5&quot;/&gt;&lt;property id=&quot;20300&quot; value=&quot;Slide 18 - &amp;quot;Static Variable&amp;quot;&quot;/&gt;&lt;property id=&quot;20307&quot; value=&quot;335&quot;/&gt;&lt;/object&gt;&lt;object type=&quot;3&quot; unique_id=&quot;10315&quot;&gt;&lt;property id=&quot;20148&quot; value=&quot;5&quot;/&gt;&lt;property id=&quot;20300&quot; value=&quot;Slide 19 - &amp;quot;Static Variable&amp;quot;&quot;/&gt;&lt;property id=&quot;20307&quot; value=&quot;336&quot;/&gt;&lt;/object&gt;&lt;object type=&quot;3&quot; unique_id=&quot;10524&quot;&gt;&lt;property id=&quot;20148&quot; value=&quot;5&quot;/&gt;&lt;property id=&quot;20300&quot; value=&quot;Slide 20 - &amp;quot;Static Variable&amp;quot;&quot;/&gt;&lt;property id=&quot;20307&quot; value=&quot;337&quot;/&gt;&lt;/object&gt;&lt;/object&gt;&lt;object type=&quot;8&quot; unique_id=&quot;100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4747</TotalTime>
  <Words>3859</Words>
  <Application>Microsoft Office PowerPoint</Application>
  <PresentationFormat>On-screen Show (4:3)</PresentationFormat>
  <Paragraphs>502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Tahoma</vt:lpstr>
      <vt:lpstr>Times New Roman</vt:lpstr>
      <vt:lpstr>Wingdings</vt:lpstr>
      <vt:lpstr>Office Theme</vt:lpstr>
      <vt:lpstr>C# (Tiếp theo)</vt:lpstr>
      <vt:lpstr>Nội dung chính</vt:lpstr>
      <vt:lpstr>Cơ bản về đối tượng trong C#</vt:lpstr>
      <vt:lpstr>Cơ bản về đối tượng trong C#</vt:lpstr>
      <vt:lpstr>Khai báo biến, getter và setter</vt:lpstr>
      <vt:lpstr>PowerPoint Presentation</vt:lpstr>
      <vt:lpstr>PowerPoint Presentation</vt:lpstr>
      <vt:lpstr>PowerPoint Presentation</vt:lpstr>
      <vt:lpstr>Constructor và phương thức</vt:lpstr>
      <vt:lpstr>PowerPoint Presentation</vt:lpstr>
      <vt:lpstr>Namespace </vt:lpstr>
      <vt:lpstr>PowerPoint Presentation</vt:lpstr>
      <vt:lpstr>PowerPoint Presentation</vt:lpstr>
      <vt:lpstr>Khai báo inner class</vt:lpstr>
      <vt:lpstr>PowerPoint Presentation</vt:lpstr>
      <vt:lpstr>Kế thừa trong C#</vt:lpstr>
      <vt:lpstr>Phương thức</vt:lpstr>
      <vt:lpstr>Static member</vt:lpstr>
      <vt:lpstr>Static Variable</vt:lpstr>
      <vt:lpstr>Static Variable</vt:lpstr>
      <vt:lpstr>Static method</vt:lpstr>
      <vt:lpstr>Arrays</vt:lpstr>
      <vt:lpstr>Arrays (cont..)</vt:lpstr>
      <vt:lpstr>Arrays (cont..)</vt:lpstr>
      <vt:lpstr>Arrays (cont..)</vt:lpstr>
      <vt:lpstr>Mảng 2 chiều trong C#</vt:lpstr>
      <vt:lpstr>Mảng 2 chiều trong C# (tt)</vt:lpstr>
      <vt:lpstr>Mảng 2 chiều trong C# (tt)</vt:lpstr>
      <vt:lpstr>Mảng 2 chiều trong C# (tt)</vt:lpstr>
      <vt:lpstr>Mảng 2 chiều trong C# (tt)</vt:lpstr>
      <vt:lpstr>Mảng 2 chiều trong C# (tt)</vt:lpstr>
      <vt:lpstr>Mảng 2 chiều trong C# (tt)</vt:lpstr>
      <vt:lpstr>C# String</vt:lpstr>
      <vt:lpstr>C# String (tt)</vt:lpstr>
      <vt:lpstr>C# String (tt)</vt:lpstr>
      <vt:lpstr>C# StringBuilder </vt:lpstr>
      <vt:lpstr>C# StringBuilder (tt)</vt:lpstr>
      <vt:lpstr>Bài tập thảo luận tại lớp</vt:lpstr>
      <vt:lpstr>Các chủ đề seminar giữa kỳ</vt:lpstr>
      <vt:lpstr>PowerPoint Presentation</vt:lpstr>
    </vt:vector>
  </TitlesOfParts>
  <Company>Unknown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phan dinh</dc:creator>
  <cp:lastModifiedBy>Toàn Võ Tấn</cp:lastModifiedBy>
  <cp:revision>305</cp:revision>
  <dcterms:created xsi:type="dcterms:W3CDTF">2015-08-05T07:41:29Z</dcterms:created>
  <dcterms:modified xsi:type="dcterms:W3CDTF">2021-09-29T00:19:23Z</dcterms:modified>
</cp:coreProperties>
</file>