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34" r:id="rId3"/>
    <p:sldId id="316" r:id="rId4"/>
    <p:sldId id="338" r:id="rId5"/>
    <p:sldId id="339" r:id="rId6"/>
    <p:sldId id="340" r:id="rId7"/>
    <p:sldId id="341" r:id="rId8"/>
    <p:sldId id="342" r:id="rId9"/>
    <p:sldId id="362" r:id="rId10"/>
    <p:sldId id="363" r:id="rId11"/>
    <p:sldId id="364" r:id="rId12"/>
    <p:sldId id="337" r:id="rId13"/>
    <p:sldId id="336" r:id="rId14"/>
    <p:sldId id="335" r:id="rId15"/>
    <p:sldId id="343" r:id="rId16"/>
    <p:sldId id="344" r:id="rId17"/>
    <p:sldId id="347" r:id="rId18"/>
    <p:sldId id="348" r:id="rId19"/>
    <p:sldId id="345" r:id="rId20"/>
    <p:sldId id="346" r:id="rId21"/>
    <p:sldId id="349" r:id="rId22"/>
    <p:sldId id="350" r:id="rId23"/>
    <p:sldId id="351" r:id="rId24"/>
    <p:sldId id="352" r:id="rId25"/>
    <p:sldId id="353" r:id="rId26"/>
    <p:sldId id="354" r:id="rId27"/>
    <p:sldId id="359" r:id="rId28"/>
    <p:sldId id="360" r:id="rId29"/>
    <p:sldId id="361" r:id="rId30"/>
    <p:sldId id="355" r:id="rId31"/>
    <p:sldId id="356" r:id="rId32"/>
    <p:sldId id="357" r:id="rId33"/>
    <p:sldId id="358" r:id="rId34"/>
    <p:sldId id="31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B6A7C-339D-4E70-857F-EECD628AE47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4F954F4-4A23-48F0-98FA-CFB060468F6B}">
      <dgm:prSet phldrT="[Text]"/>
      <dgm:spPr/>
      <dgm:t>
        <a:bodyPr/>
        <a:lstStyle/>
        <a:p>
          <a:r>
            <a:rPr lang="en-US" b="1"/>
            <a:t>Phần 1</a:t>
          </a:r>
        </a:p>
      </dgm:t>
    </dgm:pt>
    <dgm:pt modelId="{59D6B7FB-CD04-40DC-998E-57E351C2FD0C}" type="parTrans" cxnId="{6D3731EB-260A-41CE-867B-5C5360D3D006}">
      <dgm:prSet/>
      <dgm:spPr/>
      <dgm:t>
        <a:bodyPr/>
        <a:lstStyle/>
        <a:p>
          <a:endParaRPr lang="en-US"/>
        </a:p>
      </dgm:t>
    </dgm:pt>
    <dgm:pt modelId="{61C7596E-9B61-42CA-BD57-78EB428E154B}" type="sibTrans" cxnId="{6D3731EB-260A-41CE-867B-5C5360D3D006}">
      <dgm:prSet/>
      <dgm:spPr/>
      <dgm:t>
        <a:bodyPr/>
        <a:lstStyle/>
        <a:p>
          <a:endParaRPr lang="en-US"/>
        </a:p>
      </dgm:t>
    </dgm:pt>
    <dgm:pt modelId="{BE52BAE3-EB76-4F79-9220-D818E738B8F4}">
      <dgm:prSet phldrT="[Text]" custT="1"/>
      <dgm:spPr/>
      <dgm:t>
        <a:bodyPr/>
        <a:lstStyle/>
        <a:p>
          <a:r>
            <a:rPr lang="en-US" sz="3600">
              <a:latin typeface="Tahoma" pitchFamily="34" charset="0"/>
              <a:ea typeface="Tahoma" pitchFamily="34" charset="0"/>
              <a:cs typeface="Tahoma" pitchFamily="34" charset="0"/>
            </a:rPr>
            <a:t>Nhập xuất trong C#</a:t>
          </a:r>
        </a:p>
      </dgm:t>
    </dgm:pt>
    <dgm:pt modelId="{5E97CDFD-5B62-4209-8A1C-48C72859063D}" type="parTrans" cxnId="{0EE5DB36-400D-44FD-8922-463ED63904A0}">
      <dgm:prSet/>
      <dgm:spPr/>
      <dgm:t>
        <a:bodyPr/>
        <a:lstStyle/>
        <a:p>
          <a:endParaRPr lang="en-US"/>
        </a:p>
      </dgm:t>
    </dgm:pt>
    <dgm:pt modelId="{5B8E0A76-A802-4DD9-B4D0-EF6133405D12}" type="sibTrans" cxnId="{0EE5DB36-400D-44FD-8922-463ED63904A0}">
      <dgm:prSet/>
      <dgm:spPr/>
      <dgm:t>
        <a:bodyPr/>
        <a:lstStyle/>
        <a:p>
          <a:endParaRPr lang="en-US"/>
        </a:p>
      </dgm:t>
    </dgm:pt>
    <dgm:pt modelId="{6068BB5E-AB68-46F4-9058-A00D954F22E0}">
      <dgm:prSet phldrT="[Text]"/>
      <dgm:spPr/>
      <dgm:t>
        <a:bodyPr/>
        <a:lstStyle/>
        <a:p>
          <a:r>
            <a:rPr lang="en-US" b="1"/>
            <a:t>Phần 2</a:t>
          </a:r>
        </a:p>
      </dgm:t>
    </dgm:pt>
    <dgm:pt modelId="{6BF9626C-746F-4911-8EC8-5D7E9EEA47BC}" type="parTrans" cxnId="{528B3BEB-3A31-46B9-A166-4E9B88B23D40}">
      <dgm:prSet/>
      <dgm:spPr/>
      <dgm:t>
        <a:bodyPr/>
        <a:lstStyle/>
        <a:p>
          <a:endParaRPr lang="en-US"/>
        </a:p>
      </dgm:t>
    </dgm:pt>
    <dgm:pt modelId="{A0BBEA15-EE4A-495D-BDBB-8D91440135EE}" type="sibTrans" cxnId="{528B3BEB-3A31-46B9-A166-4E9B88B23D40}">
      <dgm:prSet/>
      <dgm:spPr/>
      <dgm:t>
        <a:bodyPr/>
        <a:lstStyle/>
        <a:p>
          <a:endParaRPr lang="en-US"/>
        </a:p>
      </dgm:t>
    </dgm:pt>
    <dgm:pt modelId="{0D6F01D3-ABA0-4589-A808-71C18BF69A59}">
      <dgm:prSet phldrT="[Text]" custT="1"/>
      <dgm:spPr/>
      <dgm:t>
        <a:bodyPr/>
        <a:lstStyle/>
        <a:p>
          <a:r>
            <a:rPr lang="en-US" sz="3600">
              <a:latin typeface="Tahoma" pitchFamily="34" charset="0"/>
              <a:ea typeface="Tahoma" pitchFamily="34" charset="0"/>
              <a:cs typeface="Tahoma" pitchFamily="34" charset="0"/>
            </a:rPr>
            <a:t>Interface trong C#</a:t>
          </a:r>
        </a:p>
      </dgm:t>
    </dgm:pt>
    <dgm:pt modelId="{7B2AB673-1EE0-4E85-95E4-BC14B4BDBAE8}" type="parTrans" cxnId="{22574E6A-5D1A-4D6D-A1F7-9C45BF14713A}">
      <dgm:prSet/>
      <dgm:spPr/>
      <dgm:t>
        <a:bodyPr/>
        <a:lstStyle/>
        <a:p>
          <a:endParaRPr lang="en-US"/>
        </a:p>
      </dgm:t>
    </dgm:pt>
    <dgm:pt modelId="{255E87B6-69EB-417B-B19A-C0B301CAB16D}" type="sibTrans" cxnId="{22574E6A-5D1A-4D6D-A1F7-9C45BF14713A}">
      <dgm:prSet/>
      <dgm:spPr/>
      <dgm:t>
        <a:bodyPr/>
        <a:lstStyle/>
        <a:p>
          <a:endParaRPr lang="en-US"/>
        </a:p>
      </dgm:t>
    </dgm:pt>
    <dgm:pt modelId="{1D766650-19DA-41AD-B67D-5B942D6A30E6}">
      <dgm:prSet phldrT="[Text]"/>
      <dgm:spPr/>
      <dgm:t>
        <a:bodyPr/>
        <a:lstStyle/>
        <a:p>
          <a:r>
            <a:rPr lang="en-US" b="1"/>
            <a:t>Phần 3	</a:t>
          </a:r>
        </a:p>
      </dgm:t>
    </dgm:pt>
    <dgm:pt modelId="{35DA734D-520C-4354-BE91-C05D5B44A2B1}" type="parTrans" cxnId="{EF5FA531-75A4-4E21-BA06-828B617155BD}">
      <dgm:prSet/>
      <dgm:spPr/>
      <dgm:t>
        <a:bodyPr/>
        <a:lstStyle/>
        <a:p>
          <a:endParaRPr lang="en-US"/>
        </a:p>
      </dgm:t>
    </dgm:pt>
    <dgm:pt modelId="{D8FE4A02-8645-4386-AFD4-BE0569C5CBA4}" type="sibTrans" cxnId="{EF5FA531-75A4-4E21-BA06-828B617155BD}">
      <dgm:prSet/>
      <dgm:spPr/>
      <dgm:t>
        <a:bodyPr/>
        <a:lstStyle/>
        <a:p>
          <a:endParaRPr lang="en-US"/>
        </a:p>
      </dgm:t>
    </dgm:pt>
    <dgm:pt modelId="{F646FBC3-3F1C-42EE-B1B4-C15DA5A1E8AD}">
      <dgm:prSet phldrT="[Text]" custT="1"/>
      <dgm:spPr/>
      <dgm:t>
        <a:bodyPr/>
        <a:lstStyle/>
        <a:p>
          <a:r>
            <a:rPr lang="en-US" sz="3600">
              <a:latin typeface="Tahoma" pitchFamily="34" charset="0"/>
              <a:ea typeface="Tahoma" pitchFamily="34" charset="0"/>
              <a:cs typeface="Tahoma" pitchFamily="34" charset="0"/>
            </a:rPr>
            <a:t>Collections trong C#</a:t>
          </a:r>
        </a:p>
      </dgm:t>
    </dgm:pt>
    <dgm:pt modelId="{B0A1EB60-C794-4FDD-B6F8-BECE3BD13D87}" type="parTrans" cxnId="{A92B6755-0696-400D-A725-14F7C6A89F51}">
      <dgm:prSet/>
      <dgm:spPr/>
      <dgm:t>
        <a:bodyPr/>
        <a:lstStyle/>
        <a:p>
          <a:endParaRPr lang="en-US"/>
        </a:p>
      </dgm:t>
    </dgm:pt>
    <dgm:pt modelId="{887C346F-7580-472A-81AB-010C47CF5C64}" type="sibTrans" cxnId="{A92B6755-0696-400D-A725-14F7C6A89F51}">
      <dgm:prSet/>
      <dgm:spPr/>
      <dgm:t>
        <a:bodyPr/>
        <a:lstStyle/>
        <a:p>
          <a:endParaRPr lang="en-US"/>
        </a:p>
      </dgm:t>
    </dgm:pt>
    <dgm:pt modelId="{78501F28-7137-4771-B795-A5C928A6ABEC}">
      <dgm:prSet/>
      <dgm:spPr/>
      <dgm:t>
        <a:bodyPr/>
        <a:lstStyle/>
        <a:p>
          <a:r>
            <a:rPr lang="en-US" b="1"/>
            <a:t>Phần 4</a:t>
          </a:r>
        </a:p>
      </dgm:t>
    </dgm:pt>
    <dgm:pt modelId="{0F04876A-A8A5-4BC6-8F34-575F92E87EDC}" type="parTrans" cxnId="{7C034773-1CB4-4300-90C1-B536D15F1FE2}">
      <dgm:prSet/>
      <dgm:spPr/>
      <dgm:t>
        <a:bodyPr/>
        <a:lstStyle/>
        <a:p>
          <a:endParaRPr lang="en-US"/>
        </a:p>
      </dgm:t>
    </dgm:pt>
    <dgm:pt modelId="{E34203FB-C003-411D-89E3-A856CB911732}" type="sibTrans" cxnId="{7C034773-1CB4-4300-90C1-B536D15F1FE2}">
      <dgm:prSet/>
      <dgm:spPr/>
      <dgm:t>
        <a:bodyPr/>
        <a:lstStyle/>
        <a:p>
          <a:endParaRPr lang="en-US"/>
        </a:p>
      </dgm:t>
    </dgm:pt>
    <dgm:pt modelId="{26E4B084-FDFB-4FA0-A317-B5496C18C33E}">
      <dgm:prSet custT="1"/>
      <dgm:spPr/>
      <dgm:t>
        <a:bodyPr/>
        <a:lstStyle/>
        <a:p>
          <a:r>
            <a:rPr lang="en-US" sz="3600">
              <a:latin typeface="Tahoma" pitchFamily="34" charset="0"/>
              <a:ea typeface="Tahoma" pitchFamily="34" charset="0"/>
              <a:cs typeface="Tahoma" pitchFamily="34" charset="0"/>
            </a:rPr>
            <a:t>Delegate trong C#</a:t>
          </a:r>
        </a:p>
      </dgm:t>
    </dgm:pt>
    <dgm:pt modelId="{30CE0262-7A31-49BF-9F41-49CFC49C4660}" type="parTrans" cxnId="{0DA563B1-0123-4339-BFBC-B0F084BBF8D4}">
      <dgm:prSet/>
      <dgm:spPr/>
      <dgm:t>
        <a:bodyPr/>
        <a:lstStyle/>
        <a:p>
          <a:endParaRPr lang="en-US"/>
        </a:p>
      </dgm:t>
    </dgm:pt>
    <dgm:pt modelId="{98160E51-F073-45F5-8A54-939F311A5507}" type="sibTrans" cxnId="{0DA563B1-0123-4339-BFBC-B0F084BBF8D4}">
      <dgm:prSet/>
      <dgm:spPr/>
      <dgm:t>
        <a:bodyPr/>
        <a:lstStyle/>
        <a:p>
          <a:endParaRPr lang="en-US"/>
        </a:p>
      </dgm:t>
    </dgm:pt>
    <dgm:pt modelId="{06BD7BDE-529C-4B16-B144-9BEAF18BA0B8}" type="pres">
      <dgm:prSet presAssocID="{324B6A7C-339D-4E70-857F-EECD628AE478}" presName="linearFlow" presStyleCnt="0">
        <dgm:presLayoutVars>
          <dgm:dir/>
          <dgm:animLvl val="lvl"/>
          <dgm:resizeHandles val="exact"/>
        </dgm:presLayoutVars>
      </dgm:prSet>
      <dgm:spPr/>
    </dgm:pt>
    <dgm:pt modelId="{ADF21E2C-3709-4FCA-924A-1064DE3C00A5}" type="pres">
      <dgm:prSet presAssocID="{44F954F4-4A23-48F0-98FA-CFB060468F6B}" presName="composite" presStyleCnt="0"/>
      <dgm:spPr/>
    </dgm:pt>
    <dgm:pt modelId="{9BEF06F8-CFA3-4595-AAA5-E6FB54F37EF2}" type="pres">
      <dgm:prSet presAssocID="{44F954F4-4A23-48F0-98FA-CFB060468F6B}" presName="parentText" presStyleLbl="alignNode1" presStyleIdx="0" presStyleCnt="4">
        <dgm:presLayoutVars>
          <dgm:chMax val="1"/>
          <dgm:bulletEnabled val="1"/>
        </dgm:presLayoutVars>
      </dgm:prSet>
      <dgm:spPr/>
    </dgm:pt>
    <dgm:pt modelId="{692A2C7C-EB38-4738-83C4-EFCE4AB2AD4F}" type="pres">
      <dgm:prSet presAssocID="{44F954F4-4A23-48F0-98FA-CFB060468F6B}" presName="descendantText" presStyleLbl="alignAcc1" presStyleIdx="0" presStyleCnt="4">
        <dgm:presLayoutVars>
          <dgm:bulletEnabled val="1"/>
        </dgm:presLayoutVars>
      </dgm:prSet>
      <dgm:spPr/>
    </dgm:pt>
    <dgm:pt modelId="{D046476D-6FF8-4D45-9152-80EA9BBBEC2D}" type="pres">
      <dgm:prSet presAssocID="{61C7596E-9B61-42CA-BD57-78EB428E154B}" presName="sp" presStyleCnt="0"/>
      <dgm:spPr/>
    </dgm:pt>
    <dgm:pt modelId="{63B322BD-1D8F-4341-8376-91B388C69C5F}" type="pres">
      <dgm:prSet presAssocID="{6068BB5E-AB68-46F4-9058-A00D954F22E0}" presName="composite" presStyleCnt="0"/>
      <dgm:spPr/>
    </dgm:pt>
    <dgm:pt modelId="{25732199-3294-4080-AB50-166C9451AED5}" type="pres">
      <dgm:prSet presAssocID="{6068BB5E-AB68-46F4-9058-A00D954F22E0}" presName="parentText" presStyleLbl="alignNode1" presStyleIdx="1" presStyleCnt="4">
        <dgm:presLayoutVars>
          <dgm:chMax val="1"/>
          <dgm:bulletEnabled val="1"/>
        </dgm:presLayoutVars>
      </dgm:prSet>
      <dgm:spPr/>
    </dgm:pt>
    <dgm:pt modelId="{1B5DB738-CD00-4E25-A69C-FBD9AD605FC3}" type="pres">
      <dgm:prSet presAssocID="{6068BB5E-AB68-46F4-9058-A00D954F22E0}" presName="descendantText" presStyleLbl="alignAcc1" presStyleIdx="1" presStyleCnt="4">
        <dgm:presLayoutVars>
          <dgm:bulletEnabled val="1"/>
        </dgm:presLayoutVars>
      </dgm:prSet>
      <dgm:spPr/>
    </dgm:pt>
    <dgm:pt modelId="{B205C81D-AEA1-455B-8D88-24EC6DA5765A}" type="pres">
      <dgm:prSet presAssocID="{A0BBEA15-EE4A-495D-BDBB-8D91440135EE}" presName="sp" presStyleCnt="0"/>
      <dgm:spPr/>
    </dgm:pt>
    <dgm:pt modelId="{9E0C21AC-0AED-4C3A-99B1-D254346621E7}" type="pres">
      <dgm:prSet presAssocID="{1D766650-19DA-41AD-B67D-5B942D6A30E6}" presName="composite" presStyleCnt="0"/>
      <dgm:spPr/>
    </dgm:pt>
    <dgm:pt modelId="{E4FC38B0-60B4-4244-B247-7AFED18C9B3C}" type="pres">
      <dgm:prSet presAssocID="{1D766650-19DA-41AD-B67D-5B942D6A30E6}" presName="parentText" presStyleLbl="alignNode1" presStyleIdx="2" presStyleCnt="4">
        <dgm:presLayoutVars>
          <dgm:chMax val="1"/>
          <dgm:bulletEnabled val="1"/>
        </dgm:presLayoutVars>
      </dgm:prSet>
      <dgm:spPr/>
    </dgm:pt>
    <dgm:pt modelId="{F697DD8D-885D-4A2D-8793-567D963E9DA2}" type="pres">
      <dgm:prSet presAssocID="{1D766650-19DA-41AD-B67D-5B942D6A30E6}" presName="descendantText" presStyleLbl="alignAcc1" presStyleIdx="2" presStyleCnt="4">
        <dgm:presLayoutVars>
          <dgm:bulletEnabled val="1"/>
        </dgm:presLayoutVars>
      </dgm:prSet>
      <dgm:spPr/>
    </dgm:pt>
    <dgm:pt modelId="{0642FD33-20E9-4A61-8DF7-A276148D2339}" type="pres">
      <dgm:prSet presAssocID="{D8FE4A02-8645-4386-AFD4-BE0569C5CBA4}" presName="sp" presStyleCnt="0"/>
      <dgm:spPr/>
    </dgm:pt>
    <dgm:pt modelId="{D83C16AC-3045-49A6-9258-26936761B3FC}" type="pres">
      <dgm:prSet presAssocID="{78501F28-7137-4771-B795-A5C928A6ABEC}" presName="composite" presStyleCnt="0"/>
      <dgm:spPr/>
    </dgm:pt>
    <dgm:pt modelId="{8A91508E-EDBB-4042-A223-15D81C4C6D0F}" type="pres">
      <dgm:prSet presAssocID="{78501F28-7137-4771-B795-A5C928A6ABEC}" presName="parentText" presStyleLbl="alignNode1" presStyleIdx="3" presStyleCnt="4">
        <dgm:presLayoutVars>
          <dgm:chMax val="1"/>
          <dgm:bulletEnabled val="1"/>
        </dgm:presLayoutVars>
      </dgm:prSet>
      <dgm:spPr/>
    </dgm:pt>
    <dgm:pt modelId="{BFF5256C-FF36-4F75-94EC-18B340AADFDE}" type="pres">
      <dgm:prSet presAssocID="{78501F28-7137-4771-B795-A5C928A6ABEC}" presName="descendantText" presStyleLbl="alignAcc1" presStyleIdx="3" presStyleCnt="4">
        <dgm:presLayoutVars>
          <dgm:bulletEnabled val="1"/>
        </dgm:presLayoutVars>
      </dgm:prSet>
      <dgm:spPr/>
    </dgm:pt>
  </dgm:ptLst>
  <dgm:cxnLst>
    <dgm:cxn modelId="{6D6B6800-B3E3-41FD-9C32-1F23522EE032}" type="presOf" srcId="{BE52BAE3-EB76-4F79-9220-D818E738B8F4}" destId="{692A2C7C-EB38-4738-83C4-EFCE4AB2AD4F}" srcOrd="0" destOrd="0" presId="urn:microsoft.com/office/officeart/2005/8/layout/chevron2"/>
    <dgm:cxn modelId="{1C90AB13-7E0D-48C4-A7D7-162514985EF8}" type="presOf" srcId="{44F954F4-4A23-48F0-98FA-CFB060468F6B}" destId="{9BEF06F8-CFA3-4595-AAA5-E6FB54F37EF2}" srcOrd="0" destOrd="0" presId="urn:microsoft.com/office/officeart/2005/8/layout/chevron2"/>
    <dgm:cxn modelId="{1FCF7E2C-DDAC-461C-9C0B-4706582345FD}" type="presOf" srcId="{1D766650-19DA-41AD-B67D-5B942D6A30E6}" destId="{E4FC38B0-60B4-4244-B247-7AFED18C9B3C}" srcOrd="0" destOrd="0" presId="urn:microsoft.com/office/officeart/2005/8/layout/chevron2"/>
    <dgm:cxn modelId="{EF5FA531-75A4-4E21-BA06-828B617155BD}" srcId="{324B6A7C-339D-4E70-857F-EECD628AE478}" destId="{1D766650-19DA-41AD-B67D-5B942D6A30E6}" srcOrd="2" destOrd="0" parTransId="{35DA734D-520C-4354-BE91-C05D5B44A2B1}" sibTransId="{D8FE4A02-8645-4386-AFD4-BE0569C5CBA4}"/>
    <dgm:cxn modelId="{0EE5DB36-400D-44FD-8922-463ED63904A0}" srcId="{44F954F4-4A23-48F0-98FA-CFB060468F6B}" destId="{BE52BAE3-EB76-4F79-9220-D818E738B8F4}" srcOrd="0" destOrd="0" parTransId="{5E97CDFD-5B62-4209-8A1C-48C72859063D}" sibTransId="{5B8E0A76-A802-4DD9-B4D0-EF6133405D12}"/>
    <dgm:cxn modelId="{22574E6A-5D1A-4D6D-A1F7-9C45BF14713A}" srcId="{6068BB5E-AB68-46F4-9058-A00D954F22E0}" destId="{0D6F01D3-ABA0-4589-A808-71C18BF69A59}" srcOrd="0" destOrd="0" parTransId="{7B2AB673-1EE0-4E85-95E4-BC14B4BDBAE8}" sibTransId="{255E87B6-69EB-417B-B19A-C0B301CAB16D}"/>
    <dgm:cxn modelId="{7C034773-1CB4-4300-90C1-B536D15F1FE2}" srcId="{324B6A7C-339D-4E70-857F-EECD628AE478}" destId="{78501F28-7137-4771-B795-A5C928A6ABEC}" srcOrd="3" destOrd="0" parTransId="{0F04876A-A8A5-4BC6-8F34-575F92E87EDC}" sibTransId="{E34203FB-C003-411D-89E3-A856CB911732}"/>
    <dgm:cxn modelId="{A92B6755-0696-400D-A725-14F7C6A89F51}" srcId="{1D766650-19DA-41AD-B67D-5B942D6A30E6}" destId="{F646FBC3-3F1C-42EE-B1B4-C15DA5A1E8AD}" srcOrd="0" destOrd="0" parTransId="{B0A1EB60-C794-4FDD-B6F8-BECE3BD13D87}" sibTransId="{887C346F-7580-472A-81AB-010C47CF5C64}"/>
    <dgm:cxn modelId="{B2C2D88C-593B-484B-8569-785464E56649}" type="presOf" srcId="{0D6F01D3-ABA0-4589-A808-71C18BF69A59}" destId="{1B5DB738-CD00-4E25-A69C-FBD9AD605FC3}" srcOrd="0" destOrd="0" presId="urn:microsoft.com/office/officeart/2005/8/layout/chevron2"/>
    <dgm:cxn modelId="{60EE3199-EE27-4A6A-9DC3-DF3E521AA38C}" type="presOf" srcId="{324B6A7C-339D-4E70-857F-EECD628AE478}" destId="{06BD7BDE-529C-4B16-B144-9BEAF18BA0B8}" srcOrd="0" destOrd="0" presId="urn:microsoft.com/office/officeart/2005/8/layout/chevron2"/>
    <dgm:cxn modelId="{B6DF7CA4-1336-4EC1-8F8B-28008386C19B}" type="presOf" srcId="{F646FBC3-3F1C-42EE-B1B4-C15DA5A1E8AD}" destId="{F697DD8D-885D-4A2D-8793-567D963E9DA2}" srcOrd="0" destOrd="0" presId="urn:microsoft.com/office/officeart/2005/8/layout/chevron2"/>
    <dgm:cxn modelId="{0DA563B1-0123-4339-BFBC-B0F084BBF8D4}" srcId="{78501F28-7137-4771-B795-A5C928A6ABEC}" destId="{26E4B084-FDFB-4FA0-A317-B5496C18C33E}" srcOrd="0" destOrd="0" parTransId="{30CE0262-7A31-49BF-9F41-49CFC49C4660}" sibTransId="{98160E51-F073-45F5-8A54-939F311A5507}"/>
    <dgm:cxn modelId="{C6D53ABB-8A13-48B4-AD24-DB47E7D9EE7C}" type="presOf" srcId="{6068BB5E-AB68-46F4-9058-A00D954F22E0}" destId="{25732199-3294-4080-AB50-166C9451AED5}" srcOrd="0" destOrd="0" presId="urn:microsoft.com/office/officeart/2005/8/layout/chevron2"/>
    <dgm:cxn modelId="{B2AC62BE-4037-4C62-B0A6-72D103673EA2}" type="presOf" srcId="{26E4B084-FDFB-4FA0-A317-B5496C18C33E}" destId="{BFF5256C-FF36-4F75-94EC-18B340AADFDE}" srcOrd="0" destOrd="0" presId="urn:microsoft.com/office/officeart/2005/8/layout/chevron2"/>
    <dgm:cxn modelId="{7FF0A5D3-B83C-4AD4-8E39-1C1E1764F1A1}" type="presOf" srcId="{78501F28-7137-4771-B795-A5C928A6ABEC}" destId="{8A91508E-EDBB-4042-A223-15D81C4C6D0F}" srcOrd="0" destOrd="0" presId="urn:microsoft.com/office/officeart/2005/8/layout/chevron2"/>
    <dgm:cxn modelId="{6D3731EB-260A-41CE-867B-5C5360D3D006}" srcId="{324B6A7C-339D-4E70-857F-EECD628AE478}" destId="{44F954F4-4A23-48F0-98FA-CFB060468F6B}" srcOrd="0" destOrd="0" parTransId="{59D6B7FB-CD04-40DC-998E-57E351C2FD0C}" sibTransId="{61C7596E-9B61-42CA-BD57-78EB428E154B}"/>
    <dgm:cxn modelId="{528B3BEB-3A31-46B9-A166-4E9B88B23D40}" srcId="{324B6A7C-339D-4E70-857F-EECD628AE478}" destId="{6068BB5E-AB68-46F4-9058-A00D954F22E0}" srcOrd="1" destOrd="0" parTransId="{6BF9626C-746F-4911-8EC8-5D7E9EEA47BC}" sibTransId="{A0BBEA15-EE4A-495D-BDBB-8D91440135EE}"/>
    <dgm:cxn modelId="{53257212-E946-4458-8A57-6AE155A2C603}" type="presParOf" srcId="{06BD7BDE-529C-4B16-B144-9BEAF18BA0B8}" destId="{ADF21E2C-3709-4FCA-924A-1064DE3C00A5}" srcOrd="0" destOrd="0" presId="urn:microsoft.com/office/officeart/2005/8/layout/chevron2"/>
    <dgm:cxn modelId="{D2FA93C8-9A09-43A6-A98D-59DD674B4E8A}" type="presParOf" srcId="{ADF21E2C-3709-4FCA-924A-1064DE3C00A5}" destId="{9BEF06F8-CFA3-4595-AAA5-E6FB54F37EF2}" srcOrd="0" destOrd="0" presId="urn:microsoft.com/office/officeart/2005/8/layout/chevron2"/>
    <dgm:cxn modelId="{AE092EDA-6B1F-4765-A9C6-77C3FB876F37}" type="presParOf" srcId="{ADF21E2C-3709-4FCA-924A-1064DE3C00A5}" destId="{692A2C7C-EB38-4738-83C4-EFCE4AB2AD4F}" srcOrd="1" destOrd="0" presId="urn:microsoft.com/office/officeart/2005/8/layout/chevron2"/>
    <dgm:cxn modelId="{21CE478E-CC85-46C9-98C1-02B331DFA7A7}" type="presParOf" srcId="{06BD7BDE-529C-4B16-B144-9BEAF18BA0B8}" destId="{D046476D-6FF8-4D45-9152-80EA9BBBEC2D}" srcOrd="1" destOrd="0" presId="urn:microsoft.com/office/officeart/2005/8/layout/chevron2"/>
    <dgm:cxn modelId="{160E62A2-DA8F-413D-ABC0-BA5650C4C995}" type="presParOf" srcId="{06BD7BDE-529C-4B16-B144-9BEAF18BA0B8}" destId="{63B322BD-1D8F-4341-8376-91B388C69C5F}" srcOrd="2" destOrd="0" presId="urn:microsoft.com/office/officeart/2005/8/layout/chevron2"/>
    <dgm:cxn modelId="{BABA5225-2B45-4C42-A7A0-0756D1B68C58}" type="presParOf" srcId="{63B322BD-1D8F-4341-8376-91B388C69C5F}" destId="{25732199-3294-4080-AB50-166C9451AED5}" srcOrd="0" destOrd="0" presId="urn:microsoft.com/office/officeart/2005/8/layout/chevron2"/>
    <dgm:cxn modelId="{28E1A10E-137F-46B8-AC4F-147F4B23F579}" type="presParOf" srcId="{63B322BD-1D8F-4341-8376-91B388C69C5F}" destId="{1B5DB738-CD00-4E25-A69C-FBD9AD605FC3}" srcOrd="1" destOrd="0" presId="urn:microsoft.com/office/officeart/2005/8/layout/chevron2"/>
    <dgm:cxn modelId="{675B68EC-6EB9-42D2-9F5E-ED54C7851852}" type="presParOf" srcId="{06BD7BDE-529C-4B16-B144-9BEAF18BA0B8}" destId="{B205C81D-AEA1-455B-8D88-24EC6DA5765A}" srcOrd="3" destOrd="0" presId="urn:microsoft.com/office/officeart/2005/8/layout/chevron2"/>
    <dgm:cxn modelId="{9254EAE0-3177-4F2C-9531-EB81174C520F}" type="presParOf" srcId="{06BD7BDE-529C-4B16-B144-9BEAF18BA0B8}" destId="{9E0C21AC-0AED-4C3A-99B1-D254346621E7}" srcOrd="4" destOrd="0" presId="urn:microsoft.com/office/officeart/2005/8/layout/chevron2"/>
    <dgm:cxn modelId="{C98505E9-AD7B-4611-B0BF-6CDB83043CFD}" type="presParOf" srcId="{9E0C21AC-0AED-4C3A-99B1-D254346621E7}" destId="{E4FC38B0-60B4-4244-B247-7AFED18C9B3C}" srcOrd="0" destOrd="0" presId="urn:microsoft.com/office/officeart/2005/8/layout/chevron2"/>
    <dgm:cxn modelId="{2B9107BC-FC0E-430E-8977-BC9A99970D4A}" type="presParOf" srcId="{9E0C21AC-0AED-4C3A-99B1-D254346621E7}" destId="{F697DD8D-885D-4A2D-8793-567D963E9DA2}" srcOrd="1" destOrd="0" presId="urn:microsoft.com/office/officeart/2005/8/layout/chevron2"/>
    <dgm:cxn modelId="{A432646B-A8F9-4235-ABAD-4C13F5B28E40}" type="presParOf" srcId="{06BD7BDE-529C-4B16-B144-9BEAF18BA0B8}" destId="{0642FD33-20E9-4A61-8DF7-A276148D2339}" srcOrd="5" destOrd="0" presId="urn:microsoft.com/office/officeart/2005/8/layout/chevron2"/>
    <dgm:cxn modelId="{DD3C2A7B-6DC2-430D-94BE-314BC513FD6B}" type="presParOf" srcId="{06BD7BDE-529C-4B16-B144-9BEAF18BA0B8}" destId="{D83C16AC-3045-49A6-9258-26936761B3FC}" srcOrd="6" destOrd="0" presId="urn:microsoft.com/office/officeart/2005/8/layout/chevron2"/>
    <dgm:cxn modelId="{8B968B38-5840-4385-9D39-71D4D4DBEE5B}" type="presParOf" srcId="{D83C16AC-3045-49A6-9258-26936761B3FC}" destId="{8A91508E-EDBB-4042-A223-15D81C4C6D0F}" srcOrd="0" destOrd="0" presId="urn:microsoft.com/office/officeart/2005/8/layout/chevron2"/>
    <dgm:cxn modelId="{046B8543-DB25-4D46-B22F-45CBD7EF35F7}" type="presParOf" srcId="{D83C16AC-3045-49A6-9258-26936761B3FC}" destId="{BFF5256C-FF36-4F75-94EC-18B340AADFD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F06F8-CFA3-4595-AAA5-E6FB54F37EF2}">
      <dsp:nvSpPr>
        <dsp:cNvPr id="0" name=""/>
        <dsp:cNvSpPr/>
      </dsp:nvSpPr>
      <dsp:spPr>
        <a:xfrm rot="5400000">
          <a:off x="-202839" y="202876"/>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1</a:t>
          </a:r>
        </a:p>
      </dsp:txBody>
      <dsp:txXfrm rot="-5400000">
        <a:off x="1" y="473329"/>
        <a:ext cx="946583" cy="405678"/>
      </dsp:txXfrm>
    </dsp:sp>
    <dsp:sp modelId="{692A2C7C-EB38-4738-83C4-EFCE4AB2AD4F}">
      <dsp:nvSpPr>
        <dsp:cNvPr id="0" name=""/>
        <dsp:cNvSpPr/>
      </dsp:nvSpPr>
      <dsp:spPr>
        <a:xfrm rot="5400000">
          <a:off x="3977156" y="-3030536"/>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Nhập xuất trong C#</a:t>
          </a:r>
        </a:p>
      </dsp:txBody>
      <dsp:txXfrm rot="-5400000">
        <a:off x="946583" y="42945"/>
        <a:ext cx="6897208" cy="793154"/>
      </dsp:txXfrm>
    </dsp:sp>
    <dsp:sp modelId="{25732199-3294-4080-AB50-166C9451AED5}">
      <dsp:nvSpPr>
        <dsp:cNvPr id="0" name=""/>
        <dsp:cNvSpPr/>
      </dsp:nvSpPr>
      <dsp:spPr>
        <a:xfrm rot="5400000">
          <a:off x="-202839" y="1409447"/>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2</a:t>
          </a:r>
        </a:p>
      </dsp:txBody>
      <dsp:txXfrm rot="-5400000">
        <a:off x="1" y="1679900"/>
        <a:ext cx="946583" cy="405678"/>
      </dsp:txXfrm>
    </dsp:sp>
    <dsp:sp modelId="{1B5DB738-CD00-4E25-A69C-FBD9AD605FC3}">
      <dsp:nvSpPr>
        <dsp:cNvPr id="0" name=""/>
        <dsp:cNvSpPr/>
      </dsp:nvSpPr>
      <dsp:spPr>
        <a:xfrm rot="5400000">
          <a:off x="3977156" y="-1823964"/>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Interface trong C#</a:t>
          </a:r>
        </a:p>
      </dsp:txBody>
      <dsp:txXfrm rot="-5400000">
        <a:off x="946583" y="1249517"/>
        <a:ext cx="6897208" cy="793154"/>
      </dsp:txXfrm>
    </dsp:sp>
    <dsp:sp modelId="{E4FC38B0-60B4-4244-B247-7AFED18C9B3C}">
      <dsp:nvSpPr>
        <dsp:cNvPr id="0" name=""/>
        <dsp:cNvSpPr/>
      </dsp:nvSpPr>
      <dsp:spPr>
        <a:xfrm rot="5400000">
          <a:off x="-202839" y="2616019"/>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3	</a:t>
          </a:r>
        </a:p>
      </dsp:txBody>
      <dsp:txXfrm rot="-5400000">
        <a:off x="1" y="2886472"/>
        <a:ext cx="946583" cy="405678"/>
      </dsp:txXfrm>
    </dsp:sp>
    <dsp:sp modelId="{F697DD8D-885D-4A2D-8793-567D963E9DA2}">
      <dsp:nvSpPr>
        <dsp:cNvPr id="0" name=""/>
        <dsp:cNvSpPr/>
      </dsp:nvSpPr>
      <dsp:spPr>
        <a:xfrm rot="5400000">
          <a:off x="3977156" y="-617393"/>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Collections trong C#</a:t>
          </a:r>
        </a:p>
      </dsp:txBody>
      <dsp:txXfrm rot="-5400000">
        <a:off x="946583" y="2456088"/>
        <a:ext cx="6897208" cy="793154"/>
      </dsp:txXfrm>
    </dsp:sp>
    <dsp:sp modelId="{8A91508E-EDBB-4042-A223-15D81C4C6D0F}">
      <dsp:nvSpPr>
        <dsp:cNvPr id="0" name=""/>
        <dsp:cNvSpPr/>
      </dsp:nvSpPr>
      <dsp:spPr>
        <a:xfrm rot="5400000">
          <a:off x="-202839" y="3822590"/>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4</a:t>
          </a:r>
        </a:p>
      </dsp:txBody>
      <dsp:txXfrm rot="-5400000">
        <a:off x="1" y="4093043"/>
        <a:ext cx="946583" cy="405678"/>
      </dsp:txXfrm>
    </dsp:sp>
    <dsp:sp modelId="{BFF5256C-FF36-4F75-94EC-18B340AADFDE}">
      <dsp:nvSpPr>
        <dsp:cNvPr id="0" name=""/>
        <dsp:cNvSpPr/>
      </dsp:nvSpPr>
      <dsp:spPr>
        <a:xfrm rot="5400000">
          <a:off x="3977156" y="589177"/>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Delegate trong C#</a:t>
          </a:r>
        </a:p>
      </dsp:txBody>
      <dsp:txXfrm rot="-5400000">
        <a:off x="946583" y="3662658"/>
        <a:ext cx="6897208" cy="7931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81CEC-3F33-4EB5-ABC3-8532B5AD22DC}" type="datetimeFigureOut">
              <a:rPr lang="en-US" smtClean="0"/>
              <a:t>05/10/2021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D7F03-71AD-4E60-ACCD-FE75B2F5A750}" type="slidenum">
              <a:rPr lang="en-US" smtClean="0"/>
              <a:t>‹#›</a:t>
            </a:fld>
            <a:endParaRPr lang="en-US"/>
          </a:p>
        </p:txBody>
      </p:sp>
    </p:spTree>
    <p:extLst>
      <p:ext uri="{BB962C8B-B14F-4D97-AF65-F5344CB8AC3E}">
        <p14:creationId xmlns:p14="http://schemas.microsoft.com/office/powerpoint/2010/main" val="44578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9" name="Rectangle 8"/>
          <p:cNvSpPr/>
          <p:nvPr userDrawn="1"/>
        </p:nvSpPr>
        <p:spPr>
          <a:xfrm>
            <a:off x="1" y="1790702"/>
            <a:ext cx="9144000" cy="2806701"/>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endParaRPr>
          </a:p>
        </p:txBody>
      </p:sp>
      <p:sp>
        <p:nvSpPr>
          <p:cNvPr id="10" name="Rectangle 9"/>
          <p:cNvSpPr/>
          <p:nvPr userDrawn="1"/>
        </p:nvSpPr>
        <p:spPr>
          <a:xfrm>
            <a:off x="18824" y="1790702"/>
            <a:ext cx="8551068" cy="2806700"/>
          </a:xfrm>
          <a:prstGeom prst="rect">
            <a:avLst/>
          </a:prstGeom>
          <a:solidFill>
            <a:srgbClr val="A0B5C4">
              <a:alpha val="73000"/>
            </a:srgbClr>
          </a:solidFill>
          <a:ln>
            <a:solidFill>
              <a:srgbClr val="7592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934" y="1528046"/>
            <a:ext cx="3234801" cy="3401863"/>
          </a:xfrm>
          <a:prstGeom prst="rect">
            <a:avLst/>
          </a:prstGeom>
        </p:spPr>
      </p:pic>
      <p:sp>
        <p:nvSpPr>
          <p:cNvPr id="2" name="Title 1"/>
          <p:cNvSpPr>
            <a:spLocks noGrp="1"/>
          </p:cNvSpPr>
          <p:nvPr>
            <p:ph type="ctrTitle"/>
          </p:nvPr>
        </p:nvSpPr>
        <p:spPr>
          <a:xfrm>
            <a:off x="3602735" y="1777997"/>
            <a:ext cx="4733669" cy="2806701"/>
          </a:xfrm>
          <a:prstGeom prst="rect">
            <a:avLst/>
          </a:prstGeom>
        </p:spPr>
        <p:txBody>
          <a:bodyPr anchor="t">
            <a:normAutofit/>
          </a:bodyPr>
          <a:lstStyle>
            <a:lvl1pPr algn="ctr">
              <a:defRPr sz="4000"/>
            </a:lvl1pPr>
          </a:lstStyle>
          <a:p>
            <a:r>
              <a:rPr lang="en-US" dirty="0"/>
              <a:t>Click to edit Master title style</a:t>
            </a:r>
          </a:p>
        </p:txBody>
      </p:sp>
      <p:sp>
        <p:nvSpPr>
          <p:cNvPr id="12" name="Rectangle 11"/>
          <p:cNvSpPr/>
          <p:nvPr userDrawn="1"/>
        </p:nvSpPr>
        <p:spPr>
          <a:xfrm>
            <a:off x="8588714" y="2384"/>
            <a:ext cx="555289" cy="6867525"/>
          </a:xfrm>
          <a:prstGeom prst="rect">
            <a:avLst/>
          </a:prstGeom>
          <a:solidFill>
            <a:srgbClr val="A7A7A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40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76093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81981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92928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168401"/>
            <a:ext cx="7886700" cy="3394076"/>
          </a:xfrm>
          <a:prstGeom prst="rect">
            <a:avLst/>
          </a:prstGeom>
        </p:spPr>
        <p:txBody>
          <a:bodyPr anchor="b"/>
          <a:lstStyle>
            <a:lvl1pPr>
              <a:defRPr sz="6000"/>
            </a:lvl1pPr>
          </a:lstStyle>
          <a:p>
            <a:r>
              <a:rPr lang="en-US" dirty="0"/>
              <a:t>Click to edit Master title style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endParaRPr lang="en-US" dirty="0"/>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60279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84148"/>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193800"/>
            <a:ext cx="38862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193800"/>
            <a:ext cx="38862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11883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638174"/>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629842" y="11096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1933575"/>
            <a:ext cx="3868340" cy="413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1096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1933575"/>
            <a:ext cx="3887391" cy="413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01/08/2015</a:t>
            </a:r>
          </a:p>
        </p:txBody>
      </p:sp>
      <p:sp>
        <p:nvSpPr>
          <p:cNvPr id="8" name="Footer Placeholder 7"/>
          <p:cNvSpPr>
            <a:spLocks noGrp="1"/>
          </p:cNvSpPr>
          <p:nvPr>
            <p:ph type="ftr" sz="quarter" idx="11"/>
          </p:nvPr>
        </p:nvSpPr>
        <p:spPr/>
        <p:txBody>
          <a:bodyPr/>
          <a:lstStyle/>
          <a:p>
            <a:r>
              <a:rPr lang="en-US"/>
              <a:t>K. CNTT – ĐH NÔNG LÂM TP. HCM</a:t>
            </a:r>
          </a:p>
        </p:txBody>
      </p:sp>
      <p:sp>
        <p:nvSpPr>
          <p:cNvPr id="9" name="Slide Number Placeholder 8"/>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413795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01/08/2015</a:t>
            </a:r>
          </a:p>
        </p:txBody>
      </p:sp>
      <p:sp>
        <p:nvSpPr>
          <p:cNvPr id="4" name="Footer Placeholder 3"/>
          <p:cNvSpPr>
            <a:spLocks noGrp="1"/>
          </p:cNvSpPr>
          <p:nvPr>
            <p:ph type="ftr" sz="quarter" idx="11"/>
          </p:nvPr>
        </p:nvSpPr>
        <p:spPr/>
        <p:txBody>
          <a:bodyPr/>
          <a:lstStyle/>
          <a:p>
            <a:r>
              <a:rPr lang="en-US"/>
              <a:t>K. CNTT – ĐH NÔNG LÂM TP. HCM</a:t>
            </a:r>
          </a:p>
        </p:txBody>
      </p:sp>
      <p:sp>
        <p:nvSpPr>
          <p:cNvPr id="5" name="Slide Number Placeholder 4"/>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23520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01/08/2015</a:t>
            </a:r>
          </a:p>
        </p:txBody>
      </p:sp>
      <p:sp>
        <p:nvSpPr>
          <p:cNvPr id="3" name="Footer Placeholder 2"/>
          <p:cNvSpPr>
            <a:spLocks noGrp="1"/>
          </p:cNvSpPr>
          <p:nvPr>
            <p:ph type="ftr" sz="quarter" idx="11"/>
          </p:nvPr>
        </p:nvSpPr>
        <p:spPr/>
        <p:txBody>
          <a:bodyPr/>
          <a:lstStyle/>
          <a:p>
            <a:r>
              <a:rPr lang="en-US"/>
              <a:t>K. CNTT – ĐH NÔNG LÂM TP. HCM</a:t>
            </a:r>
          </a:p>
        </p:txBody>
      </p:sp>
      <p:sp>
        <p:nvSpPr>
          <p:cNvPr id="4" name="Slide Number Placeholder 3"/>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7764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117600"/>
            <a:ext cx="2949178" cy="939800"/>
          </a:xfrm>
          <a:prstGeom prst="rect">
            <a:avLst/>
          </a:prstGeo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83703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31684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8560684" y="2384"/>
            <a:ext cx="583320" cy="6867525"/>
          </a:xfrm>
          <a:prstGeom prst="rect">
            <a:avLst/>
          </a:prstGeom>
          <a:solidFill>
            <a:srgbClr val="A7A7A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grpSp>
        <p:nvGrpSpPr>
          <p:cNvPr id="20" name="Group 19"/>
          <p:cNvGrpSpPr/>
          <p:nvPr userDrawn="1"/>
        </p:nvGrpSpPr>
        <p:grpSpPr>
          <a:xfrm>
            <a:off x="-16074" y="6313601"/>
            <a:ext cx="9160074" cy="393700"/>
            <a:chOff x="842010" y="6319158"/>
            <a:chExt cx="11353801" cy="393700"/>
          </a:xfrm>
        </p:grpSpPr>
        <p:sp>
          <p:nvSpPr>
            <p:cNvPr id="21" name="Rectangle 20"/>
            <p:cNvSpPr/>
            <p:nvPr userDrawn="1"/>
          </p:nvSpPr>
          <p:spPr>
            <a:xfrm>
              <a:off x="842010" y="6319158"/>
              <a:ext cx="11353801" cy="393700"/>
            </a:xfrm>
            <a:prstGeom prst="rect">
              <a:avLst/>
            </a:prstGeom>
            <a:solidFill>
              <a:srgbClr val="7CAFDE">
                <a:alpha val="60000"/>
              </a:srgbClr>
            </a:solidFill>
            <a:ln>
              <a:solidFill>
                <a:srgbClr val="B0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sp>
          <p:nvSpPr>
            <p:cNvPr id="22" name="Rectangle 21"/>
            <p:cNvSpPr/>
            <p:nvPr userDrawn="1"/>
          </p:nvSpPr>
          <p:spPr>
            <a:xfrm>
              <a:off x="2007127" y="6322219"/>
              <a:ext cx="10161065" cy="388068"/>
            </a:xfrm>
            <a:prstGeom prst="rect">
              <a:avLst/>
            </a:prstGeom>
            <a:solidFill>
              <a:srgbClr val="478FD1">
                <a:alpha val="50000"/>
              </a:srgbClr>
            </a:solidFill>
            <a:ln>
              <a:solidFill>
                <a:srgbClr val="7CA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3" name="Rectangle 22"/>
            <p:cNvSpPr/>
            <p:nvPr userDrawn="1"/>
          </p:nvSpPr>
          <p:spPr>
            <a:xfrm>
              <a:off x="5891342" y="6319838"/>
              <a:ext cx="6300660" cy="390525"/>
            </a:xfrm>
            <a:prstGeom prst="rect">
              <a:avLst/>
            </a:prstGeom>
            <a:solidFill>
              <a:srgbClr val="2E74B4">
                <a:alpha val="50000"/>
              </a:srgbClr>
            </a:solidFill>
            <a:ln>
              <a:solidFill>
                <a:srgbClr val="559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4" name="Rectangle 23"/>
            <p:cNvSpPr/>
            <p:nvPr userDrawn="1"/>
          </p:nvSpPr>
          <p:spPr>
            <a:xfrm>
              <a:off x="9355931" y="6319839"/>
              <a:ext cx="2836071" cy="390524"/>
            </a:xfrm>
            <a:prstGeom prst="rect">
              <a:avLst/>
            </a:prstGeom>
            <a:solidFill>
              <a:srgbClr val="255D8F">
                <a:alpha val="50000"/>
              </a:srgbClr>
            </a:solidFill>
            <a:ln>
              <a:solidFill>
                <a:srgbClr val="3D77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sp>
        <p:nvSpPr>
          <p:cNvPr id="3" name="Text Placeholder 2"/>
          <p:cNvSpPr>
            <a:spLocks noGrp="1"/>
          </p:cNvSpPr>
          <p:nvPr>
            <p:ph type="body" idx="1"/>
          </p:nvPr>
        </p:nvSpPr>
        <p:spPr>
          <a:xfrm>
            <a:off x="628650" y="1204962"/>
            <a:ext cx="7886700" cy="4972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626" y="6327642"/>
            <a:ext cx="1009651" cy="365125"/>
          </a:xfrm>
          <a:prstGeom prst="rect">
            <a:avLst/>
          </a:prstGeom>
        </p:spPr>
        <p:txBody>
          <a:bodyPr vert="horz" lIns="91440" tIns="45720" rIns="91440" bIns="45720" rtlCol="0" anchor="ctr"/>
          <a:lstStyle>
            <a:lvl1pPr marL="0" indent="0" algn="l">
              <a:tabLst/>
              <a:defRPr sz="105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01/08/2015</a:t>
            </a:r>
            <a:endParaRPr lang="en-US" dirty="0"/>
          </a:p>
        </p:txBody>
      </p:sp>
      <p:sp>
        <p:nvSpPr>
          <p:cNvPr id="5" name="Footer Placeholder 4"/>
          <p:cNvSpPr>
            <a:spLocks noGrp="1"/>
          </p:cNvSpPr>
          <p:nvPr>
            <p:ph type="ftr" sz="quarter" idx="3"/>
          </p:nvPr>
        </p:nvSpPr>
        <p:spPr>
          <a:xfrm>
            <a:off x="923920" y="6338622"/>
            <a:ext cx="3091373" cy="365125"/>
          </a:xfrm>
          <a:prstGeom prst="rect">
            <a:avLst/>
          </a:prstGeom>
        </p:spPr>
        <p:txBody>
          <a:bodyPr vert="horz" lIns="91440" tIns="45720" rIns="91440" bIns="45720" rtlCol="0" anchor="ctr"/>
          <a:lstStyle>
            <a:lvl1pPr algn="ctr">
              <a:defRPr sz="105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K. CNTT – ĐH NÔNG LÂM TP. HCM</a:t>
            </a:r>
            <a:endParaRPr lang="en-US" dirty="0"/>
          </a:p>
        </p:txBody>
      </p:sp>
      <p:sp>
        <p:nvSpPr>
          <p:cNvPr id="8" name="Rectangle 7"/>
          <p:cNvSpPr/>
          <p:nvPr userDrawn="1"/>
        </p:nvSpPr>
        <p:spPr>
          <a:xfrm>
            <a:off x="-16074" y="324422"/>
            <a:ext cx="8576757" cy="7248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userDrawn="1"/>
        </p:nvSpPr>
        <p:spPr>
          <a:xfrm>
            <a:off x="8557706" y="324422"/>
            <a:ext cx="582723" cy="724852"/>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latin typeface="Tahoma" panose="020B0604030504040204" pitchFamily="34" charset="0"/>
              <a:ea typeface="Tahoma" panose="020B0604030504040204" pitchFamily="34" charset="0"/>
              <a:cs typeface="Tahoma" panose="020B0604030504040204" pitchFamily="34" charset="0"/>
            </a:endParaRPr>
          </a:p>
        </p:txBody>
      </p:sp>
      <p:sp>
        <p:nvSpPr>
          <p:cNvPr id="14" name="Title Placeholder 1"/>
          <p:cNvSpPr>
            <a:spLocks noGrp="1"/>
          </p:cNvSpPr>
          <p:nvPr>
            <p:ph type="title"/>
          </p:nvPr>
        </p:nvSpPr>
        <p:spPr>
          <a:xfrm>
            <a:off x="923920" y="391631"/>
            <a:ext cx="7591430" cy="575777"/>
          </a:xfrm>
          <a:prstGeom prst="rect">
            <a:avLst/>
          </a:prstGeom>
        </p:spPr>
        <p:txBody>
          <a:bodyPr vert="horz" lIns="91440" tIns="45720" rIns="91440" bIns="45720" rtlCol="0" anchor="ctr">
            <a:normAutofit/>
          </a:bodyPr>
          <a:lstStyle/>
          <a:p>
            <a:r>
              <a:rPr lang="en-US" dirty="0"/>
              <a:t>Click to edit Master title style</a:t>
            </a:r>
          </a:p>
        </p:txBody>
      </p:sp>
      <p:grpSp>
        <p:nvGrpSpPr>
          <p:cNvPr id="15" name="Group 22"/>
          <p:cNvGrpSpPr>
            <a:grpSpLocks/>
          </p:cNvGrpSpPr>
          <p:nvPr userDrawn="1"/>
        </p:nvGrpSpPr>
        <p:grpSpPr bwMode="auto">
          <a:xfrm>
            <a:off x="-61707" y="274431"/>
            <a:ext cx="743147" cy="801347"/>
            <a:chOff x="18" y="144"/>
            <a:chExt cx="510" cy="480"/>
          </a:xfrm>
        </p:grpSpPr>
        <p:sp>
          <p:nvSpPr>
            <p:cNvPr id="16"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7"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8"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grpSp>
      <p:pic>
        <p:nvPicPr>
          <p:cNvPr id="19" name="Picture 2" descr="http://bestanimations.com/Signs&amp;Shapes/French-01-june.gif"/>
          <p:cNvPicPr>
            <a:picLocks noChangeAspect="1" noChangeArrowheads="1" noCrop="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093976" y="5750392"/>
            <a:ext cx="430581" cy="428439"/>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userDrawn="1"/>
        </p:nvSpPr>
        <p:spPr>
          <a:xfrm>
            <a:off x="8515349" y="6315077"/>
            <a:ext cx="623295" cy="391507"/>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latin typeface="Tahoma" panose="020B0604030504040204" pitchFamily="34" charset="0"/>
              <a:ea typeface="Tahoma" panose="020B0604030504040204" pitchFamily="34" charset="0"/>
              <a:cs typeface="Tahoma" panose="020B0604030504040204" pitchFamily="34" charset="0"/>
            </a:endParaRPr>
          </a:p>
        </p:txBody>
      </p:sp>
      <p:grpSp>
        <p:nvGrpSpPr>
          <p:cNvPr id="28" name="Group 27"/>
          <p:cNvGrpSpPr/>
          <p:nvPr userDrawn="1"/>
        </p:nvGrpSpPr>
        <p:grpSpPr>
          <a:xfrm>
            <a:off x="8564715" y="5624513"/>
            <a:ext cx="573929" cy="1143000"/>
            <a:chOff x="8573054" y="5631652"/>
            <a:chExt cx="573929" cy="1143000"/>
          </a:xfrm>
        </p:grpSpPr>
        <p:grpSp>
          <p:nvGrpSpPr>
            <p:cNvPr id="10" name="Group 9"/>
            <p:cNvGrpSpPr/>
            <p:nvPr userDrawn="1"/>
          </p:nvGrpSpPr>
          <p:grpSpPr>
            <a:xfrm>
              <a:off x="8573054" y="5631652"/>
              <a:ext cx="573929" cy="1143000"/>
              <a:chOff x="11189017" y="5638800"/>
              <a:chExt cx="611096" cy="1143000"/>
            </a:xfrm>
            <a:solidFill>
              <a:srgbClr val="5086C2"/>
            </a:solidFill>
          </p:grpSpPr>
          <p:sp>
            <p:nvSpPr>
              <p:cNvPr id="11" name="AutoShape 23"/>
              <p:cNvSpPr>
                <a:spLocks noChangeArrowheads="1"/>
              </p:cNvSpPr>
              <p:nvPr userDrawn="1"/>
            </p:nvSpPr>
            <p:spPr bwMode="gray">
              <a:xfrm>
                <a:off x="11189017" y="6248400"/>
                <a:ext cx="609600" cy="533400"/>
              </a:xfrm>
              <a:prstGeom prst="hexagon">
                <a:avLst>
                  <a:gd name="adj" fmla="val 28571"/>
                  <a:gd name="vf" fmla="val 115470"/>
                </a:avLst>
              </a:prstGeom>
              <a:grpFill/>
              <a:ln>
                <a:noFill/>
              </a:ln>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2" name="AutoShape 22"/>
              <p:cNvSpPr>
                <a:spLocks noChangeArrowheads="1"/>
              </p:cNvSpPr>
              <p:nvPr userDrawn="1"/>
            </p:nvSpPr>
            <p:spPr bwMode="gray">
              <a:xfrm>
                <a:off x="11190513" y="5638800"/>
                <a:ext cx="609600" cy="533400"/>
              </a:xfrm>
              <a:prstGeom prst="hexagon">
                <a:avLst>
                  <a:gd name="adj" fmla="val 28571"/>
                  <a:gd name="vf" fmla="val 115470"/>
                </a:avLst>
              </a:prstGeom>
              <a:grpFill/>
              <a:ln>
                <a:noFill/>
              </a:ln>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grpSp>
        <p:sp>
          <p:nvSpPr>
            <p:cNvPr id="13" name="Slide Number Placeholder 5"/>
            <p:cNvSpPr txBox="1">
              <a:spLocks/>
            </p:cNvSpPr>
            <p:nvPr userDrawn="1"/>
          </p:nvSpPr>
          <p:spPr>
            <a:xfrm>
              <a:off x="8639576" y="6320071"/>
              <a:ext cx="4089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34</a:t>
              </a:r>
            </a:p>
            <a:p>
              <a:endPar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6" name="Slide Number Placeholder 5"/>
          <p:cNvSpPr>
            <a:spLocks noGrp="1"/>
          </p:cNvSpPr>
          <p:nvPr>
            <p:ph type="sldNum" sz="quarter" idx="4"/>
          </p:nvPr>
        </p:nvSpPr>
        <p:spPr>
          <a:xfrm>
            <a:off x="8569892" y="5701176"/>
            <a:ext cx="551826" cy="365125"/>
          </a:xfrm>
          <a:prstGeom prst="rect">
            <a:avLst/>
          </a:prstGeom>
        </p:spPr>
        <p:txBody>
          <a:bodyPr vert="horz" lIns="91440" tIns="45720" rIns="91440" bIns="45720" rtlCol="0" anchor="ctr"/>
          <a:lstStyle>
            <a:lvl1pPr algn="ctr">
              <a:defRPr sz="16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4F35B47-AD10-4A8D-A4C2-2AAE6AC43D6F}" type="slidenum">
              <a:rPr lang="en-US" smtClean="0"/>
              <a:pPr/>
              <a:t>‹#›</a:t>
            </a:fld>
            <a:endParaRPr lang="en-US" dirty="0"/>
          </a:p>
        </p:txBody>
      </p:sp>
      <p:sp>
        <p:nvSpPr>
          <p:cNvPr id="30" name="Footer Placeholder 4"/>
          <p:cNvSpPr txBox="1">
            <a:spLocks/>
          </p:cNvSpPr>
          <p:nvPr userDrawn="1"/>
        </p:nvSpPr>
        <p:spPr>
          <a:xfrm>
            <a:off x="6908216" y="6315104"/>
            <a:ext cx="1610112"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tabLst/>
            </a:pPr>
            <a:r>
              <a:rPr lang="en-US" sz="1050">
                <a:solidFill>
                  <a:schemeClr val="bg1"/>
                </a:solidFill>
              </a:rPr>
              <a:t>P.D.LONG</a:t>
            </a:r>
          </a:p>
          <a:p>
            <a:pPr marL="0" indent="0" algn="ctr">
              <a:tabLst/>
            </a:pPr>
            <a:r>
              <a:rPr lang="en-US" sz="1050">
                <a:solidFill>
                  <a:schemeClr val="bg1"/>
                </a:solidFill>
              </a:rPr>
              <a:t>V.T.TOAN</a:t>
            </a:r>
            <a:endParaRPr lang="en-GB" sz="1050" dirty="0">
              <a:solidFill>
                <a:schemeClr val="bg1"/>
              </a:solidFill>
            </a:endParaRPr>
          </a:p>
        </p:txBody>
      </p:sp>
      <p:sp>
        <p:nvSpPr>
          <p:cNvPr id="31" name="TextBox 30"/>
          <p:cNvSpPr txBox="1"/>
          <p:nvPr userDrawn="1"/>
        </p:nvSpPr>
        <p:spPr>
          <a:xfrm>
            <a:off x="4081815" y="6379235"/>
            <a:ext cx="2709079" cy="253916"/>
          </a:xfrm>
          <a:prstGeom prst="rect">
            <a:avLst/>
          </a:prstGeom>
          <a:noFill/>
        </p:spPr>
        <p:txBody>
          <a:bodyPr wrap="square" rtlCol="0">
            <a:spAutoFit/>
          </a:bodyPr>
          <a:lstStyle/>
          <a:p>
            <a:pPr algn="ctr"/>
            <a:r>
              <a:rPr lang="en-US" sz="105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rPr>
              <a:t>LẬP TRÌNH .NET</a:t>
            </a:r>
            <a:endParaRPr lang="en-GB" sz="105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2" name="Picture 3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59383" y="367419"/>
            <a:ext cx="599990" cy="599990"/>
          </a:xfrm>
          <a:prstGeom prst="rect">
            <a:avLst/>
          </a:prstGeom>
        </p:spPr>
      </p:pic>
    </p:spTree>
    <p:extLst>
      <p:ext uri="{BB962C8B-B14F-4D97-AF65-F5344CB8AC3E}">
        <p14:creationId xmlns:p14="http://schemas.microsoft.com/office/powerpoint/2010/main" val="3092887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bg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v"/>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5400" dirty="0"/>
              <a:t>C# (</a:t>
            </a:r>
            <a:r>
              <a:rPr lang="en-US" sz="5400" dirty="0" err="1"/>
              <a:t>Tiếp</a:t>
            </a:r>
            <a:r>
              <a:rPr lang="en-US" sz="5400" dirty="0"/>
              <a:t> </a:t>
            </a:r>
            <a:r>
              <a:rPr lang="en-US" sz="5400" dirty="0" err="1"/>
              <a:t>theo</a:t>
            </a:r>
            <a:r>
              <a:rPr lang="en-US" sz="5400" dirty="0"/>
              <a:t>)</a:t>
            </a:r>
          </a:p>
        </p:txBody>
      </p:sp>
      <p:sp>
        <p:nvSpPr>
          <p:cNvPr id="4" name="Footer Placeholder 3"/>
          <p:cNvSpPr>
            <a:spLocks noGrp="1"/>
          </p:cNvSpPr>
          <p:nvPr>
            <p:ph type="ftr" sz="quarter" idx="4294967295"/>
          </p:nvPr>
        </p:nvSpPr>
        <p:spPr>
          <a:xfrm>
            <a:off x="923920" y="6338622"/>
            <a:ext cx="3091373" cy="365125"/>
          </a:xfrm>
        </p:spPr>
        <p:txBody>
          <a:bodyPr/>
          <a:lstStyle/>
          <a:p>
            <a:r>
              <a:rPr lang="en-US"/>
              <a:t>K. CNTT – ĐH NÔNG LÂM TP. HCM</a:t>
            </a:r>
            <a:endParaRPr lang="en-US" dirty="0"/>
          </a:p>
        </p:txBody>
      </p:sp>
    </p:spTree>
    <p:extLst>
      <p:ext uri="{BB962C8B-B14F-4D97-AF65-F5344CB8AC3E}">
        <p14:creationId xmlns:p14="http://schemas.microsoft.com/office/powerpoint/2010/main" val="348622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a:t>Vòng</a:t>
            </a:r>
            <a:r>
              <a:rPr lang="en-US" dirty="0"/>
              <a:t> </a:t>
            </a:r>
            <a:r>
              <a:rPr lang="en-US" dirty="0" err="1"/>
              <a:t>lặp</a:t>
            </a:r>
            <a:r>
              <a:rPr lang="en-US" dirty="0"/>
              <a:t> Foreach </a:t>
            </a:r>
            <a:r>
              <a:rPr lang="en-US" dirty="0" err="1"/>
              <a:t>trong</a:t>
            </a:r>
            <a:r>
              <a:rPr lang="en-US" dirty="0"/>
              <a:t> C#</a:t>
            </a:r>
          </a:p>
        </p:txBody>
      </p:sp>
      <p:sp>
        <p:nvSpPr>
          <p:cNvPr id="3" name="Content Placeholder 2"/>
          <p:cNvSpPr>
            <a:spLocks noGrp="1"/>
          </p:cNvSpPr>
          <p:nvPr>
            <p:ph idx="1"/>
          </p:nvPr>
        </p:nvSpPr>
        <p:spPr>
          <a:xfrm>
            <a:off x="162232" y="1027541"/>
            <a:ext cx="8422210" cy="5223134"/>
          </a:xfrm>
        </p:spPr>
        <p:txBody>
          <a:bodyPr>
            <a:normAutofit lnSpcReduction="10000"/>
          </a:bodyPr>
          <a:lstStyle/>
          <a:p>
            <a:pPr marL="0" indent="0" algn="l">
              <a:buNone/>
            </a:pPr>
            <a:r>
              <a:rPr lang="en-US" b="1" i="0" dirty="0">
                <a:solidFill>
                  <a:srgbClr val="6377C5"/>
                </a:solidFill>
                <a:effectLst/>
                <a:latin typeface="SFMono-Regular"/>
              </a:rPr>
              <a:t>int</a:t>
            </a:r>
            <a:r>
              <a:rPr lang="en-US" b="0" i="0" dirty="0">
                <a:solidFill>
                  <a:srgbClr val="800080"/>
                </a:solidFill>
                <a:effectLst/>
                <a:latin typeface="SFMono-Regular"/>
              </a:rPr>
              <a:t>[] </a:t>
            </a:r>
            <a:r>
              <a:rPr lang="en-US" b="0" i="0" dirty="0" err="1">
                <a:solidFill>
                  <a:srgbClr val="800080"/>
                </a:solidFill>
                <a:effectLst/>
                <a:latin typeface="SFMono-Regular"/>
              </a:rPr>
              <a:t>IntArray</a:t>
            </a:r>
            <a:r>
              <a:rPr lang="en-US" b="0" i="0" dirty="0">
                <a:solidFill>
                  <a:srgbClr val="800080"/>
                </a:solidFill>
                <a:effectLst/>
                <a:latin typeface="SFMono-Regular"/>
              </a:rPr>
              <a:t> = { </a:t>
            </a:r>
            <a:r>
              <a:rPr lang="en-US" b="0" i="0" dirty="0">
                <a:solidFill>
                  <a:srgbClr val="008800"/>
                </a:solidFill>
                <a:effectLst/>
                <a:latin typeface="SFMono-Regular"/>
              </a:rPr>
              <a:t>1</a:t>
            </a:r>
            <a:r>
              <a:rPr lang="en-US" b="0" i="0" dirty="0">
                <a:solidFill>
                  <a:srgbClr val="800080"/>
                </a:solidFill>
                <a:effectLst/>
                <a:latin typeface="SFMono-Regular"/>
              </a:rPr>
              <a:t>, </a:t>
            </a:r>
            <a:r>
              <a:rPr lang="en-US" b="0" i="0" dirty="0">
                <a:solidFill>
                  <a:srgbClr val="008800"/>
                </a:solidFill>
                <a:effectLst/>
                <a:latin typeface="SFMono-Regular"/>
              </a:rPr>
              <a:t>5</a:t>
            </a:r>
            <a:r>
              <a:rPr lang="en-US" b="0" i="0" dirty="0">
                <a:solidFill>
                  <a:srgbClr val="800080"/>
                </a:solidFill>
                <a:effectLst/>
                <a:latin typeface="SFMono-Regular"/>
              </a:rPr>
              <a:t>, </a:t>
            </a:r>
            <a:r>
              <a:rPr lang="en-US" b="0" i="0" dirty="0">
                <a:solidFill>
                  <a:srgbClr val="008800"/>
                </a:solidFill>
                <a:effectLst/>
                <a:latin typeface="SFMono-Regular"/>
              </a:rPr>
              <a:t>2</a:t>
            </a:r>
            <a:r>
              <a:rPr lang="en-US" b="0" i="0" dirty="0">
                <a:solidFill>
                  <a:srgbClr val="800080"/>
                </a:solidFill>
                <a:effectLst/>
                <a:latin typeface="SFMono-Regular"/>
              </a:rPr>
              <a:t>, </a:t>
            </a:r>
            <a:r>
              <a:rPr lang="en-US" b="0" i="0" dirty="0">
                <a:solidFill>
                  <a:srgbClr val="008800"/>
                </a:solidFill>
                <a:effectLst/>
                <a:latin typeface="SFMono-Regular"/>
              </a:rPr>
              <a:t>4</a:t>
            </a:r>
            <a:r>
              <a:rPr lang="en-US" b="0" i="0" dirty="0">
                <a:solidFill>
                  <a:srgbClr val="800080"/>
                </a:solidFill>
                <a:effectLst/>
                <a:latin typeface="SFMono-Regular"/>
              </a:rPr>
              <a:t>, </a:t>
            </a:r>
            <a:r>
              <a:rPr lang="en-US" b="0" i="0" dirty="0">
                <a:solidFill>
                  <a:srgbClr val="008800"/>
                </a:solidFill>
                <a:effectLst/>
                <a:latin typeface="SFMono-Regular"/>
              </a:rPr>
              <a:t>6</a:t>
            </a:r>
            <a:r>
              <a:rPr lang="en-US" b="0" i="0" dirty="0">
                <a:solidFill>
                  <a:srgbClr val="800080"/>
                </a:solidFill>
                <a:effectLst/>
                <a:latin typeface="SFMono-Regular"/>
              </a:rPr>
              <a:t> }; </a:t>
            </a:r>
          </a:p>
          <a:p>
            <a:pPr marL="0" indent="0" algn="l">
              <a:buNone/>
            </a:pPr>
            <a:r>
              <a:rPr lang="en-US" b="1" i="0" dirty="0">
                <a:solidFill>
                  <a:srgbClr val="6377C5"/>
                </a:solidFill>
                <a:effectLst/>
                <a:latin typeface="SFMono-Regular"/>
              </a:rPr>
              <a:t>int</a:t>
            </a:r>
            <a:r>
              <a:rPr lang="en-US" b="0" i="0" dirty="0">
                <a:solidFill>
                  <a:srgbClr val="800080"/>
                </a:solidFill>
                <a:effectLst/>
                <a:latin typeface="SFMono-Regular"/>
              </a:rPr>
              <a:t> Sum = </a:t>
            </a:r>
            <a:r>
              <a:rPr lang="en-US" b="0" i="0" dirty="0">
                <a:solidFill>
                  <a:srgbClr val="008800"/>
                </a:solidFill>
                <a:effectLst/>
                <a:latin typeface="SFMono-Regular"/>
              </a:rPr>
              <a:t>0</a:t>
            </a:r>
            <a:r>
              <a:rPr lang="en-US" b="0" i="0" dirty="0">
                <a:solidFill>
                  <a:srgbClr val="800080"/>
                </a:solidFill>
                <a:effectLst/>
                <a:latin typeface="SFMono-Regular"/>
              </a:rPr>
              <a:t>; </a:t>
            </a:r>
          </a:p>
          <a:p>
            <a:pPr marL="0" indent="0" algn="l">
              <a:buNone/>
            </a:pPr>
            <a:r>
              <a:rPr lang="en-US" b="0" i="0" dirty="0">
                <a:solidFill>
                  <a:srgbClr val="888888"/>
                </a:solidFill>
                <a:effectLst/>
                <a:latin typeface="SFMono-Regular"/>
              </a:rPr>
              <a:t>/*</a:t>
            </a:r>
            <a:r>
              <a:rPr lang="en-US" b="0" i="0" dirty="0" err="1">
                <a:solidFill>
                  <a:srgbClr val="888888"/>
                </a:solidFill>
                <a:effectLst/>
                <a:latin typeface="SFMono-Regular"/>
              </a:rPr>
              <a:t>Sử</a:t>
            </a:r>
            <a:r>
              <a:rPr lang="en-US" b="0" i="0" dirty="0">
                <a:solidFill>
                  <a:srgbClr val="888888"/>
                </a:solidFill>
                <a:effectLst/>
                <a:latin typeface="SFMono-Regular"/>
              </a:rPr>
              <a:t> </a:t>
            </a:r>
            <a:r>
              <a:rPr lang="en-US" b="0" i="0" dirty="0" err="1">
                <a:solidFill>
                  <a:srgbClr val="888888"/>
                </a:solidFill>
                <a:effectLst/>
                <a:latin typeface="SFMono-Regular"/>
              </a:rPr>
              <a:t>dụng</a:t>
            </a:r>
            <a:r>
              <a:rPr lang="en-US" b="0" i="0" dirty="0">
                <a:solidFill>
                  <a:srgbClr val="888888"/>
                </a:solidFill>
                <a:effectLst/>
                <a:latin typeface="SFMono-Regular"/>
              </a:rPr>
              <a:t> foreach </a:t>
            </a:r>
            <a:r>
              <a:rPr lang="en-US" b="0" i="0" dirty="0" err="1">
                <a:solidFill>
                  <a:srgbClr val="888888"/>
                </a:solidFill>
                <a:effectLst/>
                <a:latin typeface="SFMono-Regular"/>
              </a:rPr>
              <a:t>để</a:t>
            </a:r>
            <a:r>
              <a:rPr lang="en-US" b="0" i="0" dirty="0">
                <a:solidFill>
                  <a:srgbClr val="888888"/>
                </a:solidFill>
                <a:effectLst/>
                <a:latin typeface="SFMono-Regular"/>
              </a:rPr>
              <a:t> </a:t>
            </a:r>
            <a:r>
              <a:rPr lang="en-US" b="0" i="0" dirty="0" err="1">
                <a:solidFill>
                  <a:srgbClr val="888888"/>
                </a:solidFill>
                <a:effectLst/>
                <a:latin typeface="SFMono-Regular"/>
              </a:rPr>
              <a:t>duyệt</a:t>
            </a:r>
            <a:r>
              <a:rPr lang="en-US" b="0" i="0" dirty="0">
                <a:solidFill>
                  <a:srgbClr val="888888"/>
                </a:solidFill>
                <a:effectLst/>
                <a:latin typeface="SFMono-Regular"/>
              </a:rPr>
              <a:t> </a:t>
            </a:r>
            <a:r>
              <a:rPr lang="en-US" b="0" i="0" dirty="0" err="1">
                <a:solidFill>
                  <a:srgbClr val="888888"/>
                </a:solidFill>
                <a:effectLst/>
                <a:latin typeface="SFMono-Regular"/>
              </a:rPr>
              <a:t>mảng</a:t>
            </a:r>
            <a:r>
              <a:rPr lang="en-US" b="0" i="0" dirty="0">
                <a:solidFill>
                  <a:srgbClr val="888888"/>
                </a:solidFill>
                <a:effectLst/>
                <a:latin typeface="SFMono-Regular"/>
              </a:rPr>
              <a:t> </a:t>
            </a:r>
            <a:r>
              <a:rPr lang="en-US" b="0" i="0" dirty="0" err="1">
                <a:solidFill>
                  <a:srgbClr val="888888"/>
                </a:solidFill>
                <a:effectLst/>
                <a:latin typeface="SFMono-Regular"/>
              </a:rPr>
              <a:t>và</a:t>
            </a:r>
            <a:r>
              <a:rPr lang="en-US" b="0" i="0" dirty="0">
                <a:solidFill>
                  <a:srgbClr val="888888"/>
                </a:solidFill>
                <a:effectLst/>
                <a:latin typeface="SFMono-Regular"/>
              </a:rPr>
              <a:t> in </a:t>
            </a:r>
            <a:r>
              <a:rPr lang="en-US" b="0" i="0" dirty="0" err="1">
                <a:solidFill>
                  <a:srgbClr val="888888"/>
                </a:solidFill>
                <a:effectLst/>
                <a:latin typeface="SFMono-Regular"/>
              </a:rPr>
              <a:t>giá</a:t>
            </a:r>
            <a:r>
              <a:rPr lang="en-US" b="0" i="0" dirty="0">
                <a:solidFill>
                  <a:srgbClr val="888888"/>
                </a:solidFill>
                <a:effectLst/>
                <a:latin typeface="SFMono-Regular"/>
              </a:rPr>
              <a:t> </a:t>
            </a:r>
            <a:r>
              <a:rPr lang="en-US" b="0" i="0" dirty="0" err="1">
                <a:solidFill>
                  <a:srgbClr val="888888"/>
                </a:solidFill>
                <a:effectLst/>
                <a:latin typeface="SFMono-Regular"/>
              </a:rPr>
              <a:t>trị</a:t>
            </a:r>
            <a:r>
              <a:rPr lang="en-US" b="0" i="0" dirty="0">
                <a:solidFill>
                  <a:srgbClr val="888888"/>
                </a:solidFill>
                <a:effectLst/>
                <a:latin typeface="SFMono-Regular"/>
              </a:rPr>
              <a:t> </a:t>
            </a:r>
            <a:r>
              <a:rPr lang="en-US" b="0" i="0" dirty="0" err="1">
                <a:solidFill>
                  <a:srgbClr val="888888"/>
                </a:solidFill>
                <a:effectLst/>
                <a:latin typeface="SFMono-Regular"/>
              </a:rPr>
              <a:t>của</a:t>
            </a:r>
            <a:r>
              <a:rPr lang="en-US" b="0" i="0" dirty="0">
                <a:solidFill>
                  <a:srgbClr val="888888"/>
                </a:solidFill>
                <a:effectLst/>
                <a:latin typeface="SFMono-Regular"/>
              </a:rPr>
              <a:t> </a:t>
            </a:r>
            <a:r>
              <a:rPr lang="en-US" b="0" i="0" dirty="0" err="1">
                <a:solidFill>
                  <a:srgbClr val="888888"/>
                </a:solidFill>
                <a:effectLst/>
                <a:latin typeface="SFMono-Regular"/>
              </a:rPr>
              <a:t>các</a:t>
            </a:r>
            <a:r>
              <a:rPr lang="en-US" b="0" i="0" dirty="0">
                <a:solidFill>
                  <a:srgbClr val="888888"/>
                </a:solidFill>
                <a:effectLst/>
                <a:latin typeface="SFMono-Regular"/>
              </a:rPr>
              <a:t> </a:t>
            </a:r>
            <a:r>
              <a:rPr lang="en-US" b="0" i="0" dirty="0" err="1">
                <a:solidFill>
                  <a:srgbClr val="888888"/>
                </a:solidFill>
                <a:effectLst/>
                <a:latin typeface="SFMono-Regular"/>
              </a:rPr>
              <a:t>phần</a:t>
            </a:r>
            <a:r>
              <a:rPr lang="en-US" b="0" i="0" dirty="0">
                <a:solidFill>
                  <a:srgbClr val="888888"/>
                </a:solidFill>
                <a:effectLst/>
                <a:latin typeface="SFMono-Regular"/>
              </a:rPr>
              <a:t> </a:t>
            </a:r>
            <a:r>
              <a:rPr lang="en-US" b="0" i="0" dirty="0" err="1">
                <a:solidFill>
                  <a:srgbClr val="888888"/>
                </a:solidFill>
                <a:effectLst/>
                <a:latin typeface="SFMono-Regular"/>
              </a:rPr>
              <a:t>tử</a:t>
            </a:r>
            <a:r>
              <a:rPr lang="en-US" b="0" i="0" dirty="0">
                <a:solidFill>
                  <a:srgbClr val="888888"/>
                </a:solidFill>
                <a:effectLst/>
                <a:latin typeface="SFMono-Regular"/>
              </a:rPr>
              <a:t> </a:t>
            </a:r>
            <a:r>
              <a:rPr lang="en-US" b="0" i="0" dirty="0" err="1">
                <a:solidFill>
                  <a:srgbClr val="888888"/>
                </a:solidFill>
                <a:effectLst/>
                <a:latin typeface="SFMono-Regular"/>
              </a:rPr>
              <a:t>trong</a:t>
            </a:r>
            <a:r>
              <a:rPr lang="en-US" b="0" i="0" dirty="0">
                <a:solidFill>
                  <a:srgbClr val="888888"/>
                </a:solidFill>
                <a:effectLst/>
                <a:latin typeface="SFMono-Regular"/>
              </a:rPr>
              <a:t> </a:t>
            </a:r>
            <a:r>
              <a:rPr lang="en-US" b="0" i="0" dirty="0" err="1">
                <a:solidFill>
                  <a:srgbClr val="888888"/>
                </a:solidFill>
                <a:effectLst/>
                <a:latin typeface="SFMono-Regular"/>
              </a:rPr>
              <a:t>mảng</a:t>
            </a:r>
            <a:r>
              <a:rPr lang="en-US" b="0" i="0" dirty="0">
                <a:solidFill>
                  <a:srgbClr val="888888"/>
                </a:solidFill>
                <a:effectLst/>
                <a:latin typeface="SFMono-Regular"/>
              </a:rPr>
              <a:t>, </a:t>
            </a:r>
            <a:r>
              <a:rPr lang="en-US" b="0" i="0" dirty="0" err="1">
                <a:solidFill>
                  <a:srgbClr val="888888"/>
                </a:solidFill>
                <a:effectLst/>
                <a:latin typeface="SFMono-Regular"/>
              </a:rPr>
              <a:t>tính</a:t>
            </a:r>
            <a:r>
              <a:rPr lang="en-US" b="0" i="0" dirty="0">
                <a:solidFill>
                  <a:srgbClr val="888888"/>
                </a:solidFill>
                <a:effectLst/>
                <a:latin typeface="SFMono-Regular"/>
              </a:rPr>
              <a:t> </a:t>
            </a:r>
            <a:r>
              <a:rPr lang="en-US" b="0" i="0" dirty="0" err="1">
                <a:solidFill>
                  <a:srgbClr val="888888"/>
                </a:solidFill>
                <a:effectLst/>
                <a:latin typeface="SFMono-Regular"/>
              </a:rPr>
              <a:t>tổng</a:t>
            </a:r>
            <a:r>
              <a:rPr lang="en-US" b="0" i="0" dirty="0">
                <a:solidFill>
                  <a:srgbClr val="888888"/>
                </a:solidFill>
                <a:effectLst/>
                <a:latin typeface="SFMono-Regular"/>
              </a:rPr>
              <a:t> </a:t>
            </a:r>
            <a:r>
              <a:rPr lang="en-US" b="0" i="0" dirty="0" err="1">
                <a:solidFill>
                  <a:srgbClr val="888888"/>
                </a:solidFill>
                <a:effectLst/>
                <a:latin typeface="SFMono-Regular"/>
              </a:rPr>
              <a:t>các</a:t>
            </a:r>
            <a:r>
              <a:rPr lang="en-US" b="0" i="0" dirty="0">
                <a:solidFill>
                  <a:srgbClr val="888888"/>
                </a:solidFill>
                <a:effectLst/>
                <a:latin typeface="SFMono-Regular"/>
              </a:rPr>
              <a:t> </a:t>
            </a:r>
            <a:r>
              <a:rPr lang="en-US" b="0" i="0" dirty="0" err="1">
                <a:solidFill>
                  <a:srgbClr val="888888"/>
                </a:solidFill>
                <a:effectLst/>
                <a:latin typeface="SFMono-Regular"/>
              </a:rPr>
              <a:t>phần</a:t>
            </a:r>
            <a:r>
              <a:rPr lang="en-US" b="0" i="0" dirty="0">
                <a:solidFill>
                  <a:srgbClr val="888888"/>
                </a:solidFill>
                <a:effectLst/>
                <a:latin typeface="SFMono-Regular"/>
              </a:rPr>
              <a:t> </a:t>
            </a:r>
            <a:r>
              <a:rPr lang="en-US" b="0" i="0" dirty="0" err="1">
                <a:solidFill>
                  <a:srgbClr val="888888"/>
                </a:solidFill>
                <a:effectLst/>
                <a:latin typeface="SFMono-Regular"/>
              </a:rPr>
              <a:t>tử</a:t>
            </a:r>
            <a:r>
              <a:rPr lang="en-US" b="0" i="0" dirty="0">
                <a:solidFill>
                  <a:srgbClr val="888888"/>
                </a:solidFill>
                <a:effectLst/>
                <a:latin typeface="SFMono-Regular"/>
              </a:rPr>
              <a:t> </a:t>
            </a:r>
            <a:r>
              <a:rPr lang="en-US" b="0" i="0" dirty="0" err="1">
                <a:solidFill>
                  <a:srgbClr val="888888"/>
                </a:solidFill>
                <a:effectLst/>
                <a:latin typeface="SFMono-Regular"/>
              </a:rPr>
              <a:t>trong</a:t>
            </a:r>
            <a:r>
              <a:rPr lang="en-US" b="0" i="0" dirty="0">
                <a:solidFill>
                  <a:srgbClr val="888888"/>
                </a:solidFill>
                <a:effectLst/>
                <a:latin typeface="SFMono-Regular"/>
              </a:rPr>
              <a:t> </a:t>
            </a:r>
            <a:r>
              <a:rPr lang="en-US" b="0" i="0" dirty="0" err="1">
                <a:solidFill>
                  <a:srgbClr val="888888"/>
                </a:solidFill>
                <a:effectLst/>
                <a:latin typeface="SFMono-Regular"/>
              </a:rPr>
              <a:t>mảng</a:t>
            </a:r>
            <a:r>
              <a:rPr lang="en-US" b="0" i="0" dirty="0">
                <a:solidFill>
                  <a:srgbClr val="888888"/>
                </a:solidFill>
                <a:effectLst/>
                <a:latin typeface="SFMono-Regular"/>
              </a:rPr>
              <a:t>. */</a:t>
            </a:r>
            <a:r>
              <a:rPr lang="en-US" b="0" i="0" dirty="0">
                <a:solidFill>
                  <a:srgbClr val="800080"/>
                </a:solidFill>
                <a:effectLst/>
                <a:latin typeface="SFMono-Regular"/>
              </a:rPr>
              <a:t> </a:t>
            </a:r>
          </a:p>
          <a:p>
            <a:pPr marL="0" indent="0" algn="l">
              <a:buNone/>
            </a:pPr>
            <a:r>
              <a:rPr lang="en-US" b="1" i="0" dirty="0">
                <a:solidFill>
                  <a:srgbClr val="6377C5"/>
                </a:solidFill>
                <a:effectLst/>
                <a:latin typeface="SFMono-Regular"/>
              </a:rPr>
              <a:t>foreach</a:t>
            </a:r>
            <a:r>
              <a:rPr lang="en-US" b="0" i="0" dirty="0">
                <a:solidFill>
                  <a:srgbClr val="800080"/>
                </a:solidFill>
                <a:effectLst/>
                <a:latin typeface="SFMono-Regular"/>
              </a:rPr>
              <a:t> (</a:t>
            </a:r>
            <a:r>
              <a:rPr lang="en-US" b="1" i="0" dirty="0">
                <a:solidFill>
                  <a:srgbClr val="6377C5"/>
                </a:solidFill>
                <a:effectLst/>
                <a:latin typeface="SFMono-Regular"/>
              </a:rPr>
              <a:t>int</a:t>
            </a:r>
            <a:r>
              <a:rPr lang="en-US" b="0" i="0" dirty="0">
                <a:solidFill>
                  <a:srgbClr val="800080"/>
                </a:solidFill>
                <a:effectLst/>
                <a:latin typeface="SFMono-Regular"/>
              </a:rPr>
              <a:t> item </a:t>
            </a:r>
            <a:r>
              <a:rPr lang="en-US" b="1" i="0" dirty="0">
                <a:solidFill>
                  <a:srgbClr val="6377C5"/>
                </a:solidFill>
                <a:effectLst/>
                <a:latin typeface="SFMono-Regular"/>
              </a:rPr>
              <a:t>in</a:t>
            </a:r>
            <a:r>
              <a:rPr lang="en-US" b="0" i="0" dirty="0">
                <a:solidFill>
                  <a:srgbClr val="800080"/>
                </a:solidFill>
                <a:effectLst/>
                <a:latin typeface="SFMono-Regular"/>
              </a:rPr>
              <a:t> </a:t>
            </a:r>
            <a:r>
              <a:rPr lang="en-US" b="0" i="0" dirty="0" err="1">
                <a:solidFill>
                  <a:srgbClr val="800080"/>
                </a:solidFill>
                <a:effectLst/>
                <a:latin typeface="SFMono-Regular"/>
              </a:rPr>
              <a:t>IntArray</a:t>
            </a:r>
            <a:r>
              <a:rPr lang="en-US" b="0" i="0" dirty="0">
                <a:solidFill>
                  <a:srgbClr val="800080"/>
                </a:solidFill>
                <a:effectLst/>
                <a:latin typeface="SFMono-Regular"/>
              </a:rPr>
              <a:t>) </a:t>
            </a:r>
          </a:p>
          <a:p>
            <a:pPr marL="0" indent="0" algn="l">
              <a:buNone/>
            </a:pPr>
            <a:r>
              <a:rPr lang="en-US" b="0" i="0" dirty="0">
                <a:solidFill>
                  <a:srgbClr val="800080"/>
                </a:solidFill>
                <a:effectLst/>
                <a:latin typeface="SFMono-Regular"/>
              </a:rPr>
              <a:t>{ </a:t>
            </a:r>
          </a:p>
          <a:p>
            <a:pPr marL="0" indent="0" algn="l">
              <a:buNone/>
            </a:pPr>
            <a:r>
              <a:rPr lang="en-US" b="0" i="0" dirty="0" err="1">
                <a:solidFill>
                  <a:srgbClr val="800080"/>
                </a:solidFill>
                <a:effectLst/>
                <a:latin typeface="SFMono-Regular"/>
              </a:rPr>
              <a:t>Console.Write</a:t>
            </a:r>
            <a:r>
              <a:rPr lang="en-US" b="0" i="0" dirty="0">
                <a:solidFill>
                  <a:srgbClr val="800080"/>
                </a:solidFill>
                <a:effectLst/>
                <a:latin typeface="SFMono-Regular"/>
              </a:rPr>
              <a:t>(</a:t>
            </a:r>
            <a:r>
              <a:rPr lang="en-US" b="0" i="0" dirty="0">
                <a:solidFill>
                  <a:srgbClr val="880000"/>
                </a:solidFill>
                <a:effectLst/>
                <a:latin typeface="SFMono-Regular"/>
              </a:rPr>
              <a:t>"\t"</a:t>
            </a:r>
            <a:r>
              <a:rPr lang="en-US" b="0" i="0" dirty="0">
                <a:solidFill>
                  <a:srgbClr val="800080"/>
                </a:solidFill>
                <a:effectLst/>
                <a:latin typeface="SFMono-Regular"/>
              </a:rPr>
              <a:t> + item); </a:t>
            </a:r>
          </a:p>
          <a:p>
            <a:pPr marL="0" indent="0" algn="l">
              <a:buNone/>
            </a:pPr>
            <a:r>
              <a:rPr lang="en-US" b="0" i="0" dirty="0">
                <a:solidFill>
                  <a:srgbClr val="800080"/>
                </a:solidFill>
                <a:effectLst/>
                <a:latin typeface="SFMono-Regular"/>
              </a:rPr>
              <a:t>Sum += item; </a:t>
            </a:r>
          </a:p>
          <a:p>
            <a:pPr marL="0" indent="0" algn="l">
              <a:buNone/>
            </a:pPr>
            <a:r>
              <a:rPr lang="en-US" b="0" i="0" dirty="0">
                <a:solidFill>
                  <a:srgbClr val="800080"/>
                </a:solidFill>
                <a:effectLst/>
                <a:latin typeface="SFMono-Regular"/>
              </a:rPr>
              <a:t>} </a:t>
            </a:r>
          </a:p>
          <a:p>
            <a:pPr marL="0" indent="0" algn="l">
              <a:buNone/>
            </a:pPr>
            <a:r>
              <a:rPr lang="en-US" b="0" i="0" dirty="0" err="1">
                <a:solidFill>
                  <a:srgbClr val="800080"/>
                </a:solidFill>
                <a:effectLst/>
                <a:latin typeface="SFMono-Regular"/>
              </a:rPr>
              <a:t>Console.WriteLine</a:t>
            </a:r>
            <a:r>
              <a:rPr lang="en-US" b="0" i="0" dirty="0">
                <a:solidFill>
                  <a:srgbClr val="800080"/>
                </a:solidFill>
                <a:effectLst/>
                <a:latin typeface="SFMono-Regular"/>
              </a:rPr>
              <a:t>(</a:t>
            </a:r>
            <a:r>
              <a:rPr lang="en-US" b="0" i="0" dirty="0">
                <a:solidFill>
                  <a:srgbClr val="880000"/>
                </a:solidFill>
                <a:effectLst/>
                <a:latin typeface="SFMono-Regular"/>
              </a:rPr>
              <a:t>"\n Sum = "</a:t>
            </a:r>
            <a:r>
              <a:rPr lang="en-US" b="0" i="0" dirty="0">
                <a:solidFill>
                  <a:srgbClr val="800080"/>
                </a:solidFill>
                <a:effectLst/>
                <a:latin typeface="SFMono-Regular"/>
              </a:rPr>
              <a:t> + Sum);</a:t>
            </a:r>
            <a:endParaRPr lang="en-US" b="0" i="0" dirty="0">
              <a:solidFill>
                <a:srgbClr val="222C37"/>
              </a:solidFill>
              <a:effectLst/>
              <a:latin typeface="Google Sans"/>
            </a:endParaRPr>
          </a:p>
          <a:p>
            <a:pPr lvl="1"/>
            <a:endParaRPr lang="en-US" dirty="0"/>
          </a:p>
          <a:p>
            <a:endParaRPr lang="en-US" sz="1800" dirty="0"/>
          </a:p>
          <a:p>
            <a:endParaRPr lang="en-US"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10</a:t>
            </a:fld>
            <a:endParaRPr lang="en-US"/>
          </a:p>
        </p:txBody>
      </p:sp>
    </p:spTree>
    <p:extLst>
      <p:ext uri="{BB962C8B-B14F-4D97-AF65-F5344CB8AC3E}">
        <p14:creationId xmlns:p14="http://schemas.microsoft.com/office/powerpoint/2010/main" val="220016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a:t>Vòng</a:t>
            </a:r>
            <a:r>
              <a:rPr lang="en-US" dirty="0"/>
              <a:t> </a:t>
            </a:r>
            <a:r>
              <a:rPr lang="en-US" dirty="0" err="1"/>
              <a:t>lặp</a:t>
            </a:r>
            <a:r>
              <a:rPr lang="en-US" dirty="0"/>
              <a:t> Foreach </a:t>
            </a:r>
            <a:r>
              <a:rPr lang="en-US" dirty="0" err="1"/>
              <a:t>trong</a:t>
            </a:r>
            <a:r>
              <a:rPr lang="en-US" dirty="0"/>
              <a:t> C#</a:t>
            </a:r>
          </a:p>
        </p:txBody>
      </p:sp>
      <p:sp>
        <p:nvSpPr>
          <p:cNvPr id="3" name="Content Placeholder 2"/>
          <p:cNvSpPr>
            <a:spLocks noGrp="1"/>
          </p:cNvSpPr>
          <p:nvPr>
            <p:ph idx="1"/>
          </p:nvPr>
        </p:nvSpPr>
        <p:spPr>
          <a:xfrm>
            <a:off x="162232" y="1027541"/>
            <a:ext cx="8422210" cy="5223134"/>
          </a:xfrm>
        </p:spPr>
        <p:txBody>
          <a:bodyPr>
            <a:normAutofit/>
          </a:bodyPr>
          <a:lstStyle/>
          <a:p>
            <a:pPr lvl="1"/>
            <a:endParaRPr lang="en-US" dirty="0"/>
          </a:p>
          <a:p>
            <a:endParaRPr lang="en-US" sz="1800" dirty="0"/>
          </a:p>
          <a:p>
            <a:endParaRPr lang="en-US"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11</a:t>
            </a:fld>
            <a:endParaRPr lang="en-US"/>
          </a:p>
        </p:txBody>
      </p:sp>
      <p:graphicFrame>
        <p:nvGraphicFramePr>
          <p:cNvPr id="7" name="Table 6">
            <a:extLst>
              <a:ext uri="{FF2B5EF4-FFF2-40B4-BE49-F238E27FC236}">
                <a16:creationId xmlns:a16="http://schemas.microsoft.com/office/drawing/2014/main" id="{ED0A7A8C-DFEA-4414-AC39-08FA7D195264}"/>
              </a:ext>
            </a:extLst>
          </p:cNvPr>
          <p:cNvGraphicFramePr>
            <a:graphicFrameLocks noGrp="1"/>
          </p:cNvGraphicFramePr>
          <p:nvPr>
            <p:extLst>
              <p:ext uri="{D42A27DB-BD31-4B8C-83A1-F6EECF244321}">
                <p14:modId xmlns:p14="http://schemas.microsoft.com/office/powerpoint/2010/main" val="833419643"/>
              </p:ext>
            </p:extLst>
          </p:nvPr>
        </p:nvGraphicFramePr>
        <p:xfrm>
          <a:off x="320681" y="1711689"/>
          <a:ext cx="8105311" cy="4439352"/>
        </p:xfrm>
        <a:graphic>
          <a:graphicData uri="http://schemas.openxmlformats.org/drawingml/2006/table">
            <a:tbl>
              <a:tblPr>
                <a:tableStyleId>{5940675A-B579-460E-94D1-54222C63F5DA}</a:tableStyleId>
              </a:tblPr>
              <a:tblGrid>
                <a:gridCol w="2647797">
                  <a:extLst>
                    <a:ext uri="{9D8B030D-6E8A-4147-A177-3AD203B41FA5}">
                      <a16:colId xmlns:a16="http://schemas.microsoft.com/office/drawing/2014/main" val="965373122"/>
                    </a:ext>
                  </a:extLst>
                </a:gridCol>
                <a:gridCol w="2816293">
                  <a:extLst>
                    <a:ext uri="{9D8B030D-6E8A-4147-A177-3AD203B41FA5}">
                      <a16:colId xmlns:a16="http://schemas.microsoft.com/office/drawing/2014/main" val="2100053397"/>
                    </a:ext>
                  </a:extLst>
                </a:gridCol>
                <a:gridCol w="2641221">
                  <a:extLst>
                    <a:ext uri="{9D8B030D-6E8A-4147-A177-3AD203B41FA5}">
                      <a16:colId xmlns:a16="http://schemas.microsoft.com/office/drawing/2014/main" val="2917464266"/>
                    </a:ext>
                  </a:extLst>
                </a:gridCol>
              </a:tblGrid>
              <a:tr h="475645">
                <a:tc>
                  <a:txBody>
                    <a:bodyPr/>
                    <a:lstStyle/>
                    <a:p>
                      <a:pPr algn="ctr" fontAlgn="t"/>
                      <a:r>
                        <a:rPr lang="en-US" sz="2000" b="1" dirty="0" err="1">
                          <a:effectLst/>
                        </a:rPr>
                        <a:t>Tiêu</a:t>
                      </a:r>
                      <a:r>
                        <a:rPr lang="en-US" sz="2000" b="1" dirty="0">
                          <a:effectLst/>
                        </a:rPr>
                        <a:t> </a:t>
                      </a:r>
                      <a:r>
                        <a:rPr lang="en-US" sz="2000" b="1" dirty="0" err="1">
                          <a:effectLst/>
                        </a:rPr>
                        <a:t>chí</a:t>
                      </a:r>
                      <a:endParaRPr lang="en-US" sz="2000" b="1" dirty="0">
                        <a:effectLst/>
                      </a:endParaRPr>
                    </a:p>
                  </a:txBody>
                  <a:tcPr marL="47625" marR="47625" marT="47625" marB="47625"/>
                </a:tc>
                <a:tc>
                  <a:txBody>
                    <a:bodyPr/>
                    <a:lstStyle/>
                    <a:p>
                      <a:pPr algn="ctr" fontAlgn="t"/>
                      <a:r>
                        <a:rPr lang="en-US" sz="2000" b="1" dirty="0">
                          <a:solidFill>
                            <a:srgbClr val="0033FF"/>
                          </a:solidFill>
                          <a:effectLst/>
                        </a:rPr>
                        <a:t>For</a:t>
                      </a:r>
                      <a:endParaRPr lang="en-US" sz="2000" b="1" dirty="0">
                        <a:effectLst/>
                      </a:endParaRPr>
                    </a:p>
                  </a:txBody>
                  <a:tcPr marL="47625" marR="47625" marT="47625" marB="47625"/>
                </a:tc>
                <a:tc>
                  <a:txBody>
                    <a:bodyPr/>
                    <a:lstStyle/>
                    <a:p>
                      <a:pPr algn="ctr" fontAlgn="t"/>
                      <a:r>
                        <a:rPr lang="en-US" sz="2000" b="1" dirty="0">
                          <a:solidFill>
                            <a:srgbClr val="0033FF"/>
                          </a:solidFill>
                          <a:effectLst/>
                        </a:rPr>
                        <a:t>Foreach</a:t>
                      </a:r>
                      <a:endParaRPr lang="en-US" sz="2000" b="1" dirty="0">
                        <a:effectLst/>
                      </a:endParaRPr>
                    </a:p>
                  </a:txBody>
                  <a:tcPr marL="47625" marR="47625" marT="47625" marB="47625"/>
                </a:tc>
                <a:extLst>
                  <a:ext uri="{0D108BD9-81ED-4DB2-BD59-A6C34878D82A}">
                    <a16:rowId xmlns:a16="http://schemas.microsoft.com/office/drawing/2014/main" val="2132432675"/>
                  </a:ext>
                </a:extLst>
              </a:tr>
              <a:tr h="1562833">
                <a:tc>
                  <a:txBody>
                    <a:bodyPr/>
                    <a:lstStyle/>
                    <a:p>
                      <a:pPr algn="ctr" fontAlgn="t"/>
                      <a:r>
                        <a:rPr lang="en-US" sz="2000" dirty="0" err="1">
                          <a:effectLst/>
                        </a:rPr>
                        <a:t>Khả</a:t>
                      </a:r>
                      <a:r>
                        <a:rPr lang="en-US" sz="2000" dirty="0">
                          <a:effectLst/>
                        </a:rPr>
                        <a:t> </a:t>
                      </a:r>
                      <a:r>
                        <a:rPr lang="en-US" sz="2000" dirty="0" err="1">
                          <a:effectLst/>
                        </a:rPr>
                        <a:t>năng</a:t>
                      </a:r>
                      <a:r>
                        <a:rPr lang="en-US" sz="2000" dirty="0">
                          <a:effectLst/>
                        </a:rPr>
                        <a:t> </a:t>
                      </a:r>
                      <a:r>
                        <a:rPr lang="en-US" sz="2000" dirty="0" err="1">
                          <a:effectLst/>
                        </a:rPr>
                        <a:t>truy</a:t>
                      </a:r>
                      <a:r>
                        <a:rPr lang="en-US" sz="2000" dirty="0">
                          <a:effectLst/>
                        </a:rPr>
                        <a:t> </a:t>
                      </a:r>
                      <a:r>
                        <a:rPr lang="en-US" sz="2000" dirty="0" err="1">
                          <a:effectLst/>
                        </a:rPr>
                        <a:t>xuất</a:t>
                      </a:r>
                      <a:r>
                        <a:rPr lang="en-US" sz="2000" dirty="0">
                          <a:effectLst/>
                        </a:rPr>
                        <a:t> </a:t>
                      </a:r>
                      <a:r>
                        <a:rPr lang="en-US" sz="2000" dirty="0" err="1">
                          <a:effectLst/>
                        </a:rPr>
                        <a:t>phần</a:t>
                      </a:r>
                      <a:r>
                        <a:rPr lang="en-US" sz="2000" dirty="0">
                          <a:effectLst/>
                        </a:rPr>
                        <a:t> </a:t>
                      </a:r>
                      <a:r>
                        <a:rPr lang="en-US" sz="2000" dirty="0" err="1">
                          <a:effectLst/>
                        </a:rPr>
                        <a:t>tử</a:t>
                      </a:r>
                      <a:endParaRPr lang="en-US" sz="2000" dirty="0">
                        <a:effectLst/>
                      </a:endParaRPr>
                    </a:p>
                  </a:txBody>
                  <a:tcPr marL="47625" marR="47625" marT="47625" marB="47625"/>
                </a:tc>
                <a:tc>
                  <a:txBody>
                    <a:bodyPr/>
                    <a:lstStyle/>
                    <a:p>
                      <a:pPr algn="ctr" fontAlgn="t"/>
                      <a:r>
                        <a:rPr lang="en-US" sz="2000" dirty="0" err="1">
                          <a:effectLst/>
                        </a:rPr>
                        <a:t>Truy</a:t>
                      </a:r>
                      <a:r>
                        <a:rPr lang="en-US" sz="2000" dirty="0">
                          <a:effectLst/>
                        </a:rPr>
                        <a:t> </a:t>
                      </a:r>
                      <a:r>
                        <a:rPr lang="en-US" sz="2000" dirty="0" err="1">
                          <a:effectLst/>
                        </a:rPr>
                        <a:t>xuất</a:t>
                      </a:r>
                      <a:r>
                        <a:rPr lang="en-US" sz="2000" dirty="0">
                          <a:effectLst/>
                        </a:rPr>
                        <a:t> </a:t>
                      </a:r>
                      <a:r>
                        <a:rPr lang="en-US" sz="2000" dirty="0" err="1">
                          <a:effectLst/>
                        </a:rPr>
                        <a:t>ngẫu</a:t>
                      </a:r>
                      <a:r>
                        <a:rPr lang="en-US" sz="2000" dirty="0">
                          <a:effectLst/>
                        </a:rPr>
                        <a:t> </a:t>
                      </a:r>
                      <a:r>
                        <a:rPr lang="en-US" sz="2000" dirty="0" err="1">
                          <a:effectLst/>
                        </a:rPr>
                        <a:t>nhiên</a:t>
                      </a:r>
                      <a:r>
                        <a:rPr lang="en-US" sz="2000" dirty="0">
                          <a:effectLst/>
                        </a:rPr>
                        <a:t> (</a:t>
                      </a:r>
                      <a:r>
                        <a:rPr lang="en-US" sz="2000" dirty="0" err="1">
                          <a:effectLst/>
                        </a:rPr>
                        <a:t>có</a:t>
                      </a:r>
                      <a:r>
                        <a:rPr lang="en-US" sz="2000" dirty="0">
                          <a:effectLst/>
                        </a:rPr>
                        <a:t> </a:t>
                      </a:r>
                      <a:r>
                        <a:rPr lang="en-US" sz="2000" dirty="0" err="1">
                          <a:effectLst/>
                        </a:rPr>
                        <a:t>thể</a:t>
                      </a:r>
                      <a:r>
                        <a:rPr lang="en-US" sz="2000" dirty="0">
                          <a:effectLst/>
                        </a:rPr>
                        <a:t> </a:t>
                      </a:r>
                      <a:r>
                        <a:rPr lang="en-US" sz="2000" dirty="0" err="1">
                          <a:effectLst/>
                        </a:rPr>
                        <a:t>gọi</a:t>
                      </a:r>
                      <a:r>
                        <a:rPr lang="en-US" sz="2000" dirty="0">
                          <a:effectLst/>
                        </a:rPr>
                        <a:t> </a:t>
                      </a:r>
                      <a:r>
                        <a:rPr lang="en-US" sz="2000" dirty="0" err="1">
                          <a:effectLst/>
                        </a:rPr>
                        <a:t>bất</a:t>
                      </a:r>
                      <a:r>
                        <a:rPr lang="en-US" sz="2000" dirty="0">
                          <a:effectLst/>
                        </a:rPr>
                        <a:t> </a:t>
                      </a:r>
                      <a:r>
                        <a:rPr lang="en-US" sz="2000" dirty="0" err="1">
                          <a:effectLst/>
                        </a:rPr>
                        <a:t>kỳ</a:t>
                      </a:r>
                      <a:r>
                        <a:rPr lang="en-US" sz="2000" dirty="0">
                          <a:effectLst/>
                        </a:rPr>
                        <a:t> </a:t>
                      </a:r>
                      <a:r>
                        <a:rPr lang="en-US" sz="2000" dirty="0" err="1">
                          <a:effectLst/>
                        </a:rPr>
                        <a:t>phần</a:t>
                      </a:r>
                      <a:r>
                        <a:rPr lang="en-US" sz="2000" dirty="0">
                          <a:effectLst/>
                        </a:rPr>
                        <a:t> </a:t>
                      </a:r>
                      <a:r>
                        <a:rPr lang="en-US" sz="2000" dirty="0" err="1">
                          <a:effectLst/>
                        </a:rPr>
                        <a:t>tử</a:t>
                      </a:r>
                      <a:r>
                        <a:rPr lang="en-US" sz="2000" dirty="0">
                          <a:effectLst/>
                        </a:rPr>
                        <a:t> </a:t>
                      </a:r>
                      <a:r>
                        <a:rPr lang="en-US" sz="2000" dirty="0" err="1">
                          <a:effectLst/>
                        </a:rPr>
                        <a:t>nào</a:t>
                      </a:r>
                      <a:r>
                        <a:rPr lang="en-US" sz="2000" dirty="0">
                          <a:effectLst/>
                        </a:rPr>
                        <a:t> </a:t>
                      </a:r>
                      <a:r>
                        <a:rPr lang="en-US" sz="2000" dirty="0" err="1">
                          <a:effectLst/>
                        </a:rPr>
                        <a:t>trong</a:t>
                      </a:r>
                      <a:r>
                        <a:rPr lang="en-US" sz="2000" dirty="0">
                          <a:effectLst/>
                        </a:rPr>
                        <a:t> </a:t>
                      </a:r>
                      <a:r>
                        <a:rPr lang="en-US" sz="2000" dirty="0" err="1">
                          <a:effectLst/>
                        </a:rPr>
                        <a:t>mảng</a:t>
                      </a:r>
                      <a:r>
                        <a:rPr lang="en-US" sz="2000" dirty="0">
                          <a:effectLst/>
                        </a:rPr>
                        <a:t> </a:t>
                      </a:r>
                      <a:r>
                        <a:rPr lang="en-US" sz="2000" dirty="0" err="1">
                          <a:effectLst/>
                        </a:rPr>
                        <a:t>để</a:t>
                      </a:r>
                      <a:r>
                        <a:rPr lang="en-US" sz="2000" dirty="0">
                          <a:effectLst/>
                        </a:rPr>
                        <a:t> </a:t>
                      </a:r>
                      <a:r>
                        <a:rPr lang="en-US" sz="2000" dirty="0" err="1">
                          <a:effectLst/>
                        </a:rPr>
                        <a:t>sử</a:t>
                      </a:r>
                      <a:r>
                        <a:rPr lang="en-US" sz="2000" dirty="0">
                          <a:effectLst/>
                        </a:rPr>
                        <a:t> </a:t>
                      </a:r>
                      <a:r>
                        <a:rPr lang="en-US" sz="2000" dirty="0" err="1">
                          <a:effectLst/>
                        </a:rPr>
                        <a:t>dụng</a:t>
                      </a:r>
                      <a:r>
                        <a:rPr lang="en-US" sz="2000" dirty="0">
                          <a:effectLst/>
                        </a:rPr>
                        <a:t>)</a:t>
                      </a:r>
                    </a:p>
                  </a:txBody>
                  <a:tcPr marL="47625" marR="47625" marT="47625" marB="47625"/>
                </a:tc>
                <a:tc>
                  <a:txBody>
                    <a:bodyPr/>
                    <a:lstStyle/>
                    <a:p>
                      <a:pPr marL="0" algn="ctr" defTabSz="914400" rtl="0" eaLnBrk="1" fontAlgn="t" latinLnBrk="0" hangingPunct="1"/>
                      <a:r>
                        <a:rPr lang="vi-VN" sz="2000" kern="1200" dirty="0">
                          <a:solidFill>
                            <a:schemeClr val="tx1"/>
                          </a:solidFill>
                          <a:effectLst/>
                          <a:latin typeface="+mn-lt"/>
                          <a:ea typeface="+mn-ea"/>
                          <a:cs typeface="+mn-cs"/>
                        </a:rPr>
                        <a:t>Truy xuất tuần tự (chỉ sử dụng được giá trị phần tử đang xét)</a:t>
                      </a:r>
                    </a:p>
                  </a:txBody>
                  <a:tcPr marL="47625" marR="47625" marT="47625" marB="47625"/>
                </a:tc>
                <a:extLst>
                  <a:ext uri="{0D108BD9-81ED-4DB2-BD59-A6C34878D82A}">
                    <a16:rowId xmlns:a16="http://schemas.microsoft.com/office/drawing/2014/main" val="3738981358"/>
                  </a:ext>
                </a:extLst>
              </a:tr>
              <a:tr h="838041">
                <a:tc>
                  <a:txBody>
                    <a:bodyPr/>
                    <a:lstStyle/>
                    <a:p>
                      <a:pPr algn="ctr" fontAlgn="t"/>
                      <a:r>
                        <a:rPr lang="vi-VN" sz="2000">
                          <a:effectLst/>
                        </a:rPr>
                        <a:t>Thay đổi được giá trị của các phần tử</a:t>
                      </a:r>
                    </a:p>
                  </a:txBody>
                  <a:tcPr marL="47625" marR="47625" marT="47625" marB="47625"/>
                </a:tc>
                <a:tc>
                  <a:txBody>
                    <a:bodyPr/>
                    <a:lstStyle/>
                    <a:p>
                      <a:pPr algn="ctr" fontAlgn="t"/>
                      <a:r>
                        <a:rPr lang="en-US" sz="2000">
                          <a:effectLst/>
                        </a:rPr>
                        <a:t>Có</a:t>
                      </a:r>
                    </a:p>
                  </a:txBody>
                  <a:tcPr marL="47625" marR="47625" marT="47625" marB="47625"/>
                </a:tc>
                <a:tc>
                  <a:txBody>
                    <a:bodyPr/>
                    <a:lstStyle/>
                    <a:p>
                      <a:pPr algn="ctr" fontAlgn="t"/>
                      <a:r>
                        <a:rPr lang="en-US" sz="2000">
                          <a:effectLst/>
                        </a:rPr>
                        <a:t>Không</a:t>
                      </a:r>
                    </a:p>
                  </a:txBody>
                  <a:tcPr marL="47625" marR="47625" marT="47625" marB="47625"/>
                </a:tc>
                <a:extLst>
                  <a:ext uri="{0D108BD9-81ED-4DB2-BD59-A6C34878D82A}">
                    <a16:rowId xmlns:a16="http://schemas.microsoft.com/office/drawing/2014/main" val="1672756921"/>
                  </a:ext>
                </a:extLst>
              </a:tr>
              <a:tr h="1562833">
                <a:tc>
                  <a:txBody>
                    <a:bodyPr/>
                    <a:lstStyle/>
                    <a:p>
                      <a:pPr algn="ctr" fontAlgn="t"/>
                      <a:r>
                        <a:rPr lang="vi-VN" sz="2000">
                          <a:effectLst/>
                        </a:rPr>
                        <a:t>Duyệt mảng, tập hợp khi không biết được số phần tử của mảng, tập hợp</a:t>
                      </a:r>
                    </a:p>
                  </a:txBody>
                  <a:tcPr marL="47625" marR="47625" marT="47625" marB="47625"/>
                </a:tc>
                <a:tc>
                  <a:txBody>
                    <a:bodyPr/>
                    <a:lstStyle/>
                    <a:p>
                      <a:pPr algn="ctr" fontAlgn="t"/>
                      <a:r>
                        <a:rPr lang="en-US" sz="2000" dirty="0" err="1">
                          <a:effectLst/>
                        </a:rPr>
                        <a:t>Không</a:t>
                      </a:r>
                      <a:endParaRPr lang="en-US" sz="2000" dirty="0">
                        <a:effectLst/>
                      </a:endParaRPr>
                    </a:p>
                  </a:txBody>
                  <a:tcPr marL="47625" marR="47625" marT="47625" marB="47625"/>
                </a:tc>
                <a:tc>
                  <a:txBody>
                    <a:bodyPr/>
                    <a:lstStyle/>
                    <a:p>
                      <a:pPr algn="ctr" fontAlgn="t"/>
                      <a:r>
                        <a:rPr lang="en-US" sz="2000" dirty="0" err="1">
                          <a:effectLst/>
                        </a:rPr>
                        <a:t>Có</a:t>
                      </a:r>
                      <a:endParaRPr lang="en-US" sz="2000" dirty="0">
                        <a:effectLst/>
                      </a:endParaRPr>
                    </a:p>
                  </a:txBody>
                  <a:tcPr marL="47625" marR="47625" marT="47625" marB="47625"/>
                </a:tc>
                <a:extLst>
                  <a:ext uri="{0D108BD9-81ED-4DB2-BD59-A6C34878D82A}">
                    <a16:rowId xmlns:a16="http://schemas.microsoft.com/office/drawing/2014/main" val="2179805654"/>
                  </a:ext>
                </a:extLst>
              </a:tr>
            </a:tbl>
          </a:graphicData>
        </a:graphic>
      </p:graphicFrame>
      <p:sp>
        <p:nvSpPr>
          <p:cNvPr id="8" name="TextBox 7">
            <a:extLst>
              <a:ext uri="{FF2B5EF4-FFF2-40B4-BE49-F238E27FC236}">
                <a16:creationId xmlns:a16="http://schemas.microsoft.com/office/drawing/2014/main" id="{AADF513C-1AAB-4D82-B86D-B5D153B7C018}"/>
              </a:ext>
            </a:extLst>
          </p:cNvPr>
          <p:cNvSpPr txBox="1"/>
          <p:nvPr/>
        </p:nvSpPr>
        <p:spPr>
          <a:xfrm>
            <a:off x="457199" y="1162077"/>
            <a:ext cx="4508771" cy="461665"/>
          </a:xfrm>
          <a:prstGeom prst="rect">
            <a:avLst/>
          </a:prstGeom>
          <a:noFill/>
        </p:spPr>
        <p:txBody>
          <a:bodyPr wrap="square" rtlCol="0">
            <a:spAutoFit/>
          </a:bodyPr>
          <a:lstStyle/>
          <a:p>
            <a:r>
              <a:rPr lang="en-US" sz="2400" b="1" dirty="0"/>
              <a:t>So </a:t>
            </a:r>
            <a:r>
              <a:rPr lang="en-US" sz="2400" b="1" dirty="0" err="1"/>
              <a:t>sánh</a:t>
            </a:r>
            <a:r>
              <a:rPr lang="en-US" sz="2400" b="1" dirty="0"/>
              <a:t> For </a:t>
            </a:r>
            <a:r>
              <a:rPr lang="en-US" sz="2400" b="1" dirty="0" err="1"/>
              <a:t>và</a:t>
            </a:r>
            <a:r>
              <a:rPr lang="en-US" sz="2400" b="1" dirty="0"/>
              <a:t> Foreach ??? </a:t>
            </a:r>
          </a:p>
        </p:txBody>
      </p:sp>
    </p:spTree>
    <p:extLst>
      <p:ext uri="{BB962C8B-B14F-4D97-AF65-F5344CB8AC3E}">
        <p14:creationId xmlns:p14="http://schemas.microsoft.com/office/powerpoint/2010/main" val="242608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Interface trong </a:t>
            </a:r>
            <a:r>
              <a:rPr lang="en-US" dirty="0"/>
              <a:t>C#</a:t>
            </a:r>
          </a:p>
        </p:txBody>
      </p:sp>
      <p:sp>
        <p:nvSpPr>
          <p:cNvPr id="3" name="Content Placeholder 2"/>
          <p:cNvSpPr>
            <a:spLocks noGrp="1"/>
          </p:cNvSpPr>
          <p:nvPr>
            <p:ph idx="1"/>
          </p:nvPr>
        </p:nvSpPr>
        <p:spPr>
          <a:xfrm>
            <a:off x="162232" y="1204962"/>
            <a:ext cx="8353118" cy="4972001"/>
          </a:xfrm>
        </p:spPr>
        <p:txBody>
          <a:bodyPr>
            <a:normAutofit/>
          </a:bodyPr>
          <a:lstStyle/>
          <a:p>
            <a:pPr>
              <a:lnSpc>
                <a:spcPct val="150000"/>
              </a:lnSpc>
            </a:pPr>
            <a:r>
              <a:rPr lang="en-US" dirty="0"/>
              <a:t>Interface </a:t>
            </a:r>
            <a:r>
              <a:rPr lang="en-US" dirty="0" err="1"/>
              <a:t>là</a:t>
            </a:r>
            <a:r>
              <a:rPr lang="en-US" dirty="0"/>
              <a:t> </a:t>
            </a:r>
            <a:r>
              <a:rPr lang="en-US" dirty="0" err="1"/>
              <a:t>gì</a:t>
            </a:r>
            <a:r>
              <a:rPr lang="en-US" dirty="0"/>
              <a:t>? </a:t>
            </a:r>
            <a:r>
              <a:rPr lang="en-US" dirty="0" err="1"/>
              <a:t>Tại</a:t>
            </a:r>
            <a:r>
              <a:rPr lang="en-US" dirty="0"/>
              <a:t> </a:t>
            </a:r>
            <a:r>
              <a:rPr lang="en-US" dirty="0" err="1"/>
              <a:t>sao</a:t>
            </a:r>
            <a:r>
              <a:rPr lang="en-US" dirty="0"/>
              <a:t> </a:t>
            </a:r>
            <a:r>
              <a:rPr lang="en-US" dirty="0" err="1"/>
              <a:t>lại</a:t>
            </a:r>
            <a:r>
              <a:rPr lang="en-US" dirty="0"/>
              <a:t> </a:t>
            </a:r>
            <a:r>
              <a:rPr lang="en-US" dirty="0" err="1"/>
              <a:t>sử</a:t>
            </a:r>
            <a:r>
              <a:rPr lang="en-US" dirty="0"/>
              <a:t> </a:t>
            </a:r>
            <a:r>
              <a:rPr lang="en-US" dirty="0" err="1"/>
              <a:t>dụng</a:t>
            </a:r>
            <a:r>
              <a:rPr lang="en-US" dirty="0"/>
              <a:t> interface ?</a:t>
            </a:r>
          </a:p>
          <a:p>
            <a:pPr lvl="1">
              <a:lnSpc>
                <a:spcPct val="150000"/>
              </a:lnSpc>
            </a:pPr>
            <a:r>
              <a:rPr lang="en-US" sz="1800" b="1" dirty="0">
                <a:solidFill>
                  <a:srgbClr val="FF0000"/>
                </a:solidFill>
              </a:rPr>
              <a:t>Interface</a:t>
            </a:r>
            <a:r>
              <a:rPr lang="en-US" sz="1800" b="1" dirty="0"/>
              <a:t> </a:t>
            </a:r>
            <a:r>
              <a:rPr lang="en-US" sz="1800" dirty="0"/>
              <a:t>(</a:t>
            </a:r>
            <a:r>
              <a:rPr lang="en-US" sz="1800" dirty="0" err="1"/>
              <a:t>giao</a:t>
            </a:r>
            <a:r>
              <a:rPr lang="en-US" sz="1800" dirty="0"/>
              <a:t> </a:t>
            </a:r>
            <a:r>
              <a:rPr lang="en-US" sz="1800" dirty="0" err="1"/>
              <a:t>diện</a:t>
            </a:r>
            <a:r>
              <a:rPr lang="en-US" sz="1800" dirty="0"/>
              <a:t> </a:t>
            </a:r>
            <a:r>
              <a:rPr lang="en-US" sz="1800" dirty="0" err="1"/>
              <a:t>hoặc</a:t>
            </a:r>
            <a:r>
              <a:rPr lang="en-US" sz="1800" dirty="0"/>
              <a:t> </a:t>
            </a:r>
            <a:r>
              <a:rPr lang="en-US" sz="1800" dirty="0" err="1"/>
              <a:t>lớp</a:t>
            </a:r>
            <a:r>
              <a:rPr lang="en-US" sz="1800" dirty="0"/>
              <a:t> </a:t>
            </a:r>
            <a:r>
              <a:rPr lang="en-US" sz="1800" dirty="0" err="1"/>
              <a:t>giao</a:t>
            </a:r>
            <a:r>
              <a:rPr lang="en-US" sz="1800" dirty="0"/>
              <a:t> </a:t>
            </a:r>
            <a:r>
              <a:rPr lang="en-US" sz="1800" dirty="0" err="1"/>
              <a:t>tiếp</a:t>
            </a:r>
            <a:r>
              <a:rPr lang="en-US" sz="1800" dirty="0"/>
              <a:t>) </a:t>
            </a:r>
            <a:r>
              <a:rPr lang="en-US" sz="1800" dirty="0" err="1"/>
              <a:t>là</a:t>
            </a:r>
            <a:r>
              <a:rPr lang="en-US" sz="1800" dirty="0"/>
              <a:t> 1 </a:t>
            </a:r>
            <a:r>
              <a:rPr lang="en-US" sz="1800" dirty="0" err="1"/>
              <a:t>tập</a:t>
            </a:r>
            <a:r>
              <a:rPr lang="en-US" sz="1800" dirty="0"/>
              <a:t> </a:t>
            </a:r>
            <a:r>
              <a:rPr lang="en-US" sz="1800" dirty="0" err="1"/>
              <a:t>các</a:t>
            </a:r>
            <a:r>
              <a:rPr lang="en-US" sz="1800" b="1" dirty="0"/>
              <a:t> </a:t>
            </a:r>
            <a:r>
              <a:rPr lang="en-US" sz="1800" dirty="0" err="1"/>
              <a:t>thành</a:t>
            </a:r>
            <a:r>
              <a:rPr lang="en-US" sz="1800" b="1" dirty="0"/>
              <a:t> </a:t>
            </a:r>
            <a:r>
              <a:rPr lang="en-US" sz="1800" dirty="0" err="1"/>
              <a:t>phần</a:t>
            </a:r>
            <a:r>
              <a:rPr lang="en-US" sz="1800" dirty="0"/>
              <a:t> </a:t>
            </a:r>
            <a:r>
              <a:rPr lang="en-US" sz="1800" dirty="0" err="1"/>
              <a:t>chỉ</a:t>
            </a:r>
            <a:r>
              <a:rPr lang="en-US" sz="1800" dirty="0"/>
              <a:t> </a:t>
            </a:r>
            <a:r>
              <a:rPr lang="en-US" sz="1800" dirty="0" err="1"/>
              <a:t>có</a:t>
            </a:r>
            <a:r>
              <a:rPr lang="en-US" sz="1800" dirty="0"/>
              <a:t> </a:t>
            </a:r>
            <a:r>
              <a:rPr lang="en-US" sz="1800" dirty="0" err="1"/>
              <a:t>khai</a:t>
            </a:r>
            <a:r>
              <a:rPr lang="en-US" sz="1800" dirty="0"/>
              <a:t> </a:t>
            </a:r>
            <a:r>
              <a:rPr lang="en-US" sz="1800" dirty="0" err="1"/>
              <a:t>báo</a:t>
            </a:r>
            <a:r>
              <a:rPr lang="en-US" sz="1800" dirty="0"/>
              <a:t> </a:t>
            </a:r>
            <a:r>
              <a:rPr lang="en-US" sz="1800" dirty="0" err="1"/>
              <a:t>mà</a:t>
            </a:r>
            <a:r>
              <a:rPr lang="en-US" sz="1800" dirty="0"/>
              <a:t> </a:t>
            </a:r>
            <a:r>
              <a:rPr lang="en-US" sz="1800" dirty="0" err="1"/>
              <a:t>không</a:t>
            </a:r>
            <a:r>
              <a:rPr lang="en-US" sz="1800" dirty="0"/>
              <a:t> </a:t>
            </a:r>
            <a:r>
              <a:rPr lang="en-US" sz="1800" dirty="0" err="1"/>
              <a:t>có</a:t>
            </a:r>
            <a:r>
              <a:rPr lang="en-US" sz="1800" dirty="0"/>
              <a:t> </a:t>
            </a:r>
            <a:r>
              <a:rPr lang="en-US" sz="1800" dirty="0" err="1"/>
              <a:t>phần</a:t>
            </a:r>
            <a:r>
              <a:rPr lang="en-US" sz="1800" dirty="0"/>
              <a:t> </a:t>
            </a:r>
            <a:r>
              <a:rPr lang="en-US" sz="1800" dirty="0" err="1"/>
              <a:t>định</a:t>
            </a:r>
            <a:r>
              <a:rPr lang="en-US" sz="1800" dirty="0"/>
              <a:t> </a:t>
            </a:r>
            <a:r>
              <a:rPr lang="en-US" sz="1800" dirty="0" err="1"/>
              <a:t>nghĩa</a:t>
            </a:r>
            <a:r>
              <a:rPr lang="en-US" sz="1800" dirty="0"/>
              <a:t> (</a:t>
            </a:r>
            <a:r>
              <a:rPr lang="en-US" sz="1800" dirty="0" err="1"/>
              <a:t>giống</a:t>
            </a:r>
            <a:r>
              <a:rPr lang="en-US" sz="1800" dirty="0"/>
              <a:t> </a:t>
            </a:r>
            <a:r>
              <a:rPr lang="en-US" sz="1800" dirty="0" err="1"/>
              <a:t>phương</a:t>
            </a:r>
            <a:r>
              <a:rPr lang="en-US" sz="1800" dirty="0"/>
              <a:t> </a:t>
            </a:r>
            <a:r>
              <a:rPr lang="en-US" sz="1800" dirty="0" err="1"/>
              <a:t>thức</a:t>
            </a:r>
            <a:r>
              <a:rPr lang="en-US" sz="1800" dirty="0"/>
              <a:t> </a:t>
            </a:r>
            <a:r>
              <a:rPr lang="en-US" sz="1800" dirty="0">
                <a:solidFill>
                  <a:srgbClr val="FF0000"/>
                </a:solidFill>
              </a:rPr>
              <a:t>abstract</a:t>
            </a:r>
            <a:r>
              <a:rPr lang="en-US" sz="1800" dirty="0"/>
              <a:t>)</a:t>
            </a:r>
          </a:p>
          <a:p>
            <a:pPr lvl="1">
              <a:lnSpc>
                <a:spcPct val="150000"/>
              </a:lnSpc>
            </a:pPr>
            <a:r>
              <a:rPr lang="en-US" sz="1800" dirty="0" err="1"/>
              <a:t>Các</a:t>
            </a:r>
            <a:r>
              <a:rPr lang="en-US" sz="1800" dirty="0"/>
              <a:t> </a:t>
            </a:r>
            <a:r>
              <a:rPr lang="en-US" sz="1800" dirty="0" err="1"/>
              <a:t>thành</a:t>
            </a:r>
            <a:r>
              <a:rPr lang="en-US" sz="1800" dirty="0"/>
              <a:t> </a:t>
            </a:r>
            <a:r>
              <a:rPr lang="en-US" sz="1800" dirty="0" err="1"/>
              <a:t>phần</a:t>
            </a:r>
            <a:r>
              <a:rPr lang="en-US" sz="1800" dirty="0"/>
              <a:t> </a:t>
            </a:r>
            <a:r>
              <a:rPr lang="en-US" sz="1800" dirty="0" err="1"/>
              <a:t>này</a:t>
            </a:r>
            <a:r>
              <a:rPr lang="en-US" sz="1800" dirty="0"/>
              <a:t> </a:t>
            </a:r>
            <a:r>
              <a:rPr lang="en-US" sz="1800" dirty="0" err="1"/>
              <a:t>có</a:t>
            </a:r>
            <a:r>
              <a:rPr lang="en-US" sz="1800" dirty="0"/>
              <a:t> </a:t>
            </a:r>
            <a:r>
              <a:rPr lang="en-US" sz="1800" dirty="0" err="1"/>
              <a:t>thể</a:t>
            </a:r>
            <a:r>
              <a:rPr lang="en-US" sz="1800" dirty="0"/>
              <a:t> </a:t>
            </a:r>
            <a:r>
              <a:rPr lang="en-US" sz="1800" dirty="0" err="1"/>
              <a:t>là</a:t>
            </a:r>
            <a:r>
              <a:rPr lang="en-US" sz="1800" dirty="0"/>
              <a:t>:</a:t>
            </a:r>
          </a:p>
          <a:p>
            <a:pPr lvl="2">
              <a:lnSpc>
                <a:spcPct val="150000"/>
              </a:lnSpc>
            </a:pPr>
            <a:r>
              <a:rPr lang="en-US" sz="1800" dirty="0" err="1"/>
              <a:t>Phương</a:t>
            </a:r>
            <a:r>
              <a:rPr lang="en-US" sz="1800" dirty="0"/>
              <a:t> </a:t>
            </a:r>
            <a:r>
              <a:rPr lang="en-US" sz="1800" dirty="0" err="1"/>
              <a:t>thức</a:t>
            </a:r>
            <a:endParaRPr lang="en-US" sz="1800" dirty="0"/>
          </a:p>
          <a:p>
            <a:pPr lvl="2">
              <a:lnSpc>
                <a:spcPct val="150000"/>
              </a:lnSpc>
            </a:pPr>
            <a:r>
              <a:rPr lang="en-US" sz="1800" dirty="0" err="1"/>
              <a:t>Thuộc</a:t>
            </a:r>
            <a:r>
              <a:rPr lang="en-US" sz="1800" dirty="0"/>
              <a:t> </a:t>
            </a:r>
            <a:r>
              <a:rPr lang="en-US" sz="1800" dirty="0" err="1"/>
              <a:t>tính</a:t>
            </a:r>
            <a:endParaRPr lang="en-US" sz="1800" dirty="0"/>
          </a:p>
          <a:p>
            <a:pPr lvl="2">
              <a:lnSpc>
                <a:spcPct val="150000"/>
              </a:lnSpc>
            </a:pPr>
            <a:r>
              <a:rPr lang="en-US" sz="1800" dirty="0"/>
              <a:t>Events</a:t>
            </a:r>
          </a:p>
          <a:p>
            <a:pPr lvl="1">
              <a:lnSpc>
                <a:spcPct val="150000"/>
              </a:lnSpc>
            </a:pPr>
            <a:r>
              <a:rPr lang="en-US" sz="1800" dirty="0" err="1"/>
              <a:t>Một</a:t>
            </a:r>
            <a:r>
              <a:rPr lang="en-US" sz="1800" dirty="0"/>
              <a:t> </a:t>
            </a:r>
            <a:r>
              <a:rPr lang="en-US" sz="1800" b="1" dirty="0">
                <a:solidFill>
                  <a:srgbClr val="FF0000"/>
                </a:solidFill>
              </a:rPr>
              <a:t>interface</a:t>
            </a:r>
            <a:r>
              <a:rPr lang="en-US" sz="1800" dirty="0"/>
              <a:t> </a:t>
            </a:r>
            <a:r>
              <a:rPr lang="en-US" sz="1800" dirty="0" err="1"/>
              <a:t>được</a:t>
            </a:r>
            <a:r>
              <a:rPr lang="en-US" sz="1800" dirty="0"/>
              <a:t> </a:t>
            </a:r>
            <a:r>
              <a:rPr lang="en-US" sz="1800" dirty="0" err="1"/>
              <a:t>hiểu</a:t>
            </a:r>
            <a:r>
              <a:rPr lang="en-US" sz="1800" dirty="0"/>
              <a:t> </a:t>
            </a:r>
            <a:r>
              <a:rPr lang="en-US" sz="1800" dirty="0" err="1"/>
              <a:t>như</a:t>
            </a:r>
            <a:r>
              <a:rPr lang="en-US" sz="1800" dirty="0"/>
              <a:t> </a:t>
            </a:r>
            <a:r>
              <a:rPr lang="en-US" sz="1800" dirty="0" err="1"/>
              <a:t>là</a:t>
            </a:r>
            <a:r>
              <a:rPr lang="en-US" sz="1800" dirty="0"/>
              <a:t> 1 </a:t>
            </a:r>
            <a:r>
              <a:rPr lang="en-US" sz="1800" dirty="0" err="1"/>
              <a:t>khuôn</a:t>
            </a:r>
            <a:r>
              <a:rPr lang="en-US" sz="1800" dirty="0"/>
              <a:t> </a:t>
            </a:r>
            <a:r>
              <a:rPr lang="en-US" sz="1800" dirty="0" err="1"/>
              <a:t>mẫu</a:t>
            </a:r>
            <a:r>
              <a:rPr lang="en-US" sz="1800" dirty="0"/>
              <a:t> </a:t>
            </a:r>
            <a:r>
              <a:rPr lang="en-US" sz="1800" dirty="0" err="1"/>
              <a:t>mà</a:t>
            </a:r>
            <a:r>
              <a:rPr lang="en-US" sz="1800" dirty="0"/>
              <a:t> </a:t>
            </a:r>
            <a:r>
              <a:rPr lang="en-US" sz="1800" dirty="0" err="1"/>
              <a:t>mọi</a:t>
            </a:r>
            <a:r>
              <a:rPr lang="en-US" sz="1800" dirty="0"/>
              <a:t> </a:t>
            </a:r>
            <a:r>
              <a:rPr lang="en-US" sz="1800" dirty="0" err="1"/>
              <a:t>lớp</a:t>
            </a:r>
            <a:r>
              <a:rPr lang="en-US" sz="1800" dirty="0"/>
              <a:t> </a:t>
            </a:r>
            <a:r>
              <a:rPr lang="en-US" sz="1800" dirty="0" err="1"/>
              <a:t>thực</a:t>
            </a:r>
            <a:r>
              <a:rPr lang="en-US" sz="1800" dirty="0"/>
              <a:t> </a:t>
            </a:r>
            <a:r>
              <a:rPr lang="en-US" sz="1800" dirty="0" err="1"/>
              <a:t>thi</a:t>
            </a:r>
            <a:r>
              <a:rPr lang="en-US" sz="1800" dirty="0"/>
              <a:t> </a:t>
            </a:r>
            <a:r>
              <a:rPr lang="en-US" sz="1800" dirty="0" err="1"/>
              <a:t>nó</a:t>
            </a:r>
            <a:r>
              <a:rPr lang="en-US" sz="1800" dirty="0"/>
              <a:t> </a:t>
            </a:r>
            <a:r>
              <a:rPr lang="en-US" sz="1800" dirty="0" err="1"/>
              <a:t>đều</a:t>
            </a:r>
            <a:r>
              <a:rPr lang="en-US" sz="1800" dirty="0"/>
              <a:t> </a:t>
            </a:r>
            <a:r>
              <a:rPr lang="en-US" sz="1800" dirty="0" err="1"/>
              <a:t>phải</a:t>
            </a:r>
            <a:r>
              <a:rPr lang="en-US" sz="1800" dirty="0"/>
              <a:t> </a:t>
            </a:r>
            <a:r>
              <a:rPr lang="en-US" sz="1800" dirty="0" err="1"/>
              <a:t>tuân</a:t>
            </a:r>
            <a:r>
              <a:rPr lang="en-US" sz="1800" dirty="0"/>
              <a:t> </a:t>
            </a:r>
            <a:r>
              <a:rPr lang="en-US" sz="1800" dirty="0" err="1"/>
              <a:t>theo.</a:t>
            </a:r>
            <a:r>
              <a:rPr lang="en-US" sz="1800" dirty="0"/>
              <a:t> Interface </a:t>
            </a:r>
            <a:r>
              <a:rPr lang="en-US" sz="1800" dirty="0" err="1"/>
              <a:t>sẽ</a:t>
            </a:r>
            <a:r>
              <a:rPr lang="en-US" sz="1800" dirty="0"/>
              <a:t> </a:t>
            </a:r>
            <a:r>
              <a:rPr lang="en-US" sz="1800" dirty="0" err="1"/>
              <a:t>định</a:t>
            </a:r>
            <a:r>
              <a:rPr lang="en-US" sz="1800" dirty="0"/>
              <a:t> </a:t>
            </a:r>
            <a:r>
              <a:rPr lang="en-US" sz="1800" dirty="0" err="1"/>
              <a:t>nghĩa</a:t>
            </a:r>
            <a:r>
              <a:rPr lang="en-US" sz="1800" dirty="0"/>
              <a:t> </a:t>
            </a:r>
            <a:r>
              <a:rPr lang="en-US" sz="1800" dirty="0" err="1"/>
              <a:t>phần</a:t>
            </a:r>
            <a:r>
              <a:rPr lang="en-US" sz="1800" dirty="0"/>
              <a:t> (</a:t>
            </a:r>
            <a:r>
              <a:rPr lang="en-US" sz="1800" dirty="0" err="1"/>
              <a:t>khai</a:t>
            </a:r>
            <a:r>
              <a:rPr lang="en-US" sz="1800" dirty="0"/>
              <a:t> </a:t>
            </a:r>
            <a:r>
              <a:rPr lang="en-US" sz="1800" dirty="0" err="1"/>
              <a:t>báo</a:t>
            </a:r>
            <a:r>
              <a:rPr lang="en-US" sz="1800" dirty="0"/>
              <a:t>) </a:t>
            </a:r>
            <a:r>
              <a:rPr lang="en-US" sz="1800" dirty="0" err="1"/>
              <a:t>và</a:t>
            </a:r>
            <a:r>
              <a:rPr lang="en-US" sz="1800" dirty="0"/>
              <a:t> </a:t>
            </a:r>
            <a:r>
              <a:rPr lang="en-US" sz="1800" dirty="0" err="1"/>
              <a:t>những</a:t>
            </a:r>
            <a:r>
              <a:rPr lang="en-US" sz="1800" dirty="0"/>
              <a:t> </a:t>
            </a:r>
            <a:r>
              <a:rPr lang="en-US" sz="1800" dirty="0" err="1"/>
              <a:t>lớp</a:t>
            </a:r>
            <a:r>
              <a:rPr lang="en-US" sz="1800" dirty="0"/>
              <a:t> </a:t>
            </a:r>
            <a:r>
              <a:rPr lang="en-US" sz="1800" dirty="0" err="1"/>
              <a:t>thực</a:t>
            </a:r>
            <a:r>
              <a:rPr lang="en-US" sz="1800" dirty="0"/>
              <a:t> </a:t>
            </a:r>
            <a:r>
              <a:rPr lang="en-US" sz="1800" dirty="0" err="1"/>
              <a:t>thi</a:t>
            </a:r>
            <a:r>
              <a:rPr lang="en-US" sz="1800" dirty="0"/>
              <a:t> interface </a:t>
            </a:r>
            <a:r>
              <a:rPr lang="en-US" sz="1800" dirty="0" err="1"/>
              <a:t>này</a:t>
            </a:r>
            <a:r>
              <a:rPr lang="en-US" sz="1800" dirty="0"/>
              <a:t> </a:t>
            </a:r>
            <a:r>
              <a:rPr lang="en-US" sz="1800" dirty="0" err="1"/>
              <a:t>sẽ</a:t>
            </a:r>
            <a:r>
              <a:rPr lang="en-US" sz="1800" dirty="0"/>
              <a:t> </a:t>
            </a:r>
            <a:r>
              <a:rPr lang="en-US" sz="1800" dirty="0" err="1"/>
              <a:t>phải</a:t>
            </a:r>
            <a:r>
              <a:rPr lang="en-US" sz="1800" dirty="0"/>
              <a:t> </a:t>
            </a:r>
            <a:r>
              <a:rPr lang="en-US" sz="1800" dirty="0" err="1"/>
              <a:t>triển</a:t>
            </a:r>
            <a:r>
              <a:rPr lang="en-US" sz="1800" dirty="0"/>
              <a:t> </a:t>
            </a:r>
            <a:r>
              <a:rPr lang="en-US" sz="1800" dirty="0" err="1"/>
              <a:t>khai</a:t>
            </a:r>
            <a:r>
              <a:rPr lang="en-US" sz="1800" dirty="0"/>
              <a:t> </a:t>
            </a:r>
            <a:r>
              <a:rPr lang="en-US" sz="1800" dirty="0" err="1"/>
              <a:t>các</a:t>
            </a:r>
            <a:r>
              <a:rPr lang="en-US" sz="1800" dirty="0"/>
              <a:t> </a:t>
            </a:r>
            <a:r>
              <a:rPr lang="en-US" sz="1800" dirty="0" err="1"/>
              <a:t>phương</a:t>
            </a:r>
            <a:r>
              <a:rPr lang="en-US" sz="1800" dirty="0"/>
              <a:t> </a:t>
            </a:r>
            <a:r>
              <a:rPr lang="en-US" sz="1800" dirty="0" err="1"/>
              <a:t>thức</a:t>
            </a:r>
            <a:r>
              <a:rPr lang="en-US" sz="1800" dirty="0"/>
              <a:t> </a:t>
            </a:r>
            <a:r>
              <a:rPr lang="en-US" sz="1800" dirty="0" err="1"/>
              <a:t>đó</a:t>
            </a:r>
            <a:r>
              <a:rPr lang="en-US" sz="1800" dirty="0"/>
              <a:t>.</a:t>
            </a:r>
          </a:p>
          <a:p>
            <a:pPr lvl="2"/>
            <a:endParaRPr lang="en-US" sz="1800" dirty="0"/>
          </a:p>
          <a:p>
            <a:pPr lvl="2"/>
            <a:endParaRPr lang="en-US" sz="1400"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12</a:t>
            </a:fld>
            <a:endParaRPr lang="en-US"/>
          </a:p>
        </p:txBody>
      </p:sp>
    </p:spTree>
    <p:extLst>
      <p:ext uri="{BB962C8B-B14F-4D97-AF65-F5344CB8AC3E}">
        <p14:creationId xmlns:p14="http://schemas.microsoft.com/office/powerpoint/2010/main" val="30992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Interface trong </a:t>
            </a:r>
            <a:r>
              <a:rPr lang="en-US" dirty="0"/>
              <a:t>C#</a:t>
            </a:r>
          </a:p>
        </p:txBody>
      </p:sp>
      <p:sp>
        <p:nvSpPr>
          <p:cNvPr id="3" name="Content Placeholder 2"/>
          <p:cNvSpPr>
            <a:spLocks noGrp="1"/>
          </p:cNvSpPr>
          <p:nvPr>
            <p:ph idx="1"/>
          </p:nvPr>
        </p:nvSpPr>
        <p:spPr>
          <a:xfrm>
            <a:off x="162232" y="1204962"/>
            <a:ext cx="8353118" cy="4972001"/>
          </a:xfrm>
        </p:spPr>
        <p:txBody>
          <a:bodyPr>
            <a:normAutofit fontScale="92500" lnSpcReduction="10000"/>
          </a:bodyPr>
          <a:lstStyle/>
          <a:p>
            <a:pPr>
              <a:lnSpc>
                <a:spcPct val="150000"/>
              </a:lnSpc>
            </a:pPr>
            <a:r>
              <a:rPr lang="en-US" sz="3100" b="1" dirty="0" err="1"/>
              <a:t>Đặc</a:t>
            </a:r>
            <a:r>
              <a:rPr lang="en-US" sz="3100" b="1" dirty="0"/>
              <a:t> </a:t>
            </a:r>
            <a:r>
              <a:rPr lang="en-US" sz="3100" b="1" dirty="0" err="1"/>
              <a:t>điểm</a:t>
            </a:r>
            <a:r>
              <a:rPr lang="en-US" sz="3100" b="1" dirty="0"/>
              <a:t> </a:t>
            </a:r>
            <a:r>
              <a:rPr lang="en-US" sz="3100" b="1" dirty="0" err="1"/>
              <a:t>của</a:t>
            </a:r>
            <a:r>
              <a:rPr lang="en-US" sz="3100" b="1" dirty="0"/>
              <a:t> interface</a:t>
            </a:r>
          </a:p>
          <a:p>
            <a:pPr lvl="1">
              <a:lnSpc>
                <a:spcPct val="150000"/>
              </a:lnSpc>
            </a:pPr>
            <a:r>
              <a:rPr lang="en-US" sz="2000" dirty="0" err="1"/>
              <a:t>Chỉ</a:t>
            </a:r>
            <a:r>
              <a:rPr lang="en-US" sz="2000" dirty="0"/>
              <a:t> </a:t>
            </a:r>
            <a:r>
              <a:rPr lang="en-US" sz="2000" dirty="0" err="1"/>
              <a:t>chứa</a:t>
            </a:r>
            <a:r>
              <a:rPr lang="en-US" sz="2000" dirty="0"/>
              <a:t> </a:t>
            </a:r>
            <a:r>
              <a:rPr lang="en-US" sz="2000" dirty="0" err="1"/>
              <a:t>khai</a:t>
            </a:r>
            <a:r>
              <a:rPr lang="en-US" sz="2000" dirty="0"/>
              <a:t> </a:t>
            </a:r>
            <a:r>
              <a:rPr lang="en-US" sz="2000" dirty="0" err="1"/>
              <a:t>báo</a:t>
            </a:r>
            <a:r>
              <a:rPr lang="en-US" sz="2000" dirty="0"/>
              <a:t> </a:t>
            </a:r>
            <a:r>
              <a:rPr lang="en-US" sz="2000" dirty="0" err="1"/>
              <a:t>không</a:t>
            </a:r>
            <a:r>
              <a:rPr lang="en-US" sz="2000" dirty="0"/>
              <a:t> </a:t>
            </a:r>
            <a:r>
              <a:rPr lang="en-US" sz="2000" dirty="0" err="1"/>
              <a:t>chứa</a:t>
            </a:r>
            <a:r>
              <a:rPr lang="en-US" sz="2000" dirty="0"/>
              <a:t> </a:t>
            </a:r>
            <a:r>
              <a:rPr lang="en-US" sz="2000" dirty="0" err="1"/>
              <a:t>phần</a:t>
            </a:r>
            <a:r>
              <a:rPr lang="en-US" sz="2000" dirty="0"/>
              <a:t> </a:t>
            </a:r>
            <a:r>
              <a:rPr lang="en-US" sz="2000" dirty="0" err="1"/>
              <a:t>định</a:t>
            </a:r>
            <a:r>
              <a:rPr lang="en-US" sz="2000" dirty="0"/>
              <a:t> </a:t>
            </a:r>
            <a:r>
              <a:rPr lang="en-US" sz="2000" dirty="0" err="1"/>
              <a:t>nghĩa</a:t>
            </a:r>
            <a:r>
              <a:rPr lang="en-US" sz="2000" dirty="0"/>
              <a:t> (</a:t>
            </a:r>
            <a:r>
              <a:rPr lang="en-US" sz="2000" dirty="0" err="1"/>
              <a:t>giống</a:t>
            </a:r>
            <a:r>
              <a:rPr lang="en-US" sz="2000" dirty="0"/>
              <a:t> </a:t>
            </a:r>
            <a:r>
              <a:rPr lang="en-US" sz="2000" dirty="0" err="1"/>
              <a:t>phương</a:t>
            </a:r>
            <a:r>
              <a:rPr lang="en-US" sz="2000" dirty="0"/>
              <a:t> </a:t>
            </a:r>
            <a:r>
              <a:rPr lang="en-US" sz="2000" dirty="0" err="1"/>
              <a:t>thức</a:t>
            </a:r>
            <a:r>
              <a:rPr lang="en-US" sz="2000" dirty="0"/>
              <a:t> </a:t>
            </a:r>
            <a:r>
              <a:rPr lang="en-US" sz="2000" b="1" dirty="0">
                <a:solidFill>
                  <a:srgbClr val="FF0000"/>
                </a:solidFill>
              </a:rPr>
              <a:t>abstract</a:t>
            </a:r>
            <a:r>
              <a:rPr lang="en-US" sz="2000" dirty="0"/>
              <a:t>). </a:t>
            </a:r>
          </a:p>
          <a:p>
            <a:pPr lvl="1">
              <a:lnSpc>
                <a:spcPct val="150000"/>
              </a:lnSpc>
            </a:pPr>
            <a:r>
              <a:rPr lang="en-US" sz="2000" dirty="0" err="1"/>
              <a:t>Việc</a:t>
            </a:r>
            <a:r>
              <a:rPr lang="en-US" sz="2000" dirty="0"/>
              <a:t> </a:t>
            </a:r>
            <a:r>
              <a:rPr lang="en-US" sz="2000" dirty="0" err="1"/>
              <a:t>ghi</a:t>
            </a:r>
            <a:r>
              <a:rPr lang="en-US" sz="2000" dirty="0"/>
              <a:t> </a:t>
            </a:r>
            <a:r>
              <a:rPr lang="en-US" sz="2000" dirty="0" err="1"/>
              <a:t>đè</a:t>
            </a:r>
            <a:r>
              <a:rPr lang="en-US" sz="2000" dirty="0"/>
              <a:t> 1 </a:t>
            </a:r>
            <a:r>
              <a:rPr lang="en-US" sz="2000" dirty="0" err="1"/>
              <a:t>thành</a:t>
            </a:r>
            <a:r>
              <a:rPr lang="en-US" sz="2000" dirty="0"/>
              <a:t> </a:t>
            </a:r>
            <a:r>
              <a:rPr lang="en-US" sz="2000" dirty="0" err="1"/>
              <a:t>phần</a:t>
            </a:r>
            <a:r>
              <a:rPr lang="en-US" sz="2000" dirty="0"/>
              <a:t> </a:t>
            </a:r>
            <a:r>
              <a:rPr lang="en-US" sz="2000" dirty="0" err="1"/>
              <a:t>trong</a:t>
            </a:r>
            <a:r>
              <a:rPr lang="en-US" sz="2000" dirty="0"/>
              <a:t> </a:t>
            </a:r>
            <a:r>
              <a:rPr lang="en-US" sz="2000" dirty="0">
                <a:solidFill>
                  <a:srgbClr val="FF0000"/>
                </a:solidFill>
              </a:rPr>
              <a:t>interface</a:t>
            </a:r>
            <a:r>
              <a:rPr lang="en-US" sz="2000" dirty="0"/>
              <a:t> </a:t>
            </a:r>
            <a:r>
              <a:rPr lang="en-US" sz="2000" dirty="0" err="1"/>
              <a:t>không</a:t>
            </a:r>
            <a:r>
              <a:rPr lang="en-US" sz="2000" dirty="0"/>
              <a:t> </a:t>
            </a:r>
            <a:r>
              <a:rPr lang="en-US" sz="2000" dirty="0" err="1"/>
              <a:t>cần</a:t>
            </a:r>
            <a:r>
              <a:rPr lang="en-US" sz="2000" dirty="0"/>
              <a:t> </a:t>
            </a:r>
            <a:r>
              <a:rPr lang="en-US" sz="2000" dirty="0" err="1"/>
              <a:t>từ</a:t>
            </a:r>
            <a:r>
              <a:rPr lang="en-US" sz="2000" dirty="0"/>
              <a:t> </a:t>
            </a:r>
            <a:r>
              <a:rPr lang="en-US" sz="2000" dirty="0" err="1"/>
              <a:t>khoá</a:t>
            </a:r>
            <a:r>
              <a:rPr lang="en-US" sz="2000" dirty="0"/>
              <a:t> </a:t>
            </a:r>
            <a:r>
              <a:rPr lang="en-US" sz="2000" dirty="0">
                <a:solidFill>
                  <a:srgbClr val="000099"/>
                </a:solidFill>
              </a:rPr>
              <a:t>override</a:t>
            </a:r>
            <a:r>
              <a:rPr lang="en-US" sz="2000" dirty="0"/>
              <a:t>.</a:t>
            </a:r>
          </a:p>
          <a:p>
            <a:pPr lvl="1">
              <a:lnSpc>
                <a:spcPct val="150000"/>
              </a:lnSpc>
            </a:pPr>
            <a:r>
              <a:rPr lang="en-US" sz="2000" dirty="0" err="1"/>
              <a:t>Không</a:t>
            </a:r>
            <a:r>
              <a:rPr lang="en-US" sz="2000" dirty="0"/>
              <a:t> </a:t>
            </a:r>
            <a:r>
              <a:rPr lang="en-US" sz="2000" dirty="0" err="1"/>
              <a:t>thể</a:t>
            </a:r>
            <a:r>
              <a:rPr lang="en-US" sz="2000" dirty="0"/>
              <a:t> </a:t>
            </a:r>
            <a:r>
              <a:rPr lang="en-US" sz="2000" dirty="0" err="1"/>
              <a:t>khai</a:t>
            </a:r>
            <a:r>
              <a:rPr lang="en-US" sz="2000" dirty="0"/>
              <a:t> </a:t>
            </a:r>
            <a:r>
              <a:rPr lang="en-US" sz="2000" dirty="0" err="1"/>
              <a:t>báo</a:t>
            </a:r>
            <a:r>
              <a:rPr lang="en-US" sz="2000" dirty="0"/>
              <a:t> </a:t>
            </a:r>
            <a:r>
              <a:rPr lang="en-US" sz="2000" dirty="0" err="1"/>
              <a:t>phạm</a:t>
            </a:r>
            <a:r>
              <a:rPr lang="en-US" sz="2000" dirty="0"/>
              <a:t> vi </a:t>
            </a:r>
            <a:r>
              <a:rPr lang="en-US" sz="2000" dirty="0" err="1"/>
              <a:t>truy</a:t>
            </a:r>
            <a:r>
              <a:rPr lang="en-US" sz="2000" dirty="0"/>
              <a:t> </a:t>
            </a:r>
            <a:r>
              <a:rPr lang="en-US" sz="2000" dirty="0" err="1"/>
              <a:t>cập</a:t>
            </a:r>
            <a:r>
              <a:rPr lang="en-US" sz="2000" dirty="0"/>
              <a:t> </a:t>
            </a:r>
            <a:r>
              <a:rPr lang="en-US" sz="2000" dirty="0" err="1"/>
              <a:t>cho</a:t>
            </a:r>
            <a:r>
              <a:rPr lang="en-US" sz="2000" dirty="0"/>
              <a:t> </a:t>
            </a:r>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bên</a:t>
            </a:r>
            <a:r>
              <a:rPr lang="en-US" sz="2000" dirty="0"/>
              <a:t> </a:t>
            </a:r>
            <a:r>
              <a:rPr lang="en-US" sz="2000" dirty="0" err="1"/>
              <a:t>trong</a:t>
            </a:r>
            <a:r>
              <a:rPr lang="en-US" sz="2000" dirty="0"/>
              <a:t> </a:t>
            </a:r>
            <a:r>
              <a:rPr lang="en-US" sz="2000" b="1" dirty="0"/>
              <a:t>interface</a:t>
            </a:r>
            <a:r>
              <a:rPr lang="en-US" sz="2000" dirty="0"/>
              <a:t>. </a:t>
            </a:r>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này</a:t>
            </a:r>
            <a:r>
              <a:rPr lang="en-US" sz="2000" dirty="0"/>
              <a:t> </a:t>
            </a:r>
            <a:r>
              <a:rPr lang="en-US" sz="2000" dirty="0" err="1"/>
              <a:t>sẽ</a:t>
            </a:r>
            <a:r>
              <a:rPr lang="en-US" sz="2000" dirty="0"/>
              <a:t> </a:t>
            </a:r>
            <a:r>
              <a:rPr lang="en-US" sz="2000" dirty="0" err="1"/>
              <a:t>mặc</a:t>
            </a:r>
            <a:r>
              <a:rPr lang="en-US" sz="2000" dirty="0"/>
              <a:t> </a:t>
            </a:r>
            <a:r>
              <a:rPr lang="en-US" sz="2000" dirty="0" err="1"/>
              <a:t>định</a:t>
            </a:r>
            <a:r>
              <a:rPr lang="en-US" sz="2000" dirty="0"/>
              <a:t> </a:t>
            </a:r>
            <a:r>
              <a:rPr lang="en-US" sz="2000" dirty="0" err="1"/>
              <a:t>là</a:t>
            </a:r>
            <a:r>
              <a:rPr lang="en-US" sz="2000" dirty="0"/>
              <a:t> </a:t>
            </a:r>
            <a:r>
              <a:rPr lang="en-US" sz="2000" b="1" dirty="0">
                <a:solidFill>
                  <a:srgbClr val="FF0000"/>
                </a:solidFill>
              </a:rPr>
              <a:t>public</a:t>
            </a:r>
            <a:r>
              <a:rPr lang="en-US" sz="2000" dirty="0"/>
              <a:t>.</a:t>
            </a:r>
          </a:p>
          <a:p>
            <a:pPr lvl="1">
              <a:lnSpc>
                <a:spcPct val="150000"/>
              </a:lnSpc>
            </a:pPr>
            <a:r>
              <a:rPr lang="en-US" sz="2000" b="1" dirty="0"/>
              <a:t>Interface</a:t>
            </a:r>
            <a:r>
              <a:rPr lang="en-US" sz="2000" dirty="0"/>
              <a:t> </a:t>
            </a:r>
            <a:r>
              <a:rPr lang="en-US" sz="2000" dirty="0" err="1"/>
              <a:t>không</a:t>
            </a:r>
            <a:r>
              <a:rPr lang="en-US" sz="2000" dirty="0"/>
              <a:t> </a:t>
            </a:r>
            <a:r>
              <a:rPr lang="en-US" sz="2000" dirty="0" err="1"/>
              <a:t>có</a:t>
            </a:r>
            <a:r>
              <a:rPr lang="en-US" sz="2000" dirty="0"/>
              <a:t> </a:t>
            </a:r>
            <a:r>
              <a:rPr lang="en-US" sz="2000" b="1" dirty="0"/>
              <a:t>constructor</a:t>
            </a:r>
            <a:r>
              <a:rPr lang="en-US" sz="2000" dirty="0"/>
              <a:t> </a:t>
            </a:r>
            <a:r>
              <a:rPr lang="en-US" sz="2000" dirty="0" err="1"/>
              <a:t>cũng</a:t>
            </a:r>
            <a:r>
              <a:rPr lang="en-US" sz="2000" dirty="0"/>
              <a:t> </a:t>
            </a:r>
            <a:r>
              <a:rPr lang="en-US" sz="2000" dirty="0" err="1"/>
              <a:t>không</a:t>
            </a:r>
            <a:r>
              <a:rPr lang="en-US" sz="2000" dirty="0"/>
              <a:t> </a:t>
            </a:r>
            <a:r>
              <a:rPr lang="en-US" sz="2000" dirty="0" err="1"/>
              <a:t>có</a:t>
            </a:r>
            <a:r>
              <a:rPr lang="en-US" sz="2000" dirty="0"/>
              <a:t> </a:t>
            </a:r>
            <a:r>
              <a:rPr lang="en-US" sz="2000" b="1" dirty="0"/>
              <a:t>destructor</a:t>
            </a:r>
            <a:r>
              <a:rPr lang="en-US" sz="2000" dirty="0"/>
              <a:t>.</a:t>
            </a:r>
          </a:p>
          <a:p>
            <a:pPr lvl="1">
              <a:lnSpc>
                <a:spcPct val="150000"/>
              </a:lnSpc>
            </a:pPr>
            <a:r>
              <a:rPr lang="en-US" sz="2000" dirty="0" err="1"/>
              <a:t>Các</a:t>
            </a:r>
            <a:r>
              <a:rPr lang="en-US" sz="2000" dirty="0"/>
              <a:t> </a:t>
            </a:r>
            <a:r>
              <a:rPr lang="en-US" sz="2000" dirty="0" err="1"/>
              <a:t>lớp</a:t>
            </a:r>
            <a:r>
              <a:rPr lang="en-US" sz="2000" dirty="0"/>
              <a:t> </a:t>
            </a:r>
            <a:r>
              <a:rPr lang="en-US" sz="2000" dirty="0" err="1"/>
              <a:t>có</a:t>
            </a:r>
            <a:r>
              <a:rPr lang="en-US" sz="2000" dirty="0"/>
              <a:t> </a:t>
            </a:r>
            <a:r>
              <a:rPr lang="en-US" sz="2000" dirty="0" err="1"/>
              <a:t>thể</a:t>
            </a:r>
            <a:r>
              <a:rPr lang="en-US" sz="2000" dirty="0"/>
              <a:t> </a:t>
            </a:r>
            <a:r>
              <a:rPr lang="en-US" sz="2000" dirty="0" err="1"/>
              <a:t>thực</a:t>
            </a:r>
            <a:r>
              <a:rPr lang="en-US" sz="2000" dirty="0"/>
              <a:t> </a:t>
            </a:r>
            <a:r>
              <a:rPr lang="en-US" sz="2000" dirty="0" err="1"/>
              <a:t>thi</a:t>
            </a:r>
            <a:r>
              <a:rPr lang="en-US" sz="2000" dirty="0"/>
              <a:t> </a:t>
            </a:r>
            <a:r>
              <a:rPr lang="en-US" sz="2000" dirty="0" err="1"/>
              <a:t>nhiều</a:t>
            </a:r>
            <a:r>
              <a:rPr lang="en-US" sz="2000" dirty="0"/>
              <a:t> </a:t>
            </a:r>
            <a:r>
              <a:rPr lang="en-US" sz="2000" b="1" dirty="0"/>
              <a:t>interface</a:t>
            </a:r>
            <a:r>
              <a:rPr lang="en-US" sz="2000" dirty="0"/>
              <a:t> </a:t>
            </a:r>
            <a:r>
              <a:rPr lang="en-US" sz="2000" dirty="0" err="1"/>
              <a:t>cùng</a:t>
            </a:r>
            <a:r>
              <a:rPr lang="en-US" sz="2000" dirty="0"/>
              <a:t> </a:t>
            </a:r>
            <a:r>
              <a:rPr lang="en-US" sz="2000" dirty="0" err="1"/>
              <a:t>lúc</a:t>
            </a:r>
            <a:r>
              <a:rPr lang="en-US" sz="2000" dirty="0"/>
              <a:t> (</a:t>
            </a:r>
            <a:r>
              <a:rPr lang="en-US" sz="2000" dirty="0" err="1"/>
              <a:t>đa</a:t>
            </a:r>
            <a:r>
              <a:rPr lang="en-US" sz="2000" dirty="0"/>
              <a:t> </a:t>
            </a:r>
            <a:r>
              <a:rPr lang="en-US" sz="2000" dirty="0" err="1"/>
              <a:t>kế</a:t>
            </a:r>
            <a:r>
              <a:rPr lang="en-US" sz="2000" dirty="0"/>
              <a:t> </a:t>
            </a:r>
            <a:r>
              <a:rPr lang="en-US" sz="2000" dirty="0" err="1"/>
              <a:t>thừa</a:t>
            </a:r>
            <a:r>
              <a:rPr lang="en-US" sz="2000" dirty="0"/>
              <a:t>).</a:t>
            </a:r>
          </a:p>
          <a:p>
            <a:pPr lvl="1">
              <a:lnSpc>
                <a:spcPct val="150000"/>
              </a:lnSpc>
            </a:pPr>
            <a:r>
              <a:rPr lang="en-US" sz="2000" dirty="0" err="1"/>
              <a:t>Một</a:t>
            </a:r>
            <a:r>
              <a:rPr lang="en-US" sz="2000" dirty="0"/>
              <a:t> </a:t>
            </a:r>
            <a:r>
              <a:rPr lang="en-US" sz="2000" b="1" dirty="0"/>
              <a:t>interface</a:t>
            </a:r>
            <a:r>
              <a:rPr lang="en-US" sz="2000" dirty="0"/>
              <a:t> </a:t>
            </a:r>
            <a:r>
              <a:rPr lang="en-US" sz="2000" dirty="0" err="1"/>
              <a:t>có</a:t>
            </a:r>
            <a:r>
              <a:rPr lang="en-US" sz="2000" dirty="0"/>
              <a:t> </a:t>
            </a:r>
            <a:r>
              <a:rPr lang="en-US" sz="2000" dirty="0" err="1"/>
              <a:t>thể</a:t>
            </a:r>
            <a:r>
              <a:rPr lang="en-US" sz="2000" dirty="0"/>
              <a:t> </a:t>
            </a:r>
            <a:r>
              <a:rPr lang="en-US" sz="2000" dirty="0" err="1"/>
              <a:t>kế</a:t>
            </a:r>
            <a:r>
              <a:rPr lang="en-US" sz="2000" dirty="0"/>
              <a:t> </a:t>
            </a:r>
            <a:r>
              <a:rPr lang="en-US" sz="2000" dirty="0" err="1"/>
              <a:t>thừa</a:t>
            </a:r>
            <a:r>
              <a:rPr lang="en-US" sz="2000" dirty="0"/>
              <a:t> </a:t>
            </a:r>
            <a:r>
              <a:rPr lang="en-US" sz="2000" dirty="0" err="1"/>
              <a:t>nhiều</a:t>
            </a:r>
            <a:r>
              <a:rPr lang="en-US" sz="2000" dirty="0"/>
              <a:t> </a:t>
            </a:r>
            <a:r>
              <a:rPr lang="en-US" sz="2000" b="1" dirty="0"/>
              <a:t>interface</a:t>
            </a:r>
            <a:r>
              <a:rPr lang="en-US" sz="2000" dirty="0"/>
              <a:t> </a:t>
            </a:r>
            <a:r>
              <a:rPr lang="en-US" sz="2000" dirty="0" err="1"/>
              <a:t>khác</a:t>
            </a:r>
            <a:r>
              <a:rPr lang="en-US" sz="2000" dirty="0"/>
              <a:t> </a:t>
            </a:r>
            <a:r>
              <a:rPr lang="en-US" sz="2000" dirty="0" err="1"/>
              <a:t>nhưng</a:t>
            </a:r>
            <a:r>
              <a:rPr lang="en-US" sz="2000" dirty="0"/>
              <a:t> </a:t>
            </a:r>
            <a:r>
              <a:rPr lang="en-US" sz="2000" dirty="0" err="1"/>
              <a:t>không</a:t>
            </a:r>
            <a:r>
              <a:rPr lang="en-US" sz="2000" dirty="0"/>
              <a:t> </a:t>
            </a:r>
            <a:r>
              <a:rPr lang="en-US" sz="2000" dirty="0" err="1"/>
              <a:t>thể</a:t>
            </a:r>
            <a:r>
              <a:rPr lang="en-US" sz="2000" dirty="0"/>
              <a:t> </a:t>
            </a:r>
            <a:r>
              <a:rPr lang="en-US" sz="2000" dirty="0" err="1"/>
              <a:t>kế</a:t>
            </a:r>
            <a:r>
              <a:rPr lang="en-US" sz="2000" dirty="0"/>
              <a:t> </a:t>
            </a:r>
            <a:r>
              <a:rPr lang="en-US" sz="2000" dirty="0" err="1"/>
              <a:t>thừa</a:t>
            </a:r>
            <a:r>
              <a:rPr lang="en-US" sz="2000" dirty="0"/>
              <a:t> </a:t>
            </a:r>
            <a:r>
              <a:rPr lang="en-US" sz="2000" dirty="0" err="1">
                <a:solidFill>
                  <a:srgbClr val="FF0000"/>
                </a:solidFill>
              </a:rPr>
              <a:t>bất</a:t>
            </a:r>
            <a:r>
              <a:rPr lang="en-US" sz="2000" dirty="0">
                <a:solidFill>
                  <a:srgbClr val="FF0000"/>
                </a:solidFill>
              </a:rPr>
              <a:t> </a:t>
            </a:r>
            <a:r>
              <a:rPr lang="en-US" sz="2000" dirty="0" err="1">
                <a:solidFill>
                  <a:srgbClr val="FF0000"/>
                </a:solidFill>
              </a:rPr>
              <a:t>kỳ</a:t>
            </a:r>
            <a:r>
              <a:rPr lang="en-US" sz="2000" dirty="0">
                <a:solidFill>
                  <a:srgbClr val="FF0000"/>
                </a:solidFill>
              </a:rPr>
              <a:t> </a:t>
            </a:r>
            <a:r>
              <a:rPr lang="en-US" sz="2000" dirty="0" err="1">
                <a:solidFill>
                  <a:srgbClr val="FF0000"/>
                </a:solidFill>
              </a:rPr>
              <a:t>lớp</a:t>
            </a:r>
            <a:r>
              <a:rPr lang="en-US" sz="2000" dirty="0">
                <a:solidFill>
                  <a:srgbClr val="FF0000"/>
                </a:solidFill>
              </a:rPr>
              <a:t> </a:t>
            </a:r>
            <a:r>
              <a:rPr lang="en-US" sz="2000" dirty="0" err="1"/>
              <a:t>nào</a:t>
            </a:r>
            <a:r>
              <a:rPr lang="en-US" sz="2000" dirty="0"/>
              <a:t>.</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13</a:t>
            </a:fld>
            <a:endParaRPr lang="en-US"/>
          </a:p>
        </p:txBody>
      </p:sp>
    </p:spTree>
    <p:extLst>
      <p:ext uri="{BB962C8B-B14F-4D97-AF65-F5344CB8AC3E}">
        <p14:creationId xmlns:p14="http://schemas.microsoft.com/office/powerpoint/2010/main" val="1194706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Interface trong </a:t>
            </a:r>
            <a:r>
              <a:rPr lang="en-US" dirty="0"/>
              <a:t>C#</a:t>
            </a:r>
          </a:p>
        </p:txBody>
      </p:sp>
      <p:sp>
        <p:nvSpPr>
          <p:cNvPr id="3" name="Content Placeholder 2"/>
          <p:cNvSpPr>
            <a:spLocks noGrp="1"/>
          </p:cNvSpPr>
          <p:nvPr>
            <p:ph idx="1"/>
          </p:nvPr>
        </p:nvSpPr>
        <p:spPr>
          <a:xfrm>
            <a:off x="162232" y="1204962"/>
            <a:ext cx="8353118" cy="4972001"/>
          </a:xfrm>
        </p:spPr>
        <p:txBody>
          <a:bodyPr>
            <a:normAutofit/>
          </a:bodyPr>
          <a:lstStyle/>
          <a:p>
            <a:r>
              <a:rPr lang="en-US" b="1" dirty="0"/>
              <a:t>VD:</a:t>
            </a:r>
          </a:p>
          <a:p>
            <a:pPr marL="0" indent="0">
              <a:lnSpc>
                <a:spcPct val="120000"/>
              </a:lnSpc>
              <a:spcBef>
                <a:spcPts val="600"/>
              </a:spcBef>
              <a:buNone/>
            </a:pPr>
            <a:r>
              <a:rPr lang="en-US" sz="1900" b="1" dirty="0">
                <a:solidFill>
                  <a:srgbClr val="FF0000"/>
                </a:solidFill>
              </a:rPr>
              <a:t>interface</a:t>
            </a:r>
            <a:r>
              <a:rPr lang="en-US" sz="1900" dirty="0"/>
              <a:t> </a:t>
            </a:r>
            <a:r>
              <a:rPr lang="en-US" sz="1900" dirty="0" err="1"/>
              <a:t>ISpeak</a:t>
            </a:r>
            <a:r>
              <a:rPr lang="en-US" sz="1900" dirty="0"/>
              <a:t>{</a:t>
            </a:r>
          </a:p>
          <a:p>
            <a:pPr marL="0" indent="0">
              <a:lnSpc>
                <a:spcPct val="120000"/>
              </a:lnSpc>
              <a:spcBef>
                <a:spcPts val="600"/>
              </a:spcBef>
              <a:buNone/>
            </a:pPr>
            <a:r>
              <a:rPr lang="en-US" sz="1900" b="1" dirty="0">
                <a:solidFill>
                  <a:srgbClr val="FF0000"/>
                </a:solidFill>
              </a:rPr>
              <a:t>void</a:t>
            </a:r>
            <a:r>
              <a:rPr lang="en-US" sz="1900" dirty="0"/>
              <a:t> Speak();</a:t>
            </a:r>
          </a:p>
          <a:p>
            <a:pPr marL="0" indent="0">
              <a:lnSpc>
                <a:spcPct val="120000"/>
              </a:lnSpc>
              <a:spcBef>
                <a:spcPts val="600"/>
              </a:spcBef>
              <a:buNone/>
            </a:pPr>
            <a:r>
              <a:rPr lang="en-US" sz="1900" dirty="0"/>
              <a:t>}</a:t>
            </a:r>
          </a:p>
          <a:p>
            <a:pPr marL="0" indent="0">
              <a:lnSpc>
                <a:spcPct val="120000"/>
              </a:lnSpc>
              <a:spcBef>
                <a:spcPts val="600"/>
              </a:spcBef>
              <a:buNone/>
            </a:pPr>
            <a:r>
              <a:rPr lang="en-US" sz="1900" b="1" dirty="0">
                <a:solidFill>
                  <a:srgbClr val="FF0000"/>
                </a:solidFill>
              </a:rPr>
              <a:t>class</a:t>
            </a:r>
            <a:r>
              <a:rPr lang="en-US" sz="1900" dirty="0"/>
              <a:t> Animal : </a:t>
            </a:r>
            <a:r>
              <a:rPr lang="en-US" sz="1900" dirty="0" err="1"/>
              <a:t>ISpeak</a:t>
            </a:r>
            <a:endParaRPr lang="en-US" sz="1900" b="1" dirty="0">
              <a:solidFill>
                <a:srgbClr val="00B050"/>
              </a:solidFill>
            </a:endParaRPr>
          </a:p>
          <a:p>
            <a:pPr marL="0" indent="0">
              <a:lnSpc>
                <a:spcPct val="120000"/>
              </a:lnSpc>
              <a:spcBef>
                <a:spcPts val="600"/>
              </a:spcBef>
              <a:buNone/>
            </a:pPr>
            <a:r>
              <a:rPr lang="en-US" sz="1900" dirty="0"/>
              <a:t>{</a:t>
            </a:r>
          </a:p>
          <a:p>
            <a:pPr marL="0" indent="0">
              <a:lnSpc>
                <a:spcPct val="120000"/>
              </a:lnSpc>
              <a:spcBef>
                <a:spcPts val="600"/>
              </a:spcBef>
              <a:spcAft>
                <a:spcPts val="600"/>
              </a:spcAft>
              <a:buNone/>
            </a:pPr>
            <a:r>
              <a:rPr lang="en-US" sz="1900" b="1" dirty="0">
                <a:solidFill>
                  <a:srgbClr val="00B050"/>
                </a:solidFill>
              </a:rPr>
              <a:t>/*……………………………………………………….*/</a:t>
            </a:r>
          </a:p>
          <a:p>
            <a:pPr marL="0" indent="0">
              <a:lnSpc>
                <a:spcPct val="120000"/>
              </a:lnSpc>
              <a:spcBef>
                <a:spcPts val="600"/>
              </a:spcBef>
              <a:buNone/>
            </a:pPr>
            <a:r>
              <a:rPr lang="en-US" sz="1900" b="1" dirty="0">
                <a:solidFill>
                  <a:srgbClr val="FF0000"/>
                </a:solidFill>
              </a:rPr>
              <a:t>public void </a:t>
            </a:r>
            <a:r>
              <a:rPr lang="en-US" sz="1900" dirty="0"/>
              <a:t>Speak()</a:t>
            </a:r>
          </a:p>
          <a:p>
            <a:pPr marL="0" indent="0">
              <a:lnSpc>
                <a:spcPct val="120000"/>
              </a:lnSpc>
              <a:spcBef>
                <a:spcPts val="600"/>
              </a:spcBef>
              <a:buNone/>
            </a:pPr>
            <a:r>
              <a:rPr lang="en-US" sz="1900" dirty="0"/>
              <a:t>{</a:t>
            </a:r>
          </a:p>
          <a:p>
            <a:pPr marL="0" indent="0">
              <a:lnSpc>
                <a:spcPct val="120000"/>
              </a:lnSpc>
              <a:spcBef>
                <a:spcPts val="600"/>
              </a:spcBef>
              <a:buNone/>
            </a:pPr>
            <a:r>
              <a:rPr lang="en-US" sz="1900" dirty="0" err="1"/>
              <a:t>Console.WriteLine</a:t>
            </a:r>
            <a:r>
              <a:rPr lang="en-US" sz="1900" dirty="0"/>
              <a:t>("</a:t>
            </a:r>
            <a:r>
              <a:rPr lang="en-US" sz="1900" b="1" dirty="0">
                <a:solidFill>
                  <a:srgbClr val="000099"/>
                </a:solidFill>
              </a:rPr>
              <a:t>Animal is speaking. . .</a:t>
            </a:r>
            <a:r>
              <a:rPr lang="en-US" sz="1900" dirty="0"/>
              <a:t> ");</a:t>
            </a:r>
          </a:p>
          <a:p>
            <a:pPr marL="0" indent="0">
              <a:lnSpc>
                <a:spcPct val="120000"/>
              </a:lnSpc>
              <a:spcBef>
                <a:spcPts val="600"/>
              </a:spcBef>
              <a:buNone/>
            </a:pPr>
            <a:r>
              <a:rPr lang="en-US" sz="1900" dirty="0"/>
              <a:t>}}</a:t>
            </a:r>
          </a:p>
          <a:p>
            <a:endParaRPr lang="en-US" sz="2000"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14</a:t>
            </a:fld>
            <a:endParaRPr lang="en-US"/>
          </a:p>
        </p:txBody>
      </p:sp>
    </p:spTree>
    <p:extLst>
      <p:ext uri="{BB962C8B-B14F-4D97-AF65-F5344CB8AC3E}">
        <p14:creationId xmlns:p14="http://schemas.microsoft.com/office/powerpoint/2010/main" val="168147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Interface trong </a:t>
            </a:r>
            <a:r>
              <a:rPr lang="en-US" dirty="0"/>
              <a:t>C#</a:t>
            </a:r>
          </a:p>
        </p:txBody>
      </p:sp>
      <p:sp>
        <p:nvSpPr>
          <p:cNvPr id="3" name="Content Placeholder 2"/>
          <p:cNvSpPr>
            <a:spLocks noGrp="1"/>
          </p:cNvSpPr>
          <p:nvPr>
            <p:ph idx="1"/>
          </p:nvPr>
        </p:nvSpPr>
        <p:spPr>
          <a:xfrm>
            <a:off x="162232" y="1204962"/>
            <a:ext cx="8353118" cy="4972001"/>
          </a:xfrm>
        </p:spPr>
        <p:txBody>
          <a:bodyPr>
            <a:normAutofit/>
          </a:bodyPr>
          <a:lstStyle/>
          <a:p>
            <a:endParaRPr lang="en-US" sz="2000"/>
          </a:p>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15</a:t>
            </a:fld>
            <a:endParaRPr lang="en-US"/>
          </a:p>
        </p:txBody>
      </p:sp>
      <p:sp>
        <p:nvSpPr>
          <p:cNvPr id="10" name="TextBox 9">
            <a:extLst>
              <a:ext uri="{FF2B5EF4-FFF2-40B4-BE49-F238E27FC236}">
                <a16:creationId xmlns:a16="http://schemas.microsoft.com/office/drawing/2014/main" id="{907289B7-CC64-4E8D-AD8A-AAD3651E623C}"/>
              </a:ext>
            </a:extLst>
          </p:cNvPr>
          <p:cNvSpPr txBox="1"/>
          <p:nvPr/>
        </p:nvSpPr>
        <p:spPr>
          <a:xfrm>
            <a:off x="628650" y="1278309"/>
            <a:ext cx="5954964" cy="523220"/>
          </a:xfrm>
          <a:prstGeom prst="rect">
            <a:avLst/>
          </a:prstGeom>
          <a:noFill/>
        </p:spPr>
        <p:txBody>
          <a:bodyPr wrap="none" rtlCol="0">
            <a:spAutoFit/>
          </a:bodyPr>
          <a:lstStyle/>
          <a:p>
            <a:r>
              <a:rPr lang="en-US" sz="2800" dirty="0"/>
              <a:t>So </a:t>
            </a:r>
            <a:r>
              <a:rPr lang="en-US" sz="2800" dirty="0" err="1"/>
              <a:t>sánh</a:t>
            </a:r>
            <a:r>
              <a:rPr lang="en-US" sz="2800" dirty="0"/>
              <a:t> Interface </a:t>
            </a:r>
            <a:r>
              <a:rPr lang="en-US" sz="2800" dirty="0" err="1"/>
              <a:t>và</a:t>
            </a:r>
            <a:r>
              <a:rPr lang="en-US" sz="2800" dirty="0"/>
              <a:t> Abstract Class ????</a:t>
            </a:r>
          </a:p>
        </p:txBody>
      </p:sp>
      <p:pic>
        <p:nvPicPr>
          <p:cNvPr id="9" name="Picture 8">
            <a:extLst>
              <a:ext uri="{FF2B5EF4-FFF2-40B4-BE49-F238E27FC236}">
                <a16:creationId xmlns:a16="http://schemas.microsoft.com/office/drawing/2014/main" id="{81A5FEF0-8666-4476-B7CE-EF08B6E83798}"/>
              </a:ext>
            </a:extLst>
          </p:cNvPr>
          <p:cNvPicPr>
            <a:picLocks noChangeAspect="1"/>
          </p:cNvPicPr>
          <p:nvPr/>
        </p:nvPicPr>
        <p:blipFill>
          <a:blip r:embed="rId2"/>
          <a:stretch>
            <a:fillRect/>
          </a:stretch>
        </p:blipFill>
        <p:spPr>
          <a:xfrm>
            <a:off x="382617" y="1262063"/>
            <a:ext cx="7419975" cy="4914900"/>
          </a:xfrm>
          <a:prstGeom prst="rect">
            <a:avLst/>
          </a:prstGeom>
        </p:spPr>
      </p:pic>
    </p:spTree>
    <p:extLst>
      <p:ext uri="{BB962C8B-B14F-4D97-AF65-F5344CB8AC3E}">
        <p14:creationId xmlns:p14="http://schemas.microsoft.com/office/powerpoint/2010/main" val="153162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Collections trong </a:t>
            </a:r>
            <a:r>
              <a:rPr lang="en-US" dirty="0"/>
              <a:t>C#</a:t>
            </a:r>
          </a:p>
        </p:txBody>
      </p:sp>
      <p:sp>
        <p:nvSpPr>
          <p:cNvPr id="3" name="Content Placeholder 2"/>
          <p:cNvSpPr>
            <a:spLocks noGrp="1"/>
          </p:cNvSpPr>
          <p:nvPr>
            <p:ph idx="1"/>
          </p:nvPr>
        </p:nvSpPr>
        <p:spPr>
          <a:xfrm>
            <a:off x="162232" y="1204962"/>
            <a:ext cx="8353118" cy="4972001"/>
          </a:xfrm>
        </p:spPr>
        <p:txBody>
          <a:bodyPr>
            <a:normAutofit fontScale="92500"/>
          </a:bodyPr>
          <a:lstStyle/>
          <a:p>
            <a:pPr>
              <a:lnSpc>
                <a:spcPct val="100000"/>
              </a:lnSpc>
            </a:pPr>
            <a:r>
              <a:rPr lang="en-US" sz="2400" b="1" dirty="0"/>
              <a:t>Collections </a:t>
            </a:r>
            <a:r>
              <a:rPr lang="en-US" sz="2400" b="1" dirty="0" err="1"/>
              <a:t>trong</a:t>
            </a:r>
            <a:r>
              <a:rPr lang="en-US" sz="2400" b="1" dirty="0"/>
              <a:t> C# </a:t>
            </a:r>
            <a:r>
              <a:rPr lang="en-US" sz="2400" b="1" dirty="0" err="1"/>
              <a:t>là</a:t>
            </a:r>
            <a:r>
              <a:rPr lang="en-US" sz="2400" b="1" dirty="0"/>
              <a:t> </a:t>
            </a:r>
            <a:r>
              <a:rPr lang="en-US" sz="2400" b="1" dirty="0" err="1"/>
              <a:t>gì</a:t>
            </a:r>
            <a:r>
              <a:rPr lang="en-US" sz="2400" b="1" dirty="0"/>
              <a:t>?</a:t>
            </a:r>
          </a:p>
          <a:p>
            <a:pPr lvl="1">
              <a:lnSpc>
                <a:spcPct val="100000"/>
              </a:lnSpc>
            </a:pPr>
            <a:r>
              <a:rPr lang="en-US" sz="2000" dirty="0" err="1"/>
              <a:t>Các</a:t>
            </a:r>
            <a:r>
              <a:rPr lang="en-US" sz="2000" dirty="0"/>
              <a:t> </a:t>
            </a:r>
            <a:r>
              <a:rPr lang="en-US" sz="2000" dirty="0" err="1"/>
              <a:t>lớp</a:t>
            </a:r>
            <a:r>
              <a:rPr lang="en-US" sz="2000" dirty="0"/>
              <a:t> </a:t>
            </a:r>
            <a:r>
              <a:rPr lang="en-US" sz="2000" dirty="0" err="1"/>
              <a:t>hỗ</a:t>
            </a:r>
            <a:r>
              <a:rPr lang="en-US" sz="2000" dirty="0"/>
              <a:t> </a:t>
            </a:r>
            <a:r>
              <a:rPr lang="en-US" sz="2000" dirty="0" err="1"/>
              <a:t>trợ</a:t>
            </a:r>
            <a:r>
              <a:rPr lang="en-US" sz="2000" dirty="0"/>
              <a:t> </a:t>
            </a:r>
            <a:r>
              <a:rPr lang="en-US" sz="2000" dirty="0" err="1"/>
              <a:t>lưu</a:t>
            </a:r>
            <a:r>
              <a:rPr lang="en-US" sz="2000" dirty="0"/>
              <a:t> </a:t>
            </a:r>
            <a:r>
              <a:rPr lang="en-US" sz="2000" dirty="0" err="1"/>
              <a:t>trữ</a:t>
            </a:r>
            <a:r>
              <a:rPr lang="en-US" sz="2000" dirty="0"/>
              <a:t>, </a:t>
            </a:r>
            <a:r>
              <a:rPr lang="en-US" sz="2000" dirty="0" err="1"/>
              <a:t>quản</a:t>
            </a:r>
            <a:r>
              <a:rPr lang="en-US" sz="2000" dirty="0"/>
              <a:t> </a:t>
            </a:r>
            <a:r>
              <a:rPr lang="en-US" sz="2000" dirty="0" err="1"/>
              <a:t>lý</a:t>
            </a:r>
            <a:r>
              <a:rPr lang="en-US" sz="2000" dirty="0"/>
              <a:t> </a:t>
            </a:r>
            <a:r>
              <a:rPr lang="en-US" sz="2000" dirty="0" err="1"/>
              <a:t>và</a:t>
            </a:r>
            <a:r>
              <a:rPr lang="en-US" sz="2000" dirty="0"/>
              <a:t> </a:t>
            </a:r>
            <a:r>
              <a:rPr lang="en-US" sz="2000" dirty="0" err="1"/>
              <a:t>thao</a:t>
            </a:r>
            <a:r>
              <a:rPr lang="en-US" sz="2000" dirty="0"/>
              <a:t> </a:t>
            </a:r>
            <a:r>
              <a:rPr lang="en-US" sz="2000" dirty="0" err="1"/>
              <a:t>tác</a:t>
            </a:r>
            <a:r>
              <a:rPr lang="en-US" sz="2000" dirty="0"/>
              <a:t> </a:t>
            </a:r>
            <a:r>
              <a:rPr lang="en-US" sz="2000" dirty="0" err="1"/>
              <a:t>với</a:t>
            </a:r>
            <a:r>
              <a:rPr lang="en-US" sz="2000" dirty="0"/>
              <a:t> </a:t>
            </a:r>
            <a:r>
              <a:rPr lang="en-US" sz="2000" dirty="0" err="1"/>
              <a:t>các</a:t>
            </a:r>
            <a:r>
              <a:rPr lang="en-US" sz="2000" dirty="0"/>
              <a:t> </a:t>
            </a:r>
            <a:r>
              <a:rPr lang="en-US" sz="2000" dirty="0" err="1"/>
              <a:t>đối</a:t>
            </a:r>
            <a:r>
              <a:rPr lang="en-US" sz="2000" dirty="0"/>
              <a:t> </a:t>
            </a:r>
            <a:r>
              <a:rPr lang="en-US" sz="2000" dirty="0" err="1"/>
              <a:t>tượng</a:t>
            </a:r>
            <a:r>
              <a:rPr lang="en-US" sz="2000" dirty="0"/>
              <a:t> </a:t>
            </a:r>
            <a:r>
              <a:rPr lang="en-US" sz="2000" dirty="0" err="1"/>
              <a:t>một</a:t>
            </a:r>
            <a:r>
              <a:rPr lang="en-US" sz="2000" dirty="0"/>
              <a:t> </a:t>
            </a:r>
            <a:r>
              <a:rPr lang="en-US" sz="2000" dirty="0" err="1"/>
              <a:t>cách</a:t>
            </a:r>
            <a:r>
              <a:rPr lang="en-US" sz="2000" dirty="0"/>
              <a:t> </a:t>
            </a:r>
            <a:r>
              <a:rPr lang="en-US" sz="2000" dirty="0" err="1"/>
              <a:t>có</a:t>
            </a:r>
            <a:r>
              <a:rPr lang="en-US" sz="2000" dirty="0"/>
              <a:t> </a:t>
            </a:r>
            <a:r>
              <a:rPr lang="en-US" sz="2000" dirty="0" err="1"/>
              <a:t>thứ</a:t>
            </a:r>
            <a:r>
              <a:rPr lang="en-US" sz="2000" dirty="0"/>
              <a:t> </a:t>
            </a:r>
            <a:r>
              <a:rPr lang="en-US" sz="2000" dirty="0" err="1"/>
              <a:t>tự</a:t>
            </a:r>
            <a:r>
              <a:rPr lang="en-US" sz="2000" dirty="0"/>
              <a:t>.</a:t>
            </a:r>
          </a:p>
          <a:p>
            <a:pPr lvl="1">
              <a:lnSpc>
                <a:spcPct val="100000"/>
              </a:lnSpc>
            </a:pPr>
            <a:r>
              <a:rPr lang="en-US" sz="2000" dirty="0" err="1"/>
              <a:t>Các</a:t>
            </a:r>
            <a:r>
              <a:rPr lang="en-US" sz="2000" dirty="0"/>
              <a:t> </a:t>
            </a:r>
            <a:r>
              <a:rPr lang="en-US" sz="2000" dirty="0" err="1"/>
              <a:t>lớp</a:t>
            </a:r>
            <a:r>
              <a:rPr lang="en-US" sz="2000" dirty="0"/>
              <a:t> </a:t>
            </a:r>
            <a:r>
              <a:rPr lang="en-US" sz="2000" dirty="0" err="1"/>
              <a:t>này</a:t>
            </a:r>
            <a:r>
              <a:rPr lang="en-US" sz="2000" dirty="0"/>
              <a:t> </a:t>
            </a:r>
            <a:r>
              <a:rPr lang="en-US" sz="2000" dirty="0" err="1"/>
              <a:t>nằm</a:t>
            </a:r>
            <a:r>
              <a:rPr lang="en-US" sz="2000" dirty="0"/>
              <a:t> </a:t>
            </a:r>
            <a:r>
              <a:rPr lang="en-US" sz="2000" dirty="0" err="1"/>
              <a:t>trong</a:t>
            </a:r>
            <a:r>
              <a:rPr lang="en-US" sz="2000" dirty="0"/>
              <a:t> </a:t>
            </a:r>
            <a:r>
              <a:rPr lang="en-US" sz="2000" b="1" dirty="0">
                <a:solidFill>
                  <a:srgbClr val="FF0000"/>
                </a:solidFill>
              </a:rPr>
              <a:t>namespace </a:t>
            </a:r>
            <a:r>
              <a:rPr lang="en-US" sz="2000" b="1" dirty="0" err="1">
                <a:solidFill>
                  <a:srgbClr val="FF0000"/>
                </a:solidFill>
              </a:rPr>
              <a:t>System.Collections</a:t>
            </a:r>
            <a:r>
              <a:rPr lang="en-US" sz="2000" dirty="0"/>
              <a:t>.</a:t>
            </a:r>
          </a:p>
          <a:p>
            <a:pPr>
              <a:lnSpc>
                <a:spcPct val="110000"/>
              </a:lnSpc>
            </a:pPr>
            <a:r>
              <a:rPr lang="en-US" sz="2400" b="1" dirty="0" err="1"/>
              <a:t>Một</a:t>
            </a:r>
            <a:r>
              <a:rPr lang="en-US" sz="2400" b="1" dirty="0"/>
              <a:t> </a:t>
            </a:r>
            <a:r>
              <a:rPr lang="en-US" sz="2400" b="1" dirty="0" err="1"/>
              <a:t>số</a:t>
            </a:r>
            <a:r>
              <a:rPr lang="en-US" sz="2400" b="1" dirty="0"/>
              <a:t> </a:t>
            </a:r>
            <a:r>
              <a:rPr lang="en-US" sz="2400" b="1" dirty="0" err="1"/>
              <a:t>đặc</a:t>
            </a:r>
            <a:r>
              <a:rPr lang="en-US" sz="2400" b="1" dirty="0"/>
              <a:t> </a:t>
            </a:r>
            <a:r>
              <a:rPr lang="en-US" sz="2400" b="1" dirty="0" err="1"/>
              <a:t>điểm</a:t>
            </a:r>
            <a:r>
              <a:rPr lang="en-US" sz="2400" b="1" dirty="0"/>
              <a:t> </a:t>
            </a:r>
            <a:r>
              <a:rPr lang="en-US" sz="2400" b="1" dirty="0" err="1"/>
              <a:t>của</a:t>
            </a:r>
            <a:r>
              <a:rPr lang="en-US" sz="2400" b="1" dirty="0"/>
              <a:t> Collections:</a:t>
            </a:r>
          </a:p>
          <a:p>
            <a:pPr lvl="1">
              <a:lnSpc>
                <a:spcPct val="110000"/>
              </a:lnSpc>
            </a:pPr>
            <a:r>
              <a:rPr lang="en-US" sz="2000" dirty="0" err="1"/>
              <a:t>Là</a:t>
            </a:r>
            <a:r>
              <a:rPr lang="en-US" sz="2000" dirty="0"/>
              <a:t> </a:t>
            </a:r>
            <a:r>
              <a:rPr lang="en-US" sz="2000" dirty="0" err="1"/>
              <a:t>một</a:t>
            </a:r>
            <a:r>
              <a:rPr lang="en-US" sz="2000" dirty="0"/>
              <a:t> </a:t>
            </a:r>
            <a:r>
              <a:rPr lang="en-US" sz="2000" dirty="0" err="1"/>
              <a:t>mảng</a:t>
            </a:r>
            <a:r>
              <a:rPr lang="en-US" sz="2000" dirty="0"/>
              <a:t> </a:t>
            </a:r>
            <a:r>
              <a:rPr lang="en-US" sz="2000" dirty="0" err="1"/>
              <a:t>có</a:t>
            </a:r>
            <a:r>
              <a:rPr lang="en-US" sz="2000" dirty="0"/>
              <a:t> </a:t>
            </a:r>
            <a:r>
              <a:rPr lang="en-US" sz="2000" dirty="0" err="1"/>
              <a:t>kích</a:t>
            </a:r>
            <a:r>
              <a:rPr lang="en-US" sz="2000" dirty="0"/>
              <a:t> </a:t>
            </a:r>
            <a:r>
              <a:rPr lang="en-US" sz="2000" dirty="0" err="1"/>
              <a:t>thước</a:t>
            </a:r>
            <a:r>
              <a:rPr lang="en-US" sz="2000" dirty="0"/>
              <a:t> </a:t>
            </a:r>
            <a:r>
              <a:rPr lang="en-US" sz="2000" dirty="0" err="1"/>
              <a:t>động</a:t>
            </a:r>
            <a:r>
              <a:rPr lang="en-US" sz="2000" dirty="0"/>
              <a:t>:</a:t>
            </a:r>
          </a:p>
          <a:p>
            <a:pPr lvl="1">
              <a:lnSpc>
                <a:spcPct val="110000"/>
              </a:lnSpc>
            </a:pPr>
            <a:r>
              <a:rPr lang="en-US" sz="2000" dirty="0" err="1"/>
              <a:t>Không</a:t>
            </a:r>
            <a:r>
              <a:rPr lang="en-US" sz="2000" dirty="0"/>
              <a:t> </a:t>
            </a:r>
            <a:r>
              <a:rPr lang="en-US" sz="2000" dirty="0" err="1"/>
              <a:t>cần</a:t>
            </a:r>
            <a:r>
              <a:rPr lang="en-US" sz="2000" dirty="0"/>
              <a:t> </a:t>
            </a:r>
            <a:r>
              <a:rPr lang="en-US" sz="2000" dirty="0" err="1"/>
              <a:t>khai</a:t>
            </a:r>
            <a:r>
              <a:rPr lang="en-US" sz="2000" dirty="0"/>
              <a:t> </a:t>
            </a:r>
            <a:r>
              <a:rPr lang="en-US" sz="2000" dirty="0" err="1"/>
              <a:t>báo</a:t>
            </a:r>
            <a:r>
              <a:rPr lang="en-US" sz="2000" dirty="0"/>
              <a:t> </a:t>
            </a:r>
            <a:r>
              <a:rPr lang="en-US" sz="2000" dirty="0" err="1"/>
              <a:t>kích</a:t>
            </a:r>
            <a:r>
              <a:rPr lang="en-US" sz="2000" dirty="0"/>
              <a:t> </a:t>
            </a:r>
            <a:r>
              <a:rPr lang="en-US" sz="2000" dirty="0" err="1"/>
              <a:t>thước</a:t>
            </a:r>
            <a:r>
              <a:rPr lang="en-US" sz="2000" dirty="0"/>
              <a:t> </a:t>
            </a:r>
            <a:r>
              <a:rPr lang="en-US" sz="2000" dirty="0" err="1"/>
              <a:t>khi</a:t>
            </a:r>
            <a:r>
              <a:rPr lang="en-US" sz="2000" dirty="0"/>
              <a:t> </a:t>
            </a:r>
            <a:r>
              <a:rPr lang="en-US" sz="2000" dirty="0" err="1"/>
              <a:t>khởi</a:t>
            </a:r>
            <a:r>
              <a:rPr lang="en-US" sz="2000" dirty="0"/>
              <a:t> </a:t>
            </a:r>
            <a:r>
              <a:rPr lang="en-US" sz="2000" dirty="0" err="1"/>
              <a:t>tạo</a:t>
            </a:r>
            <a:r>
              <a:rPr lang="en-US" sz="2000" dirty="0"/>
              <a:t>.</a:t>
            </a:r>
          </a:p>
          <a:p>
            <a:pPr lvl="1">
              <a:lnSpc>
                <a:spcPct val="110000"/>
              </a:lnSpc>
            </a:pPr>
            <a:r>
              <a:rPr lang="en-US" sz="2000" dirty="0" err="1"/>
              <a:t>Có</a:t>
            </a:r>
            <a:r>
              <a:rPr lang="en-US" sz="2000" dirty="0"/>
              <a:t> </a:t>
            </a:r>
            <a:r>
              <a:rPr lang="en-US" sz="2000" dirty="0" err="1"/>
              <a:t>thể</a:t>
            </a:r>
            <a:r>
              <a:rPr lang="en-US" sz="2000" dirty="0"/>
              <a:t> </a:t>
            </a:r>
            <a:r>
              <a:rPr lang="en-US" sz="2000" dirty="0" err="1"/>
              <a:t>tăng</a:t>
            </a:r>
            <a:r>
              <a:rPr lang="en-US" sz="2000" dirty="0"/>
              <a:t> </a:t>
            </a:r>
            <a:r>
              <a:rPr lang="en-US" sz="2000" dirty="0" err="1"/>
              <a:t>giảm</a:t>
            </a:r>
            <a:r>
              <a:rPr lang="en-US" sz="2000" dirty="0"/>
              <a:t> </a:t>
            </a:r>
            <a:r>
              <a:rPr lang="en-US" sz="2000" dirty="0" err="1"/>
              <a:t>số</a:t>
            </a:r>
            <a:r>
              <a:rPr lang="en-US" sz="2000" dirty="0"/>
              <a:t> </a:t>
            </a:r>
            <a:r>
              <a:rPr lang="en-US" sz="2000" dirty="0" err="1"/>
              <a:t>lượng</a:t>
            </a:r>
            <a:r>
              <a:rPr lang="en-US" sz="2000" dirty="0"/>
              <a:t> </a:t>
            </a:r>
            <a:r>
              <a:rPr lang="en-US" sz="2000" dirty="0" err="1"/>
              <a:t>phần</a:t>
            </a:r>
            <a:r>
              <a:rPr lang="en-US" sz="2000" dirty="0"/>
              <a:t> </a:t>
            </a:r>
            <a:r>
              <a:rPr lang="en-US" sz="2000" dirty="0" err="1"/>
              <a:t>tử</a:t>
            </a:r>
            <a:r>
              <a:rPr lang="en-US" sz="2000" dirty="0"/>
              <a:t> </a:t>
            </a:r>
            <a:r>
              <a:rPr lang="en-US" sz="2000" dirty="0" err="1"/>
              <a:t>trong</a:t>
            </a:r>
            <a:r>
              <a:rPr lang="en-US" sz="2000" dirty="0"/>
              <a:t> </a:t>
            </a:r>
            <a:r>
              <a:rPr lang="en-US" sz="2000" dirty="0" err="1"/>
              <a:t>mảng</a:t>
            </a:r>
            <a:r>
              <a:rPr lang="en-US" sz="2000" dirty="0"/>
              <a:t> </a:t>
            </a:r>
            <a:r>
              <a:rPr lang="en-US" sz="2000" dirty="0" err="1"/>
              <a:t>một</a:t>
            </a:r>
            <a:r>
              <a:rPr lang="en-US" sz="2000" dirty="0"/>
              <a:t> </a:t>
            </a:r>
            <a:r>
              <a:rPr lang="en-US" sz="2000" dirty="0" err="1"/>
              <a:t>cách</a:t>
            </a:r>
            <a:r>
              <a:rPr lang="en-US" sz="2000" dirty="0"/>
              <a:t> </a:t>
            </a:r>
            <a:r>
              <a:rPr lang="en-US" sz="2000" dirty="0" err="1"/>
              <a:t>linh</a:t>
            </a:r>
            <a:r>
              <a:rPr lang="en-US" sz="2000" dirty="0"/>
              <a:t> </a:t>
            </a:r>
            <a:r>
              <a:rPr lang="en-US" sz="2000" dirty="0" err="1"/>
              <a:t>hoạt</a:t>
            </a:r>
            <a:r>
              <a:rPr lang="en-US" sz="2000" dirty="0"/>
              <a:t>.</a:t>
            </a:r>
          </a:p>
          <a:p>
            <a:pPr lvl="1">
              <a:lnSpc>
                <a:spcPct val="110000"/>
              </a:lnSpc>
            </a:pPr>
            <a:r>
              <a:rPr lang="en-US" sz="2000" dirty="0" err="1"/>
              <a:t>Có</a:t>
            </a:r>
            <a:r>
              <a:rPr lang="en-US" sz="2000" dirty="0"/>
              <a:t> </a:t>
            </a:r>
            <a:r>
              <a:rPr lang="en-US" sz="2000" dirty="0" err="1"/>
              <a:t>thể</a:t>
            </a:r>
            <a:r>
              <a:rPr lang="en-US" sz="2000" dirty="0"/>
              <a:t> </a:t>
            </a:r>
            <a:r>
              <a:rPr lang="en-US" sz="2000" dirty="0" err="1"/>
              <a:t>lưu</a:t>
            </a:r>
            <a:r>
              <a:rPr lang="en-US" sz="2000" dirty="0"/>
              <a:t> </a:t>
            </a:r>
            <a:r>
              <a:rPr lang="en-US" sz="2000" dirty="0" err="1"/>
              <a:t>trữ</a:t>
            </a:r>
            <a:r>
              <a:rPr lang="en-US" sz="2000" dirty="0"/>
              <a:t> </a:t>
            </a:r>
            <a:r>
              <a:rPr lang="en-US" sz="2000" dirty="0" err="1"/>
              <a:t>một</a:t>
            </a:r>
            <a:r>
              <a:rPr lang="en-US" sz="2000" dirty="0"/>
              <a:t> </a:t>
            </a:r>
            <a:r>
              <a:rPr lang="en-US" sz="2000" dirty="0" err="1"/>
              <a:t>tập</a:t>
            </a:r>
            <a:r>
              <a:rPr lang="en-US" sz="2000" dirty="0"/>
              <a:t> </a:t>
            </a:r>
            <a:r>
              <a:rPr lang="en-US" sz="2000" dirty="0" err="1"/>
              <a:t>hợp</a:t>
            </a:r>
            <a:r>
              <a:rPr lang="en-US" sz="2000" dirty="0"/>
              <a:t> </a:t>
            </a:r>
            <a:r>
              <a:rPr lang="en-US" sz="2000" dirty="0" err="1"/>
              <a:t>đối</a:t>
            </a:r>
            <a:r>
              <a:rPr lang="en-US" sz="2000" dirty="0"/>
              <a:t> </a:t>
            </a:r>
            <a:r>
              <a:rPr lang="en-US" sz="2000" dirty="0" err="1"/>
              <a:t>tượng</a:t>
            </a:r>
            <a:r>
              <a:rPr lang="en-US" sz="2000" dirty="0"/>
              <a:t> </a:t>
            </a:r>
            <a:r>
              <a:rPr lang="en-US" sz="2000" dirty="0" err="1"/>
              <a:t>thuộc</a:t>
            </a:r>
            <a:r>
              <a:rPr lang="en-US" sz="2000" dirty="0"/>
              <a:t> </a:t>
            </a:r>
            <a:r>
              <a:rPr lang="en-US" sz="2000" dirty="0" err="1"/>
              <a:t>nhiều</a:t>
            </a:r>
            <a:r>
              <a:rPr lang="en-US" sz="2000" dirty="0"/>
              <a:t> </a:t>
            </a:r>
            <a:r>
              <a:rPr lang="en-US" sz="2000" dirty="0" err="1"/>
              <a:t>kiểu</a:t>
            </a:r>
            <a:r>
              <a:rPr lang="en-US" sz="2000" dirty="0"/>
              <a:t> </a:t>
            </a:r>
            <a:r>
              <a:rPr lang="en-US" sz="2000" dirty="0" err="1"/>
              <a:t>khác</a:t>
            </a:r>
            <a:r>
              <a:rPr lang="en-US" sz="2000" dirty="0"/>
              <a:t> </a:t>
            </a:r>
            <a:r>
              <a:rPr lang="en-US" sz="2000" dirty="0" err="1"/>
              <a:t>nhau</a:t>
            </a:r>
            <a:r>
              <a:rPr lang="en-US" sz="2000" dirty="0"/>
              <a:t>.</a:t>
            </a:r>
          </a:p>
          <a:p>
            <a:pPr lvl="1">
              <a:lnSpc>
                <a:spcPct val="110000"/>
              </a:lnSpc>
            </a:pPr>
            <a:r>
              <a:rPr lang="en-US" sz="2000" dirty="0" err="1"/>
              <a:t>Hỗ</a:t>
            </a:r>
            <a:r>
              <a:rPr lang="en-US" sz="2000" dirty="0"/>
              <a:t> </a:t>
            </a:r>
            <a:r>
              <a:rPr lang="en-US" sz="2000" dirty="0" err="1"/>
              <a:t>trợ</a:t>
            </a:r>
            <a:r>
              <a:rPr lang="en-US" sz="2000" dirty="0"/>
              <a:t> </a:t>
            </a:r>
            <a:r>
              <a:rPr lang="en-US" sz="2000" dirty="0" err="1"/>
              <a:t>rất</a:t>
            </a:r>
            <a:r>
              <a:rPr lang="en-US" sz="2000" dirty="0"/>
              <a:t> </a:t>
            </a:r>
            <a:r>
              <a:rPr lang="en-US" sz="2000" dirty="0" err="1"/>
              <a:t>nhiều</a:t>
            </a:r>
            <a:r>
              <a:rPr lang="en-US" sz="2000" dirty="0"/>
              <a:t> </a:t>
            </a:r>
            <a:r>
              <a:rPr lang="en-US" sz="2000" dirty="0" err="1"/>
              <a:t>phương</a:t>
            </a:r>
            <a:r>
              <a:rPr lang="en-US" sz="2000" dirty="0"/>
              <a:t> </a:t>
            </a:r>
            <a:r>
              <a:rPr lang="en-US" sz="2000" dirty="0" err="1"/>
              <a:t>thức</a:t>
            </a:r>
            <a:r>
              <a:rPr lang="en-US" sz="2000" dirty="0"/>
              <a:t> </a:t>
            </a:r>
            <a:r>
              <a:rPr lang="en-US" sz="2000" dirty="0" err="1"/>
              <a:t>để</a:t>
            </a:r>
            <a:r>
              <a:rPr lang="en-US" sz="2000" dirty="0"/>
              <a:t> </a:t>
            </a:r>
            <a:r>
              <a:rPr lang="en-US" sz="2000" dirty="0" err="1"/>
              <a:t>thao</a:t>
            </a:r>
            <a:r>
              <a:rPr lang="en-US" sz="2000" dirty="0"/>
              <a:t> </a:t>
            </a:r>
            <a:r>
              <a:rPr lang="en-US" sz="2000" dirty="0" err="1"/>
              <a:t>tác</a:t>
            </a:r>
            <a:r>
              <a:rPr lang="en-US" sz="2000" dirty="0"/>
              <a:t> </a:t>
            </a:r>
            <a:r>
              <a:rPr lang="en-US" sz="2000" dirty="0" err="1"/>
              <a:t>với</a:t>
            </a:r>
            <a:r>
              <a:rPr lang="en-US" sz="2000" dirty="0"/>
              <a:t> </a:t>
            </a:r>
            <a:r>
              <a:rPr lang="en-US" sz="2000" dirty="0" err="1"/>
              <a:t>tập</a:t>
            </a:r>
            <a:r>
              <a:rPr lang="en-US" sz="2000" dirty="0"/>
              <a:t> </a:t>
            </a:r>
            <a:r>
              <a:rPr lang="en-US" sz="2000" dirty="0" err="1"/>
              <a:t>hợp</a:t>
            </a:r>
            <a:r>
              <a:rPr lang="en-US" sz="2000" dirty="0"/>
              <a:t> </a:t>
            </a:r>
            <a:r>
              <a:rPr lang="en-US" sz="2000" dirty="0" err="1"/>
              <a:t>như</a:t>
            </a:r>
            <a:r>
              <a:rPr lang="en-US" sz="2000" dirty="0"/>
              <a:t>: </a:t>
            </a:r>
            <a:r>
              <a:rPr lang="en-US" sz="2000" dirty="0" err="1"/>
              <a:t>tìm</a:t>
            </a:r>
            <a:r>
              <a:rPr lang="en-US" sz="2000" dirty="0"/>
              <a:t> </a:t>
            </a:r>
            <a:r>
              <a:rPr lang="en-US" sz="2000" dirty="0" err="1"/>
              <a:t>kiếm</a:t>
            </a:r>
            <a:r>
              <a:rPr lang="en-US" sz="2000" dirty="0"/>
              <a:t>, </a:t>
            </a:r>
            <a:r>
              <a:rPr lang="en-US" sz="2000" dirty="0" err="1"/>
              <a:t>sắp</a:t>
            </a:r>
            <a:r>
              <a:rPr lang="en-US" sz="2000" dirty="0"/>
              <a:t> </a:t>
            </a:r>
            <a:r>
              <a:rPr lang="en-US" sz="2000" dirty="0" err="1"/>
              <a:t>xếp</a:t>
            </a:r>
            <a:r>
              <a:rPr lang="en-US" sz="2000" dirty="0"/>
              <a:t>, </a:t>
            </a:r>
            <a:r>
              <a:rPr lang="en-US" sz="2000" dirty="0" err="1"/>
              <a:t>đảo</a:t>
            </a:r>
            <a:r>
              <a:rPr lang="en-US" sz="2000" dirty="0"/>
              <a:t> </a:t>
            </a:r>
            <a:r>
              <a:rPr lang="en-US" sz="2000" dirty="0" err="1"/>
              <a:t>ngược</a:t>
            </a:r>
            <a:r>
              <a:rPr lang="en-US" sz="2000" dirty="0"/>
              <a:t>, . . .</a:t>
            </a:r>
          </a:p>
          <a:p>
            <a:pPr lvl="1">
              <a:lnSpc>
                <a:spcPct val="110000"/>
              </a:lnSpc>
            </a:pPr>
            <a:r>
              <a:rPr lang="en-US" sz="2000" dirty="0" err="1"/>
              <a:t>Mỗi</a:t>
            </a:r>
            <a:r>
              <a:rPr lang="en-US" sz="2000" dirty="0"/>
              <a:t> collections </a:t>
            </a:r>
            <a:r>
              <a:rPr lang="en-US" sz="2000" dirty="0" err="1"/>
              <a:t>được</a:t>
            </a:r>
            <a:r>
              <a:rPr lang="en-US" sz="2000" dirty="0"/>
              <a:t> </a:t>
            </a:r>
            <a:r>
              <a:rPr lang="en-US" sz="2000" dirty="0" err="1"/>
              <a:t>tổ</a:t>
            </a:r>
            <a:r>
              <a:rPr lang="en-US" sz="2000" dirty="0"/>
              <a:t> </a:t>
            </a:r>
            <a:r>
              <a:rPr lang="en-US" sz="2000" dirty="0" err="1"/>
              <a:t>chức</a:t>
            </a:r>
            <a:r>
              <a:rPr lang="en-US" sz="2000" dirty="0"/>
              <a:t> </a:t>
            </a:r>
            <a:r>
              <a:rPr lang="en-US" sz="2000" dirty="0" err="1"/>
              <a:t>thành</a:t>
            </a:r>
            <a:r>
              <a:rPr lang="en-US" sz="2000" dirty="0"/>
              <a:t> </a:t>
            </a:r>
            <a:r>
              <a:rPr lang="en-US" sz="2000" dirty="0" err="1"/>
              <a:t>một</a:t>
            </a:r>
            <a:r>
              <a:rPr lang="en-US" sz="2000" dirty="0"/>
              <a:t> </a:t>
            </a:r>
            <a:r>
              <a:rPr lang="en-US" sz="2000" dirty="0" err="1"/>
              <a:t>lớp</a:t>
            </a:r>
            <a:r>
              <a:rPr lang="en-US" sz="2000" dirty="0"/>
              <a:t> </a:t>
            </a:r>
            <a:r>
              <a:rPr lang="en-US" sz="2000" dirty="0" err="1"/>
              <a:t>nên</a:t>
            </a:r>
            <a:r>
              <a:rPr lang="en-US" sz="2000" dirty="0"/>
              <a:t> </a:t>
            </a:r>
            <a:r>
              <a:rPr lang="en-US" sz="2000" dirty="0" err="1"/>
              <a:t>cần</a:t>
            </a:r>
            <a:r>
              <a:rPr lang="en-US" sz="2000" dirty="0"/>
              <a:t> </a:t>
            </a:r>
            <a:r>
              <a:rPr lang="en-US" sz="2000" dirty="0" err="1"/>
              <a:t>khởi</a:t>
            </a:r>
            <a:r>
              <a:rPr lang="en-US" sz="2000" dirty="0"/>
              <a:t> </a:t>
            </a:r>
            <a:r>
              <a:rPr lang="en-US" sz="2000" dirty="0" err="1"/>
              <a:t>tạo</a:t>
            </a:r>
            <a:r>
              <a:rPr lang="en-US" sz="2000" dirty="0"/>
              <a:t> </a:t>
            </a:r>
            <a:r>
              <a:rPr lang="en-US" sz="2000" dirty="0" err="1"/>
              <a:t>đối</a:t>
            </a:r>
            <a:r>
              <a:rPr lang="en-US" sz="2000" dirty="0"/>
              <a:t> </a:t>
            </a:r>
            <a:r>
              <a:rPr lang="en-US" sz="2000" dirty="0" err="1"/>
              <a:t>tượng</a:t>
            </a:r>
            <a:r>
              <a:rPr lang="en-US" sz="2000" dirty="0"/>
              <a:t> </a:t>
            </a:r>
            <a:r>
              <a:rPr lang="en-US" sz="2000" dirty="0" err="1"/>
              <a:t>trước</a:t>
            </a:r>
            <a:r>
              <a:rPr lang="en-US" sz="2000" dirty="0"/>
              <a:t> </a:t>
            </a:r>
            <a:r>
              <a:rPr lang="en-US" sz="2000" dirty="0" err="1"/>
              <a:t>khi</a:t>
            </a:r>
            <a:r>
              <a:rPr lang="en-US" sz="2000" dirty="0"/>
              <a:t> </a:t>
            </a:r>
            <a:r>
              <a:rPr lang="en-US" sz="2000" dirty="0" err="1"/>
              <a:t>sử</a:t>
            </a:r>
            <a:r>
              <a:rPr lang="en-US" sz="2000" dirty="0"/>
              <a:t> </a:t>
            </a:r>
            <a:r>
              <a:rPr lang="en-US" sz="2000" dirty="0" err="1"/>
              <a:t>dụng</a:t>
            </a:r>
            <a:r>
              <a:rPr lang="en-US" sz="2000" dirty="0"/>
              <a:t>.</a:t>
            </a:r>
          </a:p>
          <a:p>
            <a:endParaRPr lang="en-US" sz="20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16</a:t>
            </a:fld>
            <a:endParaRPr lang="en-US"/>
          </a:p>
        </p:txBody>
      </p:sp>
    </p:spTree>
    <p:extLst>
      <p:ext uri="{BB962C8B-B14F-4D97-AF65-F5344CB8AC3E}">
        <p14:creationId xmlns:p14="http://schemas.microsoft.com/office/powerpoint/2010/main" val="248819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Collections trong </a:t>
            </a:r>
            <a:r>
              <a:rPr lang="en-US" dirty="0"/>
              <a:t>C#</a:t>
            </a:r>
          </a:p>
        </p:txBody>
      </p:sp>
      <p:sp>
        <p:nvSpPr>
          <p:cNvPr id="3" name="Content Placeholder 2"/>
          <p:cNvSpPr>
            <a:spLocks noGrp="1"/>
          </p:cNvSpPr>
          <p:nvPr>
            <p:ph idx="1"/>
          </p:nvPr>
        </p:nvSpPr>
        <p:spPr>
          <a:xfrm>
            <a:off x="162232" y="1204962"/>
            <a:ext cx="8353118" cy="4972001"/>
          </a:xfrm>
        </p:spPr>
        <p:txBody>
          <a:bodyPr>
            <a:normAutofit/>
          </a:bodyPr>
          <a:lstStyle/>
          <a:p>
            <a:endParaRPr lang="en-US" sz="2400" b="1" dirty="0"/>
          </a:p>
          <a:p>
            <a:r>
              <a:rPr lang="en-US" sz="2400" b="1" dirty="0"/>
              <a:t>Khi </a:t>
            </a:r>
            <a:r>
              <a:rPr lang="en-US" sz="2400" b="1" dirty="0" err="1"/>
              <a:t>nào</a:t>
            </a:r>
            <a:r>
              <a:rPr lang="en-US" sz="2400" b="1" dirty="0"/>
              <a:t> </a:t>
            </a:r>
            <a:r>
              <a:rPr lang="en-US" sz="2400" b="1" dirty="0" err="1"/>
              <a:t>sử</a:t>
            </a:r>
            <a:r>
              <a:rPr lang="en-US" sz="2400" b="1" dirty="0"/>
              <a:t> </a:t>
            </a:r>
            <a:r>
              <a:rPr lang="en-US" sz="2400" b="1" dirty="0" err="1"/>
              <a:t>dụng</a:t>
            </a:r>
            <a:r>
              <a:rPr lang="en-US" sz="2400" b="1" dirty="0"/>
              <a:t> Collection?</a:t>
            </a:r>
          </a:p>
          <a:p>
            <a:pPr lvl="1">
              <a:lnSpc>
                <a:spcPct val="100000"/>
              </a:lnSpc>
              <a:spcBef>
                <a:spcPts val="1200"/>
              </a:spcBef>
              <a:spcAft>
                <a:spcPts val="600"/>
              </a:spcAft>
            </a:pPr>
            <a:r>
              <a:rPr lang="en-US" dirty="0" err="1"/>
              <a:t>Chúng</a:t>
            </a:r>
            <a:r>
              <a:rPr lang="en-US" dirty="0"/>
              <a:t> ta </a:t>
            </a:r>
            <a:r>
              <a:rPr lang="en-US" dirty="0" err="1"/>
              <a:t>đã</a:t>
            </a:r>
            <a:r>
              <a:rPr lang="en-US" dirty="0"/>
              <a:t> </a:t>
            </a:r>
            <a:r>
              <a:rPr lang="en-US" dirty="0" err="1"/>
              <a:t>từng</a:t>
            </a:r>
            <a:r>
              <a:rPr lang="en-US" dirty="0"/>
              <a:t> </a:t>
            </a:r>
            <a:r>
              <a:rPr lang="en-US" dirty="0" err="1"/>
              <a:t>tìm</a:t>
            </a:r>
            <a:r>
              <a:rPr lang="en-US" dirty="0"/>
              <a:t> </a:t>
            </a:r>
            <a:r>
              <a:rPr lang="en-US" dirty="0" err="1"/>
              <a:t>hiểu</a:t>
            </a:r>
            <a:r>
              <a:rPr lang="en-US" dirty="0"/>
              <a:t>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dùng</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danh</a:t>
            </a:r>
            <a:r>
              <a:rPr lang="en-US" dirty="0"/>
              <a:t> </a:t>
            </a:r>
            <a:r>
              <a:rPr lang="en-US" dirty="0" err="1"/>
              <a:t>sách</a:t>
            </a:r>
            <a:r>
              <a:rPr lang="en-US" dirty="0"/>
              <a:t> </a:t>
            </a:r>
            <a:r>
              <a:rPr lang="en-US" dirty="0" err="1"/>
              <a:t>đối</a:t>
            </a:r>
            <a:r>
              <a:rPr lang="en-US" dirty="0"/>
              <a:t> </a:t>
            </a:r>
            <a:r>
              <a:rPr lang="en-US" dirty="0" err="1"/>
              <a:t>tượng</a:t>
            </a:r>
            <a:r>
              <a:rPr lang="en-US" dirty="0"/>
              <a:t> </a:t>
            </a:r>
            <a:r>
              <a:rPr lang="en-US" dirty="0" err="1"/>
              <a:t>đó</a:t>
            </a:r>
            <a:r>
              <a:rPr lang="en-US" dirty="0"/>
              <a:t> </a:t>
            </a:r>
            <a:r>
              <a:rPr lang="en-US" dirty="0" err="1"/>
              <a:t>là</a:t>
            </a:r>
            <a:r>
              <a:rPr lang="en-US" dirty="0"/>
              <a:t> </a:t>
            </a:r>
            <a:r>
              <a:rPr lang="en-US" dirty="0" err="1"/>
              <a:t>kiểu</a:t>
            </a:r>
            <a:r>
              <a:rPr lang="en-US" dirty="0"/>
              <a:t> </a:t>
            </a:r>
            <a:r>
              <a:rPr lang="en-US" dirty="0" err="1"/>
              <a:t>mảng</a:t>
            </a:r>
            <a:r>
              <a:rPr lang="en-US" dirty="0"/>
              <a:t>. </a:t>
            </a:r>
            <a:r>
              <a:rPr lang="en-US" dirty="0" err="1"/>
              <a:t>Vậy</a:t>
            </a:r>
            <a:r>
              <a:rPr lang="en-US" dirty="0"/>
              <a:t> </a:t>
            </a:r>
            <a:r>
              <a:rPr lang="en-US" b="1" dirty="0"/>
              <a:t>Collections</a:t>
            </a:r>
            <a:r>
              <a:rPr lang="en-US" dirty="0"/>
              <a:t> </a:t>
            </a:r>
            <a:r>
              <a:rPr lang="en-US" dirty="0" err="1"/>
              <a:t>có</a:t>
            </a:r>
            <a:r>
              <a:rPr lang="en-US" dirty="0"/>
              <a:t> </a:t>
            </a:r>
            <a:r>
              <a:rPr lang="en-US" dirty="0" err="1"/>
              <a:t>gì</a:t>
            </a:r>
            <a:r>
              <a:rPr lang="en-US" dirty="0"/>
              <a:t> hay </a:t>
            </a:r>
            <a:r>
              <a:rPr lang="en-US" dirty="0" err="1"/>
              <a:t>hơn</a:t>
            </a:r>
            <a:r>
              <a:rPr lang="en-US" dirty="0"/>
              <a:t> </a:t>
            </a:r>
            <a:r>
              <a:rPr lang="en-US" dirty="0" err="1"/>
              <a:t>mảng</a:t>
            </a:r>
            <a:r>
              <a:rPr lang="en-US" dirty="0"/>
              <a:t>? Khi </a:t>
            </a:r>
            <a:r>
              <a:rPr lang="en-US" dirty="0" err="1"/>
              <a:t>nào</a:t>
            </a:r>
            <a:r>
              <a:rPr lang="en-US" dirty="0"/>
              <a:t> </a:t>
            </a:r>
            <a:r>
              <a:rPr lang="en-US" dirty="0" err="1"/>
              <a:t>dùng</a:t>
            </a:r>
            <a:r>
              <a:rPr lang="en-US" dirty="0"/>
              <a:t> </a:t>
            </a:r>
            <a:r>
              <a:rPr lang="en-US" b="1" dirty="0" err="1"/>
              <a:t>Mảng</a:t>
            </a:r>
            <a:r>
              <a:rPr lang="en-US" dirty="0"/>
              <a:t> </a:t>
            </a:r>
            <a:r>
              <a:rPr lang="en-US" dirty="0" err="1"/>
              <a:t>và</a:t>
            </a:r>
            <a:r>
              <a:rPr lang="en-US" dirty="0"/>
              <a:t> </a:t>
            </a:r>
            <a:r>
              <a:rPr lang="en-US" dirty="0" err="1"/>
              <a:t>khi</a:t>
            </a:r>
            <a:r>
              <a:rPr lang="en-US" dirty="0"/>
              <a:t> </a:t>
            </a:r>
            <a:r>
              <a:rPr lang="en-US" dirty="0" err="1"/>
              <a:t>nào</a:t>
            </a:r>
            <a:r>
              <a:rPr lang="en-US" dirty="0"/>
              <a:t> </a:t>
            </a:r>
            <a:r>
              <a:rPr lang="en-US" dirty="0" err="1"/>
              <a:t>dùng</a:t>
            </a:r>
            <a:r>
              <a:rPr lang="en-US" dirty="0"/>
              <a:t> </a:t>
            </a:r>
            <a:r>
              <a:rPr lang="en-US" b="1" dirty="0"/>
              <a:t>Collections</a:t>
            </a:r>
            <a:r>
              <a:rPr lang="en-US" dirty="0"/>
              <a:t>?</a:t>
            </a:r>
            <a:endParaRPr lang="en-US" sz="1200" dirty="0"/>
          </a:p>
          <a:p>
            <a:endParaRPr lang="en-US" sz="20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17</a:t>
            </a:fld>
            <a:endParaRPr lang="en-US"/>
          </a:p>
        </p:txBody>
      </p:sp>
    </p:spTree>
    <p:extLst>
      <p:ext uri="{BB962C8B-B14F-4D97-AF65-F5344CB8AC3E}">
        <p14:creationId xmlns:p14="http://schemas.microsoft.com/office/powerpoint/2010/main" val="3227766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Collections trong </a:t>
            </a:r>
            <a:r>
              <a:rPr lang="en-US" dirty="0"/>
              <a:t>C#</a:t>
            </a:r>
          </a:p>
        </p:txBody>
      </p:sp>
      <p:sp>
        <p:nvSpPr>
          <p:cNvPr id="3" name="Content Placeholder 2"/>
          <p:cNvSpPr>
            <a:spLocks noGrp="1"/>
          </p:cNvSpPr>
          <p:nvPr>
            <p:ph idx="1"/>
          </p:nvPr>
        </p:nvSpPr>
        <p:spPr>
          <a:xfrm>
            <a:off x="162232" y="1204962"/>
            <a:ext cx="8353118" cy="4972001"/>
          </a:xfrm>
        </p:spPr>
        <p:txBody>
          <a:bodyPr>
            <a:normAutofit fontScale="92500" lnSpcReduction="20000"/>
          </a:bodyPr>
          <a:lstStyle/>
          <a:p>
            <a:r>
              <a:rPr lang="en-US" b="1" dirty="0" err="1"/>
              <a:t>Những</a:t>
            </a:r>
            <a:r>
              <a:rPr lang="en-US" b="1" dirty="0"/>
              <a:t> </a:t>
            </a:r>
            <a:r>
              <a:rPr lang="en-US" b="1" dirty="0" err="1"/>
              <a:t>điểm</a:t>
            </a:r>
            <a:r>
              <a:rPr lang="en-US" b="1" dirty="0"/>
              <a:t> </a:t>
            </a:r>
            <a:r>
              <a:rPr lang="en-US" b="1" dirty="0" err="1"/>
              <a:t>mạnh</a:t>
            </a:r>
            <a:r>
              <a:rPr lang="en-US" b="1" dirty="0"/>
              <a:t> </a:t>
            </a:r>
            <a:r>
              <a:rPr lang="en-US" b="1" dirty="0" err="1"/>
              <a:t>của</a:t>
            </a:r>
            <a:r>
              <a:rPr lang="en-US" b="1" dirty="0"/>
              <a:t> Collections?</a:t>
            </a:r>
          </a:p>
          <a:p>
            <a:pPr>
              <a:lnSpc>
                <a:spcPct val="120000"/>
              </a:lnSpc>
            </a:pPr>
            <a:r>
              <a:rPr lang="en-US" sz="2400" dirty="0" err="1"/>
              <a:t>Bên</a:t>
            </a:r>
            <a:r>
              <a:rPr lang="en-US" sz="2400" dirty="0"/>
              <a:t> </a:t>
            </a:r>
            <a:r>
              <a:rPr lang="en-US" sz="2400" dirty="0" err="1"/>
              <a:t>trong</a:t>
            </a:r>
            <a:r>
              <a:rPr lang="en-US" sz="2400" dirty="0"/>
              <a:t> Collections </a:t>
            </a:r>
            <a:r>
              <a:rPr lang="en-US" sz="2400" dirty="0" err="1"/>
              <a:t>có</a:t>
            </a:r>
            <a:r>
              <a:rPr lang="en-US" sz="2400" dirty="0"/>
              <a:t> </a:t>
            </a:r>
            <a:r>
              <a:rPr lang="en-US" sz="2400" dirty="0" err="1"/>
              <a:t>nhiều</a:t>
            </a:r>
            <a:r>
              <a:rPr lang="en-US" sz="2400" dirty="0"/>
              <a:t> </a:t>
            </a:r>
            <a:r>
              <a:rPr lang="en-US" sz="2400" dirty="0" err="1"/>
              <a:t>lớp</a:t>
            </a:r>
            <a:r>
              <a:rPr lang="en-US" sz="2400" dirty="0"/>
              <a:t> </a:t>
            </a:r>
            <a:r>
              <a:rPr lang="en-US" sz="2400" dirty="0" err="1"/>
              <a:t>đa</a:t>
            </a:r>
            <a:r>
              <a:rPr lang="en-US" sz="2400" dirty="0"/>
              <a:t> </a:t>
            </a:r>
            <a:r>
              <a:rPr lang="en-US" sz="2400" dirty="0" err="1"/>
              <a:t>dạng</a:t>
            </a:r>
            <a:r>
              <a:rPr lang="en-US" sz="2400" dirty="0"/>
              <a:t> </a:t>
            </a:r>
            <a:r>
              <a:rPr lang="en-US" sz="2400" dirty="0" err="1"/>
              <a:t>hỗ</a:t>
            </a:r>
            <a:r>
              <a:rPr lang="en-US" sz="2400" dirty="0"/>
              <a:t> </a:t>
            </a:r>
            <a:r>
              <a:rPr lang="en-US" sz="2400" dirty="0" err="1"/>
              <a:t>trợ</a:t>
            </a:r>
            <a:r>
              <a:rPr lang="en-US" sz="2400" dirty="0"/>
              <a:t> </a:t>
            </a:r>
            <a:r>
              <a:rPr lang="en-US" sz="2400" dirty="0" err="1"/>
              <a:t>cho</a:t>
            </a:r>
            <a:r>
              <a:rPr lang="en-US" sz="2400" dirty="0"/>
              <a:t> </a:t>
            </a:r>
            <a:r>
              <a:rPr lang="en-US" sz="2400" dirty="0" err="1"/>
              <a:t>từng</a:t>
            </a:r>
            <a:r>
              <a:rPr lang="en-US" sz="2400" dirty="0"/>
              <a:t> </a:t>
            </a:r>
            <a:r>
              <a:rPr lang="en-US" sz="2400" dirty="0" err="1"/>
              <a:t>mục</a:t>
            </a:r>
            <a:r>
              <a:rPr lang="en-US" sz="2400" dirty="0"/>
              <a:t> </a:t>
            </a:r>
            <a:r>
              <a:rPr lang="en-US" sz="2400" dirty="0" err="1"/>
              <a:t>đích</a:t>
            </a:r>
            <a:r>
              <a:rPr lang="en-US" sz="2400" dirty="0"/>
              <a:t> </a:t>
            </a:r>
            <a:r>
              <a:rPr lang="en-US" sz="2400" dirty="0" err="1"/>
              <a:t>khác</a:t>
            </a:r>
            <a:r>
              <a:rPr lang="en-US" sz="2400" dirty="0"/>
              <a:t> </a:t>
            </a:r>
            <a:r>
              <a:rPr lang="en-US" sz="2400" dirty="0" err="1"/>
              <a:t>nhau</a:t>
            </a:r>
            <a:r>
              <a:rPr lang="en-US" sz="2400" dirty="0"/>
              <a:t>. </a:t>
            </a:r>
            <a:r>
              <a:rPr lang="en-US" sz="2400" dirty="0" err="1"/>
              <a:t>Nếu</a:t>
            </a:r>
            <a:r>
              <a:rPr lang="en-US" sz="2400" dirty="0"/>
              <a:t> </a:t>
            </a:r>
            <a:r>
              <a:rPr lang="en-US" sz="2400" dirty="0" err="1"/>
              <a:t>như</a:t>
            </a:r>
            <a:r>
              <a:rPr lang="en-US" sz="2400" dirty="0"/>
              <a:t> </a:t>
            </a:r>
            <a:r>
              <a:rPr lang="en-US" sz="2400" b="1" dirty="0" err="1"/>
              <a:t>Mảng</a:t>
            </a:r>
            <a:r>
              <a:rPr lang="en-US" sz="2400" dirty="0"/>
              <a:t> </a:t>
            </a:r>
            <a:r>
              <a:rPr lang="en-US" sz="2400" dirty="0" err="1"/>
              <a:t>chỉ</a:t>
            </a:r>
            <a:r>
              <a:rPr lang="en-US" sz="2400" dirty="0"/>
              <a:t> </a:t>
            </a:r>
            <a:r>
              <a:rPr lang="en-US" sz="2400" dirty="0" err="1"/>
              <a:t>có</a:t>
            </a:r>
            <a:r>
              <a:rPr lang="en-US" sz="2400" dirty="0"/>
              <a:t> </a:t>
            </a:r>
            <a:r>
              <a:rPr lang="en-US" sz="2400" dirty="0" err="1"/>
              <a:t>thể</a:t>
            </a:r>
            <a:r>
              <a:rPr lang="en-US" sz="2400" dirty="0"/>
              <a:t> </a:t>
            </a:r>
            <a:r>
              <a:rPr lang="en-US" sz="2400" dirty="0" err="1"/>
              <a:t>truy</a:t>
            </a:r>
            <a:r>
              <a:rPr lang="en-US" sz="2400" dirty="0"/>
              <a:t> </a:t>
            </a:r>
            <a:r>
              <a:rPr lang="en-US" sz="2400" dirty="0" err="1"/>
              <a:t>xuất</a:t>
            </a:r>
            <a:r>
              <a:rPr lang="en-US" sz="2400" dirty="0"/>
              <a:t> </a:t>
            </a:r>
            <a:r>
              <a:rPr lang="en-US" sz="2400" dirty="0" err="1"/>
              <a:t>phần</a:t>
            </a:r>
            <a:r>
              <a:rPr lang="en-US" sz="2400" dirty="0"/>
              <a:t> </a:t>
            </a:r>
            <a:r>
              <a:rPr lang="en-US" sz="2400" dirty="0" err="1"/>
              <a:t>tử</a:t>
            </a:r>
            <a:r>
              <a:rPr lang="en-US" sz="2400" dirty="0"/>
              <a:t> </a:t>
            </a:r>
            <a:r>
              <a:rPr lang="en-US" sz="2400" dirty="0" err="1"/>
              <a:t>thông</a:t>
            </a:r>
            <a:r>
              <a:rPr lang="en-US" sz="2400" dirty="0"/>
              <a:t> qua </a:t>
            </a:r>
            <a:r>
              <a:rPr lang="en-US" sz="2400" b="1" dirty="0" err="1">
                <a:solidFill>
                  <a:srgbClr val="FF0000"/>
                </a:solidFill>
              </a:rPr>
              <a:t>chỉ</a:t>
            </a:r>
            <a:r>
              <a:rPr lang="en-US" sz="2400" b="1" dirty="0">
                <a:solidFill>
                  <a:srgbClr val="FF0000"/>
                </a:solidFill>
              </a:rPr>
              <a:t> </a:t>
            </a:r>
            <a:r>
              <a:rPr lang="en-US" sz="2400" b="1" dirty="0" err="1">
                <a:solidFill>
                  <a:srgbClr val="FF0000"/>
                </a:solidFill>
              </a:rPr>
              <a:t>mục</a:t>
            </a:r>
            <a:r>
              <a:rPr lang="en-US" sz="2400" b="1" dirty="0">
                <a:solidFill>
                  <a:srgbClr val="FF0000"/>
                </a:solidFill>
              </a:rPr>
              <a:t> </a:t>
            </a:r>
            <a:r>
              <a:rPr lang="en-US" sz="2400" dirty="0" err="1"/>
              <a:t>thì</a:t>
            </a:r>
            <a:r>
              <a:rPr lang="en-US" sz="2400" dirty="0"/>
              <a:t> </a:t>
            </a:r>
            <a:r>
              <a:rPr lang="en-US" sz="2400" dirty="0" err="1"/>
              <a:t>các</a:t>
            </a:r>
            <a:r>
              <a:rPr lang="en-US" sz="2400" dirty="0"/>
              <a:t> </a:t>
            </a:r>
            <a:r>
              <a:rPr lang="en-US" sz="2400" b="1" dirty="0"/>
              <a:t>Collections</a:t>
            </a:r>
            <a:r>
              <a:rPr lang="en-US" sz="2400" dirty="0"/>
              <a:t> </a:t>
            </a:r>
            <a:r>
              <a:rPr lang="en-US" sz="2400" dirty="0" err="1"/>
              <a:t>có</a:t>
            </a:r>
            <a:r>
              <a:rPr lang="en-US" sz="2400" dirty="0"/>
              <a:t> </a:t>
            </a:r>
            <a:r>
              <a:rPr lang="en-US" sz="2400" dirty="0" err="1"/>
              <a:t>thế</a:t>
            </a:r>
            <a:r>
              <a:rPr lang="en-US" sz="2400" dirty="0"/>
              <a:t> </a:t>
            </a:r>
            <a:r>
              <a:rPr lang="en-US" sz="2400" dirty="0" err="1"/>
              <a:t>truy</a:t>
            </a:r>
            <a:r>
              <a:rPr lang="en-US" sz="2400" dirty="0"/>
              <a:t> </a:t>
            </a:r>
            <a:r>
              <a:rPr lang="en-US" sz="2400" dirty="0" err="1"/>
              <a:t>xuất</a:t>
            </a:r>
            <a:r>
              <a:rPr lang="en-US" sz="2400" dirty="0"/>
              <a:t> </a:t>
            </a:r>
            <a:r>
              <a:rPr lang="en-US" sz="2400" dirty="0" err="1"/>
              <a:t>thông</a:t>
            </a:r>
            <a:r>
              <a:rPr lang="en-US" sz="2400" dirty="0"/>
              <a:t> qua </a:t>
            </a:r>
            <a:r>
              <a:rPr lang="en-US" sz="2400" dirty="0" err="1">
                <a:solidFill>
                  <a:srgbClr val="FF0000"/>
                </a:solidFill>
              </a:rPr>
              <a:t>chỉ</a:t>
            </a:r>
            <a:r>
              <a:rPr lang="en-US" sz="2400" dirty="0">
                <a:solidFill>
                  <a:srgbClr val="FF0000"/>
                </a:solidFill>
              </a:rPr>
              <a:t> </a:t>
            </a:r>
            <a:r>
              <a:rPr lang="en-US" sz="2400" dirty="0" err="1">
                <a:solidFill>
                  <a:srgbClr val="FF0000"/>
                </a:solidFill>
              </a:rPr>
              <a:t>số</a:t>
            </a:r>
            <a:r>
              <a:rPr lang="en-US" sz="2400" dirty="0">
                <a:solidFill>
                  <a:srgbClr val="FF0000"/>
                </a:solidFill>
              </a:rPr>
              <a:t> </a:t>
            </a:r>
            <a:r>
              <a:rPr lang="en-US" sz="2400" dirty="0" err="1"/>
              <a:t>hoặc</a:t>
            </a:r>
            <a:r>
              <a:rPr lang="en-US" sz="2400" dirty="0"/>
              <a:t> </a:t>
            </a:r>
            <a:r>
              <a:rPr lang="en-US" sz="2400" dirty="0" err="1"/>
              <a:t>thông</a:t>
            </a:r>
            <a:r>
              <a:rPr lang="en-US" sz="2400" dirty="0"/>
              <a:t> qua </a:t>
            </a:r>
            <a:r>
              <a:rPr lang="en-US" sz="2400" b="1" dirty="0">
                <a:solidFill>
                  <a:srgbClr val="FF0000"/>
                </a:solidFill>
              </a:rPr>
              <a:t>key</a:t>
            </a:r>
            <a:r>
              <a:rPr lang="en-US" sz="2400" dirty="0"/>
              <a:t>.</a:t>
            </a:r>
          </a:p>
          <a:p>
            <a:pPr>
              <a:lnSpc>
                <a:spcPct val="120000"/>
              </a:lnSpc>
            </a:pPr>
            <a:r>
              <a:rPr lang="en-US" sz="2400" dirty="0" err="1"/>
              <a:t>Đối</a:t>
            </a:r>
            <a:r>
              <a:rPr lang="en-US" sz="2400" dirty="0"/>
              <a:t> </a:t>
            </a:r>
            <a:r>
              <a:rPr lang="en-US" sz="2400" dirty="0" err="1"/>
              <a:t>với</a:t>
            </a:r>
            <a:r>
              <a:rPr lang="en-US" sz="2400" dirty="0"/>
              <a:t> </a:t>
            </a:r>
            <a:r>
              <a:rPr lang="en-US" sz="2400" dirty="0" err="1"/>
              <a:t>danh</a:t>
            </a:r>
            <a:r>
              <a:rPr lang="en-US" sz="2400" dirty="0"/>
              <a:t> </a:t>
            </a:r>
            <a:r>
              <a:rPr lang="en-US" sz="2400" dirty="0" err="1"/>
              <a:t>sách</a:t>
            </a:r>
            <a:r>
              <a:rPr lang="en-US" sz="2400" dirty="0"/>
              <a:t> </a:t>
            </a:r>
            <a:r>
              <a:rPr lang="en-US" sz="2400" dirty="0" err="1"/>
              <a:t>cần</a:t>
            </a:r>
            <a:r>
              <a:rPr lang="en-US" sz="2400" dirty="0"/>
              <a:t> </a:t>
            </a:r>
            <a:r>
              <a:rPr lang="en-US" sz="2400" dirty="0" err="1"/>
              <a:t>thao</a:t>
            </a:r>
            <a:r>
              <a:rPr lang="en-US" sz="2400" dirty="0"/>
              <a:t> </a:t>
            </a:r>
            <a:r>
              <a:rPr lang="en-US" sz="2400" dirty="0" err="1"/>
              <a:t>tác</a:t>
            </a:r>
            <a:r>
              <a:rPr lang="en-US" sz="2400" dirty="0"/>
              <a:t> </a:t>
            </a:r>
            <a:r>
              <a:rPr lang="en-US" sz="2400" dirty="0" err="1"/>
              <a:t>tìm</a:t>
            </a:r>
            <a:r>
              <a:rPr lang="en-US" sz="2400" dirty="0"/>
              <a:t> </a:t>
            </a:r>
            <a:r>
              <a:rPr lang="en-US" sz="2400" dirty="0" err="1"/>
              <a:t>kiếm</a:t>
            </a:r>
            <a:r>
              <a:rPr lang="en-US" sz="2400" dirty="0"/>
              <a:t> </a:t>
            </a:r>
            <a:r>
              <a:rPr lang="en-US" sz="2400" dirty="0" err="1"/>
              <a:t>nhiều</a:t>
            </a:r>
            <a:r>
              <a:rPr lang="en-US" sz="2400" dirty="0"/>
              <a:t> </a:t>
            </a:r>
            <a:r>
              <a:rPr lang="en-US" sz="2400" dirty="0" err="1"/>
              <a:t>thì</a:t>
            </a:r>
            <a:r>
              <a:rPr lang="en-US" sz="2400" dirty="0"/>
              <a:t> Collections </a:t>
            </a:r>
            <a:r>
              <a:rPr lang="en-US" sz="2400" dirty="0" err="1"/>
              <a:t>cũng</a:t>
            </a:r>
            <a:r>
              <a:rPr lang="en-US" sz="2400" dirty="0"/>
              <a:t> </a:t>
            </a:r>
            <a:r>
              <a:rPr lang="en-US" sz="2400" dirty="0" err="1"/>
              <a:t>có</a:t>
            </a:r>
            <a:r>
              <a:rPr lang="en-US" sz="2400" dirty="0"/>
              <a:t> </a:t>
            </a:r>
            <a:r>
              <a:rPr lang="en-US" sz="2400" dirty="0" err="1"/>
              <a:t>lớp</a:t>
            </a:r>
            <a:r>
              <a:rPr lang="en-US" sz="2400" dirty="0"/>
              <a:t> </a:t>
            </a:r>
            <a:r>
              <a:rPr lang="en-US" sz="2400" dirty="0" err="1"/>
              <a:t>hỗ</a:t>
            </a:r>
            <a:r>
              <a:rPr lang="en-US" sz="2400" dirty="0"/>
              <a:t> </a:t>
            </a:r>
            <a:r>
              <a:rPr lang="en-US" sz="2400" dirty="0" err="1"/>
              <a:t>trợ</a:t>
            </a:r>
            <a:r>
              <a:rPr lang="en-US" sz="2400" dirty="0"/>
              <a:t> </a:t>
            </a:r>
            <a:r>
              <a:rPr lang="en-US" sz="2400" dirty="0" err="1"/>
              <a:t>giúp</a:t>
            </a:r>
            <a:r>
              <a:rPr lang="en-US" sz="2400" dirty="0"/>
              <a:t> </a:t>
            </a:r>
            <a:r>
              <a:rPr lang="en-US" sz="2400" dirty="0" err="1"/>
              <a:t>việc</a:t>
            </a:r>
            <a:r>
              <a:rPr lang="en-US" sz="2400" dirty="0"/>
              <a:t> </a:t>
            </a:r>
            <a:r>
              <a:rPr lang="en-US" sz="2400" dirty="0" err="1"/>
              <a:t>tìm</a:t>
            </a:r>
            <a:r>
              <a:rPr lang="en-US" sz="2400" dirty="0"/>
              <a:t> </a:t>
            </a:r>
            <a:r>
              <a:rPr lang="en-US" sz="2400" dirty="0" err="1"/>
              <a:t>kiếm</a:t>
            </a:r>
            <a:r>
              <a:rPr lang="en-US" sz="2400" dirty="0"/>
              <a:t> </a:t>
            </a:r>
            <a:r>
              <a:rPr lang="en-US" sz="2400" dirty="0" err="1"/>
              <a:t>nhanh</a:t>
            </a:r>
            <a:r>
              <a:rPr lang="en-US" sz="2400" dirty="0"/>
              <a:t> </a:t>
            </a:r>
            <a:r>
              <a:rPr lang="en-US" sz="2400" dirty="0" err="1"/>
              <a:t>hơn</a:t>
            </a:r>
            <a:r>
              <a:rPr lang="en-US" sz="2400" dirty="0"/>
              <a:t> </a:t>
            </a:r>
            <a:r>
              <a:rPr lang="en-US" sz="2400" dirty="0" err="1"/>
              <a:t>nhiều</a:t>
            </a:r>
            <a:r>
              <a:rPr lang="en-US" sz="2400" dirty="0"/>
              <a:t> so </a:t>
            </a:r>
            <a:r>
              <a:rPr lang="en-US" sz="2400" dirty="0" err="1"/>
              <a:t>với</a:t>
            </a:r>
            <a:r>
              <a:rPr lang="en-US" sz="2400" dirty="0"/>
              <a:t> </a:t>
            </a:r>
            <a:r>
              <a:rPr lang="en-US" sz="2400" dirty="0" err="1"/>
              <a:t>mảng</a:t>
            </a:r>
            <a:r>
              <a:rPr lang="en-US" sz="2400" dirty="0"/>
              <a:t> </a:t>
            </a:r>
            <a:r>
              <a:rPr lang="en-US" sz="2400" dirty="0" err="1"/>
              <a:t>nguyên</a:t>
            </a:r>
            <a:r>
              <a:rPr lang="en-US" sz="2400" dirty="0"/>
              <a:t> </a:t>
            </a:r>
            <a:r>
              <a:rPr lang="en-US" sz="2400" dirty="0" err="1"/>
              <a:t>thuỷ</a:t>
            </a:r>
            <a:r>
              <a:rPr lang="en-US" sz="2400" dirty="0"/>
              <a:t> (</a:t>
            </a:r>
            <a:r>
              <a:rPr lang="en-US" sz="2400" dirty="0">
                <a:solidFill>
                  <a:srgbClr val="FF0000"/>
                </a:solidFill>
              </a:rPr>
              <a:t>HASHTABLE</a:t>
            </a:r>
            <a:r>
              <a:rPr lang="en-US" sz="2400" dirty="0"/>
              <a:t> TRONG C#).</a:t>
            </a:r>
          </a:p>
          <a:p>
            <a:pPr>
              <a:lnSpc>
                <a:spcPct val="120000"/>
              </a:lnSpc>
            </a:pPr>
            <a:r>
              <a:rPr lang="en-US" sz="2400" dirty="0" err="1"/>
              <a:t>Trong</a:t>
            </a:r>
            <a:r>
              <a:rPr lang="en-US" sz="2400" dirty="0"/>
              <a:t> </a:t>
            </a:r>
            <a:r>
              <a:rPr lang="en-US" sz="2400" dirty="0" err="1"/>
              <a:t>trường</a:t>
            </a:r>
            <a:r>
              <a:rPr lang="en-US" sz="2400" dirty="0"/>
              <a:t> </a:t>
            </a:r>
            <a:r>
              <a:rPr lang="en-US" sz="2400" dirty="0" err="1"/>
              <a:t>hợp</a:t>
            </a:r>
            <a:r>
              <a:rPr lang="en-US" sz="2400" dirty="0"/>
              <a:t> </a:t>
            </a:r>
            <a:r>
              <a:rPr lang="en-US" sz="2400" dirty="0" err="1"/>
              <a:t>danh</a:t>
            </a:r>
            <a:r>
              <a:rPr lang="en-US" sz="2400" dirty="0"/>
              <a:t> </a:t>
            </a:r>
            <a:r>
              <a:rPr lang="en-US" sz="2400" dirty="0" err="1"/>
              <a:t>sách</a:t>
            </a:r>
            <a:r>
              <a:rPr lang="en-US" sz="2400" dirty="0"/>
              <a:t> </a:t>
            </a:r>
            <a:r>
              <a:rPr lang="en-US" sz="2400" dirty="0" err="1"/>
              <a:t>cần</a:t>
            </a:r>
            <a:r>
              <a:rPr lang="en-US" sz="2400" dirty="0"/>
              <a:t> </a:t>
            </a:r>
            <a:r>
              <a:rPr lang="en-US" sz="2400" dirty="0" err="1"/>
              <a:t>thay</a:t>
            </a:r>
            <a:r>
              <a:rPr lang="en-US" sz="2400" dirty="0"/>
              <a:t> </a:t>
            </a:r>
            <a:r>
              <a:rPr lang="en-US" sz="2400" dirty="0" err="1"/>
              <a:t>đổi</a:t>
            </a:r>
            <a:r>
              <a:rPr lang="en-US" sz="2400" dirty="0"/>
              <a:t> </a:t>
            </a:r>
            <a:r>
              <a:rPr lang="en-US" sz="2400" dirty="0" err="1"/>
              <a:t>số</a:t>
            </a:r>
            <a:r>
              <a:rPr lang="en-US" sz="2400" dirty="0"/>
              <a:t> </a:t>
            </a:r>
            <a:r>
              <a:rPr lang="en-US" sz="2400" dirty="0" err="1"/>
              <a:t>lượng</a:t>
            </a:r>
            <a:r>
              <a:rPr lang="en-US" sz="2400" dirty="0"/>
              <a:t> </a:t>
            </a:r>
            <a:r>
              <a:rPr lang="en-US" sz="2400" dirty="0" err="1"/>
              <a:t>phần</a:t>
            </a:r>
            <a:r>
              <a:rPr lang="en-US" sz="2400" dirty="0"/>
              <a:t> </a:t>
            </a:r>
            <a:r>
              <a:rPr lang="en-US" sz="2400" dirty="0" err="1"/>
              <a:t>tử</a:t>
            </a:r>
            <a:r>
              <a:rPr lang="en-US" sz="2400" dirty="0"/>
              <a:t> </a:t>
            </a:r>
            <a:r>
              <a:rPr lang="en-US" sz="2400" dirty="0" err="1"/>
              <a:t>liên</a:t>
            </a:r>
            <a:r>
              <a:rPr lang="en-US" sz="2400" dirty="0"/>
              <a:t> </a:t>
            </a:r>
            <a:r>
              <a:rPr lang="en-US" sz="2400" dirty="0" err="1"/>
              <a:t>tục</a:t>
            </a:r>
            <a:r>
              <a:rPr lang="en-US" sz="2400" dirty="0"/>
              <a:t> (</a:t>
            </a:r>
            <a:r>
              <a:rPr lang="en-US" sz="2400" dirty="0" err="1"/>
              <a:t>thêm</a:t>
            </a:r>
            <a:r>
              <a:rPr lang="en-US" sz="2400" dirty="0"/>
              <a:t> </a:t>
            </a:r>
            <a:r>
              <a:rPr lang="en-US" sz="2400" dirty="0" err="1"/>
              <a:t>hoặc</a:t>
            </a:r>
            <a:r>
              <a:rPr lang="en-US" sz="2400" dirty="0"/>
              <a:t> </a:t>
            </a:r>
            <a:r>
              <a:rPr lang="en-US" sz="2400" dirty="0" err="1"/>
              <a:t>xoá</a:t>
            </a:r>
            <a:r>
              <a:rPr lang="en-US" sz="2400" dirty="0"/>
              <a:t> </a:t>
            </a:r>
            <a:r>
              <a:rPr lang="en-US" sz="2400" dirty="0" err="1"/>
              <a:t>phần</a:t>
            </a:r>
            <a:r>
              <a:rPr lang="en-US" sz="2400" dirty="0"/>
              <a:t> </a:t>
            </a:r>
            <a:r>
              <a:rPr lang="en-US" sz="2400" dirty="0" err="1"/>
              <a:t>tử</a:t>
            </a:r>
            <a:r>
              <a:rPr lang="en-US" sz="2400" dirty="0"/>
              <a:t>) </a:t>
            </a:r>
            <a:r>
              <a:rPr lang="en-US" sz="2400" dirty="0" err="1"/>
              <a:t>thì</a:t>
            </a:r>
            <a:r>
              <a:rPr lang="en-US" sz="2400" dirty="0"/>
              <a:t> Collections </a:t>
            </a:r>
            <a:r>
              <a:rPr lang="en-US" sz="2400" dirty="0" err="1"/>
              <a:t>cũng</a:t>
            </a:r>
            <a:r>
              <a:rPr lang="en-US" sz="2400" dirty="0"/>
              <a:t> </a:t>
            </a:r>
            <a:r>
              <a:rPr lang="en-US" sz="2400" dirty="0" err="1"/>
              <a:t>hỗ</a:t>
            </a:r>
            <a:r>
              <a:rPr lang="en-US" sz="2400" dirty="0"/>
              <a:t> </a:t>
            </a:r>
            <a:r>
              <a:rPr lang="en-US" sz="2400" dirty="0" err="1"/>
              <a:t>trợ</a:t>
            </a:r>
            <a:r>
              <a:rPr lang="en-US" sz="2400" dirty="0"/>
              <a:t> </a:t>
            </a:r>
            <a:r>
              <a:rPr lang="en-US" sz="2400" dirty="0" err="1"/>
              <a:t>sẵn</a:t>
            </a:r>
            <a:r>
              <a:rPr lang="en-US" sz="2400" dirty="0"/>
              <a:t> (ARRAYLIST TRONG C#).</a:t>
            </a:r>
          </a:p>
          <a:p>
            <a:pPr>
              <a:lnSpc>
                <a:spcPct val="110000"/>
              </a:lnSpc>
            </a:pPr>
            <a:r>
              <a:rPr lang="en-US" sz="2400" dirty="0" err="1"/>
              <a:t>Ngoài</a:t>
            </a:r>
            <a:r>
              <a:rPr lang="en-US" sz="2400" dirty="0"/>
              <a:t> ra </a:t>
            </a:r>
            <a:r>
              <a:rPr lang="en-US" sz="2400" dirty="0" err="1"/>
              <a:t>trong</a:t>
            </a:r>
            <a:r>
              <a:rPr lang="en-US" sz="2400" dirty="0"/>
              <a:t> </a:t>
            </a:r>
            <a:r>
              <a:rPr lang="en-US" sz="2400" b="1" dirty="0">
                <a:solidFill>
                  <a:srgbClr val="FF0000"/>
                </a:solidFill>
              </a:rPr>
              <a:t>namespace </a:t>
            </a:r>
            <a:r>
              <a:rPr lang="en-US" sz="2400" b="1" dirty="0" err="1">
                <a:solidFill>
                  <a:srgbClr val="FF0000"/>
                </a:solidFill>
              </a:rPr>
              <a:t>System.Collections</a:t>
            </a:r>
            <a:r>
              <a:rPr lang="en-US" sz="2400" b="1" dirty="0">
                <a:solidFill>
                  <a:srgbClr val="FF0000"/>
                </a:solidFill>
              </a:rPr>
              <a:t> </a:t>
            </a:r>
            <a:r>
              <a:rPr lang="en-US" sz="2400" dirty="0" err="1"/>
              <a:t>còn</a:t>
            </a:r>
            <a:r>
              <a:rPr lang="en-US" sz="2400" dirty="0"/>
              <a:t> </a:t>
            </a:r>
            <a:r>
              <a:rPr lang="en-US" sz="2400" dirty="0" err="1"/>
              <a:t>hỗ</a:t>
            </a:r>
            <a:r>
              <a:rPr lang="en-US" sz="2400" dirty="0"/>
              <a:t> </a:t>
            </a:r>
            <a:r>
              <a:rPr lang="en-US" sz="2400" dirty="0" err="1"/>
              <a:t>trợ</a:t>
            </a:r>
            <a:r>
              <a:rPr lang="en-US" sz="2400" dirty="0"/>
              <a:t> </a:t>
            </a:r>
            <a:r>
              <a:rPr lang="en-US" sz="2400" dirty="0" err="1"/>
              <a:t>sẵn</a:t>
            </a:r>
            <a:r>
              <a:rPr lang="en-US" sz="2400" dirty="0"/>
              <a:t> 2 </a:t>
            </a:r>
            <a:r>
              <a:rPr lang="en-US" sz="2400" dirty="0" err="1"/>
              <a:t>cấu</a:t>
            </a:r>
            <a:r>
              <a:rPr lang="en-US" sz="2400" dirty="0"/>
              <a:t> </a:t>
            </a:r>
            <a:r>
              <a:rPr lang="en-US" sz="2400" dirty="0" err="1"/>
              <a:t>trúc</a:t>
            </a:r>
            <a:r>
              <a:rPr lang="en-US" sz="2400" dirty="0"/>
              <a:t> </a:t>
            </a:r>
            <a:r>
              <a:rPr lang="en-US" sz="2400" dirty="0" err="1"/>
              <a:t>dữ</a:t>
            </a:r>
            <a:r>
              <a:rPr lang="en-US" sz="2400" dirty="0"/>
              <a:t> </a:t>
            </a:r>
            <a:r>
              <a:rPr lang="en-US" sz="2400" dirty="0" err="1"/>
              <a:t>liệu</a:t>
            </a:r>
            <a:r>
              <a:rPr lang="en-US" sz="2400" dirty="0"/>
              <a:t> </a:t>
            </a:r>
            <a:r>
              <a:rPr lang="en-US" sz="2400" dirty="0" err="1"/>
              <a:t>kinh</a:t>
            </a:r>
            <a:r>
              <a:rPr lang="en-US" sz="2400" dirty="0"/>
              <a:t> </a:t>
            </a:r>
            <a:r>
              <a:rPr lang="en-US" sz="2400" dirty="0" err="1"/>
              <a:t>điển</a:t>
            </a:r>
            <a:r>
              <a:rPr lang="en-US" sz="2400" dirty="0"/>
              <a:t> </a:t>
            </a:r>
            <a:r>
              <a:rPr lang="en-US" sz="2400" dirty="0" err="1"/>
              <a:t>đó</a:t>
            </a:r>
            <a:r>
              <a:rPr lang="en-US" sz="2400" dirty="0"/>
              <a:t> </a:t>
            </a:r>
            <a:r>
              <a:rPr lang="en-US" sz="2400" dirty="0" err="1"/>
              <a:t>là</a:t>
            </a:r>
            <a:r>
              <a:rPr lang="en-US" sz="2400" dirty="0"/>
              <a:t> STACK </a:t>
            </a:r>
            <a:r>
              <a:rPr lang="en-US" sz="2400" dirty="0" err="1"/>
              <a:t>và</a:t>
            </a:r>
            <a:r>
              <a:rPr lang="en-US" sz="2400" dirty="0"/>
              <a:t> QUEUE</a:t>
            </a:r>
            <a:endParaRPr lang="en-US" sz="20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18</a:t>
            </a:fld>
            <a:endParaRPr lang="en-US"/>
          </a:p>
        </p:txBody>
      </p:sp>
    </p:spTree>
    <p:extLst>
      <p:ext uri="{BB962C8B-B14F-4D97-AF65-F5344CB8AC3E}">
        <p14:creationId xmlns:p14="http://schemas.microsoft.com/office/powerpoint/2010/main" val="357675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Collections trong C#</a:t>
            </a:r>
            <a:endParaRPr lang="en-US" dirty="0"/>
          </a:p>
        </p:txBody>
      </p:sp>
      <p:sp>
        <p:nvSpPr>
          <p:cNvPr id="3" name="Content Placeholder 2"/>
          <p:cNvSpPr>
            <a:spLocks noGrp="1"/>
          </p:cNvSpPr>
          <p:nvPr>
            <p:ph idx="1"/>
          </p:nvPr>
        </p:nvSpPr>
        <p:spPr>
          <a:xfrm>
            <a:off x="162232" y="1204962"/>
            <a:ext cx="8353118" cy="4972001"/>
          </a:xfrm>
        </p:spPr>
        <p:txBody>
          <a:bodyPr>
            <a:normAutofit/>
          </a:bodyPr>
          <a:lstStyle/>
          <a:p>
            <a:r>
              <a:rPr lang="en-US" b="1"/>
              <a:t>Một số Collections thông dụng</a:t>
            </a:r>
          </a:p>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19</a:t>
            </a:fld>
            <a:endParaRPr lang="en-US"/>
          </a:p>
        </p:txBody>
      </p:sp>
      <p:sp>
        <p:nvSpPr>
          <p:cNvPr id="7" name="Rectangle 6"/>
          <p:cNvSpPr/>
          <p:nvPr/>
        </p:nvSpPr>
        <p:spPr>
          <a:xfrm>
            <a:off x="7328848" y="291143"/>
            <a:ext cx="422813" cy="459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1160056" y="5964072"/>
            <a:ext cx="682391" cy="8666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E1008FE-158B-45E2-86AD-FCA947A7757E}"/>
              </a:ext>
            </a:extLst>
          </p:cNvPr>
          <p:cNvPicPr>
            <a:picLocks noChangeAspect="1"/>
          </p:cNvPicPr>
          <p:nvPr/>
        </p:nvPicPr>
        <p:blipFill>
          <a:blip r:embed="rId2"/>
          <a:stretch>
            <a:fillRect/>
          </a:stretch>
        </p:blipFill>
        <p:spPr>
          <a:xfrm>
            <a:off x="962025" y="1199954"/>
            <a:ext cx="6591300" cy="5095875"/>
          </a:xfrm>
          <a:prstGeom prst="rect">
            <a:avLst/>
          </a:prstGeom>
        </p:spPr>
      </p:pic>
    </p:spTree>
    <p:extLst>
      <p:ext uri="{BB962C8B-B14F-4D97-AF65-F5344CB8AC3E}">
        <p14:creationId xmlns:p14="http://schemas.microsoft.com/office/powerpoint/2010/main" val="371491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 chính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52072547"/>
              </p:ext>
            </p:extLst>
          </p:nvPr>
        </p:nvGraphicFramePr>
        <p:xfrm>
          <a:off x="628650" y="1204913"/>
          <a:ext cx="7886700"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a:t>
            </a:fld>
            <a:endParaRPr lang="en-US"/>
          </a:p>
        </p:txBody>
      </p:sp>
    </p:spTree>
    <p:extLst>
      <p:ext uri="{BB962C8B-B14F-4D97-AF65-F5344CB8AC3E}">
        <p14:creationId xmlns:p14="http://schemas.microsoft.com/office/powerpoint/2010/main" val="102702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ArrayList</a:t>
            </a:r>
            <a:r>
              <a:rPr lang="en-US" b="1"/>
              <a:t> </a:t>
            </a:r>
            <a:r>
              <a:rPr lang="en-US"/>
              <a:t>trong C#:</a:t>
            </a:r>
          </a:p>
        </p:txBody>
      </p:sp>
      <p:sp>
        <p:nvSpPr>
          <p:cNvPr id="3" name="Content Placeholder 2"/>
          <p:cNvSpPr>
            <a:spLocks noGrp="1"/>
          </p:cNvSpPr>
          <p:nvPr>
            <p:ph idx="1"/>
          </p:nvPr>
        </p:nvSpPr>
        <p:spPr>
          <a:xfrm>
            <a:off x="162232" y="1204962"/>
            <a:ext cx="8353118" cy="4972001"/>
          </a:xfrm>
        </p:spPr>
        <p:txBody>
          <a:bodyPr>
            <a:normAutofit/>
          </a:bodyPr>
          <a:lstStyle/>
          <a:p>
            <a:r>
              <a:rPr lang="en-US" b="1" dirty="0" err="1"/>
              <a:t>ArrayList</a:t>
            </a:r>
            <a:r>
              <a:rPr lang="en-US" b="1" dirty="0"/>
              <a:t> </a:t>
            </a:r>
            <a:r>
              <a:rPr lang="en-US" dirty="0" err="1"/>
              <a:t>trong</a:t>
            </a:r>
            <a:r>
              <a:rPr lang="en-US" dirty="0"/>
              <a:t> C#:</a:t>
            </a:r>
          </a:p>
          <a:p>
            <a:pPr lvl="1">
              <a:lnSpc>
                <a:spcPct val="100000"/>
              </a:lnSpc>
              <a:spcAft>
                <a:spcPts val="600"/>
              </a:spcAft>
            </a:pPr>
            <a:r>
              <a:rPr lang="en-US" dirty="0" err="1"/>
              <a:t>Là</a:t>
            </a:r>
            <a:r>
              <a:rPr lang="en-US" dirty="0"/>
              <a:t> </a:t>
            </a:r>
            <a:r>
              <a:rPr lang="en-US" dirty="0" err="1"/>
              <a:t>một</a:t>
            </a:r>
            <a:r>
              <a:rPr lang="en-US" dirty="0"/>
              <a:t> </a:t>
            </a:r>
            <a:r>
              <a:rPr lang="en-US" b="1" dirty="0"/>
              <a:t>Collections</a:t>
            </a:r>
            <a:r>
              <a:rPr lang="en-US" dirty="0"/>
              <a:t> </a:t>
            </a:r>
            <a:r>
              <a:rPr lang="en-US" dirty="0" err="1"/>
              <a:t>giúp</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theo</a:t>
            </a:r>
            <a:r>
              <a:rPr lang="en-US" dirty="0"/>
              <a:t> </a:t>
            </a:r>
            <a:r>
              <a:rPr lang="en-US" dirty="0" err="1"/>
              <a:t>kiểu</a:t>
            </a:r>
            <a:r>
              <a:rPr lang="en-US" dirty="0"/>
              <a:t> </a:t>
            </a:r>
            <a:r>
              <a:rPr lang="en-US" dirty="0" err="1"/>
              <a:t>mảng</a:t>
            </a:r>
            <a:r>
              <a:rPr lang="en-US" dirty="0"/>
              <a:t> (</a:t>
            </a:r>
            <a:r>
              <a:rPr lang="en-US" dirty="0" err="1"/>
              <a:t>truy</a:t>
            </a:r>
            <a:r>
              <a:rPr lang="en-US" dirty="0"/>
              <a:t> </a:t>
            </a:r>
            <a:r>
              <a:rPr lang="en-US" dirty="0" err="1"/>
              <a:t>cập</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bên</a:t>
            </a:r>
            <a:r>
              <a:rPr lang="en-US" dirty="0"/>
              <a:t> </a:t>
            </a:r>
            <a:r>
              <a:rPr lang="en-US" dirty="0" err="1"/>
              <a:t>trong</a:t>
            </a:r>
            <a:r>
              <a:rPr lang="en-US" dirty="0"/>
              <a:t> </a:t>
            </a:r>
            <a:r>
              <a:rPr lang="en-US" dirty="0" err="1"/>
              <a:t>thông</a:t>
            </a:r>
            <a:r>
              <a:rPr lang="en-US" dirty="0"/>
              <a:t> qua </a:t>
            </a:r>
            <a:r>
              <a:rPr lang="en-US" dirty="0" err="1"/>
              <a:t>chỉ</a:t>
            </a:r>
            <a:r>
              <a:rPr lang="en-US" dirty="0"/>
              <a:t> </a:t>
            </a:r>
            <a:r>
              <a:rPr lang="en-US" dirty="0" err="1"/>
              <a:t>số</a:t>
            </a:r>
            <a:r>
              <a:rPr lang="en-US" dirty="0"/>
              <a:t> </a:t>
            </a:r>
            <a:r>
              <a:rPr lang="en-US" b="1" dirty="0">
                <a:solidFill>
                  <a:srgbClr val="FF0000"/>
                </a:solidFill>
              </a:rPr>
              <a:t>index</a:t>
            </a:r>
            <a:r>
              <a:rPr lang="en-US" dirty="0"/>
              <a:t>).</a:t>
            </a:r>
          </a:p>
          <a:p>
            <a:pPr lvl="1">
              <a:lnSpc>
                <a:spcPct val="100000"/>
              </a:lnSpc>
              <a:spcAft>
                <a:spcPts val="600"/>
              </a:spcAft>
            </a:pPr>
            <a:r>
              <a:rPr lang="en-US" dirty="0" err="1"/>
              <a:t>Rất</a:t>
            </a:r>
            <a:r>
              <a:rPr lang="en-US" dirty="0"/>
              <a:t> </a:t>
            </a:r>
            <a:r>
              <a:rPr lang="en-US" dirty="0" err="1"/>
              <a:t>giống</a:t>
            </a:r>
            <a:r>
              <a:rPr lang="en-US" dirty="0"/>
              <a:t> </a:t>
            </a:r>
            <a:r>
              <a:rPr lang="en-US" b="1" dirty="0" err="1"/>
              <a:t>Mảng</a:t>
            </a:r>
            <a:r>
              <a:rPr lang="en-US" dirty="0"/>
              <a:t> </a:t>
            </a:r>
            <a:r>
              <a:rPr lang="en-US" dirty="0" err="1"/>
              <a:t>các</a:t>
            </a:r>
            <a:r>
              <a:rPr lang="en-US" dirty="0"/>
              <a:t> </a:t>
            </a:r>
            <a:r>
              <a:rPr lang="en-US" b="1" dirty="0"/>
              <a:t>object</a:t>
            </a:r>
            <a:r>
              <a:rPr lang="en-US" dirty="0"/>
              <a:t> </a:t>
            </a:r>
            <a:r>
              <a:rPr lang="en-US" dirty="0" err="1"/>
              <a:t>nhưng</a:t>
            </a:r>
            <a:r>
              <a:rPr lang="en-US" dirty="0"/>
              <a:t> </a:t>
            </a:r>
            <a:r>
              <a:rPr lang="en-US" dirty="0" err="1"/>
              <a:t>có</a:t>
            </a:r>
            <a:r>
              <a:rPr lang="en-US" dirty="0"/>
              <a:t> </a:t>
            </a:r>
            <a:r>
              <a:rPr lang="en-US" dirty="0" err="1"/>
              <a:t>thể</a:t>
            </a:r>
            <a:r>
              <a:rPr lang="en-US" dirty="0"/>
              <a:t> </a:t>
            </a:r>
            <a:r>
              <a:rPr lang="en-US" dirty="0" err="1"/>
              <a:t>thêm</a:t>
            </a:r>
            <a:r>
              <a:rPr lang="en-US" dirty="0"/>
              <a:t> </a:t>
            </a:r>
            <a:r>
              <a:rPr lang="en-US" dirty="0" err="1"/>
              <a:t>hoặc</a:t>
            </a:r>
            <a:r>
              <a:rPr lang="en-US" dirty="0"/>
              <a:t> </a:t>
            </a:r>
            <a:r>
              <a:rPr lang="en-US" dirty="0" err="1"/>
              <a:t>xoá</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một</a:t>
            </a:r>
            <a:r>
              <a:rPr lang="en-US" dirty="0"/>
              <a:t> </a:t>
            </a:r>
            <a:r>
              <a:rPr lang="en-US" dirty="0" err="1"/>
              <a:t>cách</a:t>
            </a:r>
            <a:r>
              <a:rPr lang="en-US" dirty="0"/>
              <a:t> </a:t>
            </a:r>
            <a:r>
              <a:rPr lang="en-US" dirty="0" err="1"/>
              <a:t>linh</a:t>
            </a:r>
            <a:r>
              <a:rPr lang="en-US" dirty="0"/>
              <a:t> </a:t>
            </a:r>
            <a:r>
              <a:rPr lang="en-US" dirty="0" err="1"/>
              <a:t>hoạt</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tự</a:t>
            </a:r>
            <a:r>
              <a:rPr lang="en-US" dirty="0"/>
              <a:t> </a:t>
            </a:r>
            <a:r>
              <a:rPr lang="en-US" dirty="0" err="1"/>
              <a:t>điều</a:t>
            </a:r>
            <a:r>
              <a:rPr lang="en-US" dirty="0"/>
              <a:t> </a:t>
            </a:r>
            <a:r>
              <a:rPr lang="en-US" dirty="0" err="1"/>
              <a:t>chỉnh</a:t>
            </a:r>
            <a:r>
              <a:rPr lang="en-US" dirty="0"/>
              <a:t> </a:t>
            </a:r>
            <a:r>
              <a:rPr lang="en-US" dirty="0" err="1"/>
              <a:t>kích</a:t>
            </a:r>
            <a:r>
              <a:rPr lang="en-US" dirty="0"/>
              <a:t> </a:t>
            </a:r>
            <a:r>
              <a:rPr lang="en-US" dirty="0" err="1"/>
              <a:t>cỡ</a:t>
            </a:r>
            <a:r>
              <a:rPr lang="en-US" dirty="0"/>
              <a:t> </a:t>
            </a:r>
            <a:r>
              <a:rPr lang="en-US" dirty="0" err="1"/>
              <a:t>một</a:t>
            </a:r>
            <a:r>
              <a:rPr lang="en-US" dirty="0"/>
              <a:t> </a:t>
            </a:r>
            <a:r>
              <a:rPr lang="en-US" dirty="0" err="1"/>
              <a:t>cách</a:t>
            </a:r>
            <a:r>
              <a:rPr lang="en-US" dirty="0"/>
              <a:t> </a:t>
            </a:r>
            <a:r>
              <a:rPr lang="en-US" dirty="0" err="1"/>
              <a:t>tự</a:t>
            </a:r>
            <a:r>
              <a:rPr lang="en-US" dirty="0"/>
              <a:t> </a:t>
            </a:r>
            <a:r>
              <a:rPr lang="en-US" dirty="0" err="1"/>
              <a:t>động</a:t>
            </a:r>
            <a:r>
              <a:rPr lang="en-US" dirty="0"/>
              <a:t>.</a:t>
            </a:r>
          </a:p>
          <a:p>
            <a:pPr lvl="1">
              <a:lnSpc>
                <a:spcPct val="100000"/>
              </a:lnSpc>
              <a:spcAft>
                <a:spcPts val="600"/>
              </a:spcAft>
            </a:pPr>
            <a:r>
              <a:rPr lang="en-US" dirty="0" err="1"/>
              <a:t>Để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b="1" dirty="0"/>
              <a:t>Collections</a:t>
            </a:r>
            <a:r>
              <a:rPr lang="en-US" dirty="0"/>
              <a:t> </a:t>
            </a:r>
            <a:r>
              <a:rPr lang="en-US" dirty="0" err="1"/>
              <a:t>trong</a:t>
            </a:r>
            <a:r>
              <a:rPr lang="en-US" dirty="0"/>
              <a:t> .NET ta </a:t>
            </a:r>
            <a:r>
              <a:rPr lang="en-US" dirty="0" err="1"/>
              <a:t>cần</a:t>
            </a:r>
            <a:r>
              <a:rPr lang="en-US" dirty="0"/>
              <a:t> </a:t>
            </a:r>
            <a:r>
              <a:rPr lang="en-US" dirty="0" err="1"/>
              <a:t>thêm</a:t>
            </a:r>
            <a:r>
              <a:rPr lang="en-US" dirty="0"/>
              <a:t> </a:t>
            </a:r>
            <a:r>
              <a:rPr lang="en-US" dirty="0" err="1"/>
              <a:t>thư</a:t>
            </a:r>
            <a:r>
              <a:rPr lang="en-US" dirty="0"/>
              <a:t> </a:t>
            </a:r>
            <a:r>
              <a:rPr lang="en-US" dirty="0" err="1"/>
              <a:t>viện</a:t>
            </a:r>
            <a:r>
              <a:rPr lang="en-US" dirty="0"/>
              <a:t> </a:t>
            </a:r>
            <a:r>
              <a:rPr lang="en-US" dirty="0" err="1"/>
              <a:t>System.Collections</a:t>
            </a:r>
            <a:r>
              <a:rPr lang="en-US" dirty="0"/>
              <a:t> </a:t>
            </a:r>
            <a:r>
              <a:rPr lang="en-US" dirty="0" err="1"/>
              <a:t>bằng</a:t>
            </a:r>
            <a:r>
              <a:rPr lang="en-US" dirty="0"/>
              <a:t> </a:t>
            </a:r>
            <a:r>
              <a:rPr lang="en-US" dirty="0" err="1"/>
              <a:t>câu</a:t>
            </a:r>
            <a:r>
              <a:rPr lang="en-US" dirty="0"/>
              <a:t> </a:t>
            </a:r>
            <a:r>
              <a:rPr lang="en-US" dirty="0" err="1"/>
              <a:t>lệnh</a:t>
            </a:r>
            <a:r>
              <a:rPr lang="en-US" dirty="0"/>
              <a:t>:</a:t>
            </a:r>
          </a:p>
          <a:p>
            <a:pPr lvl="1">
              <a:lnSpc>
                <a:spcPct val="100000"/>
              </a:lnSpc>
              <a:spcAft>
                <a:spcPts val="600"/>
              </a:spcAft>
            </a:pPr>
            <a:r>
              <a:rPr lang="en-US" b="1" dirty="0">
                <a:solidFill>
                  <a:srgbClr val="FF0000"/>
                </a:solidFill>
              </a:rPr>
              <a:t>using </a:t>
            </a:r>
            <a:r>
              <a:rPr lang="en-US" b="1" dirty="0" err="1">
                <a:solidFill>
                  <a:srgbClr val="FF0000"/>
                </a:solidFill>
              </a:rPr>
              <a:t>System.Collections</a:t>
            </a:r>
            <a:r>
              <a:rPr lang="en-US" dirty="0"/>
              <a:t>;</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20</a:t>
            </a:fld>
            <a:endParaRPr lang="en-US"/>
          </a:p>
        </p:txBody>
      </p:sp>
    </p:spTree>
    <p:extLst>
      <p:ext uri="{BB962C8B-B14F-4D97-AF65-F5344CB8AC3E}">
        <p14:creationId xmlns:p14="http://schemas.microsoft.com/office/powerpoint/2010/main" val="285294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ArrayList</a:t>
            </a:r>
            <a:r>
              <a:rPr lang="en-US" b="1"/>
              <a:t> </a:t>
            </a:r>
            <a:r>
              <a:rPr lang="en-US"/>
              <a:t>trong C#:</a:t>
            </a:r>
          </a:p>
        </p:txBody>
      </p:sp>
      <p:sp>
        <p:nvSpPr>
          <p:cNvPr id="3" name="Content Placeholder 2"/>
          <p:cNvSpPr>
            <a:spLocks noGrp="1"/>
          </p:cNvSpPr>
          <p:nvPr>
            <p:ph idx="1"/>
          </p:nvPr>
        </p:nvSpPr>
        <p:spPr>
          <a:xfrm>
            <a:off x="162232" y="1204962"/>
            <a:ext cx="8353118" cy="4972001"/>
          </a:xfrm>
        </p:spPr>
        <p:txBody>
          <a:bodyPr>
            <a:normAutofit/>
          </a:bodyPr>
          <a:lstStyle/>
          <a:p>
            <a:pPr marL="0" indent="0">
              <a:spcBef>
                <a:spcPts val="600"/>
              </a:spcBef>
              <a:buNone/>
            </a:pPr>
            <a:r>
              <a:rPr lang="en-US" b="1" dirty="0" err="1"/>
              <a:t>ArrayList</a:t>
            </a:r>
            <a:r>
              <a:rPr lang="en-US" b="1" dirty="0"/>
              <a:t> </a:t>
            </a:r>
            <a:r>
              <a:rPr lang="en-US" dirty="0" err="1"/>
              <a:t>trong</a:t>
            </a:r>
            <a:r>
              <a:rPr lang="en-US" dirty="0"/>
              <a:t> C#:</a:t>
            </a:r>
          </a:p>
          <a:p>
            <a:pPr marL="0" indent="0">
              <a:lnSpc>
                <a:spcPct val="130000"/>
              </a:lnSpc>
              <a:spcBef>
                <a:spcPts val="600"/>
              </a:spcBef>
              <a:buNone/>
            </a:pPr>
            <a:r>
              <a:rPr lang="en-US" sz="2200" b="1" dirty="0" err="1"/>
              <a:t>ArrayList</a:t>
            </a:r>
            <a:r>
              <a:rPr lang="en-US" sz="2200" dirty="0"/>
              <a:t> </a:t>
            </a:r>
            <a:r>
              <a:rPr lang="en-US" sz="2200" dirty="0" err="1"/>
              <a:t>MyArray</a:t>
            </a:r>
            <a:r>
              <a:rPr lang="en-US" sz="2200" dirty="0"/>
              <a:t> = </a:t>
            </a:r>
            <a:r>
              <a:rPr lang="en-US" sz="2200" b="1" dirty="0">
                <a:solidFill>
                  <a:srgbClr val="FF0000"/>
                </a:solidFill>
              </a:rPr>
              <a:t>new</a:t>
            </a:r>
            <a:r>
              <a:rPr lang="en-US" sz="2200" dirty="0"/>
              <a:t> </a:t>
            </a:r>
            <a:r>
              <a:rPr lang="en-US" sz="2200" dirty="0" err="1"/>
              <a:t>ArrayList</a:t>
            </a:r>
            <a:r>
              <a:rPr lang="en-US" sz="2200" dirty="0"/>
              <a:t>(); </a:t>
            </a:r>
            <a:r>
              <a:rPr lang="en-US" sz="2000" b="1" dirty="0">
                <a:solidFill>
                  <a:srgbClr val="00B050"/>
                </a:solidFill>
              </a:rPr>
              <a:t>// </a:t>
            </a:r>
            <a:r>
              <a:rPr lang="en-US" sz="2000" b="1" dirty="0" err="1">
                <a:solidFill>
                  <a:srgbClr val="00B050"/>
                </a:solidFill>
              </a:rPr>
              <a:t>khởi</a:t>
            </a:r>
            <a:r>
              <a:rPr lang="en-US" sz="2000" b="1" dirty="0">
                <a:solidFill>
                  <a:srgbClr val="00B050"/>
                </a:solidFill>
              </a:rPr>
              <a:t> </a:t>
            </a:r>
            <a:r>
              <a:rPr lang="en-US" sz="2000" b="1" dirty="0" err="1">
                <a:solidFill>
                  <a:srgbClr val="00B050"/>
                </a:solidFill>
              </a:rPr>
              <a:t>tạo</a:t>
            </a:r>
            <a:r>
              <a:rPr lang="en-US" sz="2000" b="1" dirty="0">
                <a:solidFill>
                  <a:srgbClr val="00B050"/>
                </a:solidFill>
              </a:rPr>
              <a:t> 1 </a:t>
            </a:r>
            <a:r>
              <a:rPr lang="en-US" sz="2000" b="1" dirty="0" err="1">
                <a:solidFill>
                  <a:srgbClr val="00B050"/>
                </a:solidFill>
              </a:rPr>
              <a:t>ArrayList</a:t>
            </a:r>
            <a:r>
              <a:rPr lang="en-US" sz="2000" b="1" dirty="0">
                <a:solidFill>
                  <a:srgbClr val="00B050"/>
                </a:solidFill>
              </a:rPr>
              <a:t> </a:t>
            </a:r>
            <a:r>
              <a:rPr lang="en-US" sz="2000" b="1" dirty="0" err="1">
                <a:solidFill>
                  <a:srgbClr val="00B050"/>
                </a:solidFill>
              </a:rPr>
              <a:t>rỗng</a:t>
            </a:r>
            <a:endParaRPr lang="en-US" sz="2000" b="1" dirty="0">
              <a:solidFill>
                <a:srgbClr val="00B050"/>
              </a:solidFill>
            </a:endParaRPr>
          </a:p>
          <a:p>
            <a:pPr marL="0" indent="0">
              <a:lnSpc>
                <a:spcPct val="130000"/>
              </a:lnSpc>
              <a:spcBef>
                <a:spcPts val="600"/>
              </a:spcBef>
              <a:buNone/>
            </a:pPr>
            <a:r>
              <a:rPr lang="en-US" sz="2200" dirty="0" err="1"/>
              <a:t>ArrayList</a:t>
            </a:r>
            <a:r>
              <a:rPr lang="en-US" sz="2200" dirty="0"/>
              <a:t> MyArray2 = </a:t>
            </a:r>
            <a:r>
              <a:rPr lang="en-US" sz="2200" b="1" dirty="0">
                <a:solidFill>
                  <a:srgbClr val="FF0000"/>
                </a:solidFill>
              </a:rPr>
              <a:t>new</a:t>
            </a:r>
            <a:r>
              <a:rPr lang="en-US" sz="2200" dirty="0"/>
              <a:t> </a:t>
            </a:r>
            <a:r>
              <a:rPr lang="en-US" sz="2200" dirty="0" err="1"/>
              <a:t>ArrayList</a:t>
            </a:r>
            <a:r>
              <a:rPr lang="en-US" sz="2200" dirty="0"/>
              <a:t>(5); </a:t>
            </a:r>
            <a:r>
              <a:rPr lang="en-US" sz="2000" b="1" dirty="0">
                <a:solidFill>
                  <a:srgbClr val="00B050"/>
                </a:solidFill>
              </a:rPr>
              <a:t>// </a:t>
            </a:r>
            <a:r>
              <a:rPr lang="en-US" sz="2000" b="1" dirty="0" err="1">
                <a:solidFill>
                  <a:srgbClr val="00B050"/>
                </a:solidFill>
              </a:rPr>
              <a:t>khởi</a:t>
            </a:r>
            <a:r>
              <a:rPr lang="en-US" sz="2000" b="1" dirty="0">
                <a:solidFill>
                  <a:srgbClr val="00B050"/>
                </a:solidFill>
              </a:rPr>
              <a:t> </a:t>
            </a:r>
            <a:r>
              <a:rPr lang="en-US" sz="2000" b="1" dirty="0" err="1">
                <a:solidFill>
                  <a:srgbClr val="00B050"/>
                </a:solidFill>
              </a:rPr>
              <a:t>tạo</a:t>
            </a:r>
            <a:r>
              <a:rPr lang="en-US" sz="2000" b="1" dirty="0">
                <a:solidFill>
                  <a:srgbClr val="00B050"/>
                </a:solidFill>
              </a:rPr>
              <a:t> 1 </a:t>
            </a:r>
            <a:r>
              <a:rPr lang="en-US" sz="2000" b="1" dirty="0" err="1">
                <a:solidFill>
                  <a:srgbClr val="00B050"/>
                </a:solidFill>
              </a:rPr>
              <a:t>ArrayList</a:t>
            </a:r>
            <a:r>
              <a:rPr lang="en-US" sz="2000" b="1" dirty="0">
                <a:solidFill>
                  <a:srgbClr val="00B050"/>
                </a:solidFill>
              </a:rPr>
              <a:t> </a:t>
            </a:r>
            <a:r>
              <a:rPr lang="en-US" sz="2000" b="1" dirty="0" err="1">
                <a:solidFill>
                  <a:srgbClr val="00B050"/>
                </a:solidFill>
              </a:rPr>
              <a:t>và</a:t>
            </a:r>
            <a:r>
              <a:rPr lang="en-US" sz="2000" b="1" dirty="0">
                <a:solidFill>
                  <a:srgbClr val="00B050"/>
                </a:solidFill>
              </a:rPr>
              <a:t> </a:t>
            </a:r>
            <a:r>
              <a:rPr lang="en-US" sz="2000" b="1" dirty="0" err="1">
                <a:solidFill>
                  <a:srgbClr val="00B050"/>
                </a:solidFill>
              </a:rPr>
              <a:t>chỉ</a:t>
            </a:r>
            <a:r>
              <a:rPr lang="en-US" sz="2000" b="1" dirty="0">
                <a:solidFill>
                  <a:srgbClr val="00B050"/>
                </a:solidFill>
              </a:rPr>
              <a:t> </a:t>
            </a:r>
            <a:r>
              <a:rPr lang="en-US" sz="2000" b="1" dirty="0" err="1">
                <a:solidFill>
                  <a:srgbClr val="00B050"/>
                </a:solidFill>
              </a:rPr>
              <a:t>định</a:t>
            </a:r>
            <a:r>
              <a:rPr lang="en-US" sz="2000" b="1" dirty="0">
                <a:solidFill>
                  <a:srgbClr val="00B050"/>
                </a:solidFill>
              </a:rPr>
              <a:t> Capacity ban </a:t>
            </a:r>
            <a:r>
              <a:rPr lang="en-US" sz="2000" b="1" dirty="0" err="1">
                <a:solidFill>
                  <a:srgbClr val="00B050"/>
                </a:solidFill>
              </a:rPr>
              <a:t>đầu</a:t>
            </a:r>
            <a:r>
              <a:rPr lang="en-US" sz="2000" b="1" dirty="0">
                <a:solidFill>
                  <a:srgbClr val="00B050"/>
                </a:solidFill>
              </a:rPr>
              <a:t> </a:t>
            </a:r>
            <a:r>
              <a:rPr lang="en-US" sz="2000" b="1" dirty="0" err="1">
                <a:solidFill>
                  <a:srgbClr val="00B050"/>
                </a:solidFill>
              </a:rPr>
              <a:t>là</a:t>
            </a:r>
            <a:r>
              <a:rPr lang="en-US" sz="2000" b="1" dirty="0">
                <a:solidFill>
                  <a:srgbClr val="00B050"/>
                </a:solidFill>
              </a:rPr>
              <a:t> 5</a:t>
            </a:r>
          </a:p>
          <a:p>
            <a:pPr marL="0" indent="0">
              <a:lnSpc>
                <a:spcPct val="130000"/>
              </a:lnSpc>
              <a:spcBef>
                <a:spcPts val="600"/>
              </a:spcBef>
              <a:buNone/>
            </a:pPr>
            <a:r>
              <a:rPr lang="en-US" sz="2200" dirty="0" err="1"/>
              <a:t>Ngoài</a:t>
            </a:r>
            <a:r>
              <a:rPr lang="en-US" sz="2200" dirty="0"/>
              <a:t> ra </a:t>
            </a:r>
            <a:r>
              <a:rPr lang="en-US" sz="2200" dirty="0" err="1"/>
              <a:t>bạn</a:t>
            </a:r>
            <a:r>
              <a:rPr lang="en-US" sz="2200" dirty="0"/>
              <a:t> </a:t>
            </a:r>
            <a:r>
              <a:rPr lang="en-US" sz="2200" dirty="0" err="1"/>
              <a:t>cũng</a:t>
            </a:r>
            <a:r>
              <a:rPr lang="en-US" sz="2200" dirty="0"/>
              <a:t> </a:t>
            </a:r>
            <a:r>
              <a:rPr lang="en-US" sz="2200" dirty="0" err="1"/>
              <a:t>có</a:t>
            </a:r>
            <a:r>
              <a:rPr lang="en-US" sz="2200" dirty="0"/>
              <a:t> </a:t>
            </a:r>
            <a:r>
              <a:rPr lang="en-US" sz="2200" dirty="0" err="1"/>
              <a:t>thể</a:t>
            </a:r>
            <a:r>
              <a:rPr lang="en-US" sz="2200" dirty="0"/>
              <a:t> </a:t>
            </a:r>
            <a:r>
              <a:rPr lang="en-US" sz="2200" dirty="0" err="1"/>
              <a:t>khởi</a:t>
            </a:r>
            <a:r>
              <a:rPr lang="en-US" sz="2200" dirty="0"/>
              <a:t> </a:t>
            </a:r>
            <a:r>
              <a:rPr lang="en-US" sz="2200" dirty="0" err="1"/>
              <a:t>tạo</a:t>
            </a:r>
            <a:r>
              <a:rPr lang="en-US" sz="2200" dirty="0"/>
              <a:t> 1 </a:t>
            </a:r>
            <a:r>
              <a:rPr lang="en-US" sz="2200" dirty="0" err="1"/>
              <a:t>ArrayList</a:t>
            </a:r>
            <a:r>
              <a:rPr lang="en-US" sz="2200" dirty="0"/>
              <a:t> </a:t>
            </a:r>
            <a:r>
              <a:rPr lang="en-US" sz="2200" dirty="0" err="1"/>
              <a:t>chứa</a:t>
            </a:r>
            <a:r>
              <a:rPr lang="en-US" sz="2200" dirty="0"/>
              <a:t> </a:t>
            </a:r>
            <a:r>
              <a:rPr lang="en-US" sz="2200" dirty="0" err="1"/>
              <a:t>các</a:t>
            </a:r>
            <a:r>
              <a:rPr lang="en-US" sz="2200" dirty="0"/>
              <a:t> </a:t>
            </a:r>
            <a:r>
              <a:rPr lang="en-US" sz="2200" dirty="0" err="1"/>
              <a:t>phần</a:t>
            </a:r>
            <a:r>
              <a:rPr lang="en-US" sz="2200" dirty="0"/>
              <a:t> </a:t>
            </a:r>
            <a:r>
              <a:rPr lang="en-US" sz="2200" dirty="0" err="1"/>
              <a:t>tử</a:t>
            </a:r>
            <a:r>
              <a:rPr lang="en-US" sz="2200" dirty="0"/>
              <a:t> </a:t>
            </a:r>
            <a:r>
              <a:rPr lang="en-US" sz="2200" dirty="0" err="1"/>
              <a:t>được</a:t>
            </a:r>
            <a:r>
              <a:rPr lang="en-US" sz="2200" dirty="0"/>
              <a:t> </a:t>
            </a:r>
            <a:r>
              <a:rPr lang="en-US" sz="2200" dirty="0" err="1"/>
              <a:t>sao</a:t>
            </a:r>
            <a:r>
              <a:rPr lang="en-US" sz="2200" dirty="0"/>
              <a:t> </a:t>
            </a:r>
            <a:r>
              <a:rPr lang="en-US" sz="2200" dirty="0" err="1"/>
              <a:t>chép</a:t>
            </a:r>
            <a:r>
              <a:rPr lang="en-US" sz="2200" dirty="0"/>
              <a:t> </a:t>
            </a:r>
            <a:r>
              <a:rPr lang="en-US" sz="2200" dirty="0" err="1"/>
              <a:t>từ</a:t>
            </a:r>
            <a:r>
              <a:rPr lang="en-US" sz="2200" dirty="0"/>
              <a:t> </a:t>
            </a:r>
            <a:r>
              <a:rPr lang="en-US" sz="2200" dirty="0" err="1"/>
              <a:t>một</a:t>
            </a:r>
            <a:r>
              <a:rPr lang="en-US" sz="2200" dirty="0"/>
              <a:t> Collections </a:t>
            </a:r>
            <a:r>
              <a:rPr lang="en-US" sz="2200" dirty="0" err="1"/>
              <a:t>khác</a:t>
            </a:r>
            <a:r>
              <a:rPr lang="en-US" sz="2200" dirty="0"/>
              <a:t>:</a:t>
            </a:r>
          </a:p>
          <a:p>
            <a:pPr marL="0" indent="0">
              <a:lnSpc>
                <a:spcPct val="130000"/>
              </a:lnSpc>
              <a:spcBef>
                <a:spcPts val="600"/>
              </a:spcBef>
              <a:buNone/>
            </a:pPr>
            <a:r>
              <a:rPr lang="en-US" sz="2000" b="1" dirty="0">
                <a:solidFill>
                  <a:srgbClr val="00B050"/>
                </a:solidFill>
              </a:rPr>
              <a:t>/* </a:t>
            </a:r>
            <a:r>
              <a:rPr lang="en-US" sz="2000" b="1" dirty="0" err="1">
                <a:solidFill>
                  <a:srgbClr val="00B050"/>
                </a:solidFill>
              </a:rPr>
              <a:t>Khởi</a:t>
            </a:r>
            <a:r>
              <a:rPr lang="en-US" sz="2000" b="1" dirty="0">
                <a:solidFill>
                  <a:srgbClr val="00B050"/>
                </a:solidFill>
              </a:rPr>
              <a:t> </a:t>
            </a:r>
            <a:r>
              <a:rPr lang="en-US" sz="2000" b="1" dirty="0" err="1">
                <a:solidFill>
                  <a:srgbClr val="00B050"/>
                </a:solidFill>
              </a:rPr>
              <a:t>tạo</a:t>
            </a:r>
            <a:r>
              <a:rPr lang="en-US" sz="2000" b="1" dirty="0">
                <a:solidFill>
                  <a:srgbClr val="00B050"/>
                </a:solidFill>
              </a:rPr>
              <a:t> 1 </a:t>
            </a:r>
            <a:r>
              <a:rPr lang="en-US" sz="2000" b="1" dirty="0" err="1">
                <a:solidFill>
                  <a:srgbClr val="00B050"/>
                </a:solidFill>
              </a:rPr>
              <a:t>ArrayList</a:t>
            </a:r>
            <a:r>
              <a:rPr lang="en-US" sz="2000" b="1" dirty="0">
                <a:solidFill>
                  <a:srgbClr val="00B050"/>
                </a:solidFill>
              </a:rPr>
              <a:t> </a:t>
            </a:r>
            <a:r>
              <a:rPr lang="en-US" sz="2000" b="1" dirty="0" err="1">
                <a:solidFill>
                  <a:srgbClr val="00B050"/>
                </a:solidFill>
              </a:rPr>
              <a:t>có</a:t>
            </a:r>
            <a:r>
              <a:rPr lang="en-US" sz="2000" b="1" dirty="0">
                <a:solidFill>
                  <a:srgbClr val="00B050"/>
                </a:solidFill>
              </a:rPr>
              <a:t> </a:t>
            </a:r>
            <a:r>
              <a:rPr lang="en-US" sz="2000" b="1" dirty="0" err="1">
                <a:solidFill>
                  <a:srgbClr val="00B050"/>
                </a:solidFill>
              </a:rPr>
              <a:t>kích</a:t>
            </a:r>
            <a:r>
              <a:rPr lang="en-US" sz="2000" b="1" dirty="0">
                <a:solidFill>
                  <a:srgbClr val="00B050"/>
                </a:solidFill>
              </a:rPr>
              <a:t> </a:t>
            </a:r>
            <a:r>
              <a:rPr lang="en-US" sz="2000" b="1" dirty="0" err="1">
                <a:solidFill>
                  <a:srgbClr val="00B050"/>
                </a:solidFill>
              </a:rPr>
              <a:t>thước</a:t>
            </a:r>
            <a:r>
              <a:rPr lang="en-US" sz="2000" b="1" dirty="0">
                <a:solidFill>
                  <a:srgbClr val="00B050"/>
                </a:solidFill>
              </a:rPr>
              <a:t> </a:t>
            </a:r>
            <a:r>
              <a:rPr lang="en-US" sz="2000" b="1" dirty="0" err="1">
                <a:solidFill>
                  <a:srgbClr val="00B050"/>
                </a:solidFill>
              </a:rPr>
              <a:t>bằng</a:t>
            </a:r>
            <a:r>
              <a:rPr lang="en-US" sz="2000" b="1" dirty="0">
                <a:solidFill>
                  <a:srgbClr val="00B050"/>
                </a:solidFill>
              </a:rPr>
              <a:t> </a:t>
            </a:r>
            <a:r>
              <a:rPr lang="en-US" sz="2000" b="1" dirty="0" err="1">
                <a:solidFill>
                  <a:srgbClr val="00B050"/>
                </a:solidFill>
              </a:rPr>
              <a:t>với</a:t>
            </a:r>
            <a:r>
              <a:rPr lang="en-US" sz="2000" b="1" dirty="0">
                <a:solidFill>
                  <a:srgbClr val="00B050"/>
                </a:solidFill>
              </a:rPr>
              <a:t> MyArray2.</a:t>
            </a:r>
          </a:p>
          <a:p>
            <a:pPr marL="0" lvl="0" indent="0">
              <a:lnSpc>
                <a:spcPct val="130000"/>
              </a:lnSpc>
              <a:spcBef>
                <a:spcPts val="600"/>
              </a:spcBef>
              <a:buNone/>
            </a:pPr>
            <a:r>
              <a:rPr lang="en-US" sz="2000" b="1" dirty="0">
                <a:solidFill>
                  <a:srgbClr val="00B050"/>
                </a:solidFill>
              </a:rPr>
              <a:t>Sao </a:t>
            </a:r>
            <a:r>
              <a:rPr lang="en-US" sz="2000" b="1" dirty="0" err="1">
                <a:solidFill>
                  <a:srgbClr val="00B050"/>
                </a:solidFill>
              </a:rPr>
              <a:t>chép</a:t>
            </a:r>
            <a:r>
              <a:rPr lang="en-US" sz="2000" b="1" dirty="0">
                <a:solidFill>
                  <a:srgbClr val="00B050"/>
                </a:solidFill>
              </a:rPr>
              <a:t> </a:t>
            </a:r>
            <a:r>
              <a:rPr lang="en-US" sz="2000" b="1" dirty="0" err="1">
                <a:solidFill>
                  <a:srgbClr val="00B050"/>
                </a:solidFill>
              </a:rPr>
              <a:t>toàn</a:t>
            </a:r>
            <a:r>
              <a:rPr lang="en-US" sz="2000" b="1" dirty="0">
                <a:solidFill>
                  <a:srgbClr val="00B050"/>
                </a:solidFill>
              </a:rPr>
              <a:t> </a:t>
            </a:r>
            <a:r>
              <a:rPr lang="en-US" sz="2000" b="1" dirty="0" err="1">
                <a:solidFill>
                  <a:srgbClr val="00B050"/>
                </a:solidFill>
              </a:rPr>
              <a:t>độ</a:t>
            </a:r>
            <a:r>
              <a:rPr lang="en-US" sz="2000" b="1" dirty="0">
                <a:solidFill>
                  <a:srgbClr val="00B050"/>
                </a:solidFill>
              </a:rPr>
              <a:t> </a:t>
            </a:r>
            <a:r>
              <a:rPr lang="en-US" sz="2000" b="1" dirty="0" err="1">
                <a:solidFill>
                  <a:srgbClr val="00B050"/>
                </a:solidFill>
              </a:rPr>
              <a:t>phần</a:t>
            </a:r>
            <a:r>
              <a:rPr lang="en-US" sz="2000" b="1" dirty="0">
                <a:solidFill>
                  <a:srgbClr val="00B050"/>
                </a:solidFill>
              </a:rPr>
              <a:t> </a:t>
            </a:r>
            <a:r>
              <a:rPr lang="en-US" sz="2000" b="1" dirty="0" err="1">
                <a:solidFill>
                  <a:srgbClr val="00B050"/>
                </a:solidFill>
              </a:rPr>
              <a:t>tử</a:t>
            </a:r>
            <a:r>
              <a:rPr lang="en-US" sz="2000" b="1" dirty="0">
                <a:solidFill>
                  <a:srgbClr val="00B050"/>
                </a:solidFill>
              </a:rPr>
              <a:t> </a:t>
            </a:r>
            <a:r>
              <a:rPr lang="en-US" sz="2000" b="1" dirty="0" err="1">
                <a:solidFill>
                  <a:srgbClr val="00B050"/>
                </a:solidFill>
              </a:rPr>
              <a:t>trong</a:t>
            </a:r>
            <a:r>
              <a:rPr lang="en-US" sz="2000" b="1" dirty="0">
                <a:solidFill>
                  <a:srgbClr val="00B050"/>
                </a:solidFill>
              </a:rPr>
              <a:t> MyArray2 </a:t>
            </a:r>
            <a:r>
              <a:rPr lang="en-US" sz="2000" b="1" dirty="0" err="1">
                <a:solidFill>
                  <a:srgbClr val="00B050"/>
                </a:solidFill>
              </a:rPr>
              <a:t>vào</a:t>
            </a:r>
            <a:r>
              <a:rPr lang="en-US" sz="2000" b="1" dirty="0">
                <a:solidFill>
                  <a:srgbClr val="00B050"/>
                </a:solidFill>
              </a:rPr>
              <a:t> MyArray3.*/</a:t>
            </a:r>
          </a:p>
          <a:p>
            <a:pPr marL="0" indent="0">
              <a:lnSpc>
                <a:spcPct val="130000"/>
              </a:lnSpc>
              <a:spcBef>
                <a:spcPts val="600"/>
              </a:spcBef>
              <a:buNone/>
            </a:pPr>
            <a:r>
              <a:rPr lang="en-US" sz="2200" dirty="0" err="1"/>
              <a:t>ArrayList</a:t>
            </a:r>
            <a:r>
              <a:rPr lang="en-US" sz="2200" dirty="0"/>
              <a:t> MyArray3 = </a:t>
            </a:r>
            <a:r>
              <a:rPr lang="en-US" sz="2200" b="1" dirty="0">
                <a:solidFill>
                  <a:srgbClr val="FF0000"/>
                </a:solidFill>
              </a:rPr>
              <a:t>new</a:t>
            </a:r>
            <a:r>
              <a:rPr lang="en-US" sz="2200" dirty="0"/>
              <a:t> </a:t>
            </a:r>
            <a:r>
              <a:rPr lang="en-US" sz="2200" dirty="0" err="1"/>
              <a:t>ArrayList</a:t>
            </a:r>
            <a:r>
              <a:rPr lang="en-US" sz="2200" dirty="0"/>
              <a:t>(MyArray2);</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21</a:t>
            </a:fld>
            <a:endParaRPr lang="en-US"/>
          </a:p>
        </p:txBody>
      </p:sp>
    </p:spTree>
    <p:extLst>
      <p:ext uri="{BB962C8B-B14F-4D97-AF65-F5344CB8AC3E}">
        <p14:creationId xmlns:p14="http://schemas.microsoft.com/office/powerpoint/2010/main" val="1245534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ArrayList</a:t>
            </a:r>
            <a:r>
              <a:rPr lang="en-US" b="1"/>
              <a:t> </a:t>
            </a:r>
            <a:r>
              <a:rPr lang="en-US"/>
              <a:t>trong C#:</a:t>
            </a:r>
          </a:p>
        </p:txBody>
      </p:sp>
      <p:sp>
        <p:nvSpPr>
          <p:cNvPr id="3" name="Content Placeholder 2"/>
          <p:cNvSpPr>
            <a:spLocks noGrp="1"/>
          </p:cNvSpPr>
          <p:nvPr>
            <p:ph idx="1"/>
          </p:nvPr>
        </p:nvSpPr>
        <p:spPr>
          <a:xfrm>
            <a:off x="162232" y="1204962"/>
            <a:ext cx="8353118" cy="4972001"/>
          </a:xfrm>
        </p:spPr>
        <p:txBody>
          <a:bodyPr>
            <a:normAutofit/>
          </a:bodyPr>
          <a:lstStyle/>
          <a:p>
            <a:pPr marL="0" indent="0">
              <a:buNone/>
            </a:pPr>
            <a:r>
              <a:rPr lang="en-US" sz="2000"/>
              <a:t>Một số thuộc tính và phương thức hỗ trợ sẵn trong </a:t>
            </a:r>
            <a:r>
              <a:rPr lang="en-US" sz="2000" b="1"/>
              <a:t>ArrayList</a:t>
            </a:r>
          </a:p>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22</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4" r="1947" b="70444"/>
          <a:stretch/>
        </p:blipFill>
        <p:spPr bwMode="auto">
          <a:xfrm>
            <a:off x="341192" y="1774967"/>
            <a:ext cx="7899113" cy="3291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47212" y="1802263"/>
            <a:ext cx="583911" cy="53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04968" y="3971498"/>
            <a:ext cx="696035" cy="1068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62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ArrayList</a:t>
            </a:r>
            <a:r>
              <a:rPr lang="en-US" b="1"/>
              <a:t> </a:t>
            </a:r>
            <a:r>
              <a:rPr lang="en-US"/>
              <a:t>trong C#:</a:t>
            </a:r>
          </a:p>
        </p:txBody>
      </p:sp>
      <p:sp>
        <p:nvSpPr>
          <p:cNvPr id="3" name="Content Placeholder 2"/>
          <p:cNvSpPr>
            <a:spLocks noGrp="1"/>
          </p:cNvSpPr>
          <p:nvPr>
            <p:ph idx="1"/>
          </p:nvPr>
        </p:nvSpPr>
        <p:spPr>
          <a:xfrm>
            <a:off x="162232" y="1204962"/>
            <a:ext cx="8353118" cy="4972001"/>
          </a:xfrm>
        </p:spPr>
        <p:txBody>
          <a:bodyPr>
            <a:normAutofit/>
          </a:bodyPr>
          <a:lstStyle/>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23</a:t>
            </a:fld>
            <a:endParaRPr lang="en-US"/>
          </a:p>
        </p:txBody>
      </p:sp>
      <p:sp>
        <p:nvSpPr>
          <p:cNvPr id="7" name="Rectangle 6"/>
          <p:cNvSpPr/>
          <p:nvPr/>
        </p:nvSpPr>
        <p:spPr>
          <a:xfrm>
            <a:off x="7547212" y="1802263"/>
            <a:ext cx="583911" cy="53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504968" y="3971498"/>
            <a:ext cx="696035" cy="1068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43991" y="315264"/>
            <a:ext cx="340469" cy="433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a:off x="758758" y="2616740"/>
            <a:ext cx="817124" cy="95145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614144" y="5953326"/>
            <a:ext cx="632296" cy="9144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54753A1-6D3E-4215-9C28-14CEC1521A8C}"/>
              </a:ext>
            </a:extLst>
          </p:cNvPr>
          <p:cNvPicPr>
            <a:picLocks noChangeAspect="1"/>
          </p:cNvPicPr>
          <p:nvPr/>
        </p:nvPicPr>
        <p:blipFill>
          <a:blip r:embed="rId2"/>
          <a:stretch>
            <a:fillRect/>
          </a:stretch>
        </p:blipFill>
        <p:spPr>
          <a:xfrm>
            <a:off x="1352550" y="1588380"/>
            <a:ext cx="6438900" cy="4257675"/>
          </a:xfrm>
          <a:prstGeom prst="rect">
            <a:avLst/>
          </a:prstGeom>
        </p:spPr>
      </p:pic>
    </p:spTree>
    <p:extLst>
      <p:ext uri="{BB962C8B-B14F-4D97-AF65-F5344CB8AC3E}">
        <p14:creationId xmlns:p14="http://schemas.microsoft.com/office/powerpoint/2010/main" val="276706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ArrayList</a:t>
            </a:r>
            <a:r>
              <a:rPr lang="en-US" b="1"/>
              <a:t> </a:t>
            </a:r>
            <a:r>
              <a:rPr lang="en-US"/>
              <a:t>trong C#:</a:t>
            </a:r>
          </a:p>
        </p:txBody>
      </p:sp>
      <p:sp>
        <p:nvSpPr>
          <p:cNvPr id="3" name="Content Placeholder 2"/>
          <p:cNvSpPr>
            <a:spLocks noGrp="1"/>
          </p:cNvSpPr>
          <p:nvPr>
            <p:ph idx="1"/>
          </p:nvPr>
        </p:nvSpPr>
        <p:spPr>
          <a:xfrm>
            <a:off x="162232" y="1204962"/>
            <a:ext cx="8353118" cy="4972001"/>
          </a:xfrm>
        </p:spPr>
        <p:txBody>
          <a:bodyPr>
            <a:normAutofit/>
          </a:bodyPr>
          <a:lstStyle/>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24</a:t>
            </a:fld>
            <a:endParaRPr lang="en-US"/>
          </a:p>
        </p:txBody>
      </p:sp>
      <p:sp>
        <p:nvSpPr>
          <p:cNvPr id="7" name="Rectangle 6"/>
          <p:cNvSpPr/>
          <p:nvPr/>
        </p:nvSpPr>
        <p:spPr>
          <a:xfrm>
            <a:off x="7110484" y="1162759"/>
            <a:ext cx="354841" cy="69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21131573">
            <a:off x="398910" y="5545872"/>
            <a:ext cx="700374" cy="7429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4312F1-ADA0-46E9-AF83-305A8DCFC490}"/>
              </a:ext>
            </a:extLst>
          </p:cNvPr>
          <p:cNvPicPr>
            <a:picLocks noChangeAspect="1"/>
          </p:cNvPicPr>
          <p:nvPr/>
        </p:nvPicPr>
        <p:blipFill>
          <a:blip r:embed="rId2"/>
          <a:stretch>
            <a:fillRect/>
          </a:stretch>
        </p:blipFill>
        <p:spPr>
          <a:xfrm>
            <a:off x="749097" y="1509427"/>
            <a:ext cx="7229475" cy="4410075"/>
          </a:xfrm>
          <a:prstGeom prst="rect">
            <a:avLst/>
          </a:prstGeom>
        </p:spPr>
      </p:pic>
    </p:spTree>
    <p:extLst>
      <p:ext uri="{BB962C8B-B14F-4D97-AF65-F5344CB8AC3E}">
        <p14:creationId xmlns:p14="http://schemas.microsoft.com/office/powerpoint/2010/main" val="353035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ArrayList</a:t>
            </a:r>
            <a:r>
              <a:rPr lang="en-US" b="1"/>
              <a:t> </a:t>
            </a:r>
            <a:r>
              <a:rPr lang="en-US"/>
              <a:t>trong C#:</a:t>
            </a:r>
          </a:p>
        </p:txBody>
      </p:sp>
      <p:sp>
        <p:nvSpPr>
          <p:cNvPr id="3" name="Content Placeholder 2"/>
          <p:cNvSpPr>
            <a:spLocks noGrp="1"/>
          </p:cNvSpPr>
          <p:nvPr>
            <p:ph idx="1"/>
          </p:nvPr>
        </p:nvSpPr>
        <p:spPr>
          <a:xfrm>
            <a:off x="162232" y="1204962"/>
            <a:ext cx="8353118" cy="4972001"/>
          </a:xfrm>
        </p:spPr>
        <p:txBody>
          <a:bodyPr>
            <a:normAutofit/>
          </a:bodyPr>
          <a:lstStyle/>
          <a:p>
            <a:pPr lvl="0"/>
            <a:r>
              <a:rPr lang="en-US" sz="2400" dirty="0" err="1"/>
              <a:t>Phương</a:t>
            </a:r>
            <a:r>
              <a:rPr lang="en-US" sz="2400" dirty="0"/>
              <a:t> </a:t>
            </a:r>
            <a:r>
              <a:rPr lang="en-US" sz="2400" dirty="0" err="1"/>
              <a:t>thức</a:t>
            </a:r>
            <a:r>
              <a:rPr lang="en-US" sz="2400" dirty="0"/>
              <a:t> Sort() </a:t>
            </a:r>
            <a:r>
              <a:rPr lang="en-US" sz="2400" dirty="0" err="1"/>
              <a:t>trong</a:t>
            </a:r>
            <a:r>
              <a:rPr lang="en-US" sz="2400" dirty="0"/>
              <a:t> </a:t>
            </a:r>
            <a:r>
              <a:rPr lang="en-US" sz="2400" dirty="0" err="1"/>
              <a:t>ArrayList</a:t>
            </a:r>
            <a:endParaRPr lang="en-US" sz="2400" dirty="0"/>
          </a:p>
          <a:p>
            <a:pPr lvl="0">
              <a:lnSpc>
                <a:spcPct val="150000"/>
              </a:lnSpc>
            </a:pPr>
            <a:r>
              <a:rPr lang="en-US" sz="2000" dirty="0" err="1"/>
              <a:t>phương</a:t>
            </a:r>
            <a:r>
              <a:rPr lang="en-US" sz="2000" dirty="0"/>
              <a:t> </a:t>
            </a:r>
            <a:r>
              <a:rPr lang="en-US" sz="2000" dirty="0" err="1"/>
              <a:t>thức</a:t>
            </a:r>
            <a:r>
              <a:rPr lang="en-US" sz="2000" dirty="0"/>
              <a:t> </a:t>
            </a:r>
            <a:r>
              <a:rPr lang="en-US" sz="2000" b="1" dirty="0"/>
              <a:t>Sort()</a:t>
            </a:r>
            <a:r>
              <a:rPr lang="en-US" sz="2000" dirty="0"/>
              <a:t> </a:t>
            </a:r>
            <a:r>
              <a:rPr lang="en-US" sz="2000" dirty="0" err="1"/>
              <a:t>sẽ</a:t>
            </a:r>
            <a:r>
              <a:rPr lang="en-US" sz="2000" dirty="0"/>
              <a:t> </a:t>
            </a:r>
            <a:r>
              <a:rPr lang="en-US" sz="2000" dirty="0" err="1"/>
              <a:t>thực</a:t>
            </a:r>
            <a:r>
              <a:rPr lang="en-US" sz="2000" dirty="0"/>
              <a:t> </a:t>
            </a:r>
            <a:r>
              <a:rPr lang="en-US" sz="2000" dirty="0" err="1"/>
              <a:t>hiện</a:t>
            </a:r>
            <a:r>
              <a:rPr lang="en-US" sz="2000" dirty="0"/>
              <a:t> </a:t>
            </a:r>
            <a:r>
              <a:rPr lang="en-US" sz="2000" dirty="0" err="1"/>
              <a:t>sắp</a:t>
            </a:r>
            <a:r>
              <a:rPr lang="en-US" sz="2000" dirty="0"/>
              <a:t> </a:t>
            </a:r>
            <a:r>
              <a:rPr lang="en-US" sz="2000" dirty="0" err="1"/>
              <a:t>xếp</a:t>
            </a:r>
            <a:r>
              <a:rPr lang="en-US" sz="2000" dirty="0"/>
              <a:t> </a:t>
            </a:r>
            <a:r>
              <a:rPr lang="en-US" sz="2000" dirty="0" err="1"/>
              <a:t>danh</a:t>
            </a:r>
            <a:r>
              <a:rPr lang="en-US" sz="2000" dirty="0"/>
              <a:t> </a:t>
            </a:r>
            <a:r>
              <a:rPr lang="en-US" sz="2000" dirty="0" err="1"/>
              <a:t>sách</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 </a:t>
            </a:r>
            <a:r>
              <a:rPr lang="en-US" sz="2000" dirty="0" err="1"/>
              <a:t>tăng</a:t>
            </a:r>
            <a:r>
              <a:rPr lang="en-US" sz="2000" dirty="0"/>
              <a:t> </a:t>
            </a:r>
            <a:r>
              <a:rPr lang="en-US" sz="2000" dirty="0" err="1"/>
              <a:t>dần</a:t>
            </a:r>
            <a:r>
              <a:rPr lang="en-US" sz="2000" dirty="0"/>
              <a:t>. </a:t>
            </a:r>
            <a:r>
              <a:rPr lang="en-US" sz="2000" dirty="0" err="1">
                <a:highlight>
                  <a:srgbClr val="FFFF00"/>
                </a:highlight>
              </a:rPr>
              <a:t>Nếu</a:t>
            </a:r>
            <a:r>
              <a:rPr lang="en-US" sz="2000" dirty="0">
                <a:highlight>
                  <a:srgbClr val="FFFF00"/>
                </a:highlight>
              </a:rPr>
              <a:t> </a:t>
            </a:r>
            <a:r>
              <a:rPr lang="en-US" sz="2000" dirty="0" err="1">
                <a:highlight>
                  <a:srgbClr val="FFFF00"/>
                </a:highlight>
              </a:rPr>
              <a:t>danh</a:t>
            </a:r>
            <a:r>
              <a:rPr lang="en-US" sz="2000" dirty="0">
                <a:highlight>
                  <a:srgbClr val="FFFF00"/>
                </a:highlight>
              </a:rPr>
              <a:t> </a:t>
            </a:r>
            <a:r>
              <a:rPr lang="en-US" sz="2000" dirty="0" err="1">
                <a:highlight>
                  <a:srgbClr val="FFFF00"/>
                </a:highlight>
              </a:rPr>
              <a:t>sách</a:t>
            </a:r>
            <a:r>
              <a:rPr lang="en-US" sz="2000" dirty="0">
                <a:highlight>
                  <a:srgbClr val="FFFF00"/>
                </a:highlight>
              </a:rPr>
              <a:t> </a:t>
            </a:r>
            <a:r>
              <a:rPr lang="en-US" sz="2000" dirty="0" err="1">
                <a:highlight>
                  <a:srgbClr val="FFFF00"/>
                </a:highlight>
              </a:rPr>
              <a:t>gồm</a:t>
            </a:r>
            <a:r>
              <a:rPr lang="en-US" sz="2000" dirty="0">
                <a:highlight>
                  <a:srgbClr val="FFFF00"/>
                </a:highlight>
              </a:rPr>
              <a:t> </a:t>
            </a:r>
            <a:r>
              <a:rPr lang="en-US" sz="2000" dirty="0" err="1">
                <a:highlight>
                  <a:srgbClr val="FFFF00"/>
                </a:highlight>
              </a:rPr>
              <a:t>các</a:t>
            </a:r>
            <a:r>
              <a:rPr lang="en-US" sz="2000" dirty="0">
                <a:highlight>
                  <a:srgbClr val="FFFF00"/>
                </a:highlight>
              </a:rPr>
              <a:t> </a:t>
            </a:r>
            <a:r>
              <a:rPr lang="en-US" sz="2000" dirty="0" err="1">
                <a:highlight>
                  <a:srgbClr val="FFFF00"/>
                </a:highlight>
              </a:rPr>
              <a:t>đối</a:t>
            </a:r>
            <a:r>
              <a:rPr lang="en-US" sz="2000" dirty="0">
                <a:highlight>
                  <a:srgbClr val="FFFF00"/>
                </a:highlight>
              </a:rPr>
              <a:t> </a:t>
            </a:r>
            <a:r>
              <a:rPr lang="en-US" sz="2000" dirty="0" err="1">
                <a:highlight>
                  <a:srgbClr val="FFFF00"/>
                </a:highlight>
              </a:rPr>
              <a:t>tượng</a:t>
            </a:r>
            <a:r>
              <a:rPr lang="en-US" sz="2000" dirty="0">
                <a:highlight>
                  <a:srgbClr val="FFFF00"/>
                </a:highlight>
              </a:rPr>
              <a:t> </a:t>
            </a:r>
            <a:r>
              <a:rPr lang="en-US" sz="2000" dirty="0" err="1">
                <a:highlight>
                  <a:srgbClr val="FFFF00"/>
                </a:highlight>
              </a:rPr>
              <a:t>mà</a:t>
            </a:r>
            <a:r>
              <a:rPr lang="en-US" sz="2000" dirty="0">
                <a:highlight>
                  <a:srgbClr val="FFFF00"/>
                </a:highlight>
              </a:rPr>
              <a:t> </a:t>
            </a:r>
            <a:r>
              <a:rPr lang="en-US" sz="2000" dirty="0" err="1">
                <a:highlight>
                  <a:srgbClr val="FFFF00"/>
                </a:highlight>
              </a:rPr>
              <a:t>mỗi</a:t>
            </a:r>
            <a:r>
              <a:rPr lang="en-US" sz="2000" dirty="0">
                <a:highlight>
                  <a:srgbClr val="FFFF00"/>
                </a:highlight>
              </a:rPr>
              <a:t> </a:t>
            </a:r>
            <a:r>
              <a:rPr lang="en-US" sz="2000" dirty="0" err="1">
                <a:highlight>
                  <a:srgbClr val="FFFF00"/>
                </a:highlight>
              </a:rPr>
              <a:t>đối</a:t>
            </a:r>
            <a:r>
              <a:rPr lang="en-US" sz="2000" dirty="0">
                <a:highlight>
                  <a:srgbClr val="FFFF00"/>
                </a:highlight>
              </a:rPr>
              <a:t> </a:t>
            </a:r>
            <a:r>
              <a:rPr lang="en-US" sz="2000" dirty="0" err="1">
                <a:highlight>
                  <a:srgbClr val="FFFF00"/>
                </a:highlight>
              </a:rPr>
              <a:t>tượng</a:t>
            </a:r>
            <a:r>
              <a:rPr lang="en-US" sz="2000" dirty="0">
                <a:highlight>
                  <a:srgbClr val="FFFF00"/>
                </a:highlight>
              </a:rPr>
              <a:t> </a:t>
            </a:r>
            <a:r>
              <a:rPr lang="en-US" sz="2000" dirty="0" err="1">
                <a:highlight>
                  <a:srgbClr val="FFFF00"/>
                </a:highlight>
              </a:rPr>
              <a:t>là</a:t>
            </a:r>
            <a:r>
              <a:rPr lang="en-US" sz="2000" dirty="0">
                <a:highlight>
                  <a:srgbClr val="FFFF00"/>
                </a:highlight>
              </a:rPr>
              <a:t> 1 </a:t>
            </a:r>
            <a:r>
              <a:rPr lang="en-US" sz="2000" dirty="0" err="1">
                <a:highlight>
                  <a:srgbClr val="FFFF00"/>
                </a:highlight>
              </a:rPr>
              <a:t>lớp</a:t>
            </a:r>
            <a:r>
              <a:rPr lang="en-US" sz="2000" dirty="0">
                <a:highlight>
                  <a:srgbClr val="FFFF00"/>
                </a:highlight>
              </a:rPr>
              <a:t> </a:t>
            </a:r>
            <a:r>
              <a:rPr lang="en-US" sz="2000" dirty="0" err="1">
                <a:highlight>
                  <a:srgbClr val="FFFF00"/>
                </a:highlight>
              </a:rPr>
              <a:t>có</a:t>
            </a:r>
            <a:r>
              <a:rPr lang="en-US" sz="2000" dirty="0">
                <a:highlight>
                  <a:srgbClr val="FFFF00"/>
                </a:highlight>
              </a:rPr>
              <a:t> </a:t>
            </a:r>
            <a:r>
              <a:rPr lang="en-US" sz="2000" dirty="0" err="1">
                <a:highlight>
                  <a:srgbClr val="FFFF00"/>
                </a:highlight>
              </a:rPr>
              <a:t>nhiều</a:t>
            </a:r>
            <a:r>
              <a:rPr lang="en-US" sz="2000" dirty="0">
                <a:highlight>
                  <a:srgbClr val="FFFF00"/>
                </a:highlight>
              </a:rPr>
              <a:t> </a:t>
            </a:r>
            <a:r>
              <a:rPr lang="en-US" sz="2000" dirty="0" err="1">
                <a:highlight>
                  <a:srgbClr val="FFFF00"/>
                </a:highlight>
              </a:rPr>
              <a:t>thuộc</a:t>
            </a:r>
            <a:r>
              <a:rPr lang="en-US" sz="2000" dirty="0">
                <a:highlight>
                  <a:srgbClr val="FFFF00"/>
                </a:highlight>
              </a:rPr>
              <a:t> </a:t>
            </a:r>
            <a:r>
              <a:rPr lang="en-US" sz="2000" dirty="0" err="1">
                <a:highlight>
                  <a:srgbClr val="FFFF00"/>
                </a:highlight>
              </a:rPr>
              <a:t>tính</a:t>
            </a:r>
            <a:r>
              <a:rPr lang="en-US" sz="2000" dirty="0">
                <a:highlight>
                  <a:srgbClr val="FFFF00"/>
                </a:highlight>
              </a:rPr>
              <a:t> </a:t>
            </a:r>
            <a:r>
              <a:rPr lang="en-US" sz="2000" dirty="0" err="1">
                <a:highlight>
                  <a:srgbClr val="FFFF00"/>
                </a:highlight>
              </a:rPr>
              <a:t>thì</a:t>
            </a:r>
            <a:r>
              <a:rPr lang="en-US" sz="2000" dirty="0">
                <a:highlight>
                  <a:srgbClr val="FFFF00"/>
                </a:highlight>
              </a:rPr>
              <a:t> </a:t>
            </a:r>
            <a:r>
              <a:rPr lang="en-US" sz="2000" dirty="0" err="1">
                <a:highlight>
                  <a:srgbClr val="FFFF00"/>
                </a:highlight>
              </a:rPr>
              <a:t>hàm</a:t>
            </a:r>
            <a:r>
              <a:rPr lang="en-US" sz="2000" dirty="0">
                <a:highlight>
                  <a:srgbClr val="FFFF00"/>
                </a:highlight>
              </a:rPr>
              <a:t> </a:t>
            </a:r>
            <a:r>
              <a:rPr lang="en-US" sz="2000" b="1" dirty="0">
                <a:highlight>
                  <a:srgbClr val="FFFF00"/>
                </a:highlight>
              </a:rPr>
              <a:t>Sort</a:t>
            </a:r>
            <a:r>
              <a:rPr lang="en-US" sz="2000" dirty="0">
                <a:highlight>
                  <a:srgbClr val="FFFF00"/>
                </a:highlight>
              </a:rPr>
              <a:t> </a:t>
            </a:r>
            <a:r>
              <a:rPr lang="en-US" sz="2000" dirty="0" err="1">
                <a:highlight>
                  <a:srgbClr val="FFFF00"/>
                </a:highlight>
              </a:rPr>
              <a:t>này</a:t>
            </a:r>
            <a:r>
              <a:rPr lang="en-US" sz="2000" dirty="0">
                <a:highlight>
                  <a:srgbClr val="FFFF00"/>
                </a:highlight>
              </a:rPr>
              <a:t> </a:t>
            </a:r>
            <a:r>
              <a:rPr lang="en-US" sz="2000" dirty="0" err="1">
                <a:highlight>
                  <a:srgbClr val="FFFF00"/>
                </a:highlight>
              </a:rPr>
              <a:t>biết</a:t>
            </a:r>
            <a:r>
              <a:rPr lang="en-US" sz="2000" dirty="0">
                <a:highlight>
                  <a:srgbClr val="FFFF00"/>
                </a:highlight>
              </a:rPr>
              <a:t> </a:t>
            </a:r>
            <a:r>
              <a:rPr lang="en-US" sz="2000" dirty="0" err="1">
                <a:highlight>
                  <a:srgbClr val="FFFF00"/>
                </a:highlight>
              </a:rPr>
              <a:t>sắp</a:t>
            </a:r>
            <a:r>
              <a:rPr lang="en-US" sz="2000" dirty="0">
                <a:highlight>
                  <a:srgbClr val="FFFF00"/>
                </a:highlight>
              </a:rPr>
              <a:t> </a:t>
            </a:r>
            <a:r>
              <a:rPr lang="en-US" sz="2000" dirty="0" err="1">
                <a:highlight>
                  <a:srgbClr val="FFFF00"/>
                </a:highlight>
              </a:rPr>
              <a:t>xếp</a:t>
            </a:r>
            <a:r>
              <a:rPr lang="en-US" sz="2000" dirty="0">
                <a:highlight>
                  <a:srgbClr val="FFFF00"/>
                </a:highlight>
              </a:rPr>
              <a:t> </a:t>
            </a:r>
            <a:r>
              <a:rPr lang="en-US" sz="2000" dirty="0" err="1">
                <a:highlight>
                  <a:srgbClr val="FFFF00"/>
                </a:highlight>
              </a:rPr>
              <a:t>tăng</a:t>
            </a:r>
            <a:r>
              <a:rPr lang="en-US" sz="2000" dirty="0">
                <a:highlight>
                  <a:srgbClr val="FFFF00"/>
                </a:highlight>
              </a:rPr>
              <a:t> </a:t>
            </a:r>
            <a:r>
              <a:rPr lang="en-US" sz="2000" dirty="0" err="1">
                <a:highlight>
                  <a:srgbClr val="FFFF00"/>
                </a:highlight>
              </a:rPr>
              <a:t>dần</a:t>
            </a:r>
            <a:r>
              <a:rPr lang="en-US" sz="2000" dirty="0">
                <a:highlight>
                  <a:srgbClr val="FFFF00"/>
                </a:highlight>
              </a:rPr>
              <a:t> </a:t>
            </a:r>
            <a:r>
              <a:rPr lang="en-US" sz="2000" dirty="0" err="1">
                <a:highlight>
                  <a:srgbClr val="FFFF00"/>
                </a:highlight>
              </a:rPr>
              <a:t>theo</a:t>
            </a:r>
            <a:r>
              <a:rPr lang="en-US" sz="2000" dirty="0">
                <a:highlight>
                  <a:srgbClr val="FFFF00"/>
                </a:highlight>
              </a:rPr>
              <a:t> </a:t>
            </a:r>
            <a:r>
              <a:rPr lang="en-US" sz="2000" dirty="0" err="1">
                <a:highlight>
                  <a:srgbClr val="FFFF00"/>
                </a:highlight>
              </a:rPr>
              <a:t>thuộc</a:t>
            </a:r>
            <a:r>
              <a:rPr lang="en-US" sz="2000" dirty="0">
                <a:highlight>
                  <a:srgbClr val="FFFF00"/>
                </a:highlight>
              </a:rPr>
              <a:t> </a:t>
            </a:r>
            <a:r>
              <a:rPr lang="en-US" sz="2000" dirty="0" err="1">
                <a:highlight>
                  <a:srgbClr val="FFFF00"/>
                </a:highlight>
              </a:rPr>
              <a:t>tính</a:t>
            </a:r>
            <a:r>
              <a:rPr lang="en-US" sz="2000" dirty="0">
                <a:highlight>
                  <a:srgbClr val="FFFF00"/>
                </a:highlight>
              </a:rPr>
              <a:t> </a:t>
            </a:r>
            <a:r>
              <a:rPr lang="en-US" sz="2000" dirty="0" err="1">
                <a:highlight>
                  <a:srgbClr val="FFFF00"/>
                </a:highlight>
              </a:rPr>
              <a:t>nào</a:t>
            </a:r>
            <a:r>
              <a:rPr lang="en-US" sz="2000" dirty="0">
                <a:highlight>
                  <a:srgbClr val="FFFF00"/>
                </a:highlight>
              </a:rPr>
              <a:t>?</a:t>
            </a:r>
          </a:p>
          <a:p>
            <a:pPr>
              <a:lnSpc>
                <a:spcPct val="150000"/>
              </a:lnSpc>
            </a:pPr>
            <a:r>
              <a:rPr lang="en-US" sz="2000" dirty="0" err="1"/>
              <a:t>hàm</a:t>
            </a:r>
            <a:r>
              <a:rPr lang="en-US" sz="2000" dirty="0"/>
              <a:t> </a:t>
            </a:r>
            <a:r>
              <a:rPr lang="en-US" sz="2000" b="1" dirty="0"/>
              <a:t>Sort</a:t>
            </a:r>
            <a:r>
              <a:rPr lang="en-US" sz="2000" dirty="0"/>
              <a:t> </a:t>
            </a:r>
            <a:r>
              <a:rPr lang="en-US" sz="2000" dirty="0" err="1"/>
              <a:t>mở</a:t>
            </a:r>
            <a:r>
              <a:rPr lang="en-US" sz="2000" dirty="0"/>
              <a:t> </a:t>
            </a:r>
            <a:r>
              <a:rPr lang="en-US" sz="2000" dirty="0" err="1"/>
              <a:t>rộng</a:t>
            </a:r>
            <a:r>
              <a:rPr lang="en-US" sz="2000" dirty="0"/>
              <a:t> </a:t>
            </a:r>
            <a:r>
              <a:rPr lang="en-US" sz="2000" dirty="0" err="1"/>
              <a:t>trong</a:t>
            </a:r>
            <a:r>
              <a:rPr lang="en-US" sz="2000" dirty="0"/>
              <a:t> </a:t>
            </a:r>
            <a:r>
              <a:rPr lang="en-US" sz="2000" b="1" dirty="0" err="1"/>
              <a:t>ArrayList</a:t>
            </a:r>
            <a:r>
              <a:rPr lang="en-US" sz="2000" dirty="0"/>
              <a:t> </a:t>
            </a:r>
            <a:r>
              <a:rPr lang="en-US" sz="2000" dirty="0" err="1"/>
              <a:t>có</a:t>
            </a:r>
            <a:r>
              <a:rPr lang="en-US" sz="2000" dirty="0"/>
              <a:t> </a:t>
            </a:r>
            <a:r>
              <a:rPr lang="en-US" sz="2000" dirty="0" err="1"/>
              <a:t>cú</a:t>
            </a:r>
            <a:r>
              <a:rPr lang="en-US" sz="2000" dirty="0"/>
              <a:t> </a:t>
            </a:r>
            <a:r>
              <a:rPr lang="en-US" sz="2000" dirty="0" err="1"/>
              <a:t>pháp</a:t>
            </a:r>
            <a:r>
              <a:rPr lang="en-US" sz="2000" dirty="0"/>
              <a:t> </a:t>
            </a:r>
            <a:r>
              <a:rPr lang="en-US" sz="2000" dirty="0" err="1"/>
              <a:t>như</a:t>
            </a:r>
            <a:r>
              <a:rPr lang="en-US" sz="2000" dirty="0"/>
              <a:t> </a:t>
            </a:r>
            <a:r>
              <a:rPr lang="en-US" sz="2000" dirty="0" err="1"/>
              <a:t>sau</a:t>
            </a:r>
            <a:r>
              <a:rPr lang="en-US" sz="2000" dirty="0"/>
              <a:t>:</a:t>
            </a:r>
          </a:p>
          <a:p>
            <a:pPr>
              <a:lnSpc>
                <a:spcPct val="150000"/>
              </a:lnSpc>
            </a:pPr>
            <a:r>
              <a:rPr lang="en-US" sz="2000" dirty="0"/>
              <a:t> </a:t>
            </a:r>
            <a:r>
              <a:rPr lang="en-US" sz="2000" b="1" dirty="0"/>
              <a:t>Sort</a:t>
            </a:r>
            <a:r>
              <a:rPr lang="en-US" sz="2000" dirty="0"/>
              <a:t>(</a:t>
            </a:r>
            <a:r>
              <a:rPr lang="en-US" sz="2000" b="1" dirty="0" err="1">
                <a:solidFill>
                  <a:srgbClr val="FF0000"/>
                </a:solidFill>
              </a:rPr>
              <a:t>IComparer</a:t>
            </a:r>
            <a:r>
              <a:rPr lang="en-US" sz="2000" b="1" dirty="0"/>
              <a:t> </a:t>
            </a:r>
            <a:r>
              <a:rPr lang="en-US" sz="2000" dirty="0"/>
              <a:t>comparer)</a:t>
            </a:r>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25</a:t>
            </a:fld>
            <a:endParaRPr lang="en-US"/>
          </a:p>
        </p:txBody>
      </p:sp>
    </p:spTree>
    <p:extLst>
      <p:ext uri="{BB962C8B-B14F-4D97-AF65-F5344CB8AC3E}">
        <p14:creationId xmlns:p14="http://schemas.microsoft.com/office/powerpoint/2010/main" val="314575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ArrayList</a:t>
            </a:r>
            <a:r>
              <a:rPr lang="en-US" b="1"/>
              <a:t> </a:t>
            </a:r>
            <a:r>
              <a:rPr lang="en-US"/>
              <a:t>trong C#:</a:t>
            </a:r>
          </a:p>
        </p:txBody>
      </p:sp>
      <p:sp>
        <p:nvSpPr>
          <p:cNvPr id="3" name="Content Placeholder 2"/>
          <p:cNvSpPr>
            <a:spLocks noGrp="1"/>
          </p:cNvSpPr>
          <p:nvPr>
            <p:ph idx="1"/>
          </p:nvPr>
        </p:nvSpPr>
        <p:spPr>
          <a:xfrm>
            <a:off x="162232" y="1204962"/>
            <a:ext cx="8353118" cy="4972001"/>
          </a:xfrm>
        </p:spPr>
        <p:txBody>
          <a:bodyPr>
            <a:normAutofit/>
          </a:bodyPr>
          <a:lstStyle/>
          <a:p>
            <a:pPr lvl="0"/>
            <a:r>
              <a:rPr lang="en-US" sz="2400" dirty="0" err="1"/>
              <a:t>Phương</a:t>
            </a:r>
            <a:r>
              <a:rPr lang="en-US" sz="2400" dirty="0"/>
              <a:t> </a:t>
            </a:r>
            <a:r>
              <a:rPr lang="en-US" sz="2400" dirty="0" err="1"/>
              <a:t>thức</a:t>
            </a:r>
            <a:r>
              <a:rPr lang="en-US" sz="2400" dirty="0"/>
              <a:t> Sort() </a:t>
            </a:r>
            <a:r>
              <a:rPr lang="en-US" sz="2400" dirty="0" err="1"/>
              <a:t>trong</a:t>
            </a:r>
            <a:r>
              <a:rPr lang="en-US" sz="2400" dirty="0"/>
              <a:t> </a:t>
            </a:r>
            <a:r>
              <a:rPr lang="en-US" sz="2400" dirty="0" err="1"/>
              <a:t>ArrayList</a:t>
            </a:r>
            <a:endParaRPr lang="en-US" sz="2400" dirty="0"/>
          </a:p>
          <a:p>
            <a:pPr>
              <a:lnSpc>
                <a:spcPct val="150000"/>
              </a:lnSpc>
              <a:spcBef>
                <a:spcPts val="600"/>
              </a:spcBef>
              <a:spcAft>
                <a:spcPts val="600"/>
              </a:spcAft>
            </a:pPr>
            <a:r>
              <a:rPr lang="en-US" sz="2000" dirty="0"/>
              <a:t> </a:t>
            </a:r>
            <a:r>
              <a:rPr lang="en-US" sz="2000" b="1" dirty="0"/>
              <a:t>Sort</a:t>
            </a:r>
            <a:r>
              <a:rPr lang="en-US" sz="2000" dirty="0"/>
              <a:t>(</a:t>
            </a:r>
            <a:r>
              <a:rPr lang="en-US" sz="2000" b="1" dirty="0" err="1">
                <a:solidFill>
                  <a:srgbClr val="FF0000"/>
                </a:solidFill>
              </a:rPr>
              <a:t>IComparer</a:t>
            </a:r>
            <a:r>
              <a:rPr lang="en-US" sz="2000" b="1" dirty="0"/>
              <a:t> </a:t>
            </a:r>
            <a:r>
              <a:rPr lang="en-US" sz="2000" dirty="0"/>
              <a:t>comparer)</a:t>
            </a:r>
          </a:p>
          <a:p>
            <a:pPr>
              <a:spcBef>
                <a:spcPts val="600"/>
              </a:spcBef>
              <a:spcAft>
                <a:spcPts val="600"/>
              </a:spcAft>
            </a:pPr>
            <a:r>
              <a:rPr lang="en-US" sz="2000" b="1" dirty="0" err="1"/>
              <a:t>Công</a:t>
            </a:r>
            <a:r>
              <a:rPr lang="en-US" sz="2000" b="1" dirty="0"/>
              <a:t> </a:t>
            </a:r>
            <a:r>
              <a:rPr lang="en-US" sz="2000" b="1" dirty="0" err="1"/>
              <a:t>dụng</a:t>
            </a:r>
            <a:r>
              <a:rPr lang="en-US" sz="2000" b="1" dirty="0"/>
              <a:t>:</a:t>
            </a:r>
            <a:endParaRPr lang="en-US" sz="2000" dirty="0"/>
          </a:p>
          <a:p>
            <a:pPr lvl="1">
              <a:spcBef>
                <a:spcPts val="600"/>
              </a:spcBef>
              <a:spcAft>
                <a:spcPts val="600"/>
              </a:spcAft>
            </a:pPr>
            <a:r>
              <a:rPr lang="en-US" sz="2000" dirty="0"/>
              <a:t>Cho </a:t>
            </a:r>
            <a:r>
              <a:rPr lang="en-US" sz="2000" dirty="0" err="1"/>
              <a:t>phép</a:t>
            </a:r>
            <a:r>
              <a:rPr lang="en-US" sz="2000" dirty="0"/>
              <a:t> </a:t>
            </a:r>
            <a:r>
              <a:rPr lang="en-US" sz="2000" dirty="0" err="1"/>
              <a:t>tự</a:t>
            </a:r>
            <a:r>
              <a:rPr lang="en-US" sz="2000" dirty="0"/>
              <a:t> </a:t>
            </a:r>
            <a:r>
              <a:rPr lang="en-US" sz="2000" dirty="0" err="1"/>
              <a:t>định</a:t>
            </a:r>
            <a:r>
              <a:rPr lang="en-US" sz="2000" dirty="0"/>
              <a:t> </a:t>
            </a:r>
            <a:r>
              <a:rPr lang="en-US" sz="2000" dirty="0" err="1"/>
              <a:t>nghĩa</a:t>
            </a:r>
            <a:r>
              <a:rPr lang="en-US" sz="2000" dirty="0"/>
              <a:t> </a:t>
            </a:r>
            <a:r>
              <a:rPr lang="en-US" sz="2000" dirty="0" err="1"/>
              <a:t>cách</a:t>
            </a:r>
            <a:r>
              <a:rPr lang="en-US" sz="2000" dirty="0"/>
              <a:t> </a:t>
            </a:r>
            <a:r>
              <a:rPr lang="en-US" sz="2000" dirty="0" err="1"/>
              <a:t>sắp</a:t>
            </a:r>
            <a:r>
              <a:rPr lang="en-US" sz="2000" dirty="0"/>
              <a:t> </a:t>
            </a:r>
            <a:r>
              <a:rPr lang="en-US" sz="2000" dirty="0" err="1"/>
              <a:t>xếp</a:t>
            </a:r>
            <a:r>
              <a:rPr lang="en-US" sz="2000" dirty="0"/>
              <a:t> </a:t>
            </a:r>
            <a:r>
              <a:rPr lang="en-US" sz="2000" dirty="0" err="1"/>
              <a:t>tùy</a:t>
            </a:r>
            <a:r>
              <a:rPr lang="en-US" sz="2000" dirty="0"/>
              <a:t> ý</a:t>
            </a:r>
          </a:p>
          <a:p>
            <a:pPr lvl="1">
              <a:spcBef>
                <a:spcPts val="600"/>
              </a:spcBef>
              <a:spcAft>
                <a:spcPts val="600"/>
              </a:spcAft>
            </a:pPr>
            <a:r>
              <a:rPr lang="en-US" sz="2000" dirty="0" err="1"/>
              <a:t>Tham</a:t>
            </a:r>
            <a:r>
              <a:rPr lang="en-US" sz="2000" dirty="0"/>
              <a:t> </a:t>
            </a:r>
            <a:r>
              <a:rPr lang="en-US" sz="2000" dirty="0" err="1"/>
              <a:t>số</a:t>
            </a:r>
            <a:r>
              <a:rPr lang="en-US" sz="2000" dirty="0"/>
              <a:t> </a:t>
            </a:r>
            <a:r>
              <a:rPr lang="en-US" sz="2000" dirty="0" err="1"/>
              <a:t>truyền</a:t>
            </a:r>
            <a:r>
              <a:rPr lang="en-US" sz="2000" dirty="0"/>
              <a:t> </a:t>
            </a:r>
            <a:r>
              <a:rPr lang="en-US" sz="2000" dirty="0" err="1"/>
              <a:t>vào</a:t>
            </a:r>
            <a:r>
              <a:rPr lang="en-US" sz="2000" dirty="0"/>
              <a:t> </a:t>
            </a:r>
            <a:r>
              <a:rPr lang="en-US" sz="2000" dirty="0" err="1"/>
              <a:t>là</a:t>
            </a:r>
            <a:r>
              <a:rPr lang="en-US" sz="2000" dirty="0"/>
              <a:t> 1 </a:t>
            </a:r>
            <a:r>
              <a:rPr lang="en-US" sz="2000" dirty="0" err="1"/>
              <a:t>lớp</a:t>
            </a:r>
            <a:r>
              <a:rPr lang="en-US" sz="2000" dirty="0"/>
              <a:t> </a:t>
            </a:r>
            <a:r>
              <a:rPr lang="en-US" sz="2000" dirty="0" err="1"/>
              <a:t>có</a:t>
            </a:r>
            <a:r>
              <a:rPr lang="en-US" sz="2000" dirty="0"/>
              <a:t> </a:t>
            </a:r>
            <a:r>
              <a:rPr lang="en-US" sz="2000" dirty="0" err="1"/>
              <a:t>kế</a:t>
            </a:r>
            <a:r>
              <a:rPr lang="en-US" sz="2000" dirty="0"/>
              <a:t> </a:t>
            </a:r>
            <a:r>
              <a:rPr lang="en-US" sz="2000" dirty="0" err="1"/>
              <a:t>thừa</a:t>
            </a:r>
            <a:r>
              <a:rPr lang="en-US" sz="2000" dirty="0"/>
              <a:t> </a:t>
            </a:r>
            <a:r>
              <a:rPr lang="en-US" sz="2000" dirty="0" err="1"/>
              <a:t>từ</a:t>
            </a:r>
            <a:r>
              <a:rPr lang="en-US" sz="2000" dirty="0"/>
              <a:t> interface </a:t>
            </a:r>
            <a:r>
              <a:rPr lang="en-US" sz="2000" dirty="0" err="1">
                <a:solidFill>
                  <a:srgbClr val="FF0000"/>
                </a:solidFill>
              </a:rPr>
              <a:t>IComparer</a:t>
            </a:r>
            <a:r>
              <a:rPr lang="en-US" sz="2000" dirty="0"/>
              <a:t>.</a:t>
            </a:r>
          </a:p>
          <a:p>
            <a:pPr lvl="1">
              <a:spcBef>
                <a:spcPts val="600"/>
              </a:spcBef>
              <a:spcAft>
                <a:spcPts val="600"/>
              </a:spcAft>
            </a:pPr>
            <a:r>
              <a:rPr lang="en-US" sz="2000" dirty="0"/>
              <a:t>Interface </a:t>
            </a:r>
            <a:r>
              <a:rPr lang="en-US" sz="2000" dirty="0" err="1">
                <a:solidFill>
                  <a:srgbClr val="FF0000"/>
                </a:solidFill>
              </a:rPr>
              <a:t>IComparer</a:t>
            </a:r>
            <a:r>
              <a:rPr lang="en-US" sz="2000" dirty="0"/>
              <a:t> </a:t>
            </a:r>
            <a:r>
              <a:rPr lang="en-US" sz="2000" dirty="0" err="1"/>
              <a:t>chứa</a:t>
            </a:r>
            <a:r>
              <a:rPr lang="en-US" sz="2000" dirty="0"/>
              <a:t> 1 </a:t>
            </a:r>
            <a:r>
              <a:rPr lang="en-US" sz="2000" dirty="0" err="1"/>
              <a:t>phương</a:t>
            </a:r>
            <a:r>
              <a:rPr lang="en-US" sz="2000" dirty="0"/>
              <a:t> </a:t>
            </a:r>
            <a:r>
              <a:rPr lang="en-US" sz="2000" dirty="0" err="1"/>
              <a:t>thức</a:t>
            </a:r>
            <a:r>
              <a:rPr lang="en-US" sz="2000" dirty="0"/>
              <a:t> </a:t>
            </a:r>
            <a:r>
              <a:rPr lang="en-US" sz="2000" dirty="0" err="1"/>
              <a:t>duy</a:t>
            </a:r>
            <a:r>
              <a:rPr lang="en-US" sz="2000" dirty="0"/>
              <a:t> </a:t>
            </a:r>
            <a:r>
              <a:rPr lang="en-US" sz="2000" dirty="0" err="1"/>
              <a:t>nhất</a:t>
            </a:r>
            <a:r>
              <a:rPr lang="en-US" sz="2000" dirty="0"/>
              <a:t> </a:t>
            </a:r>
            <a:r>
              <a:rPr lang="en-US" sz="2000" dirty="0" err="1"/>
              <a:t>là</a:t>
            </a:r>
            <a:r>
              <a:rPr lang="en-US" sz="2000" dirty="0"/>
              <a:t>:</a:t>
            </a:r>
          </a:p>
          <a:p>
            <a:pPr lvl="1">
              <a:spcBef>
                <a:spcPts val="600"/>
              </a:spcBef>
              <a:spcAft>
                <a:spcPts val="600"/>
              </a:spcAft>
            </a:pPr>
            <a:r>
              <a:rPr lang="en-US" sz="2000" dirty="0">
                <a:solidFill>
                  <a:srgbClr val="FF0000"/>
                </a:solidFill>
              </a:rPr>
              <a:t>int</a:t>
            </a:r>
            <a:r>
              <a:rPr lang="en-US" sz="2000" dirty="0"/>
              <a:t> </a:t>
            </a:r>
            <a:r>
              <a:rPr lang="en-US" sz="2000" b="1" dirty="0"/>
              <a:t>Comparer</a:t>
            </a:r>
            <a:r>
              <a:rPr lang="en-US" sz="2000" dirty="0"/>
              <a:t>(object x, object y).</a:t>
            </a:r>
          </a:p>
          <a:p>
            <a:pPr lvl="1">
              <a:spcBef>
                <a:spcPts val="600"/>
              </a:spcBef>
              <a:spcAft>
                <a:spcPts val="600"/>
              </a:spcAft>
            </a:pPr>
            <a:r>
              <a:rPr lang="en-US" sz="2000" dirty="0" err="1"/>
              <a:t>Phương</a:t>
            </a:r>
            <a:r>
              <a:rPr lang="en-US" sz="2000" dirty="0"/>
              <a:t> </a:t>
            </a:r>
            <a:r>
              <a:rPr lang="en-US" sz="2000" dirty="0" err="1"/>
              <a:t>thức</a:t>
            </a:r>
            <a:r>
              <a:rPr lang="en-US" sz="2000" dirty="0"/>
              <a:t> </a:t>
            </a:r>
            <a:r>
              <a:rPr lang="en-US" sz="2000" dirty="0" err="1"/>
              <a:t>này</a:t>
            </a:r>
            <a:r>
              <a:rPr lang="en-US" sz="2000" dirty="0"/>
              <a:t> </a:t>
            </a:r>
            <a:r>
              <a:rPr lang="en-US" sz="2000" dirty="0" err="1"/>
              <a:t>sẽ</a:t>
            </a:r>
            <a:r>
              <a:rPr lang="en-US" sz="2000" dirty="0"/>
              <a:t> </a:t>
            </a:r>
            <a:r>
              <a:rPr lang="en-US" sz="2000" dirty="0" err="1"/>
              <a:t>trả</a:t>
            </a:r>
            <a:r>
              <a:rPr lang="en-US" sz="2000" dirty="0"/>
              <a:t> </a:t>
            </a:r>
            <a:r>
              <a:rPr lang="en-US" sz="2000" dirty="0" err="1"/>
              <a:t>về</a:t>
            </a:r>
            <a:r>
              <a:rPr lang="en-US" sz="2000" dirty="0"/>
              <a:t> 3 </a:t>
            </a:r>
            <a:r>
              <a:rPr lang="en-US" sz="2000" dirty="0" err="1"/>
              <a:t>giá</a:t>
            </a:r>
            <a:r>
              <a:rPr lang="en-US" sz="2000" dirty="0"/>
              <a:t> </a:t>
            </a:r>
            <a:r>
              <a:rPr lang="en-US" sz="2000" dirty="0" err="1"/>
              <a:t>trị</a:t>
            </a:r>
            <a:r>
              <a:rPr lang="en-US" sz="2000" dirty="0"/>
              <a:t>:</a:t>
            </a:r>
          </a:p>
          <a:p>
            <a:pPr lvl="1">
              <a:spcBef>
                <a:spcPts val="600"/>
              </a:spcBef>
              <a:spcAft>
                <a:spcPts val="600"/>
              </a:spcAft>
            </a:pPr>
            <a:r>
              <a:rPr lang="en-US" sz="2000" dirty="0" err="1"/>
              <a:t>Bé</a:t>
            </a:r>
            <a:r>
              <a:rPr lang="en-US" sz="2000" dirty="0"/>
              <a:t> </a:t>
            </a:r>
            <a:r>
              <a:rPr lang="en-US" sz="2000" dirty="0" err="1"/>
              <a:t>hơn</a:t>
            </a:r>
            <a:r>
              <a:rPr lang="en-US" sz="2000" dirty="0"/>
              <a:t> 0 </a:t>
            </a:r>
            <a:r>
              <a:rPr lang="en-US" sz="2000" dirty="0" err="1"/>
              <a:t>nếu</a:t>
            </a:r>
            <a:r>
              <a:rPr lang="en-US" sz="2000" dirty="0"/>
              <a:t> x &lt; y.</a:t>
            </a:r>
          </a:p>
          <a:p>
            <a:pPr lvl="1">
              <a:spcBef>
                <a:spcPts val="600"/>
              </a:spcBef>
              <a:spcAft>
                <a:spcPts val="600"/>
              </a:spcAft>
            </a:pPr>
            <a:r>
              <a:rPr lang="en-US" sz="2000" dirty="0" err="1"/>
              <a:t>Lớn</a:t>
            </a:r>
            <a:r>
              <a:rPr lang="en-US" sz="2000" dirty="0"/>
              <a:t> </a:t>
            </a:r>
            <a:r>
              <a:rPr lang="en-US" sz="2000" dirty="0" err="1"/>
              <a:t>hơn</a:t>
            </a:r>
            <a:r>
              <a:rPr lang="en-US" sz="2000" dirty="0"/>
              <a:t> 0 </a:t>
            </a:r>
            <a:r>
              <a:rPr lang="en-US" sz="2000" dirty="0" err="1"/>
              <a:t>nếu</a:t>
            </a:r>
            <a:r>
              <a:rPr lang="en-US" sz="2000" dirty="0"/>
              <a:t> x &gt; y.</a:t>
            </a:r>
          </a:p>
          <a:p>
            <a:pPr lvl="1">
              <a:spcBef>
                <a:spcPts val="600"/>
              </a:spcBef>
              <a:spcAft>
                <a:spcPts val="600"/>
              </a:spcAft>
            </a:pPr>
            <a:r>
              <a:rPr lang="en-US" sz="2000" dirty="0" err="1"/>
              <a:t>Bằng</a:t>
            </a:r>
            <a:r>
              <a:rPr lang="en-US" sz="2000" dirty="0"/>
              <a:t> 0 </a:t>
            </a:r>
            <a:r>
              <a:rPr lang="en-US" sz="2000" dirty="0" err="1"/>
              <a:t>nếu</a:t>
            </a:r>
            <a:r>
              <a:rPr lang="en-US" sz="2000" dirty="0"/>
              <a:t> x = y.</a:t>
            </a:r>
          </a:p>
          <a:p>
            <a:pPr lvl="1"/>
            <a:endParaRPr lang="en-US" sz="1600" dirty="0"/>
          </a:p>
          <a:p>
            <a:pPr>
              <a:lnSpc>
                <a:spcPct val="150000"/>
              </a:lnSpc>
            </a:pPr>
            <a:endParaRPr lang="en-US" sz="2000" dirty="0"/>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26</a:t>
            </a:fld>
            <a:endParaRPr lang="en-US"/>
          </a:p>
        </p:txBody>
      </p:sp>
    </p:spTree>
    <p:extLst>
      <p:ext uri="{BB962C8B-B14F-4D97-AF65-F5344CB8AC3E}">
        <p14:creationId xmlns:p14="http://schemas.microsoft.com/office/powerpoint/2010/main" val="203434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a:t>
            </a:r>
            <a:r>
              <a:rPr lang="en-US" b="1" dirty="0"/>
              <a:t> </a:t>
            </a:r>
            <a:r>
              <a:rPr lang="en-US" dirty="0" err="1"/>
              <a:t>trong</a:t>
            </a:r>
            <a:r>
              <a:rPr lang="en-US" dirty="0"/>
              <a:t> C#:</a:t>
            </a:r>
          </a:p>
        </p:txBody>
      </p:sp>
      <p:sp>
        <p:nvSpPr>
          <p:cNvPr id="3" name="Content Placeholder 2"/>
          <p:cNvSpPr>
            <a:spLocks noGrp="1"/>
          </p:cNvSpPr>
          <p:nvPr>
            <p:ph idx="1"/>
          </p:nvPr>
        </p:nvSpPr>
        <p:spPr>
          <a:xfrm>
            <a:off x="162232" y="1204962"/>
            <a:ext cx="8353118" cy="4972001"/>
          </a:xfrm>
        </p:spPr>
        <p:txBody>
          <a:bodyPr>
            <a:normAutofit/>
          </a:bodyPr>
          <a:lstStyle/>
          <a:p>
            <a:pPr algn="l"/>
            <a:r>
              <a:rPr lang="en-US" b="1" i="0" dirty="0">
                <a:solidFill>
                  <a:srgbClr val="333333"/>
                </a:solidFill>
                <a:effectLst/>
                <a:latin typeface="Muli"/>
              </a:rPr>
              <a:t>Map </a:t>
            </a:r>
            <a:r>
              <a:rPr lang="en-US" b="1" i="0" dirty="0" err="1">
                <a:solidFill>
                  <a:srgbClr val="333333"/>
                </a:solidFill>
                <a:effectLst/>
                <a:latin typeface="Muli"/>
              </a:rPr>
              <a:t>là</a:t>
            </a:r>
            <a:r>
              <a:rPr lang="en-US" b="1" i="0" dirty="0">
                <a:solidFill>
                  <a:srgbClr val="333333"/>
                </a:solidFill>
                <a:effectLst/>
                <a:latin typeface="Muli"/>
              </a:rPr>
              <a:t> </a:t>
            </a:r>
            <a:r>
              <a:rPr lang="en-US" b="1" i="0" dirty="0" err="1">
                <a:solidFill>
                  <a:srgbClr val="333333"/>
                </a:solidFill>
                <a:effectLst/>
                <a:latin typeface="Muli"/>
              </a:rPr>
              <a:t>gì</a:t>
            </a:r>
            <a:r>
              <a:rPr lang="en-US" b="1" i="0" dirty="0">
                <a:solidFill>
                  <a:srgbClr val="333333"/>
                </a:solidFill>
                <a:effectLst/>
                <a:latin typeface="Muli"/>
              </a:rPr>
              <a:t>?</a:t>
            </a:r>
          </a:p>
          <a:p>
            <a:pPr algn="just"/>
            <a:r>
              <a:rPr lang="vi-VN" sz="2400" b="0" i="0" dirty="0">
                <a:solidFill>
                  <a:srgbClr val="333333"/>
                </a:solidFill>
                <a:effectLst/>
                <a:latin typeface="Muli"/>
              </a:rPr>
              <a:t>Trong 1 số ngôn ngữ lập trình, </a:t>
            </a:r>
            <a:r>
              <a:rPr lang="vi-VN" sz="2400" b="0" i="0" dirty="0">
                <a:solidFill>
                  <a:srgbClr val="FF0000"/>
                </a:solidFill>
                <a:effectLst/>
                <a:latin typeface="Muli"/>
              </a:rPr>
              <a:t>Map</a:t>
            </a:r>
            <a:r>
              <a:rPr lang="en-US" sz="2400" b="0" i="0" dirty="0">
                <a:solidFill>
                  <a:srgbClr val="333333"/>
                </a:solidFill>
                <a:effectLst/>
                <a:latin typeface="Muli"/>
              </a:rPr>
              <a:t> </a:t>
            </a:r>
            <a:r>
              <a:rPr lang="en-US" sz="2400" b="0" i="0" dirty="0" err="1">
                <a:solidFill>
                  <a:srgbClr val="333333"/>
                </a:solidFill>
                <a:effectLst/>
                <a:latin typeface="Muli"/>
              </a:rPr>
              <a:t>còn</a:t>
            </a:r>
            <a:r>
              <a:rPr lang="vi-VN" sz="2400" b="0" i="0" dirty="0">
                <a:solidFill>
                  <a:srgbClr val="333333"/>
                </a:solidFill>
                <a:effectLst/>
                <a:latin typeface="Muli"/>
              </a:rPr>
              <a:t> được gọi là </a:t>
            </a:r>
            <a:r>
              <a:rPr lang="vi-VN" sz="2400" b="0" i="0" dirty="0">
                <a:solidFill>
                  <a:srgbClr val="FF0000"/>
                </a:solidFill>
                <a:effectLst/>
                <a:latin typeface="Muli"/>
              </a:rPr>
              <a:t>Dictionary</a:t>
            </a:r>
            <a:r>
              <a:rPr lang="vi-VN" sz="2400" b="0" i="0" dirty="0">
                <a:solidFill>
                  <a:srgbClr val="333333"/>
                </a:solidFill>
                <a:effectLst/>
                <a:latin typeface="Muli"/>
              </a:rPr>
              <a:t> (như Python hay C#). Trong Java</a:t>
            </a:r>
            <a:r>
              <a:rPr lang="en-US" sz="2400" b="0" i="0" dirty="0">
                <a:solidFill>
                  <a:srgbClr val="333333"/>
                </a:solidFill>
                <a:effectLst/>
                <a:latin typeface="Muli"/>
              </a:rPr>
              <a:t> ta </a:t>
            </a:r>
            <a:r>
              <a:rPr lang="en-US" sz="2400" b="0" i="0" dirty="0" err="1">
                <a:solidFill>
                  <a:srgbClr val="333333"/>
                </a:solidFill>
                <a:effectLst/>
                <a:latin typeface="Muli"/>
              </a:rPr>
              <a:t>thường</a:t>
            </a:r>
            <a:r>
              <a:rPr lang="en-US" sz="2400" b="0" i="0" dirty="0">
                <a:solidFill>
                  <a:srgbClr val="333333"/>
                </a:solidFill>
                <a:effectLst/>
                <a:latin typeface="Muli"/>
              </a:rPr>
              <a:t> </a:t>
            </a:r>
            <a:r>
              <a:rPr lang="en-US" sz="2400" b="0" i="0" dirty="0" err="1">
                <a:solidFill>
                  <a:srgbClr val="333333"/>
                </a:solidFill>
                <a:effectLst/>
                <a:latin typeface="Muli"/>
              </a:rPr>
              <a:t>gọi</a:t>
            </a:r>
            <a:r>
              <a:rPr lang="en-US" sz="2400" b="0" i="0" dirty="0">
                <a:solidFill>
                  <a:srgbClr val="333333"/>
                </a:solidFill>
                <a:effectLst/>
                <a:latin typeface="Muli"/>
              </a:rPr>
              <a:t> </a:t>
            </a:r>
            <a:r>
              <a:rPr lang="en-US" sz="2400" b="0" i="0" dirty="0" err="1">
                <a:solidFill>
                  <a:srgbClr val="333333"/>
                </a:solidFill>
                <a:effectLst/>
                <a:latin typeface="Muli"/>
              </a:rPr>
              <a:t>là</a:t>
            </a:r>
            <a:r>
              <a:rPr lang="en-US" sz="2400" b="0" i="0" dirty="0">
                <a:solidFill>
                  <a:srgbClr val="333333"/>
                </a:solidFill>
                <a:effectLst/>
                <a:latin typeface="Muli"/>
              </a:rPr>
              <a:t> Map</a:t>
            </a:r>
            <a:r>
              <a:rPr lang="vi-VN" sz="2400" b="0" i="0" dirty="0">
                <a:solidFill>
                  <a:srgbClr val="333333"/>
                </a:solidFill>
                <a:effectLst/>
                <a:latin typeface="Muli"/>
              </a:rPr>
              <a:t>.</a:t>
            </a:r>
          </a:p>
          <a:p>
            <a:pPr algn="just"/>
            <a:r>
              <a:rPr lang="vi-VN" sz="2400" b="0" i="0" dirty="0">
                <a:solidFill>
                  <a:srgbClr val="333333"/>
                </a:solidFill>
                <a:effectLst/>
                <a:latin typeface="Muli"/>
              </a:rPr>
              <a:t>Các cấu trúc dữ liệu như mảng khi truy xuất dữ liệu bạn sẽ sử dụng một tham số gọi là chỉ số, ví dụ như arr[1], str[2], … Đối với cấu trúc dữ liệu </a:t>
            </a:r>
            <a:r>
              <a:rPr lang="vi-VN" sz="2400" b="0" i="0" dirty="0">
                <a:solidFill>
                  <a:srgbClr val="FF0000"/>
                </a:solidFill>
                <a:effectLst/>
                <a:latin typeface="Muli"/>
              </a:rPr>
              <a:t>map</a:t>
            </a:r>
            <a:r>
              <a:rPr lang="vi-VN" sz="2400" b="0" i="0" dirty="0">
                <a:solidFill>
                  <a:srgbClr val="333333"/>
                </a:solidFill>
                <a:effectLst/>
                <a:latin typeface="Muli"/>
              </a:rPr>
              <a:t>, để truy xuất dữ liệu bạn sẽ sử dụng một tham số gọi là </a:t>
            </a:r>
            <a:r>
              <a:rPr lang="vi-VN" sz="2400" b="0" i="0" dirty="0">
                <a:solidFill>
                  <a:srgbClr val="FF0000"/>
                </a:solidFill>
                <a:effectLst/>
                <a:latin typeface="Muli"/>
              </a:rPr>
              <a:t>key</a:t>
            </a:r>
          </a:p>
          <a:p>
            <a:pPr algn="just"/>
            <a:r>
              <a:rPr lang="vi-VN" sz="2400" b="0" i="0" dirty="0">
                <a:solidFill>
                  <a:srgbClr val="333333"/>
                </a:solidFill>
                <a:effectLst/>
                <a:latin typeface="Muli"/>
              </a:rPr>
              <a:t>Cấu trúc dữ liệu kiểu map là một cấu trúc dữ liệu ánh xạ giữa cái gọi là khoá (key) sang giá trị của khoá đó (gọi là value)</a:t>
            </a:r>
          </a:p>
          <a:p>
            <a:pPr algn="just"/>
            <a:r>
              <a:rPr lang="vi-VN" sz="2400" b="0" i="0" dirty="0">
                <a:solidFill>
                  <a:srgbClr val="333333"/>
                </a:solidFill>
                <a:effectLst/>
                <a:latin typeface="Muli"/>
              </a:rPr>
              <a:t>Trong cấu trúc dữ liệu này, mỗi một key sẽ nhận một giá trị khác nhau.</a:t>
            </a:r>
          </a:p>
          <a:p>
            <a:pPr lvl="1"/>
            <a:endParaRPr lang="en-US" sz="1600" dirty="0"/>
          </a:p>
          <a:p>
            <a:pPr>
              <a:lnSpc>
                <a:spcPct val="150000"/>
              </a:lnSpc>
            </a:pPr>
            <a:endParaRPr lang="en-US" sz="2000" dirty="0"/>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27</a:t>
            </a:fld>
            <a:endParaRPr lang="en-US"/>
          </a:p>
        </p:txBody>
      </p:sp>
    </p:spTree>
    <p:extLst>
      <p:ext uri="{BB962C8B-B14F-4D97-AF65-F5344CB8AC3E}">
        <p14:creationId xmlns:p14="http://schemas.microsoft.com/office/powerpoint/2010/main" val="1983633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a:t>
            </a:r>
            <a:r>
              <a:rPr lang="en-US" b="1" dirty="0"/>
              <a:t> </a:t>
            </a:r>
            <a:r>
              <a:rPr lang="en-US" dirty="0" err="1"/>
              <a:t>trong</a:t>
            </a:r>
            <a:r>
              <a:rPr lang="en-US" dirty="0"/>
              <a:t> C#:</a:t>
            </a:r>
          </a:p>
        </p:txBody>
      </p:sp>
      <p:sp>
        <p:nvSpPr>
          <p:cNvPr id="3" name="Content Placeholder 2"/>
          <p:cNvSpPr>
            <a:spLocks noGrp="1"/>
          </p:cNvSpPr>
          <p:nvPr>
            <p:ph idx="1"/>
          </p:nvPr>
        </p:nvSpPr>
        <p:spPr>
          <a:xfrm>
            <a:off x="162232" y="1204962"/>
            <a:ext cx="8353118" cy="4972001"/>
          </a:xfrm>
        </p:spPr>
        <p:txBody>
          <a:bodyPr>
            <a:normAutofit/>
          </a:bodyPr>
          <a:lstStyle/>
          <a:p>
            <a:pPr lvl="1"/>
            <a:endParaRPr lang="en-US" sz="1600" dirty="0"/>
          </a:p>
          <a:p>
            <a:pPr>
              <a:lnSpc>
                <a:spcPct val="150000"/>
              </a:lnSpc>
            </a:pPr>
            <a:endParaRPr lang="en-US" sz="2000" dirty="0"/>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28</a:t>
            </a:fld>
            <a:endParaRPr lang="en-US"/>
          </a:p>
        </p:txBody>
      </p:sp>
      <p:pic>
        <p:nvPicPr>
          <p:cNvPr id="8" name="Picture 7">
            <a:extLst>
              <a:ext uri="{FF2B5EF4-FFF2-40B4-BE49-F238E27FC236}">
                <a16:creationId xmlns:a16="http://schemas.microsoft.com/office/drawing/2014/main" id="{B94A3734-F5B2-4191-A100-D484E8F2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77497"/>
            <a:ext cx="5943600" cy="3933825"/>
          </a:xfrm>
          <a:prstGeom prst="rect">
            <a:avLst/>
          </a:prstGeom>
        </p:spPr>
      </p:pic>
    </p:spTree>
    <p:extLst>
      <p:ext uri="{BB962C8B-B14F-4D97-AF65-F5344CB8AC3E}">
        <p14:creationId xmlns:p14="http://schemas.microsoft.com/office/powerpoint/2010/main" val="543638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a:t>
            </a:r>
            <a:r>
              <a:rPr lang="en-US" b="1" dirty="0"/>
              <a:t> </a:t>
            </a:r>
            <a:r>
              <a:rPr lang="en-US" dirty="0" err="1"/>
              <a:t>trong</a:t>
            </a:r>
            <a:r>
              <a:rPr lang="en-US" dirty="0"/>
              <a:t> C#:</a:t>
            </a:r>
          </a:p>
        </p:txBody>
      </p:sp>
      <p:sp>
        <p:nvSpPr>
          <p:cNvPr id="3" name="Content Placeholder 2"/>
          <p:cNvSpPr>
            <a:spLocks noGrp="1"/>
          </p:cNvSpPr>
          <p:nvPr>
            <p:ph idx="1"/>
          </p:nvPr>
        </p:nvSpPr>
        <p:spPr>
          <a:xfrm>
            <a:off x="162232" y="1204962"/>
            <a:ext cx="8353118" cy="4972001"/>
          </a:xfrm>
        </p:spPr>
        <p:txBody>
          <a:bodyPr>
            <a:normAutofit/>
          </a:bodyPr>
          <a:lstStyle/>
          <a:p>
            <a:pPr algn="l"/>
            <a:r>
              <a:rPr lang="vi-VN" b="1" i="0" dirty="0">
                <a:solidFill>
                  <a:srgbClr val="333333"/>
                </a:solidFill>
                <a:effectLst/>
                <a:latin typeface="Muli"/>
              </a:rPr>
              <a:t>Ứng dụng</a:t>
            </a:r>
          </a:p>
          <a:p>
            <a:pPr algn="just"/>
            <a:r>
              <a:rPr lang="vi-VN" sz="2400" b="0" i="0" dirty="0">
                <a:solidFill>
                  <a:srgbClr val="333333"/>
                </a:solidFill>
                <a:effectLst/>
                <a:latin typeface="Muli"/>
              </a:rPr>
              <a:t>Ứng dụng của map có rất nhiều. </a:t>
            </a:r>
            <a:r>
              <a:rPr lang="en-US" sz="2400" b="0" i="0" dirty="0" err="1">
                <a:solidFill>
                  <a:srgbClr val="333333"/>
                </a:solidFill>
                <a:effectLst/>
                <a:latin typeface="Muli"/>
              </a:rPr>
              <a:t>Một</a:t>
            </a:r>
            <a:r>
              <a:rPr lang="en-US" sz="2400" b="0" i="0" dirty="0">
                <a:solidFill>
                  <a:srgbClr val="333333"/>
                </a:solidFill>
                <a:effectLst/>
                <a:latin typeface="Muli"/>
              </a:rPr>
              <a:t> </a:t>
            </a:r>
            <a:r>
              <a:rPr lang="en-US" sz="2400" b="0" i="0" dirty="0" err="1">
                <a:solidFill>
                  <a:srgbClr val="333333"/>
                </a:solidFill>
                <a:effectLst/>
                <a:latin typeface="Muli"/>
              </a:rPr>
              <a:t>số</a:t>
            </a:r>
            <a:r>
              <a:rPr lang="en-US" sz="2400" b="0" i="0" dirty="0">
                <a:solidFill>
                  <a:srgbClr val="333333"/>
                </a:solidFill>
                <a:effectLst/>
                <a:latin typeface="Muli"/>
              </a:rPr>
              <a:t> </a:t>
            </a:r>
            <a:r>
              <a:rPr lang="en-US" sz="2400" b="0" i="0" dirty="0" err="1">
                <a:solidFill>
                  <a:srgbClr val="333333"/>
                </a:solidFill>
                <a:effectLst/>
                <a:latin typeface="Muli"/>
              </a:rPr>
              <a:t>ví</a:t>
            </a:r>
            <a:r>
              <a:rPr lang="en-US" sz="2400" b="0" i="0" dirty="0">
                <a:solidFill>
                  <a:srgbClr val="333333"/>
                </a:solidFill>
                <a:effectLst/>
                <a:latin typeface="Muli"/>
              </a:rPr>
              <a:t> </a:t>
            </a:r>
            <a:r>
              <a:rPr lang="en-US" sz="2400" b="0" i="0" dirty="0" err="1">
                <a:solidFill>
                  <a:srgbClr val="333333"/>
                </a:solidFill>
                <a:effectLst/>
                <a:latin typeface="Muli"/>
              </a:rPr>
              <a:t>dụ</a:t>
            </a:r>
            <a:r>
              <a:rPr lang="en-US" sz="2400" b="0" i="0" dirty="0">
                <a:solidFill>
                  <a:srgbClr val="333333"/>
                </a:solidFill>
                <a:effectLst/>
                <a:latin typeface="Muli"/>
              </a:rPr>
              <a:t>:</a:t>
            </a:r>
            <a:endParaRPr lang="vi-VN" sz="2400" b="0" i="0" dirty="0">
              <a:solidFill>
                <a:srgbClr val="333333"/>
              </a:solidFill>
              <a:effectLst/>
              <a:latin typeface="Muli"/>
            </a:endParaRPr>
          </a:p>
          <a:p>
            <a:pPr algn="l">
              <a:buFont typeface="Arial" panose="020B0604020202020204" pitchFamily="34" charset="0"/>
              <a:buChar char="•"/>
            </a:pPr>
            <a:r>
              <a:rPr lang="vi-VN" sz="2400" b="0" i="0" dirty="0">
                <a:solidFill>
                  <a:srgbClr val="333333"/>
                </a:solidFill>
                <a:effectLst/>
                <a:latin typeface="Muli"/>
              </a:rPr>
              <a:t>Cho một danh sách các số điện thoại kèm theo tên của chủ thuê bao đó. Yêu cầu đầu vào là một số điện thoại (key), hãy đưa ra tên của chủ thuê bao (value)</a:t>
            </a:r>
          </a:p>
          <a:p>
            <a:pPr algn="l">
              <a:buFont typeface="Arial" panose="020B0604020202020204" pitchFamily="34" charset="0"/>
              <a:buChar char="•"/>
            </a:pPr>
            <a:r>
              <a:rPr lang="vi-VN" sz="2400" b="0" i="0" dirty="0">
                <a:solidFill>
                  <a:srgbClr val="333333"/>
                </a:solidFill>
                <a:effectLst/>
                <a:latin typeface="Muli"/>
              </a:rPr>
              <a:t>Cho danh sách thể hiện lịch sử đi muộn của các nhân viên một công ty nào đó. Hãy tìm xem nhân viên (key) nào có số lần đi muộn (value) nhiều nhất?</a:t>
            </a:r>
          </a:p>
          <a:p>
            <a:pPr algn="l">
              <a:buFont typeface="Arial" panose="020B0604020202020204" pitchFamily="34" charset="0"/>
              <a:buChar char="•"/>
            </a:pPr>
            <a:r>
              <a:rPr lang="vi-VN" sz="2400" b="0" i="0" dirty="0">
                <a:solidFill>
                  <a:srgbClr val="333333"/>
                </a:solidFill>
                <a:effectLst/>
                <a:latin typeface="Muli"/>
              </a:rPr>
              <a:t>Cho một danh sách các IP kèm theo các domain. Hãy trả ra ip (value) tương ứng domain (key) hoặc ngược lại trong thời gian nhanh nhất?</a:t>
            </a:r>
          </a:p>
          <a:p>
            <a:pPr lvl="1"/>
            <a:endParaRPr lang="en-US" sz="1600" dirty="0"/>
          </a:p>
          <a:p>
            <a:pPr>
              <a:lnSpc>
                <a:spcPct val="150000"/>
              </a:lnSpc>
            </a:pPr>
            <a:endParaRPr lang="en-US" sz="2000" dirty="0"/>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29</a:t>
            </a:fld>
            <a:endParaRPr lang="en-US"/>
          </a:p>
        </p:txBody>
      </p:sp>
    </p:spTree>
    <p:extLst>
      <p:ext uri="{BB962C8B-B14F-4D97-AF65-F5344CB8AC3E}">
        <p14:creationId xmlns:p14="http://schemas.microsoft.com/office/powerpoint/2010/main" val="162525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Nhập xuất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pPr>
            <a:r>
              <a:rPr lang="en-US" dirty="0" err="1"/>
              <a:t>Cấu</a:t>
            </a:r>
            <a:r>
              <a:rPr lang="en-US" dirty="0"/>
              <a:t> </a:t>
            </a:r>
            <a:r>
              <a:rPr lang="en-US" dirty="0" err="1"/>
              <a:t>trúc</a:t>
            </a:r>
            <a:r>
              <a:rPr lang="en-US" dirty="0"/>
              <a:t> </a:t>
            </a:r>
            <a:r>
              <a:rPr lang="en-US" dirty="0" err="1"/>
              <a:t>cơ</a:t>
            </a:r>
            <a:r>
              <a:rPr lang="en-US" dirty="0"/>
              <a:t> </a:t>
            </a:r>
            <a:r>
              <a:rPr lang="en-US" dirty="0" err="1"/>
              <a:t>bản</a:t>
            </a:r>
            <a:r>
              <a:rPr lang="en-US" dirty="0"/>
              <a:t> </a:t>
            </a:r>
            <a:r>
              <a:rPr lang="en-US" dirty="0" err="1"/>
              <a:t>và</a:t>
            </a:r>
            <a:r>
              <a:rPr lang="en-US" dirty="0"/>
              <a:t> ý </a:t>
            </a:r>
            <a:r>
              <a:rPr lang="en-US" dirty="0" err="1"/>
              <a:t>nghĩa</a:t>
            </a:r>
            <a:r>
              <a:rPr lang="en-US" dirty="0"/>
              <a:t> </a:t>
            </a:r>
            <a:r>
              <a:rPr lang="en-US" dirty="0" err="1"/>
              <a:t>của</a:t>
            </a:r>
            <a:r>
              <a:rPr lang="en-US" dirty="0"/>
              <a:t> </a:t>
            </a:r>
            <a:r>
              <a:rPr lang="en-US" dirty="0" err="1"/>
              <a:t>các</a:t>
            </a:r>
            <a:r>
              <a:rPr lang="en-US" dirty="0"/>
              <a:t> </a:t>
            </a:r>
            <a:r>
              <a:rPr lang="en-US" dirty="0" err="1"/>
              <a:t>lệnh</a:t>
            </a:r>
            <a:r>
              <a:rPr lang="en-US" dirty="0"/>
              <a:t> </a:t>
            </a:r>
            <a:r>
              <a:rPr lang="en-US" dirty="0" err="1"/>
              <a:t>nhập</a:t>
            </a:r>
            <a:r>
              <a:rPr lang="en-US" dirty="0"/>
              <a:t> </a:t>
            </a:r>
            <a:r>
              <a:rPr lang="en-US" dirty="0" err="1"/>
              <a:t>xuất</a:t>
            </a:r>
            <a:r>
              <a:rPr lang="en-US" dirty="0"/>
              <a:t> </a:t>
            </a:r>
            <a:r>
              <a:rPr lang="en-US" dirty="0" err="1"/>
              <a:t>trong</a:t>
            </a:r>
            <a:r>
              <a:rPr lang="en-US" dirty="0"/>
              <a:t> C#</a:t>
            </a:r>
          </a:p>
          <a:p>
            <a:r>
              <a:rPr lang="en-US" dirty="0" err="1"/>
              <a:t>Trong</a:t>
            </a:r>
            <a:r>
              <a:rPr lang="en-US" dirty="0"/>
              <a:t> C# </a:t>
            </a:r>
            <a:r>
              <a:rPr lang="en-US" dirty="0" err="1"/>
              <a:t>có</a:t>
            </a:r>
            <a:r>
              <a:rPr lang="en-US" dirty="0"/>
              <a:t> 5 </a:t>
            </a:r>
            <a:r>
              <a:rPr lang="en-US" dirty="0" err="1"/>
              <a:t>lệnh</a:t>
            </a:r>
            <a:r>
              <a:rPr lang="en-US" dirty="0"/>
              <a:t> </a:t>
            </a:r>
            <a:r>
              <a:rPr lang="en-US" dirty="0" err="1"/>
              <a:t>dùng</a:t>
            </a:r>
            <a:r>
              <a:rPr lang="en-US" dirty="0"/>
              <a:t> </a:t>
            </a:r>
            <a:r>
              <a:rPr lang="en-US" dirty="0" err="1"/>
              <a:t>để</a:t>
            </a:r>
            <a:r>
              <a:rPr lang="en-US" dirty="0"/>
              <a:t> </a:t>
            </a:r>
            <a:r>
              <a:rPr lang="en-US" dirty="0" err="1"/>
              <a:t>nhập</a:t>
            </a:r>
            <a:r>
              <a:rPr lang="en-US" dirty="0"/>
              <a:t> </a:t>
            </a:r>
            <a:r>
              <a:rPr lang="en-US" dirty="0" err="1"/>
              <a:t>xuất</a:t>
            </a:r>
            <a:r>
              <a:rPr lang="en-US" dirty="0"/>
              <a:t> </a:t>
            </a:r>
            <a:r>
              <a:rPr lang="en-US" dirty="0" err="1"/>
              <a:t>đó</a:t>
            </a:r>
            <a:r>
              <a:rPr lang="en-US" dirty="0"/>
              <a:t> </a:t>
            </a:r>
            <a:r>
              <a:rPr lang="en-US" dirty="0" err="1"/>
              <a:t>là</a:t>
            </a:r>
            <a:r>
              <a:rPr lang="en-US" dirty="0"/>
              <a:t>:</a:t>
            </a:r>
          </a:p>
          <a:p>
            <a:pPr lvl="1">
              <a:lnSpc>
                <a:spcPct val="150000"/>
              </a:lnSpc>
            </a:pPr>
            <a:r>
              <a:rPr lang="en-US" dirty="0" err="1"/>
              <a:t>Console.</a:t>
            </a:r>
            <a:r>
              <a:rPr lang="en-US" dirty="0" err="1">
                <a:solidFill>
                  <a:srgbClr val="FF0000"/>
                </a:solidFill>
              </a:rPr>
              <a:t>Write</a:t>
            </a:r>
            <a:r>
              <a:rPr lang="en-US" dirty="0"/>
              <a:t>();</a:t>
            </a:r>
          </a:p>
          <a:p>
            <a:pPr lvl="1">
              <a:lnSpc>
                <a:spcPct val="150000"/>
              </a:lnSpc>
            </a:pPr>
            <a:r>
              <a:rPr lang="en-US" dirty="0" err="1"/>
              <a:t>Console.</a:t>
            </a:r>
            <a:r>
              <a:rPr lang="en-US" dirty="0" err="1">
                <a:solidFill>
                  <a:srgbClr val="FF0000"/>
                </a:solidFill>
              </a:rPr>
              <a:t>WriteLine</a:t>
            </a:r>
            <a:r>
              <a:rPr lang="en-US" dirty="0"/>
              <a:t>();</a:t>
            </a:r>
          </a:p>
          <a:p>
            <a:pPr lvl="1">
              <a:lnSpc>
                <a:spcPct val="150000"/>
              </a:lnSpc>
            </a:pPr>
            <a:r>
              <a:rPr lang="en-US" dirty="0" err="1"/>
              <a:t>Console.</a:t>
            </a:r>
            <a:r>
              <a:rPr lang="en-US" dirty="0" err="1">
                <a:solidFill>
                  <a:srgbClr val="FF0000"/>
                </a:solidFill>
              </a:rPr>
              <a:t>Read</a:t>
            </a:r>
            <a:r>
              <a:rPr lang="en-US" dirty="0"/>
              <a:t>();</a:t>
            </a:r>
          </a:p>
          <a:p>
            <a:pPr lvl="1">
              <a:lnSpc>
                <a:spcPct val="150000"/>
              </a:lnSpc>
            </a:pPr>
            <a:r>
              <a:rPr lang="en-US" dirty="0" err="1"/>
              <a:t>Console.</a:t>
            </a:r>
            <a:r>
              <a:rPr lang="en-US" dirty="0" err="1">
                <a:solidFill>
                  <a:srgbClr val="FF0000"/>
                </a:solidFill>
              </a:rPr>
              <a:t>ReadLine</a:t>
            </a:r>
            <a:r>
              <a:rPr lang="en-US" dirty="0"/>
              <a:t>();</a:t>
            </a:r>
          </a:p>
          <a:p>
            <a:pPr lvl="1">
              <a:lnSpc>
                <a:spcPct val="150000"/>
              </a:lnSpc>
            </a:pPr>
            <a:r>
              <a:rPr lang="en-US" dirty="0" err="1"/>
              <a:t>Console.</a:t>
            </a:r>
            <a:r>
              <a:rPr lang="en-US" dirty="0" err="1">
                <a:solidFill>
                  <a:srgbClr val="FF0000"/>
                </a:solidFill>
              </a:rPr>
              <a:t>ReadKey</a:t>
            </a:r>
            <a:r>
              <a:rPr lang="en-US" dirty="0"/>
              <a:t>();</a:t>
            </a:r>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a:t>
            </a:fld>
            <a:endParaRPr lang="en-US"/>
          </a:p>
        </p:txBody>
      </p:sp>
    </p:spTree>
    <p:extLst>
      <p:ext uri="{BB962C8B-B14F-4D97-AF65-F5344CB8AC3E}">
        <p14:creationId xmlns:p14="http://schemas.microsoft.com/office/powerpoint/2010/main" val="4094994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Delegate </a:t>
            </a:r>
            <a:r>
              <a:rPr lang="en-US" dirty="0" err="1"/>
              <a:t>trong</a:t>
            </a:r>
            <a:r>
              <a:rPr lang="en-US" dirty="0"/>
              <a:t> C#</a:t>
            </a:r>
          </a:p>
        </p:txBody>
      </p:sp>
      <p:sp>
        <p:nvSpPr>
          <p:cNvPr id="3" name="Content Placeholder 2"/>
          <p:cNvSpPr>
            <a:spLocks noGrp="1"/>
          </p:cNvSpPr>
          <p:nvPr>
            <p:ph idx="1"/>
          </p:nvPr>
        </p:nvSpPr>
        <p:spPr>
          <a:xfrm>
            <a:off x="162232" y="1204962"/>
            <a:ext cx="8353118" cy="4972001"/>
          </a:xfrm>
        </p:spPr>
        <p:txBody>
          <a:bodyPr>
            <a:normAutofit/>
          </a:bodyPr>
          <a:lstStyle/>
          <a:p>
            <a:r>
              <a:rPr lang="en-US" sz="2400" dirty="0"/>
              <a:t>Delegate </a:t>
            </a:r>
            <a:r>
              <a:rPr lang="en-US" sz="2400" dirty="0" err="1"/>
              <a:t>là</a:t>
            </a:r>
            <a:r>
              <a:rPr lang="en-US" sz="2400" dirty="0"/>
              <a:t> </a:t>
            </a:r>
            <a:r>
              <a:rPr lang="en-US" sz="2400" dirty="0" err="1"/>
              <a:t>gì</a:t>
            </a:r>
            <a:r>
              <a:rPr lang="en-US" sz="2400" dirty="0"/>
              <a:t>?</a:t>
            </a:r>
          </a:p>
          <a:p>
            <a:pPr>
              <a:lnSpc>
                <a:spcPct val="100000"/>
              </a:lnSpc>
              <a:buFont typeface="Courier New" pitchFamily="49" charset="0"/>
              <a:buChar char="o"/>
            </a:pPr>
            <a:r>
              <a:rPr lang="vi-VN" sz="1600" b="1" dirty="0"/>
              <a:t>Delegate </a:t>
            </a:r>
            <a:r>
              <a:rPr lang="vi-VN" sz="1600" dirty="0"/>
              <a:t>trong C# tương tự như con trỏ hàm trong C hoặc C++.</a:t>
            </a:r>
          </a:p>
          <a:p>
            <a:pPr>
              <a:lnSpc>
                <a:spcPct val="100000"/>
              </a:lnSpc>
              <a:buFont typeface="Courier New" pitchFamily="49" charset="0"/>
              <a:buChar char="o"/>
            </a:pPr>
            <a:r>
              <a:rPr lang="vi-VN" sz="1600" dirty="0"/>
              <a:t>Delegate là một</a:t>
            </a:r>
            <a:r>
              <a:rPr lang="vi-VN" sz="1600" b="1" dirty="0"/>
              <a:t> biến kiểu tham chiếu</a:t>
            </a:r>
            <a:r>
              <a:rPr lang="vi-VN" sz="1600" dirty="0"/>
              <a:t>(references) chứa tham chiếu</a:t>
            </a:r>
            <a:r>
              <a:rPr lang="vi-VN" sz="1600" b="1" dirty="0"/>
              <a:t> tới một phương thức</a:t>
            </a:r>
            <a:r>
              <a:rPr lang="vi-VN" sz="1600" dirty="0"/>
              <a:t>.</a:t>
            </a:r>
          </a:p>
          <a:p>
            <a:pPr>
              <a:lnSpc>
                <a:spcPct val="100000"/>
              </a:lnSpc>
              <a:spcAft>
                <a:spcPts val="600"/>
              </a:spcAft>
              <a:buFont typeface="Courier New" pitchFamily="49" charset="0"/>
              <a:buChar char="o"/>
            </a:pPr>
            <a:r>
              <a:rPr lang="vi-VN" sz="1600" dirty="0"/>
              <a:t>Delegate là một</a:t>
            </a:r>
            <a:r>
              <a:rPr lang="vi-VN" sz="1600" b="1" dirty="0"/>
              <a:t> biến bình thường</a:t>
            </a:r>
            <a:r>
              <a:rPr lang="vi-VN" sz="1600" dirty="0"/>
              <a:t>, biến này chứa </a:t>
            </a:r>
            <a:r>
              <a:rPr lang="en-US" sz="1600" b="1" dirty="0" err="1"/>
              <a:t>phương</a:t>
            </a:r>
            <a:r>
              <a:rPr lang="en-US" sz="1600" b="1" dirty="0"/>
              <a:t> </a:t>
            </a:r>
            <a:r>
              <a:rPr lang="en-US" sz="1600" b="1" dirty="0" err="1"/>
              <a:t>thức</a:t>
            </a:r>
            <a:r>
              <a:rPr lang="en-US" sz="1600" b="1" dirty="0"/>
              <a:t> </a:t>
            </a:r>
            <a:r>
              <a:rPr lang="vi-VN" sz="1600" dirty="0"/>
              <a:t>mà </a:t>
            </a:r>
            <a:r>
              <a:rPr lang="en-US" sz="1600" dirty="0" err="1"/>
              <a:t>chúng</a:t>
            </a:r>
            <a:r>
              <a:rPr lang="en-US" sz="1600" dirty="0"/>
              <a:t> ta</a:t>
            </a:r>
            <a:r>
              <a:rPr lang="vi-VN" sz="1600" dirty="0"/>
              <a:t> cần gọi. Giá trị của biến Delegate lúc này là tham chiếu đến hàm. Có thể thay đổi </a:t>
            </a:r>
            <a:r>
              <a:rPr lang="vi-VN" sz="1600" b="1" dirty="0">
                <a:solidFill>
                  <a:srgbClr val="FF0000"/>
                </a:solidFill>
              </a:rPr>
              <a:t>runtime</a:t>
            </a:r>
            <a:r>
              <a:rPr lang="vi-VN" sz="1600" dirty="0"/>
              <a:t> khi chương trình</a:t>
            </a:r>
            <a:r>
              <a:rPr lang="en-US" sz="1600" dirty="0"/>
              <a:t> </a:t>
            </a:r>
            <a:r>
              <a:rPr lang="vi-VN" sz="1600" dirty="0"/>
              <a:t>đang chạy.</a:t>
            </a:r>
          </a:p>
          <a:p>
            <a:pPr>
              <a:lnSpc>
                <a:spcPct val="100000"/>
              </a:lnSpc>
            </a:pPr>
            <a:r>
              <a:rPr lang="en-US" sz="2400" dirty="0" err="1"/>
              <a:t>Khai</a:t>
            </a:r>
            <a:r>
              <a:rPr lang="en-US" sz="2400" dirty="0"/>
              <a:t> </a:t>
            </a:r>
            <a:r>
              <a:rPr lang="en-US" sz="2400" dirty="0" err="1"/>
              <a:t>báo</a:t>
            </a:r>
            <a:r>
              <a:rPr lang="en-US" sz="2400" dirty="0"/>
              <a:t> Delegate </a:t>
            </a:r>
            <a:r>
              <a:rPr lang="en-US" sz="2400" dirty="0" err="1"/>
              <a:t>trong</a:t>
            </a:r>
            <a:r>
              <a:rPr lang="en-US" sz="2400" dirty="0"/>
              <a:t> C#</a:t>
            </a:r>
          </a:p>
          <a:p>
            <a:pPr>
              <a:lnSpc>
                <a:spcPct val="100000"/>
              </a:lnSpc>
              <a:buFont typeface="Courier New" pitchFamily="49" charset="0"/>
              <a:buChar char="o"/>
            </a:pPr>
            <a:r>
              <a:rPr lang="en-US" sz="1600" b="1" dirty="0"/>
              <a:t>delegate</a:t>
            </a:r>
            <a:r>
              <a:rPr lang="en-US" sz="1600" dirty="0"/>
              <a:t> </a:t>
            </a:r>
            <a:r>
              <a:rPr lang="en-US" sz="1600" b="1" dirty="0">
                <a:solidFill>
                  <a:srgbClr val="FF0000"/>
                </a:solidFill>
              </a:rPr>
              <a:t>&lt;</a:t>
            </a:r>
            <a:r>
              <a:rPr lang="en-US" sz="1600" b="1" dirty="0" err="1">
                <a:solidFill>
                  <a:srgbClr val="FF0000"/>
                </a:solidFill>
              </a:rPr>
              <a:t>kiểu</a:t>
            </a:r>
            <a:r>
              <a:rPr lang="en-US" sz="1600" b="1" dirty="0">
                <a:solidFill>
                  <a:srgbClr val="FF0000"/>
                </a:solidFill>
              </a:rPr>
              <a:t> </a:t>
            </a:r>
            <a:r>
              <a:rPr lang="en-US" sz="1600" b="1" dirty="0" err="1">
                <a:solidFill>
                  <a:srgbClr val="FF0000"/>
                </a:solidFill>
              </a:rPr>
              <a:t>trả</a:t>
            </a:r>
            <a:r>
              <a:rPr lang="en-US" sz="1600" b="1" dirty="0">
                <a:solidFill>
                  <a:srgbClr val="FF0000"/>
                </a:solidFill>
              </a:rPr>
              <a:t> </a:t>
            </a:r>
            <a:r>
              <a:rPr lang="en-US" sz="1600" b="1" dirty="0" err="1">
                <a:solidFill>
                  <a:srgbClr val="FF0000"/>
                </a:solidFill>
              </a:rPr>
              <a:t>về</a:t>
            </a:r>
            <a:r>
              <a:rPr lang="en-US" sz="1600" b="1" dirty="0">
                <a:solidFill>
                  <a:srgbClr val="FF0000"/>
                </a:solidFill>
              </a:rPr>
              <a:t>&gt; &lt;</a:t>
            </a:r>
            <a:r>
              <a:rPr lang="en-US" sz="1600" b="1" dirty="0" err="1">
                <a:solidFill>
                  <a:srgbClr val="FF0000"/>
                </a:solidFill>
              </a:rPr>
              <a:t>tên</a:t>
            </a:r>
            <a:r>
              <a:rPr lang="en-US" sz="1600" b="1" dirty="0">
                <a:solidFill>
                  <a:srgbClr val="FF0000"/>
                </a:solidFill>
              </a:rPr>
              <a:t> delegate&gt; (&lt;</a:t>
            </a:r>
            <a:r>
              <a:rPr lang="en-US" sz="1600" b="1" dirty="0" err="1">
                <a:solidFill>
                  <a:srgbClr val="FF0000"/>
                </a:solidFill>
              </a:rPr>
              <a:t>danh</a:t>
            </a:r>
            <a:r>
              <a:rPr lang="en-US" sz="1600" b="1" dirty="0">
                <a:solidFill>
                  <a:srgbClr val="FF0000"/>
                </a:solidFill>
              </a:rPr>
              <a:t> </a:t>
            </a:r>
            <a:r>
              <a:rPr lang="en-US" sz="1600" b="1" dirty="0" err="1">
                <a:solidFill>
                  <a:srgbClr val="FF0000"/>
                </a:solidFill>
              </a:rPr>
              <a:t>sách</a:t>
            </a:r>
            <a:r>
              <a:rPr lang="en-US" sz="1600" b="1" dirty="0">
                <a:solidFill>
                  <a:srgbClr val="FF0000"/>
                </a:solidFill>
              </a:rPr>
              <a:t> </a:t>
            </a:r>
            <a:r>
              <a:rPr lang="en-US" sz="1600" b="1" dirty="0" err="1">
                <a:solidFill>
                  <a:srgbClr val="FF0000"/>
                </a:solidFill>
              </a:rPr>
              <a:t>tha</a:t>
            </a:r>
            <a:r>
              <a:rPr lang="en-US" sz="1600" b="1" dirty="0">
                <a:solidFill>
                  <a:srgbClr val="FF0000"/>
                </a:solidFill>
              </a:rPr>
              <a:t> </a:t>
            </a:r>
            <a:r>
              <a:rPr lang="en-US" sz="1600" b="1" dirty="0" err="1">
                <a:solidFill>
                  <a:srgbClr val="FF0000"/>
                </a:solidFill>
              </a:rPr>
              <a:t>số</a:t>
            </a:r>
            <a:r>
              <a:rPr lang="en-US" sz="1600" b="1" dirty="0">
                <a:solidFill>
                  <a:srgbClr val="FF0000"/>
                </a:solidFill>
              </a:rPr>
              <a:t> </a:t>
            </a:r>
            <a:r>
              <a:rPr lang="en-US" sz="1600" b="1" dirty="0" err="1">
                <a:solidFill>
                  <a:srgbClr val="FF0000"/>
                </a:solidFill>
              </a:rPr>
              <a:t>nếu</a:t>
            </a:r>
            <a:r>
              <a:rPr lang="en-US" sz="1600" b="1" dirty="0">
                <a:solidFill>
                  <a:srgbClr val="FF0000"/>
                </a:solidFill>
              </a:rPr>
              <a:t> </a:t>
            </a:r>
            <a:r>
              <a:rPr lang="en-US" sz="1600" b="1" dirty="0" err="1">
                <a:solidFill>
                  <a:srgbClr val="FF0000"/>
                </a:solidFill>
              </a:rPr>
              <a:t>có</a:t>
            </a:r>
            <a:r>
              <a:rPr lang="en-US" sz="1600" b="1" dirty="0">
                <a:solidFill>
                  <a:srgbClr val="FF0000"/>
                </a:solidFill>
              </a:rPr>
              <a:t>&gt;);</a:t>
            </a:r>
          </a:p>
          <a:p>
            <a:pPr>
              <a:lnSpc>
                <a:spcPct val="100000"/>
              </a:lnSpc>
              <a:buFont typeface="Courier New" pitchFamily="49" charset="0"/>
              <a:buChar char="o"/>
            </a:pPr>
            <a:r>
              <a:rPr lang="en-US" sz="1600" b="1" dirty="0" err="1"/>
              <a:t>Ví</a:t>
            </a:r>
            <a:r>
              <a:rPr lang="en-US" sz="1600" b="1" dirty="0"/>
              <a:t> </a:t>
            </a:r>
            <a:r>
              <a:rPr lang="en-US" sz="1600" b="1" dirty="0" err="1"/>
              <a:t>dụ</a:t>
            </a:r>
            <a:r>
              <a:rPr lang="en-US" sz="1600" b="1" dirty="0"/>
              <a:t>:</a:t>
            </a:r>
            <a:endParaRPr lang="en-US" sz="1600" dirty="0"/>
          </a:p>
          <a:p>
            <a:pPr>
              <a:lnSpc>
                <a:spcPct val="100000"/>
              </a:lnSpc>
              <a:buFont typeface="Courier New" pitchFamily="49" charset="0"/>
              <a:buChar char="o"/>
            </a:pPr>
            <a:r>
              <a:rPr lang="en-US" sz="1600" b="1" dirty="0"/>
              <a:t>delegate</a:t>
            </a:r>
            <a:r>
              <a:rPr lang="en-US" sz="1600" dirty="0"/>
              <a:t> </a:t>
            </a:r>
            <a:r>
              <a:rPr lang="en-US" sz="1600" b="1" dirty="0">
                <a:solidFill>
                  <a:srgbClr val="FF0000"/>
                </a:solidFill>
              </a:rPr>
              <a:t>int</a:t>
            </a:r>
            <a:r>
              <a:rPr lang="en-US" sz="1600" dirty="0">
                <a:solidFill>
                  <a:srgbClr val="FF0000"/>
                </a:solidFill>
              </a:rPr>
              <a:t> </a:t>
            </a:r>
            <a:r>
              <a:rPr lang="en-US" sz="1600" dirty="0" err="1"/>
              <a:t>MyDelegate</a:t>
            </a:r>
            <a:r>
              <a:rPr lang="en-US" sz="1600" dirty="0"/>
              <a:t>(</a:t>
            </a:r>
            <a:r>
              <a:rPr lang="en-US" sz="1600" b="1" dirty="0"/>
              <a:t>string</a:t>
            </a:r>
            <a:r>
              <a:rPr lang="en-US" sz="1600" dirty="0"/>
              <a:t> s);</a:t>
            </a:r>
          </a:p>
          <a:p>
            <a:endParaRPr lang="en-US" sz="1600" dirty="0"/>
          </a:p>
          <a:p>
            <a:pPr>
              <a:lnSpc>
                <a:spcPct val="150000"/>
              </a:lnSpc>
            </a:pPr>
            <a:endParaRPr lang="en-US" sz="2000" dirty="0"/>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30</a:t>
            </a:fld>
            <a:endParaRPr lang="en-US"/>
          </a:p>
        </p:txBody>
      </p:sp>
    </p:spTree>
    <p:extLst>
      <p:ext uri="{BB962C8B-B14F-4D97-AF65-F5344CB8AC3E}">
        <p14:creationId xmlns:p14="http://schemas.microsoft.com/office/powerpoint/2010/main" val="4243315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Delegate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50000"/>
              </a:lnSpc>
            </a:pPr>
            <a:r>
              <a:rPr lang="en-US" dirty="0" err="1"/>
              <a:t>Khởi</a:t>
            </a:r>
            <a:r>
              <a:rPr lang="en-US" dirty="0"/>
              <a:t> </a:t>
            </a:r>
            <a:r>
              <a:rPr lang="en-US" dirty="0" err="1"/>
              <a:t>tạo</a:t>
            </a:r>
            <a:r>
              <a:rPr lang="en-US" dirty="0"/>
              <a:t> </a:t>
            </a:r>
            <a:r>
              <a:rPr lang="en-US" dirty="0" err="1"/>
              <a:t>và</a:t>
            </a:r>
            <a:r>
              <a:rPr lang="en-US" dirty="0"/>
              <a:t> </a:t>
            </a:r>
            <a:r>
              <a:rPr lang="en-US" dirty="0" err="1"/>
              <a:t>sử</a:t>
            </a:r>
            <a:r>
              <a:rPr lang="en-US" dirty="0"/>
              <a:t> </a:t>
            </a:r>
            <a:r>
              <a:rPr lang="en-US" dirty="0" err="1"/>
              <a:t>dụng</a:t>
            </a:r>
            <a:r>
              <a:rPr lang="en-US" dirty="0"/>
              <a:t> Delegate </a:t>
            </a:r>
            <a:r>
              <a:rPr lang="en-US" dirty="0" err="1"/>
              <a:t>trong</a:t>
            </a:r>
            <a:r>
              <a:rPr lang="en-US" dirty="0"/>
              <a:t> C#</a:t>
            </a:r>
          </a:p>
          <a:p>
            <a:pPr>
              <a:lnSpc>
                <a:spcPct val="150000"/>
              </a:lnSpc>
              <a:buFont typeface="Courier New" pitchFamily="49" charset="0"/>
              <a:buChar char="o"/>
            </a:pPr>
            <a:r>
              <a:rPr lang="vi-VN" sz="2000" dirty="0"/>
              <a:t>Khi kiểu Delegate được khai báo, đối tượng Delegate phải được tạo với từ khóa </a:t>
            </a:r>
            <a:r>
              <a:rPr lang="vi-VN" sz="2000" dirty="0">
                <a:solidFill>
                  <a:srgbClr val="FF0000"/>
                </a:solidFill>
              </a:rPr>
              <a:t>new</a:t>
            </a:r>
            <a:r>
              <a:rPr lang="vi-VN" sz="2000" dirty="0"/>
              <a:t> và được </a:t>
            </a:r>
            <a:r>
              <a:rPr lang="vi-VN" sz="2000" dirty="0">
                <a:solidFill>
                  <a:srgbClr val="000099"/>
                </a:solidFill>
              </a:rPr>
              <a:t>tham chiếu đến một phương thức cụ thể</a:t>
            </a:r>
            <a:r>
              <a:rPr lang="vi-VN" sz="2000" dirty="0"/>
              <a:t>. Phương thức này</a:t>
            </a:r>
            <a:r>
              <a:rPr lang="vi-VN" sz="2000" b="1" dirty="0"/>
              <a:t> </a:t>
            </a:r>
            <a:r>
              <a:rPr lang="vi-VN" sz="2000" dirty="0"/>
              <a:t>phải </a:t>
            </a:r>
            <a:r>
              <a:rPr lang="vi-VN" sz="2000" dirty="0">
                <a:solidFill>
                  <a:srgbClr val="FF0000"/>
                </a:solidFill>
              </a:rPr>
              <a:t>cùng kiểu trả về </a:t>
            </a:r>
            <a:r>
              <a:rPr lang="vi-VN" sz="2000" dirty="0"/>
              <a:t>và </a:t>
            </a:r>
            <a:r>
              <a:rPr lang="vi-VN" sz="2000" dirty="0">
                <a:solidFill>
                  <a:srgbClr val="FF0000"/>
                </a:solidFill>
              </a:rPr>
              <a:t>tham số </a:t>
            </a:r>
            <a:r>
              <a:rPr lang="vi-VN" sz="2000" dirty="0"/>
              <a:t>với Delegate đã tạo.</a:t>
            </a:r>
          </a:p>
          <a:p>
            <a:pPr>
              <a:lnSpc>
                <a:spcPct val="150000"/>
              </a:lnSpc>
              <a:buFont typeface="Courier New" pitchFamily="49" charset="0"/>
              <a:buChar char="o"/>
            </a:pPr>
            <a:r>
              <a:rPr lang="vi-VN" sz="2000" dirty="0"/>
              <a:t>Khi tạo một Delegate, tham số được truyền với biểu thức </a:t>
            </a:r>
            <a:r>
              <a:rPr lang="vi-VN" sz="2000" dirty="0">
                <a:solidFill>
                  <a:srgbClr val="FF0000"/>
                </a:solidFill>
              </a:rPr>
              <a:t>new</a:t>
            </a:r>
            <a:r>
              <a:rPr lang="vi-VN" sz="2000" dirty="0"/>
              <a:t> </a:t>
            </a:r>
            <a:r>
              <a:rPr lang="en-US" sz="2000" dirty="0" err="1"/>
              <a:t>chỉ</a:t>
            </a:r>
            <a:r>
              <a:rPr lang="en-US" sz="2000" dirty="0"/>
              <a:t> </a:t>
            </a:r>
            <a:r>
              <a:rPr lang="en-US" sz="2000" dirty="0" err="1"/>
              <a:t>có</a:t>
            </a:r>
            <a:r>
              <a:rPr lang="en-US" sz="2000" dirty="0"/>
              <a:t> </a:t>
            </a:r>
            <a:r>
              <a:rPr lang="en-US" sz="2000" dirty="0" err="1"/>
              <a:t>tên</a:t>
            </a:r>
            <a:r>
              <a:rPr lang="en-US" sz="2000" dirty="0"/>
              <a:t> </a:t>
            </a:r>
            <a:r>
              <a:rPr lang="en-US" sz="2000" dirty="0" err="1"/>
              <a:t>phương</a:t>
            </a:r>
            <a:r>
              <a:rPr lang="en-US" sz="2000" dirty="0"/>
              <a:t> </a:t>
            </a:r>
            <a:r>
              <a:rPr lang="en-US" sz="2000" dirty="0" err="1"/>
              <a:t>thức</a:t>
            </a:r>
            <a:r>
              <a:rPr lang="vi-VN" sz="2000" dirty="0"/>
              <a:t>, nhưng </a:t>
            </a:r>
            <a:r>
              <a:rPr lang="vi-VN" sz="2000" dirty="0">
                <a:solidFill>
                  <a:srgbClr val="000099"/>
                </a:solidFill>
              </a:rPr>
              <a:t>không có tham số tới phương thức đó</a:t>
            </a:r>
            <a:r>
              <a:rPr lang="vi-VN" sz="2000" dirty="0"/>
              <a:t>. Tức là </a:t>
            </a:r>
            <a:r>
              <a:rPr lang="vi-VN" sz="2000" dirty="0">
                <a:solidFill>
                  <a:srgbClr val="000099"/>
                </a:solidFill>
              </a:rPr>
              <a:t>chỉ truyền tên </a:t>
            </a:r>
            <a:r>
              <a:rPr lang="en-US" sz="2000" dirty="0" err="1">
                <a:solidFill>
                  <a:srgbClr val="000099"/>
                </a:solidFill>
              </a:rPr>
              <a:t>phương</a:t>
            </a:r>
            <a:r>
              <a:rPr lang="en-US" sz="2000" dirty="0">
                <a:solidFill>
                  <a:srgbClr val="000099"/>
                </a:solidFill>
              </a:rPr>
              <a:t> </a:t>
            </a:r>
            <a:r>
              <a:rPr lang="en-US" sz="2000" dirty="0" err="1">
                <a:solidFill>
                  <a:srgbClr val="000099"/>
                </a:solidFill>
              </a:rPr>
              <a:t>thức</a:t>
            </a:r>
            <a:r>
              <a:rPr lang="vi-VN" sz="2000" dirty="0">
                <a:solidFill>
                  <a:srgbClr val="000099"/>
                </a:solidFill>
              </a:rPr>
              <a:t> </a:t>
            </a:r>
            <a:r>
              <a:rPr lang="vi-VN" sz="2000" dirty="0"/>
              <a:t>vào. </a:t>
            </a:r>
            <a:endParaRPr lang="en-US" sz="2000" dirty="0"/>
          </a:p>
          <a:p>
            <a:pPr>
              <a:lnSpc>
                <a:spcPct val="150000"/>
              </a:lnSpc>
              <a:buFont typeface="Courier New" pitchFamily="49" charset="0"/>
              <a:buChar char="o"/>
            </a:pPr>
            <a:r>
              <a:rPr lang="en-US" sz="2000" b="1" dirty="0"/>
              <a:t>VD:</a:t>
            </a:r>
            <a:endParaRPr lang="en-US" sz="2000" dirty="0"/>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31</a:t>
            </a:fld>
            <a:endParaRPr lang="en-US"/>
          </a:p>
        </p:txBody>
      </p:sp>
    </p:spTree>
    <p:extLst>
      <p:ext uri="{BB962C8B-B14F-4D97-AF65-F5344CB8AC3E}">
        <p14:creationId xmlns:p14="http://schemas.microsoft.com/office/powerpoint/2010/main" val="3956020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Delegate trong C#</a:t>
            </a:r>
          </a:p>
        </p:txBody>
      </p:sp>
      <p:sp>
        <p:nvSpPr>
          <p:cNvPr id="3" name="Content Placeholder 2"/>
          <p:cNvSpPr>
            <a:spLocks noGrp="1"/>
          </p:cNvSpPr>
          <p:nvPr>
            <p:ph idx="1"/>
          </p:nvPr>
        </p:nvSpPr>
        <p:spPr>
          <a:xfrm>
            <a:off x="162232" y="1204962"/>
            <a:ext cx="8353118" cy="4972001"/>
          </a:xfrm>
        </p:spPr>
        <p:txBody>
          <a:bodyPr>
            <a:normAutofit fontScale="62500" lnSpcReduction="20000"/>
          </a:bodyPr>
          <a:lstStyle/>
          <a:p>
            <a:pPr marL="0" indent="0">
              <a:buNone/>
            </a:pPr>
            <a:r>
              <a:rPr lang="vi-VN" sz="2400" b="1" dirty="0">
                <a:solidFill>
                  <a:srgbClr val="FF0000"/>
                </a:solidFill>
              </a:rPr>
              <a:t>class</a:t>
            </a:r>
            <a:r>
              <a:rPr lang="vi-VN" sz="2400" dirty="0"/>
              <a:t> </a:t>
            </a:r>
            <a:r>
              <a:rPr lang="vi-VN" sz="2400" b="1" dirty="0"/>
              <a:t>Program</a:t>
            </a:r>
            <a:r>
              <a:rPr lang="vi-VN" sz="2400" dirty="0"/>
              <a:t>    {</a:t>
            </a:r>
          </a:p>
          <a:p>
            <a:pPr marL="0" indent="0">
              <a:buNone/>
            </a:pPr>
            <a:r>
              <a:rPr lang="vi-VN" sz="2400" dirty="0"/>
              <a:t>        delegate </a:t>
            </a:r>
            <a:r>
              <a:rPr lang="vi-VN" sz="2400" b="1" dirty="0">
                <a:solidFill>
                  <a:srgbClr val="FF0000"/>
                </a:solidFill>
              </a:rPr>
              <a:t>int</a:t>
            </a:r>
            <a:r>
              <a:rPr lang="vi-VN" sz="2400" dirty="0"/>
              <a:t> MyDelegate(string s);</a:t>
            </a:r>
          </a:p>
          <a:p>
            <a:pPr marL="0" indent="0">
              <a:buNone/>
            </a:pPr>
            <a:r>
              <a:rPr lang="vi-VN" sz="2400" dirty="0"/>
              <a:t>        </a:t>
            </a:r>
            <a:r>
              <a:rPr lang="vi-VN" sz="2400" b="1" dirty="0">
                <a:solidFill>
                  <a:srgbClr val="FF0000"/>
                </a:solidFill>
              </a:rPr>
              <a:t>static</a:t>
            </a:r>
            <a:r>
              <a:rPr lang="vi-VN" sz="2400" dirty="0"/>
              <a:t> </a:t>
            </a:r>
            <a:r>
              <a:rPr lang="vi-VN" sz="2400" b="1" dirty="0">
                <a:solidFill>
                  <a:srgbClr val="FF0000"/>
                </a:solidFill>
              </a:rPr>
              <a:t>void</a:t>
            </a:r>
            <a:r>
              <a:rPr lang="vi-VN" sz="2400" dirty="0"/>
              <a:t> Main(string[] args)</a:t>
            </a:r>
          </a:p>
          <a:p>
            <a:pPr marL="0" indent="0">
              <a:buNone/>
            </a:pPr>
            <a:r>
              <a:rPr lang="vi-VN" sz="2400" dirty="0"/>
              <a:t>        {</a:t>
            </a:r>
          </a:p>
          <a:p>
            <a:pPr marL="0" indent="0">
              <a:buNone/>
            </a:pPr>
            <a:r>
              <a:rPr lang="vi-VN" sz="2400" dirty="0"/>
              <a:t>            Console.OutputEncoding = Encoding.Unicode;</a:t>
            </a:r>
          </a:p>
          <a:p>
            <a:pPr marL="0" indent="0">
              <a:buNone/>
            </a:pPr>
            <a:r>
              <a:rPr lang="vi-VN" sz="2400" dirty="0"/>
              <a:t>            MyDelegate convertToInt = </a:t>
            </a:r>
            <a:r>
              <a:rPr lang="vi-VN" sz="2400" b="1" dirty="0">
                <a:solidFill>
                  <a:srgbClr val="FF0000"/>
                </a:solidFill>
              </a:rPr>
              <a:t>new</a:t>
            </a:r>
            <a:r>
              <a:rPr lang="vi-VN" sz="2400" dirty="0"/>
              <a:t> MyDelegate(ConvertStringToInt);</a:t>
            </a:r>
          </a:p>
          <a:p>
            <a:pPr marL="0" indent="0">
              <a:buNone/>
            </a:pPr>
            <a:r>
              <a:rPr lang="vi-VN" sz="2400" dirty="0"/>
              <a:t>            </a:t>
            </a:r>
            <a:r>
              <a:rPr lang="vi-VN" sz="2400" b="1" dirty="0">
                <a:solidFill>
                  <a:srgbClr val="FF0000"/>
                </a:solidFill>
              </a:rPr>
              <a:t>string</a:t>
            </a:r>
            <a:r>
              <a:rPr lang="vi-VN" sz="2400" dirty="0">
                <a:solidFill>
                  <a:srgbClr val="FF0000"/>
                </a:solidFill>
              </a:rPr>
              <a:t> </a:t>
            </a:r>
            <a:r>
              <a:rPr lang="vi-VN" sz="2400" dirty="0"/>
              <a:t>numberSTR = "</a:t>
            </a:r>
            <a:r>
              <a:rPr lang="vi-VN" sz="2400" b="1" dirty="0">
                <a:solidFill>
                  <a:srgbClr val="000099"/>
                </a:solidFill>
              </a:rPr>
              <a:t>35</a:t>
            </a:r>
            <a:r>
              <a:rPr lang="vi-VN" sz="2400" dirty="0"/>
              <a:t>";</a:t>
            </a:r>
          </a:p>
          <a:p>
            <a:pPr marL="0" indent="0">
              <a:buNone/>
            </a:pPr>
            <a:r>
              <a:rPr lang="vi-VN" sz="2400" dirty="0"/>
              <a:t>            </a:t>
            </a:r>
            <a:r>
              <a:rPr lang="vi-VN" sz="2400" b="1" dirty="0">
                <a:solidFill>
                  <a:srgbClr val="FF0000"/>
                </a:solidFill>
              </a:rPr>
              <a:t>int</a:t>
            </a:r>
            <a:r>
              <a:rPr lang="vi-VN" sz="2400" dirty="0"/>
              <a:t> valueConverted = convertToInt(numberSTR);</a:t>
            </a:r>
          </a:p>
          <a:p>
            <a:pPr marL="0" indent="0">
              <a:buNone/>
            </a:pPr>
            <a:r>
              <a:rPr lang="vi-VN" sz="2400" dirty="0"/>
              <a:t>Console.WriteLine("</a:t>
            </a:r>
            <a:r>
              <a:rPr lang="vi-VN" sz="2400" b="1" dirty="0">
                <a:solidFill>
                  <a:srgbClr val="000099"/>
                </a:solidFill>
              </a:rPr>
              <a:t>Giá trị đã convert thành int: </a:t>
            </a:r>
            <a:r>
              <a:rPr lang="vi-VN" sz="2400" dirty="0"/>
              <a:t>" + valueConverted);</a:t>
            </a:r>
          </a:p>
          <a:p>
            <a:pPr marL="0" indent="0">
              <a:buNone/>
            </a:pPr>
            <a:r>
              <a:rPr lang="vi-VN" sz="2400" dirty="0"/>
              <a:t>            Console.ReadLine();</a:t>
            </a:r>
          </a:p>
          <a:p>
            <a:pPr marL="0" indent="0">
              <a:buNone/>
            </a:pPr>
            <a:r>
              <a:rPr lang="vi-VN" sz="2400" dirty="0"/>
              <a:t>        }</a:t>
            </a:r>
          </a:p>
          <a:p>
            <a:pPr marL="0" indent="0">
              <a:buNone/>
            </a:pPr>
            <a:r>
              <a:rPr lang="vi-VN" sz="2400" dirty="0"/>
              <a:t>        </a:t>
            </a:r>
            <a:r>
              <a:rPr lang="vi-VN" sz="2400" b="1" dirty="0">
                <a:solidFill>
                  <a:srgbClr val="FF0000"/>
                </a:solidFill>
              </a:rPr>
              <a:t>static</a:t>
            </a:r>
            <a:r>
              <a:rPr lang="vi-VN" sz="2400" dirty="0"/>
              <a:t> </a:t>
            </a:r>
            <a:r>
              <a:rPr lang="vi-VN" sz="2400" b="1" dirty="0">
                <a:solidFill>
                  <a:srgbClr val="FF0000"/>
                </a:solidFill>
              </a:rPr>
              <a:t>int</a:t>
            </a:r>
            <a:r>
              <a:rPr lang="vi-VN" sz="2400" dirty="0"/>
              <a:t> ConvertStringToInt(</a:t>
            </a:r>
            <a:r>
              <a:rPr lang="vi-VN" sz="2400" b="1" dirty="0">
                <a:solidFill>
                  <a:srgbClr val="FF0000"/>
                </a:solidFill>
              </a:rPr>
              <a:t>string</a:t>
            </a:r>
            <a:r>
              <a:rPr lang="vi-VN" sz="2400" dirty="0"/>
              <a:t> stringValue)</a:t>
            </a:r>
          </a:p>
          <a:p>
            <a:pPr marL="0" indent="0">
              <a:buNone/>
            </a:pPr>
            <a:r>
              <a:rPr lang="vi-VN" sz="2400" dirty="0"/>
              <a:t>        {</a:t>
            </a:r>
          </a:p>
          <a:p>
            <a:pPr marL="0" indent="0">
              <a:buNone/>
            </a:pPr>
            <a:r>
              <a:rPr lang="vi-VN" sz="2400" dirty="0"/>
              <a:t>            </a:t>
            </a:r>
            <a:r>
              <a:rPr lang="vi-VN" sz="2400" b="1" dirty="0">
                <a:solidFill>
                  <a:srgbClr val="FF0000"/>
                </a:solidFill>
              </a:rPr>
              <a:t>int</a:t>
            </a:r>
            <a:r>
              <a:rPr lang="vi-VN" sz="2400" dirty="0"/>
              <a:t> valueInt = 0;</a:t>
            </a:r>
          </a:p>
          <a:p>
            <a:pPr marL="0" indent="0">
              <a:buNone/>
            </a:pPr>
            <a:r>
              <a:rPr lang="vi-VN" sz="2400" dirty="0"/>
              <a:t>            Int32.TryParse(stringValue, out valueInt);</a:t>
            </a:r>
          </a:p>
          <a:p>
            <a:pPr marL="0" indent="0">
              <a:buNone/>
            </a:pPr>
            <a:r>
              <a:rPr lang="vi-VN" sz="2400" dirty="0"/>
              <a:t>Console.WriteLine("</a:t>
            </a:r>
            <a:r>
              <a:rPr lang="vi-VN" sz="2400" b="1" dirty="0">
                <a:solidFill>
                  <a:srgbClr val="000099"/>
                </a:solidFill>
              </a:rPr>
              <a:t>Đã ép kiểu dữ liệu thành công</a:t>
            </a:r>
            <a:r>
              <a:rPr lang="vi-VN" sz="2400" dirty="0"/>
              <a:t>");</a:t>
            </a:r>
          </a:p>
          <a:p>
            <a:pPr marL="0" indent="0">
              <a:buNone/>
            </a:pPr>
            <a:r>
              <a:rPr lang="vi-VN" sz="2400" dirty="0"/>
              <a:t>            </a:t>
            </a:r>
            <a:r>
              <a:rPr lang="vi-VN" sz="2400" b="1" dirty="0">
                <a:solidFill>
                  <a:srgbClr val="FF0000"/>
                </a:solidFill>
              </a:rPr>
              <a:t>return</a:t>
            </a:r>
            <a:r>
              <a:rPr lang="vi-VN" sz="2400" dirty="0"/>
              <a:t> valueInt;          }}</a:t>
            </a:r>
          </a:p>
          <a:p>
            <a:pPr>
              <a:lnSpc>
                <a:spcPct val="150000"/>
              </a:lnSpc>
            </a:pPr>
            <a:endParaRPr lang="en-US" sz="2000" dirty="0"/>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32</a:t>
            </a:fld>
            <a:endParaRPr lang="en-US"/>
          </a:p>
        </p:txBody>
      </p:sp>
      <p:sp>
        <p:nvSpPr>
          <p:cNvPr id="9" name="Oval Callout 8"/>
          <p:cNvSpPr/>
          <p:nvPr/>
        </p:nvSpPr>
        <p:spPr>
          <a:xfrm>
            <a:off x="5882185" y="4162566"/>
            <a:ext cx="504968" cy="354843"/>
          </a:xfrm>
          <a:prstGeom prst="wedgeEllipseCallout">
            <a:avLst>
              <a:gd name="adj1" fmla="val -236568"/>
              <a:gd name="adj2" fmla="val 41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0" name="Oval Callout 9"/>
          <p:cNvSpPr/>
          <p:nvPr/>
        </p:nvSpPr>
        <p:spPr>
          <a:xfrm>
            <a:off x="7563134" y="2431575"/>
            <a:ext cx="504968" cy="354843"/>
          </a:xfrm>
          <a:prstGeom prst="wedgeEllipseCallout">
            <a:avLst>
              <a:gd name="adj1" fmla="val -236568"/>
              <a:gd name="adj2" fmla="val 41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Oval Callout 10"/>
          <p:cNvSpPr/>
          <p:nvPr/>
        </p:nvSpPr>
        <p:spPr>
          <a:xfrm>
            <a:off x="6121022" y="3018429"/>
            <a:ext cx="504968" cy="354843"/>
          </a:xfrm>
          <a:prstGeom prst="wedgeEllipseCallout">
            <a:avLst>
              <a:gd name="adj1" fmla="val -236568"/>
              <a:gd name="adj2" fmla="val 41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Tree>
    <p:extLst>
      <p:ext uri="{BB962C8B-B14F-4D97-AF65-F5344CB8AC3E}">
        <p14:creationId xmlns:p14="http://schemas.microsoft.com/office/powerpoint/2010/main" val="103314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Homework</a:t>
            </a:r>
          </a:p>
        </p:txBody>
      </p:sp>
      <p:sp>
        <p:nvSpPr>
          <p:cNvPr id="3" name="Content Placeholder 2"/>
          <p:cNvSpPr>
            <a:spLocks noGrp="1"/>
          </p:cNvSpPr>
          <p:nvPr>
            <p:ph idx="1"/>
          </p:nvPr>
        </p:nvSpPr>
        <p:spPr>
          <a:xfrm>
            <a:off x="162232" y="1204962"/>
            <a:ext cx="8353118" cy="4972001"/>
          </a:xfrm>
        </p:spPr>
        <p:txBody>
          <a:bodyPr>
            <a:normAutofit/>
          </a:bodyPr>
          <a:lstStyle/>
          <a:p>
            <a:pPr>
              <a:lnSpc>
                <a:spcPct val="150000"/>
              </a:lnSpc>
              <a:spcAft>
                <a:spcPts val="600"/>
              </a:spcAft>
            </a:pPr>
            <a:r>
              <a:rPr lang="en-US" sz="2000" dirty="0" err="1"/>
              <a:t>Viết</a:t>
            </a:r>
            <a:r>
              <a:rPr lang="en-US" sz="2000" dirty="0"/>
              <a:t> </a:t>
            </a:r>
            <a:r>
              <a:rPr lang="en-US" sz="2000" dirty="0" err="1"/>
              <a:t>chương</a:t>
            </a:r>
            <a:r>
              <a:rPr lang="en-US" sz="2000" dirty="0"/>
              <a:t> </a:t>
            </a:r>
            <a:r>
              <a:rPr lang="en-US" sz="2000" dirty="0" err="1"/>
              <a:t>trình</a:t>
            </a:r>
            <a:r>
              <a:rPr lang="en-US" sz="2000" dirty="0"/>
              <a:t> </a:t>
            </a:r>
            <a:r>
              <a:rPr lang="en-US" sz="2000" b="1" dirty="0" err="1"/>
              <a:t>Quản</a:t>
            </a:r>
            <a:r>
              <a:rPr lang="en-US" sz="2000" b="1" dirty="0"/>
              <a:t> </a:t>
            </a:r>
            <a:r>
              <a:rPr lang="en-US" sz="2000" b="1" dirty="0" err="1"/>
              <a:t>lý</a:t>
            </a:r>
            <a:r>
              <a:rPr lang="en-US" sz="2000" b="1" dirty="0"/>
              <a:t> </a:t>
            </a:r>
            <a:r>
              <a:rPr lang="en-US" sz="2000" b="1" dirty="0" err="1"/>
              <a:t>thông</a:t>
            </a:r>
            <a:r>
              <a:rPr lang="en-US" sz="2000" b="1" dirty="0"/>
              <a:t> tin </a:t>
            </a:r>
            <a:r>
              <a:rPr lang="en-US" sz="2000" b="1" dirty="0" err="1"/>
              <a:t>sinh</a:t>
            </a:r>
            <a:r>
              <a:rPr lang="en-US" sz="2000" b="1" dirty="0"/>
              <a:t> </a:t>
            </a:r>
            <a:r>
              <a:rPr lang="en-US" sz="2000" b="1" dirty="0" err="1"/>
              <a:t>viên</a:t>
            </a:r>
            <a:r>
              <a:rPr lang="en-US" sz="2000" b="1" dirty="0"/>
              <a:t> </a:t>
            </a:r>
            <a:r>
              <a:rPr lang="en-US" sz="2000" dirty="0" err="1"/>
              <a:t>gồm</a:t>
            </a:r>
            <a:r>
              <a:rPr lang="en-US" sz="2000" dirty="0"/>
              <a:t> </a:t>
            </a:r>
            <a:r>
              <a:rPr lang="en-US" sz="2000" dirty="0" err="1"/>
              <a:t>các</a:t>
            </a:r>
            <a:r>
              <a:rPr lang="en-US" sz="2000" dirty="0"/>
              <a:t> Class:</a:t>
            </a:r>
          </a:p>
          <a:p>
            <a:pPr>
              <a:lnSpc>
                <a:spcPct val="150000"/>
              </a:lnSpc>
              <a:spcAft>
                <a:spcPts val="600"/>
              </a:spcAft>
              <a:buFont typeface="Wingdings 2" pitchFamily="18" charset="2"/>
              <a:buChar char=""/>
            </a:pPr>
            <a:r>
              <a:rPr lang="en-US" sz="2000" dirty="0" err="1"/>
              <a:t>SinhVien</a:t>
            </a:r>
            <a:r>
              <a:rPr lang="en-US" sz="2000" dirty="0"/>
              <a:t>(MSSV, </a:t>
            </a:r>
            <a:r>
              <a:rPr lang="en-US" sz="2000" dirty="0" err="1"/>
              <a:t>HoVaTen</a:t>
            </a:r>
            <a:r>
              <a:rPr lang="en-US" sz="2000" dirty="0"/>
              <a:t>, </a:t>
            </a:r>
            <a:r>
              <a:rPr lang="en-US" sz="2000" dirty="0" err="1"/>
              <a:t>GioiTinh,NgaySinh,DSMonHoc</a:t>
            </a:r>
            <a:r>
              <a:rPr lang="en-US" sz="2000" dirty="0"/>
              <a:t>)</a:t>
            </a:r>
          </a:p>
          <a:p>
            <a:pPr>
              <a:lnSpc>
                <a:spcPct val="150000"/>
              </a:lnSpc>
              <a:spcAft>
                <a:spcPts val="600"/>
              </a:spcAft>
              <a:buFont typeface="Wingdings 2" pitchFamily="18" charset="2"/>
              <a:buChar char=""/>
            </a:pPr>
            <a:r>
              <a:rPr lang="en-US" sz="2000" dirty="0" err="1"/>
              <a:t>MonHoc</a:t>
            </a:r>
            <a:r>
              <a:rPr lang="en-US" sz="2000" dirty="0"/>
              <a:t>(MSMH, </a:t>
            </a:r>
            <a:r>
              <a:rPr lang="en-US" sz="2000" dirty="0" err="1"/>
              <a:t>SoTinChi</a:t>
            </a:r>
            <a:r>
              <a:rPr lang="en-US" sz="2000" dirty="0"/>
              <a:t>, </a:t>
            </a:r>
            <a:r>
              <a:rPr lang="en-US" sz="2000" dirty="0" err="1"/>
              <a:t>TenMonHoc,MSGV</a:t>
            </a:r>
            <a:r>
              <a:rPr lang="en-US" sz="2000" dirty="0"/>
              <a:t>)</a:t>
            </a:r>
          </a:p>
          <a:p>
            <a:pPr>
              <a:lnSpc>
                <a:spcPct val="150000"/>
              </a:lnSpc>
              <a:spcAft>
                <a:spcPts val="600"/>
              </a:spcAft>
              <a:buFont typeface="Wingdings 2" pitchFamily="18" charset="2"/>
              <a:buChar char=""/>
            </a:pPr>
            <a:r>
              <a:rPr lang="en-US" sz="2000" dirty="0" err="1"/>
              <a:t>Sử</a:t>
            </a:r>
            <a:r>
              <a:rPr lang="en-US" sz="2000" dirty="0"/>
              <a:t> </a:t>
            </a:r>
            <a:r>
              <a:rPr lang="en-US" sz="2000" dirty="0" err="1"/>
              <a:t>dụng</a:t>
            </a:r>
            <a:r>
              <a:rPr lang="en-US" sz="2000" dirty="0"/>
              <a:t> Collections </a:t>
            </a:r>
            <a:r>
              <a:rPr lang="en-US" sz="2000" dirty="0" err="1"/>
              <a:t>tương</a:t>
            </a:r>
            <a:r>
              <a:rPr lang="en-US" sz="2000" dirty="0"/>
              <a:t> </a:t>
            </a:r>
            <a:r>
              <a:rPr lang="en-US" sz="2000" dirty="0" err="1"/>
              <a:t>ứng</a:t>
            </a:r>
            <a:r>
              <a:rPr lang="en-US" sz="2000" dirty="0"/>
              <a:t> </a:t>
            </a:r>
            <a:r>
              <a:rPr lang="en-US" sz="2000" dirty="0" err="1"/>
              <a:t>để</a:t>
            </a:r>
            <a:r>
              <a:rPr lang="en-US" sz="2000" dirty="0"/>
              <a:t> </a:t>
            </a:r>
            <a:r>
              <a:rPr lang="en-US" sz="2000" dirty="0" err="1"/>
              <a:t>lưu</a:t>
            </a:r>
            <a:r>
              <a:rPr lang="en-US" sz="2000" dirty="0"/>
              <a:t> </a:t>
            </a:r>
            <a:r>
              <a:rPr lang="en-US" sz="2000" dirty="0" err="1"/>
              <a:t>trữ</a:t>
            </a:r>
            <a:r>
              <a:rPr lang="en-US" sz="2000" dirty="0"/>
              <a:t> </a:t>
            </a:r>
            <a:r>
              <a:rPr lang="en-US" sz="2000" dirty="0" err="1"/>
              <a:t>danh</a:t>
            </a:r>
            <a:r>
              <a:rPr lang="en-US" sz="2000" dirty="0"/>
              <a:t> </a:t>
            </a:r>
            <a:r>
              <a:rPr lang="en-US" sz="2000" dirty="0" err="1"/>
              <a:t>sách</a:t>
            </a:r>
            <a:r>
              <a:rPr lang="en-US" sz="2000" dirty="0"/>
              <a:t> </a:t>
            </a:r>
            <a:r>
              <a:rPr lang="en-US" sz="2000" dirty="0" err="1"/>
              <a:t>sinh</a:t>
            </a:r>
            <a:r>
              <a:rPr lang="en-US" sz="2000" dirty="0"/>
              <a:t> </a:t>
            </a:r>
            <a:r>
              <a:rPr lang="en-US" sz="2000" dirty="0" err="1"/>
              <a:t>viên</a:t>
            </a:r>
            <a:r>
              <a:rPr lang="en-US" sz="2000" dirty="0"/>
              <a:t>, </a:t>
            </a:r>
            <a:r>
              <a:rPr lang="en-US" sz="2000" dirty="0" err="1"/>
              <a:t>thực</a:t>
            </a:r>
            <a:r>
              <a:rPr lang="en-US" sz="2000" dirty="0"/>
              <a:t> </a:t>
            </a:r>
            <a:r>
              <a:rPr lang="en-US" sz="2000" dirty="0" err="1"/>
              <a:t>hiện</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tìm</a:t>
            </a:r>
            <a:r>
              <a:rPr lang="en-US" sz="2000" dirty="0"/>
              <a:t> </a:t>
            </a:r>
            <a:r>
              <a:rPr lang="en-US" sz="2000" dirty="0" err="1"/>
              <a:t>kiếm</a:t>
            </a:r>
            <a:r>
              <a:rPr lang="en-US" sz="2000" dirty="0"/>
              <a:t>, </a:t>
            </a:r>
            <a:r>
              <a:rPr lang="en-US" sz="2000" dirty="0" err="1"/>
              <a:t>thêm</a:t>
            </a:r>
            <a:r>
              <a:rPr lang="en-US" sz="2000" dirty="0"/>
              <a:t> </a:t>
            </a:r>
            <a:r>
              <a:rPr lang="en-US" sz="2000" dirty="0" err="1"/>
              <a:t>xoá</a:t>
            </a:r>
            <a:r>
              <a:rPr lang="en-US" sz="2000" dirty="0"/>
              <a:t> </a:t>
            </a:r>
            <a:r>
              <a:rPr lang="en-US" sz="2000" dirty="0" err="1"/>
              <a:t>sửa</a:t>
            </a:r>
            <a:r>
              <a:rPr lang="en-US" sz="2000" dirty="0"/>
              <a:t> </a:t>
            </a:r>
            <a:r>
              <a:rPr lang="en-US" sz="2000" dirty="0" err="1"/>
              <a:t>sv</a:t>
            </a:r>
            <a:r>
              <a:rPr lang="en-US" sz="2000" dirty="0"/>
              <a:t> </a:t>
            </a:r>
            <a:r>
              <a:rPr lang="en-US" sz="2000" dirty="0" err="1"/>
              <a:t>trong</a:t>
            </a:r>
            <a:r>
              <a:rPr lang="en-US" sz="2000" dirty="0"/>
              <a:t> </a:t>
            </a:r>
            <a:r>
              <a:rPr lang="en-US" sz="2000" dirty="0" err="1"/>
              <a:t>danh</a:t>
            </a:r>
            <a:r>
              <a:rPr lang="en-US" sz="2000" dirty="0"/>
              <a:t> </a:t>
            </a:r>
            <a:r>
              <a:rPr lang="en-US" sz="2000" dirty="0" err="1"/>
              <a:t>sách</a:t>
            </a:r>
            <a:r>
              <a:rPr lang="en-US" sz="2000" dirty="0"/>
              <a:t>. </a:t>
            </a:r>
            <a:r>
              <a:rPr lang="en-US" sz="2000" dirty="0" err="1"/>
              <a:t>Sắp</a:t>
            </a:r>
            <a:r>
              <a:rPr lang="en-US" sz="2000" dirty="0"/>
              <a:t> </a:t>
            </a:r>
            <a:r>
              <a:rPr lang="en-US" sz="2000" dirty="0" err="1"/>
              <a:t>xếp</a:t>
            </a:r>
            <a:r>
              <a:rPr lang="en-US" sz="2000" dirty="0"/>
              <a:t> </a:t>
            </a:r>
            <a:r>
              <a:rPr lang="en-US" sz="2000" dirty="0" err="1"/>
              <a:t>tăng</a:t>
            </a:r>
            <a:r>
              <a:rPr lang="en-US" sz="2000" dirty="0"/>
              <a:t> </a:t>
            </a:r>
            <a:r>
              <a:rPr lang="en-US" sz="2000" dirty="0" err="1"/>
              <a:t>dần</a:t>
            </a:r>
            <a:r>
              <a:rPr lang="en-US" sz="2000" dirty="0"/>
              <a:t> </a:t>
            </a:r>
            <a:r>
              <a:rPr lang="en-US" sz="2000" dirty="0" err="1"/>
              <a:t>theo</a:t>
            </a:r>
            <a:r>
              <a:rPr lang="en-US" sz="2000" dirty="0"/>
              <a:t> </a:t>
            </a:r>
            <a:r>
              <a:rPr lang="en-US" sz="2000" dirty="0" err="1"/>
              <a:t>điểm</a:t>
            </a:r>
            <a:r>
              <a:rPr lang="en-US" sz="2000" dirty="0"/>
              <a:t> </a:t>
            </a:r>
            <a:r>
              <a:rPr lang="en-US" sz="2000" dirty="0" err="1"/>
              <a:t>trung</a:t>
            </a:r>
            <a:r>
              <a:rPr lang="en-US" sz="2000" dirty="0"/>
              <a:t> </a:t>
            </a:r>
            <a:r>
              <a:rPr lang="en-US" sz="2000" dirty="0" err="1"/>
              <a:t>bình</a:t>
            </a:r>
            <a:r>
              <a:rPr lang="en-US" sz="2000" dirty="0"/>
              <a:t>.</a:t>
            </a:r>
          </a:p>
          <a:p>
            <a:pPr>
              <a:lnSpc>
                <a:spcPct val="150000"/>
              </a:lnSpc>
            </a:pPr>
            <a:endParaRPr lang="en-US" sz="2000" dirty="0"/>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33</a:t>
            </a:fld>
            <a:endParaRPr lang="en-US"/>
          </a:p>
        </p:txBody>
      </p:sp>
    </p:spTree>
    <p:extLst>
      <p:ext uri="{BB962C8B-B14F-4D97-AF65-F5344CB8AC3E}">
        <p14:creationId xmlns:p14="http://schemas.microsoft.com/office/powerpoint/2010/main" val="243275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chor="ctr">
            <a:normAutofit/>
          </a:bodyPr>
          <a:lstStyle/>
          <a:p>
            <a:pPr marL="0" indent="0" algn="ctr">
              <a:buNone/>
            </a:pPr>
            <a:r>
              <a:rPr lang="en-US" sz="16600" dirty="0"/>
              <a:t>Q &amp; A</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34</a:t>
            </a:fld>
            <a:endParaRPr lang="en-US"/>
          </a:p>
        </p:txBody>
      </p:sp>
    </p:spTree>
    <p:extLst>
      <p:ext uri="{BB962C8B-B14F-4D97-AF65-F5344CB8AC3E}">
        <p14:creationId xmlns:p14="http://schemas.microsoft.com/office/powerpoint/2010/main" val="167489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Nhập xuất trong C#</a:t>
            </a:r>
          </a:p>
        </p:txBody>
      </p:sp>
      <p:sp>
        <p:nvSpPr>
          <p:cNvPr id="3" name="Content Placeholder 2"/>
          <p:cNvSpPr>
            <a:spLocks noGrp="1"/>
          </p:cNvSpPr>
          <p:nvPr>
            <p:ph idx="1"/>
          </p:nvPr>
        </p:nvSpPr>
        <p:spPr>
          <a:xfrm>
            <a:off x="162232" y="1204962"/>
            <a:ext cx="8353118" cy="4972001"/>
          </a:xfrm>
        </p:spPr>
        <p:txBody>
          <a:bodyPr>
            <a:normAutofit fontScale="92500" lnSpcReduction="20000"/>
          </a:bodyPr>
          <a:lstStyle/>
          <a:p>
            <a:pPr>
              <a:lnSpc>
                <a:spcPct val="160000"/>
              </a:lnSpc>
            </a:pPr>
            <a:r>
              <a:rPr lang="en-US" b="1" dirty="0" err="1">
                <a:solidFill>
                  <a:srgbClr val="000099"/>
                </a:solidFill>
              </a:rPr>
              <a:t>Console.Write</a:t>
            </a:r>
            <a:r>
              <a:rPr lang="en-US" b="1" dirty="0">
                <a:solidFill>
                  <a:srgbClr val="000099"/>
                </a:solidFill>
              </a:rPr>
              <a:t>();</a:t>
            </a:r>
          </a:p>
          <a:p>
            <a:pPr lvl="1">
              <a:lnSpc>
                <a:spcPct val="120000"/>
              </a:lnSpc>
            </a:pPr>
            <a:r>
              <a:rPr lang="en-US" b="1" dirty="0" err="1"/>
              <a:t>Cú</a:t>
            </a:r>
            <a:r>
              <a:rPr lang="en-US" b="1" dirty="0"/>
              <a:t> </a:t>
            </a:r>
            <a:r>
              <a:rPr lang="en-US" b="1" dirty="0" err="1"/>
              <a:t>pháp</a:t>
            </a:r>
            <a:r>
              <a:rPr lang="en-US" b="1" dirty="0"/>
              <a:t>:</a:t>
            </a:r>
            <a:endParaRPr lang="en-US" sz="1200" dirty="0"/>
          </a:p>
          <a:p>
            <a:pPr lvl="1">
              <a:lnSpc>
                <a:spcPct val="120000"/>
              </a:lnSpc>
            </a:pPr>
            <a:r>
              <a:rPr lang="en-US" dirty="0" err="1"/>
              <a:t>Console.</a:t>
            </a:r>
            <a:r>
              <a:rPr lang="en-US" b="1" dirty="0" err="1">
                <a:solidFill>
                  <a:srgbClr val="FF0000"/>
                </a:solidFill>
              </a:rPr>
              <a:t>Write</a:t>
            </a:r>
            <a:r>
              <a:rPr lang="en-US" dirty="0"/>
              <a:t>(&lt;</a:t>
            </a:r>
            <a:r>
              <a:rPr lang="en-US" dirty="0" err="1"/>
              <a:t>giá</a:t>
            </a:r>
            <a:r>
              <a:rPr lang="en-US" dirty="0"/>
              <a:t> </a:t>
            </a:r>
            <a:r>
              <a:rPr lang="en-US" dirty="0" err="1"/>
              <a:t>trị</a:t>
            </a:r>
            <a:r>
              <a:rPr lang="en-US" dirty="0"/>
              <a:t> </a:t>
            </a:r>
            <a:r>
              <a:rPr lang="en-US" dirty="0" err="1"/>
              <a:t>cần</a:t>
            </a:r>
            <a:r>
              <a:rPr lang="en-US" dirty="0"/>
              <a:t> in ra </a:t>
            </a:r>
            <a:r>
              <a:rPr lang="en-US" dirty="0" err="1"/>
              <a:t>màn</a:t>
            </a:r>
            <a:r>
              <a:rPr lang="en-US" dirty="0"/>
              <a:t> </a:t>
            </a:r>
            <a:r>
              <a:rPr lang="en-US" dirty="0" err="1"/>
              <a:t>hình</a:t>
            </a:r>
            <a:r>
              <a:rPr lang="en-US" dirty="0"/>
              <a:t>&gt;);</a:t>
            </a:r>
          </a:p>
          <a:p>
            <a:pPr lvl="1">
              <a:lnSpc>
                <a:spcPct val="120000"/>
              </a:lnSpc>
            </a:pPr>
            <a:r>
              <a:rPr lang="en-US" b="1" dirty="0"/>
              <a:t>Ý </a:t>
            </a:r>
            <a:r>
              <a:rPr lang="en-US" b="1" dirty="0" err="1"/>
              <a:t>nghĩa</a:t>
            </a:r>
            <a:r>
              <a:rPr lang="en-US" b="1" dirty="0"/>
              <a:t>: </a:t>
            </a:r>
            <a:r>
              <a:rPr lang="en-US" dirty="0"/>
              <a:t>In </a:t>
            </a:r>
            <a:r>
              <a:rPr lang="en-US" dirty="0" err="1"/>
              <a:t>giá</a:t>
            </a:r>
            <a:r>
              <a:rPr lang="en-US" dirty="0"/>
              <a:t> </a:t>
            </a:r>
            <a:r>
              <a:rPr lang="en-US" dirty="0" err="1"/>
              <a:t>trị</a:t>
            </a:r>
            <a:r>
              <a:rPr lang="en-US" dirty="0"/>
              <a:t> ra </a:t>
            </a:r>
            <a:r>
              <a:rPr lang="en-US" dirty="0" err="1"/>
              <a:t>màn</a:t>
            </a:r>
            <a:r>
              <a:rPr lang="en-US" dirty="0"/>
              <a:t> </a:t>
            </a:r>
            <a:r>
              <a:rPr lang="en-US" dirty="0" err="1"/>
              <a:t>hình</a:t>
            </a:r>
            <a:r>
              <a:rPr lang="en-US" dirty="0"/>
              <a:t> console. </a:t>
            </a:r>
            <a:r>
              <a:rPr lang="en-US" dirty="0" err="1"/>
              <a:t>Giá</a:t>
            </a:r>
            <a:r>
              <a:rPr lang="en-US" dirty="0"/>
              <a:t> </a:t>
            </a:r>
            <a:r>
              <a:rPr lang="en-US" dirty="0" err="1"/>
              <a:t>trị</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là</a:t>
            </a:r>
            <a:r>
              <a:rPr lang="en-US" dirty="0"/>
              <a:t> 1 </a:t>
            </a:r>
            <a:r>
              <a:rPr lang="en-US" dirty="0" err="1"/>
              <a:t>ký</a:t>
            </a:r>
            <a:r>
              <a:rPr lang="en-US" dirty="0"/>
              <a:t> </a:t>
            </a:r>
            <a:r>
              <a:rPr lang="en-US" dirty="0" err="1"/>
              <a:t>tự</a:t>
            </a:r>
            <a:r>
              <a:rPr lang="en-US" dirty="0"/>
              <a:t>, 1 </a:t>
            </a:r>
            <a:r>
              <a:rPr lang="en-US" dirty="0" err="1"/>
              <a:t>chuỗi</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có</a:t>
            </a:r>
            <a:r>
              <a:rPr lang="en-US" dirty="0"/>
              <a:t> </a:t>
            </a:r>
            <a:r>
              <a:rPr lang="en-US" dirty="0" err="1"/>
              <a:t>thể</a:t>
            </a:r>
            <a:r>
              <a:rPr lang="en-US" dirty="0"/>
              <a:t> </a:t>
            </a:r>
            <a:r>
              <a:rPr lang="en-US" dirty="0" err="1"/>
              <a:t>chuyển</a:t>
            </a:r>
            <a:r>
              <a:rPr lang="en-US" dirty="0"/>
              <a:t> </a:t>
            </a:r>
            <a:r>
              <a:rPr lang="en-US" dirty="0" err="1"/>
              <a:t>về</a:t>
            </a:r>
            <a:r>
              <a:rPr lang="en-US" dirty="0"/>
              <a:t> </a:t>
            </a:r>
            <a:r>
              <a:rPr lang="en-US" dirty="0" err="1"/>
              <a:t>kiểu</a:t>
            </a:r>
            <a:r>
              <a:rPr lang="en-US" dirty="0"/>
              <a:t> </a:t>
            </a:r>
            <a:r>
              <a:rPr lang="en-US" dirty="0" err="1"/>
              <a:t>chuỗi</a:t>
            </a:r>
            <a:endParaRPr lang="en-US" dirty="0"/>
          </a:p>
          <a:p>
            <a:pPr lvl="1"/>
            <a:endParaRPr lang="en-US" dirty="0"/>
          </a:p>
          <a:p>
            <a:pPr marL="457200" lvl="1" indent="0">
              <a:buNone/>
            </a:pPr>
            <a:r>
              <a:rPr lang="en-US" b="1" dirty="0">
                <a:solidFill>
                  <a:srgbClr val="FF0000"/>
                </a:solidFill>
              </a:rPr>
              <a:t>static void </a:t>
            </a:r>
            <a:r>
              <a:rPr lang="en-US" dirty="0"/>
              <a:t>Main(string[] </a:t>
            </a:r>
            <a:r>
              <a:rPr lang="en-US" dirty="0" err="1"/>
              <a:t>args</a:t>
            </a:r>
            <a:r>
              <a:rPr lang="en-US" dirty="0"/>
              <a:t>)</a:t>
            </a:r>
            <a:endParaRPr lang="en-US" sz="1200" dirty="0"/>
          </a:p>
          <a:p>
            <a:pPr marL="457200" lvl="1" indent="0">
              <a:buNone/>
            </a:pPr>
            <a:r>
              <a:rPr lang="en-US" dirty="0"/>
              <a:t>{</a:t>
            </a:r>
            <a:endParaRPr lang="en-US" sz="1200" dirty="0"/>
          </a:p>
          <a:p>
            <a:pPr marL="457200" lvl="1" indent="0">
              <a:buNone/>
            </a:pPr>
            <a:r>
              <a:rPr lang="en-US" b="1" dirty="0">
                <a:solidFill>
                  <a:srgbClr val="00B050"/>
                </a:solidFill>
              </a:rPr>
              <a:t>// In ra </a:t>
            </a:r>
            <a:r>
              <a:rPr lang="en-US" b="1" dirty="0" err="1">
                <a:solidFill>
                  <a:srgbClr val="00B050"/>
                </a:solidFill>
              </a:rPr>
              <a:t>màn</a:t>
            </a:r>
            <a:r>
              <a:rPr lang="en-US" b="1" dirty="0">
                <a:solidFill>
                  <a:srgbClr val="00B050"/>
                </a:solidFill>
              </a:rPr>
              <a:t> </a:t>
            </a:r>
            <a:r>
              <a:rPr lang="en-US" b="1" dirty="0" err="1">
                <a:solidFill>
                  <a:srgbClr val="00B050"/>
                </a:solidFill>
              </a:rPr>
              <a:t>hình</a:t>
            </a:r>
            <a:r>
              <a:rPr lang="en-US" b="1" dirty="0">
                <a:solidFill>
                  <a:srgbClr val="00B050"/>
                </a:solidFill>
              </a:rPr>
              <a:t> </a:t>
            </a:r>
            <a:r>
              <a:rPr lang="en-US" b="1" dirty="0" err="1">
                <a:solidFill>
                  <a:srgbClr val="00B050"/>
                </a:solidFill>
              </a:rPr>
              <a:t>dòng</a:t>
            </a:r>
            <a:r>
              <a:rPr lang="en-US" b="1" dirty="0">
                <a:solidFill>
                  <a:srgbClr val="00B050"/>
                </a:solidFill>
              </a:rPr>
              <a:t> </a:t>
            </a:r>
            <a:r>
              <a:rPr lang="en-US" b="1" dirty="0" err="1">
                <a:solidFill>
                  <a:srgbClr val="00B050"/>
                </a:solidFill>
              </a:rPr>
              <a:t>chữ</a:t>
            </a:r>
            <a:r>
              <a:rPr lang="en-US" b="1" dirty="0">
                <a:solidFill>
                  <a:srgbClr val="00B050"/>
                </a:solidFill>
              </a:rPr>
              <a:t> DH </a:t>
            </a:r>
            <a:r>
              <a:rPr lang="en-US" b="1" dirty="0" err="1">
                <a:solidFill>
                  <a:srgbClr val="00B050"/>
                </a:solidFill>
              </a:rPr>
              <a:t>NongLam</a:t>
            </a:r>
            <a:endParaRPr lang="en-US" sz="1200" b="1" dirty="0">
              <a:solidFill>
                <a:srgbClr val="00B050"/>
              </a:solidFill>
            </a:endParaRPr>
          </a:p>
          <a:p>
            <a:pPr marL="457200" lvl="1" indent="0">
              <a:buNone/>
            </a:pPr>
            <a:r>
              <a:rPr lang="en-US" dirty="0" err="1"/>
              <a:t>Console.Write</a:t>
            </a:r>
            <a:r>
              <a:rPr lang="en-US" dirty="0"/>
              <a:t>(“</a:t>
            </a:r>
            <a:r>
              <a:rPr lang="en-US" b="1" dirty="0">
                <a:solidFill>
                  <a:srgbClr val="000099"/>
                </a:solidFill>
              </a:rPr>
              <a:t>DH Nong Lam</a:t>
            </a:r>
            <a:r>
              <a:rPr lang="en-US" dirty="0"/>
              <a:t>");</a:t>
            </a:r>
            <a:endParaRPr lang="en-US" sz="1200" dirty="0"/>
          </a:p>
          <a:p>
            <a:pPr marL="457200" lvl="1" indent="0">
              <a:buNone/>
            </a:pPr>
            <a:r>
              <a:rPr lang="en-US" b="1" dirty="0"/>
              <a:t> </a:t>
            </a:r>
            <a:endParaRPr lang="en-US" sz="1200" dirty="0"/>
          </a:p>
          <a:p>
            <a:pPr marL="457200" lvl="1" indent="0">
              <a:buNone/>
            </a:pPr>
            <a:r>
              <a:rPr lang="en-US" b="1" dirty="0">
                <a:solidFill>
                  <a:srgbClr val="00B050"/>
                </a:solidFill>
              </a:rPr>
              <a:t>//In ra </a:t>
            </a:r>
            <a:r>
              <a:rPr lang="en-US" b="1" dirty="0" err="1">
                <a:solidFill>
                  <a:srgbClr val="00B050"/>
                </a:solidFill>
              </a:rPr>
              <a:t>màn</a:t>
            </a:r>
            <a:r>
              <a:rPr lang="en-US" b="1" dirty="0">
                <a:solidFill>
                  <a:srgbClr val="00B050"/>
                </a:solidFill>
              </a:rPr>
              <a:t> </a:t>
            </a:r>
            <a:r>
              <a:rPr lang="en-US" b="1" dirty="0" err="1">
                <a:solidFill>
                  <a:srgbClr val="00B050"/>
                </a:solidFill>
              </a:rPr>
              <a:t>hình</a:t>
            </a:r>
            <a:r>
              <a:rPr lang="en-US" b="1" dirty="0">
                <a:solidFill>
                  <a:srgbClr val="00B050"/>
                </a:solidFill>
              </a:rPr>
              <a:t> </a:t>
            </a:r>
            <a:r>
              <a:rPr lang="en-US" b="1" dirty="0" err="1">
                <a:solidFill>
                  <a:srgbClr val="00B050"/>
                </a:solidFill>
              </a:rPr>
              <a:t>số</a:t>
            </a:r>
            <a:r>
              <a:rPr lang="en-US" b="1" dirty="0">
                <a:solidFill>
                  <a:srgbClr val="00B050"/>
                </a:solidFill>
              </a:rPr>
              <a:t> 10</a:t>
            </a:r>
          </a:p>
          <a:p>
            <a:pPr marL="457200" lvl="1" indent="0">
              <a:buNone/>
            </a:pPr>
            <a:r>
              <a:rPr lang="en-US" dirty="0" err="1"/>
              <a:t>Console.Write</a:t>
            </a:r>
            <a:r>
              <a:rPr lang="en-US" dirty="0"/>
              <a:t>(10);</a:t>
            </a:r>
            <a:endParaRPr lang="en-US" sz="1200" dirty="0"/>
          </a:p>
          <a:p>
            <a:pPr lvl="1"/>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4</a:t>
            </a:fld>
            <a:endParaRPr lang="en-US"/>
          </a:p>
        </p:txBody>
      </p:sp>
      <p:sp>
        <p:nvSpPr>
          <p:cNvPr id="7" name="Rectangle 6"/>
          <p:cNvSpPr/>
          <p:nvPr/>
        </p:nvSpPr>
        <p:spPr>
          <a:xfrm>
            <a:off x="250723" y="3465871"/>
            <a:ext cx="7492180" cy="24482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57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Nhập xuất trong C#</a:t>
            </a:r>
          </a:p>
        </p:txBody>
      </p:sp>
      <p:sp>
        <p:nvSpPr>
          <p:cNvPr id="3" name="Content Placeholder 2"/>
          <p:cNvSpPr>
            <a:spLocks noGrp="1"/>
          </p:cNvSpPr>
          <p:nvPr>
            <p:ph idx="1"/>
          </p:nvPr>
        </p:nvSpPr>
        <p:spPr>
          <a:xfrm>
            <a:off x="162232" y="1027541"/>
            <a:ext cx="8422210" cy="5223134"/>
          </a:xfrm>
        </p:spPr>
        <p:txBody>
          <a:bodyPr>
            <a:normAutofit/>
          </a:bodyPr>
          <a:lstStyle/>
          <a:p>
            <a:pPr>
              <a:lnSpc>
                <a:spcPct val="120000"/>
              </a:lnSpc>
              <a:spcBef>
                <a:spcPts val="0"/>
              </a:spcBef>
            </a:pPr>
            <a:r>
              <a:rPr lang="en-US" sz="2600" b="1" dirty="0" err="1">
                <a:solidFill>
                  <a:srgbClr val="000099"/>
                </a:solidFill>
              </a:rPr>
              <a:t>Console.WriteLine</a:t>
            </a:r>
            <a:r>
              <a:rPr lang="en-US" sz="2600" b="1" dirty="0">
                <a:solidFill>
                  <a:srgbClr val="000099"/>
                </a:solidFill>
              </a:rPr>
              <a:t>();</a:t>
            </a:r>
          </a:p>
          <a:p>
            <a:pPr lvl="1">
              <a:lnSpc>
                <a:spcPct val="120000"/>
              </a:lnSpc>
              <a:spcBef>
                <a:spcPts val="0"/>
              </a:spcBef>
            </a:pPr>
            <a:r>
              <a:rPr lang="en-US" sz="1800" b="1" dirty="0" err="1"/>
              <a:t>Cú</a:t>
            </a:r>
            <a:r>
              <a:rPr lang="en-US" sz="1800" b="1" dirty="0"/>
              <a:t> </a:t>
            </a:r>
            <a:r>
              <a:rPr lang="en-US" sz="1800" b="1" dirty="0" err="1"/>
              <a:t>pháp</a:t>
            </a:r>
            <a:r>
              <a:rPr lang="en-US" sz="1800" b="1" dirty="0"/>
              <a:t>:</a:t>
            </a:r>
            <a:endParaRPr lang="en-US" sz="1800" dirty="0"/>
          </a:p>
          <a:p>
            <a:pPr lvl="2">
              <a:lnSpc>
                <a:spcPct val="120000"/>
              </a:lnSpc>
            </a:pPr>
            <a:r>
              <a:rPr lang="en-US" sz="1800" dirty="0" err="1"/>
              <a:t>Console.</a:t>
            </a:r>
            <a:r>
              <a:rPr lang="en-US" sz="1800" b="1" dirty="0" err="1">
                <a:solidFill>
                  <a:srgbClr val="FF0000"/>
                </a:solidFill>
              </a:rPr>
              <a:t>WriteLine</a:t>
            </a:r>
            <a:r>
              <a:rPr lang="en-US" sz="1800" dirty="0"/>
              <a:t>(&lt;</a:t>
            </a:r>
            <a:r>
              <a:rPr lang="en-US" sz="1800" dirty="0" err="1"/>
              <a:t>giá</a:t>
            </a:r>
            <a:r>
              <a:rPr lang="en-US" sz="1800" dirty="0"/>
              <a:t> </a:t>
            </a:r>
            <a:r>
              <a:rPr lang="en-US" sz="1800" dirty="0" err="1"/>
              <a:t>trị</a:t>
            </a:r>
            <a:r>
              <a:rPr lang="en-US" sz="1800" dirty="0"/>
              <a:t> </a:t>
            </a:r>
            <a:r>
              <a:rPr lang="en-US" sz="1800" dirty="0" err="1"/>
              <a:t>cần</a:t>
            </a:r>
            <a:r>
              <a:rPr lang="en-US" sz="1800" dirty="0"/>
              <a:t> in ra </a:t>
            </a:r>
            <a:r>
              <a:rPr lang="en-US" sz="1800" dirty="0" err="1"/>
              <a:t>màn</a:t>
            </a:r>
            <a:r>
              <a:rPr lang="en-US" sz="1800" dirty="0"/>
              <a:t> </a:t>
            </a:r>
            <a:r>
              <a:rPr lang="en-US" sz="1800" dirty="0" err="1"/>
              <a:t>hình</a:t>
            </a:r>
            <a:r>
              <a:rPr lang="en-US" sz="1800" dirty="0"/>
              <a:t>&gt;);</a:t>
            </a:r>
          </a:p>
          <a:p>
            <a:pPr lvl="1">
              <a:lnSpc>
                <a:spcPct val="120000"/>
              </a:lnSpc>
              <a:spcBef>
                <a:spcPts val="0"/>
              </a:spcBef>
            </a:pPr>
            <a:r>
              <a:rPr lang="en-US" sz="1800" b="1" dirty="0"/>
              <a:t>Ý </a:t>
            </a:r>
            <a:r>
              <a:rPr lang="en-US" sz="1800" b="1" dirty="0" err="1"/>
              <a:t>nghĩa</a:t>
            </a:r>
            <a:r>
              <a:rPr lang="en-US" sz="1800" b="1" dirty="0"/>
              <a:t>:</a:t>
            </a:r>
          </a:p>
          <a:p>
            <a:pPr lvl="2">
              <a:lnSpc>
                <a:spcPct val="110000"/>
              </a:lnSpc>
            </a:pPr>
            <a:r>
              <a:rPr lang="en-US" sz="1600" dirty="0" err="1"/>
              <a:t>Lệnh</a:t>
            </a:r>
            <a:r>
              <a:rPr lang="en-US" sz="1600" dirty="0"/>
              <a:t> </a:t>
            </a:r>
            <a:r>
              <a:rPr lang="en-US" sz="1600" dirty="0" err="1"/>
              <a:t>này</a:t>
            </a:r>
            <a:r>
              <a:rPr lang="en-US" sz="1600" dirty="0"/>
              <a:t> </a:t>
            </a:r>
            <a:r>
              <a:rPr lang="en-US" sz="1600" dirty="0" err="1"/>
              <a:t>cũng</a:t>
            </a:r>
            <a:r>
              <a:rPr lang="en-US" sz="1600" dirty="0"/>
              <a:t> </a:t>
            </a:r>
            <a:r>
              <a:rPr lang="en-US" sz="1600" dirty="0" err="1"/>
              <a:t>tượng</a:t>
            </a:r>
            <a:r>
              <a:rPr lang="en-US" sz="1600" dirty="0"/>
              <a:t> </a:t>
            </a:r>
            <a:r>
              <a:rPr lang="en-US" sz="1600" dirty="0" err="1"/>
              <a:t>tự</a:t>
            </a:r>
            <a:r>
              <a:rPr lang="en-US" sz="1600" dirty="0"/>
              <a:t> </a:t>
            </a:r>
            <a:r>
              <a:rPr lang="en-US" sz="1600" dirty="0" err="1"/>
              <a:t>như</a:t>
            </a:r>
            <a:r>
              <a:rPr lang="en-US" sz="1600" dirty="0"/>
              <a:t> </a:t>
            </a:r>
            <a:r>
              <a:rPr lang="en-US" sz="1600" dirty="0" err="1"/>
              <a:t>Console.Write</a:t>
            </a:r>
            <a:r>
              <a:rPr lang="en-US" sz="1600" dirty="0"/>
              <a:t>() </a:t>
            </a:r>
            <a:r>
              <a:rPr lang="en-US" sz="1600" dirty="0" err="1"/>
              <a:t>nhưng</a:t>
            </a:r>
            <a:r>
              <a:rPr lang="en-US" sz="1600" dirty="0"/>
              <a:t> </a:t>
            </a:r>
            <a:r>
              <a:rPr lang="en-US" sz="1600" dirty="0" err="1"/>
              <a:t>khi</a:t>
            </a:r>
            <a:r>
              <a:rPr lang="en-US" sz="1600" dirty="0"/>
              <a:t> in </a:t>
            </a:r>
            <a:r>
              <a:rPr lang="en-US" sz="1600" dirty="0" err="1"/>
              <a:t>giá</a:t>
            </a:r>
            <a:r>
              <a:rPr lang="en-US" sz="1600" dirty="0"/>
              <a:t> </a:t>
            </a:r>
            <a:r>
              <a:rPr lang="en-US" sz="1600" dirty="0" err="1"/>
              <a:t>trị</a:t>
            </a:r>
            <a:r>
              <a:rPr lang="en-US" sz="1600" dirty="0"/>
              <a:t> ra </a:t>
            </a:r>
            <a:r>
              <a:rPr lang="en-US" sz="1600" dirty="0" err="1"/>
              <a:t>màn</a:t>
            </a:r>
            <a:r>
              <a:rPr lang="en-US" sz="1600" dirty="0"/>
              <a:t> </a:t>
            </a:r>
            <a:r>
              <a:rPr lang="en-US" sz="1600" dirty="0" err="1"/>
              <a:t>hình</a:t>
            </a:r>
            <a:r>
              <a:rPr lang="en-US" sz="1600" dirty="0"/>
              <a:t> </a:t>
            </a:r>
            <a:r>
              <a:rPr lang="en-US" sz="1600" dirty="0" err="1"/>
              <a:t>sẽ</a:t>
            </a:r>
            <a:r>
              <a:rPr lang="en-US" sz="1600" dirty="0"/>
              <a:t> </a:t>
            </a:r>
            <a:r>
              <a:rPr lang="en-US" sz="1600" dirty="0" err="1"/>
              <a:t>tự</a:t>
            </a:r>
            <a:r>
              <a:rPr lang="en-US" sz="1600" dirty="0"/>
              <a:t> </a:t>
            </a:r>
            <a:r>
              <a:rPr lang="en-US" sz="1600" dirty="0" err="1"/>
              <a:t>động</a:t>
            </a:r>
            <a:r>
              <a:rPr lang="en-US" sz="1600" dirty="0"/>
              <a:t> </a:t>
            </a:r>
            <a:r>
              <a:rPr lang="en-US" sz="1600" dirty="0" err="1"/>
              <a:t>đưa</a:t>
            </a:r>
            <a:r>
              <a:rPr lang="en-US" sz="1600" dirty="0"/>
              <a:t> con </a:t>
            </a:r>
            <a:r>
              <a:rPr lang="en-US" sz="1600" dirty="0" err="1"/>
              <a:t>trỏ</a:t>
            </a:r>
            <a:r>
              <a:rPr lang="en-US" sz="1600" dirty="0"/>
              <a:t> </a:t>
            </a:r>
            <a:r>
              <a:rPr lang="en-US" sz="1600" dirty="0" err="1"/>
              <a:t>xuống</a:t>
            </a:r>
            <a:r>
              <a:rPr lang="en-US" sz="1600" dirty="0"/>
              <a:t> </a:t>
            </a:r>
            <a:r>
              <a:rPr lang="en-US" sz="1600" dirty="0" err="1"/>
              <a:t>dòng</a:t>
            </a:r>
            <a:r>
              <a:rPr lang="en-US" sz="1600" dirty="0"/>
              <a:t>.</a:t>
            </a:r>
          </a:p>
          <a:p>
            <a:pPr lvl="2">
              <a:lnSpc>
                <a:spcPct val="110000"/>
              </a:lnSpc>
            </a:pPr>
            <a:r>
              <a:rPr lang="en-US" sz="1600" dirty="0" err="1"/>
              <a:t>Ngoài</a:t>
            </a:r>
            <a:r>
              <a:rPr lang="en-US" sz="1600" dirty="0"/>
              <a:t> ra, </a:t>
            </a:r>
            <a:r>
              <a:rPr lang="en-US" sz="1600" dirty="0" err="1"/>
              <a:t>để</a:t>
            </a:r>
            <a:r>
              <a:rPr lang="en-US" sz="1600" dirty="0"/>
              <a:t> </a:t>
            </a:r>
            <a:r>
              <a:rPr lang="en-US" sz="1600" dirty="0" err="1"/>
              <a:t>xuống</a:t>
            </a:r>
            <a:r>
              <a:rPr lang="en-US" sz="1600" dirty="0"/>
              <a:t> </a:t>
            </a:r>
            <a:r>
              <a:rPr lang="en-US" sz="1600" dirty="0" err="1"/>
              <a:t>dòng</a:t>
            </a:r>
            <a:r>
              <a:rPr lang="en-US" sz="1600" dirty="0"/>
              <a:t> ta </a:t>
            </a:r>
            <a:r>
              <a:rPr lang="en-US" sz="1600" dirty="0" err="1"/>
              <a:t>có</a:t>
            </a:r>
            <a:r>
              <a:rPr lang="en-US" sz="1600" dirty="0"/>
              <a:t> </a:t>
            </a:r>
            <a:r>
              <a:rPr lang="en-US" sz="1600" dirty="0" err="1"/>
              <a:t>thể</a:t>
            </a:r>
            <a:r>
              <a:rPr lang="en-US" sz="1600" dirty="0"/>
              <a:t> </a:t>
            </a:r>
            <a:r>
              <a:rPr lang="en-US" sz="1600" dirty="0" err="1"/>
              <a:t>sử</a:t>
            </a:r>
            <a:r>
              <a:rPr lang="en-US" sz="1600" dirty="0"/>
              <a:t> </a:t>
            </a:r>
            <a:r>
              <a:rPr lang="en-US" sz="1600" dirty="0" err="1"/>
              <a:t>dụng</a:t>
            </a:r>
            <a:r>
              <a:rPr lang="en-US" sz="1600" dirty="0"/>
              <a:t> </a:t>
            </a:r>
            <a:r>
              <a:rPr lang="en-US" sz="1600" dirty="0" err="1"/>
              <a:t>ký</a:t>
            </a:r>
            <a:r>
              <a:rPr lang="en-US" sz="1600" dirty="0"/>
              <a:t> </a:t>
            </a:r>
            <a:r>
              <a:rPr lang="en-US" sz="1600" dirty="0" err="1"/>
              <a:t>tự</a:t>
            </a:r>
            <a:r>
              <a:rPr lang="en-US" sz="1600" dirty="0"/>
              <a:t> </a:t>
            </a:r>
            <a:r>
              <a:rPr lang="en-US" sz="1600" dirty="0" err="1"/>
              <a:t>đặc</a:t>
            </a:r>
            <a:r>
              <a:rPr lang="en-US" sz="1600" dirty="0"/>
              <a:t> </a:t>
            </a:r>
            <a:r>
              <a:rPr lang="en-US" sz="1600" dirty="0" err="1"/>
              <a:t>biệt</a:t>
            </a:r>
            <a:r>
              <a:rPr lang="en-US" sz="1600" dirty="0"/>
              <a:t>: </a:t>
            </a:r>
            <a:r>
              <a:rPr lang="en-US" sz="1600" dirty="0" err="1"/>
              <a:t>chúng</a:t>
            </a:r>
            <a:r>
              <a:rPr lang="en-US" sz="1600" dirty="0"/>
              <a:t> ta </a:t>
            </a:r>
            <a:r>
              <a:rPr lang="en-US" sz="1600" dirty="0" err="1"/>
              <a:t>sử</a:t>
            </a:r>
            <a:r>
              <a:rPr lang="en-US" sz="1600" dirty="0"/>
              <a:t> </a:t>
            </a:r>
            <a:r>
              <a:rPr lang="en-US" sz="1600" dirty="0" err="1"/>
              <a:t>dụng</a:t>
            </a:r>
            <a:r>
              <a:rPr lang="en-US" sz="1600" dirty="0"/>
              <a:t> </a:t>
            </a:r>
            <a:r>
              <a:rPr lang="en-US" sz="1600" dirty="0" err="1"/>
              <a:t>ký</a:t>
            </a:r>
            <a:r>
              <a:rPr lang="en-US" sz="1600" dirty="0"/>
              <a:t> </a:t>
            </a:r>
            <a:r>
              <a:rPr lang="en-US" sz="1600" dirty="0" err="1"/>
              <a:t>tự</a:t>
            </a:r>
            <a:r>
              <a:rPr lang="en-US" sz="1600" dirty="0"/>
              <a:t> “</a:t>
            </a:r>
            <a:r>
              <a:rPr lang="en-US" sz="1600" b="1" dirty="0"/>
              <a:t>\n</a:t>
            </a:r>
            <a:r>
              <a:rPr lang="en-US" sz="1600" dirty="0"/>
              <a:t>” </a:t>
            </a:r>
          </a:p>
          <a:p>
            <a:pPr marL="914400" lvl="2" indent="0">
              <a:buNone/>
            </a:pPr>
            <a:endParaRPr lang="en-US" sz="1600" dirty="0"/>
          </a:p>
          <a:p>
            <a:pPr marL="914400" lvl="2" indent="0">
              <a:buNone/>
            </a:pPr>
            <a:r>
              <a:rPr lang="en-US" sz="1600" b="1" dirty="0">
                <a:solidFill>
                  <a:srgbClr val="FF0000"/>
                </a:solidFill>
              </a:rPr>
              <a:t>static</a:t>
            </a:r>
            <a:r>
              <a:rPr lang="en-US" sz="1600" dirty="0"/>
              <a:t> </a:t>
            </a:r>
            <a:r>
              <a:rPr lang="en-US" sz="1600" b="1" dirty="0">
                <a:solidFill>
                  <a:srgbClr val="FF0000"/>
                </a:solidFill>
              </a:rPr>
              <a:t>void</a:t>
            </a:r>
            <a:r>
              <a:rPr lang="en-US" sz="1600" dirty="0"/>
              <a:t> Main(string[] </a:t>
            </a:r>
            <a:r>
              <a:rPr lang="en-US" sz="1600" dirty="0" err="1"/>
              <a:t>args</a:t>
            </a:r>
            <a:r>
              <a:rPr lang="en-US" sz="1600" dirty="0"/>
              <a:t>){</a:t>
            </a:r>
          </a:p>
          <a:p>
            <a:pPr marL="914400" lvl="2" indent="0">
              <a:buNone/>
            </a:pPr>
            <a:r>
              <a:rPr lang="en-US" sz="1600" dirty="0" err="1"/>
              <a:t>Console.Write</a:t>
            </a:r>
            <a:r>
              <a:rPr lang="en-US" sz="1600" dirty="0"/>
              <a:t>("</a:t>
            </a:r>
            <a:r>
              <a:rPr lang="en-US" sz="1600" b="1" dirty="0">
                <a:solidFill>
                  <a:srgbClr val="000099"/>
                </a:solidFill>
              </a:rPr>
              <a:t>K team \n</a:t>
            </a:r>
            <a:r>
              <a:rPr lang="en-US" sz="1600" dirty="0"/>
              <a:t>"); </a:t>
            </a:r>
          </a:p>
          <a:p>
            <a:pPr marL="914400" lvl="2" indent="0">
              <a:buNone/>
            </a:pPr>
            <a:r>
              <a:rPr lang="en-US" sz="1600" dirty="0" err="1"/>
              <a:t>Console.WriteLine</a:t>
            </a:r>
            <a:r>
              <a:rPr lang="en-US" sz="1600" dirty="0"/>
              <a:t>(5); </a:t>
            </a:r>
          </a:p>
          <a:p>
            <a:pPr marL="914400" lvl="2" indent="0">
              <a:buNone/>
            </a:pPr>
            <a:r>
              <a:rPr lang="en-US" sz="1600" dirty="0" err="1"/>
              <a:t>Console.Write</a:t>
            </a:r>
            <a:r>
              <a:rPr lang="en-US" sz="1600" dirty="0"/>
              <a:t>(</a:t>
            </a:r>
            <a:r>
              <a:rPr lang="en-US" sz="1600" dirty="0" err="1"/>
              <a:t>Environment.NewLine</a:t>
            </a:r>
            <a:r>
              <a:rPr lang="en-US" sz="1600" dirty="0"/>
              <a:t>); </a:t>
            </a:r>
          </a:p>
          <a:p>
            <a:pPr marL="914400" lvl="2" indent="0">
              <a:buNone/>
            </a:pPr>
            <a:r>
              <a:rPr lang="en-US" sz="1600" dirty="0" err="1"/>
              <a:t>Console.Write</a:t>
            </a:r>
            <a:r>
              <a:rPr lang="en-US" sz="1600" dirty="0"/>
              <a:t>(</a:t>
            </a:r>
            <a:r>
              <a:rPr lang="en-US" sz="1600" b="1" dirty="0">
                <a:solidFill>
                  <a:srgbClr val="FF0000"/>
                </a:solidFill>
              </a:rPr>
              <a:t>true</a:t>
            </a:r>
            <a:r>
              <a:rPr lang="en-US" sz="1600" dirty="0"/>
              <a:t>);</a:t>
            </a:r>
          </a:p>
          <a:p>
            <a:pPr marL="914400" lvl="2" indent="0">
              <a:buNone/>
            </a:pPr>
            <a:r>
              <a:rPr lang="en-US" sz="1600" dirty="0" err="1"/>
              <a:t>Console.ReadLine</a:t>
            </a:r>
            <a:r>
              <a:rPr lang="en-US" sz="1600" dirty="0"/>
              <a:t>();</a:t>
            </a:r>
          </a:p>
          <a:p>
            <a:pPr marL="914400" lvl="2" indent="0">
              <a:buNone/>
            </a:pPr>
            <a:r>
              <a:rPr lang="en-US" sz="1600" dirty="0"/>
              <a:t>}</a:t>
            </a:r>
          </a:p>
          <a:p>
            <a:pPr lvl="1"/>
            <a:endParaRPr lang="en-US" sz="1800" dirty="0"/>
          </a:p>
          <a:p>
            <a:pPr lvl="1"/>
            <a:endParaRPr lang="en-US" sz="1800" dirty="0"/>
          </a:p>
          <a:p>
            <a:endParaRPr lang="en-US" sz="1800" dirty="0"/>
          </a:p>
          <a:p>
            <a:endParaRPr lang="en-US"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5</a:t>
            </a:fld>
            <a:endParaRPr lang="en-US"/>
          </a:p>
        </p:txBody>
      </p:sp>
      <p:sp>
        <p:nvSpPr>
          <p:cNvPr id="8" name="Rectangle 7"/>
          <p:cNvSpPr/>
          <p:nvPr/>
        </p:nvSpPr>
        <p:spPr>
          <a:xfrm>
            <a:off x="294024" y="4044444"/>
            <a:ext cx="4667534" cy="21017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55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Nhập xuất trong C#</a:t>
            </a:r>
          </a:p>
        </p:txBody>
      </p:sp>
      <p:sp>
        <p:nvSpPr>
          <p:cNvPr id="4" name="Date Placeholder 3"/>
          <p:cNvSpPr>
            <a:spLocks noGrp="1"/>
          </p:cNvSpPr>
          <p:nvPr>
            <p:ph type="dt" sz="half" idx="10"/>
          </p:nvPr>
        </p:nvSpPr>
        <p:spPr/>
        <p:txBody>
          <a:bodyPr/>
          <a:lstStyle/>
          <a:p>
            <a:r>
              <a:rPr lang="en-US"/>
              <a:t>01/08/2015</a:t>
            </a:r>
          </a:p>
        </p:txBody>
      </p:sp>
      <p:sp>
        <p:nvSpPr>
          <p:cNvPr id="3" name="Content Placeholder 2"/>
          <p:cNvSpPr>
            <a:spLocks noGrp="1"/>
          </p:cNvSpPr>
          <p:nvPr>
            <p:ph idx="1"/>
          </p:nvPr>
        </p:nvSpPr>
        <p:spPr>
          <a:xfrm>
            <a:off x="162231" y="1027541"/>
            <a:ext cx="8695165" cy="5223134"/>
          </a:xfrm>
        </p:spPr>
        <p:txBody>
          <a:bodyPr>
            <a:normAutofit/>
          </a:bodyPr>
          <a:lstStyle/>
          <a:p>
            <a:pPr>
              <a:lnSpc>
                <a:spcPct val="110000"/>
              </a:lnSpc>
              <a:spcBef>
                <a:spcPts val="0"/>
              </a:spcBef>
            </a:pPr>
            <a:r>
              <a:rPr lang="en-US" sz="2400" b="1" dirty="0">
                <a:solidFill>
                  <a:srgbClr val="000099"/>
                </a:solidFill>
              </a:rPr>
              <a:t>In ra </a:t>
            </a:r>
            <a:r>
              <a:rPr lang="en-US" sz="2400" b="1" dirty="0" err="1">
                <a:solidFill>
                  <a:srgbClr val="000099"/>
                </a:solidFill>
              </a:rPr>
              <a:t>giá</a:t>
            </a:r>
            <a:r>
              <a:rPr lang="en-US" sz="2400" b="1" dirty="0">
                <a:solidFill>
                  <a:srgbClr val="000099"/>
                </a:solidFill>
              </a:rPr>
              <a:t> </a:t>
            </a:r>
            <a:r>
              <a:rPr lang="en-US" sz="2400" b="1" dirty="0" err="1">
                <a:solidFill>
                  <a:srgbClr val="000099"/>
                </a:solidFill>
              </a:rPr>
              <a:t>trị</a:t>
            </a:r>
            <a:r>
              <a:rPr lang="en-US" sz="2400" b="1" dirty="0">
                <a:solidFill>
                  <a:srgbClr val="000099"/>
                </a:solidFill>
              </a:rPr>
              <a:t> </a:t>
            </a:r>
            <a:r>
              <a:rPr lang="en-US" sz="2400" b="1" dirty="0" err="1">
                <a:solidFill>
                  <a:srgbClr val="000099"/>
                </a:solidFill>
              </a:rPr>
              <a:t>của</a:t>
            </a:r>
            <a:r>
              <a:rPr lang="en-US" sz="2400" b="1" dirty="0">
                <a:solidFill>
                  <a:srgbClr val="000099"/>
                </a:solidFill>
              </a:rPr>
              <a:t> </a:t>
            </a:r>
            <a:r>
              <a:rPr lang="en-US" sz="2400" b="1" dirty="0" err="1">
                <a:solidFill>
                  <a:srgbClr val="000099"/>
                </a:solidFill>
              </a:rPr>
              <a:t>biến</a:t>
            </a:r>
            <a:r>
              <a:rPr lang="en-US" sz="2400" b="1" dirty="0">
                <a:solidFill>
                  <a:srgbClr val="000099"/>
                </a:solidFill>
              </a:rPr>
              <a:t>:</a:t>
            </a:r>
          </a:p>
          <a:p>
            <a:pPr lvl="1">
              <a:lnSpc>
                <a:spcPct val="110000"/>
              </a:lnSpc>
              <a:spcBef>
                <a:spcPts val="0"/>
              </a:spcBef>
            </a:pPr>
            <a:r>
              <a:rPr lang="en-US" sz="2200" dirty="0" err="1"/>
              <a:t>Có</a:t>
            </a:r>
            <a:r>
              <a:rPr lang="en-US" sz="2200" dirty="0"/>
              <a:t> </a:t>
            </a:r>
            <a:r>
              <a:rPr lang="en-US" sz="2200" dirty="0" err="1"/>
              <a:t>thể</a:t>
            </a:r>
            <a:r>
              <a:rPr lang="en-US" sz="2200" dirty="0"/>
              <a:t> </a:t>
            </a:r>
            <a:r>
              <a:rPr lang="en-US" sz="2200" dirty="0" err="1"/>
              <a:t>chỉ</a:t>
            </a:r>
            <a:r>
              <a:rPr lang="en-US" sz="2200" dirty="0"/>
              <a:t> </a:t>
            </a:r>
            <a:r>
              <a:rPr lang="en-US" sz="2200" dirty="0" err="1"/>
              <a:t>định</a:t>
            </a:r>
            <a:r>
              <a:rPr lang="en-US" sz="2200" dirty="0"/>
              <a:t> </a:t>
            </a:r>
            <a:r>
              <a:rPr lang="en-US" sz="2200" dirty="0" err="1"/>
              <a:t>vị</a:t>
            </a:r>
            <a:r>
              <a:rPr lang="en-US" sz="2200" dirty="0"/>
              <a:t> </a:t>
            </a:r>
            <a:r>
              <a:rPr lang="en-US" sz="2200" dirty="0" err="1"/>
              <a:t>trí</a:t>
            </a:r>
            <a:r>
              <a:rPr lang="en-US" sz="2200" dirty="0"/>
              <a:t> in ra </a:t>
            </a:r>
            <a:r>
              <a:rPr lang="en-US" sz="2200" dirty="0" err="1"/>
              <a:t>giá</a:t>
            </a:r>
            <a:r>
              <a:rPr lang="en-US" sz="2200" dirty="0"/>
              <a:t> </a:t>
            </a:r>
            <a:r>
              <a:rPr lang="en-US" sz="2200" dirty="0" err="1"/>
              <a:t>trị</a:t>
            </a:r>
            <a:r>
              <a:rPr lang="en-US" sz="2200" dirty="0"/>
              <a:t> </a:t>
            </a:r>
            <a:r>
              <a:rPr lang="en-US" sz="2200" dirty="0" err="1"/>
              <a:t>của</a:t>
            </a:r>
            <a:r>
              <a:rPr lang="en-US" sz="2200" dirty="0"/>
              <a:t> </a:t>
            </a:r>
            <a:r>
              <a:rPr lang="en-US" sz="2200" dirty="0" err="1"/>
              <a:t>biến</a:t>
            </a:r>
            <a:r>
              <a:rPr lang="en-US" sz="2200" dirty="0"/>
              <a:t> </a:t>
            </a:r>
            <a:r>
              <a:rPr lang="en-US" sz="2200" dirty="0" err="1"/>
              <a:t>trong</a:t>
            </a:r>
            <a:r>
              <a:rPr lang="en-US" sz="2200" dirty="0"/>
              <a:t> </a:t>
            </a:r>
            <a:r>
              <a:rPr lang="en-US" sz="2200" dirty="0" err="1"/>
              <a:t>chuỗi</a:t>
            </a:r>
            <a:r>
              <a:rPr lang="en-US" sz="2200" dirty="0"/>
              <a:t> </a:t>
            </a:r>
            <a:r>
              <a:rPr lang="en-US" sz="2200" dirty="0" err="1"/>
              <a:t>bằng</a:t>
            </a:r>
            <a:r>
              <a:rPr lang="en-US" sz="2200" dirty="0"/>
              <a:t> </a:t>
            </a:r>
            <a:r>
              <a:rPr lang="en-US" sz="2200" dirty="0" err="1"/>
              <a:t>cú</a:t>
            </a:r>
            <a:r>
              <a:rPr lang="en-US" sz="2200" dirty="0"/>
              <a:t> </a:t>
            </a:r>
            <a:r>
              <a:rPr lang="en-US" sz="2200" dirty="0" err="1"/>
              <a:t>pháp</a:t>
            </a:r>
            <a:r>
              <a:rPr lang="en-US" sz="2200" dirty="0"/>
              <a:t> </a:t>
            </a:r>
            <a:r>
              <a:rPr lang="en-US" sz="2200" b="1" dirty="0">
                <a:solidFill>
                  <a:srgbClr val="FF0000"/>
                </a:solidFill>
              </a:rPr>
              <a:t>{&lt;</a:t>
            </a:r>
            <a:r>
              <a:rPr lang="en-US" sz="2200" b="1" dirty="0" err="1">
                <a:solidFill>
                  <a:srgbClr val="FF0000"/>
                </a:solidFill>
              </a:rPr>
              <a:t>số</a:t>
            </a:r>
            <a:r>
              <a:rPr lang="en-US" sz="2200" b="1" dirty="0">
                <a:solidFill>
                  <a:srgbClr val="FF0000"/>
                </a:solidFill>
              </a:rPr>
              <a:t> </a:t>
            </a:r>
            <a:r>
              <a:rPr lang="en-US" sz="2200" b="1" dirty="0" err="1">
                <a:solidFill>
                  <a:srgbClr val="FF0000"/>
                </a:solidFill>
              </a:rPr>
              <a:t>đếm</a:t>
            </a:r>
            <a:r>
              <a:rPr lang="en-US" sz="2200" b="1" dirty="0">
                <a:solidFill>
                  <a:srgbClr val="FF0000"/>
                </a:solidFill>
              </a:rPr>
              <a:t>&gt;}.</a:t>
            </a:r>
          </a:p>
          <a:p>
            <a:pPr>
              <a:lnSpc>
                <a:spcPct val="110000"/>
              </a:lnSpc>
              <a:spcBef>
                <a:spcPts val="0"/>
              </a:spcBef>
            </a:pPr>
            <a:r>
              <a:rPr lang="en-US" sz="2200" b="1" dirty="0" err="1"/>
              <a:t>Ví</a:t>
            </a:r>
            <a:r>
              <a:rPr lang="en-US" sz="2200" b="1" dirty="0"/>
              <a:t> </a:t>
            </a:r>
            <a:r>
              <a:rPr lang="en-US" sz="2200" b="1" dirty="0" err="1"/>
              <a:t>dụ</a:t>
            </a:r>
            <a:r>
              <a:rPr lang="en-US" sz="2200" b="1" dirty="0"/>
              <a:t>:</a:t>
            </a:r>
            <a:endParaRPr lang="en-US" sz="2200" dirty="0"/>
          </a:p>
          <a:p>
            <a:pPr>
              <a:lnSpc>
                <a:spcPct val="110000"/>
              </a:lnSpc>
              <a:spcBef>
                <a:spcPts val="0"/>
              </a:spcBef>
            </a:pPr>
            <a:r>
              <a:rPr lang="en-US" sz="2200" dirty="0"/>
              <a:t>int a = 5; </a:t>
            </a:r>
            <a:r>
              <a:rPr lang="en-US" sz="2200" b="1" dirty="0">
                <a:solidFill>
                  <a:srgbClr val="00B050"/>
                </a:solidFill>
              </a:rPr>
              <a:t>// </a:t>
            </a:r>
            <a:r>
              <a:rPr lang="en-US" sz="2200" b="1" dirty="0" err="1">
                <a:solidFill>
                  <a:srgbClr val="00B050"/>
                </a:solidFill>
              </a:rPr>
              <a:t>khai</a:t>
            </a:r>
            <a:r>
              <a:rPr lang="en-US" sz="2200" b="1" dirty="0">
                <a:solidFill>
                  <a:srgbClr val="00B050"/>
                </a:solidFill>
              </a:rPr>
              <a:t> </a:t>
            </a:r>
            <a:r>
              <a:rPr lang="en-US" sz="2200" b="1" dirty="0" err="1">
                <a:solidFill>
                  <a:srgbClr val="00B050"/>
                </a:solidFill>
              </a:rPr>
              <a:t>báo</a:t>
            </a:r>
            <a:r>
              <a:rPr lang="en-US" sz="2200" b="1" dirty="0">
                <a:solidFill>
                  <a:srgbClr val="00B050"/>
                </a:solidFill>
              </a:rPr>
              <a:t> </a:t>
            </a:r>
            <a:r>
              <a:rPr lang="en-US" sz="2200" b="1" dirty="0" err="1">
                <a:solidFill>
                  <a:srgbClr val="00B050"/>
                </a:solidFill>
              </a:rPr>
              <a:t>biến</a:t>
            </a:r>
            <a:r>
              <a:rPr lang="en-US" sz="2200" b="1" dirty="0">
                <a:solidFill>
                  <a:srgbClr val="00B050"/>
                </a:solidFill>
              </a:rPr>
              <a:t> </a:t>
            </a:r>
            <a:r>
              <a:rPr lang="en-US" sz="2200" b="1" dirty="0" err="1">
                <a:solidFill>
                  <a:srgbClr val="00B050"/>
                </a:solidFill>
              </a:rPr>
              <a:t>kiểu</a:t>
            </a:r>
            <a:r>
              <a:rPr lang="en-US" sz="2200" b="1" dirty="0">
                <a:solidFill>
                  <a:srgbClr val="00B050"/>
                </a:solidFill>
              </a:rPr>
              <a:t> </a:t>
            </a:r>
            <a:r>
              <a:rPr lang="en-US" sz="2200" b="1" dirty="0" err="1">
                <a:solidFill>
                  <a:srgbClr val="00B050"/>
                </a:solidFill>
              </a:rPr>
              <a:t>nguyên</a:t>
            </a:r>
            <a:r>
              <a:rPr lang="en-US" sz="2200" b="1" dirty="0">
                <a:solidFill>
                  <a:srgbClr val="00B050"/>
                </a:solidFill>
              </a:rPr>
              <a:t> </a:t>
            </a:r>
            <a:r>
              <a:rPr lang="en-US" sz="2200" b="1" dirty="0" err="1">
                <a:solidFill>
                  <a:srgbClr val="00B050"/>
                </a:solidFill>
              </a:rPr>
              <a:t>có</a:t>
            </a:r>
            <a:r>
              <a:rPr lang="en-US" sz="2200" b="1" dirty="0">
                <a:solidFill>
                  <a:srgbClr val="00B050"/>
                </a:solidFill>
              </a:rPr>
              <a:t> </a:t>
            </a:r>
            <a:r>
              <a:rPr lang="en-US" sz="2200" b="1" dirty="0" err="1">
                <a:solidFill>
                  <a:srgbClr val="00B050"/>
                </a:solidFill>
              </a:rPr>
              <a:t>tên</a:t>
            </a:r>
            <a:r>
              <a:rPr lang="en-US" sz="2200" b="1" dirty="0">
                <a:solidFill>
                  <a:srgbClr val="00B050"/>
                </a:solidFill>
              </a:rPr>
              <a:t> </a:t>
            </a:r>
            <a:r>
              <a:rPr lang="en-US" sz="2200" b="1" dirty="0" err="1">
                <a:solidFill>
                  <a:srgbClr val="00B050"/>
                </a:solidFill>
              </a:rPr>
              <a:t>là</a:t>
            </a:r>
            <a:r>
              <a:rPr lang="en-US" sz="2200" b="1" dirty="0">
                <a:solidFill>
                  <a:srgbClr val="00B050"/>
                </a:solidFill>
              </a:rPr>
              <a:t> a </a:t>
            </a:r>
            <a:r>
              <a:rPr lang="en-US" sz="2200" b="1" dirty="0" err="1">
                <a:solidFill>
                  <a:srgbClr val="00B050"/>
                </a:solidFill>
              </a:rPr>
              <a:t>và</a:t>
            </a:r>
            <a:r>
              <a:rPr lang="en-US" sz="2200" b="1" dirty="0">
                <a:solidFill>
                  <a:srgbClr val="00B050"/>
                </a:solidFill>
              </a:rPr>
              <a:t> </a:t>
            </a:r>
            <a:r>
              <a:rPr lang="en-US" sz="2200" b="1" dirty="0" err="1">
                <a:solidFill>
                  <a:srgbClr val="00B050"/>
                </a:solidFill>
              </a:rPr>
              <a:t>khởi</a:t>
            </a:r>
            <a:r>
              <a:rPr lang="en-US" sz="2200" b="1" dirty="0">
                <a:solidFill>
                  <a:srgbClr val="00B050"/>
                </a:solidFill>
              </a:rPr>
              <a:t> </a:t>
            </a:r>
            <a:r>
              <a:rPr lang="en-US" sz="2200" b="1" dirty="0" err="1">
                <a:solidFill>
                  <a:srgbClr val="00B050"/>
                </a:solidFill>
              </a:rPr>
              <a:t>tạo</a:t>
            </a:r>
            <a:r>
              <a:rPr lang="en-US" sz="2200" b="1" dirty="0">
                <a:solidFill>
                  <a:srgbClr val="00B050"/>
                </a:solidFill>
              </a:rPr>
              <a:t> </a:t>
            </a:r>
            <a:r>
              <a:rPr lang="en-US" sz="2200" b="1" dirty="0" err="1">
                <a:solidFill>
                  <a:srgbClr val="00B050"/>
                </a:solidFill>
              </a:rPr>
              <a:t>giá</a:t>
            </a:r>
            <a:r>
              <a:rPr lang="en-US" sz="2200" b="1" dirty="0">
                <a:solidFill>
                  <a:srgbClr val="00B050"/>
                </a:solidFill>
              </a:rPr>
              <a:t> </a:t>
            </a:r>
            <a:r>
              <a:rPr lang="en-US" sz="2200" b="1" dirty="0" err="1">
                <a:solidFill>
                  <a:srgbClr val="00B050"/>
                </a:solidFill>
              </a:rPr>
              <a:t>trị</a:t>
            </a:r>
            <a:r>
              <a:rPr lang="en-US" sz="2200" b="1" dirty="0">
                <a:solidFill>
                  <a:srgbClr val="00B050"/>
                </a:solidFill>
              </a:rPr>
              <a:t> </a:t>
            </a:r>
            <a:r>
              <a:rPr lang="en-US" sz="2200" b="1" dirty="0" err="1">
                <a:solidFill>
                  <a:srgbClr val="00B050"/>
                </a:solidFill>
              </a:rPr>
              <a:t>là</a:t>
            </a:r>
            <a:r>
              <a:rPr lang="en-US" sz="2200" b="1" dirty="0">
                <a:solidFill>
                  <a:srgbClr val="00B050"/>
                </a:solidFill>
              </a:rPr>
              <a:t> 5.</a:t>
            </a:r>
          </a:p>
          <a:p>
            <a:pPr>
              <a:lnSpc>
                <a:spcPct val="110000"/>
              </a:lnSpc>
              <a:spcBef>
                <a:spcPts val="0"/>
              </a:spcBef>
            </a:pPr>
            <a:r>
              <a:rPr lang="en-US" sz="2200" dirty="0" err="1"/>
              <a:t>Console.Write</a:t>
            </a:r>
            <a:r>
              <a:rPr lang="en-US" sz="2200" dirty="0"/>
              <a:t>("</a:t>
            </a:r>
            <a:r>
              <a:rPr lang="en-US" sz="2200" dirty="0">
                <a:solidFill>
                  <a:srgbClr val="000099"/>
                </a:solidFill>
              </a:rPr>
              <a:t>a = {0}</a:t>
            </a:r>
            <a:r>
              <a:rPr lang="en-US" sz="2200" dirty="0"/>
              <a:t>", a); </a:t>
            </a:r>
            <a:r>
              <a:rPr lang="en-US" sz="2200" b="1" dirty="0">
                <a:solidFill>
                  <a:srgbClr val="00B050"/>
                </a:solidFill>
              </a:rPr>
              <a:t>// In ra </a:t>
            </a:r>
            <a:r>
              <a:rPr lang="en-US" sz="2200" b="1" dirty="0" err="1">
                <a:solidFill>
                  <a:srgbClr val="00B050"/>
                </a:solidFill>
              </a:rPr>
              <a:t>màn</a:t>
            </a:r>
            <a:r>
              <a:rPr lang="en-US" sz="2200" b="1" dirty="0">
                <a:solidFill>
                  <a:srgbClr val="00B050"/>
                </a:solidFill>
              </a:rPr>
              <a:t> </a:t>
            </a:r>
            <a:r>
              <a:rPr lang="en-US" sz="2200" b="1" dirty="0" err="1">
                <a:solidFill>
                  <a:srgbClr val="00B050"/>
                </a:solidFill>
              </a:rPr>
              <a:t>hình</a:t>
            </a:r>
            <a:r>
              <a:rPr lang="en-US" sz="2200" b="1" dirty="0">
                <a:solidFill>
                  <a:srgbClr val="00B050"/>
                </a:solidFill>
              </a:rPr>
              <a:t> </a:t>
            </a:r>
            <a:r>
              <a:rPr lang="en-US" sz="2200" b="1" dirty="0" err="1">
                <a:solidFill>
                  <a:srgbClr val="00B050"/>
                </a:solidFill>
              </a:rPr>
              <a:t>giá</a:t>
            </a:r>
            <a:r>
              <a:rPr lang="en-US" sz="2200" b="1" dirty="0">
                <a:solidFill>
                  <a:srgbClr val="00B050"/>
                </a:solidFill>
              </a:rPr>
              <a:t> </a:t>
            </a:r>
            <a:r>
              <a:rPr lang="en-US" sz="2200" b="1" dirty="0" err="1">
                <a:solidFill>
                  <a:srgbClr val="00B050"/>
                </a:solidFill>
              </a:rPr>
              <a:t>trị</a:t>
            </a:r>
            <a:r>
              <a:rPr lang="en-US" sz="2200" b="1" dirty="0">
                <a:solidFill>
                  <a:srgbClr val="00B050"/>
                </a:solidFill>
              </a:rPr>
              <a:t> "a = 5".</a:t>
            </a:r>
          </a:p>
          <a:p>
            <a:pPr>
              <a:lnSpc>
                <a:spcPct val="110000"/>
              </a:lnSpc>
              <a:spcBef>
                <a:spcPts val="0"/>
              </a:spcBef>
            </a:pPr>
            <a:r>
              <a:rPr lang="en-US" sz="2200" b="1" dirty="0" err="1"/>
              <a:t>Cú</a:t>
            </a:r>
            <a:r>
              <a:rPr lang="en-US" sz="2200" b="1" dirty="0"/>
              <a:t> </a:t>
            </a:r>
            <a:r>
              <a:rPr lang="en-US" sz="2200" b="1" dirty="0" err="1"/>
              <a:t>pháp</a:t>
            </a:r>
            <a:r>
              <a:rPr lang="en-US" sz="2200" b="1" dirty="0"/>
              <a:t> </a:t>
            </a:r>
            <a:r>
              <a:rPr lang="en-US" sz="2200" b="1" dirty="0" err="1"/>
              <a:t>chung</a:t>
            </a:r>
            <a:r>
              <a:rPr lang="en-US" sz="2200" b="1" dirty="0"/>
              <a:t>:</a:t>
            </a:r>
            <a:endParaRPr lang="en-US" sz="2200" dirty="0"/>
          </a:p>
          <a:p>
            <a:pPr>
              <a:lnSpc>
                <a:spcPct val="110000"/>
              </a:lnSpc>
              <a:spcBef>
                <a:spcPts val="0"/>
              </a:spcBef>
            </a:pPr>
            <a:r>
              <a:rPr lang="en-US" sz="2200" dirty="0" err="1"/>
              <a:t>Console.</a:t>
            </a:r>
            <a:r>
              <a:rPr lang="en-US" sz="2200" b="1" dirty="0" err="1"/>
              <a:t>Write</a:t>
            </a:r>
            <a:r>
              <a:rPr lang="en-US" sz="2200" dirty="0"/>
              <a:t>("</a:t>
            </a:r>
            <a:r>
              <a:rPr lang="en-US" sz="2200" dirty="0">
                <a:solidFill>
                  <a:srgbClr val="000099"/>
                </a:solidFill>
              </a:rPr>
              <a:t>{0} {1} {2} {...}</a:t>
            </a:r>
            <a:r>
              <a:rPr lang="en-US" sz="2200" dirty="0"/>
              <a:t>", </a:t>
            </a:r>
            <a:r>
              <a:rPr lang="en-US" sz="2200" b="1" dirty="0">
                <a:solidFill>
                  <a:srgbClr val="00B050"/>
                </a:solidFill>
              </a:rPr>
              <a:t>&lt;</a:t>
            </a:r>
            <a:r>
              <a:rPr lang="en-US" sz="2200" b="1" dirty="0" err="1">
                <a:solidFill>
                  <a:srgbClr val="00B050"/>
                </a:solidFill>
              </a:rPr>
              <a:t>giá</a:t>
            </a:r>
            <a:r>
              <a:rPr lang="en-US" sz="2200" b="1" dirty="0">
                <a:solidFill>
                  <a:srgbClr val="00B050"/>
                </a:solidFill>
              </a:rPr>
              <a:t> </a:t>
            </a:r>
            <a:r>
              <a:rPr lang="en-US" sz="2200" b="1" dirty="0" err="1">
                <a:solidFill>
                  <a:srgbClr val="00B050"/>
                </a:solidFill>
              </a:rPr>
              <a:t>trị</a:t>
            </a:r>
            <a:r>
              <a:rPr lang="en-US" sz="2200" b="1" dirty="0">
                <a:solidFill>
                  <a:srgbClr val="00B050"/>
                </a:solidFill>
              </a:rPr>
              <a:t> 0&gt;, &lt;</a:t>
            </a:r>
            <a:r>
              <a:rPr lang="en-US" sz="2200" b="1" dirty="0" err="1">
                <a:solidFill>
                  <a:srgbClr val="00B050"/>
                </a:solidFill>
              </a:rPr>
              <a:t>giá</a:t>
            </a:r>
            <a:r>
              <a:rPr lang="en-US" sz="2200" b="1" dirty="0">
                <a:solidFill>
                  <a:srgbClr val="00B050"/>
                </a:solidFill>
              </a:rPr>
              <a:t> </a:t>
            </a:r>
            <a:r>
              <a:rPr lang="en-US" sz="2200" b="1" dirty="0" err="1">
                <a:solidFill>
                  <a:srgbClr val="00B050"/>
                </a:solidFill>
              </a:rPr>
              <a:t>trị</a:t>
            </a:r>
            <a:r>
              <a:rPr lang="en-US" sz="2200" b="1" dirty="0">
                <a:solidFill>
                  <a:srgbClr val="00B050"/>
                </a:solidFill>
              </a:rPr>
              <a:t> 1&gt;, &lt;</a:t>
            </a:r>
            <a:r>
              <a:rPr lang="en-US" sz="2200" b="1" dirty="0" err="1">
                <a:solidFill>
                  <a:srgbClr val="00B050"/>
                </a:solidFill>
              </a:rPr>
              <a:t>giá</a:t>
            </a:r>
            <a:r>
              <a:rPr lang="en-US" sz="2200" b="1" dirty="0">
                <a:solidFill>
                  <a:srgbClr val="00B050"/>
                </a:solidFill>
              </a:rPr>
              <a:t> </a:t>
            </a:r>
            <a:r>
              <a:rPr lang="en-US" sz="2200" b="1" dirty="0" err="1">
                <a:solidFill>
                  <a:srgbClr val="00B050"/>
                </a:solidFill>
              </a:rPr>
              <a:t>trị</a:t>
            </a:r>
            <a:r>
              <a:rPr lang="en-US" sz="2200" b="1" dirty="0">
                <a:solidFill>
                  <a:srgbClr val="00B050"/>
                </a:solidFill>
              </a:rPr>
              <a:t> 2&gt;, &lt;</a:t>
            </a:r>
            <a:r>
              <a:rPr lang="en-US" sz="2200" b="1" dirty="0" err="1">
                <a:solidFill>
                  <a:srgbClr val="00B050"/>
                </a:solidFill>
              </a:rPr>
              <a:t>giá</a:t>
            </a:r>
            <a:r>
              <a:rPr lang="en-US" sz="2200" b="1" dirty="0">
                <a:solidFill>
                  <a:srgbClr val="00B050"/>
                </a:solidFill>
              </a:rPr>
              <a:t> </a:t>
            </a:r>
            <a:r>
              <a:rPr lang="en-US" sz="2200" b="1" dirty="0" err="1">
                <a:solidFill>
                  <a:srgbClr val="00B050"/>
                </a:solidFill>
              </a:rPr>
              <a:t>trị</a:t>
            </a:r>
            <a:r>
              <a:rPr lang="en-US" sz="2200" b="1" dirty="0">
                <a:solidFill>
                  <a:srgbClr val="00B050"/>
                </a:solidFill>
              </a:rPr>
              <a:t> n&gt;</a:t>
            </a:r>
            <a:r>
              <a:rPr lang="en-US" sz="2200" dirty="0"/>
              <a:t>);</a:t>
            </a:r>
          </a:p>
          <a:p>
            <a:pPr>
              <a:lnSpc>
                <a:spcPct val="110000"/>
              </a:lnSpc>
              <a:spcBef>
                <a:spcPts val="0"/>
              </a:spcBef>
            </a:pPr>
            <a:r>
              <a:rPr lang="en-US" sz="2200" b="1" dirty="0" err="1"/>
              <a:t>Trong</a:t>
            </a:r>
            <a:r>
              <a:rPr lang="en-US" sz="2200" b="1" dirty="0"/>
              <a:t> </a:t>
            </a:r>
            <a:r>
              <a:rPr lang="en-US" sz="2200" b="1" dirty="0" err="1"/>
              <a:t>đó</a:t>
            </a:r>
            <a:r>
              <a:rPr lang="en-US" sz="2200" b="1" dirty="0"/>
              <a:t>:</a:t>
            </a:r>
          </a:p>
          <a:p>
            <a:pPr lvl="0">
              <a:lnSpc>
                <a:spcPct val="110000"/>
              </a:lnSpc>
              <a:spcBef>
                <a:spcPts val="0"/>
              </a:spcBef>
            </a:pPr>
            <a:r>
              <a:rPr lang="en-US" sz="2200" b="1" dirty="0">
                <a:solidFill>
                  <a:srgbClr val="00B050"/>
                </a:solidFill>
              </a:rPr>
              <a:t>&lt;</a:t>
            </a:r>
            <a:r>
              <a:rPr lang="en-US" sz="2200" b="1" dirty="0" err="1">
                <a:solidFill>
                  <a:srgbClr val="00B050"/>
                </a:solidFill>
              </a:rPr>
              <a:t>giá</a:t>
            </a:r>
            <a:r>
              <a:rPr lang="en-US" sz="2200" b="1" dirty="0">
                <a:solidFill>
                  <a:srgbClr val="00B050"/>
                </a:solidFill>
              </a:rPr>
              <a:t> </a:t>
            </a:r>
            <a:r>
              <a:rPr lang="en-US" sz="2200" b="1" dirty="0" err="1">
                <a:solidFill>
                  <a:srgbClr val="00B050"/>
                </a:solidFill>
              </a:rPr>
              <a:t>trị</a:t>
            </a:r>
            <a:r>
              <a:rPr lang="en-US" sz="2200" b="1" dirty="0">
                <a:solidFill>
                  <a:srgbClr val="00B050"/>
                </a:solidFill>
              </a:rPr>
              <a:t> 0&gt; </a:t>
            </a:r>
            <a:r>
              <a:rPr lang="en-US" sz="2200" dirty="0" err="1"/>
              <a:t>sẽ</a:t>
            </a:r>
            <a:r>
              <a:rPr lang="en-US" sz="2200" dirty="0"/>
              <a:t> </a:t>
            </a:r>
            <a:r>
              <a:rPr lang="en-US" sz="2200" dirty="0" err="1"/>
              <a:t>được</a:t>
            </a:r>
            <a:r>
              <a:rPr lang="en-US" sz="2200" dirty="0"/>
              <a:t> </a:t>
            </a:r>
            <a:r>
              <a:rPr lang="en-US" sz="2200" dirty="0" err="1"/>
              <a:t>điền</a:t>
            </a:r>
            <a:r>
              <a:rPr lang="en-US" sz="2200" dirty="0"/>
              <a:t> </a:t>
            </a:r>
            <a:r>
              <a:rPr lang="en-US" sz="2200" dirty="0" err="1"/>
              <a:t>tương</a:t>
            </a:r>
            <a:r>
              <a:rPr lang="en-US" sz="2200" dirty="0"/>
              <a:t> </a:t>
            </a:r>
            <a:r>
              <a:rPr lang="en-US" sz="2200" dirty="0" err="1"/>
              <a:t>ứng</a:t>
            </a:r>
            <a:r>
              <a:rPr lang="en-US" sz="2200" dirty="0"/>
              <a:t> </a:t>
            </a:r>
            <a:r>
              <a:rPr lang="en-US" sz="2200" dirty="0" err="1"/>
              <a:t>vào</a:t>
            </a:r>
            <a:r>
              <a:rPr lang="en-US" sz="2200" dirty="0"/>
              <a:t> </a:t>
            </a:r>
            <a:r>
              <a:rPr lang="en-US" sz="2200" dirty="0" err="1"/>
              <a:t>vị</a:t>
            </a:r>
            <a:r>
              <a:rPr lang="en-US" sz="2200" dirty="0"/>
              <a:t> </a:t>
            </a:r>
            <a:r>
              <a:rPr lang="en-US" sz="2200" dirty="0" err="1"/>
              <a:t>trí</a:t>
            </a:r>
            <a:r>
              <a:rPr lang="en-US" sz="2200" dirty="0"/>
              <a:t> </a:t>
            </a:r>
            <a:r>
              <a:rPr lang="en-US" sz="2200" dirty="0" err="1"/>
              <a:t>số</a:t>
            </a:r>
            <a:r>
              <a:rPr lang="en-US" sz="2200" dirty="0"/>
              <a:t> </a:t>
            </a:r>
            <a:r>
              <a:rPr lang="en-US" sz="2200" b="1" dirty="0">
                <a:solidFill>
                  <a:srgbClr val="00B050"/>
                </a:solidFill>
              </a:rPr>
              <a:t>0</a:t>
            </a:r>
            <a:r>
              <a:rPr lang="en-US" sz="2200" dirty="0"/>
              <a:t> </a:t>
            </a:r>
            <a:r>
              <a:rPr lang="en-US" sz="2200" dirty="0" err="1"/>
              <a:t>tương</a:t>
            </a:r>
            <a:r>
              <a:rPr lang="en-US" sz="2200" dirty="0"/>
              <a:t> </a:t>
            </a:r>
            <a:r>
              <a:rPr lang="en-US" sz="2200" dirty="0" err="1"/>
              <a:t>tự</a:t>
            </a:r>
            <a:r>
              <a:rPr lang="en-US" sz="2200" dirty="0"/>
              <a:t> </a:t>
            </a:r>
            <a:r>
              <a:rPr lang="en-US" sz="2200" dirty="0" err="1"/>
              <a:t>như</a:t>
            </a:r>
            <a:r>
              <a:rPr lang="en-US" sz="2200" dirty="0"/>
              <a:t> </a:t>
            </a:r>
            <a:r>
              <a:rPr lang="en-US" sz="2200" dirty="0" err="1"/>
              <a:t>vậy</a:t>
            </a:r>
            <a:r>
              <a:rPr lang="en-US" sz="2200" dirty="0"/>
              <a:t> </a:t>
            </a:r>
            <a:r>
              <a:rPr lang="en-US" sz="2200" dirty="0" err="1"/>
              <a:t>cho</a:t>
            </a:r>
            <a:r>
              <a:rPr lang="en-US" sz="2200" dirty="0"/>
              <a:t> </a:t>
            </a:r>
            <a:r>
              <a:rPr lang="en-US" sz="2200" dirty="0" err="1"/>
              <a:t>các</a:t>
            </a:r>
            <a:r>
              <a:rPr lang="en-US" sz="2200" dirty="0"/>
              <a:t> </a:t>
            </a:r>
            <a:r>
              <a:rPr lang="en-US" sz="2200" dirty="0" err="1"/>
              <a:t>giá</a:t>
            </a:r>
            <a:r>
              <a:rPr lang="en-US" sz="2200" dirty="0"/>
              <a:t> </a:t>
            </a:r>
            <a:r>
              <a:rPr lang="en-US" sz="2200" dirty="0" err="1"/>
              <a:t>trị</a:t>
            </a:r>
            <a:r>
              <a:rPr lang="en-US" sz="2200" dirty="0"/>
              <a:t> </a:t>
            </a:r>
            <a:r>
              <a:rPr lang="en-US" sz="2200" dirty="0" err="1"/>
              <a:t>còn</a:t>
            </a:r>
            <a:r>
              <a:rPr lang="en-US" sz="2200" dirty="0"/>
              <a:t> </a:t>
            </a:r>
            <a:r>
              <a:rPr lang="en-US" sz="2200" dirty="0" err="1"/>
              <a:t>lại</a:t>
            </a:r>
            <a:r>
              <a:rPr lang="en-US" sz="2200" dirty="0"/>
              <a:t>.</a:t>
            </a:r>
          </a:p>
          <a:p>
            <a:pPr lvl="1"/>
            <a:endParaRPr lang="en-US" sz="1800" dirty="0"/>
          </a:p>
          <a:p>
            <a:pPr lvl="1"/>
            <a:endParaRPr lang="en-US" sz="1800" dirty="0"/>
          </a:p>
          <a:p>
            <a:endParaRPr lang="en-US" sz="1800" dirty="0"/>
          </a:p>
          <a:p>
            <a:endParaRPr lang="en-US" sz="1800" dirty="0"/>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6</a:t>
            </a:fld>
            <a:endParaRPr lang="en-US"/>
          </a:p>
        </p:txBody>
      </p:sp>
    </p:spTree>
    <p:extLst>
      <p:ext uri="{BB962C8B-B14F-4D97-AF65-F5344CB8AC3E}">
        <p14:creationId xmlns:p14="http://schemas.microsoft.com/office/powerpoint/2010/main" val="303612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Nhập xuất trong C#</a:t>
            </a:r>
          </a:p>
        </p:txBody>
      </p:sp>
      <p:sp>
        <p:nvSpPr>
          <p:cNvPr id="3" name="Content Placeholder 2"/>
          <p:cNvSpPr>
            <a:spLocks noGrp="1"/>
          </p:cNvSpPr>
          <p:nvPr>
            <p:ph idx="1"/>
          </p:nvPr>
        </p:nvSpPr>
        <p:spPr>
          <a:xfrm>
            <a:off x="162232" y="1027541"/>
            <a:ext cx="8422210" cy="5223134"/>
          </a:xfrm>
        </p:spPr>
        <p:txBody>
          <a:bodyPr>
            <a:normAutofit/>
          </a:bodyPr>
          <a:lstStyle/>
          <a:p>
            <a:pPr>
              <a:lnSpc>
                <a:spcPct val="120000"/>
              </a:lnSpc>
              <a:spcBef>
                <a:spcPts val="0"/>
              </a:spcBef>
            </a:pPr>
            <a:r>
              <a:rPr lang="en-US" sz="2600" b="1" dirty="0" err="1">
                <a:solidFill>
                  <a:srgbClr val="000099"/>
                </a:solidFill>
              </a:rPr>
              <a:t>Console.Read</a:t>
            </a:r>
            <a:r>
              <a:rPr lang="en-US" sz="2600" b="1" dirty="0">
                <a:solidFill>
                  <a:srgbClr val="000099"/>
                </a:solidFill>
              </a:rPr>
              <a:t>();</a:t>
            </a:r>
          </a:p>
          <a:p>
            <a:pPr lvl="1">
              <a:lnSpc>
                <a:spcPct val="120000"/>
              </a:lnSpc>
              <a:spcBef>
                <a:spcPts val="0"/>
              </a:spcBef>
            </a:pPr>
            <a:r>
              <a:rPr lang="en-US" sz="1800" b="1" dirty="0" err="1"/>
              <a:t>Cú</a:t>
            </a:r>
            <a:r>
              <a:rPr lang="en-US" sz="1800" b="1" dirty="0"/>
              <a:t> </a:t>
            </a:r>
            <a:r>
              <a:rPr lang="en-US" sz="1800" b="1" dirty="0" err="1"/>
              <a:t>pháp</a:t>
            </a:r>
            <a:r>
              <a:rPr lang="en-US" sz="1800" b="1" dirty="0"/>
              <a:t>:</a:t>
            </a:r>
            <a:endParaRPr lang="en-US" sz="1800" dirty="0"/>
          </a:p>
          <a:p>
            <a:pPr lvl="2">
              <a:lnSpc>
                <a:spcPct val="120000"/>
              </a:lnSpc>
            </a:pPr>
            <a:r>
              <a:rPr lang="en-US" sz="1800" dirty="0" err="1"/>
              <a:t>Console.</a:t>
            </a:r>
            <a:r>
              <a:rPr lang="en-US" sz="1800" b="1" dirty="0" err="1">
                <a:solidFill>
                  <a:srgbClr val="FF0000"/>
                </a:solidFill>
              </a:rPr>
              <a:t>Read</a:t>
            </a:r>
            <a:r>
              <a:rPr lang="en-US" sz="1800" b="1" dirty="0">
                <a:solidFill>
                  <a:srgbClr val="FF0000"/>
                </a:solidFill>
              </a:rPr>
              <a:t>()</a:t>
            </a:r>
            <a:r>
              <a:rPr lang="en-US" sz="1800" b="1" dirty="0"/>
              <a:t>;</a:t>
            </a:r>
            <a:endParaRPr lang="en-US" sz="1800" dirty="0"/>
          </a:p>
          <a:p>
            <a:pPr lvl="1">
              <a:lnSpc>
                <a:spcPct val="120000"/>
              </a:lnSpc>
              <a:spcBef>
                <a:spcPts val="0"/>
              </a:spcBef>
            </a:pPr>
            <a:r>
              <a:rPr lang="en-US" sz="1800" b="1" dirty="0"/>
              <a:t>Ý </a:t>
            </a:r>
            <a:r>
              <a:rPr lang="en-US" sz="1800" b="1" dirty="0" err="1"/>
              <a:t>nghĩa</a:t>
            </a:r>
            <a:r>
              <a:rPr lang="en-US" sz="1800" b="1" dirty="0"/>
              <a:t>:</a:t>
            </a:r>
          </a:p>
          <a:p>
            <a:pPr lvl="2"/>
            <a:r>
              <a:rPr lang="en-US" sz="1600" dirty="0" err="1"/>
              <a:t>Đọc</a:t>
            </a:r>
            <a:r>
              <a:rPr lang="en-US" sz="1600" dirty="0"/>
              <a:t> </a:t>
            </a:r>
            <a:r>
              <a:rPr lang="en-US" sz="1600" b="1" dirty="0"/>
              <a:t>1 </a:t>
            </a:r>
            <a:r>
              <a:rPr lang="en-US" sz="1600" b="1" dirty="0" err="1"/>
              <a:t>ký</a:t>
            </a:r>
            <a:r>
              <a:rPr lang="en-US" sz="1600" b="1" dirty="0"/>
              <a:t> </a:t>
            </a:r>
            <a:r>
              <a:rPr lang="en-US" sz="1600" b="1" dirty="0" err="1"/>
              <a:t>tự</a:t>
            </a:r>
            <a:r>
              <a:rPr lang="en-US" sz="1600" dirty="0"/>
              <a:t> </a:t>
            </a:r>
            <a:r>
              <a:rPr lang="en-US" sz="1600" dirty="0" err="1"/>
              <a:t>từ</a:t>
            </a:r>
            <a:r>
              <a:rPr lang="en-US" sz="1600" dirty="0"/>
              <a:t> </a:t>
            </a:r>
            <a:r>
              <a:rPr lang="en-US" sz="1600" dirty="0" err="1"/>
              <a:t>bàn</a:t>
            </a:r>
            <a:r>
              <a:rPr lang="en-US" sz="1600" dirty="0"/>
              <a:t> </a:t>
            </a:r>
            <a:r>
              <a:rPr lang="en-US" sz="1600" dirty="0" err="1"/>
              <a:t>phím</a:t>
            </a:r>
            <a:r>
              <a:rPr lang="en-US" sz="1600" dirty="0"/>
              <a:t> </a:t>
            </a:r>
            <a:r>
              <a:rPr lang="en-US" sz="1600" dirty="0" err="1"/>
              <a:t>và</a:t>
            </a:r>
            <a:r>
              <a:rPr lang="en-US" sz="1600" dirty="0"/>
              <a:t> </a:t>
            </a:r>
            <a:r>
              <a:rPr lang="en-US" sz="1600" dirty="0" err="1"/>
              <a:t>trả</a:t>
            </a:r>
            <a:r>
              <a:rPr lang="en-US" sz="1600" dirty="0"/>
              <a:t> </a:t>
            </a:r>
            <a:r>
              <a:rPr lang="en-US" sz="1600" dirty="0" err="1"/>
              <a:t>về</a:t>
            </a:r>
            <a:r>
              <a:rPr lang="en-US" sz="1600" dirty="0"/>
              <a:t> </a:t>
            </a:r>
            <a:r>
              <a:rPr lang="en-US" sz="1600" b="1" dirty="0" err="1"/>
              <a:t>kiểu</a:t>
            </a:r>
            <a:r>
              <a:rPr lang="en-US" sz="1600" b="1" dirty="0"/>
              <a:t> </a:t>
            </a:r>
            <a:r>
              <a:rPr lang="en-US" sz="1600" b="1" dirty="0" err="1"/>
              <a:t>số</a:t>
            </a:r>
            <a:r>
              <a:rPr lang="en-US" sz="1600" b="1" dirty="0"/>
              <a:t> </a:t>
            </a:r>
            <a:r>
              <a:rPr lang="en-US" sz="1600" b="1" dirty="0" err="1"/>
              <a:t>nguyên</a:t>
            </a:r>
            <a:r>
              <a:rPr lang="en-US" sz="1600" dirty="0"/>
              <a:t> ( </a:t>
            </a:r>
            <a:r>
              <a:rPr lang="en-US" sz="1600" dirty="0" err="1"/>
              <a:t>mã</a:t>
            </a:r>
            <a:r>
              <a:rPr lang="en-US" sz="1600" dirty="0"/>
              <a:t> ASCII)</a:t>
            </a:r>
          </a:p>
          <a:p>
            <a:pPr lvl="1">
              <a:lnSpc>
                <a:spcPct val="100000"/>
              </a:lnSpc>
            </a:pPr>
            <a:r>
              <a:rPr lang="en-US" sz="1800" b="1" dirty="0" err="1"/>
              <a:t>Chú</a:t>
            </a:r>
            <a:r>
              <a:rPr lang="en-US" sz="1800" b="1" dirty="0"/>
              <a:t> ý: </a:t>
            </a:r>
            <a:r>
              <a:rPr lang="en-US" sz="1800" dirty="0" err="1"/>
              <a:t>lệnh</a:t>
            </a:r>
            <a:r>
              <a:rPr lang="en-US" sz="1800" dirty="0"/>
              <a:t> </a:t>
            </a:r>
            <a:r>
              <a:rPr lang="en-US" sz="1800" dirty="0" err="1"/>
              <a:t>này</a:t>
            </a:r>
            <a:r>
              <a:rPr lang="en-US" sz="1800" dirty="0"/>
              <a:t> </a:t>
            </a:r>
            <a:r>
              <a:rPr lang="en-US" sz="1800" dirty="0" err="1"/>
              <a:t>không</a:t>
            </a:r>
            <a:r>
              <a:rPr lang="en-US" sz="1800" dirty="0"/>
              <a:t> </a:t>
            </a:r>
            <a:r>
              <a:rPr lang="en-US" sz="1800" dirty="0" err="1"/>
              <a:t>đọc</a:t>
            </a:r>
            <a:r>
              <a:rPr lang="en-US" sz="1800" dirty="0"/>
              <a:t> </a:t>
            </a:r>
            <a:r>
              <a:rPr lang="en-US" sz="1800" dirty="0" err="1"/>
              <a:t>được</a:t>
            </a:r>
            <a:r>
              <a:rPr lang="en-US" sz="1800" dirty="0"/>
              <a:t> </a:t>
            </a:r>
            <a:r>
              <a:rPr lang="en-US" sz="1800" dirty="0" err="1"/>
              <a:t>các</a:t>
            </a:r>
            <a:r>
              <a:rPr lang="en-US" sz="1800" dirty="0"/>
              <a:t> </a:t>
            </a:r>
            <a:r>
              <a:rPr lang="en-US" sz="1800" dirty="0" err="1"/>
              <a:t>phím</a:t>
            </a:r>
            <a:r>
              <a:rPr lang="en-US" sz="1800" dirty="0"/>
              <a:t> </a:t>
            </a:r>
            <a:r>
              <a:rPr lang="en-US" sz="1800" dirty="0" err="1"/>
              <a:t>chức</a:t>
            </a:r>
            <a:r>
              <a:rPr lang="en-US" sz="1800" dirty="0"/>
              <a:t> </a:t>
            </a:r>
            <a:r>
              <a:rPr lang="en-US" sz="1800" dirty="0" err="1"/>
              <a:t>năng</a:t>
            </a:r>
            <a:r>
              <a:rPr lang="en-US" sz="1800" dirty="0"/>
              <a:t> </a:t>
            </a:r>
            <a:r>
              <a:rPr lang="en-US" sz="1800" dirty="0" err="1"/>
              <a:t>như</a:t>
            </a:r>
            <a:r>
              <a:rPr lang="en-US" sz="1800" dirty="0"/>
              <a:t> Ctrl, Shift, Alt, Caps</a:t>
            </a:r>
            <a:r>
              <a:rPr lang="en-US" sz="1800" b="1" dirty="0"/>
              <a:t> </a:t>
            </a:r>
            <a:r>
              <a:rPr lang="en-US" sz="1800" dirty="0"/>
              <a:t>Lock, Tab, . . .</a:t>
            </a:r>
          </a:p>
          <a:p>
            <a:pPr lvl="1">
              <a:lnSpc>
                <a:spcPct val="100000"/>
              </a:lnSpc>
            </a:pPr>
            <a:r>
              <a:rPr lang="en-US" sz="1800" b="1" dirty="0"/>
              <a:t>VD: </a:t>
            </a:r>
            <a:r>
              <a:rPr lang="en-US" sz="1800" dirty="0" err="1"/>
              <a:t>Lệnh</a:t>
            </a:r>
            <a:r>
              <a:rPr lang="en-US" sz="1800" dirty="0"/>
              <a:t> </a:t>
            </a:r>
            <a:r>
              <a:rPr lang="en-US" sz="1800" dirty="0" err="1"/>
              <a:t>Console.Read</a:t>
            </a:r>
            <a:r>
              <a:rPr lang="en-US" sz="1800" dirty="0"/>
              <a:t>() </a:t>
            </a:r>
            <a:r>
              <a:rPr lang="en-US" sz="1800" dirty="0" err="1"/>
              <a:t>dùng</a:t>
            </a:r>
            <a:r>
              <a:rPr lang="en-US" sz="1800" dirty="0"/>
              <a:t> </a:t>
            </a:r>
            <a:r>
              <a:rPr lang="en-US" sz="1800" dirty="0" err="1"/>
              <a:t>để</a:t>
            </a:r>
            <a:r>
              <a:rPr lang="en-US" sz="1800" dirty="0"/>
              <a:t> </a:t>
            </a:r>
            <a:r>
              <a:rPr lang="en-US" sz="1800" dirty="0" err="1"/>
              <a:t>đọc</a:t>
            </a:r>
            <a:r>
              <a:rPr lang="en-US" sz="1800" dirty="0"/>
              <a:t> 1 </a:t>
            </a:r>
            <a:r>
              <a:rPr lang="en-US" sz="1800" dirty="0" err="1"/>
              <a:t>ký</a:t>
            </a:r>
            <a:r>
              <a:rPr lang="en-US" sz="1800" dirty="0"/>
              <a:t> </a:t>
            </a:r>
            <a:r>
              <a:rPr lang="en-US" sz="1800" dirty="0" err="1"/>
              <a:t>tự</a:t>
            </a:r>
            <a:r>
              <a:rPr lang="en-US" sz="1800" dirty="0"/>
              <a:t> </a:t>
            </a:r>
            <a:r>
              <a:rPr lang="en-US" sz="1800" dirty="0" err="1"/>
              <a:t>và</a:t>
            </a:r>
            <a:r>
              <a:rPr lang="en-US" sz="1800" dirty="0"/>
              <a:t> </a:t>
            </a:r>
            <a:r>
              <a:rPr lang="en-US" sz="1800" dirty="0" err="1"/>
              <a:t>trả</a:t>
            </a:r>
            <a:r>
              <a:rPr lang="en-US" sz="1800" dirty="0"/>
              <a:t> </a:t>
            </a:r>
            <a:r>
              <a:rPr lang="en-US" sz="1800" dirty="0" err="1"/>
              <a:t>về</a:t>
            </a:r>
            <a:r>
              <a:rPr lang="en-US" sz="1800" dirty="0"/>
              <a:t> 1 </a:t>
            </a:r>
            <a:r>
              <a:rPr lang="en-US" sz="1800" dirty="0" err="1"/>
              <a:t>số</a:t>
            </a:r>
            <a:r>
              <a:rPr lang="en-US" sz="1800" dirty="0"/>
              <a:t> </a:t>
            </a:r>
            <a:r>
              <a:rPr lang="en-US" sz="1800" dirty="0" err="1"/>
              <a:t>nguyên</a:t>
            </a:r>
            <a:r>
              <a:rPr lang="en-US" sz="1800" dirty="0"/>
              <a:t> </a:t>
            </a:r>
            <a:r>
              <a:rPr lang="en-US" sz="1800" dirty="0" err="1"/>
              <a:t>là</a:t>
            </a:r>
            <a:r>
              <a:rPr lang="en-US" sz="1800" dirty="0"/>
              <a:t> </a:t>
            </a:r>
            <a:r>
              <a:rPr lang="en-US" sz="1800" dirty="0" err="1"/>
              <a:t>mã</a:t>
            </a:r>
            <a:r>
              <a:rPr lang="en-US" sz="1800" dirty="0"/>
              <a:t> ASCII </a:t>
            </a:r>
            <a:r>
              <a:rPr lang="en-US" sz="1800" dirty="0" err="1"/>
              <a:t>của</a:t>
            </a:r>
            <a:r>
              <a:rPr lang="en-US" sz="1800" dirty="0"/>
              <a:t> </a:t>
            </a:r>
            <a:r>
              <a:rPr lang="en-US" sz="1800" dirty="0" err="1"/>
              <a:t>ký</a:t>
            </a:r>
            <a:r>
              <a:rPr lang="en-US" sz="1800" dirty="0"/>
              <a:t> </a:t>
            </a:r>
            <a:r>
              <a:rPr lang="en-US" sz="1800" dirty="0" err="1"/>
              <a:t>tự</a:t>
            </a:r>
            <a:r>
              <a:rPr lang="en-US" sz="1800" dirty="0"/>
              <a:t> </a:t>
            </a:r>
            <a:r>
              <a:rPr lang="en-US" sz="1800" dirty="0" err="1"/>
              <a:t>đó</a:t>
            </a:r>
            <a:r>
              <a:rPr lang="en-US" sz="1800" dirty="0"/>
              <a:t>. VD: </a:t>
            </a:r>
            <a:r>
              <a:rPr lang="en-US" sz="1800" dirty="0" err="1"/>
              <a:t>nhập</a:t>
            </a:r>
            <a:r>
              <a:rPr lang="en-US" sz="1800" dirty="0"/>
              <a:t> a </a:t>
            </a:r>
            <a:r>
              <a:rPr lang="en-US" sz="1800" dirty="0">
                <a:sym typeface="Wingdings" panose="05000000000000000000" pitchFamily="2" charset="2"/>
              </a:rPr>
              <a:t> </a:t>
            </a:r>
            <a:r>
              <a:rPr lang="en-US" sz="1800" dirty="0"/>
              <a:t>97 (</a:t>
            </a:r>
            <a:r>
              <a:rPr lang="en-US" sz="1800" dirty="0" err="1"/>
              <a:t>là</a:t>
            </a:r>
            <a:r>
              <a:rPr lang="en-US" sz="1800" dirty="0"/>
              <a:t> </a:t>
            </a:r>
            <a:r>
              <a:rPr lang="en-US" sz="1800" dirty="0" err="1"/>
              <a:t>mã</a:t>
            </a:r>
            <a:r>
              <a:rPr lang="en-US" sz="1800" dirty="0"/>
              <a:t> ASCII </a:t>
            </a:r>
            <a:r>
              <a:rPr lang="en-US" sz="1800" dirty="0" err="1"/>
              <a:t>của</a:t>
            </a:r>
            <a:r>
              <a:rPr lang="en-US" sz="1800" dirty="0"/>
              <a:t> </a:t>
            </a:r>
            <a:r>
              <a:rPr lang="en-US" sz="1800" dirty="0" err="1"/>
              <a:t>ký</a:t>
            </a:r>
            <a:r>
              <a:rPr lang="en-US" sz="1800" dirty="0"/>
              <a:t> </a:t>
            </a:r>
            <a:r>
              <a:rPr lang="en-US" sz="1800" dirty="0" err="1"/>
              <a:t>tự</a:t>
            </a:r>
            <a:r>
              <a:rPr lang="en-US" sz="1800" dirty="0"/>
              <a:t> a).</a:t>
            </a:r>
          </a:p>
          <a:p>
            <a:pPr marL="228600" lvl="1">
              <a:lnSpc>
                <a:spcPct val="120000"/>
              </a:lnSpc>
              <a:spcBef>
                <a:spcPts val="0"/>
              </a:spcBef>
              <a:buFont typeface="Wingdings" panose="05000000000000000000" pitchFamily="2" charset="2"/>
              <a:buChar char="v"/>
            </a:pPr>
            <a:r>
              <a:rPr lang="en-US" sz="2600" b="1" dirty="0" err="1">
                <a:solidFill>
                  <a:srgbClr val="000099"/>
                </a:solidFill>
              </a:rPr>
              <a:t>Console.ReadLine</a:t>
            </a:r>
            <a:r>
              <a:rPr lang="en-US" sz="2600" b="1" dirty="0">
                <a:solidFill>
                  <a:srgbClr val="000099"/>
                </a:solidFill>
              </a:rPr>
              <a:t>();</a:t>
            </a:r>
          </a:p>
          <a:p>
            <a:pPr lvl="1">
              <a:lnSpc>
                <a:spcPct val="100000"/>
              </a:lnSpc>
            </a:pPr>
            <a:r>
              <a:rPr lang="en-US" sz="1800" b="1" dirty="0"/>
              <a:t>Ý </a:t>
            </a:r>
            <a:r>
              <a:rPr lang="en-US" sz="1800" b="1" dirty="0" err="1"/>
              <a:t>nghĩa</a:t>
            </a:r>
            <a:r>
              <a:rPr lang="en-US" sz="1800" b="1" dirty="0"/>
              <a:t>: </a:t>
            </a:r>
            <a:r>
              <a:rPr lang="en-US" sz="1800" dirty="0" err="1"/>
              <a:t>Đọc</a:t>
            </a:r>
            <a:r>
              <a:rPr lang="en-US" sz="1800" dirty="0"/>
              <a:t> </a:t>
            </a:r>
            <a:r>
              <a:rPr lang="en-US" sz="1800" dirty="0" err="1"/>
              <a:t>dữ</a:t>
            </a:r>
            <a:r>
              <a:rPr lang="en-US" sz="1800" dirty="0"/>
              <a:t> </a:t>
            </a:r>
            <a:r>
              <a:rPr lang="en-US" sz="1800" dirty="0" err="1"/>
              <a:t>liệu</a:t>
            </a:r>
            <a:r>
              <a:rPr lang="en-US" sz="1800" dirty="0"/>
              <a:t> </a:t>
            </a:r>
            <a:r>
              <a:rPr lang="en-US" sz="1800" dirty="0" err="1"/>
              <a:t>từ</a:t>
            </a:r>
            <a:r>
              <a:rPr lang="en-US" sz="1800" dirty="0"/>
              <a:t> </a:t>
            </a:r>
            <a:r>
              <a:rPr lang="en-US" sz="1800" dirty="0" err="1"/>
              <a:t>bàn</a:t>
            </a:r>
            <a:r>
              <a:rPr lang="en-US" sz="1800" dirty="0"/>
              <a:t> </a:t>
            </a:r>
            <a:r>
              <a:rPr lang="en-US" sz="1800" dirty="0" err="1"/>
              <a:t>phím</a:t>
            </a:r>
            <a:r>
              <a:rPr lang="en-US" sz="1800" dirty="0"/>
              <a:t> </a:t>
            </a:r>
            <a:r>
              <a:rPr lang="en-US" sz="1800" dirty="0" err="1"/>
              <a:t>cho</a:t>
            </a:r>
            <a:r>
              <a:rPr lang="en-US" sz="1800" dirty="0"/>
              <a:t> </a:t>
            </a:r>
            <a:r>
              <a:rPr lang="en-US" sz="1800" dirty="0" err="1"/>
              <a:t>đến</a:t>
            </a:r>
            <a:r>
              <a:rPr lang="en-US" sz="1800" dirty="0"/>
              <a:t> </a:t>
            </a:r>
            <a:r>
              <a:rPr lang="en-US" sz="1800" dirty="0" err="1"/>
              <a:t>khi</a:t>
            </a:r>
            <a:r>
              <a:rPr lang="en-US" sz="1800" dirty="0"/>
              <a:t> </a:t>
            </a:r>
            <a:r>
              <a:rPr lang="en-US" sz="1800" dirty="0" err="1"/>
              <a:t>gặp</a:t>
            </a:r>
            <a:r>
              <a:rPr lang="en-US" sz="1800" dirty="0"/>
              <a:t> </a:t>
            </a:r>
            <a:r>
              <a:rPr lang="en-US" sz="1800" dirty="0" err="1"/>
              <a:t>ký</a:t>
            </a:r>
            <a:r>
              <a:rPr lang="en-US" sz="1800" dirty="0"/>
              <a:t> </a:t>
            </a:r>
            <a:r>
              <a:rPr lang="en-US" sz="1800" dirty="0" err="1"/>
              <a:t>tự</a:t>
            </a:r>
            <a:r>
              <a:rPr lang="en-US" sz="1800" dirty="0"/>
              <a:t> </a:t>
            </a:r>
            <a:r>
              <a:rPr lang="en-US" sz="1800" dirty="0" err="1"/>
              <a:t>xuống</a:t>
            </a:r>
            <a:r>
              <a:rPr lang="en-US" sz="1800" dirty="0"/>
              <a:t> </a:t>
            </a:r>
            <a:r>
              <a:rPr lang="en-US" sz="1800" dirty="0" err="1"/>
              <a:t>dòng</a:t>
            </a:r>
            <a:r>
              <a:rPr lang="en-US" sz="1800" dirty="0"/>
              <a:t> </a:t>
            </a:r>
            <a:r>
              <a:rPr lang="en-US" sz="1800" dirty="0" err="1"/>
              <a:t>thì</a:t>
            </a:r>
            <a:r>
              <a:rPr lang="en-US" sz="1800" dirty="0"/>
              <a:t> </a:t>
            </a:r>
            <a:r>
              <a:rPr lang="en-US" sz="1800" dirty="0" err="1"/>
              <a:t>dừng</a:t>
            </a:r>
            <a:r>
              <a:rPr lang="en-US" sz="1800" b="1" dirty="0"/>
              <a:t> </a:t>
            </a:r>
            <a:r>
              <a:rPr lang="en-US" sz="1800" dirty="0"/>
              <a:t>(</a:t>
            </a:r>
            <a:r>
              <a:rPr lang="en-US" sz="1800" dirty="0" err="1"/>
              <a:t>gặp</a:t>
            </a:r>
            <a:r>
              <a:rPr lang="en-US" sz="1800" dirty="0"/>
              <a:t> </a:t>
            </a:r>
            <a:r>
              <a:rPr lang="en-US" sz="1800" dirty="0" err="1"/>
              <a:t>phím</a:t>
            </a:r>
            <a:r>
              <a:rPr lang="en-US" sz="1800" dirty="0"/>
              <a:t> enter </a:t>
            </a:r>
            <a:r>
              <a:rPr lang="en-US" sz="1800" dirty="0" err="1"/>
              <a:t>thì</a:t>
            </a:r>
            <a:r>
              <a:rPr lang="en-US" sz="1800" dirty="0"/>
              <a:t> </a:t>
            </a:r>
            <a:r>
              <a:rPr lang="en-US" sz="1800" dirty="0" err="1"/>
              <a:t>dừng</a:t>
            </a:r>
            <a:r>
              <a:rPr lang="en-US" sz="1800" dirty="0"/>
              <a:t>) </a:t>
            </a:r>
            <a:r>
              <a:rPr lang="en-US" sz="1800" dirty="0" err="1"/>
              <a:t>và</a:t>
            </a:r>
            <a:r>
              <a:rPr lang="en-US" sz="1800" dirty="0"/>
              <a:t> </a:t>
            </a:r>
            <a:r>
              <a:rPr lang="en-US" sz="1800" dirty="0" err="1"/>
              <a:t>giá</a:t>
            </a:r>
            <a:r>
              <a:rPr lang="en-US" sz="1800" dirty="0"/>
              <a:t> </a:t>
            </a:r>
            <a:r>
              <a:rPr lang="en-US" sz="1800" dirty="0" err="1"/>
              <a:t>trị</a:t>
            </a:r>
            <a:r>
              <a:rPr lang="en-US" sz="1800" dirty="0"/>
              <a:t> </a:t>
            </a:r>
            <a:r>
              <a:rPr lang="en-US" sz="1800" dirty="0" err="1"/>
              <a:t>đọc</a:t>
            </a:r>
            <a:r>
              <a:rPr lang="en-US" sz="1800" dirty="0"/>
              <a:t> </a:t>
            </a:r>
            <a:r>
              <a:rPr lang="en-US" sz="1800" dirty="0" err="1"/>
              <a:t>được</a:t>
            </a:r>
            <a:r>
              <a:rPr lang="en-US" sz="1800" dirty="0"/>
              <a:t> </a:t>
            </a:r>
            <a:r>
              <a:rPr lang="en-US" sz="1800" dirty="0" err="1"/>
              <a:t>luôn</a:t>
            </a:r>
            <a:r>
              <a:rPr lang="en-US" sz="1800" dirty="0"/>
              <a:t> </a:t>
            </a:r>
            <a:r>
              <a:rPr lang="en-US" sz="1800" dirty="0" err="1"/>
              <a:t>là</a:t>
            </a:r>
            <a:r>
              <a:rPr lang="en-US" sz="1800" dirty="0"/>
              <a:t> </a:t>
            </a:r>
            <a:r>
              <a:rPr lang="en-US" sz="1800" dirty="0" err="1"/>
              <a:t>một</a:t>
            </a:r>
            <a:r>
              <a:rPr lang="en-US" sz="1800" dirty="0"/>
              <a:t> </a:t>
            </a:r>
            <a:r>
              <a:rPr lang="en-US" sz="1800" dirty="0" err="1"/>
              <a:t>chuỗi</a:t>
            </a:r>
            <a:r>
              <a:rPr lang="en-US" sz="1800" dirty="0"/>
              <a:t>.</a:t>
            </a:r>
          </a:p>
          <a:p>
            <a:pPr lvl="1"/>
            <a:endParaRPr lang="en-US" sz="1800" dirty="0"/>
          </a:p>
          <a:p>
            <a:pPr lvl="1"/>
            <a:endParaRPr lang="en-US" sz="1800" dirty="0"/>
          </a:p>
          <a:p>
            <a:pPr lvl="1"/>
            <a:endParaRPr lang="en-US" sz="1800" dirty="0"/>
          </a:p>
          <a:p>
            <a:endParaRPr lang="en-US" sz="1800" dirty="0"/>
          </a:p>
          <a:p>
            <a:endParaRPr lang="en-US"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7</a:t>
            </a:fld>
            <a:endParaRPr lang="en-US"/>
          </a:p>
        </p:txBody>
      </p:sp>
    </p:spTree>
    <p:extLst>
      <p:ext uri="{BB962C8B-B14F-4D97-AF65-F5344CB8AC3E}">
        <p14:creationId xmlns:p14="http://schemas.microsoft.com/office/powerpoint/2010/main" val="295387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Nhập xuất trong C#</a:t>
            </a:r>
          </a:p>
        </p:txBody>
      </p:sp>
      <p:sp>
        <p:nvSpPr>
          <p:cNvPr id="3" name="Content Placeholder 2"/>
          <p:cNvSpPr>
            <a:spLocks noGrp="1"/>
          </p:cNvSpPr>
          <p:nvPr>
            <p:ph idx="1"/>
          </p:nvPr>
        </p:nvSpPr>
        <p:spPr>
          <a:xfrm>
            <a:off x="162232" y="1027541"/>
            <a:ext cx="8422210" cy="5223134"/>
          </a:xfrm>
        </p:spPr>
        <p:txBody>
          <a:bodyPr>
            <a:normAutofit/>
          </a:bodyPr>
          <a:lstStyle/>
          <a:p>
            <a:pPr>
              <a:spcBef>
                <a:spcPts val="600"/>
              </a:spcBef>
              <a:spcAft>
                <a:spcPts val="600"/>
              </a:spcAft>
            </a:pPr>
            <a:endParaRPr lang="en-US" b="1" dirty="0">
              <a:solidFill>
                <a:srgbClr val="000099"/>
              </a:solidFill>
            </a:endParaRPr>
          </a:p>
          <a:p>
            <a:pPr>
              <a:spcBef>
                <a:spcPts val="600"/>
              </a:spcBef>
              <a:spcAft>
                <a:spcPts val="600"/>
              </a:spcAft>
            </a:pPr>
            <a:r>
              <a:rPr lang="en-US" b="1" dirty="0" err="1">
                <a:solidFill>
                  <a:srgbClr val="000099"/>
                </a:solidFill>
              </a:rPr>
              <a:t>Console.ReadKey</a:t>
            </a:r>
            <a:r>
              <a:rPr lang="en-US" b="1" dirty="0">
                <a:solidFill>
                  <a:srgbClr val="000099"/>
                </a:solidFill>
              </a:rPr>
              <a:t>();</a:t>
            </a:r>
          </a:p>
          <a:p>
            <a:pPr lvl="1">
              <a:lnSpc>
                <a:spcPct val="120000"/>
              </a:lnSpc>
              <a:spcBef>
                <a:spcPts val="600"/>
              </a:spcBef>
              <a:spcAft>
                <a:spcPts val="600"/>
              </a:spcAft>
            </a:pPr>
            <a:r>
              <a:rPr lang="en-US" sz="2000" b="1" dirty="0" err="1"/>
              <a:t>Cú</a:t>
            </a:r>
            <a:r>
              <a:rPr lang="en-US" sz="2000" b="1" dirty="0"/>
              <a:t> </a:t>
            </a:r>
            <a:r>
              <a:rPr lang="en-US" sz="2000" b="1" dirty="0" err="1"/>
              <a:t>pháp</a:t>
            </a:r>
            <a:r>
              <a:rPr lang="en-US" sz="2000" b="1" dirty="0"/>
              <a:t>:</a:t>
            </a:r>
            <a:endParaRPr lang="en-US" sz="2000" dirty="0"/>
          </a:p>
          <a:p>
            <a:pPr lvl="1">
              <a:spcBef>
                <a:spcPts val="600"/>
              </a:spcBef>
              <a:spcAft>
                <a:spcPts val="600"/>
              </a:spcAft>
            </a:pPr>
            <a:r>
              <a:rPr lang="en-US" sz="2000" dirty="0" err="1"/>
              <a:t>Console.</a:t>
            </a:r>
            <a:r>
              <a:rPr lang="en-US" sz="2000" b="1" dirty="0" err="1"/>
              <a:t>ReadKey</a:t>
            </a:r>
            <a:r>
              <a:rPr lang="en-US" sz="2000" dirty="0"/>
              <a:t>(&lt;</a:t>
            </a:r>
            <a:r>
              <a:rPr lang="en-US" sz="2000" b="1" dirty="0" err="1">
                <a:solidFill>
                  <a:srgbClr val="FF0000"/>
                </a:solidFill>
              </a:rPr>
              <a:t>tham</a:t>
            </a:r>
            <a:r>
              <a:rPr lang="en-US" sz="2000" b="1" dirty="0">
                <a:solidFill>
                  <a:srgbClr val="FF0000"/>
                </a:solidFill>
              </a:rPr>
              <a:t> </a:t>
            </a:r>
            <a:r>
              <a:rPr lang="en-US" sz="2000" b="1" dirty="0" err="1">
                <a:solidFill>
                  <a:srgbClr val="FF0000"/>
                </a:solidFill>
              </a:rPr>
              <a:t>số</a:t>
            </a:r>
            <a:r>
              <a:rPr lang="en-US" sz="2000" b="1" dirty="0">
                <a:solidFill>
                  <a:srgbClr val="FF0000"/>
                </a:solidFill>
              </a:rPr>
              <a:t> </a:t>
            </a:r>
            <a:r>
              <a:rPr lang="en-US" sz="2000" b="1" dirty="0" err="1">
                <a:solidFill>
                  <a:srgbClr val="FF0000"/>
                </a:solidFill>
              </a:rPr>
              <a:t>kiểu</a:t>
            </a:r>
            <a:r>
              <a:rPr lang="en-US" sz="2000" b="1" dirty="0">
                <a:solidFill>
                  <a:srgbClr val="FF0000"/>
                </a:solidFill>
              </a:rPr>
              <a:t> bool</a:t>
            </a:r>
            <a:r>
              <a:rPr lang="en-US" sz="2000" dirty="0"/>
              <a:t>&gt;)</a:t>
            </a:r>
          </a:p>
          <a:p>
            <a:pPr lvl="1">
              <a:lnSpc>
                <a:spcPct val="120000"/>
              </a:lnSpc>
              <a:spcBef>
                <a:spcPts val="600"/>
              </a:spcBef>
              <a:spcAft>
                <a:spcPts val="600"/>
              </a:spcAft>
            </a:pPr>
            <a:r>
              <a:rPr lang="en-US" sz="2000" b="1" dirty="0"/>
              <a:t>Ý </a:t>
            </a:r>
            <a:r>
              <a:rPr lang="en-US" sz="2000" b="1" dirty="0" err="1"/>
              <a:t>nghĩa</a:t>
            </a:r>
            <a:r>
              <a:rPr lang="en-US" sz="2000" b="1" dirty="0"/>
              <a:t>:</a:t>
            </a:r>
          </a:p>
          <a:p>
            <a:pPr lvl="2">
              <a:spcBef>
                <a:spcPts val="600"/>
              </a:spcBef>
              <a:spcAft>
                <a:spcPts val="600"/>
              </a:spcAft>
            </a:pPr>
            <a:r>
              <a:rPr lang="en-US" sz="1800" dirty="0" err="1"/>
              <a:t>Lệnh</a:t>
            </a:r>
            <a:r>
              <a:rPr lang="en-US" sz="1800" dirty="0"/>
              <a:t> </a:t>
            </a:r>
            <a:r>
              <a:rPr lang="en-US" sz="1800" dirty="0" err="1"/>
              <a:t>này</a:t>
            </a:r>
            <a:r>
              <a:rPr lang="en-US" sz="1800" dirty="0"/>
              <a:t> </a:t>
            </a:r>
            <a:r>
              <a:rPr lang="en-US" sz="1800" dirty="0" err="1"/>
              <a:t>cũng</a:t>
            </a:r>
            <a:r>
              <a:rPr lang="en-US" sz="1800" dirty="0"/>
              <a:t> </a:t>
            </a:r>
            <a:r>
              <a:rPr lang="en-US" sz="1800" dirty="0" err="1"/>
              <a:t>dùng</a:t>
            </a:r>
            <a:r>
              <a:rPr lang="en-US" sz="1800" dirty="0"/>
              <a:t> </a:t>
            </a:r>
            <a:r>
              <a:rPr lang="en-US" sz="1800" dirty="0" err="1"/>
              <a:t>để</a:t>
            </a:r>
            <a:r>
              <a:rPr lang="en-US" sz="1800" dirty="0"/>
              <a:t> </a:t>
            </a:r>
            <a:r>
              <a:rPr lang="en-US" sz="1800" dirty="0" err="1"/>
              <a:t>đọc</a:t>
            </a:r>
            <a:r>
              <a:rPr lang="en-US" sz="1800" dirty="0"/>
              <a:t> </a:t>
            </a:r>
            <a:r>
              <a:rPr lang="en-US" sz="1800" dirty="0" err="1"/>
              <a:t>một</a:t>
            </a:r>
            <a:r>
              <a:rPr lang="en-US" sz="1800" dirty="0"/>
              <a:t> </a:t>
            </a:r>
            <a:r>
              <a:rPr lang="en-US" sz="1800" dirty="0" err="1"/>
              <a:t>ký</a:t>
            </a:r>
            <a:r>
              <a:rPr lang="en-US" sz="1800" dirty="0"/>
              <a:t> </a:t>
            </a:r>
            <a:r>
              <a:rPr lang="en-US" sz="1800" dirty="0" err="1"/>
              <a:t>tự</a:t>
            </a:r>
            <a:r>
              <a:rPr lang="en-US" sz="1800" dirty="0"/>
              <a:t> </a:t>
            </a:r>
            <a:r>
              <a:rPr lang="en-US" sz="1800" dirty="0" err="1"/>
              <a:t>từ</a:t>
            </a:r>
            <a:r>
              <a:rPr lang="en-US" sz="1800" dirty="0"/>
              <a:t> </a:t>
            </a:r>
            <a:r>
              <a:rPr lang="en-US" sz="1800" dirty="0" err="1"/>
              <a:t>bàn</a:t>
            </a:r>
            <a:r>
              <a:rPr lang="en-US" sz="1800" dirty="0"/>
              <a:t> </a:t>
            </a:r>
            <a:r>
              <a:rPr lang="en-US" sz="1800" dirty="0" err="1"/>
              <a:t>phím</a:t>
            </a:r>
            <a:r>
              <a:rPr lang="en-US" sz="1800" dirty="0"/>
              <a:t> </a:t>
            </a:r>
          </a:p>
          <a:p>
            <a:pPr lvl="2">
              <a:lnSpc>
                <a:spcPct val="100000"/>
              </a:lnSpc>
              <a:spcBef>
                <a:spcPts val="600"/>
              </a:spcBef>
              <a:spcAft>
                <a:spcPts val="600"/>
              </a:spcAft>
            </a:pPr>
            <a:r>
              <a:rPr lang="en-US" b="1" dirty="0" err="1">
                <a:solidFill>
                  <a:srgbClr val="FF0000"/>
                </a:solidFill>
              </a:rPr>
              <a:t>Tham</a:t>
            </a:r>
            <a:r>
              <a:rPr lang="en-US" b="1" dirty="0">
                <a:solidFill>
                  <a:srgbClr val="FF0000"/>
                </a:solidFill>
              </a:rPr>
              <a:t> </a:t>
            </a:r>
            <a:r>
              <a:rPr lang="en-US" b="1" dirty="0" err="1">
                <a:solidFill>
                  <a:srgbClr val="FF0000"/>
                </a:solidFill>
              </a:rPr>
              <a:t>số</a:t>
            </a:r>
            <a:r>
              <a:rPr lang="en-US" b="1" dirty="0">
                <a:solidFill>
                  <a:srgbClr val="FF0000"/>
                </a:solidFill>
              </a:rPr>
              <a:t> </a:t>
            </a:r>
            <a:r>
              <a:rPr lang="en-US" b="1" dirty="0" err="1">
                <a:solidFill>
                  <a:srgbClr val="FF0000"/>
                </a:solidFill>
              </a:rPr>
              <a:t>kiểu</a:t>
            </a:r>
            <a:r>
              <a:rPr lang="en-US" b="1" dirty="0">
                <a:solidFill>
                  <a:srgbClr val="FF0000"/>
                </a:solidFill>
              </a:rPr>
              <a:t> bool </a:t>
            </a:r>
            <a:r>
              <a:rPr lang="en-US" dirty="0"/>
              <a:t>bao </a:t>
            </a:r>
            <a:r>
              <a:rPr lang="en-US" dirty="0" err="1"/>
              <a:t>gồm</a:t>
            </a:r>
            <a:r>
              <a:rPr lang="en-US" dirty="0"/>
              <a:t> 2 </a:t>
            </a:r>
            <a:r>
              <a:rPr lang="en-US" dirty="0" err="1"/>
              <a:t>giá</a:t>
            </a:r>
            <a:r>
              <a:rPr lang="en-US" dirty="0"/>
              <a:t> </a:t>
            </a:r>
            <a:r>
              <a:rPr lang="en-US" dirty="0" err="1"/>
              <a:t>trị</a:t>
            </a:r>
            <a:r>
              <a:rPr lang="en-US" dirty="0"/>
              <a:t>:</a:t>
            </a:r>
            <a:r>
              <a:rPr lang="en-US" b="1" dirty="0"/>
              <a:t> </a:t>
            </a:r>
            <a:r>
              <a:rPr lang="en-US" b="1" dirty="0">
                <a:solidFill>
                  <a:srgbClr val="FF0000"/>
                </a:solidFill>
              </a:rPr>
              <a:t>true </a:t>
            </a:r>
            <a:r>
              <a:rPr lang="en-US" dirty="0" err="1"/>
              <a:t>hoặc</a:t>
            </a:r>
            <a:r>
              <a:rPr lang="en-US" b="1" dirty="0"/>
              <a:t> </a:t>
            </a:r>
            <a:r>
              <a:rPr lang="en-US" b="1" dirty="0">
                <a:solidFill>
                  <a:srgbClr val="FF0000"/>
                </a:solidFill>
              </a:rPr>
              <a:t>false</a:t>
            </a:r>
            <a:r>
              <a:rPr lang="en-US" dirty="0"/>
              <a:t>. </a:t>
            </a:r>
            <a:r>
              <a:rPr lang="en-US" dirty="0" err="1"/>
              <a:t>Nếu</a:t>
            </a:r>
            <a:r>
              <a:rPr lang="en-US" dirty="0"/>
              <a:t> </a:t>
            </a:r>
            <a:r>
              <a:rPr lang="en-US" dirty="0" err="1"/>
              <a:t>truyền</a:t>
            </a:r>
            <a:r>
              <a:rPr lang="en-US" dirty="0"/>
              <a:t> </a:t>
            </a:r>
            <a:r>
              <a:rPr lang="en-US" dirty="0" err="1"/>
              <a:t>vào</a:t>
            </a:r>
            <a:r>
              <a:rPr lang="en-US" b="1" dirty="0"/>
              <a:t> </a:t>
            </a:r>
            <a:r>
              <a:rPr lang="en-US" dirty="0">
                <a:solidFill>
                  <a:srgbClr val="FF0000"/>
                </a:solidFill>
              </a:rPr>
              <a:t>true</a:t>
            </a:r>
            <a:r>
              <a:rPr lang="en-US" dirty="0"/>
              <a:t> </a:t>
            </a:r>
            <a:r>
              <a:rPr lang="en-US" dirty="0" err="1"/>
              <a:t>thì</a:t>
            </a:r>
            <a:r>
              <a:rPr lang="en-US" dirty="0"/>
              <a:t> </a:t>
            </a:r>
            <a:r>
              <a:rPr lang="en-US" dirty="0" err="1"/>
              <a:t>phím</a:t>
            </a:r>
            <a:r>
              <a:rPr lang="en-US" dirty="0"/>
              <a:t> </a:t>
            </a:r>
            <a:r>
              <a:rPr lang="en-US" dirty="0" err="1"/>
              <a:t>được</a:t>
            </a:r>
            <a:r>
              <a:rPr lang="en-US" dirty="0"/>
              <a:t> </a:t>
            </a:r>
            <a:r>
              <a:rPr lang="en-US" dirty="0" err="1"/>
              <a:t>nhấn</a:t>
            </a:r>
            <a:r>
              <a:rPr lang="en-US" dirty="0"/>
              <a:t> </a:t>
            </a:r>
            <a:r>
              <a:rPr lang="en-US" dirty="0" err="1"/>
              <a:t>sẽ</a:t>
            </a:r>
            <a:r>
              <a:rPr lang="en-US" dirty="0"/>
              <a:t> </a:t>
            </a:r>
            <a:r>
              <a:rPr lang="en-US" dirty="0" err="1"/>
              <a:t>không</a:t>
            </a:r>
            <a:r>
              <a:rPr lang="en-US" dirty="0"/>
              <a:t> </a:t>
            </a:r>
            <a:r>
              <a:rPr lang="en-US" dirty="0" err="1"/>
              <a:t>hiển</a:t>
            </a:r>
            <a:r>
              <a:rPr lang="en-US" dirty="0"/>
              <a:t> </a:t>
            </a:r>
            <a:r>
              <a:rPr lang="en-US" dirty="0" err="1"/>
              <a:t>thị</a:t>
            </a:r>
            <a:r>
              <a:rPr lang="en-US" dirty="0"/>
              <a:t> </a:t>
            </a:r>
            <a:r>
              <a:rPr lang="en-US" dirty="0" err="1"/>
              <a:t>lên</a:t>
            </a:r>
            <a:r>
              <a:rPr lang="en-US" dirty="0"/>
              <a:t> </a:t>
            </a:r>
            <a:r>
              <a:rPr lang="en-US" dirty="0" err="1"/>
              <a:t>màn</a:t>
            </a:r>
            <a:r>
              <a:rPr lang="en-US" dirty="0"/>
              <a:t> </a:t>
            </a:r>
            <a:r>
              <a:rPr lang="en-US" dirty="0" err="1"/>
              <a:t>hình</a:t>
            </a:r>
            <a:r>
              <a:rPr lang="en-US" dirty="0"/>
              <a:t> console </a:t>
            </a:r>
            <a:r>
              <a:rPr lang="en-US" dirty="0" err="1"/>
              <a:t>mà</a:t>
            </a:r>
            <a:r>
              <a:rPr lang="en-US" dirty="0"/>
              <a:t> </a:t>
            </a:r>
            <a:r>
              <a:rPr lang="en-US" dirty="0" err="1"/>
              <a:t>được</a:t>
            </a:r>
            <a:r>
              <a:rPr lang="en-US" dirty="0"/>
              <a:t> </a:t>
            </a:r>
            <a:r>
              <a:rPr lang="en-US" dirty="0" err="1"/>
              <a:t>đọc</a:t>
            </a:r>
            <a:r>
              <a:rPr lang="en-US" dirty="0"/>
              <a:t> </a:t>
            </a:r>
            <a:r>
              <a:rPr lang="en-US" dirty="0" err="1"/>
              <a:t>ngầm</a:t>
            </a:r>
            <a:r>
              <a:rPr lang="en-US" dirty="0"/>
              <a:t> </a:t>
            </a:r>
            <a:r>
              <a:rPr lang="en-US" dirty="0" err="1"/>
              <a:t>ngược</a:t>
            </a:r>
            <a:r>
              <a:rPr lang="en-US" dirty="0"/>
              <a:t> </a:t>
            </a:r>
            <a:r>
              <a:rPr lang="en-US" dirty="0" err="1"/>
              <a:t>lại</a:t>
            </a:r>
            <a:r>
              <a:rPr lang="en-US" dirty="0"/>
              <a:t> </a:t>
            </a:r>
            <a:r>
              <a:rPr lang="en-US" dirty="0" err="1"/>
              <a:t>thì</a:t>
            </a:r>
            <a:r>
              <a:rPr lang="en-US" dirty="0"/>
              <a:t> </a:t>
            </a:r>
            <a:r>
              <a:rPr lang="en-US" dirty="0" err="1"/>
              <a:t>phím</a:t>
            </a:r>
            <a:r>
              <a:rPr lang="en-US" dirty="0"/>
              <a:t> </a:t>
            </a:r>
            <a:r>
              <a:rPr lang="en-US" dirty="0" err="1"/>
              <a:t>được</a:t>
            </a:r>
            <a:r>
              <a:rPr lang="en-US" dirty="0"/>
              <a:t> </a:t>
            </a:r>
            <a:r>
              <a:rPr lang="en-US" dirty="0" err="1"/>
              <a:t>nhấn</a:t>
            </a:r>
            <a:r>
              <a:rPr lang="en-US" dirty="0"/>
              <a:t> </a:t>
            </a:r>
            <a:r>
              <a:rPr lang="en-US" dirty="0" err="1"/>
              <a:t>sẽ</a:t>
            </a:r>
            <a:r>
              <a:rPr lang="en-US" dirty="0"/>
              <a:t> </a:t>
            </a:r>
            <a:r>
              <a:rPr lang="en-US" dirty="0" err="1"/>
              <a:t>hiển</a:t>
            </a:r>
            <a:r>
              <a:rPr lang="en-US" dirty="0"/>
              <a:t> </a:t>
            </a:r>
            <a:r>
              <a:rPr lang="en-US" dirty="0" err="1"/>
              <a:t>thị</a:t>
            </a:r>
            <a:r>
              <a:rPr lang="en-US" dirty="0"/>
              <a:t> </a:t>
            </a:r>
            <a:r>
              <a:rPr lang="en-US" dirty="0" err="1"/>
              <a:t>lên</a:t>
            </a:r>
            <a:r>
              <a:rPr lang="en-US" dirty="0"/>
              <a:t> </a:t>
            </a:r>
            <a:r>
              <a:rPr lang="en-US" dirty="0" err="1"/>
              <a:t>màn</a:t>
            </a:r>
            <a:r>
              <a:rPr lang="en-US" dirty="0"/>
              <a:t> </a:t>
            </a:r>
            <a:r>
              <a:rPr lang="en-US" dirty="0" err="1"/>
              <a:t>hình</a:t>
            </a:r>
            <a:endParaRPr lang="en-US" dirty="0"/>
          </a:p>
          <a:p>
            <a:pPr lvl="1"/>
            <a:endParaRPr lang="en-US" dirty="0"/>
          </a:p>
          <a:p>
            <a:endParaRPr lang="en-US" sz="1800" dirty="0"/>
          </a:p>
          <a:p>
            <a:endParaRPr lang="en-US"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8</a:t>
            </a:fld>
            <a:endParaRPr lang="en-US"/>
          </a:p>
        </p:txBody>
      </p:sp>
    </p:spTree>
    <p:extLst>
      <p:ext uri="{BB962C8B-B14F-4D97-AF65-F5344CB8AC3E}">
        <p14:creationId xmlns:p14="http://schemas.microsoft.com/office/powerpoint/2010/main" val="132351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a:t>Vòng</a:t>
            </a:r>
            <a:r>
              <a:rPr lang="en-US" dirty="0"/>
              <a:t> </a:t>
            </a:r>
            <a:r>
              <a:rPr lang="en-US" dirty="0" err="1"/>
              <a:t>lặp</a:t>
            </a:r>
            <a:r>
              <a:rPr lang="en-US" dirty="0"/>
              <a:t> Foreach </a:t>
            </a:r>
            <a:r>
              <a:rPr lang="en-US" dirty="0" err="1"/>
              <a:t>trong</a:t>
            </a:r>
            <a:r>
              <a:rPr lang="en-US" dirty="0"/>
              <a:t> C#</a:t>
            </a:r>
          </a:p>
        </p:txBody>
      </p:sp>
      <p:sp>
        <p:nvSpPr>
          <p:cNvPr id="3" name="Content Placeholder 2"/>
          <p:cNvSpPr>
            <a:spLocks noGrp="1"/>
          </p:cNvSpPr>
          <p:nvPr>
            <p:ph idx="1"/>
          </p:nvPr>
        </p:nvSpPr>
        <p:spPr>
          <a:xfrm>
            <a:off x="162232" y="1027541"/>
            <a:ext cx="8422210" cy="5223134"/>
          </a:xfrm>
        </p:spPr>
        <p:txBody>
          <a:bodyPr>
            <a:normAutofit fontScale="77500" lnSpcReduction="20000"/>
          </a:bodyPr>
          <a:lstStyle/>
          <a:p>
            <a:pPr marL="0" indent="0" algn="l">
              <a:buNone/>
            </a:pPr>
            <a:endParaRPr lang="en-US" b="1" i="0" dirty="0">
              <a:solidFill>
                <a:srgbClr val="222C37"/>
              </a:solidFill>
              <a:effectLst/>
              <a:latin typeface="Google Sans"/>
            </a:endParaRPr>
          </a:p>
          <a:p>
            <a:pPr marL="0" indent="0" algn="l">
              <a:lnSpc>
                <a:spcPct val="120000"/>
              </a:lnSpc>
              <a:buNone/>
            </a:pPr>
            <a:r>
              <a:rPr lang="en-US" b="1" i="0" dirty="0">
                <a:solidFill>
                  <a:srgbClr val="222C37"/>
                </a:solidFill>
                <a:effectLst/>
                <a:latin typeface="Google Sans"/>
              </a:rPr>
              <a:t>foreach </a:t>
            </a:r>
            <a:r>
              <a:rPr lang="en-US" b="0" i="0" dirty="0">
                <a:solidFill>
                  <a:srgbClr val="222C37"/>
                </a:solidFill>
                <a:effectLst/>
                <a:latin typeface="Google Sans"/>
              </a:rPr>
              <a:t>(</a:t>
            </a:r>
            <a:r>
              <a:rPr lang="en-US" b="1" i="0" dirty="0">
                <a:solidFill>
                  <a:srgbClr val="0000FF"/>
                </a:solidFill>
                <a:effectLst/>
                <a:latin typeface="Google Sans"/>
              </a:rPr>
              <a:t>&lt;</a:t>
            </a:r>
            <a:r>
              <a:rPr lang="en-US" b="1" i="0" dirty="0" err="1">
                <a:solidFill>
                  <a:srgbClr val="0000FF"/>
                </a:solidFill>
                <a:effectLst/>
                <a:latin typeface="Google Sans"/>
              </a:rPr>
              <a:t>kiểu</a:t>
            </a:r>
            <a:r>
              <a:rPr lang="en-US" b="1" i="0" dirty="0">
                <a:solidFill>
                  <a:srgbClr val="0000FF"/>
                </a:solidFill>
                <a:effectLst/>
                <a:latin typeface="Google Sans"/>
              </a:rPr>
              <a:t> </a:t>
            </a:r>
            <a:r>
              <a:rPr lang="en-US" b="1" i="0" dirty="0" err="1">
                <a:solidFill>
                  <a:srgbClr val="0000FF"/>
                </a:solidFill>
                <a:effectLst/>
                <a:latin typeface="Google Sans"/>
              </a:rPr>
              <a:t>dữ</a:t>
            </a:r>
            <a:r>
              <a:rPr lang="en-US" b="1" i="0" dirty="0">
                <a:solidFill>
                  <a:srgbClr val="0000FF"/>
                </a:solidFill>
                <a:effectLst/>
                <a:latin typeface="Google Sans"/>
              </a:rPr>
              <a:t> </a:t>
            </a:r>
            <a:r>
              <a:rPr lang="en-US" b="1" i="0" dirty="0" err="1">
                <a:solidFill>
                  <a:srgbClr val="0000FF"/>
                </a:solidFill>
                <a:effectLst/>
                <a:latin typeface="Google Sans"/>
              </a:rPr>
              <a:t>liệu</a:t>
            </a:r>
            <a:r>
              <a:rPr lang="en-US" b="1" i="0" dirty="0">
                <a:solidFill>
                  <a:srgbClr val="0000FF"/>
                </a:solidFill>
                <a:effectLst/>
                <a:latin typeface="Google Sans"/>
              </a:rPr>
              <a:t>&gt;</a:t>
            </a:r>
            <a:r>
              <a:rPr lang="en-US" b="0" i="0" dirty="0">
                <a:solidFill>
                  <a:srgbClr val="222C37"/>
                </a:solidFill>
                <a:effectLst/>
                <a:latin typeface="Google Sans"/>
              </a:rPr>
              <a:t> </a:t>
            </a:r>
            <a:r>
              <a:rPr lang="en-US" b="1" i="0" dirty="0">
                <a:solidFill>
                  <a:srgbClr val="FF8C00"/>
                </a:solidFill>
                <a:effectLst/>
                <a:latin typeface="Google Sans"/>
              </a:rPr>
              <a:t>&lt;</a:t>
            </a:r>
            <a:r>
              <a:rPr lang="en-US" b="1" i="0" dirty="0" err="1">
                <a:solidFill>
                  <a:srgbClr val="FF8C00"/>
                </a:solidFill>
                <a:effectLst/>
                <a:latin typeface="Google Sans"/>
              </a:rPr>
              <a:t>tên</a:t>
            </a:r>
            <a:r>
              <a:rPr lang="en-US" b="1" i="0" dirty="0">
                <a:solidFill>
                  <a:srgbClr val="FF8C00"/>
                </a:solidFill>
                <a:effectLst/>
                <a:latin typeface="Google Sans"/>
              </a:rPr>
              <a:t> </a:t>
            </a:r>
            <a:r>
              <a:rPr lang="en-US" b="1" i="0" dirty="0" err="1">
                <a:solidFill>
                  <a:srgbClr val="FF8C00"/>
                </a:solidFill>
                <a:effectLst/>
                <a:latin typeface="Google Sans"/>
              </a:rPr>
              <a:t>biến</a:t>
            </a:r>
            <a:r>
              <a:rPr lang="en-US" b="1" i="0" dirty="0">
                <a:solidFill>
                  <a:srgbClr val="FF8C00"/>
                </a:solidFill>
                <a:effectLst/>
                <a:latin typeface="Google Sans"/>
              </a:rPr>
              <a:t> </a:t>
            </a:r>
            <a:r>
              <a:rPr lang="en-US" b="1" i="0" dirty="0" err="1">
                <a:solidFill>
                  <a:srgbClr val="FF8C00"/>
                </a:solidFill>
                <a:effectLst/>
                <a:latin typeface="Google Sans"/>
              </a:rPr>
              <a:t>tạm</a:t>
            </a:r>
            <a:r>
              <a:rPr lang="en-US" b="1" i="0" dirty="0">
                <a:solidFill>
                  <a:srgbClr val="FF8C00"/>
                </a:solidFill>
                <a:effectLst/>
                <a:latin typeface="Google Sans"/>
              </a:rPr>
              <a:t>&gt;</a:t>
            </a:r>
            <a:r>
              <a:rPr lang="en-US" b="0" i="0" dirty="0">
                <a:solidFill>
                  <a:srgbClr val="FF8C00"/>
                </a:solidFill>
                <a:effectLst/>
                <a:latin typeface="Google Sans"/>
              </a:rPr>
              <a:t> </a:t>
            </a:r>
            <a:r>
              <a:rPr lang="en-US" b="1" i="0" dirty="0">
                <a:solidFill>
                  <a:srgbClr val="222C37"/>
                </a:solidFill>
                <a:effectLst/>
                <a:latin typeface="Google Sans"/>
              </a:rPr>
              <a:t>in </a:t>
            </a:r>
            <a:r>
              <a:rPr lang="en-US" b="1" i="0" dirty="0">
                <a:solidFill>
                  <a:srgbClr val="B22222"/>
                </a:solidFill>
                <a:effectLst/>
                <a:latin typeface="Google Sans"/>
              </a:rPr>
              <a:t>&lt;</a:t>
            </a:r>
            <a:r>
              <a:rPr lang="en-US" b="1" i="0" dirty="0" err="1">
                <a:solidFill>
                  <a:srgbClr val="B22222"/>
                </a:solidFill>
                <a:effectLst/>
                <a:latin typeface="Google Sans"/>
              </a:rPr>
              <a:t>tên</a:t>
            </a:r>
            <a:r>
              <a:rPr lang="en-US" b="1" i="0" dirty="0">
                <a:solidFill>
                  <a:srgbClr val="B22222"/>
                </a:solidFill>
                <a:effectLst/>
                <a:latin typeface="Google Sans"/>
              </a:rPr>
              <a:t> </a:t>
            </a:r>
            <a:r>
              <a:rPr lang="en-US" b="1" i="0" dirty="0" err="1">
                <a:solidFill>
                  <a:srgbClr val="B22222"/>
                </a:solidFill>
                <a:effectLst/>
                <a:latin typeface="Google Sans"/>
              </a:rPr>
              <a:t>mảng</a:t>
            </a:r>
            <a:r>
              <a:rPr lang="en-US" b="1" i="0" dirty="0">
                <a:solidFill>
                  <a:srgbClr val="B22222"/>
                </a:solidFill>
                <a:effectLst/>
                <a:latin typeface="Google Sans"/>
              </a:rPr>
              <a:t> </a:t>
            </a:r>
            <a:r>
              <a:rPr lang="en-US" b="1" i="0" dirty="0" err="1">
                <a:solidFill>
                  <a:srgbClr val="B22222"/>
                </a:solidFill>
                <a:effectLst/>
                <a:latin typeface="Google Sans"/>
              </a:rPr>
              <a:t>hoặc</a:t>
            </a:r>
            <a:r>
              <a:rPr lang="en-US" b="1" i="0" dirty="0">
                <a:solidFill>
                  <a:srgbClr val="B22222"/>
                </a:solidFill>
                <a:effectLst/>
                <a:latin typeface="Google Sans"/>
              </a:rPr>
              <a:t> </a:t>
            </a:r>
            <a:r>
              <a:rPr lang="en-US" b="1" i="0" dirty="0" err="1">
                <a:solidFill>
                  <a:srgbClr val="B22222"/>
                </a:solidFill>
                <a:effectLst/>
                <a:latin typeface="Google Sans"/>
              </a:rPr>
              <a:t>tập</a:t>
            </a:r>
            <a:r>
              <a:rPr lang="en-US" b="1" i="0" dirty="0">
                <a:solidFill>
                  <a:srgbClr val="B22222"/>
                </a:solidFill>
                <a:effectLst/>
                <a:latin typeface="Google Sans"/>
              </a:rPr>
              <a:t> </a:t>
            </a:r>
            <a:r>
              <a:rPr lang="en-US" b="1" i="0" dirty="0" err="1">
                <a:solidFill>
                  <a:srgbClr val="B22222"/>
                </a:solidFill>
                <a:effectLst/>
                <a:latin typeface="Google Sans"/>
              </a:rPr>
              <a:t>hợp</a:t>
            </a:r>
            <a:r>
              <a:rPr lang="en-US" b="1" i="0" dirty="0">
                <a:solidFill>
                  <a:srgbClr val="B22222"/>
                </a:solidFill>
                <a:effectLst/>
                <a:latin typeface="Google Sans"/>
              </a:rPr>
              <a:t>&gt;</a:t>
            </a:r>
            <a:r>
              <a:rPr lang="en-US" b="0" i="0" dirty="0">
                <a:solidFill>
                  <a:srgbClr val="222C37"/>
                </a:solidFill>
                <a:effectLst/>
                <a:latin typeface="Google Sans"/>
              </a:rPr>
              <a:t>)</a:t>
            </a:r>
          </a:p>
          <a:p>
            <a:pPr marL="0" indent="0" algn="l">
              <a:lnSpc>
                <a:spcPct val="120000"/>
              </a:lnSpc>
              <a:buNone/>
            </a:pPr>
            <a:r>
              <a:rPr lang="en-US" b="0" i="0" dirty="0">
                <a:solidFill>
                  <a:srgbClr val="222C37"/>
                </a:solidFill>
                <a:effectLst/>
                <a:latin typeface="Google Sans"/>
              </a:rPr>
              <a:t>{</a:t>
            </a:r>
          </a:p>
          <a:p>
            <a:pPr marL="0" indent="0" algn="l">
              <a:lnSpc>
                <a:spcPct val="120000"/>
              </a:lnSpc>
              <a:buNone/>
            </a:pPr>
            <a:r>
              <a:rPr lang="en-US" b="0" i="0" dirty="0">
                <a:solidFill>
                  <a:srgbClr val="008000"/>
                </a:solidFill>
                <a:effectLst/>
                <a:latin typeface="Google Sans"/>
              </a:rPr>
              <a:t>             // Code </a:t>
            </a:r>
            <a:r>
              <a:rPr lang="en-US" b="0" i="0" dirty="0" err="1">
                <a:solidFill>
                  <a:srgbClr val="008000"/>
                </a:solidFill>
                <a:effectLst/>
                <a:latin typeface="Google Sans"/>
              </a:rPr>
              <a:t>xử</a:t>
            </a:r>
            <a:r>
              <a:rPr lang="en-US" b="0" i="0" dirty="0">
                <a:solidFill>
                  <a:srgbClr val="008000"/>
                </a:solidFill>
                <a:effectLst/>
                <a:latin typeface="Google Sans"/>
              </a:rPr>
              <a:t> </a:t>
            </a:r>
            <a:r>
              <a:rPr lang="en-US" b="0" i="0" dirty="0" err="1">
                <a:solidFill>
                  <a:srgbClr val="008000"/>
                </a:solidFill>
                <a:effectLst/>
                <a:latin typeface="Google Sans"/>
              </a:rPr>
              <a:t>lý</a:t>
            </a:r>
            <a:r>
              <a:rPr lang="en-US" b="0" i="0" dirty="0">
                <a:solidFill>
                  <a:srgbClr val="008000"/>
                </a:solidFill>
                <a:effectLst/>
                <a:latin typeface="Google Sans"/>
              </a:rPr>
              <a:t>        </a:t>
            </a:r>
            <a:endParaRPr lang="en-US" b="0" i="0" dirty="0">
              <a:solidFill>
                <a:srgbClr val="222C37"/>
              </a:solidFill>
              <a:effectLst/>
              <a:latin typeface="Google Sans"/>
            </a:endParaRPr>
          </a:p>
          <a:p>
            <a:pPr marL="0" indent="0" algn="l">
              <a:lnSpc>
                <a:spcPct val="120000"/>
              </a:lnSpc>
              <a:buNone/>
            </a:pPr>
            <a:r>
              <a:rPr lang="en-US" b="0" i="0" dirty="0">
                <a:solidFill>
                  <a:srgbClr val="222C37"/>
                </a:solidFill>
                <a:effectLst/>
                <a:latin typeface="Google Sans"/>
              </a:rPr>
              <a:t>}</a:t>
            </a:r>
          </a:p>
          <a:p>
            <a:pPr algn="l">
              <a:lnSpc>
                <a:spcPct val="120000"/>
              </a:lnSpc>
            </a:pPr>
            <a:r>
              <a:rPr lang="en-US" b="1" i="0" dirty="0" err="1">
                <a:solidFill>
                  <a:srgbClr val="222C37"/>
                </a:solidFill>
                <a:effectLst/>
                <a:latin typeface="Google Sans"/>
              </a:rPr>
              <a:t>Trong</a:t>
            </a:r>
            <a:r>
              <a:rPr lang="en-US" b="1" i="0" dirty="0">
                <a:solidFill>
                  <a:srgbClr val="222C37"/>
                </a:solidFill>
                <a:effectLst/>
                <a:latin typeface="Google Sans"/>
              </a:rPr>
              <a:t> </a:t>
            </a:r>
            <a:r>
              <a:rPr lang="en-US" b="1" i="0" dirty="0" err="1">
                <a:solidFill>
                  <a:srgbClr val="222C37"/>
                </a:solidFill>
                <a:effectLst/>
                <a:latin typeface="Google Sans"/>
              </a:rPr>
              <a:t>đó</a:t>
            </a:r>
            <a:r>
              <a:rPr lang="en-US" b="1" i="0" dirty="0">
                <a:solidFill>
                  <a:srgbClr val="222C37"/>
                </a:solidFill>
                <a:effectLst/>
                <a:latin typeface="Google Sans"/>
              </a:rPr>
              <a:t>:</a:t>
            </a:r>
          </a:p>
          <a:p>
            <a:pPr algn="l">
              <a:lnSpc>
                <a:spcPct val="120000"/>
              </a:lnSpc>
              <a:buFont typeface="Arial" panose="020B0604020202020204" pitchFamily="34" charset="0"/>
              <a:buChar char="•"/>
            </a:pPr>
            <a:r>
              <a:rPr lang="en-US" b="0" i="0" dirty="0" err="1">
                <a:solidFill>
                  <a:srgbClr val="222C37"/>
                </a:solidFill>
                <a:effectLst/>
                <a:latin typeface="Google Sans"/>
              </a:rPr>
              <a:t>Các</a:t>
            </a:r>
            <a:r>
              <a:rPr lang="en-US" b="0" i="0" dirty="0">
                <a:solidFill>
                  <a:srgbClr val="222C37"/>
                </a:solidFill>
                <a:effectLst/>
                <a:latin typeface="Google Sans"/>
              </a:rPr>
              <a:t> </a:t>
            </a:r>
            <a:r>
              <a:rPr lang="en-US" b="0" i="0" dirty="0" err="1">
                <a:solidFill>
                  <a:srgbClr val="222C37"/>
                </a:solidFill>
                <a:effectLst/>
                <a:latin typeface="Google Sans"/>
              </a:rPr>
              <a:t>từ</a:t>
            </a:r>
            <a:r>
              <a:rPr lang="en-US" b="0" i="0" dirty="0">
                <a:solidFill>
                  <a:srgbClr val="222C37"/>
                </a:solidFill>
                <a:effectLst/>
                <a:latin typeface="Google Sans"/>
              </a:rPr>
              <a:t> </a:t>
            </a:r>
            <a:r>
              <a:rPr lang="en-US" b="0" i="0" dirty="0" err="1">
                <a:solidFill>
                  <a:srgbClr val="222C37"/>
                </a:solidFill>
                <a:effectLst/>
                <a:latin typeface="Google Sans"/>
              </a:rPr>
              <a:t>khoá</a:t>
            </a:r>
            <a:r>
              <a:rPr lang="en-US" b="0" i="0" dirty="0">
                <a:solidFill>
                  <a:srgbClr val="222C37"/>
                </a:solidFill>
                <a:effectLst/>
                <a:latin typeface="Google Sans"/>
              </a:rPr>
              <a:t> </a:t>
            </a:r>
            <a:r>
              <a:rPr lang="en-US" b="1" i="0" dirty="0">
                <a:solidFill>
                  <a:srgbClr val="222C37"/>
                </a:solidFill>
                <a:effectLst/>
                <a:latin typeface="Google Sans"/>
              </a:rPr>
              <a:t>foreach</a:t>
            </a:r>
            <a:r>
              <a:rPr lang="en-US" b="0" i="0" dirty="0">
                <a:solidFill>
                  <a:srgbClr val="222C37"/>
                </a:solidFill>
                <a:effectLst/>
                <a:latin typeface="Google Sans"/>
              </a:rPr>
              <a:t>, </a:t>
            </a:r>
            <a:r>
              <a:rPr lang="en-US" b="1" i="0" dirty="0">
                <a:solidFill>
                  <a:srgbClr val="222C37"/>
                </a:solidFill>
                <a:effectLst/>
                <a:latin typeface="Google Sans"/>
              </a:rPr>
              <a:t>in </a:t>
            </a:r>
            <a:r>
              <a:rPr lang="en-US" b="0" i="0" dirty="0" err="1">
                <a:solidFill>
                  <a:srgbClr val="222C37"/>
                </a:solidFill>
                <a:effectLst/>
                <a:latin typeface="Google Sans"/>
              </a:rPr>
              <a:t>là</a:t>
            </a:r>
            <a:r>
              <a:rPr lang="en-US" b="0" i="0" dirty="0">
                <a:solidFill>
                  <a:srgbClr val="222C37"/>
                </a:solidFill>
                <a:effectLst/>
                <a:latin typeface="Google Sans"/>
              </a:rPr>
              <a:t> </a:t>
            </a:r>
            <a:r>
              <a:rPr lang="en-US" b="0" i="0" dirty="0" err="1">
                <a:solidFill>
                  <a:srgbClr val="222C37"/>
                </a:solidFill>
                <a:effectLst/>
                <a:latin typeface="Google Sans"/>
              </a:rPr>
              <a:t>từ</a:t>
            </a:r>
            <a:r>
              <a:rPr lang="en-US" b="0" i="0" dirty="0">
                <a:solidFill>
                  <a:srgbClr val="222C37"/>
                </a:solidFill>
                <a:effectLst/>
                <a:latin typeface="Google Sans"/>
              </a:rPr>
              <a:t> </a:t>
            </a:r>
            <a:r>
              <a:rPr lang="en-US" b="0" i="0" dirty="0" err="1">
                <a:solidFill>
                  <a:srgbClr val="222C37"/>
                </a:solidFill>
                <a:effectLst/>
                <a:latin typeface="Google Sans"/>
              </a:rPr>
              <a:t>khoá</a:t>
            </a:r>
            <a:r>
              <a:rPr lang="en-US" b="0" i="0" dirty="0">
                <a:solidFill>
                  <a:srgbClr val="222C37"/>
                </a:solidFill>
                <a:effectLst/>
                <a:latin typeface="Google Sans"/>
              </a:rPr>
              <a:t> </a:t>
            </a:r>
            <a:r>
              <a:rPr lang="en-US" b="0" i="0" dirty="0" err="1">
                <a:solidFill>
                  <a:srgbClr val="222C37"/>
                </a:solidFill>
                <a:effectLst/>
                <a:latin typeface="Google Sans"/>
              </a:rPr>
              <a:t>bắt</a:t>
            </a:r>
            <a:r>
              <a:rPr lang="en-US" b="0" i="0" dirty="0">
                <a:solidFill>
                  <a:srgbClr val="222C37"/>
                </a:solidFill>
                <a:effectLst/>
                <a:latin typeface="Google Sans"/>
              </a:rPr>
              <a:t> </a:t>
            </a:r>
            <a:r>
              <a:rPr lang="en-US" b="0" i="0" dirty="0" err="1">
                <a:solidFill>
                  <a:srgbClr val="222C37"/>
                </a:solidFill>
                <a:effectLst/>
                <a:latin typeface="Google Sans"/>
              </a:rPr>
              <a:t>buộc</a:t>
            </a:r>
            <a:r>
              <a:rPr lang="en-US" b="0" i="0" dirty="0">
                <a:solidFill>
                  <a:srgbClr val="222C37"/>
                </a:solidFill>
                <a:effectLst/>
                <a:latin typeface="Google Sans"/>
              </a:rPr>
              <a:t>.</a:t>
            </a:r>
          </a:p>
          <a:p>
            <a:pPr algn="l">
              <a:lnSpc>
                <a:spcPct val="120000"/>
              </a:lnSpc>
              <a:buFont typeface="Arial" panose="020B0604020202020204" pitchFamily="34" charset="0"/>
              <a:buChar char="•"/>
            </a:pPr>
            <a:r>
              <a:rPr lang="en-US" b="0" i="0" dirty="0">
                <a:solidFill>
                  <a:srgbClr val="0000FF"/>
                </a:solidFill>
                <a:effectLst/>
                <a:latin typeface="Google Sans"/>
              </a:rPr>
              <a:t>&lt;</a:t>
            </a:r>
            <a:r>
              <a:rPr lang="en-US" b="0" i="0" dirty="0" err="1">
                <a:solidFill>
                  <a:srgbClr val="0000FF"/>
                </a:solidFill>
                <a:effectLst/>
                <a:latin typeface="Google Sans"/>
              </a:rPr>
              <a:t>kiểu</a:t>
            </a:r>
            <a:r>
              <a:rPr lang="en-US" b="0" i="0" dirty="0">
                <a:solidFill>
                  <a:srgbClr val="0000FF"/>
                </a:solidFill>
                <a:effectLst/>
                <a:latin typeface="Google Sans"/>
              </a:rPr>
              <a:t> </a:t>
            </a:r>
            <a:r>
              <a:rPr lang="en-US" b="0" i="0" dirty="0" err="1">
                <a:solidFill>
                  <a:srgbClr val="0000FF"/>
                </a:solidFill>
                <a:effectLst/>
                <a:latin typeface="Google Sans"/>
              </a:rPr>
              <a:t>dữ</a:t>
            </a:r>
            <a:r>
              <a:rPr lang="en-US" b="0" i="0" dirty="0">
                <a:solidFill>
                  <a:srgbClr val="0000FF"/>
                </a:solidFill>
                <a:effectLst/>
                <a:latin typeface="Google Sans"/>
              </a:rPr>
              <a:t> </a:t>
            </a:r>
            <a:r>
              <a:rPr lang="en-US" b="0" i="0" dirty="0" err="1">
                <a:solidFill>
                  <a:srgbClr val="0000FF"/>
                </a:solidFill>
                <a:effectLst/>
                <a:latin typeface="Google Sans"/>
              </a:rPr>
              <a:t>liệu</a:t>
            </a:r>
            <a:r>
              <a:rPr lang="en-US" b="0" i="0" dirty="0">
                <a:solidFill>
                  <a:srgbClr val="0000FF"/>
                </a:solidFill>
                <a:effectLst/>
                <a:latin typeface="Google Sans"/>
              </a:rPr>
              <a:t>&gt;</a:t>
            </a:r>
            <a:r>
              <a:rPr lang="en-US" b="0" i="0" dirty="0">
                <a:solidFill>
                  <a:srgbClr val="222C37"/>
                </a:solidFill>
                <a:effectLst/>
                <a:latin typeface="Google Sans"/>
              </a:rPr>
              <a:t> </a:t>
            </a:r>
            <a:r>
              <a:rPr lang="en-US" b="0" i="0" dirty="0" err="1">
                <a:solidFill>
                  <a:srgbClr val="222C37"/>
                </a:solidFill>
                <a:effectLst/>
                <a:latin typeface="Google Sans"/>
              </a:rPr>
              <a:t>là</a:t>
            </a:r>
            <a:r>
              <a:rPr lang="en-US" b="0" i="0" dirty="0">
                <a:solidFill>
                  <a:srgbClr val="222C37"/>
                </a:solidFill>
                <a:effectLst/>
                <a:latin typeface="Google Sans"/>
              </a:rPr>
              <a:t> </a:t>
            </a:r>
            <a:r>
              <a:rPr lang="en-US" b="0" i="0" dirty="0" err="1">
                <a:solidFill>
                  <a:srgbClr val="222C37"/>
                </a:solidFill>
                <a:effectLst/>
                <a:latin typeface="Google Sans"/>
              </a:rPr>
              <a:t>kiểu</a:t>
            </a:r>
            <a:r>
              <a:rPr lang="en-US" b="0" i="0" dirty="0">
                <a:solidFill>
                  <a:srgbClr val="222C37"/>
                </a:solidFill>
                <a:effectLst/>
                <a:latin typeface="Google Sans"/>
              </a:rPr>
              <a:t> </a:t>
            </a:r>
            <a:r>
              <a:rPr lang="en-US" b="0" i="0" dirty="0" err="1">
                <a:solidFill>
                  <a:srgbClr val="222C37"/>
                </a:solidFill>
                <a:effectLst/>
                <a:latin typeface="Google Sans"/>
              </a:rPr>
              <a:t>dữ</a:t>
            </a:r>
            <a:r>
              <a:rPr lang="en-US" b="0" i="0" dirty="0">
                <a:solidFill>
                  <a:srgbClr val="222C37"/>
                </a:solidFill>
                <a:effectLst/>
                <a:latin typeface="Google Sans"/>
              </a:rPr>
              <a:t> </a:t>
            </a:r>
            <a:r>
              <a:rPr lang="en-US" b="0" i="0" dirty="0" err="1">
                <a:solidFill>
                  <a:srgbClr val="222C37"/>
                </a:solidFill>
                <a:effectLst/>
                <a:latin typeface="Google Sans"/>
              </a:rPr>
              <a:t>liệu</a:t>
            </a:r>
            <a:r>
              <a:rPr lang="en-US" b="0" i="0" dirty="0">
                <a:solidFill>
                  <a:srgbClr val="222C37"/>
                </a:solidFill>
                <a:effectLst/>
                <a:latin typeface="Google Sans"/>
              </a:rPr>
              <a:t> </a:t>
            </a:r>
            <a:r>
              <a:rPr lang="en-US" b="0" i="0" dirty="0" err="1">
                <a:solidFill>
                  <a:srgbClr val="222C37"/>
                </a:solidFill>
                <a:effectLst/>
                <a:latin typeface="Google Sans"/>
              </a:rPr>
              <a:t>của</a:t>
            </a:r>
            <a:r>
              <a:rPr lang="en-US" b="0" i="0" dirty="0">
                <a:solidFill>
                  <a:srgbClr val="222C37"/>
                </a:solidFill>
                <a:effectLst/>
                <a:latin typeface="Google Sans"/>
              </a:rPr>
              <a:t> </a:t>
            </a:r>
            <a:r>
              <a:rPr lang="en-US" b="0" i="0" dirty="0" err="1">
                <a:solidFill>
                  <a:srgbClr val="222C37"/>
                </a:solidFill>
                <a:effectLst/>
                <a:latin typeface="Google Sans"/>
              </a:rPr>
              <a:t>các</a:t>
            </a:r>
            <a:r>
              <a:rPr lang="en-US" b="0" i="0" dirty="0">
                <a:solidFill>
                  <a:srgbClr val="222C37"/>
                </a:solidFill>
                <a:effectLst/>
                <a:latin typeface="Google Sans"/>
              </a:rPr>
              <a:t> </a:t>
            </a:r>
            <a:r>
              <a:rPr lang="en-US" b="0" i="0" dirty="0" err="1">
                <a:solidFill>
                  <a:srgbClr val="222C37"/>
                </a:solidFill>
                <a:effectLst/>
                <a:latin typeface="Google Sans"/>
              </a:rPr>
              <a:t>phần</a:t>
            </a:r>
            <a:r>
              <a:rPr lang="en-US" b="0" i="0" dirty="0">
                <a:solidFill>
                  <a:srgbClr val="222C37"/>
                </a:solidFill>
                <a:effectLst/>
                <a:latin typeface="Google Sans"/>
              </a:rPr>
              <a:t> </a:t>
            </a:r>
            <a:r>
              <a:rPr lang="en-US" b="0" i="0" dirty="0" err="1">
                <a:solidFill>
                  <a:srgbClr val="222C37"/>
                </a:solidFill>
                <a:effectLst/>
                <a:latin typeface="Google Sans"/>
              </a:rPr>
              <a:t>tử</a:t>
            </a:r>
            <a:r>
              <a:rPr lang="en-US" b="0" i="0" dirty="0">
                <a:solidFill>
                  <a:srgbClr val="222C37"/>
                </a:solidFill>
                <a:effectLst/>
                <a:latin typeface="Google Sans"/>
              </a:rPr>
              <a:t> </a:t>
            </a:r>
            <a:r>
              <a:rPr lang="en-US" b="0" i="0" dirty="0" err="1">
                <a:solidFill>
                  <a:srgbClr val="222C37"/>
                </a:solidFill>
                <a:effectLst/>
                <a:latin typeface="Google Sans"/>
              </a:rPr>
              <a:t>trong</a:t>
            </a:r>
            <a:r>
              <a:rPr lang="en-US" b="0" i="0" dirty="0">
                <a:solidFill>
                  <a:srgbClr val="222C37"/>
                </a:solidFill>
                <a:effectLst/>
                <a:latin typeface="Google Sans"/>
              </a:rPr>
              <a:t> </a:t>
            </a:r>
            <a:r>
              <a:rPr lang="en-US" b="0" i="0" dirty="0" err="1">
                <a:solidFill>
                  <a:srgbClr val="222C37"/>
                </a:solidFill>
                <a:effectLst/>
                <a:latin typeface="Google Sans"/>
              </a:rPr>
              <a:t>mảng</a:t>
            </a:r>
            <a:r>
              <a:rPr lang="en-US" b="0" i="0" dirty="0">
                <a:solidFill>
                  <a:srgbClr val="222C37"/>
                </a:solidFill>
                <a:effectLst/>
                <a:latin typeface="Google Sans"/>
              </a:rPr>
              <a:t> </a:t>
            </a:r>
            <a:r>
              <a:rPr lang="en-US" b="0" i="0" dirty="0" err="1">
                <a:solidFill>
                  <a:srgbClr val="222C37"/>
                </a:solidFill>
                <a:effectLst/>
                <a:latin typeface="Google Sans"/>
              </a:rPr>
              <a:t>hoặc</a:t>
            </a:r>
            <a:r>
              <a:rPr lang="en-US" b="0" i="0" dirty="0">
                <a:solidFill>
                  <a:srgbClr val="222C37"/>
                </a:solidFill>
                <a:effectLst/>
                <a:latin typeface="Google Sans"/>
              </a:rPr>
              <a:t> </a:t>
            </a:r>
            <a:r>
              <a:rPr lang="en-US" b="0" i="0" dirty="0" err="1">
                <a:solidFill>
                  <a:srgbClr val="222C37"/>
                </a:solidFill>
                <a:effectLst/>
                <a:latin typeface="Google Sans"/>
              </a:rPr>
              <a:t>tập</a:t>
            </a:r>
            <a:r>
              <a:rPr lang="en-US" b="0" i="0" dirty="0">
                <a:solidFill>
                  <a:srgbClr val="222C37"/>
                </a:solidFill>
                <a:effectLst/>
                <a:latin typeface="Google Sans"/>
              </a:rPr>
              <a:t> </a:t>
            </a:r>
            <a:r>
              <a:rPr lang="en-US" b="0" i="0" dirty="0" err="1">
                <a:solidFill>
                  <a:srgbClr val="222C37"/>
                </a:solidFill>
                <a:effectLst/>
                <a:latin typeface="Google Sans"/>
              </a:rPr>
              <a:t>hợp</a:t>
            </a:r>
            <a:r>
              <a:rPr lang="en-US" b="0" i="0" dirty="0">
                <a:solidFill>
                  <a:srgbClr val="222C37"/>
                </a:solidFill>
                <a:effectLst/>
                <a:latin typeface="Google Sans"/>
              </a:rPr>
              <a:t>.</a:t>
            </a:r>
          </a:p>
          <a:p>
            <a:pPr algn="l">
              <a:lnSpc>
                <a:spcPct val="120000"/>
              </a:lnSpc>
              <a:buFont typeface="Arial" panose="020B0604020202020204" pitchFamily="34" charset="0"/>
              <a:buChar char="•"/>
            </a:pPr>
            <a:r>
              <a:rPr lang="en-US" b="0" i="0" dirty="0">
                <a:solidFill>
                  <a:srgbClr val="FF8C00"/>
                </a:solidFill>
                <a:effectLst/>
                <a:latin typeface="Google Sans"/>
              </a:rPr>
              <a:t>&lt;</a:t>
            </a:r>
            <a:r>
              <a:rPr lang="en-US" b="0" i="0" dirty="0" err="1">
                <a:solidFill>
                  <a:srgbClr val="FF8C00"/>
                </a:solidFill>
                <a:effectLst/>
                <a:latin typeface="Google Sans"/>
              </a:rPr>
              <a:t>tên</a:t>
            </a:r>
            <a:r>
              <a:rPr lang="en-US" b="0" i="0" dirty="0">
                <a:solidFill>
                  <a:srgbClr val="FF8C00"/>
                </a:solidFill>
                <a:effectLst/>
                <a:latin typeface="Google Sans"/>
              </a:rPr>
              <a:t> </a:t>
            </a:r>
            <a:r>
              <a:rPr lang="en-US" b="0" i="0" dirty="0" err="1">
                <a:solidFill>
                  <a:srgbClr val="FF8C00"/>
                </a:solidFill>
                <a:effectLst/>
                <a:latin typeface="Google Sans"/>
              </a:rPr>
              <a:t>biến</a:t>
            </a:r>
            <a:r>
              <a:rPr lang="en-US" b="0" i="0" dirty="0">
                <a:solidFill>
                  <a:srgbClr val="FF8C00"/>
                </a:solidFill>
                <a:effectLst/>
                <a:latin typeface="Google Sans"/>
              </a:rPr>
              <a:t> </a:t>
            </a:r>
            <a:r>
              <a:rPr lang="en-US" b="0" i="0" dirty="0" err="1">
                <a:solidFill>
                  <a:srgbClr val="FF8C00"/>
                </a:solidFill>
                <a:effectLst/>
                <a:latin typeface="Google Sans"/>
              </a:rPr>
              <a:t>tạm</a:t>
            </a:r>
            <a:r>
              <a:rPr lang="en-US" b="0" i="0" dirty="0">
                <a:solidFill>
                  <a:srgbClr val="FF8C00"/>
                </a:solidFill>
                <a:effectLst/>
                <a:latin typeface="Google Sans"/>
              </a:rPr>
              <a:t>&gt;</a:t>
            </a:r>
            <a:r>
              <a:rPr lang="en-US" b="0" i="0" dirty="0">
                <a:solidFill>
                  <a:srgbClr val="222C37"/>
                </a:solidFill>
                <a:effectLst/>
                <a:latin typeface="Google Sans"/>
              </a:rPr>
              <a:t> </a:t>
            </a:r>
            <a:r>
              <a:rPr lang="en-US" b="0" i="0" dirty="0" err="1">
                <a:solidFill>
                  <a:srgbClr val="222C37"/>
                </a:solidFill>
                <a:effectLst/>
                <a:latin typeface="Google Sans"/>
              </a:rPr>
              <a:t>là</a:t>
            </a:r>
            <a:r>
              <a:rPr lang="en-US" b="0" i="0" dirty="0">
                <a:solidFill>
                  <a:srgbClr val="222C37"/>
                </a:solidFill>
                <a:effectLst/>
                <a:latin typeface="Google Sans"/>
              </a:rPr>
              <a:t> </a:t>
            </a:r>
            <a:r>
              <a:rPr lang="en-US" b="0" i="0" dirty="0" err="1">
                <a:solidFill>
                  <a:srgbClr val="222C37"/>
                </a:solidFill>
                <a:effectLst/>
                <a:latin typeface="Google Sans"/>
              </a:rPr>
              <a:t>tên</a:t>
            </a:r>
            <a:r>
              <a:rPr lang="en-US" b="0" i="0" dirty="0">
                <a:solidFill>
                  <a:srgbClr val="222C37"/>
                </a:solidFill>
                <a:effectLst/>
                <a:latin typeface="Google Sans"/>
              </a:rPr>
              <a:t> 1 </a:t>
            </a:r>
            <a:r>
              <a:rPr lang="en-US" b="0" i="0" dirty="0" err="1">
                <a:solidFill>
                  <a:srgbClr val="222C37"/>
                </a:solidFill>
                <a:effectLst/>
                <a:latin typeface="Google Sans"/>
              </a:rPr>
              <a:t>biến</a:t>
            </a:r>
            <a:r>
              <a:rPr lang="en-US" b="0" i="0" dirty="0">
                <a:solidFill>
                  <a:srgbClr val="222C37"/>
                </a:solidFill>
                <a:effectLst/>
                <a:latin typeface="Google Sans"/>
              </a:rPr>
              <a:t> </a:t>
            </a:r>
            <a:r>
              <a:rPr lang="en-US" b="0" i="0" dirty="0" err="1">
                <a:solidFill>
                  <a:srgbClr val="222C37"/>
                </a:solidFill>
                <a:effectLst/>
                <a:latin typeface="Google Sans"/>
              </a:rPr>
              <a:t>tạm</a:t>
            </a:r>
            <a:r>
              <a:rPr lang="en-US" b="0" i="0" dirty="0">
                <a:solidFill>
                  <a:srgbClr val="222C37"/>
                </a:solidFill>
                <a:effectLst/>
                <a:latin typeface="Google Sans"/>
              </a:rPr>
              <a:t> </a:t>
            </a:r>
            <a:r>
              <a:rPr lang="en-US" b="0" i="0" dirty="0" err="1">
                <a:solidFill>
                  <a:srgbClr val="222C37"/>
                </a:solidFill>
                <a:effectLst/>
                <a:latin typeface="Google Sans"/>
              </a:rPr>
              <a:t>đại</a:t>
            </a:r>
            <a:r>
              <a:rPr lang="en-US" b="0" i="0" dirty="0">
                <a:solidFill>
                  <a:srgbClr val="222C37"/>
                </a:solidFill>
                <a:effectLst/>
                <a:latin typeface="Google Sans"/>
              </a:rPr>
              <a:t> </a:t>
            </a:r>
            <a:r>
              <a:rPr lang="en-US" b="0" i="0" dirty="0" err="1">
                <a:solidFill>
                  <a:srgbClr val="222C37"/>
                </a:solidFill>
                <a:effectLst/>
                <a:latin typeface="Google Sans"/>
              </a:rPr>
              <a:t>diện</a:t>
            </a:r>
            <a:r>
              <a:rPr lang="en-US" b="0" i="0" dirty="0">
                <a:solidFill>
                  <a:srgbClr val="222C37"/>
                </a:solidFill>
                <a:effectLst/>
                <a:latin typeface="Google Sans"/>
              </a:rPr>
              <a:t> </a:t>
            </a:r>
            <a:r>
              <a:rPr lang="en-US" b="0" i="0" dirty="0" err="1">
                <a:solidFill>
                  <a:srgbClr val="222C37"/>
                </a:solidFill>
                <a:effectLst/>
                <a:latin typeface="Google Sans"/>
              </a:rPr>
              <a:t>cho</a:t>
            </a:r>
            <a:r>
              <a:rPr lang="en-US" b="0" i="0" dirty="0">
                <a:solidFill>
                  <a:srgbClr val="222C37"/>
                </a:solidFill>
                <a:effectLst/>
                <a:latin typeface="Google Sans"/>
              </a:rPr>
              <a:t> </a:t>
            </a:r>
            <a:r>
              <a:rPr lang="en-US" b="0" i="0" dirty="0" err="1">
                <a:solidFill>
                  <a:srgbClr val="222C37"/>
                </a:solidFill>
                <a:effectLst/>
                <a:latin typeface="Google Sans"/>
              </a:rPr>
              <a:t>phần</a:t>
            </a:r>
            <a:r>
              <a:rPr lang="en-US" b="0" i="0" dirty="0">
                <a:solidFill>
                  <a:srgbClr val="222C37"/>
                </a:solidFill>
                <a:effectLst/>
                <a:latin typeface="Google Sans"/>
              </a:rPr>
              <a:t> </a:t>
            </a:r>
            <a:r>
              <a:rPr lang="en-US" b="0" i="0" dirty="0" err="1">
                <a:solidFill>
                  <a:srgbClr val="222C37"/>
                </a:solidFill>
                <a:effectLst/>
                <a:latin typeface="Google Sans"/>
              </a:rPr>
              <a:t>tử</a:t>
            </a:r>
            <a:r>
              <a:rPr lang="en-US" b="0" i="0" dirty="0">
                <a:solidFill>
                  <a:srgbClr val="222C37"/>
                </a:solidFill>
                <a:effectLst/>
                <a:latin typeface="Google Sans"/>
              </a:rPr>
              <a:t> </a:t>
            </a:r>
            <a:r>
              <a:rPr lang="en-US" b="0" i="0" dirty="0" err="1">
                <a:solidFill>
                  <a:srgbClr val="222C37"/>
                </a:solidFill>
                <a:effectLst/>
                <a:latin typeface="Google Sans"/>
              </a:rPr>
              <a:t>đang</a:t>
            </a:r>
            <a:r>
              <a:rPr lang="en-US" b="0" i="0" dirty="0">
                <a:solidFill>
                  <a:srgbClr val="222C37"/>
                </a:solidFill>
                <a:effectLst/>
                <a:latin typeface="Google Sans"/>
              </a:rPr>
              <a:t> </a:t>
            </a:r>
            <a:r>
              <a:rPr lang="en-US" b="0" i="0" dirty="0" err="1">
                <a:solidFill>
                  <a:srgbClr val="222C37"/>
                </a:solidFill>
                <a:effectLst/>
                <a:latin typeface="Google Sans"/>
              </a:rPr>
              <a:t>xét</a:t>
            </a:r>
            <a:r>
              <a:rPr lang="en-US" b="0" i="0" dirty="0">
                <a:solidFill>
                  <a:srgbClr val="222C37"/>
                </a:solidFill>
                <a:effectLst/>
                <a:latin typeface="Google Sans"/>
              </a:rPr>
              <a:t> </a:t>
            </a:r>
            <a:r>
              <a:rPr lang="en-US" b="0" i="0" dirty="0" err="1">
                <a:solidFill>
                  <a:srgbClr val="222C37"/>
                </a:solidFill>
                <a:effectLst/>
                <a:latin typeface="Google Sans"/>
              </a:rPr>
              <a:t>khi</a:t>
            </a:r>
            <a:r>
              <a:rPr lang="en-US" b="0" i="0" dirty="0">
                <a:solidFill>
                  <a:srgbClr val="222C37"/>
                </a:solidFill>
                <a:effectLst/>
                <a:latin typeface="Google Sans"/>
              </a:rPr>
              <a:t> </a:t>
            </a:r>
            <a:r>
              <a:rPr lang="en-US" b="0" i="0" dirty="0" err="1">
                <a:solidFill>
                  <a:srgbClr val="222C37"/>
                </a:solidFill>
                <a:effectLst/>
                <a:latin typeface="Google Sans"/>
              </a:rPr>
              <a:t>duyệt</a:t>
            </a:r>
            <a:r>
              <a:rPr lang="en-US" b="0" i="0" dirty="0">
                <a:solidFill>
                  <a:srgbClr val="222C37"/>
                </a:solidFill>
                <a:effectLst/>
                <a:latin typeface="Google Sans"/>
              </a:rPr>
              <a:t> </a:t>
            </a:r>
            <a:r>
              <a:rPr lang="en-US" b="0" i="0" dirty="0" err="1">
                <a:solidFill>
                  <a:srgbClr val="222C37"/>
                </a:solidFill>
                <a:effectLst/>
                <a:latin typeface="Google Sans"/>
              </a:rPr>
              <a:t>mảng</a:t>
            </a:r>
            <a:r>
              <a:rPr lang="en-US" b="0" i="0" dirty="0">
                <a:solidFill>
                  <a:srgbClr val="222C37"/>
                </a:solidFill>
                <a:effectLst/>
                <a:latin typeface="Google Sans"/>
              </a:rPr>
              <a:t> </a:t>
            </a:r>
            <a:r>
              <a:rPr lang="en-US" b="0" i="0" dirty="0" err="1">
                <a:solidFill>
                  <a:srgbClr val="222C37"/>
                </a:solidFill>
                <a:effectLst/>
                <a:latin typeface="Google Sans"/>
              </a:rPr>
              <a:t>hoặc</a:t>
            </a:r>
            <a:r>
              <a:rPr lang="en-US" b="0" i="0" dirty="0">
                <a:solidFill>
                  <a:srgbClr val="222C37"/>
                </a:solidFill>
                <a:effectLst/>
                <a:latin typeface="Google Sans"/>
              </a:rPr>
              <a:t> </a:t>
            </a:r>
            <a:r>
              <a:rPr lang="en-US" b="0" i="0" dirty="0" err="1">
                <a:solidFill>
                  <a:srgbClr val="222C37"/>
                </a:solidFill>
                <a:effectLst/>
                <a:latin typeface="Google Sans"/>
              </a:rPr>
              <a:t>tập</a:t>
            </a:r>
            <a:r>
              <a:rPr lang="en-US" b="0" i="0" dirty="0">
                <a:solidFill>
                  <a:srgbClr val="222C37"/>
                </a:solidFill>
                <a:effectLst/>
                <a:latin typeface="Google Sans"/>
              </a:rPr>
              <a:t> </a:t>
            </a:r>
            <a:r>
              <a:rPr lang="en-US" b="0" i="0" dirty="0" err="1">
                <a:solidFill>
                  <a:srgbClr val="222C37"/>
                </a:solidFill>
                <a:effectLst/>
                <a:latin typeface="Google Sans"/>
              </a:rPr>
              <a:t>hợp</a:t>
            </a:r>
            <a:r>
              <a:rPr lang="en-US" b="0" i="0" dirty="0">
                <a:solidFill>
                  <a:srgbClr val="222C37"/>
                </a:solidFill>
                <a:effectLst/>
                <a:latin typeface="Google Sans"/>
              </a:rPr>
              <a:t>.</a:t>
            </a:r>
          </a:p>
          <a:p>
            <a:pPr algn="l">
              <a:lnSpc>
                <a:spcPct val="120000"/>
              </a:lnSpc>
              <a:buFont typeface="Arial" panose="020B0604020202020204" pitchFamily="34" charset="0"/>
              <a:buChar char="•"/>
            </a:pPr>
            <a:r>
              <a:rPr lang="en-US" b="0" i="0" dirty="0">
                <a:solidFill>
                  <a:srgbClr val="B22222"/>
                </a:solidFill>
                <a:effectLst/>
                <a:latin typeface="Google Sans"/>
              </a:rPr>
              <a:t>&lt;</a:t>
            </a:r>
            <a:r>
              <a:rPr lang="en-US" b="0" i="0" dirty="0" err="1">
                <a:solidFill>
                  <a:srgbClr val="B22222"/>
                </a:solidFill>
                <a:effectLst/>
                <a:latin typeface="Google Sans"/>
              </a:rPr>
              <a:t>tên</a:t>
            </a:r>
            <a:r>
              <a:rPr lang="en-US" b="0" i="0" dirty="0">
                <a:solidFill>
                  <a:srgbClr val="B22222"/>
                </a:solidFill>
                <a:effectLst/>
                <a:latin typeface="Google Sans"/>
              </a:rPr>
              <a:t> </a:t>
            </a:r>
            <a:r>
              <a:rPr lang="en-US" b="0" i="0" dirty="0" err="1">
                <a:solidFill>
                  <a:srgbClr val="B22222"/>
                </a:solidFill>
                <a:effectLst/>
                <a:latin typeface="Google Sans"/>
              </a:rPr>
              <a:t>mảng</a:t>
            </a:r>
            <a:r>
              <a:rPr lang="en-US" b="0" i="0" dirty="0">
                <a:solidFill>
                  <a:srgbClr val="B22222"/>
                </a:solidFill>
                <a:effectLst/>
                <a:latin typeface="Google Sans"/>
              </a:rPr>
              <a:t> </a:t>
            </a:r>
            <a:r>
              <a:rPr lang="en-US" b="0" i="0" dirty="0" err="1">
                <a:solidFill>
                  <a:srgbClr val="B22222"/>
                </a:solidFill>
                <a:effectLst/>
                <a:latin typeface="Google Sans"/>
              </a:rPr>
              <a:t>hoặc</a:t>
            </a:r>
            <a:r>
              <a:rPr lang="en-US" b="0" i="0" dirty="0">
                <a:solidFill>
                  <a:srgbClr val="B22222"/>
                </a:solidFill>
                <a:effectLst/>
                <a:latin typeface="Google Sans"/>
              </a:rPr>
              <a:t> </a:t>
            </a:r>
            <a:r>
              <a:rPr lang="en-US" b="0" i="0" dirty="0" err="1">
                <a:solidFill>
                  <a:srgbClr val="B22222"/>
                </a:solidFill>
                <a:effectLst/>
                <a:latin typeface="Google Sans"/>
              </a:rPr>
              <a:t>tập</a:t>
            </a:r>
            <a:r>
              <a:rPr lang="en-US" b="0" i="0" dirty="0">
                <a:solidFill>
                  <a:srgbClr val="B22222"/>
                </a:solidFill>
                <a:effectLst/>
                <a:latin typeface="Google Sans"/>
              </a:rPr>
              <a:t> </a:t>
            </a:r>
            <a:r>
              <a:rPr lang="en-US" b="0" i="0" dirty="0" err="1">
                <a:solidFill>
                  <a:srgbClr val="B22222"/>
                </a:solidFill>
                <a:effectLst/>
                <a:latin typeface="Google Sans"/>
              </a:rPr>
              <a:t>hợp</a:t>
            </a:r>
            <a:r>
              <a:rPr lang="en-US" b="0" i="0" dirty="0">
                <a:solidFill>
                  <a:srgbClr val="B22222"/>
                </a:solidFill>
                <a:effectLst/>
                <a:latin typeface="Google Sans"/>
              </a:rPr>
              <a:t>&gt;</a:t>
            </a:r>
            <a:r>
              <a:rPr lang="en-US" b="0" i="0" dirty="0">
                <a:solidFill>
                  <a:srgbClr val="222C37"/>
                </a:solidFill>
                <a:effectLst/>
                <a:latin typeface="Google Sans"/>
              </a:rPr>
              <a:t> </a:t>
            </a:r>
            <a:r>
              <a:rPr lang="en-US" b="0" i="0" dirty="0" err="1">
                <a:solidFill>
                  <a:srgbClr val="222C37"/>
                </a:solidFill>
                <a:effectLst/>
                <a:latin typeface="Google Sans"/>
              </a:rPr>
              <a:t>là</a:t>
            </a:r>
            <a:r>
              <a:rPr lang="en-US" b="0" i="0" dirty="0">
                <a:solidFill>
                  <a:srgbClr val="222C37"/>
                </a:solidFill>
                <a:effectLst/>
                <a:latin typeface="Google Sans"/>
              </a:rPr>
              <a:t> </a:t>
            </a:r>
            <a:r>
              <a:rPr lang="en-US" b="0" i="0" dirty="0" err="1">
                <a:solidFill>
                  <a:srgbClr val="222C37"/>
                </a:solidFill>
                <a:effectLst/>
                <a:latin typeface="Google Sans"/>
              </a:rPr>
              <a:t>tên</a:t>
            </a:r>
            <a:r>
              <a:rPr lang="en-US" b="0" i="0" dirty="0">
                <a:solidFill>
                  <a:srgbClr val="222C37"/>
                </a:solidFill>
                <a:effectLst/>
                <a:latin typeface="Google Sans"/>
              </a:rPr>
              <a:t> </a:t>
            </a:r>
            <a:r>
              <a:rPr lang="en-US" b="0" i="0" dirty="0" err="1">
                <a:solidFill>
                  <a:srgbClr val="222C37"/>
                </a:solidFill>
                <a:effectLst/>
                <a:latin typeface="Google Sans"/>
              </a:rPr>
              <a:t>của</a:t>
            </a:r>
            <a:r>
              <a:rPr lang="en-US" b="0" i="0" dirty="0">
                <a:solidFill>
                  <a:srgbClr val="222C37"/>
                </a:solidFill>
                <a:effectLst/>
                <a:latin typeface="Google Sans"/>
              </a:rPr>
              <a:t> </a:t>
            </a:r>
            <a:r>
              <a:rPr lang="en-US" b="0" i="0" dirty="0" err="1">
                <a:solidFill>
                  <a:srgbClr val="222C37"/>
                </a:solidFill>
                <a:effectLst/>
                <a:latin typeface="Google Sans"/>
              </a:rPr>
              <a:t>mảng</a:t>
            </a:r>
            <a:r>
              <a:rPr lang="en-US" b="0" i="0" dirty="0">
                <a:solidFill>
                  <a:srgbClr val="222C37"/>
                </a:solidFill>
                <a:effectLst/>
                <a:latin typeface="Google Sans"/>
              </a:rPr>
              <a:t> </a:t>
            </a:r>
            <a:r>
              <a:rPr lang="en-US" b="0" i="0" dirty="0" err="1">
                <a:solidFill>
                  <a:srgbClr val="222C37"/>
                </a:solidFill>
                <a:effectLst/>
                <a:latin typeface="Google Sans"/>
              </a:rPr>
              <a:t>hoặc</a:t>
            </a:r>
            <a:r>
              <a:rPr lang="en-US" b="0" i="0" dirty="0">
                <a:solidFill>
                  <a:srgbClr val="222C37"/>
                </a:solidFill>
                <a:effectLst/>
                <a:latin typeface="Google Sans"/>
              </a:rPr>
              <a:t> </a:t>
            </a:r>
            <a:r>
              <a:rPr lang="en-US" b="0" i="0" dirty="0" err="1">
                <a:solidFill>
                  <a:srgbClr val="222C37"/>
                </a:solidFill>
                <a:effectLst/>
                <a:latin typeface="Google Sans"/>
              </a:rPr>
              <a:t>tập</a:t>
            </a:r>
            <a:r>
              <a:rPr lang="en-US" b="0" i="0" dirty="0">
                <a:solidFill>
                  <a:srgbClr val="222C37"/>
                </a:solidFill>
                <a:effectLst/>
                <a:latin typeface="Google Sans"/>
              </a:rPr>
              <a:t> </a:t>
            </a:r>
            <a:r>
              <a:rPr lang="en-US" b="0" i="0" dirty="0" err="1">
                <a:solidFill>
                  <a:srgbClr val="222C37"/>
                </a:solidFill>
                <a:effectLst/>
                <a:latin typeface="Google Sans"/>
              </a:rPr>
              <a:t>hợp</a:t>
            </a:r>
            <a:r>
              <a:rPr lang="en-US" b="0" i="0" dirty="0">
                <a:solidFill>
                  <a:srgbClr val="222C37"/>
                </a:solidFill>
                <a:effectLst/>
                <a:latin typeface="Google Sans"/>
              </a:rPr>
              <a:t> </a:t>
            </a:r>
            <a:r>
              <a:rPr lang="en-US" b="0" i="0" dirty="0" err="1">
                <a:solidFill>
                  <a:srgbClr val="222C37"/>
                </a:solidFill>
                <a:effectLst/>
                <a:latin typeface="Google Sans"/>
              </a:rPr>
              <a:t>cần</a:t>
            </a:r>
            <a:r>
              <a:rPr lang="en-US" b="0" i="0" dirty="0">
                <a:solidFill>
                  <a:srgbClr val="222C37"/>
                </a:solidFill>
                <a:effectLst/>
                <a:latin typeface="Google Sans"/>
              </a:rPr>
              <a:t> </a:t>
            </a:r>
            <a:r>
              <a:rPr lang="en-US" b="0" i="0" dirty="0" err="1">
                <a:solidFill>
                  <a:srgbClr val="222C37"/>
                </a:solidFill>
                <a:effectLst/>
                <a:latin typeface="Google Sans"/>
              </a:rPr>
              <a:t>duyệt</a:t>
            </a:r>
            <a:r>
              <a:rPr lang="en-US" b="0" i="0" dirty="0">
                <a:solidFill>
                  <a:srgbClr val="222C37"/>
                </a:solidFill>
                <a:effectLst/>
                <a:latin typeface="Google Sans"/>
              </a:rPr>
              <a:t>.</a:t>
            </a:r>
          </a:p>
          <a:p>
            <a:pPr marL="0" indent="0" algn="l">
              <a:buNone/>
            </a:pPr>
            <a:endParaRPr lang="en-US" b="0" i="0" dirty="0">
              <a:solidFill>
                <a:srgbClr val="222C37"/>
              </a:solidFill>
              <a:effectLst/>
              <a:latin typeface="Google Sans"/>
            </a:endParaRPr>
          </a:p>
          <a:p>
            <a:pPr lvl="1"/>
            <a:endParaRPr lang="en-US" dirty="0"/>
          </a:p>
          <a:p>
            <a:endParaRPr lang="en-US" sz="1800" dirty="0"/>
          </a:p>
          <a:p>
            <a:endParaRPr lang="en-US"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9</a:t>
            </a:fld>
            <a:endParaRPr lang="en-US"/>
          </a:p>
        </p:txBody>
      </p:sp>
    </p:spTree>
    <p:extLst>
      <p:ext uri="{BB962C8B-B14F-4D97-AF65-F5344CB8AC3E}">
        <p14:creationId xmlns:p14="http://schemas.microsoft.com/office/powerpoint/2010/main" val="4732753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4448</TotalTime>
  <Words>3058</Words>
  <Application>Microsoft Office PowerPoint</Application>
  <PresentationFormat>On-screen Show (4:3)</PresentationFormat>
  <Paragraphs>377</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Courier New</vt:lpstr>
      <vt:lpstr>Google Sans</vt:lpstr>
      <vt:lpstr>Muli</vt:lpstr>
      <vt:lpstr>SFMono-Regular</vt:lpstr>
      <vt:lpstr>Tahoma</vt:lpstr>
      <vt:lpstr>Wingdings</vt:lpstr>
      <vt:lpstr>Wingdings 2</vt:lpstr>
      <vt:lpstr>Office Theme</vt:lpstr>
      <vt:lpstr>C# (Tiếp theo)</vt:lpstr>
      <vt:lpstr>Nội dung chính</vt:lpstr>
      <vt:lpstr>Nhập xuất trong C#</vt:lpstr>
      <vt:lpstr>Nhập xuất trong C#</vt:lpstr>
      <vt:lpstr>Nhập xuất trong C#</vt:lpstr>
      <vt:lpstr>Nhập xuất trong C#</vt:lpstr>
      <vt:lpstr>Nhập xuất trong C#</vt:lpstr>
      <vt:lpstr>Nhập xuất trong C#</vt:lpstr>
      <vt:lpstr>Vòng lặp Foreach trong C#</vt:lpstr>
      <vt:lpstr>Vòng lặp Foreach trong C#</vt:lpstr>
      <vt:lpstr>Vòng lặp Foreach trong C#</vt:lpstr>
      <vt:lpstr>Interface trong C#</vt:lpstr>
      <vt:lpstr>Interface trong C#</vt:lpstr>
      <vt:lpstr>Interface trong C#</vt:lpstr>
      <vt:lpstr>Interface trong C#</vt:lpstr>
      <vt:lpstr>Collections trong C#</vt:lpstr>
      <vt:lpstr>Collections trong C#</vt:lpstr>
      <vt:lpstr>Collections trong C#</vt:lpstr>
      <vt:lpstr>Collections trong C#</vt:lpstr>
      <vt:lpstr>ArrayList trong C#:</vt:lpstr>
      <vt:lpstr>ArrayList trong C#:</vt:lpstr>
      <vt:lpstr>ArrayList trong C#:</vt:lpstr>
      <vt:lpstr>ArrayList trong C#:</vt:lpstr>
      <vt:lpstr>ArrayList trong C#:</vt:lpstr>
      <vt:lpstr>ArrayList trong C#:</vt:lpstr>
      <vt:lpstr>ArrayList trong C#:</vt:lpstr>
      <vt:lpstr>Map trong C#:</vt:lpstr>
      <vt:lpstr>Map trong C#:</vt:lpstr>
      <vt:lpstr>Map trong C#:</vt:lpstr>
      <vt:lpstr>Delegate trong C#</vt:lpstr>
      <vt:lpstr>Delegate trong C#</vt:lpstr>
      <vt:lpstr>Delegate trong C#</vt:lpstr>
      <vt:lpstr>Homework</vt:lpstr>
      <vt:lpstr>PowerPoint Presentation</vt:lpstr>
    </vt:vector>
  </TitlesOfParts>
  <Company>Unknown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phan dinh</dc:creator>
  <cp:lastModifiedBy>Toàn Võ Tấn</cp:lastModifiedBy>
  <cp:revision>269</cp:revision>
  <dcterms:created xsi:type="dcterms:W3CDTF">2015-08-05T07:41:29Z</dcterms:created>
  <dcterms:modified xsi:type="dcterms:W3CDTF">2021-10-05T16:06:36Z</dcterms:modified>
</cp:coreProperties>
</file>