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82" r:id="rId3"/>
    <p:sldId id="334" r:id="rId4"/>
    <p:sldId id="359" r:id="rId5"/>
    <p:sldId id="316" r:id="rId6"/>
    <p:sldId id="360" r:id="rId7"/>
    <p:sldId id="361" r:id="rId8"/>
    <p:sldId id="362" r:id="rId9"/>
    <p:sldId id="363" r:id="rId10"/>
    <p:sldId id="364" r:id="rId11"/>
    <p:sldId id="366" r:id="rId12"/>
    <p:sldId id="365" r:id="rId13"/>
    <p:sldId id="367" r:id="rId14"/>
    <p:sldId id="368" r:id="rId15"/>
    <p:sldId id="369" r:id="rId16"/>
    <p:sldId id="370" r:id="rId17"/>
    <p:sldId id="371" r:id="rId18"/>
    <p:sldId id="372" r:id="rId19"/>
    <p:sldId id="376" r:id="rId20"/>
    <p:sldId id="373" r:id="rId21"/>
    <p:sldId id="374" r:id="rId22"/>
    <p:sldId id="375" r:id="rId23"/>
    <p:sldId id="378" r:id="rId24"/>
    <p:sldId id="377" r:id="rId25"/>
    <p:sldId id="379" r:id="rId26"/>
    <p:sldId id="380" r:id="rId27"/>
    <p:sldId id="381" r:id="rId28"/>
    <p:sldId id="384" r:id="rId29"/>
    <p:sldId id="383" r:id="rId30"/>
    <p:sldId id="385" r:id="rId31"/>
    <p:sldId id="386" r:id="rId32"/>
    <p:sldId id="387" r:id="rId33"/>
    <p:sldId id="388" r:id="rId34"/>
    <p:sldId id="390" r:id="rId35"/>
    <p:sldId id="389" r:id="rId36"/>
    <p:sldId id="391" r:id="rId37"/>
    <p:sldId id="392" r:id="rId38"/>
    <p:sldId id="393" r:id="rId39"/>
    <p:sldId id="394"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E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266" autoAdjust="0"/>
    <p:restoredTop sz="94660"/>
  </p:normalViewPr>
  <p:slideViewPr>
    <p:cSldViewPr snapToGrid="0">
      <p:cViewPr varScale="1">
        <p:scale>
          <a:sx n="78" d="100"/>
          <a:sy n="78" d="100"/>
        </p:scale>
        <p:origin x="96"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a:solidFill>
          <a:srgbClr val="FF0000"/>
        </a:solidFill>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a:latin typeface="Tahoma" pitchFamily="34" charset="0"/>
              <a:ea typeface="Tahoma" pitchFamily="34" charset="0"/>
              <a:cs typeface="Tahoma" pitchFamily="34" charset="0"/>
            </a:rPr>
            <a:t>Nhập xuất trong C#</a:t>
          </a: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a:solidFill>
          <a:srgbClr val="FF0000"/>
        </a:solidFill>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a:latin typeface="Tahoma" pitchFamily="34" charset="0"/>
              <a:ea typeface="Tahoma" pitchFamily="34" charset="0"/>
              <a:cs typeface="Tahoma" pitchFamily="34" charset="0"/>
            </a:rPr>
            <a:t>Interface trong C#</a:t>
          </a: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a:solidFill>
          <a:srgbClr val="FF0000"/>
        </a:solidFill>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a:latin typeface="Tahoma" pitchFamily="34" charset="0"/>
              <a:ea typeface="Tahoma" pitchFamily="34" charset="0"/>
              <a:cs typeface="Tahoma" pitchFamily="34" charset="0"/>
            </a:rPr>
            <a:t>Collections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78501F28-7137-4771-B795-A5C928A6ABEC}">
      <dgm:prSet/>
      <dgm:spPr>
        <a:solidFill>
          <a:srgbClr val="FF0000"/>
        </a:solidFill>
      </dgm:spPr>
      <dgm:t>
        <a:bodyPr/>
        <a:lstStyle/>
        <a:p>
          <a:r>
            <a:rPr lang="en-US" b="1"/>
            <a:t>Phần 4</a:t>
          </a:r>
        </a:p>
      </dgm:t>
    </dgm:pt>
    <dgm:pt modelId="{0F04876A-A8A5-4BC6-8F34-575F92E87EDC}" type="parTrans" cxnId="{7C034773-1CB4-4300-90C1-B536D15F1FE2}">
      <dgm:prSet/>
      <dgm:spPr/>
      <dgm:t>
        <a:bodyPr/>
        <a:lstStyle/>
        <a:p>
          <a:endParaRPr lang="en-US"/>
        </a:p>
      </dgm:t>
    </dgm:pt>
    <dgm:pt modelId="{E34203FB-C003-411D-89E3-A856CB911732}" type="sibTrans" cxnId="{7C034773-1CB4-4300-90C1-B536D15F1FE2}">
      <dgm:prSet/>
      <dgm:spPr/>
      <dgm:t>
        <a:bodyPr/>
        <a:lstStyle/>
        <a:p>
          <a:endParaRPr lang="en-US"/>
        </a:p>
      </dgm:t>
    </dgm:pt>
    <dgm:pt modelId="{26E4B084-FDFB-4FA0-A317-B5496C18C33E}">
      <dgm:prSet custT="1"/>
      <dgm:spPr/>
      <dgm:t>
        <a:bodyPr/>
        <a:lstStyle/>
        <a:p>
          <a:r>
            <a:rPr lang="en-US" sz="3600">
              <a:latin typeface="Tahoma" pitchFamily="34" charset="0"/>
              <a:ea typeface="Tahoma" pitchFamily="34" charset="0"/>
              <a:cs typeface="Tahoma" pitchFamily="34" charset="0"/>
            </a:rPr>
            <a:t>Delegate trong C#</a:t>
          </a:r>
        </a:p>
      </dgm:t>
    </dgm:pt>
    <dgm:pt modelId="{30CE0262-7A31-49BF-9F41-49CFC49C4660}" type="parTrans" cxnId="{0DA563B1-0123-4339-BFBC-B0F084BBF8D4}">
      <dgm:prSet/>
      <dgm:spPr/>
      <dgm:t>
        <a:bodyPr/>
        <a:lstStyle/>
        <a:p>
          <a:endParaRPr lang="en-US"/>
        </a:p>
      </dgm:t>
    </dgm:pt>
    <dgm:pt modelId="{98160E51-F073-45F5-8A54-939F311A5507}" type="sibTrans" cxnId="{0DA563B1-0123-4339-BFBC-B0F084BBF8D4}">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4">
        <dgm:presLayoutVars>
          <dgm:chMax val="1"/>
          <dgm:bulletEnabled val="1"/>
        </dgm:presLayoutVars>
      </dgm:prSet>
      <dgm:spPr/>
    </dgm:pt>
    <dgm:pt modelId="{692A2C7C-EB38-4738-83C4-EFCE4AB2AD4F}" type="pres">
      <dgm:prSet presAssocID="{44F954F4-4A23-48F0-98FA-CFB060468F6B}" presName="descendantText" presStyleLbl="alignAcc1" presStyleIdx="0" presStyleCnt="4">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4">
        <dgm:presLayoutVars>
          <dgm:chMax val="1"/>
          <dgm:bulletEnabled val="1"/>
        </dgm:presLayoutVars>
      </dgm:prSet>
      <dgm:spPr/>
    </dgm:pt>
    <dgm:pt modelId="{1B5DB738-CD00-4E25-A69C-FBD9AD605FC3}" type="pres">
      <dgm:prSet presAssocID="{6068BB5E-AB68-46F4-9058-A00D954F22E0}" presName="descendantText" presStyleLbl="alignAcc1" presStyleIdx="1" presStyleCnt="4">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4">
        <dgm:presLayoutVars>
          <dgm:chMax val="1"/>
          <dgm:bulletEnabled val="1"/>
        </dgm:presLayoutVars>
      </dgm:prSet>
      <dgm:spPr/>
    </dgm:pt>
    <dgm:pt modelId="{F697DD8D-885D-4A2D-8793-567D963E9DA2}" type="pres">
      <dgm:prSet presAssocID="{1D766650-19DA-41AD-B67D-5B942D6A30E6}" presName="descendantText" presStyleLbl="alignAcc1" presStyleIdx="2" presStyleCnt="4">
        <dgm:presLayoutVars>
          <dgm:bulletEnabled val="1"/>
        </dgm:presLayoutVars>
      </dgm:prSet>
      <dgm:spPr/>
    </dgm:pt>
    <dgm:pt modelId="{0642FD33-20E9-4A61-8DF7-A276148D2339}" type="pres">
      <dgm:prSet presAssocID="{D8FE4A02-8645-4386-AFD4-BE0569C5CBA4}" presName="sp" presStyleCnt="0"/>
      <dgm:spPr/>
    </dgm:pt>
    <dgm:pt modelId="{D83C16AC-3045-49A6-9258-26936761B3FC}" type="pres">
      <dgm:prSet presAssocID="{78501F28-7137-4771-B795-A5C928A6ABEC}" presName="composite" presStyleCnt="0"/>
      <dgm:spPr/>
    </dgm:pt>
    <dgm:pt modelId="{8A91508E-EDBB-4042-A223-15D81C4C6D0F}" type="pres">
      <dgm:prSet presAssocID="{78501F28-7137-4771-B795-A5C928A6ABEC}" presName="parentText" presStyleLbl="alignNode1" presStyleIdx="3" presStyleCnt="4">
        <dgm:presLayoutVars>
          <dgm:chMax val="1"/>
          <dgm:bulletEnabled val="1"/>
        </dgm:presLayoutVars>
      </dgm:prSet>
      <dgm:spPr/>
    </dgm:pt>
    <dgm:pt modelId="{BFF5256C-FF36-4F75-94EC-18B340AADFDE}" type="pres">
      <dgm:prSet presAssocID="{78501F28-7137-4771-B795-A5C928A6ABEC}" presName="descendantText" presStyleLbl="alignAcc1" presStyleIdx="3" presStyleCnt="4">
        <dgm:presLayoutVars>
          <dgm:bulletEnabled val="1"/>
        </dgm:presLayoutVars>
      </dgm:prSet>
      <dgm:spPr/>
    </dgm:pt>
  </dgm:ptLst>
  <dgm:cxnLst>
    <dgm:cxn modelId="{DAF4970C-815E-4ED1-A004-550A5C402E71}" type="presOf" srcId="{324B6A7C-339D-4E70-857F-EECD628AE478}" destId="{06BD7BDE-529C-4B16-B144-9BEAF18BA0B8}" srcOrd="0" destOrd="0" presId="urn:microsoft.com/office/officeart/2005/8/layout/chevron2"/>
    <dgm:cxn modelId="{B8CBB718-0F8D-42EC-96FE-467BC6BC803B}" type="presOf" srcId="{26E4B084-FDFB-4FA0-A317-B5496C18C33E}" destId="{BFF5256C-FF36-4F75-94EC-18B340AADFDE}" srcOrd="0" destOrd="0" presId="urn:microsoft.com/office/officeart/2005/8/layout/chevron2"/>
    <dgm:cxn modelId="{02382F2D-29AB-4AB9-98D1-F2CD5FA17DCB}" type="presOf" srcId="{78501F28-7137-4771-B795-A5C928A6ABEC}" destId="{8A91508E-EDBB-4042-A223-15D81C4C6D0F}"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DA265C41-4368-4D8E-A6CF-10FB2E5B8B0D}" type="presOf" srcId="{6068BB5E-AB68-46F4-9058-A00D954F22E0}" destId="{25732199-3294-4080-AB50-166C9451AED5}" srcOrd="0" destOrd="0" presId="urn:microsoft.com/office/officeart/2005/8/layout/chevron2"/>
    <dgm:cxn modelId="{22574E6A-5D1A-4D6D-A1F7-9C45BF14713A}" srcId="{6068BB5E-AB68-46F4-9058-A00D954F22E0}" destId="{0D6F01D3-ABA0-4589-A808-71C18BF69A59}" srcOrd="0" destOrd="0" parTransId="{7B2AB673-1EE0-4E85-95E4-BC14B4BDBAE8}" sibTransId="{255E87B6-69EB-417B-B19A-C0B301CAB16D}"/>
    <dgm:cxn modelId="{DCD8114B-1389-4B6C-87D1-B52F852926AB}" type="presOf" srcId="{44F954F4-4A23-48F0-98FA-CFB060468F6B}" destId="{9BEF06F8-CFA3-4595-AAA5-E6FB54F37EF2}" srcOrd="0" destOrd="0" presId="urn:microsoft.com/office/officeart/2005/8/layout/chevron2"/>
    <dgm:cxn modelId="{4D276070-0A9C-4D1E-AC3E-F1851BDDE9AD}" type="presOf" srcId="{1D766650-19DA-41AD-B67D-5B942D6A30E6}" destId="{E4FC38B0-60B4-4244-B247-7AFED18C9B3C}" srcOrd="0" destOrd="0" presId="urn:microsoft.com/office/officeart/2005/8/layout/chevron2"/>
    <dgm:cxn modelId="{7C034773-1CB4-4300-90C1-B536D15F1FE2}" srcId="{324B6A7C-339D-4E70-857F-EECD628AE478}" destId="{78501F28-7137-4771-B795-A5C928A6ABEC}" srcOrd="3" destOrd="0" parTransId="{0F04876A-A8A5-4BC6-8F34-575F92E87EDC}" sibTransId="{E34203FB-C003-411D-89E3-A856CB911732}"/>
    <dgm:cxn modelId="{A92B6755-0696-400D-A725-14F7C6A89F51}" srcId="{1D766650-19DA-41AD-B67D-5B942D6A30E6}" destId="{F646FBC3-3F1C-42EE-B1B4-C15DA5A1E8AD}" srcOrd="0" destOrd="0" parTransId="{B0A1EB60-C794-4FDD-B6F8-BECE3BD13D87}" sibTransId="{887C346F-7580-472A-81AB-010C47CF5C64}"/>
    <dgm:cxn modelId="{54BC02B1-A69E-4470-BA15-A3DF30814213}" type="presOf" srcId="{0D6F01D3-ABA0-4589-A808-71C18BF69A59}" destId="{1B5DB738-CD00-4E25-A69C-FBD9AD605FC3}" srcOrd="0" destOrd="0" presId="urn:microsoft.com/office/officeart/2005/8/layout/chevron2"/>
    <dgm:cxn modelId="{0DA563B1-0123-4339-BFBC-B0F084BBF8D4}" srcId="{78501F28-7137-4771-B795-A5C928A6ABEC}" destId="{26E4B084-FDFB-4FA0-A317-B5496C18C33E}" srcOrd="0" destOrd="0" parTransId="{30CE0262-7A31-49BF-9F41-49CFC49C4660}" sibTransId="{98160E51-F073-45F5-8A54-939F311A5507}"/>
    <dgm:cxn modelId="{A52678B4-3882-480A-87F4-F26C5BC4799A}" type="presOf" srcId="{F646FBC3-3F1C-42EE-B1B4-C15DA5A1E8AD}" destId="{F697DD8D-885D-4A2D-8793-567D963E9DA2}" srcOrd="0" destOrd="0" presId="urn:microsoft.com/office/officeart/2005/8/layout/chevron2"/>
    <dgm:cxn modelId="{337CC5D4-A0B4-4177-9600-25A216C27A53}" type="presOf" srcId="{BE52BAE3-EB76-4F79-9220-D818E738B8F4}" destId="{692A2C7C-EB38-4738-83C4-EFCE4AB2AD4F}"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5DA0C165-A73C-4909-A6EE-B31BA347312B}" type="presParOf" srcId="{06BD7BDE-529C-4B16-B144-9BEAF18BA0B8}" destId="{ADF21E2C-3709-4FCA-924A-1064DE3C00A5}" srcOrd="0" destOrd="0" presId="urn:microsoft.com/office/officeart/2005/8/layout/chevron2"/>
    <dgm:cxn modelId="{7FD191DC-A29F-4531-8092-3D41D2A5EACE}" type="presParOf" srcId="{ADF21E2C-3709-4FCA-924A-1064DE3C00A5}" destId="{9BEF06F8-CFA3-4595-AAA5-E6FB54F37EF2}" srcOrd="0" destOrd="0" presId="urn:microsoft.com/office/officeart/2005/8/layout/chevron2"/>
    <dgm:cxn modelId="{FF2A5BBD-5DDD-4559-9049-25267FCA04ED}" type="presParOf" srcId="{ADF21E2C-3709-4FCA-924A-1064DE3C00A5}" destId="{692A2C7C-EB38-4738-83C4-EFCE4AB2AD4F}" srcOrd="1" destOrd="0" presId="urn:microsoft.com/office/officeart/2005/8/layout/chevron2"/>
    <dgm:cxn modelId="{BD805265-38BE-4316-840C-8D0E543C68A7}" type="presParOf" srcId="{06BD7BDE-529C-4B16-B144-9BEAF18BA0B8}" destId="{D046476D-6FF8-4D45-9152-80EA9BBBEC2D}" srcOrd="1" destOrd="0" presId="urn:microsoft.com/office/officeart/2005/8/layout/chevron2"/>
    <dgm:cxn modelId="{6BA271CF-6F95-44B8-B1A2-0C7E3CB2C953}" type="presParOf" srcId="{06BD7BDE-529C-4B16-B144-9BEAF18BA0B8}" destId="{63B322BD-1D8F-4341-8376-91B388C69C5F}" srcOrd="2" destOrd="0" presId="urn:microsoft.com/office/officeart/2005/8/layout/chevron2"/>
    <dgm:cxn modelId="{EE4CF2A8-8B15-4616-AB78-28983BE9F7A7}" type="presParOf" srcId="{63B322BD-1D8F-4341-8376-91B388C69C5F}" destId="{25732199-3294-4080-AB50-166C9451AED5}" srcOrd="0" destOrd="0" presId="urn:microsoft.com/office/officeart/2005/8/layout/chevron2"/>
    <dgm:cxn modelId="{AF5751F6-EFC3-461E-B8F1-3ED1CD8ED834}" type="presParOf" srcId="{63B322BD-1D8F-4341-8376-91B388C69C5F}" destId="{1B5DB738-CD00-4E25-A69C-FBD9AD605FC3}" srcOrd="1" destOrd="0" presId="urn:microsoft.com/office/officeart/2005/8/layout/chevron2"/>
    <dgm:cxn modelId="{95EC783A-8204-4B2B-B6F8-FC10E7566FCD}" type="presParOf" srcId="{06BD7BDE-529C-4B16-B144-9BEAF18BA0B8}" destId="{B205C81D-AEA1-455B-8D88-24EC6DA5765A}" srcOrd="3" destOrd="0" presId="urn:microsoft.com/office/officeart/2005/8/layout/chevron2"/>
    <dgm:cxn modelId="{317DE059-37B2-41E4-95C8-EF1953C7498A}" type="presParOf" srcId="{06BD7BDE-529C-4B16-B144-9BEAF18BA0B8}" destId="{9E0C21AC-0AED-4C3A-99B1-D254346621E7}" srcOrd="4" destOrd="0" presId="urn:microsoft.com/office/officeart/2005/8/layout/chevron2"/>
    <dgm:cxn modelId="{9B8EA2FA-0395-4AA9-A86B-94E8C53A632E}" type="presParOf" srcId="{9E0C21AC-0AED-4C3A-99B1-D254346621E7}" destId="{E4FC38B0-60B4-4244-B247-7AFED18C9B3C}" srcOrd="0" destOrd="0" presId="urn:microsoft.com/office/officeart/2005/8/layout/chevron2"/>
    <dgm:cxn modelId="{00683F77-DF41-472C-A22D-E2363EDB7162}" type="presParOf" srcId="{9E0C21AC-0AED-4C3A-99B1-D254346621E7}" destId="{F697DD8D-885D-4A2D-8793-567D963E9DA2}" srcOrd="1" destOrd="0" presId="urn:microsoft.com/office/officeart/2005/8/layout/chevron2"/>
    <dgm:cxn modelId="{A6B7AC39-CD73-4970-8273-60EF2E13C5E3}" type="presParOf" srcId="{06BD7BDE-529C-4B16-B144-9BEAF18BA0B8}" destId="{0642FD33-20E9-4A61-8DF7-A276148D2339}" srcOrd="5" destOrd="0" presId="urn:microsoft.com/office/officeart/2005/8/layout/chevron2"/>
    <dgm:cxn modelId="{488EEC31-5CF5-48A5-BD4B-FA8FF6ACA6B0}" type="presParOf" srcId="{06BD7BDE-529C-4B16-B144-9BEAF18BA0B8}" destId="{D83C16AC-3045-49A6-9258-26936761B3FC}" srcOrd="6" destOrd="0" presId="urn:microsoft.com/office/officeart/2005/8/layout/chevron2"/>
    <dgm:cxn modelId="{67B8206E-92F0-4516-AF77-BA60AB3DCD8F}" type="presParOf" srcId="{D83C16AC-3045-49A6-9258-26936761B3FC}" destId="{8A91508E-EDBB-4042-A223-15D81C4C6D0F}" srcOrd="0" destOrd="0" presId="urn:microsoft.com/office/officeart/2005/8/layout/chevron2"/>
    <dgm:cxn modelId="{D6192247-B9EA-4361-BD67-84DDE585A70F}" type="presParOf" srcId="{D83C16AC-3045-49A6-9258-26936761B3FC}" destId="{BFF5256C-FF36-4F75-94EC-18B340AAD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b="0" i="0">
              <a:latin typeface="Tahoma" pitchFamily="34" charset="0"/>
              <a:ea typeface="Tahoma" pitchFamily="34" charset="0"/>
              <a:cs typeface="Tahoma" pitchFamily="34" charset="0"/>
            </a:rPr>
            <a:t>Regular Expression trong C#</a:t>
          </a:r>
          <a:endParaRPr lang="en-US" sz="3600">
            <a:latin typeface="Tahoma" pitchFamily="34" charset="0"/>
            <a:ea typeface="Tahoma" pitchFamily="34" charset="0"/>
            <a:cs typeface="Tahoma" pitchFamily="34" charset="0"/>
          </a:endParaRP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a:latin typeface="Tahoma" pitchFamily="34" charset="0"/>
              <a:ea typeface="Tahoma" pitchFamily="34" charset="0"/>
              <a:cs typeface="Tahoma" pitchFamily="34" charset="0"/>
            </a:rPr>
            <a:t>Exception Handling trong C#</a:t>
          </a: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a:latin typeface="Tahoma" pitchFamily="34" charset="0"/>
              <a:ea typeface="Tahoma" pitchFamily="34" charset="0"/>
              <a:cs typeface="Tahoma" pitchFamily="34" charset="0"/>
            </a:rPr>
            <a:t>File/IO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3">
        <dgm:presLayoutVars>
          <dgm:chMax val="1"/>
          <dgm:bulletEnabled val="1"/>
        </dgm:presLayoutVars>
      </dgm:prSet>
      <dgm:spPr/>
    </dgm:pt>
    <dgm:pt modelId="{692A2C7C-EB38-4738-83C4-EFCE4AB2AD4F}" type="pres">
      <dgm:prSet presAssocID="{44F954F4-4A23-48F0-98FA-CFB060468F6B}" presName="descendantText" presStyleLbl="alignAcc1" presStyleIdx="0" presStyleCnt="3">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3">
        <dgm:presLayoutVars>
          <dgm:chMax val="1"/>
          <dgm:bulletEnabled val="1"/>
        </dgm:presLayoutVars>
      </dgm:prSet>
      <dgm:spPr/>
    </dgm:pt>
    <dgm:pt modelId="{1B5DB738-CD00-4E25-A69C-FBD9AD605FC3}" type="pres">
      <dgm:prSet presAssocID="{6068BB5E-AB68-46F4-9058-A00D954F22E0}" presName="descendantText" presStyleLbl="alignAcc1" presStyleIdx="1" presStyleCnt="3">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3">
        <dgm:presLayoutVars>
          <dgm:chMax val="1"/>
          <dgm:bulletEnabled val="1"/>
        </dgm:presLayoutVars>
      </dgm:prSet>
      <dgm:spPr/>
    </dgm:pt>
    <dgm:pt modelId="{F697DD8D-885D-4A2D-8793-567D963E9DA2}" type="pres">
      <dgm:prSet presAssocID="{1D766650-19DA-41AD-B67D-5B942D6A30E6}" presName="descendantText" presStyleLbl="alignAcc1" presStyleIdx="2" presStyleCnt="3">
        <dgm:presLayoutVars>
          <dgm:bulletEnabled val="1"/>
        </dgm:presLayoutVars>
      </dgm:prSet>
      <dgm:spPr/>
    </dgm:pt>
  </dgm:ptLst>
  <dgm:cxnLst>
    <dgm:cxn modelId="{6D6B6800-B3E3-41FD-9C32-1F23522EE032}" type="presOf" srcId="{BE52BAE3-EB76-4F79-9220-D818E738B8F4}" destId="{692A2C7C-EB38-4738-83C4-EFCE4AB2AD4F}" srcOrd="0" destOrd="0" presId="urn:microsoft.com/office/officeart/2005/8/layout/chevron2"/>
    <dgm:cxn modelId="{1C90AB13-7E0D-48C4-A7D7-162514985EF8}" type="presOf" srcId="{44F954F4-4A23-48F0-98FA-CFB060468F6B}" destId="{9BEF06F8-CFA3-4595-AAA5-E6FB54F37EF2}" srcOrd="0" destOrd="0" presId="urn:microsoft.com/office/officeart/2005/8/layout/chevron2"/>
    <dgm:cxn modelId="{1FCF7E2C-DDAC-461C-9C0B-4706582345FD}" type="presOf" srcId="{1D766650-19DA-41AD-B67D-5B942D6A30E6}" destId="{E4FC38B0-60B4-4244-B247-7AFED18C9B3C}"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22574E6A-5D1A-4D6D-A1F7-9C45BF14713A}" srcId="{6068BB5E-AB68-46F4-9058-A00D954F22E0}" destId="{0D6F01D3-ABA0-4589-A808-71C18BF69A59}" srcOrd="0" destOrd="0" parTransId="{7B2AB673-1EE0-4E85-95E4-BC14B4BDBAE8}" sibTransId="{255E87B6-69EB-417B-B19A-C0B301CAB16D}"/>
    <dgm:cxn modelId="{A92B6755-0696-400D-A725-14F7C6A89F51}" srcId="{1D766650-19DA-41AD-B67D-5B942D6A30E6}" destId="{F646FBC3-3F1C-42EE-B1B4-C15DA5A1E8AD}" srcOrd="0" destOrd="0" parTransId="{B0A1EB60-C794-4FDD-B6F8-BECE3BD13D87}" sibTransId="{887C346F-7580-472A-81AB-010C47CF5C64}"/>
    <dgm:cxn modelId="{B2C2D88C-593B-484B-8569-785464E56649}" type="presOf" srcId="{0D6F01D3-ABA0-4589-A808-71C18BF69A59}" destId="{1B5DB738-CD00-4E25-A69C-FBD9AD605FC3}" srcOrd="0" destOrd="0" presId="urn:microsoft.com/office/officeart/2005/8/layout/chevron2"/>
    <dgm:cxn modelId="{60EE3199-EE27-4A6A-9DC3-DF3E521AA38C}" type="presOf" srcId="{324B6A7C-339D-4E70-857F-EECD628AE478}" destId="{06BD7BDE-529C-4B16-B144-9BEAF18BA0B8}" srcOrd="0" destOrd="0" presId="urn:microsoft.com/office/officeart/2005/8/layout/chevron2"/>
    <dgm:cxn modelId="{B6DF7CA4-1336-4EC1-8F8B-28008386C19B}" type="presOf" srcId="{F646FBC3-3F1C-42EE-B1B4-C15DA5A1E8AD}" destId="{F697DD8D-885D-4A2D-8793-567D963E9DA2}" srcOrd="0" destOrd="0" presId="urn:microsoft.com/office/officeart/2005/8/layout/chevron2"/>
    <dgm:cxn modelId="{C6D53ABB-8A13-48B4-AD24-DB47E7D9EE7C}" type="presOf" srcId="{6068BB5E-AB68-46F4-9058-A00D954F22E0}" destId="{25732199-3294-4080-AB50-166C9451AED5}"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53257212-E946-4458-8A57-6AE155A2C603}" type="presParOf" srcId="{06BD7BDE-529C-4B16-B144-9BEAF18BA0B8}" destId="{ADF21E2C-3709-4FCA-924A-1064DE3C00A5}" srcOrd="0" destOrd="0" presId="urn:microsoft.com/office/officeart/2005/8/layout/chevron2"/>
    <dgm:cxn modelId="{D2FA93C8-9A09-43A6-A98D-59DD674B4E8A}" type="presParOf" srcId="{ADF21E2C-3709-4FCA-924A-1064DE3C00A5}" destId="{9BEF06F8-CFA3-4595-AAA5-E6FB54F37EF2}" srcOrd="0" destOrd="0" presId="urn:microsoft.com/office/officeart/2005/8/layout/chevron2"/>
    <dgm:cxn modelId="{AE092EDA-6B1F-4765-A9C6-77C3FB876F37}" type="presParOf" srcId="{ADF21E2C-3709-4FCA-924A-1064DE3C00A5}" destId="{692A2C7C-EB38-4738-83C4-EFCE4AB2AD4F}" srcOrd="1" destOrd="0" presId="urn:microsoft.com/office/officeart/2005/8/layout/chevron2"/>
    <dgm:cxn modelId="{21CE478E-CC85-46C9-98C1-02B331DFA7A7}" type="presParOf" srcId="{06BD7BDE-529C-4B16-B144-9BEAF18BA0B8}" destId="{D046476D-6FF8-4D45-9152-80EA9BBBEC2D}" srcOrd="1" destOrd="0" presId="urn:microsoft.com/office/officeart/2005/8/layout/chevron2"/>
    <dgm:cxn modelId="{160E62A2-DA8F-413D-ABC0-BA5650C4C995}" type="presParOf" srcId="{06BD7BDE-529C-4B16-B144-9BEAF18BA0B8}" destId="{63B322BD-1D8F-4341-8376-91B388C69C5F}" srcOrd="2" destOrd="0" presId="urn:microsoft.com/office/officeart/2005/8/layout/chevron2"/>
    <dgm:cxn modelId="{BABA5225-2B45-4C42-A7A0-0756D1B68C58}" type="presParOf" srcId="{63B322BD-1D8F-4341-8376-91B388C69C5F}" destId="{25732199-3294-4080-AB50-166C9451AED5}" srcOrd="0" destOrd="0" presId="urn:microsoft.com/office/officeart/2005/8/layout/chevron2"/>
    <dgm:cxn modelId="{28E1A10E-137F-46B8-AC4F-147F4B23F579}" type="presParOf" srcId="{63B322BD-1D8F-4341-8376-91B388C69C5F}" destId="{1B5DB738-CD00-4E25-A69C-FBD9AD605FC3}" srcOrd="1" destOrd="0" presId="urn:microsoft.com/office/officeart/2005/8/layout/chevron2"/>
    <dgm:cxn modelId="{675B68EC-6EB9-42D2-9F5E-ED54C7851852}" type="presParOf" srcId="{06BD7BDE-529C-4B16-B144-9BEAF18BA0B8}" destId="{B205C81D-AEA1-455B-8D88-24EC6DA5765A}" srcOrd="3" destOrd="0" presId="urn:microsoft.com/office/officeart/2005/8/layout/chevron2"/>
    <dgm:cxn modelId="{9254EAE0-3177-4F2C-9531-EB81174C520F}" type="presParOf" srcId="{06BD7BDE-529C-4B16-B144-9BEAF18BA0B8}" destId="{9E0C21AC-0AED-4C3A-99B1-D254346621E7}" srcOrd="4" destOrd="0" presId="urn:microsoft.com/office/officeart/2005/8/layout/chevron2"/>
    <dgm:cxn modelId="{C98505E9-AD7B-4611-B0BF-6CDB83043CFD}" type="presParOf" srcId="{9E0C21AC-0AED-4C3A-99B1-D254346621E7}" destId="{E4FC38B0-60B4-4244-B247-7AFED18C9B3C}" srcOrd="0" destOrd="0" presId="urn:microsoft.com/office/officeart/2005/8/layout/chevron2"/>
    <dgm:cxn modelId="{2B9107BC-FC0E-430E-8977-BC9A99970D4A}" type="presParOf" srcId="{9E0C21AC-0AED-4C3A-99B1-D254346621E7}" destId="{F697DD8D-885D-4A2D-8793-567D963E9D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02839" y="202876"/>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1</a:t>
          </a:r>
        </a:p>
      </dsp:txBody>
      <dsp:txXfrm rot="-5400000">
        <a:off x="1" y="473329"/>
        <a:ext cx="946583" cy="405678"/>
      </dsp:txXfrm>
    </dsp:sp>
    <dsp:sp modelId="{692A2C7C-EB38-4738-83C4-EFCE4AB2AD4F}">
      <dsp:nvSpPr>
        <dsp:cNvPr id="0" name=""/>
        <dsp:cNvSpPr/>
      </dsp:nvSpPr>
      <dsp:spPr>
        <a:xfrm rot="5400000">
          <a:off x="3977156" y="-3030536"/>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Nhập xuất trong C#</a:t>
          </a:r>
        </a:p>
      </dsp:txBody>
      <dsp:txXfrm rot="-5400000">
        <a:off x="946583" y="42945"/>
        <a:ext cx="6897208" cy="793154"/>
      </dsp:txXfrm>
    </dsp:sp>
    <dsp:sp modelId="{25732199-3294-4080-AB50-166C9451AED5}">
      <dsp:nvSpPr>
        <dsp:cNvPr id="0" name=""/>
        <dsp:cNvSpPr/>
      </dsp:nvSpPr>
      <dsp:spPr>
        <a:xfrm rot="5400000">
          <a:off x="-202839" y="1409447"/>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2</a:t>
          </a:r>
        </a:p>
      </dsp:txBody>
      <dsp:txXfrm rot="-5400000">
        <a:off x="1" y="1679900"/>
        <a:ext cx="946583" cy="405678"/>
      </dsp:txXfrm>
    </dsp:sp>
    <dsp:sp modelId="{1B5DB738-CD00-4E25-A69C-FBD9AD605FC3}">
      <dsp:nvSpPr>
        <dsp:cNvPr id="0" name=""/>
        <dsp:cNvSpPr/>
      </dsp:nvSpPr>
      <dsp:spPr>
        <a:xfrm rot="5400000">
          <a:off x="3977156" y="-1823964"/>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Interface trong C#</a:t>
          </a:r>
        </a:p>
      </dsp:txBody>
      <dsp:txXfrm rot="-5400000">
        <a:off x="946583" y="1249517"/>
        <a:ext cx="6897208" cy="793154"/>
      </dsp:txXfrm>
    </dsp:sp>
    <dsp:sp modelId="{E4FC38B0-60B4-4244-B247-7AFED18C9B3C}">
      <dsp:nvSpPr>
        <dsp:cNvPr id="0" name=""/>
        <dsp:cNvSpPr/>
      </dsp:nvSpPr>
      <dsp:spPr>
        <a:xfrm rot="5400000">
          <a:off x="-202839" y="2616019"/>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3	</a:t>
          </a:r>
        </a:p>
      </dsp:txBody>
      <dsp:txXfrm rot="-5400000">
        <a:off x="1" y="2886472"/>
        <a:ext cx="946583" cy="405678"/>
      </dsp:txXfrm>
    </dsp:sp>
    <dsp:sp modelId="{F697DD8D-885D-4A2D-8793-567D963E9DA2}">
      <dsp:nvSpPr>
        <dsp:cNvPr id="0" name=""/>
        <dsp:cNvSpPr/>
      </dsp:nvSpPr>
      <dsp:spPr>
        <a:xfrm rot="5400000">
          <a:off x="3977156" y="-617393"/>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Collections trong C#</a:t>
          </a:r>
        </a:p>
      </dsp:txBody>
      <dsp:txXfrm rot="-5400000">
        <a:off x="946583" y="2456088"/>
        <a:ext cx="6897208" cy="793154"/>
      </dsp:txXfrm>
    </dsp:sp>
    <dsp:sp modelId="{8A91508E-EDBB-4042-A223-15D81C4C6D0F}">
      <dsp:nvSpPr>
        <dsp:cNvPr id="0" name=""/>
        <dsp:cNvSpPr/>
      </dsp:nvSpPr>
      <dsp:spPr>
        <a:xfrm rot="5400000">
          <a:off x="-202839" y="3822590"/>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4</a:t>
          </a:r>
        </a:p>
      </dsp:txBody>
      <dsp:txXfrm rot="-5400000">
        <a:off x="1" y="4093043"/>
        <a:ext cx="946583" cy="405678"/>
      </dsp:txXfrm>
    </dsp:sp>
    <dsp:sp modelId="{BFF5256C-FF36-4F75-94EC-18B340AADFDE}">
      <dsp:nvSpPr>
        <dsp:cNvPr id="0" name=""/>
        <dsp:cNvSpPr/>
      </dsp:nvSpPr>
      <dsp:spPr>
        <a:xfrm rot="5400000">
          <a:off x="3977156" y="589177"/>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Delegate trong C#</a:t>
          </a:r>
        </a:p>
      </dsp:txBody>
      <dsp:txXfrm rot="-5400000">
        <a:off x="946583" y="3662658"/>
        <a:ext cx="6897208" cy="793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67660" y="269329"/>
          <a:ext cx="1784402" cy="12490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1</a:t>
          </a:r>
        </a:p>
      </dsp:txBody>
      <dsp:txXfrm rot="-5400000">
        <a:off x="1" y="626210"/>
        <a:ext cx="1249081" cy="535321"/>
      </dsp:txXfrm>
    </dsp:sp>
    <dsp:sp modelId="{692A2C7C-EB38-4738-83C4-EFCE4AB2AD4F}">
      <dsp:nvSpPr>
        <dsp:cNvPr id="0" name=""/>
        <dsp:cNvSpPr/>
      </dsp:nvSpPr>
      <dsp:spPr>
        <a:xfrm rot="5400000">
          <a:off x="3987960" y="-2737208"/>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0" i="0" kern="1200">
              <a:latin typeface="Tahoma" pitchFamily="34" charset="0"/>
              <a:ea typeface="Tahoma" pitchFamily="34" charset="0"/>
              <a:cs typeface="Tahoma" pitchFamily="34" charset="0"/>
            </a:rPr>
            <a:t>Regular Expression trong C#</a:t>
          </a:r>
          <a:endParaRPr lang="en-US" sz="3600" kern="1200">
            <a:latin typeface="Tahoma" pitchFamily="34" charset="0"/>
            <a:ea typeface="Tahoma" pitchFamily="34" charset="0"/>
            <a:cs typeface="Tahoma" pitchFamily="34" charset="0"/>
          </a:endParaRPr>
        </a:p>
      </dsp:txBody>
      <dsp:txXfrm rot="-5400000">
        <a:off x="1249082" y="58290"/>
        <a:ext cx="6580998" cy="1046621"/>
      </dsp:txXfrm>
    </dsp:sp>
    <dsp:sp modelId="{25732199-3294-4080-AB50-166C9451AED5}">
      <dsp:nvSpPr>
        <dsp:cNvPr id="0" name=""/>
        <dsp:cNvSpPr/>
      </dsp:nvSpPr>
      <dsp:spPr>
        <a:xfrm rot="5400000">
          <a:off x="-267660" y="1861484"/>
          <a:ext cx="1784402" cy="12490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2</a:t>
          </a:r>
        </a:p>
      </dsp:txBody>
      <dsp:txXfrm rot="-5400000">
        <a:off x="1" y="2218365"/>
        <a:ext cx="1249081" cy="535321"/>
      </dsp:txXfrm>
    </dsp:sp>
    <dsp:sp modelId="{1B5DB738-CD00-4E25-A69C-FBD9AD605FC3}">
      <dsp:nvSpPr>
        <dsp:cNvPr id="0" name=""/>
        <dsp:cNvSpPr/>
      </dsp:nvSpPr>
      <dsp:spPr>
        <a:xfrm rot="5400000">
          <a:off x="3987960" y="-1145054"/>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Exception Handling trong C#</a:t>
          </a:r>
        </a:p>
      </dsp:txBody>
      <dsp:txXfrm rot="-5400000">
        <a:off x="1249082" y="1650444"/>
        <a:ext cx="6580998" cy="1046621"/>
      </dsp:txXfrm>
    </dsp:sp>
    <dsp:sp modelId="{E4FC38B0-60B4-4244-B247-7AFED18C9B3C}">
      <dsp:nvSpPr>
        <dsp:cNvPr id="0" name=""/>
        <dsp:cNvSpPr/>
      </dsp:nvSpPr>
      <dsp:spPr>
        <a:xfrm rot="5400000">
          <a:off x="-267660" y="3453638"/>
          <a:ext cx="1784402" cy="12490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b="1" kern="1200"/>
            <a:t>Phần 3	</a:t>
          </a:r>
        </a:p>
      </dsp:txBody>
      <dsp:txXfrm rot="-5400000">
        <a:off x="1" y="3810519"/>
        <a:ext cx="1249081" cy="535321"/>
      </dsp:txXfrm>
    </dsp:sp>
    <dsp:sp modelId="{F697DD8D-885D-4A2D-8793-567D963E9DA2}">
      <dsp:nvSpPr>
        <dsp:cNvPr id="0" name=""/>
        <dsp:cNvSpPr/>
      </dsp:nvSpPr>
      <dsp:spPr>
        <a:xfrm rot="5400000">
          <a:off x="3987960" y="447099"/>
          <a:ext cx="1159861" cy="66376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a:latin typeface="Tahoma" pitchFamily="34" charset="0"/>
              <a:ea typeface="Tahoma" pitchFamily="34" charset="0"/>
              <a:cs typeface="Tahoma" pitchFamily="34" charset="0"/>
            </a:rPr>
            <a:t>File/IO trong C#</a:t>
          </a:r>
        </a:p>
      </dsp:txBody>
      <dsp:txXfrm rot="-5400000">
        <a:off x="1249082" y="3242597"/>
        <a:ext cx="6580998" cy="10466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81CEC-3F33-4EB5-ABC3-8532B5AD22DC}" type="datetimeFigureOut">
              <a:rPr lang="en-US" smtClean="0"/>
              <a:t>12/10/2021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D7F03-71AD-4E60-ACCD-FE75B2F5A750}" type="slidenum">
              <a:rPr lang="en-US" smtClean="0"/>
              <a:t>‹#›</a:t>
            </a:fld>
            <a:endParaRPr lang="en-US"/>
          </a:p>
        </p:txBody>
      </p:sp>
    </p:spTree>
    <p:extLst>
      <p:ext uri="{BB962C8B-B14F-4D97-AF65-F5344CB8AC3E}">
        <p14:creationId xmlns:p14="http://schemas.microsoft.com/office/powerpoint/2010/main" val="44578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9" name="Rectangle 8"/>
          <p:cNvSpPr/>
          <p:nvPr userDrawn="1"/>
        </p:nvSpPr>
        <p:spPr>
          <a:xfrm>
            <a:off x="1" y="1790702"/>
            <a:ext cx="9144000" cy="2806701"/>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endParaRPr>
          </a:p>
        </p:txBody>
      </p:sp>
      <p:sp>
        <p:nvSpPr>
          <p:cNvPr id="10" name="Rectangle 9"/>
          <p:cNvSpPr/>
          <p:nvPr userDrawn="1"/>
        </p:nvSpPr>
        <p:spPr>
          <a:xfrm>
            <a:off x="18824" y="1790702"/>
            <a:ext cx="8551068" cy="2806700"/>
          </a:xfrm>
          <a:prstGeom prst="rect">
            <a:avLst/>
          </a:prstGeom>
          <a:solidFill>
            <a:srgbClr val="A0B5C4">
              <a:alpha val="73000"/>
            </a:srgbClr>
          </a:solidFill>
          <a:ln>
            <a:solidFill>
              <a:srgbClr val="7592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34" y="1528046"/>
            <a:ext cx="3234801" cy="3401863"/>
          </a:xfrm>
          <a:prstGeom prst="rect">
            <a:avLst/>
          </a:prstGeom>
        </p:spPr>
      </p:pic>
      <p:sp>
        <p:nvSpPr>
          <p:cNvPr id="2" name="Title 1"/>
          <p:cNvSpPr>
            <a:spLocks noGrp="1"/>
          </p:cNvSpPr>
          <p:nvPr>
            <p:ph type="ctrTitle"/>
          </p:nvPr>
        </p:nvSpPr>
        <p:spPr>
          <a:xfrm>
            <a:off x="3602735" y="1777997"/>
            <a:ext cx="4733669" cy="2806701"/>
          </a:xfrm>
          <a:prstGeom prst="rect">
            <a:avLst/>
          </a:prstGeom>
        </p:spPr>
        <p:txBody>
          <a:bodyPr anchor="t">
            <a:normAutofit/>
          </a:bodyPr>
          <a:lstStyle>
            <a:lvl1pPr algn="ctr">
              <a:defRPr sz="4000"/>
            </a:lvl1pPr>
          </a:lstStyle>
          <a:p>
            <a:r>
              <a:rPr lang="en-US" dirty="0"/>
              <a:t>Click to edit Master title style</a:t>
            </a:r>
          </a:p>
        </p:txBody>
      </p:sp>
      <p:sp>
        <p:nvSpPr>
          <p:cNvPr id="12" name="Rectangle 11"/>
          <p:cNvSpPr/>
          <p:nvPr userDrawn="1"/>
        </p:nvSpPr>
        <p:spPr>
          <a:xfrm>
            <a:off x="8588714" y="2384"/>
            <a:ext cx="555289"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4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76093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81981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92928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168401"/>
            <a:ext cx="7886700" cy="3394076"/>
          </a:xfrm>
          <a:prstGeom prst="rect">
            <a:avLst/>
          </a:prstGeom>
        </p:spPr>
        <p:txBody>
          <a:bodyPr anchor="b"/>
          <a:lstStyle>
            <a:lvl1pPr>
              <a:defRPr sz="6000"/>
            </a:lvl1pPr>
          </a:lstStyle>
          <a:p>
            <a:r>
              <a:rPr lang="en-US" dirty="0"/>
              <a:t>Click to edit Master title style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endParaRPr lang="en-US" dirty="0"/>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6027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4148"/>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11883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638174"/>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29842" y="11096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1933575"/>
            <a:ext cx="3868340"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096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933575"/>
            <a:ext cx="3887391"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01/08/2015</a:t>
            </a:r>
          </a:p>
        </p:txBody>
      </p:sp>
      <p:sp>
        <p:nvSpPr>
          <p:cNvPr id="8" name="Footer Placeholder 7"/>
          <p:cNvSpPr>
            <a:spLocks noGrp="1"/>
          </p:cNvSpPr>
          <p:nvPr>
            <p:ph type="ftr" sz="quarter" idx="11"/>
          </p:nvPr>
        </p:nvSpPr>
        <p:spPr/>
        <p:txBody>
          <a:bodyPr/>
          <a:lstStyle/>
          <a:p>
            <a:r>
              <a:rPr lang="en-US"/>
              <a:t>K. CNTT – ĐH NÔNG LÂM TP. HCM</a:t>
            </a:r>
          </a:p>
        </p:txBody>
      </p:sp>
      <p:sp>
        <p:nvSpPr>
          <p:cNvPr id="9" name="Slide Number Placeholder 8"/>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413795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01/08/2015</a:t>
            </a:r>
          </a:p>
        </p:txBody>
      </p:sp>
      <p:sp>
        <p:nvSpPr>
          <p:cNvPr id="4" name="Footer Placeholder 3"/>
          <p:cNvSpPr>
            <a:spLocks noGrp="1"/>
          </p:cNvSpPr>
          <p:nvPr>
            <p:ph type="ftr" sz="quarter" idx="11"/>
          </p:nvPr>
        </p:nvSpPr>
        <p:spPr/>
        <p:txBody>
          <a:bodyPr/>
          <a:lstStyle/>
          <a:p>
            <a:r>
              <a:rPr lang="en-US"/>
              <a:t>K. CNTT – ĐH NÔNG LÂM TP. HCM</a:t>
            </a:r>
          </a:p>
        </p:txBody>
      </p:sp>
      <p:sp>
        <p:nvSpPr>
          <p:cNvPr id="5" name="Slide Number Placeholder 4"/>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23520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01/08/2015</a:t>
            </a:r>
          </a:p>
        </p:txBody>
      </p:sp>
      <p:sp>
        <p:nvSpPr>
          <p:cNvPr id="3" name="Footer Placeholder 2"/>
          <p:cNvSpPr>
            <a:spLocks noGrp="1"/>
          </p:cNvSpPr>
          <p:nvPr>
            <p:ph type="ftr" sz="quarter" idx="11"/>
          </p:nvPr>
        </p:nvSpPr>
        <p:spPr/>
        <p:txBody>
          <a:bodyPr/>
          <a:lstStyle/>
          <a:p>
            <a:r>
              <a:rPr lang="en-US"/>
              <a:t>K. CNTT – ĐH NÔNG LÂM TP. HCM</a:t>
            </a:r>
          </a:p>
        </p:txBody>
      </p:sp>
      <p:sp>
        <p:nvSpPr>
          <p:cNvPr id="4" name="Slide Number Placeholder 3"/>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7764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117600"/>
            <a:ext cx="2949178" cy="9398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8370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3168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560684" y="2384"/>
            <a:ext cx="583320"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p:cNvGrpSpPr/>
          <p:nvPr userDrawn="1"/>
        </p:nvGrpSpPr>
        <p:grpSpPr>
          <a:xfrm>
            <a:off x="-16074" y="6313601"/>
            <a:ext cx="9160074" cy="393700"/>
            <a:chOff x="842010" y="6319158"/>
            <a:chExt cx="11353801" cy="393700"/>
          </a:xfrm>
        </p:grpSpPr>
        <p:sp>
          <p:nvSpPr>
            <p:cNvPr id="21" name="Rectangle 20"/>
            <p:cNvSpPr/>
            <p:nvPr userDrawn="1"/>
          </p:nvSpPr>
          <p:spPr>
            <a:xfrm>
              <a:off x="842010" y="6319158"/>
              <a:ext cx="11353801" cy="393700"/>
            </a:xfrm>
            <a:prstGeom prst="rect">
              <a:avLst/>
            </a:prstGeom>
            <a:solidFill>
              <a:srgbClr val="7CAFDE">
                <a:alpha val="60000"/>
              </a:srgbClr>
            </a:solidFill>
            <a:ln>
              <a:solidFill>
                <a:srgbClr val="B0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userDrawn="1"/>
          </p:nvSpPr>
          <p:spPr>
            <a:xfrm>
              <a:off x="2007127" y="6322219"/>
              <a:ext cx="10161065" cy="388068"/>
            </a:xfrm>
            <a:prstGeom prst="rect">
              <a:avLst/>
            </a:prstGeom>
            <a:solidFill>
              <a:srgbClr val="478FD1">
                <a:alpha val="50000"/>
              </a:srgbClr>
            </a:solidFill>
            <a:ln>
              <a:solidFill>
                <a:srgbClr val="7CA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Rectangle 22"/>
            <p:cNvSpPr/>
            <p:nvPr userDrawn="1"/>
          </p:nvSpPr>
          <p:spPr>
            <a:xfrm>
              <a:off x="5891342" y="6319838"/>
              <a:ext cx="6300660" cy="390525"/>
            </a:xfrm>
            <a:prstGeom prst="rect">
              <a:avLst/>
            </a:prstGeom>
            <a:solidFill>
              <a:srgbClr val="2E74B4">
                <a:alpha val="50000"/>
              </a:srgbClr>
            </a:solidFill>
            <a:ln>
              <a:solidFill>
                <a:srgbClr val="559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4" name="Rectangle 23"/>
            <p:cNvSpPr/>
            <p:nvPr userDrawn="1"/>
          </p:nvSpPr>
          <p:spPr>
            <a:xfrm>
              <a:off x="9355931" y="6319839"/>
              <a:ext cx="2836071" cy="390524"/>
            </a:xfrm>
            <a:prstGeom prst="rect">
              <a:avLst/>
            </a:prstGeom>
            <a:solidFill>
              <a:srgbClr val="255D8F">
                <a:alpha val="50000"/>
              </a:srgbClr>
            </a:solidFill>
            <a:ln>
              <a:solidFill>
                <a:srgbClr val="3D77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3" name="Text Placeholder 2"/>
          <p:cNvSpPr>
            <a:spLocks noGrp="1"/>
          </p:cNvSpPr>
          <p:nvPr>
            <p:ph type="body" idx="1"/>
          </p:nvPr>
        </p:nvSpPr>
        <p:spPr>
          <a:xfrm>
            <a:off x="628650" y="1204962"/>
            <a:ext cx="7886700" cy="4972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626" y="6327642"/>
            <a:ext cx="1009651" cy="365125"/>
          </a:xfrm>
          <a:prstGeom prst="rect">
            <a:avLst/>
          </a:prstGeom>
        </p:spPr>
        <p:txBody>
          <a:bodyPr vert="horz" lIns="91440" tIns="45720" rIns="91440" bIns="45720" rtlCol="0" anchor="ctr"/>
          <a:lstStyle>
            <a:lvl1pPr marL="0" indent="0" algn="l">
              <a:tabLst/>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01/08/2015</a:t>
            </a:r>
            <a:endParaRPr lang="en-US" dirty="0"/>
          </a:p>
        </p:txBody>
      </p:sp>
      <p:sp>
        <p:nvSpPr>
          <p:cNvPr id="5" name="Footer Placeholder 4"/>
          <p:cNvSpPr>
            <a:spLocks noGrp="1"/>
          </p:cNvSpPr>
          <p:nvPr>
            <p:ph type="ftr" sz="quarter" idx="3"/>
          </p:nvPr>
        </p:nvSpPr>
        <p:spPr>
          <a:xfrm>
            <a:off x="923920" y="6338622"/>
            <a:ext cx="3091373" cy="365125"/>
          </a:xfrm>
          <a:prstGeom prst="rect">
            <a:avLst/>
          </a:prstGeom>
        </p:spPr>
        <p:txBody>
          <a:bodyPr vert="horz" lIns="91440" tIns="45720" rIns="91440" bIns="45720" rtlCol="0" anchor="ctr"/>
          <a:lstStyle>
            <a:lvl1pPr algn="ctr">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K. CNTT – ĐH NÔNG LÂM TP. HCM</a:t>
            </a:r>
            <a:endParaRPr lang="en-US" dirty="0"/>
          </a:p>
        </p:txBody>
      </p:sp>
      <p:sp>
        <p:nvSpPr>
          <p:cNvPr id="8" name="Rectangle 7"/>
          <p:cNvSpPr/>
          <p:nvPr userDrawn="1"/>
        </p:nvSpPr>
        <p:spPr>
          <a:xfrm>
            <a:off x="-16074" y="324422"/>
            <a:ext cx="8576757" cy="7248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8557706" y="324422"/>
            <a:ext cx="582723" cy="724852"/>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sp>
        <p:nvSpPr>
          <p:cNvPr id="14" name="Title Placeholder 1"/>
          <p:cNvSpPr>
            <a:spLocks noGrp="1"/>
          </p:cNvSpPr>
          <p:nvPr>
            <p:ph type="title"/>
          </p:nvPr>
        </p:nvSpPr>
        <p:spPr>
          <a:xfrm>
            <a:off x="923920" y="391631"/>
            <a:ext cx="7591430" cy="575777"/>
          </a:xfrm>
          <a:prstGeom prst="rect">
            <a:avLst/>
          </a:prstGeom>
        </p:spPr>
        <p:txBody>
          <a:bodyPr vert="horz" lIns="91440" tIns="45720" rIns="91440" bIns="45720" rtlCol="0" anchor="ctr">
            <a:normAutofit/>
          </a:bodyPr>
          <a:lstStyle/>
          <a:p>
            <a:r>
              <a:rPr lang="en-US" dirty="0"/>
              <a:t>Click to edit Master title style</a:t>
            </a:r>
          </a:p>
        </p:txBody>
      </p:sp>
      <p:grpSp>
        <p:nvGrpSpPr>
          <p:cNvPr id="15" name="Group 22"/>
          <p:cNvGrpSpPr>
            <a:grpSpLocks/>
          </p:cNvGrpSpPr>
          <p:nvPr userDrawn="1"/>
        </p:nvGrpSpPr>
        <p:grpSpPr bwMode="auto">
          <a:xfrm>
            <a:off x="-61707" y="274431"/>
            <a:ext cx="743147" cy="801347"/>
            <a:chOff x="18" y="144"/>
            <a:chExt cx="510" cy="480"/>
          </a:xfrm>
        </p:grpSpPr>
        <p:sp>
          <p:nvSpPr>
            <p:cNvPr id="16"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7"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8"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pic>
        <p:nvPicPr>
          <p:cNvPr id="19" name="Picture 2" descr="http://bestanimations.com/Signs&amp;Shapes/French-01-june.gif"/>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093976" y="5750392"/>
            <a:ext cx="430581" cy="42843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userDrawn="1"/>
        </p:nvSpPr>
        <p:spPr>
          <a:xfrm>
            <a:off x="8515349" y="6315077"/>
            <a:ext cx="623295" cy="391507"/>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grpSp>
        <p:nvGrpSpPr>
          <p:cNvPr id="28" name="Group 27"/>
          <p:cNvGrpSpPr/>
          <p:nvPr userDrawn="1"/>
        </p:nvGrpSpPr>
        <p:grpSpPr>
          <a:xfrm>
            <a:off x="8564715" y="5624513"/>
            <a:ext cx="573929" cy="1143000"/>
            <a:chOff x="8573054" y="5631652"/>
            <a:chExt cx="573929" cy="1143000"/>
          </a:xfrm>
        </p:grpSpPr>
        <p:grpSp>
          <p:nvGrpSpPr>
            <p:cNvPr id="10" name="Group 9"/>
            <p:cNvGrpSpPr/>
            <p:nvPr userDrawn="1"/>
          </p:nvGrpSpPr>
          <p:grpSpPr>
            <a:xfrm>
              <a:off x="8573054" y="5631652"/>
              <a:ext cx="573929" cy="1143000"/>
              <a:chOff x="11189017" y="5638800"/>
              <a:chExt cx="611096" cy="1143000"/>
            </a:xfrm>
            <a:solidFill>
              <a:srgbClr val="5086C2"/>
            </a:solidFill>
          </p:grpSpPr>
          <p:sp>
            <p:nvSpPr>
              <p:cNvPr id="11" name="AutoShape 23"/>
              <p:cNvSpPr>
                <a:spLocks noChangeArrowheads="1"/>
              </p:cNvSpPr>
              <p:nvPr userDrawn="1"/>
            </p:nvSpPr>
            <p:spPr bwMode="gray">
              <a:xfrm>
                <a:off x="11189017" y="62484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2" name="AutoShape 22"/>
              <p:cNvSpPr>
                <a:spLocks noChangeArrowheads="1"/>
              </p:cNvSpPr>
              <p:nvPr userDrawn="1"/>
            </p:nvSpPr>
            <p:spPr bwMode="gray">
              <a:xfrm>
                <a:off x="11190513" y="56388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sp>
          <p:nvSpPr>
            <p:cNvPr id="13" name="Slide Number Placeholder 5"/>
            <p:cNvSpPr txBox="1">
              <a:spLocks/>
            </p:cNvSpPr>
            <p:nvPr userDrawn="1"/>
          </p:nvSpPr>
          <p:spPr>
            <a:xfrm>
              <a:off x="8639576" y="6320071"/>
              <a:ext cx="4089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40</a:t>
              </a:r>
              <a:endPar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6" name="Slide Number Placeholder 5"/>
          <p:cNvSpPr>
            <a:spLocks noGrp="1"/>
          </p:cNvSpPr>
          <p:nvPr>
            <p:ph type="sldNum" sz="quarter" idx="4"/>
          </p:nvPr>
        </p:nvSpPr>
        <p:spPr>
          <a:xfrm>
            <a:off x="8569892" y="5701176"/>
            <a:ext cx="551826" cy="365125"/>
          </a:xfrm>
          <a:prstGeom prst="rect">
            <a:avLst/>
          </a:prstGeom>
        </p:spPr>
        <p:txBody>
          <a:bodyPr vert="horz" lIns="91440" tIns="45720" rIns="91440" bIns="45720" rtlCol="0" anchor="ctr"/>
          <a:lstStyle>
            <a:lvl1pPr algn="ctr">
              <a:defRPr sz="16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4F35B47-AD10-4A8D-A4C2-2AAE6AC43D6F}" type="slidenum">
              <a:rPr lang="en-US" smtClean="0"/>
              <a:pPr/>
              <a:t>‹#›</a:t>
            </a:fld>
            <a:endParaRPr lang="en-US" dirty="0"/>
          </a:p>
        </p:txBody>
      </p:sp>
      <p:sp>
        <p:nvSpPr>
          <p:cNvPr id="30" name="Footer Placeholder 4"/>
          <p:cNvSpPr txBox="1">
            <a:spLocks/>
          </p:cNvSpPr>
          <p:nvPr userDrawn="1"/>
        </p:nvSpPr>
        <p:spPr>
          <a:xfrm>
            <a:off x="6908216" y="6315104"/>
            <a:ext cx="1610112"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tabLst/>
            </a:pPr>
            <a:r>
              <a:rPr lang="en-US" sz="1050">
                <a:solidFill>
                  <a:schemeClr val="bg1"/>
                </a:solidFill>
              </a:rPr>
              <a:t>P.D.LONG</a:t>
            </a:r>
          </a:p>
          <a:p>
            <a:pPr marL="0" indent="0" algn="ctr">
              <a:tabLst/>
            </a:pPr>
            <a:r>
              <a:rPr lang="en-US" sz="1050">
                <a:solidFill>
                  <a:schemeClr val="bg1"/>
                </a:solidFill>
              </a:rPr>
              <a:t>V.T.TOAN</a:t>
            </a:r>
            <a:endParaRPr lang="en-GB" sz="1050" dirty="0">
              <a:solidFill>
                <a:schemeClr val="bg1"/>
              </a:solidFill>
            </a:endParaRPr>
          </a:p>
        </p:txBody>
      </p:sp>
      <p:sp>
        <p:nvSpPr>
          <p:cNvPr id="31" name="TextBox 30"/>
          <p:cNvSpPr txBox="1"/>
          <p:nvPr userDrawn="1"/>
        </p:nvSpPr>
        <p:spPr>
          <a:xfrm>
            <a:off x="4081815" y="6379235"/>
            <a:ext cx="2709079" cy="253916"/>
          </a:xfrm>
          <a:prstGeom prst="rect">
            <a:avLst/>
          </a:prstGeom>
          <a:noFill/>
        </p:spPr>
        <p:txBody>
          <a:bodyPr wrap="square" rtlCol="0">
            <a:spAutoFit/>
          </a:bodyPr>
          <a:lstStyle/>
          <a:p>
            <a:pPr algn="ctr"/>
            <a:r>
              <a:rPr lang="en-US"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rPr>
              <a:t>LẬP TRÌNH .NET</a:t>
            </a:r>
            <a:endParaRPr lang="en-GB"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59383" y="367419"/>
            <a:ext cx="599990" cy="599990"/>
          </a:xfrm>
          <a:prstGeom prst="rect">
            <a:avLst/>
          </a:prstGeom>
        </p:spPr>
      </p:pic>
    </p:spTree>
    <p:extLst>
      <p:ext uri="{BB962C8B-B14F-4D97-AF65-F5344CB8AC3E}">
        <p14:creationId xmlns:p14="http://schemas.microsoft.com/office/powerpoint/2010/main" val="3092887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a:t>C# (</a:t>
            </a:r>
            <a:r>
              <a:rPr lang="en-US" sz="5400" dirty="0" err="1"/>
              <a:t>Tiếp</a:t>
            </a:r>
            <a:r>
              <a:rPr lang="en-US" sz="5400" dirty="0"/>
              <a:t> </a:t>
            </a:r>
            <a:r>
              <a:rPr lang="en-US" sz="5400" dirty="0" err="1"/>
              <a:t>theo</a:t>
            </a:r>
            <a:r>
              <a:rPr lang="en-US" sz="5400" dirty="0"/>
              <a:t>)</a:t>
            </a:r>
          </a:p>
        </p:txBody>
      </p:sp>
      <p:sp>
        <p:nvSpPr>
          <p:cNvPr id="4" name="Footer Placeholder 3"/>
          <p:cNvSpPr>
            <a:spLocks noGrp="1"/>
          </p:cNvSpPr>
          <p:nvPr>
            <p:ph type="ftr" sz="quarter" idx="4294967295"/>
          </p:nvPr>
        </p:nvSpPr>
        <p:spPr>
          <a:xfrm>
            <a:off x="923920" y="6338622"/>
            <a:ext cx="3091373" cy="365125"/>
          </a:xfrm>
        </p:spPr>
        <p:txBody>
          <a:bodyPr/>
          <a:lstStyle/>
          <a:p>
            <a:r>
              <a:rPr lang="en-US"/>
              <a:t>K. CNTT – ĐH NÔNG LÂM TP. HCM</a:t>
            </a:r>
            <a:endParaRPr lang="en-US" dirty="0"/>
          </a:p>
        </p:txBody>
      </p:sp>
    </p:spTree>
    <p:extLst>
      <p:ext uri="{BB962C8B-B14F-4D97-AF65-F5344CB8AC3E}">
        <p14:creationId xmlns:p14="http://schemas.microsoft.com/office/powerpoint/2010/main" val="34862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5111700"/>
          </a:xfrm>
        </p:spPr>
        <p:txBody>
          <a:bodyPr>
            <a:normAutofit/>
          </a:bodyPr>
          <a:lstStyle/>
          <a:p>
            <a:r>
              <a:rPr lang="vi-VN" sz="2400" dirty="0"/>
              <a:t>Ví dụ sử dụng Match và MatchCollection:</a:t>
            </a:r>
          </a:p>
          <a:p>
            <a:pPr lvl="1">
              <a:lnSpc>
                <a:spcPct val="100000"/>
              </a:lnSpc>
            </a:pPr>
            <a:r>
              <a:rPr lang="vi-VN" sz="2000" dirty="0"/>
              <a:t>Cho chuỗi gốc là </a:t>
            </a:r>
            <a:r>
              <a:rPr lang="en-US" sz="2000" dirty="0"/>
              <a:t>“</a:t>
            </a:r>
            <a:r>
              <a:rPr lang="en-US" sz="2000" b="1" dirty="0">
                <a:solidFill>
                  <a:srgbClr val="FF0000"/>
                </a:solidFill>
              </a:rPr>
              <a:t>-fit.hcmuaf.edu.vn-03102020-</a:t>
            </a:r>
            <a:r>
              <a:rPr lang="vi-VN" sz="2000" dirty="0"/>
              <a:t>”. </a:t>
            </a:r>
            <a:endParaRPr lang="en-US" sz="2000" dirty="0"/>
          </a:p>
          <a:p>
            <a:pPr lvl="1">
              <a:lnSpc>
                <a:spcPct val="100000"/>
              </a:lnSpc>
            </a:pPr>
            <a:r>
              <a:rPr lang="en-US" sz="2000" dirty="0"/>
              <a:t>L</a:t>
            </a:r>
            <a:r>
              <a:rPr lang="vi-VN" sz="2000" dirty="0"/>
              <a:t>ấy ra tất cả các số trong chuỗi.</a:t>
            </a:r>
            <a:endParaRPr lang="en-US" sz="2000" dirty="0"/>
          </a:p>
          <a:p>
            <a:pPr lvl="1">
              <a:lnSpc>
                <a:spcPct val="100000"/>
              </a:lnSpc>
            </a:pPr>
            <a:r>
              <a:rPr lang="en-US" sz="2000" dirty="0"/>
              <a:t>P</a:t>
            </a:r>
            <a:r>
              <a:rPr lang="vi-VN" sz="2000" dirty="0"/>
              <a:t>attern </a:t>
            </a:r>
            <a:r>
              <a:rPr lang="en-US" sz="2000" dirty="0">
                <a:sym typeface="Wingdings" panose="05000000000000000000" pitchFamily="2" charset="2"/>
              </a:rPr>
              <a:t> </a:t>
            </a:r>
            <a:r>
              <a:rPr lang="vi-VN" sz="2000" dirty="0"/>
              <a:t>“</a:t>
            </a:r>
            <a:r>
              <a:rPr lang="vi-VN" sz="2000" b="1" dirty="0"/>
              <a:t>\d</a:t>
            </a:r>
            <a:r>
              <a:rPr lang="vi-VN" sz="2000" dirty="0"/>
              <a:t>”.</a:t>
            </a:r>
          </a:p>
          <a:p>
            <a:pPr lvl="1"/>
            <a:r>
              <a:rPr lang="en-US" sz="2000" dirty="0" err="1"/>
              <a:t>Xem</a:t>
            </a:r>
            <a:r>
              <a:rPr lang="en-US" sz="2000" dirty="0"/>
              <a:t> </a:t>
            </a:r>
            <a:r>
              <a:rPr lang="en-US" sz="2000" dirty="0" err="1"/>
              <a:t>ví</a:t>
            </a:r>
            <a:r>
              <a:rPr lang="en-US" sz="2000" dirty="0"/>
              <a:t> </a:t>
            </a:r>
            <a:r>
              <a:rPr lang="en-US" sz="2000" dirty="0" err="1"/>
              <a:t>dụ</a:t>
            </a:r>
            <a:r>
              <a:rPr lang="en-US" sz="2000" dirty="0"/>
              <a:t> </a:t>
            </a:r>
            <a:r>
              <a:rPr lang="en-US" sz="2000" dirty="0" err="1"/>
              <a:t>sau</a:t>
            </a:r>
            <a:r>
              <a:rPr lang="en-US" sz="2000" dirty="0"/>
              <a:t>:</a:t>
            </a:r>
          </a:p>
          <a:p>
            <a:pPr marL="457200" lvl="1" indent="0">
              <a:buNone/>
            </a:pPr>
            <a:endParaRPr lang="en-US" sz="2000" b="1" dirty="0"/>
          </a:p>
          <a:p>
            <a:pPr marL="457200" lvl="1" indent="0">
              <a:buNone/>
            </a:pPr>
            <a:r>
              <a:rPr lang="en-US" sz="2000" b="1" dirty="0" err="1"/>
              <a:t>System.Text.RegularExpressions</a:t>
            </a:r>
            <a:endParaRPr lang="vi-VN" sz="2000" b="1" dirty="0"/>
          </a:p>
          <a:p>
            <a:pPr marL="52388" lvl="1" indent="0">
              <a:lnSpc>
                <a:spcPct val="100000"/>
              </a:lnSpc>
              <a:buNone/>
            </a:pPr>
            <a:r>
              <a:rPr lang="vi-VN" sz="1800" dirty="0"/>
              <a:t>Regex reg = </a:t>
            </a:r>
            <a:r>
              <a:rPr lang="vi-VN" sz="1800" b="1" dirty="0">
                <a:solidFill>
                  <a:srgbClr val="FF0000"/>
                </a:solidFill>
              </a:rPr>
              <a:t>new</a:t>
            </a:r>
            <a:r>
              <a:rPr lang="vi-VN" sz="1800" dirty="0"/>
              <a:t> Regex</a:t>
            </a:r>
            <a:r>
              <a:rPr lang="vi-VN" sz="1800" b="1" dirty="0">
                <a:solidFill>
                  <a:srgbClr val="000099"/>
                </a:solidFill>
              </a:rPr>
              <a:t>(@"\d"); </a:t>
            </a:r>
            <a:endParaRPr lang="en-US" sz="1800" b="1" dirty="0">
              <a:solidFill>
                <a:srgbClr val="000099"/>
              </a:solidFill>
            </a:endParaRPr>
          </a:p>
          <a:p>
            <a:pPr marL="52388" lvl="1" indent="0">
              <a:lnSpc>
                <a:spcPct val="100000"/>
              </a:lnSpc>
              <a:buNone/>
            </a:pPr>
            <a:r>
              <a:rPr lang="vi-VN" sz="1800" dirty="0"/>
              <a:t>Match result = reg.Match("</a:t>
            </a:r>
            <a:r>
              <a:rPr lang="en-US" sz="1800" b="1" dirty="0">
                <a:solidFill>
                  <a:srgbClr val="000099"/>
                </a:solidFill>
              </a:rPr>
              <a:t>-fit.hcmuaf.edu.vn-03102020-</a:t>
            </a:r>
            <a:r>
              <a:rPr lang="vi-VN" sz="1800" dirty="0"/>
              <a:t>"); </a:t>
            </a:r>
            <a:endParaRPr lang="vi-VN" sz="1600" b="1" dirty="0">
              <a:solidFill>
                <a:srgbClr val="00B050"/>
              </a:solidFill>
            </a:endParaRPr>
          </a:p>
          <a:p>
            <a:pPr marL="52388" lvl="1" indent="0">
              <a:lnSpc>
                <a:spcPct val="100000"/>
              </a:lnSpc>
              <a:buNone/>
            </a:pPr>
            <a:r>
              <a:rPr lang="vi-VN" sz="1800" dirty="0"/>
              <a:t>        </a:t>
            </a:r>
            <a:r>
              <a:rPr lang="vi-VN" sz="1800" b="1" dirty="0">
                <a:solidFill>
                  <a:srgbClr val="FF0000"/>
                </a:solidFill>
              </a:rPr>
              <a:t>do</a:t>
            </a:r>
            <a:r>
              <a:rPr lang="vi-VN" sz="1800" dirty="0"/>
              <a:t>{</a:t>
            </a:r>
          </a:p>
          <a:p>
            <a:pPr marL="52388" lvl="1" indent="0">
              <a:lnSpc>
                <a:spcPct val="100000"/>
              </a:lnSpc>
              <a:buNone/>
            </a:pPr>
            <a:r>
              <a:rPr lang="vi-VN" sz="1800" dirty="0"/>
              <a:t>            Console.WriteLine(result.ToString());</a:t>
            </a:r>
          </a:p>
          <a:p>
            <a:pPr marL="52388" lvl="1" indent="0">
              <a:lnSpc>
                <a:spcPct val="100000"/>
              </a:lnSpc>
              <a:buNone/>
            </a:pPr>
            <a:r>
              <a:rPr lang="vi-VN" sz="1800" dirty="0"/>
              <a:t>            result = result.NextMatch(); </a:t>
            </a:r>
            <a:r>
              <a:rPr lang="en-US" sz="1600" b="1" dirty="0">
                <a:solidFill>
                  <a:srgbClr val="00B050"/>
                </a:solidFill>
              </a:rPr>
              <a:t>	</a:t>
            </a:r>
            <a:r>
              <a:rPr lang="vi-VN" sz="1600" dirty="0"/>
              <a:t>}</a:t>
            </a:r>
            <a:endParaRPr lang="vi-VN" sz="1800" dirty="0"/>
          </a:p>
          <a:p>
            <a:pPr marL="52388" lvl="1" indent="0">
              <a:lnSpc>
                <a:spcPct val="100000"/>
              </a:lnSpc>
              <a:buNone/>
            </a:pPr>
            <a:r>
              <a:rPr lang="vi-VN" sz="1800" dirty="0"/>
              <a:t>            </a:t>
            </a:r>
            <a:r>
              <a:rPr lang="vi-VN" sz="1800" b="1" dirty="0">
                <a:solidFill>
                  <a:srgbClr val="FF0000"/>
                </a:solidFill>
              </a:rPr>
              <a:t>while</a:t>
            </a:r>
            <a:r>
              <a:rPr lang="vi-VN" sz="1800" dirty="0"/>
              <a:t> (result != Match.Empty); </a:t>
            </a:r>
            <a:endParaRPr lang="vi-VN" sz="1800" b="1" dirty="0">
              <a:solidFill>
                <a:srgbClr val="00B050"/>
              </a:solidFill>
            </a:endParaRP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10</a:t>
            </a:fld>
            <a:endParaRPr lang="en-US"/>
          </a:p>
        </p:txBody>
      </p:sp>
      <p:sp>
        <p:nvSpPr>
          <p:cNvPr id="7" name="Rectangle 6"/>
          <p:cNvSpPr/>
          <p:nvPr/>
        </p:nvSpPr>
        <p:spPr>
          <a:xfrm>
            <a:off x="119270" y="3222594"/>
            <a:ext cx="8388626" cy="2974020"/>
          </a:xfrm>
          <a:prstGeom prst="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87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endParaRPr lang="en-US" sz="2400" dirty="0"/>
          </a:p>
          <a:p>
            <a:pPr>
              <a:lnSpc>
                <a:spcPct val="100000"/>
              </a:lnSpc>
            </a:pPr>
            <a:r>
              <a:rPr lang="vi-VN" sz="2400" dirty="0"/>
              <a:t>Ví dụ sử dụng Match và MatchCollection</a:t>
            </a:r>
            <a:r>
              <a:rPr lang="en-US" sz="2400" dirty="0"/>
              <a:t> </a:t>
            </a:r>
            <a:r>
              <a:rPr lang="en-US" sz="2400" b="1" dirty="0"/>
              <a:t>(</a:t>
            </a:r>
            <a:r>
              <a:rPr lang="en-US" sz="2400" b="1" dirty="0" err="1"/>
              <a:t>cách</a:t>
            </a:r>
            <a:r>
              <a:rPr lang="en-US" sz="2400" b="1" dirty="0"/>
              <a:t> 2)</a:t>
            </a:r>
            <a:r>
              <a:rPr lang="vi-VN" sz="2400" dirty="0"/>
              <a:t>:</a:t>
            </a:r>
          </a:p>
          <a:p>
            <a:pPr lvl="1">
              <a:lnSpc>
                <a:spcPct val="100000"/>
              </a:lnSpc>
            </a:pPr>
            <a:r>
              <a:rPr lang="vi-VN" sz="2000" dirty="0"/>
              <a:t>Cho chuỗi gốc là </a:t>
            </a:r>
            <a:r>
              <a:rPr lang="en-US" sz="2000" dirty="0"/>
              <a:t>“</a:t>
            </a:r>
            <a:r>
              <a:rPr lang="en-US" sz="2000" b="1" dirty="0">
                <a:solidFill>
                  <a:srgbClr val="FF0000"/>
                </a:solidFill>
              </a:rPr>
              <a:t>-fit.hcmuaf.edu.vn-03102020-</a:t>
            </a:r>
            <a:r>
              <a:rPr lang="vi-VN" sz="2000" dirty="0"/>
              <a:t>”. </a:t>
            </a:r>
            <a:endParaRPr lang="en-US" sz="1800" dirty="0"/>
          </a:p>
          <a:p>
            <a:pPr marL="52388" lvl="1" indent="0">
              <a:lnSpc>
                <a:spcPct val="100000"/>
              </a:lnSpc>
              <a:buNone/>
            </a:pPr>
            <a:endParaRPr lang="en-US" sz="1800" dirty="0"/>
          </a:p>
          <a:p>
            <a:pPr marL="52388" lvl="1" indent="0">
              <a:lnSpc>
                <a:spcPct val="100000"/>
              </a:lnSpc>
              <a:buNone/>
            </a:pPr>
            <a:endParaRPr lang="en-US" sz="1800" dirty="0"/>
          </a:p>
          <a:p>
            <a:pPr marL="52388" lvl="1" indent="0">
              <a:lnSpc>
                <a:spcPct val="100000"/>
              </a:lnSpc>
              <a:buNone/>
            </a:pPr>
            <a:r>
              <a:rPr lang="vi-VN" sz="1800" dirty="0"/>
              <a:t>Regex reg = </a:t>
            </a:r>
            <a:r>
              <a:rPr lang="vi-VN" sz="1800" b="1" dirty="0">
                <a:solidFill>
                  <a:srgbClr val="FF0000"/>
                </a:solidFill>
              </a:rPr>
              <a:t>new</a:t>
            </a:r>
            <a:r>
              <a:rPr lang="vi-VN" sz="1800" dirty="0"/>
              <a:t> Regex</a:t>
            </a:r>
            <a:r>
              <a:rPr lang="vi-VN" sz="1800" b="1" dirty="0">
                <a:solidFill>
                  <a:srgbClr val="000099"/>
                </a:solidFill>
              </a:rPr>
              <a:t>(@"\d"</a:t>
            </a:r>
            <a:r>
              <a:rPr lang="vi-VN" sz="1800" dirty="0"/>
              <a:t>);</a:t>
            </a:r>
          </a:p>
          <a:p>
            <a:pPr marL="52388" lvl="1" indent="0">
              <a:lnSpc>
                <a:spcPct val="100000"/>
              </a:lnSpc>
              <a:buNone/>
            </a:pPr>
            <a:r>
              <a:rPr lang="vi-VN" sz="1800" b="1" dirty="0">
                <a:solidFill>
                  <a:srgbClr val="FF0000"/>
                </a:solidFill>
              </a:rPr>
              <a:t>foreach</a:t>
            </a:r>
            <a:r>
              <a:rPr lang="vi-VN" sz="1800" dirty="0"/>
              <a:t> (Match item </a:t>
            </a:r>
            <a:r>
              <a:rPr lang="vi-VN" sz="1800" b="1" dirty="0">
                <a:solidFill>
                  <a:srgbClr val="FF0000"/>
                </a:solidFill>
              </a:rPr>
              <a:t>in</a:t>
            </a:r>
            <a:r>
              <a:rPr lang="vi-VN" sz="1800" dirty="0"/>
              <a:t> reg.Matches("</a:t>
            </a:r>
            <a:r>
              <a:rPr lang="en-US" sz="1800" b="1" dirty="0">
                <a:solidFill>
                  <a:srgbClr val="000099"/>
                </a:solidFill>
              </a:rPr>
              <a:t>-fit.hcmuaf.edu.vn-03102020-</a:t>
            </a:r>
            <a:r>
              <a:rPr lang="vi-VN" sz="1800" dirty="0"/>
              <a:t>"))</a:t>
            </a:r>
          </a:p>
          <a:p>
            <a:pPr marL="52388" lvl="1" indent="0">
              <a:lnSpc>
                <a:spcPct val="100000"/>
              </a:lnSpc>
              <a:buNone/>
            </a:pPr>
            <a:r>
              <a:rPr lang="vi-VN" sz="1800" dirty="0"/>
              <a:t>{</a:t>
            </a:r>
          </a:p>
          <a:p>
            <a:pPr marL="52388" lvl="1" indent="0">
              <a:lnSpc>
                <a:spcPct val="100000"/>
              </a:lnSpc>
              <a:buNone/>
            </a:pPr>
            <a:r>
              <a:rPr lang="vi-VN" sz="1800" dirty="0"/>
              <a:t>     Console.WriteLine(item.ToString());</a:t>
            </a:r>
          </a:p>
          <a:p>
            <a:pPr marL="52388" lvl="1" indent="0">
              <a:lnSpc>
                <a:spcPct val="100000"/>
              </a:lnSpc>
              <a:buNone/>
            </a:pPr>
            <a:r>
              <a:rPr lang="vi-VN" sz="1800" dirty="0"/>
              <a:t>}</a:t>
            </a:r>
            <a:endParaRPr lang="en-US" sz="1800" dirty="0"/>
          </a:p>
          <a:p>
            <a:pPr marL="52388" lvl="1" indent="0">
              <a:buNone/>
            </a:pPr>
            <a:endParaRPr lang="en-US" sz="1800" dirty="0"/>
          </a:p>
          <a:p>
            <a:pPr marL="52388" lvl="1" indent="0">
              <a:lnSpc>
                <a:spcPct val="100000"/>
              </a:lnSpc>
              <a:buNone/>
            </a:pPr>
            <a:r>
              <a:rPr lang="en-US" sz="1800" dirty="0" err="1"/>
              <a:t>Dùng</a:t>
            </a:r>
            <a:r>
              <a:rPr lang="en-US" sz="1800" dirty="0"/>
              <a:t> </a:t>
            </a:r>
            <a:r>
              <a:rPr lang="en-US" sz="1800" dirty="0" err="1"/>
              <a:t>hàm</a:t>
            </a:r>
            <a:r>
              <a:rPr lang="en-US" sz="1800" dirty="0"/>
              <a:t> </a:t>
            </a:r>
            <a:r>
              <a:rPr lang="vi-VN" sz="1800" b="1" dirty="0"/>
              <a:t>Matches</a:t>
            </a:r>
            <a:r>
              <a:rPr lang="vi-VN" sz="1800" dirty="0"/>
              <a:t>() </a:t>
            </a:r>
            <a:r>
              <a:rPr lang="en-US" sz="1800" dirty="0" err="1"/>
              <a:t>thay</a:t>
            </a:r>
            <a:r>
              <a:rPr lang="en-US" sz="1800" dirty="0"/>
              <a:t> </a:t>
            </a:r>
            <a:r>
              <a:rPr lang="en-US" sz="1800" dirty="0" err="1"/>
              <a:t>cho</a:t>
            </a:r>
            <a:r>
              <a:rPr lang="en-US" sz="1800" dirty="0"/>
              <a:t> </a:t>
            </a:r>
            <a:r>
              <a:rPr lang="en-US" sz="1800" dirty="0" err="1"/>
              <a:t>hàm</a:t>
            </a:r>
            <a:r>
              <a:rPr lang="en-US" sz="1800" dirty="0"/>
              <a:t> </a:t>
            </a:r>
            <a:r>
              <a:rPr lang="vi-VN" sz="1800" dirty="0"/>
              <a:t>Match(). </a:t>
            </a:r>
            <a:endParaRPr lang="en-US" sz="1800" dirty="0"/>
          </a:p>
          <a:p>
            <a:pPr marL="52388" lvl="1" indent="0">
              <a:lnSpc>
                <a:spcPct val="100000"/>
              </a:lnSpc>
              <a:buNone/>
            </a:pPr>
            <a:r>
              <a:rPr lang="vi-VN" sz="1800" b="1" dirty="0"/>
              <a:t>Matches() </a:t>
            </a:r>
            <a:r>
              <a:rPr lang="vi-VN" sz="1800" dirty="0"/>
              <a:t>trả về 1 tập hợp các đối tượng Match (</a:t>
            </a:r>
            <a:r>
              <a:rPr lang="vi-VN" sz="1800" b="1" dirty="0"/>
              <a:t>MatchCollection</a:t>
            </a:r>
            <a:r>
              <a:rPr lang="vi-VN" sz="1800" dirty="0"/>
              <a:t>) </a:t>
            </a:r>
            <a:r>
              <a:rPr lang="en-US" sz="1800" dirty="0">
                <a:sym typeface="Wingdings" panose="05000000000000000000" pitchFamily="2" charset="2"/>
              </a:rPr>
              <a:t> </a:t>
            </a:r>
            <a:r>
              <a:rPr lang="vi-VN" sz="1800" dirty="0"/>
              <a:t>dùng foreach để duyệt tập hợp</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11</a:t>
            </a:fld>
            <a:endParaRPr lang="en-US"/>
          </a:p>
        </p:txBody>
      </p:sp>
      <p:sp>
        <p:nvSpPr>
          <p:cNvPr id="7" name="Rectangle 6"/>
          <p:cNvSpPr/>
          <p:nvPr/>
        </p:nvSpPr>
        <p:spPr>
          <a:xfrm>
            <a:off x="119270" y="2956264"/>
            <a:ext cx="8388626" cy="2041864"/>
          </a:xfrm>
          <a:prstGeom prst="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4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fade">
                                      <p:cBhvr>
                                        <p:cTn id="1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r>
              <a:rPr lang="vi-VN" sz="2400" b="1" dirty="0"/>
              <a:t>Group và GroupCollection</a:t>
            </a:r>
          </a:p>
          <a:p>
            <a:pPr lvl="1">
              <a:lnSpc>
                <a:spcPct val="120000"/>
              </a:lnSpc>
            </a:pPr>
            <a:r>
              <a:rPr lang="vi-VN" sz="2000" dirty="0"/>
              <a:t>Group trong Regular Expression </a:t>
            </a:r>
            <a:r>
              <a:rPr lang="en-US" sz="2000" dirty="0" err="1"/>
              <a:t>sẽ</a:t>
            </a:r>
            <a:r>
              <a:rPr lang="en-US" sz="2000" dirty="0"/>
              <a:t> </a:t>
            </a:r>
            <a:r>
              <a:rPr lang="vi-VN" sz="2000" dirty="0"/>
              <a:t>gom nhóm các biểu thức lại thành cụm và có thể đặt tên cho nhóm </a:t>
            </a:r>
            <a:r>
              <a:rPr lang="en-US" sz="2000" dirty="0">
                <a:sym typeface="Wingdings" panose="05000000000000000000" pitchFamily="2" charset="2"/>
              </a:rPr>
              <a:t></a:t>
            </a:r>
            <a:r>
              <a:rPr lang="vi-VN" sz="2000" dirty="0"/>
              <a:t> dễ quản lý và thao tác.</a:t>
            </a:r>
          </a:p>
          <a:p>
            <a:pPr lvl="1">
              <a:lnSpc>
                <a:spcPct val="120000"/>
              </a:lnSpc>
            </a:pPr>
            <a:r>
              <a:rPr lang="vi-VN" sz="2000" dirty="0"/>
              <a:t>Group là lớp cha của lớp Match!</a:t>
            </a:r>
          </a:p>
          <a:p>
            <a:pPr lvl="1">
              <a:lnSpc>
                <a:spcPct val="100000"/>
              </a:lnSpc>
            </a:pPr>
            <a:r>
              <a:rPr lang="vi-VN" sz="2000" b="1" dirty="0"/>
              <a:t>Tại sao lại có khái niệm này? </a:t>
            </a:r>
            <a:endParaRPr lang="en-US" sz="2000" b="1" dirty="0"/>
          </a:p>
          <a:p>
            <a:pPr lvl="1">
              <a:lnSpc>
                <a:spcPct val="120000"/>
              </a:lnSpc>
            </a:pPr>
            <a:r>
              <a:rPr lang="vi-VN" sz="2000" dirty="0"/>
              <a:t>Trong 1 kết quả trùng khớp sẽ có thể chứa nhiều thông tin khác nhau và </a:t>
            </a:r>
            <a:r>
              <a:rPr lang="vi-VN" sz="2000" dirty="0">
                <a:highlight>
                  <a:srgbClr val="FFFF00"/>
                </a:highlight>
              </a:rPr>
              <a:t>ta muốn lấy ra từng thành phần trong đó </a:t>
            </a:r>
            <a:r>
              <a:rPr lang="vi-VN" sz="2000" dirty="0"/>
              <a:t>mà không phải dùng thêm 1 biểu thức chính quy </a:t>
            </a:r>
            <a:r>
              <a:rPr lang="en-US" sz="2000" dirty="0" err="1"/>
              <a:t>khác</a:t>
            </a:r>
            <a:r>
              <a:rPr lang="en-US" sz="2000" dirty="0"/>
              <a:t>.</a:t>
            </a:r>
            <a:endParaRPr lang="vi-VN" sz="2000" dirty="0"/>
          </a:p>
          <a:p>
            <a:pPr lvl="1">
              <a:lnSpc>
                <a:spcPct val="120000"/>
              </a:lnSpc>
            </a:pPr>
            <a:r>
              <a:rPr lang="en-US" sz="2000" dirty="0" err="1"/>
              <a:t>Trong</a:t>
            </a:r>
            <a:r>
              <a:rPr lang="en-US" sz="2000" dirty="0"/>
              <a:t> </a:t>
            </a:r>
            <a:r>
              <a:rPr lang="vi-VN" sz="2000" dirty="0"/>
              <a:t>biểu thức chính quy ban đầu ta </a:t>
            </a:r>
            <a:r>
              <a:rPr lang="en-US" sz="2000" dirty="0" err="1"/>
              <a:t>có</a:t>
            </a:r>
            <a:r>
              <a:rPr lang="en-US" sz="2000" dirty="0"/>
              <a:t> </a:t>
            </a:r>
            <a:r>
              <a:rPr lang="en-US" sz="2000" dirty="0" err="1"/>
              <a:t>thể</a:t>
            </a:r>
            <a:r>
              <a:rPr lang="vi-VN" sz="2000" dirty="0"/>
              <a:t> gom nhóm các thành phần con thành các group và </a:t>
            </a:r>
            <a:r>
              <a:rPr lang="vi-VN" sz="2000" dirty="0">
                <a:highlight>
                  <a:srgbClr val="FFFF00"/>
                </a:highlight>
              </a:rPr>
              <a:t>đặt tên </a:t>
            </a:r>
            <a:r>
              <a:rPr lang="vi-VN" sz="2000" dirty="0"/>
              <a:t>cho chúng </a:t>
            </a:r>
            <a:r>
              <a:rPr lang="en-US" sz="2000" dirty="0">
                <a:sym typeface="Wingdings" panose="05000000000000000000" pitchFamily="2" charset="2"/>
              </a:rPr>
              <a:t> </a:t>
            </a:r>
            <a:r>
              <a:rPr lang="en-US" sz="2000" dirty="0" err="1">
                <a:sym typeface="Wingdings" panose="05000000000000000000" pitchFamily="2" charset="2"/>
              </a:rPr>
              <a:t>khi</a:t>
            </a:r>
            <a:r>
              <a:rPr lang="vi-VN" sz="2000" dirty="0"/>
              <a:t> muốn lấy các thành phần con bên trong đó thì ta chỉ cần gọi thông qua </a:t>
            </a:r>
            <a:r>
              <a:rPr lang="vi-VN" sz="2000" dirty="0">
                <a:highlight>
                  <a:srgbClr val="FFFF00"/>
                </a:highlight>
              </a:rPr>
              <a:t>tên đã đặt.</a:t>
            </a:r>
          </a:p>
          <a:p>
            <a:endParaRPr lang="vi-VN" sz="18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12</a:t>
            </a:fld>
            <a:endParaRPr lang="en-US"/>
          </a:p>
        </p:txBody>
      </p:sp>
    </p:spTree>
    <p:extLst>
      <p:ext uri="{BB962C8B-B14F-4D97-AF65-F5344CB8AC3E}">
        <p14:creationId xmlns:p14="http://schemas.microsoft.com/office/powerpoint/2010/main" val="375022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5103073"/>
          </a:xfrm>
        </p:spPr>
        <p:txBody>
          <a:bodyPr>
            <a:normAutofit fontScale="77500" lnSpcReduction="20000"/>
          </a:bodyPr>
          <a:lstStyle/>
          <a:p>
            <a:pPr>
              <a:lnSpc>
                <a:spcPct val="120000"/>
              </a:lnSpc>
            </a:pPr>
            <a:r>
              <a:rPr lang="vi-VN" sz="2100" dirty="0"/>
              <a:t>Cú pháp:</a:t>
            </a:r>
          </a:p>
          <a:p>
            <a:pPr>
              <a:lnSpc>
                <a:spcPct val="120000"/>
              </a:lnSpc>
            </a:pPr>
            <a:r>
              <a:rPr lang="vi-VN" sz="2100" b="1" dirty="0"/>
              <a:t>(?</a:t>
            </a:r>
            <a:r>
              <a:rPr lang="vi-VN" sz="2100" dirty="0"/>
              <a:t>&lt;</a:t>
            </a:r>
            <a:r>
              <a:rPr lang="vi-VN" sz="2100" b="1" dirty="0"/>
              <a:t>tên group</a:t>
            </a:r>
            <a:r>
              <a:rPr lang="vi-VN" sz="2100" dirty="0"/>
              <a:t>&gt;</a:t>
            </a:r>
            <a:r>
              <a:rPr lang="vi-VN" sz="2100" b="1" dirty="0"/>
              <a:t>)</a:t>
            </a:r>
            <a:endParaRPr lang="vi-VN" sz="2100" dirty="0"/>
          </a:p>
          <a:p>
            <a:pPr>
              <a:lnSpc>
                <a:spcPct val="120000"/>
              </a:lnSpc>
            </a:pPr>
            <a:r>
              <a:rPr lang="vi-VN" sz="2100" dirty="0"/>
              <a:t>Trong đó:</a:t>
            </a:r>
          </a:p>
          <a:p>
            <a:pPr>
              <a:lnSpc>
                <a:spcPct val="120000"/>
              </a:lnSpc>
            </a:pPr>
            <a:r>
              <a:rPr lang="vi-VN" sz="2100" b="1" dirty="0"/>
              <a:t>( )</a:t>
            </a:r>
            <a:r>
              <a:rPr lang="vi-VN" sz="2100" dirty="0"/>
              <a:t>: là cú pháp gom nhóm các biểu thức</a:t>
            </a:r>
          </a:p>
          <a:p>
            <a:pPr>
              <a:lnSpc>
                <a:spcPct val="140000"/>
              </a:lnSpc>
            </a:pPr>
            <a:r>
              <a:rPr lang="vi-VN" sz="2100" b="1" dirty="0"/>
              <a:t>?&lt;tên group&gt;</a:t>
            </a:r>
            <a:r>
              <a:rPr lang="vi-VN" sz="2100" dirty="0"/>
              <a:t>: là cú pháp đặt tên cho group. </a:t>
            </a:r>
            <a:r>
              <a:rPr lang="en-US" sz="2100" dirty="0" err="1"/>
              <a:t>tên</a:t>
            </a:r>
            <a:r>
              <a:rPr lang="en-US" sz="2100" dirty="0"/>
              <a:t> group </a:t>
            </a:r>
            <a:r>
              <a:rPr lang="en-US" sz="2100" dirty="0" err="1"/>
              <a:t>có</a:t>
            </a:r>
            <a:r>
              <a:rPr lang="en-US" sz="2100" dirty="0"/>
              <a:t> </a:t>
            </a:r>
            <a:r>
              <a:rPr lang="en-US" sz="2100" dirty="0" err="1"/>
              <a:t>thể</a:t>
            </a:r>
            <a:r>
              <a:rPr lang="en-US" sz="2100" dirty="0"/>
              <a:t> </a:t>
            </a:r>
            <a:r>
              <a:rPr lang="en-US" sz="2100" dirty="0" err="1"/>
              <a:t>bỏ</a:t>
            </a:r>
            <a:r>
              <a:rPr lang="en-US" sz="2100" dirty="0"/>
              <a:t> </a:t>
            </a:r>
            <a:r>
              <a:rPr lang="en-US" sz="2100" dirty="0" err="1"/>
              <a:t>trống</a:t>
            </a:r>
            <a:r>
              <a:rPr lang="vi-VN" sz="2100" dirty="0"/>
              <a:t>. Lưu ý là tên group phải viết liền không dấu và nên tuân theo quy tắc đặt tên.</a:t>
            </a:r>
          </a:p>
          <a:p>
            <a:pPr>
              <a:lnSpc>
                <a:spcPct val="120000"/>
              </a:lnSpc>
            </a:pPr>
            <a:r>
              <a:rPr lang="vi-VN" sz="2100" b="1" dirty="0"/>
              <a:t>Ví dụ:</a:t>
            </a:r>
            <a:endParaRPr lang="vi-VN" sz="2100" dirty="0"/>
          </a:p>
          <a:p>
            <a:pPr>
              <a:lnSpc>
                <a:spcPct val="120000"/>
              </a:lnSpc>
            </a:pPr>
            <a:r>
              <a:rPr lang="vi-VN" sz="2100" dirty="0"/>
              <a:t>Để lấy ra chuỗi giờ phút giây ta có thể làm như sau:</a:t>
            </a:r>
          </a:p>
          <a:p>
            <a:pPr>
              <a:lnSpc>
                <a:spcPct val="120000"/>
              </a:lnSpc>
            </a:pPr>
            <a:r>
              <a:rPr lang="en-US" sz="2100" dirty="0"/>
              <a:t> </a:t>
            </a:r>
            <a:r>
              <a:rPr lang="vi-VN" sz="2100" dirty="0">
                <a:solidFill>
                  <a:srgbClr val="0000FF"/>
                </a:solidFill>
              </a:rPr>
              <a:t>“\d+:\d+:\d+”</a:t>
            </a:r>
          </a:p>
          <a:p>
            <a:pPr>
              <a:lnSpc>
                <a:spcPct val="120000"/>
              </a:lnSpc>
            </a:pPr>
            <a:r>
              <a:rPr lang="en-US" sz="2100" b="1" dirty="0"/>
              <a:t>M</a:t>
            </a:r>
            <a:r>
              <a:rPr lang="vi-VN" sz="2100" b="1" dirty="0"/>
              <a:t>uốn lấy ra giờ, phút, giây riêng để xử lý thì</a:t>
            </a:r>
            <a:r>
              <a:rPr lang="en-US" sz="2100" b="1" dirty="0"/>
              <a:t> ??</a:t>
            </a:r>
            <a:r>
              <a:rPr lang="vi-VN" sz="2100" b="1" dirty="0"/>
              <a:t>?</a:t>
            </a:r>
          </a:p>
          <a:p>
            <a:pPr>
              <a:lnSpc>
                <a:spcPct val="120000"/>
              </a:lnSpc>
            </a:pPr>
            <a:r>
              <a:rPr lang="en-US" sz="2100" dirty="0"/>
              <a:t>T</a:t>
            </a:r>
            <a:r>
              <a:rPr lang="vi-VN" sz="2100" dirty="0"/>
              <a:t>a sử dụng group và đặt tên như sau:</a:t>
            </a:r>
          </a:p>
          <a:p>
            <a:pPr>
              <a:lnSpc>
                <a:spcPct val="120000"/>
              </a:lnSpc>
            </a:pPr>
            <a:r>
              <a:rPr lang="vi-VN" sz="2100" b="1" dirty="0"/>
              <a:t>(?&lt;hours&gt;\d+):(?&lt;minutes&gt;\d+):(?&lt;seconds&gt;\d+)</a:t>
            </a:r>
            <a:endParaRPr lang="vi-VN" sz="2100" dirty="0"/>
          </a:p>
          <a:p>
            <a:pPr>
              <a:lnSpc>
                <a:spcPct val="120000"/>
              </a:lnSpc>
            </a:pPr>
            <a:r>
              <a:rPr lang="vi-VN" sz="2100" dirty="0"/>
              <a:t>Trong đó “</a:t>
            </a:r>
            <a:r>
              <a:rPr lang="vi-VN" sz="2100" dirty="0">
                <a:solidFill>
                  <a:srgbClr val="0000FF"/>
                </a:solidFill>
              </a:rPr>
              <a:t>hours</a:t>
            </a:r>
            <a:r>
              <a:rPr lang="vi-VN" sz="2100" dirty="0"/>
              <a:t>”, “</a:t>
            </a:r>
            <a:r>
              <a:rPr lang="vi-VN" sz="2100" dirty="0">
                <a:solidFill>
                  <a:srgbClr val="0000FF"/>
                </a:solidFill>
              </a:rPr>
              <a:t>minutes</a:t>
            </a:r>
            <a:r>
              <a:rPr lang="vi-VN" sz="2100" dirty="0"/>
              <a:t>”, “</a:t>
            </a:r>
            <a:r>
              <a:rPr lang="vi-VN" sz="2100" dirty="0">
                <a:solidFill>
                  <a:srgbClr val="0000FF"/>
                </a:solidFill>
              </a:rPr>
              <a:t>seconds</a:t>
            </a:r>
            <a:r>
              <a:rPr lang="vi-VN" sz="2100" dirty="0"/>
              <a:t>” </a:t>
            </a:r>
            <a:r>
              <a:rPr lang="en-US" sz="2100" dirty="0">
                <a:sym typeface="Wingdings" panose="05000000000000000000" pitchFamily="2" charset="2"/>
              </a:rPr>
              <a:t></a:t>
            </a:r>
            <a:r>
              <a:rPr lang="en-US" sz="2100" dirty="0"/>
              <a:t> </a:t>
            </a:r>
            <a:r>
              <a:rPr lang="en-US" sz="2100" dirty="0" err="1"/>
              <a:t>tên</a:t>
            </a:r>
            <a:r>
              <a:rPr lang="en-US" sz="2100" dirty="0"/>
              <a:t> </a:t>
            </a:r>
            <a:r>
              <a:rPr lang="en-US" sz="2100" dirty="0" err="1"/>
              <a:t>của</a:t>
            </a:r>
            <a:r>
              <a:rPr lang="vi-VN" sz="2100" dirty="0"/>
              <a:t> 3 group.</a:t>
            </a:r>
          </a:p>
          <a:p>
            <a:endParaRPr lang="vi-VN" sz="18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13</a:t>
            </a:fld>
            <a:endParaRPr lang="en-US"/>
          </a:p>
        </p:txBody>
      </p:sp>
    </p:spTree>
    <p:extLst>
      <p:ext uri="{BB962C8B-B14F-4D97-AF65-F5344CB8AC3E}">
        <p14:creationId xmlns:p14="http://schemas.microsoft.com/office/powerpoint/2010/main" val="230338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981768" cy="4972001"/>
          </a:xfrm>
        </p:spPr>
        <p:txBody>
          <a:bodyPr>
            <a:normAutofit fontScale="85000" lnSpcReduction="10000"/>
          </a:bodyPr>
          <a:lstStyle/>
          <a:p>
            <a:r>
              <a:rPr lang="en-US" sz="2400" dirty="0" err="1"/>
              <a:t>Ví</a:t>
            </a:r>
            <a:r>
              <a:rPr lang="en-US" sz="2400" dirty="0"/>
              <a:t> </a:t>
            </a:r>
            <a:r>
              <a:rPr lang="en-US" sz="2400" dirty="0" err="1"/>
              <a:t>dụ</a:t>
            </a:r>
            <a:r>
              <a:rPr lang="en-US" sz="2400" dirty="0"/>
              <a:t> </a:t>
            </a:r>
            <a:r>
              <a:rPr lang="en-US" sz="2400" dirty="0" err="1"/>
              <a:t>sử</a:t>
            </a:r>
            <a:r>
              <a:rPr lang="en-US" sz="2400" dirty="0"/>
              <a:t> </a:t>
            </a:r>
            <a:r>
              <a:rPr lang="en-US" sz="2400" dirty="0" err="1"/>
              <a:t>dụng</a:t>
            </a:r>
            <a:r>
              <a:rPr lang="en-US" sz="2400" dirty="0"/>
              <a:t> </a:t>
            </a:r>
            <a:r>
              <a:rPr lang="en-US" sz="2400" b="1" dirty="0"/>
              <a:t>Group</a:t>
            </a:r>
            <a:r>
              <a:rPr lang="en-US" sz="2400" dirty="0"/>
              <a:t> </a:t>
            </a:r>
            <a:r>
              <a:rPr lang="en-US" sz="2400" dirty="0" err="1"/>
              <a:t>và</a:t>
            </a:r>
            <a:r>
              <a:rPr lang="en-US" sz="2400" dirty="0"/>
              <a:t> </a:t>
            </a:r>
            <a:r>
              <a:rPr lang="en-US" sz="2400" b="1" dirty="0" err="1"/>
              <a:t>GroupCollection</a:t>
            </a:r>
            <a:r>
              <a:rPr lang="en-US" sz="2400" dirty="0"/>
              <a:t>:</a:t>
            </a:r>
          </a:p>
          <a:p>
            <a:pPr marL="0" indent="0">
              <a:lnSpc>
                <a:spcPct val="120000"/>
              </a:lnSpc>
              <a:spcBef>
                <a:spcPts val="600"/>
              </a:spcBef>
              <a:buNone/>
            </a:pPr>
            <a:r>
              <a:rPr lang="vi-VN" sz="1800" b="1" dirty="0">
                <a:solidFill>
                  <a:srgbClr val="00B050"/>
                </a:solidFill>
              </a:rPr>
              <a:t>// Tạo 1 biểu thức</a:t>
            </a:r>
          </a:p>
          <a:p>
            <a:pPr marL="0" indent="0">
              <a:lnSpc>
                <a:spcPct val="120000"/>
              </a:lnSpc>
              <a:spcBef>
                <a:spcPts val="600"/>
              </a:spcBef>
              <a:buNone/>
            </a:pPr>
            <a:r>
              <a:rPr lang="vi-VN" sz="1800" dirty="0"/>
              <a:t>            Regex re = </a:t>
            </a:r>
            <a:r>
              <a:rPr lang="vi-VN" sz="1800" b="1" dirty="0">
                <a:solidFill>
                  <a:srgbClr val="FF0000"/>
                </a:solidFill>
              </a:rPr>
              <a:t>new</a:t>
            </a:r>
            <a:r>
              <a:rPr lang="vi-VN" sz="1800" dirty="0"/>
              <a:t> Regex</a:t>
            </a:r>
            <a:r>
              <a:rPr lang="vi-VN" sz="1800" b="1" dirty="0">
                <a:solidFill>
                  <a:srgbClr val="000099"/>
                </a:solidFill>
              </a:rPr>
              <a:t>(@"(?&lt;hours&gt;\d+):(?&lt;minutes&gt;\d+):(?&lt;seconds&gt;\d+)");</a:t>
            </a:r>
          </a:p>
          <a:p>
            <a:pPr marL="0" indent="0">
              <a:lnSpc>
                <a:spcPct val="120000"/>
              </a:lnSpc>
              <a:spcBef>
                <a:spcPts val="600"/>
              </a:spcBef>
              <a:buNone/>
            </a:pPr>
            <a:r>
              <a:rPr lang="vi-VN" sz="1800" b="1" dirty="0">
                <a:solidFill>
                  <a:srgbClr val="00B050"/>
                </a:solidFill>
              </a:rPr>
              <a:t>            /*</a:t>
            </a:r>
          </a:p>
          <a:p>
            <a:pPr marL="0" indent="0">
              <a:lnSpc>
                <a:spcPct val="120000"/>
              </a:lnSpc>
              <a:spcBef>
                <a:spcPts val="600"/>
              </a:spcBef>
              <a:buNone/>
            </a:pPr>
            <a:r>
              <a:rPr lang="vi-VN" sz="1800" b="1" dirty="0">
                <a:solidFill>
                  <a:srgbClr val="00B050"/>
                </a:solidFill>
              </a:rPr>
              <a:t>             * Duyệt qua các kết quả trùng khớp</a:t>
            </a:r>
          </a:p>
          <a:p>
            <a:pPr marL="0" indent="0">
              <a:lnSpc>
                <a:spcPct val="120000"/>
              </a:lnSpc>
              <a:spcBef>
                <a:spcPts val="600"/>
              </a:spcBef>
              <a:buNone/>
            </a:pPr>
            <a:r>
              <a:rPr lang="vi-VN" sz="1800" b="1" dirty="0">
                <a:solidFill>
                  <a:srgbClr val="00B050"/>
                </a:solidFill>
              </a:rPr>
              <a:t>             * Lấy ra giá trị của các group thông qua chỉ số phần tử là tên các group đã </a:t>
            </a:r>
            <a:endParaRPr lang="en-US" sz="1800" b="1" dirty="0">
              <a:solidFill>
                <a:srgbClr val="00B050"/>
              </a:solidFill>
            </a:endParaRPr>
          </a:p>
          <a:p>
            <a:pPr marL="0" indent="0">
              <a:lnSpc>
                <a:spcPct val="120000"/>
              </a:lnSpc>
              <a:spcBef>
                <a:spcPts val="600"/>
              </a:spcBef>
              <a:buNone/>
            </a:pPr>
            <a:r>
              <a:rPr lang="vi-VN" sz="1800" b="1" dirty="0">
                <a:solidFill>
                  <a:srgbClr val="00B050"/>
                </a:solidFill>
              </a:rPr>
              <a:t>đặt trong biểu thức</a:t>
            </a:r>
          </a:p>
          <a:p>
            <a:pPr marL="0" indent="0">
              <a:lnSpc>
                <a:spcPct val="120000"/>
              </a:lnSpc>
              <a:spcBef>
                <a:spcPts val="600"/>
              </a:spcBef>
              <a:buNone/>
            </a:pPr>
            <a:r>
              <a:rPr lang="vi-VN" sz="1800" b="1" dirty="0">
                <a:solidFill>
                  <a:srgbClr val="00B050"/>
                </a:solidFill>
              </a:rPr>
              <a:t>             */</a:t>
            </a:r>
          </a:p>
          <a:p>
            <a:pPr marL="0" indent="0">
              <a:lnSpc>
                <a:spcPct val="120000"/>
              </a:lnSpc>
              <a:spcBef>
                <a:spcPts val="600"/>
              </a:spcBef>
              <a:buNone/>
            </a:pPr>
            <a:r>
              <a:rPr lang="vi-VN" sz="1800" dirty="0"/>
              <a:t>            </a:t>
            </a:r>
            <a:r>
              <a:rPr lang="vi-VN" sz="1800" b="1" dirty="0">
                <a:solidFill>
                  <a:srgbClr val="FF0000"/>
                </a:solidFill>
              </a:rPr>
              <a:t>foreach</a:t>
            </a:r>
            <a:r>
              <a:rPr lang="vi-VN" sz="1800" dirty="0"/>
              <a:t> (Match item </a:t>
            </a:r>
            <a:r>
              <a:rPr lang="vi-VN" sz="1800" b="1" dirty="0">
                <a:solidFill>
                  <a:srgbClr val="FF0000"/>
                </a:solidFill>
              </a:rPr>
              <a:t>in</a:t>
            </a:r>
            <a:r>
              <a:rPr lang="vi-VN" sz="1800" dirty="0"/>
              <a:t> re.Matches</a:t>
            </a:r>
            <a:r>
              <a:rPr lang="vi-VN" sz="1800" b="1" dirty="0">
                <a:solidFill>
                  <a:srgbClr val="000099"/>
                </a:solidFill>
              </a:rPr>
              <a:t>("30/04/2017 10:15:12 192.168.1.2"</a:t>
            </a:r>
            <a:r>
              <a:rPr lang="vi-VN" sz="1800" b="1" dirty="0"/>
              <a:t>))</a:t>
            </a:r>
          </a:p>
          <a:p>
            <a:pPr marL="0" indent="0">
              <a:lnSpc>
                <a:spcPct val="120000"/>
              </a:lnSpc>
              <a:spcBef>
                <a:spcPts val="600"/>
              </a:spcBef>
              <a:buNone/>
            </a:pPr>
            <a:r>
              <a:rPr lang="vi-VN" sz="1800" dirty="0"/>
              <a:t>            {</a:t>
            </a:r>
          </a:p>
          <a:p>
            <a:pPr marL="0" indent="0">
              <a:lnSpc>
                <a:spcPct val="120000"/>
              </a:lnSpc>
              <a:spcBef>
                <a:spcPts val="600"/>
              </a:spcBef>
              <a:buNone/>
            </a:pPr>
            <a:r>
              <a:rPr lang="vi-VN" sz="1800" dirty="0"/>
              <a:t>                Console.WriteLine(" </a:t>
            </a:r>
            <a:r>
              <a:rPr lang="vi-VN" sz="1800" b="1" dirty="0">
                <a:solidFill>
                  <a:srgbClr val="000099"/>
                </a:solidFill>
              </a:rPr>
              <a:t>Match:</a:t>
            </a:r>
            <a:r>
              <a:rPr lang="vi-VN" sz="1800" dirty="0"/>
              <a:t> " + item.ToString());</a:t>
            </a:r>
          </a:p>
          <a:p>
            <a:pPr marL="0" indent="0">
              <a:lnSpc>
                <a:spcPct val="120000"/>
              </a:lnSpc>
              <a:spcBef>
                <a:spcPts val="600"/>
              </a:spcBef>
              <a:buNone/>
            </a:pPr>
            <a:r>
              <a:rPr lang="vi-VN" sz="1800" dirty="0"/>
              <a:t>                Console.WriteLine(" </a:t>
            </a:r>
            <a:r>
              <a:rPr lang="vi-VN" sz="1800" b="1" dirty="0">
                <a:solidFill>
                  <a:srgbClr val="000099"/>
                </a:solidFill>
              </a:rPr>
              <a:t>Hours: </a:t>
            </a:r>
            <a:r>
              <a:rPr lang="vi-VN" sz="1800" dirty="0"/>
              <a:t>" + item.Groups["</a:t>
            </a:r>
            <a:r>
              <a:rPr lang="vi-VN" sz="1800" dirty="0">
                <a:solidFill>
                  <a:srgbClr val="0000FF"/>
                </a:solidFill>
              </a:rPr>
              <a:t>hours</a:t>
            </a:r>
            <a:r>
              <a:rPr lang="vi-VN" sz="1800" dirty="0"/>
              <a:t>"]);</a:t>
            </a:r>
          </a:p>
          <a:p>
            <a:pPr marL="0" indent="0">
              <a:lnSpc>
                <a:spcPct val="120000"/>
              </a:lnSpc>
              <a:spcBef>
                <a:spcPts val="600"/>
              </a:spcBef>
              <a:buNone/>
            </a:pPr>
            <a:r>
              <a:rPr lang="vi-VN" sz="1800" dirty="0"/>
              <a:t>                Console.WriteLine(" </a:t>
            </a:r>
            <a:r>
              <a:rPr lang="vi-VN" sz="1800" b="1" dirty="0">
                <a:solidFill>
                  <a:srgbClr val="000099"/>
                </a:solidFill>
              </a:rPr>
              <a:t>Minutes: </a:t>
            </a:r>
            <a:r>
              <a:rPr lang="vi-VN" sz="1800" dirty="0"/>
              <a:t>" + item.Groups["</a:t>
            </a:r>
            <a:r>
              <a:rPr lang="vi-VN" sz="1800" dirty="0">
                <a:solidFill>
                  <a:srgbClr val="0000FF"/>
                </a:solidFill>
              </a:rPr>
              <a:t>minutes</a:t>
            </a:r>
            <a:r>
              <a:rPr lang="vi-VN" sz="1800" dirty="0"/>
              <a:t>"]);</a:t>
            </a:r>
          </a:p>
          <a:p>
            <a:pPr marL="0" indent="0">
              <a:lnSpc>
                <a:spcPct val="120000"/>
              </a:lnSpc>
              <a:spcBef>
                <a:spcPts val="600"/>
              </a:spcBef>
              <a:buNone/>
            </a:pPr>
            <a:r>
              <a:rPr lang="vi-VN" sz="1800" dirty="0"/>
              <a:t>                Console.WriteLine(" </a:t>
            </a:r>
            <a:r>
              <a:rPr lang="vi-VN" sz="1800" b="1" dirty="0">
                <a:solidFill>
                  <a:srgbClr val="000099"/>
                </a:solidFill>
              </a:rPr>
              <a:t>Seconds: </a:t>
            </a:r>
            <a:r>
              <a:rPr lang="vi-VN" sz="1800" dirty="0"/>
              <a:t>" + item.Groups["</a:t>
            </a:r>
            <a:r>
              <a:rPr lang="vi-VN" sz="1800" dirty="0">
                <a:solidFill>
                  <a:srgbClr val="0000FF"/>
                </a:solidFill>
              </a:rPr>
              <a:t>seconds</a:t>
            </a:r>
            <a:r>
              <a:rPr lang="vi-VN" sz="1800" dirty="0"/>
              <a:t>"]);</a:t>
            </a:r>
          </a:p>
          <a:p>
            <a:pPr marL="0" indent="0">
              <a:lnSpc>
                <a:spcPct val="120000"/>
              </a:lnSpc>
              <a:spcBef>
                <a:spcPts val="600"/>
              </a:spcBef>
              <a:buNone/>
            </a:pPr>
            <a:r>
              <a:rPr lang="vi-VN" sz="1800" dirty="0"/>
              <a:t>            }</a:t>
            </a:r>
          </a:p>
          <a:p>
            <a:endParaRPr lang="vi-VN" sz="18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14</a:t>
            </a:fld>
            <a:endParaRPr lang="en-US"/>
          </a:p>
        </p:txBody>
      </p:sp>
      <p:sp>
        <p:nvSpPr>
          <p:cNvPr id="7" name="Rectangle 6"/>
          <p:cNvSpPr/>
          <p:nvPr/>
        </p:nvSpPr>
        <p:spPr>
          <a:xfrm>
            <a:off x="119270" y="1537252"/>
            <a:ext cx="8981768" cy="4704522"/>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Admin\Desktop\29_Regular Expression trong C#_Howkteam_com.png"/>
          <p:cNvPicPr>
            <a:picLocks noChangeAspect="1" noChangeArrowheads="1"/>
          </p:cNvPicPr>
          <p:nvPr/>
        </p:nvPicPr>
        <p:blipFill rotWithShape="1">
          <a:blip r:embed="rId2">
            <a:extLst>
              <a:ext uri="{28A0092B-C50C-407E-A947-70E740481C1C}">
                <a14:useLocalDpi xmlns:a14="http://schemas.microsoft.com/office/drawing/2010/main" val="0"/>
              </a:ext>
            </a:extLst>
          </a:blip>
          <a:srcRect b="71142"/>
          <a:stretch/>
        </p:blipFill>
        <p:spPr bwMode="auto">
          <a:xfrm>
            <a:off x="6256336" y="4307785"/>
            <a:ext cx="2752725" cy="94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r>
              <a:rPr lang="en-US" sz="2200" b="1" dirty="0"/>
              <a:t>Capture</a:t>
            </a:r>
            <a:r>
              <a:rPr lang="en-US" sz="2200" dirty="0"/>
              <a:t> </a:t>
            </a:r>
            <a:r>
              <a:rPr lang="en-US" sz="2200" dirty="0" err="1"/>
              <a:t>và</a:t>
            </a:r>
            <a:r>
              <a:rPr lang="en-US" sz="2200" dirty="0"/>
              <a:t> </a:t>
            </a:r>
            <a:r>
              <a:rPr lang="en-US" sz="2200" b="1" dirty="0" err="1"/>
              <a:t>CaptureCollection</a:t>
            </a:r>
            <a:endParaRPr lang="en-US" sz="2200" b="1" dirty="0"/>
          </a:p>
          <a:p>
            <a:pPr>
              <a:lnSpc>
                <a:spcPct val="100000"/>
              </a:lnSpc>
            </a:pPr>
            <a:r>
              <a:rPr lang="vi-VN" sz="2200" dirty="0"/>
              <a:t>Mỗi khi tìm thấy bất kỳ 1 chuỗi con nào (bao gồm cả các group) thì C# sẽ lưu vào 1 đối tượng có kiểu </a:t>
            </a:r>
            <a:r>
              <a:rPr lang="vi-VN" sz="2200" dirty="0">
                <a:solidFill>
                  <a:srgbClr val="0000FF"/>
                </a:solidFill>
              </a:rPr>
              <a:t>Capture</a:t>
            </a:r>
            <a:r>
              <a:rPr lang="vi-VN" sz="2200" dirty="0"/>
              <a:t>. Và danh sách tất cả các Capture chính là 1 </a:t>
            </a:r>
            <a:r>
              <a:rPr lang="vi-VN" sz="2200" dirty="0">
                <a:solidFill>
                  <a:srgbClr val="0000FF"/>
                </a:solidFill>
              </a:rPr>
              <a:t>CaptureCollection</a:t>
            </a:r>
            <a:r>
              <a:rPr lang="vi-VN" sz="2200" dirty="0"/>
              <a:t>.</a:t>
            </a:r>
          </a:p>
          <a:p>
            <a:pPr>
              <a:lnSpc>
                <a:spcPct val="100000"/>
              </a:lnSpc>
            </a:pPr>
            <a:r>
              <a:rPr lang="vi-VN" sz="2200" dirty="0"/>
              <a:t>Capture là lớp cha của lớp Group!</a:t>
            </a:r>
            <a:endParaRPr lang="en-US" sz="2200" dirty="0"/>
          </a:p>
          <a:p>
            <a:pPr>
              <a:lnSpc>
                <a:spcPct val="100000"/>
              </a:lnSpc>
            </a:pPr>
            <a:r>
              <a:rPr lang="en-US" sz="2200" dirty="0"/>
              <a:t>VD: </a:t>
            </a:r>
            <a:r>
              <a:rPr lang="en-US" sz="2200" dirty="0" err="1"/>
              <a:t>xét</a:t>
            </a:r>
            <a:r>
              <a:rPr lang="en-US" sz="2200" dirty="0"/>
              <a:t> </a:t>
            </a:r>
            <a:r>
              <a:rPr lang="en-US" sz="2200" dirty="0" err="1"/>
              <a:t>ví</a:t>
            </a:r>
            <a:r>
              <a:rPr lang="en-US" sz="2200" dirty="0"/>
              <a:t> </a:t>
            </a:r>
            <a:r>
              <a:rPr lang="en-US" sz="2200" dirty="0" err="1"/>
              <a:t>dụ</a:t>
            </a:r>
            <a:r>
              <a:rPr lang="en-US" sz="2200" dirty="0"/>
              <a:t> </a:t>
            </a:r>
            <a:r>
              <a:rPr lang="en-US" sz="2200" dirty="0" err="1"/>
              <a:t>sau</a:t>
            </a:r>
            <a:r>
              <a:rPr lang="en-US" sz="2200" dirty="0"/>
              <a:t>:</a:t>
            </a:r>
            <a:endParaRPr lang="vi-VN" sz="2200" dirty="0"/>
          </a:p>
          <a:p>
            <a:pPr lvl="1">
              <a:lnSpc>
                <a:spcPct val="100000"/>
              </a:lnSpc>
            </a:pPr>
            <a:r>
              <a:rPr lang="vi-VN" sz="2000" dirty="0"/>
              <a:t>Cho chuỗi sau “</a:t>
            </a:r>
            <a:r>
              <a:rPr lang="vi-VN" sz="2000" b="1" dirty="0">
                <a:solidFill>
                  <a:srgbClr val="000099"/>
                </a:solidFill>
              </a:rPr>
              <a:t>10:30:15 IBM 192.168.1.2 INTEL</a:t>
            </a:r>
            <a:r>
              <a:rPr lang="vi-VN" sz="2000" dirty="0"/>
              <a:t>” hãy viết biểu thức lấy ra giờ phút giây, địa chỉ ip và tên công ty.</a:t>
            </a:r>
          </a:p>
          <a:p>
            <a:pPr lvl="1">
              <a:lnSpc>
                <a:spcPct val="100000"/>
              </a:lnSpc>
            </a:pPr>
            <a:r>
              <a:rPr lang="vi-VN" sz="2000" dirty="0"/>
              <a:t>Lúc này ta sẽ có biểu thức sau:</a:t>
            </a:r>
          </a:p>
          <a:p>
            <a:pPr lvl="1">
              <a:lnSpc>
                <a:spcPct val="120000"/>
              </a:lnSpc>
            </a:pPr>
            <a:r>
              <a:rPr lang="vi-VN" sz="2000" b="1" dirty="0">
                <a:solidFill>
                  <a:srgbClr val="000099"/>
                </a:solidFill>
              </a:rPr>
              <a:t>“(?&lt;times&gt;(\d|:)+)\s(?&lt;company&gt;\S+)\s(?&lt;ip&gt;(\d|\.)+)\s(?&lt;company&gt;\S+)”</a:t>
            </a:r>
            <a:endParaRPr lang="vi-VN" sz="2000" dirty="0">
              <a:solidFill>
                <a:srgbClr val="000099"/>
              </a:solidFill>
            </a:endParaRPr>
          </a:p>
          <a:p>
            <a:endParaRPr lang="vi-VN" sz="18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15</a:t>
            </a:fld>
            <a:endParaRPr lang="en-US"/>
          </a:p>
        </p:txBody>
      </p:sp>
    </p:spTree>
    <p:extLst>
      <p:ext uri="{BB962C8B-B14F-4D97-AF65-F5344CB8AC3E}">
        <p14:creationId xmlns:p14="http://schemas.microsoft.com/office/powerpoint/2010/main" val="243870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20000"/>
              </a:lnSpc>
            </a:pPr>
            <a:r>
              <a:rPr lang="en-US" sz="2400" dirty="0" err="1"/>
              <a:t>Chương</a:t>
            </a:r>
            <a:r>
              <a:rPr lang="en-US" sz="2400" dirty="0"/>
              <a:t> </a:t>
            </a:r>
            <a:r>
              <a:rPr lang="en-US" sz="2400" dirty="0" err="1"/>
              <a:t>trình</a:t>
            </a:r>
            <a:r>
              <a:rPr lang="en-US" sz="2400" dirty="0"/>
              <a:t> </a:t>
            </a:r>
            <a:r>
              <a:rPr lang="en-US" sz="2400" dirty="0" err="1"/>
              <a:t>kiểm</a:t>
            </a:r>
            <a:r>
              <a:rPr lang="en-US" sz="2400" dirty="0"/>
              <a:t> </a:t>
            </a:r>
            <a:r>
              <a:rPr lang="en-US" sz="2400" dirty="0" err="1"/>
              <a:t>tra</a:t>
            </a:r>
            <a:r>
              <a:rPr lang="en-US" sz="2400" dirty="0"/>
              <a:t>:</a:t>
            </a:r>
          </a:p>
          <a:p>
            <a:pPr marL="457200" lvl="1" indent="0">
              <a:lnSpc>
                <a:spcPct val="120000"/>
              </a:lnSpc>
              <a:buNone/>
            </a:pPr>
            <a:r>
              <a:rPr lang="en-US" sz="1600" dirty="0"/>
              <a:t>Regex RE = </a:t>
            </a:r>
            <a:r>
              <a:rPr lang="en-US" sz="1600" b="1" dirty="0">
                <a:solidFill>
                  <a:srgbClr val="FF0000"/>
                </a:solidFill>
              </a:rPr>
              <a:t>new</a:t>
            </a:r>
            <a:r>
              <a:rPr lang="en-US" sz="1600" dirty="0"/>
              <a:t> Regex(</a:t>
            </a:r>
            <a:r>
              <a:rPr lang="en-US" sz="1600" b="1" dirty="0">
                <a:solidFill>
                  <a:srgbClr val="000099"/>
                </a:solidFill>
              </a:rPr>
              <a:t>@"(?&lt;times&gt;(\d|:)+)\s" + @"(?&lt;company&gt;\S+)\s" + @"(?&lt;ip&gt;(\d|\.)+)\s" +@"(?&lt;company&gt;\S+)");</a:t>
            </a:r>
            <a:r>
              <a:rPr lang="en-US" sz="1600" dirty="0"/>
              <a:t> </a:t>
            </a:r>
          </a:p>
          <a:p>
            <a:pPr marL="457200" lvl="1" indent="0">
              <a:lnSpc>
                <a:spcPct val="120000"/>
              </a:lnSpc>
              <a:buNone/>
            </a:pPr>
            <a:r>
              <a:rPr lang="en-US" sz="1600" b="1" dirty="0">
                <a:solidFill>
                  <a:srgbClr val="FF0000"/>
                </a:solidFill>
              </a:rPr>
              <a:t>foreach</a:t>
            </a:r>
            <a:r>
              <a:rPr lang="en-US" sz="1600" dirty="0"/>
              <a:t> (Match item </a:t>
            </a:r>
            <a:r>
              <a:rPr lang="en-US" sz="1600" b="1" dirty="0">
                <a:solidFill>
                  <a:srgbClr val="FF0000"/>
                </a:solidFill>
              </a:rPr>
              <a:t>in</a:t>
            </a:r>
            <a:r>
              <a:rPr lang="en-US" sz="1600" dirty="0"/>
              <a:t> </a:t>
            </a:r>
            <a:r>
              <a:rPr lang="en-US" sz="1600" dirty="0" err="1"/>
              <a:t>RE.Matches</a:t>
            </a:r>
            <a:r>
              <a:rPr lang="en-US" sz="1600" dirty="0"/>
              <a:t>("</a:t>
            </a:r>
            <a:r>
              <a:rPr lang="en-US" sz="1600" b="1" dirty="0">
                <a:solidFill>
                  <a:srgbClr val="000099"/>
                </a:solidFill>
              </a:rPr>
              <a:t>10:30:15 IBM 192.168.1.2 INTEL</a:t>
            </a:r>
            <a:r>
              <a:rPr lang="en-US" sz="1600" dirty="0"/>
              <a:t>")){</a:t>
            </a:r>
          </a:p>
          <a:p>
            <a:pPr marL="457200" lvl="1" indent="0">
              <a:lnSpc>
                <a:spcPct val="120000"/>
              </a:lnSpc>
              <a:buNone/>
            </a:pPr>
            <a:r>
              <a:rPr lang="en-US" sz="1600" dirty="0"/>
              <a:t>                </a:t>
            </a:r>
            <a:r>
              <a:rPr lang="en-US" sz="1600" dirty="0" err="1"/>
              <a:t>Console.WriteLine</a:t>
            </a:r>
            <a:r>
              <a:rPr lang="en-US" sz="1600" dirty="0"/>
              <a:t>(" </a:t>
            </a:r>
            <a:r>
              <a:rPr lang="en-US" sz="1600" b="1" dirty="0">
                <a:solidFill>
                  <a:srgbClr val="000099"/>
                </a:solidFill>
              </a:rPr>
              <a:t>time: </a:t>
            </a:r>
            <a:r>
              <a:rPr lang="en-US" sz="1600" dirty="0"/>
              <a:t>" + </a:t>
            </a:r>
            <a:r>
              <a:rPr lang="en-US" sz="1600" dirty="0" err="1"/>
              <a:t>item.Groups</a:t>
            </a:r>
            <a:r>
              <a:rPr lang="en-US" sz="1600" dirty="0"/>
              <a:t>["</a:t>
            </a:r>
            <a:r>
              <a:rPr lang="en-US" sz="1600" b="1" dirty="0">
                <a:solidFill>
                  <a:srgbClr val="000099"/>
                </a:solidFill>
              </a:rPr>
              <a:t>times</a:t>
            </a:r>
            <a:r>
              <a:rPr lang="en-US" sz="1600" dirty="0"/>
              <a:t>"]);</a:t>
            </a:r>
          </a:p>
          <a:p>
            <a:pPr marL="457200" lvl="1" indent="0">
              <a:lnSpc>
                <a:spcPct val="120000"/>
              </a:lnSpc>
              <a:buNone/>
            </a:pPr>
            <a:r>
              <a:rPr lang="en-US" sz="1600" dirty="0"/>
              <a:t>                </a:t>
            </a:r>
            <a:r>
              <a:rPr lang="en-US" sz="1600" dirty="0" err="1"/>
              <a:t>Console.WriteLine</a:t>
            </a:r>
            <a:r>
              <a:rPr lang="en-US" sz="1600" dirty="0"/>
              <a:t>(" </a:t>
            </a:r>
            <a:r>
              <a:rPr lang="en-US" sz="1600" b="1" dirty="0">
                <a:solidFill>
                  <a:srgbClr val="000099"/>
                </a:solidFill>
              </a:rPr>
              <a:t>company</a:t>
            </a:r>
            <a:r>
              <a:rPr lang="en-US" sz="1600" dirty="0"/>
              <a:t>: " + </a:t>
            </a:r>
            <a:r>
              <a:rPr lang="en-US" sz="1600" dirty="0" err="1"/>
              <a:t>item.Groups</a:t>
            </a:r>
            <a:r>
              <a:rPr lang="en-US" sz="1600" dirty="0"/>
              <a:t>["</a:t>
            </a:r>
            <a:r>
              <a:rPr lang="en-US" sz="1600" b="1" dirty="0">
                <a:solidFill>
                  <a:srgbClr val="000099"/>
                </a:solidFill>
              </a:rPr>
              <a:t>company</a:t>
            </a:r>
            <a:r>
              <a:rPr lang="en-US" sz="1600" dirty="0"/>
              <a:t>"]);</a:t>
            </a:r>
          </a:p>
          <a:p>
            <a:pPr marL="457200" lvl="1" indent="0">
              <a:lnSpc>
                <a:spcPct val="120000"/>
              </a:lnSpc>
              <a:buNone/>
            </a:pPr>
            <a:r>
              <a:rPr lang="en-US" sz="1600" dirty="0"/>
              <a:t>                </a:t>
            </a:r>
            <a:r>
              <a:rPr lang="en-US" sz="1600" dirty="0" err="1"/>
              <a:t>Console.WriteLine</a:t>
            </a:r>
            <a:r>
              <a:rPr lang="en-US" sz="1600" dirty="0"/>
              <a:t>(" </a:t>
            </a:r>
            <a:r>
              <a:rPr lang="en-US" sz="1600" b="1" dirty="0" err="1">
                <a:solidFill>
                  <a:srgbClr val="000099"/>
                </a:solidFill>
              </a:rPr>
              <a:t>ip</a:t>
            </a:r>
            <a:r>
              <a:rPr lang="en-US" sz="1600" dirty="0"/>
              <a:t>: " + </a:t>
            </a:r>
            <a:r>
              <a:rPr lang="en-US" sz="1600" dirty="0" err="1"/>
              <a:t>item.Groups</a:t>
            </a:r>
            <a:r>
              <a:rPr lang="en-US" sz="1600" dirty="0"/>
              <a:t>["</a:t>
            </a:r>
            <a:r>
              <a:rPr lang="en-US" sz="1600" b="1" dirty="0" err="1">
                <a:solidFill>
                  <a:srgbClr val="000099"/>
                </a:solidFill>
              </a:rPr>
              <a:t>ip</a:t>
            </a:r>
            <a:r>
              <a:rPr lang="en-US" sz="1600" dirty="0"/>
              <a:t>"]);</a:t>
            </a:r>
          </a:p>
          <a:p>
            <a:pPr marL="457200" lvl="1" indent="0">
              <a:lnSpc>
                <a:spcPct val="120000"/>
              </a:lnSpc>
              <a:buNone/>
            </a:pPr>
            <a:r>
              <a:rPr lang="en-US" sz="1600" dirty="0"/>
              <a:t>                </a:t>
            </a:r>
            <a:r>
              <a:rPr lang="en-US" sz="1600" dirty="0" err="1"/>
              <a:t>Console.WriteLine</a:t>
            </a:r>
            <a:r>
              <a:rPr lang="en-US" sz="1600" dirty="0"/>
              <a:t>(" </a:t>
            </a:r>
            <a:r>
              <a:rPr lang="en-US" sz="1600" b="1" dirty="0">
                <a:solidFill>
                  <a:srgbClr val="000099"/>
                </a:solidFill>
              </a:rPr>
              <a:t>company</a:t>
            </a:r>
            <a:r>
              <a:rPr lang="en-US" sz="1600" dirty="0"/>
              <a:t>: " + </a:t>
            </a:r>
            <a:r>
              <a:rPr lang="en-US" sz="1600" dirty="0" err="1"/>
              <a:t>item.Groups</a:t>
            </a:r>
            <a:r>
              <a:rPr lang="en-US" sz="1600" dirty="0"/>
              <a:t>["</a:t>
            </a:r>
            <a:r>
              <a:rPr lang="en-US" sz="1600" b="1" dirty="0">
                <a:solidFill>
                  <a:srgbClr val="000099"/>
                </a:solidFill>
              </a:rPr>
              <a:t>company</a:t>
            </a:r>
            <a:r>
              <a:rPr lang="en-US" sz="1600" dirty="0"/>
              <a:t>"]);  </a:t>
            </a:r>
            <a:r>
              <a:rPr lang="en-US" sz="1800" dirty="0"/>
              <a:t>}</a:t>
            </a:r>
          </a:p>
          <a:p>
            <a:endParaRPr lang="en-US" sz="24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16</a:t>
            </a:fld>
            <a:endParaRPr lang="en-US"/>
          </a:p>
        </p:txBody>
      </p:sp>
      <p:pic>
        <p:nvPicPr>
          <p:cNvPr id="4098" name="Picture 2" descr="C:\Users\Admin\Desktop\30_Regular Expression trong C#_Howkteam_com.png"/>
          <p:cNvPicPr>
            <a:picLocks noChangeAspect="1" noChangeArrowheads="1"/>
          </p:cNvPicPr>
          <p:nvPr/>
        </p:nvPicPr>
        <p:blipFill rotWithShape="1">
          <a:blip r:embed="rId2">
            <a:extLst>
              <a:ext uri="{28A0092B-C50C-407E-A947-70E740481C1C}">
                <a14:useLocalDpi xmlns:a14="http://schemas.microsoft.com/office/drawing/2010/main" val="0"/>
              </a:ext>
            </a:extLst>
          </a:blip>
          <a:srcRect b="71165"/>
          <a:stretch/>
        </p:blipFill>
        <p:spPr bwMode="auto">
          <a:xfrm>
            <a:off x="1467896" y="4597884"/>
            <a:ext cx="5396499"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98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pPr>
            <a:r>
              <a:rPr lang="vi-VN" sz="1600" b="1" dirty="0"/>
              <a:t>Vì thế chúng ta sẽ tận dụng đặc điểm của Capture và sử dụng chúng để giải quyết.</a:t>
            </a:r>
          </a:p>
          <a:p>
            <a:pPr marL="0" indent="0">
              <a:lnSpc>
                <a:spcPct val="120000"/>
              </a:lnSpc>
              <a:buNone/>
            </a:pPr>
            <a:r>
              <a:rPr lang="vi-VN" sz="1600" dirty="0"/>
              <a:t>Regex RE = </a:t>
            </a:r>
            <a:r>
              <a:rPr lang="vi-VN" sz="1600" b="1" dirty="0">
                <a:solidFill>
                  <a:srgbClr val="FF0000"/>
                </a:solidFill>
              </a:rPr>
              <a:t>new</a:t>
            </a:r>
            <a:r>
              <a:rPr lang="vi-VN" sz="1600" dirty="0"/>
              <a:t> Regex</a:t>
            </a:r>
            <a:r>
              <a:rPr lang="vi-VN" sz="1600" b="1" dirty="0">
                <a:solidFill>
                  <a:srgbClr val="000099"/>
                </a:solidFill>
              </a:rPr>
              <a:t>(@"(?&lt;times&gt;(\d|:)+)\s" + @"(?&lt;company&gt;\S+)\s" + @"(?&lt;ip&gt;(\d|\.)+)\s" + @"(?&lt;company&gt;\S+)");</a:t>
            </a:r>
          </a:p>
          <a:p>
            <a:pPr marL="0" indent="0">
              <a:lnSpc>
                <a:spcPct val="100000"/>
              </a:lnSpc>
              <a:buNone/>
            </a:pPr>
            <a:r>
              <a:rPr lang="vi-VN" sz="1600" dirty="0"/>
              <a:t>            </a:t>
            </a:r>
            <a:r>
              <a:rPr lang="vi-VN" sz="1600" b="1" dirty="0">
                <a:solidFill>
                  <a:srgbClr val="FF0000"/>
                </a:solidFill>
              </a:rPr>
              <a:t>foreach</a:t>
            </a:r>
            <a:r>
              <a:rPr lang="vi-VN" sz="1600" dirty="0"/>
              <a:t> (Match item </a:t>
            </a:r>
            <a:r>
              <a:rPr lang="vi-VN" sz="1600" b="1" dirty="0">
                <a:solidFill>
                  <a:srgbClr val="FF0000"/>
                </a:solidFill>
              </a:rPr>
              <a:t>in</a:t>
            </a:r>
            <a:r>
              <a:rPr lang="vi-VN" sz="1600" dirty="0"/>
              <a:t> RE.Matches("</a:t>
            </a:r>
            <a:r>
              <a:rPr lang="vi-VN" sz="1600" b="1" dirty="0">
                <a:solidFill>
                  <a:srgbClr val="000099"/>
                </a:solidFill>
              </a:rPr>
              <a:t>10:30:15 IBM 192.168.1.2 INTEL</a:t>
            </a:r>
            <a:r>
              <a:rPr lang="vi-VN" sz="1600" dirty="0"/>
              <a:t>")){</a:t>
            </a:r>
          </a:p>
          <a:p>
            <a:pPr marL="0" indent="0">
              <a:lnSpc>
                <a:spcPct val="100000"/>
              </a:lnSpc>
              <a:buNone/>
            </a:pPr>
            <a:r>
              <a:rPr lang="vi-VN" sz="1600" dirty="0"/>
              <a:t>                Console.WriteLine(" </a:t>
            </a:r>
            <a:r>
              <a:rPr lang="vi-VN" sz="1600" b="1" dirty="0">
                <a:solidFill>
                  <a:srgbClr val="000099"/>
                </a:solidFill>
              </a:rPr>
              <a:t>time</a:t>
            </a:r>
            <a:r>
              <a:rPr lang="vi-VN" sz="1600" dirty="0"/>
              <a:t>: " + item.Groups["</a:t>
            </a:r>
            <a:r>
              <a:rPr lang="vi-VN" sz="1600" b="1" dirty="0">
                <a:solidFill>
                  <a:srgbClr val="000099"/>
                </a:solidFill>
              </a:rPr>
              <a:t>times</a:t>
            </a:r>
            <a:r>
              <a:rPr lang="vi-VN" sz="1600" dirty="0"/>
              <a:t>"]);</a:t>
            </a:r>
          </a:p>
          <a:p>
            <a:pPr marL="0" indent="0">
              <a:lnSpc>
                <a:spcPct val="100000"/>
              </a:lnSpc>
              <a:buNone/>
            </a:pPr>
            <a:r>
              <a:rPr lang="vi-VN" sz="1600" dirty="0"/>
              <a:t>                Console.WriteLine(" </a:t>
            </a:r>
            <a:r>
              <a:rPr lang="vi-VN" sz="1600" b="1" dirty="0">
                <a:solidFill>
                  <a:srgbClr val="000099"/>
                </a:solidFill>
              </a:rPr>
              <a:t>ip</a:t>
            </a:r>
            <a:r>
              <a:rPr lang="vi-VN" sz="1600" dirty="0"/>
              <a:t>: " + item.Groups["</a:t>
            </a:r>
            <a:r>
              <a:rPr lang="vi-VN" sz="1600" b="1" dirty="0">
                <a:solidFill>
                  <a:srgbClr val="000099"/>
                </a:solidFill>
              </a:rPr>
              <a:t>ip</a:t>
            </a:r>
            <a:r>
              <a:rPr lang="vi-VN" sz="1600" dirty="0"/>
              <a:t>"]);</a:t>
            </a:r>
          </a:p>
          <a:p>
            <a:pPr marL="0" indent="0">
              <a:lnSpc>
                <a:spcPct val="100000"/>
              </a:lnSpc>
              <a:buNone/>
            </a:pPr>
            <a:r>
              <a:rPr lang="vi-VN" sz="1600" dirty="0"/>
              <a:t>                Console.Write(" </a:t>
            </a:r>
            <a:r>
              <a:rPr lang="vi-VN" sz="1600" b="1" dirty="0">
                <a:solidFill>
                  <a:srgbClr val="000099"/>
                </a:solidFill>
              </a:rPr>
              <a:t>company</a:t>
            </a:r>
            <a:r>
              <a:rPr lang="vi-VN" sz="1600" dirty="0"/>
              <a:t>: ");</a:t>
            </a:r>
          </a:p>
          <a:p>
            <a:pPr marL="0" indent="0">
              <a:lnSpc>
                <a:spcPct val="120000"/>
              </a:lnSpc>
              <a:buNone/>
            </a:pPr>
            <a:r>
              <a:rPr lang="en-US" sz="1600" b="1" dirty="0">
                <a:solidFill>
                  <a:srgbClr val="00B050"/>
                </a:solidFill>
              </a:rPr>
              <a:t>//</a:t>
            </a:r>
            <a:r>
              <a:rPr lang="vi-VN" sz="1600" b="1" dirty="0">
                <a:solidFill>
                  <a:srgbClr val="00B050"/>
                </a:solidFill>
              </a:rPr>
              <a:t> Lấy ra tất cả các capture bắt được trong group company và duyệt lần lượt </a:t>
            </a:r>
            <a:r>
              <a:rPr lang="en-US" sz="1600" b="1" dirty="0">
                <a:solidFill>
                  <a:srgbClr val="00B050"/>
                </a:solidFill>
              </a:rPr>
              <a:t>//</a:t>
            </a:r>
            <a:r>
              <a:rPr lang="vi-VN" sz="1600" b="1" dirty="0">
                <a:solidFill>
                  <a:srgbClr val="00B050"/>
                </a:solidFill>
              </a:rPr>
              <a:t>Sau đó ta có thể sử dụng hàm ToString() hoặc thuộc tính Value để lấy giá trị của Capture</a:t>
            </a:r>
          </a:p>
          <a:p>
            <a:pPr marL="0" indent="0">
              <a:lnSpc>
                <a:spcPct val="100000"/>
              </a:lnSpc>
              <a:buNone/>
            </a:pPr>
            <a:r>
              <a:rPr lang="en-US" sz="1600" dirty="0"/>
              <a:t>	</a:t>
            </a:r>
            <a:r>
              <a:rPr lang="vi-VN" sz="1600" b="1" dirty="0">
                <a:solidFill>
                  <a:srgbClr val="FF0000"/>
                </a:solidFill>
              </a:rPr>
              <a:t>foreach</a:t>
            </a:r>
            <a:r>
              <a:rPr lang="vi-VN" sz="1600" dirty="0"/>
              <a:t> (Capture i </a:t>
            </a:r>
            <a:r>
              <a:rPr lang="vi-VN" sz="1600" b="1" dirty="0">
                <a:solidFill>
                  <a:srgbClr val="FF0000"/>
                </a:solidFill>
              </a:rPr>
              <a:t>in</a:t>
            </a:r>
            <a:r>
              <a:rPr lang="vi-VN" sz="1600" dirty="0"/>
              <a:t>  item.Groups["</a:t>
            </a:r>
            <a:r>
              <a:rPr lang="vi-VN" sz="1600" b="1" dirty="0">
                <a:solidFill>
                  <a:srgbClr val="000099"/>
                </a:solidFill>
              </a:rPr>
              <a:t>company</a:t>
            </a:r>
            <a:r>
              <a:rPr lang="vi-VN" sz="1600" dirty="0"/>
              <a:t>"].Captures) {</a:t>
            </a:r>
          </a:p>
          <a:p>
            <a:pPr marL="0" indent="0">
              <a:lnSpc>
                <a:spcPct val="100000"/>
              </a:lnSpc>
              <a:buNone/>
            </a:pPr>
            <a:r>
              <a:rPr lang="vi-VN" sz="1600" dirty="0"/>
              <a:t>                    Console.Write(i.ToString() + " "); }}</a:t>
            </a:r>
          </a:p>
          <a:p>
            <a:pPr marL="0" indent="0">
              <a:buNone/>
            </a:pPr>
            <a:endParaRPr lang="vi-VN" sz="800" dirty="0"/>
          </a:p>
          <a:p>
            <a:endParaRPr lang="en-US" sz="12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17</a:t>
            </a:fld>
            <a:endParaRPr lang="en-US"/>
          </a:p>
        </p:txBody>
      </p:sp>
      <p:sp>
        <p:nvSpPr>
          <p:cNvPr id="7" name="Rectangle 6"/>
          <p:cNvSpPr/>
          <p:nvPr/>
        </p:nvSpPr>
        <p:spPr>
          <a:xfrm>
            <a:off x="159026" y="1762540"/>
            <a:ext cx="8375374" cy="4465982"/>
          </a:xfrm>
          <a:prstGeom prst="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dmin\Desktop\32_Regular Expression trong C#_Howkteam_com.png"/>
          <p:cNvPicPr>
            <a:picLocks noChangeAspect="1" noChangeArrowheads="1"/>
          </p:cNvPicPr>
          <p:nvPr/>
        </p:nvPicPr>
        <p:blipFill rotWithShape="1">
          <a:blip r:embed="rId2">
            <a:extLst>
              <a:ext uri="{28A0092B-C50C-407E-A947-70E740481C1C}">
                <a14:useLocalDpi xmlns:a14="http://schemas.microsoft.com/office/drawing/2010/main" val="0"/>
              </a:ext>
            </a:extLst>
          </a:blip>
          <a:srcRect b="67476"/>
          <a:stretch/>
        </p:blipFill>
        <p:spPr bwMode="auto">
          <a:xfrm>
            <a:off x="5500997" y="3690962"/>
            <a:ext cx="2771775" cy="105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4972001"/>
          </a:xfrm>
        </p:spPr>
        <p:txBody>
          <a:bodyPr>
            <a:normAutofit fontScale="47500" lnSpcReduction="20000"/>
          </a:bodyPr>
          <a:lstStyle/>
          <a:p>
            <a:pPr>
              <a:lnSpc>
                <a:spcPct val="120000"/>
              </a:lnSpc>
            </a:pPr>
            <a:r>
              <a:rPr lang="vi-VN" sz="3800" dirty="0"/>
              <a:t>Ngoại lệ </a:t>
            </a:r>
            <a:r>
              <a:rPr lang="vi-VN" sz="3800" b="1" dirty="0"/>
              <a:t>Exception</a:t>
            </a:r>
          </a:p>
          <a:p>
            <a:pPr>
              <a:lnSpc>
                <a:spcPct val="120000"/>
              </a:lnSpc>
            </a:pPr>
            <a:r>
              <a:rPr lang="vi-VN" sz="3400" dirty="0"/>
              <a:t>Ngoại lệ (</a:t>
            </a:r>
            <a:r>
              <a:rPr lang="vi-VN" sz="3400" b="1" dirty="0"/>
              <a:t>exception</a:t>
            </a:r>
            <a:r>
              <a:rPr lang="vi-VN" sz="3400" dirty="0"/>
              <a:t>) là vấn đề - lỗi phát sinh trong quá trình thực thi chương trình. Thường khi chương trình đang chạy mà phát sinh ngoại lệ (lỗi) thì dẫn đến chương trình </a:t>
            </a:r>
            <a:r>
              <a:rPr lang="vi-VN" sz="3400" dirty="0">
                <a:solidFill>
                  <a:srgbClr val="FF0000"/>
                </a:solidFill>
              </a:rPr>
              <a:t>kết thúc ngay lập tức</a:t>
            </a:r>
            <a:r>
              <a:rPr lang="vi-VN" sz="3400" dirty="0"/>
              <a:t>. </a:t>
            </a:r>
            <a:endParaRPr lang="en-US" sz="3400" dirty="0"/>
          </a:p>
          <a:p>
            <a:pPr>
              <a:lnSpc>
                <a:spcPct val="120000"/>
              </a:lnSpc>
            </a:pPr>
            <a:r>
              <a:rPr lang="en-US" sz="3400" dirty="0" err="1"/>
              <a:t>Một</a:t>
            </a:r>
            <a:r>
              <a:rPr lang="en-US" sz="3400" dirty="0"/>
              <a:t> </a:t>
            </a:r>
            <a:r>
              <a:rPr lang="en-US" sz="3400" dirty="0" err="1"/>
              <a:t>số</a:t>
            </a:r>
            <a:r>
              <a:rPr lang="en-US" sz="3400" dirty="0"/>
              <a:t> </a:t>
            </a:r>
            <a:r>
              <a:rPr lang="en-US" sz="3400" dirty="0" err="1"/>
              <a:t>nguyên</a:t>
            </a:r>
            <a:r>
              <a:rPr lang="en-US" sz="3400" dirty="0"/>
              <a:t> </a:t>
            </a:r>
            <a:r>
              <a:rPr lang="en-US" sz="3400" dirty="0" err="1"/>
              <a:t>nhân</a:t>
            </a:r>
            <a:r>
              <a:rPr lang="en-US" sz="3400" dirty="0"/>
              <a:t>:</a:t>
            </a:r>
          </a:p>
          <a:p>
            <a:pPr lvl="1">
              <a:lnSpc>
                <a:spcPct val="120000"/>
              </a:lnSpc>
            </a:pPr>
            <a:r>
              <a:rPr lang="vi-VN" sz="3800" u="sng" dirty="0"/>
              <a:t>Dữ liệu người dùng nhập sai, mà chương trình không kiểm soát được</a:t>
            </a:r>
          </a:p>
          <a:p>
            <a:pPr lvl="1">
              <a:lnSpc>
                <a:spcPct val="120000"/>
              </a:lnSpc>
            </a:pPr>
            <a:r>
              <a:rPr lang="vi-VN" sz="3800" u="sng" dirty="0"/>
              <a:t>Thực hiện các phép toán không được phép (như chia một số cho 0)</a:t>
            </a:r>
          </a:p>
          <a:p>
            <a:pPr lvl="1">
              <a:lnSpc>
                <a:spcPct val="120000"/>
              </a:lnSpc>
            </a:pPr>
            <a:r>
              <a:rPr lang="vi-VN" sz="3800" u="sng" dirty="0"/>
              <a:t>Thao tác với tài nguyên không tồn tại (như mở file không có trên đĩa, kết nối đến CSDL không tồn tại ...)</a:t>
            </a:r>
          </a:p>
          <a:p>
            <a:pPr lvl="1">
              <a:lnSpc>
                <a:spcPct val="120000"/>
              </a:lnSpc>
            </a:pPr>
            <a:r>
              <a:rPr lang="vi-VN" sz="3800" u="sng" dirty="0"/>
              <a:t>Thiếu bộ nhớ</a:t>
            </a:r>
          </a:p>
          <a:p>
            <a:pPr lvl="1">
              <a:lnSpc>
                <a:spcPct val="120000"/>
              </a:lnSpc>
            </a:pPr>
            <a:r>
              <a:rPr lang="vi-VN" sz="3800" dirty="0"/>
              <a:t>...</a:t>
            </a:r>
          </a:p>
          <a:p>
            <a:pPr>
              <a:lnSpc>
                <a:spcPct val="140000"/>
              </a:lnSpc>
            </a:pPr>
            <a:r>
              <a:rPr lang="vi-VN" sz="3400" dirty="0"/>
              <a:t>Trong C# khi có một lỗi phát sinh hầu hết các lỗi đều có thể quản lý bởi thư viện C# thì nó sẽ phát sinh ra một đối tượng lớp Ex</a:t>
            </a:r>
            <a:r>
              <a:rPr lang="en-US" sz="3400" dirty="0"/>
              <a:t>c</a:t>
            </a:r>
            <a:r>
              <a:rPr lang="vi-VN" sz="3400" dirty="0"/>
              <a:t>eption (</a:t>
            </a:r>
            <a:r>
              <a:rPr lang="vi-VN" sz="3400" b="1" dirty="0"/>
              <a:t>System.</a:t>
            </a:r>
            <a:r>
              <a:rPr lang="en-US" sz="3400" b="1" dirty="0"/>
              <a:t>Exception</a:t>
            </a:r>
            <a:r>
              <a:rPr lang="vi-VN" sz="3400" dirty="0"/>
              <a:t>) hoặc đối tượng lớp nào đó kế thừa từ Exception</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18</a:t>
            </a:fld>
            <a:endParaRPr lang="en-US"/>
          </a:p>
        </p:txBody>
      </p:sp>
    </p:spTree>
    <p:extLst>
      <p:ext uri="{BB962C8B-B14F-4D97-AF65-F5344CB8AC3E}">
        <p14:creationId xmlns:p14="http://schemas.microsoft.com/office/powerpoint/2010/main" val="278080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pPr>
            <a:r>
              <a:rPr lang="vi-VN" sz="2000" dirty="0"/>
              <a:t>Exception Handling (Xử lý ngoại lệ) trong C# được xây dựng dựa trên 4 từ khóa là: </a:t>
            </a:r>
            <a:r>
              <a:rPr lang="vi-VN" sz="2000" b="1" dirty="0">
                <a:solidFill>
                  <a:srgbClr val="FF0000"/>
                </a:solidFill>
              </a:rPr>
              <a:t>try</a:t>
            </a:r>
            <a:r>
              <a:rPr lang="vi-VN" sz="2000" dirty="0"/>
              <a:t>, </a:t>
            </a:r>
            <a:r>
              <a:rPr lang="vi-VN" sz="2000" b="1" dirty="0">
                <a:solidFill>
                  <a:srgbClr val="FF0000"/>
                </a:solidFill>
              </a:rPr>
              <a:t>catch</a:t>
            </a:r>
            <a:r>
              <a:rPr lang="vi-VN" sz="2000" dirty="0"/>
              <a:t>, </a:t>
            </a:r>
            <a:r>
              <a:rPr lang="vi-VN" sz="2000" b="1" dirty="0">
                <a:solidFill>
                  <a:srgbClr val="FF0000"/>
                </a:solidFill>
              </a:rPr>
              <a:t>finally</a:t>
            </a:r>
            <a:r>
              <a:rPr lang="vi-VN" sz="2000" dirty="0"/>
              <a:t>, và </a:t>
            </a:r>
            <a:r>
              <a:rPr lang="vi-VN" sz="2000" b="1" dirty="0">
                <a:solidFill>
                  <a:srgbClr val="FF0000"/>
                </a:solidFill>
              </a:rPr>
              <a:t>throw</a:t>
            </a:r>
            <a:r>
              <a:rPr lang="vi-VN" sz="2000" dirty="0"/>
              <a:t>.</a:t>
            </a:r>
          </a:p>
          <a:p>
            <a:pPr>
              <a:lnSpc>
                <a:spcPct val="110000"/>
              </a:lnSpc>
            </a:pPr>
            <a:r>
              <a:rPr lang="vi-VN" sz="2000" b="1" dirty="0"/>
              <a:t>try</a:t>
            </a:r>
            <a:r>
              <a:rPr lang="vi-VN" sz="2000" dirty="0"/>
              <a:t>: Một khối try nhận diện một khối code mà ở đó các exception cụ thể được kích hoạt. </a:t>
            </a:r>
            <a:r>
              <a:rPr lang="en-US" sz="2000" dirty="0"/>
              <a:t>T</a:t>
            </a:r>
            <a:r>
              <a:rPr lang="vi-VN" sz="2000" dirty="0"/>
              <a:t>heo sau </a:t>
            </a:r>
            <a:r>
              <a:rPr lang="en-US" sz="2000" dirty="0" err="1"/>
              <a:t>có</a:t>
            </a:r>
            <a:r>
              <a:rPr lang="en-US" sz="2000" dirty="0"/>
              <a:t> </a:t>
            </a:r>
            <a:r>
              <a:rPr lang="en-US" sz="2000" dirty="0" err="1"/>
              <a:t>thể</a:t>
            </a:r>
            <a:r>
              <a:rPr lang="en-US" sz="2000" dirty="0"/>
              <a:t> </a:t>
            </a:r>
            <a:r>
              <a:rPr lang="en-US" sz="2000" dirty="0" err="1"/>
              <a:t>là</a:t>
            </a:r>
            <a:r>
              <a:rPr lang="vi-VN" sz="2000" dirty="0"/>
              <a:t> một hoặc nhiều khối </a:t>
            </a:r>
            <a:r>
              <a:rPr lang="vi-VN" sz="2000" dirty="0">
                <a:solidFill>
                  <a:srgbClr val="FF0000"/>
                </a:solidFill>
              </a:rPr>
              <a:t>catch</a:t>
            </a:r>
            <a:r>
              <a:rPr lang="vi-VN" sz="2000" dirty="0"/>
              <a:t>.</a:t>
            </a:r>
          </a:p>
          <a:p>
            <a:pPr>
              <a:lnSpc>
                <a:spcPct val="110000"/>
              </a:lnSpc>
            </a:pPr>
            <a:r>
              <a:rPr lang="vi-VN" sz="2000" b="1" dirty="0"/>
              <a:t>catch</a:t>
            </a:r>
            <a:r>
              <a:rPr lang="vi-VN" sz="2000" dirty="0"/>
              <a:t>: Một chương trình bắt một Exception tại vị trí nơi bạn muốn xử lý vấn đề đó. Từ khóa </a:t>
            </a:r>
            <a:r>
              <a:rPr lang="vi-VN" sz="2000" b="1" dirty="0"/>
              <a:t>catch</a:t>
            </a:r>
            <a:r>
              <a:rPr lang="vi-VN" sz="2000" dirty="0"/>
              <a:t> trong C# chỉ dẫn việc bắt một </a:t>
            </a:r>
            <a:r>
              <a:rPr lang="vi-VN" sz="2000" dirty="0">
                <a:solidFill>
                  <a:srgbClr val="FF0000"/>
                </a:solidFill>
              </a:rPr>
              <a:t>exception</a:t>
            </a:r>
            <a:r>
              <a:rPr lang="vi-VN" sz="2000" dirty="0"/>
              <a:t>.</a:t>
            </a:r>
          </a:p>
          <a:p>
            <a:pPr>
              <a:lnSpc>
                <a:spcPct val="110000"/>
              </a:lnSpc>
            </a:pPr>
            <a:r>
              <a:rPr lang="vi-VN" sz="2000" b="1" dirty="0"/>
              <a:t>finally</a:t>
            </a:r>
            <a:r>
              <a:rPr lang="vi-VN" sz="2000" dirty="0"/>
              <a:t>: Một khối finally được sử dụng để thực thi một tập hợp lệnh đã cho, dù có hay không một exception đươc ném hoặc không được ném. </a:t>
            </a:r>
            <a:endParaRPr lang="en-US" sz="2000" dirty="0"/>
          </a:p>
          <a:p>
            <a:pPr>
              <a:lnSpc>
                <a:spcPct val="110000"/>
              </a:lnSpc>
            </a:pPr>
            <a:r>
              <a:rPr lang="vi-VN" sz="2000" b="1" dirty="0"/>
              <a:t>throw</a:t>
            </a:r>
            <a:r>
              <a:rPr lang="vi-VN" sz="2000" dirty="0"/>
              <a:t>: Một chương trình ném một exception khi có một vấn đề xuất hiện. </a:t>
            </a:r>
            <a:r>
              <a:rPr lang="en-US" sz="2000" dirty="0">
                <a:sym typeface="Wingdings" panose="05000000000000000000" pitchFamily="2" charset="2"/>
              </a:rPr>
              <a:t> </a:t>
            </a:r>
            <a:r>
              <a:rPr lang="vi-VN" sz="2000" dirty="0"/>
              <a:t>sử dụng từ khóa </a:t>
            </a:r>
            <a:r>
              <a:rPr lang="vi-VN" sz="2000" b="1" dirty="0"/>
              <a:t>throw</a:t>
            </a:r>
            <a:r>
              <a:rPr lang="vi-VN" sz="2000" dirty="0"/>
              <a:t> trong C#.</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19</a:t>
            </a:fld>
            <a:endParaRPr lang="en-US"/>
          </a:p>
        </p:txBody>
      </p:sp>
    </p:spTree>
    <p:extLst>
      <p:ext uri="{BB962C8B-B14F-4D97-AF65-F5344CB8AC3E}">
        <p14:creationId xmlns:p14="http://schemas.microsoft.com/office/powerpoint/2010/main" val="308919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bài cũ (tuần trước)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56323579"/>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a:t>
            </a:fld>
            <a:endParaRPr lang="en-US"/>
          </a:p>
        </p:txBody>
      </p:sp>
    </p:spTree>
    <p:extLst>
      <p:ext uri="{BB962C8B-B14F-4D97-AF65-F5344CB8AC3E}">
        <p14:creationId xmlns:p14="http://schemas.microsoft.com/office/powerpoint/2010/main" val="2189734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4972001"/>
          </a:xfrm>
        </p:spPr>
        <p:txBody>
          <a:bodyPr>
            <a:noAutofit/>
          </a:bodyPr>
          <a:lstStyle/>
          <a:p>
            <a:r>
              <a:rPr lang="vi-VN" sz="2400" b="1" dirty="0"/>
              <a:t>Cú pháp</a:t>
            </a:r>
          </a:p>
          <a:p>
            <a:pPr marL="0" indent="0">
              <a:lnSpc>
                <a:spcPct val="120000"/>
              </a:lnSpc>
              <a:spcBef>
                <a:spcPts val="600"/>
              </a:spcBef>
              <a:buNone/>
            </a:pPr>
            <a:r>
              <a:rPr lang="vi-VN" sz="2000" b="1" dirty="0">
                <a:solidFill>
                  <a:srgbClr val="FF0000"/>
                </a:solidFill>
              </a:rPr>
              <a:t>try</a:t>
            </a:r>
            <a:r>
              <a:rPr lang="vi-VN" sz="2000" dirty="0"/>
              <a:t>{</a:t>
            </a:r>
            <a:r>
              <a:rPr lang="en-US" sz="2000" dirty="0"/>
              <a:t> </a:t>
            </a:r>
            <a:r>
              <a:rPr lang="vi-VN" sz="2000" b="1" dirty="0">
                <a:solidFill>
                  <a:srgbClr val="00B050"/>
                </a:solidFill>
              </a:rPr>
              <a:t>// các lệnh có thể gây ra ngoại lệ (exception)</a:t>
            </a:r>
            <a:endParaRPr lang="en-US" sz="2000" b="1" dirty="0">
              <a:solidFill>
                <a:srgbClr val="00B050"/>
              </a:solidFill>
            </a:endParaRPr>
          </a:p>
          <a:p>
            <a:pPr marL="0" indent="0">
              <a:lnSpc>
                <a:spcPct val="120000"/>
              </a:lnSpc>
              <a:spcBef>
                <a:spcPts val="600"/>
              </a:spcBef>
              <a:buNone/>
            </a:pPr>
            <a:r>
              <a:rPr lang="vi-VN" sz="2000" dirty="0"/>
              <a:t>}</a:t>
            </a:r>
          </a:p>
          <a:p>
            <a:pPr marL="0" indent="0">
              <a:lnSpc>
                <a:spcPct val="120000"/>
              </a:lnSpc>
              <a:spcBef>
                <a:spcPts val="600"/>
              </a:spcBef>
              <a:buNone/>
            </a:pPr>
            <a:r>
              <a:rPr lang="vi-VN" sz="2000" b="1" dirty="0">
                <a:solidFill>
                  <a:srgbClr val="FF0000"/>
                </a:solidFill>
              </a:rPr>
              <a:t>catch</a:t>
            </a:r>
            <a:r>
              <a:rPr lang="vi-VN" sz="2000" dirty="0"/>
              <a:t>( tên_ngoại_lệ e1 ){</a:t>
            </a:r>
            <a:r>
              <a:rPr lang="en-US" sz="2000" dirty="0"/>
              <a:t> </a:t>
            </a:r>
            <a:r>
              <a:rPr lang="vi-VN" sz="2000" b="1" dirty="0">
                <a:solidFill>
                  <a:srgbClr val="00B050"/>
                </a:solidFill>
              </a:rPr>
              <a:t>// phần code để xử lý lỗi</a:t>
            </a:r>
            <a:r>
              <a:rPr lang="en-US" sz="2000" b="1" dirty="0">
                <a:solidFill>
                  <a:srgbClr val="00B050"/>
                </a:solidFill>
              </a:rPr>
              <a:t> </a:t>
            </a:r>
          </a:p>
          <a:p>
            <a:pPr marL="0" indent="0">
              <a:lnSpc>
                <a:spcPct val="120000"/>
              </a:lnSpc>
              <a:spcBef>
                <a:spcPts val="600"/>
              </a:spcBef>
              <a:buNone/>
            </a:pPr>
            <a:r>
              <a:rPr lang="vi-VN" sz="2000" dirty="0"/>
              <a:t>}</a:t>
            </a:r>
          </a:p>
          <a:p>
            <a:pPr marL="0" indent="0">
              <a:lnSpc>
                <a:spcPct val="120000"/>
              </a:lnSpc>
              <a:spcBef>
                <a:spcPts val="600"/>
              </a:spcBef>
              <a:buNone/>
            </a:pPr>
            <a:r>
              <a:rPr lang="vi-VN" sz="2000" b="1" dirty="0">
                <a:solidFill>
                  <a:srgbClr val="FF0000"/>
                </a:solidFill>
              </a:rPr>
              <a:t>catch</a:t>
            </a:r>
            <a:r>
              <a:rPr lang="vi-VN" sz="2000" dirty="0"/>
              <a:t>( tên_ngoại_lệ e2 ){ </a:t>
            </a:r>
            <a:r>
              <a:rPr lang="vi-VN" sz="2000" b="1" dirty="0">
                <a:solidFill>
                  <a:srgbClr val="00B050"/>
                </a:solidFill>
              </a:rPr>
              <a:t>// phần code để xử lý lỗi</a:t>
            </a:r>
            <a:r>
              <a:rPr lang="en-US" sz="2000" b="1" dirty="0">
                <a:solidFill>
                  <a:srgbClr val="00B050"/>
                </a:solidFill>
              </a:rPr>
              <a:t> </a:t>
            </a:r>
          </a:p>
          <a:p>
            <a:pPr marL="0" indent="0">
              <a:lnSpc>
                <a:spcPct val="120000"/>
              </a:lnSpc>
              <a:spcBef>
                <a:spcPts val="600"/>
              </a:spcBef>
              <a:buNone/>
            </a:pPr>
            <a:r>
              <a:rPr lang="vi-VN" sz="2000" dirty="0"/>
              <a:t>}</a:t>
            </a:r>
          </a:p>
          <a:p>
            <a:pPr marL="0" indent="0">
              <a:lnSpc>
                <a:spcPct val="120000"/>
              </a:lnSpc>
              <a:spcBef>
                <a:spcPts val="600"/>
              </a:spcBef>
              <a:buNone/>
            </a:pPr>
            <a:r>
              <a:rPr lang="vi-VN" sz="2000" b="1" dirty="0">
                <a:solidFill>
                  <a:srgbClr val="FF0000"/>
                </a:solidFill>
              </a:rPr>
              <a:t>catch</a:t>
            </a:r>
            <a:r>
              <a:rPr lang="vi-VN" sz="2000" dirty="0"/>
              <a:t>( tên_ngoại_lệ eN ){</a:t>
            </a:r>
            <a:r>
              <a:rPr lang="en-US" sz="2000" dirty="0"/>
              <a:t> </a:t>
            </a:r>
            <a:r>
              <a:rPr lang="vi-VN" sz="2000" b="1" dirty="0">
                <a:solidFill>
                  <a:srgbClr val="00B050"/>
                </a:solidFill>
              </a:rPr>
              <a:t>// phần code để xử lý lỗi</a:t>
            </a:r>
            <a:endParaRPr lang="en-US" sz="2000" b="1" dirty="0">
              <a:solidFill>
                <a:srgbClr val="00B050"/>
              </a:solidFill>
            </a:endParaRPr>
          </a:p>
          <a:p>
            <a:pPr marL="0" indent="0">
              <a:lnSpc>
                <a:spcPct val="120000"/>
              </a:lnSpc>
              <a:spcBef>
                <a:spcPts val="600"/>
              </a:spcBef>
              <a:buNone/>
            </a:pPr>
            <a:r>
              <a:rPr lang="vi-VN" sz="2000" dirty="0"/>
              <a:t>}</a:t>
            </a:r>
          </a:p>
          <a:p>
            <a:pPr marL="0" indent="0">
              <a:lnSpc>
                <a:spcPct val="120000"/>
              </a:lnSpc>
              <a:spcBef>
                <a:spcPts val="600"/>
              </a:spcBef>
              <a:buNone/>
            </a:pPr>
            <a:r>
              <a:rPr lang="vi-VN" sz="2000" b="1" dirty="0">
                <a:solidFill>
                  <a:srgbClr val="FF0000"/>
                </a:solidFill>
              </a:rPr>
              <a:t>finally</a:t>
            </a:r>
            <a:r>
              <a:rPr lang="vi-VN" sz="2000" dirty="0"/>
              <a:t>{</a:t>
            </a:r>
            <a:r>
              <a:rPr lang="en-US" sz="2000" dirty="0"/>
              <a:t> </a:t>
            </a:r>
            <a:r>
              <a:rPr lang="vi-VN" sz="2000" b="1" dirty="0">
                <a:solidFill>
                  <a:srgbClr val="00B050"/>
                </a:solidFill>
              </a:rPr>
              <a:t>// các lệnh được thực thi</a:t>
            </a:r>
            <a:endParaRPr lang="en-US" sz="2000" b="1" dirty="0">
              <a:solidFill>
                <a:srgbClr val="00B050"/>
              </a:solidFill>
            </a:endParaRPr>
          </a:p>
          <a:p>
            <a:pPr marL="0" indent="0">
              <a:lnSpc>
                <a:spcPct val="120000"/>
              </a:lnSpc>
              <a:spcBef>
                <a:spcPts val="600"/>
              </a:spcBef>
              <a:buNone/>
            </a:pPr>
            <a:r>
              <a:rPr lang="vi-VN" sz="2000" dirty="0"/>
              <a:t>}</a:t>
            </a:r>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20</a:t>
            </a:fld>
            <a:endParaRPr lang="en-US"/>
          </a:p>
        </p:txBody>
      </p:sp>
    </p:spTree>
    <p:extLst>
      <p:ext uri="{BB962C8B-B14F-4D97-AF65-F5344CB8AC3E}">
        <p14:creationId xmlns:p14="http://schemas.microsoft.com/office/powerpoint/2010/main" val="426760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pPr>
            <a:r>
              <a:rPr lang="vi-VN" sz="2400" b="1" dirty="0"/>
              <a:t>Lớp Exception trong C#</a:t>
            </a:r>
          </a:p>
          <a:p>
            <a:pPr>
              <a:lnSpc>
                <a:spcPct val="120000"/>
              </a:lnSpc>
              <a:spcBef>
                <a:spcPts val="1800"/>
              </a:spcBef>
            </a:pPr>
            <a:r>
              <a:rPr lang="vi-VN" sz="2000" dirty="0"/>
              <a:t>Các Exception trong C# được biểu diễn bởi các lớp. Các lớp Exception chủ yếu được kế thừa từ lớp </a:t>
            </a:r>
            <a:r>
              <a:rPr lang="vi-VN" sz="2000" b="1" dirty="0"/>
              <a:t>System.Exception</a:t>
            </a:r>
            <a:r>
              <a:rPr lang="vi-VN" sz="2000" dirty="0"/>
              <a:t> . </a:t>
            </a:r>
            <a:r>
              <a:rPr lang="en-US" sz="2000" dirty="0"/>
              <a:t>VD: </a:t>
            </a:r>
            <a:r>
              <a:rPr lang="vi-VN" sz="2000" dirty="0">
                <a:solidFill>
                  <a:srgbClr val="FF0000"/>
                </a:solidFill>
              </a:rPr>
              <a:t>System.ApplicationException </a:t>
            </a:r>
            <a:r>
              <a:rPr lang="vi-VN" sz="2000" dirty="0"/>
              <a:t>và </a:t>
            </a:r>
            <a:r>
              <a:rPr lang="vi-VN" sz="2000" dirty="0">
                <a:solidFill>
                  <a:srgbClr val="FF0000"/>
                </a:solidFill>
              </a:rPr>
              <a:t>System.SystemException</a:t>
            </a:r>
            <a:r>
              <a:rPr lang="vi-VN" sz="2000" dirty="0"/>
              <a:t>.</a:t>
            </a:r>
          </a:p>
          <a:p>
            <a:pPr>
              <a:lnSpc>
                <a:spcPct val="120000"/>
              </a:lnSpc>
              <a:spcBef>
                <a:spcPts val="1800"/>
              </a:spcBef>
            </a:pPr>
            <a:r>
              <a:rPr lang="vi-VN" sz="2000" dirty="0"/>
              <a:t>Lớp </a:t>
            </a:r>
            <a:r>
              <a:rPr lang="vi-VN" sz="2000" b="1" dirty="0"/>
              <a:t>System.ApplicationException</a:t>
            </a:r>
            <a:r>
              <a:rPr lang="vi-VN" sz="2000" dirty="0"/>
              <a:t> hỗ trợ các exception được tạo bởi các chương trình ứng dụng. </a:t>
            </a:r>
            <a:endParaRPr lang="en-US"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21</a:t>
            </a:fld>
            <a:endParaRPr lang="en-US"/>
          </a:p>
        </p:txBody>
      </p:sp>
    </p:spTree>
    <p:extLst>
      <p:ext uri="{BB962C8B-B14F-4D97-AF65-F5344CB8AC3E}">
        <p14:creationId xmlns:p14="http://schemas.microsoft.com/office/powerpoint/2010/main" val="242873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09815155"/>
              </p:ext>
            </p:extLst>
          </p:nvPr>
        </p:nvGraphicFramePr>
        <p:xfrm>
          <a:off x="225287" y="1281609"/>
          <a:ext cx="8362122" cy="5046640"/>
        </p:xfrm>
        <a:graphic>
          <a:graphicData uri="http://schemas.openxmlformats.org/drawingml/2006/table">
            <a:tbl>
              <a:tblPr>
                <a:tableStyleId>{5940675A-B579-460E-94D1-54222C63F5DA}</a:tableStyleId>
              </a:tblPr>
              <a:tblGrid>
                <a:gridCol w="3337567">
                  <a:extLst>
                    <a:ext uri="{9D8B030D-6E8A-4147-A177-3AD203B41FA5}">
                      <a16:colId xmlns:a16="http://schemas.microsoft.com/office/drawing/2014/main" val="20000"/>
                    </a:ext>
                  </a:extLst>
                </a:gridCol>
                <a:gridCol w="5024555">
                  <a:extLst>
                    <a:ext uri="{9D8B030D-6E8A-4147-A177-3AD203B41FA5}">
                      <a16:colId xmlns:a16="http://schemas.microsoft.com/office/drawing/2014/main" val="20001"/>
                    </a:ext>
                  </a:extLst>
                </a:gridCol>
              </a:tblGrid>
              <a:tr h="353428">
                <a:tc>
                  <a:txBody>
                    <a:bodyPr/>
                    <a:lstStyle/>
                    <a:p>
                      <a:pPr algn="ctr" fontAlgn="t"/>
                      <a:r>
                        <a:rPr lang="en-US" sz="2000" b="1">
                          <a:effectLst/>
                        </a:rPr>
                        <a:t>Lớp Exception</a:t>
                      </a:r>
                    </a:p>
                  </a:txBody>
                  <a:tcPr marL="62778" marR="62778" marT="62778" marB="62778"/>
                </a:tc>
                <a:tc>
                  <a:txBody>
                    <a:bodyPr/>
                    <a:lstStyle/>
                    <a:p>
                      <a:pPr algn="ctr" fontAlgn="t"/>
                      <a:r>
                        <a:rPr lang="en-US" sz="2000" b="1">
                          <a:effectLst/>
                        </a:rPr>
                        <a:t>Miêu tả</a:t>
                      </a:r>
                    </a:p>
                  </a:txBody>
                  <a:tcPr marL="62778" marR="62778" marT="62778" marB="62778"/>
                </a:tc>
                <a:extLst>
                  <a:ext uri="{0D108BD9-81ED-4DB2-BD59-A6C34878D82A}">
                    <a16:rowId xmlns:a16="http://schemas.microsoft.com/office/drawing/2014/main" val="10000"/>
                  </a:ext>
                </a:extLst>
              </a:tr>
              <a:tr h="353428">
                <a:tc>
                  <a:txBody>
                    <a:bodyPr/>
                    <a:lstStyle/>
                    <a:p>
                      <a:pPr fontAlgn="t"/>
                      <a:r>
                        <a:rPr lang="en-US" sz="1500" b="1">
                          <a:effectLst/>
                        </a:rPr>
                        <a:t>System.IO.IOException</a:t>
                      </a:r>
                    </a:p>
                  </a:txBody>
                  <a:tcPr marL="62778" marR="62778" marT="62778" marB="62778"/>
                </a:tc>
                <a:tc>
                  <a:txBody>
                    <a:bodyPr/>
                    <a:lstStyle/>
                    <a:p>
                      <a:pPr fontAlgn="t"/>
                      <a:r>
                        <a:rPr lang="pt-BR" sz="1500">
                          <a:effectLst/>
                        </a:rPr>
                        <a:t>Xử lý các I/O error</a:t>
                      </a:r>
                    </a:p>
                  </a:txBody>
                  <a:tcPr marL="62778" marR="62778" marT="62778" marB="62778"/>
                </a:tc>
                <a:extLst>
                  <a:ext uri="{0D108BD9-81ED-4DB2-BD59-A6C34878D82A}">
                    <a16:rowId xmlns:a16="http://schemas.microsoft.com/office/drawing/2014/main" val="10001"/>
                  </a:ext>
                </a:extLst>
              </a:tr>
              <a:tr h="799540">
                <a:tc>
                  <a:txBody>
                    <a:bodyPr/>
                    <a:lstStyle/>
                    <a:p>
                      <a:pPr fontAlgn="t"/>
                      <a:r>
                        <a:rPr lang="en-US" sz="1500" b="1">
                          <a:effectLst/>
                        </a:rPr>
                        <a:t>System.IndexOutOfRangeException</a:t>
                      </a:r>
                    </a:p>
                  </a:txBody>
                  <a:tcPr marL="62778" marR="62778" marT="62778" marB="62778"/>
                </a:tc>
                <a:tc>
                  <a:txBody>
                    <a:bodyPr/>
                    <a:lstStyle/>
                    <a:p>
                      <a:pPr fontAlgn="t"/>
                      <a:r>
                        <a:rPr lang="vi-VN" sz="1500">
                          <a:effectLst/>
                        </a:rPr>
                        <a:t>Xử lý các lỗi được tạo khi một phương thức tham chiếu tới một chỉ mục bên ngoài dãy mảng</a:t>
                      </a:r>
                    </a:p>
                  </a:txBody>
                  <a:tcPr marL="62778" marR="62778" marT="62778" marB="62778"/>
                </a:tc>
                <a:extLst>
                  <a:ext uri="{0D108BD9-81ED-4DB2-BD59-A6C34878D82A}">
                    <a16:rowId xmlns:a16="http://schemas.microsoft.com/office/drawing/2014/main" val="10002"/>
                  </a:ext>
                </a:extLst>
              </a:tr>
              <a:tr h="581558">
                <a:tc>
                  <a:txBody>
                    <a:bodyPr/>
                    <a:lstStyle/>
                    <a:p>
                      <a:pPr fontAlgn="t"/>
                      <a:r>
                        <a:rPr lang="en-US" sz="1500" b="1">
                          <a:effectLst/>
                        </a:rPr>
                        <a:t>System.ArrayTypeMismatchException</a:t>
                      </a:r>
                    </a:p>
                  </a:txBody>
                  <a:tcPr marL="62778" marR="62778" marT="62778" marB="62778"/>
                </a:tc>
                <a:tc>
                  <a:txBody>
                    <a:bodyPr/>
                    <a:lstStyle/>
                    <a:p>
                      <a:pPr fontAlgn="t"/>
                      <a:r>
                        <a:rPr lang="vi-VN" sz="1500">
                          <a:effectLst/>
                        </a:rPr>
                        <a:t>Xử lý các lỗi được tạo khi kiểu là không phù hợp với kiểu mảng</a:t>
                      </a:r>
                    </a:p>
                  </a:txBody>
                  <a:tcPr marL="62778" marR="62778" marT="62778" marB="62778"/>
                </a:tc>
                <a:extLst>
                  <a:ext uri="{0D108BD9-81ED-4DB2-BD59-A6C34878D82A}">
                    <a16:rowId xmlns:a16="http://schemas.microsoft.com/office/drawing/2014/main" val="10003"/>
                  </a:ext>
                </a:extLst>
              </a:tr>
              <a:tr h="581558">
                <a:tc>
                  <a:txBody>
                    <a:bodyPr/>
                    <a:lstStyle/>
                    <a:p>
                      <a:pPr fontAlgn="t"/>
                      <a:r>
                        <a:rPr lang="en-US" sz="1500" b="1">
                          <a:effectLst/>
                        </a:rPr>
                        <a:t>System.NullReferenceException</a:t>
                      </a:r>
                    </a:p>
                  </a:txBody>
                  <a:tcPr marL="62778" marR="62778" marT="62778" marB="62778"/>
                </a:tc>
                <a:tc>
                  <a:txBody>
                    <a:bodyPr/>
                    <a:lstStyle/>
                    <a:p>
                      <a:pPr fontAlgn="t"/>
                      <a:r>
                        <a:rPr lang="vi-VN" sz="1500" dirty="0">
                          <a:effectLst/>
                        </a:rPr>
                        <a:t>Xử lý các lỗi được tạo từ việc tham chiếu một đối tượng </a:t>
                      </a:r>
                      <a:r>
                        <a:rPr lang="vi-VN" sz="1500" dirty="0">
                          <a:solidFill>
                            <a:srgbClr val="FF0000"/>
                          </a:solidFill>
                          <a:effectLst/>
                        </a:rPr>
                        <a:t>null</a:t>
                      </a:r>
                    </a:p>
                  </a:txBody>
                  <a:tcPr marL="62778" marR="62778" marT="62778" marB="62778"/>
                </a:tc>
                <a:extLst>
                  <a:ext uri="{0D108BD9-81ED-4DB2-BD59-A6C34878D82A}">
                    <a16:rowId xmlns:a16="http://schemas.microsoft.com/office/drawing/2014/main" val="10004"/>
                  </a:ext>
                </a:extLst>
              </a:tr>
              <a:tr h="574269">
                <a:tc>
                  <a:txBody>
                    <a:bodyPr/>
                    <a:lstStyle/>
                    <a:p>
                      <a:pPr fontAlgn="t"/>
                      <a:r>
                        <a:rPr lang="en-US" sz="1500" b="1">
                          <a:effectLst/>
                        </a:rPr>
                        <a:t>System.DivideByZeroException</a:t>
                      </a:r>
                    </a:p>
                  </a:txBody>
                  <a:tcPr marL="62778" marR="62778" marT="62778" marB="62778"/>
                </a:tc>
                <a:tc>
                  <a:txBody>
                    <a:bodyPr/>
                    <a:lstStyle/>
                    <a:p>
                      <a:pPr fontAlgn="t"/>
                      <a:r>
                        <a:rPr lang="vi-VN" sz="1500">
                          <a:effectLst/>
                        </a:rPr>
                        <a:t>Xử lý các lỗi được tạo khi chia cho số 0</a:t>
                      </a:r>
                    </a:p>
                  </a:txBody>
                  <a:tcPr marL="62778" marR="62778" marT="62778" marB="62778"/>
                </a:tc>
                <a:extLst>
                  <a:ext uri="{0D108BD9-81ED-4DB2-BD59-A6C34878D82A}">
                    <a16:rowId xmlns:a16="http://schemas.microsoft.com/office/drawing/2014/main" val="10005"/>
                  </a:ext>
                </a:extLst>
              </a:tr>
              <a:tr h="574269">
                <a:tc>
                  <a:txBody>
                    <a:bodyPr/>
                    <a:lstStyle/>
                    <a:p>
                      <a:pPr fontAlgn="t"/>
                      <a:r>
                        <a:rPr lang="en-US" sz="1500" b="1">
                          <a:effectLst/>
                        </a:rPr>
                        <a:t>System.InvalidCastException</a:t>
                      </a:r>
                    </a:p>
                  </a:txBody>
                  <a:tcPr marL="62778" marR="62778" marT="62778" marB="62778"/>
                </a:tc>
                <a:tc>
                  <a:txBody>
                    <a:bodyPr/>
                    <a:lstStyle/>
                    <a:p>
                      <a:pPr fontAlgn="t"/>
                      <a:r>
                        <a:rPr lang="vi-VN" sz="1500">
                          <a:effectLst/>
                        </a:rPr>
                        <a:t>Xử lý lỗi được tạo trong khi ép kiểu</a:t>
                      </a:r>
                    </a:p>
                  </a:txBody>
                  <a:tcPr marL="62778" marR="62778" marT="62778" marB="62778"/>
                </a:tc>
                <a:extLst>
                  <a:ext uri="{0D108BD9-81ED-4DB2-BD59-A6C34878D82A}">
                    <a16:rowId xmlns:a16="http://schemas.microsoft.com/office/drawing/2014/main" val="10006"/>
                  </a:ext>
                </a:extLst>
              </a:tr>
              <a:tr h="574269">
                <a:tc>
                  <a:txBody>
                    <a:bodyPr/>
                    <a:lstStyle/>
                    <a:p>
                      <a:pPr fontAlgn="t"/>
                      <a:r>
                        <a:rPr lang="en-US" sz="1500" b="1">
                          <a:effectLst/>
                        </a:rPr>
                        <a:t>System.OutOfMemoryException</a:t>
                      </a:r>
                    </a:p>
                  </a:txBody>
                  <a:tcPr marL="62778" marR="62778" marT="62778" marB="62778"/>
                </a:tc>
                <a:tc>
                  <a:txBody>
                    <a:bodyPr/>
                    <a:lstStyle/>
                    <a:p>
                      <a:pPr fontAlgn="t"/>
                      <a:r>
                        <a:rPr lang="vi-VN" sz="1500" dirty="0">
                          <a:effectLst/>
                        </a:rPr>
                        <a:t>Xử lý lỗi được tạo từ việc thiếu bộ nhớ </a:t>
                      </a:r>
                      <a:r>
                        <a:rPr lang="en-US" sz="1500" dirty="0" err="1">
                          <a:effectLst/>
                        </a:rPr>
                        <a:t>dự</a:t>
                      </a:r>
                      <a:r>
                        <a:rPr lang="en-US" sz="1500" baseline="0" dirty="0">
                          <a:effectLst/>
                        </a:rPr>
                        <a:t> </a:t>
                      </a:r>
                      <a:r>
                        <a:rPr lang="en-US" sz="1500" baseline="0" dirty="0" err="1">
                          <a:effectLst/>
                        </a:rPr>
                        <a:t>trữ</a:t>
                      </a:r>
                      <a:endParaRPr lang="vi-VN" sz="1500" dirty="0">
                        <a:effectLst/>
                      </a:endParaRPr>
                    </a:p>
                  </a:txBody>
                  <a:tcPr marL="62778" marR="62778" marT="62778" marB="62778"/>
                </a:tc>
                <a:extLst>
                  <a:ext uri="{0D108BD9-81ED-4DB2-BD59-A6C34878D82A}">
                    <a16:rowId xmlns:a16="http://schemas.microsoft.com/office/drawing/2014/main" val="10007"/>
                  </a:ext>
                </a:extLst>
              </a:tr>
              <a:tr h="574269">
                <a:tc>
                  <a:txBody>
                    <a:bodyPr/>
                    <a:lstStyle/>
                    <a:p>
                      <a:pPr fontAlgn="t"/>
                      <a:r>
                        <a:rPr lang="en-US" sz="1500" b="1">
                          <a:effectLst/>
                        </a:rPr>
                        <a:t>System.StackOverflowException</a:t>
                      </a:r>
                    </a:p>
                  </a:txBody>
                  <a:tcPr marL="62778" marR="62778" marT="62778" marB="62778"/>
                </a:tc>
                <a:tc>
                  <a:txBody>
                    <a:bodyPr/>
                    <a:lstStyle/>
                    <a:p>
                      <a:pPr fontAlgn="t"/>
                      <a:r>
                        <a:rPr lang="vi-VN" sz="1500" dirty="0">
                          <a:effectLst/>
                        </a:rPr>
                        <a:t>Xử lý lỗi được tạo từ việc tràn ngăn xếp (stack)</a:t>
                      </a:r>
                    </a:p>
                  </a:txBody>
                  <a:tcPr marL="62778" marR="62778" marT="62778" marB="62778"/>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43790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1" y="1204962"/>
            <a:ext cx="8771977" cy="5063316"/>
          </a:xfrm>
        </p:spPr>
        <p:txBody>
          <a:bodyPr>
            <a:noAutofit/>
          </a:bodyPr>
          <a:lstStyle/>
          <a:p>
            <a:pPr>
              <a:lnSpc>
                <a:spcPct val="110000"/>
              </a:lnSpc>
              <a:spcBef>
                <a:spcPts val="600"/>
              </a:spcBef>
            </a:pPr>
            <a:r>
              <a:rPr lang="vi-VN" sz="1800" dirty="0"/>
              <a:t>Đối tượng</a:t>
            </a:r>
            <a:r>
              <a:rPr lang="en-US" sz="1800" dirty="0"/>
              <a:t> </a:t>
            </a:r>
            <a:r>
              <a:rPr lang="vi-VN" sz="1800" b="1" dirty="0"/>
              <a:t>Exception</a:t>
            </a:r>
            <a:r>
              <a:rPr lang="vi-VN" sz="1800" dirty="0"/>
              <a:t> có một số thuộc tính</a:t>
            </a:r>
            <a:r>
              <a:rPr lang="en-US" sz="1800" dirty="0"/>
              <a:t> </a:t>
            </a:r>
            <a:r>
              <a:rPr lang="en-US" sz="1800" dirty="0" err="1"/>
              <a:t>như</a:t>
            </a:r>
            <a:r>
              <a:rPr lang="en-US" sz="1800" dirty="0"/>
              <a:t> </a:t>
            </a:r>
            <a:r>
              <a:rPr lang="en-US" sz="1800" dirty="0" err="1"/>
              <a:t>sau</a:t>
            </a:r>
            <a:r>
              <a:rPr lang="vi-VN" sz="1800" dirty="0"/>
              <a:t>:</a:t>
            </a:r>
          </a:p>
          <a:p>
            <a:pPr>
              <a:lnSpc>
                <a:spcPct val="110000"/>
              </a:lnSpc>
              <a:spcBef>
                <a:spcPts val="600"/>
              </a:spcBef>
            </a:pPr>
            <a:r>
              <a:rPr lang="vi-VN" sz="1800" b="1" dirty="0"/>
              <a:t>Message</a:t>
            </a:r>
            <a:r>
              <a:rPr lang="vi-VN" sz="1800" dirty="0"/>
              <a:t> chuỗi chứa nội dung thông báo lỗi</a:t>
            </a:r>
          </a:p>
          <a:p>
            <a:pPr>
              <a:lnSpc>
                <a:spcPct val="110000"/>
              </a:lnSpc>
              <a:spcBef>
                <a:spcPts val="600"/>
              </a:spcBef>
            </a:pPr>
            <a:r>
              <a:rPr lang="vi-VN" sz="1800" b="1" dirty="0"/>
              <a:t>StackTrace</a:t>
            </a:r>
            <a:r>
              <a:rPr lang="vi-VN" sz="1800" dirty="0"/>
              <a:t> chuỗi chứa các bước thực thi chương trình cho đến khi bị lỗi (có chứa các phương thức, hàm khi thực thi gây lỗi, vị trí file lỗi ...)</a:t>
            </a:r>
          </a:p>
          <a:p>
            <a:pPr>
              <a:lnSpc>
                <a:spcPct val="110000"/>
              </a:lnSpc>
              <a:spcBef>
                <a:spcPts val="600"/>
              </a:spcBef>
            </a:pPr>
            <a:r>
              <a:rPr lang="vi-VN" sz="1600" b="1" dirty="0"/>
              <a:t>Source</a:t>
            </a:r>
            <a:r>
              <a:rPr lang="vi-VN" sz="1600" dirty="0"/>
              <a:t> chứa tên ứng dụng hoặc đối tượng bị lỗi</a:t>
            </a:r>
            <a:endParaRPr lang="en-US" sz="1600" dirty="0"/>
          </a:p>
          <a:p>
            <a:pPr marL="457200" lvl="1" indent="0">
              <a:lnSpc>
                <a:spcPct val="100000"/>
              </a:lnSpc>
              <a:spcBef>
                <a:spcPts val="600"/>
              </a:spcBef>
              <a:buNone/>
            </a:pPr>
            <a:r>
              <a:rPr lang="vi-VN" sz="1400" b="1" dirty="0">
                <a:solidFill>
                  <a:srgbClr val="FF0000"/>
                </a:solidFill>
              </a:rPr>
              <a:t>static</a:t>
            </a:r>
            <a:r>
              <a:rPr lang="vi-VN" sz="1400" dirty="0"/>
              <a:t> </a:t>
            </a:r>
            <a:r>
              <a:rPr lang="vi-VN" sz="1400" b="1" dirty="0">
                <a:solidFill>
                  <a:srgbClr val="FF0000"/>
                </a:solidFill>
              </a:rPr>
              <a:t>void</a:t>
            </a:r>
            <a:r>
              <a:rPr lang="vi-VN" sz="1400" dirty="0"/>
              <a:t> Main(string[] args) { </a:t>
            </a:r>
            <a:r>
              <a:rPr lang="vi-VN" sz="1400" b="1" dirty="0">
                <a:solidFill>
                  <a:srgbClr val="FF0000"/>
                </a:solidFill>
              </a:rPr>
              <a:t>try</a:t>
            </a:r>
            <a:r>
              <a:rPr lang="vi-VN" sz="1400" dirty="0"/>
              <a:t> {</a:t>
            </a:r>
            <a:endParaRPr lang="en-US" sz="1400" dirty="0"/>
          </a:p>
          <a:p>
            <a:pPr marL="457200" lvl="1" indent="0">
              <a:lnSpc>
                <a:spcPct val="100000"/>
              </a:lnSpc>
              <a:spcBef>
                <a:spcPts val="600"/>
              </a:spcBef>
              <a:buNone/>
            </a:pPr>
            <a:r>
              <a:rPr lang="vi-VN" sz="1400" b="1" dirty="0">
                <a:solidFill>
                  <a:srgbClr val="FF0000"/>
                </a:solidFill>
              </a:rPr>
              <a:t>int</a:t>
            </a:r>
            <a:r>
              <a:rPr lang="vi-VN" sz="1400" dirty="0"/>
              <a:t>[] mynumbers = </a:t>
            </a:r>
            <a:r>
              <a:rPr lang="vi-VN" sz="1400" b="1" dirty="0">
                <a:solidFill>
                  <a:srgbClr val="FF0000"/>
                </a:solidFill>
              </a:rPr>
              <a:t>new int</a:t>
            </a:r>
            <a:r>
              <a:rPr lang="vi-VN" sz="1400" dirty="0"/>
              <a:t>[] {1,2,3}; </a:t>
            </a:r>
            <a:endParaRPr lang="en-US" sz="1400" dirty="0"/>
          </a:p>
          <a:p>
            <a:pPr marL="457200" lvl="1" indent="0">
              <a:lnSpc>
                <a:spcPct val="100000"/>
              </a:lnSpc>
              <a:spcBef>
                <a:spcPts val="600"/>
              </a:spcBef>
              <a:buNone/>
            </a:pPr>
            <a:r>
              <a:rPr lang="vi-VN" sz="1400" b="1" dirty="0">
                <a:solidFill>
                  <a:srgbClr val="FF0000"/>
                </a:solidFill>
              </a:rPr>
              <a:t>int</a:t>
            </a:r>
            <a:r>
              <a:rPr lang="vi-VN" sz="1400" dirty="0"/>
              <a:t> i = mynumbers[10]; </a:t>
            </a:r>
            <a:r>
              <a:rPr lang="vi-VN" sz="1400" b="1" dirty="0">
                <a:solidFill>
                  <a:srgbClr val="00B050"/>
                </a:solidFill>
              </a:rPr>
              <a:t>// </a:t>
            </a:r>
            <a:r>
              <a:rPr lang="en-US" sz="1400" b="1" dirty="0">
                <a:solidFill>
                  <a:srgbClr val="00B050"/>
                </a:solidFill>
              </a:rPr>
              <a:t>???</a:t>
            </a:r>
          </a:p>
          <a:p>
            <a:pPr marL="457200" lvl="1" indent="0">
              <a:lnSpc>
                <a:spcPct val="100000"/>
              </a:lnSpc>
              <a:spcBef>
                <a:spcPts val="600"/>
              </a:spcBef>
              <a:buNone/>
            </a:pPr>
            <a:r>
              <a:rPr lang="vi-VN" sz="1400" dirty="0"/>
              <a:t>Console.WriteLine(i); </a:t>
            </a:r>
            <a:r>
              <a:rPr lang="vi-VN" sz="1400" b="1" dirty="0">
                <a:solidFill>
                  <a:srgbClr val="00B050"/>
                </a:solidFill>
              </a:rPr>
              <a:t>// </a:t>
            </a:r>
            <a:r>
              <a:rPr lang="en-US" sz="1400" b="1" dirty="0">
                <a:solidFill>
                  <a:srgbClr val="00B050"/>
                </a:solidFill>
              </a:rPr>
              <a:t>???</a:t>
            </a:r>
          </a:p>
          <a:p>
            <a:pPr marL="457200" lvl="1" indent="0">
              <a:lnSpc>
                <a:spcPct val="100000"/>
              </a:lnSpc>
              <a:spcBef>
                <a:spcPts val="600"/>
              </a:spcBef>
              <a:buNone/>
            </a:pPr>
            <a:r>
              <a:rPr lang="vi-VN" sz="1400" dirty="0"/>
              <a:t>} </a:t>
            </a:r>
            <a:endParaRPr lang="en-US" sz="1400" dirty="0"/>
          </a:p>
          <a:p>
            <a:pPr marL="457200" lvl="1" indent="0">
              <a:lnSpc>
                <a:spcPct val="100000"/>
              </a:lnSpc>
              <a:spcBef>
                <a:spcPts val="600"/>
              </a:spcBef>
              <a:buNone/>
            </a:pPr>
            <a:r>
              <a:rPr lang="vi-VN" sz="1400" b="1" dirty="0">
                <a:solidFill>
                  <a:srgbClr val="FF0000"/>
                </a:solidFill>
              </a:rPr>
              <a:t>catch</a:t>
            </a:r>
            <a:r>
              <a:rPr lang="vi-VN" sz="1400" dirty="0"/>
              <a:t> (Exception loi) { </a:t>
            </a:r>
            <a:r>
              <a:rPr lang="vi-VN" sz="1400" b="1" dirty="0">
                <a:solidFill>
                  <a:srgbClr val="00B050"/>
                </a:solidFill>
              </a:rPr>
              <a:t>// khối này thực thi khi bắt được lỗi </a:t>
            </a:r>
            <a:endParaRPr lang="en-US" sz="1400" b="1" dirty="0">
              <a:solidFill>
                <a:srgbClr val="00B050"/>
              </a:solidFill>
            </a:endParaRPr>
          </a:p>
          <a:p>
            <a:pPr marL="457200" lvl="1" indent="0">
              <a:lnSpc>
                <a:spcPct val="100000"/>
              </a:lnSpc>
              <a:spcBef>
                <a:spcPts val="600"/>
              </a:spcBef>
              <a:buNone/>
            </a:pPr>
            <a:r>
              <a:rPr lang="vi-VN" sz="1400" dirty="0"/>
              <a:t>Console.WriteLine("</a:t>
            </a:r>
            <a:r>
              <a:rPr lang="vi-VN" sz="1400" b="1" dirty="0">
                <a:solidFill>
                  <a:srgbClr val="000099"/>
                </a:solidFill>
              </a:rPr>
              <a:t>Có lỗi rồi</a:t>
            </a:r>
            <a:r>
              <a:rPr lang="vi-VN" sz="1400" dirty="0"/>
              <a:t>"); </a:t>
            </a:r>
            <a:endParaRPr lang="en-US" sz="1400" dirty="0"/>
          </a:p>
          <a:p>
            <a:pPr marL="457200" lvl="1" indent="0">
              <a:lnSpc>
                <a:spcPct val="100000"/>
              </a:lnSpc>
              <a:spcBef>
                <a:spcPts val="600"/>
              </a:spcBef>
              <a:buNone/>
            </a:pPr>
            <a:r>
              <a:rPr lang="vi-VN" sz="1400" dirty="0"/>
              <a:t>Console.WriteLine(loi.Message); } }</a:t>
            </a:r>
            <a:endParaRPr lang="en-US" sz="1400" dirty="0"/>
          </a:p>
          <a:p>
            <a:pPr marL="457200" lvl="1" indent="0">
              <a:spcBef>
                <a:spcPts val="600"/>
              </a:spcBef>
              <a:buNone/>
            </a:pPr>
            <a:endParaRPr lang="en-US" sz="1600" b="1" dirty="0">
              <a:solidFill>
                <a:srgbClr val="000099"/>
              </a:solidFill>
            </a:endParaRPr>
          </a:p>
          <a:p>
            <a:pPr lvl="1">
              <a:spcBef>
                <a:spcPts val="600"/>
              </a:spcBef>
              <a:buFont typeface="Wingdings" pitchFamily="2" charset="2"/>
              <a:buChar char="F"/>
            </a:pPr>
            <a:r>
              <a:rPr lang="en-US" sz="1600" b="1" dirty="0" err="1">
                <a:solidFill>
                  <a:srgbClr val="000099"/>
                </a:solidFill>
              </a:rPr>
              <a:t>Có</a:t>
            </a:r>
            <a:r>
              <a:rPr lang="en-US" sz="1600" b="1" dirty="0">
                <a:solidFill>
                  <a:srgbClr val="000099"/>
                </a:solidFill>
              </a:rPr>
              <a:t> </a:t>
            </a:r>
            <a:r>
              <a:rPr lang="en-US" sz="1600" b="1" dirty="0" err="1">
                <a:solidFill>
                  <a:srgbClr val="000099"/>
                </a:solidFill>
              </a:rPr>
              <a:t>lỗi</a:t>
            </a:r>
            <a:r>
              <a:rPr lang="en-US" sz="1600" b="1" dirty="0">
                <a:solidFill>
                  <a:srgbClr val="000099"/>
                </a:solidFill>
              </a:rPr>
              <a:t> </a:t>
            </a:r>
            <a:r>
              <a:rPr lang="en-US" sz="1600" b="1" dirty="0" err="1">
                <a:solidFill>
                  <a:srgbClr val="000099"/>
                </a:solidFill>
              </a:rPr>
              <a:t>rồi</a:t>
            </a:r>
            <a:r>
              <a:rPr lang="en-US" sz="1600" b="1" dirty="0">
                <a:solidFill>
                  <a:srgbClr val="000099"/>
                </a:solidFill>
              </a:rPr>
              <a:t> </a:t>
            </a:r>
          </a:p>
          <a:p>
            <a:pPr lvl="1">
              <a:spcBef>
                <a:spcPts val="600"/>
              </a:spcBef>
              <a:buFont typeface="Wingdings 2" pitchFamily="18" charset="2"/>
              <a:buChar char="C"/>
            </a:pPr>
            <a:r>
              <a:rPr lang="en-US" sz="1600" b="1" dirty="0">
                <a:solidFill>
                  <a:srgbClr val="000099"/>
                </a:solidFill>
              </a:rPr>
              <a:t>Index was outside the bounds of the array.</a:t>
            </a:r>
            <a:endParaRPr lang="vi-VN" sz="1600" b="1" dirty="0">
              <a:solidFill>
                <a:srgbClr val="000099"/>
              </a:solidFill>
            </a:endParaRP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23</a:t>
            </a:fld>
            <a:endParaRPr lang="en-US"/>
          </a:p>
        </p:txBody>
      </p:sp>
      <p:sp>
        <p:nvSpPr>
          <p:cNvPr id="7" name="Rectangle 6"/>
          <p:cNvSpPr/>
          <p:nvPr/>
        </p:nvSpPr>
        <p:spPr>
          <a:xfrm>
            <a:off x="162232" y="2982897"/>
            <a:ext cx="8280432" cy="2352319"/>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4070" y="5499652"/>
            <a:ext cx="5764695" cy="79513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91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5195838"/>
          </a:xfrm>
        </p:spPr>
        <p:txBody>
          <a:bodyPr>
            <a:noAutofit/>
          </a:bodyPr>
          <a:lstStyle/>
          <a:p>
            <a:pPr>
              <a:lnSpc>
                <a:spcPct val="100000"/>
              </a:lnSpc>
            </a:pPr>
            <a:r>
              <a:rPr lang="en-US" sz="2400" dirty="0" err="1"/>
              <a:t>Bắt</a:t>
            </a:r>
            <a:r>
              <a:rPr lang="en-US" sz="2400" dirty="0"/>
              <a:t> </a:t>
            </a:r>
            <a:r>
              <a:rPr lang="en-US" sz="2400" dirty="0" err="1"/>
              <a:t>nhiều</a:t>
            </a:r>
            <a:r>
              <a:rPr lang="en-US" sz="2400" dirty="0"/>
              <a:t> </a:t>
            </a:r>
            <a:r>
              <a:rPr lang="en-US" sz="2400" dirty="0" err="1"/>
              <a:t>ngoại</a:t>
            </a:r>
            <a:r>
              <a:rPr lang="en-US" sz="2400" dirty="0"/>
              <a:t> </a:t>
            </a:r>
            <a:r>
              <a:rPr lang="en-US" sz="2400" dirty="0" err="1"/>
              <a:t>lệ</a:t>
            </a:r>
            <a:endParaRPr lang="en-US" sz="2400" dirty="0"/>
          </a:p>
          <a:p>
            <a:pPr>
              <a:lnSpc>
                <a:spcPct val="100000"/>
              </a:lnSpc>
            </a:pPr>
            <a:r>
              <a:rPr lang="vi-VN" sz="1800" dirty="0"/>
              <a:t>Trong </a:t>
            </a:r>
            <a:r>
              <a:rPr lang="vi-VN" sz="1800" b="1" dirty="0"/>
              <a:t>.NET </a:t>
            </a:r>
            <a:r>
              <a:rPr lang="vi-VN" sz="1800" dirty="0"/>
              <a:t>từ lớp cơ sở </a:t>
            </a:r>
            <a:r>
              <a:rPr lang="vi-VN" sz="1800" b="1" dirty="0"/>
              <a:t>Exception</a:t>
            </a:r>
            <a:r>
              <a:rPr lang="vi-VN" sz="1800" dirty="0"/>
              <a:t> </a:t>
            </a:r>
            <a:r>
              <a:rPr lang="en-US" sz="1800" dirty="0" err="1"/>
              <a:t>có</a:t>
            </a:r>
            <a:r>
              <a:rPr lang="en-US" sz="1800" dirty="0"/>
              <a:t> </a:t>
            </a:r>
            <a:r>
              <a:rPr lang="en-US" sz="1800" dirty="0" err="1"/>
              <a:t>các</a:t>
            </a:r>
            <a:r>
              <a:rPr lang="en-US" sz="1800" dirty="0"/>
              <a:t> </a:t>
            </a:r>
            <a:r>
              <a:rPr lang="en-US" sz="1800" dirty="0" err="1"/>
              <a:t>lớp</a:t>
            </a:r>
            <a:r>
              <a:rPr lang="en-US" sz="1800" dirty="0"/>
              <a:t> chi </a:t>
            </a:r>
            <a:r>
              <a:rPr lang="en-US" sz="1800" dirty="0" err="1"/>
              <a:t>tiết</a:t>
            </a:r>
            <a:r>
              <a:rPr lang="en-US" sz="1800" dirty="0"/>
              <a:t> </a:t>
            </a:r>
            <a:r>
              <a:rPr lang="en-US" sz="1800" dirty="0" err="1"/>
              <a:t>như</a:t>
            </a:r>
            <a:r>
              <a:rPr lang="en-US" sz="1800" dirty="0"/>
              <a:t> </a:t>
            </a:r>
            <a:r>
              <a:rPr lang="en-US" sz="1800" dirty="0" err="1"/>
              <a:t>sau</a:t>
            </a:r>
            <a:r>
              <a:rPr lang="vi-VN" sz="1800" dirty="0"/>
              <a:t>: </a:t>
            </a:r>
            <a:endParaRPr lang="en-US" sz="1800" dirty="0"/>
          </a:p>
          <a:p>
            <a:pPr>
              <a:lnSpc>
                <a:spcPct val="100000"/>
              </a:lnSpc>
            </a:pPr>
            <a:r>
              <a:rPr lang="vi-VN" sz="1800" b="1" dirty="0"/>
              <a:t>FileNotFoundException</a:t>
            </a:r>
            <a:r>
              <a:rPr lang="vi-VN" sz="1800" dirty="0"/>
              <a:t>, </a:t>
            </a:r>
            <a:r>
              <a:rPr lang="vi-VN" sz="1800" b="1" dirty="0"/>
              <a:t>FormatException</a:t>
            </a:r>
            <a:r>
              <a:rPr lang="vi-VN" sz="1800" dirty="0"/>
              <a:t>, </a:t>
            </a:r>
            <a:r>
              <a:rPr lang="vi-VN" sz="1800" b="1" dirty="0"/>
              <a:t>OutOfMemoryException</a:t>
            </a:r>
            <a:r>
              <a:rPr lang="vi-VN" sz="1800" dirty="0"/>
              <a:t>, </a:t>
            </a:r>
            <a:r>
              <a:rPr lang="vi-VN" sz="1800" b="1" dirty="0"/>
              <a:t>ArgumentException</a:t>
            </a:r>
            <a:r>
              <a:rPr lang="vi-VN" sz="1800" dirty="0"/>
              <a:t>, </a:t>
            </a:r>
            <a:r>
              <a:rPr lang="vi-VN" sz="1800" b="1" dirty="0"/>
              <a:t>NullReferenceException</a:t>
            </a:r>
            <a:r>
              <a:rPr lang="vi-VN" sz="1800" dirty="0"/>
              <a:t>, </a:t>
            </a:r>
            <a:r>
              <a:rPr lang="vi-VN" sz="1800" b="1" dirty="0"/>
              <a:t>IndexOutOfRangeException</a:t>
            </a:r>
            <a:r>
              <a:rPr lang="vi-VN" sz="1800" dirty="0"/>
              <a:t>, </a:t>
            </a:r>
            <a:r>
              <a:rPr lang="vi-VN" sz="1800" b="1" dirty="0"/>
              <a:t>DivideByZeroException</a:t>
            </a:r>
            <a:r>
              <a:rPr lang="vi-VN" sz="1800" dirty="0"/>
              <a:t>...</a:t>
            </a:r>
          </a:p>
          <a:p>
            <a:pPr>
              <a:lnSpc>
                <a:spcPct val="100000"/>
              </a:lnSpc>
            </a:pPr>
            <a:r>
              <a:rPr lang="vi-VN" sz="1800" dirty="0"/>
              <a:t>Để bắt cụ thể một loại ngoại lệ nào đó chỉ việc thêm một khối </a:t>
            </a:r>
            <a:r>
              <a:rPr lang="vi-VN" sz="1800" b="1" dirty="0"/>
              <a:t>catch</a:t>
            </a:r>
            <a:r>
              <a:rPr lang="vi-VN" sz="1800" dirty="0"/>
              <a:t> tương ứng với ngoại lệ đó.</a:t>
            </a:r>
          </a:p>
          <a:p>
            <a:pPr marL="457200" lvl="1" indent="0">
              <a:spcBef>
                <a:spcPts val="600"/>
              </a:spcBef>
              <a:spcAft>
                <a:spcPts val="600"/>
              </a:spcAft>
              <a:buNone/>
            </a:pPr>
            <a:r>
              <a:rPr lang="vi-VN" sz="1600" b="1" dirty="0">
                <a:solidFill>
                  <a:srgbClr val="FF0000"/>
                </a:solidFill>
              </a:rPr>
              <a:t>try</a:t>
            </a:r>
            <a:r>
              <a:rPr lang="vi-VN" sz="1600" dirty="0"/>
              <a:t> { </a:t>
            </a:r>
            <a:r>
              <a:rPr lang="vi-VN" sz="1600" b="1" dirty="0">
                <a:solidFill>
                  <a:srgbClr val="FF0000"/>
                </a:solidFill>
              </a:rPr>
              <a:t>int</a:t>
            </a:r>
            <a:r>
              <a:rPr lang="vi-VN" sz="1600" dirty="0"/>
              <a:t> x = 10; </a:t>
            </a:r>
            <a:r>
              <a:rPr lang="vi-VN" sz="1600" b="1" dirty="0">
                <a:solidFill>
                  <a:srgbClr val="FF0000"/>
                </a:solidFill>
              </a:rPr>
              <a:t>int</a:t>
            </a:r>
            <a:r>
              <a:rPr lang="vi-VN" sz="1600" dirty="0"/>
              <a:t> y = 0; </a:t>
            </a:r>
            <a:r>
              <a:rPr lang="vi-VN" sz="1600" b="1" dirty="0">
                <a:solidFill>
                  <a:srgbClr val="FF0000"/>
                </a:solidFill>
              </a:rPr>
              <a:t>int</a:t>
            </a:r>
            <a:r>
              <a:rPr lang="vi-VN" sz="1600" dirty="0"/>
              <a:t> z = x / y; } </a:t>
            </a:r>
            <a:endParaRPr lang="en-US" sz="1600" dirty="0"/>
          </a:p>
          <a:p>
            <a:pPr marL="457200" lvl="1" indent="0">
              <a:spcBef>
                <a:spcPts val="600"/>
              </a:spcBef>
              <a:spcAft>
                <a:spcPts val="600"/>
              </a:spcAft>
              <a:buNone/>
            </a:pPr>
            <a:r>
              <a:rPr lang="vi-VN" sz="1600" b="1" dirty="0">
                <a:solidFill>
                  <a:srgbClr val="FF0000"/>
                </a:solidFill>
              </a:rPr>
              <a:t>catch</a:t>
            </a:r>
            <a:r>
              <a:rPr lang="vi-VN" sz="1600" dirty="0"/>
              <a:t> (DivideByZeroException e1){ </a:t>
            </a:r>
            <a:endParaRPr lang="en-US" sz="1600" dirty="0"/>
          </a:p>
          <a:p>
            <a:pPr marL="457200" lvl="1" indent="0">
              <a:spcBef>
                <a:spcPts val="600"/>
              </a:spcBef>
              <a:spcAft>
                <a:spcPts val="600"/>
              </a:spcAft>
              <a:buNone/>
            </a:pPr>
            <a:r>
              <a:rPr lang="vi-VN" sz="1600" b="1" dirty="0">
                <a:solidFill>
                  <a:srgbClr val="0070C0"/>
                </a:solidFill>
              </a:rPr>
              <a:t>Console</a:t>
            </a:r>
            <a:r>
              <a:rPr lang="vi-VN" sz="1600" dirty="0"/>
              <a:t>.WriteLine(e1.Message); </a:t>
            </a:r>
            <a:endParaRPr lang="en-US" sz="1600" dirty="0"/>
          </a:p>
          <a:p>
            <a:pPr marL="457200" lvl="1" indent="0">
              <a:spcBef>
                <a:spcPts val="600"/>
              </a:spcBef>
              <a:spcAft>
                <a:spcPts val="600"/>
              </a:spcAft>
              <a:buNone/>
            </a:pPr>
            <a:r>
              <a:rPr lang="vi-VN" sz="1600" dirty="0"/>
              <a:t>} </a:t>
            </a:r>
            <a:r>
              <a:rPr lang="vi-VN" sz="1600" b="1" dirty="0">
                <a:solidFill>
                  <a:srgbClr val="FF0000"/>
                </a:solidFill>
              </a:rPr>
              <a:t>catch</a:t>
            </a:r>
            <a:r>
              <a:rPr lang="vi-VN" sz="1600" dirty="0"/>
              <a:t> (Exception e2) { </a:t>
            </a:r>
            <a:endParaRPr lang="en-US" sz="1600" dirty="0"/>
          </a:p>
          <a:p>
            <a:pPr marL="457200" lvl="1" indent="0">
              <a:spcBef>
                <a:spcPts val="600"/>
              </a:spcBef>
              <a:spcAft>
                <a:spcPts val="600"/>
              </a:spcAft>
              <a:buNone/>
            </a:pPr>
            <a:r>
              <a:rPr lang="vi-VN" sz="1600" b="1" dirty="0">
                <a:solidFill>
                  <a:srgbClr val="0070C0"/>
                </a:solidFill>
              </a:rPr>
              <a:t>Console</a:t>
            </a:r>
            <a:r>
              <a:rPr lang="vi-VN" sz="1600" dirty="0"/>
              <a:t>.WriteLine(e2.Message); }</a:t>
            </a:r>
            <a:endParaRPr lang="en-US" sz="1600" dirty="0"/>
          </a:p>
          <a:p>
            <a:pPr>
              <a:lnSpc>
                <a:spcPct val="100000"/>
              </a:lnSpc>
              <a:spcBef>
                <a:spcPts val="0"/>
              </a:spcBef>
            </a:pPr>
            <a:r>
              <a:rPr lang="vi-VN" sz="1800" dirty="0"/>
              <a:t>Khi có ngoại lệ chia một số cho 0, thì khối </a:t>
            </a:r>
            <a:r>
              <a:rPr lang="vi-VN" sz="1800" b="1" dirty="0"/>
              <a:t>catch</a:t>
            </a:r>
            <a:r>
              <a:rPr lang="vi-VN" sz="1800" dirty="0"/>
              <a:t> với ngoại lệ kiểu </a:t>
            </a:r>
            <a:r>
              <a:rPr lang="vi-VN" sz="1800" b="1" dirty="0"/>
              <a:t>DivideByZeroException</a:t>
            </a:r>
            <a:r>
              <a:rPr lang="vi-VN" sz="1800" dirty="0"/>
              <a:t> được thi hành, còn ngoại lệ khác sẽ do khối </a:t>
            </a:r>
            <a:r>
              <a:rPr lang="vi-VN" sz="1800" b="1" dirty="0"/>
              <a:t>catch</a:t>
            </a:r>
            <a:r>
              <a:rPr lang="vi-VN" sz="1800" dirty="0"/>
              <a:t> thứ 2 thi hành. </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24</a:t>
            </a:fld>
            <a:endParaRPr lang="en-US"/>
          </a:p>
        </p:txBody>
      </p:sp>
      <p:sp>
        <p:nvSpPr>
          <p:cNvPr id="7" name="Rectangle 6"/>
          <p:cNvSpPr/>
          <p:nvPr/>
        </p:nvSpPr>
        <p:spPr>
          <a:xfrm>
            <a:off x="256165" y="3665211"/>
            <a:ext cx="5398911" cy="1821189"/>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62232" y="1204962"/>
            <a:ext cx="8353118" cy="5195838"/>
          </a:xfrm>
        </p:spPr>
        <p:txBody>
          <a:bodyPr>
            <a:noAutofit/>
          </a:bodyPr>
          <a:lstStyle/>
          <a:p>
            <a:r>
              <a:rPr lang="vi-VN" sz="2400" dirty="0"/>
              <a:t>Tạo Ex</a:t>
            </a:r>
            <a:r>
              <a:rPr lang="en-US" sz="2400" dirty="0"/>
              <a:t>c</a:t>
            </a:r>
            <a:r>
              <a:rPr lang="vi-VN" sz="2400" dirty="0"/>
              <a:t>eption riêng</a:t>
            </a:r>
          </a:p>
          <a:p>
            <a:pPr>
              <a:lnSpc>
                <a:spcPct val="100000"/>
              </a:lnSpc>
            </a:pPr>
            <a:r>
              <a:rPr lang="vi-VN" sz="1800" dirty="0"/>
              <a:t>Nếu muốn tạo ra các lớp để </a:t>
            </a:r>
            <a:r>
              <a:rPr lang="en-US" sz="1800" dirty="0" err="1"/>
              <a:t>ném</a:t>
            </a:r>
            <a:r>
              <a:rPr lang="en-US" sz="1800" dirty="0"/>
              <a:t> </a:t>
            </a:r>
            <a:r>
              <a:rPr lang="vi-VN" sz="1800" dirty="0"/>
              <a:t>ra các lỗi khi cần thiết, </a:t>
            </a:r>
            <a:r>
              <a:rPr lang="en-US" sz="1800" dirty="0">
                <a:sym typeface="Wingdings" panose="05000000000000000000" pitchFamily="2" charset="2"/>
              </a:rPr>
              <a:t> </a:t>
            </a:r>
            <a:r>
              <a:rPr lang="vi-VN" sz="1800" dirty="0"/>
              <a:t>kế thừa lớp </a:t>
            </a:r>
            <a:r>
              <a:rPr lang="vi-VN" sz="1800" dirty="0">
                <a:solidFill>
                  <a:srgbClr val="FF0000"/>
                </a:solidFill>
              </a:rPr>
              <a:t>Exception</a:t>
            </a:r>
            <a:r>
              <a:rPr lang="vi-VN" sz="1800" dirty="0"/>
              <a:t>. Lợi ích việc tạo ra lớp riêng, </a:t>
            </a:r>
            <a:r>
              <a:rPr lang="en-US" sz="1800" dirty="0">
                <a:sym typeface="Wingdings" panose="05000000000000000000" pitchFamily="2" charset="2"/>
              </a:rPr>
              <a:t> </a:t>
            </a:r>
            <a:r>
              <a:rPr lang="vi-VN" sz="1800" dirty="0"/>
              <a:t>giúp cho việc quản lý lỗi - gỡ </a:t>
            </a:r>
            <a:r>
              <a:rPr lang="en-US" sz="1800" dirty="0" err="1"/>
              <a:t>lỗi</a:t>
            </a:r>
            <a:r>
              <a:rPr lang="en-US" sz="1800" dirty="0"/>
              <a:t> </a:t>
            </a:r>
            <a:r>
              <a:rPr lang="vi-VN" sz="1800" dirty="0"/>
              <a:t>tốt hơn.</a:t>
            </a:r>
          </a:p>
          <a:p>
            <a:pPr>
              <a:lnSpc>
                <a:spcPct val="100000"/>
              </a:lnSpc>
            </a:pPr>
            <a:r>
              <a:rPr lang="vi-VN" sz="1800" b="1" dirty="0"/>
              <a:t>Ví dụ</a:t>
            </a:r>
            <a:r>
              <a:rPr lang="en-US" sz="1800" dirty="0"/>
              <a:t>: </a:t>
            </a:r>
            <a:r>
              <a:rPr lang="vi-VN" sz="1800" dirty="0"/>
              <a:t> </a:t>
            </a:r>
            <a:r>
              <a:rPr lang="en-US" sz="1800" dirty="0"/>
              <a:t>N</a:t>
            </a:r>
            <a:r>
              <a:rPr lang="vi-VN" sz="1800" dirty="0"/>
              <a:t>gười dùng đưa vào một dữ liệu chuỗi string, chuỗi này phải có độ dài dưới 10 ký tự, nếu dài hơn thì phát sinh Exception riêng, bạn sẽ xây dựng một lớp kế thừa từ </a:t>
            </a:r>
            <a:r>
              <a:rPr lang="vi-VN" sz="1800" b="1" dirty="0"/>
              <a:t>Exception</a:t>
            </a:r>
            <a:r>
              <a:rPr lang="vi-VN" sz="1800" dirty="0"/>
              <a:t> chuyên dành cho lỗi này</a:t>
            </a:r>
            <a:endParaRPr lang="en-US" sz="1800" dirty="0"/>
          </a:p>
          <a:p>
            <a:endParaRPr lang="en-US" sz="1800" dirty="0"/>
          </a:p>
          <a:p>
            <a:pPr marL="457200" lvl="1" indent="0">
              <a:lnSpc>
                <a:spcPct val="100000"/>
              </a:lnSpc>
              <a:buNone/>
            </a:pPr>
            <a:r>
              <a:rPr lang="en-US" sz="1800" b="1" dirty="0">
                <a:solidFill>
                  <a:srgbClr val="FF0000"/>
                </a:solidFill>
              </a:rPr>
              <a:t>using</a:t>
            </a:r>
            <a:r>
              <a:rPr lang="en-US" sz="1800" dirty="0"/>
              <a:t> System; </a:t>
            </a:r>
          </a:p>
          <a:p>
            <a:pPr marL="457200" lvl="1" indent="0">
              <a:lnSpc>
                <a:spcPct val="100000"/>
              </a:lnSpc>
              <a:buNone/>
            </a:pPr>
            <a:r>
              <a:rPr lang="en-US" sz="1800" b="1" dirty="0">
                <a:solidFill>
                  <a:srgbClr val="FF0000"/>
                </a:solidFill>
              </a:rPr>
              <a:t>namespace</a:t>
            </a:r>
            <a:r>
              <a:rPr lang="en-US" sz="1800" dirty="0"/>
              <a:t> CS015_Error_Exception { </a:t>
            </a:r>
          </a:p>
          <a:p>
            <a:pPr marL="457200" lvl="1" indent="0">
              <a:lnSpc>
                <a:spcPct val="100000"/>
              </a:lnSpc>
              <a:buNone/>
            </a:pPr>
            <a:r>
              <a:rPr lang="en-US" sz="1800" b="1" dirty="0">
                <a:solidFill>
                  <a:srgbClr val="FF0000"/>
                </a:solidFill>
              </a:rPr>
              <a:t>public</a:t>
            </a:r>
            <a:r>
              <a:rPr lang="en-US" sz="1800" dirty="0"/>
              <a:t> </a:t>
            </a:r>
            <a:r>
              <a:rPr lang="en-US" sz="1800" b="1" dirty="0">
                <a:solidFill>
                  <a:srgbClr val="FF0000"/>
                </a:solidFill>
              </a:rPr>
              <a:t>class</a:t>
            </a:r>
            <a:r>
              <a:rPr lang="en-US" sz="1800" dirty="0"/>
              <a:t> </a:t>
            </a:r>
            <a:r>
              <a:rPr lang="en-US" sz="1800" dirty="0" err="1"/>
              <a:t>DataTooLongExeption</a:t>
            </a:r>
            <a:r>
              <a:rPr lang="en-US" sz="1800" dirty="0"/>
              <a:t> : Exception { </a:t>
            </a:r>
          </a:p>
          <a:p>
            <a:pPr marL="457200" lvl="1" indent="0">
              <a:lnSpc>
                <a:spcPct val="100000"/>
              </a:lnSpc>
              <a:buNone/>
            </a:pPr>
            <a:r>
              <a:rPr lang="en-US" sz="1800" b="1" dirty="0">
                <a:solidFill>
                  <a:srgbClr val="FF0000"/>
                </a:solidFill>
              </a:rPr>
              <a:t>const</a:t>
            </a:r>
            <a:r>
              <a:rPr lang="en-US" sz="1800" dirty="0"/>
              <a:t> string </a:t>
            </a:r>
            <a:r>
              <a:rPr lang="en-US" sz="1800" dirty="0" err="1"/>
              <a:t>erroMessage</a:t>
            </a:r>
            <a:r>
              <a:rPr lang="en-US" sz="1800" dirty="0"/>
              <a:t> = "</a:t>
            </a:r>
            <a:r>
              <a:rPr lang="en-US" sz="1800" b="1" dirty="0" err="1">
                <a:solidFill>
                  <a:srgbClr val="000099"/>
                </a:solidFill>
              </a:rPr>
              <a:t>Dữ</a:t>
            </a:r>
            <a:r>
              <a:rPr lang="en-US" sz="1800" b="1" dirty="0">
                <a:solidFill>
                  <a:srgbClr val="000099"/>
                </a:solidFill>
              </a:rPr>
              <a:t> </a:t>
            </a:r>
            <a:r>
              <a:rPr lang="en-US" sz="1800" b="1" dirty="0" err="1">
                <a:solidFill>
                  <a:srgbClr val="000099"/>
                </a:solidFill>
              </a:rPr>
              <a:t>liệu</a:t>
            </a:r>
            <a:r>
              <a:rPr lang="en-US" sz="1800" b="1" dirty="0">
                <a:solidFill>
                  <a:srgbClr val="000099"/>
                </a:solidFill>
              </a:rPr>
              <a:t> </a:t>
            </a:r>
            <a:r>
              <a:rPr lang="en-US" sz="1800" b="1" dirty="0" err="1">
                <a:solidFill>
                  <a:srgbClr val="000099"/>
                </a:solidFill>
              </a:rPr>
              <a:t>quá</a:t>
            </a:r>
            <a:r>
              <a:rPr lang="en-US" sz="1800" b="1" dirty="0">
                <a:solidFill>
                  <a:srgbClr val="000099"/>
                </a:solidFill>
              </a:rPr>
              <a:t> </a:t>
            </a:r>
            <a:r>
              <a:rPr lang="en-US" sz="1800" b="1" dirty="0" err="1">
                <a:solidFill>
                  <a:srgbClr val="000099"/>
                </a:solidFill>
              </a:rPr>
              <a:t>dài</a:t>
            </a:r>
            <a:r>
              <a:rPr lang="en-US" sz="1800" dirty="0"/>
              <a:t>"; </a:t>
            </a:r>
          </a:p>
          <a:p>
            <a:pPr marL="457200" lvl="1" indent="0">
              <a:lnSpc>
                <a:spcPct val="100000"/>
              </a:lnSpc>
              <a:buNone/>
            </a:pPr>
            <a:r>
              <a:rPr lang="en-US" sz="1800" b="1" dirty="0">
                <a:solidFill>
                  <a:srgbClr val="FF0000"/>
                </a:solidFill>
              </a:rPr>
              <a:t>public</a:t>
            </a:r>
            <a:r>
              <a:rPr lang="en-US" sz="1800" dirty="0">
                <a:solidFill>
                  <a:srgbClr val="000099"/>
                </a:solidFill>
              </a:rPr>
              <a:t> </a:t>
            </a:r>
            <a:r>
              <a:rPr lang="en-US" sz="1800" dirty="0" err="1"/>
              <a:t>DataTooLongExeption</a:t>
            </a:r>
            <a:r>
              <a:rPr lang="en-US" sz="1800" dirty="0"/>
              <a:t>() : base(</a:t>
            </a:r>
            <a:r>
              <a:rPr lang="en-US" sz="1800" dirty="0" err="1"/>
              <a:t>erroMessage</a:t>
            </a:r>
            <a:r>
              <a:rPr lang="en-US" sz="1800" dirty="0"/>
              <a:t>) { } </a:t>
            </a:r>
          </a:p>
          <a:p>
            <a:pPr marL="457200" lvl="1" indent="0">
              <a:lnSpc>
                <a:spcPct val="100000"/>
              </a:lnSpc>
              <a:buNone/>
            </a:pPr>
            <a:r>
              <a:rPr lang="en-US" sz="1800" dirty="0"/>
              <a:t>} }</a:t>
            </a:r>
            <a:endParaRPr lang="vi-VN"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25</a:t>
            </a:fld>
            <a:endParaRPr lang="en-US"/>
          </a:p>
        </p:txBody>
      </p:sp>
      <p:sp>
        <p:nvSpPr>
          <p:cNvPr id="8" name="Rectangle 7"/>
          <p:cNvSpPr/>
          <p:nvPr/>
        </p:nvSpPr>
        <p:spPr>
          <a:xfrm>
            <a:off x="437322" y="3617843"/>
            <a:ext cx="6546574" cy="240685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19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Exception Handling trong C#</a:t>
            </a:r>
          </a:p>
        </p:txBody>
      </p:sp>
      <p:sp>
        <p:nvSpPr>
          <p:cNvPr id="3" name="Content Placeholder 2"/>
          <p:cNvSpPr>
            <a:spLocks noGrp="1"/>
          </p:cNvSpPr>
          <p:nvPr>
            <p:ph idx="1"/>
          </p:nvPr>
        </p:nvSpPr>
        <p:spPr>
          <a:xfrm>
            <a:off x="175484" y="1060174"/>
            <a:ext cx="8353118" cy="5459896"/>
          </a:xfrm>
        </p:spPr>
        <p:txBody>
          <a:bodyPr>
            <a:noAutofit/>
          </a:bodyPr>
          <a:lstStyle/>
          <a:p>
            <a:pPr lvl="1">
              <a:buFont typeface="Wingdings" pitchFamily="2" charset="2"/>
              <a:buChar char="P"/>
            </a:pPr>
            <a:r>
              <a:rPr lang="en-US" sz="2000" dirty="0"/>
              <a:t> </a:t>
            </a:r>
            <a:r>
              <a:rPr lang="vi-VN" sz="2000" dirty="0"/>
              <a:t>Sử dụng </a:t>
            </a:r>
            <a:r>
              <a:rPr lang="en-US" sz="2000" dirty="0" err="1"/>
              <a:t>lớp</a:t>
            </a:r>
            <a:r>
              <a:rPr lang="en-US" sz="2000" dirty="0"/>
              <a:t> </a:t>
            </a:r>
            <a:r>
              <a:rPr lang="en-US" sz="2000" b="1" dirty="0" err="1"/>
              <a:t>DataTooLongExeption</a:t>
            </a:r>
            <a:r>
              <a:rPr lang="en-US" sz="2000" dirty="0"/>
              <a:t> </a:t>
            </a:r>
            <a:r>
              <a:rPr lang="vi-VN" sz="2000" dirty="0"/>
              <a:t>để phát sinh ngoại lệ</a:t>
            </a:r>
            <a:endParaRPr lang="en-US" sz="1800" b="1" dirty="0">
              <a:solidFill>
                <a:srgbClr val="FF0000"/>
              </a:solidFill>
            </a:endParaRPr>
          </a:p>
          <a:p>
            <a:pPr marL="457200" lvl="1" indent="0">
              <a:lnSpc>
                <a:spcPct val="100000"/>
              </a:lnSpc>
              <a:buNone/>
            </a:pPr>
            <a:endParaRPr lang="en-US" sz="1600" b="1" dirty="0">
              <a:solidFill>
                <a:srgbClr val="FF0000"/>
              </a:solidFill>
            </a:endParaRPr>
          </a:p>
          <a:p>
            <a:pPr marL="457200" lvl="1" indent="0">
              <a:lnSpc>
                <a:spcPct val="100000"/>
              </a:lnSpc>
              <a:buNone/>
            </a:pPr>
            <a:r>
              <a:rPr lang="vi-VN" sz="1600" b="1" dirty="0">
                <a:solidFill>
                  <a:srgbClr val="FF0000"/>
                </a:solidFill>
              </a:rPr>
              <a:t>using</a:t>
            </a:r>
            <a:r>
              <a:rPr lang="vi-VN" sz="1600" dirty="0"/>
              <a:t> System; </a:t>
            </a:r>
            <a:endParaRPr lang="en-US" sz="1600" dirty="0"/>
          </a:p>
          <a:p>
            <a:pPr marL="457200" lvl="1" indent="0">
              <a:lnSpc>
                <a:spcPct val="100000"/>
              </a:lnSpc>
              <a:buNone/>
            </a:pPr>
            <a:r>
              <a:rPr lang="vi-VN" sz="1600" b="1" dirty="0">
                <a:solidFill>
                  <a:srgbClr val="FF0000"/>
                </a:solidFill>
              </a:rPr>
              <a:t>namespace</a:t>
            </a:r>
            <a:r>
              <a:rPr lang="vi-VN" sz="1600" dirty="0"/>
              <a:t> CS15_Error { </a:t>
            </a:r>
            <a:endParaRPr lang="en-US" sz="1600" dirty="0"/>
          </a:p>
          <a:p>
            <a:pPr marL="457200" lvl="1" indent="0">
              <a:lnSpc>
                <a:spcPct val="100000"/>
              </a:lnSpc>
              <a:buNone/>
            </a:pPr>
            <a:r>
              <a:rPr lang="vi-VN" sz="1600" b="1" dirty="0">
                <a:solidFill>
                  <a:srgbClr val="FF0000"/>
                </a:solidFill>
              </a:rPr>
              <a:t>class</a:t>
            </a:r>
            <a:r>
              <a:rPr lang="vi-VN" sz="1600" dirty="0"/>
              <a:t> Program { </a:t>
            </a:r>
            <a:endParaRPr lang="en-US" sz="1600" dirty="0"/>
          </a:p>
          <a:p>
            <a:pPr marL="457200" lvl="1" indent="0">
              <a:lnSpc>
                <a:spcPct val="100000"/>
              </a:lnSpc>
              <a:buNone/>
            </a:pPr>
            <a:r>
              <a:rPr lang="vi-VN" sz="1600" b="1" dirty="0">
                <a:solidFill>
                  <a:srgbClr val="FF0000"/>
                </a:solidFill>
              </a:rPr>
              <a:t>public</a:t>
            </a:r>
            <a:r>
              <a:rPr lang="vi-VN" sz="1600" dirty="0"/>
              <a:t> </a:t>
            </a:r>
            <a:r>
              <a:rPr lang="vi-VN" sz="1600" b="1" dirty="0">
                <a:solidFill>
                  <a:srgbClr val="FF0000"/>
                </a:solidFill>
              </a:rPr>
              <a:t>static</a:t>
            </a:r>
            <a:r>
              <a:rPr lang="vi-VN" sz="1600" dirty="0"/>
              <a:t> </a:t>
            </a:r>
            <a:r>
              <a:rPr lang="vi-VN" sz="1600" b="1" dirty="0">
                <a:solidFill>
                  <a:srgbClr val="FF0000"/>
                </a:solidFill>
              </a:rPr>
              <a:t>void</a:t>
            </a:r>
            <a:r>
              <a:rPr lang="vi-VN" sz="1600" dirty="0"/>
              <a:t> UserInput(string s) { </a:t>
            </a:r>
            <a:endParaRPr lang="en-US" sz="1600" dirty="0"/>
          </a:p>
          <a:p>
            <a:pPr marL="457200" lvl="1" indent="0">
              <a:lnSpc>
                <a:spcPct val="100000"/>
              </a:lnSpc>
              <a:buNone/>
            </a:pPr>
            <a:r>
              <a:rPr lang="vi-VN" sz="1600" b="1" dirty="0">
                <a:solidFill>
                  <a:srgbClr val="FF0000"/>
                </a:solidFill>
              </a:rPr>
              <a:t>if</a:t>
            </a:r>
            <a:r>
              <a:rPr lang="vi-VN" sz="1600" dirty="0"/>
              <a:t> (s.Length &gt; 10) { </a:t>
            </a:r>
            <a:endParaRPr lang="en-US" sz="1600" dirty="0"/>
          </a:p>
          <a:p>
            <a:pPr marL="457200" lvl="1" indent="0">
              <a:lnSpc>
                <a:spcPct val="100000"/>
              </a:lnSpc>
              <a:buNone/>
            </a:pPr>
            <a:r>
              <a:rPr lang="vi-VN" sz="1600" dirty="0"/>
              <a:t>Exception e = </a:t>
            </a:r>
            <a:r>
              <a:rPr lang="vi-VN" sz="1600" b="1" dirty="0">
                <a:solidFill>
                  <a:srgbClr val="FF0000"/>
                </a:solidFill>
              </a:rPr>
              <a:t>new</a:t>
            </a:r>
            <a:r>
              <a:rPr lang="vi-VN" sz="1600" dirty="0"/>
              <a:t> DataTooLongExeption(); </a:t>
            </a:r>
            <a:endParaRPr lang="en-US" sz="1600" dirty="0"/>
          </a:p>
          <a:p>
            <a:pPr marL="457200" lvl="1" indent="0">
              <a:lnSpc>
                <a:spcPct val="100000"/>
              </a:lnSpc>
              <a:buNone/>
            </a:pPr>
            <a:r>
              <a:rPr lang="vi-VN" sz="1600" b="1" dirty="0">
                <a:solidFill>
                  <a:srgbClr val="FF0000"/>
                </a:solidFill>
              </a:rPr>
              <a:t>throw</a:t>
            </a:r>
            <a:r>
              <a:rPr lang="vi-VN" sz="1600" dirty="0"/>
              <a:t> e; </a:t>
            </a:r>
            <a:r>
              <a:rPr lang="vi-VN" sz="1600" b="1" dirty="0">
                <a:solidFill>
                  <a:srgbClr val="00B050"/>
                </a:solidFill>
              </a:rPr>
              <a:t>// lỗi văng ra </a:t>
            </a:r>
            <a:endParaRPr lang="en-US" sz="1600" b="1" dirty="0">
              <a:solidFill>
                <a:srgbClr val="00B050"/>
              </a:solidFill>
            </a:endParaRPr>
          </a:p>
          <a:p>
            <a:pPr marL="457200" lvl="1" indent="0">
              <a:lnSpc>
                <a:spcPct val="100000"/>
              </a:lnSpc>
              <a:buNone/>
            </a:pPr>
            <a:r>
              <a:rPr lang="vi-VN" sz="1600" dirty="0"/>
              <a:t>} </a:t>
            </a:r>
            <a:r>
              <a:rPr lang="vi-VN" sz="1600" b="1" dirty="0">
                <a:solidFill>
                  <a:srgbClr val="00B050"/>
                </a:solidFill>
              </a:rPr>
              <a:t>//Other code - no exeption </a:t>
            </a:r>
            <a:endParaRPr lang="en-US" sz="1600" b="1" dirty="0">
              <a:solidFill>
                <a:srgbClr val="00B050"/>
              </a:solidFill>
            </a:endParaRPr>
          </a:p>
          <a:p>
            <a:pPr marL="457200" lvl="1" indent="0">
              <a:lnSpc>
                <a:spcPct val="100000"/>
              </a:lnSpc>
              <a:buNone/>
            </a:pPr>
            <a:r>
              <a:rPr lang="vi-VN" sz="1600" dirty="0"/>
              <a:t>} </a:t>
            </a:r>
            <a:r>
              <a:rPr lang="vi-VN" sz="1600" b="1" dirty="0">
                <a:solidFill>
                  <a:srgbClr val="FF0000"/>
                </a:solidFill>
              </a:rPr>
              <a:t>static</a:t>
            </a:r>
            <a:r>
              <a:rPr lang="vi-VN" sz="1600" dirty="0"/>
              <a:t> </a:t>
            </a:r>
            <a:r>
              <a:rPr lang="vi-VN" sz="1600" b="1" dirty="0">
                <a:solidFill>
                  <a:srgbClr val="FF0000"/>
                </a:solidFill>
              </a:rPr>
              <a:t>void</a:t>
            </a:r>
            <a:r>
              <a:rPr lang="vi-VN" sz="1600" dirty="0"/>
              <a:t> Main(string[] args) {</a:t>
            </a:r>
            <a:endParaRPr lang="en-US" sz="1600" dirty="0"/>
          </a:p>
          <a:p>
            <a:pPr marL="457200" lvl="1" indent="0">
              <a:lnSpc>
                <a:spcPct val="100000"/>
              </a:lnSpc>
              <a:buNone/>
            </a:pPr>
            <a:r>
              <a:rPr lang="vi-VN" sz="1600" dirty="0"/>
              <a:t> try { UserInput("</a:t>
            </a:r>
            <a:r>
              <a:rPr lang="vi-VN" sz="1600" b="1" dirty="0">
                <a:solidFill>
                  <a:srgbClr val="000099"/>
                </a:solidFill>
              </a:rPr>
              <a:t>Đây là một chuỗi rất dài ...</a:t>
            </a:r>
            <a:r>
              <a:rPr lang="en-US" sz="1600" b="1" dirty="0">
                <a:solidFill>
                  <a:srgbClr val="000099"/>
                </a:solidFill>
              </a:rPr>
              <a:t> </a:t>
            </a:r>
            <a:r>
              <a:rPr lang="vi-VN" sz="1600" dirty="0"/>
              <a:t>");</a:t>
            </a:r>
            <a:r>
              <a:rPr lang="vi-VN" sz="1600" b="1" dirty="0"/>
              <a:t> </a:t>
            </a:r>
            <a:endParaRPr lang="en-US" sz="1600" b="1" dirty="0"/>
          </a:p>
          <a:p>
            <a:pPr marL="457200" lvl="1" indent="0">
              <a:lnSpc>
                <a:spcPct val="100000"/>
              </a:lnSpc>
              <a:buNone/>
            </a:pPr>
            <a:r>
              <a:rPr lang="vi-VN" sz="1600" dirty="0"/>
              <a:t>} </a:t>
            </a:r>
            <a:r>
              <a:rPr lang="vi-VN" sz="1600" b="1" dirty="0">
                <a:solidFill>
                  <a:srgbClr val="FF0000"/>
                </a:solidFill>
              </a:rPr>
              <a:t>catch</a:t>
            </a:r>
            <a:r>
              <a:rPr lang="vi-VN" sz="1600" dirty="0"/>
              <a:t> (DataTooLongExeption e) </a:t>
            </a:r>
            <a:endParaRPr lang="en-US" sz="1600" dirty="0"/>
          </a:p>
          <a:p>
            <a:pPr marL="457200" lvl="1" indent="0">
              <a:lnSpc>
                <a:spcPct val="100000"/>
              </a:lnSpc>
              <a:buNone/>
            </a:pPr>
            <a:r>
              <a:rPr lang="vi-VN" sz="1600" dirty="0"/>
              <a:t>{ Console.WriteLine(e.Message); </a:t>
            </a:r>
            <a:endParaRPr lang="en-US" sz="1600" dirty="0"/>
          </a:p>
          <a:p>
            <a:pPr marL="457200" lvl="1" indent="0">
              <a:lnSpc>
                <a:spcPct val="100000"/>
              </a:lnSpc>
              <a:buNone/>
            </a:pPr>
            <a:r>
              <a:rPr lang="vi-VN" sz="1600" dirty="0"/>
              <a:t>} </a:t>
            </a:r>
            <a:r>
              <a:rPr lang="vi-VN" sz="1600" b="1" dirty="0">
                <a:solidFill>
                  <a:srgbClr val="FF0000"/>
                </a:solidFill>
              </a:rPr>
              <a:t>catch</a:t>
            </a:r>
            <a:r>
              <a:rPr lang="vi-VN" sz="1600" dirty="0"/>
              <a:t> (Exception otherExeption) { Console.WriteLine(otherExeption.Message); } }</a:t>
            </a:r>
            <a:endParaRPr lang="en-US" sz="1600" dirty="0"/>
          </a:p>
          <a:p>
            <a:pPr marL="457200" lvl="1" indent="0">
              <a:lnSpc>
                <a:spcPct val="100000"/>
              </a:lnSpc>
              <a:buNone/>
            </a:pPr>
            <a:r>
              <a:rPr lang="vi-VN" sz="1600" dirty="0"/>
              <a:t> } }</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26</a:t>
            </a:fld>
            <a:endParaRPr lang="en-US"/>
          </a:p>
        </p:txBody>
      </p:sp>
      <p:sp>
        <p:nvSpPr>
          <p:cNvPr id="7" name="Rectangle 6"/>
          <p:cNvSpPr/>
          <p:nvPr/>
        </p:nvSpPr>
        <p:spPr>
          <a:xfrm>
            <a:off x="450571" y="1431235"/>
            <a:ext cx="8064779" cy="4717774"/>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2663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a:lnSpc>
                <a:spcPct val="100000"/>
              </a:lnSpc>
            </a:pPr>
            <a:r>
              <a:rPr lang="en-US" sz="2400" b="1" dirty="0" err="1"/>
              <a:t>Các</a:t>
            </a:r>
            <a:r>
              <a:rPr lang="en-US" sz="2400" b="1" dirty="0"/>
              <a:t> </a:t>
            </a:r>
            <a:r>
              <a:rPr lang="en-US" sz="2400" b="1" dirty="0" err="1"/>
              <a:t>Thông</a:t>
            </a:r>
            <a:r>
              <a:rPr lang="en-US" sz="2400" b="1" dirty="0"/>
              <a:t> tin </a:t>
            </a:r>
            <a:r>
              <a:rPr lang="en-US" sz="2400" b="1" dirty="0" err="1"/>
              <a:t>chính</a:t>
            </a:r>
            <a:r>
              <a:rPr lang="en-US" sz="2400" b="1" dirty="0"/>
              <a:t>:</a:t>
            </a:r>
          </a:p>
          <a:p>
            <a:pPr lvl="1">
              <a:lnSpc>
                <a:spcPct val="100000"/>
              </a:lnSpc>
              <a:buFont typeface="Wingdings" pitchFamily="2" charset="2"/>
              <a:buChar char=""/>
            </a:pPr>
            <a:r>
              <a:rPr lang="vi-VN" dirty="0"/>
              <a:t>Đọc thông tin các ổ đĩa</a:t>
            </a:r>
          </a:p>
          <a:p>
            <a:pPr lvl="1">
              <a:lnSpc>
                <a:spcPct val="100000"/>
              </a:lnSpc>
              <a:buFont typeface="Wingdings" pitchFamily="2" charset="2"/>
              <a:buChar char=""/>
            </a:pPr>
            <a:r>
              <a:rPr lang="vi-VN" dirty="0"/>
              <a:t>Lớp Path</a:t>
            </a:r>
          </a:p>
          <a:p>
            <a:pPr lvl="1">
              <a:lnSpc>
                <a:spcPct val="100000"/>
              </a:lnSpc>
              <a:buFont typeface="Wingdings" pitchFamily="2" charset="2"/>
              <a:buChar char=""/>
            </a:pPr>
            <a:r>
              <a:rPr lang="vi-VN" dirty="0"/>
              <a:t>Làm việc với lớp File</a:t>
            </a:r>
          </a:p>
          <a:p>
            <a:pPr lvl="1">
              <a:lnSpc>
                <a:spcPct val="100000"/>
              </a:lnSpc>
              <a:buFont typeface="Wingdings" pitchFamily="2" charset="2"/>
              <a:buChar char=""/>
            </a:pPr>
            <a:r>
              <a:rPr lang="vi-VN" dirty="0"/>
              <a:t>Làm việc với lớp Directory</a:t>
            </a:r>
            <a:endParaRPr lang="en-US" dirty="0"/>
          </a:p>
          <a:p>
            <a:pPr>
              <a:lnSpc>
                <a:spcPct val="100000"/>
              </a:lnSpc>
            </a:pPr>
            <a:r>
              <a:rPr lang="vi-VN" sz="2400" b="1" dirty="0"/>
              <a:t>Đọc thông tin ổ đĩa - DriveInfo</a:t>
            </a:r>
          </a:p>
          <a:p>
            <a:pPr>
              <a:lnSpc>
                <a:spcPct val="100000"/>
              </a:lnSpc>
            </a:pPr>
            <a:r>
              <a:rPr lang="vi-VN" sz="2400" dirty="0"/>
              <a:t>Thư viện .NET cung cấp lớp </a:t>
            </a:r>
            <a:r>
              <a:rPr lang="vi-VN" sz="2400" b="1" dirty="0"/>
              <a:t>DriveInfo</a:t>
            </a:r>
            <a:r>
              <a:rPr lang="vi-VN" sz="2400" dirty="0"/>
              <a:t> tại </a:t>
            </a:r>
            <a:r>
              <a:rPr lang="vi-VN" sz="2400" b="1" dirty="0"/>
              <a:t>namespace</a:t>
            </a:r>
            <a:r>
              <a:rPr lang="vi-VN" sz="2400" dirty="0"/>
              <a:t> </a:t>
            </a:r>
            <a:r>
              <a:rPr lang="vi-VN" sz="2400" b="1" dirty="0"/>
              <a:t>System.IO</a:t>
            </a:r>
            <a:r>
              <a:rPr lang="vi-VN" sz="2400" dirty="0"/>
              <a:t> giúp đọc thông tin các ổ đĩa có trong hệ thống. Phương thức </a:t>
            </a:r>
            <a:r>
              <a:rPr lang="vi-VN" sz="2400" dirty="0">
                <a:solidFill>
                  <a:srgbClr val="FF0000"/>
                </a:solidFill>
              </a:rPr>
              <a:t>DriveInfo.GetDrives()</a:t>
            </a:r>
            <a:r>
              <a:rPr lang="vi-VN" sz="2400" dirty="0"/>
              <a:t> trả về mảng gồm các đối tượng </a:t>
            </a:r>
            <a:r>
              <a:rPr lang="vi-VN" sz="2400" b="1" dirty="0"/>
              <a:t>DriveInfo</a:t>
            </a:r>
            <a:r>
              <a:rPr lang="vi-VN" sz="2400" dirty="0"/>
              <a:t>, mỗi đối tượng chứa thông tin về một ổ đĩa. </a:t>
            </a:r>
            <a:endParaRPr lang="vi-VN"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27</a:t>
            </a:fld>
            <a:endParaRPr lang="en-US"/>
          </a:p>
        </p:txBody>
      </p:sp>
    </p:spTree>
    <p:extLst>
      <p:ext uri="{BB962C8B-B14F-4D97-AF65-F5344CB8AC3E}">
        <p14:creationId xmlns:p14="http://schemas.microsoft.com/office/powerpoint/2010/main" val="246356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lvl="0"/>
            <a:r>
              <a:rPr lang="en-US" sz="2000" b="1">
                <a:latin typeface="-apple-system"/>
                <a:cs typeface="Arial" pitchFamily="34" charset="0"/>
              </a:rPr>
              <a:t>Các thuộc tính của lớp </a:t>
            </a:r>
            <a:r>
              <a:rPr lang="en-US" sz="2000" b="1">
                <a:latin typeface="SFMono-Regular"/>
                <a:cs typeface="Arial" pitchFamily="34" charset="0"/>
              </a:rPr>
              <a:t>DriveInfo</a:t>
            </a:r>
            <a:endParaRPr lang="en-US" sz="2000">
              <a:latin typeface="Arial" pitchFamily="34" charset="0"/>
              <a:cs typeface="Arial" pitchFamily="34" charset="0"/>
            </a:endParaRPr>
          </a:p>
          <a:p>
            <a:endParaRPr lang="vi-VN" sz="18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30857722"/>
              </p:ext>
            </p:extLst>
          </p:nvPr>
        </p:nvGraphicFramePr>
        <p:xfrm>
          <a:off x="270841" y="1500911"/>
          <a:ext cx="7886700" cy="4288921"/>
        </p:xfrm>
        <a:graphic>
          <a:graphicData uri="http://schemas.openxmlformats.org/drawingml/2006/table">
            <a:tbl>
              <a:tblPr>
                <a:tableStyleId>{5940675A-B579-460E-94D1-54222C63F5DA}</a:tableStyleId>
              </a:tblPr>
              <a:tblGrid>
                <a:gridCol w="2247072">
                  <a:extLst>
                    <a:ext uri="{9D8B030D-6E8A-4147-A177-3AD203B41FA5}">
                      <a16:colId xmlns:a16="http://schemas.microsoft.com/office/drawing/2014/main" val="20000"/>
                    </a:ext>
                  </a:extLst>
                </a:gridCol>
                <a:gridCol w="5639628">
                  <a:extLst>
                    <a:ext uri="{9D8B030D-6E8A-4147-A177-3AD203B41FA5}">
                      <a16:colId xmlns:a16="http://schemas.microsoft.com/office/drawing/2014/main" val="20001"/>
                    </a:ext>
                  </a:extLst>
                </a:gridCol>
              </a:tblGrid>
              <a:tr h="361899">
                <a:tc>
                  <a:txBody>
                    <a:bodyPr/>
                    <a:lstStyle/>
                    <a:p>
                      <a:pPr algn="ctr" fontAlgn="t"/>
                      <a:r>
                        <a:rPr lang="en-US" sz="1800" b="1">
                          <a:solidFill>
                            <a:schemeClr val="tx1"/>
                          </a:solidFill>
                          <a:effectLst/>
                        </a:rPr>
                        <a:t>Thuộc tính</a:t>
                      </a:r>
                    </a:p>
                  </a:txBody>
                  <a:tcPr marL="91120" marR="91120" marT="45560" marB="45560"/>
                </a:tc>
                <a:tc>
                  <a:txBody>
                    <a:bodyPr/>
                    <a:lstStyle/>
                    <a:p>
                      <a:pPr algn="ctr" fontAlgn="t"/>
                      <a:r>
                        <a:rPr lang="en-US" sz="1800" b="1">
                          <a:effectLst/>
                        </a:rPr>
                        <a:t>Ý nghĩa</a:t>
                      </a:r>
                    </a:p>
                  </a:txBody>
                  <a:tcPr marL="91120" marR="91120" marT="45560" marB="45560"/>
                </a:tc>
                <a:extLst>
                  <a:ext uri="{0D108BD9-81ED-4DB2-BD59-A6C34878D82A}">
                    <a16:rowId xmlns:a16="http://schemas.microsoft.com/office/drawing/2014/main" val="10000"/>
                  </a:ext>
                </a:extLst>
              </a:tr>
              <a:tr h="625057">
                <a:tc>
                  <a:txBody>
                    <a:bodyPr/>
                    <a:lstStyle/>
                    <a:p>
                      <a:pPr fontAlgn="t"/>
                      <a:r>
                        <a:rPr lang="en-US" sz="1800" b="1">
                          <a:solidFill>
                            <a:schemeClr val="tx1"/>
                          </a:solidFill>
                          <a:effectLst/>
                        </a:rPr>
                        <a:t>IsReady</a:t>
                      </a:r>
                    </a:p>
                  </a:txBody>
                  <a:tcPr marL="91120" marR="91120" marT="45560" marB="45560"/>
                </a:tc>
                <a:tc>
                  <a:txBody>
                    <a:bodyPr/>
                    <a:lstStyle/>
                    <a:p>
                      <a:pPr fontAlgn="t"/>
                      <a:r>
                        <a:rPr lang="vi-VN" sz="1800" dirty="0">
                          <a:solidFill>
                            <a:srgbClr val="FF0000"/>
                          </a:solidFill>
                          <a:effectLst/>
                        </a:rPr>
                        <a:t>true</a:t>
                      </a:r>
                      <a:r>
                        <a:rPr lang="vi-VN" sz="1800" dirty="0">
                          <a:effectLst/>
                        </a:rPr>
                        <a:t> ổ đĩa ở trạng thái sẵn sàng (hoạt động) - ví dụ ổ đĩa CD nếu không có đĩa thì không sẵn sàng </a:t>
                      </a:r>
                      <a:r>
                        <a:rPr lang="vi-VN" sz="1800" dirty="0">
                          <a:solidFill>
                            <a:srgbClr val="FF0000"/>
                          </a:solidFill>
                          <a:effectLst/>
                        </a:rPr>
                        <a:t>false</a:t>
                      </a:r>
                    </a:p>
                  </a:txBody>
                  <a:tcPr marL="91120" marR="91120" marT="45560" marB="45560"/>
                </a:tc>
                <a:extLst>
                  <a:ext uri="{0D108BD9-81ED-4DB2-BD59-A6C34878D82A}">
                    <a16:rowId xmlns:a16="http://schemas.microsoft.com/office/drawing/2014/main" val="10001"/>
                  </a:ext>
                </a:extLst>
              </a:tr>
              <a:tr h="912949">
                <a:tc>
                  <a:txBody>
                    <a:bodyPr/>
                    <a:lstStyle/>
                    <a:p>
                      <a:pPr fontAlgn="t"/>
                      <a:r>
                        <a:rPr lang="en-US" sz="1800" b="1" dirty="0" err="1">
                          <a:solidFill>
                            <a:schemeClr val="tx1"/>
                          </a:solidFill>
                          <a:effectLst/>
                        </a:rPr>
                        <a:t>DriveType</a:t>
                      </a:r>
                      <a:endParaRPr lang="en-US" sz="1800" b="1" dirty="0">
                        <a:solidFill>
                          <a:schemeClr val="tx1"/>
                        </a:solidFill>
                        <a:effectLst/>
                      </a:endParaRPr>
                    </a:p>
                  </a:txBody>
                  <a:tcPr marL="91120" marR="91120" marT="45560" marB="45560"/>
                </a:tc>
                <a:tc>
                  <a:txBody>
                    <a:bodyPr/>
                    <a:lstStyle/>
                    <a:p>
                      <a:pPr fontAlgn="t"/>
                      <a:r>
                        <a:rPr lang="vi-VN" dirty="0"/>
                        <a:t>Kiểu</a:t>
                      </a:r>
                      <a:r>
                        <a:rPr lang="en-US" dirty="0"/>
                        <a:t> ổ </a:t>
                      </a:r>
                      <a:r>
                        <a:rPr lang="vi-VN" dirty="0"/>
                        <a:t>đĩa </a:t>
                      </a:r>
                      <a:r>
                        <a:rPr lang="vi-VN" sz="1800" dirty="0">
                          <a:effectLst/>
                        </a:rPr>
                        <a:t>(System.IO.DriveType) : CDRom, Fixed, Network, NoRootDirectory, Ram, Removable, Unknown</a:t>
                      </a:r>
                    </a:p>
                  </a:txBody>
                  <a:tcPr marL="91120" marR="91120" marT="45560" marB="45560"/>
                </a:tc>
                <a:extLst>
                  <a:ext uri="{0D108BD9-81ED-4DB2-BD59-A6C34878D82A}">
                    <a16:rowId xmlns:a16="http://schemas.microsoft.com/office/drawing/2014/main" val="10002"/>
                  </a:ext>
                </a:extLst>
              </a:tr>
              <a:tr h="361899">
                <a:tc>
                  <a:txBody>
                    <a:bodyPr/>
                    <a:lstStyle/>
                    <a:p>
                      <a:pPr fontAlgn="t"/>
                      <a:r>
                        <a:rPr lang="en-US" sz="1800" b="1">
                          <a:solidFill>
                            <a:schemeClr val="tx1"/>
                          </a:solidFill>
                          <a:effectLst/>
                        </a:rPr>
                        <a:t>VolumeLabel</a:t>
                      </a:r>
                    </a:p>
                  </a:txBody>
                  <a:tcPr marL="91120" marR="91120" marT="45560" marB="45560"/>
                </a:tc>
                <a:tc>
                  <a:txBody>
                    <a:bodyPr/>
                    <a:lstStyle/>
                    <a:p>
                      <a:pPr fontAlgn="t"/>
                      <a:r>
                        <a:rPr lang="vi-VN" sz="1800" dirty="0">
                          <a:effectLst/>
                        </a:rPr>
                        <a:t>Nhãn đĩa</a:t>
                      </a:r>
                    </a:p>
                  </a:txBody>
                  <a:tcPr marL="91120" marR="91120" marT="45560" marB="45560"/>
                </a:tc>
                <a:extLst>
                  <a:ext uri="{0D108BD9-81ED-4DB2-BD59-A6C34878D82A}">
                    <a16:rowId xmlns:a16="http://schemas.microsoft.com/office/drawing/2014/main" val="10003"/>
                  </a:ext>
                </a:extLst>
              </a:tr>
              <a:tr h="633561">
                <a:tc>
                  <a:txBody>
                    <a:bodyPr/>
                    <a:lstStyle/>
                    <a:p>
                      <a:pPr fontAlgn="t"/>
                      <a:r>
                        <a:rPr lang="en-US" sz="1800" b="1">
                          <a:solidFill>
                            <a:schemeClr val="tx1"/>
                          </a:solidFill>
                          <a:effectLst/>
                        </a:rPr>
                        <a:t>DriveFormat</a:t>
                      </a:r>
                    </a:p>
                  </a:txBody>
                  <a:tcPr marL="91120" marR="91120" marT="45560" marB="45560"/>
                </a:tc>
                <a:tc>
                  <a:txBody>
                    <a:bodyPr/>
                    <a:lstStyle/>
                    <a:p>
                      <a:pPr fontAlgn="t"/>
                      <a:r>
                        <a:rPr lang="vi-VN" sz="1800">
                          <a:effectLst/>
                        </a:rPr>
                        <a:t>Chuỗi cho biết định dạng đĩa: NTFS, FAT32, FAT, devfs ...</a:t>
                      </a:r>
                    </a:p>
                  </a:txBody>
                  <a:tcPr marL="91120" marR="91120" marT="45560" marB="45560"/>
                </a:tc>
                <a:extLst>
                  <a:ext uri="{0D108BD9-81ED-4DB2-BD59-A6C34878D82A}">
                    <a16:rowId xmlns:a16="http://schemas.microsoft.com/office/drawing/2014/main" val="10004"/>
                  </a:ext>
                </a:extLst>
              </a:tr>
              <a:tr h="633561">
                <a:tc>
                  <a:txBody>
                    <a:bodyPr/>
                    <a:lstStyle/>
                    <a:p>
                      <a:pPr fontAlgn="t"/>
                      <a:r>
                        <a:rPr lang="en-US" sz="1800" b="1">
                          <a:solidFill>
                            <a:schemeClr val="tx1"/>
                          </a:solidFill>
                          <a:effectLst/>
                        </a:rPr>
                        <a:t>AvailableFreeSpace</a:t>
                      </a:r>
                    </a:p>
                  </a:txBody>
                  <a:tcPr marL="91120" marR="91120" marT="45560" marB="45560"/>
                </a:tc>
                <a:tc>
                  <a:txBody>
                    <a:bodyPr/>
                    <a:lstStyle/>
                    <a:p>
                      <a:pPr fontAlgn="t"/>
                      <a:r>
                        <a:rPr lang="vi-VN" sz="1800" dirty="0">
                          <a:effectLst/>
                        </a:rPr>
                        <a:t>Số byte có hiệu lực còn trống </a:t>
                      </a:r>
                    </a:p>
                  </a:txBody>
                  <a:tcPr marL="91120" marR="91120" marT="45560" marB="45560"/>
                </a:tc>
                <a:extLst>
                  <a:ext uri="{0D108BD9-81ED-4DB2-BD59-A6C34878D82A}">
                    <a16:rowId xmlns:a16="http://schemas.microsoft.com/office/drawing/2014/main" val="10005"/>
                  </a:ext>
                </a:extLst>
              </a:tr>
              <a:tr h="361899">
                <a:tc>
                  <a:txBody>
                    <a:bodyPr/>
                    <a:lstStyle/>
                    <a:p>
                      <a:pPr fontAlgn="t"/>
                      <a:r>
                        <a:rPr lang="en-US" sz="1800" b="1">
                          <a:solidFill>
                            <a:schemeClr val="tx1"/>
                          </a:solidFill>
                          <a:effectLst/>
                        </a:rPr>
                        <a:t>TotalFreeSpace</a:t>
                      </a:r>
                    </a:p>
                  </a:txBody>
                  <a:tcPr marL="91120" marR="91120" marT="45560" marB="45560"/>
                </a:tc>
                <a:tc>
                  <a:txBody>
                    <a:bodyPr/>
                    <a:lstStyle/>
                    <a:p>
                      <a:pPr fontAlgn="t"/>
                      <a:r>
                        <a:rPr lang="en-US" sz="1800">
                          <a:effectLst/>
                        </a:rPr>
                        <a:t>Số byte còn trống</a:t>
                      </a:r>
                    </a:p>
                  </a:txBody>
                  <a:tcPr marL="91120" marR="91120" marT="45560" marB="45560"/>
                </a:tc>
                <a:extLst>
                  <a:ext uri="{0D108BD9-81ED-4DB2-BD59-A6C34878D82A}">
                    <a16:rowId xmlns:a16="http://schemas.microsoft.com/office/drawing/2014/main" val="10006"/>
                  </a:ext>
                </a:extLst>
              </a:tr>
              <a:tr h="361899">
                <a:tc>
                  <a:txBody>
                    <a:bodyPr/>
                    <a:lstStyle/>
                    <a:p>
                      <a:pPr fontAlgn="t"/>
                      <a:r>
                        <a:rPr lang="en-US" sz="1800" b="1">
                          <a:solidFill>
                            <a:schemeClr val="tx1"/>
                          </a:solidFill>
                          <a:effectLst/>
                        </a:rPr>
                        <a:t>TotalSize</a:t>
                      </a:r>
                    </a:p>
                  </a:txBody>
                  <a:tcPr marL="91120" marR="91120" marT="45560" marB="45560"/>
                </a:tc>
                <a:tc>
                  <a:txBody>
                    <a:bodyPr/>
                    <a:lstStyle/>
                    <a:p>
                      <a:pPr fontAlgn="t"/>
                      <a:r>
                        <a:rPr lang="vi-VN" sz="1800" dirty="0">
                          <a:effectLst/>
                        </a:rPr>
                        <a:t>Tổng số byte trên đĩa</a:t>
                      </a:r>
                    </a:p>
                  </a:txBody>
                  <a:tcPr marL="91120" marR="91120" marT="45560" marB="455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3639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marL="0" indent="0">
              <a:lnSpc>
                <a:spcPct val="110000"/>
              </a:lnSpc>
              <a:spcBef>
                <a:spcPts val="400"/>
              </a:spcBef>
              <a:buNone/>
            </a:pPr>
            <a:r>
              <a:rPr lang="vi-VN" sz="1600" b="1" dirty="0">
                <a:solidFill>
                  <a:srgbClr val="FF0000"/>
                </a:solidFill>
              </a:rPr>
              <a:t>using</a:t>
            </a:r>
            <a:r>
              <a:rPr lang="vi-VN" sz="1600" dirty="0"/>
              <a:t> System.IO;</a:t>
            </a:r>
            <a:endParaRPr lang="en-US" sz="1600" dirty="0"/>
          </a:p>
          <a:p>
            <a:pPr marL="0" indent="0">
              <a:lnSpc>
                <a:spcPct val="110000"/>
              </a:lnSpc>
              <a:spcBef>
                <a:spcPts val="400"/>
              </a:spcBef>
              <a:buNone/>
            </a:pPr>
            <a:r>
              <a:rPr lang="vi-VN" sz="1600" b="1" dirty="0">
                <a:solidFill>
                  <a:srgbClr val="FF0000"/>
                </a:solidFill>
              </a:rPr>
              <a:t>namespace</a:t>
            </a:r>
            <a:r>
              <a:rPr lang="vi-VN" sz="1600" dirty="0"/>
              <a:t> </a:t>
            </a:r>
            <a:r>
              <a:rPr lang="en-US" sz="1600" b="1" dirty="0"/>
              <a:t>NLU</a:t>
            </a:r>
            <a:r>
              <a:rPr lang="vi-VN" sz="1600" b="1" dirty="0"/>
              <a:t>_FilesDirectories </a:t>
            </a:r>
            <a:r>
              <a:rPr lang="vi-VN" sz="1600" dirty="0"/>
              <a:t>{ </a:t>
            </a:r>
            <a:endParaRPr lang="en-US" sz="1600" dirty="0"/>
          </a:p>
          <a:p>
            <a:pPr marL="0" indent="0">
              <a:lnSpc>
                <a:spcPct val="110000"/>
              </a:lnSpc>
              <a:spcBef>
                <a:spcPts val="400"/>
              </a:spcBef>
              <a:buNone/>
            </a:pPr>
            <a:r>
              <a:rPr lang="vi-VN" sz="1600" b="1" dirty="0">
                <a:solidFill>
                  <a:srgbClr val="FF0000"/>
                </a:solidFill>
              </a:rPr>
              <a:t>public</a:t>
            </a:r>
            <a:r>
              <a:rPr lang="vi-VN" sz="1600" dirty="0"/>
              <a:t> </a:t>
            </a:r>
            <a:r>
              <a:rPr lang="vi-VN" sz="1600" b="1" dirty="0">
                <a:solidFill>
                  <a:srgbClr val="FF0000"/>
                </a:solidFill>
              </a:rPr>
              <a:t>class</a:t>
            </a:r>
            <a:r>
              <a:rPr lang="vi-VN" sz="1600" dirty="0"/>
              <a:t> </a:t>
            </a:r>
            <a:r>
              <a:rPr lang="vi-VN" sz="1600" b="1" dirty="0"/>
              <a:t>GetDriveInfomation</a:t>
            </a:r>
            <a:r>
              <a:rPr lang="vi-VN" sz="1600" dirty="0"/>
              <a:t> {</a:t>
            </a:r>
            <a:endParaRPr lang="en-US" sz="1600" dirty="0"/>
          </a:p>
          <a:p>
            <a:pPr marL="0" indent="0">
              <a:lnSpc>
                <a:spcPct val="110000"/>
              </a:lnSpc>
              <a:spcBef>
                <a:spcPts val="400"/>
              </a:spcBef>
              <a:buNone/>
            </a:pPr>
            <a:r>
              <a:rPr lang="vi-VN" sz="1600" b="1" dirty="0">
                <a:solidFill>
                  <a:srgbClr val="00B050"/>
                </a:solidFill>
              </a:rPr>
              <a:t>// In các thông tin ổ đĩa trong máy </a:t>
            </a:r>
            <a:endParaRPr lang="en-US" sz="1600" b="1" dirty="0">
              <a:solidFill>
                <a:srgbClr val="00B050"/>
              </a:solidFill>
            </a:endParaRPr>
          </a:p>
          <a:p>
            <a:pPr marL="0" indent="0">
              <a:lnSpc>
                <a:spcPct val="110000"/>
              </a:lnSpc>
              <a:spcBef>
                <a:spcPts val="400"/>
              </a:spcBef>
              <a:buNone/>
            </a:pPr>
            <a:r>
              <a:rPr lang="vi-VN" sz="1600" b="1" dirty="0">
                <a:solidFill>
                  <a:srgbClr val="FF0000"/>
                </a:solidFill>
              </a:rPr>
              <a:t>public</a:t>
            </a:r>
            <a:r>
              <a:rPr lang="vi-VN" sz="1600" dirty="0"/>
              <a:t> </a:t>
            </a:r>
            <a:r>
              <a:rPr lang="vi-VN" sz="1600" b="1" dirty="0">
                <a:solidFill>
                  <a:srgbClr val="FF0000"/>
                </a:solidFill>
              </a:rPr>
              <a:t>static</a:t>
            </a:r>
            <a:r>
              <a:rPr lang="vi-VN" sz="1600" dirty="0"/>
              <a:t> </a:t>
            </a:r>
            <a:r>
              <a:rPr lang="vi-VN" sz="1600" b="1" dirty="0">
                <a:solidFill>
                  <a:srgbClr val="FF0000"/>
                </a:solidFill>
              </a:rPr>
              <a:t>void</a:t>
            </a:r>
            <a:r>
              <a:rPr lang="vi-VN" sz="1600" dirty="0"/>
              <a:t> </a:t>
            </a:r>
            <a:r>
              <a:rPr lang="vi-VN" sz="1600" b="1" dirty="0"/>
              <a:t>GetDrivesInfo</a:t>
            </a:r>
            <a:r>
              <a:rPr lang="vi-VN" sz="1600" dirty="0"/>
              <a:t> () {</a:t>
            </a:r>
            <a:endParaRPr lang="en-US" sz="1600" dirty="0"/>
          </a:p>
          <a:p>
            <a:pPr marL="0" indent="0">
              <a:lnSpc>
                <a:spcPct val="110000"/>
              </a:lnSpc>
              <a:spcBef>
                <a:spcPts val="400"/>
              </a:spcBef>
              <a:buNone/>
            </a:pPr>
            <a:r>
              <a:rPr lang="vi-VN" sz="1600" dirty="0"/>
              <a:t>DriveInfo[] allDrives = DriveInfo.GetDrives (); </a:t>
            </a:r>
            <a:endParaRPr lang="en-US" sz="1600" dirty="0"/>
          </a:p>
          <a:p>
            <a:pPr marL="0" indent="0">
              <a:lnSpc>
                <a:spcPct val="110000"/>
              </a:lnSpc>
              <a:spcBef>
                <a:spcPts val="400"/>
              </a:spcBef>
              <a:buNone/>
            </a:pPr>
            <a:r>
              <a:rPr lang="vi-VN" sz="1600" b="1" dirty="0">
                <a:solidFill>
                  <a:srgbClr val="FF0000"/>
                </a:solidFill>
              </a:rPr>
              <a:t>foreach</a:t>
            </a:r>
            <a:r>
              <a:rPr lang="vi-VN" sz="1600" dirty="0"/>
              <a:t> (DriveInfo d </a:t>
            </a:r>
            <a:r>
              <a:rPr lang="vi-VN" sz="1600" b="1" dirty="0">
                <a:solidFill>
                  <a:srgbClr val="FF0000"/>
                </a:solidFill>
              </a:rPr>
              <a:t>in</a:t>
            </a:r>
            <a:r>
              <a:rPr lang="vi-VN" sz="1600" dirty="0"/>
              <a:t> allDrives) { </a:t>
            </a:r>
            <a:endParaRPr lang="en-US" sz="1600" dirty="0"/>
          </a:p>
          <a:p>
            <a:pPr marL="0" indent="0">
              <a:lnSpc>
                <a:spcPct val="110000"/>
              </a:lnSpc>
              <a:spcBef>
                <a:spcPts val="400"/>
              </a:spcBef>
              <a:buNone/>
            </a:pPr>
            <a:r>
              <a:rPr lang="vi-VN" sz="1600" dirty="0"/>
              <a:t>Console.WriteLine ("</a:t>
            </a:r>
            <a:r>
              <a:rPr lang="vi-VN" sz="1600" b="1" dirty="0">
                <a:solidFill>
                  <a:srgbClr val="000099"/>
                </a:solidFill>
              </a:rPr>
              <a:t>Drive {0}</a:t>
            </a:r>
            <a:r>
              <a:rPr lang="en-US" sz="1600" b="1" dirty="0">
                <a:solidFill>
                  <a:srgbClr val="000099"/>
                </a:solidFill>
              </a:rPr>
              <a:t> </a:t>
            </a:r>
            <a:r>
              <a:rPr lang="vi-VN" sz="1600" dirty="0"/>
              <a:t>", d.Name);</a:t>
            </a:r>
            <a:endParaRPr lang="en-US" sz="1600" dirty="0"/>
          </a:p>
          <a:p>
            <a:pPr marL="0" indent="0">
              <a:lnSpc>
                <a:spcPct val="110000"/>
              </a:lnSpc>
              <a:spcBef>
                <a:spcPts val="400"/>
              </a:spcBef>
              <a:buNone/>
            </a:pPr>
            <a:r>
              <a:rPr lang="vi-VN" sz="1600" dirty="0"/>
              <a:t>Console.WriteLine (" </a:t>
            </a:r>
            <a:r>
              <a:rPr lang="vi-VN" sz="1600" b="1" dirty="0">
                <a:solidFill>
                  <a:srgbClr val="000099"/>
                </a:solidFill>
              </a:rPr>
              <a:t>Drive type: {0}</a:t>
            </a:r>
            <a:r>
              <a:rPr lang="en-US" sz="1600" b="1" dirty="0">
                <a:solidFill>
                  <a:srgbClr val="000099"/>
                </a:solidFill>
              </a:rPr>
              <a:t> </a:t>
            </a:r>
            <a:r>
              <a:rPr lang="vi-VN" sz="1600" dirty="0"/>
              <a:t>", d.DriveType);</a:t>
            </a:r>
            <a:endParaRPr lang="en-US" sz="1600" dirty="0"/>
          </a:p>
          <a:p>
            <a:pPr marL="0" indent="0">
              <a:lnSpc>
                <a:spcPct val="110000"/>
              </a:lnSpc>
              <a:spcBef>
                <a:spcPts val="400"/>
              </a:spcBef>
              <a:buNone/>
            </a:pPr>
            <a:r>
              <a:rPr lang="vi-VN" sz="1600" b="1" dirty="0">
                <a:solidFill>
                  <a:srgbClr val="FF0000"/>
                </a:solidFill>
              </a:rPr>
              <a:t>if</a:t>
            </a:r>
            <a:r>
              <a:rPr lang="vi-VN" sz="1600" dirty="0"/>
              <a:t> (d.IsReady == </a:t>
            </a:r>
            <a:r>
              <a:rPr lang="vi-VN" sz="1600" b="1" dirty="0">
                <a:solidFill>
                  <a:srgbClr val="FF0000"/>
                </a:solidFill>
              </a:rPr>
              <a:t>true</a:t>
            </a:r>
            <a:r>
              <a:rPr lang="vi-VN" sz="1600" dirty="0"/>
              <a:t>) { Console.WriteLine (" </a:t>
            </a:r>
            <a:r>
              <a:rPr lang="vi-VN" sz="1600" b="1" dirty="0">
                <a:solidFill>
                  <a:srgbClr val="000099"/>
                </a:solidFill>
              </a:rPr>
              <a:t>Volume label: {0}</a:t>
            </a:r>
            <a:r>
              <a:rPr lang="en-US" sz="1600" b="1" dirty="0">
                <a:solidFill>
                  <a:srgbClr val="000099"/>
                </a:solidFill>
              </a:rPr>
              <a:t> </a:t>
            </a:r>
            <a:r>
              <a:rPr lang="vi-VN" sz="1600" dirty="0"/>
              <a:t>", d.VolumeLabel); </a:t>
            </a:r>
            <a:endParaRPr lang="en-US" sz="1600" dirty="0"/>
          </a:p>
          <a:p>
            <a:pPr marL="0" indent="0">
              <a:lnSpc>
                <a:spcPct val="110000"/>
              </a:lnSpc>
              <a:spcBef>
                <a:spcPts val="400"/>
              </a:spcBef>
              <a:buNone/>
            </a:pPr>
            <a:r>
              <a:rPr lang="vi-VN" sz="1600" dirty="0"/>
              <a:t>Console.WriteLine (" </a:t>
            </a:r>
            <a:r>
              <a:rPr lang="vi-VN" sz="1600" b="1" dirty="0">
                <a:solidFill>
                  <a:srgbClr val="000099"/>
                </a:solidFill>
              </a:rPr>
              <a:t>File system: {0}</a:t>
            </a:r>
            <a:r>
              <a:rPr lang="en-US" sz="1600" b="1" dirty="0">
                <a:solidFill>
                  <a:srgbClr val="000099"/>
                </a:solidFill>
              </a:rPr>
              <a:t> </a:t>
            </a:r>
            <a:r>
              <a:rPr lang="vi-VN" sz="1600" dirty="0"/>
              <a:t>", d.DriveFormat); </a:t>
            </a:r>
            <a:endParaRPr lang="en-US" sz="1600" dirty="0"/>
          </a:p>
          <a:p>
            <a:pPr marL="0" indent="0">
              <a:lnSpc>
                <a:spcPct val="110000"/>
              </a:lnSpc>
              <a:spcBef>
                <a:spcPts val="400"/>
              </a:spcBef>
              <a:buNone/>
            </a:pPr>
            <a:r>
              <a:rPr lang="vi-VN" sz="1600" dirty="0"/>
              <a:t>Console.WriteLine (" </a:t>
            </a:r>
            <a:r>
              <a:rPr lang="vi-VN" sz="1600" b="1" dirty="0">
                <a:solidFill>
                  <a:srgbClr val="000099"/>
                </a:solidFill>
              </a:rPr>
              <a:t>Available space to current user:{0, 15} bytes</a:t>
            </a:r>
            <a:r>
              <a:rPr lang="en-US" sz="1600" dirty="0"/>
              <a:t> </a:t>
            </a:r>
            <a:r>
              <a:rPr lang="vi-VN" sz="1600" dirty="0"/>
              <a:t>", d.AvailableFreeSpace); </a:t>
            </a:r>
            <a:endParaRPr lang="en-US" sz="1600" dirty="0"/>
          </a:p>
          <a:p>
            <a:pPr marL="0" indent="0">
              <a:lnSpc>
                <a:spcPct val="110000"/>
              </a:lnSpc>
              <a:spcBef>
                <a:spcPts val="400"/>
              </a:spcBef>
              <a:buNone/>
            </a:pPr>
            <a:r>
              <a:rPr lang="vi-VN" sz="1600" dirty="0"/>
              <a:t>Console.WriteLine (" </a:t>
            </a:r>
            <a:r>
              <a:rPr lang="vi-VN" sz="1600" b="1" dirty="0">
                <a:solidFill>
                  <a:srgbClr val="000099"/>
                </a:solidFill>
              </a:rPr>
              <a:t>Total available space: {0, 15} bytes</a:t>
            </a:r>
            <a:r>
              <a:rPr lang="en-US" sz="1600" b="1" dirty="0">
                <a:solidFill>
                  <a:srgbClr val="000099"/>
                </a:solidFill>
              </a:rPr>
              <a:t> </a:t>
            </a:r>
            <a:r>
              <a:rPr lang="vi-VN" sz="1600" dirty="0"/>
              <a:t>", d.TotalFreeSpace); </a:t>
            </a:r>
            <a:endParaRPr lang="en-US" sz="1600" dirty="0"/>
          </a:p>
          <a:p>
            <a:pPr marL="0" indent="0">
              <a:lnSpc>
                <a:spcPct val="110000"/>
              </a:lnSpc>
              <a:spcBef>
                <a:spcPts val="400"/>
              </a:spcBef>
              <a:buNone/>
            </a:pPr>
            <a:r>
              <a:rPr lang="vi-VN" sz="1600" dirty="0"/>
              <a:t>Console.WriteLine (" </a:t>
            </a:r>
            <a:r>
              <a:rPr lang="vi-VN" sz="1600" b="1" dirty="0">
                <a:solidFill>
                  <a:srgbClr val="000099"/>
                </a:solidFill>
              </a:rPr>
              <a:t>Total size of drive: {0, 15} bytes </a:t>
            </a:r>
            <a:r>
              <a:rPr lang="vi-VN" sz="1600" dirty="0"/>
              <a:t>", d.TotalSize); } } } } }</a:t>
            </a:r>
            <a:endParaRPr lang="vi-VN" sz="12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29</a:t>
            </a:fld>
            <a:endParaRPr lang="en-US"/>
          </a:p>
        </p:txBody>
      </p:sp>
    </p:spTree>
    <p:extLst>
      <p:ext uri="{BB962C8B-B14F-4D97-AF65-F5344CB8AC3E}">
        <p14:creationId xmlns:p14="http://schemas.microsoft.com/office/powerpoint/2010/main" val="260802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chính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48042335"/>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a:t>
            </a:fld>
            <a:endParaRPr lang="en-US"/>
          </a:p>
        </p:txBody>
      </p:sp>
    </p:spTree>
    <p:extLst>
      <p:ext uri="{BB962C8B-B14F-4D97-AF65-F5344CB8AC3E}">
        <p14:creationId xmlns:p14="http://schemas.microsoft.com/office/powerpoint/2010/main" val="10270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r>
              <a:rPr lang="vi-VN" sz="2000"/>
              <a:t>Lớp Path - Hỗ trợ làm việc với đường dẫn</a:t>
            </a:r>
            <a:endParaRPr lang="en-US" sz="2000"/>
          </a:p>
          <a:p>
            <a:endParaRPr lang="vi-VN" sz="20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2633431"/>
              </p:ext>
            </p:extLst>
          </p:nvPr>
        </p:nvGraphicFramePr>
        <p:xfrm>
          <a:off x="206473" y="1480348"/>
          <a:ext cx="8288170" cy="4240543"/>
        </p:xfrm>
        <a:graphic>
          <a:graphicData uri="http://schemas.openxmlformats.org/drawingml/2006/table">
            <a:tbl>
              <a:tblPr>
                <a:tableStyleId>{5940675A-B579-460E-94D1-54222C63F5DA}</a:tableStyleId>
              </a:tblPr>
              <a:tblGrid>
                <a:gridCol w="2654963">
                  <a:extLst>
                    <a:ext uri="{9D8B030D-6E8A-4147-A177-3AD203B41FA5}">
                      <a16:colId xmlns:a16="http://schemas.microsoft.com/office/drawing/2014/main" val="20000"/>
                    </a:ext>
                  </a:extLst>
                </a:gridCol>
                <a:gridCol w="5633207">
                  <a:extLst>
                    <a:ext uri="{9D8B030D-6E8A-4147-A177-3AD203B41FA5}">
                      <a16:colId xmlns:a16="http://schemas.microsoft.com/office/drawing/2014/main" val="20001"/>
                    </a:ext>
                  </a:extLst>
                </a:gridCol>
              </a:tblGrid>
              <a:tr h="327984">
                <a:tc>
                  <a:txBody>
                    <a:bodyPr/>
                    <a:lstStyle/>
                    <a:p>
                      <a:pPr algn="l" fontAlgn="t"/>
                      <a:r>
                        <a:rPr lang="vi-VN" sz="2000" b="1">
                          <a:effectLst/>
                        </a:rPr>
                        <a:t>Phương thức</a:t>
                      </a:r>
                    </a:p>
                  </a:txBody>
                  <a:tcPr marL="71029" marR="71029" marT="35515" marB="35515"/>
                </a:tc>
                <a:tc>
                  <a:txBody>
                    <a:bodyPr/>
                    <a:lstStyle/>
                    <a:p>
                      <a:pPr algn="l" fontAlgn="t"/>
                      <a:r>
                        <a:rPr lang="en-US" sz="2000" b="1">
                          <a:effectLst/>
                        </a:rPr>
                        <a:t>Ý nghĩa</a:t>
                      </a:r>
                    </a:p>
                  </a:txBody>
                  <a:tcPr marL="71029" marR="71029" marT="35515" marB="35515"/>
                </a:tc>
                <a:extLst>
                  <a:ext uri="{0D108BD9-81ED-4DB2-BD59-A6C34878D82A}">
                    <a16:rowId xmlns:a16="http://schemas.microsoft.com/office/drawing/2014/main" val="10000"/>
                  </a:ext>
                </a:extLst>
              </a:tr>
              <a:tr h="587146">
                <a:tc>
                  <a:txBody>
                    <a:bodyPr/>
                    <a:lstStyle/>
                    <a:p>
                      <a:pPr fontAlgn="t"/>
                      <a:r>
                        <a:rPr lang="en-US" sz="1600" b="1">
                          <a:effectLst/>
                        </a:rPr>
                        <a:t>Path.DirectorySeparatorChar</a:t>
                      </a:r>
                      <a:endParaRPr lang="en-US" sz="1600" b="1">
                        <a:solidFill>
                          <a:srgbClr val="0F5812"/>
                        </a:solidFill>
                        <a:effectLst/>
                      </a:endParaRPr>
                    </a:p>
                  </a:txBody>
                  <a:tcPr marL="71029" marR="71029" marT="35515" marB="35515"/>
                </a:tc>
                <a:tc>
                  <a:txBody>
                    <a:bodyPr/>
                    <a:lstStyle/>
                    <a:p>
                      <a:pPr fontAlgn="t"/>
                      <a:r>
                        <a:rPr lang="vi-VN" sz="1600">
                          <a:effectLst/>
                        </a:rPr>
                        <a:t>Thuộc tính chứa ký tự phân cách đường dẫn thư mục </a:t>
                      </a:r>
                      <a:r>
                        <a:rPr lang="vi-VN" sz="1600" b="1">
                          <a:effectLst/>
                        </a:rPr>
                        <a:t>(</a:t>
                      </a:r>
                      <a:r>
                        <a:rPr lang="vi-VN" sz="1600" b="1">
                          <a:solidFill>
                            <a:srgbClr val="00B050"/>
                          </a:solidFill>
                          <a:effectLst/>
                        </a:rPr>
                        <a:t>\ trên Windows, / trên *nix</a:t>
                      </a:r>
                      <a:r>
                        <a:rPr lang="vi-VN" sz="1600" b="1">
                          <a:effectLst/>
                        </a:rPr>
                        <a:t>)</a:t>
                      </a:r>
                    </a:p>
                  </a:txBody>
                  <a:tcPr marL="71029" marR="71029" marT="35515" marB="35515"/>
                </a:tc>
                <a:extLst>
                  <a:ext uri="{0D108BD9-81ED-4DB2-BD59-A6C34878D82A}">
                    <a16:rowId xmlns:a16="http://schemas.microsoft.com/office/drawing/2014/main" val="10001"/>
                  </a:ext>
                </a:extLst>
              </a:tr>
              <a:tr h="739876">
                <a:tc>
                  <a:txBody>
                    <a:bodyPr/>
                    <a:lstStyle/>
                    <a:p>
                      <a:pPr fontAlgn="t"/>
                      <a:r>
                        <a:rPr lang="en-US" sz="1600" b="1">
                          <a:effectLst/>
                        </a:rPr>
                        <a:t>Combine</a:t>
                      </a:r>
                      <a:endParaRPr lang="en-US" sz="1600" b="1">
                        <a:solidFill>
                          <a:srgbClr val="0F5812"/>
                        </a:solidFill>
                        <a:effectLst/>
                      </a:endParaRPr>
                    </a:p>
                  </a:txBody>
                  <a:tcPr marL="71029" marR="71029" marT="35515" marB="35515"/>
                </a:tc>
                <a:tc>
                  <a:txBody>
                    <a:bodyPr/>
                    <a:lstStyle/>
                    <a:p>
                      <a:pPr fontAlgn="t"/>
                      <a:r>
                        <a:rPr lang="vi-VN" sz="1600" dirty="0">
                          <a:effectLst/>
                        </a:rPr>
                        <a:t>Kết hợp các chuỗi thành dường dẫn</a:t>
                      </a:r>
                      <a:r>
                        <a:rPr lang="en-US" sz="1600" dirty="0">
                          <a:effectLst/>
                        </a:rPr>
                        <a:t> </a:t>
                      </a:r>
                      <a:r>
                        <a:rPr lang="vi-VN" sz="1600" b="1" dirty="0">
                          <a:solidFill>
                            <a:srgbClr val="FF0000"/>
                          </a:solidFill>
                          <a:effectLst/>
                        </a:rPr>
                        <a:t>var</a:t>
                      </a:r>
                      <a:r>
                        <a:rPr lang="vi-VN" sz="1600" dirty="0">
                          <a:effectLst/>
                        </a:rPr>
                        <a:t> path = Path.Combine("</a:t>
                      </a:r>
                      <a:r>
                        <a:rPr lang="vi-VN" sz="1600" dirty="0">
                          <a:solidFill>
                            <a:srgbClr val="000099"/>
                          </a:solidFill>
                          <a:effectLst/>
                        </a:rPr>
                        <a:t>home</a:t>
                      </a:r>
                      <a:r>
                        <a:rPr lang="vi-VN" sz="1600" dirty="0">
                          <a:effectLst/>
                        </a:rPr>
                        <a:t>", "</a:t>
                      </a:r>
                      <a:r>
                        <a:rPr lang="vi-VN" sz="1600" dirty="0">
                          <a:solidFill>
                            <a:srgbClr val="000099"/>
                          </a:solidFill>
                          <a:effectLst/>
                        </a:rPr>
                        <a:t>ReadMe.txt</a:t>
                      </a:r>
                      <a:r>
                        <a:rPr lang="vi-VN" sz="1600" dirty="0">
                          <a:effectLst/>
                        </a:rPr>
                        <a:t>");</a:t>
                      </a:r>
                      <a:r>
                        <a:rPr lang="vi-VN" sz="1600" dirty="0">
                          <a:solidFill>
                            <a:srgbClr val="00B050"/>
                          </a:solidFill>
                          <a:effectLst/>
                        </a:rPr>
                        <a:t>//</a:t>
                      </a:r>
                      <a:r>
                        <a:rPr lang="vi-VN" sz="1600" b="1" dirty="0">
                          <a:solidFill>
                            <a:srgbClr val="00B050"/>
                          </a:solidFill>
                          <a:effectLst/>
                        </a:rPr>
                        <a:t>"home/ReadMe.txt"</a:t>
                      </a:r>
                    </a:p>
                  </a:txBody>
                  <a:tcPr marL="71029" marR="71029" marT="35515" marB="35515"/>
                </a:tc>
                <a:extLst>
                  <a:ext uri="{0D108BD9-81ED-4DB2-BD59-A6C34878D82A}">
                    <a16:rowId xmlns:a16="http://schemas.microsoft.com/office/drawing/2014/main" val="10003"/>
                  </a:ext>
                </a:extLst>
              </a:tr>
              <a:tr h="835976">
                <a:tc>
                  <a:txBody>
                    <a:bodyPr/>
                    <a:lstStyle/>
                    <a:p>
                      <a:pPr fontAlgn="t"/>
                      <a:r>
                        <a:rPr lang="en-US" sz="1600" b="1">
                          <a:effectLst/>
                        </a:rPr>
                        <a:t>ChangeExtension</a:t>
                      </a:r>
                      <a:endParaRPr lang="en-US" sz="1600" b="1">
                        <a:solidFill>
                          <a:srgbClr val="0F5812"/>
                        </a:solidFill>
                        <a:effectLst/>
                      </a:endParaRPr>
                    </a:p>
                  </a:txBody>
                  <a:tcPr marL="71029" marR="71029" marT="35515" marB="35515"/>
                </a:tc>
                <a:tc>
                  <a:txBody>
                    <a:bodyPr/>
                    <a:lstStyle/>
                    <a:p>
                      <a:pPr fontAlgn="t"/>
                      <a:r>
                        <a:rPr lang="vi-VN" sz="1600" dirty="0">
                          <a:effectLst/>
                        </a:rPr>
                        <a:t>Thay đổi phần mở rộng của đường dẫn</a:t>
                      </a:r>
                      <a:r>
                        <a:rPr lang="en-US" sz="1600" dirty="0">
                          <a:effectLst/>
                        </a:rPr>
                        <a:t> </a:t>
                      </a:r>
                      <a:r>
                        <a:rPr lang="vi-VN" sz="1600" dirty="0">
                          <a:solidFill>
                            <a:srgbClr val="FF0000"/>
                          </a:solidFill>
                          <a:effectLst/>
                        </a:rPr>
                        <a:t>var</a:t>
                      </a:r>
                      <a:r>
                        <a:rPr lang="vi-VN" sz="1600" dirty="0">
                          <a:effectLst/>
                        </a:rPr>
                        <a:t> path = Path.ChangeExtension</a:t>
                      </a:r>
                      <a:r>
                        <a:rPr lang="vi-VN" sz="1600" dirty="0">
                          <a:solidFill>
                            <a:srgbClr val="000099"/>
                          </a:solidFill>
                          <a:effectLst/>
                        </a:rPr>
                        <a:t>("/home/abc/ReadMe.txt", "md"); </a:t>
                      </a:r>
                      <a:r>
                        <a:rPr lang="vi-VN" sz="1600" b="1" dirty="0">
                          <a:solidFill>
                            <a:srgbClr val="00B050"/>
                          </a:solidFill>
                          <a:effectLst/>
                        </a:rPr>
                        <a:t>// "/home/abc/ReadMe.md"</a:t>
                      </a:r>
                    </a:p>
                  </a:txBody>
                  <a:tcPr marL="71029" marR="71029" marT="35515" marB="35515"/>
                </a:tc>
                <a:extLst>
                  <a:ext uri="{0D108BD9-81ED-4DB2-BD59-A6C34878D82A}">
                    <a16:rowId xmlns:a16="http://schemas.microsoft.com/office/drawing/2014/main" val="10004"/>
                  </a:ext>
                </a:extLst>
              </a:tr>
              <a:tr h="961839">
                <a:tc>
                  <a:txBody>
                    <a:bodyPr/>
                    <a:lstStyle/>
                    <a:p>
                      <a:pPr fontAlgn="t"/>
                      <a:r>
                        <a:rPr lang="en-US" sz="1600" b="1">
                          <a:effectLst/>
                        </a:rPr>
                        <a:t>GetDirectoryName</a:t>
                      </a:r>
                      <a:endParaRPr lang="en-US" sz="1600" b="1">
                        <a:solidFill>
                          <a:srgbClr val="0F5812"/>
                        </a:solidFill>
                        <a:effectLst/>
                      </a:endParaRPr>
                    </a:p>
                  </a:txBody>
                  <a:tcPr marL="71029" marR="71029" marT="35515" marB="35515"/>
                </a:tc>
                <a:tc>
                  <a:txBody>
                    <a:bodyPr/>
                    <a:lstStyle/>
                    <a:p>
                      <a:pPr fontAlgn="t"/>
                      <a:r>
                        <a:rPr lang="vi-VN" sz="1600" dirty="0">
                          <a:effectLst/>
                        </a:rPr>
                        <a:t>Lấy đường dẫn đến file (thư mục)</a:t>
                      </a:r>
                      <a:r>
                        <a:rPr lang="en-US" sz="1600" dirty="0">
                          <a:effectLst/>
                        </a:rPr>
                        <a:t> </a:t>
                      </a:r>
                      <a:r>
                        <a:rPr lang="vi-VN" sz="1600" dirty="0">
                          <a:solidFill>
                            <a:srgbClr val="FF0000"/>
                          </a:solidFill>
                          <a:effectLst/>
                        </a:rPr>
                        <a:t>var</a:t>
                      </a:r>
                      <a:r>
                        <a:rPr lang="vi-VN" sz="1600" dirty="0">
                          <a:effectLst/>
                        </a:rPr>
                        <a:t> path = Path.GetDirectoryName</a:t>
                      </a:r>
                      <a:r>
                        <a:rPr lang="vi-VN" sz="1600" dirty="0">
                          <a:solidFill>
                            <a:srgbClr val="000099"/>
                          </a:solidFill>
                          <a:effectLst/>
                        </a:rPr>
                        <a:t>("/home/abc/zyz/ReadMe.txt</a:t>
                      </a:r>
                      <a:r>
                        <a:rPr lang="vi-VN" sz="1600" dirty="0">
                          <a:effectLst/>
                        </a:rPr>
                        <a:t>"); </a:t>
                      </a:r>
                      <a:r>
                        <a:rPr lang="vi-VN" sz="1600" b="1" dirty="0">
                          <a:solidFill>
                            <a:schemeClr val="accent6">
                              <a:lumMod val="75000"/>
                            </a:schemeClr>
                          </a:solidFill>
                          <a:effectLst/>
                        </a:rPr>
                        <a:t>// "/home/abc/zyz"</a:t>
                      </a:r>
                    </a:p>
                  </a:txBody>
                  <a:tcPr marL="71029" marR="71029" marT="35515" marB="35515"/>
                </a:tc>
                <a:extLst>
                  <a:ext uri="{0D108BD9-81ED-4DB2-BD59-A6C34878D82A}">
                    <a16:rowId xmlns:a16="http://schemas.microsoft.com/office/drawing/2014/main" val="10005"/>
                  </a:ext>
                </a:extLst>
              </a:tr>
              <a:tr h="739876">
                <a:tc>
                  <a:txBody>
                    <a:bodyPr/>
                    <a:lstStyle/>
                    <a:p>
                      <a:pPr fontAlgn="t"/>
                      <a:r>
                        <a:rPr lang="en-US" sz="1600" b="1">
                          <a:effectLst/>
                        </a:rPr>
                        <a:t>GetExtension</a:t>
                      </a:r>
                      <a:endParaRPr lang="en-US" sz="1600" b="1">
                        <a:solidFill>
                          <a:srgbClr val="0F5812"/>
                        </a:solidFill>
                        <a:effectLst/>
                      </a:endParaRPr>
                    </a:p>
                  </a:txBody>
                  <a:tcPr marL="71029" marR="71029" marT="35515" marB="35515"/>
                </a:tc>
                <a:tc>
                  <a:txBody>
                    <a:bodyPr/>
                    <a:lstStyle/>
                    <a:p>
                      <a:pPr fontAlgn="t"/>
                      <a:r>
                        <a:rPr lang="en-US" sz="1800" dirty="0" err="1">
                          <a:effectLst/>
                        </a:rPr>
                        <a:t>Lấy</a:t>
                      </a:r>
                      <a:r>
                        <a:rPr lang="en-US" sz="1800" dirty="0">
                          <a:effectLst/>
                        </a:rPr>
                        <a:t> </a:t>
                      </a:r>
                      <a:r>
                        <a:rPr lang="en-US" sz="1800" dirty="0" err="1">
                          <a:effectLst/>
                        </a:rPr>
                        <a:t>phần</a:t>
                      </a:r>
                      <a:r>
                        <a:rPr lang="en-US" sz="1800" dirty="0">
                          <a:effectLst/>
                        </a:rPr>
                        <a:t> </a:t>
                      </a:r>
                      <a:r>
                        <a:rPr lang="en-US" sz="1800" dirty="0" err="1">
                          <a:effectLst/>
                        </a:rPr>
                        <a:t>mở</a:t>
                      </a:r>
                      <a:r>
                        <a:rPr lang="en-US" sz="1800" dirty="0">
                          <a:effectLst/>
                        </a:rPr>
                        <a:t> </a:t>
                      </a:r>
                      <a:r>
                        <a:rPr lang="en-US" sz="1800" dirty="0" err="1">
                          <a:effectLst/>
                        </a:rPr>
                        <a:t>rộng</a:t>
                      </a:r>
                      <a:r>
                        <a:rPr lang="en-US" sz="1800" dirty="0">
                          <a:effectLst/>
                        </a:rPr>
                        <a:t> </a:t>
                      </a:r>
                      <a:r>
                        <a:rPr lang="en-US" sz="1800" dirty="0">
                          <a:solidFill>
                            <a:srgbClr val="FF0000"/>
                          </a:solidFill>
                          <a:effectLst/>
                        </a:rPr>
                        <a:t>var</a:t>
                      </a:r>
                      <a:r>
                        <a:rPr lang="en-US" sz="1800" dirty="0">
                          <a:effectLst/>
                        </a:rPr>
                        <a:t> path = </a:t>
                      </a:r>
                      <a:r>
                        <a:rPr lang="en-US" sz="1800" dirty="0" err="1">
                          <a:effectLst/>
                        </a:rPr>
                        <a:t>Path.GetExtension</a:t>
                      </a:r>
                      <a:r>
                        <a:rPr lang="en-US" sz="1800" dirty="0">
                          <a:solidFill>
                            <a:srgbClr val="000099"/>
                          </a:solidFill>
                          <a:effectLst/>
                        </a:rPr>
                        <a:t>("/home/ReadMe.txt"); </a:t>
                      </a:r>
                      <a:r>
                        <a:rPr lang="en-US" sz="1800" b="1" dirty="0">
                          <a:solidFill>
                            <a:schemeClr val="accent6">
                              <a:lumMod val="75000"/>
                            </a:schemeClr>
                          </a:solidFill>
                          <a:effectLst/>
                        </a:rPr>
                        <a:t>// ".txt"</a:t>
                      </a:r>
                    </a:p>
                  </a:txBody>
                  <a:tcPr marL="71029" marR="71029" marT="35515" marB="3551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7860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80932545"/>
              </p:ext>
            </p:extLst>
          </p:nvPr>
        </p:nvGraphicFramePr>
        <p:xfrm>
          <a:off x="26505" y="1140530"/>
          <a:ext cx="9143999" cy="4737398"/>
        </p:xfrm>
        <a:graphic>
          <a:graphicData uri="http://schemas.openxmlformats.org/drawingml/2006/table">
            <a:tbl>
              <a:tblPr>
                <a:tableStyleId>{5940675A-B579-460E-94D1-54222C63F5DA}</a:tableStyleId>
              </a:tblPr>
              <a:tblGrid>
                <a:gridCol w="3140765">
                  <a:extLst>
                    <a:ext uri="{9D8B030D-6E8A-4147-A177-3AD203B41FA5}">
                      <a16:colId xmlns:a16="http://schemas.microsoft.com/office/drawing/2014/main" val="20000"/>
                    </a:ext>
                  </a:extLst>
                </a:gridCol>
                <a:gridCol w="6003234">
                  <a:extLst>
                    <a:ext uri="{9D8B030D-6E8A-4147-A177-3AD203B41FA5}">
                      <a16:colId xmlns:a16="http://schemas.microsoft.com/office/drawing/2014/main" val="20001"/>
                    </a:ext>
                  </a:extLst>
                </a:gridCol>
              </a:tblGrid>
              <a:tr h="356966">
                <a:tc>
                  <a:txBody>
                    <a:bodyPr/>
                    <a:lstStyle/>
                    <a:p>
                      <a:pPr algn="l" fontAlgn="t"/>
                      <a:r>
                        <a:rPr lang="vi-VN" sz="2400" b="1">
                          <a:effectLst/>
                        </a:rPr>
                        <a:t>Phương thức</a:t>
                      </a:r>
                    </a:p>
                  </a:txBody>
                  <a:tcPr marL="71029" marR="71029" marT="35515" marB="35515"/>
                </a:tc>
                <a:tc>
                  <a:txBody>
                    <a:bodyPr/>
                    <a:lstStyle/>
                    <a:p>
                      <a:pPr algn="l" fontAlgn="t"/>
                      <a:r>
                        <a:rPr lang="en-US" sz="2400" b="1">
                          <a:effectLst/>
                        </a:rPr>
                        <a:t>Ý nghĩa</a:t>
                      </a:r>
                    </a:p>
                  </a:txBody>
                  <a:tcPr marL="71029" marR="71029" marT="35515" marB="35515"/>
                </a:tc>
                <a:extLst>
                  <a:ext uri="{0D108BD9-81ED-4DB2-BD59-A6C34878D82A}">
                    <a16:rowId xmlns:a16="http://schemas.microsoft.com/office/drawing/2014/main" val="10000"/>
                  </a:ext>
                </a:extLst>
              </a:tr>
              <a:tr h="963661">
                <a:tc>
                  <a:txBody>
                    <a:bodyPr/>
                    <a:lstStyle/>
                    <a:p>
                      <a:pPr fontAlgn="t"/>
                      <a:r>
                        <a:rPr lang="en-US" sz="1800" b="1">
                          <a:effectLst/>
                        </a:rPr>
                        <a:t>GetFileName</a:t>
                      </a:r>
                      <a:endParaRPr lang="en-US" sz="1800" b="1">
                        <a:solidFill>
                          <a:srgbClr val="0F5812"/>
                        </a:solidFill>
                        <a:effectLst/>
                      </a:endParaRPr>
                    </a:p>
                  </a:txBody>
                  <a:tcPr marL="90829" marR="90829" marT="45415" marB="45415"/>
                </a:tc>
                <a:tc>
                  <a:txBody>
                    <a:bodyPr/>
                    <a:lstStyle/>
                    <a:p>
                      <a:pPr fontAlgn="t"/>
                      <a:r>
                        <a:rPr lang="en-US" sz="1800">
                          <a:effectLst/>
                        </a:rPr>
                        <a:t>Lấy tên file </a:t>
                      </a:r>
                      <a:r>
                        <a:rPr lang="en-US" sz="1800" b="1">
                          <a:solidFill>
                            <a:srgbClr val="FF0000"/>
                          </a:solidFill>
                          <a:effectLst/>
                        </a:rPr>
                        <a:t>var</a:t>
                      </a:r>
                      <a:r>
                        <a:rPr lang="en-US" sz="1800">
                          <a:effectLst/>
                        </a:rPr>
                        <a:t> path = Path.GetFileName("</a:t>
                      </a:r>
                      <a:r>
                        <a:rPr lang="en-US" sz="1800" b="1">
                          <a:solidFill>
                            <a:srgbClr val="000099"/>
                          </a:solidFill>
                          <a:effectLst/>
                        </a:rPr>
                        <a:t>/home/abc/ReadMe.txt</a:t>
                      </a:r>
                      <a:r>
                        <a:rPr lang="en-US" sz="1800">
                          <a:effectLst/>
                        </a:rPr>
                        <a:t>"); </a:t>
                      </a:r>
                    </a:p>
                    <a:p>
                      <a:pPr fontAlgn="t"/>
                      <a:r>
                        <a:rPr lang="en-US" sz="1800" b="1">
                          <a:solidFill>
                            <a:srgbClr val="00B050"/>
                          </a:solidFill>
                          <a:effectLst/>
                        </a:rPr>
                        <a:t>// "ReadMe.txt"</a:t>
                      </a:r>
                    </a:p>
                  </a:txBody>
                  <a:tcPr marL="90829" marR="90829" marT="45415" marB="45415"/>
                </a:tc>
                <a:extLst>
                  <a:ext uri="{0D108BD9-81ED-4DB2-BD59-A6C34878D82A}">
                    <a16:rowId xmlns:a16="http://schemas.microsoft.com/office/drawing/2014/main" val="10001"/>
                  </a:ext>
                </a:extLst>
              </a:tr>
              <a:tr h="963661">
                <a:tc>
                  <a:txBody>
                    <a:bodyPr/>
                    <a:lstStyle/>
                    <a:p>
                      <a:pPr fontAlgn="t"/>
                      <a:r>
                        <a:rPr lang="en-US" sz="1800" b="1">
                          <a:effectLst/>
                        </a:rPr>
                        <a:t>GetFileNameWithoutExtension</a:t>
                      </a:r>
                      <a:endParaRPr lang="en-US" sz="1800" b="1">
                        <a:solidFill>
                          <a:srgbClr val="0F5812"/>
                        </a:solidFill>
                        <a:effectLst/>
                      </a:endParaRPr>
                    </a:p>
                  </a:txBody>
                  <a:tcPr marL="90829" marR="90829" marT="45415" marB="45415"/>
                </a:tc>
                <a:tc>
                  <a:txBody>
                    <a:bodyPr/>
                    <a:lstStyle/>
                    <a:p>
                      <a:pPr fontAlgn="t"/>
                      <a:r>
                        <a:rPr lang="en-US" sz="1800" dirty="0" err="1">
                          <a:effectLst/>
                        </a:rPr>
                        <a:t>Lấy</a:t>
                      </a:r>
                      <a:r>
                        <a:rPr lang="en-US" sz="1800" dirty="0">
                          <a:effectLst/>
                        </a:rPr>
                        <a:t> </a:t>
                      </a:r>
                      <a:r>
                        <a:rPr lang="en-US" sz="1800" dirty="0" err="1">
                          <a:effectLst/>
                        </a:rPr>
                        <a:t>tên</a:t>
                      </a:r>
                      <a:r>
                        <a:rPr lang="en-US" sz="1800" dirty="0">
                          <a:effectLst/>
                        </a:rPr>
                        <a:t> file </a:t>
                      </a:r>
                      <a:r>
                        <a:rPr lang="en-US" sz="1800" dirty="0">
                          <a:solidFill>
                            <a:srgbClr val="FF0000"/>
                          </a:solidFill>
                          <a:effectLst/>
                        </a:rPr>
                        <a:t>var</a:t>
                      </a:r>
                      <a:r>
                        <a:rPr lang="en-US" sz="1800" dirty="0">
                          <a:effectLst/>
                        </a:rPr>
                        <a:t> path = </a:t>
                      </a:r>
                      <a:r>
                        <a:rPr lang="en-US" sz="1800" dirty="0" err="1">
                          <a:effectLst/>
                        </a:rPr>
                        <a:t>Path.GetFileNameWithoutExtension</a:t>
                      </a:r>
                      <a:r>
                        <a:rPr lang="en-US" sz="1800" b="1" dirty="0">
                          <a:solidFill>
                            <a:srgbClr val="000099"/>
                          </a:solidFill>
                          <a:effectLst/>
                        </a:rPr>
                        <a:t>("/home/ReadMe.txt</a:t>
                      </a:r>
                      <a:r>
                        <a:rPr lang="en-US" sz="1800" dirty="0">
                          <a:effectLst/>
                        </a:rPr>
                        <a:t>");</a:t>
                      </a:r>
                    </a:p>
                    <a:p>
                      <a:pPr fontAlgn="t"/>
                      <a:r>
                        <a:rPr lang="en-US" sz="1800" dirty="0">
                          <a:effectLst/>
                        </a:rPr>
                        <a:t> </a:t>
                      </a:r>
                      <a:r>
                        <a:rPr lang="en-US" sz="1800" b="1" dirty="0">
                          <a:solidFill>
                            <a:srgbClr val="00B050"/>
                          </a:solidFill>
                          <a:effectLst/>
                        </a:rPr>
                        <a:t>// "ReadMe"</a:t>
                      </a:r>
                    </a:p>
                  </a:txBody>
                  <a:tcPr marL="90829" marR="90829" marT="45415" marB="45415"/>
                </a:tc>
                <a:extLst>
                  <a:ext uri="{0D108BD9-81ED-4DB2-BD59-A6C34878D82A}">
                    <a16:rowId xmlns:a16="http://schemas.microsoft.com/office/drawing/2014/main" val="10002"/>
                  </a:ext>
                </a:extLst>
              </a:tr>
              <a:tr h="630347">
                <a:tc>
                  <a:txBody>
                    <a:bodyPr/>
                    <a:lstStyle/>
                    <a:p>
                      <a:pPr fontAlgn="t"/>
                      <a:r>
                        <a:rPr lang="en-US" sz="1800" b="1">
                          <a:effectLst/>
                        </a:rPr>
                        <a:t>GetFullPath</a:t>
                      </a:r>
                      <a:endParaRPr lang="en-US" sz="1800" b="1">
                        <a:solidFill>
                          <a:srgbClr val="0F5812"/>
                        </a:solidFill>
                        <a:effectLst/>
                      </a:endParaRPr>
                    </a:p>
                  </a:txBody>
                  <a:tcPr marL="90829" marR="90829" marT="45415" marB="45415"/>
                </a:tc>
                <a:tc>
                  <a:txBody>
                    <a:bodyPr/>
                    <a:lstStyle/>
                    <a:p>
                      <a:pPr fontAlgn="t"/>
                      <a:r>
                        <a:rPr lang="vi-VN" sz="1800" dirty="0">
                          <a:effectLst/>
                        </a:rPr>
                        <a:t>Lấy đường dẫn đầy đủ - từ đường dẫn tương đối</a:t>
                      </a:r>
                      <a:r>
                        <a:rPr lang="en-US" sz="1800" dirty="0">
                          <a:effectLst/>
                        </a:rPr>
                        <a:t> </a:t>
                      </a:r>
                    </a:p>
                    <a:p>
                      <a:pPr fontAlgn="t"/>
                      <a:r>
                        <a:rPr lang="vi-VN" sz="1800" dirty="0">
                          <a:solidFill>
                            <a:srgbClr val="FF0000"/>
                          </a:solidFill>
                          <a:effectLst/>
                        </a:rPr>
                        <a:t>var</a:t>
                      </a:r>
                      <a:r>
                        <a:rPr lang="vi-VN" sz="1800" dirty="0">
                          <a:effectLst/>
                        </a:rPr>
                        <a:t> path = Path.GetFullPath("</a:t>
                      </a:r>
                      <a:r>
                        <a:rPr lang="vi-VN" sz="1800" b="1" dirty="0">
                          <a:solidFill>
                            <a:srgbClr val="000099"/>
                          </a:solidFill>
                          <a:effectLst/>
                        </a:rPr>
                        <a:t>ReadMe.txt</a:t>
                      </a:r>
                      <a:r>
                        <a:rPr lang="vi-VN" sz="1800" dirty="0">
                          <a:effectLst/>
                        </a:rPr>
                        <a:t>");</a:t>
                      </a:r>
                    </a:p>
                  </a:txBody>
                  <a:tcPr marL="90829" marR="90829" marT="45415" marB="45415"/>
                </a:tc>
                <a:extLst>
                  <a:ext uri="{0D108BD9-81ED-4DB2-BD59-A6C34878D82A}">
                    <a16:rowId xmlns:a16="http://schemas.microsoft.com/office/drawing/2014/main" val="10003"/>
                  </a:ext>
                </a:extLst>
              </a:tr>
              <a:tr h="385078">
                <a:tc>
                  <a:txBody>
                    <a:bodyPr/>
                    <a:lstStyle/>
                    <a:p>
                      <a:pPr fontAlgn="t"/>
                      <a:r>
                        <a:rPr lang="en-US" sz="1800" b="1">
                          <a:effectLst/>
                        </a:rPr>
                        <a:t>GetPathRoot</a:t>
                      </a:r>
                      <a:endParaRPr lang="en-US" sz="1800" b="1">
                        <a:solidFill>
                          <a:srgbClr val="0F5812"/>
                        </a:solidFill>
                        <a:effectLst/>
                      </a:endParaRPr>
                    </a:p>
                  </a:txBody>
                  <a:tcPr marL="90829" marR="90829" marT="45415" marB="45415"/>
                </a:tc>
                <a:tc>
                  <a:txBody>
                    <a:bodyPr/>
                    <a:lstStyle/>
                    <a:p>
                      <a:pPr fontAlgn="t"/>
                      <a:r>
                        <a:rPr lang="vi-VN" sz="1800" dirty="0">
                          <a:effectLst/>
                        </a:rPr>
                        <a:t>Lấy gốc của đường dẫn</a:t>
                      </a:r>
                    </a:p>
                  </a:txBody>
                  <a:tcPr marL="90829" marR="90829" marT="45415" marB="45415"/>
                </a:tc>
                <a:extLst>
                  <a:ext uri="{0D108BD9-81ED-4DB2-BD59-A6C34878D82A}">
                    <a16:rowId xmlns:a16="http://schemas.microsoft.com/office/drawing/2014/main" val="10004"/>
                  </a:ext>
                </a:extLst>
              </a:tr>
              <a:tr h="674369">
                <a:tc>
                  <a:txBody>
                    <a:bodyPr/>
                    <a:lstStyle/>
                    <a:p>
                      <a:pPr fontAlgn="t"/>
                      <a:r>
                        <a:rPr lang="en-US" sz="1800" b="1">
                          <a:effectLst/>
                        </a:rPr>
                        <a:t>GetRandomFileName</a:t>
                      </a:r>
                      <a:endParaRPr lang="en-US" sz="1800" b="1">
                        <a:solidFill>
                          <a:srgbClr val="0F5812"/>
                        </a:solidFill>
                        <a:effectLst/>
                      </a:endParaRPr>
                    </a:p>
                  </a:txBody>
                  <a:tcPr marL="90829" marR="90829" marT="45415" marB="45415"/>
                </a:tc>
                <a:tc>
                  <a:txBody>
                    <a:bodyPr/>
                    <a:lstStyle/>
                    <a:p>
                      <a:pPr fontAlgn="t"/>
                      <a:r>
                        <a:rPr lang="en-US" sz="1800" dirty="0" err="1">
                          <a:effectLst/>
                        </a:rPr>
                        <a:t>Tạo</a:t>
                      </a:r>
                      <a:r>
                        <a:rPr lang="en-US" sz="1800" dirty="0">
                          <a:effectLst/>
                        </a:rPr>
                        <a:t> </a:t>
                      </a:r>
                      <a:r>
                        <a:rPr lang="en-US" sz="1800" dirty="0" err="1">
                          <a:effectLst/>
                        </a:rPr>
                        <a:t>tên</a:t>
                      </a:r>
                      <a:r>
                        <a:rPr lang="en-US" sz="1800" dirty="0">
                          <a:effectLst/>
                        </a:rPr>
                        <a:t> file </a:t>
                      </a:r>
                      <a:r>
                        <a:rPr lang="en-US" sz="1800" dirty="0" err="1">
                          <a:effectLst/>
                        </a:rPr>
                        <a:t>ngẫu</a:t>
                      </a:r>
                      <a:r>
                        <a:rPr lang="en-US" sz="1800" dirty="0">
                          <a:effectLst/>
                        </a:rPr>
                        <a:t> </a:t>
                      </a:r>
                      <a:r>
                        <a:rPr lang="en-US" sz="1800" dirty="0" err="1">
                          <a:effectLst/>
                        </a:rPr>
                        <a:t>nhiên</a:t>
                      </a:r>
                      <a:r>
                        <a:rPr lang="en-US" sz="1800" dirty="0">
                          <a:effectLst/>
                        </a:rPr>
                        <a:t> </a:t>
                      </a:r>
                    </a:p>
                    <a:p>
                      <a:pPr fontAlgn="t"/>
                      <a:r>
                        <a:rPr lang="en-US" sz="1800" b="1" dirty="0">
                          <a:solidFill>
                            <a:srgbClr val="FF0000"/>
                          </a:solidFill>
                          <a:effectLst/>
                        </a:rPr>
                        <a:t>var</a:t>
                      </a:r>
                      <a:r>
                        <a:rPr lang="en-US" sz="1800" dirty="0">
                          <a:effectLst/>
                        </a:rPr>
                        <a:t> path = </a:t>
                      </a:r>
                      <a:r>
                        <a:rPr lang="en-US" sz="1800" dirty="0" err="1">
                          <a:effectLst/>
                        </a:rPr>
                        <a:t>Path.GetRandomFileName</a:t>
                      </a:r>
                      <a:r>
                        <a:rPr lang="en-US" sz="1800" dirty="0">
                          <a:effectLst/>
                        </a:rPr>
                        <a:t>();</a:t>
                      </a:r>
                    </a:p>
                  </a:txBody>
                  <a:tcPr marL="90829" marR="90829" marT="45415" marB="45415"/>
                </a:tc>
                <a:extLst>
                  <a:ext uri="{0D108BD9-81ED-4DB2-BD59-A6C34878D82A}">
                    <a16:rowId xmlns:a16="http://schemas.microsoft.com/office/drawing/2014/main" val="10005"/>
                  </a:ext>
                </a:extLst>
              </a:tr>
              <a:tr h="674369">
                <a:tc>
                  <a:txBody>
                    <a:bodyPr/>
                    <a:lstStyle/>
                    <a:p>
                      <a:pPr fontAlgn="t"/>
                      <a:r>
                        <a:rPr lang="en-US" sz="1800" b="1">
                          <a:effectLst/>
                        </a:rPr>
                        <a:t>GetTempFileName</a:t>
                      </a:r>
                      <a:endParaRPr lang="en-US" sz="1800" b="1">
                        <a:solidFill>
                          <a:srgbClr val="0F5812"/>
                        </a:solidFill>
                        <a:effectLst/>
                      </a:endParaRPr>
                    </a:p>
                  </a:txBody>
                  <a:tcPr marL="90829" marR="90829" marT="45415" marB="45415"/>
                </a:tc>
                <a:tc>
                  <a:txBody>
                    <a:bodyPr/>
                    <a:lstStyle/>
                    <a:p>
                      <a:pPr fontAlgn="t"/>
                      <a:r>
                        <a:rPr lang="en-US" sz="1800" dirty="0" err="1">
                          <a:effectLst/>
                        </a:rPr>
                        <a:t>Tạo</a:t>
                      </a:r>
                      <a:r>
                        <a:rPr lang="en-US" sz="1800" dirty="0">
                          <a:effectLst/>
                        </a:rPr>
                        <a:t> file </a:t>
                      </a:r>
                      <a:r>
                        <a:rPr lang="en-US" sz="1800" dirty="0" err="1">
                          <a:effectLst/>
                        </a:rPr>
                        <a:t>duy</a:t>
                      </a:r>
                      <a:r>
                        <a:rPr lang="en-US" sz="1800" dirty="0">
                          <a:effectLst/>
                        </a:rPr>
                        <a:t> </a:t>
                      </a:r>
                      <a:r>
                        <a:rPr lang="en-US" sz="1800" dirty="0" err="1">
                          <a:effectLst/>
                        </a:rPr>
                        <a:t>nhất</a:t>
                      </a:r>
                      <a:r>
                        <a:rPr lang="en-US" sz="1800" dirty="0">
                          <a:effectLst/>
                        </a:rPr>
                        <a:t>, </a:t>
                      </a:r>
                      <a:r>
                        <a:rPr lang="en-US" sz="1800" dirty="0" err="1">
                          <a:effectLst/>
                        </a:rPr>
                        <a:t>rỗng</a:t>
                      </a:r>
                      <a:r>
                        <a:rPr lang="en-US" sz="1800" dirty="0">
                          <a:effectLst/>
                        </a:rPr>
                        <a:t> </a:t>
                      </a:r>
                    </a:p>
                    <a:p>
                      <a:pPr fontAlgn="t"/>
                      <a:r>
                        <a:rPr lang="en-US" sz="1800" b="1" dirty="0">
                          <a:solidFill>
                            <a:srgbClr val="FF0000"/>
                          </a:solidFill>
                          <a:effectLst/>
                        </a:rPr>
                        <a:t>var</a:t>
                      </a:r>
                      <a:r>
                        <a:rPr lang="en-US" sz="1800" dirty="0">
                          <a:effectLst/>
                        </a:rPr>
                        <a:t> path = </a:t>
                      </a:r>
                      <a:r>
                        <a:rPr lang="en-US" sz="1800" dirty="0" err="1">
                          <a:effectLst/>
                        </a:rPr>
                        <a:t>Path.GetTempFileName</a:t>
                      </a:r>
                      <a:r>
                        <a:rPr lang="en-US" sz="1800" dirty="0">
                          <a:effectLst/>
                        </a:rPr>
                        <a:t>();</a:t>
                      </a:r>
                    </a:p>
                  </a:txBody>
                  <a:tcPr marL="90829" marR="90829" marT="45415" marB="45415"/>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31</a:t>
            </a:fld>
            <a:endParaRPr lang="en-US"/>
          </a:p>
        </p:txBody>
      </p:sp>
    </p:spTree>
    <p:extLst>
      <p:ext uri="{BB962C8B-B14F-4D97-AF65-F5344CB8AC3E}">
        <p14:creationId xmlns:p14="http://schemas.microsoft.com/office/powerpoint/2010/main" val="3259793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a:lnSpc>
                <a:spcPct val="110000"/>
              </a:lnSpc>
            </a:pPr>
            <a:r>
              <a:rPr lang="vi-VN" sz="2200" dirty="0"/>
              <a:t>Làm việc với lớp File</a:t>
            </a:r>
          </a:p>
          <a:p>
            <a:pPr>
              <a:lnSpc>
                <a:spcPct val="110000"/>
              </a:lnSpc>
            </a:pPr>
            <a:r>
              <a:rPr lang="vi-VN" sz="2200" dirty="0"/>
              <a:t>Lớp </a:t>
            </a:r>
            <a:r>
              <a:rPr lang="vi-VN" sz="2200" b="1" dirty="0"/>
              <a:t>System.IO.File</a:t>
            </a:r>
            <a:r>
              <a:rPr lang="vi-VN" sz="2200" dirty="0"/>
              <a:t> cung cấp </a:t>
            </a:r>
            <a:r>
              <a:rPr lang="en-US" sz="2200" dirty="0" err="1"/>
              <a:t>các</a:t>
            </a:r>
            <a:r>
              <a:rPr lang="vi-VN" sz="2200" dirty="0"/>
              <a:t> cách thức đơn giản để làm việc với các tệp. Nó có nhiều phương thức </a:t>
            </a:r>
            <a:r>
              <a:rPr lang="en-US" sz="2200" dirty="0" err="1"/>
              <a:t>hỗ</a:t>
            </a:r>
            <a:r>
              <a:rPr lang="en-US" sz="2200" dirty="0"/>
              <a:t> </a:t>
            </a:r>
            <a:r>
              <a:rPr lang="en-US" sz="2200" dirty="0" err="1"/>
              <a:t>trợ</a:t>
            </a:r>
            <a:r>
              <a:rPr lang="en-US" sz="2200" dirty="0"/>
              <a:t> </a:t>
            </a:r>
            <a:r>
              <a:rPr lang="vi-VN" sz="2200" dirty="0"/>
              <a:t>như copy, xóa, di chuyển, lưu text vào file, đọc nội dung file, kiểm tra sự tồn tại, tra cứu thông tin về file ...</a:t>
            </a:r>
          </a:p>
          <a:p>
            <a:pPr>
              <a:lnSpc>
                <a:spcPct val="110000"/>
              </a:lnSpc>
            </a:pPr>
            <a:r>
              <a:rPr lang="vi-VN" sz="2200" b="1" dirty="0"/>
              <a:t>File.WriteAllText</a:t>
            </a:r>
          </a:p>
          <a:p>
            <a:pPr>
              <a:lnSpc>
                <a:spcPct val="110000"/>
              </a:lnSpc>
            </a:pPr>
            <a:r>
              <a:rPr lang="vi-VN" sz="2200" dirty="0"/>
              <a:t>Hàm tạo</a:t>
            </a:r>
            <a:r>
              <a:rPr lang="en-US" sz="2200" dirty="0"/>
              <a:t> </a:t>
            </a:r>
            <a:r>
              <a:rPr lang="vi-VN" sz="2200" dirty="0"/>
              <a:t>file (nếu đã có </a:t>
            </a:r>
            <a:r>
              <a:rPr lang="en-US" sz="2200" dirty="0" err="1"/>
              <a:t>thì</a:t>
            </a:r>
            <a:r>
              <a:rPr lang="en-US" sz="2200" dirty="0"/>
              <a:t> </a:t>
            </a:r>
            <a:r>
              <a:rPr lang="vi-VN" sz="2200" dirty="0"/>
              <a:t>file </a:t>
            </a:r>
            <a:r>
              <a:rPr lang="en-US" sz="2200" dirty="0" err="1"/>
              <a:t>sẽ</a:t>
            </a:r>
            <a:r>
              <a:rPr lang="en-US" sz="2200" dirty="0"/>
              <a:t> </a:t>
            </a:r>
            <a:r>
              <a:rPr lang="vi-VN" sz="2200" dirty="0"/>
              <a:t>bị ghi đè), ghi vào nó một nội dung text</a:t>
            </a:r>
            <a:r>
              <a:rPr lang="en-US" sz="2200" dirty="0"/>
              <a:t> </a:t>
            </a:r>
            <a:r>
              <a:rPr lang="en-US" sz="2200" dirty="0" err="1"/>
              <a:t>sau</a:t>
            </a:r>
            <a:r>
              <a:rPr lang="en-US" sz="2200" dirty="0"/>
              <a:t> </a:t>
            </a:r>
            <a:r>
              <a:rPr lang="en-US" sz="2200" dirty="0" err="1"/>
              <a:t>đó</a:t>
            </a:r>
            <a:r>
              <a:rPr lang="en-US" sz="2200" dirty="0"/>
              <a:t> </a:t>
            </a:r>
            <a:r>
              <a:rPr lang="vi-VN" sz="2200" dirty="0"/>
              <a:t>đóng file . </a:t>
            </a:r>
            <a:endParaRPr lang="en-US" sz="2200" dirty="0"/>
          </a:p>
          <a:p>
            <a:pPr>
              <a:lnSpc>
                <a:spcPct val="110000"/>
              </a:lnSpc>
            </a:pPr>
            <a:r>
              <a:rPr lang="vi-VN" sz="2200" dirty="0"/>
              <a:t>Ví dụ</a:t>
            </a:r>
            <a:r>
              <a:rPr lang="en-US" sz="2200" dirty="0"/>
              <a:t>:</a:t>
            </a:r>
            <a:r>
              <a:rPr lang="vi-VN" sz="2200" dirty="0"/>
              <a:t> </a:t>
            </a:r>
            <a:r>
              <a:rPr lang="en-US" sz="2200" dirty="0"/>
              <a:t>L</a:t>
            </a:r>
            <a:r>
              <a:rPr lang="vi-VN" sz="2200" dirty="0"/>
              <a:t>ưu vào file </a:t>
            </a:r>
            <a:r>
              <a:rPr lang="vi-VN" sz="2200" b="1" dirty="0"/>
              <a:t>test.txt</a:t>
            </a:r>
            <a:r>
              <a:rPr lang="vi-VN" sz="2200" dirty="0"/>
              <a:t> một nội dung, file</a:t>
            </a:r>
            <a:r>
              <a:rPr lang="en-US" sz="2200" dirty="0"/>
              <a:t> </a:t>
            </a:r>
            <a:r>
              <a:rPr lang="en-US" sz="2200" dirty="0" err="1"/>
              <a:t>nằm</a:t>
            </a:r>
            <a:r>
              <a:rPr lang="en-US" sz="2200" dirty="0"/>
              <a:t> </a:t>
            </a:r>
            <a:r>
              <a:rPr lang="vi-VN" sz="2200" dirty="0"/>
              <a:t>ở thư mục </a:t>
            </a:r>
            <a:r>
              <a:rPr lang="vi-VN" sz="2200" b="1" dirty="0"/>
              <a:t>MyDocument</a:t>
            </a:r>
            <a:r>
              <a:rPr lang="vi-VN" sz="2200" dirty="0"/>
              <a:t> của hệ thống.</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32</a:t>
            </a:fld>
            <a:endParaRPr lang="en-US"/>
          </a:p>
        </p:txBody>
      </p:sp>
    </p:spTree>
    <p:extLst>
      <p:ext uri="{BB962C8B-B14F-4D97-AF65-F5344CB8AC3E}">
        <p14:creationId xmlns:p14="http://schemas.microsoft.com/office/powerpoint/2010/main" val="1413438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marL="0" indent="0">
              <a:lnSpc>
                <a:spcPct val="100000"/>
              </a:lnSpc>
              <a:buNone/>
            </a:pPr>
            <a:endParaRPr lang="en-US" sz="2000" b="1" dirty="0">
              <a:solidFill>
                <a:srgbClr val="FF0000"/>
              </a:solidFill>
            </a:endParaRPr>
          </a:p>
          <a:p>
            <a:pPr marL="225425" lvl="1" indent="0">
              <a:lnSpc>
                <a:spcPct val="110000"/>
              </a:lnSpc>
              <a:spcBef>
                <a:spcPts val="1200"/>
              </a:spcBef>
              <a:buNone/>
            </a:pPr>
            <a:r>
              <a:rPr lang="vi-VN" sz="1800" b="1" dirty="0">
                <a:solidFill>
                  <a:srgbClr val="FF0000"/>
                </a:solidFill>
              </a:rPr>
              <a:t>static</a:t>
            </a:r>
            <a:r>
              <a:rPr lang="vi-VN" sz="1800" dirty="0"/>
              <a:t> </a:t>
            </a:r>
            <a:r>
              <a:rPr lang="vi-VN" sz="1800" b="1" dirty="0">
                <a:solidFill>
                  <a:srgbClr val="FF0000"/>
                </a:solidFill>
              </a:rPr>
              <a:t>void</a:t>
            </a:r>
            <a:r>
              <a:rPr lang="vi-VN" sz="1800" dirty="0"/>
              <a:t> </a:t>
            </a:r>
            <a:r>
              <a:rPr lang="vi-VN" sz="1800" b="1" dirty="0"/>
              <a:t>testWriteAllText</a:t>
            </a:r>
            <a:r>
              <a:rPr lang="vi-VN" sz="1800" dirty="0"/>
              <a:t> () { </a:t>
            </a:r>
            <a:endParaRPr lang="en-US" sz="1800" dirty="0"/>
          </a:p>
          <a:p>
            <a:pPr marL="225425" lvl="1" indent="0">
              <a:lnSpc>
                <a:spcPct val="110000"/>
              </a:lnSpc>
              <a:spcBef>
                <a:spcPts val="1200"/>
              </a:spcBef>
              <a:buNone/>
            </a:pPr>
            <a:r>
              <a:rPr lang="vi-VN" sz="1800" b="1" dirty="0">
                <a:solidFill>
                  <a:srgbClr val="FF0000"/>
                </a:solidFill>
              </a:rPr>
              <a:t>var</a:t>
            </a:r>
            <a:r>
              <a:rPr lang="vi-VN" sz="1800" dirty="0"/>
              <a:t> filename = "</a:t>
            </a:r>
            <a:r>
              <a:rPr lang="vi-VN" sz="1800" b="1" dirty="0">
                <a:solidFill>
                  <a:srgbClr val="000099"/>
                </a:solidFill>
              </a:rPr>
              <a:t>test.txt</a:t>
            </a:r>
            <a:r>
              <a:rPr lang="vi-VN" sz="1800" dirty="0"/>
              <a:t>"; </a:t>
            </a:r>
            <a:endParaRPr lang="en-US" sz="1800" dirty="0"/>
          </a:p>
          <a:p>
            <a:pPr marL="225425" lvl="1" indent="0">
              <a:lnSpc>
                <a:spcPct val="110000"/>
              </a:lnSpc>
              <a:spcBef>
                <a:spcPts val="1200"/>
              </a:spcBef>
              <a:buNone/>
            </a:pPr>
            <a:r>
              <a:rPr lang="vi-VN" sz="1800" b="1" dirty="0">
                <a:solidFill>
                  <a:srgbClr val="FF0000"/>
                </a:solidFill>
              </a:rPr>
              <a:t>string</a:t>
            </a:r>
            <a:r>
              <a:rPr lang="vi-VN" sz="1800" dirty="0"/>
              <a:t> contentfile = "</a:t>
            </a:r>
            <a:r>
              <a:rPr lang="vi-VN" sz="1800" b="1" dirty="0">
                <a:solidFill>
                  <a:srgbClr val="000099"/>
                </a:solidFill>
              </a:rPr>
              <a:t>Xin chào! </a:t>
            </a:r>
            <a:r>
              <a:rPr lang="en-US" sz="1800" b="1" dirty="0" err="1">
                <a:solidFill>
                  <a:srgbClr val="000099"/>
                </a:solidFill>
              </a:rPr>
              <a:t>itnonglam</a:t>
            </a:r>
            <a:r>
              <a:rPr lang="vi-VN" sz="1800" dirty="0"/>
              <a:t>"; </a:t>
            </a:r>
            <a:endParaRPr lang="en-US" sz="1800" dirty="0"/>
          </a:p>
          <a:p>
            <a:pPr marL="225425" lvl="1" indent="0">
              <a:lnSpc>
                <a:spcPct val="110000"/>
              </a:lnSpc>
              <a:spcBef>
                <a:spcPts val="1200"/>
              </a:spcBef>
              <a:buNone/>
            </a:pPr>
            <a:r>
              <a:rPr lang="vi-VN" sz="1800" b="1" dirty="0">
                <a:solidFill>
                  <a:srgbClr val="00B050"/>
                </a:solidFill>
              </a:rPr>
              <a:t>// Lấy thư mục Document của User trên hệ thống </a:t>
            </a:r>
            <a:endParaRPr lang="en-US" sz="1800" b="1" dirty="0">
              <a:solidFill>
                <a:srgbClr val="00B050"/>
              </a:solidFill>
            </a:endParaRPr>
          </a:p>
          <a:p>
            <a:pPr marL="225425" lvl="1" indent="0">
              <a:lnSpc>
                <a:spcPct val="110000"/>
              </a:lnSpc>
              <a:spcBef>
                <a:spcPts val="1200"/>
              </a:spcBef>
              <a:buNone/>
            </a:pPr>
            <a:r>
              <a:rPr lang="vi-VN" sz="1800" b="1" dirty="0">
                <a:solidFill>
                  <a:srgbClr val="FF0000"/>
                </a:solidFill>
              </a:rPr>
              <a:t>var</a:t>
            </a:r>
            <a:r>
              <a:rPr lang="vi-VN" sz="1800" dirty="0"/>
              <a:t> directory_mydoc = Environment.GetFolderPath(Environment.SpecialFolder.MyDocuments); </a:t>
            </a:r>
            <a:endParaRPr lang="en-US" sz="1800" dirty="0"/>
          </a:p>
          <a:p>
            <a:pPr marL="225425" lvl="1" indent="0">
              <a:lnSpc>
                <a:spcPct val="110000"/>
              </a:lnSpc>
              <a:spcBef>
                <a:spcPts val="1200"/>
              </a:spcBef>
              <a:buNone/>
            </a:pPr>
            <a:r>
              <a:rPr lang="vi-VN" sz="1800" b="1" dirty="0">
                <a:solidFill>
                  <a:srgbClr val="FF0000"/>
                </a:solidFill>
              </a:rPr>
              <a:t>var</a:t>
            </a:r>
            <a:r>
              <a:rPr lang="vi-VN" sz="1800" dirty="0"/>
              <a:t> fullpath = Path.Combine(directory_mydoc, filename); </a:t>
            </a:r>
            <a:endParaRPr lang="en-US" sz="1800" dirty="0"/>
          </a:p>
          <a:p>
            <a:pPr marL="225425" lvl="1" indent="0">
              <a:lnSpc>
                <a:spcPct val="110000"/>
              </a:lnSpc>
              <a:spcBef>
                <a:spcPts val="1200"/>
              </a:spcBef>
              <a:buNone/>
            </a:pPr>
            <a:r>
              <a:rPr lang="vi-VN" sz="1800" dirty="0"/>
              <a:t>File.WriteAllText (filename, contentfile);</a:t>
            </a:r>
            <a:endParaRPr lang="en-US" sz="1800" dirty="0"/>
          </a:p>
          <a:p>
            <a:pPr marL="225425" lvl="1" indent="0">
              <a:lnSpc>
                <a:spcPct val="110000"/>
              </a:lnSpc>
              <a:spcBef>
                <a:spcPts val="1200"/>
              </a:spcBef>
              <a:buNone/>
            </a:pPr>
            <a:r>
              <a:rPr lang="vi-VN" sz="1800" dirty="0"/>
              <a:t> Console.WriteLine ("</a:t>
            </a:r>
            <a:r>
              <a:rPr lang="vi-VN" sz="1800" b="1" dirty="0">
                <a:solidFill>
                  <a:srgbClr val="000099"/>
                </a:solidFill>
              </a:rPr>
              <a:t>File lưu tại {directory_mydoc}{Path.DirectorySeparatorChar}{filename}"); </a:t>
            </a:r>
            <a:r>
              <a:rPr lang="vi-VN" sz="1800" dirty="0"/>
              <a:t>}</a:t>
            </a:r>
            <a:endParaRPr lang="vi-VN" sz="14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33</a:t>
            </a:fld>
            <a:endParaRPr lang="en-US"/>
          </a:p>
        </p:txBody>
      </p:sp>
      <p:sp>
        <p:nvSpPr>
          <p:cNvPr id="7" name="Rectangle 6"/>
          <p:cNvSpPr/>
          <p:nvPr/>
        </p:nvSpPr>
        <p:spPr>
          <a:xfrm>
            <a:off x="331304" y="1298713"/>
            <a:ext cx="8229600" cy="4982817"/>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5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a:lnSpc>
                <a:spcPct val="110000"/>
              </a:lnSpc>
              <a:spcBef>
                <a:spcPts val="300"/>
              </a:spcBef>
            </a:pPr>
            <a:r>
              <a:rPr lang="en-US" sz="1600" dirty="0" err="1"/>
              <a:t>Để</a:t>
            </a:r>
            <a:r>
              <a:rPr lang="en-US" sz="1600" dirty="0"/>
              <a:t> </a:t>
            </a:r>
            <a:r>
              <a:rPr lang="vi-VN" sz="1600" dirty="0"/>
              <a:t>thêm nội dung vào </a:t>
            </a:r>
            <a:r>
              <a:rPr lang="en-US" sz="1600" dirty="0"/>
              <a:t>file </a:t>
            </a:r>
            <a:r>
              <a:rPr lang="en-US" sz="1600" dirty="0" err="1"/>
              <a:t>có</a:t>
            </a:r>
            <a:r>
              <a:rPr lang="en-US" sz="1600" dirty="0"/>
              <a:t> </a:t>
            </a:r>
            <a:r>
              <a:rPr lang="en-US" sz="1600" dirty="0" err="1"/>
              <a:t>sẳn</a:t>
            </a:r>
            <a:r>
              <a:rPr lang="en-US" sz="1600" dirty="0"/>
              <a:t>:</a:t>
            </a:r>
            <a:r>
              <a:rPr lang="vi-VN" sz="1600" dirty="0"/>
              <a:t> </a:t>
            </a:r>
            <a:r>
              <a:rPr lang="vi-VN" sz="1600" b="1" dirty="0"/>
              <a:t>AppendAllText</a:t>
            </a:r>
            <a:r>
              <a:rPr lang="vi-VN" sz="1600" dirty="0"/>
              <a:t>. </a:t>
            </a:r>
            <a:r>
              <a:rPr lang="en-US" sz="1600" dirty="0">
                <a:solidFill>
                  <a:srgbClr val="000099"/>
                </a:solidFill>
              </a:rPr>
              <a:t>VD:</a:t>
            </a:r>
            <a:r>
              <a:rPr lang="vi-VN" sz="1600" dirty="0">
                <a:solidFill>
                  <a:srgbClr val="000099"/>
                </a:solidFill>
              </a:rPr>
              <a:t> </a:t>
            </a:r>
            <a:r>
              <a:rPr lang="en-US" sz="1600" dirty="0">
                <a:solidFill>
                  <a:srgbClr val="000099"/>
                </a:solidFill>
              </a:rPr>
              <a:t>N</a:t>
            </a:r>
            <a:r>
              <a:rPr lang="vi-VN" sz="1600" dirty="0">
                <a:solidFill>
                  <a:srgbClr val="000099"/>
                </a:solidFill>
              </a:rPr>
              <a:t>ếu file đã tồn tại thì nối thêm nội dung, nếu chưa tồn tại thì tạo mới.</a:t>
            </a:r>
          </a:p>
          <a:p>
            <a:pPr marL="6350" lvl="1" indent="0">
              <a:lnSpc>
                <a:spcPct val="110000"/>
              </a:lnSpc>
              <a:spcBef>
                <a:spcPts val="300"/>
              </a:spcBef>
              <a:buNone/>
            </a:pPr>
            <a:r>
              <a:rPr lang="vi-VN" sz="1600" b="1" dirty="0">
                <a:solidFill>
                  <a:srgbClr val="FF0000"/>
                </a:solidFill>
              </a:rPr>
              <a:t>static</a:t>
            </a:r>
            <a:r>
              <a:rPr lang="vi-VN" sz="1600" dirty="0"/>
              <a:t> </a:t>
            </a:r>
            <a:r>
              <a:rPr lang="vi-VN" sz="1600" b="1" dirty="0">
                <a:solidFill>
                  <a:srgbClr val="FF0000"/>
                </a:solidFill>
              </a:rPr>
              <a:t>void</a:t>
            </a:r>
            <a:r>
              <a:rPr lang="vi-VN" sz="1600" dirty="0"/>
              <a:t> testAppendAllText() { </a:t>
            </a:r>
            <a:endParaRPr lang="en-US" sz="1600" dirty="0"/>
          </a:p>
          <a:p>
            <a:pPr marL="6350" lvl="1" indent="0">
              <a:lnSpc>
                <a:spcPct val="110000"/>
              </a:lnSpc>
              <a:spcBef>
                <a:spcPts val="300"/>
              </a:spcBef>
              <a:buNone/>
            </a:pPr>
            <a:r>
              <a:rPr lang="vi-VN" sz="1600" b="1" dirty="0">
                <a:solidFill>
                  <a:srgbClr val="FF0000"/>
                </a:solidFill>
              </a:rPr>
              <a:t>var</a:t>
            </a:r>
            <a:r>
              <a:rPr lang="vi-VN" sz="1600" dirty="0"/>
              <a:t> filename = "</a:t>
            </a:r>
            <a:r>
              <a:rPr lang="vi-VN" sz="1600" b="1" dirty="0">
                <a:solidFill>
                  <a:srgbClr val="000099"/>
                </a:solidFill>
              </a:rPr>
              <a:t>test.txt</a:t>
            </a:r>
            <a:r>
              <a:rPr lang="vi-VN" sz="1600" dirty="0"/>
              <a:t>"; </a:t>
            </a:r>
            <a:endParaRPr lang="en-US" sz="1600" dirty="0"/>
          </a:p>
          <a:p>
            <a:pPr marL="6350" lvl="1" indent="0">
              <a:lnSpc>
                <a:spcPct val="110000"/>
              </a:lnSpc>
              <a:spcBef>
                <a:spcPts val="300"/>
              </a:spcBef>
              <a:buNone/>
            </a:pPr>
            <a:r>
              <a:rPr lang="vi-VN" sz="1600" b="1" dirty="0">
                <a:solidFill>
                  <a:srgbClr val="FF0000"/>
                </a:solidFill>
              </a:rPr>
              <a:t>string</a:t>
            </a:r>
            <a:r>
              <a:rPr lang="vi-VN" sz="1600" dirty="0"/>
              <a:t> contentfile = </a:t>
            </a:r>
            <a:r>
              <a:rPr lang="vi-VN" sz="1600" b="1" dirty="0">
                <a:solidFill>
                  <a:srgbClr val="000099"/>
                </a:solidFill>
              </a:rPr>
              <a:t>"\nXin chào! </a:t>
            </a:r>
            <a:r>
              <a:rPr lang="en-US" sz="1600" b="1" dirty="0" err="1">
                <a:solidFill>
                  <a:srgbClr val="000099"/>
                </a:solidFill>
              </a:rPr>
              <a:t>itnonglam</a:t>
            </a:r>
            <a:r>
              <a:rPr lang="vi-VN" sz="1600" b="1" dirty="0">
                <a:solidFill>
                  <a:srgbClr val="000099"/>
                </a:solidFill>
              </a:rPr>
              <a:t>- </a:t>
            </a:r>
            <a:r>
              <a:rPr lang="vi-VN" sz="1600" dirty="0"/>
              <a:t>" + DateTime.Now.ToString (); </a:t>
            </a:r>
            <a:endParaRPr lang="en-US" sz="1600" dirty="0"/>
          </a:p>
          <a:p>
            <a:pPr marL="6350" lvl="1" indent="0">
              <a:lnSpc>
                <a:spcPct val="110000"/>
              </a:lnSpc>
              <a:spcBef>
                <a:spcPts val="300"/>
              </a:spcBef>
              <a:buNone/>
            </a:pPr>
            <a:r>
              <a:rPr lang="vi-VN" sz="1600" b="1" dirty="0">
                <a:solidFill>
                  <a:srgbClr val="FF0000"/>
                </a:solidFill>
              </a:rPr>
              <a:t>var</a:t>
            </a:r>
            <a:r>
              <a:rPr lang="vi-VN" sz="1600" dirty="0"/>
              <a:t> directory_mydoc = Environment.GetFolderPath (Environment.SpecialFolder.MyDocuments); </a:t>
            </a:r>
            <a:endParaRPr lang="en-US" sz="1600" dirty="0"/>
          </a:p>
          <a:p>
            <a:pPr marL="6350" lvl="1" indent="0">
              <a:lnSpc>
                <a:spcPct val="110000"/>
              </a:lnSpc>
              <a:spcBef>
                <a:spcPts val="300"/>
              </a:spcBef>
              <a:buNone/>
            </a:pPr>
            <a:r>
              <a:rPr lang="vi-VN" sz="1600" b="1" dirty="0">
                <a:solidFill>
                  <a:srgbClr val="FF0000"/>
                </a:solidFill>
              </a:rPr>
              <a:t>var</a:t>
            </a:r>
            <a:r>
              <a:rPr lang="vi-VN" sz="1600" dirty="0"/>
              <a:t> fullpath = Path.Combine (directory_mydoc, filename);</a:t>
            </a:r>
            <a:endParaRPr lang="en-US" sz="1600" dirty="0"/>
          </a:p>
          <a:p>
            <a:pPr marL="6350" lvl="1" indent="0">
              <a:lnSpc>
                <a:spcPct val="110000"/>
              </a:lnSpc>
              <a:spcBef>
                <a:spcPts val="300"/>
              </a:spcBef>
              <a:buNone/>
            </a:pPr>
            <a:r>
              <a:rPr lang="vi-VN" sz="1600" b="1" dirty="0">
                <a:solidFill>
                  <a:srgbClr val="FF0000"/>
                </a:solidFill>
              </a:rPr>
              <a:t> if </a:t>
            </a:r>
            <a:r>
              <a:rPr lang="vi-VN" sz="1600" dirty="0"/>
              <a:t>(File.Exists (fullpath)) {</a:t>
            </a:r>
            <a:r>
              <a:rPr lang="en-US" sz="1600" dirty="0"/>
              <a:t> </a:t>
            </a:r>
            <a:r>
              <a:rPr lang="vi-VN" sz="1600" b="1" dirty="0">
                <a:solidFill>
                  <a:srgbClr val="00B050"/>
                </a:solidFill>
              </a:rPr>
              <a:t>// File đã tồn tại - nối thêm nội dung </a:t>
            </a:r>
            <a:endParaRPr lang="en-US" sz="1600" b="1" dirty="0">
              <a:solidFill>
                <a:srgbClr val="00B050"/>
              </a:solidFill>
            </a:endParaRPr>
          </a:p>
          <a:p>
            <a:pPr marL="6350" lvl="1" indent="0">
              <a:lnSpc>
                <a:spcPct val="110000"/>
              </a:lnSpc>
              <a:spcBef>
                <a:spcPts val="300"/>
              </a:spcBef>
              <a:buNone/>
            </a:pPr>
            <a:r>
              <a:rPr lang="vi-VN" sz="1600" dirty="0"/>
              <a:t>File.AppendAllText (fullpath, contentfile); }</a:t>
            </a:r>
            <a:endParaRPr lang="en-US" sz="1600" dirty="0"/>
          </a:p>
          <a:p>
            <a:pPr marL="6350" lvl="1" indent="0">
              <a:lnSpc>
                <a:spcPct val="110000"/>
              </a:lnSpc>
              <a:spcBef>
                <a:spcPts val="300"/>
              </a:spcBef>
              <a:buNone/>
            </a:pPr>
            <a:r>
              <a:rPr lang="vi-VN" sz="1600" b="1" dirty="0">
                <a:solidFill>
                  <a:srgbClr val="FF0000"/>
                </a:solidFill>
              </a:rPr>
              <a:t> else </a:t>
            </a:r>
            <a:r>
              <a:rPr lang="vi-VN" sz="1600" dirty="0"/>
              <a:t>{ </a:t>
            </a:r>
            <a:r>
              <a:rPr lang="vi-VN" sz="1600" b="1" dirty="0">
                <a:solidFill>
                  <a:srgbClr val="00B050"/>
                </a:solidFill>
              </a:rPr>
              <a:t>// tạo mới vì chưa tồn tại file </a:t>
            </a:r>
            <a:endParaRPr lang="en-US" sz="1600" b="1" dirty="0">
              <a:solidFill>
                <a:srgbClr val="00B050"/>
              </a:solidFill>
            </a:endParaRPr>
          </a:p>
          <a:p>
            <a:pPr marL="6350" lvl="1" indent="0">
              <a:lnSpc>
                <a:spcPct val="110000"/>
              </a:lnSpc>
              <a:spcBef>
                <a:spcPts val="300"/>
              </a:spcBef>
              <a:buNone/>
            </a:pPr>
            <a:r>
              <a:rPr lang="vi-VN" sz="1600" dirty="0"/>
              <a:t>File.WriteAllText (fullpath, contentfile); } </a:t>
            </a:r>
            <a:endParaRPr lang="en-US" sz="1600" b="1" dirty="0">
              <a:solidFill>
                <a:srgbClr val="00B050"/>
              </a:solidFill>
            </a:endParaRPr>
          </a:p>
          <a:p>
            <a:pPr marL="6350" lvl="1" indent="0">
              <a:lnSpc>
                <a:spcPct val="110000"/>
              </a:lnSpc>
              <a:spcBef>
                <a:spcPts val="300"/>
              </a:spcBef>
              <a:buNone/>
            </a:pPr>
            <a:r>
              <a:rPr lang="vi-VN" sz="1600" dirty="0"/>
              <a:t>File Console.WriteLine (fullpath); </a:t>
            </a:r>
            <a:endParaRPr lang="en-US" sz="1600" dirty="0"/>
          </a:p>
          <a:p>
            <a:pPr marL="6350" lvl="1" indent="0">
              <a:lnSpc>
                <a:spcPct val="110000"/>
              </a:lnSpc>
              <a:spcBef>
                <a:spcPts val="300"/>
              </a:spcBef>
              <a:buNone/>
            </a:pPr>
            <a:r>
              <a:rPr lang="vi-VN" sz="1800" b="1" dirty="0">
                <a:solidFill>
                  <a:srgbClr val="FF0000"/>
                </a:solidFill>
              </a:rPr>
              <a:t>string</a:t>
            </a:r>
            <a:r>
              <a:rPr lang="vi-VN" sz="1800" dirty="0"/>
              <a:t> </a:t>
            </a:r>
            <a:r>
              <a:rPr lang="vi-VN" sz="1600" dirty="0"/>
              <a:t>s = File.ReadAllText(fullpath); </a:t>
            </a:r>
            <a:endParaRPr lang="en-US" sz="1600" dirty="0"/>
          </a:p>
          <a:p>
            <a:pPr marL="6350" lvl="1" indent="0">
              <a:lnSpc>
                <a:spcPct val="110000"/>
              </a:lnSpc>
              <a:spcBef>
                <a:spcPts val="300"/>
              </a:spcBef>
              <a:buNone/>
            </a:pPr>
            <a:r>
              <a:rPr lang="vi-VN" sz="1600" dirty="0"/>
              <a:t>Console.WriteLine (s); </a:t>
            </a:r>
            <a:endParaRPr lang="en-US" sz="1600" dirty="0"/>
          </a:p>
          <a:p>
            <a:pPr marL="6350" lvl="1" indent="0">
              <a:lnSpc>
                <a:spcPct val="110000"/>
              </a:lnSpc>
              <a:spcBef>
                <a:spcPts val="300"/>
              </a:spcBef>
              <a:buNone/>
            </a:pPr>
            <a:r>
              <a:rPr lang="vi-VN" sz="1600" dirty="0"/>
              <a:t>}</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34</a:t>
            </a:fld>
            <a:endParaRPr lang="en-US"/>
          </a:p>
        </p:txBody>
      </p:sp>
      <p:sp>
        <p:nvSpPr>
          <p:cNvPr id="7" name="Rectangle 6"/>
          <p:cNvSpPr/>
          <p:nvPr/>
        </p:nvSpPr>
        <p:spPr>
          <a:xfrm>
            <a:off x="0" y="1964213"/>
            <a:ext cx="8507896" cy="4001581"/>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53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a:lnSpc>
                <a:spcPct val="100000"/>
              </a:lnSpc>
              <a:spcBef>
                <a:spcPts val="1200"/>
              </a:spcBef>
            </a:pPr>
            <a:r>
              <a:rPr lang="vi-VN" sz="2000" dirty="0"/>
              <a:t>File.ReadAllText</a:t>
            </a:r>
            <a:r>
              <a:rPr lang="en-US" sz="2000" dirty="0"/>
              <a:t> </a:t>
            </a:r>
            <a:r>
              <a:rPr lang="en-US" sz="2000" dirty="0">
                <a:sym typeface="Wingdings" panose="05000000000000000000" pitchFamily="2" charset="2"/>
              </a:rPr>
              <a:t> </a:t>
            </a:r>
            <a:r>
              <a:rPr lang="en-US" sz="2000" dirty="0"/>
              <a:t>Đ</a:t>
            </a:r>
            <a:r>
              <a:rPr lang="vi-VN" sz="2000" dirty="0"/>
              <a:t>ọc nội dung file.</a:t>
            </a:r>
          </a:p>
          <a:p>
            <a:pPr lvl="1">
              <a:lnSpc>
                <a:spcPct val="100000"/>
              </a:lnSpc>
              <a:spcBef>
                <a:spcPts val="1200"/>
              </a:spcBef>
            </a:pPr>
            <a:r>
              <a:rPr lang="en-US" sz="2000" b="1" dirty="0">
                <a:solidFill>
                  <a:srgbClr val="FF0000"/>
                </a:solidFill>
              </a:rPr>
              <a:t>S</a:t>
            </a:r>
            <a:r>
              <a:rPr lang="vi-VN" sz="2000" b="1" dirty="0">
                <a:solidFill>
                  <a:srgbClr val="FF0000"/>
                </a:solidFill>
              </a:rPr>
              <a:t>tring s = File.ReadAllText(fullpath); </a:t>
            </a:r>
            <a:endParaRPr lang="en-US" sz="2000" b="1" dirty="0">
              <a:solidFill>
                <a:srgbClr val="FF0000"/>
              </a:solidFill>
            </a:endParaRPr>
          </a:p>
          <a:p>
            <a:pPr lvl="1">
              <a:lnSpc>
                <a:spcPct val="100000"/>
              </a:lnSpc>
              <a:spcBef>
                <a:spcPts val="1200"/>
              </a:spcBef>
            </a:pPr>
            <a:r>
              <a:rPr lang="vi-VN" sz="2000" b="1" dirty="0">
                <a:solidFill>
                  <a:srgbClr val="FF0000"/>
                </a:solidFill>
              </a:rPr>
              <a:t>Console.Write(s);</a:t>
            </a:r>
            <a:endParaRPr lang="en-US" sz="2000" b="1" dirty="0">
              <a:solidFill>
                <a:srgbClr val="FF0000"/>
              </a:solidFill>
            </a:endParaRPr>
          </a:p>
          <a:p>
            <a:pPr>
              <a:lnSpc>
                <a:spcPct val="100000"/>
              </a:lnSpc>
              <a:spcBef>
                <a:spcPts val="1200"/>
              </a:spcBef>
            </a:pPr>
            <a:r>
              <a:rPr lang="en-US" sz="2000" dirty="0" err="1"/>
              <a:t>Một</a:t>
            </a:r>
            <a:r>
              <a:rPr lang="en-US" sz="2000" dirty="0"/>
              <a:t> </a:t>
            </a:r>
            <a:r>
              <a:rPr lang="en-US" sz="2000" dirty="0" err="1"/>
              <a:t>số</a:t>
            </a:r>
            <a:r>
              <a:rPr lang="en-US" sz="2000" dirty="0"/>
              <a:t> </a:t>
            </a:r>
            <a:r>
              <a:rPr lang="en-US" sz="2000" dirty="0" err="1"/>
              <a:t>phương</a:t>
            </a:r>
            <a:r>
              <a:rPr lang="en-US" sz="2000" dirty="0"/>
              <a:t> </a:t>
            </a:r>
            <a:r>
              <a:rPr lang="en-US" sz="2000" dirty="0" err="1"/>
              <a:t>thức</a:t>
            </a:r>
            <a:r>
              <a:rPr lang="en-US" sz="2000" dirty="0"/>
              <a:t> </a:t>
            </a:r>
            <a:r>
              <a:rPr lang="en-US" sz="2000" dirty="0" err="1"/>
              <a:t>khác</a:t>
            </a:r>
            <a:r>
              <a:rPr lang="en-US" sz="2000" dirty="0"/>
              <a:t>:</a:t>
            </a:r>
            <a:endParaRPr lang="vi-VN" sz="2000" dirty="0"/>
          </a:p>
          <a:p>
            <a:pPr lvl="1">
              <a:lnSpc>
                <a:spcPct val="100000"/>
              </a:lnSpc>
              <a:spcBef>
                <a:spcPts val="1200"/>
              </a:spcBef>
            </a:pPr>
            <a:r>
              <a:rPr lang="vi-VN" sz="2000" b="1" dirty="0">
                <a:solidFill>
                  <a:srgbClr val="000099"/>
                </a:solidFill>
              </a:rPr>
              <a:t>File.Create(filename)</a:t>
            </a:r>
            <a:r>
              <a:rPr lang="vi-VN" sz="2000" dirty="0"/>
              <a:t> tạo file</a:t>
            </a:r>
          </a:p>
          <a:p>
            <a:pPr lvl="1">
              <a:lnSpc>
                <a:spcPct val="100000"/>
              </a:lnSpc>
              <a:spcBef>
                <a:spcPts val="1200"/>
              </a:spcBef>
            </a:pPr>
            <a:r>
              <a:rPr lang="vi-VN" sz="2000" b="1" dirty="0">
                <a:solidFill>
                  <a:srgbClr val="000099"/>
                </a:solidFill>
              </a:rPr>
              <a:t>File.Delete(filename)</a:t>
            </a:r>
            <a:r>
              <a:rPr lang="vi-VN" sz="2000" dirty="0"/>
              <a:t> xóa file</a:t>
            </a:r>
          </a:p>
          <a:p>
            <a:pPr lvl="1">
              <a:lnSpc>
                <a:spcPct val="100000"/>
              </a:lnSpc>
              <a:spcBef>
                <a:spcPts val="1200"/>
              </a:spcBef>
            </a:pPr>
            <a:r>
              <a:rPr lang="vi-VN" sz="2000" b="1" dirty="0">
                <a:solidFill>
                  <a:srgbClr val="000099"/>
                </a:solidFill>
              </a:rPr>
              <a:t>File.Exists(filename)</a:t>
            </a:r>
            <a:r>
              <a:rPr lang="vi-VN" sz="2000" dirty="0"/>
              <a:t> kiểm tra file có tồn tại</a:t>
            </a:r>
          </a:p>
          <a:p>
            <a:pPr lvl="1">
              <a:lnSpc>
                <a:spcPct val="100000"/>
              </a:lnSpc>
              <a:spcBef>
                <a:spcPts val="1200"/>
              </a:spcBef>
            </a:pPr>
            <a:r>
              <a:rPr lang="vi-VN" sz="2000" b="1" dirty="0">
                <a:solidFill>
                  <a:srgbClr val="000099"/>
                </a:solidFill>
              </a:rPr>
              <a:t>File.Copy(path_src, path_des)</a:t>
            </a:r>
            <a:r>
              <a:rPr lang="vi-VN" sz="2000" dirty="0"/>
              <a:t> copy file</a:t>
            </a:r>
          </a:p>
          <a:p>
            <a:pPr lvl="1">
              <a:lnSpc>
                <a:spcPct val="100000"/>
              </a:lnSpc>
              <a:spcBef>
                <a:spcPts val="1200"/>
              </a:spcBef>
            </a:pPr>
            <a:r>
              <a:rPr lang="vi-VN" sz="2000" b="1" dirty="0">
                <a:solidFill>
                  <a:srgbClr val="000099"/>
                </a:solidFill>
              </a:rPr>
              <a:t>File.Move(path_src, path_des)</a:t>
            </a:r>
            <a:r>
              <a:rPr lang="vi-VN" sz="2000" dirty="0"/>
              <a:t> di chuyển file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35</a:t>
            </a:fld>
            <a:endParaRPr lang="en-US"/>
          </a:p>
        </p:txBody>
      </p:sp>
    </p:spTree>
    <p:extLst>
      <p:ext uri="{BB962C8B-B14F-4D97-AF65-F5344CB8AC3E}">
        <p14:creationId xmlns:p14="http://schemas.microsoft.com/office/powerpoint/2010/main" val="177243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r>
              <a:rPr lang="vi-VN" sz="2000"/>
              <a:t>Làm việc với lớp Directory</a:t>
            </a:r>
          </a:p>
          <a:p>
            <a:r>
              <a:rPr lang="vi-VN" sz="2000"/>
              <a:t>Lớp System.IO.Directory cung cấp các phương thức chuyên tương tác với các thư mục.</a:t>
            </a:r>
            <a:endParaRPr lang="en-US" sz="2000"/>
          </a:p>
          <a:p>
            <a:endParaRPr lang="vi-VN" sz="20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96556741"/>
              </p:ext>
            </p:extLst>
          </p:nvPr>
        </p:nvGraphicFramePr>
        <p:xfrm>
          <a:off x="416615" y="2305218"/>
          <a:ext cx="7886700" cy="3685840"/>
        </p:xfrm>
        <a:graphic>
          <a:graphicData uri="http://schemas.openxmlformats.org/drawingml/2006/table">
            <a:tbl>
              <a:tblPr>
                <a:tableStyleId>{5940675A-B579-460E-94D1-54222C63F5DA}</a:tableStyleId>
              </a:tblPr>
              <a:tblGrid>
                <a:gridCol w="2631385">
                  <a:extLst>
                    <a:ext uri="{9D8B030D-6E8A-4147-A177-3AD203B41FA5}">
                      <a16:colId xmlns:a16="http://schemas.microsoft.com/office/drawing/2014/main" val="20000"/>
                    </a:ext>
                  </a:extLst>
                </a:gridCol>
                <a:gridCol w="5255315">
                  <a:extLst>
                    <a:ext uri="{9D8B030D-6E8A-4147-A177-3AD203B41FA5}">
                      <a16:colId xmlns:a16="http://schemas.microsoft.com/office/drawing/2014/main" val="20001"/>
                    </a:ext>
                  </a:extLst>
                </a:gridCol>
              </a:tblGrid>
              <a:tr h="364479">
                <a:tc>
                  <a:txBody>
                    <a:bodyPr/>
                    <a:lstStyle/>
                    <a:p>
                      <a:pPr algn="l" fontAlgn="t"/>
                      <a:r>
                        <a:rPr lang="vi-VN" sz="2000" b="1">
                          <a:effectLst/>
                        </a:rPr>
                        <a:t>Phương thức</a:t>
                      </a:r>
                    </a:p>
                  </a:txBody>
                  <a:tcPr marL="91120" marR="91120" marT="45560" marB="45560"/>
                </a:tc>
                <a:tc>
                  <a:txBody>
                    <a:bodyPr/>
                    <a:lstStyle/>
                    <a:p>
                      <a:pPr algn="l" fontAlgn="t"/>
                      <a:r>
                        <a:rPr lang="en-US" sz="2000" b="1">
                          <a:effectLst/>
                        </a:rPr>
                        <a:t>Ý nghĩa</a:t>
                      </a:r>
                    </a:p>
                  </a:txBody>
                  <a:tcPr marL="91120" marR="91120" marT="45560" marB="45560"/>
                </a:tc>
                <a:extLst>
                  <a:ext uri="{0D108BD9-81ED-4DB2-BD59-A6C34878D82A}">
                    <a16:rowId xmlns:a16="http://schemas.microsoft.com/office/drawing/2014/main" val="10000"/>
                  </a:ext>
                </a:extLst>
              </a:tr>
              <a:tr h="637839">
                <a:tc>
                  <a:txBody>
                    <a:bodyPr/>
                    <a:lstStyle/>
                    <a:p>
                      <a:pPr fontAlgn="t"/>
                      <a:r>
                        <a:rPr lang="en-US" sz="2000" b="1">
                          <a:effectLst/>
                        </a:rPr>
                        <a:t>Exists(path)</a:t>
                      </a:r>
                    </a:p>
                  </a:txBody>
                  <a:tcPr marL="91120" marR="91120" marT="45560" marB="45560"/>
                </a:tc>
                <a:tc>
                  <a:txBody>
                    <a:bodyPr/>
                    <a:lstStyle/>
                    <a:p>
                      <a:pPr fontAlgn="t"/>
                      <a:r>
                        <a:rPr lang="vi-VN" sz="2000">
                          <a:effectLst/>
                        </a:rPr>
                        <a:t>Kiểm tra xem thư mục có tồn tại (true) hay không (false)</a:t>
                      </a:r>
                    </a:p>
                  </a:txBody>
                  <a:tcPr marL="91120" marR="91120" marT="45560" marB="45560"/>
                </a:tc>
                <a:extLst>
                  <a:ext uri="{0D108BD9-81ED-4DB2-BD59-A6C34878D82A}">
                    <a16:rowId xmlns:a16="http://schemas.microsoft.com/office/drawing/2014/main" val="10001"/>
                  </a:ext>
                </a:extLst>
              </a:tr>
              <a:tr h="911199">
                <a:tc>
                  <a:txBody>
                    <a:bodyPr/>
                    <a:lstStyle/>
                    <a:p>
                      <a:pPr fontAlgn="t"/>
                      <a:r>
                        <a:rPr lang="en-US" sz="2000" b="1">
                          <a:effectLst/>
                        </a:rPr>
                        <a:t>CreateDirectory(path)</a:t>
                      </a:r>
                    </a:p>
                  </a:txBody>
                  <a:tcPr marL="91120" marR="91120" marT="45560" marB="45560"/>
                </a:tc>
                <a:tc>
                  <a:txBody>
                    <a:bodyPr/>
                    <a:lstStyle/>
                    <a:p>
                      <a:pPr fontAlgn="t"/>
                      <a:r>
                        <a:rPr lang="vi-VN" sz="2000">
                          <a:effectLst/>
                        </a:rPr>
                        <a:t>Tạo thư mục, trả về đối tượng System.IO.DirectoryInfo chứa thông tin thư mục.</a:t>
                      </a:r>
                    </a:p>
                  </a:txBody>
                  <a:tcPr marL="91120" marR="91120" marT="45560" marB="45560"/>
                </a:tc>
                <a:extLst>
                  <a:ext uri="{0D108BD9-81ED-4DB2-BD59-A6C34878D82A}">
                    <a16:rowId xmlns:a16="http://schemas.microsoft.com/office/drawing/2014/main" val="10002"/>
                  </a:ext>
                </a:extLst>
              </a:tr>
              <a:tr h="364479">
                <a:tc>
                  <a:txBody>
                    <a:bodyPr/>
                    <a:lstStyle/>
                    <a:p>
                      <a:pPr fontAlgn="t"/>
                      <a:r>
                        <a:rPr lang="en-US" sz="2000" b="1">
                          <a:effectLst/>
                        </a:rPr>
                        <a:t>Delete(path)</a:t>
                      </a:r>
                    </a:p>
                  </a:txBody>
                  <a:tcPr marL="91120" marR="91120" marT="45560" marB="45560"/>
                </a:tc>
                <a:tc>
                  <a:txBody>
                    <a:bodyPr/>
                    <a:lstStyle/>
                    <a:p>
                      <a:pPr fontAlgn="t"/>
                      <a:r>
                        <a:rPr lang="vi-VN" sz="2000">
                          <a:effectLst/>
                        </a:rPr>
                        <a:t>Xóa thư mục.</a:t>
                      </a:r>
                    </a:p>
                  </a:txBody>
                  <a:tcPr marL="91120" marR="91120" marT="45560" marB="45560"/>
                </a:tc>
                <a:extLst>
                  <a:ext uri="{0D108BD9-81ED-4DB2-BD59-A6C34878D82A}">
                    <a16:rowId xmlns:a16="http://schemas.microsoft.com/office/drawing/2014/main" val="10003"/>
                  </a:ext>
                </a:extLst>
              </a:tr>
              <a:tr h="364479">
                <a:tc>
                  <a:txBody>
                    <a:bodyPr/>
                    <a:lstStyle/>
                    <a:p>
                      <a:pPr fontAlgn="t"/>
                      <a:r>
                        <a:rPr lang="en-US" sz="2000" b="1">
                          <a:effectLst/>
                        </a:rPr>
                        <a:t>GetFiles(path)</a:t>
                      </a:r>
                    </a:p>
                  </a:txBody>
                  <a:tcPr marL="91120" marR="91120" marT="45560" marB="45560"/>
                </a:tc>
                <a:tc>
                  <a:txBody>
                    <a:bodyPr/>
                    <a:lstStyle/>
                    <a:p>
                      <a:pPr marL="0" algn="l" defTabSz="914400" rtl="0" eaLnBrk="1" fontAlgn="t" latinLnBrk="0" hangingPunct="1"/>
                      <a:r>
                        <a:rPr lang="en-US" sz="2000" kern="1200">
                          <a:solidFill>
                            <a:schemeClr val="tx1"/>
                          </a:solidFill>
                          <a:effectLst/>
                          <a:latin typeface="Arial" pitchFamily="34" charset="0"/>
                          <a:ea typeface="+mn-ea"/>
                          <a:cs typeface="Arial" pitchFamily="34" charset="0"/>
                        </a:rPr>
                        <a:t>Lấy các file trong thư mục.</a:t>
                      </a:r>
                    </a:p>
                  </a:txBody>
                  <a:tcPr marL="91120" marR="91120" marT="45560" marB="45560"/>
                </a:tc>
                <a:extLst>
                  <a:ext uri="{0D108BD9-81ED-4DB2-BD59-A6C34878D82A}">
                    <a16:rowId xmlns:a16="http://schemas.microsoft.com/office/drawing/2014/main" val="10004"/>
                  </a:ext>
                </a:extLst>
              </a:tr>
              <a:tr h="364479">
                <a:tc>
                  <a:txBody>
                    <a:bodyPr/>
                    <a:lstStyle/>
                    <a:p>
                      <a:pPr fontAlgn="t"/>
                      <a:r>
                        <a:rPr lang="en-US" sz="2000" b="1">
                          <a:effectLst/>
                        </a:rPr>
                        <a:t>GetDirectories(path)</a:t>
                      </a:r>
                    </a:p>
                  </a:txBody>
                  <a:tcPr marL="91120" marR="91120" marT="45560" marB="45560"/>
                </a:tc>
                <a:tc>
                  <a:txBody>
                    <a:bodyPr/>
                    <a:lstStyle/>
                    <a:p>
                      <a:pPr fontAlgn="t"/>
                      <a:r>
                        <a:rPr lang="vi-VN" sz="2000">
                          <a:effectLst/>
                        </a:rPr>
                        <a:t>Lấy các thư mục trong thư mục.</a:t>
                      </a:r>
                    </a:p>
                  </a:txBody>
                  <a:tcPr marL="91120" marR="91120" marT="45560" marB="45560"/>
                </a:tc>
                <a:extLst>
                  <a:ext uri="{0D108BD9-81ED-4DB2-BD59-A6C34878D82A}">
                    <a16:rowId xmlns:a16="http://schemas.microsoft.com/office/drawing/2014/main" val="10005"/>
                  </a:ext>
                </a:extLst>
              </a:tr>
              <a:tr h="364479">
                <a:tc>
                  <a:txBody>
                    <a:bodyPr/>
                    <a:lstStyle/>
                    <a:p>
                      <a:pPr fontAlgn="t"/>
                      <a:r>
                        <a:rPr lang="en-US" sz="2000" b="1">
                          <a:effectLst/>
                        </a:rPr>
                        <a:t>Move(src, des)</a:t>
                      </a:r>
                    </a:p>
                  </a:txBody>
                  <a:tcPr marL="91120" marR="91120" marT="45560" marB="45560"/>
                </a:tc>
                <a:tc>
                  <a:txBody>
                    <a:bodyPr/>
                    <a:lstStyle/>
                    <a:p>
                      <a:pPr fontAlgn="t"/>
                      <a:r>
                        <a:rPr lang="vi-VN" sz="2000">
                          <a:effectLst/>
                        </a:rPr>
                        <a:t>Di chuyển thư mục.</a:t>
                      </a:r>
                    </a:p>
                  </a:txBody>
                  <a:tcPr marL="91120" marR="91120" marT="45560" marB="455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727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marL="0" indent="0">
              <a:buNone/>
            </a:pPr>
            <a:r>
              <a:rPr lang="vi-VN" sz="2000" dirty="0"/>
              <a:t>Ví dụ lấy tất cả các thư mục, file trong một thư mục</a:t>
            </a:r>
            <a:endParaRPr lang="en-US" sz="2000" dirty="0"/>
          </a:p>
          <a:p>
            <a:pPr marL="0" indent="0">
              <a:buNone/>
            </a:pPr>
            <a:endParaRPr lang="en-US" sz="2000" dirty="0"/>
          </a:p>
          <a:p>
            <a:pPr marL="457200" lvl="1" indent="0">
              <a:lnSpc>
                <a:spcPct val="110000"/>
              </a:lnSpc>
              <a:buNone/>
            </a:pPr>
            <a:r>
              <a:rPr lang="en-US" sz="2000" b="1" dirty="0">
                <a:solidFill>
                  <a:srgbClr val="FF0000"/>
                </a:solidFill>
              </a:rPr>
              <a:t>var</a:t>
            </a:r>
            <a:r>
              <a:rPr lang="en-US" sz="2000" dirty="0"/>
              <a:t> </a:t>
            </a:r>
            <a:r>
              <a:rPr lang="en-US" sz="2000" dirty="0" err="1"/>
              <a:t>directory_mydoc</a:t>
            </a:r>
            <a:r>
              <a:rPr lang="en-US" sz="2000" dirty="0"/>
              <a:t> = </a:t>
            </a:r>
            <a:r>
              <a:rPr lang="en-US" sz="2000" dirty="0" err="1"/>
              <a:t>Environment.GetFolderPath</a:t>
            </a:r>
            <a:r>
              <a:rPr lang="en-US" sz="2000" dirty="0"/>
              <a:t> (</a:t>
            </a:r>
            <a:r>
              <a:rPr lang="en-US" sz="2000" dirty="0" err="1"/>
              <a:t>Environment.SpecialFolder.MyDocuments</a:t>
            </a:r>
            <a:r>
              <a:rPr lang="en-US" sz="2000" dirty="0"/>
              <a:t>); </a:t>
            </a:r>
          </a:p>
          <a:p>
            <a:pPr marL="457200" lvl="1" indent="0">
              <a:lnSpc>
                <a:spcPct val="110000"/>
              </a:lnSpc>
              <a:buNone/>
            </a:pPr>
            <a:r>
              <a:rPr lang="en-US" sz="2000" b="1" dirty="0">
                <a:solidFill>
                  <a:srgbClr val="FF0000"/>
                </a:solidFill>
              </a:rPr>
              <a:t>String</a:t>
            </a:r>
            <a:r>
              <a:rPr lang="en-US" sz="2000" dirty="0"/>
              <a:t>[] files = </a:t>
            </a:r>
            <a:r>
              <a:rPr lang="en-US" sz="2000" dirty="0" err="1"/>
              <a:t>System.IO.Directory.GetFiles</a:t>
            </a:r>
            <a:r>
              <a:rPr lang="en-US" sz="2000" dirty="0"/>
              <a:t>(</a:t>
            </a:r>
            <a:r>
              <a:rPr lang="en-US" sz="2000" dirty="0" err="1"/>
              <a:t>directory_mydoc</a:t>
            </a:r>
            <a:r>
              <a:rPr lang="en-US" sz="2000" dirty="0"/>
              <a:t>); </a:t>
            </a:r>
          </a:p>
          <a:p>
            <a:pPr marL="457200" lvl="1" indent="0">
              <a:lnSpc>
                <a:spcPct val="110000"/>
              </a:lnSpc>
              <a:buNone/>
            </a:pPr>
            <a:r>
              <a:rPr lang="en-US" sz="2000" b="1" dirty="0">
                <a:solidFill>
                  <a:srgbClr val="FF0000"/>
                </a:solidFill>
              </a:rPr>
              <a:t>String</a:t>
            </a:r>
            <a:r>
              <a:rPr lang="en-US" sz="2000" dirty="0"/>
              <a:t>[] directories = </a:t>
            </a:r>
            <a:r>
              <a:rPr lang="en-US" sz="2000" dirty="0" err="1"/>
              <a:t>System.IO.Directory.GetDirectories</a:t>
            </a:r>
            <a:r>
              <a:rPr lang="en-US" sz="2000" dirty="0"/>
              <a:t>(</a:t>
            </a:r>
            <a:r>
              <a:rPr lang="en-US" sz="2000" dirty="0" err="1"/>
              <a:t>directory_mydoc</a:t>
            </a:r>
            <a:r>
              <a:rPr lang="en-US" sz="2000" dirty="0"/>
              <a:t>); </a:t>
            </a:r>
          </a:p>
          <a:p>
            <a:pPr marL="457200" lvl="1" indent="0">
              <a:lnSpc>
                <a:spcPct val="110000"/>
              </a:lnSpc>
              <a:buNone/>
            </a:pPr>
            <a:r>
              <a:rPr lang="en-US" sz="2000" b="1" dirty="0">
                <a:solidFill>
                  <a:srgbClr val="FF0000"/>
                </a:solidFill>
              </a:rPr>
              <a:t>foreach</a:t>
            </a:r>
            <a:r>
              <a:rPr lang="en-US" sz="2000" dirty="0"/>
              <a:t> (</a:t>
            </a:r>
            <a:r>
              <a:rPr lang="en-US" sz="2000" b="1" dirty="0">
                <a:solidFill>
                  <a:srgbClr val="FF0000"/>
                </a:solidFill>
              </a:rPr>
              <a:t>var</a:t>
            </a:r>
            <a:r>
              <a:rPr lang="en-US" sz="2000" dirty="0"/>
              <a:t> file </a:t>
            </a:r>
            <a:r>
              <a:rPr lang="en-US" sz="2000" b="1" dirty="0">
                <a:solidFill>
                  <a:srgbClr val="FF0000"/>
                </a:solidFill>
              </a:rPr>
              <a:t>in</a:t>
            </a:r>
            <a:r>
              <a:rPr lang="en-US" sz="2000" dirty="0"/>
              <a:t> files) { </a:t>
            </a:r>
          </a:p>
          <a:p>
            <a:pPr marL="457200" lvl="1" indent="0">
              <a:lnSpc>
                <a:spcPct val="110000"/>
              </a:lnSpc>
              <a:buNone/>
            </a:pPr>
            <a:r>
              <a:rPr lang="en-US" sz="2000" dirty="0" err="1"/>
              <a:t>Console.WriteLine</a:t>
            </a:r>
            <a:r>
              <a:rPr lang="en-US" sz="2000" dirty="0"/>
              <a:t>(file); </a:t>
            </a:r>
          </a:p>
          <a:p>
            <a:pPr marL="457200" lvl="1" indent="0">
              <a:lnSpc>
                <a:spcPct val="110000"/>
              </a:lnSpc>
              <a:buNone/>
            </a:pPr>
            <a:r>
              <a:rPr lang="en-US" sz="2000" dirty="0"/>
              <a:t>} </a:t>
            </a:r>
          </a:p>
          <a:p>
            <a:pPr marL="457200" lvl="1" indent="0">
              <a:lnSpc>
                <a:spcPct val="110000"/>
              </a:lnSpc>
              <a:buNone/>
            </a:pPr>
            <a:r>
              <a:rPr lang="en-US" sz="2000" b="1" dirty="0">
                <a:solidFill>
                  <a:srgbClr val="FF0000"/>
                </a:solidFill>
              </a:rPr>
              <a:t>foreach</a:t>
            </a:r>
            <a:r>
              <a:rPr lang="en-US" sz="2000" dirty="0"/>
              <a:t>(</a:t>
            </a:r>
            <a:r>
              <a:rPr lang="en-US" sz="2000" b="1" dirty="0">
                <a:solidFill>
                  <a:srgbClr val="FF0000"/>
                </a:solidFill>
              </a:rPr>
              <a:t>var</a:t>
            </a:r>
            <a:r>
              <a:rPr lang="en-US" sz="2000" dirty="0"/>
              <a:t> directory </a:t>
            </a:r>
            <a:r>
              <a:rPr lang="en-US" sz="2000" b="1" dirty="0">
                <a:solidFill>
                  <a:srgbClr val="FF0000"/>
                </a:solidFill>
              </a:rPr>
              <a:t>in</a:t>
            </a:r>
            <a:r>
              <a:rPr lang="en-US" sz="2000" dirty="0"/>
              <a:t> directories) { </a:t>
            </a:r>
          </a:p>
          <a:p>
            <a:pPr marL="457200" lvl="1" indent="0">
              <a:lnSpc>
                <a:spcPct val="110000"/>
              </a:lnSpc>
              <a:buNone/>
            </a:pPr>
            <a:r>
              <a:rPr lang="en-US" sz="2000" dirty="0" err="1"/>
              <a:t>Console.WriteLine</a:t>
            </a:r>
            <a:r>
              <a:rPr lang="en-US" sz="2000" dirty="0"/>
              <a:t>(directory); </a:t>
            </a:r>
          </a:p>
          <a:p>
            <a:pPr marL="457200" lvl="1" indent="0">
              <a:lnSpc>
                <a:spcPct val="110000"/>
              </a:lnSpc>
              <a:buNone/>
            </a:pPr>
            <a:r>
              <a:rPr lang="en-US" sz="2000" dirty="0"/>
              <a:t>}</a:t>
            </a:r>
            <a:endParaRPr lang="vi-VN"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37</a:t>
            </a:fld>
            <a:endParaRPr lang="en-US"/>
          </a:p>
        </p:txBody>
      </p:sp>
      <p:sp>
        <p:nvSpPr>
          <p:cNvPr id="7" name="Rectangle 6"/>
          <p:cNvSpPr/>
          <p:nvPr/>
        </p:nvSpPr>
        <p:spPr>
          <a:xfrm>
            <a:off x="397565" y="1669774"/>
            <a:ext cx="7805531" cy="4496151"/>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514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File/IO trong C#</a:t>
            </a:r>
          </a:p>
        </p:txBody>
      </p:sp>
      <p:sp>
        <p:nvSpPr>
          <p:cNvPr id="3" name="Content Placeholder 2"/>
          <p:cNvSpPr>
            <a:spLocks noGrp="1"/>
          </p:cNvSpPr>
          <p:nvPr>
            <p:ph idx="1"/>
          </p:nvPr>
        </p:nvSpPr>
        <p:spPr>
          <a:xfrm>
            <a:off x="175484" y="1060174"/>
            <a:ext cx="8353118" cy="5459896"/>
          </a:xfrm>
        </p:spPr>
        <p:txBody>
          <a:bodyPr>
            <a:noAutofit/>
          </a:bodyPr>
          <a:lstStyle/>
          <a:p>
            <a:pPr>
              <a:spcBef>
                <a:spcPts val="600"/>
              </a:spcBef>
            </a:pPr>
            <a:r>
              <a:rPr lang="vi-VN" sz="2000" dirty="0"/>
              <a:t>Ví dụ đệ quy liệt kê tất cả các file, thư mục con trong một thư mục</a:t>
            </a:r>
            <a:endParaRPr lang="en-US" sz="2000" dirty="0"/>
          </a:p>
          <a:p>
            <a:pPr>
              <a:spcBef>
                <a:spcPts val="600"/>
              </a:spcBef>
            </a:pPr>
            <a:endParaRPr lang="en-US" sz="1800" dirty="0"/>
          </a:p>
          <a:p>
            <a:pPr marL="457200" lvl="1" indent="0">
              <a:lnSpc>
                <a:spcPct val="100000"/>
              </a:lnSpc>
              <a:spcBef>
                <a:spcPts val="600"/>
              </a:spcBef>
              <a:buNone/>
            </a:pPr>
            <a:r>
              <a:rPr lang="en-US" sz="1600" b="1" dirty="0">
                <a:solidFill>
                  <a:srgbClr val="FF0000"/>
                </a:solidFill>
              </a:rPr>
              <a:t>static</a:t>
            </a:r>
            <a:r>
              <a:rPr lang="en-US" sz="1600" dirty="0"/>
              <a:t> </a:t>
            </a:r>
            <a:r>
              <a:rPr lang="en-US" sz="1600" b="1" dirty="0">
                <a:solidFill>
                  <a:srgbClr val="FF0000"/>
                </a:solidFill>
              </a:rPr>
              <a:t>void</a:t>
            </a:r>
            <a:r>
              <a:rPr lang="en-US" sz="1600" dirty="0"/>
              <a:t> </a:t>
            </a:r>
            <a:r>
              <a:rPr lang="en-US" sz="1600" dirty="0" err="1"/>
              <a:t>ListFileDirectory</a:t>
            </a:r>
            <a:r>
              <a:rPr lang="en-US" sz="1600" dirty="0"/>
              <a:t>(</a:t>
            </a:r>
            <a:r>
              <a:rPr lang="en-US" sz="1600" b="1" dirty="0">
                <a:solidFill>
                  <a:srgbClr val="FF0000"/>
                </a:solidFill>
              </a:rPr>
              <a:t>String</a:t>
            </a:r>
            <a:r>
              <a:rPr lang="en-US" sz="1600" dirty="0"/>
              <a:t> path) { </a:t>
            </a:r>
          </a:p>
          <a:p>
            <a:pPr marL="457200" lvl="1" indent="0">
              <a:lnSpc>
                <a:spcPct val="100000"/>
              </a:lnSpc>
              <a:spcBef>
                <a:spcPts val="600"/>
              </a:spcBef>
              <a:buNone/>
            </a:pPr>
            <a:r>
              <a:rPr lang="en-US" sz="1600" b="1" dirty="0">
                <a:solidFill>
                  <a:srgbClr val="FF0000"/>
                </a:solidFill>
              </a:rPr>
              <a:t>String</a:t>
            </a:r>
            <a:r>
              <a:rPr lang="en-US" sz="1600" dirty="0"/>
              <a:t>[] directories = </a:t>
            </a:r>
            <a:r>
              <a:rPr lang="en-US" sz="1600" dirty="0" err="1"/>
              <a:t>System.IO.Directory.GetDirectories</a:t>
            </a:r>
            <a:r>
              <a:rPr lang="en-US" sz="1600" dirty="0"/>
              <a:t>(path); </a:t>
            </a:r>
          </a:p>
          <a:p>
            <a:pPr marL="457200" lvl="1" indent="0">
              <a:lnSpc>
                <a:spcPct val="100000"/>
              </a:lnSpc>
              <a:spcBef>
                <a:spcPts val="600"/>
              </a:spcBef>
              <a:buNone/>
            </a:pPr>
            <a:r>
              <a:rPr lang="en-US" sz="1600" b="1" dirty="0">
                <a:solidFill>
                  <a:srgbClr val="FF0000"/>
                </a:solidFill>
              </a:rPr>
              <a:t>String</a:t>
            </a:r>
            <a:r>
              <a:rPr lang="en-US" sz="1600" dirty="0"/>
              <a:t>[] files = </a:t>
            </a:r>
            <a:r>
              <a:rPr lang="en-US" sz="1600" dirty="0" err="1"/>
              <a:t>System.IO.Directory.GetFiles</a:t>
            </a:r>
            <a:r>
              <a:rPr lang="en-US" sz="1600" dirty="0"/>
              <a:t>(path); </a:t>
            </a:r>
          </a:p>
          <a:p>
            <a:pPr marL="457200" lvl="1" indent="0">
              <a:lnSpc>
                <a:spcPct val="100000"/>
              </a:lnSpc>
              <a:spcBef>
                <a:spcPts val="600"/>
              </a:spcBef>
              <a:buNone/>
            </a:pPr>
            <a:r>
              <a:rPr lang="en-US" sz="1600" b="1" dirty="0">
                <a:solidFill>
                  <a:srgbClr val="FF0000"/>
                </a:solidFill>
              </a:rPr>
              <a:t>foreach</a:t>
            </a:r>
            <a:r>
              <a:rPr lang="en-US" sz="1600" dirty="0"/>
              <a:t> (</a:t>
            </a:r>
            <a:r>
              <a:rPr lang="en-US" sz="1600" b="1" dirty="0">
                <a:solidFill>
                  <a:srgbClr val="FF0000"/>
                </a:solidFill>
              </a:rPr>
              <a:t>var</a:t>
            </a:r>
            <a:r>
              <a:rPr lang="en-US" sz="1600" dirty="0"/>
              <a:t> file </a:t>
            </a:r>
            <a:r>
              <a:rPr lang="en-US" sz="1600" b="1" dirty="0">
                <a:solidFill>
                  <a:srgbClr val="FF0000"/>
                </a:solidFill>
              </a:rPr>
              <a:t>in</a:t>
            </a:r>
            <a:r>
              <a:rPr lang="en-US" sz="1600" dirty="0"/>
              <a:t> files) { </a:t>
            </a:r>
          </a:p>
          <a:p>
            <a:pPr marL="457200" lvl="1" indent="0">
              <a:lnSpc>
                <a:spcPct val="100000"/>
              </a:lnSpc>
              <a:spcBef>
                <a:spcPts val="600"/>
              </a:spcBef>
              <a:buNone/>
            </a:pPr>
            <a:r>
              <a:rPr lang="en-US" sz="1600" dirty="0" err="1"/>
              <a:t>Console.WriteLine</a:t>
            </a:r>
            <a:r>
              <a:rPr lang="en-US" sz="1600" dirty="0"/>
              <a:t>(file); </a:t>
            </a:r>
          </a:p>
          <a:p>
            <a:pPr marL="457200" lvl="1" indent="0">
              <a:lnSpc>
                <a:spcPct val="100000"/>
              </a:lnSpc>
              <a:spcBef>
                <a:spcPts val="600"/>
              </a:spcBef>
              <a:buNone/>
            </a:pPr>
            <a:r>
              <a:rPr lang="en-US" sz="1600" dirty="0"/>
              <a:t>} </a:t>
            </a:r>
          </a:p>
          <a:p>
            <a:pPr marL="457200" lvl="1" indent="0">
              <a:lnSpc>
                <a:spcPct val="100000"/>
              </a:lnSpc>
              <a:spcBef>
                <a:spcPts val="600"/>
              </a:spcBef>
              <a:buNone/>
            </a:pPr>
            <a:r>
              <a:rPr lang="en-US" sz="1600" b="1" dirty="0">
                <a:solidFill>
                  <a:srgbClr val="FF0000"/>
                </a:solidFill>
              </a:rPr>
              <a:t>foreach</a:t>
            </a:r>
            <a:r>
              <a:rPr lang="en-US" sz="1600" dirty="0"/>
              <a:t> (</a:t>
            </a:r>
            <a:r>
              <a:rPr lang="en-US" sz="1600" b="1" dirty="0">
                <a:solidFill>
                  <a:srgbClr val="FF0000"/>
                </a:solidFill>
              </a:rPr>
              <a:t>var</a:t>
            </a:r>
            <a:r>
              <a:rPr lang="en-US" sz="1600" dirty="0"/>
              <a:t> directory </a:t>
            </a:r>
            <a:r>
              <a:rPr lang="en-US" sz="1600" b="1" dirty="0">
                <a:solidFill>
                  <a:srgbClr val="FF0000"/>
                </a:solidFill>
              </a:rPr>
              <a:t>in</a:t>
            </a:r>
            <a:r>
              <a:rPr lang="en-US" sz="1600" dirty="0"/>
              <a:t> directories) { </a:t>
            </a:r>
          </a:p>
          <a:p>
            <a:pPr marL="457200" lvl="1" indent="0">
              <a:lnSpc>
                <a:spcPct val="100000"/>
              </a:lnSpc>
              <a:spcBef>
                <a:spcPts val="600"/>
              </a:spcBef>
              <a:buNone/>
            </a:pPr>
            <a:r>
              <a:rPr lang="en-US" sz="1600" dirty="0" err="1"/>
              <a:t>Console.WriteLine</a:t>
            </a:r>
            <a:r>
              <a:rPr lang="en-US" sz="1600" dirty="0"/>
              <a:t>(directory); </a:t>
            </a:r>
          </a:p>
          <a:p>
            <a:pPr marL="457200" lvl="1" indent="0">
              <a:lnSpc>
                <a:spcPct val="100000"/>
              </a:lnSpc>
              <a:spcBef>
                <a:spcPts val="600"/>
              </a:spcBef>
              <a:buNone/>
            </a:pPr>
            <a:r>
              <a:rPr lang="en-US" sz="1600" dirty="0" err="1"/>
              <a:t>ListFileDirectory</a:t>
            </a:r>
            <a:r>
              <a:rPr lang="en-US" sz="1600" dirty="0"/>
              <a:t>(directory); </a:t>
            </a:r>
            <a:r>
              <a:rPr lang="en-US" sz="1600" b="1" dirty="0">
                <a:solidFill>
                  <a:srgbClr val="00B050"/>
                </a:solidFill>
              </a:rPr>
              <a:t>// </a:t>
            </a:r>
            <a:r>
              <a:rPr lang="en-US" sz="1600" b="1" dirty="0" err="1">
                <a:solidFill>
                  <a:srgbClr val="00B050"/>
                </a:solidFill>
              </a:rPr>
              <a:t>Đệ</a:t>
            </a:r>
            <a:r>
              <a:rPr lang="en-US" sz="1600" b="1" dirty="0">
                <a:solidFill>
                  <a:srgbClr val="00B050"/>
                </a:solidFill>
              </a:rPr>
              <a:t> </a:t>
            </a:r>
            <a:r>
              <a:rPr lang="en-US" sz="1600" b="1" dirty="0" err="1">
                <a:solidFill>
                  <a:srgbClr val="00B050"/>
                </a:solidFill>
              </a:rPr>
              <a:t>quy</a:t>
            </a:r>
            <a:r>
              <a:rPr lang="en-US" sz="1600" b="1" dirty="0">
                <a:solidFill>
                  <a:srgbClr val="00B050"/>
                </a:solidFill>
              </a:rPr>
              <a:t> </a:t>
            </a:r>
          </a:p>
          <a:p>
            <a:pPr marL="457200" lvl="1" indent="0">
              <a:lnSpc>
                <a:spcPct val="100000"/>
              </a:lnSpc>
              <a:spcBef>
                <a:spcPts val="600"/>
              </a:spcBef>
              <a:buNone/>
            </a:pPr>
            <a:r>
              <a:rPr lang="en-US" sz="1600" dirty="0"/>
              <a:t>} }</a:t>
            </a:r>
          </a:p>
          <a:p>
            <a:pPr marL="457200" lvl="1" indent="0">
              <a:lnSpc>
                <a:spcPct val="100000"/>
              </a:lnSpc>
              <a:spcBef>
                <a:spcPts val="600"/>
              </a:spcBef>
              <a:buNone/>
            </a:pPr>
            <a:r>
              <a:rPr lang="en-US" sz="1600" b="1" dirty="0">
                <a:solidFill>
                  <a:srgbClr val="00B050"/>
                </a:solidFill>
              </a:rPr>
              <a:t>//testing</a:t>
            </a:r>
          </a:p>
          <a:p>
            <a:pPr marL="457200" lvl="1" indent="0">
              <a:lnSpc>
                <a:spcPct val="100000"/>
              </a:lnSpc>
              <a:spcBef>
                <a:spcPts val="600"/>
              </a:spcBef>
              <a:buNone/>
            </a:pPr>
            <a:r>
              <a:rPr lang="en-US" sz="1600" b="1" dirty="0">
                <a:solidFill>
                  <a:srgbClr val="FF0000"/>
                </a:solidFill>
              </a:rPr>
              <a:t>var</a:t>
            </a:r>
            <a:r>
              <a:rPr lang="en-US" sz="1600" dirty="0"/>
              <a:t> </a:t>
            </a:r>
            <a:r>
              <a:rPr lang="en-US" sz="1600" dirty="0" err="1"/>
              <a:t>directory_mydoc</a:t>
            </a:r>
            <a:r>
              <a:rPr lang="en-US" sz="1600" dirty="0"/>
              <a:t> = </a:t>
            </a:r>
            <a:r>
              <a:rPr lang="en-US" sz="1600" dirty="0" err="1"/>
              <a:t>Environment.GetFolderPath</a:t>
            </a:r>
            <a:r>
              <a:rPr lang="en-US" sz="1600" dirty="0"/>
              <a:t> (</a:t>
            </a:r>
            <a:r>
              <a:rPr lang="en-US" sz="1600" dirty="0" err="1"/>
              <a:t>Environment.SpecialFolder.MyDocuments</a:t>
            </a:r>
            <a:r>
              <a:rPr lang="en-US" sz="1600" dirty="0"/>
              <a:t>); </a:t>
            </a:r>
          </a:p>
          <a:p>
            <a:pPr marL="457200" lvl="1" indent="0">
              <a:lnSpc>
                <a:spcPct val="100000"/>
              </a:lnSpc>
              <a:spcBef>
                <a:spcPts val="600"/>
              </a:spcBef>
              <a:buNone/>
            </a:pPr>
            <a:r>
              <a:rPr lang="en-US" sz="1600" dirty="0" err="1"/>
              <a:t>ListFileDirectory</a:t>
            </a:r>
            <a:r>
              <a:rPr lang="en-US" sz="1600" dirty="0"/>
              <a:t>(</a:t>
            </a:r>
            <a:r>
              <a:rPr lang="en-US" sz="1600" dirty="0" err="1"/>
              <a:t>directory_mydoc</a:t>
            </a:r>
            <a:r>
              <a:rPr lang="en-US" sz="1600" dirty="0"/>
              <a:t>);</a:t>
            </a:r>
            <a:endParaRPr lang="vi-VN" sz="16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38</a:t>
            </a:fld>
            <a:endParaRPr lang="en-US"/>
          </a:p>
        </p:txBody>
      </p:sp>
      <p:sp>
        <p:nvSpPr>
          <p:cNvPr id="7" name="Rectangle 6"/>
          <p:cNvSpPr/>
          <p:nvPr/>
        </p:nvSpPr>
        <p:spPr>
          <a:xfrm>
            <a:off x="450574" y="1603513"/>
            <a:ext cx="7487478" cy="4611757"/>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06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Homework	</a:t>
            </a:r>
          </a:p>
        </p:txBody>
      </p:sp>
      <p:sp>
        <p:nvSpPr>
          <p:cNvPr id="3" name="Content Placeholder 2"/>
          <p:cNvSpPr>
            <a:spLocks noGrp="1"/>
          </p:cNvSpPr>
          <p:nvPr>
            <p:ph idx="1"/>
          </p:nvPr>
        </p:nvSpPr>
        <p:spPr/>
        <p:txBody>
          <a:bodyPr>
            <a:normAutofit/>
          </a:bodyPr>
          <a:lstStyle/>
          <a:p>
            <a:pPr>
              <a:lnSpc>
                <a:spcPct val="100000"/>
              </a:lnSpc>
            </a:pP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thực</a:t>
            </a:r>
            <a:r>
              <a:rPr lang="en-US" sz="2400" dirty="0"/>
              <a:t> </a:t>
            </a:r>
            <a:r>
              <a:rPr lang="en-US" sz="2400" dirty="0" err="1"/>
              <a:t>hiện</a:t>
            </a:r>
            <a:r>
              <a:rPr lang="en-US" sz="2400" dirty="0"/>
              <a:t> </a:t>
            </a:r>
            <a:r>
              <a:rPr lang="en-US" sz="2400" dirty="0" err="1"/>
              <a:t>xoá</a:t>
            </a:r>
            <a:r>
              <a:rPr lang="en-US" sz="2400" dirty="0"/>
              <a:t> file </a:t>
            </a:r>
            <a:r>
              <a:rPr lang="en-US" sz="2400" dirty="0" err="1"/>
              <a:t>và</a:t>
            </a:r>
            <a:r>
              <a:rPr lang="en-US" sz="2400" dirty="0"/>
              <a:t> </a:t>
            </a:r>
            <a:r>
              <a:rPr lang="en-US" sz="2400" dirty="0" err="1"/>
              <a:t>các</a:t>
            </a:r>
            <a:r>
              <a:rPr lang="en-US" sz="2400" dirty="0"/>
              <a:t> </a:t>
            </a:r>
            <a:r>
              <a:rPr lang="en-US" sz="2400" dirty="0" err="1"/>
              <a:t>thư</a:t>
            </a:r>
            <a:r>
              <a:rPr lang="en-US" sz="2400" dirty="0"/>
              <a:t> </a:t>
            </a:r>
            <a:r>
              <a:rPr lang="en-US" sz="2400" dirty="0" err="1"/>
              <a:t>mục</a:t>
            </a:r>
            <a:r>
              <a:rPr lang="en-US" sz="2400" dirty="0"/>
              <a:t> con </a:t>
            </a:r>
            <a:r>
              <a:rPr lang="en-US" sz="2400" dirty="0" err="1"/>
              <a:t>có</a:t>
            </a:r>
            <a:r>
              <a:rPr lang="en-US" sz="2400" dirty="0"/>
              <a:t> </a:t>
            </a:r>
            <a:r>
              <a:rPr lang="en-US" sz="2400" dirty="0" err="1"/>
              <a:t>trong</a:t>
            </a:r>
            <a:r>
              <a:rPr lang="en-US" sz="2400" dirty="0"/>
              <a:t> </a:t>
            </a:r>
            <a:r>
              <a:rPr lang="en-US" sz="2400" dirty="0" err="1"/>
              <a:t>một</a:t>
            </a:r>
            <a:r>
              <a:rPr lang="en-US" sz="2400" dirty="0"/>
              <a:t> </a:t>
            </a:r>
            <a:r>
              <a:rPr lang="en-US" sz="2400" dirty="0" err="1"/>
              <a:t>thư</a:t>
            </a:r>
            <a:r>
              <a:rPr lang="en-US" sz="2400" dirty="0"/>
              <a:t> </a:t>
            </a:r>
            <a:r>
              <a:rPr lang="en-US" sz="2400" dirty="0" err="1"/>
              <a:t>mục</a:t>
            </a:r>
            <a:r>
              <a:rPr lang="en-US" sz="2400" dirty="0"/>
              <a:t> </a:t>
            </a:r>
            <a:r>
              <a:rPr lang="en-US" sz="2400" dirty="0" err="1"/>
              <a:t>hiện</a:t>
            </a:r>
            <a:r>
              <a:rPr lang="en-US" sz="2400" dirty="0"/>
              <a:t> </a:t>
            </a:r>
            <a:r>
              <a:rPr lang="en-US" sz="2400" dirty="0" err="1"/>
              <a:t>hành</a:t>
            </a:r>
            <a:r>
              <a:rPr lang="en-US" sz="2400" dirty="0"/>
              <a:t>.</a:t>
            </a:r>
          </a:p>
          <a:p>
            <a:pPr>
              <a:lnSpc>
                <a:spcPct val="100000"/>
              </a:lnSpc>
            </a:pPr>
            <a:r>
              <a:rPr lang="en-US" sz="2400" dirty="0" err="1"/>
              <a:t>Viết</a:t>
            </a:r>
            <a:r>
              <a:rPr lang="en-US" sz="2400" dirty="0"/>
              <a:t> </a:t>
            </a:r>
            <a:r>
              <a:rPr lang="en-US" sz="2400" dirty="0" err="1"/>
              <a:t>trương</a:t>
            </a:r>
            <a:r>
              <a:rPr lang="en-US" sz="2400" dirty="0"/>
              <a:t> </a:t>
            </a:r>
            <a:r>
              <a:rPr lang="en-US" sz="2400" dirty="0" err="1"/>
              <a:t>trình</a:t>
            </a:r>
            <a:r>
              <a:rPr lang="en-US" sz="2400" dirty="0"/>
              <a:t> </a:t>
            </a:r>
            <a:r>
              <a:rPr lang="en-US" sz="2400" dirty="0" err="1"/>
              <a:t>tìm</a:t>
            </a:r>
            <a:r>
              <a:rPr lang="en-US" sz="2400" dirty="0"/>
              <a:t> </a:t>
            </a:r>
            <a:r>
              <a:rPr lang="en-US" sz="2400" dirty="0" err="1"/>
              <a:t>kiếm</a:t>
            </a:r>
            <a:r>
              <a:rPr lang="en-US" sz="2400" dirty="0"/>
              <a:t> </a:t>
            </a:r>
            <a:r>
              <a:rPr lang="en-US" sz="2400" dirty="0" err="1"/>
              <a:t>các</a:t>
            </a:r>
            <a:r>
              <a:rPr lang="en-US" sz="2400" dirty="0"/>
              <a:t> file </a:t>
            </a:r>
            <a:r>
              <a:rPr lang="en-US" sz="2400" dirty="0" err="1"/>
              <a:t>dựa</a:t>
            </a:r>
            <a:r>
              <a:rPr lang="en-US" sz="2400" dirty="0"/>
              <a:t> </a:t>
            </a:r>
            <a:r>
              <a:rPr lang="en-US" sz="2400" dirty="0" err="1"/>
              <a:t>trên</a:t>
            </a:r>
            <a:r>
              <a:rPr lang="en-US" sz="2400" dirty="0"/>
              <a:t> </a:t>
            </a:r>
            <a:r>
              <a:rPr lang="en-US" sz="2400" dirty="0" err="1"/>
              <a:t>phần</a:t>
            </a:r>
            <a:r>
              <a:rPr lang="en-US" sz="2400" dirty="0"/>
              <a:t> </a:t>
            </a:r>
            <a:r>
              <a:rPr lang="en-US" sz="2400" dirty="0" err="1"/>
              <a:t>mở</a:t>
            </a:r>
            <a:r>
              <a:rPr lang="en-US" sz="2400" dirty="0"/>
              <a:t> </a:t>
            </a:r>
            <a:r>
              <a:rPr lang="en-US" sz="2400" dirty="0" err="1"/>
              <a:t>rộng</a:t>
            </a:r>
            <a:r>
              <a:rPr lang="en-US" sz="2400" dirty="0"/>
              <a:t> </a:t>
            </a:r>
            <a:r>
              <a:rPr lang="en-US" sz="2400" dirty="0" err="1"/>
              <a:t>của</a:t>
            </a:r>
            <a:r>
              <a:rPr lang="en-US" sz="2400" dirty="0"/>
              <a:t> file.</a:t>
            </a:r>
          </a:p>
          <a:p>
            <a:pPr>
              <a:lnSpc>
                <a:spcPct val="100000"/>
              </a:lnSpc>
            </a:pPr>
            <a:endParaRPr lang="en-US" sz="2400" dirty="0"/>
          </a:p>
          <a:p>
            <a:pPr>
              <a:lnSpc>
                <a:spcPct val="100000"/>
              </a:lnSpc>
              <a:buFont typeface="Wingdings 2" pitchFamily="18" charset="2"/>
              <a:buChar char="C"/>
            </a:pPr>
            <a:r>
              <a:rPr lang="en-US" sz="2400" dirty="0">
                <a:solidFill>
                  <a:srgbClr val="FF0000"/>
                </a:solidFill>
              </a:rPr>
              <a:t>Public</a:t>
            </a:r>
            <a:r>
              <a:rPr lang="en-US" sz="2400" dirty="0"/>
              <a:t> </a:t>
            </a:r>
            <a:r>
              <a:rPr lang="en-US" sz="2400" dirty="0" err="1">
                <a:solidFill>
                  <a:srgbClr val="FF0000"/>
                </a:solidFill>
              </a:rPr>
              <a:t>boolean</a:t>
            </a:r>
            <a:r>
              <a:rPr lang="en-US" sz="2400" dirty="0"/>
              <a:t> </a:t>
            </a:r>
            <a:r>
              <a:rPr lang="en-US" sz="2400" dirty="0" err="1"/>
              <a:t>deleteAllFile</a:t>
            </a:r>
            <a:r>
              <a:rPr lang="en-US" sz="2400" dirty="0"/>
              <a:t>(</a:t>
            </a:r>
            <a:r>
              <a:rPr lang="en-US" sz="2400" dirty="0">
                <a:solidFill>
                  <a:srgbClr val="000099"/>
                </a:solidFill>
              </a:rPr>
              <a:t>String</a:t>
            </a:r>
            <a:r>
              <a:rPr lang="en-US" sz="2400" dirty="0"/>
              <a:t> path){}</a:t>
            </a:r>
          </a:p>
          <a:p>
            <a:pPr>
              <a:lnSpc>
                <a:spcPct val="100000"/>
              </a:lnSpc>
              <a:buFont typeface="Wingdings 2" pitchFamily="18" charset="2"/>
              <a:buChar char="C"/>
            </a:pPr>
            <a:r>
              <a:rPr lang="en-US" sz="2400" dirty="0">
                <a:solidFill>
                  <a:srgbClr val="FF0000"/>
                </a:solidFill>
              </a:rPr>
              <a:t>Public</a:t>
            </a:r>
            <a:r>
              <a:rPr lang="en-US" sz="2400" dirty="0"/>
              <a:t> </a:t>
            </a:r>
            <a:r>
              <a:rPr lang="en-US" sz="2400" dirty="0">
                <a:solidFill>
                  <a:srgbClr val="FF0000"/>
                </a:solidFill>
              </a:rPr>
              <a:t>void</a:t>
            </a:r>
            <a:r>
              <a:rPr lang="en-US" sz="2400" dirty="0"/>
              <a:t> </a:t>
            </a:r>
            <a:r>
              <a:rPr lang="en-US" sz="2400" dirty="0" err="1"/>
              <a:t>findAll</a:t>
            </a:r>
            <a:r>
              <a:rPr lang="en-US" sz="2400" dirty="0"/>
              <a:t>(</a:t>
            </a:r>
            <a:r>
              <a:rPr lang="en-US" sz="2400" dirty="0">
                <a:solidFill>
                  <a:srgbClr val="000099"/>
                </a:solidFill>
              </a:rPr>
              <a:t>String</a:t>
            </a:r>
            <a:r>
              <a:rPr lang="en-US" sz="2400" dirty="0"/>
              <a:t> path, </a:t>
            </a:r>
            <a:r>
              <a:rPr lang="en-US" sz="2400" dirty="0">
                <a:solidFill>
                  <a:srgbClr val="000099"/>
                </a:solidFill>
              </a:rPr>
              <a:t>String</a:t>
            </a:r>
            <a:r>
              <a:rPr lang="en-US" sz="2400" dirty="0"/>
              <a:t> extension){}</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39</a:t>
            </a:fld>
            <a:endParaRPr lang="en-US"/>
          </a:p>
        </p:txBody>
      </p:sp>
    </p:spTree>
    <p:extLst>
      <p:ext uri="{BB962C8B-B14F-4D97-AF65-F5344CB8AC3E}">
        <p14:creationId xmlns:p14="http://schemas.microsoft.com/office/powerpoint/2010/main" val="147169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r>
              <a:rPr lang="vi-VN" b="1" dirty="0">
                <a:solidFill>
                  <a:srgbClr val="FF0000"/>
                </a:solidFill>
              </a:rPr>
              <a:t>Reg</a:t>
            </a:r>
            <a:r>
              <a:rPr lang="vi-VN" b="1" dirty="0"/>
              <a:t>ular </a:t>
            </a:r>
            <a:r>
              <a:rPr lang="vi-VN" b="1" dirty="0">
                <a:solidFill>
                  <a:srgbClr val="FF0000"/>
                </a:solidFill>
              </a:rPr>
              <a:t>Ex</a:t>
            </a:r>
            <a:r>
              <a:rPr lang="vi-VN" b="1" dirty="0"/>
              <a:t>pression</a:t>
            </a:r>
            <a:r>
              <a:rPr lang="vi-VN" dirty="0"/>
              <a:t> </a:t>
            </a:r>
            <a:r>
              <a:rPr lang="vi-VN" dirty="0">
                <a:solidFill>
                  <a:srgbClr val="FF0000"/>
                </a:solidFill>
              </a:rPr>
              <a:t>Biểu thức chính quy</a:t>
            </a:r>
            <a:r>
              <a:rPr lang="vi-VN" dirty="0"/>
              <a:t>, là một cấu trúc rất mạnh để mô tả một chuỗi theo cách thống nhất chung.</a:t>
            </a:r>
          </a:p>
          <a:p>
            <a:pPr>
              <a:lnSpc>
                <a:spcPct val="100000"/>
              </a:lnSpc>
            </a:pPr>
            <a:r>
              <a:rPr lang="vi-VN" b="1" dirty="0"/>
              <a:t>Regular Expression </a:t>
            </a:r>
            <a:r>
              <a:rPr lang="vi-VN" dirty="0"/>
              <a:t>bao gồm tập hợp các ký tự, toán tử hay ký hiệu toán học nhằm biểu thị một chuỗi theo cấu trúc chung</a:t>
            </a:r>
            <a:r>
              <a:rPr lang="en-US" dirty="0"/>
              <a:t>.</a:t>
            </a:r>
          </a:p>
          <a:p>
            <a:pPr>
              <a:lnSpc>
                <a:spcPct val="100000"/>
              </a:lnSpc>
            </a:pPr>
            <a:r>
              <a:rPr lang="vi-VN" b="1" dirty="0"/>
              <a:t>Regular Expression </a:t>
            </a:r>
            <a:r>
              <a:rPr lang="vi-VN" dirty="0"/>
              <a:t>là một tập khuôn mẫu định dạng chuỗi. Nhằm tìm kiếm chuỗi con một cách dễ dàng từ cấu trúc định dạng</a:t>
            </a: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4</a:t>
            </a:fld>
            <a:endParaRPr lang="en-US"/>
          </a:p>
        </p:txBody>
      </p:sp>
    </p:spTree>
    <p:extLst>
      <p:ext uri="{BB962C8B-B14F-4D97-AF65-F5344CB8AC3E}">
        <p14:creationId xmlns:p14="http://schemas.microsoft.com/office/powerpoint/2010/main" val="1643373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chor="ctr">
            <a:normAutofit/>
          </a:bodyPr>
          <a:lstStyle/>
          <a:p>
            <a:pPr marL="0" indent="0" algn="ctr">
              <a:buNone/>
            </a:pPr>
            <a:r>
              <a:rPr lang="en-US" sz="16600" dirty="0"/>
              <a:t>Q &amp; A</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40</a:t>
            </a:fld>
            <a:endParaRPr lang="en-US"/>
          </a:p>
        </p:txBody>
      </p:sp>
    </p:spTree>
    <p:extLst>
      <p:ext uri="{BB962C8B-B14F-4D97-AF65-F5344CB8AC3E}">
        <p14:creationId xmlns:p14="http://schemas.microsoft.com/office/powerpoint/2010/main" val="167489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lnSpcReduction="10000"/>
          </a:bodyPr>
          <a:lstStyle/>
          <a:p>
            <a:r>
              <a:rPr lang="en-US" sz="2400" dirty="0" err="1"/>
              <a:t>Ví</a:t>
            </a:r>
            <a:r>
              <a:rPr lang="en-US" sz="2400" dirty="0"/>
              <a:t> </a:t>
            </a:r>
            <a:r>
              <a:rPr lang="vi-VN" sz="2400" dirty="0"/>
              <a:t>dụ mẫu </a:t>
            </a:r>
            <a:r>
              <a:rPr lang="en-US" sz="2400" dirty="0" err="1"/>
              <a:t>về</a:t>
            </a:r>
            <a:r>
              <a:rPr lang="vi-VN" sz="2400" dirty="0"/>
              <a:t> </a:t>
            </a:r>
            <a:r>
              <a:rPr lang="vi-VN" sz="2400" b="1" dirty="0"/>
              <a:t>Regular Expression</a:t>
            </a:r>
            <a:endParaRPr lang="vi-VN" sz="2400" dirty="0"/>
          </a:p>
          <a:p>
            <a:pPr>
              <a:buFont typeface="Courier New" pitchFamily="49" charset="0"/>
              <a:buChar char="o"/>
            </a:pPr>
            <a:r>
              <a:rPr lang="vi-VN" sz="2000" dirty="0"/>
              <a:t>Chuỗi mẫu:</a:t>
            </a:r>
            <a:endParaRPr lang="en-US" sz="2000" dirty="0"/>
          </a:p>
          <a:p>
            <a:pPr marL="0" indent="0">
              <a:buNone/>
            </a:pPr>
            <a:r>
              <a:rPr lang="en-US" sz="2000" b="1" dirty="0">
                <a:solidFill>
                  <a:srgbClr val="FF0000"/>
                </a:solidFill>
              </a:rPr>
              <a:t>-fit.hcmuaf.edu.vn-03102020-</a:t>
            </a:r>
          </a:p>
          <a:p>
            <a:pPr marL="0" indent="0">
              <a:buNone/>
            </a:pPr>
            <a:r>
              <a:rPr lang="en-US" sz="2000" b="1" dirty="0"/>
              <a:t>Pattern:</a:t>
            </a:r>
          </a:p>
          <a:p>
            <a:pPr marL="0" indent="0">
              <a:buNone/>
            </a:pPr>
            <a:r>
              <a:rPr lang="en-US" sz="2000" dirty="0"/>
              <a:t>\d{8}</a:t>
            </a:r>
          </a:p>
          <a:p>
            <a:pPr marL="0" indent="0">
              <a:buNone/>
            </a:pPr>
            <a:r>
              <a:rPr lang="en-US" sz="2000" b="1" dirty="0" err="1"/>
              <a:t>Kết</a:t>
            </a:r>
            <a:r>
              <a:rPr lang="en-US" sz="2000" b="1" dirty="0"/>
              <a:t> </a:t>
            </a:r>
            <a:r>
              <a:rPr lang="en-US" sz="2000" b="1" dirty="0" err="1"/>
              <a:t>quả</a:t>
            </a:r>
            <a:r>
              <a:rPr lang="en-US" sz="2000" b="1" dirty="0"/>
              <a:t> </a:t>
            </a:r>
            <a:r>
              <a:rPr lang="en-US" sz="2000" b="1" dirty="0" err="1"/>
              <a:t>tìm</a:t>
            </a:r>
            <a:r>
              <a:rPr lang="en-US" sz="2000" b="1" dirty="0"/>
              <a:t> </a:t>
            </a:r>
            <a:r>
              <a:rPr lang="en-US" sz="2000" b="1" dirty="0" err="1"/>
              <a:t>kiếm</a:t>
            </a:r>
            <a:r>
              <a:rPr lang="en-US" sz="2000" b="1" dirty="0"/>
              <a:t>:</a:t>
            </a:r>
          </a:p>
          <a:p>
            <a:pPr>
              <a:buFont typeface="Wingdings 2" pitchFamily="18" charset="2"/>
              <a:buChar char=""/>
            </a:pPr>
            <a:r>
              <a:rPr lang="en-US" sz="2000" i="1" u="sng" dirty="0"/>
              <a:t>03102020</a:t>
            </a:r>
          </a:p>
          <a:p>
            <a:pPr marL="0" indent="0">
              <a:buNone/>
            </a:pPr>
            <a:r>
              <a:rPr lang="en-US" sz="1800" b="1" dirty="0"/>
              <a:t>T</a:t>
            </a:r>
            <a:r>
              <a:rPr lang="vi-VN" sz="1800" b="1" dirty="0"/>
              <a:t>rong đó</a:t>
            </a:r>
            <a:r>
              <a:rPr lang="en-US" sz="1800" b="1" dirty="0"/>
              <a:t>:</a:t>
            </a:r>
            <a:endParaRPr lang="vi-VN" sz="1800" b="1" dirty="0"/>
          </a:p>
          <a:p>
            <a:pPr marL="457200" lvl="1" indent="0">
              <a:buNone/>
            </a:pPr>
            <a:r>
              <a:rPr lang="vi-VN" sz="1800" b="1" dirty="0"/>
              <a:t>\d</a:t>
            </a:r>
            <a:r>
              <a:rPr lang="vi-VN" sz="1800" dirty="0"/>
              <a:t> là ký hiệu biểu thị cho số</a:t>
            </a:r>
          </a:p>
          <a:p>
            <a:pPr marL="457200" lvl="1" indent="0">
              <a:buNone/>
            </a:pPr>
            <a:r>
              <a:rPr lang="vi-VN" sz="1800" b="1" dirty="0"/>
              <a:t>{8}</a:t>
            </a:r>
            <a:r>
              <a:rPr lang="vi-VN" sz="1800" dirty="0"/>
              <a:t> là biểu thị ký tự trước đó xuất hiện 8 lần</a:t>
            </a:r>
          </a:p>
          <a:p>
            <a:pPr marL="457200" lvl="1" indent="0">
              <a:buNone/>
            </a:pPr>
            <a:r>
              <a:rPr lang="vi-VN" sz="1800" dirty="0"/>
              <a:t>Vậy có thể đọc câu pattern này là: </a:t>
            </a:r>
            <a:r>
              <a:rPr lang="vi-VN" sz="1800" b="1" dirty="0"/>
              <a:t>Tìm ra chuỗi con là dãy 8 số liên tiếp nhau</a:t>
            </a:r>
            <a:r>
              <a:rPr lang="vi-VN" sz="1800" dirty="0"/>
              <a:t>.</a:t>
            </a:r>
          </a:p>
          <a:p>
            <a:pPr marL="457200" lvl="1" indent="0">
              <a:buNone/>
            </a:pPr>
            <a:r>
              <a:rPr lang="vi-VN" sz="1800" dirty="0"/>
              <a:t>&gt;&gt;&gt; kết quả là trùng khớp.</a:t>
            </a:r>
            <a:endParaRPr lang="en-US" sz="1800" dirty="0"/>
          </a:p>
          <a:p>
            <a:pPr marL="457200" lvl="1" indent="0">
              <a:buNone/>
            </a:pPr>
            <a:r>
              <a:rPr lang="en-US" sz="1800" dirty="0">
                <a:solidFill>
                  <a:srgbClr val="FF0000"/>
                </a:solidFill>
              </a:rPr>
              <a:t>{6} ????????</a:t>
            </a:r>
            <a:endParaRPr lang="vi-VN" sz="1800" dirty="0">
              <a:solidFill>
                <a:srgbClr val="FF0000"/>
              </a:solidFill>
            </a:endParaRPr>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5</a:t>
            </a:fld>
            <a:endParaRPr lang="en-US"/>
          </a:p>
        </p:txBody>
      </p:sp>
    </p:spTree>
    <p:extLst>
      <p:ext uri="{BB962C8B-B14F-4D97-AF65-F5344CB8AC3E}">
        <p14:creationId xmlns:p14="http://schemas.microsoft.com/office/powerpoint/2010/main" val="409499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21288" y="1095780"/>
            <a:ext cx="8353118" cy="4972001"/>
          </a:xfrm>
        </p:spPr>
        <p:txBody>
          <a:bodyPr>
            <a:normAutofit/>
          </a:bodyPr>
          <a:lstStyle/>
          <a:p>
            <a:r>
              <a:rPr lang="en-US" sz="2000"/>
              <a:t>Bảng các ký hiệu Regular Expression thông dụng</a:t>
            </a:r>
          </a:p>
          <a:p>
            <a:endParaRPr lang="vi-VN" sz="1800"/>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6</a:t>
            </a:fld>
            <a:endParaRPr lang="en-US"/>
          </a:p>
        </p:txBody>
      </p:sp>
      <p:pic>
        <p:nvPicPr>
          <p:cNvPr id="1026" name="Picture 2" descr="C:\Users\Admin\Desktop\1_Regular Expression trong C#_Howkteam_com.png"/>
          <p:cNvPicPr>
            <a:picLocks noChangeAspect="1" noChangeArrowheads="1"/>
          </p:cNvPicPr>
          <p:nvPr/>
        </p:nvPicPr>
        <p:blipFill rotWithShape="1">
          <a:blip r:embed="rId2">
            <a:extLst>
              <a:ext uri="{28A0092B-C50C-407E-A947-70E740481C1C}">
                <a14:useLocalDpi xmlns:a14="http://schemas.microsoft.com/office/drawing/2010/main" val="0"/>
              </a:ext>
            </a:extLst>
          </a:blip>
          <a:srcRect b="15050"/>
          <a:stretch/>
        </p:blipFill>
        <p:spPr bwMode="auto">
          <a:xfrm>
            <a:off x="291178" y="1601565"/>
            <a:ext cx="6783322" cy="47548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638786" y="1667296"/>
            <a:ext cx="384865" cy="370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30320" y="5854890"/>
            <a:ext cx="818866" cy="1003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C#</a:t>
            </a:r>
          </a:p>
        </p:txBody>
      </p:sp>
    </p:spTree>
    <p:extLst>
      <p:ext uri="{BB962C8B-B14F-4D97-AF65-F5344CB8AC3E}">
        <p14:creationId xmlns:p14="http://schemas.microsoft.com/office/powerpoint/2010/main" val="332056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r>
              <a:rPr lang="en-US" sz="1800"/>
              <a:t>Bảng các ký hiệu Regular Expression thông dụng</a:t>
            </a:r>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7</a:t>
            </a:fld>
            <a:endParaRPr lang="en-US"/>
          </a:p>
        </p:txBody>
      </p:sp>
      <p:sp>
        <p:nvSpPr>
          <p:cNvPr id="8" name="Rectangle 7"/>
          <p:cNvSpPr/>
          <p:nvPr/>
        </p:nvSpPr>
        <p:spPr>
          <a:xfrm>
            <a:off x="7465325" y="928048"/>
            <a:ext cx="337362" cy="272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050A025-4881-4BFA-9D9A-02F6C255637F}"/>
              </a:ext>
            </a:extLst>
          </p:cNvPr>
          <p:cNvPicPr>
            <a:picLocks noChangeAspect="1"/>
          </p:cNvPicPr>
          <p:nvPr/>
        </p:nvPicPr>
        <p:blipFill>
          <a:blip r:embed="rId2"/>
          <a:stretch>
            <a:fillRect/>
          </a:stretch>
        </p:blipFill>
        <p:spPr>
          <a:xfrm>
            <a:off x="538347" y="1763924"/>
            <a:ext cx="7800975" cy="3838575"/>
          </a:xfrm>
          <a:prstGeom prst="rect">
            <a:avLst/>
          </a:prstGeom>
        </p:spPr>
      </p:pic>
    </p:spTree>
    <p:extLst>
      <p:ext uri="{BB962C8B-B14F-4D97-AF65-F5344CB8AC3E}">
        <p14:creationId xmlns:p14="http://schemas.microsoft.com/office/powerpoint/2010/main" val="47908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r>
              <a:rPr lang="en-US" sz="2400" dirty="0" err="1"/>
              <a:t>Một</a:t>
            </a:r>
            <a:r>
              <a:rPr lang="en-US" sz="2400" dirty="0"/>
              <a:t> </a:t>
            </a:r>
            <a:r>
              <a:rPr lang="en-US" sz="2400" dirty="0" err="1"/>
              <a:t>số</a:t>
            </a:r>
            <a:r>
              <a:rPr lang="en-US" sz="2400" dirty="0"/>
              <a:t> </a:t>
            </a:r>
            <a:r>
              <a:rPr lang="en-US" sz="2400" dirty="0" err="1"/>
              <a:t>lớp</a:t>
            </a:r>
            <a:r>
              <a:rPr lang="en-US" sz="2400" dirty="0"/>
              <a:t> </a:t>
            </a:r>
            <a:r>
              <a:rPr lang="en-US" sz="2400" dirty="0" err="1"/>
              <a:t>hỗ</a:t>
            </a:r>
            <a:r>
              <a:rPr lang="en-US" sz="2400" dirty="0"/>
              <a:t> </a:t>
            </a:r>
            <a:r>
              <a:rPr lang="en-US" sz="2400" dirty="0" err="1"/>
              <a:t>trợ</a:t>
            </a:r>
            <a:r>
              <a:rPr lang="en-US" sz="2400" dirty="0"/>
              <a:t> </a:t>
            </a:r>
            <a:r>
              <a:rPr lang="en-US" sz="2400" dirty="0" err="1"/>
              <a:t>trong</a:t>
            </a:r>
            <a:r>
              <a:rPr lang="en-US" sz="2400" dirty="0"/>
              <a:t> </a:t>
            </a:r>
            <a:r>
              <a:rPr lang="en-US" sz="2400" b="1" dirty="0"/>
              <a:t>Regular Expression</a:t>
            </a:r>
          </a:p>
          <a:p>
            <a:endParaRPr lang="en-US" sz="2400" b="1" dirty="0"/>
          </a:p>
          <a:p>
            <a:pPr>
              <a:lnSpc>
                <a:spcPct val="100000"/>
              </a:lnSpc>
              <a:spcBef>
                <a:spcPts val="600"/>
              </a:spcBef>
              <a:spcAft>
                <a:spcPts val="600"/>
              </a:spcAft>
            </a:pPr>
            <a:r>
              <a:rPr lang="vi-VN" sz="2000" b="1" dirty="0"/>
              <a:t>Match và MatchCollection</a:t>
            </a:r>
          </a:p>
          <a:p>
            <a:pPr>
              <a:lnSpc>
                <a:spcPct val="100000"/>
              </a:lnSpc>
              <a:spcBef>
                <a:spcPts val="600"/>
              </a:spcBef>
              <a:spcAft>
                <a:spcPts val="600"/>
              </a:spcAft>
            </a:pPr>
            <a:r>
              <a:rPr lang="vi-VN" sz="2000" dirty="0"/>
              <a:t>Khi áp dụng một biểu thức quy tắc lên một chuỗi mẫu nào đó thì kết quả trả về có thể là nhiều chuỗi con thoả mãn biểu thức quy tắc trên. Khi đó các chuỗi con sẽ được lưu vào trong 1 tập hợp có tên là </a:t>
            </a:r>
            <a:r>
              <a:rPr lang="vi-VN" sz="2000" dirty="0">
                <a:solidFill>
                  <a:srgbClr val="FF0000"/>
                </a:solidFill>
              </a:rPr>
              <a:t>MatchCollection</a:t>
            </a:r>
            <a:r>
              <a:rPr lang="vi-VN" sz="2000" dirty="0"/>
              <a:t>, mỗi phần tử trong tập hợp là 1 biến có kiểu </a:t>
            </a:r>
            <a:r>
              <a:rPr lang="vi-VN" sz="2000" dirty="0">
                <a:solidFill>
                  <a:srgbClr val="FF0000"/>
                </a:solidFill>
              </a:rPr>
              <a:t>Match</a:t>
            </a:r>
            <a:r>
              <a:rPr lang="vi-VN" sz="2000" dirty="0"/>
              <a:t>.</a:t>
            </a:r>
          </a:p>
          <a:p>
            <a:pPr>
              <a:lnSpc>
                <a:spcPct val="100000"/>
              </a:lnSpc>
              <a:spcBef>
                <a:spcPts val="600"/>
              </a:spcBef>
              <a:spcAft>
                <a:spcPts val="600"/>
              </a:spcAft>
            </a:pPr>
            <a:r>
              <a:rPr lang="vi-VN" sz="2000" dirty="0"/>
              <a:t>MatchCollection là 1 kiểu tập hợp chứa danh sách các đối tượng kiểu Match. Vì đây cũng là 1 tập hợp bình thường nên có thể thao tác như các tập hợp khác.</a:t>
            </a:r>
            <a:endParaRPr lang="en-US" sz="2000" dirty="0"/>
          </a:p>
          <a:p>
            <a:pPr>
              <a:lnSpc>
                <a:spcPct val="100000"/>
              </a:lnSpc>
              <a:spcBef>
                <a:spcPts val="600"/>
              </a:spcBef>
              <a:spcAft>
                <a:spcPts val="600"/>
              </a:spcAft>
            </a:pPr>
            <a:r>
              <a:rPr lang="vi-VN" sz="2000" dirty="0"/>
              <a:t>Một đối tượng kiểu Match sẽ chứa 1 chuỗi con kết quả, để xem chuỗi con kết quả này ta sẽ gọi phương thức </a:t>
            </a:r>
            <a:r>
              <a:rPr lang="vi-VN" sz="2000" b="1" dirty="0"/>
              <a:t>ToString()</a:t>
            </a:r>
            <a:r>
              <a:rPr lang="vi-VN" sz="2000" dirty="0"/>
              <a:t>. </a:t>
            </a:r>
            <a:r>
              <a:rPr lang="en-US" sz="2000" dirty="0" err="1"/>
              <a:t>Xem</a:t>
            </a:r>
            <a:r>
              <a:rPr lang="en-US" sz="2000" dirty="0"/>
              <a:t> </a:t>
            </a:r>
            <a:r>
              <a:rPr lang="en-US" sz="2000" dirty="0" err="1"/>
              <a:t>bảng</a:t>
            </a:r>
            <a:r>
              <a:rPr lang="en-US" sz="2000" dirty="0"/>
              <a:t> </a:t>
            </a:r>
            <a:r>
              <a:rPr lang="en-US" sz="2000" dirty="0" err="1"/>
              <a:t>bên</a:t>
            </a:r>
            <a:r>
              <a:rPr lang="en-US" sz="2000" dirty="0"/>
              <a:t> </a:t>
            </a:r>
            <a:r>
              <a:rPr lang="en-US" sz="2000" dirty="0" err="1"/>
              <a:t>dưới</a:t>
            </a:r>
            <a:r>
              <a:rPr lang="en-US" sz="2000" dirty="0"/>
              <a:t> </a:t>
            </a:r>
            <a:r>
              <a:rPr lang="en-US" sz="2000" dirty="0" err="1"/>
              <a:t>để</a:t>
            </a:r>
            <a:r>
              <a:rPr lang="en-US" sz="2000" dirty="0"/>
              <a:t> </a:t>
            </a:r>
            <a:r>
              <a:rPr lang="en-US" sz="2000" dirty="0" err="1"/>
              <a:t>nắm</a:t>
            </a:r>
            <a:r>
              <a:rPr lang="en-US" sz="2000" dirty="0"/>
              <a:t> </a:t>
            </a:r>
            <a:r>
              <a:rPr lang="en-US" sz="2000" dirty="0" err="1"/>
              <a:t>rõ</a:t>
            </a:r>
            <a:r>
              <a:rPr lang="en-US" sz="2000" dirty="0"/>
              <a:t> </a:t>
            </a:r>
            <a:r>
              <a:rPr lang="en-US" sz="2000" dirty="0" err="1"/>
              <a:t>các</a:t>
            </a:r>
            <a:r>
              <a:rPr lang="en-US" sz="2000" dirty="0"/>
              <a:t> </a:t>
            </a:r>
            <a:r>
              <a:rPr lang="en-US" sz="2000" dirty="0" err="1"/>
              <a:t>phương</a:t>
            </a:r>
            <a:r>
              <a:rPr lang="en-US" sz="2000" dirty="0"/>
              <a:t> </a:t>
            </a:r>
            <a:r>
              <a:rPr lang="en-US" sz="2000" dirty="0" err="1"/>
              <a:t>thức</a:t>
            </a:r>
            <a:r>
              <a:rPr lang="en-US" sz="2000" dirty="0"/>
              <a:t> </a:t>
            </a:r>
            <a:r>
              <a:rPr lang="en-US" sz="2000" dirty="0" err="1"/>
              <a:t>hỗ</a:t>
            </a:r>
            <a:r>
              <a:rPr lang="en-US" sz="2000" dirty="0"/>
              <a:t> </a:t>
            </a:r>
            <a:r>
              <a:rPr lang="en-US" sz="2000" dirty="0" err="1"/>
              <a:t>trợ</a:t>
            </a:r>
            <a:r>
              <a:rPr lang="en-US" sz="2000" dirty="0"/>
              <a:t>.</a:t>
            </a:r>
            <a:endParaRPr lang="vi-VN" sz="2000" dirty="0"/>
          </a:p>
          <a:p>
            <a:endParaRPr lang="vi-VN" sz="1800" dirty="0"/>
          </a:p>
          <a:p>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8</a:t>
            </a:fld>
            <a:endParaRPr lang="en-US"/>
          </a:p>
        </p:txBody>
      </p:sp>
    </p:spTree>
    <p:extLst>
      <p:ext uri="{BB962C8B-B14F-4D97-AF65-F5344CB8AC3E}">
        <p14:creationId xmlns:p14="http://schemas.microsoft.com/office/powerpoint/2010/main" val="421736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Regular Expression trong C#</a:t>
            </a:r>
          </a:p>
        </p:txBody>
      </p:sp>
      <p:sp>
        <p:nvSpPr>
          <p:cNvPr id="3" name="Content Placeholder 2"/>
          <p:cNvSpPr>
            <a:spLocks noGrp="1"/>
          </p:cNvSpPr>
          <p:nvPr>
            <p:ph idx="1"/>
          </p:nvPr>
        </p:nvSpPr>
        <p:spPr>
          <a:xfrm>
            <a:off x="162232" y="1204962"/>
            <a:ext cx="8353118" cy="4972001"/>
          </a:xfrm>
        </p:spPr>
        <p:txBody>
          <a:bodyPr>
            <a:normAutofit/>
          </a:bodyPr>
          <a:lstStyle/>
          <a:p>
            <a:endParaRPr lang="vi-VN" sz="1800"/>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9</a:t>
            </a:fld>
            <a:endParaRPr lang="en-US"/>
          </a:p>
        </p:txBody>
      </p:sp>
      <p:pic>
        <p:nvPicPr>
          <p:cNvPr id="3075" name="Picture 3" descr="C:\Users\Admin\Desktop\25_Regular Expression trong C#_Howkteam_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21" y="914400"/>
            <a:ext cx="7441113"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3677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4898</TotalTime>
  <Words>4650</Words>
  <Application>Microsoft Office PowerPoint</Application>
  <PresentationFormat>On-screen Show (4:3)</PresentationFormat>
  <Paragraphs>530</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Arial</vt:lpstr>
      <vt:lpstr>Calibri</vt:lpstr>
      <vt:lpstr>Courier New</vt:lpstr>
      <vt:lpstr>SFMono-Regular</vt:lpstr>
      <vt:lpstr>Tahoma</vt:lpstr>
      <vt:lpstr>Wingdings</vt:lpstr>
      <vt:lpstr>Wingdings 2</vt:lpstr>
      <vt:lpstr>Office Theme</vt:lpstr>
      <vt:lpstr>C# (Tiếp theo)</vt:lpstr>
      <vt:lpstr>Nội dung bài cũ (tuần trước)</vt:lpstr>
      <vt:lpstr>Nội dung chính</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Regular Expression trong C#</vt:lpstr>
      <vt:lpstr>Exception Handling trong C#</vt:lpstr>
      <vt:lpstr>Exception Handling trong C#</vt:lpstr>
      <vt:lpstr>Exception Handling trong C#</vt:lpstr>
      <vt:lpstr>Exception Handling trong C#</vt:lpstr>
      <vt:lpstr>Exception Handling trong C#</vt:lpstr>
      <vt:lpstr>Exception Handling trong C#</vt:lpstr>
      <vt:lpstr>Exception Handling trong C#</vt:lpstr>
      <vt:lpstr>Exception Handling trong C#</vt:lpstr>
      <vt:lpstr>Exception Handling trong C#</vt:lpstr>
      <vt:lpstr>File/IO trong C#</vt:lpstr>
      <vt:lpstr>File/IO trong C#</vt:lpstr>
      <vt:lpstr>File/IO trong C#</vt:lpstr>
      <vt:lpstr>File/IO trong C#</vt:lpstr>
      <vt:lpstr>File/IO trong C#</vt:lpstr>
      <vt:lpstr>File/IO trong C#</vt:lpstr>
      <vt:lpstr>File/IO trong C#</vt:lpstr>
      <vt:lpstr>File/IO trong C#</vt:lpstr>
      <vt:lpstr>File/IO trong C#</vt:lpstr>
      <vt:lpstr>File/IO trong C#</vt:lpstr>
      <vt:lpstr>File/IO trong C#</vt:lpstr>
      <vt:lpstr>File/IO trong C#</vt:lpstr>
      <vt:lpstr>Homework </vt:lpstr>
      <vt:lpstr>PowerPoint Presentation</vt:lpstr>
    </vt:vector>
  </TitlesOfParts>
  <Company>Unknown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phan dinh</dc:creator>
  <cp:lastModifiedBy>Toàn Võ Tấn</cp:lastModifiedBy>
  <cp:revision>371</cp:revision>
  <dcterms:created xsi:type="dcterms:W3CDTF">2015-08-05T07:41:29Z</dcterms:created>
  <dcterms:modified xsi:type="dcterms:W3CDTF">2021-10-12T17:56:51Z</dcterms:modified>
</cp:coreProperties>
</file>