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94" r:id="rId3"/>
    <p:sldId id="334" r:id="rId4"/>
    <p:sldId id="359" r:id="rId5"/>
    <p:sldId id="374" r:id="rId6"/>
    <p:sldId id="375" r:id="rId7"/>
    <p:sldId id="376" r:id="rId8"/>
    <p:sldId id="377" r:id="rId9"/>
    <p:sldId id="378" r:id="rId10"/>
    <p:sldId id="371" r:id="rId11"/>
    <p:sldId id="360" r:id="rId12"/>
    <p:sldId id="361" r:id="rId13"/>
    <p:sldId id="362" r:id="rId14"/>
    <p:sldId id="363" r:id="rId15"/>
    <p:sldId id="372" r:id="rId16"/>
    <p:sldId id="373" r:id="rId17"/>
    <p:sldId id="364" r:id="rId18"/>
    <p:sldId id="379" r:id="rId19"/>
    <p:sldId id="380" r:id="rId20"/>
    <p:sldId id="381" r:id="rId21"/>
    <p:sldId id="365" r:id="rId22"/>
    <p:sldId id="382" r:id="rId23"/>
    <p:sldId id="383" r:id="rId24"/>
    <p:sldId id="384" r:id="rId25"/>
    <p:sldId id="385" r:id="rId26"/>
    <p:sldId id="387" r:id="rId27"/>
    <p:sldId id="388" r:id="rId28"/>
    <p:sldId id="386" r:id="rId29"/>
    <p:sldId id="389" r:id="rId30"/>
    <p:sldId id="390" r:id="rId31"/>
    <p:sldId id="392" r:id="rId32"/>
    <p:sldId id="393" r:id="rId33"/>
    <p:sldId id="366" r:id="rId34"/>
    <p:sldId id="315"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5426"/>
    <a:srgbClr val="000099"/>
    <a:srgbClr val="E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B6A7C-339D-4E70-857F-EECD628AE47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4F954F4-4A23-48F0-98FA-CFB060468F6B}">
      <dgm:prSet phldrT="[Text]"/>
      <dgm:spPr>
        <a:solidFill>
          <a:srgbClr val="FF0000"/>
        </a:solidFill>
      </dgm:spPr>
      <dgm:t>
        <a:bodyPr/>
        <a:lstStyle/>
        <a:p>
          <a:r>
            <a:rPr lang="en-US" b="1"/>
            <a:t>Phần 1</a:t>
          </a:r>
        </a:p>
      </dgm:t>
    </dgm:pt>
    <dgm:pt modelId="{59D6B7FB-CD04-40DC-998E-57E351C2FD0C}" type="parTrans" cxnId="{6D3731EB-260A-41CE-867B-5C5360D3D006}">
      <dgm:prSet/>
      <dgm:spPr/>
      <dgm:t>
        <a:bodyPr/>
        <a:lstStyle/>
        <a:p>
          <a:endParaRPr lang="en-US"/>
        </a:p>
      </dgm:t>
    </dgm:pt>
    <dgm:pt modelId="{61C7596E-9B61-42CA-BD57-78EB428E154B}" type="sibTrans" cxnId="{6D3731EB-260A-41CE-867B-5C5360D3D006}">
      <dgm:prSet/>
      <dgm:spPr/>
      <dgm:t>
        <a:bodyPr/>
        <a:lstStyle/>
        <a:p>
          <a:endParaRPr lang="en-US"/>
        </a:p>
      </dgm:t>
    </dgm:pt>
    <dgm:pt modelId="{BE52BAE3-EB76-4F79-9220-D818E738B8F4}">
      <dgm:prSet phldrT="[Text]" custT="1"/>
      <dgm:spPr/>
      <dgm:t>
        <a:bodyPr/>
        <a:lstStyle/>
        <a:p>
          <a:r>
            <a:rPr lang="en-US" sz="3600" b="0" i="0">
              <a:latin typeface="Tahoma" pitchFamily="34" charset="0"/>
              <a:ea typeface="Tahoma" pitchFamily="34" charset="0"/>
              <a:cs typeface="Tahoma" pitchFamily="34" charset="0"/>
            </a:rPr>
            <a:t>Regular Expression trong C#</a:t>
          </a:r>
          <a:endParaRPr lang="en-US" sz="3600">
            <a:latin typeface="Tahoma" pitchFamily="34" charset="0"/>
            <a:ea typeface="Tahoma" pitchFamily="34" charset="0"/>
            <a:cs typeface="Tahoma" pitchFamily="34" charset="0"/>
          </a:endParaRPr>
        </a:p>
      </dgm:t>
    </dgm:pt>
    <dgm:pt modelId="{5E97CDFD-5B62-4209-8A1C-48C72859063D}" type="parTrans" cxnId="{0EE5DB36-400D-44FD-8922-463ED63904A0}">
      <dgm:prSet/>
      <dgm:spPr/>
      <dgm:t>
        <a:bodyPr/>
        <a:lstStyle/>
        <a:p>
          <a:endParaRPr lang="en-US"/>
        </a:p>
      </dgm:t>
    </dgm:pt>
    <dgm:pt modelId="{5B8E0A76-A802-4DD9-B4D0-EF6133405D12}" type="sibTrans" cxnId="{0EE5DB36-400D-44FD-8922-463ED63904A0}">
      <dgm:prSet/>
      <dgm:spPr/>
      <dgm:t>
        <a:bodyPr/>
        <a:lstStyle/>
        <a:p>
          <a:endParaRPr lang="en-US"/>
        </a:p>
      </dgm:t>
    </dgm:pt>
    <dgm:pt modelId="{6068BB5E-AB68-46F4-9058-A00D954F22E0}">
      <dgm:prSet phldrT="[Text]"/>
      <dgm:spPr>
        <a:solidFill>
          <a:srgbClr val="FF0000"/>
        </a:solidFill>
      </dgm:spPr>
      <dgm:t>
        <a:bodyPr/>
        <a:lstStyle/>
        <a:p>
          <a:r>
            <a:rPr lang="en-US" b="1"/>
            <a:t>Phần 2</a:t>
          </a:r>
        </a:p>
      </dgm:t>
    </dgm:pt>
    <dgm:pt modelId="{6BF9626C-746F-4911-8EC8-5D7E9EEA47BC}" type="parTrans" cxnId="{528B3BEB-3A31-46B9-A166-4E9B88B23D40}">
      <dgm:prSet/>
      <dgm:spPr/>
      <dgm:t>
        <a:bodyPr/>
        <a:lstStyle/>
        <a:p>
          <a:endParaRPr lang="en-US"/>
        </a:p>
      </dgm:t>
    </dgm:pt>
    <dgm:pt modelId="{A0BBEA15-EE4A-495D-BDBB-8D91440135EE}" type="sibTrans" cxnId="{528B3BEB-3A31-46B9-A166-4E9B88B23D40}">
      <dgm:prSet/>
      <dgm:spPr/>
      <dgm:t>
        <a:bodyPr/>
        <a:lstStyle/>
        <a:p>
          <a:endParaRPr lang="en-US"/>
        </a:p>
      </dgm:t>
    </dgm:pt>
    <dgm:pt modelId="{0D6F01D3-ABA0-4589-A808-71C18BF69A59}">
      <dgm:prSet phldrT="[Text]" custT="1"/>
      <dgm:spPr/>
      <dgm:t>
        <a:bodyPr/>
        <a:lstStyle/>
        <a:p>
          <a:r>
            <a:rPr lang="en-US" sz="3600">
              <a:latin typeface="Tahoma" pitchFamily="34" charset="0"/>
              <a:ea typeface="Tahoma" pitchFamily="34" charset="0"/>
              <a:cs typeface="Tahoma" pitchFamily="34" charset="0"/>
            </a:rPr>
            <a:t>Exception Handling trong C#</a:t>
          </a:r>
        </a:p>
      </dgm:t>
    </dgm:pt>
    <dgm:pt modelId="{7B2AB673-1EE0-4E85-95E4-BC14B4BDBAE8}" type="parTrans" cxnId="{22574E6A-5D1A-4D6D-A1F7-9C45BF14713A}">
      <dgm:prSet/>
      <dgm:spPr/>
      <dgm:t>
        <a:bodyPr/>
        <a:lstStyle/>
        <a:p>
          <a:endParaRPr lang="en-US"/>
        </a:p>
      </dgm:t>
    </dgm:pt>
    <dgm:pt modelId="{255E87B6-69EB-417B-B19A-C0B301CAB16D}" type="sibTrans" cxnId="{22574E6A-5D1A-4D6D-A1F7-9C45BF14713A}">
      <dgm:prSet/>
      <dgm:spPr/>
      <dgm:t>
        <a:bodyPr/>
        <a:lstStyle/>
        <a:p>
          <a:endParaRPr lang="en-US"/>
        </a:p>
      </dgm:t>
    </dgm:pt>
    <dgm:pt modelId="{1D766650-19DA-41AD-B67D-5B942D6A30E6}">
      <dgm:prSet phldrT="[Text]"/>
      <dgm:spPr>
        <a:solidFill>
          <a:srgbClr val="FF0000"/>
        </a:solidFill>
      </dgm:spPr>
      <dgm:t>
        <a:bodyPr/>
        <a:lstStyle/>
        <a:p>
          <a:r>
            <a:rPr lang="en-US" b="1"/>
            <a:t>Phần 3	</a:t>
          </a:r>
        </a:p>
      </dgm:t>
    </dgm:pt>
    <dgm:pt modelId="{35DA734D-520C-4354-BE91-C05D5B44A2B1}" type="parTrans" cxnId="{EF5FA531-75A4-4E21-BA06-828B617155BD}">
      <dgm:prSet/>
      <dgm:spPr/>
      <dgm:t>
        <a:bodyPr/>
        <a:lstStyle/>
        <a:p>
          <a:endParaRPr lang="en-US"/>
        </a:p>
      </dgm:t>
    </dgm:pt>
    <dgm:pt modelId="{D8FE4A02-8645-4386-AFD4-BE0569C5CBA4}" type="sibTrans" cxnId="{EF5FA531-75A4-4E21-BA06-828B617155BD}">
      <dgm:prSet/>
      <dgm:spPr/>
      <dgm:t>
        <a:bodyPr/>
        <a:lstStyle/>
        <a:p>
          <a:endParaRPr lang="en-US"/>
        </a:p>
      </dgm:t>
    </dgm:pt>
    <dgm:pt modelId="{F646FBC3-3F1C-42EE-B1B4-C15DA5A1E8AD}">
      <dgm:prSet phldrT="[Text]" custT="1"/>
      <dgm:spPr/>
      <dgm:t>
        <a:bodyPr/>
        <a:lstStyle/>
        <a:p>
          <a:r>
            <a:rPr lang="en-US" sz="3600">
              <a:latin typeface="Tahoma" pitchFamily="34" charset="0"/>
              <a:ea typeface="Tahoma" pitchFamily="34" charset="0"/>
              <a:cs typeface="Tahoma" pitchFamily="34" charset="0"/>
            </a:rPr>
            <a:t>File/IO trong C#</a:t>
          </a:r>
        </a:p>
      </dgm:t>
    </dgm:pt>
    <dgm:pt modelId="{B0A1EB60-C794-4FDD-B6F8-BECE3BD13D87}" type="parTrans" cxnId="{A92B6755-0696-400D-A725-14F7C6A89F51}">
      <dgm:prSet/>
      <dgm:spPr/>
      <dgm:t>
        <a:bodyPr/>
        <a:lstStyle/>
        <a:p>
          <a:endParaRPr lang="en-US"/>
        </a:p>
      </dgm:t>
    </dgm:pt>
    <dgm:pt modelId="{887C346F-7580-472A-81AB-010C47CF5C64}" type="sibTrans" cxnId="{A92B6755-0696-400D-A725-14F7C6A89F51}">
      <dgm:prSet/>
      <dgm:spPr/>
      <dgm:t>
        <a:bodyPr/>
        <a:lstStyle/>
        <a:p>
          <a:endParaRPr lang="en-US"/>
        </a:p>
      </dgm:t>
    </dgm:pt>
    <dgm:pt modelId="{06BD7BDE-529C-4B16-B144-9BEAF18BA0B8}" type="pres">
      <dgm:prSet presAssocID="{324B6A7C-339D-4E70-857F-EECD628AE478}" presName="linearFlow" presStyleCnt="0">
        <dgm:presLayoutVars>
          <dgm:dir/>
          <dgm:animLvl val="lvl"/>
          <dgm:resizeHandles val="exact"/>
        </dgm:presLayoutVars>
      </dgm:prSet>
      <dgm:spPr/>
    </dgm:pt>
    <dgm:pt modelId="{ADF21E2C-3709-4FCA-924A-1064DE3C00A5}" type="pres">
      <dgm:prSet presAssocID="{44F954F4-4A23-48F0-98FA-CFB060468F6B}" presName="composite" presStyleCnt="0"/>
      <dgm:spPr/>
    </dgm:pt>
    <dgm:pt modelId="{9BEF06F8-CFA3-4595-AAA5-E6FB54F37EF2}" type="pres">
      <dgm:prSet presAssocID="{44F954F4-4A23-48F0-98FA-CFB060468F6B}" presName="parentText" presStyleLbl="alignNode1" presStyleIdx="0" presStyleCnt="3">
        <dgm:presLayoutVars>
          <dgm:chMax val="1"/>
          <dgm:bulletEnabled val="1"/>
        </dgm:presLayoutVars>
      </dgm:prSet>
      <dgm:spPr/>
    </dgm:pt>
    <dgm:pt modelId="{692A2C7C-EB38-4738-83C4-EFCE4AB2AD4F}" type="pres">
      <dgm:prSet presAssocID="{44F954F4-4A23-48F0-98FA-CFB060468F6B}" presName="descendantText" presStyleLbl="alignAcc1" presStyleIdx="0" presStyleCnt="3">
        <dgm:presLayoutVars>
          <dgm:bulletEnabled val="1"/>
        </dgm:presLayoutVars>
      </dgm:prSet>
      <dgm:spPr/>
    </dgm:pt>
    <dgm:pt modelId="{D046476D-6FF8-4D45-9152-80EA9BBBEC2D}" type="pres">
      <dgm:prSet presAssocID="{61C7596E-9B61-42CA-BD57-78EB428E154B}" presName="sp" presStyleCnt="0"/>
      <dgm:spPr/>
    </dgm:pt>
    <dgm:pt modelId="{63B322BD-1D8F-4341-8376-91B388C69C5F}" type="pres">
      <dgm:prSet presAssocID="{6068BB5E-AB68-46F4-9058-A00D954F22E0}" presName="composite" presStyleCnt="0"/>
      <dgm:spPr/>
    </dgm:pt>
    <dgm:pt modelId="{25732199-3294-4080-AB50-166C9451AED5}" type="pres">
      <dgm:prSet presAssocID="{6068BB5E-AB68-46F4-9058-A00D954F22E0}" presName="parentText" presStyleLbl="alignNode1" presStyleIdx="1" presStyleCnt="3">
        <dgm:presLayoutVars>
          <dgm:chMax val="1"/>
          <dgm:bulletEnabled val="1"/>
        </dgm:presLayoutVars>
      </dgm:prSet>
      <dgm:spPr/>
    </dgm:pt>
    <dgm:pt modelId="{1B5DB738-CD00-4E25-A69C-FBD9AD605FC3}" type="pres">
      <dgm:prSet presAssocID="{6068BB5E-AB68-46F4-9058-A00D954F22E0}" presName="descendantText" presStyleLbl="alignAcc1" presStyleIdx="1" presStyleCnt="3">
        <dgm:presLayoutVars>
          <dgm:bulletEnabled val="1"/>
        </dgm:presLayoutVars>
      </dgm:prSet>
      <dgm:spPr/>
    </dgm:pt>
    <dgm:pt modelId="{B205C81D-AEA1-455B-8D88-24EC6DA5765A}" type="pres">
      <dgm:prSet presAssocID="{A0BBEA15-EE4A-495D-BDBB-8D91440135EE}" presName="sp" presStyleCnt="0"/>
      <dgm:spPr/>
    </dgm:pt>
    <dgm:pt modelId="{9E0C21AC-0AED-4C3A-99B1-D254346621E7}" type="pres">
      <dgm:prSet presAssocID="{1D766650-19DA-41AD-B67D-5B942D6A30E6}" presName="composite" presStyleCnt="0"/>
      <dgm:spPr/>
    </dgm:pt>
    <dgm:pt modelId="{E4FC38B0-60B4-4244-B247-7AFED18C9B3C}" type="pres">
      <dgm:prSet presAssocID="{1D766650-19DA-41AD-B67D-5B942D6A30E6}" presName="parentText" presStyleLbl="alignNode1" presStyleIdx="2" presStyleCnt="3">
        <dgm:presLayoutVars>
          <dgm:chMax val="1"/>
          <dgm:bulletEnabled val="1"/>
        </dgm:presLayoutVars>
      </dgm:prSet>
      <dgm:spPr/>
    </dgm:pt>
    <dgm:pt modelId="{F697DD8D-885D-4A2D-8793-567D963E9DA2}" type="pres">
      <dgm:prSet presAssocID="{1D766650-19DA-41AD-B67D-5B942D6A30E6}" presName="descendantText" presStyleLbl="alignAcc1" presStyleIdx="2" presStyleCnt="3">
        <dgm:presLayoutVars>
          <dgm:bulletEnabled val="1"/>
        </dgm:presLayoutVars>
      </dgm:prSet>
      <dgm:spPr/>
    </dgm:pt>
  </dgm:ptLst>
  <dgm:cxnLst>
    <dgm:cxn modelId="{8BE9CD04-5C11-44AC-A9D1-96914F82BB4A}" type="presOf" srcId="{6068BB5E-AB68-46F4-9058-A00D954F22E0}" destId="{25732199-3294-4080-AB50-166C9451AED5}" srcOrd="0" destOrd="0" presId="urn:microsoft.com/office/officeart/2005/8/layout/chevron2"/>
    <dgm:cxn modelId="{9D8E5208-D053-4B22-BD69-D4EB3EAEE07D}" type="presOf" srcId="{F646FBC3-3F1C-42EE-B1B4-C15DA5A1E8AD}" destId="{F697DD8D-885D-4A2D-8793-567D963E9DA2}" srcOrd="0" destOrd="0" presId="urn:microsoft.com/office/officeart/2005/8/layout/chevron2"/>
    <dgm:cxn modelId="{618B7721-BBBF-4449-ADC4-6B672FDD4BEB}" type="presOf" srcId="{BE52BAE3-EB76-4F79-9220-D818E738B8F4}" destId="{692A2C7C-EB38-4738-83C4-EFCE4AB2AD4F}" srcOrd="0" destOrd="0" presId="urn:microsoft.com/office/officeart/2005/8/layout/chevron2"/>
    <dgm:cxn modelId="{EF5FA531-75A4-4E21-BA06-828B617155BD}" srcId="{324B6A7C-339D-4E70-857F-EECD628AE478}" destId="{1D766650-19DA-41AD-B67D-5B942D6A30E6}" srcOrd="2" destOrd="0" parTransId="{35DA734D-520C-4354-BE91-C05D5B44A2B1}" sibTransId="{D8FE4A02-8645-4386-AFD4-BE0569C5CBA4}"/>
    <dgm:cxn modelId="{0EE5DB36-400D-44FD-8922-463ED63904A0}" srcId="{44F954F4-4A23-48F0-98FA-CFB060468F6B}" destId="{BE52BAE3-EB76-4F79-9220-D818E738B8F4}" srcOrd="0" destOrd="0" parTransId="{5E97CDFD-5B62-4209-8A1C-48C72859063D}" sibTransId="{5B8E0A76-A802-4DD9-B4D0-EF6133405D12}"/>
    <dgm:cxn modelId="{22574E6A-5D1A-4D6D-A1F7-9C45BF14713A}" srcId="{6068BB5E-AB68-46F4-9058-A00D954F22E0}" destId="{0D6F01D3-ABA0-4589-A808-71C18BF69A59}" srcOrd="0" destOrd="0" parTransId="{7B2AB673-1EE0-4E85-95E4-BC14B4BDBAE8}" sibTransId="{255E87B6-69EB-417B-B19A-C0B301CAB16D}"/>
    <dgm:cxn modelId="{9BDF6572-BD4F-47D9-A20D-3DE58E11FF12}" type="presOf" srcId="{1D766650-19DA-41AD-B67D-5B942D6A30E6}" destId="{E4FC38B0-60B4-4244-B247-7AFED18C9B3C}" srcOrd="0" destOrd="0" presId="urn:microsoft.com/office/officeart/2005/8/layout/chevron2"/>
    <dgm:cxn modelId="{A92B6755-0696-400D-A725-14F7C6A89F51}" srcId="{1D766650-19DA-41AD-B67D-5B942D6A30E6}" destId="{F646FBC3-3F1C-42EE-B1B4-C15DA5A1E8AD}" srcOrd="0" destOrd="0" parTransId="{B0A1EB60-C794-4FDD-B6F8-BECE3BD13D87}" sibTransId="{887C346F-7580-472A-81AB-010C47CF5C64}"/>
    <dgm:cxn modelId="{3E56C79B-5701-4317-A389-498A99BE8E70}" type="presOf" srcId="{324B6A7C-339D-4E70-857F-EECD628AE478}" destId="{06BD7BDE-529C-4B16-B144-9BEAF18BA0B8}" srcOrd="0" destOrd="0" presId="urn:microsoft.com/office/officeart/2005/8/layout/chevron2"/>
    <dgm:cxn modelId="{972FFF9D-E4D8-4F4D-B757-4510A84CC787}" type="presOf" srcId="{44F954F4-4A23-48F0-98FA-CFB060468F6B}" destId="{9BEF06F8-CFA3-4595-AAA5-E6FB54F37EF2}" srcOrd="0" destOrd="0" presId="urn:microsoft.com/office/officeart/2005/8/layout/chevron2"/>
    <dgm:cxn modelId="{64C12DC5-663D-4BAA-83BB-612A6ED7A26D}" type="presOf" srcId="{0D6F01D3-ABA0-4589-A808-71C18BF69A59}" destId="{1B5DB738-CD00-4E25-A69C-FBD9AD605FC3}" srcOrd="0" destOrd="0" presId="urn:microsoft.com/office/officeart/2005/8/layout/chevron2"/>
    <dgm:cxn modelId="{6D3731EB-260A-41CE-867B-5C5360D3D006}" srcId="{324B6A7C-339D-4E70-857F-EECD628AE478}" destId="{44F954F4-4A23-48F0-98FA-CFB060468F6B}" srcOrd="0" destOrd="0" parTransId="{59D6B7FB-CD04-40DC-998E-57E351C2FD0C}" sibTransId="{61C7596E-9B61-42CA-BD57-78EB428E154B}"/>
    <dgm:cxn modelId="{528B3BEB-3A31-46B9-A166-4E9B88B23D40}" srcId="{324B6A7C-339D-4E70-857F-EECD628AE478}" destId="{6068BB5E-AB68-46F4-9058-A00D954F22E0}" srcOrd="1" destOrd="0" parTransId="{6BF9626C-746F-4911-8EC8-5D7E9EEA47BC}" sibTransId="{A0BBEA15-EE4A-495D-BDBB-8D91440135EE}"/>
    <dgm:cxn modelId="{DEC67A54-E70C-4386-844C-196FA65CAC06}" type="presParOf" srcId="{06BD7BDE-529C-4B16-B144-9BEAF18BA0B8}" destId="{ADF21E2C-3709-4FCA-924A-1064DE3C00A5}" srcOrd="0" destOrd="0" presId="urn:microsoft.com/office/officeart/2005/8/layout/chevron2"/>
    <dgm:cxn modelId="{23A425F4-70B2-47EA-AE33-0CA6E5E2B56F}" type="presParOf" srcId="{ADF21E2C-3709-4FCA-924A-1064DE3C00A5}" destId="{9BEF06F8-CFA3-4595-AAA5-E6FB54F37EF2}" srcOrd="0" destOrd="0" presId="urn:microsoft.com/office/officeart/2005/8/layout/chevron2"/>
    <dgm:cxn modelId="{9898F982-D14B-4B3D-9A0D-789C260BC7C1}" type="presParOf" srcId="{ADF21E2C-3709-4FCA-924A-1064DE3C00A5}" destId="{692A2C7C-EB38-4738-83C4-EFCE4AB2AD4F}" srcOrd="1" destOrd="0" presId="urn:microsoft.com/office/officeart/2005/8/layout/chevron2"/>
    <dgm:cxn modelId="{CC9C874D-A232-4BD2-B3EF-DAC6987D0781}" type="presParOf" srcId="{06BD7BDE-529C-4B16-B144-9BEAF18BA0B8}" destId="{D046476D-6FF8-4D45-9152-80EA9BBBEC2D}" srcOrd="1" destOrd="0" presId="urn:microsoft.com/office/officeart/2005/8/layout/chevron2"/>
    <dgm:cxn modelId="{BBF80380-D80B-49D0-B99D-1474ADD85DB1}" type="presParOf" srcId="{06BD7BDE-529C-4B16-B144-9BEAF18BA0B8}" destId="{63B322BD-1D8F-4341-8376-91B388C69C5F}" srcOrd="2" destOrd="0" presId="urn:microsoft.com/office/officeart/2005/8/layout/chevron2"/>
    <dgm:cxn modelId="{772F8047-5166-4476-BA7E-402D12CADE8B}" type="presParOf" srcId="{63B322BD-1D8F-4341-8376-91B388C69C5F}" destId="{25732199-3294-4080-AB50-166C9451AED5}" srcOrd="0" destOrd="0" presId="urn:microsoft.com/office/officeart/2005/8/layout/chevron2"/>
    <dgm:cxn modelId="{C8E63B57-5432-49F2-B86D-66261DDC8930}" type="presParOf" srcId="{63B322BD-1D8F-4341-8376-91B388C69C5F}" destId="{1B5DB738-CD00-4E25-A69C-FBD9AD605FC3}" srcOrd="1" destOrd="0" presId="urn:microsoft.com/office/officeart/2005/8/layout/chevron2"/>
    <dgm:cxn modelId="{20FFCA03-E747-499C-9A8F-FBC4929A6984}" type="presParOf" srcId="{06BD7BDE-529C-4B16-B144-9BEAF18BA0B8}" destId="{B205C81D-AEA1-455B-8D88-24EC6DA5765A}" srcOrd="3" destOrd="0" presId="urn:microsoft.com/office/officeart/2005/8/layout/chevron2"/>
    <dgm:cxn modelId="{CF9EF86E-BDF5-4FAB-89D5-1E96480B3903}" type="presParOf" srcId="{06BD7BDE-529C-4B16-B144-9BEAF18BA0B8}" destId="{9E0C21AC-0AED-4C3A-99B1-D254346621E7}" srcOrd="4" destOrd="0" presId="urn:microsoft.com/office/officeart/2005/8/layout/chevron2"/>
    <dgm:cxn modelId="{9683EC5A-DCE5-4967-B4AC-EEE2E619EA5B}" type="presParOf" srcId="{9E0C21AC-0AED-4C3A-99B1-D254346621E7}" destId="{E4FC38B0-60B4-4244-B247-7AFED18C9B3C}" srcOrd="0" destOrd="0" presId="urn:microsoft.com/office/officeart/2005/8/layout/chevron2"/>
    <dgm:cxn modelId="{BCE03447-7103-4D64-83C2-9A557D91758F}" type="presParOf" srcId="{9E0C21AC-0AED-4C3A-99B1-D254346621E7}" destId="{F697DD8D-885D-4A2D-8793-567D963E9DA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4B6A7C-339D-4E70-857F-EECD628AE47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4F954F4-4A23-48F0-98FA-CFB060468F6B}">
      <dgm:prSet phldrT="[Text]"/>
      <dgm:spPr/>
      <dgm:t>
        <a:bodyPr/>
        <a:lstStyle/>
        <a:p>
          <a:r>
            <a:rPr lang="en-US" b="1"/>
            <a:t>Phần 1</a:t>
          </a:r>
        </a:p>
      </dgm:t>
    </dgm:pt>
    <dgm:pt modelId="{59D6B7FB-CD04-40DC-998E-57E351C2FD0C}" type="parTrans" cxnId="{6D3731EB-260A-41CE-867B-5C5360D3D006}">
      <dgm:prSet/>
      <dgm:spPr/>
      <dgm:t>
        <a:bodyPr/>
        <a:lstStyle/>
        <a:p>
          <a:endParaRPr lang="en-US"/>
        </a:p>
      </dgm:t>
    </dgm:pt>
    <dgm:pt modelId="{61C7596E-9B61-42CA-BD57-78EB428E154B}" type="sibTrans" cxnId="{6D3731EB-260A-41CE-867B-5C5360D3D006}">
      <dgm:prSet/>
      <dgm:spPr/>
      <dgm:t>
        <a:bodyPr/>
        <a:lstStyle/>
        <a:p>
          <a:endParaRPr lang="en-US"/>
        </a:p>
      </dgm:t>
    </dgm:pt>
    <dgm:pt modelId="{BE52BAE3-EB76-4F79-9220-D818E738B8F4}">
      <dgm:prSet phldrT="[Text]" custT="1"/>
      <dgm:spPr/>
      <dgm:t>
        <a:bodyPr/>
        <a:lstStyle/>
        <a:p>
          <a:r>
            <a:rPr lang="en-US" sz="3600" b="1" i="0">
              <a:latin typeface="+mj-lt"/>
              <a:ea typeface="Tahoma" pitchFamily="34" charset="0"/>
              <a:cs typeface="Tahoma" pitchFamily="34" charset="0"/>
            </a:rPr>
            <a:t>File Stream trong C#</a:t>
          </a:r>
          <a:endParaRPr lang="en-US" sz="3600" b="1">
            <a:latin typeface="+mj-lt"/>
            <a:ea typeface="Tahoma" pitchFamily="34" charset="0"/>
            <a:cs typeface="Tahoma" pitchFamily="34" charset="0"/>
          </a:endParaRPr>
        </a:p>
      </dgm:t>
    </dgm:pt>
    <dgm:pt modelId="{5E97CDFD-5B62-4209-8A1C-48C72859063D}" type="parTrans" cxnId="{0EE5DB36-400D-44FD-8922-463ED63904A0}">
      <dgm:prSet/>
      <dgm:spPr/>
      <dgm:t>
        <a:bodyPr/>
        <a:lstStyle/>
        <a:p>
          <a:endParaRPr lang="en-US"/>
        </a:p>
      </dgm:t>
    </dgm:pt>
    <dgm:pt modelId="{5B8E0A76-A802-4DD9-B4D0-EF6133405D12}" type="sibTrans" cxnId="{0EE5DB36-400D-44FD-8922-463ED63904A0}">
      <dgm:prSet/>
      <dgm:spPr/>
      <dgm:t>
        <a:bodyPr/>
        <a:lstStyle/>
        <a:p>
          <a:endParaRPr lang="en-US"/>
        </a:p>
      </dgm:t>
    </dgm:pt>
    <dgm:pt modelId="{6068BB5E-AB68-46F4-9058-A00D954F22E0}">
      <dgm:prSet phldrT="[Text]"/>
      <dgm:spPr/>
      <dgm:t>
        <a:bodyPr/>
        <a:lstStyle/>
        <a:p>
          <a:r>
            <a:rPr lang="en-US" b="1"/>
            <a:t>Phần 2</a:t>
          </a:r>
        </a:p>
      </dgm:t>
    </dgm:pt>
    <dgm:pt modelId="{6BF9626C-746F-4911-8EC8-5D7E9EEA47BC}" type="parTrans" cxnId="{528B3BEB-3A31-46B9-A166-4E9B88B23D40}">
      <dgm:prSet/>
      <dgm:spPr/>
      <dgm:t>
        <a:bodyPr/>
        <a:lstStyle/>
        <a:p>
          <a:endParaRPr lang="en-US"/>
        </a:p>
      </dgm:t>
    </dgm:pt>
    <dgm:pt modelId="{A0BBEA15-EE4A-495D-BDBB-8D91440135EE}" type="sibTrans" cxnId="{528B3BEB-3A31-46B9-A166-4E9B88B23D40}">
      <dgm:prSet/>
      <dgm:spPr/>
      <dgm:t>
        <a:bodyPr/>
        <a:lstStyle/>
        <a:p>
          <a:endParaRPr lang="en-US"/>
        </a:p>
      </dgm:t>
    </dgm:pt>
    <dgm:pt modelId="{0D6F01D3-ABA0-4589-A808-71C18BF69A59}">
      <dgm:prSet phldrT="[Text]" custT="1"/>
      <dgm:spPr/>
      <dgm:t>
        <a:bodyPr/>
        <a:lstStyle/>
        <a:p>
          <a:r>
            <a:rPr lang="en-US" sz="3600" b="1" i="0">
              <a:latin typeface="+mj-lt"/>
              <a:ea typeface="Tahoma" pitchFamily="34" charset="0"/>
              <a:cs typeface="Tahoma" pitchFamily="34" charset="0"/>
            </a:rPr>
            <a:t>Attribute Annotation trong C#</a:t>
          </a:r>
          <a:endParaRPr lang="en-US" sz="3600" b="1">
            <a:latin typeface="+mj-lt"/>
            <a:ea typeface="Tahoma" pitchFamily="34" charset="0"/>
            <a:cs typeface="Tahoma" pitchFamily="34" charset="0"/>
          </a:endParaRPr>
        </a:p>
      </dgm:t>
    </dgm:pt>
    <dgm:pt modelId="{7B2AB673-1EE0-4E85-95E4-BC14B4BDBAE8}" type="parTrans" cxnId="{22574E6A-5D1A-4D6D-A1F7-9C45BF14713A}">
      <dgm:prSet/>
      <dgm:spPr/>
      <dgm:t>
        <a:bodyPr/>
        <a:lstStyle/>
        <a:p>
          <a:endParaRPr lang="en-US"/>
        </a:p>
      </dgm:t>
    </dgm:pt>
    <dgm:pt modelId="{255E87B6-69EB-417B-B19A-C0B301CAB16D}" type="sibTrans" cxnId="{22574E6A-5D1A-4D6D-A1F7-9C45BF14713A}">
      <dgm:prSet/>
      <dgm:spPr/>
      <dgm:t>
        <a:bodyPr/>
        <a:lstStyle/>
        <a:p>
          <a:endParaRPr lang="en-US"/>
        </a:p>
      </dgm:t>
    </dgm:pt>
    <dgm:pt modelId="{1D766650-19DA-41AD-B67D-5B942D6A30E6}">
      <dgm:prSet phldrT="[Text]"/>
      <dgm:spPr/>
      <dgm:t>
        <a:bodyPr/>
        <a:lstStyle/>
        <a:p>
          <a:r>
            <a:rPr lang="en-US" b="1"/>
            <a:t>Phần 3	</a:t>
          </a:r>
        </a:p>
      </dgm:t>
    </dgm:pt>
    <dgm:pt modelId="{35DA734D-520C-4354-BE91-C05D5B44A2B1}" type="parTrans" cxnId="{EF5FA531-75A4-4E21-BA06-828B617155BD}">
      <dgm:prSet/>
      <dgm:spPr/>
      <dgm:t>
        <a:bodyPr/>
        <a:lstStyle/>
        <a:p>
          <a:endParaRPr lang="en-US"/>
        </a:p>
      </dgm:t>
    </dgm:pt>
    <dgm:pt modelId="{D8FE4A02-8645-4386-AFD4-BE0569C5CBA4}" type="sibTrans" cxnId="{EF5FA531-75A4-4E21-BA06-828B617155BD}">
      <dgm:prSet/>
      <dgm:spPr/>
      <dgm:t>
        <a:bodyPr/>
        <a:lstStyle/>
        <a:p>
          <a:endParaRPr lang="en-US"/>
        </a:p>
      </dgm:t>
    </dgm:pt>
    <dgm:pt modelId="{F646FBC3-3F1C-42EE-B1B4-C15DA5A1E8AD}">
      <dgm:prSet phldrT="[Text]" custT="1"/>
      <dgm:spPr/>
      <dgm:t>
        <a:bodyPr/>
        <a:lstStyle/>
        <a:p>
          <a:r>
            <a:rPr lang="en-US" sz="3600" b="1">
              <a:latin typeface="+mj-lt"/>
              <a:ea typeface="Tahoma" pitchFamily="34" charset="0"/>
              <a:cs typeface="Tahoma" pitchFamily="34" charset="0"/>
            </a:rPr>
            <a:t>Giới thiệu về Ado.net trong C#</a:t>
          </a:r>
        </a:p>
      </dgm:t>
    </dgm:pt>
    <dgm:pt modelId="{B0A1EB60-C794-4FDD-B6F8-BECE3BD13D87}" type="parTrans" cxnId="{A92B6755-0696-400D-A725-14F7C6A89F51}">
      <dgm:prSet/>
      <dgm:spPr/>
      <dgm:t>
        <a:bodyPr/>
        <a:lstStyle/>
        <a:p>
          <a:endParaRPr lang="en-US"/>
        </a:p>
      </dgm:t>
    </dgm:pt>
    <dgm:pt modelId="{887C346F-7580-472A-81AB-010C47CF5C64}" type="sibTrans" cxnId="{A92B6755-0696-400D-A725-14F7C6A89F51}">
      <dgm:prSet/>
      <dgm:spPr/>
      <dgm:t>
        <a:bodyPr/>
        <a:lstStyle/>
        <a:p>
          <a:endParaRPr lang="en-US"/>
        </a:p>
      </dgm:t>
    </dgm:pt>
    <dgm:pt modelId="{78501F28-7137-4771-B795-A5C928A6ABEC}">
      <dgm:prSet/>
      <dgm:spPr/>
      <dgm:t>
        <a:bodyPr/>
        <a:lstStyle/>
        <a:p>
          <a:r>
            <a:rPr lang="en-US" b="1"/>
            <a:t>Phần 4</a:t>
          </a:r>
        </a:p>
      </dgm:t>
    </dgm:pt>
    <dgm:pt modelId="{0F04876A-A8A5-4BC6-8F34-575F92E87EDC}" type="parTrans" cxnId="{7C034773-1CB4-4300-90C1-B536D15F1FE2}">
      <dgm:prSet/>
      <dgm:spPr/>
      <dgm:t>
        <a:bodyPr/>
        <a:lstStyle/>
        <a:p>
          <a:endParaRPr lang="en-US"/>
        </a:p>
      </dgm:t>
    </dgm:pt>
    <dgm:pt modelId="{E34203FB-C003-411D-89E3-A856CB911732}" type="sibTrans" cxnId="{7C034773-1CB4-4300-90C1-B536D15F1FE2}">
      <dgm:prSet/>
      <dgm:spPr/>
      <dgm:t>
        <a:bodyPr/>
        <a:lstStyle/>
        <a:p>
          <a:endParaRPr lang="en-US"/>
        </a:p>
      </dgm:t>
    </dgm:pt>
    <dgm:pt modelId="{26E4B084-FDFB-4FA0-A317-B5496C18C33E}">
      <dgm:prSet custT="1"/>
      <dgm:spPr/>
      <dgm:t>
        <a:bodyPr/>
        <a:lstStyle/>
        <a:p>
          <a:r>
            <a:rPr lang="en-US" sz="3600" b="1" i="0">
              <a:latin typeface="+mj-lt"/>
              <a:ea typeface="Tahoma" pitchFamily="34" charset="0"/>
              <a:cs typeface="Tahoma" pitchFamily="34" charset="0"/>
            </a:rPr>
            <a:t>Kết nối CSDL SQL Server trong C#</a:t>
          </a:r>
          <a:endParaRPr lang="en-US" sz="3600" b="1">
            <a:latin typeface="+mj-lt"/>
            <a:ea typeface="Tahoma" pitchFamily="34" charset="0"/>
            <a:cs typeface="Tahoma" pitchFamily="34" charset="0"/>
          </a:endParaRPr>
        </a:p>
      </dgm:t>
    </dgm:pt>
    <dgm:pt modelId="{30CE0262-7A31-49BF-9F41-49CFC49C4660}" type="parTrans" cxnId="{0DA563B1-0123-4339-BFBC-B0F084BBF8D4}">
      <dgm:prSet/>
      <dgm:spPr/>
      <dgm:t>
        <a:bodyPr/>
        <a:lstStyle/>
        <a:p>
          <a:endParaRPr lang="en-US"/>
        </a:p>
      </dgm:t>
    </dgm:pt>
    <dgm:pt modelId="{98160E51-F073-45F5-8A54-939F311A5507}" type="sibTrans" cxnId="{0DA563B1-0123-4339-BFBC-B0F084BBF8D4}">
      <dgm:prSet/>
      <dgm:spPr/>
      <dgm:t>
        <a:bodyPr/>
        <a:lstStyle/>
        <a:p>
          <a:endParaRPr lang="en-US"/>
        </a:p>
      </dgm:t>
    </dgm:pt>
    <dgm:pt modelId="{06BD7BDE-529C-4B16-B144-9BEAF18BA0B8}" type="pres">
      <dgm:prSet presAssocID="{324B6A7C-339D-4E70-857F-EECD628AE478}" presName="linearFlow" presStyleCnt="0">
        <dgm:presLayoutVars>
          <dgm:dir/>
          <dgm:animLvl val="lvl"/>
          <dgm:resizeHandles val="exact"/>
        </dgm:presLayoutVars>
      </dgm:prSet>
      <dgm:spPr/>
    </dgm:pt>
    <dgm:pt modelId="{ADF21E2C-3709-4FCA-924A-1064DE3C00A5}" type="pres">
      <dgm:prSet presAssocID="{44F954F4-4A23-48F0-98FA-CFB060468F6B}" presName="composite" presStyleCnt="0"/>
      <dgm:spPr/>
    </dgm:pt>
    <dgm:pt modelId="{9BEF06F8-CFA3-4595-AAA5-E6FB54F37EF2}" type="pres">
      <dgm:prSet presAssocID="{44F954F4-4A23-48F0-98FA-CFB060468F6B}" presName="parentText" presStyleLbl="alignNode1" presStyleIdx="0" presStyleCnt="4">
        <dgm:presLayoutVars>
          <dgm:chMax val="1"/>
          <dgm:bulletEnabled val="1"/>
        </dgm:presLayoutVars>
      </dgm:prSet>
      <dgm:spPr/>
    </dgm:pt>
    <dgm:pt modelId="{692A2C7C-EB38-4738-83C4-EFCE4AB2AD4F}" type="pres">
      <dgm:prSet presAssocID="{44F954F4-4A23-48F0-98FA-CFB060468F6B}" presName="descendantText" presStyleLbl="alignAcc1" presStyleIdx="0" presStyleCnt="4">
        <dgm:presLayoutVars>
          <dgm:bulletEnabled val="1"/>
        </dgm:presLayoutVars>
      </dgm:prSet>
      <dgm:spPr/>
    </dgm:pt>
    <dgm:pt modelId="{D046476D-6FF8-4D45-9152-80EA9BBBEC2D}" type="pres">
      <dgm:prSet presAssocID="{61C7596E-9B61-42CA-BD57-78EB428E154B}" presName="sp" presStyleCnt="0"/>
      <dgm:spPr/>
    </dgm:pt>
    <dgm:pt modelId="{63B322BD-1D8F-4341-8376-91B388C69C5F}" type="pres">
      <dgm:prSet presAssocID="{6068BB5E-AB68-46F4-9058-A00D954F22E0}" presName="composite" presStyleCnt="0"/>
      <dgm:spPr/>
    </dgm:pt>
    <dgm:pt modelId="{25732199-3294-4080-AB50-166C9451AED5}" type="pres">
      <dgm:prSet presAssocID="{6068BB5E-AB68-46F4-9058-A00D954F22E0}" presName="parentText" presStyleLbl="alignNode1" presStyleIdx="1" presStyleCnt="4">
        <dgm:presLayoutVars>
          <dgm:chMax val="1"/>
          <dgm:bulletEnabled val="1"/>
        </dgm:presLayoutVars>
      </dgm:prSet>
      <dgm:spPr/>
    </dgm:pt>
    <dgm:pt modelId="{1B5DB738-CD00-4E25-A69C-FBD9AD605FC3}" type="pres">
      <dgm:prSet presAssocID="{6068BB5E-AB68-46F4-9058-A00D954F22E0}" presName="descendantText" presStyleLbl="alignAcc1" presStyleIdx="1" presStyleCnt="4">
        <dgm:presLayoutVars>
          <dgm:bulletEnabled val="1"/>
        </dgm:presLayoutVars>
      </dgm:prSet>
      <dgm:spPr/>
    </dgm:pt>
    <dgm:pt modelId="{B205C81D-AEA1-455B-8D88-24EC6DA5765A}" type="pres">
      <dgm:prSet presAssocID="{A0BBEA15-EE4A-495D-BDBB-8D91440135EE}" presName="sp" presStyleCnt="0"/>
      <dgm:spPr/>
    </dgm:pt>
    <dgm:pt modelId="{9E0C21AC-0AED-4C3A-99B1-D254346621E7}" type="pres">
      <dgm:prSet presAssocID="{1D766650-19DA-41AD-B67D-5B942D6A30E6}" presName="composite" presStyleCnt="0"/>
      <dgm:spPr/>
    </dgm:pt>
    <dgm:pt modelId="{E4FC38B0-60B4-4244-B247-7AFED18C9B3C}" type="pres">
      <dgm:prSet presAssocID="{1D766650-19DA-41AD-B67D-5B942D6A30E6}" presName="parentText" presStyleLbl="alignNode1" presStyleIdx="2" presStyleCnt="4">
        <dgm:presLayoutVars>
          <dgm:chMax val="1"/>
          <dgm:bulletEnabled val="1"/>
        </dgm:presLayoutVars>
      </dgm:prSet>
      <dgm:spPr/>
    </dgm:pt>
    <dgm:pt modelId="{F697DD8D-885D-4A2D-8793-567D963E9DA2}" type="pres">
      <dgm:prSet presAssocID="{1D766650-19DA-41AD-B67D-5B942D6A30E6}" presName="descendantText" presStyleLbl="alignAcc1" presStyleIdx="2" presStyleCnt="4">
        <dgm:presLayoutVars>
          <dgm:bulletEnabled val="1"/>
        </dgm:presLayoutVars>
      </dgm:prSet>
      <dgm:spPr/>
    </dgm:pt>
    <dgm:pt modelId="{0642FD33-20E9-4A61-8DF7-A276148D2339}" type="pres">
      <dgm:prSet presAssocID="{D8FE4A02-8645-4386-AFD4-BE0569C5CBA4}" presName="sp" presStyleCnt="0"/>
      <dgm:spPr/>
    </dgm:pt>
    <dgm:pt modelId="{D83C16AC-3045-49A6-9258-26936761B3FC}" type="pres">
      <dgm:prSet presAssocID="{78501F28-7137-4771-B795-A5C928A6ABEC}" presName="composite" presStyleCnt="0"/>
      <dgm:spPr/>
    </dgm:pt>
    <dgm:pt modelId="{8A91508E-EDBB-4042-A223-15D81C4C6D0F}" type="pres">
      <dgm:prSet presAssocID="{78501F28-7137-4771-B795-A5C928A6ABEC}" presName="parentText" presStyleLbl="alignNode1" presStyleIdx="3" presStyleCnt="4">
        <dgm:presLayoutVars>
          <dgm:chMax val="1"/>
          <dgm:bulletEnabled val="1"/>
        </dgm:presLayoutVars>
      </dgm:prSet>
      <dgm:spPr/>
    </dgm:pt>
    <dgm:pt modelId="{BFF5256C-FF36-4F75-94EC-18B340AADFDE}" type="pres">
      <dgm:prSet presAssocID="{78501F28-7137-4771-B795-A5C928A6ABEC}" presName="descendantText" presStyleLbl="alignAcc1" presStyleIdx="3" presStyleCnt="4">
        <dgm:presLayoutVars>
          <dgm:bulletEnabled val="1"/>
        </dgm:presLayoutVars>
      </dgm:prSet>
      <dgm:spPr/>
    </dgm:pt>
  </dgm:ptLst>
  <dgm:cxnLst>
    <dgm:cxn modelId="{6D6B6800-B3E3-41FD-9C32-1F23522EE032}" type="presOf" srcId="{BE52BAE3-EB76-4F79-9220-D818E738B8F4}" destId="{692A2C7C-EB38-4738-83C4-EFCE4AB2AD4F}" srcOrd="0" destOrd="0" presId="urn:microsoft.com/office/officeart/2005/8/layout/chevron2"/>
    <dgm:cxn modelId="{1C90AB13-7E0D-48C4-A7D7-162514985EF8}" type="presOf" srcId="{44F954F4-4A23-48F0-98FA-CFB060468F6B}" destId="{9BEF06F8-CFA3-4595-AAA5-E6FB54F37EF2}" srcOrd="0" destOrd="0" presId="urn:microsoft.com/office/officeart/2005/8/layout/chevron2"/>
    <dgm:cxn modelId="{1FCF7E2C-DDAC-461C-9C0B-4706582345FD}" type="presOf" srcId="{1D766650-19DA-41AD-B67D-5B942D6A30E6}" destId="{E4FC38B0-60B4-4244-B247-7AFED18C9B3C}" srcOrd="0" destOrd="0" presId="urn:microsoft.com/office/officeart/2005/8/layout/chevron2"/>
    <dgm:cxn modelId="{EF5FA531-75A4-4E21-BA06-828B617155BD}" srcId="{324B6A7C-339D-4E70-857F-EECD628AE478}" destId="{1D766650-19DA-41AD-B67D-5B942D6A30E6}" srcOrd="2" destOrd="0" parTransId="{35DA734D-520C-4354-BE91-C05D5B44A2B1}" sibTransId="{D8FE4A02-8645-4386-AFD4-BE0569C5CBA4}"/>
    <dgm:cxn modelId="{0EE5DB36-400D-44FD-8922-463ED63904A0}" srcId="{44F954F4-4A23-48F0-98FA-CFB060468F6B}" destId="{BE52BAE3-EB76-4F79-9220-D818E738B8F4}" srcOrd="0" destOrd="0" parTransId="{5E97CDFD-5B62-4209-8A1C-48C72859063D}" sibTransId="{5B8E0A76-A802-4DD9-B4D0-EF6133405D12}"/>
    <dgm:cxn modelId="{22574E6A-5D1A-4D6D-A1F7-9C45BF14713A}" srcId="{6068BB5E-AB68-46F4-9058-A00D954F22E0}" destId="{0D6F01D3-ABA0-4589-A808-71C18BF69A59}" srcOrd="0" destOrd="0" parTransId="{7B2AB673-1EE0-4E85-95E4-BC14B4BDBAE8}" sibTransId="{255E87B6-69EB-417B-B19A-C0B301CAB16D}"/>
    <dgm:cxn modelId="{7C034773-1CB4-4300-90C1-B536D15F1FE2}" srcId="{324B6A7C-339D-4E70-857F-EECD628AE478}" destId="{78501F28-7137-4771-B795-A5C928A6ABEC}" srcOrd="3" destOrd="0" parTransId="{0F04876A-A8A5-4BC6-8F34-575F92E87EDC}" sibTransId="{E34203FB-C003-411D-89E3-A856CB911732}"/>
    <dgm:cxn modelId="{A92B6755-0696-400D-A725-14F7C6A89F51}" srcId="{1D766650-19DA-41AD-B67D-5B942D6A30E6}" destId="{F646FBC3-3F1C-42EE-B1B4-C15DA5A1E8AD}" srcOrd="0" destOrd="0" parTransId="{B0A1EB60-C794-4FDD-B6F8-BECE3BD13D87}" sibTransId="{887C346F-7580-472A-81AB-010C47CF5C64}"/>
    <dgm:cxn modelId="{B2C2D88C-593B-484B-8569-785464E56649}" type="presOf" srcId="{0D6F01D3-ABA0-4589-A808-71C18BF69A59}" destId="{1B5DB738-CD00-4E25-A69C-FBD9AD605FC3}" srcOrd="0" destOrd="0" presId="urn:microsoft.com/office/officeart/2005/8/layout/chevron2"/>
    <dgm:cxn modelId="{60EE3199-EE27-4A6A-9DC3-DF3E521AA38C}" type="presOf" srcId="{324B6A7C-339D-4E70-857F-EECD628AE478}" destId="{06BD7BDE-529C-4B16-B144-9BEAF18BA0B8}" srcOrd="0" destOrd="0" presId="urn:microsoft.com/office/officeart/2005/8/layout/chevron2"/>
    <dgm:cxn modelId="{B6DF7CA4-1336-4EC1-8F8B-28008386C19B}" type="presOf" srcId="{F646FBC3-3F1C-42EE-B1B4-C15DA5A1E8AD}" destId="{F697DD8D-885D-4A2D-8793-567D963E9DA2}" srcOrd="0" destOrd="0" presId="urn:microsoft.com/office/officeart/2005/8/layout/chevron2"/>
    <dgm:cxn modelId="{0DA563B1-0123-4339-BFBC-B0F084BBF8D4}" srcId="{78501F28-7137-4771-B795-A5C928A6ABEC}" destId="{26E4B084-FDFB-4FA0-A317-B5496C18C33E}" srcOrd="0" destOrd="0" parTransId="{30CE0262-7A31-49BF-9F41-49CFC49C4660}" sibTransId="{98160E51-F073-45F5-8A54-939F311A5507}"/>
    <dgm:cxn modelId="{C6D53ABB-8A13-48B4-AD24-DB47E7D9EE7C}" type="presOf" srcId="{6068BB5E-AB68-46F4-9058-A00D954F22E0}" destId="{25732199-3294-4080-AB50-166C9451AED5}" srcOrd="0" destOrd="0" presId="urn:microsoft.com/office/officeart/2005/8/layout/chevron2"/>
    <dgm:cxn modelId="{B2AC62BE-4037-4C62-B0A6-72D103673EA2}" type="presOf" srcId="{26E4B084-FDFB-4FA0-A317-B5496C18C33E}" destId="{BFF5256C-FF36-4F75-94EC-18B340AADFDE}" srcOrd="0" destOrd="0" presId="urn:microsoft.com/office/officeart/2005/8/layout/chevron2"/>
    <dgm:cxn modelId="{7FF0A5D3-B83C-4AD4-8E39-1C1E1764F1A1}" type="presOf" srcId="{78501F28-7137-4771-B795-A5C928A6ABEC}" destId="{8A91508E-EDBB-4042-A223-15D81C4C6D0F}" srcOrd="0" destOrd="0" presId="urn:microsoft.com/office/officeart/2005/8/layout/chevron2"/>
    <dgm:cxn modelId="{6D3731EB-260A-41CE-867B-5C5360D3D006}" srcId="{324B6A7C-339D-4E70-857F-EECD628AE478}" destId="{44F954F4-4A23-48F0-98FA-CFB060468F6B}" srcOrd="0" destOrd="0" parTransId="{59D6B7FB-CD04-40DC-998E-57E351C2FD0C}" sibTransId="{61C7596E-9B61-42CA-BD57-78EB428E154B}"/>
    <dgm:cxn modelId="{528B3BEB-3A31-46B9-A166-4E9B88B23D40}" srcId="{324B6A7C-339D-4E70-857F-EECD628AE478}" destId="{6068BB5E-AB68-46F4-9058-A00D954F22E0}" srcOrd="1" destOrd="0" parTransId="{6BF9626C-746F-4911-8EC8-5D7E9EEA47BC}" sibTransId="{A0BBEA15-EE4A-495D-BDBB-8D91440135EE}"/>
    <dgm:cxn modelId="{53257212-E946-4458-8A57-6AE155A2C603}" type="presParOf" srcId="{06BD7BDE-529C-4B16-B144-9BEAF18BA0B8}" destId="{ADF21E2C-3709-4FCA-924A-1064DE3C00A5}" srcOrd="0" destOrd="0" presId="urn:microsoft.com/office/officeart/2005/8/layout/chevron2"/>
    <dgm:cxn modelId="{D2FA93C8-9A09-43A6-A98D-59DD674B4E8A}" type="presParOf" srcId="{ADF21E2C-3709-4FCA-924A-1064DE3C00A5}" destId="{9BEF06F8-CFA3-4595-AAA5-E6FB54F37EF2}" srcOrd="0" destOrd="0" presId="urn:microsoft.com/office/officeart/2005/8/layout/chevron2"/>
    <dgm:cxn modelId="{AE092EDA-6B1F-4765-A9C6-77C3FB876F37}" type="presParOf" srcId="{ADF21E2C-3709-4FCA-924A-1064DE3C00A5}" destId="{692A2C7C-EB38-4738-83C4-EFCE4AB2AD4F}" srcOrd="1" destOrd="0" presId="urn:microsoft.com/office/officeart/2005/8/layout/chevron2"/>
    <dgm:cxn modelId="{21CE478E-CC85-46C9-98C1-02B331DFA7A7}" type="presParOf" srcId="{06BD7BDE-529C-4B16-B144-9BEAF18BA0B8}" destId="{D046476D-6FF8-4D45-9152-80EA9BBBEC2D}" srcOrd="1" destOrd="0" presId="urn:microsoft.com/office/officeart/2005/8/layout/chevron2"/>
    <dgm:cxn modelId="{160E62A2-DA8F-413D-ABC0-BA5650C4C995}" type="presParOf" srcId="{06BD7BDE-529C-4B16-B144-9BEAF18BA0B8}" destId="{63B322BD-1D8F-4341-8376-91B388C69C5F}" srcOrd="2" destOrd="0" presId="urn:microsoft.com/office/officeart/2005/8/layout/chevron2"/>
    <dgm:cxn modelId="{BABA5225-2B45-4C42-A7A0-0756D1B68C58}" type="presParOf" srcId="{63B322BD-1D8F-4341-8376-91B388C69C5F}" destId="{25732199-3294-4080-AB50-166C9451AED5}" srcOrd="0" destOrd="0" presId="urn:microsoft.com/office/officeart/2005/8/layout/chevron2"/>
    <dgm:cxn modelId="{28E1A10E-137F-46B8-AC4F-147F4B23F579}" type="presParOf" srcId="{63B322BD-1D8F-4341-8376-91B388C69C5F}" destId="{1B5DB738-CD00-4E25-A69C-FBD9AD605FC3}" srcOrd="1" destOrd="0" presId="urn:microsoft.com/office/officeart/2005/8/layout/chevron2"/>
    <dgm:cxn modelId="{675B68EC-6EB9-42D2-9F5E-ED54C7851852}" type="presParOf" srcId="{06BD7BDE-529C-4B16-B144-9BEAF18BA0B8}" destId="{B205C81D-AEA1-455B-8D88-24EC6DA5765A}" srcOrd="3" destOrd="0" presId="urn:microsoft.com/office/officeart/2005/8/layout/chevron2"/>
    <dgm:cxn modelId="{9254EAE0-3177-4F2C-9531-EB81174C520F}" type="presParOf" srcId="{06BD7BDE-529C-4B16-B144-9BEAF18BA0B8}" destId="{9E0C21AC-0AED-4C3A-99B1-D254346621E7}" srcOrd="4" destOrd="0" presId="urn:microsoft.com/office/officeart/2005/8/layout/chevron2"/>
    <dgm:cxn modelId="{C98505E9-AD7B-4611-B0BF-6CDB83043CFD}" type="presParOf" srcId="{9E0C21AC-0AED-4C3A-99B1-D254346621E7}" destId="{E4FC38B0-60B4-4244-B247-7AFED18C9B3C}" srcOrd="0" destOrd="0" presId="urn:microsoft.com/office/officeart/2005/8/layout/chevron2"/>
    <dgm:cxn modelId="{2B9107BC-FC0E-430E-8977-BC9A99970D4A}" type="presParOf" srcId="{9E0C21AC-0AED-4C3A-99B1-D254346621E7}" destId="{F697DD8D-885D-4A2D-8793-567D963E9DA2}" srcOrd="1" destOrd="0" presId="urn:microsoft.com/office/officeart/2005/8/layout/chevron2"/>
    <dgm:cxn modelId="{A432646B-A8F9-4235-ABAD-4C13F5B28E40}" type="presParOf" srcId="{06BD7BDE-529C-4B16-B144-9BEAF18BA0B8}" destId="{0642FD33-20E9-4A61-8DF7-A276148D2339}" srcOrd="5" destOrd="0" presId="urn:microsoft.com/office/officeart/2005/8/layout/chevron2"/>
    <dgm:cxn modelId="{DD3C2A7B-6DC2-430D-94BE-314BC513FD6B}" type="presParOf" srcId="{06BD7BDE-529C-4B16-B144-9BEAF18BA0B8}" destId="{D83C16AC-3045-49A6-9258-26936761B3FC}" srcOrd="6" destOrd="0" presId="urn:microsoft.com/office/officeart/2005/8/layout/chevron2"/>
    <dgm:cxn modelId="{8B968B38-5840-4385-9D39-71D4D4DBEE5B}" type="presParOf" srcId="{D83C16AC-3045-49A6-9258-26936761B3FC}" destId="{8A91508E-EDBB-4042-A223-15D81C4C6D0F}" srcOrd="0" destOrd="0" presId="urn:microsoft.com/office/officeart/2005/8/layout/chevron2"/>
    <dgm:cxn modelId="{046B8543-DB25-4D46-B22F-45CBD7EF35F7}" type="presParOf" srcId="{D83C16AC-3045-49A6-9258-26936761B3FC}" destId="{BFF5256C-FF36-4F75-94EC-18B340AADFD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F06F8-CFA3-4595-AAA5-E6FB54F37EF2}">
      <dsp:nvSpPr>
        <dsp:cNvPr id="0" name=""/>
        <dsp:cNvSpPr/>
      </dsp:nvSpPr>
      <dsp:spPr>
        <a:xfrm rot="5400000">
          <a:off x="-267660" y="269329"/>
          <a:ext cx="1784402" cy="1249081"/>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a:t>Phần 1</a:t>
          </a:r>
        </a:p>
      </dsp:txBody>
      <dsp:txXfrm rot="-5400000">
        <a:off x="1" y="626210"/>
        <a:ext cx="1249081" cy="535321"/>
      </dsp:txXfrm>
    </dsp:sp>
    <dsp:sp modelId="{692A2C7C-EB38-4738-83C4-EFCE4AB2AD4F}">
      <dsp:nvSpPr>
        <dsp:cNvPr id="0" name=""/>
        <dsp:cNvSpPr/>
      </dsp:nvSpPr>
      <dsp:spPr>
        <a:xfrm rot="5400000">
          <a:off x="3987960" y="-2737208"/>
          <a:ext cx="1159861" cy="66376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0" i="0" kern="1200">
              <a:latin typeface="Tahoma" pitchFamily="34" charset="0"/>
              <a:ea typeface="Tahoma" pitchFamily="34" charset="0"/>
              <a:cs typeface="Tahoma" pitchFamily="34" charset="0"/>
            </a:rPr>
            <a:t>Regular Expression trong C#</a:t>
          </a:r>
          <a:endParaRPr lang="en-US" sz="3600" kern="1200">
            <a:latin typeface="Tahoma" pitchFamily="34" charset="0"/>
            <a:ea typeface="Tahoma" pitchFamily="34" charset="0"/>
            <a:cs typeface="Tahoma" pitchFamily="34" charset="0"/>
          </a:endParaRPr>
        </a:p>
      </dsp:txBody>
      <dsp:txXfrm rot="-5400000">
        <a:off x="1249082" y="58290"/>
        <a:ext cx="6580998" cy="1046621"/>
      </dsp:txXfrm>
    </dsp:sp>
    <dsp:sp modelId="{25732199-3294-4080-AB50-166C9451AED5}">
      <dsp:nvSpPr>
        <dsp:cNvPr id="0" name=""/>
        <dsp:cNvSpPr/>
      </dsp:nvSpPr>
      <dsp:spPr>
        <a:xfrm rot="5400000">
          <a:off x="-267660" y="1861484"/>
          <a:ext cx="1784402" cy="1249081"/>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a:t>Phần 2</a:t>
          </a:r>
        </a:p>
      </dsp:txBody>
      <dsp:txXfrm rot="-5400000">
        <a:off x="1" y="2218365"/>
        <a:ext cx="1249081" cy="535321"/>
      </dsp:txXfrm>
    </dsp:sp>
    <dsp:sp modelId="{1B5DB738-CD00-4E25-A69C-FBD9AD605FC3}">
      <dsp:nvSpPr>
        <dsp:cNvPr id="0" name=""/>
        <dsp:cNvSpPr/>
      </dsp:nvSpPr>
      <dsp:spPr>
        <a:xfrm rot="5400000">
          <a:off x="3987960" y="-1145054"/>
          <a:ext cx="1159861" cy="66376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Exception Handling trong C#</a:t>
          </a:r>
        </a:p>
      </dsp:txBody>
      <dsp:txXfrm rot="-5400000">
        <a:off x="1249082" y="1650444"/>
        <a:ext cx="6580998" cy="1046621"/>
      </dsp:txXfrm>
    </dsp:sp>
    <dsp:sp modelId="{E4FC38B0-60B4-4244-B247-7AFED18C9B3C}">
      <dsp:nvSpPr>
        <dsp:cNvPr id="0" name=""/>
        <dsp:cNvSpPr/>
      </dsp:nvSpPr>
      <dsp:spPr>
        <a:xfrm rot="5400000">
          <a:off x="-267660" y="3453638"/>
          <a:ext cx="1784402" cy="1249081"/>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a:t>Phần 3	</a:t>
          </a:r>
        </a:p>
      </dsp:txBody>
      <dsp:txXfrm rot="-5400000">
        <a:off x="1" y="3810519"/>
        <a:ext cx="1249081" cy="535321"/>
      </dsp:txXfrm>
    </dsp:sp>
    <dsp:sp modelId="{F697DD8D-885D-4A2D-8793-567D963E9DA2}">
      <dsp:nvSpPr>
        <dsp:cNvPr id="0" name=""/>
        <dsp:cNvSpPr/>
      </dsp:nvSpPr>
      <dsp:spPr>
        <a:xfrm rot="5400000">
          <a:off x="3987960" y="447099"/>
          <a:ext cx="1159861" cy="66376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File/IO trong C#</a:t>
          </a:r>
        </a:p>
      </dsp:txBody>
      <dsp:txXfrm rot="-5400000">
        <a:off x="1249082" y="3242597"/>
        <a:ext cx="6580998" cy="1046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F06F8-CFA3-4595-AAA5-E6FB54F37EF2}">
      <dsp:nvSpPr>
        <dsp:cNvPr id="0" name=""/>
        <dsp:cNvSpPr/>
      </dsp:nvSpPr>
      <dsp:spPr>
        <a:xfrm rot="5400000">
          <a:off x="-202839" y="202876"/>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1</a:t>
          </a:r>
        </a:p>
      </dsp:txBody>
      <dsp:txXfrm rot="-5400000">
        <a:off x="1" y="473329"/>
        <a:ext cx="946583" cy="405678"/>
      </dsp:txXfrm>
    </dsp:sp>
    <dsp:sp modelId="{692A2C7C-EB38-4738-83C4-EFCE4AB2AD4F}">
      <dsp:nvSpPr>
        <dsp:cNvPr id="0" name=""/>
        <dsp:cNvSpPr/>
      </dsp:nvSpPr>
      <dsp:spPr>
        <a:xfrm rot="5400000">
          <a:off x="3977156" y="-3030536"/>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i="0" kern="1200">
              <a:latin typeface="+mj-lt"/>
              <a:ea typeface="Tahoma" pitchFamily="34" charset="0"/>
              <a:cs typeface="Tahoma" pitchFamily="34" charset="0"/>
            </a:rPr>
            <a:t>File Stream trong C#</a:t>
          </a:r>
          <a:endParaRPr lang="en-US" sz="3600" b="1" kern="1200">
            <a:latin typeface="+mj-lt"/>
            <a:ea typeface="Tahoma" pitchFamily="34" charset="0"/>
            <a:cs typeface="Tahoma" pitchFamily="34" charset="0"/>
          </a:endParaRPr>
        </a:p>
      </dsp:txBody>
      <dsp:txXfrm rot="-5400000">
        <a:off x="946583" y="42945"/>
        <a:ext cx="6897208" cy="793154"/>
      </dsp:txXfrm>
    </dsp:sp>
    <dsp:sp modelId="{25732199-3294-4080-AB50-166C9451AED5}">
      <dsp:nvSpPr>
        <dsp:cNvPr id="0" name=""/>
        <dsp:cNvSpPr/>
      </dsp:nvSpPr>
      <dsp:spPr>
        <a:xfrm rot="5400000">
          <a:off x="-202839" y="1409447"/>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2</a:t>
          </a:r>
        </a:p>
      </dsp:txBody>
      <dsp:txXfrm rot="-5400000">
        <a:off x="1" y="1679900"/>
        <a:ext cx="946583" cy="405678"/>
      </dsp:txXfrm>
    </dsp:sp>
    <dsp:sp modelId="{1B5DB738-CD00-4E25-A69C-FBD9AD605FC3}">
      <dsp:nvSpPr>
        <dsp:cNvPr id="0" name=""/>
        <dsp:cNvSpPr/>
      </dsp:nvSpPr>
      <dsp:spPr>
        <a:xfrm rot="5400000">
          <a:off x="3977156" y="-1823964"/>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i="0" kern="1200">
              <a:latin typeface="+mj-lt"/>
              <a:ea typeface="Tahoma" pitchFamily="34" charset="0"/>
              <a:cs typeface="Tahoma" pitchFamily="34" charset="0"/>
            </a:rPr>
            <a:t>Attribute Annotation trong C#</a:t>
          </a:r>
          <a:endParaRPr lang="en-US" sz="3600" b="1" kern="1200">
            <a:latin typeface="+mj-lt"/>
            <a:ea typeface="Tahoma" pitchFamily="34" charset="0"/>
            <a:cs typeface="Tahoma" pitchFamily="34" charset="0"/>
          </a:endParaRPr>
        </a:p>
      </dsp:txBody>
      <dsp:txXfrm rot="-5400000">
        <a:off x="946583" y="1249517"/>
        <a:ext cx="6897208" cy="793154"/>
      </dsp:txXfrm>
    </dsp:sp>
    <dsp:sp modelId="{E4FC38B0-60B4-4244-B247-7AFED18C9B3C}">
      <dsp:nvSpPr>
        <dsp:cNvPr id="0" name=""/>
        <dsp:cNvSpPr/>
      </dsp:nvSpPr>
      <dsp:spPr>
        <a:xfrm rot="5400000">
          <a:off x="-202839" y="2616019"/>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3	</a:t>
          </a:r>
        </a:p>
      </dsp:txBody>
      <dsp:txXfrm rot="-5400000">
        <a:off x="1" y="2886472"/>
        <a:ext cx="946583" cy="405678"/>
      </dsp:txXfrm>
    </dsp:sp>
    <dsp:sp modelId="{F697DD8D-885D-4A2D-8793-567D963E9DA2}">
      <dsp:nvSpPr>
        <dsp:cNvPr id="0" name=""/>
        <dsp:cNvSpPr/>
      </dsp:nvSpPr>
      <dsp:spPr>
        <a:xfrm rot="5400000">
          <a:off x="3977156" y="-617393"/>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kern="1200">
              <a:latin typeface="+mj-lt"/>
              <a:ea typeface="Tahoma" pitchFamily="34" charset="0"/>
              <a:cs typeface="Tahoma" pitchFamily="34" charset="0"/>
            </a:rPr>
            <a:t>Giới thiệu về Ado.net trong C#</a:t>
          </a:r>
        </a:p>
      </dsp:txBody>
      <dsp:txXfrm rot="-5400000">
        <a:off x="946583" y="2456088"/>
        <a:ext cx="6897208" cy="793154"/>
      </dsp:txXfrm>
    </dsp:sp>
    <dsp:sp modelId="{8A91508E-EDBB-4042-A223-15D81C4C6D0F}">
      <dsp:nvSpPr>
        <dsp:cNvPr id="0" name=""/>
        <dsp:cNvSpPr/>
      </dsp:nvSpPr>
      <dsp:spPr>
        <a:xfrm rot="5400000">
          <a:off x="-202839" y="3822590"/>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4</a:t>
          </a:r>
        </a:p>
      </dsp:txBody>
      <dsp:txXfrm rot="-5400000">
        <a:off x="1" y="4093043"/>
        <a:ext cx="946583" cy="405678"/>
      </dsp:txXfrm>
    </dsp:sp>
    <dsp:sp modelId="{BFF5256C-FF36-4F75-94EC-18B340AADFDE}">
      <dsp:nvSpPr>
        <dsp:cNvPr id="0" name=""/>
        <dsp:cNvSpPr/>
      </dsp:nvSpPr>
      <dsp:spPr>
        <a:xfrm rot="5400000">
          <a:off x="3977156" y="589177"/>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i="0" kern="1200">
              <a:latin typeface="+mj-lt"/>
              <a:ea typeface="Tahoma" pitchFamily="34" charset="0"/>
              <a:cs typeface="Tahoma" pitchFamily="34" charset="0"/>
            </a:rPr>
            <a:t>Kết nối CSDL SQL Server trong C#</a:t>
          </a:r>
          <a:endParaRPr lang="en-US" sz="3600" b="1" kern="1200">
            <a:latin typeface="+mj-lt"/>
            <a:ea typeface="Tahoma" pitchFamily="34" charset="0"/>
            <a:cs typeface="Tahoma" pitchFamily="34" charset="0"/>
          </a:endParaRPr>
        </a:p>
      </dsp:txBody>
      <dsp:txXfrm rot="-5400000">
        <a:off x="946583" y="3662658"/>
        <a:ext cx="6897208" cy="7931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81CEC-3F33-4EB5-ABC3-8532B5AD22DC}" type="datetimeFigureOut">
              <a:rPr lang="en-US" smtClean="0"/>
              <a:t>26/10/2021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D7F03-71AD-4E60-ACCD-FE75B2F5A750}" type="slidenum">
              <a:rPr lang="en-US" smtClean="0"/>
              <a:t>‹#›</a:t>
            </a:fld>
            <a:endParaRPr lang="en-US"/>
          </a:p>
        </p:txBody>
      </p:sp>
    </p:spTree>
    <p:extLst>
      <p:ext uri="{BB962C8B-B14F-4D97-AF65-F5344CB8AC3E}">
        <p14:creationId xmlns:p14="http://schemas.microsoft.com/office/powerpoint/2010/main" val="44578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9" name="Rectangle 8"/>
          <p:cNvSpPr/>
          <p:nvPr userDrawn="1"/>
        </p:nvSpPr>
        <p:spPr>
          <a:xfrm>
            <a:off x="1" y="1790702"/>
            <a:ext cx="9144000" cy="2806701"/>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endParaRPr>
          </a:p>
        </p:txBody>
      </p:sp>
      <p:sp>
        <p:nvSpPr>
          <p:cNvPr id="10" name="Rectangle 9"/>
          <p:cNvSpPr/>
          <p:nvPr userDrawn="1"/>
        </p:nvSpPr>
        <p:spPr>
          <a:xfrm>
            <a:off x="18824" y="1790702"/>
            <a:ext cx="8551068" cy="2806700"/>
          </a:xfrm>
          <a:prstGeom prst="rect">
            <a:avLst/>
          </a:prstGeom>
          <a:solidFill>
            <a:srgbClr val="A0B5C4">
              <a:alpha val="73000"/>
            </a:srgbClr>
          </a:solidFill>
          <a:ln>
            <a:solidFill>
              <a:srgbClr val="7592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934" y="1528046"/>
            <a:ext cx="3234801" cy="3401863"/>
          </a:xfrm>
          <a:prstGeom prst="rect">
            <a:avLst/>
          </a:prstGeom>
        </p:spPr>
      </p:pic>
      <p:sp>
        <p:nvSpPr>
          <p:cNvPr id="2" name="Title 1"/>
          <p:cNvSpPr>
            <a:spLocks noGrp="1"/>
          </p:cNvSpPr>
          <p:nvPr>
            <p:ph type="ctrTitle"/>
          </p:nvPr>
        </p:nvSpPr>
        <p:spPr>
          <a:xfrm>
            <a:off x="3602735" y="1777997"/>
            <a:ext cx="4733669" cy="2806701"/>
          </a:xfrm>
          <a:prstGeom prst="rect">
            <a:avLst/>
          </a:prstGeom>
        </p:spPr>
        <p:txBody>
          <a:bodyPr anchor="t">
            <a:normAutofit/>
          </a:bodyPr>
          <a:lstStyle>
            <a:lvl1pPr algn="ctr">
              <a:defRPr sz="4000"/>
            </a:lvl1pPr>
          </a:lstStyle>
          <a:p>
            <a:r>
              <a:rPr lang="en-US" dirty="0"/>
              <a:t>Click to edit Master title style</a:t>
            </a:r>
          </a:p>
        </p:txBody>
      </p:sp>
      <p:sp>
        <p:nvSpPr>
          <p:cNvPr id="12" name="Rectangle 11"/>
          <p:cNvSpPr/>
          <p:nvPr userDrawn="1"/>
        </p:nvSpPr>
        <p:spPr>
          <a:xfrm>
            <a:off x="8588714" y="2384"/>
            <a:ext cx="555289" cy="6867525"/>
          </a:xfrm>
          <a:prstGeom prst="rect">
            <a:avLst/>
          </a:prstGeom>
          <a:solidFill>
            <a:srgbClr val="A7A7A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940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76093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81981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92928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168401"/>
            <a:ext cx="7886700" cy="3394076"/>
          </a:xfrm>
          <a:prstGeom prst="rect">
            <a:avLst/>
          </a:prstGeom>
        </p:spPr>
        <p:txBody>
          <a:bodyPr anchor="b"/>
          <a:lstStyle>
            <a:lvl1pPr>
              <a:defRPr sz="6000"/>
            </a:lvl1pPr>
          </a:lstStyle>
          <a:p>
            <a:r>
              <a:rPr lang="en-US" dirty="0"/>
              <a:t>Click to edit Master title style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endParaRPr lang="en-US" dirty="0"/>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60279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84148"/>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193800"/>
            <a:ext cx="38862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193800"/>
            <a:ext cx="38862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11883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638174"/>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629842" y="11096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1933575"/>
            <a:ext cx="3868340" cy="413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1096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1933575"/>
            <a:ext cx="3887391" cy="413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01/08/2015</a:t>
            </a:r>
          </a:p>
        </p:txBody>
      </p:sp>
      <p:sp>
        <p:nvSpPr>
          <p:cNvPr id="8" name="Footer Placeholder 7"/>
          <p:cNvSpPr>
            <a:spLocks noGrp="1"/>
          </p:cNvSpPr>
          <p:nvPr>
            <p:ph type="ftr" sz="quarter" idx="11"/>
          </p:nvPr>
        </p:nvSpPr>
        <p:spPr/>
        <p:txBody>
          <a:bodyPr/>
          <a:lstStyle/>
          <a:p>
            <a:r>
              <a:rPr lang="en-US"/>
              <a:t>K. CNTT – ĐH NÔNG LÂM TP. HCM</a:t>
            </a:r>
          </a:p>
        </p:txBody>
      </p:sp>
      <p:sp>
        <p:nvSpPr>
          <p:cNvPr id="9" name="Slide Number Placeholder 8"/>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413795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01/08/2015</a:t>
            </a:r>
          </a:p>
        </p:txBody>
      </p:sp>
      <p:sp>
        <p:nvSpPr>
          <p:cNvPr id="4" name="Footer Placeholder 3"/>
          <p:cNvSpPr>
            <a:spLocks noGrp="1"/>
          </p:cNvSpPr>
          <p:nvPr>
            <p:ph type="ftr" sz="quarter" idx="11"/>
          </p:nvPr>
        </p:nvSpPr>
        <p:spPr/>
        <p:txBody>
          <a:bodyPr/>
          <a:lstStyle/>
          <a:p>
            <a:r>
              <a:rPr lang="en-US"/>
              <a:t>K. CNTT – ĐH NÔNG LÂM TP. HCM</a:t>
            </a:r>
          </a:p>
        </p:txBody>
      </p:sp>
      <p:sp>
        <p:nvSpPr>
          <p:cNvPr id="5" name="Slide Number Placeholder 4"/>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23520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01/08/2015</a:t>
            </a:r>
          </a:p>
        </p:txBody>
      </p:sp>
      <p:sp>
        <p:nvSpPr>
          <p:cNvPr id="3" name="Footer Placeholder 2"/>
          <p:cNvSpPr>
            <a:spLocks noGrp="1"/>
          </p:cNvSpPr>
          <p:nvPr>
            <p:ph type="ftr" sz="quarter" idx="11"/>
          </p:nvPr>
        </p:nvSpPr>
        <p:spPr/>
        <p:txBody>
          <a:bodyPr/>
          <a:lstStyle/>
          <a:p>
            <a:r>
              <a:rPr lang="en-US"/>
              <a:t>K. CNTT – ĐH NÔNG LÂM TP. HCM</a:t>
            </a:r>
          </a:p>
        </p:txBody>
      </p:sp>
      <p:sp>
        <p:nvSpPr>
          <p:cNvPr id="4" name="Slide Number Placeholder 3"/>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7764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117600"/>
            <a:ext cx="2949178" cy="939800"/>
          </a:xfrm>
          <a:prstGeom prst="rect">
            <a:avLst/>
          </a:prstGeo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83703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31684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8560684" y="2384"/>
            <a:ext cx="583320" cy="6867525"/>
          </a:xfrm>
          <a:prstGeom prst="rect">
            <a:avLst/>
          </a:prstGeom>
          <a:solidFill>
            <a:srgbClr val="A7A7A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grpSp>
        <p:nvGrpSpPr>
          <p:cNvPr id="20" name="Group 19"/>
          <p:cNvGrpSpPr/>
          <p:nvPr userDrawn="1"/>
        </p:nvGrpSpPr>
        <p:grpSpPr>
          <a:xfrm>
            <a:off x="-16074" y="6313601"/>
            <a:ext cx="9160074" cy="393700"/>
            <a:chOff x="842010" y="6319158"/>
            <a:chExt cx="11353801" cy="393700"/>
          </a:xfrm>
        </p:grpSpPr>
        <p:sp>
          <p:nvSpPr>
            <p:cNvPr id="21" name="Rectangle 20"/>
            <p:cNvSpPr/>
            <p:nvPr userDrawn="1"/>
          </p:nvSpPr>
          <p:spPr>
            <a:xfrm>
              <a:off x="842010" y="6319158"/>
              <a:ext cx="11353801" cy="393700"/>
            </a:xfrm>
            <a:prstGeom prst="rect">
              <a:avLst/>
            </a:prstGeom>
            <a:solidFill>
              <a:srgbClr val="7CAFDE">
                <a:alpha val="60000"/>
              </a:srgbClr>
            </a:solidFill>
            <a:ln>
              <a:solidFill>
                <a:srgbClr val="B0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sp>
          <p:nvSpPr>
            <p:cNvPr id="22" name="Rectangle 21"/>
            <p:cNvSpPr/>
            <p:nvPr userDrawn="1"/>
          </p:nvSpPr>
          <p:spPr>
            <a:xfrm>
              <a:off x="2007127" y="6322219"/>
              <a:ext cx="10161065" cy="388068"/>
            </a:xfrm>
            <a:prstGeom prst="rect">
              <a:avLst/>
            </a:prstGeom>
            <a:solidFill>
              <a:srgbClr val="478FD1">
                <a:alpha val="50000"/>
              </a:srgbClr>
            </a:solidFill>
            <a:ln>
              <a:solidFill>
                <a:srgbClr val="7CA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3" name="Rectangle 22"/>
            <p:cNvSpPr/>
            <p:nvPr userDrawn="1"/>
          </p:nvSpPr>
          <p:spPr>
            <a:xfrm>
              <a:off x="5891342" y="6319838"/>
              <a:ext cx="6300660" cy="390525"/>
            </a:xfrm>
            <a:prstGeom prst="rect">
              <a:avLst/>
            </a:prstGeom>
            <a:solidFill>
              <a:srgbClr val="2E74B4">
                <a:alpha val="50000"/>
              </a:srgbClr>
            </a:solidFill>
            <a:ln>
              <a:solidFill>
                <a:srgbClr val="559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4" name="Rectangle 23"/>
            <p:cNvSpPr/>
            <p:nvPr userDrawn="1"/>
          </p:nvSpPr>
          <p:spPr>
            <a:xfrm>
              <a:off x="9355931" y="6319839"/>
              <a:ext cx="2836071" cy="390524"/>
            </a:xfrm>
            <a:prstGeom prst="rect">
              <a:avLst/>
            </a:prstGeom>
            <a:solidFill>
              <a:srgbClr val="255D8F">
                <a:alpha val="50000"/>
              </a:srgbClr>
            </a:solidFill>
            <a:ln>
              <a:solidFill>
                <a:srgbClr val="3D77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sp>
        <p:nvSpPr>
          <p:cNvPr id="3" name="Text Placeholder 2"/>
          <p:cNvSpPr>
            <a:spLocks noGrp="1"/>
          </p:cNvSpPr>
          <p:nvPr>
            <p:ph type="body" idx="1"/>
          </p:nvPr>
        </p:nvSpPr>
        <p:spPr>
          <a:xfrm>
            <a:off x="628650" y="1204962"/>
            <a:ext cx="7886700" cy="4972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626" y="6327642"/>
            <a:ext cx="1009651" cy="365125"/>
          </a:xfrm>
          <a:prstGeom prst="rect">
            <a:avLst/>
          </a:prstGeom>
        </p:spPr>
        <p:txBody>
          <a:bodyPr vert="horz" lIns="91440" tIns="45720" rIns="91440" bIns="45720" rtlCol="0" anchor="ctr"/>
          <a:lstStyle>
            <a:lvl1pPr marL="0" indent="0" algn="l">
              <a:tabLst/>
              <a:defRPr sz="105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01/08/2015</a:t>
            </a:r>
            <a:endParaRPr lang="en-US" dirty="0"/>
          </a:p>
        </p:txBody>
      </p:sp>
      <p:sp>
        <p:nvSpPr>
          <p:cNvPr id="5" name="Footer Placeholder 4"/>
          <p:cNvSpPr>
            <a:spLocks noGrp="1"/>
          </p:cNvSpPr>
          <p:nvPr>
            <p:ph type="ftr" sz="quarter" idx="3"/>
          </p:nvPr>
        </p:nvSpPr>
        <p:spPr>
          <a:xfrm>
            <a:off x="923920" y="6338622"/>
            <a:ext cx="3091373" cy="365125"/>
          </a:xfrm>
          <a:prstGeom prst="rect">
            <a:avLst/>
          </a:prstGeom>
        </p:spPr>
        <p:txBody>
          <a:bodyPr vert="horz" lIns="91440" tIns="45720" rIns="91440" bIns="45720" rtlCol="0" anchor="ctr"/>
          <a:lstStyle>
            <a:lvl1pPr algn="ctr">
              <a:defRPr sz="105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K. CNTT – ĐH NÔNG LÂM TP. HCM</a:t>
            </a:r>
            <a:endParaRPr lang="en-US" dirty="0"/>
          </a:p>
        </p:txBody>
      </p:sp>
      <p:sp>
        <p:nvSpPr>
          <p:cNvPr id="8" name="Rectangle 7"/>
          <p:cNvSpPr/>
          <p:nvPr userDrawn="1"/>
        </p:nvSpPr>
        <p:spPr>
          <a:xfrm>
            <a:off x="-16074" y="324422"/>
            <a:ext cx="8576757" cy="7248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userDrawn="1"/>
        </p:nvSpPr>
        <p:spPr>
          <a:xfrm>
            <a:off x="8557706" y="324422"/>
            <a:ext cx="582723" cy="724852"/>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latin typeface="Tahoma" panose="020B0604030504040204" pitchFamily="34" charset="0"/>
              <a:ea typeface="Tahoma" panose="020B0604030504040204" pitchFamily="34" charset="0"/>
              <a:cs typeface="Tahoma" panose="020B0604030504040204" pitchFamily="34" charset="0"/>
            </a:endParaRPr>
          </a:p>
        </p:txBody>
      </p:sp>
      <p:sp>
        <p:nvSpPr>
          <p:cNvPr id="14" name="Title Placeholder 1"/>
          <p:cNvSpPr>
            <a:spLocks noGrp="1"/>
          </p:cNvSpPr>
          <p:nvPr>
            <p:ph type="title"/>
          </p:nvPr>
        </p:nvSpPr>
        <p:spPr>
          <a:xfrm>
            <a:off x="923920" y="391631"/>
            <a:ext cx="7591430" cy="575777"/>
          </a:xfrm>
          <a:prstGeom prst="rect">
            <a:avLst/>
          </a:prstGeom>
        </p:spPr>
        <p:txBody>
          <a:bodyPr vert="horz" lIns="91440" tIns="45720" rIns="91440" bIns="45720" rtlCol="0" anchor="ctr">
            <a:normAutofit/>
          </a:bodyPr>
          <a:lstStyle/>
          <a:p>
            <a:r>
              <a:rPr lang="en-US" dirty="0"/>
              <a:t>Click to edit Master title style</a:t>
            </a:r>
          </a:p>
        </p:txBody>
      </p:sp>
      <p:grpSp>
        <p:nvGrpSpPr>
          <p:cNvPr id="15" name="Group 22"/>
          <p:cNvGrpSpPr>
            <a:grpSpLocks/>
          </p:cNvGrpSpPr>
          <p:nvPr userDrawn="1"/>
        </p:nvGrpSpPr>
        <p:grpSpPr bwMode="auto">
          <a:xfrm>
            <a:off x="-61707" y="274431"/>
            <a:ext cx="743147" cy="801347"/>
            <a:chOff x="18" y="144"/>
            <a:chExt cx="510" cy="480"/>
          </a:xfrm>
        </p:grpSpPr>
        <p:sp>
          <p:nvSpPr>
            <p:cNvPr id="16"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7"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8"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grpSp>
      <p:pic>
        <p:nvPicPr>
          <p:cNvPr id="19" name="Picture 2" descr="http://bestanimations.com/Signs&amp;Shapes/French-01-june.gif"/>
          <p:cNvPicPr>
            <a:picLocks noChangeAspect="1" noChangeArrowheads="1" noCrop="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093976" y="5750392"/>
            <a:ext cx="430581" cy="428439"/>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userDrawn="1"/>
        </p:nvSpPr>
        <p:spPr>
          <a:xfrm>
            <a:off x="8515349" y="6315077"/>
            <a:ext cx="623295" cy="391507"/>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latin typeface="Tahoma" panose="020B0604030504040204" pitchFamily="34" charset="0"/>
              <a:ea typeface="Tahoma" panose="020B0604030504040204" pitchFamily="34" charset="0"/>
              <a:cs typeface="Tahoma" panose="020B0604030504040204" pitchFamily="34" charset="0"/>
            </a:endParaRPr>
          </a:p>
        </p:txBody>
      </p:sp>
      <p:grpSp>
        <p:nvGrpSpPr>
          <p:cNvPr id="28" name="Group 27"/>
          <p:cNvGrpSpPr/>
          <p:nvPr userDrawn="1"/>
        </p:nvGrpSpPr>
        <p:grpSpPr>
          <a:xfrm>
            <a:off x="8564715" y="5624513"/>
            <a:ext cx="573929" cy="1143000"/>
            <a:chOff x="8573054" y="5631652"/>
            <a:chExt cx="573929" cy="1143000"/>
          </a:xfrm>
        </p:grpSpPr>
        <p:grpSp>
          <p:nvGrpSpPr>
            <p:cNvPr id="10" name="Group 9"/>
            <p:cNvGrpSpPr/>
            <p:nvPr userDrawn="1"/>
          </p:nvGrpSpPr>
          <p:grpSpPr>
            <a:xfrm>
              <a:off x="8573054" y="5631652"/>
              <a:ext cx="573929" cy="1143000"/>
              <a:chOff x="11189017" y="5638800"/>
              <a:chExt cx="611096" cy="1143000"/>
            </a:xfrm>
            <a:solidFill>
              <a:srgbClr val="5086C2"/>
            </a:solidFill>
          </p:grpSpPr>
          <p:sp>
            <p:nvSpPr>
              <p:cNvPr id="11" name="AutoShape 23"/>
              <p:cNvSpPr>
                <a:spLocks noChangeArrowheads="1"/>
              </p:cNvSpPr>
              <p:nvPr userDrawn="1"/>
            </p:nvSpPr>
            <p:spPr bwMode="gray">
              <a:xfrm>
                <a:off x="11189017" y="6248400"/>
                <a:ext cx="609600" cy="533400"/>
              </a:xfrm>
              <a:prstGeom prst="hexagon">
                <a:avLst>
                  <a:gd name="adj" fmla="val 28571"/>
                  <a:gd name="vf" fmla="val 115470"/>
                </a:avLst>
              </a:prstGeom>
              <a:grpFill/>
              <a:ln>
                <a:noFill/>
              </a:ln>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2" name="AutoShape 22"/>
              <p:cNvSpPr>
                <a:spLocks noChangeArrowheads="1"/>
              </p:cNvSpPr>
              <p:nvPr userDrawn="1"/>
            </p:nvSpPr>
            <p:spPr bwMode="gray">
              <a:xfrm>
                <a:off x="11190513" y="5638800"/>
                <a:ext cx="609600" cy="533400"/>
              </a:xfrm>
              <a:prstGeom prst="hexagon">
                <a:avLst>
                  <a:gd name="adj" fmla="val 28571"/>
                  <a:gd name="vf" fmla="val 115470"/>
                </a:avLst>
              </a:prstGeom>
              <a:grpFill/>
              <a:ln>
                <a:noFill/>
              </a:ln>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grpSp>
        <p:sp>
          <p:nvSpPr>
            <p:cNvPr id="13" name="Slide Number Placeholder 5"/>
            <p:cNvSpPr txBox="1">
              <a:spLocks/>
            </p:cNvSpPr>
            <p:nvPr userDrawn="1"/>
          </p:nvSpPr>
          <p:spPr>
            <a:xfrm>
              <a:off x="8639576" y="6320071"/>
              <a:ext cx="4089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chemeClr val="bg1"/>
                  </a:solidFill>
                  <a:latin typeface="Tahoma" panose="020B0604030504040204" pitchFamily="34" charset="0"/>
                  <a:ea typeface="Tahoma" panose="020B0604030504040204" pitchFamily="34" charset="0"/>
                  <a:cs typeface="Tahoma" panose="020B0604030504040204" pitchFamily="34" charset="0"/>
                </a:rPr>
                <a:t>18</a:t>
              </a:r>
              <a:endPar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6" name="Slide Number Placeholder 5"/>
          <p:cNvSpPr>
            <a:spLocks noGrp="1"/>
          </p:cNvSpPr>
          <p:nvPr>
            <p:ph type="sldNum" sz="quarter" idx="4"/>
          </p:nvPr>
        </p:nvSpPr>
        <p:spPr>
          <a:xfrm>
            <a:off x="8569892" y="5701176"/>
            <a:ext cx="551826" cy="365125"/>
          </a:xfrm>
          <a:prstGeom prst="rect">
            <a:avLst/>
          </a:prstGeom>
        </p:spPr>
        <p:txBody>
          <a:bodyPr vert="horz" lIns="91440" tIns="45720" rIns="91440" bIns="45720" rtlCol="0" anchor="ctr"/>
          <a:lstStyle>
            <a:lvl1pPr algn="ctr">
              <a:defRPr sz="16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4F35B47-AD10-4A8D-A4C2-2AAE6AC43D6F}" type="slidenum">
              <a:rPr lang="en-US" smtClean="0"/>
              <a:pPr/>
              <a:t>‹#›</a:t>
            </a:fld>
            <a:endParaRPr lang="en-US" dirty="0"/>
          </a:p>
        </p:txBody>
      </p:sp>
      <p:sp>
        <p:nvSpPr>
          <p:cNvPr id="30" name="Footer Placeholder 4"/>
          <p:cNvSpPr txBox="1">
            <a:spLocks/>
          </p:cNvSpPr>
          <p:nvPr userDrawn="1"/>
        </p:nvSpPr>
        <p:spPr>
          <a:xfrm>
            <a:off x="6908216" y="6315104"/>
            <a:ext cx="1610112"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tabLst/>
            </a:pPr>
            <a:r>
              <a:rPr lang="en-US" sz="1050">
                <a:solidFill>
                  <a:schemeClr val="bg1"/>
                </a:solidFill>
              </a:rPr>
              <a:t>P.D.LONG</a:t>
            </a:r>
          </a:p>
          <a:p>
            <a:pPr marL="0" indent="0" algn="ctr">
              <a:tabLst/>
            </a:pPr>
            <a:r>
              <a:rPr lang="en-US" sz="1050">
                <a:solidFill>
                  <a:schemeClr val="bg1"/>
                </a:solidFill>
              </a:rPr>
              <a:t>V.T.TOAN</a:t>
            </a:r>
            <a:endParaRPr lang="en-GB" sz="1050" dirty="0">
              <a:solidFill>
                <a:schemeClr val="bg1"/>
              </a:solidFill>
            </a:endParaRPr>
          </a:p>
        </p:txBody>
      </p:sp>
      <p:sp>
        <p:nvSpPr>
          <p:cNvPr id="31" name="TextBox 30"/>
          <p:cNvSpPr txBox="1"/>
          <p:nvPr userDrawn="1"/>
        </p:nvSpPr>
        <p:spPr>
          <a:xfrm>
            <a:off x="4081815" y="6379235"/>
            <a:ext cx="2709079" cy="253916"/>
          </a:xfrm>
          <a:prstGeom prst="rect">
            <a:avLst/>
          </a:prstGeom>
          <a:noFill/>
        </p:spPr>
        <p:txBody>
          <a:bodyPr wrap="square" rtlCol="0">
            <a:spAutoFit/>
          </a:bodyPr>
          <a:lstStyle/>
          <a:p>
            <a:pPr algn="ctr"/>
            <a:r>
              <a:rPr lang="en-US" sz="1050" b="1" kern="1200" baseline="0" dirty="0">
                <a:solidFill>
                  <a:schemeClr val="bg1"/>
                </a:solidFill>
                <a:latin typeface="Tahoma" panose="020B0604030504040204" pitchFamily="34" charset="0"/>
                <a:ea typeface="Tahoma" panose="020B0604030504040204" pitchFamily="34" charset="0"/>
                <a:cs typeface="Tahoma" panose="020B0604030504040204" pitchFamily="34" charset="0"/>
              </a:rPr>
              <a:t>LẬP TRÌNH .NET</a:t>
            </a:r>
            <a:endParaRPr lang="en-GB" sz="1050" b="1" kern="1200" baseline="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2" name="Picture 3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59383" y="367419"/>
            <a:ext cx="599990" cy="599990"/>
          </a:xfrm>
          <a:prstGeom prst="rect">
            <a:avLst/>
          </a:prstGeom>
        </p:spPr>
      </p:pic>
    </p:spTree>
    <p:extLst>
      <p:ext uri="{BB962C8B-B14F-4D97-AF65-F5344CB8AC3E}">
        <p14:creationId xmlns:p14="http://schemas.microsoft.com/office/powerpoint/2010/main" val="3092887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b="0" i="0" u="none" kern="1200">
          <a:solidFill>
            <a:schemeClr val="bg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v"/>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5400" dirty="0"/>
              <a:t>C# (</a:t>
            </a:r>
            <a:r>
              <a:rPr lang="en-US" sz="5400" dirty="0" err="1"/>
              <a:t>Tiếp</a:t>
            </a:r>
            <a:r>
              <a:rPr lang="en-US" sz="5400" dirty="0"/>
              <a:t> </a:t>
            </a:r>
            <a:r>
              <a:rPr lang="en-US" sz="5400" dirty="0" err="1"/>
              <a:t>theo</a:t>
            </a:r>
            <a:r>
              <a:rPr lang="en-US" sz="5400" dirty="0"/>
              <a:t>)</a:t>
            </a:r>
          </a:p>
        </p:txBody>
      </p:sp>
      <p:sp>
        <p:nvSpPr>
          <p:cNvPr id="4" name="Footer Placeholder 3"/>
          <p:cNvSpPr>
            <a:spLocks noGrp="1"/>
          </p:cNvSpPr>
          <p:nvPr>
            <p:ph type="ftr" sz="quarter" idx="4294967295"/>
          </p:nvPr>
        </p:nvSpPr>
        <p:spPr>
          <a:xfrm>
            <a:off x="923920" y="6338622"/>
            <a:ext cx="3091373" cy="365125"/>
          </a:xfrm>
        </p:spPr>
        <p:txBody>
          <a:bodyPr/>
          <a:lstStyle/>
          <a:p>
            <a:r>
              <a:rPr lang="en-US"/>
              <a:t>K. CNTT – ĐH NÔNG LÂM TP. HCM</a:t>
            </a:r>
            <a:endParaRPr lang="en-US" dirty="0"/>
          </a:p>
        </p:txBody>
      </p:sp>
    </p:spTree>
    <p:extLst>
      <p:ext uri="{BB962C8B-B14F-4D97-AF65-F5344CB8AC3E}">
        <p14:creationId xmlns:p14="http://schemas.microsoft.com/office/powerpoint/2010/main" val="348622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spcBef>
                <a:spcPts val="600"/>
              </a:spcBef>
            </a:pPr>
            <a:r>
              <a:rPr lang="vi-VN" sz="2400" b="1"/>
              <a:t>Một số </a:t>
            </a:r>
            <a:r>
              <a:rPr lang="en-US" sz="2400" b="1"/>
              <a:t>thuộc tính </a:t>
            </a:r>
            <a:r>
              <a:rPr lang="vi-VN" sz="2400" b="1"/>
              <a:t>c</a:t>
            </a:r>
            <a:r>
              <a:rPr lang="en-US" sz="2400" b="1"/>
              <a:t>ủa</a:t>
            </a:r>
            <a:r>
              <a:rPr lang="vi-VN" sz="2400" b="1"/>
              <a:t> đối tượng Stream</a:t>
            </a:r>
            <a:endParaRPr lang="en-US" sz="2400" b="1"/>
          </a:p>
          <a:p>
            <a:pPr>
              <a:lnSpc>
                <a:spcPct val="110000"/>
              </a:lnSpc>
              <a:spcBef>
                <a:spcPts val="600"/>
              </a:spcBef>
            </a:pPr>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37612389"/>
              </p:ext>
            </p:extLst>
          </p:nvPr>
        </p:nvGraphicFramePr>
        <p:xfrm>
          <a:off x="575641" y="1682168"/>
          <a:ext cx="7886700" cy="4630452"/>
        </p:xfrm>
        <a:graphic>
          <a:graphicData uri="http://schemas.openxmlformats.org/drawingml/2006/table">
            <a:tbl>
              <a:tblPr>
                <a:tableStyleId>{616DA210-FB5B-4158-B5E0-FEB733F419BA}</a:tableStyleId>
              </a:tblPr>
              <a:tblGrid>
                <a:gridCol w="2247071">
                  <a:extLst>
                    <a:ext uri="{9D8B030D-6E8A-4147-A177-3AD203B41FA5}">
                      <a16:colId xmlns:a16="http://schemas.microsoft.com/office/drawing/2014/main" val="20000"/>
                    </a:ext>
                  </a:extLst>
                </a:gridCol>
                <a:gridCol w="5639629">
                  <a:extLst>
                    <a:ext uri="{9D8B030D-6E8A-4147-A177-3AD203B41FA5}">
                      <a16:colId xmlns:a16="http://schemas.microsoft.com/office/drawing/2014/main" val="20001"/>
                    </a:ext>
                  </a:extLst>
                </a:gridCol>
              </a:tblGrid>
              <a:tr h="296911">
                <a:tc>
                  <a:txBody>
                    <a:bodyPr/>
                    <a:lstStyle/>
                    <a:p>
                      <a:pPr algn="l" fontAlgn="t"/>
                      <a:r>
                        <a:rPr lang="en-US" sz="2000" b="1">
                          <a:effectLst/>
                          <a:latin typeface="Tahoma" pitchFamily="34" charset="0"/>
                          <a:ea typeface="Tahoma" pitchFamily="34" charset="0"/>
                          <a:cs typeface="Tahoma" pitchFamily="34" charset="0"/>
                        </a:rPr>
                        <a:t>Thuộc tính</a:t>
                      </a:r>
                    </a:p>
                  </a:txBody>
                  <a:tcPr marL="74228" marR="74228" marT="37114" marB="37114"/>
                </a:tc>
                <a:tc>
                  <a:txBody>
                    <a:bodyPr/>
                    <a:lstStyle/>
                    <a:p>
                      <a:pPr algn="l" fontAlgn="t"/>
                      <a:r>
                        <a:rPr lang="en-US" sz="2000" b="1">
                          <a:effectLst/>
                          <a:latin typeface="Tahoma" pitchFamily="34" charset="0"/>
                          <a:ea typeface="Tahoma" pitchFamily="34" charset="0"/>
                          <a:cs typeface="Tahoma" pitchFamily="34" charset="0"/>
                        </a:rPr>
                        <a:t>Ý nghĩa</a:t>
                      </a:r>
                    </a:p>
                  </a:txBody>
                  <a:tcPr marL="74228" marR="74228" marT="37114" marB="37114"/>
                </a:tc>
                <a:extLst>
                  <a:ext uri="{0D108BD9-81ED-4DB2-BD59-A6C34878D82A}">
                    <a16:rowId xmlns:a16="http://schemas.microsoft.com/office/drawing/2014/main" val="10000"/>
                  </a:ext>
                </a:extLst>
              </a:tr>
              <a:tr h="296911">
                <a:tc>
                  <a:txBody>
                    <a:bodyPr/>
                    <a:lstStyle/>
                    <a:p>
                      <a:pPr fontAlgn="t"/>
                      <a:r>
                        <a:rPr lang="en-US" sz="2000" b="1">
                          <a:effectLst/>
                          <a:latin typeface="Tahoma" pitchFamily="34" charset="0"/>
                          <a:ea typeface="Tahoma" pitchFamily="34" charset="0"/>
                          <a:cs typeface="Tahoma" pitchFamily="34" charset="0"/>
                        </a:rPr>
                        <a:t>CanRead</a:t>
                      </a:r>
                    </a:p>
                  </a:txBody>
                  <a:tcPr marL="74228" marR="74228" marT="37114" marB="37114"/>
                </a:tc>
                <a:tc>
                  <a:txBody>
                    <a:bodyPr/>
                    <a:lstStyle/>
                    <a:p>
                      <a:pPr fontAlgn="t"/>
                      <a:r>
                        <a:rPr lang="vi-VN" sz="2000">
                          <a:effectLst/>
                          <a:latin typeface="Tahoma" pitchFamily="34" charset="0"/>
                          <a:ea typeface="Tahoma" pitchFamily="34" charset="0"/>
                          <a:cs typeface="Tahoma" pitchFamily="34" charset="0"/>
                        </a:rPr>
                        <a:t>Cho biết stream hỗ trợ việc đọc hay không</a:t>
                      </a:r>
                    </a:p>
                  </a:txBody>
                  <a:tcPr marL="74228" marR="74228" marT="37114" marB="37114"/>
                </a:tc>
                <a:extLst>
                  <a:ext uri="{0D108BD9-81ED-4DB2-BD59-A6C34878D82A}">
                    <a16:rowId xmlns:a16="http://schemas.microsoft.com/office/drawing/2014/main" val="10001"/>
                  </a:ext>
                </a:extLst>
              </a:tr>
              <a:tr h="296911">
                <a:tc>
                  <a:txBody>
                    <a:bodyPr/>
                    <a:lstStyle/>
                    <a:p>
                      <a:pPr fontAlgn="t"/>
                      <a:r>
                        <a:rPr lang="en-US" sz="2000" b="1">
                          <a:effectLst/>
                          <a:latin typeface="Tahoma" pitchFamily="34" charset="0"/>
                          <a:ea typeface="Tahoma" pitchFamily="34" charset="0"/>
                          <a:cs typeface="Tahoma" pitchFamily="34" charset="0"/>
                        </a:rPr>
                        <a:t>CanWrite</a:t>
                      </a:r>
                    </a:p>
                  </a:txBody>
                  <a:tcPr marL="74228" marR="74228" marT="37114" marB="37114"/>
                </a:tc>
                <a:tc>
                  <a:txBody>
                    <a:bodyPr/>
                    <a:lstStyle/>
                    <a:p>
                      <a:pPr fontAlgn="t"/>
                      <a:r>
                        <a:rPr lang="en-US" sz="2000">
                          <a:effectLst/>
                          <a:latin typeface="Tahoma" pitchFamily="34" charset="0"/>
                          <a:ea typeface="Tahoma" pitchFamily="34" charset="0"/>
                          <a:cs typeface="Tahoma" pitchFamily="34" charset="0"/>
                        </a:rPr>
                        <a:t>Cho biết stream hỗ trợ việc ghi hay không</a:t>
                      </a:r>
                    </a:p>
                  </a:txBody>
                  <a:tcPr marL="74228" marR="74228" marT="37114" marB="37114"/>
                </a:tc>
                <a:extLst>
                  <a:ext uri="{0D108BD9-81ED-4DB2-BD59-A6C34878D82A}">
                    <a16:rowId xmlns:a16="http://schemas.microsoft.com/office/drawing/2014/main" val="10002"/>
                  </a:ext>
                </a:extLst>
              </a:tr>
              <a:tr h="311574">
                <a:tc>
                  <a:txBody>
                    <a:bodyPr/>
                    <a:lstStyle/>
                    <a:p>
                      <a:pPr fontAlgn="t"/>
                      <a:r>
                        <a:rPr lang="en-US" sz="2000" b="1">
                          <a:effectLst/>
                          <a:latin typeface="Tahoma" pitchFamily="34" charset="0"/>
                          <a:ea typeface="Tahoma" pitchFamily="34" charset="0"/>
                          <a:cs typeface="Tahoma" pitchFamily="34" charset="0"/>
                        </a:rPr>
                        <a:t>CanSeek</a:t>
                      </a:r>
                    </a:p>
                  </a:txBody>
                  <a:tcPr marL="74228" marR="74228" marT="37114" marB="37114"/>
                </a:tc>
                <a:tc>
                  <a:txBody>
                    <a:bodyPr/>
                    <a:lstStyle/>
                    <a:p>
                      <a:pPr fontAlgn="t"/>
                      <a:r>
                        <a:rPr lang="en-US" sz="2000">
                          <a:effectLst/>
                          <a:latin typeface="Tahoma" pitchFamily="34" charset="0"/>
                          <a:ea typeface="Tahoma" pitchFamily="34" charset="0"/>
                          <a:cs typeface="Tahoma" pitchFamily="34" charset="0"/>
                        </a:rPr>
                        <a:t>Cho biết stream hỗ trợ dịch chuyển con trỏ hay không</a:t>
                      </a:r>
                    </a:p>
                  </a:txBody>
                  <a:tcPr marL="74228" marR="74228" marT="37114" marB="37114"/>
                </a:tc>
                <a:extLst>
                  <a:ext uri="{0D108BD9-81ED-4DB2-BD59-A6C34878D82A}">
                    <a16:rowId xmlns:a16="http://schemas.microsoft.com/office/drawing/2014/main" val="10003"/>
                  </a:ext>
                </a:extLst>
              </a:tr>
              <a:tr h="296911">
                <a:tc>
                  <a:txBody>
                    <a:bodyPr/>
                    <a:lstStyle/>
                    <a:p>
                      <a:pPr fontAlgn="t"/>
                      <a:r>
                        <a:rPr lang="en-US" sz="2000" b="1">
                          <a:effectLst/>
                          <a:latin typeface="Tahoma" pitchFamily="34" charset="0"/>
                          <a:ea typeface="Tahoma" pitchFamily="34" charset="0"/>
                          <a:cs typeface="Tahoma" pitchFamily="34" charset="0"/>
                        </a:rPr>
                        <a:t>CanTimeout</a:t>
                      </a:r>
                    </a:p>
                  </a:txBody>
                  <a:tcPr marL="74228" marR="74228" marT="37114" marB="37114"/>
                </a:tc>
                <a:tc>
                  <a:txBody>
                    <a:bodyPr/>
                    <a:lstStyle/>
                    <a:p>
                      <a:pPr fontAlgn="t"/>
                      <a:r>
                        <a:rPr lang="en-US" sz="2000">
                          <a:effectLst/>
                          <a:latin typeface="Tahoma" pitchFamily="34" charset="0"/>
                          <a:ea typeface="Tahoma" pitchFamily="34" charset="0"/>
                          <a:cs typeface="Tahoma" pitchFamily="34" charset="0"/>
                        </a:rPr>
                        <a:t>Cho biết stream có đặt được time out</a:t>
                      </a:r>
                    </a:p>
                  </a:txBody>
                  <a:tcPr marL="74228" marR="74228" marT="37114" marB="37114"/>
                </a:tc>
                <a:extLst>
                  <a:ext uri="{0D108BD9-81ED-4DB2-BD59-A6C34878D82A}">
                    <a16:rowId xmlns:a16="http://schemas.microsoft.com/office/drawing/2014/main" val="10004"/>
                  </a:ext>
                </a:extLst>
              </a:tr>
              <a:tr h="296911">
                <a:tc>
                  <a:txBody>
                    <a:bodyPr/>
                    <a:lstStyle/>
                    <a:p>
                      <a:pPr fontAlgn="t"/>
                      <a:r>
                        <a:rPr lang="en-US" sz="2000" b="1">
                          <a:effectLst/>
                          <a:latin typeface="Tahoma" pitchFamily="34" charset="0"/>
                          <a:ea typeface="Tahoma" pitchFamily="34" charset="0"/>
                          <a:cs typeface="Tahoma" pitchFamily="34" charset="0"/>
                        </a:rPr>
                        <a:t>Length</a:t>
                      </a:r>
                    </a:p>
                  </a:txBody>
                  <a:tcPr marL="74228" marR="74228" marT="37114" marB="37114"/>
                </a:tc>
                <a:tc>
                  <a:txBody>
                    <a:bodyPr/>
                    <a:lstStyle/>
                    <a:p>
                      <a:pPr fontAlgn="t"/>
                      <a:r>
                        <a:rPr lang="vi-VN" sz="2000">
                          <a:effectLst/>
                          <a:latin typeface="Tahoma" pitchFamily="34" charset="0"/>
                          <a:ea typeface="Tahoma" pitchFamily="34" charset="0"/>
                          <a:cs typeface="Tahoma" pitchFamily="34" charset="0"/>
                        </a:rPr>
                        <a:t>Cho biết kích thước (byte) của stream</a:t>
                      </a:r>
                    </a:p>
                  </a:txBody>
                  <a:tcPr marL="74228" marR="74228" marT="37114" marB="37114"/>
                </a:tc>
                <a:extLst>
                  <a:ext uri="{0D108BD9-81ED-4DB2-BD59-A6C34878D82A}">
                    <a16:rowId xmlns:a16="http://schemas.microsoft.com/office/drawing/2014/main" val="10005"/>
                  </a:ext>
                </a:extLst>
              </a:tr>
              <a:tr h="519594">
                <a:tc>
                  <a:txBody>
                    <a:bodyPr/>
                    <a:lstStyle/>
                    <a:p>
                      <a:pPr fontAlgn="t"/>
                      <a:r>
                        <a:rPr lang="en-US" sz="2000" b="1">
                          <a:effectLst/>
                          <a:latin typeface="Tahoma" pitchFamily="34" charset="0"/>
                          <a:ea typeface="Tahoma" pitchFamily="34" charset="0"/>
                          <a:cs typeface="Tahoma" pitchFamily="34" charset="0"/>
                        </a:rPr>
                        <a:t>Position</a:t>
                      </a:r>
                    </a:p>
                  </a:txBody>
                  <a:tcPr marL="74228" marR="74228" marT="37114" marB="37114"/>
                </a:tc>
                <a:tc>
                  <a:txBody>
                    <a:bodyPr/>
                    <a:lstStyle/>
                    <a:p>
                      <a:pPr fontAlgn="t"/>
                      <a:r>
                        <a:rPr lang="vi-VN" sz="2000">
                          <a:effectLst/>
                          <a:latin typeface="Tahoma" pitchFamily="34" charset="0"/>
                          <a:ea typeface="Tahoma" pitchFamily="34" charset="0"/>
                          <a:cs typeface="Tahoma" pitchFamily="34" charset="0"/>
                        </a:rPr>
                        <a:t>Đọc hoặc thiết lập vị trí đọc (thiết lập thì stream phải hỗ trợ Seek)</a:t>
                      </a:r>
                    </a:p>
                  </a:txBody>
                  <a:tcPr marL="74228" marR="74228" marT="37114" marB="37114"/>
                </a:tc>
                <a:extLst>
                  <a:ext uri="{0D108BD9-81ED-4DB2-BD59-A6C34878D82A}">
                    <a16:rowId xmlns:a16="http://schemas.microsoft.com/office/drawing/2014/main" val="10006"/>
                  </a:ext>
                </a:extLst>
              </a:tr>
              <a:tr h="519594">
                <a:tc>
                  <a:txBody>
                    <a:bodyPr/>
                    <a:lstStyle/>
                    <a:p>
                      <a:pPr fontAlgn="t"/>
                      <a:r>
                        <a:rPr lang="en-US" sz="2000" b="1">
                          <a:effectLst/>
                          <a:latin typeface="Tahoma" pitchFamily="34" charset="0"/>
                          <a:ea typeface="Tahoma" pitchFamily="34" charset="0"/>
                          <a:cs typeface="Tahoma" pitchFamily="34" charset="0"/>
                        </a:rPr>
                        <a:t>ReadTimeout</a:t>
                      </a:r>
                    </a:p>
                  </a:txBody>
                  <a:tcPr marL="74228" marR="74228" marT="37114" marB="37114"/>
                </a:tc>
                <a:tc>
                  <a:txBody>
                    <a:bodyPr/>
                    <a:lstStyle/>
                    <a:p>
                      <a:pPr fontAlgn="t"/>
                      <a:r>
                        <a:rPr lang="vi-VN" sz="2000" dirty="0">
                          <a:effectLst/>
                          <a:latin typeface="Tahoma" pitchFamily="34" charset="0"/>
                          <a:ea typeface="Tahoma" pitchFamily="34" charset="0"/>
                          <a:cs typeface="Tahoma" pitchFamily="34" charset="0"/>
                        </a:rPr>
                        <a:t>Đọc hoặc thiết lập giá trị (mili giây) d</a:t>
                      </a:r>
                      <a:r>
                        <a:rPr lang="en-US" sz="2000" dirty="0">
                          <a:effectLst/>
                          <a:latin typeface="Tahoma" pitchFamily="34" charset="0"/>
                          <a:ea typeface="Tahoma" pitchFamily="34" charset="0"/>
                          <a:cs typeface="Tahoma" pitchFamily="34" charset="0"/>
                        </a:rPr>
                        <a:t>à</a:t>
                      </a:r>
                      <a:r>
                        <a:rPr lang="vi-VN" sz="2000" dirty="0">
                          <a:effectLst/>
                          <a:latin typeface="Tahoma" pitchFamily="34" charset="0"/>
                          <a:ea typeface="Tahoma" pitchFamily="34" charset="0"/>
                          <a:cs typeface="Tahoma" pitchFamily="34" charset="0"/>
                        </a:rPr>
                        <a:t>nh cho tác vụ đọc stream trước khi time out phát sinh</a:t>
                      </a:r>
                    </a:p>
                  </a:txBody>
                  <a:tcPr marL="74228" marR="74228" marT="37114" marB="37114"/>
                </a:tc>
                <a:extLst>
                  <a:ext uri="{0D108BD9-81ED-4DB2-BD59-A6C34878D82A}">
                    <a16:rowId xmlns:a16="http://schemas.microsoft.com/office/drawing/2014/main" val="10007"/>
                  </a:ext>
                </a:extLst>
              </a:tr>
              <a:tr h="519594">
                <a:tc>
                  <a:txBody>
                    <a:bodyPr/>
                    <a:lstStyle/>
                    <a:p>
                      <a:pPr fontAlgn="t"/>
                      <a:r>
                        <a:rPr lang="en-US" sz="2000" b="1">
                          <a:effectLst/>
                          <a:latin typeface="Tahoma" pitchFamily="34" charset="0"/>
                          <a:ea typeface="Tahoma" pitchFamily="34" charset="0"/>
                          <a:cs typeface="Tahoma" pitchFamily="34" charset="0"/>
                        </a:rPr>
                        <a:t>WriteTimeout</a:t>
                      </a:r>
                    </a:p>
                  </a:txBody>
                  <a:tcPr marL="74228" marR="74228" marT="37114" marB="37114"/>
                </a:tc>
                <a:tc>
                  <a:txBody>
                    <a:bodyPr/>
                    <a:lstStyle/>
                    <a:p>
                      <a:pPr fontAlgn="t"/>
                      <a:r>
                        <a:rPr lang="vi-VN" sz="2000" dirty="0">
                          <a:effectLst/>
                          <a:latin typeface="Tahoma" pitchFamily="34" charset="0"/>
                          <a:ea typeface="Tahoma" pitchFamily="34" charset="0"/>
                          <a:cs typeface="Tahoma" pitchFamily="34" charset="0"/>
                        </a:rPr>
                        <a:t>Đọc hoặc thiết lập giá trị (mili giây) danh cho tác vụ ghi stream trước khi time out phát sinh</a:t>
                      </a:r>
                    </a:p>
                  </a:txBody>
                  <a:tcPr marL="74228" marR="74228" marT="37114" marB="37114"/>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6438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spcBef>
                <a:spcPts val="600"/>
              </a:spcBef>
            </a:pPr>
            <a:r>
              <a:rPr lang="vi-VN" sz="2400" b="1"/>
              <a:t>Một số phương thức cho đối tượng Stream</a:t>
            </a:r>
            <a:r>
              <a:rPr lang="en-US" sz="2400" b="1"/>
              <a:t>:</a:t>
            </a:r>
          </a:p>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573690360"/>
              </p:ext>
            </p:extLst>
          </p:nvPr>
        </p:nvGraphicFramePr>
        <p:xfrm>
          <a:off x="251377" y="1691778"/>
          <a:ext cx="8309526" cy="3735266"/>
        </p:xfrm>
        <a:graphic>
          <a:graphicData uri="http://schemas.openxmlformats.org/drawingml/2006/table">
            <a:tbl>
              <a:tblPr>
                <a:tableStyleId>{5940675A-B579-460E-94D1-54222C63F5DA}</a:tableStyleId>
              </a:tblPr>
              <a:tblGrid>
                <a:gridCol w="2306293">
                  <a:extLst>
                    <a:ext uri="{9D8B030D-6E8A-4147-A177-3AD203B41FA5}">
                      <a16:colId xmlns:a16="http://schemas.microsoft.com/office/drawing/2014/main" val="20000"/>
                    </a:ext>
                  </a:extLst>
                </a:gridCol>
                <a:gridCol w="6003233">
                  <a:extLst>
                    <a:ext uri="{9D8B030D-6E8A-4147-A177-3AD203B41FA5}">
                      <a16:colId xmlns:a16="http://schemas.microsoft.com/office/drawing/2014/main" val="20001"/>
                    </a:ext>
                  </a:extLst>
                </a:gridCol>
              </a:tblGrid>
              <a:tr h="218552">
                <a:tc>
                  <a:txBody>
                    <a:bodyPr/>
                    <a:lstStyle/>
                    <a:p>
                      <a:pPr algn="l" fontAlgn="t"/>
                      <a:r>
                        <a:rPr lang="vi-VN" sz="2000" b="1">
                          <a:effectLst/>
                          <a:latin typeface="Tahoma" pitchFamily="34" charset="0"/>
                          <a:ea typeface="Tahoma" pitchFamily="34" charset="0"/>
                          <a:cs typeface="Tahoma" pitchFamily="34" charset="0"/>
                        </a:rPr>
                        <a:t>Phương thức</a:t>
                      </a:r>
                    </a:p>
                  </a:txBody>
                  <a:tcPr marL="54638" marR="54638" marT="27319" marB="27319"/>
                </a:tc>
                <a:tc>
                  <a:txBody>
                    <a:bodyPr/>
                    <a:lstStyle/>
                    <a:p>
                      <a:pPr algn="l" fontAlgn="t"/>
                      <a:r>
                        <a:rPr lang="en-US" sz="2000" b="1">
                          <a:effectLst/>
                          <a:latin typeface="Tahoma" pitchFamily="34" charset="0"/>
                          <a:ea typeface="Tahoma" pitchFamily="34" charset="0"/>
                          <a:cs typeface="Tahoma" pitchFamily="34" charset="0"/>
                        </a:rPr>
                        <a:t>Ý nghĩa</a:t>
                      </a:r>
                    </a:p>
                  </a:txBody>
                  <a:tcPr marL="54638" marR="54638" marT="27319" marB="27319"/>
                </a:tc>
                <a:extLst>
                  <a:ext uri="{0D108BD9-81ED-4DB2-BD59-A6C34878D82A}">
                    <a16:rowId xmlns:a16="http://schemas.microsoft.com/office/drawing/2014/main" val="10000"/>
                  </a:ext>
                </a:extLst>
              </a:tr>
              <a:tr h="382465">
                <a:tc>
                  <a:txBody>
                    <a:bodyPr/>
                    <a:lstStyle/>
                    <a:p>
                      <a:pPr fontAlgn="t"/>
                      <a:r>
                        <a:rPr lang="en-US" sz="2000" b="1">
                          <a:effectLst/>
                          <a:latin typeface="Tahoma" pitchFamily="34" charset="0"/>
                          <a:ea typeface="Tahoma" pitchFamily="34" charset="0"/>
                          <a:cs typeface="Tahoma" pitchFamily="34" charset="0"/>
                        </a:rPr>
                        <a:t>ReadByte</a:t>
                      </a:r>
                    </a:p>
                  </a:txBody>
                  <a:tcPr marL="54638" marR="54638" marT="27319" marB="27319"/>
                </a:tc>
                <a:tc>
                  <a:txBody>
                    <a:bodyPr/>
                    <a:lstStyle/>
                    <a:p>
                      <a:pPr fontAlgn="t"/>
                      <a:r>
                        <a:rPr lang="en-US" sz="2000">
                          <a:effectLst/>
                          <a:latin typeface="Tahoma" pitchFamily="34" charset="0"/>
                          <a:ea typeface="Tahoma" pitchFamily="34" charset="0"/>
                          <a:cs typeface="Tahoma" pitchFamily="34" charset="0"/>
                        </a:rPr>
                        <a:t>Đọc từng byte, trả về int (cast 1 byte) hoặc -1 nếu cuối file.</a:t>
                      </a:r>
                    </a:p>
                  </a:txBody>
                  <a:tcPr marL="54638" marR="54638" marT="27319" marB="27319"/>
                </a:tc>
                <a:extLst>
                  <a:ext uri="{0D108BD9-81ED-4DB2-BD59-A6C34878D82A}">
                    <a16:rowId xmlns:a16="http://schemas.microsoft.com/office/drawing/2014/main" val="10001"/>
                  </a:ext>
                </a:extLst>
              </a:tr>
              <a:tr h="717522">
                <a:tc>
                  <a:txBody>
                    <a:bodyPr/>
                    <a:lstStyle/>
                    <a:p>
                      <a:pPr fontAlgn="t"/>
                      <a:r>
                        <a:rPr lang="en-US" sz="2000" b="1">
                          <a:effectLst/>
                          <a:latin typeface="Tahoma" pitchFamily="34" charset="0"/>
                          <a:ea typeface="Tahoma" pitchFamily="34" charset="0"/>
                          <a:cs typeface="Tahoma" pitchFamily="34" charset="0"/>
                        </a:rPr>
                        <a:t>Read</a:t>
                      </a:r>
                    </a:p>
                  </a:txBody>
                  <a:tcPr marL="54638" marR="54638" marT="27319" marB="27319"/>
                </a:tc>
                <a:tc>
                  <a:txBody>
                    <a:bodyPr/>
                    <a:lstStyle/>
                    <a:p>
                      <a:pPr fontAlgn="t"/>
                      <a:r>
                        <a:rPr lang="vi-VN" sz="2000">
                          <a:effectLst/>
                          <a:latin typeface="Tahoma" pitchFamily="34" charset="0"/>
                          <a:ea typeface="Tahoma" pitchFamily="34" charset="0"/>
                          <a:cs typeface="Tahoma" pitchFamily="34" charset="0"/>
                        </a:rPr>
                        <a:t>Đọc một số byte, từ vị trí nào đó, kết quả đọc lưu vào mảng byte. Trả về số lượng byte đọc được, 0 nếu cuối stream</a:t>
                      </a:r>
                    </a:p>
                  </a:txBody>
                  <a:tcPr marL="54638" marR="54638" marT="27319" marB="27319"/>
                </a:tc>
                <a:extLst>
                  <a:ext uri="{0D108BD9-81ED-4DB2-BD59-A6C34878D82A}">
                    <a16:rowId xmlns:a16="http://schemas.microsoft.com/office/drawing/2014/main" val="10002"/>
                  </a:ext>
                </a:extLst>
              </a:tr>
              <a:tr h="218552">
                <a:tc>
                  <a:txBody>
                    <a:bodyPr/>
                    <a:lstStyle/>
                    <a:p>
                      <a:pPr fontAlgn="t"/>
                      <a:r>
                        <a:rPr lang="en-US" sz="2000" b="1">
                          <a:effectLst/>
                          <a:latin typeface="Tahoma" pitchFamily="34" charset="0"/>
                          <a:ea typeface="Tahoma" pitchFamily="34" charset="0"/>
                          <a:cs typeface="Tahoma" pitchFamily="34" charset="0"/>
                        </a:rPr>
                        <a:t>WriteByte</a:t>
                      </a:r>
                    </a:p>
                  </a:txBody>
                  <a:tcPr marL="54638" marR="54638" marT="27319" marB="27319"/>
                </a:tc>
                <a:tc>
                  <a:txBody>
                    <a:bodyPr/>
                    <a:lstStyle/>
                    <a:p>
                      <a:pPr fontAlgn="t"/>
                      <a:r>
                        <a:rPr lang="en-US" sz="2000">
                          <a:effectLst/>
                          <a:latin typeface="Tahoma" pitchFamily="34" charset="0"/>
                          <a:ea typeface="Tahoma" pitchFamily="34" charset="0"/>
                          <a:cs typeface="Tahoma" pitchFamily="34" charset="0"/>
                        </a:rPr>
                        <a:t>Lưu 1 byte vào stream</a:t>
                      </a:r>
                    </a:p>
                  </a:txBody>
                  <a:tcPr marL="54638" marR="54638" marT="27319" marB="27319"/>
                </a:tc>
                <a:extLst>
                  <a:ext uri="{0D108BD9-81ED-4DB2-BD59-A6C34878D82A}">
                    <a16:rowId xmlns:a16="http://schemas.microsoft.com/office/drawing/2014/main" val="10003"/>
                  </a:ext>
                </a:extLst>
              </a:tr>
              <a:tr h="382465">
                <a:tc>
                  <a:txBody>
                    <a:bodyPr/>
                    <a:lstStyle/>
                    <a:p>
                      <a:pPr fontAlgn="t"/>
                      <a:r>
                        <a:rPr lang="en-US" sz="2000" b="1">
                          <a:effectLst/>
                          <a:latin typeface="Tahoma" pitchFamily="34" charset="0"/>
                          <a:ea typeface="Tahoma" pitchFamily="34" charset="0"/>
                          <a:cs typeface="Tahoma" pitchFamily="34" charset="0"/>
                        </a:rPr>
                        <a:t>Write</a:t>
                      </a:r>
                    </a:p>
                  </a:txBody>
                  <a:tcPr marL="54638" marR="54638" marT="27319" marB="27319"/>
                </a:tc>
                <a:tc>
                  <a:txBody>
                    <a:bodyPr/>
                    <a:lstStyle/>
                    <a:p>
                      <a:pPr fontAlgn="t"/>
                      <a:r>
                        <a:rPr lang="en-US" sz="2000">
                          <a:effectLst/>
                          <a:latin typeface="Tahoma" pitchFamily="34" charset="0"/>
                          <a:ea typeface="Tahoma" pitchFamily="34" charset="0"/>
                          <a:cs typeface="Tahoma" pitchFamily="34" charset="0"/>
                        </a:rPr>
                        <a:t>Lưu mảng bytes vào stream </a:t>
                      </a:r>
                      <a:r>
                        <a:rPr lang="en-US" sz="2000" b="0">
                          <a:solidFill>
                            <a:srgbClr val="000099"/>
                          </a:solidFill>
                          <a:effectLst/>
                          <a:latin typeface="Tahoma" pitchFamily="34" charset="0"/>
                          <a:ea typeface="Tahoma" pitchFamily="34" charset="0"/>
                          <a:cs typeface="Tahoma" pitchFamily="34" charset="0"/>
                        </a:rPr>
                        <a:t>stream.Read(buffer, offset, count);</a:t>
                      </a:r>
                    </a:p>
                  </a:txBody>
                  <a:tcPr marL="54638" marR="54638" marT="27319" marB="27319"/>
                </a:tc>
                <a:extLst>
                  <a:ext uri="{0D108BD9-81ED-4DB2-BD59-A6C34878D82A}">
                    <a16:rowId xmlns:a16="http://schemas.microsoft.com/office/drawing/2014/main" val="10004"/>
                  </a:ext>
                </a:extLst>
              </a:tr>
              <a:tr h="218552">
                <a:tc>
                  <a:txBody>
                    <a:bodyPr/>
                    <a:lstStyle/>
                    <a:p>
                      <a:pPr fontAlgn="t"/>
                      <a:r>
                        <a:rPr lang="en-US" sz="2000" b="1">
                          <a:effectLst/>
                          <a:latin typeface="Tahoma" pitchFamily="34" charset="0"/>
                          <a:ea typeface="Tahoma" pitchFamily="34" charset="0"/>
                          <a:cs typeface="Tahoma" pitchFamily="34" charset="0"/>
                        </a:rPr>
                        <a:t>Seek</a:t>
                      </a:r>
                    </a:p>
                  </a:txBody>
                  <a:tcPr marL="54638" marR="54638" marT="27319" marB="27319"/>
                </a:tc>
                <a:tc>
                  <a:txBody>
                    <a:bodyPr/>
                    <a:lstStyle/>
                    <a:p>
                      <a:pPr fontAlgn="t"/>
                      <a:r>
                        <a:rPr lang="en-US" sz="2000">
                          <a:effectLst/>
                          <a:latin typeface="Tahoma" pitchFamily="34" charset="0"/>
                          <a:ea typeface="Tahoma" pitchFamily="34" charset="0"/>
                          <a:cs typeface="Tahoma" pitchFamily="34" charset="0"/>
                        </a:rPr>
                        <a:t>Thiết lập vị trí trong stream</a:t>
                      </a:r>
                    </a:p>
                  </a:txBody>
                  <a:tcPr marL="54638" marR="54638" marT="27319" marB="27319"/>
                </a:tc>
                <a:extLst>
                  <a:ext uri="{0D108BD9-81ED-4DB2-BD59-A6C34878D82A}">
                    <a16:rowId xmlns:a16="http://schemas.microsoft.com/office/drawing/2014/main" val="10005"/>
                  </a:ext>
                </a:extLst>
              </a:tr>
              <a:tr h="218552">
                <a:tc>
                  <a:txBody>
                    <a:bodyPr/>
                    <a:lstStyle/>
                    <a:p>
                      <a:pPr fontAlgn="t"/>
                      <a:r>
                        <a:rPr lang="en-US" sz="2000" b="1">
                          <a:effectLst/>
                          <a:latin typeface="Tahoma" pitchFamily="34" charset="0"/>
                          <a:ea typeface="Tahoma" pitchFamily="34" charset="0"/>
                          <a:cs typeface="Tahoma" pitchFamily="34" charset="0"/>
                        </a:rPr>
                        <a:t>Flush</a:t>
                      </a:r>
                    </a:p>
                  </a:txBody>
                  <a:tcPr marL="54638" marR="54638" marT="27319" marB="27319"/>
                </a:tc>
                <a:tc>
                  <a:txBody>
                    <a:bodyPr/>
                    <a:lstStyle/>
                    <a:p>
                      <a:pPr fontAlgn="t"/>
                      <a:r>
                        <a:rPr lang="vi-VN" sz="2000">
                          <a:effectLst/>
                          <a:latin typeface="Tahoma" pitchFamily="34" charset="0"/>
                          <a:ea typeface="Tahoma" pitchFamily="34" charset="0"/>
                          <a:cs typeface="Tahoma" pitchFamily="34" charset="0"/>
                        </a:rPr>
                        <a:t>Giải phóng các bộ đêm</a:t>
                      </a:r>
                    </a:p>
                  </a:txBody>
                  <a:tcPr marL="54638" marR="54638" marT="27319" marB="27319"/>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2082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196084"/>
            <a:ext cx="8353118" cy="4972001"/>
          </a:xfrm>
        </p:spPr>
        <p:txBody>
          <a:bodyPr>
            <a:normAutofit fontScale="47500" lnSpcReduction="20000"/>
          </a:bodyPr>
          <a:lstStyle/>
          <a:p>
            <a:pPr>
              <a:lnSpc>
                <a:spcPct val="120000"/>
              </a:lnSpc>
              <a:spcBef>
                <a:spcPts val="600"/>
              </a:spcBef>
              <a:spcAft>
                <a:spcPts val="600"/>
              </a:spcAft>
            </a:pPr>
            <a:r>
              <a:rPr lang="vi-VN" sz="3200" dirty="0"/>
              <a:t>Làm việc với </a:t>
            </a:r>
            <a:r>
              <a:rPr lang="vi-VN" sz="3200" b="1" dirty="0"/>
              <a:t>FileStream</a:t>
            </a:r>
          </a:p>
          <a:p>
            <a:pPr>
              <a:lnSpc>
                <a:spcPct val="120000"/>
              </a:lnSpc>
              <a:spcBef>
                <a:spcPts val="600"/>
              </a:spcBef>
              <a:spcAft>
                <a:spcPts val="600"/>
              </a:spcAft>
            </a:pPr>
            <a:r>
              <a:rPr lang="vi-VN" sz="3200" dirty="0"/>
              <a:t>Lớp </a:t>
            </a:r>
            <a:r>
              <a:rPr lang="vi-VN" sz="3200" b="1" dirty="0"/>
              <a:t>FileStream</a:t>
            </a:r>
            <a:r>
              <a:rPr lang="vi-VN" sz="3200" dirty="0"/>
              <a:t> tạo ra các đối tượng để đọc và ghi dữ liệu ra file.</a:t>
            </a:r>
            <a:endParaRPr lang="en-US" sz="3200" dirty="0"/>
          </a:p>
          <a:p>
            <a:pPr>
              <a:lnSpc>
                <a:spcPct val="120000"/>
              </a:lnSpc>
              <a:spcBef>
                <a:spcPts val="600"/>
              </a:spcBef>
              <a:spcAft>
                <a:spcPts val="600"/>
              </a:spcAft>
            </a:pPr>
            <a:r>
              <a:rPr lang="vi-VN" sz="3200" dirty="0"/>
              <a:t> </a:t>
            </a:r>
            <a:r>
              <a:rPr lang="vi-VN" sz="3200" b="1" dirty="0">
                <a:solidFill>
                  <a:srgbClr val="FF0000"/>
                </a:solidFill>
              </a:rPr>
              <a:t>string</a:t>
            </a:r>
            <a:r>
              <a:rPr lang="vi-VN" sz="3200" dirty="0"/>
              <a:t> filepath = </a:t>
            </a:r>
            <a:r>
              <a:rPr lang="vi-VN" sz="3200" b="1" dirty="0">
                <a:solidFill>
                  <a:srgbClr val="000099"/>
                </a:solidFill>
              </a:rPr>
              <a:t>"/home/data/data.txt</a:t>
            </a:r>
            <a:r>
              <a:rPr lang="vi-VN" sz="3200" dirty="0"/>
              <a:t>"; </a:t>
            </a:r>
            <a:endParaRPr lang="en-US" sz="3200" dirty="0"/>
          </a:p>
          <a:p>
            <a:pPr>
              <a:lnSpc>
                <a:spcPct val="120000"/>
              </a:lnSpc>
              <a:spcBef>
                <a:spcPts val="600"/>
              </a:spcBef>
              <a:spcAft>
                <a:spcPts val="600"/>
              </a:spcAft>
            </a:pPr>
            <a:r>
              <a:rPr lang="vi-VN" sz="3200" b="1" dirty="0">
                <a:solidFill>
                  <a:srgbClr val="FF0000"/>
                </a:solidFill>
              </a:rPr>
              <a:t>using</a:t>
            </a:r>
            <a:r>
              <a:rPr lang="vi-VN" sz="3200" dirty="0"/>
              <a:t> (</a:t>
            </a:r>
            <a:r>
              <a:rPr lang="vi-VN" sz="3200" b="1" dirty="0">
                <a:solidFill>
                  <a:srgbClr val="FF0000"/>
                </a:solidFill>
              </a:rPr>
              <a:t>var</a:t>
            </a:r>
            <a:r>
              <a:rPr lang="vi-VN" sz="3200" dirty="0"/>
              <a:t> stream = </a:t>
            </a:r>
            <a:r>
              <a:rPr lang="vi-VN" sz="3200" b="1" dirty="0">
                <a:solidFill>
                  <a:srgbClr val="FF0000"/>
                </a:solidFill>
              </a:rPr>
              <a:t>new</a:t>
            </a:r>
            <a:r>
              <a:rPr lang="vi-VN" sz="3200" dirty="0"/>
              <a:t> FileStream(path:</a:t>
            </a:r>
            <a:r>
              <a:rPr lang="vi-VN" sz="3200" dirty="0">
                <a:solidFill>
                  <a:srgbClr val="000099"/>
                </a:solidFill>
              </a:rPr>
              <a:t>filepath</a:t>
            </a:r>
            <a:r>
              <a:rPr lang="vi-VN" sz="3200" dirty="0"/>
              <a:t>, mode: </a:t>
            </a:r>
            <a:r>
              <a:rPr lang="vi-VN" sz="3200" dirty="0">
                <a:solidFill>
                  <a:srgbClr val="000099"/>
                </a:solidFill>
              </a:rPr>
              <a:t>FileMode.Open</a:t>
            </a:r>
            <a:r>
              <a:rPr lang="vi-VN" sz="3200" dirty="0"/>
              <a:t>, access: </a:t>
            </a:r>
            <a:r>
              <a:rPr lang="vi-VN" sz="3200" dirty="0">
                <a:solidFill>
                  <a:srgbClr val="000099"/>
                </a:solidFill>
              </a:rPr>
              <a:t>FileAccess.Read</a:t>
            </a:r>
            <a:r>
              <a:rPr lang="vi-VN" sz="3200" dirty="0"/>
              <a:t>, share: </a:t>
            </a:r>
            <a:r>
              <a:rPr lang="vi-VN" sz="3200" dirty="0">
                <a:solidFill>
                  <a:srgbClr val="000099"/>
                </a:solidFill>
              </a:rPr>
              <a:t>FileShare.Read</a:t>
            </a:r>
            <a:r>
              <a:rPr lang="vi-VN" sz="3200" dirty="0"/>
              <a:t>)) { }</a:t>
            </a:r>
            <a:endParaRPr lang="en-US" sz="3200" dirty="0"/>
          </a:p>
          <a:p>
            <a:pPr>
              <a:lnSpc>
                <a:spcPct val="120000"/>
              </a:lnSpc>
              <a:spcBef>
                <a:spcPts val="600"/>
              </a:spcBef>
              <a:spcAft>
                <a:spcPts val="600"/>
              </a:spcAft>
            </a:pPr>
            <a:r>
              <a:rPr lang="vi-VN" sz="3200" b="1" dirty="0"/>
              <a:t>path</a:t>
            </a:r>
            <a:r>
              <a:rPr lang="vi-VN" sz="3200" dirty="0"/>
              <a:t> đường dẫn đến file</a:t>
            </a:r>
          </a:p>
          <a:p>
            <a:pPr>
              <a:lnSpc>
                <a:spcPct val="120000"/>
              </a:lnSpc>
              <a:spcBef>
                <a:spcPts val="600"/>
              </a:spcBef>
              <a:spcAft>
                <a:spcPts val="600"/>
              </a:spcAft>
            </a:pPr>
            <a:r>
              <a:rPr lang="vi-VN" sz="3200" b="1" dirty="0"/>
              <a:t>mode</a:t>
            </a:r>
            <a:r>
              <a:rPr lang="vi-VN" sz="3200" dirty="0"/>
              <a:t> kiểu liệt kê </a:t>
            </a:r>
            <a:r>
              <a:rPr lang="vi-VN" sz="3200" b="1" dirty="0"/>
              <a:t>FileMode</a:t>
            </a:r>
            <a:r>
              <a:rPr lang="vi-VN" sz="3200" dirty="0"/>
              <a:t>:</a:t>
            </a:r>
          </a:p>
          <a:p>
            <a:pPr lvl="1">
              <a:lnSpc>
                <a:spcPct val="120000"/>
              </a:lnSpc>
              <a:spcBef>
                <a:spcPts val="600"/>
              </a:spcBef>
              <a:spcAft>
                <a:spcPts val="600"/>
              </a:spcAft>
            </a:pPr>
            <a:r>
              <a:rPr lang="vi-VN" sz="3200" dirty="0">
                <a:solidFill>
                  <a:srgbClr val="000099"/>
                </a:solidFill>
              </a:rPr>
              <a:t>FileMode.CreateNew</a:t>
            </a:r>
            <a:r>
              <a:rPr lang="vi-VN" sz="3200" dirty="0"/>
              <a:t> tạo file mới</a:t>
            </a:r>
          </a:p>
          <a:p>
            <a:pPr lvl="1">
              <a:lnSpc>
                <a:spcPct val="120000"/>
              </a:lnSpc>
              <a:spcBef>
                <a:spcPts val="600"/>
              </a:spcBef>
              <a:spcAft>
                <a:spcPts val="600"/>
              </a:spcAft>
            </a:pPr>
            <a:r>
              <a:rPr lang="vi-VN" sz="3200" dirty="0">
                <a:solidFill>
                  <a:srgbClr val="000099"/>
                </a:solidFill>
              </a:rPr>
              <a:t>FileMode.Create</a:t>
            </a:r>
            <a:r>
              <a:rPr lang="vi-VN" sz="3200" dirty="0"/>
              <a:t> tạo mới, nếu file đang có bị ghi đè</a:t>
            </a:r>
          </a:p>
          <a:p>
            <a:pPr lvl="1">
              <a:lnSpc>
                <a:spcPct val="120000"/>
              </a:lnSpc>
              <a:spcBef>
                <a:spcPts val="600"/>
              </a:spcBef>
              <a:spcAft>
                <a:spcPts val="600"/>
              </a:spcAft>
            </a:pPr>
            <a:r>
              <a:rPr lang="vi-VN" sz="3200" dirty="0">
                <a:solidFill>
                  <a:srgbClr val="000099"/>
                </a:solidFill>
              </a:rPr>
              <a:t>FileMode.Open</a:t>
            </a:r>
            <a:r>
              <a:rPr lang="vi-VN" sz="3200" dirty="0"/>
              <a:t> mở file đang tồn tại</a:t>
            </a:r>
          </a:p>
          <a:p>
            <a:pPr lvl="1">
              <a:lnSpc>
                <a:spcPct val="120000"/>
              </a:lnSpc>
              <a:spcBef>
                <a:spcPts val="600"/>
              </a:spcBef>
              <a:spcAft>
                <a:spcPts val="600"/>
              </a:spcAft>
            </a:pPr>
            <a:r>
              <a:rPr lang="vi-VN" sz="3200" dirty="0">
                <a:solidFill>
                  <a:srgbClr val="000099"/>
                </a:solidFill>
              </a:rPr>
              <a:t>FileMode.OpenOrCreate</a:t>
            </a:r>
            <a:r>
              <a:rPr lang="vi-VN" sz="3200" dirty="0"/>
              <a:t> mở file đang tồn tại, tạo mới nếu không có</a:t>
            </a:r>
          </a:p>
          <a:p>
            <a:pPr lvl="1">
              <a:lnSpc>
                <a:spcPct val="120000"/>
              </a:lnSpc>
              <a:spcBef>
                <a:spcPts val="600"/>
              </a:spcBef>
              <a:spcAft>
                <a:spcPts val="600"/>
              </a:spcAft>
            </a:pPr>
            <a:r>
              <a:rPr lang="vi-VN" sz="3200" dirty="0">
                <a:solidFill>
                  <a:srgbClr val="000099"/>
                </a:solidFill>
              </a:rPr>
              <a:t>FileMode.Truncate</a:t>
            </a:r>
            <a:r>
              <a:rPr lang="vi-VN" sz="3200" dirty="0"/>
              <a:t> mở file đang tồn tại và làm rỗng file</a:t>
            </a:r>
          </a:p>
          <a:p>
            <a:pPr lvl="1">
              <a:lnSpc>
                <a:spcPct val="120000"/>
              </a:lnSpc>
              <a:spcBef>
                <a:spcPts val="600"/>
              </a:spcBef>
              <a:spcAft>
                <a:spcPts val="600"/>
              </a:spcAft>
            </a:pPr>
            <a:r>
              <a:rPr lang="vi-VN" sz="3200" dirty="0">
                <a:solidFill>
                  <a:srgbClr val="000099"/>
                </a:solidFill>
              </a:rPr>
              <a:t>FileMode.Append</a:t>
            </a:r>
            <a:r>
              <a:rPr lang="vi-VN" sz="3200" dirty="0"/>
              <a:t> mở file đang tồn tại và tới cuối file, hoặc tạo mới</a:t>
            </a:r>
          </a:p>
          <a:p>
            <a:endParaRPr lang="en-US" sz="24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12</a:t>
            </a:fld>
            <a:endParaRPr lang="en-US"/>
          </a:p>
        </p:txBody>
      </p:sp>
    </p:spTree>
    <p:extLst>
      <p:ext uri="{BB962C8B-B14F-4D97-AF65-F5344CB8AC3E}">
        <p14:creationId xmlns:p14="http://schemas.microsoft.com/office/powerpoint/2010/main" val="216438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rmAutofit/>
          </a:bodyPr>
          <a:lstStyle/>
          <a:p>
            <a:r>
              <a:rPr lang="vi-VN" sz="2000" b="1" dirty="0"/>
              <a:t>access</a:t>
            </a:r>
            <a:r>
              <a:rPr lang="vi-VN" sz="2000" dirty="0"/>
              <a:t> kiểu </a:t>
            </a:r>
            <a:r>
              <a:rPr lang="en-US" sz="2000" dirty="0" err="1"/>
              <a:t>truy</a:t>
            </a:r>
            <a:r>
              <a:rPr lang="en-US" sz="2000" dirty="0"/>
              <a:t> </a:t>
            </a:r>
            <a:r>
              <a:rPr lang="en-US" sz="2000" dirty="0" err="1"/>
              <a:t>cập</a:t>
            </a:r>
            <a:r>
              <a:rPr lang="en-US" sz="2000" dirty="0"/>
              <a:t> </a:t>
            </a:r>
            <a:r>
              <a:rPr lang="vi-VN" sz="2000" b="1" dirty="0"/>
              <a:t>FileAccess</a:t>
            </a:r>
            <a:r>
              <a:rPr lang="vi-VN" sz="2000" dirty="0"/>
              <a:t>, cho biết muốn truy cập file như thế nào</a:t>
            </a:r>
          </a:p>
          <a:p>
            <a:pPr lvl="1"/>
            <a:r>
              <a:rPr lang="vi-VN" sz="2000" dirty="0">
                <a:solidFill>
                  <a:srgbClr val="000099"/>
                </a:solidFill>
              </a:rPr>
              <a:t>FileAccess.Read</a:t>
            </a:r>
            <a:r>
              <a:rPr lang="vi-VN" sz="2000" dirty="0"/>
              <a:t> chỉ đọc</a:t>
            </a:r>
          </a:p>
          <a:p>
            <a:pPr lvl="1"/>
            <a:r>
              <a:rPr lang="vi-VN" sz="2000" dirty="0">
                <a:solidFill>
                  <a:srgbClr val="000099"/>
                </a:solidFill>
              </a:rPr>
              <a:t>FileAccess.Write</a:t>
            </a:r>
            <a:r>
              <a:rPr lang="vi-VN" sz="2000" dirty="0"/>
              <a:t> chỉ ghi</a:t>
            </a:r>
          </a:p>
          <a:p>
            <a:pPr lvl="1"/>
            <a:r>
              <a:rPr lang="vi-VN" sz="2000" dirty="0">
                <a:solidFill>
                  <a:srgbClr val="000099"/>
                </a:solidFill>
              </a:rPr>
              <a:t>FileAccess.ReadWrite</a:t>
            </a:r>
            <a:r>
              <a:rPr lang="vi-VN" sz="2000" dirty="0"/>
              <a:t> đọc và ghi</a:t>
            </a:r>
          </a:p>
          <a:p>
            <a:r>
              <a:rPr lang="vi-VN" sz="2000" b="1" dirty="0"/>
              <a:t>share</a:t>
            </a:r>
            <a:r>
              <a:rPr lang="vi-VN" sz="2000" dirty="0"/>
              <a:t> kiểu liệt kê </a:t>
            </a:r>
            <a:r>
              <a:rPr lang="vi-VN" sz="2000" b="1" dirty="0"/>
              <a:t>FileShare</a:t>
            </a:r>
            <a:r>
              <a:rPr lang="vi-VN" sz="2000" dirty="0"/>
              <a:t>, cho phép thiết lập chia sẻ truy cập file</a:t>
            </a:r>
          </a:p>
          <a:p>
            <a:pPr lvl="1"/>
            <a:r>
              <a:rPr lang="vi-VN" sz="2000" dirty="0">
                <a:solidFill>
                  <a:srgbClr val="000099"/>
                </a:solidFill>
              </a:rPr>
              <a:t>FileShare.None</a:t>
            </a:r>
            <a:r>
              <a:rPr lang="vi-VN" sz="2000" dirty="0"/>
              <a:t> không chia sẻ - tiến trình khác truy cập file sẽ lỗi cho đến khi tiến trình mở file đóng nó lại.</a:t>
            </a:r>
          </a:p>
          <a:p>
            <a:pPr lvl="1"/>
            <a:r>
              <a:rPr lang="vi-VN" sz="2000" dirty="0">
                <a:solidFill>
                  <a:srgbClr val="000099"/>
                </a:solidFill>
              </a:rPr>
              <a:t>FileShare.Read</a:t>
            </a:r>
            <a:r>
              <a:rPr lang="vi-VN" sz="2000" dirty="0"/>
              <a:t> cho tiến trình khác mở đọc file.</a:t>
            </a:r>
          </a:p>
          <a:p>
            <a:pPr lvl="1"/>
            <a:r>
              <a:rPr lang="vi-VN" sz="2000" dirty="0">
                <a:solidFill>
                  <a:srgbClr val="000099"/>
                </a:solidFill>
              </a:rPr>
              <a:t>FileShare.Write</a:t>
            </a:r>
            <a:r>
              <a:rPr lang="vi-VN" sz="2000" dirty="0"/>
              <a:t> cho tiến trình khác mở ghi file.</a:t>
            </a:r>
          </a:p>
          <a:p>
            <a:pPr lvl="1"/>
            <a:r>
              <a:rPr lang="vi-VN" sz="2000" dirty="0">
                <a:solidFill>
                  <a:srgbClr val="000099"/>
                </a:solidFill>
              </a:rPr>
              <a:t>FileShare.ReadWrite</a:t>
            </a:r>
            <a:r>
              <a:rPr lang="vi-VN" sz="2000" dirty="0"/>
              <a:t> cho tiến trình khác mở đọc ghi file.</a:t>
            </a:r>
          </a:p>
          <a:p>
            <a:pPr lvl="1"/>
            <a:r>
              <a:rPr lang="vi-VN" sz="2000" dirty="0">
                <a:solidFill>
                  <a:srgbClr val="000099"/>
                </a:solidFill>
              </a:rPr>
              <a:t>FileShare.Delete</a:t>
            </a:r>
            <a:r>
              <a:rPr lang="vi-VN" sz="2000" dirty="0"/>
              <a:t> cho tiến trình khác xóa file.</a:t>
            </a: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13</a:t>
            </a:fld>
            <a:endParaRPr lang="en-US"/>
          </a:p>
        </p:txBody>
      </p:sp>
    </p:spTree>
    <p:extLst>
      <p:ext uri="{BB962C8B-B14F-4D97-AF65-F5344CB8AC3E}">
        <p14:creationId xmlns:p14="http://schemas.microsoft.com/office/powerpoint/2010/main" val="216438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Autofit/>
          </a:bodyPr>
          <a:lstStyle/>
          <a:p>
            <a:pPr>
              <a:lnSpc>
                <a:spcPct val="100000"/>
              </a:lnSpc>
              <a:spcBef>
                <a:spcPts val="0"/>
              </a:spcBef>
            </a:pPr>
            <a:r>
              <a:rPr lang="en-US" sz="2000" b="1" dirty="0" err="1"/>
              <a:t>Một</a:t>
            </a:r>
            <a:r>
              <a:rPr lang="en-US" sz="2000" b="1" dirty="0"/>
              <a:t> </a:t>
            </a:r>
            <a:r>
              <a:rPr lang="en-US" sz="2000" b="1" dirty="0" err="1"/>
              <a:t>số</a:t>
            </a:r>
            <a:r>
              <a:rPr lang="en-US" sz="2000" b="1" dirty="0"/>
              <a:t> </a:t>
            </a:r>
            <a:r>
              <a:rPr lang="en-US" sz="2000" b="1" dirty="0" err="1"/>
              <a:t>ví</a:t>
            </a:r>
            <a:r>
              <a:rPr lang="en-US" sz="2000" b="1" dirty="0"/>
              <a:t> </a:t>
            </a:r>
            <a:r>
              <a:rPr lang="en-US" sz="2000" b="1" dirty="0" err="1"/>
              <a:t>dụ</a:t>
            </a:r>
            <a:r>
              <a:rPr lang="en-US" sz="2000" b="1" dirty="0"/>
              <a:t>: (</a:t>
            </a:r>
            <a:r>
              <a:rPr lang="en-US" sz="2000" b="1" dirty="0" err="1"/>
              <a:t>Ghi</a:t>
            </a:r>
            <a:r>
              <a:rPr lang="en-US" sz="2000" b="1" dirty="0"/>
              <a:t> file text </a:t>
            </a:r>
            <a:r>
              <a:rPr lang="en-US" sz="2000" b="1" dirty="0" err="1"/>
              <a:t>bằng</a:t>
            </a:r>
            <a:r>
              <a:rPr lang="en-US" sz="2000" b="1" dirty="0"/>
              <a:t> stream)</a:t>
            </a:r>
          </a:p>
          <a:p>
            <a:pPr>
              <a:lnSpc>
                <a:spcPct val="100000"/>
              </a:lnSpc>
              <a:spcBef>
                <a:spcPts val="0"/>
              </a:spcBef>
            </a:pPr>
            <a:endParaRPr lang="en-US" sz="1000" b="1" dirty="0"/>
          </a:p>
          <a:p>
            <a:pPr marL="0" indent="0">
              <a:lnSpc>
                <a:spcPct val="100000"/>
              </a:lnSpc>
              <a:spcBef>
                <a:spcPts val="0"/>
              </a:spcBef>
              <a:buNone/>
            </a:pPr>
            <a:r>
              <a:rPr lang="vi-VN" sz="1800" b="1" dirty="0">
                <a:solidFill>
                  <a:srgbClr val="FF0000"/>
                </a:solidFill>
              </a:rPr>
              <a:t>string</a:t>
            </a:r>
            <a:r>
              <a:rPr lang="vi-VN" sz="1800" dirty="0"/>
              <a:t> filepath = </a:t>
            </a:r>
            <a:r>
              <a:rPr lang="vi-VN" sz="1800" b="1" dirty="0">
                <a:solidFill>
                  <a:srgbClr val="000099"/>
                </a:solidFill>
              </a:rPr>
              <a:t>"/mycode/2.txt</a:t>
            </a:r>
            <a:r>
              <a:rPr lang="vi-VN" sz="1800" dirty="0"/>
              <a:t>";</a:t>
            </a:r>
          </a:p>
          <a:p>
            <a:pPr marL="0" indent="0">
              <a:lnSpc>
                <a:spcPct val="100000"/>
              </a:lnSpc>
              <a:spcBef>
                <a:spcPts val="0"/>
              </a:spcBef>
              <a:buNone/>
            </a:pPr>
            <a:r>
              <a:rPr lang="vi-VN" sz="1800" b="1" dirty="0">
                <a:solidFill>
                  <a:srgbClr val="FF0000"/>
                </a:solidFill>
              </a:rPr>
              <a:t>using</a:t>
            </a:r>
            <a:r>
              <a:rPr lang="vi-VN" sz="1800" dirty="0"/>
              <a:t> (</a:t>
            </a:r>
            <a:r>
              <a:rPr lang="vi-VN" sz="1800" b="1" dirty="0">
                <a:solidFill>
                  <a:srgbClr val="FF0000"/>
                </a:solidFill>
              </a:rPr>
              <a:t>var</a:t>
            </a:r>
            <a:r>
              <a:rPr lang="vi-VN" sz="1800" dirty="0"/>
              <a:t> stream = </a:t>
            </a:r>
            <a:r>
              <a:rPr lang="vi-VN" sz="1800" b="1" dirty="0">
                <a:solidFill>
                  <a:srgbClr val="FF0000"/>
                </a:solidFill>
              </a:rPr>
              <a:t>new</a:t>
            </a:r>
            <a:r>
              <a:rPr lang="vi-VN" sz="1800" dirty="0"/>
              <a:t> FileStream( path:</a:t>
            </a:r>
            <a:r>
              <a:rPr lang="vi-VN" sz="1800" dirty="0">
                <a:solidFill>
                  <a:srgbClr val="000099"/>
                </a:solidFill>
              </a:rPr>
              <a:t>filepath</a:t>
            </a:r>
            <a:r>
              <a:rPr lang="vi-VN" sz="1800" dirty="0"/>
              <a:t>, mode: </a:t>
            </a:r>
            <a:r>
              <a:rPr lang="vi-VN" sz="1800" dirty="0">
                <a:solidFill>
                  <a:srgbClr val="000099"/>
                </a:solidFill>
              </a:rPr>
              <a:t>FileMode.Create</a:t>
            </a:r>
            <a:r>
              <a:rPr lang="vi-VN" sz="1800" dirty="0"/>
              <a:t>, access: </a:t>
            </a:r>
            <a:r>
              <a:rPr lang="vi-VN" sz="1800" dirty="0">
                <a:solidFill>
                  <a:srgbClr val="000099"/>
                </a:solidFill>
              </a:rPr>
              <a:t>FileAccess.Write</a:t>
            </a:r>
            <a:r>
              <a:rPr lang="vi-VN" sz="1800" dirty="0"/>
              <a:t>, share: </a:t>
            </a:r>
            <a:r>
              <a:rPr lang="vi-VN" sz="1800" dirty="0">
                <a:solidFill>
                  <a:srgbClr val="000099"/>
                </a:solidFill>
              </a:rPr>
              <a:t>FileShare.None</a:t>
            </a:r>
            <a:r>
              <a:rPr lang="vi-VN" sz="1800" dirty="0"/>
              <a:t>))</a:t>
            </a:r>
          </a:p>
          <a:p>
            <a:pPr marL="0" indent="0">
              <a:lnSpc>
                <a:spcPct val="100000"/>
              </a:lnSpc>
              <a:spcBef>
                <a:spcPts val="0"/>
              </a:spcBef>
              <a:buNone/>
            </a:pPr>
            <a:r>
              <a:rPr lang="vi-VN" sz="1800" dirty="0"/>
              <a:t>{</a:t>
            </a:r>
          </a:p>
          <a:p>
            <a:pPr marL="0" indent="0">
              <a:lnSpc>
                <a:spcPct val="100000"/>
              </a:lnSpc>
              <a:spcBef>
                <a:spcPts val="0"/>
              </a:spcBef>
              <a:buNone/>
            </a:pPr>
            <a:r>
              <a:rPr lang="vi-VN" sz="1800" b="1" dirty="0">
                <a:solidFill>
                  <a:srgbClr val="00B050"/>
                </a:solidFill>
              </a:rPr>
              <a:t>    //Write BOM - UTF8</a:t>
            </a:r>
          </a:p>
          <a:p>
            <a:pPr marL="0" indent="0">
              <a:lnSpc>
                <a:spcPct val="100000"/>
              </a:lnSpc>
              <a:spcBef>
                <a:spcPts val="0"/>
              </a:spcBef>
              <a:buNone/>
            </a:pPr>
            <a:r>
              <a:rPr lang="vi-VN" sz="1800" dirty="0"/>
              <a:t>    Encoding encoding = Encoding.UTF8;</a:t>
            </a:r>
          </a:p>
          <a:p>
            <a:pPr marL="0" indent="0">
              <a:lnSpc>
                <a:spcPct val="100000"/>
              </a:lnSpc>
              <a:spcBef>
                <a:spcPts val="0"/>
              </a:spcBef>
              <a:buNone/>
            </a:pPr>
            <a:r>
              <a:rPr lang="vi-VN" sz="1800" dirty="0"/>
              <a:t>    </a:t>
            </a:r>
            <a:r>
              <a:rPr lang="vi-VN" sz="1800" b="1" dirty="0">
                <a:solidFill>
                  <a:srgbClr val="FF0000"/>
                </a:solidFill>
              </a:rPr>
              <a:t>byte</a:t>
            </a:r>
            <a:r>
              <a:rPr lang="vi-VN" sz="1800" dirty="0"/>
              <a:t>[] bom = encoding.GetPreamble();</a:t>
            </a:r>
          </a:p>
          <a:p>
            <a:pPr marL="0" indent="0">
              <a:lnSpc>
                <a:spcPct val="100000"/>
              </a:lnSpc>
              <a:spcBef>
                <a:spcPts val="0"/>
              </a:spcBef>
              <a:buNone/>
            </a:pPr>
            <a:r>
              <a:rPr lang="vi-VN" sz="1800" dirty="0"/>
              <a:t>    stream.Write(bom, 0, bom.Length);</a:t>
            </a:r>
          </a:p>
          <a:p>
            <a:pPr marL="0" indent="0">
              <a:lnSpc>
                <a:spcPct val="100000"/>
              </a:lnSpc>
              <a:spcBef>
                <a:spcPts val="0"/>
              </a:spcBef>
              <a:buNone/>
            </a:pPr>
            <a:r>
              <a:rPr lang="vi-VN" sz="1800" dirty="0"/>
              <a:t>    </a:t>
            </a:r>
            <a:r>
              <a:rPr lang="vi-VN" sz="1800" b="1" dirty="0">
                <a:solidFill>
                  <a:srgbClr val="FF0000"/>
                </a:solidFill>
              </a:rPr>
              <a:t>string</a:t>
            </a:r>
            <a:r>
              <a:rPr lang="vi-VN" sz="1800" dirty="0"/>
              <a:t> s1 = “</a:t>
            </a:r>
            <a:r>
              <a:rPr lang="en-US" sz="1800" b="1" dirty="0" err="1">
                <a:solidFill>
                  <a:srgbClr val="000099"/>
                </a:solidFill>
              </a:rPr>
              <a:t>itnonglam</a:t>
            </a:r>
            <a:r>
              <a:rPr lang="vi-VN" sz="1800" b="1" dirty="0">
                <a:solidFill>
                  <a:srgbClr val="000099"/>
                </a:solidFill>
              </a:rPr>
              <a:t>-  Xin chào các bạn! \n</a:t>
            </a:r>
            <a:r>
              <a:rPr lang="vi-VN" sz="1800" dirty="0"/>
              <a:t>";</a:t>
            </a:r>
          </a:p>
          <a:p>
            <a:pPr marL="0" indent="0">
              <a:lnSpc>
                <a:spcPct val="100000"/>
              </a:lnSpc>
              <a:spcBef>
                <a:spcPts val="0"/>
              </a:spcBef>
              <a:buNone/>
            </a:pPr>
            <a:r>
              <a:rPr lang="vi-VN" sz="1800" dirty="0"/>
              <a:t>    </a:t>
            </a:r>
            <a:r>
              <a:rPr lang="vi-VN" sz="1800" b="1" dirty="0">
                <a:solidFill>
                  <a:srgbClr val="FF0000"/>
                </a:solidFill>
              </a:rPr>
              <a:t>string</a:t>
            </a:r>
            <a:r>
              <a:rPr lang="vi-VN" sz="1800" dirty="0"/>
              <a:t> s2 = "</a:t>
            </a:r>
            <a:r>
              <a:rPr lang="vi-VN" sz="1800" b="1" dirty="0">
                <a:solidFill>
                  <a:srgbClr val="000099"/>
                </a:solidFill>
              </a:rPr>
              <a:t>Ví dụ - ghi file text bằng stream</a:t>
            </a:r>
            <a:r>
              <a:rPr lang="vi-VN" sz="1800" dirty="0"/>
              <a:t>";</a:t>
            </a:r>
          </a:p>
          <a:p>
            <a:pPr marL="0" indent="0">
              <a:lnSpc>
                <a:spcPct val="100000"/>
              </a:lnSpc>
              <a:spcBef>
                <a:spcPts val="0"/>
              </a:spcBef>
              <a:buNone/>
            </a:pPr>
            <a:r>
              <a:rPr lang="vi-VN" sz="1800" dirty="0"/>
              <a:t>    </a:t>
            </a:r>
            <a:r>
              <a:rPr lang="vi-VN" sz="1800" b="1" dirty="0">
                <a:solidFill>
                  <a:srgbClr val="00B050"/>
                </a:solidFill>
              </a:rPr>
              <a:t>// Encode chuỗi - lưu vào mảng bytes</a:t>
            </a:r>
          </a:p>
          <a:p>
            <a:pPr marL="0" indent="0">
              <a:lnSpc>
                <a:spcPct val="100000"/>
              </a:lnSpc>
              <a:spcBef>
                <a:spcPts val="0"/>
              </a:spcBef>
              <a:buNone/>
            </a:pPr>
            <a:r>
              <a:rPr lang="vi-VN" sz="1800" dirty="0"/>
              <a:t>    </a:t>
            </a:r>
            <a:r>
              <a:rPr lang="vi-VN" sz="1800" b="1" dirty="0">
                <a:solidFill>
                  <a:srgbClr val="FF0000"/>
                </a:solidFill>
              </a:rPr>
              <a:t>byte</a:t>
            </a:r>
            <a:r>
              <a:rPr lang="vi-VN" sz="1800" dirty="0"/>
              <a:t>[] buffer = encoding.GetBytes(s1);</a:t>
            </a:r>
          </a:p>
          <a:p>
            <a:pPr marL="0" indent="0">
              <a:lnSpc>
                <a:spcPct val="100000"/>
              </a:lnSpc>
              <a:spcBef>
                <a:spcPts val="0"/>
              </a:spcBef>
              <a:buNone/>
            </a:pPr>
            <a:r>
              <a:rPr lang="vi-VN" sz="1800" dirty="0"/>
              <a:t>    stream.Write(buffer, 0, buffer.Length);  </a:t>
            </a:r>
            <a:r>
              <a:rPr lang="vi-VN" sz="1800" b="1" dirty="0">
                <a:solidFill>
                  <a:srgbClr val="00B050"/>
                </a:solidFill>
              </a:rPr>
              <a:t>// lưu vào stream</a:t>
            </a:r>
          </a:p>
          <a:p>
            <a:pPr marL="0" indent="0">
              <a:lnSpc>
                <a:spcPct val="100000"/>
              </a:lnSpc>
              <a:spcBef>
                <a:spcPts val="0"/>
              </a:spcBef>
              <a:buNone/>
            </a:pPr>
            <a:r>
              <a:rPr lang="vi-VN" sz="1800" dirty="0"/>
              <a:t>    buffer = encoding.GetBytes(s2);</a:t>
            </a:r>
          </a:p>
          <a:p>
            <a:pPr marL="0" indent="0">
              <a:lnSpc>
                <a:spcPct val="100000"/>
              </a:lnSpc>
              <a:spcBef>
                <a:spcPts val="0"/>
              </a:spcBef>
              <a:buNone/>
            </a:pPr>
            <a:r>
              <a:rPr lang="vi-VN" sz="1800" dirty="0"/>
              <a:t>    stream.Write(buffer, 0, buffer.Length);  </a:t>
            </a:r>
            <a:r>
              <a:rPr lang="vi-VN" sz="1800" b="1" dirty="0">
                <a:solidFill>
                  <a:srgbClr val="00B050"/>
                </a:solidFill>
              </a:rPr>
              <a:t>// lưu vào stream</a:t>
            </a:r>
          </a:p>
          <a:p>
            <a:pPr marL="0" indent="0">
              <a:lnSpc>
                <a:spcPct val="100000"/>
              </a:lnSpc>
              <a:spcBef>
                <a:spcPts val="0"/>
              </a:spcBef>
              <a:buNone/>
            </a:pPr>
            <a:r>
              <a:rPr lang="vi-VN" sz="1800" dirty="0"/>
              <a:t>}</a:t>
            </a:r>
            <a:endParaRPr lang="en-US"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14</a:t>
            </a:fld>
            <a:endParaRPr lang="en-US"/>
          </a:p>
        </p:txBody>
      </p:sp>
    </p:spTree>
    <p:extLst>
      <p:ext uri="{BB962C8B-B14F-4D97-AF65-F5344CB8AC3E}">
        <p14:creationId xmlns:p14="http://schemas.microsoft.com/office/powerpoint/2010/main" val="2164382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Autofit/>
          </a:bodyPr>
          <a:lstStyle/>
          <a:p>
            <a:pPr>
              <a:lnSpc>
                <a:spcPct val="100000"/>
              </a:lnSpc>
              <a:spcBef>
                <a:spcPts val="0"/>
              </a:spcBef>
            </a:pPr>
            <a:r>
              <a:rPr lang="en-US" sz="2000" b="1" dirty="0" err="1"/>
              <a:t>Một</a:t>
            </a:r>
            <a:r>
              <a:rPr lang="en-US" sz="2000" b="1" dirty="0"/>
              <a:t> </a:t>
            </a:r>
            <a:r>
              <a:rPr lang="en-US" sz="2000" b="1" dirty="0" err="1"/>
              <a:t>số</a:t>
            </a:r>
            <a:r>
              <a:rPr lang="en-US" sz="2000" b="1" dirty="0"/>
              <a:t> </a:t>
            </a:r>
            <a:r>
              <a:rPr lang="en-US" sz="2000" b="1" dirty="0" err="1"/>
              <a:t>ví</a:t>
            </a:r>
            <a:r>
              <a:rPr lang="en-US" sz="2000" b="1" dirty="0"/>
              <a:t> </a:t>
            </a:r>
            <a:r>
              <a:rPr lang="en-US" sz="2000" b="1" dirty="0" err="1"/>
              <a:t>dụ</a:t>
            </a:r>
            <a:r>
              <a:rPr lang="en-US" sz="2000" b="1" dirty="0"/>
              <a:t>: (</a:t>
            </a:r>
            <a:r>
              <a:rPr lang="en-US" sz="2000" b="1" dirty="0" err="1"/>
              <a:t>Đọc</a:t>
            </a:r>
            <a:r>
              <a:rPr lang="en-US" sz="2000" b="1" dirty="0"/>
              <a:t> file text </a:t>
            </a:r>
            <a:r>
              <a:rPr lang="en-US" sz="2000" b="1" dirty="0" err="1"/>
              <a:t>bằng</a:t>
            </a:r>
            <a:r>
              <a:rPr lang="en-US" sz="2000" b="1" dirty="0"/>
              <a:t> stream)</a:t>
            </a:r>
            <a:endParaRPr lang="en-US" sz="1800" b="1" dirty="0"/>
          </a:p>
          <a:p>
            <a:pPr marL="0" indent="0">
              <a:lnSpc>
                <a:spcPct val="100000"/>
              </a:lnSpc>
              <a:spcBef>
                <a:spcPts val="0"/>
              </a:spcBef>
              <a:buNone/>
            </a:pPr>
            <a:r>
              <a:rPr lang="vi-VN" sz="1800" b="1" dirty="0">
                <a:solidFill>
                  <a:srgbClr val="FF0000"/>
                </a:solidFill>
              </a:rPr>
              <a:t>string</a:t>
            </a:r>
            <a:r>
              <a:rPr lang="vi-VN" sz="1800" dirty="0"/>
              <a:t> filepath = "</a:t>
            </a:r>
            <a:r>
              <a:rPr lang="vi-VN" sz="1800" b="1" dirty="0">
                <a:solidFill>
                  <a:srgbClr val="000099"/>
                </a:solidFill>
              </a:rPr>
              <a:t>/mycode/1.txt</a:t>
            </a:r>
            <a:r>
              <a:rPr lang="vi-VN" sz="1800" dirty="0"/>
              <a:t>";</a:t>
            </a:r>
          </a:p>
          <a:p>
            <a:pPr marL="0" indent="0">
              <a:lnSpc>
                <a:spcPct val="100000"/>
              </a:lnSpc>
              <a:spcBef>
                <a:spcPts val="0"/>
              </a:spcBef>
              <a:buNone/>
            </a:pPr>
            <a:r>
              <a:rPr lang="vi-VN" sz="1800" b="1" dirty="0">
                <a:solidFill>
                  <a:srgbClr val="FF0000"/>
                </a:solidFill>
              </a:rPr>
              <a:t>int</a:t>
            </a:r>
            <a:r>
              <a:rPr lang="vi-VN" sz="1800" dirty="0"/>
              <a:t> SIZEBUFFER = 256;</a:t>
            </a:r>
          </a:p>
          <a:p>
            <a:pPr marL="0" indent="0">
              <a:lnSpc>
                <a:spcPct val="100000"/>
              </a:lnSpc>
              <a:spcBef>
                <a:spcPts val="0"/>
              </a:spcBef>
              <a:buNone/>
            </a:pPr>
            <a:r>
              <a:rPr lang="vi-VN" sz="1800" b="1" dirty="0">
                <a:solidFill>
                  <a:srgbClr val="FF0000"/>
                </a:solidFill>
              </a:rPr>
              <a:t>using</a:t>
            </a:r>
            <a:r>
              <a:rPr lang="vi-VN" sz="1800" dirty="0"/>
              <a:t> (</a:t>
            </a:r>
            <a:r>
              <a:rPr lang="vi-VN" sz="1800" b="1" dirty="0">
                <a:solidFill>
                  <a:srgbClr val="FF0000"/>
                </a:solidFill>
              </a:rPr>
              <a:t>var</a:t>
            </a:r>
            <a:r>
              <a:rPr lang="vi-VN" sz="1800" dirty="0"/>
              <a:t> stream = </a:t>
            </a:r>
            <a:r>
              <a:rPr lang="vi-VN" sz="1800" b="1" dirty="0">
                <a:solidFill>
                  <a:srgbClr val="FF0000"/>
                </a:solidFill>
              </a:rPr>
              <a:t>new</a:t>
            </a:r>
            <a:r>
              <a:rPr lang="vi-VN" sz="1800" dirty="0"/>
              <a:t> FileStream( path:</a:t>
            </a:r>
            <a:r>
              <a:rPr lang="vi-VN" sz="1800" dirty="0">
                <a:solidFill>
                  <a:srgbClr val="000099"/>
                </a:solidFill>
              </a:rPr>
              <a:t>filepath</a:t>
            </a:r>
            <a:r>
              <a:rPr lang="vi-VN" sz="1800" dirty="0"/>
              <a:t>, mode: </a:t>
            </a:r>
            <a:r>
              <a:rPr lang="vi-VN" sz="1800" dirty="0">
                <a:solidFill>
                  <a:srgbClr val="000099"/>
                </a:solidFill>
              </a:rPr>
              <a:t>FileMode.Open</a:t>
            </a:r>
            <a:r>
              <a:rPr lang="vi-VN" sz="1800" dirty="0"/>
              <a:t>, access: </a:t>
            </a:r>
            <a:r>
              <a:rPr lang="vi-VN" sz="1800" dirty="0">
                <a:solidFill>
                  <a:srgbClr val="000099"/>
                </a:solidFill>
              </a:rPr>
              <a:t>FileAccess.ReadWrite</a:t>
            </a:r>
            <a:r>
              <a:rPr lang="vi-VN" sz="1800" dirty="0"/>
              <a:t>, share: </a:t>
            </a:r>
            <a:r>
              <a:rPr lang="vi-VN" sz="1800" dirty="0">
                <a:solidFill>
                  <a:srgbClr val="000099"/>
                </a:solidFill>
              </a:rPr>
              <a:t>FileShare.Read</a:t>
            </a:r>
            <a:r>
              <a:rPr lang="vi-VN" sz="1800" dirty="0"/>
              <a:t>))</a:t>
            </a:r>
          </a:p>
          <a:p>
            <a:pPr marL="0" indent="0">
              <a:lnSpc>
                <a:spcPct val="100000"/>
              </a:lnSpc>
              <a:spcBef>
                <a:spcPts val="0"/>
              </a:spcBef>
              <a:buNone/>
            </a:pPr>
            <a:r>
              <a:rPr lang="vi-VN" sz="1800" dirty="0"/>
              <a:t>{</a:t>
            </a:r>
            <a:r>
              <a:rPr lang="en-US" sz="1800" dirty="0"/>
              <a:t> </a:t>
            </a:r>
            <a:r>
              <a:rPr lang="vi-VN" sz="1800" dirty="0"/>
              <a:t>Encoding encoding = GetEncoding(stream);</a:t>
            </a:r>
          </a:p>
          <a:p>
            <a:pPr marL="0" indent="0">
              <a:lnSpc>
                <a:spcPct val="100000"/>
              </a:lnSpc>
              <a:spcBef>
                <a:spcPts val="0"/>
              </a:spcBef>
              <a:buNone/>
            </a:pPr>
            <a:r>
              <a:rPr lang="vi-VN" sz="1800" dirty="0"/>
              <a:t>    Console.WriteLine(encoding.</a:t>
            </a:r>
            <a:r>
              <a:rPr lang="vi-VN" sz="1800" dirty="0">
                <a:solidFill>
                  <a:srgbClr val="000099"/>
                </a:solidFill>
              </a:rPr>
              <a:t>ToString()</a:t>
            </a:r>
            <a:r>
              <a:rPr lang="vi-VN" sz="1800" dirty="0"/>
              <a:t>);</a:t>
            </a:r>
          </a:p>
          <a:p>
            <a:pPr marL="0" indent="0">
              <a:lnSpc>
                <a:spcPct val="100000"/>
              </a:lnSpc>
              <a:spcBef>
                <a:spcPts val="0"/>
              </a:spcBef>
              <a:buNone/>
            </a:pPr>
            <a:r>
              <a:rPr lang="vi-VN" sz="1800" dirty="0"/>
              <a:t>    </a:t>
            </a:r>
            <a:r>
              <a:rPr lang="vi-VN" sz="1800" b="1" dirty="0">
                <a:solidFill>
                  <a:srgbClr val="FF0000"/>
                </a:solidFill>
              </a:rPr>
              <a:t>byte</a:t>
            </a:r>
            <a:r>
              <a:rPr lang="vi-VN" sz="1800" dirty="0"/>
              <a:t>[] buffer = </a:t>
            </a:r>
            <a:r>
              <a:rPr lang="vi-VN" sz="1800" b="1" dirty="0">
                <a:solidFill>
                  <a:srgbClr val="FF0000"/>
                </a:solidFill>
              </a:rPr>
              <a:t>new</a:t>
            </a:r>
            <a:r>
              <a:rPr lang="vi-VN" sz="1800" dirty="0"/>
              <a:t> </a:t>
            </a:r>
            <a:r>
              <a:rPr lang="vi-VN" sz="1800" b="1" dirty="0">
                <a:solidFill>
                  <a:srgbClr val="FF0000"/>
                </a:solidFill>
              </a:rPr>
              <a:t>byte</a:t>
            </a:r>
            <a:r>
              <a:rPr lang="vi-VN" sz="1800" dirty="0"/>
              <a:t>[SIZEBUFFER];</a:t>
            </a:r>
          </a:p>
          <a:p>
            <a:pPr marL="0" indent="0">
              <a:lnSpc>
                <a:spcPct val="100000"/>
              </a:lnSpc>
              <a:spcBef>
                <a:spcPts val="0"/>
              </a:spcBef>
              <a:buNone/>
            </a:pPr>
            <a:r>
              <a:rPr lang="vi-VN" sz="1800" dirty="0"/>
              <a:t>   </a:t>
            </a:r>
            <a:r>
              <a:rPr lang="vi-VN" sz="1800" b="1" dirty="0">
                <a:solidFill>
                  <a:srgbClr val="FF0000"/>
                </a:solidFill>
              </a:rPr>
              <a:t> bool </a:t>
            </a:r>
            <a:r>
              <a:rPr lang="vi-VN" sz="1800" dirty="0"/>
              <a:t>endread = </a:t>
            </a:r>
            <a:r>
              <a:rPr lang="vi-VN" sz="1800" b="1" dirty="0">
                <a:solidFill>
                  <a:srgbClr val="FF0000"/>
                </a:solidFill>
              </a:rPr>
              <a:t>false</a:t>
            </a:r>
            <a:r>
              <a:rPr lang="vi-VN" sz="1800" dirty="0"/>
              <a:t>;</a:t>
            </a:r>
          </a:p>
          <a:p>
            <a:pPr marL="0" indent="0">
              <a:lnSpc>
                <a:spcPct val="100000"/>
              </a:lnSpc>
              <a:spcBef>
                <a:spcPts val="0"/>
              </a:spcBef>
              <a:buNone/>
            </a:pPr>
            <a:r>
              <a:rPr lang="vi-VN" sz="1800" dirty="0"/>
              <a:t>   </a:t>
            </a:r>
            <a:r>
              <a:rPr lang="vi-VN" sz="1800" b="1" dirty="0">
                <a:solidFill>
                  <a:srgbClr val="FF0000"/>
                </a:solidFill>
              </a:rPr>
              <a:t> do</a:t>
            </a:r>
            <a:r>
              <a:rPr lang="en-US" sz="1800" b="1" dirty="0">
                <a:solidFill>
                  <a:srgbClr val="FF0000"/>
                </a:solidFill>
              </a:rPr>
              <a:t> </a:t>
            </a:r>
            <a:r>
              <a:rPr lang="vi-VN" sz="1800" dirty="0"/>
              <a:t>{</a:t>
            </a:r>
          </a:p>
          <a:p>
            <a:pPr marL="0" indent="0">
              <a:lnSpc>
                <a:spcPct val="100000"/>
              </a:lnSpc>
              <a:spcBef>
                <a:spcPts val="0"/>
              </a:spcBef>
              <a:buNone/>
            </a:pPr>
            <a:r>
              <a:rPr lang="vi-VN" sz="1800" dirty="0"/>
              <a:t>        </a:t>
            </a:r>
            <a:r>
              <a:rPr lang="vi-VN" sz="1800" b="1" dirty="0">
                <a:solidFill>
                  <a:srgbClr val="FF0000"/>
                </a:solidFill>
              </a:rPr>
              <a:t>int </a:t>
            </a:r>
            <a:r>
              <a:rPr lang="vi-VN" sz="1800" dirty="0"/>
              <a:t>numberRead = stream.Read(buffer, 0, SIZEBUFFER);</a:t>
            </a:r>
          </a:p>
          <a:p>
            <a:pPr marL="0" indent="0">
              <a:lnSpc>
                <a:spcPct val="100000"/>
              </a:lnSpc>
              <a:spcBef>
                <a:spcPts val="0"/>
              </a:spcBef>
              <a:buNone/>
            </a:pPr>
            <a:r>
              <a:rPr lang="vi-VN" sz="1800" dirty="0"/>
              <a:t>       </a:t>
            </a:r>
            <a:r>
              <a:rPr lang="vi-VN" sz="1800" b="1" dirty="0">
                <a:solidFill>
                  <a:srgbClr val="FF0000"/>
                </a:solidFill>
              </a:rPr>
              <a:t> if </a:t>
            </a:r>
            <a:r>
              <a:rPr lang="vi-VN" sz="1800" dirty="0"/>
              <a:t>(numberRead == 0) endread = </a:t>
            </a:r>
            <a:r>
              <a:rPr lang="vi-VN" sz="1800" b="1" dirty="0">
                <a:solidFill>
                  <a:srgbClr val="FF0000"/>
                </a:solidFill>
              </a:rPr>
              <a:t>true</a:t>
            </a:r>
            <a:r>
              <a:rPr lang="vi-VN" sz="1800" dirty="0"/>
              <a:t>;</a:t>
            </a:r>
          </a:p>
          <a:p>
            <a:pPr marL="0" indent="0">
              <a:lnSpc>
                <a:spcPct val="100000"/>
              </a:lnSpc>
              <a:spcBef>
                <a:spcPts val="0"/>
              </a:spcBef>
              <a:buNone/>
            </a:pPr>
            <a:r>
              <a:rPr lang="vi-VN" sz="1800" b="1" dirty="0">
                <a:solidFill>
                  <a:srgbClr val="FF0000"/>
                </a:solidFill>
              </a:rPr>
              <a:t>        if </a:t>
            </a:r>
            <a:r>
              <a:rPr lang="vi-VN" sz="1800" dirty="0"/>
              <a:t>(numberRead &lt; SIZEBUFFER){</a:t>
            </a:r>
          </a:p>
          <a:p>
            <a:pPr marL="0" indent="0">
              <a:lnSpc>
                <a:spcPct val="100000"/>
              </a:lnSpc>
              <a:spcBef>
                <a:spcPts val="0"/>
              </a:spcBef>
              <a:buNone/>
            </a:pPr>
            <a:r>
              <a:rPr lang="vi-VN" sz="1800" dirty="0"/>
              <a:t>            Array.Clear(buffer, numberRead, SIZEBUFFER - numberRead);}</a:t>
            </a:r>
          </a:p>
          <a:p>
            <a:pPr marL="0" indent="0">
              <a:lnSpc>
                <a:spcPct val="100000"/>
              </a:lnSpc>
              <a:spcBef>
                <a:spcPts val="0"/>
              </a:spcBef>
              <a:buNone/>
            </a:pPr>
            <a:r>
              <a:rPr lang="vi-VN" sz="1800" dirty="0"/>
              <a:t>        </a:t>
            </a:r>
            <a:r>
              <a:rPr lang="vi-VN" sz="1800" b="1" dirty="0">
                <a:solidFill>
                  <a:srgbClr val="FF0000"/>
                </a:solidFill>
              </a:rPr>
              <a:t>string</a:t>
            </a:r>
            <a:r>
              <a:rPr lang="vi-VN" sz="1800" dirty="0"/>
              <a:t> s = encoding.GetString(buffer, 0, numberRead);</a:t>
            </a:r>
          </a:p>
          <a:p>
            <a:pPr marL="0" indent="0">
              <a:lnSpc>
                <a:spcPct val="100000"/>
              </a:lnSpc>
              <a:spcBef>
                <a:spcPts val="0"/>
              </a:spcBef>
              <a:buNone/>
            </a:pPr>
            <a:r>
              <a:rPr lang="vi-VN" sz="1800" dirty="0"/>
              <a:t>        Console.WriteLine(s);</a:t>
            </a:r>
          </a:p>
          <a:p>
            <a:pPr marL="0" indent="0">
              <a:lnSpc>
                <a:spcPct val="100000"/>
              </a:lnSpc>
              <a:spcBef>
                <a:spcPts val="0"/>
              </a:spcBef>
              <a:buNone/>
            </a:pPr>
            <a:r>
              <a:rPr lang="vi-VN" sz="1800" dirty="0"/>
              <a:t>    } </a:t>
            </a:r>
            <a:r>
              <a:rPr lang="vi-VN" sz="1800" b="1" dirty="0">
                <a:solidFill>
                  <a:srgbClr val="FF0000"/>
                </a:solidFill>
              </a:rPr>
              <a:t>while</a:t>
            </a:r>
            <a:r>
              <a:rPr lang="vi-VN" sz="1800" dirty="0"/>
              <a:t> (!endread);</a:t>
            </a:r>
            <a:endParaRPr lang="en-US" sz="1800" dirty="0"/>
          </a:p>
          <a:p>
            <a:pPr marL="0" indent="0">
              <a:lnSpc>
                <a:spcPct val="100000"/>
              </a:lnSpc>
              <a:spcBef>
                <a:spcPts val="0"/>
              </a:spcBef>
              <a:buNone/>
            </a:pPr>
            <a:r>
              <a:rPr lang="vi-VN" sz="1800" dirty="0"/>
              <a:t>}</a:t>
            </a:r>
            <a:endParaRPr lang="en-US"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15</a:t>
            </a:fld>
            <a:endParaRPr lang="en-US"/>
          </a:p>
        </p:txBody>
      </p:sp>
    </p:spTree>
    <p:extLst>
      <p:ext uri="{BB962C8B-B14F-4D97-AF65-F5344CB8AC3E}">
        <p14:creationId xmlns:p14="http://schemas.microsoft.com/office/powerpoint/2010/main" val="382431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Autofit/>
          </a:bodyPr>
          <a:lstStyle/>
          <a:p>
            <a:pPr>
              <a:lnSpc>
                <a:spcPct val="100000"/>
              </a:lnSpc>
              <a:spcBef>
                <a:spcPts val="0"/>
              </a:spcBef>
            </a:pPr>
            <a:r>
              <a:rPr lang="en-US" sz="1600" b="1" dirty="0" err="1"/>
              <a:t>Một</a:t>
            </a:r>
            <a:r>
              <a:rPr lang="en-US" sz="1600" b="1" dirty="0"/>
              <a:t> </a:t>
            </a:r>
            <a:r>
              <a:rPr lang="en-US" sz="1600" b="1" dirty="0" err="1"/>
              <a:t>số</a:t>
            </a:r>
            <a:r>
              <a:rPr lang="en-US" sz="1600" b="1" dirty="0"/>
              <a:t> </a:t>
            </a:r>
            <a:r>
              <a:rPr lang="en-US" sz="1600" b="1" dirty="0" err="1"/>
              <a:t>ví</a:t>
            </a:r>
            <a:r>
              <a:rPr lang="en-US" sz="1600" b="1" dirty="0"/>
              <a:t> </a:t>
            </a:r>
            <a:r>
              <a:rPr lang="en-US" sz="1600" b="1" dirty="0" err="1"/>
              <a:t>dụ</a:t>
            </a:r>
            <a:r>
              <a:rPr lang="en-US" sz="1600" b="1" dirty="0"/>
              <a:t>: (Copy file stream)</a:t>
            </a:r>
          </a:p>
          <a:p>
            <a:pPr marL="0" indent="0">
              <a:lnSpc>
                <a:spcPct val="100000"/>
              </a:lnSpc>
              <a:spcBef>
                <a:spcPts val="600"/>
              </a:spcBef>
              <a:buNone/>
            </a:pPr>
            <a:r>
              <a:rPr lang="vi-VN" sz="1400" b="1" dirty="0">
                <a:solidFill>
                  <a:srgbClr val="FF0000"/>
                </a:solidFill>
              </a:rPr>
              <a:t>string</a:t>
            </a:r>
            <a:r>
              <a:rPr lang="vi-VN" sz="1400" dirty="0"/>
              <a:t> filepath_src = "</a:t>
            </a:r>
            <a:r>
              <a:rPr lang="vi-VN" sz="1400" b="1" dirty="0">
                <a:solidFill>
                  <a:srgbClr val="000099"/>
                </a:solidFill>
              </a:rPr>
              <a:t>/mycode/1.txt</a:t>
            </a:r>
            <a:r>
              <a:rPr lang="vi-VN" sz="1400" dirty="0"/>
              <a:t>";</a:t>
            </a:r>
          </a:p>
          <a:p>
            <a:pPr marL="0" indent="0">
              <a:lnSpc>
                <a:spcPct val="100000"/>
              </a:lnSpc>
              <a:spcBef>
                <a:spcPts val="600"/>
              </a:spcBef>
              <a:buNone/>
            </a:pPr>
            <a:r>
              <a:rPr lang="vi-VN" sz="1400" b="1" dirty="0">
                <a:solidFill>
                  <a:srgbClr val="FF0000"/>
                </a:solidFill>
              </a:rPr>
              <a:t>string</a:t>
            </a:r>
            <a:r>
              <a:rPr lang="vi-VN" sz="1400" dirty="0"/>
              <a:t> filepath_des = "</a:t>
            </a:r>
            <a:r>
              <a:rPr lang="vi-VN" sz="1400" b="1" dirty="0">
                <a:solidFill>
                  <a:srgbClr val="000099"/>
                </a:solidFill>
              </a:rPr>
              <a:t>/mycode/3.txt</a:t>
            </a:r>
            <a:r>
              <a:rPr lang="vi-VN" sz="1400" dirty="0"/>
              <a:t>";</a:t>
            </a:r>
          </a:p>
          <a:p>
            <a:pPr marL="0" indent="0">
              <a:lnSpc>
                <a:spcPct val="100000"/>
              </a:lnSpc>
              <a:spcBef>
                <a:spcPts val="600"/>
              </a:spcBef>
              <a:buNone/>
            </a:pPr>
            <a:r>
              <a:rPr lang="vi-VN" sz="1400" b="1" dirty="0">
                <a:solidFill>
                  <a:srgbClr val="FF0000"/>
                </a:solidFill>
              </a:rPr>
              <a:t>int</a:t>
            </a:r>
            <a:r>
              <a:rPr lang="vi-VN" sz="1400" dirty="0"/>
              <a:t> SIZEBUFFER = 5;   </a:t>
            </a:r>
            <a:r>
              <a:rPr lang="vi-VN" sz="1400" b="1" dirty="0">
                <a:solidFill>
                  <a:srgbClr val="00B050"/>
                </a:solidFill>
              </a:rPr>
              <a:t>// tăng lên </a:t>
            </a:r>
            <a:r>
              <a:rPr lang="en-US" sz="1400" b="1" dirty="0" err="1">
                <a:solidFill>
                  <a:srgbClr val="00B050"/>
                </a:solidFill>
              </a:rPr>
              <a:t>cải</a:t>
            </a:r>
            <a:r>
              <a:rPr lang="en-US" sz="1400" b="1" dirty="0">
                <a:solidFill>
                  <a:srgbClr val="00B050"/>
                </a:solidFill>
              </a:rPr>
              <a:t> </a:t>
            </a:r>
            <a:r>
              <a:rPr lang="en-US" sz="1400" b="1" dirty="0" err="1">
                <a:solidFill>
                  <a:srgbClr val="00B050"/>
                </a:solidFill>
              </a:rPr>
              <a:t>thiện</a:t>
            </a:r>
            <a:r>
              <a:rPr lang="en-US" sz="1400" b="1" dirty="0">
                <a:solidFill>
                  <a:srgbClr val="00B050"/>
                </a:solidFill>
              </a:rPr>
              <a:t> </a:t>
            </a:r>
            <a:r>
              <a:rPr lang="en-US" sz="1400" b="1" dirty="0" err="1">
                <a:solidFill>
                  <a:srgbClr val="00B050"/>
                </a:solidFill>
              </a:rPr>
              <a:t>tốc</a:t>
            </a:r>
            <a:r>
              <a:rPr lang="en-US" sz="1400" b="1" dirty="0">
                <a:solidFill>
                  <a:srgbClr val="00B050"/>
                </a:solidFill>
              </a:rPr>
              <a:t> </a:t>
            </a:r>
            <a:r>
              <a:rPr lang="en-US" sz="1400" b="1" dirty="0" err="1">
                <a:solidFill>
                  <a:srgbClr val="00B050"/>
                </a:solidFill>
              </a:rPr>
              <a:t>độ</a:t>
            </a:r>
            <a:r>
              <a:rPr lang="en-US" sz="1400" b="1" dirty="0">
                <a:solidFill>
                  <a:srgbClr val="00B050"/>
                </a:solidFill>
              </a:rPr>
              <a:t> </a:t>
            </a:r>
            <a:r>
              <a:rPr lang="en-US" sz="1400" b="1" dirty="0" err="1">
                <a:solidFill>
                  <a:srgbClr val="00B050"/>
                </a:solidFill>
              </a:rPr>
              <a:t>đọc</a:t>
            </a:r>
            <a:endParaRPr lang="vi-VN" sz="1400" b="1" dirty="0">
              <a:solidFill>
                <a:srgbClr val="00B050"/>
              </a:solidFill>
            </a:endParaRPr>
          </a:p>
          <a:p>
            <a:pPr marL="0" indent="0">
              <a:lnSpc>
                <a:spcPct val="100000"/>
              </a:lnSpc>
              <a:spcBef>
                <a:spcPts val="600"/>
              </a:spcBef>
              <a:buNone/>
            </a:pPr>
            <a:r>
              <a:rPr lang="vi-VN" sz="1400" b="1" dirty="0">
                <a:solidFill>
                  <a:srgbClr val="FF0000"/>
                </a:solidFill>
              </a:rPr>
              <a:t>using</a:t>
            </a:r>
            <a:r>
              <a:rPr lang="vi-VN" sz="1400" dirty="0"/>
              <a:t> (var streamwrite = File.OpenWrite(filepath_des))</a:t>
            </a:r>
          </a:p>
          <a:p>
            <a:pPr marL="0" indent="0">
              <a:lnSpc>
                <a:spcPct val="100000"/>
              </a:lnSpc>
              <a:spcBef>
                <a:spcPts val="600"/>
              </a:spcBef>
              <a:buNone/>
            </a:pPr>
            <a:r>
              <a:rPr lang="vi-VN" sz="1400" b="1" dirty="0">
                <a:solidFill>
                  <a:srgbClr val="FF0000"/>
                </a:solidFill>
              </a:rPr>
              <a:t>using</a:t>
            </a:r>
            <a:r>
              <a:rPr lang="vi-VN" sz="1400" dirty="0"/>
              <a:t> (var streamread = File.OpenRead(filepath_src))</a:t>
            </a:r>
          </a:p>
          <a:p>
            <a:pPr marL="0" indent="0">
              <a:lnSpc>
                <a:spcPct val="100000"/>
              </a:lnSpc>
              <a:spcBef>
                <a:spcPts val="600"/>
              </a:spcBef>
              <a:buNone/>
            </a:pPr>
            <a:r>
              <a:rPr lang="vi-VN" sz="1400" dirty="0"/>
              <a:t>{</a:t>
            </a:r>
          </a:p>
          <a:p>
            <a:pPr marL="0" indent="0">
              <a:lnSpc>
                <a:spcPct val="100000"/>
              </a:lnSpc>
              <a:spcBef>
                <a:spcPts val="600"/>
              </a:spcBef>
              <a:buNone/>
            </a:pPr>
            <a:r>
              <a:rPr lang="vi-VN" sz="1400" dirty="0"/>
              <a:t>    </a:t>
            </a:r>
            <a:r>
              <a:rPr lang="vi-VN" sz="1400" b="1" dirty="0">
                <a:solidFill>
                  <a:srgbClr val="FF0000"/>
                </a:solidFill>
              </a:rPr>
              <a:t>byte</a:t>
            </a:r>
            <a:r>
              <a:rPr lang="vi-VN" sz="1400" dirty="0"/>
              <a:t>[] buffer = </a:t>
            </a:r>
            <a:r>
              <a:rPr lang="vi-VN" sz="1400" b="1" dirty="0">
                <a:solidFill>
                  <a:srgbClr val="FF0000"/>
                </a:solidFill>
              </a:rPr>
              <a:t>new</a:t>
            </a:r>
            <a:r>
              <a:rPr lang="vi-VN" sz="1400" dirty="0"/>
              <a:t> </a:t>
            </a:r>
            <a:r>
              <a:rPr lang="vi-VN" sz="1400" b="1" dirty="0">
                <a:solidFill>
                  <a:srgbClr val="FF0000"/>
                </a:solidFill>
              </a:rPr>
              <a:t>byte</a:t>
            </a:r>
            <a:r>
              <a:rPr lang="vi-VN" sz="1400" dirty="0"/>
              <a:t>[SIZEBUFFER];</a:t>
            </a:r>
          </a:p>
          <a:p>
            <a:pPr marL="0" indent="0">
              <a:lnSpc>
                <a:spcPct val="100000"/>
              </a:lnSpc>
              <a:spcBef>
                <a:spcPts val="600"/>
              </a:spcBef>
              <a:buNone/>
            </a:pPr>
            <a:r>
              <a:rPr lang="vi-VN" sz="1400" dirty="0"/>
              <a:t>    </a:t>
            </a:r>
            <a:r>
              <a:rPr lang="vi-VN" sz="1400" b="1" dirty="0">
                <a:solidFill>
                  <a:srgbClr val="FF0000"/>
                </a:solidFill>
              </a:rPr>
              <a:t>bool</a:t>
            </a:r>
            <a:r>
              <a:rPr lang="vi-VN" sz="1400" dirty="0"/>
              <a:t> endread = </a:t>
            </a:r>
            <a:r>
              <a:rPr lang="vi-VN" sz="1400" b="1" dirty="0">
                <a:solidFill>
                  <a:srgbClr val="FF0000"/>
                </a:solidFill>
              </a:rPr>
              <a:t>false</a:t>
            </a:r>
            <a:r>
              <a:rPr lang="vi-VN" sz="1400" dirty="0"/>
              <a:t>;</a:t>
            </a:r>
          </a:p>
          <a:p>
            <a:pPr marL="0" indent="0">
              <a:lnSpc>
                <a:spcPct val="100000"/>
              </a:lnSpc>
              <a:spcBef>
                <a:spcPts val="600"/>
              </a:spcBef>
              <a:buNone/>
            </a:pPr>
            <a:r>
              <a:rPr lang="vi-VN" sz="1400" dirty="0"/>
              <a:t>   </a:t>
            </a:r>
            <a:r>
              <a:rPr lang="vi-VN" sz="1400" b="1" dirty="0">
                <a:solidFill>
                  <a:srgbClr val="FF0000"/>
                </a:solidFill>
              </a:rPr>
              <a:t> do</a:t>
            </a:r>
            <a:r>
              <a:rPr lang="vi-VN" sz="1400" dirty="0"/>
              <a:t>{</a:t>
            </a:r>
          </a:p>
          <a:p>
            <a:pPr marL="0" indent="0">
              <a:lnSpc>
                <a:spcPct val="100000"/>
              </a:lnSpc>
              <a:spcBef>
                <a:spcPts val="600"/>
              </a:spcBef>
              <a:buNone/>
            </a:pPr>
            <a:r>
              <a:rPr lang="vi-VN" sz="1400" dirty="0"/>
              <a:t>        </a:t>
            </a:r>
            <a:r>
              <a:rPr lang="vi-VN" sz="1400" b="1" dirty="0">
                <a:solidFill>
                  <a:srgbClr val="FF0000"/>
                </a:solidFill>
              </a:rPr>
              <a:t>int </a:t>
            </a:r>
            <a:r>
              <a:rPr lang="vi-VN" sz="1400" dirty="0"/>
              <a:t>numberRead = streamread.Read(buffer, 0, SIZEBUFFER);</a:t>
            </a:r>
          </a:p>
          <a:p>
            <a:pPr marL="0" indent="0">
              <a:lnSpc>
                <a:spcPct val="100000"/>
              </a:lnSpc>
              <a:spcBef>
                <a:spcPts val="600"/>
              </a:spcBef>
              <a:buNone/>
            </a:pPr>
            <a:r>
              <a:rPr lang="vi-VN" sz="1400" b="1" dirty="0">
                <a:solidFill>
                  <a:srgbClr val="FF0000"/>
                </a:solidFill>
              </a:rPr>
              <a:t>        if </a:t>
            </a:r>
            <a:r>
              <a:rPr lang="vi-VN" sz="1400" dirty="0"/>
              <a:t>(numberRead == 0) endread = </a:t>
            </a:r>
            <a:r>
              <a:rPr lang="vi-VN" sz="1400" b="1" dirty="0">
                <a:solidFill>
                  <a:srgbClr val="FF0000"/>
                </a:solidFill>
              </a:rPr>
              <a:t>true</a:t>
            </a:r>
            <a:r>
              <a:rPr lang="vi-VN" sz="1400" dirty="0"/>
              <a:t>;</a:t>
            </a:r>
          </a:p>
          <a:p>
            <a:pPr marL="0" indent="0">
              <a:lnSpc>
                <a:spcPct val="100000"/>
              </a:lnSpc>
              <a:spcBef>
                <a:spcPts val="600"/>
              </a:spcBef>
              <a:buNone/>
            </a:pPr>
            <a:r>
              <a:rPr lang="vi-VN" sz="1400" b="1" dirty="0">
                <a:solidFill>
                  <a:srgbClr val="FF0000"/>
                </a:solidFill>
              </a:rPr>
              <a:t>        else </a:t>
            </a:r>
            <a:r>
              <a:rPr lang="vi-VN" sz="1400" dirty="0"/>
              <a:t>{</a:t>
            </a:r>
          </a:p>
          <a:p>
            <a:pPr marL="0" indent="0">
              <a:lnSpc>
                <a:spcPct val="100000"/>
              </a:lnSpc>
              <a:spcBef>
                <a:spcPts val="600"/>
              </a:spcBef>
              <a:buNone/>
            </a:pPr>
            <a:r>
              <a:rPr lang="vi-VN" sz="1400" dirty="0"/>
              <a:t>            streamwrite.Write(buffer, 0, numberRead);</a:t>
            </a:r>
          </a:p>
          <a:p>
            <a:pPr marL="0" indent="0">
              <a:lnSpc>
                <a:spcPct val="100000"/>
              </a:lnSpc>
              <a:spcBef>
                <a:spcPts val="600"/>
              </a:spcBef>
              <a:buNone/>
            </a:pPr>
            <a:r>
              <a:rPr lang="vi-VN" sz="1400" dirty="0"/>
              <a:t>        }</a:t>
            </a:r>
          </a:p>
          <a:p>
            <a:pPr marL="0" indent="0">
              <a:lnSpc>
                <a:spcPct val="100000"/>
              </a:lnSpc>
              <a:spcBef>
                <a:spcPts val="600"/>
              </a:spcBef>
              <a:buNone/>
            </a:pPr>
            <a:r>
              <a:rPr lang="vi-VN" sz="1400" dirty="0"/>
              <a:t>    } </a:t>
            </a:r>
            <a:r>
              <a:rPr lang="vi-VN" sz="1400" b="1" dirty="0">
                <a:solidFill>
                  <a:srgbClr val="FF0000"/>
                </a:solidFill>
              </a:rPr>
              <a:t>while</a:t>
            </a:r>
            <a:r>
              <a:rPr lang="vi-VN" sz="1400" dirty="0"/>
              <a:t> (!endread);</a:t>
            </a:r>
          </a:p>
          <a:p>
            <a:pPr marL="0" indent="0">
              <a:lnSpc>
                <a:spcPct val="100000"/>
              </a:lnSpc>
              <a:spcBef>
                <a:spcPts val="600"/>
              </a:spcBef>
              <a:buNone/>
            </a:pPr>
            <a:r>
              <a:rPr lang="vi-VN" sz="1400" dirty="0"/>
              <a:t>}</a:t>
            </a:r>
            <a:endParaRPr lang="en-US" sz="2400" dirty="0"/>
          </a:p>
        </p:txBody>
      </p:sp>
      <p:sp>
        <p:nvSpPr>
          <p:cNvPr id="4" name="Date Placeholder 3"/>
          <p:cNvSpPr>
            <a:spLocks noGrp="1"/>
          </p:cNvSpPr>
          <p:nvPr>
            <p:ph type="dt" sz="half" idx="10"/>
          </p:nvPr>
        </p:nvSpPr>
        <p:spPr/>
        <p:txBody>
          <a:bodyPr/>
          <a:lstStyle/>
          <a:p>
            <a:r>
              <a:rPr lang="en-US" dirty="0"/>
              <a:t>01/08/2015</a:t>
            </a:r>
          </a:p>
        </p:txBody>
      </p:sp>
      <p:sp>
        <p:nvSpPr>
          <p:cNvPr id="5" name="Footer Placeholder 4"/>
          <p:cNvSpPr>
            <a:spLocks noGrp="1"/>
          </p:cNvSpPr>
          <p:nvPr>
            <p:ph type="ftr" sz="quarter" idx="11"/>
          </p:nvPr>
        </p:nvSpPr>
        <p:spPr/>
        <p:txBody>
          <a:bodyPr/>
          <a:lstStyle/>
          <a:p>
            <a:r>
              <a:rPr lang="en-US" dirty="0"/>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16</a:t>
            </a:fld>
            <a:endParaRPr lang="en-US"/>
          </a:p>
        </p:txBody>
      </p:sp>
    </p:spTree>
    <p:extLst>
      <p:ext uri="{BB962C8B-B14F-4D97-AF65-F5344CB8AC3E}">
        <p14:creationId xmlns:p14="http://schemas.microsoft.com/office/powerpoint/2010/main" val="105661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Attribute Annotation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spcBef>
                <a:spcPts val="600"/>
              </a:spcBef>
            </a:pPr>
            <a:r>
              <a:rPr lang="vi-VN" sz="2200" dirty="0"/>
              <a:t>Sử dụng </a:t>
            </a:r>
            <a:r>
              <a:rPr lang="vi-VN" sz="2200" b="1" dirty="0"/>
              <a:t>Attribute Annotation </a:t>
            </a:r>
            <a:r>
              <a:rPr lang="vi-VN" sz="2200" dirty="0"/>
              <a:t>trong lập trình C# </a:t>
            </a:r>
            <a:endParaRPr lang="en-US" sz="2200" dirty="0"/>
          </a:p>
          <a:p>
            <a:pPr>
              <a:lnSpc>
                <a:spcPct val="100000"/>
              </a:lnSpc>
              <a:spcBef>
                <a:spcPts val="600"/>
              </a:spcBef>
            </a:pPr>
            <a:r>
              <a:rPr lang="vi-VN" sz="2200" dirty="0"/>
              <a:t>Tìm hiểu về Annotation, các tạo ra Attribute và sử dụng Annotation trong ví dụ C# đơn giản, áp dụng Data Annotation để kiểm tra dữ liệu lớp</a:t>
            </a:r>
          </a:p>
          <a:p>
            <a:pPr>
              <a:lnSpc>
                <a:spcPct val="100000"/>
              </a:lnSpc>
              <a:spcBef>
                <a:spcPts val="600"/>
              </a:spcBef>
            </a:pPr>
            <a:r>
              <a:rPr lang="vi-VN" sz="2200" dirty="0"/>
              <a:t>Khái niệm về </a:t>
            </a:r>
            <a:r>
              <a:rPr lang="vi-VN" sz="2200" dirty="0">
                <a:solidFill>
                  <a:srgbClr val="000099"/>
                </a:solidFill>
              </a:rPr>
              <a:t>Annotation</a:t>
            </a:r>
            <a:r>
              <a:rPr lang="vi-VN" sz="2200" dirty="0"/>
              <a:t> (Attribute)</a:t>
            </a:r>
          </a:p>
          <a:p>
            <a:pPr marL="0" indent="0">
              <a:lnSpc>
                <a:spcPct val="100000"/>
              </a:lnSpc>
              <a:spcBef>
                <a:spcPts val="600"/>
              </a:spcBef>
              <a:buNone/>
            </a:pPr>
            <a:r>
              <a:rPr lang="en-US" sz="2200" dirty="0" err="1"/>
              <a:t>Là</a:t>
            </a:r>
            <a:r>
              <a:rPr lang="en-US" sz="2200" dirty="0"/>
              <a:t> </a:t>
            </a:r>
            <a:r>
              <a:rPr lang="en-US" sz="2200" dirty="0" err="1"/>
              <a:t>một</a:t>
            </a:r>
            <a:r>
              <a:rPr lang="en-US" sz="2200" dirty="0"/>
              <a:t> </a:t>
            </a:r>
            <a:r>
              <a:rPr lang="vi-VN" sz="2200" dirty="0"/>
              <a:t>chú thích (</a:t>
            </a:r>
            <a:r>
              <a:rPr lang="vi-VN" sz="2200" dirty="0">
                <a:solidFill>
                  <a:srgbClr val="000099"/>
                </a:solidFill>
              </a:rPr>
              <a:t>Annotation / Attribute</a:t>
            </a:r>
            <a:r>
              <a:rPr lang="vi-VN" sz="2200" dirty="0"/>
              <a:t>) tác động vào một thành phần nào đó của chương trình (lớp, phương thức, thuộc tính) nó là một phần của siêu dữ liệu (</a:t>
            </a:r>
            <a:r>
              <a:rPr lang="vi-VN" sz="2200" dirty="0">
                <a:solidFill>
                  <a:srgbClr val="FF0000"/>
                </a:solidFill>
              </a:rPr>
              <a:t>metadata</a:t>
            </a:r>
            <a:r>
              <a:rPr lang="vi-VN" sz="2200" dirty="0"/>
              <a:t> - loại dữ liệu cung cấp thêm thông tin về đối tượng nào đó).</a:t>
            </a:r>
            <a:endParaRPr lang="en-US" sz="2200" dirty="0"/>
          </a:p>
          <a:p>
            <a:pPr>
              <a:lnSpc>
                <a:spcPct val="100000"/>
              </a:lnSpc>
              <a:spcBef>
                <a:spcPts val="600"/>
              </a:spcBef>
            </a:pPr>
            <a:r>
              <a:rPr lang="vi-VN" sz="2200" dirty="0"/>
              <a:t> </a:t>
            </a:r>
            <a:r>
              <a:rPr lang="vi-VN" sz="2200" dirty="0">
                <a:solidFill>
                  <a:srgbClr val="000099"/>
                </a:solidFill>
              </a:rPr>
              <a:t>Annotation</a:t>
            </a:r>
            <a:r>
              <a:rPr lang="vi-VN" sz="2200" dirty="0"/>
              <a:t> giúp thêm thông tin vào lớp, phương thức, thuộc tính những đoạn code mở rộng. Tính năng này trong </a:t>
            </a:r>
            <a:r>
              <a:rPr lang="vi-VN" sz="2200" b="1" dirty="0">
                <a:solidFill>
                  <a:srgbClr val="FF0000"/>
                </a:solidFill>
              </a:rPr>
              <a:t>Java</a:t>
            </a:r>
            <a:r>
              <a:rPr lang="vi-VN" sz="2200" dirty="0"/>
              <a:t> gọi là </a:t>
            </a:r>
            <a:r>
              <a:rPr lang="vi-VN" sz="2200" dirty="0">
                <a:solidFill>
                  <a:srgbClr val="000099"/>
                </a:solidFill>
              </a:rPr>
              <a:t>Annotation</a:t>
            </a:r>
            <a:r>
              <a:rPr lang="vi-VN" sz="2200" dirty="0"/>
              <a:t>, trong C# gọi là </a:t>
            </a:r>
            <a:r>
              <a:rPr lang="vi-VN" sz="2200" dirty="0">
                <a:solidFill>
                  <a:srgbClr val="000099"/>
                </a:solidFill>
              </a:rPr>
              <a:t>Attribute</a:t>
            </a:r>
            <a:r>
              <a:rPr lang="vi-VN" sz="2200" dirty="0"/>
              <a:t>.</a:t>
            </a: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17</a:t>
            </a:fld>
            <a:endParaRPr lang="en-US"/>
          </a:p>
        </p:txBody>
      </p:sp>
    </p:spTree>
    <p:extLst>
      <p:ext uri="{BB962C8B-B14F-4D97-AF65-F5344CB8AC3E}">
        <p14:creationId xmlns:p14="http://schemas.microsoft.com/office/powerpoint/2010/main" val="216438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Attribute Annotation trong C#</a:t>
            </a:r>
          </a:p>
        </p:txBody>
      </p:sp>
      <p:sp>
        <p:nvSpPr>
          <p:cNvPr id="3" name="Content Placeholder 2"/>
          <p:cNvSpPr>
            <a:spLocks noGrp="1"/>
          </p:cNvSpPr>
          <p:nvPr>
            <p:ph idx="1"/>
          </p:nvPr>
        </p:nvSpPr>
        <p:spPr>
          <a:xfrm>
            <a:off x="162232" y="1204962"/>
            <a:ext cx="8353118" cy="5089821"/>
          </a:xfrm>
        </p:spPr>
        <p:txBody>
          <a:bodyPr>
            <a:normAutofit fontScale="92500"/>
          </a:bodyPr>
          <a:lstStyle/>
          <a:p>
            <a:pPr>
              <a:lnSpc>
                <a:spcPct val="110000"/>
              </a:lnSpc>
            </a:pPr>
            <a:r>
              <a:rPr lang="en-US" sz="2200" dirty="0"/>
              <a:t>T</a:t>
            </a:r>
            <a:r>
              <a:rPr lang="vi-VN" sz="2200" dirty="0"/>
              <a:t>rong C# có định nghĩa sẵn các </a:t>
            </a:r>
            <a:r>
              <a:rPr lang="vi-VN" sz="2200" b="1" dirty="0"/>
              <a:t>Attribute</a:t>
            </a:r>
            <a:r>
              <a:rPr lang="vi-VN" sz="2200" dirty="0"/>
              <a:t>, để sử dụng </a:t>
            </a:r>
            <a:r>
              <a:rPr lang="en-US" sz="2200" dirty="0">
                <a:sym typeface="Wingdings" panose="05000000000000000000" pitchFamily="2" charset="2"/>
              </a:rPr>
              <a:t> </a:t>
            </a:r>
            <a:r>
              <a:rPr lang="vi-VN" sz="2200" dirty="0"/>
              <a:t>viết tên Attribute trong dấu [] trước đối tượng áp dụng như</a:t>
            </a:r>
            <a:r>
              <a:rPr lang="en-US" sz="2200" dirty="0"/>
              <a:t>: </a:t>
            </a:r>
            <a:r>
              <a:rPr lang="vi-VN" sz="2200" dirty="0"/>
              <a:t> </a:t>
            </a:r>
            <a:r>
              <a:rPr lang="vi-VN" sz="2200" u="sng" dirty="0"/>
              <a:t>lớp, phương thức, thuộc tính </a:t>
            </a:r>
            <a:r>
              <a:rPr lang="vi-VN" sz="2200" dirty="0"/>
              <a:t>(có tham số</a:t>
            </a:r>
            <a:r>
              <a:rPr lang="en-US" sz="2200" dirty="0"/>
              <a:t> </a:t>
            </a:r>
            <a:r>
              <a:rPr lang="vi-VN" sz="2200" dirty="0"/>
              <a:t>nếu </a:t>
            </a:r>
            <a:r>
              <a:rPr lang="vi-VN" sz="2200" dirty="0">
                <a:solidFill>
                  <a:srgbClr val="FF0000"/>
                </a:solidFill>
              </a:rPr>
              <a:t>Attribute</a:t>
            </a:r>
            <a:r>
              <a:rPr lang="vi-VN" sz="2200" dirty="0"/>
              <a:t> đó yêu cầu).</a:t>
            </a:r>
          </a:p>
          <a:p>
            <a:pPr>
              <a:lnSpc>
                <a:spcPct val="100000"/>
              </a:lnSpc>
            </a:pPr>
            <a:r>
              <a:rPr lang="vi-VN" sz="2200" dirty="0"/>
              <a:t>[AttributeName(param1, param2 ...)]</a:t>
            </a:r>
            <a:endParaRPr lang="en-US" sz="2200" dirty="0"/>
          </a:p>
          <a:p>
            <a:pPr>
              <a:lnSpc>
                <a:spcPct val="110000"/>
              </a:lnSpc>
            </a:pPr>
            <a:r>
              <a:rPr lang="vi-VN" sz="2200" b="1" dirty="0"/>
              <a:t>Ví dụ:</a:t>
            </a:r>
            <a:r>
              <a:rPr lang="vi-VN" sz="2200" dirty="0"/>
              <a:t> trong C# có thuộc tính </a:t>
            </a:r>
            <a:r>
              <a:rPr lang="vi-VN" sz="2200" b="1" dirty="0"/>
              <a:t>Obsolete</a:t>
            </a:r>
            <a:r>
              <a:rPr lang="vi-VN" sz="2200" dirty="0"/>
              <a:t>, để đánh dấu một phương thức, lớp ... nào đó là lạc hậu. Có nghĩa là thêm thông tin cho trình biên dịch biết một thành phần nào đó là đã lạc hậu</a:t>
            </a:r>
            <a:r>
              <a:rPr lang="en-US" sz="2200" dirty="0"/>
              <a:t>:</a:t>
            </a:r>
          </a:p>
          <a:p>
            <a:pPr marL="457200" lvl="1" indent="0">
              <a:lnSpc>
                <a:spcPct val="110000"/>
              </a:lnSpc>
              <a:buNone/>
            </a:pPr>
            <a:r>
              <a:rPr lang="vi-VN" sz="2000" b="1" dirty="0">
                <a:solidFill>
                  <a:srgbClr val="FF0000"/>
                </a:solidFill>
              </a:rPr>
              <a:t>public class </a:t>
            </a:r>
            <a:r>
              <a:rPr lang="vi-VN" sz="2000" b="1" dirty="0"/>
              <a:t>MyClass</a:t>
            </a:r>
            <a:r>
              <a:rPr lang="vi-VN" sz="2000" dirty="0"/>
              <a:t> { </a:t>
            </a:r>
            <a:endParaRPr lang="en-US" sz="2000" dirty="0"/>
          </a:p>
          <a:p>
            <a:pPr marL="457200" lvl="1" indent="0">
              <a:lnSpc>
                <a:spcPct val="110000"/>
              </a:lnSpc>
              <a:buNone/>
            </a:pPr>
            <a:r>
              <a:rPr lang="vi-VN" sz="2000" dirty="0"/>
              <a:t>[Obsolete ("</a:t>
            </a:r>
            <a:r>
              <a:rPr lang="vi-VN" sz="2000" b="1" dirty="0">
                <a:solidFill>
                  <a:srgbClr val="00B050"/>
                </a:solidFill>
              </a:rPr>
              <a:t>Phương thức này lỗi thời, hãy dùng phương thức Abc</a:t>
            </a:r>
            <a:r>
              <a:rPr lang="vi-VN" sz="2000" dirty="0"/>
              <a:t>")] </a:t>
            </a:r>
            <a:endParaRPr lang="en-US" sz="2000" dirty="0"/>
          </a:p>
          <a:p>
            <a:pPr marL="457200" lvl="1" indent="0">
              <a:lnSpc>
                <a:spcPct val="110000"/>
              </a:lnSpc>
              <a:buNone/>
            </a:pPr>
            <a:r>
              <a:rPr lang="vi-VN" sz="2000" b="1" dirty="0">
                <a:solidFill>
                  <a:srgbClr val="FF0000"/>
                </a:solidFill>
              </a:rPr>
              <a:t>public</a:t>
            </a:r>
            <a:r>
              <a:rPr lang="vi-VN" sz="2000" dirty="0"/>
              <a:t> </a:t>
            </a:r>
            <a:r>
              <a:rPr lang="vi-VN" sz="2000" b="1" dirty="0">
                <a:solidFill>
                  <a:srgbClr val="FF0000"/>
                </a:solidFill>
              </a:rPr>
              <a:t>static</a:t>
            </a:r>
            <a:r>
              <a:rPr lang="vi-VN" sz="2000" dirty="0"/>
              <a:t> </a:t>
            </a:r>
            <a:r>
              <a:rPr lang="vi-VN" sz="2000" b="1" dirty="0">
                <a:solidFill>
                  <a:srgbClr val="FF0000"/>
                </a:solidFill>
              </a:rPr>
              <a:t>void</a:t>
            </a:r>
            <a:r>
              <a:rPr lang="vi-VN" sz="2000" dirty="0"/>
              <a:t> </a:t>
            </a:r>
            <a:r>
              <a:rPr lang="vi-VN" sz="2000" b="1" dirty="0"/>
              <a:t>Method1</a:t>
            </a:r>
            <a:r>
              <a:rPr lang="vi-VN" sz="2000" dirty="0"/>
              <a:t> () { </a:t>
            </a:r>
            <a:endParaRPr lang="en-US" sz="2000" dirty="0"/>
          </a:p>
          <a:p>
            <a:pPr marL="457200" lvl="1" indent="0">
              <a:lnSpc>
                <a:spcPct val="110000"/>
              </a:lnSpc>
              <a:buNone/>
            </a:pPr>
            <a:r>
              <a:rPr lang="vi-VN" sz="2000" dirty="0"/>
              <a:t>Console.WriteLine ("</a:t>
            </a:r>
            <a:r>
              <a:rPr lang="vi-VN" sz="2000" b="1" dirty="0">
                <a:solidFill>
                  <a:srgbClr val="000099"/>
                </a:solidFill>
              </a:rPr>
              <a:t>Phương thức chạy</a:t>
            </a:r>
            <a:r>
              <a:rPr lang="vi-VN" sz="2000" dirty="0"/>
              <a:t>"); </a:t>
            </a:r>
            <a:endParaRPr lang="en-US" sz="2000" dirty="0"/>
          </a:p>
          <a:p>
            <a:pPr marL="457200" lvl="1" indent="0">
              <a:lnSpc>
                <a:spcPct val="110000"/>
              </a:lnSpc>
              <a:buNone/>
            </a:pPr>
            <a:r>
              <a:rPr lang="vi-VN" sz="2000" dirty="0"/>
              <a:t>} }</a:t>
            </a:r>
            <a:endParaRPr lang="en-US" sz="20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18</a:t>
            </a:fld>
            <a:endParaRPr lang="en-US"/>
          </a:p>
        </p:txBody>
      </p:sp>
    </p:spTree>
    <p:extLst>
      <p:ext uri="{BB962C8B-B14F-4D97-AF65-F5344CB8AC3E}">
        <p14:creationId xmlns:p14="http://schemas.microsoft.com/office/powerpoint/2010/main" val="359311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Attribute Annotation trong C#</a:t>
            </a:r>
          </a:p>
        </p:txBody>
      </p:sp>
      <p:sp>
        <p:nvSpPr>
          <p:cNvPr id="3" name="Content Placeholder 2"/>
          <p:cNvSpPr>
            <a:spLocks noGrp="1"/>
          </p:cNvSpPr>
          <p:nvPr>
            <p:ph idx="1"/>
          </p:nvPr>
        </p:nvSpPr>
        <p:spPr>
          <a:xfrm>
            <a:off x="162232" y="1204962"/>
            <a:ext cx="8353118" cy="5089821"/>
          </a:xfrm>
        </p:spPr>
        <p:txBody>
          <a:bodyPr>
            <a:normAutofit/>
          </a:bodyPr>
          <a:lstStyle/>
          <a:p>
            <a:pPr>
              <a:lnSpc>
                <a:spcPct val="120000"/>
              </a:lnSpc>
            </a:pPr>
            <a:r>
              <a:rPr lang="vi-VN" sz="2200" dirty="0"/>
              <a:t>Data Annotation/Attribute trong C#</a:t>
            </a:r>
          </a:p>
          <a:p>
            <a:pPr>
              <a:lnSpc>
                <a:spcPct val="120000"/>
              </a:lnSpc>
            </a:pPr>
            <a:r>
              <a:rPr lang="vi-VN" sz="2200" dirty="0"/>
              <a:t>Các Data Annotation/Attribute trong C# định nghĩa trong namespace </a:t>
            </a:r>
            <a:r>
              <a:rPr lang="vi-VN" sz="2200" dirty="0">
                <a:solidFill>
                  <a:srgbClr val="0000FF"/>
                </a:solidFill>
              </a:rPr>
              <a:t>System.ComponentModel.DataAnnotations</a:t>
            </a:r>
            <a:r>
              <a:rPr lang="vi-VN" sz="2200" dirty="0"/>
              <a:t>, có các loại gồm:</a:t>
            </a:r>
          </a:p>
          <a:p>
            <a:pPr>
              <a:lnSpc>
                <a:spcPct val="120000"/>
              </a:lnSpc>
            </a:pPr>
            <a:r>
              <a:rPr lang="vi-VN" sz="2200" dirty="0"/>
              <a:t>Các Attribute để kiểm tra dữ liệu (</a:t>
            </a:r>
            <a:r>
              <a:rPr lang="vi-VN" sz="2200" dirty="0">
                <a:solidFill>
                  <a:srgbClr val="0000FF"/>
                </a:solidFill>
              </a:rPr>
              <a:t>Validation Attribute</a:t>
            </a:r>
            <a:r>
              <a:rPr lang="vi-VN" sz="2200" dirty="0"/>
              <a:t>)</a:t>
            </a:r>
          </a:p>
          <a:p>
            <a:pPr>
              <a:lnSpc>
                <a:spcPct val="120000"/>
              </a:lnSpc>
            </a:pPr>
            <a:r>
              <a:rPr lang="vi-VN" sz="2200" dirty="0"/>
              <a:t>Các Attribute hi</a:t>
            </a:r>
            <a:r>
              <a:rPr lang="en-US" sz="2200" dirty="0"/>
              <a:t>ể</a:t>
            </a:r>
            <a:r>
              <a:rPr lang="vi-VN" sz="2200" dirty="0"/>
              <a:t>n thị (</a:t>
            </a:r>
            <a:r>
              <a:rPr lang="vi-VN" sz="2200" dirty="0">
                <a:solidFill>
                  <a:srgbClr val="0000FF"/>
                </a:solidFill>
              </a:rPr>
              <a:t>Display Attribute</a:t>
            </a:r>
            <a:r>
              <a:rPr lang="vi-VN" sz="2200" dirty="0"/>
              <a:t>)</a:t>
            </a:r>
          </a:p>
          <a:p>
            <a:pPr>
              <a:lnSpc>
                <a:spcPct val="120000"/>
              </a:lnSpc>
            </a:pPr>
            <a:r>
              <a:rPr lang="vi-VN" sz="2200" dirty="0">
                <a:solidFill>
                  <a:srgbClr val="0000FF"/>
                </a:solidFill>
              </a:rPr>
              <a:t>Modelling Attribute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19</a:t>
            </a:fld>
            <a:endParaRPr lang="en-US"/>
          </a:p>
        </p:txBody>
      </p:sp>
    </p:spTree>
    <p:extLst>
      <p:ext uri="{BB962C8B-B14F-4D97-AF65-F5344CB8AC3E}">
        <p14:creationId xmlns:p14="http://schemas.microsoft.com/office/powerpoint/2010/main" val="340056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Nội dung bài cũ (tuần trước)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97368570"/>
              </p:ext>
            </p:extLst>
          </p:nvPr>
        </p:nvGraphicFramePr>
        <p:xfrm>
          <a:off x="628650" y="1204913"/>
          <a:ext cx="7886700"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a:t>
            </a:fld>
            <a:endParaRPr lang="en-US"/>
          </a:p>
        </p:txBody>
      </p:sp>
    </p:spTree>
    <p:extLst>
      <p:ext uri="{BB962C8B-B14F-4D97-AF65-F5344CB8AC3E}">
        <p14:creationId xmlns:p14="http://schemas.microsoft.com/office/powerpoint/2010/main" val="304679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Attribute Annotation trong C#</a:t>
            </a:r>
          </a:p>
        </p:txBody>
      </p:sp>
      <p:sp>
        <p:nvSpPr>
          <p:cNvPr id="3" name="Content Placeholder 2"/>
          <p:cNvSpPr>
            <a:spLocks noGrp="1"/>
          </p:cNvSpPr>
          <p:nvPr>
            <p:ph idx="1"/>
          </p:nvPr>
        </p:nvSpPr>
        <p:spPr>
          <a:xfrm>
            <a:off x="135728" y="1112197"/>
            <a:ext cx="8353118" cy="5089821"/>
          </a:xfrm>
        </p:spPr>
        <p:txBody>
          <a:bodyPr>
            <a:normAutofit/>
          </a:bodyPr>
          <a:lstStyle/>
          <a:p>
            <a:r>
              <a:rPr lang="en-US" sz="2000"/>
              <a:t>Một số Attribute có sẵn:</a:t>
            </a:r>
          </a:p>
          <a:p>
            <a:endParaRPr lang="vi-VN" sz="22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57303272"/>
              </p:ext>
            </p:extLst>
          </p:nvPr>
        </p:nvGraphicFramePr>
        <p:xfrm>
          <a:off x="145771" y="1524000"/>
          <a:ext cx="8428385" cy="4810679"/>
        </p:xfrm>
        <a:graphic>
          <a:graphicData uri="http://schemas.openxmlformats.org/drawingml/2006/table">
            <a:tbl>
              <a:tblPr>
                <a:tableStyleId>{5940675A-B579-460E-94D1-54222C63F5DA}</a:tableStyleId>
              </a:tblPr>
              <a:tblGrid>
                <a:gridCol w="1733312">
                  <a:extLst>
                    <a:ext uri="{9D8B030D-6E8A-4147-A177-3AD203B41FA5}">
                      <a16:colId xmlns:a16="http://schemas.microsoft.com/office/drawing/2014/main" val="20000"/>
                    </a:ext>
                  </a:extLst>
                </a:gridCol>
                <a:gridCol w="6695073">
                  <a:extLst>
                    <a:ext uri="{9D8B030D-6E8A-4147-A177-3AD203B41FA5}">
                      <a16:colId xmlns:a16="http://schemas.microsoft.com/office/drawing/2014/main" val="20001"/>
                    </a:ext>
                  </a:extLst>
                </a:gridCol>
              </a:tblGrid>
              <a:tr h="514863">
                <a:tc>
                  <a:txBody>
                    <a:bodyPr/>
                    <a:lstStyle/>
                    <a:p>
                      <a:pPr fontAlgn="t"/>
                      <a:r>
                        <a:rPr lang="en-US" sz="1800" b="1">
                          <a:effectLst/>
                          <a:latin typeface="Tahoma" pitchFamily="34" charset="0"/>
                          <a:ea typeface="Tahoma" pitchFamily="34" charset="0"/>
                          <a:cs typeface="Tahoma" pitchFamily="34" charset="0"/>
                        </a:rPr>
                        <a:t>Required</a:t>
                      </a:r>
                    </a:p>
                  </a:txBody>
                  <a:tcPr marL="59191" marR="59191" marT="29596" marB="29596"/>
                </a:tc>
                <a:tc>
                  <a:txBody>
                    <a:bodyPr/>
                    <a:lstStyle/>
                    <a:p>
                      <a:pPr fontAlgn="t"/>
                      <a:r>
                        <a:rPr lang="vi-VN" sz="1800" dirty="0">
                          <a:effectLst/>
                          <a:latin typeface="Tahoma" pitchFamily="34" charset="0"/>
                          <a:ea typeface="Tahoma" pitchFamily="34" charset="0"/>
                          <a:cs typeface="Tahoma" pitchFamily="34" charset="0"/>
                        </a:rPr>
                        <a:t>Dữ liệu phải được thiết lập (!=</a:t>
                      </a:r>
                      <a:r>
                        <a:rPr lang="vi-VN" sz="1800" dirty="0">
                          <a:solidFill>
                            <a:srgbClr val="FF0000"/>
                          </a:solidFill>
                          <a:effectLst/>
                          <a:latin typeface="Tahoma" pitchFamily="34" charset="0"/>
                          <a:ea typeface="Tahoma" pitchFamily="34" charset="0"/>
                          <a:cs typeface="Tahoma" pitchFamily="34" charset="0"/>
                        </a:rPr>
                        <a:t>null</a:t>
                      </a:r>
                      <a:r>
                        <a:rPr lang="vi-VN" sz="1800" dirty="0">
                          <a:effectLst/>
                          <a:latin typeface="Tahoma" pitchFamily="34" charset="0"/>
                          <a:ea typeface="Tahoma" pitchFamily="34" charset="0"/>
                          <a:cs typeface="Tahoma" pitchFamily="34" charset="0"/>
                        </a:rPr>
                        <a:t>)[</a:t>
                      </a:r>
                      <a:r>
                        <a:rPr lang="vi-VN" sz="1800" dirty="0">
                          <a:solidFill>
                            <a:srgbClr val="00B050"/>
                          </a:solidFill>
                          <a:effectLst/>
                          <a:latin typeface="Tahoma" pitchFamily="34" charset="0"/>
                          <a:ea typeface="Tahoma" pitchFamily="34" charset="0"/>
                          <a:cs typeface="Tahoma" pitchFamily="34" charset="0"/>
                        </a:rPr>
                        <a:t>Required</a:t>
                      </a:r>
                      <a:r>
                        <a:rPr lang="vi-VN" sz="1800" dirty="0">
                          <a:effectLst/>
                          <a:latin typeface="Tahoma" pitchFamily="34" charset="0"/>
                          <a:ea typeface="Tahoma" pitchFamily="34" charset="0"/>
                          <a:cs typeface="Tahoma" pitchFamily="34" charset="0"/>
                        </a:rPr>
                        <a:t> (ErrorMessage="</a:t>
                      </a:r>
                      <a:r>
                        <a:rPr lang="vi-VN" sz="1800" dirty="0">
                          <a:solidFill>
                            <a:srgbClr val="0000FF"/>
                          </a:solidFill>
                          <a:effectLst/>
                          <a:latin typeface="Tahoma" pitchFamily="34" charset="0"/>
                          <a:ea typeface="Tahoma" pitchFamily="34" charset="0"/>
                          <a:cs typeface="Tahoma" pitchFamily="34" charset="0"/>
                        </a:rPr>
                        <a:t>{0} cần thiết lập</a:t>
                      </a:r>
                      <a:r>
                        <a:rPr lang="vi-VN" sz="1800" dirty="0">
                          <a:effectLst/>
                          <a:latin typeface="Tahoma" pitchFamily="34" charset="0"/>
                          <a:ea typeface="Tahoma" pitchFamily="34" charset="0"/>
                          <a:cs typeface="Tahoma" pitchFamily="34" charset="0"/>
                        </a:rPr>
                        <a:t>")]</a:t>
                      </a:r>
                    </a:p>
                  </a:txBody>
                  <a:tcPr marL="59191" marR="59191" marT="29596" marB="29596"/>
                </a:tc>
                <a:extLst>
                  <a:ext uri="{0D108BD9-81ED-4DB2-BD59-A6C34878D82A}">
                    <a16:rowId xmlns:a16="http://schemas.microsoft.com/office/drawing/2014/main" val="10000"/>
                  </a:ext>
                </a:extLst>
              </a:tr>
              <a:tr h="824680">
                <a:tc>
                  <a:txBody>
                    <a:bodyPr/>
                    <a:lstStyle/>
                    <a:p>
                      <a:pPr fontAlgn="t"/>
                      <a:r>
                        <a:rPr lang="en-US" sz="1800" b="1">
                          <a:effectLst/>
                          <a:latin typeface="Tahoma" pitchFamily="34" charset="0"/>
                          <a:ea typeface="Tahoma" pitchFamily="34" charset="0"/>
                          <a:cs typeface="Tahoma" pitchFamily="34" charset="0"/>
                        </a:rPr>
                        <a:t>StringLength</a:t>
                      </a:r>
                    </a:p>
                  </a:txBody>
                  <a:tcPr marL="59191" marR="59191" marT="29596" marB="29596"/>
                </a:tc>
                <a:tc>
                  <a:txBody>
                    <a:bodyPr/>
                    <a:lstStyle/>
                    <a:p>
                      <a:pPr fontAlgn="t"/>
                      <a:r>
                        <a:rPr lang="vi-VN" sz="1800" dirty="0">
                          <a:effectLst/>
                          <a:latin typeface="Tahoma" pitchFamily="34" charset="0"/>
                          <a:ea typeface="Tahoma" pitchFamily="34" charset="0"/>
                          <a:cs typeface="Tahoma" pitchFamily="34" charset="0"/>
                        </a:rPr>
                        <a:t>Thiết lập độ dài trường dữ liệu[</a:t>
                      </a:r>
                      <a:r>
                        <a:rPr lang="vi-VN" sz="1800" dirty="0">
                          <a:solidFill>
                            <a:srgbClr val="00B050"/>
                          </a:solidFill>
                          <a:effectLst/>
                          <a:latin typeface="Tahoma" pitchFamily="34" charset="0"/>
                          <a:ea typeface="Tahoma" pitchFamily="34" charset="0"/>
                          <a:cs typeface="Tahoma" pitchFamily="34" charset="0"/>
                        </a:rPr>
                        <a:t>StringLength</a:t>
                      </a:r>
                      <a:r>
                        <a:rPr lang="vi-VN" sz="1800" dirty="0">
                          <a:effectLst/>
                          <a:latin typeface="Tahoma" pitchFamily="34" charset="0"/>
                          <a:ea typeface="Tahoma" pitchFamily="34" charset="0"/>
                          <a:cs typeface="Tahoma" pitchFamily="34" charset="0"/>
                        </a:rPr>
                        <a:t> (20,</a:t>
                      </a:r>
                      <a:r>
                        <a:rPr lang="vi-VN" sz="1800" dirty="0">
                          <a:solidFill>
                            <a:srgbClr val="00B050"/>
                          </a:solidFill>
                          <a:effectLst/>
                          <a:latin typeface="Tahoma" pitchFamily="34" charset="0"/>
                          <a:ea typeface="Tahoma" pitchFamily="34" charset="0"/>
                          <a:cs typeface="Tahoma" pitchFamily="34" charset="0"/>
                        </a:rPr>
                        <a:t>MinimumLength</a:t>
                      </a:r>
                      <a:r>
                        <a:rPr lang="vi-VN" sz="1800" dirty="0">
                          <a:effectLst/>
                          <a:latin typeface="Tahoma" pitchFamily="34" charset="0"/>
                          <a:ea typeface="Tahoma" pitchFamily="34" charset="0"/>
                          <a:cs typeface="Tahoma" pitchFamily="34" charset="0"/>
                        </a:rPr>
                        <a:t>=3, ErrorMessage="</a:t>
                      </a:r>
                      <a:r>
                        <a:rPr lang="vi-VN" sz="1800" dirty="0">
                          <a:solidFill>
                            <a:srgbClr val="0000FF"/>
                          </a:solidFill>
                          <a:effectLst/>
                          <a:latin typeface="Tahoma" pitchFamily="34" charset="0"/>
                          <a:ea typeface="Tahoma" pitchFamily="34" charset="0"/>
                          <a:cs typeface="Tahoma" pitchFamily="34" charset="0"/>
                        </a:rPr>
                        <a:t>Phải dài 3 đến 20 ký tự</a:t>
                      </a:r>
                      <a:r>
                        <a:rPr lang="vi-VN" sz="1800" dirty="0">
                          <a:effectLst/>
                          <a:latin typeface="Tahoma" pitchFamily="34" charset="0"/>
                          <a:ea typeface="Tahoma" pitchFamily="34" charset="0"/>
                          <a:cs typeface="Tahoma" pitchFamily="34" charset="0"/>
                        </a:rPr>
                        <a:t>")]</a:t>
                      </a:r>
                    </a:p>
                  </a:txBody>
                  <a:tcPr marL="59191" marR="59191" marT="29596" marB="29596"/>
                </a:tc>
                <a:extLst>
                  <a:ext uri="{0D108BD9-81ED-4DB2-BD59-A6C34878D82A}">
                    <a16:rowId xmlns:a16="http://schemas.microsoft.com/office/drawing/2014/main" val="10001"/>
                  </a:ext>
                </a:extLst>
              </a:tr>
              <a:tr h="1444313">
                <a:tc>
                  <a:txBody>
                    <a:bodyPr/>
                    <a:lstStyle/>
                    <a:p>
                      <a:pPr fontAlgn="t"/>
                      <a:r>
                        <a:rPr lang="en-US" sz="1800" b="1">
                          <a:effectLst/>
                          <a:latin typeface="Tahoma" pitchFamily="34" charset="0"/>
                          <a:ea typeface="Tahoma" pitchFamily="34" charset="0"/>
                          <a:cs typeface="Tahoma" pitchFamily="34" charset="0"/>
                        </a:rPr>
                        <a:t>DataType</a:t>
                      </a:r>
                    </a:p>
                  </a:txBody>
                  <a:tcPr marL="59191" marR="59191" marT="29596" marB="29596"/>
                </a:tc>
                <a:tc>
                  <a:txBody>
                    <a:bodyPr/>
                    <a:lstStyle/>
                    <a:p>
                      <a:pPr fontAlgn="t"/>
                      <a:r>
                        <a:rPr lang="vi-VN" sz="1800" dirty="0">
                          <a:effectLst/>
                          <a:latin typeface="Tahoma" pitchFamily="34" charset="0"/>
                          <a:ea typeface="Tahoma" pitchFamily="34" charset="0"/>
                          <a:cs typeface="Tahoma" pitchFamily="34" charset="0"/>
                        </a:rPr>
                        <a:t>Chỉ ra dữ liệu phải liên kết phù hợp với một kiểu nào đó[</a:t>
                      </a:r>
                      <a:r>
                        <a:rPr lang="vi-VN" sz="1800" dirty="0">
                          <a:solidFill>
                            <a:srgbClr val="00B050"/>
                          </a:solidFill>
                          <a:effectLst/>
                          <a:latin typeface="Tahoma" pitchFamily="34" charset="0"/>
                          <a:ea typeface="Tahoma" pitchFamily="34" charset="0"/>
                          <a:cs typeface="Tahoma" pitchFamily="34" charset="0"/>
                        </a:rPr>
                        <a:t>DataType</a:t>
                      </a:r>
                      <a:r>
                        <a:rPr lang="vi-VN" sz="1800" dirty="0">
                          <a:effectLst/>
                          <a:latin typeface="Tahoma" pitchFamily="34" charset="0"/>
                          <a:ea typeface="Tahoma" pitchFamily="34" charset="0"/>
                          <a:cs typeface="Tahoma" pitchFamily="34" charset="0"/>
                        </a:rPr>
                        <a:t>(DataType.Text)] [</a:t>
                      </a:r>
                      <a:r>
                        <a:rPr lang="vi-VN" sz="1800" dirty="0">
                          <a:solidFill>
                            <a:srgbClr val="00B050"/>
                          </a:solidFill>
                          <a:effectLst/>
                          <a:latin typeface="Tahoma" pitchFamily="34" charset="0"/>
                          <a:ea typeface="Tahoma" pitchFamily="34" charset="0"/>
                          <a:cs typeface="Tahoma" pitchFamily="34" charset="0"/>
                        </a:rPr>
                        <a:t>DataType</a:t>
                      </a:r>
                      <a:r>
                        <a:rPr lang="vi-VN" sz="1800" dirty="0">
                          <a:effectLst/>
                          <a:latin typeface="Tahoma" pitchFamily="34" charset="0"/>
                          <a:ea typeface="Tahoma" pitchFamily="34" charset="0"/>
                          <a:cs typeface="Tahoma" pitchFamily="34" charset="0"/>
                        </a:rPr>
                        <a:t>(DataType.PhoneNumber)] [</a:t>
                      </a:r>
                      <a:r>
                        <a:rPr lang="vi-VN" sz="1800" dirty="0">
                          <a:solidFill>
                            <a:srgbClr val="00B050"/>
                          </a:solidFill>
                          <a:effectLst/>
                          <a:latin typeface="Tahoma" pitchFamily="34" charset="0"/>
                          <a:ea typeface="Tahoma" pitchFamily="34" charset="0"/>
                          <a:cs typeface="Tahoma" pitchFamily="34" charset="0"/>
                        </a:rPr>
                        <a:t>DataType</a:t>
                      </a:r>
                      <a:r>
                        <a:rPr lang="vi-VN" sz="1800" dirty="0">
                          <a:effectLst/>
                          <a:latin typeface="Tahoma" pitchFamily="34" charset="0"/>
                          <a:ea typeface="Tahoma" pitchFamily="34" charset="0"/>
                          <a:cs typeface="Tahoma" pitchFamily="34" charset="0"/>
                        </a:rPr>
                        <a:t>(DataType.EmailAddress)] /.. Date, DateTime, Html, ImageUrl, MultilineText, Password, Time, Url</a:t>
                      </a:r>
                    </a:p>
                  </a:txBody>
                  <a:tcPr marL="59191" marR="59191" marT="29596" marB="29596"/>
                </a:tc>
                <a:extLst>
                  <a:ext uri="{0D108BD9-81ED-4DB2-BD59-A6C34878D82A}">
                    <a16:rowId xmlns:a16="http://schemas.microsoft.com/office/drawing/2014/main" val="10002"/>
                  </a:ext>
                </a:extLst>
              </a:tr>
              <a:tr h="1134496">
                <a:tc>
                  <a:txBody>
                    <a:bodyPr/>
                    <a:lstStyle/>
                    <a:p>
                      <a:pPr fontAlgn="t"/>
                      <a:r>
                        <a:rPr lang="en-US" sz="1800" b="1">
                          <a:effectLst/>
                          <a:latin typeface="Tahoma" pitchFamily="34" charset="0"/>
                          <a:ea typeface="Tahoma" pitchFamily="34" charset="0"/>
                          <a:cs typeface="Tahoma" pitchFamily="34" charset="0"/>
                        </a:rPr>
                        <a:t>Range</a:t>
                      </a:r>
                    </a:p>
                  </a:txBody>
                  <a:tcPr marL="59191" marR="59191" marT="29596" marB="29596"/>
                </a:tc>
                <a:tc>
                  <a:txBody>
                    <a:bodyPr/>
                    <a:lstStyle/>
                    <a:p>
                      <a:pPr fontAlgn="t"/>
                      <a:r>
                        <a:rPr lang="vi-VN" sz="1800" dirty="0">
                          <a:effectLst/>
                          <a:latin typeface="Tahoma" pitchFamily="34" charset="0"/>
                          <a:ea typeface="Tahoma" pitchFamily="34" charset="0"/>
                          <a:cs typeface="Tahoma" pitchFamily="34" charset="0"/>
                        </a:rPr>
                        <a:t>Chỉ ra dữ liệu phải trong khoảng nào đó[Range(18,99, ErrorMessage="</a:t>
                      </a:r>
                      <a:r>
                        <a:rPr lang="vi-VN" sz="1800" dirty="0">
                          <a:solidFill>
                            <a:srgbClr val="0000FF"/>
                          </a:solidFill>
                          <a:effectLst/>
                          <a:latin typeface="Tahoma" pitchFamily="34" charset="0"/>
                          <a:ea typeface="Tahoma" pitchFamily="34" charset="0"/>
                          <a:cs typeface="Tahoma" pitchFamily="34" charset="0"/>
                        </a:rPr>
                        <a:t>Tuổi từ 18 đến 99</a:t>
                      </a:r>
                      <a:r>
                        <a:rPr lang="vi-VN" sz="1800" dirty="0">
                          <a:effectLst/>
                          <a:latin typeface="Tahoma" pitchFamily="34" charset="0"/>
                          <a:ea typeface="Tahoma" pitchFamily="34" charset="0"/>
                          <a:cs typeface="Tahoma" pitchFamily="34" charset="0"/>
                        </a:rPr>
                        <a:t>")] [</a:t>
                      </a:r>
                      <a:r>
                        <a:rPr lang="vi-VN" sz="1800" dirty="0">
                          <a:solidFill>
                            <a:srgbClr val="00B050"/>
                          </a:solidFill>
                          <a:effectLst/>
                          <a:latin typeface="Tahoma" pitchFamily="34" charset="0"/>
                          <a:ea typeface="Tahoma" pitchFamily="34" charset="0"/>
                          <a:cs typeface="Tahoma" pitchFamily="34" charset="0"/>
                        </a:rPr>
                        <a:t>Range</a:t>
                      </a:r>
                      <a:r>
                        <a:rPr lang="vi-VN" sz="1800" dirty="0">
                          <a:effectLst/>
                          <a:latin typeface="Tahoma" pitchFamily="34" charset="0"/>
                          <a:ea typeface="Tahoma" pitchFamily="34" charset="0"/>
                          <a:cs typeface="Tahoma" pitchFamily="34" charset="0"/>
                        </a:rPr>
                        <a:t>(typeof(DateTime), "</a:t>
                      </a:r>
                      <a:r>
                        <a:rPr lang="vi-VN" sz="1800" dirty="0">
                          <a:solidFill>
                            <a:srgbClr val="0000FF"/>
                          </a:solidFill>
                          <a:effectLst/>
                          <a:latin typeface="Tahoma" pitchFamily="34" charset="0"/>
                          <a:ea typeface="Tahoma" pitchFamily="34" charset="0"/>
                          <a:cs typeface="Tahoma" pitchFamily="34" charset="0"/>
                        </a:rPr>
                        <a:t>1/2/2004</a:t>
                      </a:r>
                      <a:r>
                        <a:rPr lang="vi-VN" sz="1800" dirty="0">
                          <a:effectLst/>
                          <a:latin typeface="Tahoma" pitchFamily="34" charset="0"/>
                          <a:ea typeface="Tahoma" pitchFamily="34" charset="0"/>
                          <a:cs typeface="Tahoma" pitchFamily="34" charset="0"/>
                        </a:rPr>
                        <a:t>", "</a:t>
                      </a:r>
                      <a:r>
                        <a:rPr lang="vi-VN" sz="1800" dirty="0">
                          <a:solidFill>
                            <a:srgbClr val="0000FF"/>
                          </a:solidFill>
                          <a:effectLst/>
                          <a:latin typeface="Tahoma" pitchFamily="34" charset="0"/>
                          <a:ea typeface="Tahoma" pitchFamily="34" charset="0"/>
                          <a:cs typeface="Tahoma" pitchFamily="34" charset="0"/>
                        </a:rPr>
                        <a:t>3/4/2004</a:t>
                      </a:r>
                      <a:r>
                        <a:rPr lang="vi-VN" sz="1800" dirty="0">
                          <a:effectLst/>
                          <a:latin typeface="Tahoma" pitchFamily="34" charset="0"/>
                          <a:ea typeface="Tahoma" pitchFamily="34" charset="0"/>
                          <a:cs typeface="Tahoma" pitchFamily="34" charset="0"/>
                        </a:rPr>
                        <a:t>", ErrorMessage = "Value for {0} must be between {1} and {2}")]</a:t>
                      </a:r>
                    </a:p>
                  </a:txBody>
                  <a:tcPr marL="59191" marR="59191" marT="29596" marB="29596"/>
                </a:tc>
                <a:extLst>
                  <a:ext uri="{0D108BD9-81ED-4DB2-BD59-A6C34878D82A}">
                    <a16:rowId xmlns:a16="http://schemas.microsoft.com/office/drawing/2014/main" val="10003"/>
                  </a:ext>
                </a:extLst>
              </a:tr>
              <a:tr h="359955">
                <a:tc>
                  <a:txBody>
                    <a:bodyPr/>
                    <a:lstStyle/>
                    <a:p>
                      <a:pPr fontAlgn="t"/>
                      <a:r>
                        <a:rPr lang="en-US" sz="1800" b="1">
                          <a:effectLst/>
                          <a:latin typeface="Tahoma" pitchFamily="34" charset="0"/>
                          <a:ea typeface="Tahoma" pitchFamily="34" charset="0"/>
                          <a:cs typeface="Tahoma" pitchFamily="34" charset="0"/>
                        </a:rPr>
                        <a:t>Phone</a:t>
                      </a:r>
                    </a:p>
                  </a:txBody>
                  <a:tcPr marL="59191" marR="59191" marT="29596" marB="29596"/>
                </a:tc>
                <a:tc>
                  <a:txBody>
                    <a:bodyPr/>
                    <a:lstStyle/>
                    <a:p>
                      <a:pPr fontAlgn="t"/>
                      <a:r>
                        <a:rPr lang="vi-VN" sz="1800" dirty="0">
                          <a:effectLst/>
                          <a:latin typeface="Tahoma" pitchFamily="34" charset="0"/>
                          <a:ea typeface="Tahoma" pitchFamily="34" charset="0"/>
                          <a:cs typeface="Tahoma" pitchFamily="34" charset="0"/>
                        </a:rPr>
                        <a:t>[</a:t>
                      </a:r>
                      <a:r>
                        <a:rPr lang="vi-VN" sz="1800" dirty="0">
                          <a:solidFill>
                            <a:srgbClr val="00B050"/>
                          </a:solidFill>
                          <a:effectLst/>
                          <a:latin typeface="Tahoma" pitchFamily="34" charset="0"/>
                          <a:ea typeface="Tahoma" pitchFamily="34" charset="0"/>
                          <a:cs typeface="Tahoma" pitchFamily="34" charset="0"/>
                        </a:rPr>
                        <a:t>Phone</a:t>
                      </a:r>
                      <a:r>
                        <a:rPr lang="vi-VN" sz="1800" dirty="0">
                          <a:effectLst/>
                          <a:latin typeface="Tahoma" pitchFamily="34" charset="0"/>
                          <a:ea typeface="Tahoma" pitchFamily="34" charset="0"/>
                          <a:cs typeface="Tahoma" pitchFamily="34" charset="0"/>
                        </a:rPr>
                        <a:t>] dữ liệu phải là dạng số điện thoại</a:t>
                      </a:r>
                    </a:p>
                  </a:txBody>
                  <a:tcPr marL="59191" marR="59191" marT="29596" marB="29596"/>
                </a:tc>
                <a:extLst>
                  <a:ext uri="{0D108BD9-81ED-4DB2-BD59-A6C34878D82A}">
                    <a16:rowId xmlns:a16="http://schemas.microsoft.com/office/drawing/2014/main" val="10004"/>
                  </a:ext>
                </a:extLst>
              </a:tr>
              <a:tr h="359955">
                <a:tc>
                  <a:txBody>
                    <a:bodyPr/>
                    <a:lstStyle/>
                    <a:p>
                      <a:pPr fontAlgn="t"/>
                      <a:r>
                        <a:rPr lang="en-US" sz="1800" b="1">
                          <a:effectLst/>
                          <a:latin typeface="Tahoma" pitchFamily="34" charset="0"/>
                          <a:ea typeface="Tahoma" pitchFamily="34" charset="0"/>
                          <a:cs typeface="Tahoma" pitchFamily="34" charset="0"/>
                        </a:rPr>
                        <a:t>EmailAddress</a:t>
                      </a:r>
                    </a:p>
                  </a:txBody>
                  <a:tcPr marL="59191" marR="59191" marT="29596" marB="29596"/>
                </a:tc>
                <a:tc>
                  <a:txBody>
                    <a:bodyPr/>
                    <a:lstStyle/>
                    <a:p>
                      <a:pPr fontAlgn="t"/>
                      <a:r>
                        <a:rPr lang="en-US" sz="1800" dirty="0">
                          <a:effectLst/>
                          <a:latin typeface="Tahoma" pitchFamily="34" charset="0"/>
                          <a:ea typeface="Tahoma" pitchFamily="34" charset="0"/>
                          <a:cs typeface="Tahoma" pitchFamily="34" charset="0"/>
                        </a:rPr>
                        <a:t>[</a:t>
                      </a:r>
                      <a:r>
                        <a:rPr lang="en-US" sz="1800" dirty="0" err="1">
                          <a:solidFill>
                            <a:srgbClr val="00B050"/>
                          </a:solidFill>
                          <a:effectLst/>
                          <a:latin typeface="Tahoma" pitchFamily="34" charset="0"/>
                          <a:ea typeface="Tahoma" pitchFamily="34" charset="0"/>
                          <a:cs typeface="Tahoma" pitchFamily="34" charset="0"/>
                        </a:rPr>
                        <a:t>EmailAddress</a:t>
                      </a:r>
                      <a:r>
                        <a:rPr lang="en-US" sz="1800" dirty="0">
                          <a:effectLst/>
                          <a:latin typeface="Tahoma" pitchFamily="34" charset="0"/>
                          <a:ea typeface="Tahoma" pitchFamily="34" charset="0"/>
                          <a:cs typeface="Tahoma" pitchFamily="34" charset="0"/>
                        </a:rPr>
                        <a:t>] </a:t>
                      </a:r>
                      <a:r>
                        <a:rPr lang="en-US" sz="1800" dirty="0" err="1">
                          <a:effectLst/>
                          <a:latin typeface="Tahoma" pitchFamily="34" charset="0"/>
                          <a:ea typeface="Tahoma" pitchFamily="34" charset="0"/>
                          <a:cs typeface="Tahoma" pitchFamily="34" charset="0"/>
                        </a:rPr>
                        <a:t>dữ</a:t>
                      </a:r>
                      <a:r>
                        <a:rPr lang="en-US" sz="1800" dirty="0">
                          <a:effectLst/>
                          <a:latin typeface="Tahoma" pitchFamily="34" charset="0"/>
                          <a:ea typeface="Tahoma" pitchFamily="34" charset="0"/>
                          <a:cs typeface="Tahoma" pitchFamily="34" charset="0"/>
                        </a:rPr>
                        <a:t> </a:t>
                      </a:r>
                      <a:r>
                        <a:rPr lang="en-US" sz="1800" dirty="0" err="1">
                          <a:effectLst/>
                          <a:latin typeface="Tahoma" pitchFamily="34" charset="0"/>
                          <a:ea typeface="Tahoma" pitchFamily="34" charset="0"/>
                          <a:cs typeface="Tahoma" pitchFamily="34" charset="0"/>
                        </a:rPr>
                        <a:t>liệu</a:t>
                      </a:r>
                      <a:r>
                        <a:rPr lang="en-US" sz="1800" dirty="0">
                          <a:effectLst/>
                          <a:latin typeface="Tahoma" pitchFamily="34" charset="0"/>
                          <a:ea typeface="Tahoma" pitchFamily="34" charset="0"/>
                          <a:cs typeface="Tahoma" pitchFamily="34" charset="0"/>
                        </a:rPr>
                        <a:t> </a:t>
                      </a:r>
                      <a:r>
                        <a:rPr lang="en-US" sz="1800" dirty="0" err="1">
                          <a:effectLst/>
                          <a:latin typeface="Tahoma" pitchFamily="34" charset="0"/>
                          <a:ea typeface="Tahoma" pitchFamily="34" charset="0"/>
                          <a:cs typeface="Tahoma" pitchFamily="34" charset="0"/>
                        </a:rPr>
                        <a:t>phải</a:t>
                      </a:r>
                      <a:r>
                        <a:rPr lang="en-US" sz="1800" dirty="0">
                          <a:effectLst/>
                          <a:latin typeface="Tahoma" pitchFamily="34" charset="0"/>
                          <a:ea typeface="Tahoma" pitchFamily="34" charset="0"/>
                          <a:cs typeface="Tahoma" pitchFamily="34" charset="0"/>
                        </a:rPr>
                        <a:t> </a:t>
                      </a:r>
                      <a:r>
                        <a:rPr lang="en-US" sz="1800" dirty="0" err="1">
                          <a:effectLst/>
                          <a:latin typeface="Tahoma" pitchFamily="34" charset="0"/>
                          <a:ea typeface="Tahoma" pitchFamily="34" charset="0"/>
                          <a:cs typeface="Tahoma" pitchFamily="34" charset="0"/>
                        </a:rPr>
                        <a:t>là</a:t>
                      </a:r>
                      <a:r>
                        <a:rPr lang="en-US" sz="1800" dirty="0">
                          <a:effectLst/>
                          <a:latin typeface="Tahoma" pitchFamily="34" charset="0"/>
                          <a:ea typeface="Tahoma" pitchFamily="34" charset="0"/>
                          <a:cs typeface="Tahoma" pitchFamily="34" charset="0"/>
                        </a:rPr>
                        <a:t> </a:t>
                      </a:r>
                      <a:r>
                        <a:rPr lang="en-US" sz="1800" dirty="0" err="1">
                          <a:effectLst/>
                          <a:latin typeface="Tahoma" pitchFamily="34" charset="0"/>
                          <a:ea typeface="Tahoma" pitchFamily="34" charset="0"/>
                          <a:cs typeface="Tahoma" pitchFamily="34" charset="0"/>
                        </a:rPr>
                        <a:t>dạng</a:t>
                      </a:r>
                      <a:r>
                        <a:rPr lang="en-US" sz="1800" dirty="0">
                          <a:effectLst/>
                          <a:latin typeface="Tahoma" pitchFamily="34" charset="0"/>
                          <a:ea typeface="Tahoma" pitchFamily="34" charset="0"/>
                          <a:cs typeface="Tahoma" pitchFamily="34" charset="0"/>
                        </a:rPr>
                        <a:t> email</a:t>
                      </a:r>
                    </a:p>
                  </a:txBody>
                  <a:tcPr marL="59191" marR="59191" marT="29596" marB="2959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95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Attribute Annotation trong C#</a:t>
            </a:r>
          </a:p>
        </p:txBody>
      </p:sp>
      <p:sp>
        <p:nvSpPr>
          <p:cNvPr id="3" name="Content Placeholder 2"/>
          <p:cNvSpPr>
            <a:spLocks noGrp="1"/>
          </p:cNvSpPr>
          <p:nvPr>
            <p:ph idx="1"/>
          </p:nvPr>
        </p:nvSpPr>
        <p:spPr>
          <a:xfrm>
            <a:off x="0" y="1073426"/>
            <a:ext cx="8515350" cy="5103537"/>
          </a:xfrm>
        </p:spPr>
        <p:txBody>
          <a:bodyPr>
            <a:noAutofit/>
          </a:bodyPr>
          <a:lstStyle/>
          <a:p>
            <a:pPr marL="0" indent="0">
              <a:lnSpc>
                <a:spcPct val="100000"/>
              </a:lnSpc>
              <a:spcBef>
                <a:spcPts val="600"/>
              </a:spcBef>
              <a:buNone/>
            </a:pPr>
            <a:r>
              <a:rPr lang="vi-VN" sz="1600" b="1" dirty="0"/>
              <a:t>Ví dụ:</a:t>
            </a:r>
          </a:p>
          <a:p>
            <a:pPr marL="0" indent="0">
              <a:lnSpc>
                <a:spcPct val="100000"/>
              </a:lnSpc>
              <a:spcBef>
                <a:spcPts val="600"/>
              </a:spcBef>
              <a:buNone/>
            </a:pPr>
            <a:r>
              <a:rPr lang="vi-VN" sz="1600" b="1" dirty="0"/>
              <a:t>Employer.cs</a:t>
            </a:r>
            <a:endParaRPr lang="en-US" sz="1600" b="1" dirty="0"/>
          </a:p>
          <a:p>
            <a:pPr marL="0" indent="0">
              <a:lnSpc>
                <a:spcPct val="100000"/>
              </a:lnSpc>
              <a:spcBef>
                <a:spcPts val="600"/>
              </a:spcBef>
              <a:buNone/>
            </a:pPr>
            <a:r>
              <a:rPr lang="vi-VN" sz="1600" b="1" dirty="0">
                <a:solidFill>
                  <a:srgbClr val="FF0000"/>
                </a:solidFill>
              </a:rPr>
              <a:t>using</a:t>
            </a:r>
            <a:r>
              <a:rPr lang="vi-VN" sz="1600" dirty="0"/>
              <a:t> System; </a:t>
            </a:r>
            <a:endParaRPr lang="en-US" sz="1600" dirty="0"/>
          </a:p>
          <a:p>
            <a:pPr marL="0" indent="0">
              <a:lnSpc>
                <a:spcPct val="100000"/>
              </a:lnSpc>
              <a:spcBef>
                <a:spcPts val="600"/>
              </a:spcBef>
              <a:buNone/>
            </a:pPr>
            <a:r>
              <a:rPr lang="vi-VN" sz="1600" b="1" dirty="0">
                <a:solidFill>
                  <a:srgbClr val="FF0000"/>
                </a:solidFill>
              </a:rPr>
              <a:t>using</a:t>
            </a:r>
            <a:r>
              <a:rPr lang="vi-VN" sz="1600" dirty="0"/>
              <a:t> System.ComponentModel.DataAnnotations; </a:t>
            </a:r>
            <a:endParaRPr lang="en-US" sz="1600" dirty="0"/>
          </a:p>
          <a:p>
            <a:pPr marL="0" indent="0">
              <a:lnSpc>
                <a:spcPct val="100000"/>
              </a:lnSpc>
              <a:spcBef>
                <a:spcPts val="600"/>
              </a:spcBef>
              <a:buNone/>
            </a:pPr>
            <a:r>
              <a:rPr lang="vi-VN" sz="1600" b="1" dirty="0">
                <a:solidFill>
                  <a:srgbClr val="FF0000"/>
                </a:solidFill>
              </a:rPr>
              <a:t>namespace</a:t>
            </a:r>
            <a:r>
              <a:rPr lang="vi-VN" sz="1600" dirty="0"/>
              <a:t> </a:t>
            </a:r>
            <a:r>
              <a:rPr lang="en-US" sz="1600" b="1" dirty="0" err="1"/>
              <a:t>ITNongLam</a:t>
            </a:r>
            <a:r>
              <a:rPr lang="vi-VN" sz="1600" dirty="0"/>
              <a:t>{ </a:t>
            </a:r>
            <a:endParaRPr lang="en-US" sz="1600" dirty="0"/>
          </a:p>
          <a:p>
            <a:pPr marL="0" indent="0">
              <a:lnSpc>
                <a:spcPct val="100000"/>
              </a:lnSpc>
              <a:spcBef>
                <a:spcPts val="600"/>
              </a:spcBef>
              <a:buNone/>
            </a:pPr>
            <a:r>
              <a:rPr lang="vi-VN" sz="1600" b="1" dirty="0">
                <a:solidFill>
                  <a:srgbClr val="FF0000"/>
                </a:solidFill>
              </a:rPr>
              <a:t>public</a:t>
            </a:r>
            <a:r>
              <a:rPr lang="vi-VN" sz="1600" dirty="0"/>
              <a:t> </a:t>
            </a:r>
            <a:r>
              <a:rPr lang="vi-VN" sz="1600" b="1" dirty="0">
                <a:solidFill>
                  <a:srgbClr val="FF0000"/>
                </a:solidFill>
              </a:rPr>
              <a:t>class</a:t>
            </a:r>
            <a:r>
              <a:rPr lang="vi-VN" sz="1600" dirty="0"/>
              <a:t> </a:t>
            </a:r>
            <a:r>
              <a:rPr lang="vi-VN" sz="1600" b="1" dirty="0"/>
              <a:t>Employer</a:t>
            </a:r>
            <a:r>
              <a:rPr lang="vi-VN" sz="1600" dirty="0"/>
              <a:t> { </a:t>
            </a:r>
            <a:endParaRPr lang="en-US" sz="1600" dirty="0"/>
          </a:p>
          <a:p>
            <a:pPr marL="0" indent="0">
              <a:lnSpc>
                <a:spcPct val="100000"/>
              </a:lnSpc>
              <a:spcBef>
                <a:spcPts val="600"/>
              </a:spcBef>
              <a:buNone/>
            </a:pPr>
            <a:r>
              <a:rPr lang="vi-VN" sz="1600" dirty="0"/>
              <a:t>[</a:t>
            </a:r>
            <a:r>
              <a:rPr lang="vi-VN" sz="1600" dirty="0">
                <a:solidFill>
                  <a:srgbClr val="00B050"/>
                </a:solidFill>
              </a:rPr>
              <a:t>Required</a:t>
            </a:r>
            <a:r>
              <a:rPr lang="vi-VN" sz="1600" dirty="0"/>
              <a:t> (ErrorMessage = "</a:t>
            </a:r>
            <a:r>
              <a:rPr lang="vi-VN" sz="1600" b="1" dirty="0">
                <a:solidFill>
                  <a:srgbClr val="000099"/>
                </a:solidFill>
              </a:rPr>
              <a:t>Employee {0} is required</a:t>
            </a:r>
            <a:r>
              <a:rPr lang="vi-VN" sz="1600" dirty="0"/>
              <a:t>")] </a:t>
            </a:r>
            <a:endParaRPr lang="en-US" sz="1600" dirty="0"/>
          </a:p>
          <a:p>
            <a:pPr marL="0" indent="0">
              <a:lnSpc>
                <a:spcPct val="100000"/>
              </a:lnSpc>
              <a:spcBef>
                <a:spcPts val="600"/>
              </a:spcBef>
              <a:buNone/>
            </a:pPr>
            <a:r>
              <a:rPr lang="vi-VN" sz="1600" dirty="0"/>
              <a:t>[</a:t>
            </a:r>
            <a:r>
              <a:rPr lang="vi-VN" sz="1600" dirty="0">
                <a:solidFill>
                  <a:srgbClr val="00B050"/>
                </a:solidFill>
              </a:rPr>
              <a:t>StringLength</a:t>
            </a:r>
            <a:r>
              <a:rPr lang="vi-VN" sz="1600" dirty="0"/>
              <a:t> (100, MinimumLength = 3, ErrorMessage = "</a:t>
            </a:r>
            <a:r>
              <a:rPr lang="vi-VN" sz="1600" b="1" dirty="0">
                <a:solidFill>
                  <a:srgbClr val="000099"/>
                </a:solidFill>
              </a:rPr>
              <a:t>Tên từ 3 đến 100 ký tự</a:t>
            </a:r>
            <a:r>
              <a:rPr lang="vi-VN" sz="1600" dirty="0"/>
              <a:t>")] </a:t>
            </a:r>
            <a:endParaRPr lang="en-US" sz="1600" dirty="0"/>
          </a:p>
          <a:p>
            <a:pPr marL="0" indent="0">
              <a:lnSpc>
                <a:spcPct val="100000"/>
              </a:lnSpc>
              <a:spcBef>
                <a:spcPts val="600"/>
              </a:spcBef>
              <a:buNone/>
            </a:pPr>
            <a:r>
              <a:rPr lang="vi-VN" sz="1600" dirty="0"/>
              <a:t>[</a:t>
            </a:r>
            <a:r>
              <a:rPr lang="vi-VN" sz="1600" dirty="0">
                <a:solidFill>
                  <a:srgbClr val="00B050"/>
                </a:solidFill>
              </a:rPr>
              <a:t>DataType</a:t>
            </a:r>
            <a:r>
              <a:rPr lang="vi-VN" sz="1600" dirty="0"/>
              <a:t> (DataType.Text)] </a:t>
            </a:r>
            <a:endParaRPr lang="en-US" sz="1600" dirty="0"/>
          </a:p>
          <a:p>
            <a:pPr marL="0" indent="0">
              <a:lnSpc>
                <a:spcPct val="100000"/>
              </a:lnSpc>
              <a:spcBef>
                <a:spcPts val="600"/>
              </a:spcBef>
              <a:buNone/>
            </a:pPr>
            <a:r>
              <a:rPr lang="vi-VN" sz="1600" b="1" dirty="0">
                <a:solidFill>
                  <a:srgbClr val="FF0000"/>
                </a:solidFill>
              </a:rPr>
              <a:t>public</a:t>
            </a:r>
            <a:r>
              <a:rPr lang="vi-VN" sz="1600" dirty="0">
                <a:solidFill>
                  <a:srgbClr val="FF0000"/>
                </a:solidFill>
              </a:rPr>
              <a:t> </a:t>
            </a:r>
            <a:r>
              <a:rPr lang="vi-VN" sz="1600" b="1" dirty="0">
                <a:solidFill>
                  <a:srgbClr val="FF0000"/>
                </a:solidFill>
              </a:rPr>
              <a:t>string</a:t>
            </a:r>
            <a:r>
              <a:rPr lang="vi-VN" sz="1600" dirty="0">
                <a:solidFill>
                  <a:srgbClr val="FF0000"/>
                </a:solidFill>
              </a:rPr>
              <a:t> </a:t>
            </a:r>
            <a:r>
              <a:rPr lang="vi-VN" sz="1600" dirty="0"/>
              <a:t>Name { get; set; } </a:t>
            </a:r>
            <a:endParaRPr lang="en-US" sz="1600" dirty="0"/>
          </a:p>
          <a:p>
            <a:pPr marL="0" indent="0">
              <a:lnSpc>
                <a:spcPct val="100000"/>
              </a:lnSpc>
              <a:spcBef>
                <a:spcPts val="600"/>
              </a:spcBef>
              <a:buNone/>
            </a:pPr>
            <a:r>
              <a:rPr lang="vi-VN" sz="1600" dirty="0"/>
              <a:t>[</a:t>
            </a:r>
            <a:r>
              <a:rPr lang="vi-VN" sz="1600" dirty="0">
                <a:solidFill>
                  <a:srgbClr val="00B050"/>
                </a:solidFill>
              </a:rPr>
              <a:t>Range</a:t>
            </a:r>
            <a:r>
              <a:rPr lang="vi-VN" sz="1600" dirty="0"/>
              <a:t> (18, 99, ErrorMessage = "</a:t>
            </a:r>
            <a:r>
              <a:rPr lang="vi-VN" sz="1600" b="1" dirty="0">
                <a:solidFill>
                  <a:srgbClr val="000099"/>
                </a:solidFill>
              </a:rPr>
              <a:t>Age should be between 18 and 99</a:t>
            </a:r>
            <a:r>
              <a:rPr lang="vi-VN" sz="1600" dirty="0"/>
              <a:t>")] </a:t>
            </a:r>
            <a:endParaRPr lang="en-US" sz="1600" dirty="0"/>
          </a:p>
          <a:p>
            <a:pPr marL="0" indent="0">
              <a:lnSpc>
                <a:spcPct val="100000"/>
              </a:lnSpc>
              <a:spcBef>
                <a:spcPts val="600"/>
              </a:spcBef>
              <a:buNone/>
            </a:pPr>
            <a:r>
              <a:rPr lang="vi-VN" sz="1600" b="1" dirty="0">
                <a:solidFill>
                  <a:srgbClr val="FF0000"/>
                </a:solidFill>
              </a:rPr>
              <a:t>public</a:t>
            </a:r>
            <a:r>
              <a:rPr lang="vi-VN" sz="1600" dirty="0"/>
              <a:t> </a:t>
            </a:r>
            <a:r>
              <a:rPr lang="vi-VN" sz="1600" b="1" dirty="0">
                <a:solidFill>
                  <a:srgbClr val="FF0000"/>
                </a:solidFill>
              </a:rPr>
              <a:t>int</a:t>
            </a:r>
            <a:r>
              <a:rPr lang="vi-VN" sz="1600" dirty="0"/>
              <a:t> Age { get; set; } </a:t>
            </a:r>
            <a:endParaRPr lang="en-US" sz="1600" dirty="0"/>
          </a:p>
          <a:p>
            <a:pPr marL="0" indent="0">
              <a:lnSpc>
                <a:spcPct val="100000"/>
              </a:lnSpc>
              <a:spcBef>
                <a:spcPts val="600"/>
              </a:spcBef>
              <a:buNone/>
            </a:pPr>
            <a:r>
              <a:rPr lang="vi-VN" sz="1600" dirty="0"/>
              <a:t>[</a:t>
            </a:r>
            <a:r>
              <a:rPr lang="vi-VN" sz="1600" dirty="0">
                <a:solidFill>
                  <a:srgbClr val="00B050"/>
                </a:solidFill>
              </a:rPr>
              <a:t>DataType</a:t>
            </a:r>
            <a:r>
              <a:rPr lang="vi-VN" sz="1600" dirty="0"/>
              <a:t> (DataType.PhoneNumber)] [Phone] </a:t>
            </a:r>
            <a:endParaRPr lang="en-US" sz="1600" dirty="0"/>
          </a:p>
          <a:p>
            <a:pPr marL="0" indent="0">
              <a:lnSpc>
                <a:spcPct val="100000"/>
              </a:lnSpc>
              <a:spcBef>
                <a:spcPts val="600"/>
              </a:spcBef>
              <a:buNone/>
            </a:pPr>
            <a:r>
              <a:rPr lang="vi-VN" sz="1600" b="1" dirty="0">
                <a:solidFill>
                  <a:srgbClr val="FF0000"/>
                </a:solidFill>
              </a:rPr>
              <a:t>public</a:t>
            </a:r>
            <a:r>
              <a:rPr lang="vi-VN" sz="1600" dirty="0"/>
              <a:t> </a:t>
            </a:r>
            <a:r>
              <a:rPr lang="vi-VN" sz="1600" b="1" dirty="0">
                <a:solidFill>
                  <a:srgbClr val="FF0000"/>
                </a:solidFill>
              </a:rPr>
              <a:t>string</a:t>
            </a:r>
            <a:r>
              <a:rPr lang="vi-VN" sz="1600" dirty="0"/>
              <a:t> PhoneNumber { set; get; } </a:t>
            </a:r>
            <a:endParaRPr lang="en-US" sz="1600" dirty="0"/>
          </a:p>
          <a:p>
            <a:pPr marL="0" indent="0">
              <a:lnSpc>
                <a:spcPct val="100000"/>
              </a:lnSpc>
              <a:spcBef>
                <a:spcPts val="600"/>
              </a:spcBef>
              <a:buNone/>
            </a:pPr>
            <a:r>
              <a:rPr lang="vi-VN" sz="1600" dirty="0"/>
              <a:t>[</a:t>
            </a:r>
            <a:r>
              <a:rPr lang="vi-VN" sz="1600" dirty="0">
                <a:solidFill>
                  <a:srgbClr val="00B050"/>
                </a:solidFill>
              </a:rPr>
              <a:t>DataType</a:t>
            </a:r>
            <a:r>
              <a:rPr lang="vi-VN" sz="1600" dirty="0"/>
              <a:t> (DataType.EmailAddress)] [EmailAddress] </a:t>
            </a:r>
            <a:endParaRPr lang="en-US" sz="1600" dirty="0"/>
          </a:p>
          <a:p>
            <a:pPr marL="0" indent="0">
              <a:lnSpc>
                <a:spcPct val="100000"/>
              </a:lnSpc>
              <a:spcBef>
                <a:spcPts val="600"/>
              </a:spcBef>
              <a:buNone/>
            </a:pPr>
            <a:r>
              <a:rPr lang="vi-VN" sz="1600" b="1" dirty="0">
                <a:solidFill>
                  <a:srgbClr val="FF0000"/>
                </a:solidFill>
              </a:rPr>
              <a:t>public</a:t>
            </a:r>
            <a:r>
              <a:rPr lang="vi-VN" sz="1600" dirty="0"/>
              <a:t> </a:t>
            </a:r>
            <a:r>
              <a:rPr lang="vi-VN" sz="1600" b="1" dirty="0">
                <a:solidFill>
                  <a:srgbClr val="FF0000"/>
                </a:solidFill>
              </a:rPr>
              <a:t>string</a:t>
            </a:r>
            <a:r>
              <a:rPr lang="vi-VN" sz="1600" dirty="0"/>
              <a:t> Email { get; set; } } }</a:t>
            </a:r>
            <a:endParaRPr lang="en-US" sz="16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21</a:t>
            </a:fld>
            <a:endParaRPr lang="en-US"/>
          </a:p>
        </p:txBody>
      </p:sp>
    </p:spTree>
    <p:extLst>
      <p:ext uri="{BB962C8B-B14F-4D97-AF65-F5344CB8AC3E}">
        <p14:creationId xmlns:p14="http://schemas.microsoft.com/office/powerpoint/2010/main" val="2164382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Attribute Annotation trong C#</a:t>
            </a:r>
          </a:p>
        </p:txBody>
      </p:sp>
      <p:sp>
        <p:nvSpPr>
          <p:cNvPr id="3" name="Content Placeholder 2"/>
          <p:cNvSpPr>
            <a:spLocks noGrp="1"/>
          </p:cNvSpPr>
          <p:nvPr>
            <p:ph idx="1"/>
          </p:nvPr>
        </p:nvSpPr>
        <p:spPr>
          <a:xfrm>
            <a:off x="162232" y="1204962"/>
            <a:ext cx="8353118" cy="4972001"/>
          </a:xfrm>
        </p:spPr>
        <p:txBody>
          <a:bodyPr>
            <a:normAutofit fontScale="92500"/>
          </a:bodyPr>
          <a:lstStyle/>
          <a:p>
            <a:pPr marL="0" indent="0">
              <a:lnSpc>
                <a:spcPct val="120000"/>
              </a:lnSpc>
              <a:spcBef>
                <a:spcPts val="600"/>
              </a:spcBef>
              <a:spcAft>
                <a:spcPts val="600"/>
              </a:spcAft>
              <a:buNone/>
            </a:pPr>
            <a:r>
              <a:rPr lang="vi-VN" sz="1200" b="1" dirty="0">
                <a:solidFill>
                  <a:srgbClr val="FF0000"/>
                </a:solidFill>
              </a:rPr>
              <a:t>public</a:t>
            </a:r>
            <a:r>
              <a:rPr lang="vi-VN" sz="1200" dirty="0">
                <a:solidFill>
                  <a:srgbClr val="FF0000"/>
                </a:solidFill>
              </a:rPr>
              <a:t> </a:t>
            </a:r>
            <a:r>
              <a:rPr lang="vi-VN" sz="1200" b="1" dirty="0">
                <a:solidFill>
                  <a:srgbClr val="FF0000"/>
                </a:solidFill>
              </a:rPr>
              <a:t>static</a:t>
            </a:r>
            <a:r>
              <a:rPr lang="vi-VN" sz="1200" dirty="0">
                <a:solidFill>
                  <a:srgbClr val="FF0000"/>
                </a:solidFill>
              </a:rPr>
              <a:t> </a:t>
            </a:r>
            <a:r>
              <a:rPr lang="vi-VN" sz="1200" b="1" dirty="0">
                <a:solidFill>
                  <a:srgbClr val="FF0000"/>
                </a:solidFill>
              </a:rPr>
              <a:t>void</a:t>
            </a:r>
            <a:r>
              <a:rPr lang="vi-VN" sz="1200" dirty="0">
                <a:solidFill>
                  <a:srgbClr val="FF0000"/>
                </a:solidFill>
              </a:rPr>
              <a:t> </a:t>
            </a:r>
            <a:r>
              <a:rPr lang="vi-VN" sz="1200" b="1" dirty="0"/>
              <a:t>checkValidationContext</a:t>
            </a:r>
            <a:r>
              <a:rPr lang="vi-VN" sz="1200" dirty="0"/>
              <a:t>() { </a:t>
            </a:r>
            <a:endParaRPr lang="en-US" sz="1200" dirty="0"/>
          </a:p>
          <a:p>
            <a:pPr marL="0" indent="0">
              <a:lnSpc>
                <a:spcPct val="120000"/>
              </a:lnSpc>
              <a:spcBef>
                <a:spcPts val="600"/>
              </a:spcBef>
              <a:spcAft>
                <a:spcPts val="600"/>
              </a:spcAft>
              <a:buNone/>
            </a:pPr>
            <a:r>
              <a:rPr lang="vi-VN" sz="1200" dirty="0"/>
              <a:t>Employer user = </a:t>
            </a:r>
            <a:r>
              <a:rPr lang="vi-VN" sz="1200" b="1" dirty="0">
                <a:solidFill>
                  <a:srgbClr val="FF0000"/>
                </a:solidFill>
              </a:rPr>
              <a:t>new</a:t>
            </a:r>
            <a:r>
              <a:rPr lang="vi-VN" sz="1200" dirty="0">
                <a:solidFill>
                  <a:srgbClr val="FF0000"/>
                </a:solidFill>
              </a:rPr>
              <a:t> </a:t>
            </a:r>
            <a:r>
              <a:rPr lang="vi-VN" sz="1200" dirty="0"/>
              <a:t>Employer(); </a:t>
            </a:r>
            <a:endParaRPr lang="en-US" sz="1200" dirty="0"/>
          </a:p>
          <a:p>
            <a:pPr marL="0" indent="0">
              <a:lnSpc>
                <a:spcPct val="120000"/>
              </a:lnSpc>
              <a:spcBef>
                <a:spcPts val="600"/>
              </a:spcBef>
              <a:spcAft>
                <a:spcPts val="600"/>
              </a:spcAft>
              <a:buNone/>
            </a:pPr>
            <a:r>
              <a:rPr lang="vi-VN" sz="1200" dirty="0"/>
              <a:t>user.Name = "</a:t>
            </a:r>
            <a:r>
              <a:rPr lang="vi-VN" sz="1200" b="1" dirty="0">
                <a:solidFill>
                  <a:srgbClr val="000099"/>
                </a:solidFill>
              </a:rPr>
              <a:t>AF</a:t>
            </a:r>
            <a:r>
              <a:rPr lang="vi-VN" sz="1200" dirty="0"/>
              <a:t>"; </a:t>
            </a:r>
            <a:endParaRPr lang="en-US" sz="1200" dirty="0"/>
          </a:p>
          <a:p>
            <a:pPr marL="0" indent="0">
              <a:lnSpc>
                <a:spcPct val="120000"/>
              </a:lnSpc>
              <a:spcBef>
                <a:spcPts val="600"/>
              </a:spcBef>
              <a:spcAft>
                <a:spcPts val="600"/>
              </a:spcAft>
              <a:buNone/>
            </a:pPr>
            <a:r>
              <a:rPr lang="vi-VN" sz="1200" dirty="0"/>
              <a:t>user.Age = 6; </a:t>
            </a:r>
            <a:endParaRPr lang="en-US" sz="1200" dirty="0"/>
          </a:p>
          <a:p>
            <a:pPr marL="0" indent="0">
              <a:lnSpc>
                <a:spcPct val="120000"/>
              </a:lnSpc>
              <a:spcBef>
                <a:spcPts val="600"/>
              </a:spcBef>
              <a:spcAft>
                <a:spcPts val="600"/>
              </a:spcAft>
              <a:buNone/>
            </a:pPr>
            <a:r>
              <a:rPr lang="vi-VN" sz="1200" dirty="0"/>
              <a:t>user.PhoneNumber = "</a:t>
            </a:r>
            <a:r>
              <a:rPr lang="vi-VN" sz="1200" b="1" dirty="0">
                <a:solidFill>
                  <a:srgbClr val="000099"/>
                </a:solidFill>
              </a:rPr>
              <a:t>1234as</a:t>
            </a:r>
            <a:r>
              <a:rPr lang="vi-VN" sz="1200" dirty="0"/>
              <a:t>"; </a:t>
            </a:r>
            <a:endParaRPr lang="en-US" sz="1200" dirty="0"/>
          </a:p>
          <a:p>
            <a:pPr marL="0" indent="0">
              <a:lnSpc>
                <a:spcPct val="120000"/>
              </a:lnSpc>
              <a:spcBef>
                <a:spcPts val="600"/>
              </a:spcBef>
              <a:spcAft>
                <a:spcPts val="600"/>
              </a:spcAft>
              <a:buNone/>
            </a:pPr>
            <a:r>
              <a:rPr lang="vi-VN" sz="1200" dirty="0"/>
              <a:t>user.Email = "</a:t>
            </a:r>
            <a:r>
              <a:rPr lang="vi-VN" sz="1200" b="1" dirty="0">
                <a:solidFill>
                  <a:srgbClr val="000099"/>
                </a:solidFill>
              </a:rPr>
              <a:t>test@re</a:t>
            </a:r>
            <a:r>
              <a:rPr lang="vi-VN" sz="1200" dirty="0"/>
              <a:t>"; </a:t>
            </a:r>
            <a:endParaRPr lang="en-US" sz="1200" dirty="0"/>
          </a:p>
          <a:p>
            <a:pPr marL="0" indent="0">
              <a:lnSpc>
                <a:spcPct val="120000"/>
              </a:lnSpc>
              <a:spcBef>
                <a:spcPts val="600"/>
              </a:spcBef>
              <a:spcAft>
                <a:spcPts val="600"/>
              </a:spcAft>
              <a:buNone/>
            </a:pPr>
            <a:r>
              <a:rPr lang="vi-VN" sz="1200" b="1" dirty="0"/>
              <a:t>ValidationContext</a:t>
            </a:r>
            <a:r>
              <a:rPr lang="vi-VN" sz="1200" dirty="0"/>
              <a:t> context = </a:t>
            </a:r>
            <a:r>
              <a:rPr lang="vi-VN" sz="1200" b="1" dirty="0">
                <a:solidFill>
                  <a:srgbClr val="FF0000"/>
                </a:solidFill>
              </a:rPr>
              <a:t>new</a:t>
            </a:r>
            <a:r>
              <a:rPr lang="vi-VN" sz="1200" dirty="0"/>
              <a:t> ValidationContext(user, </a:t>
            </a:r>
            <a:r>
              <a:rPr lang="vi-VN" sz="1200" b="1" dirty="0">
                <a:solidFill>
                  <a:srgbClr val="FF0000"/>
                </a:solidFill>
              </a:rPr>
              <a:t>null</a:t>
            </a:r>
            <a:r>
              <a:rPr lang="vi-VN" sz="1200" dirty="0"/>
              <a:t>, </a:t>
            </a:r>
            <a:r>
              <a:rPr lang="vi-VN" sz="1200" b="1" dirty="0">
                <a:solidFill>
                  <a:srgbClr val="FF0000"/>
                </a:solidFill>
              </a:rPr>
              <a:t>null</a:t>
            </a:r>
            <a:r>
              <a:rPr lang="vi-VN" sz="1200" dirty="0"/>
              <a:t>); </a:t>
            </a:r>
            <a:endParaRPr lang="en-US" sz="1200" dirty="0"/>
          </a:p>
          <a:p>
            <a:pPr marL="0" indent="0">
              <a:lnSpc>
                <a:spcPct val="120000"/>
              </a:lnSpc>
              <a:spcBef>
                <a:spcPts val="600"/>
              </a:spcBef>
              <a:spcAft>
                <a:spcPts val="600"/>
              </a:spcAft>
              <a:buNone/>
            </a:pPr>
            <a:r>
              <a:rPr lang="vi-VN" sz="1200" dirty="0">
                <a:solidFill>
                  <a:srgbClr val="005426"/>
                </a:solidFill>
              </a:rPr>
              <a:t>// results - lưu danh sách ValidationResult, kết quả kiểm tra List&lt;ValidationResult&gt; </a:t>
            </a:r>
            <a:r>
              <a:rPr lang="vi-VN" sz="1200" dirty="0"/>
              <a:t>results = </a:t>
            </a:r>
            <a:r>
              <a:rPr lang="vi-VN" sz="1200" b="1" dirty="0">
                <a:solidFill>
                  <a:srgbClr val="FF0000"/>
                </a:solidFill>
              </a:rPr>
              <a:t>new</a:t>
            </a:r>
            <a:r>
              <a:rPr lang="vi-VN" sz="1200" dirty="0"/>
              <a:t> List&lt;ValidationResult&gt;(); </a:t>
            </a:r>
            <a:endParaRPr lang="en-US" sz="1200" dirty="0"/>
          </a:p>
          <a:p>
            <a:pPr marL="0" indent="0">
              <a:lnSpc>
                <a:spcPct val="120000"/>
              </a:lnSpc>
              <a:spcBef>
                <a:spcPts val="600"/>
              </a:spcBef>
              <a:spcAft>
                <a:spcPts val="600"/>
              </a:spcAft>
              <a:buNone/>
            </a:pPr>
            <a:r>
              <a:rPr lang="vi-VN" sz="1200" dirty="0">
                <a:solidFill>
                  <a:srgbClr val="005426"/>
                </a:solidFill>
              </a:rPr>
              <a:t>// thực hiện kiểm tra dữ liệu </a:t>
            </a:r>
            <a:endParaRPr lang="en-US" sz="1200" dirty="0">
              <a:solidFill>
                <a:srgbClr val="005426"/>
              </a:solidFill>
            </a:endParaRPr>
          </a:p>
          <a:p>
            <a:pPr marL="0" indent="0">
              <a:lnSpc>
                <a:spcPct val="120000"/>
              </a:lnSpc>
              <a:spcBef>
                <a:spcPts val="600"/>
              </a:spcBef>
              <a:spcAft>
                <a:spcPts val="600"/>
              </a:spcAft>
              <a:buNone/>
            </a:pPr>
            <a:r>
              <a:rPr lang="vi-VN" sz="1200" b="1" dirty="0">
                <a:solidFill>
                  <a:srgbClr val="FF0000"/>
                </a:solidFill>
              </a:rPr>
              <a:t>bool</a:t>
            </a:r>
            <a:r>
              <a:rPr lang="vi-VN" sz="1200" dirty="0"/>
              <a:t> valid = Validator.TryValidateObject(user, context, results, </a:t>
            </a:r>
            <a:r>
              <a:rPr lang="vi-VN" sz="1200" b="1" dirty="0">
                <a:solidFill>
                  <a:srgbClr val="FF0000"/>
                </a:solidFill>
              </a:rPr>
              <a:t>true</a:t>
            </a:r>
            <a:r>
              <a:rPr lang="vi-VN" sz="1200" dirty="0"/>
              <a:t>); </a:t>
            </a:r>
            <a:endParaRPr lang="en-US" sz="1200" dirty="0"/>
          </a:p>
          <a:p>
            <a:pPr marL="0" indent="0">
              <a:lnSpc>
                <a:spcPct val="120000"/>
              </a:lnSpc>
              <a:spcBef>
                <a:spcPts val="600"/>
              </a:spcBef>
              <a:spcAft>
                <a:spcPts val="600"/>
              </a:spcAft>
              <a:buNone/>
            </a:pPr>
            <a:r>
              <a:rPr lang="vi-VN" sz="1200" b="1" dirty="0">
                <a:solidFill>
                  <a:srgbClr val="FF0000"/>
                </a:solidFill>
              </a:rPr>
              <a:t>if</a:t>
            </a:r>
            <a:r>
              <a:rPr lang="vi-VN" sz="1200" dirty="0"/>
              <a:t> (!valid) { </a:t>
            </a:r>
            <a:r>
              <a:rPr lang="vi-VN" sz="1200" dirty="0">
                <a:solidFill>
                  <a:srgbClr val="005426"/>
                </a:solidFill>
              </a:rPr>
              <a:t>// Duyệt qua các lỗi và in ra </a:t>
            </a:r>
            <a:endParaRPr lang="en-US" sz="1200" dirty="0">
              <a:solidFill>
                <a:srgbClr val="005426"/>
              </a:solidFill>
            </a:endParaRPr>
          </a:p>
          <a:p>
            <a:pPr marL="0" indent="0">
              <a:lnSpc>
                <a:spcPct val="120000"/>
              </a:lnSpc>
              <a:spcBef>
                <a:spcPts val="600"/>
              </a:spcBef>
              <a:spcAft>
                <a:spcPts val="600"/>
              </a:spcAft>
              <a:buNone/>
            </a:pPr>
            <a:r>
              <a:rPr lang="vi-VN" sz="1200" b="1" dirty="0">
                <a:solidFill>
                  <a:srgbClr val="FF0000"/>
                </a:solidFill>
              </a:rPr>
              <a:t>foreach</a:t>
            </a:r>
            <a:r>
              <a:rPr lang="vi-VN" sz="1200" dirty="0"/>
              <a:t> (ValidationResult vr </a:t>
            </a:r>
            <a:r>
              <a:rPr lang="vi-VN" sz="1200" b="1" dirty="0">
                <a:solidFill>
                  <a:srgbClr val="FF0000"/>
                </a:solidFill>
              </a:rPr>
              <a:t>in</a:t>
            </a:r>
            <a:r>
              <a:rPr lang="vi-VN" sz="1200" dirty="0"/>
              <a:t> results) { </a:t>
            </a:r>
            <a:endParaRPr lang="en-US" sz="1200" dirty="0"/>
          </a:p>
          <a:p>
            <a:pPr marL="0" indent="0">
              <a:lnSpc>
                <a:spcPct val="120000"/>
              </a:lnSpc>
              <a:spcBef>
                <a:spcPts val="600"/>
              </a:spcBef>
              <a:spcAft>
                <a:spcPts val="600"/>
              </a:spcAft>
              <a:buNone/>
            </a:pPr>
            <a:r>
              <a:rPr lang="vi-VN" sz="1200" dirty="0"/>
              <a:t>Console.ForegroundColor = ConsoleColor.Red;</a:t>
            </a:r>
            <a:endParaRPr lang="en-US" sz="1200" dirty="0"/>
          </a:p>
          <a:p>
            <a:pPr marL="0" indent="0">
              <a:lnSpc>
                <a:spcPct val="120000"/>
              </a:lnSpc>
              <a:spcBef>
                <a:spcPts val="600"/>
              </a:spcBef>
              <a:spcAft>
                <a:spcPts val="600"/>
              </a:spcAft>
              <a:buNone/>
            </a:pPr>
            <a:r>
              <a:rPr lang="vi-VN" sz="1200" dirty="0"/>
              <a:t>Console.WriteLine($" </a:t>
            </a:r>
            <a:r>
              <a:rPr lang="vi-VN" sz="1200" b="1" dirty="0">
                <a:solidFill>
                  <a:srgbClr val="000099"/>
                </a:solidFill>
              </a:rPr>
              <a:t>{vr.ErrorMessage}</a:t>
            </a:r>
            <a:r>
              <a:rPr lang="vi-VN" sz="1200" dirty="0"/>
              <a:t>"); } } } /</a:t>
            </a:r>
            <a:r>
              <a:rPr lang="vi-VN" sz="1200" dirty="0">
                <a:solidFill>
                  <a:srgbClr val="005426"/>
                </a:solidFill>
              </a:rPr>
              <a:t>/ ...</a:t>
            </a:r>
            <a:endParaRPr lang="en-US" sz="1400" dirty="0">
              <a:solidFill>
                <a:srgbClr val="005426"/>
              </a:solidFill>
            </a:endParaRP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22</a:t>
            </a:fld>
            <a:endParaRPr lang="en-US"/>
          </a:p>
        </p:txBody>
      </p:sp>
    </p:spTree>
    <p:extLst>
      <p:ext uri="{BB962C8B-B14F-4D97-AF65-F5344CB8AC3E}">
        <p14:creationId xmlns:p14="http://schemas.microsoft.com/office/powerpoint/2010/main" val="1217443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về Ado.net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spcBef>
                <a:spcPts val="600"/>
              </a:spcBef>
              <a:spcAft>
                <a:spcPts val="600"/>
              </a:spcAft>
            </a:pPr>
            <a:r>
              <a:rPr lang="vi-VN" sz="2000" dirty="0"/>
              <a:t>Giới thiệu về </a:t>
            </a:r>
            <a:r>
              <a:rPr lang="vi-VN" sz="2000" b="1" dirty="0"/>
              <a:t>ADO.NET</a:t>
            </a:r>
            <a:r>
              <a:rPr lang="vi-VN" sz="2000" dirty="0"/>
              <a:t> của </a:t>
            </a:r>
            <a:r>
              <a:rPr lang="vi-VN" sz="2000" dirty="0">
                <a:solidFill>
                  <a:srgbClr val="000099"/>
                </a:solidFill>
              </a:rPr>
              <a:t>.NET Framework</a:t>
            </a:r>
            <a:endParaRPr lang="en-US" sz="2000" dirty="0">
              <a:solidFill>
                <a:srgbClr val="000099"/>
              </a:solidFill>
            </a:endParaRPr>
          </a:p>
          <a:p>
            <a:pPr>
              <a:lnSpc>
                <a:spcPct val="110000"/>
              </a:lnSpc>
              <a:spcBef>
                <a:spcPts val="600"/>
              </a:spcBef>
              <a:spcAft>
                <a:spcPts val="600"/>
              </a:spcAft>
            </a:pPr>
            <a:r>
              <a:rPr lang="en-US" sz="2000" dirty="0"/>
              <a:t>T</a:t>
            </a:r>
            <a:r>
              <a:rPr lang="vi-VN" sz="2000" dirty="0"/>
              <a:t>ạo kết nối đến </a:t>
            </a:r>
            <a:r>
              <a:rPr lang="vi-VN" sz="2000" b="1" dirty="0"/>
              <a:t>SQL Server </a:t>
            </a:r>
            <a:r>
              <a:rPr lang="vi-VN" sz="2000" dirty="0"/>
              <a:t>từ chuỗi kết nối với lớp </a:t>
            </a:r>
            <a:r>
              <a:rPr lang="vi-VN" sz="2000" dirty="0">
                <a:solidFill>
                  <a:srgbClr val="000099"/>
                </a:solidFill>
              </a:rPr>
              <a:t>SqlConnection</a:t>
            </a:r>
            <a:r>
              <a:rPr lang="vi-VN" sz="2000" dirty="0"/>
              <a:t> trong </a:t>
            </a:r>
            <a:r>
              <a:rPr lang="vi-VN" sz="2000" b="1" dirty="0"/>
              <a:t>C#</a:t>
            </a:r>
            <a:r>
              <a:rPr lang="vi-VN" sz="2000" dirty="0"/>
              <a:t>, </a:t>
            </a:r>
            <a:r>
              <a:rPr lang="vi-VN" sz="2000" dirty="0">
                <a:solidFill>
                  <a:srgbClr val="000099"/>
                </a:solidFill>
              </a:rPr>
              <a:t>.Net Framework</a:t>
            </a:r>
            <a:r>
              <a:rPr lang="en-US" sz="2000" dirty="0"/>
              <a:t>.</a:t>
            </a:r>
          </a:p>
          <a:p>
            <a:pPr>
              <a:lnSpc>
                <a:spcPct val="110000"/>
              </a:lnSpc>
              <a:spcBef>
                <a:spcPts val="600"/>
              </a:spcBef>
              <a:spcAft>
                <a:spcPts val="600"/>
              </a:spcAft>
            </a:pPr>
            <a:r>
              <a:rPr lang="en-US" sz="2000" dirty="0"/>
              <a:t>S</a:t>
            </a:r>
            <a:r>
              <a:rPr lang="vi-VN" sz="2000" dirty="0"/>
              <a:t>ử dụng </a:t>
            </a:r>
            <a:r>
              <a:rPr lang="vi-VN" sz="2000" b="1" dirty="0"/>
              <a:t>SqlConnectionStringBuilder</a:t>
            </a:r>
            <a:r>
              <a:rPr lang="vi-VN" sz="2000" dirty="0"/>
              <a:t> để tạo chuỗi kết nối và lưu chuỗi kết nối từ file config</a:t>
            </a:r>
            <a:endParaRPr lang="en-US" sz="2000" dirty="0"/>
          </a:p>
          <a:p>
            <a:pPr>
              <a:spcBef>
                <a:spcPts val="600"/>
              </a:spcBef>
              <a:spcAft>
                <a:spcPts val="600"/>
              </a:spcAft>
            </a:pPr>
            <a:r>
              <a:rPr lang="vi-VN" sz="2000" b="1" dirty="0"/>
              <a:t>ADO.NET</a:t>
            </a:r>
            <a:r>
              <a:rPr lang="vi-VN" sz="2000" dirty="0"/>
              <a:t> (ActiveX Data Object) là tập hợp các thư viện lớp qua đó cho phép ứng dụng tương tác (</a:t>
            </a:r>
            <a:r>
              <a:rPr lang="en-US" sz="2000" dirty="0"/>
              <a:t>select</a:t>
            </a:r>
            <a:r>
              <a:rPr lang="vi-VN" sz="2000" dirty="0"/>
              <a:t>, </a:t>
            </a:r>
            <a:r>
              <a:rPr lang="en-US" sz="2000" dirty="0"/>
              <a:t>update</a:t>
            </a:r>
            <a:r>
              <a:rPr lang="vi-VN" sz="2000" dirty="0"/>
              <a:t>, </a:t>
            </a:r>
            <a:r>
              <a:rPr lang="en-US" sz="2000" dirty="0"/>
              <a:t>delete</a:t>
            </a:r>
            <a:r>
              <a:rPr lang="vi-VN" sz="2000" dirty="0"/>
              <a:t>) với các nguồn dữ liệu (Như </a:t>
            </a:r>
            <a:r>
              <a:rPr lang="vi-VN" sz="2000" dirty="0">
                <a:solidFill>
                  <a:srgbClr val="000099"/>
                </a:solidFill>
              </a:rPr>
              <a:t>SQLServer, XML, MySQL, Oracle Database </a:t>
            </a:r>
            <a:r>
              <a:rPr lang="vi-VN" sz="2000" dirty="0"/>
              <a:t>...).</a:t>
            </a:r>
          </a:p>
          <a:p>
            <a:pPr>
              <a:spcBef>
                <a:spcPts val="600"/>
              </a:spcBef>
              <a:spcAft>
                <a:spcPts val="600"/>
              </a:spcAft>
            </a:pPr>
            <a:r>
              <a:rPr lang="vi-VN" sz="2000" dirty="0"/>
              <a:t>Kiến trúc để truy cập dữ liệu với </a:t>
            </a:r>
            <a:r>
              <a:rPr lang="vi-VN" sz="2000" b="1" dirty="0"/>
              <a:t>ADO.NET</a:t>
            </a:r>
            <a:r>
              <a:rPr lang="vi-VN" sz="2000" dirty="0"/>
              <a:t> được phân ra nhiều phần rời rạc, mỗi phần có thể sử dụng độc lập hay đồng thời nhiều thành phần được sử dụng. </a:t>
            </a:r>
            <a:endParaRPr lang="en-US" sz="2000" dirty="0"/>
          </a:p>
          <a:p>
            <a:pPr>
              <a:spcBef>
                <a:spcPts val="600"/>
              </a:spcBef>
              <a:spcAft>
                <a:spcPts val="600"/>
              </a:spcAft>
            </a:pPr>
            <a:r>
              <a:rPr lang="en-US" sz="2000" dirty="0"/>
              <a:t>Quan </a:t>
            </a:r>
            <a:r>
              <a:rPr lang="en-US" sz="2000" dirty="0" err="1"/>
              <a:t>sát</a:t>
            </a:r>
            <a:r>
              <a:rPr lang="en-US" sz="2000" dirty="0"/>
              <a:t> </a:t>
            </a:r>
            <a:r>
              <a:rPr lang="en-US" sz="2000" dirty="0" err="1"/>
              <a:t>hình</a:t>
            </a:r>
            <a:r>
              <a:rPr lang="en-US" sz="2000" dirty="0"/>
              <a:t> </a:t>
            </a:r>
            <a:r>
              <a:rPr lang="en-US" sz="2000" dirty="0" err="1"/>
              <a:t>sau</a:t>
            </a:r>
            <a:r>
              <a:rPr lang="en-US" sz="2000" dirty="0"/>
              <a:t> </a:t>
            </a:r>
            <a:r>
              <a:rPr lang="en-US" sz="2000" dirty="0" err="1"/>
              <a:t>đây</a:t>
            </a:r>
            <a:r>
              <a:rPr lang="en-US" sz="2000" dirty="0"/>
              <a:t>:</a:t>
            </a:r>
            <a:endParaRPr lang="en-US" sz="24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23</a:t>
            </a:fld>
            <a:endParaRPr lang="en-US"/>
          </a:p>
        </p:txBody>
      </p:sp>
    </p:spTree>
    <p:extLst>
      <p:ext uri="{BB962C8B-B14F-4D97-AF65-F5344CB8AC3E}">
        <p14:creationId xmlns:p14="http://schemas.microsoft.com/office/powerpoint/2010/main" val="694716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về Ado.net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spcBef>
                <a:spcPts val="600"/>
              </a:spcBef>
            </a:pPr>
            <a:endParaRPr lang="en-US" sz="24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24</a:t>
            </a:fld>
            <a:endParaRPr lang="en-US"/>
          </a:p>
        </p:txBody>
      </p:sp>
      <p:pic>
        <p:nvPicPr>
          <p:cNvPr id="1026" name="Picture 2" descr="C:\Users\Admin\Desktop\cs0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5969"/>
            <a:ext cx="805519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879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về Ado.net trong C#</a:t>
            </a:r>
          </a:p>
        </p:txBody>
      </p:sp>
      <p:sp>
        <p:nvSpPr>
          <p:cNvPr id="3" name="Content Placeholder 2"/>
          <p:cNvSpPr>
            <a:spLocks noGrp="1"/>
          </p:cNvSpPr>
          <p:nvPr>
            <p:ph idx="1"/>
          </p:nvPr>
        </p:nvSpPr>
        <p:spPr>
          <a:xfrm>
            <a:off x="162231" y="1204962"/>
            <a:ext cx="8502375" cy="4972001"/>
          </a:xfrm>
        </p:spPr>
        <p:txBody>
          <a:bodyPr>
            <a:normAutofit/>
          </a:bodyPr>
          <a:lstStyle/>
          <a:p>
            <a:pPr>
              <a:lnSpc>
                <a:spcPct val="100000"/>
              </a:lnSpc>
            </a:pPr>
            <a:r>
              <a:rPr lang="vi-VN" sz="2200" b="1" dirty="0">
                <a:solidFill>
                  <a:srgbClr val="FF0000"/>
                </a:solidFill>
              </a:rPr>
              <a:t>Phần thứ nhất </a:t>
            </a:r>
            <a:r>
              <a:rPr lang="vi-VN" sz="2200" dirty="0"/>
              <a:t>gọi là</a:t>
            </a:r>
            <a:r>
              <a:rPr lang="vi-VN" sz="2200" dirty="0">
                <a:solidFill>
                  <a:srgbClr val="000099"/>
                </a:solidFill>
              </a:rPr>
              <a:t> </a:t>
            </a:r>
            <a:r>
              <a:rPr lang="vi-VN" sz="2200" b="1" dirty="0"/>
              <a:t>Data Provider</a:t>
            </a:r>
            <a:r>
              <a:rPr lang="vi-VN" sz="2200" dirty="0"/>
              <a:t>: là các thư viện lớp cung cấp chức năng tạo kết nối đến nguồn dữ liệu, thi hành các lệnh trên nguồn dữ liệu đó </a:t>
            </a:r>
            <a:r>
              <a:rPr lang="vi-VN" sz="2200" dirty="0">
                <a:solidFill>
                  <a:srgbClr val="000099"/>
                </a:solidFill>
              </a:rPr>
              <a:t>inse</a:t>
            </a:r>
            <a:r>
              <a:rPr lang="en-US" sz="2200" dirty="0">
                <a:solidFill>
                  <a:srgbClr val="000099"/>
                </a:solidFill>
              </a:rPr>
              <a:t>r</a:t>
            </a:r>
            <a:r>
              <a:rPr lang="vi-VN" sz="2200" dirty="0">
                <a:solidFill>
                  <a:srgbClr val="000099"/>
                </a:solidFill>
              </a:rPr>
              <a:t>t, update, delete, </a:t>
            </a:r>
            <a:r>
              <a:rPr lang="en-US" sz="2200" dirty="0">
                <a:solidFill>
                  <a:srgbClr val="000099"/>
                </a:solidFill>
              </a:rPr>
              <a:t>select</a:t>
            </a:r>
            <a:r>
              <a:rPr lang="vi-VN" sz="2200" dirty="0">
                <a:solidFill>
                  <a:srgbClr val="000099"/>
                </a:solidFill>
              </a:rPr>
              <a:t>.</a:t>
            </a:r>
          </a:p>
          <a:p>
            <a:pPr>
              <a:lnSpc>
                <a:spcPct val="100000"/>
              </a:lnSpc>
            </a:pPr>
            <a:r>
              <a:rPr lang="vi-VN" sz="2200" b="1" dirty="0"/>
              <a:t>SQL Server</a:t>
            </a:r>
            <a:r>
              <a:rPr lang="vi-VN" sz="2200" dirty="0"/>
              <a:t>: </a:t>
            </a:r>
            <a:r>
              <a:rPr lang="vi-VN" sz="2200" dirty="0">
                <a:solidFill>
                  <a:srgbClr val="FF0000"/>
                </a:solidFill>
              </a:rPr>
              <a:t>Loại Data Provider </a:t>
            </a:r>
            <a:r>
              <a:rPr lang="vi-VN" sz="2200" dirty="0"/>
              <a:t>mặc định là SqlClient </a:t>
            </a:r>
            <a:r>
              <a:rPr lang="en-US" sz="2200" dirty="0" err="1"/>
              <a:t>nằm</a:t>
            </a:r>
            <a:r>
              <a:rPr lang="en-US" sz="2200" dirty="0"/>
              <a:t> </a:t>
            </a:r>
            <a:r>
              <a:rPr lang="vi-VN" sz="2200" dirty="0"/>
              <a:t>ở namespace System.Data.SqlClient </a:t>
            </a:r>
            <a:endParaRPr lang="en-US" sz="2200" dirty="0"/>
          </a:p>
          <a:p>
            <a:pPr marL="0" indent="0">
              <a:lnSpc>
                <a:spcPct val="100000"/>
              </a:lnSpc>
              <a:buNone/>
            </a:pPr>
            <a:r>
              <a:rPr lang="en-US" sz="2200" dirty="0"/>
              <a:t>   </a:t>
            </a:r>
            <a:r>
              <a:rPr lang="en-US" sz="2200" dirty="0">
                <a:sym typeface="Wingdings" panose="05000000000000000000" pitchFamily="2" charset="2"/>
              </a:rPr>
              <a:t> </a:t>
            </a:r>
            <a:r>
              <a:rPr lang="vi-VN" sz="2200" dirty="0"/>
              <a:t>cung cấp khả năng kết nối đến </a:t>
            </a:r>
            <a:r>
              <a:rPr lang="vi-VN" sz="2200" b="1" dirty="0"/>
              <a:t>SQL Server</a:t>
            </a:r>
            <a:endParaRPr lang="vi-VN" sz="2200" dirty="0"/>
          </a:p>
          <a:p>
            <a:pPr>
              <a:lnSpc>
                <a:spcPct val="100000"/>
              </a:lnSpc>
              <a:spcAft>
                <a:spcPts val="600"/>
              </a:spcAft>
            </a:pPr>
            <a:r>
              <a:rPr lang="vi-VN" sz="2200" b="1" dirty="0"/>
              <a:t>MySQL</a:t>
            </a:r>
            <a:r>
              <a:rPr lang="vi-VN" sz="2200" dirty="0"/>
              <a:t>: Nếu muốn có loại Data Provider truy cập đến </a:t>
            </a:r>
            <a:r>
              <a:rPr lang="vi-VN" sz="2200" b="1" dirty="0"/>
              <a:t>MySQL</a:t>
            </a:r>
            <a:r>
              <a:rPr lang="vi-VN" sz="2200" dirty="0"/>
              <a:t> thì cài đặt package </a:t>
            </a:r>
            <a:r>
              <a:rPr lang="vi-VN" sz="2200" dirty="0">
                <a:solidFill>
                  <a:srgbClr val="000099"/>
                </a:solidFill>
              </a:rPr>
              <a:t>MySql.Data</a:t>
            </a:r>
            <a:r>
              <a:rPr lang="vi-VN" sz="2200" dirty="0"/>
              <a:t>, sẽ có Data Provider </a:t>
            </a:r>
            <a:endParaRPr lang="en-US" sz="2200" dirty="0"/>
          </a:p>
          <a:p>
            <a:pPr marL="0" indent="0">
              <a:lnSpc>
                <a:spcPct val="100000"/>
              </a:lnSpc>
              <a:buNone/>
            </a:pPr>
            <a:r>
              <a:rPr lang="en-US" sz="2200" dirty="0">
                <a:solidFill>
                  <a:srgbClr val="000099"/>
                </a:solidFill>
                <a:sym typeface="Wingdings" panose="05000000000000000000" pitchFamily="2" charset="2"/>
              </a:rPr>
              <a:t></a:t>
            </a:r>
            <a:r>
              <a:rPr lang="vi-VN" sz="2200" dirty="0">
                <a:solidFill>
                  <a:srgbClr val="000099"/>
                </a:solidFill>
              </a:rPr>
              <a:t>MySql.Data.MySqlClient</a:t>
            </a:r>
          </a:p>
          <a:p>
            <a:pPr>
              <a:lnSpc>
                <a:spcPct val="100000"/>
              </a:lnSpc>
            </a:pPr>
            <a:r>
              <a:rPr lang="vi-VN" sz="2200" b="1" dirty="0"/>
              <a:t>SQLite</a:t>
            </a:r>
            <a:r>
              <a:rPr lang="vi-VN" sz="2200" dirty="0"/>
              <a:t> thì cài đặt Data Provider </a:t>
            </a:r>
            <a:r>
              <a:rPr lang="vi-VN" sz="2200" dirty="0">
                <a:solidFill>
                  <a:srgbClr val="000099"/>
                </a:solidFill>
              </a:rPr>
              <a:t>Microsoft.Data.SQLite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25</a:t>
            </a:fld>
            <a:endParaRPr lang="en-US"/>
          </a:p>
        </p:txBody>
      </p:sp>
    </p:spTree>
    <p:extLst>
      <p:ext uri="{BB962C8B-B14F-4D97-AF65-F5344CB8AC3E}">
        <p14:creationId xmlns:p14="http://schemas.microsoft.com/office/powerpoint/2010/main" val="2826804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về Ado.net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spcAft>
                <a:spcPts val="600"/>
              </a:spcAft>
            </a:pPr>
            <a:r>
              <a:rPr lang="vi-VN" sz="2400" b="1" dirty="0">
                <a:solidFill>
                  <a:srgbClr val="FF0000"/>
                </a:solidFill>
              </a:rPr>
              <a:t>Phần thứ </a:t>
            </a:r>
            <a:r>
              <a:rPr lang="en-US" sz="2400" b="1" dirty="0" err="1">
                <a:solidFill>
                  <a:srgbClr val="FF0000"/>
                </a:solidFill>
              </a:rPr>
              <a:t>hai</a:t>
            </a:r>
            <a:r>
              <a:rPr lang="en-US" sz="2400" b="1" dirty="0">
                <a:solidFill>
                  <a:srgbClr val="FF0000"/>
                </a:solidFill>
              </a:rPr>
              <a:t> </a:t>
            </a:r>
            <a:r>
              <a:rPr lang="vi-VN" sz="2400" dirty="0"/>
              <a:t>gọi là </a:t>
            </a:r>
            <a:r>
              <a:rPr lang="vi-VN" sz="2400" b="1" dirty="0"/>
              <a:t>DataSet</a:t>
            </a:r>
            <a:r>
              <a:rPr lang="vi-VN" sz="2400" dirty="0"/>
              <a:t> là các thư viện lớp (độc lập với Data Provider) tạo ra các đối tượng để quản lý dữ liệu không phụ thuộc ngồn dữ liệu đến từ đâu, ở trong ứng dụng (local) hay từ nguồn XML.</a:t>
            </a:r>
          </a:p>
          <a:p>
            <a:pPr>
              <a:lnSpc>
                <a:spcPct val="100000"/>
              </a:lnSpc>
              <a:spcAft>
                <a:spcPts val="600"/>
              </a:spcAft>
            </a:pPr>
            <a:r>
              <a:rPr lang="vi-VN" sz="2400" dirty="0"/>
              <a:t>DataSet thường gồm nhiều </a:t>
            </a:r>
            <a:r>
              <a:rPr lang="vi-VN" sz="2400" dirty="0">
                <a:solidFill>
                  <a:srgbClr val="000099"/>
                </a:solidFill>
              </a:rPr>
              <a:t>DataTable</a:t>
            </a:r>
            <a:r>
              <a:rPr lang="vi-VN" sz="2400" dirty="0"/>
              <a:t>, trong DataTable lại gồm</a:t>
            </a:r>
            <a:r>
              <a:rPr lang="en-US" sz="2400" dirty="0"/>
              <a:t> </a:t>
            </a:r>
            <a:r>
              <a:rPr lang="en-US" sz="2400" dirty="0" err="1"/>
              <a:t>các</a:t>
            </a:r>
            <a:r>
              <a:rPr lang="vi-VN" sz="2400" dirty="0"/>
              <a:t> </a:t>
            </a:r>
            <a:r>
              <a:rPr lang="vi-VN" sz="2400" dirty="0">
                <a:solidFill>
                  <a:srgbClr val="000099"/>
                </a:solidFill>
              </a:rPr>
              <a:t>DataColumn</a:t>
            </a:r>
            <a:r>
              <a:rPr lang="vi-VN" sz="2400" dirty="0"/>
              <a:t>, các </a:t>
            </a:r>
            <a:r>
              <a:rPr lang="en-US" sz="2400" dirty="0"/>
              <a:t>r</a:t>
            </a:r>
            <a:r>
              <a:rPr lang="vi-VN" sz="2400" dirty="0"/>
              <a:t>àng buộc, các khóa chính ... Vậy </a:t>
            </a:r>
            <a:r>
              <a:rPr lang="vi-VN" sz="2400" dirty="0">
                <a:solidFill>
                  <a:srgbClr val="000099"/>
                </a:solidFill>
              </a:rPr>
              <a:t>DataSet</a:t>
            </a:r>
            <a:r>
              <a:rPr lang="vi-VN" sz="2400" dirty="0"/>
              <a:t> là sự trừu tượng hóa một </a:t>
            </a:r>
            <a:r>
              <a:rPr lang="vi-VN" sz="2400" dirty="0">
                <a:solidFill>
                  <a:srgbClr val="000099"/>
                </a:solidFill>
              </a:rPr>
              <a:t>CSDL thực</a:t>
            </a:r>
            <a:r>
              <a:rPr lang="vi-VN" sz="2400" dirty="0"/>
              <a:t>.</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26</a:t>
            </a:fld>
            <a:endParaRPr lang="en-US"/>
          </a:p>
        </p:txBody>
      </p:sp>
    </p:spTree>
    <p:extLst>
      <p:ext uri="{BB962C8B-B14F-4D97-AF65-F5344CB8AC3E}">
        <p14:creationId xmlns:p14="http://schemas.microsoft.com/office/powerpoint/2010/main" val="1047203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về Ado.net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pPr>
            <a:r>
              <a:rPr lang="vi-VN" sz="2200" dirty="0"/>
              <a:t>Trước tiên tìm hiểu sử dụng </a:t>
            </a:r>
            <a:r>
              <a:rPr lang="vi-VN" sz="2200" b="1" dirty="0"/>
              <a:t>Data Provider </a:t>
            </a:r>
            <a:r>
              <a:rPr lang="vi-VN" sz="2200" dirty="0"/>
              <a:t>với trường hợp cụ thể là </a:t>
            </a:r>
            <a:r>
              <a:rPr lang="vi-VN" sz="2200" b="1" dirty="0"/>
              <a:t>SqlClient</a:t>
            </a:r>
            <a:r>
              <a:rPr lang="vi-VN" sz="2200" dirty="0"/>
              <a:t> để truy cập đến </a:t>
            </a:r>
            <a:r>
              <a:rPr lang="vi-VN" sz="2200" dirty="0">
                <a:solidFill>
                  <a:srgbClr val="000099"/>
                </a:solidFill>
              </a:rPr>
              <a:t>CSDL SQL Server</a:t>
            </a:r>
            <a:r>
              <a:rPr lang="vi-VN" sz="2200" dirty="0"/>
              <a:t>. Hãy gõ lệnh sau để thêm package </a:t>
            </a:r>
            <a:r>
              <a:rPr lang="vi-VN" sz="2200" dirty="0">
                <a:solidFill>
                  <a:srgbClr val="000099"/>
                </a:solidFill>
              </a:rPr>
              <a:t>SqlClient</a:t>
            </a:r>
            <a:r>
              <a:rPr lang="vi-VN" sz="2200" dirty="0"/>
              <a:t> vào dự án:</a:t>
            </a:r>
          </a:p>
          <a:p>
            <a:pPr marL="457200" lvl="1" indent="0">
              <a:lnSpc>
                <a:spcPct val="100000"/>
              </a:lnSpc>
              <a:buNone/>
            </a:pPr>
            <a:r>
              <a:rPr lang="vi-VN" sz="2200" dirty="0">
                <a:solidFill>
                  <a:srgbClr val="FF0000"/>
                </a:solidFill>
              </a:rPr>
              <a:t>dotnet add package System.Data.SqlClient</a:t>
            </a:r>
            <a:endParaRPr lang="en-US" sz="2200" dirty="0">
              <a:solidFill>
                <a:srgbClr val="FF0000"/>
              </a:solidFill>
            </a:endParaRPr>
          </a:p>
          <a:p>
            <a:pPr>
              <a:lnSpc>
                <a:spcPct val="100000"/>
              </a:lnSpc>
            </a:pPr>
            <a:r>
              <a:rPr lang="vi-VN" sz="2200" dirty="0"/>
              <a:t>Sau đó </a:t>
            </a:r>
            <a:r>
              <a:rPr lang="en-US" sz="2200" dirty="0"/>
              <a:t>ta </a:t>
            </a:r>
            <a:r>
              <a:rPr lang="vi-VN" sz="2200" dirty="0"/>
              <a:t>thêm </a:t>
            </a:r>
            <a:r>
              <a:rPr lang="en-US" sz="2200" dirty="0" err="1"/>
              <a:t>các</a:t>
            </a:r>
            <a:r>
              <a:rPr lang="en-US" sz="2200" dirty="0"/>
              <a:t> </a:t>
            </a:r>
            <a:r>
              <a:rPr lang="vi-VN" sz="2200" b="1" dirty="0">
                <a:solidFill>
                  <a:srgbClr val="000099"/>
                </a:solidFill>
              </a:rPr>
              <a:t>namespace</a:t>
            </a:r>
            <a:r>
              <a:rPr lang="vi-VN" sz="2200" dirty="0"/>
              <a:t>:</a:t>
            </a:r>
          </a:p>
          <a:p>
            <a:pPr marL="457200" lvl="1" indent="0">
              <a:lnSpc>
                <a:spcPct val="100000"/>
              </a:lnSpc>
              <a:buNone/>
            </a:pPr>
            <a:r>
              <a:rPr lang="vi-VN" sz="2200" dirty="0">
                <a:solidFill>
                  <a:srgbClr val="FF0000"/>
                </a:solidFill>
              </a:rPr>
              <a:t>using System.Data; </a:t>
            </a:r>
            <a:endParaRPr lang="en-US" sz="2200" dirty="0">
              <a:solidFill>
                <a:srgbClr val="FF0000"/>
              </a:solidFill>
            </a:endParaRPr>
          </a:p>
          <a:p>
            <a:pPr marL="457200" lvl="1" indent="0">
              <a:lnSpc>
                <a:spcPct val="100000"/>
              </a:lnSpc>
              <a:buNone/>
            </a:pPr>
            <a:r>
              <a:rPr lang="vi-VN" sz="2200" dirty="0">
                <a:solidFill>
                  <a:srgbClr val="FF0000"/>
                </a:solidFill>
              </a:rPr>
              <a:t>using System.Data.SqlClient;</a:t>
            </a:r>
            <a:endParaRPr lang="en-US" sz="2200" dirty="0">
              <a:solidFill>
                <a:srgbClr val="FF0000"/>
              </a:solidFill>
            </a:endParaRPr>
          </a:p>
          <a:p>
            <a:pPr>
              <a:lnSpc>
                <a:spcPct val="100000"/>
              </a:lnSpc>
            </a:pPr>
            <a:r>
              <a:rPr lang="vi-VN" sz="2200" dirty="0"/>
              <a:t>Chuẩn bị SQL Server với dữ liệu mẫu</a:t>
            </a:r>
          </a:p>
          <a:p>
            <a:pPr>
              <a:lnSpc>
                <a:spcPct val="100000"/>
              </a:lnSpc>
            </a:pPr>
            <a:r>
              <a:rPr lang="en-US" sz="2200" dirty="0"/>
              <a:t>S</a:t>
            </a:r>
            <a:r>
              <a:rPr lang="vi-VN" sz="2200" dirty="0"/>
              <a:t>ử dụng </a:t>
            </a:r>
            <a:r>
              <a:rPr lang="vi-VN" sz="2200" b="1" dirty="0"/>
              <a:t>SqlClient</a:t>
            </a:r>
            <a:r>
              <a:rPr lang="vi-VN" sz="2200" dirty="0"/>
              <a:t> kết nối </a:t>
            </a:r>
            <a:r>
              <a:rPr lang="vi-VN" sz="2200" b="1" dirty="0"/>
              <a:t>SQL Server</a:t>
            </a:r>
            <a:r>
              <a:rPr lang="vi-VN" sz="2200" dirty="0"/>
              <a:t>, </a:t>
            </a:r>
            <a:r>
              <a:rPr lang="en-US" sz="2200" dirty="0">
                <a:sym typeface="Wingdings" panose="05000000000000000000" pitchFamily="2" charset="2"/>
              </a:rPr>
              <a:t> </a:t>
            </a:r>
            <a:r>
              <a:rPr lang="en-US" sz="2200" dirty="0" err="1"/>
              <a:t>cài</a:t>
            </a:r>
            <a:r>
              <a:rPr lang="en-US" sz="2200" dirty="0"/>
              <a:t> </a:t>
            </a:r>
            <a:r>
              <a:rPr lang="en-US" sz="2200" dirty="0" err="1"/>
              <a:t>đặt</a:t>
            </a:r>
            <a:r>
              <a:rPr lang="en-US" sz="2200" dirty="0"/>
              <a:t> </a:t>
            </a:r>
            <a:r>
              <a:rPr lang="en-US" sz="2200" dirty="0" err="1"/>
              <a:t>hệ</a:t>
            </a:r>
            <a:r>
              <a:rPr lang="en-US" sz="2200" dirty="0"/>
              <a:t> </a:t>
            </a:r>
            <a:r>
              <a:rPr lang="en-US" sz="2200" dirty="0" err="1"/>
              <a:t>quản</a:t>
            </a:r>
            <a:r>
              <a:rPr lang="en-US" sz="2200" dirty="0"/>
              <a:t> </a:t>
            </a:r>
            <a:r>
              <a:rPr lang="en-US" sz="2200" dirty="0" err="1"/>
              <a:t>trị</a:t>
            </a:r>
            <a:r>
              <a:rPr lang="en-US" sz="2200" dirty="0"/>
              <a:t> CSDL SQL server </a:t>
            </a:r>
            <a:r>
              <a:rPr lang="en-US" sz="2200" dirty="0" err="1"/>
              <a:t>tương</a:t>
            </a:r>
            <a:r>
              <a:rPr lang="en-US" sz="2200" dirty="0"/>
              <a:t> </a:t>
            </a:r>
            <a:r>
              <a:rPr lang="en-US" sz="2200" dirty="0" err="1"/>
              <a:t>ứng</a:t>
            </a:r>
            <a:r>
              <a:rPr lang="en-US" sz="2200" dirty="0"/>
              <a:t> </a:t>
            </a:r>
            <a:r>
              <a:rPr lang="en-US" sz="2200" dirty="0" err="1"/>
              <a:t>để</a:t>
            </a:r>
            <a:r>
              <a:rPr lang="en-US" sz="2200" dirty="0"/>
              <a:t> </a:t>
            </a:r>
            <a:r>
              <a:rPr lang="en-US" sz="2200" dirty="0" err="1"/>
              <a:t>tiện</a:t>
            </a:r>
            <a:r>
              <a:rPr lang="en-US" sz="2200" dirty="0"/>
              <a:t> </a:t>
            </a:r>
            <a:r>
              <a:rPr lang="en-US" sz="2200" dirty="0" err="1"/>
              <a:t>cho</a:t>
            </a:r>
            <a:r>
              <a:rPr lang="en-US" sz="2200" dirty="0"/>
              <a:t> </a:t>
            </a:r>
            <a:r>
              <a:rPr lang="en-US" sz="2200" dirty="0" err="1"/>
              <a:t>quá</a:t>
            </a:r>
            <a:r>
              <a:rPr lang="en-US" sz="2200" dirty="0"/>
              <a:t> </a:t>
            </a:r>
            <a:r>
              <a:rPr lang="en-US" sz="2200" dirty="0" err="1"/>
              <a:t>trình</a:t>
            </a:r>
            <a:r>
              <a:rPr lang="en-US" sz="2200" dirty="0"/>
              <a:t> </a:t>
            </a:r>
            <a:r>
              <a:rPr lang="en-US" sz="2200" dirty="0" err="1"/>
              <a:t>thực</a:t>
            </a:r>
            <a:r>
              <a:rPr lang="en-US" sz="2200" dirty="0"/>
              <a:t> </a:t>
            </a:r>
            <a:r>
              <a:rPr lang="en-US" sz="2200" dirty="0" err="1"/>
              <a:t>hành</a:t>
            </a:r>
            <a:r>
              <a:rPr lang="en-US" sz="2200" dirty="0"/>
              <a:t>.</a:t>
            </a:r>
            <a:endParaRPr lang="vi-VN" sz="22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27</a:t>
            </a:fld>
            <a:endParaRPr lang="en-US"/>
          </a:p>
        </p:txBody>
      </p:sp>
    </p:spTree>
    <p:extLst>
      <p:ext uri="{BB962C8B-B14F-4D97-AF65-F5344CB8AC3E}">
        <p14:creationId xmlns:p14="http://schemas.microsoft.com/office/powerpoint/2010/main" val="1810882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a:t>SqliteConnection</a:t>
            </a:r>
            <a:endParaRPr lang="en-US" dirty="0"/>
          </a:p>
        </p:txBody>
      </p:sp>
      <p:sp>
        <p:nvSpPr>
          <p:cNvPr id="3" name="Content Placeholder 2"/>
          <p:cNvSpPr>
            <a:spLocks noGrp="1"/>
          </p:cNvSpPr>
          <p:nvPr>
            <p:ph idx="1"/>
          </p:nvPr>
        </p:nvSpPr>
        <p:spPr>
          <a:xfrm>
            <a:off x="162232" y="1204962"/>
            <a:ext cx="8353118" cy="4972001"/>
          </a:xfrm>
        </p:spPr>
        <p:txBody>
          <a:bodyPr>
            <a:noAutofit/>
          </a:bodyPr>
          <a:lstStyle/>
          <a:p>
            <a:r>
              <a:rPr lang="vi-VN" sz="2200" dirty="0"/>
              <a:t>Tạo kết nối với </a:t>
            </a:r>
            <a:r>
              <a:rPr lang="vi-VN" sz="2200" b="1" dirty="0"/>
              <a:t>SqlConnection</a:t>
            </a:r>
          </a:p>
          <a:p>
            <a:pPr>
              <a:lnSpc>
                <a:spcPct val="100000"/>
              </a:lnSpc>
            </a:pPr>
            <a:r>
              <a:rPr lang="vi-VN" sz="2200" dirty="0"/>
              <a:t>SqlConnection </a:t>
            </a:r>
            <a:r>
              <a:rPr lang="vi-VN" sz="2200" i="1" dirty="0"/>
              <a:t>(System.Data.SqlClient.SqlConnection)</a:t>
            </a:r>
            <a:r>
              <a:rPr lang="vi-VN" sz="2200" dirty="0"/>
              <a:t> là lớp biểu diễn sự kết nối tới SQL Server. Sử dụng </a:t>
            </a:r>
            <a:r>
              <a:rPr lang="vi-VN" sz="2200" dirty="0">
                <a:solidFill>
                  <a:srgbClr val="000099"/>
                </a:solidFill>
              </a:rPr>
              <a:t>SqlConnection</a:t>
            </a:r>
            <a:r>
              <a:rPr lang="vi-VN" sz="2200" dirty="0"/>
              <a:t> thực hiện như sau:</a:t>
            </a:r>
          </a:p>
          <a:p>
            <a:r>
              <a:rPr lang="vi-VN" sz="2200" dirty="0"/>
              <a:t>Tạo đối tượng </a:t>
            </a:r>
            <a:r>
              <a:rPr lang="vi-VN" sz="2200" dirty="0">
                <a:solidFill>
                  <a:srgbClr val="000099"/>
                </a:solidFill>
              </a:rPr>
              <a:t>SqlConnection</a:t>
            </a:r>
            <a:r>
              <a:rPr lang="vi-VN" sz="2200" dirty="0"/>
              <a:t> từ một chuỗi kết nối tới SQL Server</a:t>
            </a:r>
          </a:p>
          <a:p>
            <a:r>
              <a:rPr lang="vi-VN" sz="2200" dirty="0"/>
              <a:t>Mở kết nối</a:t>
            </a:r>
            <a:r>
              <a:rPr lang="en-US" sz="2200" dirty="0"/>
              <a:t>: </a:t>
            </a:r>
            <a:r>
              <a:rPr lang="vi-VN" sz="2200" dirty="0">
                <a:solidFill>
                  <a:srgbClr val="000099"/>
                </a:solidFill>
              </a:rPr>
              <a:t>Open()</a:t>
            </a:r>
          </a:p>
          <a:p>
            <a:pPr>
              <a:lnSpc>
                <a:spcPct val="100000"/>
              </a:lnSpc>
            </a:pPr>
            <a:r>
              <a:rPr lang="vi-VN" sz="2200" dirty="0"/>
              <a:t>Thực hiện các truy vấn bằng cách sử dụng các lớp như </a:t>
            </a:r>
            <a:r>
              <a:rPr lang="vi-VN" sz="2200" dirty="0">
                <a:solidFill>
                  <a:srgbClr val="000099"/>
                </a:solidFill>
              </a:rPr>
              <a:t>SqlCommand</a:t>
            </a:r>
            <a:r>
              <a:rPr lang="vi-VN" sz="2200" dirty="0"/>
              <a:t>, </a:t>
            </a:r>
            <a:r>
              <a:rPr lang="vi-VN" sz="2200" dirty="0">
                <a:solidFill>
                  <a:srgbClr val="000099"/>
                </a:solidFill>
              </a:rPr>
              <a:t>SqlDataAdapter</a:t>
            </a:r>
            <a:r>
              <a:rPr lang="vi-VN" sz="2200" dirty="0"/>
              <a:t>, </a:t>
            </a:r>
            <a:r>
              <a:rPr lang="vi-VN" sz="2200" dirty="0">
                <a:solidFill>
                  <a:srgbClr val="000099"/>
                </a:solidFill>
              </a:rPr>
              <a:t>SqlDataReader</a:t>
            </a:r>
            <a:r>
              <a:rPr lang="vi-VN" sz="2200" dirty="0"/>
              <a:t> ...</a:t>
            </a:r>
          </a:p>
          <a:p>
            <a:pPr>
              <a:lnSpc>
                <a:spcPct val="100000"/>
              </a:lnSpc>
            </a:pPr>
            <a:r>
              <a:rPr lang="en-US" sz="2200" dirty="0" err="1"/>
              <a:t>Đóng</a:t>
            </a:r>
            <a:r>
              <a:rPr lang="en-US" sz="2200" dirty="0"/>
              <a:t> </a:t>
            </a:r>
            <a:r>
              <a:rPr lang="en-US" sz="2200" dirty="0" err="1"/>
              <a:t>kết</a:t>
            </a:r>
            <a:r>
              <a:rPr lang="en-US" sz="2200" dirty="0"/>
              <a:t> </a:t>
            </a:r>
            <a:r>
              <a:rPr lang="en-US" sz="2200" dirty="0" err="1"/>
              <a:t>nối</a:t>
            </a:r>
            <a:r>
              <a:rPr lang="en-US" sz="2200" dirty="0"/>
              <a:t>:</a:t>
            </a:r>
            <a:r>
              <a:rPr lang="vi-VN" sz="2200" dirty="0"/>
              <a:t> </a:t>
            </a:r>
            <a:r>
              <a:rPr lang="vi-VN" sz="2200" dirty="0">
                <a:solidFill>
                  <a:srgbClr val="000099"/>
                </a:solidFill>
              </a:rPr>
              <a:t>Close</a:t>
            </a:r>
            <a:r>
              <a:rPr lang="en-US" sz="2200" dirty="0"/>
              <a:t>()</a:t>
            </a:r>
            <a:endParaRPr lang="vi-VN" sz="2200" dirty="0"/>
          </a:p>
          <a:p>
            <a:pPr>
              <a:lnSpc>
                <a:spcPct val="100000"/>
              </a:lnSpc>
            </a:pPr>
            <a:r>
              <a:rPr lang="vi-VN" sz="2200" dirty="0"/>
              <a:t>Ví dụ, SQL Server ở địa chỉ </a:t>
            </a:r>
            <a:r>
              <a:rPr lang="vi-VN" sz="2200" dirty="0">
                <a:solidFill>
                  <a:srgbClr val="000099"/>
                </a:solidFill>
              </a:rPr>
              <a:t>localhost</a:t>
            </a:r>
            <a:r>
              <a:rPr lang="vi-VN" sz="2200" dirty="0"/>
              <a:t> (hoặc </a:t>
            </a:r>
            <a:r>
              <a:rPr lang="vi-VN" sz="2200" dirty="0">
                <a:solidFill>
                  <a:srgbClr val="000099"/>
                </a:solidFill>
              </a:rPr>
              <a:t>127.0.0.1</a:t>
            </a:r>
            <a:r>
              <a:rPr lang="vi-VN" sz="2200" dirty="0"/>
              <a:t>), cổng kết nổi </a:t>
            </a:r>
            <a:r>
              <a:rPr lang="vi-VN" sz="2200" dirty="0">
                <a:solidFill>
                  <a:srgbClr val="000099"/>
                </a:solidFill>
              </a:rPr>
              <a:t>1433</a:t>
            </a:r>
            <a:r>
              <a:rPr lang="vi-VN" sz="2200" dirty="0"/>
              <a:t>, tên tài khoản là </a:t>
            </a:r>
            <a:r>
              <a:rPr lang="vi-VN" sz="2200" dirty="0">
                <a:solidFill>
                  <a:srgbClr val="000099"/>
                </a:solidFill>
              </a:rPr>
              <a:t>SA</a:t>
            </a:r>
            <a:r>
              <a:rPr lang="vi-VN" sz="2200" dirty="0"/>
              <a:t>, password là </a:t>
            </a:r>
            <a:r>
              <a:rPr lang="vi-VN" sz="2200" dirty="0">
                <a:solidFill>
                  <a:srgbClr val="000099"/>
                </a:solidFill>
              </a:rPr>
              <a:t>Password123</a:t>
            </a:r>
            <a:r>
              <a:rPr lang="vi-VN" sz="2200" dirty="0"/>
              <a:t>, thì tạo và mở kết nối như sau:</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28</a:t>
            </a:fld>
            <a:endParaRPr lang="en-US"/>
          </a:p>
        </p:txBody>
      </p:sp>
    </p:spTree>
    <p:extLst>
      <p:ext uri="{BB962C8B-B14F-4D97-AF65-F5344CB8AC3E}">
        <p14:creationId xmlns:p14="http://schemas.microsoft.com/office/powerpoint/2010/main" val="2826804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về Ado.net trong C#</a:t>
            </a:r>
          </a:p>
        </p:txBody>
      </p:sp>
      <p:sp>
        <p:nvSpPr>
          <p:cNvPr id="3" name="Content Placeholder 2"/>
          <p:cNvSpPr>
            <a:spLocks noGrp="1"/>
          </p:cNvSpPr>
          <p:nvPr>
            <p:ph idx="1"/>
          </p:nvPr>
        </p:nvSpPr>
        <p:spPr>
          <a:xfrm>
            <a:off x="162232" y="1204962"/>
            <a:ext cx="8353118" cy="4972001"/>
          </a:xfrm>
        </p:spPr>
        <p:txBody>
          <a:bodyPr>
            <a:normAutofit fontScale="92500" lnSpcReduction="20000"/>
          </a:bodyPr>
          <a:lstStyle/>
          <a:p>
            <a:pPr marL="0" indent="0">
              <a:lnSpc>
                <a:spcPct val="110000"/>
              </a:lnSpc>
              <a:spcBef>
                <a:spcPts val="600"/>
              </a:spcBef>
              <a:spcAft>
                <a:spcPts val="600"/>
              </a:spcAft>
              <a:buNone/>
            </a:pPr>
            <a:r>
              <a:rPr lang="en-US" sz="2400" b="1" dirty="0">
                <a:solidFill>
                  <a:srgbClr val="FF0000"/>
                </a:solidFill>
              </a:rPr>
              <a:t>string</a:t>
            </a:r>
            <a:r>
              <a:rPr lang="en-US" sz="2400" dirty="0"/>
              <a:t> </a:t>
            </a:r>
            <a:r>
              <a:rPr lang="en-US" sz="2400" dirty="0" err="1"/>
              <a:t>sqlconnectStr</a:t>
            </a:r>
            <a:r>
              <a:rPr lang="en-US" sz="2400" dirty="0"/>
              <a:t> = </a:t>
            </a:r>
          </a:p>
          <a:p>
            <a:pPr marL="0" indent="0">
              <a:lnSpc>
                <a:spcPct val="110000"/>
              </a:lnSpc>
              <a:spcBef>
                <a:spcPts val="600"/>
              </a:spcBef>
              <a:spcAft>
                <a:spcPts val="600"/>
              </a:spcAft>
              <a:buNone/>
            </a:pPr>
            <a:r>
              <a:rPr lang="en-US" sz="2400" i="1" dirty="0">
                <a:solidFill>
                  <a:srgbClr val="000099"/>
                </a:solidFill>
              </a:rPr>
              <a:t>“Data Source=localhost,1433;</a:t>
            </a:r>
          </a:p>
          <a:p>
            <a:pPr marL="0" indent="0">
              <a:lnSpc>
                <a:spcPct val="110000"/>
              </a:lnSpc>
              <a:spcBef>
                <a:spcPts val="600"/>
              </a:spcBef>
              <a:spcAft>
                <a:spcPts val="600"/>
              </a:spcAft>
              <a:buNone/>
            </a:pPr>
            <a:r>
              <a:rPr lang="en-US" sz="2400" i="1" dirty="0">
                <a:solidFill>
                  <a:srgbClr val="000099"/>
                </a:solidFill>
              </a:rPr>
              <a:t>Initial Catalog=</a:t>
            </a:r>
            <a:r>
              <a:rPr lang="en-US" sz="2400" i="1" dirty="0" err="1">
                <a:solidFill>
                  <a:srgbClr val="000099"/>
                </a:solidFill>
              </a:rPr>
              <a:t>xtlab</a:t>
            </a:r>
            <a:r>
              <a:rPr lang="en-US" sz="2400" i="1" dirty="0">
                <a:solidFill>
                  <a:srgbClr val="000099"/>
                </a:solidFill>
              </a:rPr>
              <a:t>;</a:t>
            </a:r>
          </a:p>
          <a:p>
            <a:pPr marL="0" indent="0">
              <a:lnSpc>
                <a:spcPct val="110000"/>
              </a:lnSpc>
              <a:spcBef>
                <a:spcPts val="600"/>
              </a:spcBef>
              <a:spcAft>
                <a:spcPts val="600"/>
              </a:spcAft>
              <a:buNone/>
            </a:pPr>
            <a:r>
              <a:rPr lang="en-US" sz="2400" i="1" dirty="0">
                <a:solidFill>
                  <a:srgbClr val="000099"/>
                </a:solidFill>
              </a:rPr>
              <a:t>User ID=SA;</a:t>
            </a:r>
          </a:p>
          <a:p>
            <a:pPr marL="0" indent="0">
              <a:lnSpc>
                <a:spcPct val="110000"/>
              </a:lnSpc>
              <a:spcBef>
                <a:spcPts val="600"/>
              </a:spcBef>
              <a:spcAft>
                <a:spcPts val="600"/>
              </a:spcAft>
              <a:buNone/>
            </a:pPr>
            <a:r>
              <a:rPr lang="en-US" sz="2400" i="1" dirty="0">
                <a:solidFill>
                  <a:srgbClr val="000099"/>
                </a:solidFill>
              </a:rPr>
              <a:t>Password=Password123</a:t>
            </a:r>
            <a:r>
              <a:rPr lang="en-US" sz="2400" i="1" dirty="0"/>
              <a:t>”; </a:t>
            </a:r>
          </a:p>
          <a:p>
            <a:pPr marL="0" indent="0">
              <a:lnSpc>
                <a:spcPct val="110000"/>
              </a:lnSpc>
              <a:spcBef>
                <a:spcPts val="600"/>
              </a:spcBef>
              <a:spcAft>
                <a:spcPts val="600"/>
              </a:spcAft>
              <a:buNone/>
            </a:pPr>
            <a:r>
              <a:rPr lang="en-US" sz="2400" dirty="0" err="1"/>
              <a:t>SqlConnection</a:t>
            </a:r>
            <a:r>
              <a:rPr lang="en-US" sz="2400" dirty="0"/>
              <a:t> </a:t>
            </a:r>
            <a:r>
              <a:rPr lang="en-US" sz="2400" dirty="0">
                <a:solidFill>
                  <a:srgbClr val="000099"/>
                </a:solidFill>
              </a:rPr>
              <a:t>connection</a:t>
            </a:r>
            <a:r>
              <a:rPr lang="en-US" sz="2400" dirty="0"/>
              <a:t> = </a:t>
            </a:r>
            <a:r>
              <a:rPr lang="en-US" sz="2400" b="1" dirty="0">
                <a:solidFill>
                  <a:srgbClr val="FF0000"/>
                </a:solidFill>
              </a:rPr>
              <a:t>new</a:t>
            </a:r>
            <a:r>
              <a:rPr lang="en-US" sz="2400" dirty="0"/>
              <a:t> </a:t>
            </a:r>
            <a:r>
              <a:rPr lang="en-US" sz="2400" dirty="0" err="1"/>
              <a:t>SqlConnection</a:t>
            </a:r>
            <a:r>
              <a:rPr lang="en-US" sz="2400" dirty="0"/>
              <a:t>(</a:t>
            </a:r>
            <a:r>
              <a:rPr lang="en-US" sz="2400" dirty="0" err="1"/>
              <a:t>sqlconnectStr</a:t>
            </a:r>
            <a:r>
              <a:rPr lang="en-US" sz="2400" dirty="0"/>
              <a:t>); </a:t>
            </a:r>
            <a:r>
              <a:rPr lang="en-US" sz="2400" dirty="0" err="1"/>
              <a:t>connection.</a:t>
            </a:r>
            <a:r>
              <a:rPr lang="en-US" sz="2400" dirty="0" err="1">
                <a:solidFill>
                  <a:srgbClr val="000099"/>
                </a:solidFill>
              </a:rPr>
              <a:t>Open</a:t>
            </a:r>
            <a:r>
              <a:rPr lang="en-US" sz="2400" dirty="0"/>
              <a:t>(); </a:t>
            </a:r>
            <a:r>
              <a:rPr lang="en-US" sz="2400" b="1" dirty="0">
                <a:solidFill>
                  <a:srgbClr val="005426"/>
                </a:solidFill>
              </a:rPr>
              <a:t>// </a:t>
            </a:r>
            <a:r>
              <a:rPr lang="en-US" sz="2400" b="1" dirty="0" err="1">
                <a:solidFill>
                  <a:srgbClr val="005426"/>
                </a:solidFill>
              </a:rPr>
              <a:t>Mở</a:t>
            </a:r>
            <a:r>
              <a:rPr lang="en-US" sz="2400" b="1" dirty="0">
                <a:solidFill>
                  <a:srgbClr val="005426"/>
                </a:solidFill>
              </a:rPr>
              <a:t> </a:t>
            </a:r>
            <a:r>
              <a:rPr lang="en-US" sz="2400" b="1" dirty="0" err="1">
                <a:solidFill>
                  <a:srgbClr val="005426"/>
                </a:solidFill>
              </a:rPr>
              <a:t>kết</a:t>
            </a:r>
            <a:r>
              <a:rPr lang="en-US" sz="2400" b="1" dirty="0">
                <a:solidFill>
                  <a:srgbClr val="005426"/>
                </a:solidFill>
              </a:rPr>
              <a:t> </a:t>
            </a:r>
            <a:r>
              <a:rPr lang="en-US" sz="2400" b="1" dirty="0" err="1">
                <a:solidFill>
                  <a:srgbClr val="005426"/>
                </a:solidFill>
              </a:rPr>
              <a:t>nối</a:t>
            </a:r>
            <a:r>
              <a:rPr lang="en-US" sz="2400" b="1" dirty="0">
                <a:solidFill>
                  <a:srgbClr val="005426"/>
                </a:solidFill>
              </a:rPr>
              <a:t> </a:t>
            </a:r>
          </a:p>
          <a:p>
            <a:pPr marL="0" indent="0">
              <a:lnSpc>
                <a:spcPct val="110000"/>
              </a:lnSpc>
              <a:spcBef>
                <a:spcPts val="600"/>
              </a:spcBef>
              <a:spcAft>
                <a:spcPts val="600"/>
              </a:spcAft>
              <a:buNone/>
            </a:pPr>
            <a:r>
              <a:rPr lang="en-US" sz="2400" b="1" dirty="0">
                <a:solidFill>
                  <a:srgbClr val="005426"/>
                </a:solidFill>
              </a:rPr>
              <a:t>//</a:t>
            </a:r>
            <a:r>
              <a:rPr lang="en-US" sz="2400" b="1" dirty="0" err="1">
                <a:solidFill>
                  <a:srgbClr val="005426"/>
                </a:solidFill>
              </a:rPr>
              <a:t>Thực</a:t>
            </a:r>
            <a:r>
              <a:rPr lang="en-US" sz="2400" b="1" dirty="0">
                <a:solidFill>
                  <a:srgbClr val="005426"/>
                </a:solidFill>
              </a:rPr>
              <a:t> </a:t>
            </a:r>
            <a:r>
              <a:rPr lang="en-US" sz="2400" b="1" dirty="0" err="1">
                <a:solidFill>
                  <a:srgbClr val="005426"/>
                </a:solidFill>
              </a:rPr>
              <a:t>hiện</a:t>
            </a:r>
            <a:r>
              <a:rPr lang="en-US" sz="2400" b="1" dirty="0">
                <a:solidFill>
                  <a:srgbClr val="005426"/>
                </a:solidFill>
              </a:rPr>
              <a:t> </a:t>
            </a:r>
            <a:r>
              <a:rPr lang="en-US" sz="2400" b="1" dirty="0" err="1">
                <a:solidFill>
                  <a:srgbClr val="005426"/>
                </a:solidFill>
              </a:rPr>
              <a:t>các</a:t>
            </a:r>
            <a:r>
              <a:rPr lang="en-US" sz="2400" b="1" dirty="0">
                <a:solidFill>
                  <a:srgbClr val="005426"/>
                </a:solidFill>
              </a:rPr>
              <a:t> </a:t>
            </a:r>
            <a:r>
              <a:rPr lang="en-US" sz="2400" b="1" dirty="0" err="1">
                <a:solidFill>
                  <a:srgbClr val="005426"/>
                </a:solidFill>
              </a:rPr>
              <a:t>tác</a:t>
            </a:r>
            <a:r>
              <a:rPr lang="en-US" sz="2400" b="1" dirty="0">
                <a:solidFill>
                  <a:srgbClr val="005426"/>
                </a:solidFill>
              </a:rPr>
              <a:t> </a:t>
            </a:r>
            <a:r>
              <a:rPr lang="en-US" sz="2400" b="1" dirty="0" err="1">
                <a:solidFill>
                  <a:srgbClr val="005426"/>
                </a:solidFill>
              </a:rPr>
              <a:t>vụ</a:t>
            </a:r>
            <a:r>
              <a:rPr lang="en-US" sz="2400" b="1" dirty="0">
                <a:solidFill>
                  <a:srgbClr val="005426"/>
                </a:solidFill>
              </a:rPr>
              <a:t> </a:t>
            </a:r>
            <a:r>
              <a:rPr lang="en-US" sz="2400" b="1" dirty="0" err="1">
                <a:solidFill>
                  <a:srgbClr val="005426"/>
                </a:solidFill>
              </a:rPr>
              <a:t>truy</a:t>
            </a:r>
            <a:r>
              <a:rPr lang="en-US" sz="2400" b="1" dirty="0">
                <a:solidFill>
                  <a:srgbClr val="005426"/>
                </a:solidFill>
              </a:rPr>
              <a:t> </a:t>
            </a:r>
            <a:r>
              <a:rPr lang="en-US" sz="2400" b="1" dirty="0" err="1">
                <a:solidFill>
                  <a:srgbClr val="005426"/>
                </a:solidFill>
              </a:rPr>
              <a:t>vấn</a:t>
            </a:r>
            <a:r>
              <a:rPr lang="en-US" sz="2400" b="1" dirty="0">
                <a:solidFill>
                  <a:srgbClr val="005426"/>
                </a:solidFill>
              </a:rPr>
              <a:t> CSDL </a:t>
            </a:r>
          </a:p>
          <a:p>
            <a:pPr marL="0" indent="0">
              <a:lnSpc>
                <a:spcPct val="110000"/>
              </a:lnSpc>
              <a:spcBef>
                <a:spcPts val="600"/>
              </a:spcBef>
              <a:spcAft>
                <a:spcPts val="600"/>
              </a:spcAft>
              <a:buNone/>
            </a:pPr>
            <a:r>
              <a:rPr lang="en-US" sz="2400" dirty="0" err="1"/>
              <a:t>connection.</a:t>
            </a:r>
            <a:r>
              <a:rPr lang="en-US" sz="2400" dirty="0" err="1">
                <a:solidFill>
                  <a:srgbClr val="000099"/>
                </a:solidFill>
              </a:rPr>
              <a:t>Close</a:t>
            </a:r>
            <a:r>
              <a:rPr lang="en-US" sz="2400" dirty="0"/>
              <a:t>(); </a:t>
            </a:r>
            <a:r>
              <a:rPr lang="en-US" sz="2400" b="1" dirty="0">
                <a:solidFill>
                  <a:srgbClr val="005426"/>
                </a:solidFill>
              </a:rPr>
              <a:t>// </a:t>
            </a:r>
            <a:r>
              <a:rPr lang="en-US" sz="2400" b="1" dirty="0" err="1">
                <a:solidFill>
                  <a:srgbClr val="005426"/>
                </a:solidFill>
              </a:rPr>
              <a:t>Đóng</a:t>
            </a:r>
            <a:r>
              <a:rPr lang="en-US" sz="2400" b="1" dirty="0">
                <a:solidFill>
                  <a:srgbClr val="005426"/>
                </a:solidFill>
              </a:rPr>
              <a:t> </a:t>
            </a:r>
            <a:r>
              <a:rPr lang="en-US" sz="2400" b="1" dirty="0" err="1">
                <a:solidFill>
                  <a:srgbClr val="005426"/>
                </a:solidFill>
              </a:rPr>
              <a:t>kết</a:t>
            </a:r>
            <a:r>
              <a:rPr lang="en-US" sz="2400" b="1" dirty="0">
                <a:solidFill>
                  <a:srgbClr val="005426"/>
                </a:solidFill>
              </a:rPr>
              <a:t> </a:t>
            </a:r>
            <a:r>
              <a:rPr lang="en-US" sz="2400" b="1" dirty="0" err="1">
                <a:solidFill>
                  <a:srgbClr val="005426"/>
                </a:solidFill>
              </a:rPr>
              <a:t>nối</a:t>
            </a:r>
            <a:endParaRPr lang="en-US" sz="2400" b="1" dirty="0">
              <a:solidFill>
                <a:srgbClr val="005426"/>
              </a:solidFill>
            </a:endParaRPr>
          </a:p>
          <a:p>
            <a:pPr>
              <a:lnSpc>
                <a:spcPct val="110000"/>
              </a:lnSpc>
              <a:spcBef>
                <a:spcPts val="600"/>
              </a:spcBef>
              <a:spcAft>
                <a:spcPts val="600"/>
              </a:spcAft>
              <a:buFont typeface="Wingdings" pitchFamily="2" charset="2"/>
              <a:buChar char="þ"/>
            </a:pPr>
            <a:r>
              <a:rPr lang="en-US" sz="2400" dirty="0"/>
              <a:t> </a:t>
            </a:r>
            <a:r>
              <a:rPr lang="vi-VN" sz="2400" dirty="0"/>
              <a:t>Chuỗi kết nối (</a:t>
            </a:r>
            <a:r>
              <a:rPr lang="vi-VN" sz="2400" dirty="0">
                <a:solidFill>
                  <a:srgbClr val="000099"/>
                </a:solidFill>
              </a:rPr>
              <a:t>connection string</a:t>
            </a:r>
            <a:r>
              <a:rPr lang="vi-VN" sz="2400" dirty="0"/>
              <a:t>) là tham số để khởi tạo ra đối tượng </a:t>
            </a:r>
            <a:r>
              <a:rPr lang="vi-VN" sz="2400" b="1" dirty="0"/>
              <a:t>SqlConnection</a:t>
            </a:r>
            <a:r>
              <a:rPr lang="vi-VN" sz="2400" dirty="0"/>
              <a:t>, chuỗi này chứa các thông tin cơ bản để thực hiện kết nối đến một </a:t>
            </a:r>
            <a:r>
              <a:rPr lang="vi-VN" sz="2400" dirty="0">
                <a:solidFill>
                  <a:srgbClr val="000099"/>
                </a:solidFill>
              </a:rPr>
              <a:t>SQL Server</a:t>
            </a:r>
            <a:endParaRPr lang="en-US" sz="2200" b="1" dirty="0">
              <a:solidFill>
                <a:srgbClr val="000099"/>
              </a:solidFill>
            </a:endParaRP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29</a:t>
            </a:fld>
            <a:endParaRPr lang="en-US"/>
          </a:p>
        </p:txBody>
      </p:sp>
    </p:spTree>
    <p:extLst>
      <p:ext uri="{BB962C8B-B14F-4D97-AF65-F5344CB8AC3E}">
        <p14:creationId xmlns:p14="http://schemas.microsoft.com/office/powerpoint/2010/main" val="15938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Nội dung chính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30815065"/>
              </p:ext>
            </p:extLst>
          </p:nvPr>
        </p:nvGraphicFramePr>
        <p:xfrm>
          <a:off x="628650" y="1204913"/>
          <a:ext cx="7886700"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a:t>
            </a:fld>
            <a:endParaRPr lang="en-US"/>
          </a:p>
        </p:txBody>
      </p:sp>
    </p:spTree>
    <p:extLst>
      <p:ext uri="{BB962C8B-B14F-4D97-AF65-F5344CB8AC3E}">
        <p14:creationId xmlns:p14="http://schemas.microsoft.com/office/powerpoint/2010/main" val="10270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về Ado.net trong 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82978930"/>
              </p:ext>
            </p:extLst>
          </p:nvPr>
        </p:nvGraphicFramePr>
        <p:xfrm>
          <a:off x="132521" y="1285466"/>
          <a:ext cx="8401880" cy="4260332"/>
        </p:xfrm>
        <a:graphic>
          <a:graphicData uri="http://schemas.openxmlformats.org/drawingml/2006/table">
            <a:tbl>
              <a:tblPr>
                <a:tableStyleId>{5940675A-B579-460E-94D1-54222C63F5DA}</a:tableStyleId>
              </a:tblPr>
              <a:tblGrid>
                <a:gridCol w="2597427">
                  <a:extLst>
                    <a:ext uri="{9D8B030D-6E8A-4147-A177-3AD203B41FA5}">
                      <a16:colId xmlns:a16="http://schemas.microsoft.com/office/drawing/2014/main" val="20000"/>
                    </a:ext>
                  </a:extLst>
                </a:gridCol>
                <a:gridCol w="5804453">
                  <a:extLst>
                    <a:ext uri="{9D8B030D-6E8A-4147-A177-3AD203B41FA5}">
                      <a16:colId xmlns:a16="http://schemas.microsoft.com/office/drawing/2014/main" val="20001"/>
                    </a:ext>
                  </a:extLst>
                </a:gridCol>
              </a:tblGrid>
              <a:tr h="348860">
                <a:tc>
                  <a:txBody>
                    <a:bodyPr/>
                    <a:lstStyle/>
                    <a:p>
                      <a:pPr algn="l" fontAlgn="t"/>
                      <a:r>
                        <a:rPr lang="en-US" sz="1700" b="1">
                          <a:effectLst/>
                          <a:latin typeface="Tahoma" pitchFamily="34" charset="0"/>
                          <a:ea typeface="Tahoma" pitchFamily="34" charset="0"/>
                          <a:cs typeface="Tahoma" pitchFamily="34" charset="0"/>
                        </a:rPr>
                        <a:t>KEY</a:t>
                      </a:r>
                    </a:p>
                  </a:txBody>
                  <a:tcPr marL="84272" marR="84272" marT="42136" marB="42136"/>
                </a:tc>
                <a:tc>
                  <a:txBody>
                    <a:bodyPr/>
                    <a:lstStyle/>
                    <a:p>
                      <a:pPr algn="l" fontAlgn="t"/>
                      <a:r>
                        <a:rPr lang="en-US" sz="1700" b="1">
                          <a:effectLst/>
                          <a:latin typeface="Tahoma" pitchFamily="34" charset="0"/>
                          <a:ea typeface="Tahoma" pitchFamily="34" charset="0"/>
                          <a:cs typeface="Tahoma" pitchFamily="34" charset="0"/>
                        </a:rPr>
                        <a:t>Mô tả</a:t>
                      </a:r>
                    </a:p>
                  </a:txBody>
                  <a:tcPr marL="84272" marR="84272" marT="42136" marB="42136"/>
                </a:tc>
                <a:extLst>
                  <a:ext uri="{0D108BD9-81ED-4DB2-BD59-A6C34878D82A}">
                    <a16:rowId xmlns:a16="http://schemas.microsoft.com/office/drawing/2014/main" val="10000"/>
                  </a:ext>
                </a:extLst>
              </a:tr>
              <a:tr h="348860">
                <a:tc>
                  <a:txBody>
                    <a:bodyPr/>
                    <a:lstStyle/>
                    <a:p>
                      <a:pPr fontAlgn="t"/>
                      <a:r>
                        <a:rPr lang="en-US" sz="1700" b="1">
                          <a:effectLst/>
                          <a:latin typeface="Tahoma" pitchFamily="34" charset="0"/>
                          <a:ea typeface="Tahoma" pitchFamily="34" charset="0"/>
                          <a:cs typeface="Tahoma" pitchFamily="34" charset="0"/>
                        </a:rPr>
                        <a:t>Connect Timeout</a:t>
                      </a:r>
                    </a:p>
                  </a:txBody>
                  <a:tcPr marL="84272" marR="84272" marT="42136" marB="42136"/>
                </a:tc>
                <a:tc rowSpan="3">
                  <a:txBody>
                    <a:bodyPr/>
                    <a:lstStyle/>
                    <a:p>
                      <a:pPr fontAlgn="t"/>
                      <a:r>
                        <a:rPr lang="vi-VN" sz="1700">
                          <a:effectLst/>
                          <a:latin typeface="Tahoma" pitchFamily="34" charset="0"/>
                          <a:ea typeface="Tahoma" pitchFamily="34" charset="0"/>
                          <a:cs typeface="Tahoma" pitchFamily="34" charset="0"/>
                        </a:rPr>
                        <a:t>Số giây cố gắng kết nối trước khi phát sinh lỗi (mặc định 15s)</a:t>
                      </a:r>
                      <a:endParaRPr lang="vi-VN" sz="1700">
                        <a:solidFill>
                          <a:srgbClr val="5C0B26"/>
                        </a:solidFill>
                        <a:effectLst/>
                        <a:latin typeface="Tahoma" pitchFamily="34" charset="0"/>
                        <a:ea typeface="Tahoma" pitchFamily="34" charset="0"/>
                        <a:cs typeface="Tahoma" pitchFamily="34" charset="0"/>
                      </a:endParaRPr>
                    </a:p>
                  </a:txBody>
                  <a:tcPr marL="84272" marR="84272" marT="42136" marB="42136"/>
                </a:tc>
                <a:extLst>
                  <a:ext uri="{0D108BD9-81ED-4DB2-BD59-A6C34878D82A}">
                    <a16:rowId xmlns:a16="http://schemas.microsoft.com/office/drawing/2014/main" val="10001"/>
                  </a:ext>
                </a:extLst>
              </a:tr>
              <a:tr h="348860">
                <a:tc>
                  <a:txBody>
                    <a:bodyPr/>
                    <a:lstStyle/>
                    <a:p>
                      <a:pPr fontAlgn="t"/>
                      <a:r>
                        <a:rPr lang="en-US" sz="1700" b="1">
                          <a:effectLst/>
                          <a:latin typeface="Tahoma" pitchFamily="34" charset="0"/>
                          <a:ea typeface="Tahoma" pitchFamily="34" charset="0"/>
                          <a:cs typeface="Tahoma" pitchFamily="34" charset="0"/>
                        </a:rPr>
                        <a:t>Timeout</a:t>
                      </a:r>
                    </a:p>
                  </a:txBody>
                  <a:tcPr marL="84272" marR="84272" marT="42136" marB="42136"/>
                </a:tc>
                <a:tc vMerge="1">
                  <a:txBody>
                    <a:bodyPr/>
                    <a:lstStyle/>
                    <a:p>
                      <a:endParaRPr lang="en-US"/>
                    </a:p>
                  </a:txBody>
                  <a:tcPr/>
                </a:tc>
                <a:extLst>
                  <a:ext uri="{0D108BD9-81ED-4DB2-BD59-A6C34878D82A}">
                    <a16:rowId xmlns:a16="http://schemas.microsoft.com/office/drawing/2014/main" val="10002"/>
                  </a:ext>
                </a:extLst>
              </a:tr>
              <a:tr h="348860">
                <a:tc>
                  <a:txBody>
                    <a:bodyPr/>
                    <a:lstStyle/>
                    <a:p>
                      <a:pPr fontAlgn="t"/>
                      <a:r>
                        <a:rPr lang="en-US" sz="1700" b="1">
                          <a:effectLst/>
                          <a:latin typeface="Tahoma" pitchFamily="34" charset="0"/>
                          <a:ea typeface="Tahoma" pitchFamily="34" charset="0"/>
                          <a:cs typeface="Tahoma" pitchFamily="34" charset="0"/>
                        </a:rPr>
                        <a:t>Connection Timeout</a:t>
                      </a:r>
                    </a:p>
                  </a:txBody>
                  <a:tcPr marL="84272" marR="84272" marT="42136" marB="42136"/>
                </a:tc>
                <a:tc vMerge="1">
                  <a:txBody>
                    <a:bodyPr/>
                    <a:lstStyle/>
                    <a:p>
                      <a:endParaRPr lang="en-US"/>
                    </a:p>
                  </a:txBody>
                  <a:tcPr/>
                </a:tc>
                <a:extLst>
                  <a:ext uri="{0D108BD9-81ED-4DB2-BD59-A6C34878D82A}">
                    <a16:rowId xmlns:a16="http://schemas.microsoft.com/office/drawing/2014/main" val="10003"/>
                  </a:ext>
                </a:extLst>
              </a:tr>
              <a:tr h="348860">
                <a:tc>
                  <a:txBody>
                    <a:bodyPr/>
                    <a:lstStyle/>
                    <a:p>
                      <a:pPr fontAlgn="t"/>
                      <a:r>
                        <a:rPr lang="en-US" sz="1700" b="1">
                          <a:effectLst/>
                          <a:latin typeface="Tahoma" pitchFamily="34" charset="0"/>
                          <a:ea typeface="Tahoma" pitchFamily="34" charset="0"/>
                          <a:cs typeface="Tahoma" pitchFamily="34" charset="0"/>
                        </a:rPr>
                        <a:t>Data Source</a:t>
                      </a:r>
                    </a:p>
                  </a:txBody>
                  <a:tcPr marL="84272" marR="84272" marT="42136" marB="42136"/>
                </a:tc>
                <a:tc rowSpan="3">
                  <a:txBody>
                    <a:bodyPr/>
                    <a:lstStyle/>
                    <a:p>
                      <a:pPr fontAlgn="t"/>
                      <a:r>
                        <a:rPr lang="vi-VN" sz="1700" dirty="0">
                          <a:effectLst/>
                          <a:latin typeface="Tahoma" pitchFamily="34" charset="0"/>
                          <a:ea typeface="Tahoma" pitchFamily="34" charset="0"/>
                          <a:cs typeface="Tahoma" pitchFamily="34" charset="0"/>
                        </a:rPr>
                        <a:t>Key này dùng để gán địa chỉ mạng (tên máy hoặc IP hoặc domain) của SQL Server, hoặc là tên của</a:t>
                      </a:r>
                      <a:r>
                        <a:rPr lang="en-US" sz="1700" dirty="0">
                          <a:effectLst/>
                          <a:latin typeface="Tahoma" pitchFamily="34" charset="0"/>
                          <a:ea typeface="Tahoma" pitchFamily="34" charset="0"/>
                          <a:cs typeface="Tahoma" pitchFamily="34" charset="0"/>
                        </a:rPr>
                        <a:t> </a:t>
                      </a:r>
                      <a:r>
                        <a:rPr lang="en-US" sz="1700" dirty="0" err="1">
                          <a:effectLst/>
                          <a:latin typeface="Tahoma" pitchFamily="34" charset="0"/>
                          <a:ea typeface="Tahoma" pitchFamily="34" charset="0"/>
                          <a:cs typeface="Tahoma" pitchFamily="34" charset="0"/>
                        </a:rPr>
                        <a:t>người</a:t>
                      </a:r>
                      <a:r>
                        <a:rPr lang="en-US" sz="1700" dirty="0">
                          <a:effectLst/>
                          <a:latin typeface="Tahoma" pitchFamily="34" charset="0"/>
                          <a:ea typeface="Tahoma" pitchFamily="34" charset="0"/>
                          <a:cs typeface="Tahoma" pitchFamily="34" charset="0"/>
                        </a:rPr>
                        <a:t> </a:t>
                      </a:r>
                      <a:r>
                        <a:rPr lang="en-US" sz="1700" dirty="0" err="1">
                          <a:effectLst/>
                          <a:latin typeface="Tahoma" pitchFamily="34" charset="0"/>
                          <a:ea typeface="Tahoma" pitchFamily="34" charset="0"/>
                          <a:cs typeface="Tahoma" pitchFamily="34" charset="0"/>
                        </a:rPr>
                        <a:t>dùng</a:t>
                      </a:r>
                      <a:r>
                        <a:rPr lang="vi-VN" sz="1700" dirty="0">
                          <a:effectLst/>
                          <a:latin typeface="Tahoma" pitchFamily="34" charset="0"/>
                          <a:ea typeface="Tahoma" pitchFamily="34" charset="0"/>
                          <a:cs typeface="Tahoma" pitchFamily="34" charset="0"/>
                        </a:rPr>
                        <a:t> hiện hành đang chạy của SQL Server. Nếu muốn gán cổng thì sẽ thêm vào phía sau địa chỉ này ,port</a:t>
                      </a:r>
                      <a:endParaRPr lang="vi-VN" sz="1700" dirty="0">
                        <a:solidFill>
                          <a:srgbClr val="082E09"/>
                        </a:solidFill>
                        <a:effectLst/>
                        <a:latin typeface="Tahoma" pitchFamily="34" charset="0"/>
                        <a:ea typeface="Tahoma" pitchFamily="34" charset="0"/>
                        <a:cs typeface="Tahoma" pitchFamily="34" charset="0"/>
                      </a:endParaRPr>
                    </a:p>
                  </a:txBody>
                  <a:tcPr marL="84272" marR="84272" marT="42136" marB="42136"/>
                </a:tc>
                <a:extLst>
                  <a:ext uri="{0D108BD9-81ED-4DB2-BD59-A6C34878D82A}">
                    <a16:rowId xmlns:a16="http://schemas.microsoft.com/office/drawing/2014/main" val="10004"/>
                  </a:ext>
                </a:extLst>
              </a:tr>
              <a:tr h="348860">
                <a:tc>
                  <a:txBody>
                    <a:bodyPr/>
                    <a:lstStyle/>
                    <a:p>
                      <a:pPr fontAlgn="t"/>
                      <a:r>
                        <a:rPr lang="en-US" sz="1700" b="1">
                          <a:effectLst/>
                          <a:latin typeface="Tahoma" pitchFamily="34" charset="0"/>
                          <a:ea typeface="Tahoma" pitchFamily="34" charset="0"/>
                          <a:cs typeface="Tahoma" pitchFamily="34" charset="0"/>
                        </a:rPr>
                        <a:t>Server</a:t>
                      </a:r>
                    </a:p>
                  </a:txBody>
                  <a:tcPr marL="84272" marR="84272" marT="42136" marB="42136"/>
                </a:tc>
                <a:tc vMerge="1">
                  <a:txBody>
                    <a:bodyPr/>
                    <a:lstStyle/>
                    <a:p>
                      <a:endParaRPr lang="en-US"/>
                    </a:p>
                  </a:txBody>
                  <a:tcPr/>
                </a:tc>
                <a:extLst>
                  <a:ext uri="{0D108BD9-81ED-4DB2-BD59-A6C34878D82A}">
                    <a16:rowId xmlns:a16="http://schemas.microsoft.com/office/drawing/2014/main" val="10005"/>
                  </a:ext>
                </a:extLst>
              </a:tr>
              <a:tr h="348860">
                <a:tc>
                  <a:txBody>
                    <a:bodyPr/>
                    <a:lstStyle/>
                    <a:p>
                      <a:pPr fontAlgn="t"/>
                      <a:r>
                        <a:rPr lang="en-US" sz="1700" b="1">
                          <a:effectLst/>
                          <a:latin typeface="Tahoma" pitchFamily="34" charset="0"/>
                          <a:ea typeface="Tahoma" pitchFamily="34" charset="0"/>
                          <a:cs typeface="Tahoma" pitchFamily="34" charset="0"/>
                        </a:rPr>
                        <a:t>Address</a:t>
                      </a:r>
                    </a:p>
                  </a:txBody>
                  <a:tcPr marL="84272" marR="84272" marT="42136" marB="42136"/>
                </a:tc>
                <a:tc vMerge="1">
                  <a:txBody>
                    <a:bodyPr/>
                    <a:lstStyle/>
                    <a:p>
                      <a:endParaRPr lang="en-US"/>
                    </a:p>
                  </a:txBody>
                  <a:tcPr/>
                </a:tc>
                <a:extLst>
                  <a:ext uri="{0D108BD9-81ED-4DB2-BD59-A6C34878D82A}">
                    <a16:rowId xmlns:a16="http://schemas.microsoft.com/office/drawing/2014/main" val="10006"/>
                  </a:ext>
                </a:extLst>
              </a:tr>
              <a:tr h="348860">
                <a:tc>
                  <a:txBody>
                    <a:bodyPr/>
                    <a:lstStyle/>
                    <a:p>
                      <a:pPr fontAlgn="t"/>
                      <a:r>
                        <a:rPr lang="en-US" sz="1700" b="1">
                          <a:effectLst/>
                          <a:latin typeface="Tahoma" pitchFamily="34" charset="0"/>
                          <a:ea typeface="Tahoma" pitchFamily="34" charset="0"/>
                          <a:cs typeface="Tahoma" pitchFamily="34" charset="0"/>
                        </a:rPr>
                        <a:t>Database</a:t>
                      </a:r>
                    </a:p>
                  </a:txBody>
                  <a:tcPr marL="84272" marR="84272" marT="42136" marB="42136"/>
                </a:tc>
                <a:tc>
                  <a:txBody>
                    <a:bodyPr/>
                    <a:lstStyle/>
                    <a:p>
                      <a:pPr fontAlgn="t"/>
                      <a:r>
                        <a:rPr lang="en-US" sz="1700">
                          <a:effectLst/>
                          <a:latin typeface="Tahoma" pitchFamily="34" charset="0"/>
                          <a:ea typeface="Tahoma" pitchFamily="34" charset="0"/>
                          <a:cs typeface="Tahoma" pitchFamily="34" charset="0"/>
                        </a:rPr>
                        <a:t>Tên của Database</a:t>
                      </a:r>
                      <a:endParaRPr lang="en-US" sz="1700">
                        <a:solidFill>
                          <a:srgbClr val="0C5460"/>
                        </a:solidFill>
                        <a:effectLst/>
                        <a:latin typeface="Tahoma" pitchFamily="34" charset="0"/>
                        <a:ea typeface="Tahoma" pitchFamily="34" charset="0"/>
                        <a:cs typeface="Tahoma" pitchFamily="34" charset="0"/>
                      </a:endParaRPr>
                    </a:p>
                  </a:txBody>
                  <a:tcPr marL="84272" marR="84272" marT="42136" marB="42136"/>
                </a:tc>
                <a:extLst>
                  <a:ext uri="{0D108BD9-81ED-4DB2-BD59-A6C34878D82A}">
                    <a16:rowId xmlns:a16="http://schemas.microsoft.com/office/drawing/2014/main" val="10007"/>
                  </a:ext>
                </a:extLst>
              </a:tr>
              <a:tr h="348860">
                <a:tc>
                  <a:txBody>
                    <a:bodyPr/>
                    <a:lstStyle/>
                    <a:p>
                      <a:pPr fontAlgn="t"/>
                      <a:r>
                        <a:rPr lang="en-US" sz="1700" b="1">
                          <a:effectLst/>
                          <a:latin typeface="Tahoma" pitchFamily="34" charset="0"/>
                          <a:ea typeface="Tahoma" pitchFamily="34" charset="0"/>
                          <a:cs typeface="Tahoma" pitchFamily="34" charset="0"/>
                        </a:rPr>
                        <a:t>Password</a:t>
                      </a:r>
                    </a:p>
                  </a:txBody>
                  <a:tcPr marL="84272" marR="84272" marT="42136" marB="42136"/>
                </a:tc>
                <a:tc rowSpan="2">
                  <a:txBody>
                    <a:bodyPr/>
                    <a:lstStyle/>
                    <a:p>
                      <a:pPr fontAlgn="t"/>
                      <a:r>
                        <a:rPr lang="vi-VN" sz="1700">
                          <a:effectLst/>
                          <a:latin typeface="Tahoma" pitchFamily="34" charset="0"/>
                          <a:ea typeface="Tahoma" pitchFamily="34" charset="0"/>
                          <a:cs typeface="Tahoma" pitchFamily="34" charset="0"/>
                        </a:rPr>
                        <a:t>Password để kết nối</a:t>
                      </a:r>
                      <a:endParaRPr lang="vi-VN" sz="1700">
                        <a:solidFill>
                          <a:srgbClr val="5C0B26"/>
                        </a:solidFill>
                        <a:effectLst/>
                        <a:latin typeface="Tahoma" pitchFamily="34" charset="0"/>
                        <a:ea typeface="Tahoma" pitchFamily="34" charset="0"/>
                        <a:cs typeface="Tahoma" pitchFamily="34" charset="0"/>
                      </a:endParaRPr>
                    </a:p>
                  </a:txBody>
                  <a:tcPr marL="84272" marR="84272" marT="42136" marB="42136"/>
                </a:tc>
                <a:extLst>
                  <a:ext uri="{0D108BD9-81ED-4DB2-BD59-A6C34878D82A}">
                    <a16:rowId xmlns:a16="http://schemas.microsoft.com/office/drawing/2014/main" val="10008"/>
                  </a:ext>
                </a:extLst>
              </a:tr>
              <a:tr h="348860">
                <a:tc>
                  <a:txBody>
                    <a:bodyPr/>
                    <a:lstStyle/>
                    <a:p>
                      <a:pPr fontAlgn="t"/>
                      <a:r>
                        <a:rPr lang="en-US" sz="1700" b="1">
                          <a:effectLst/>
                          <a:latin typeface="Tahoma" pitchFamily="34" charset="0"/>
                          <a:ea typeface="Tahoma" pitchFamily="34" charset="0"/>
                          <a:cs typeface="Tahoma" pitchFamily="34" charset="0"/>
                        </a:rPr>
                        <a:t>PWD</a:t>
                      </a:r>
                    </a:p>
                  </a:txBody>
                  <a:tcPr marL="84272" marR="84272" marT="42136" marB="42136"/>
                </a:tc>
                <a:tc vMerge="1">
                  <a:txBody>
                    <a:bodyPr/>
                    <a:lstStyle/>
                    <a:p>
                      <a:endParaRPr lang="en-US"/>
                    </a:p>
                  </a:txBody>
                  <a:tcPr/>
                </a:tc>
                <a:extLst>
                  <a:ext uri="{0D108BD9-81ED-4DB2-BD59-A6C34878D82A}">
                    <a16:rowId xmlns:a16="http://schemas.microsoft.com/office/drawing/2014/main" val="10009"/>
                  </a:ext>
                </a:extLst>
              </a:tr>
              <a:tr h="348860">
                <a:tc>
                  <a:txBody>
                    <a:bodyPr/>
                    <a:lstStyle/>
                    <a:p>
                      <a:pPr fontAlgn="t"/>
                      <a:r>
                        <a:rPr lang="en-US" sz="1700" b="1">
                          <a:effectLst/>
                          <a:latin typeface="Tahoma" pitchFamily="34" charset="0"/>
                          <a:ea typeface="Tahoma" pitchFamily="34" charset="0"/>
                          <a:cs typeface="Tahoma" pitchFamily="34" charset="0"/>
                        </a:rPr>
                        <a:t>User ID</a:t>
                      </a:r>
                    </a:p>
                  </a:txBody>
                  <a:tcPr marL="84272" marR="84272" marT="42136" marB="42136"/>
                </a:tc>
                <a:tc rowSpan="2">
                  <a:txBody>
                    <a:bodyPr/>
                    <a:lstStyle/>
                    <a:p>
                      <a:pPr fontAlgn="t"/>
                      <a:r>
                        <a:rPr lang="vi-VN" sz="1700">
                          <a:effectLst/>
                          <a:latin typeface="Tahoma" pitchFamily="34" charset="0"/>
                          <a:ea typeface="Tahoma" pitchFamily="34" charset="0"/>
                          <a:cs typeface="Tahoma" pitchFamily="34" charset="0"/>
                        </a:rPr>
                        <a:t>Tài khoản (account) dùng để đăng nhập</a:t>
                      </a:r>
                      <a:endParaRPr lang="vi-VN" sz="1700">
                        <a:solidFill>
                          <a:srgbClr val="082E09"/>
                        </a:solidFill>
                        <a:effectLst/>
                        <a:latin typeface="Tahoma" pitchFamily="34" charset="0"/>
                        <a:ea typeface="Tahoma" pitchFamily="34" charset="0"/>
                        <a:cs typeface="Tahoma" pitchFamily="34" charset="0"/>
                      </a:endParaRPr>
                    </a:p>
                  </a:txBody>
                  <a:tcPr marL="84272" marR="84272" marT="42136" marB="42136"/>
                </a:tc>
                <a:extLst>
                  <a:ext uri="{0D108BD9-81ED-4DB2-BD59-A6C34878D82A}">
                    <a16:rowId xmlns:a16="http://schemas.microsoft.com/office/drawing/2014/main" val="10010"/>
                  </a:ext>
                </a:extLst>
              </a:tr>
              <a:tr h="348860">
                <a:tc>
                  <a:txBody>
                    <a:bodyPr/>
                    <a:lstStyle/>
                    <a:p>
                      <a:pPr fontAlgn="t"/>
                      <a:r>
                        <a:rPr lang="en-US" sz="1700" b="1" dirty="0">
                          <a:effectLst/>
                          <a:latin typeface="Tahoma" pitchFamily="34" charset="0"/>
                          <a:ea typeface="Tahoma" pitchFamily="34" charset="0"/>
                          <a:cs typeface="Tahoma" pitchFamily="34" charset="0"/>
                        </a:rPr>
                        <a:t>UID</a:t>
                      </a:r>
                    </a:p>
                  </a:txBody>
                  <a:tcPr marL="84272" marR="84272" marT="42136" marB="42136"/>
                </a:tc>
                <a:tc vMerge="1">
                  <a:txBody>
                    <a:bodyPr/>
                    <a:lstStyle/>
                    <a:p>
                      <a:endParaRPr lang="en-US"/>
                    </a:p>
                  </a:txBody>
                  <a:tcPr/>
                </a:tc>
                <a:extLst>
                  <a:ext uri="{0D108BD9-81ED-4DB2-BD59-A6C34878D82A}">
                    <a16:rowId xmlns:a16="http://schemas.microsoft.com/office/drawing/2014/main" val="10011"/>
                  </a:ext>
                </a:extLst>
              </a:tr>
            </a:tbl>
          </a:graphicData>
        </a:graphic>
      </p:graphicFrame>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30</a:t>
            </a:fld>
            <a:endParaRPr lang="en-US"/>
          </a:p>
        </p:txBody>
      </p:sp>
    </p:spTree>
    <p:extLst>
      <p:ext uri="{BB962C8B-B14F-4D97-AF65-F5344CB8AC3E}">
        <p14:creationId xmlns:p14="http://schemas.microsoft.com/office/powerpoint/2010/main" val="3024059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a:t>SqlConnection</a:t>
            </a:r>
            <a:r>
              <a:rPr lang="en-US" dirty="0"/>
              <a:t> StringBuilder</a:t>
            </a:r>
          </a:p>
        </p:txBody>
      </p:sp>
      <p:sp>
        <p:nvSpPr>
          <p:cNvPr id="3" name="Content Placeholder 2"/>
          <p:cNvSpPr>
            <a:spLocks noGrp="1"/>
          </p:cNvSpPr>
          <p:nvPr>
            <p:ph idx="1"/>
          </p:nvPr>
        </p:nvSpPr>
        <p:spPr>
          <a:xfrm>
            <a:off x="162232" y="1204962"/>
            <a:ext cx="8353118" cy="4972001"/>
          </a:xfrm>
        </p:spPr>
        <p:txBody>
          <a:bodyPr>
            <a:noAutofit/>
          </a:bodyPr>
          <a:lstStyle/>
          <a:p>
            <a:pPr marL="0" indent="0">
              <a:lnSpc>
                <a:spcPct val="100000"/>
              </a:lnSpc>
              <a:spcBef>
                <a:spcPts val="600"/>
              </a:spcBef>
              <a:buNone/>
            </a:pPr>
            <a:r>
              <a:rPr lang="vi-VN" sz="2400" b="1" dirty="0"/>
              <a:t>SqlConnectionStringBuilder</a:t>
            </a:r>
          </a:p>
          <a:p>
            <a:pPr marL="0" indent="0">
              <a:lnSpc>
                <a:spcPct val="100000"/>
              </a:lnSpc>
              <a:spcBef>
                <a:spcPts val="600"/>
              </a:spcBef>
              <a:buNone/>
            </a:pPr>
            <a:r>
              <a:rPr lang="vi-VN" sz="2000" dirty="0"/>
              <a:t>SqlConnectionStringBuilder stringBuilder = </a:t>
            </a:r>
            <a:r>
              <a:rPr lang="vi-VN" sz="2000" b="1" dirty="0">
                <a:solidFill>
                  <a:srgbClr val="FF0000"/>
                </a:solidFill>
              </a:rPr>
              <a:t>new</a:t>
            </a:r>
            <a:r>
              <a:rPr lang="vi-VN" sz="2000" dirty="0"/>
              <a:t> SqlConnectionStringBuilder();</a:t>
            </a:r>
          </a:p>
          <a:p>
            <a:pPr marL="0" indent="0">
              <a:lnSpc>
                <a:spcPct val="100000"/>
              </a:lnSpc>
              <a:spcBef>
                <a:spcPts val="600"/>
              </a:spcBef>
              <a:buNone/>
            </a:pPr>
            <a:r>
              <a:rPr lang="vi-VN" sz="2000" dirty="0"/>
              <a:t>stringBuilder["</a:t>
            </a:r>
            <a:r>
              <a:rPr lang="vi-VN" sz="2000" b="1" dirty="0">
                <a:solidFill>
                  <a:srgbClr val="000099"/>
                </a:solidFill>
              </a:rPr>
              <a:t>Server</a:t>
            </a:r>
            <a:r>
              <a:rPr lang="vi-VN" sz="2000" dirty="0"/>
              <a:t>"]     = "</a:t>
            </a:r>
            <a:r>
              <a:rPr lang="vi-VN" sz="2000" b="1" dirty="0">
                <a:solidFill>
                  <a:srgbClr val="000099"/>
                </a:solidFill>
              </a:rPr>
              <a:t>127.0.0.1,1433</a:t>
            </a:r>
            <a:r>
              <a:rPr lang="vi-VN" sz="2000" dirty="0"/>
              <a:t>";</a:t>
            </a:r>
          </a:p>
          <a:p>
            <a:pPr marL="0" indent="0">
              <a:lnSpc>
                <a:spcPct val="100000"/>
              </a:lnSpc>
              <a:spcBef>
                <a:spcPts val="600"/>
              </a:spcBef>
              <a:buNone/>
            </a:pPr>
            <a:r>
              <a:rPr lang="vi-VN" sz="2000" dirty="0"/>
              <a:t>stringBuilder["</a:t>
            </a:r>
            <a:r>
              <a:rPr lang="vi-VN" sz="2000" b="1" dirty="0">
                <a:solidFill>
                  <a:srgbClr val="000099"/>
                </a:solidFill>
              </a:rPr>
              <a:t>Database</a:t>
            </a:r>
            <a:r>
              <a:rPr lang="vi-VN" sz="2000" dirty="0"/>
              <a:t>"]   = "</a:t>
            </a:r>
            <a:r>
              <a:rPr lang="vi-VN" sz="2000" b="1" dirty="0">
                <a:solidFill>
                  <a:srgbClr val="000099"/>
                </a:solidFill>
              </a:rPr>
              <a:t>xtlab</a:t>
            </a:r>
            <a:r>
              <a:rPr lang="vi-VN" sz="2000" dirty="0"/>
              <a:t>";</a:t>
            </a:r>
          </a:p>
          <a:p>
            <a:pPr marL="0" indent="0">
              <a:lnSpc>
                <a:spcPct val="100000"/>
              </a:lnSpc>
              <a:spcBef>
                <a:spcPts val="600"/>
              </a:spcBef>
              <a:buNone/>
            </a:pPr>
            <a:r>
              <a:rPr lang="vi-VN" sz="2000" dirty="0"/>
              <a:t>stringBuilder["</a:t>
            </a:r>
            <a:r>
              <a:rPr lang="vi-VN" sz="2000" b="1" dirty="0">
                <a:solidFill>
                  <a:srgbClr val="000099"/>
                </a:solidFill>
              </a:rPr>
              <a:t>User</a:t>
            </a:r>
            <a:r>
              <a:rPr lang="vi-VN" sz="2000" dirty="0"/>
              <a:t> </a:t>
            </a:r>
            <a:r>
              <a:rPr lang="vi-VN" sz="2000" b="1" dirty="0">
                <a:solidFill>
                  <a:srgbClr val="000099"/>
                </a:solidFill>
              </a:rPr>
              <a:t>Id</a:t>
            </a:r>
            <a:r>
              <a:rPr lang="vi-VN" sz="2000" dirty="0"/>
              <a:t>"]    = "</a:t>
            </a:r>
            <a:r>
              <a:rPr lang="vi-VN" sz="2000" b="1" dirty="0">
                <a:solidFill>
                  <a:srgbClr val="000099"/>
                </a:solidFill>
              </a:rPr>
              <a:t>SA</a:t>
            </a:r>
            <a:r>
              <a:rPr lang="vi-VN" sz="2000" dirty="0"/>
              <a:t>";</a:t>
            </a:r>
          </a:p>
          <a:p>
            <a:pPr marL="0" indent="0">
              <a:lnSpc>
                <a:spcPct val="100000"/>
              </a:lnSpc>
              <a:spcBef>
                <a:spcPts val="600"/>
              </a:spcBef>
              <a:buNone/>
            </a:pPr>
            <a:r>
              <a:rPr lang="vi-VN" sz="2000" dirty="0"/>
              <a:t>stringBuilder["</a:t>
            </a:r>
            <a:r>
              <a:rPr lang="vi-VN" sz="2000" b="1" dirty="0">
                <a:solidFill>
                  <a:srgbClr val="000099"/>
                </a:solidFill>
              </a:rPr>
              <a:t>Password</a:t>
            </a:r>
            <a:r>
              <a:rPr lang="vi-VN" sz="2000" dirty="0"/>
              <a:t>"]   = "</a:t>
            </a:r>
            <a:r>
              <a:rPr lang="vi-VN" sz="2000" b="1" dirty="0">
                <a:solidFill>
                  <a:srgbClr val="000099"/>
                </a:solidFill>
              </a:rPr>
              <a:t>Password123</a:t>
            </a:r>
            <a:r>
              <a:rPr lang="vi-VN" sz="2000" dirty="0"/>
              <a:t>";</a:t>
            </a:r>
          </a:p>
          <a:p>
            <a:pPr marL="0" indent="0">
              <a:lnSpc>
                <a:spcPct val="100000"/>
              </a:lnSpc>
              <a:spcBef>
                <a:spcPts val="600"/>
              </a:spcBef>
              <a:buNone/>
            </a:pPr>
            <a:r>
              <a:rPr lang="vi-VN" sz="2000" b="1" dirty="0">
                <a:solidFill>
                  <a:srgbClr val="FF0000"/>
                </a:solidFill>
              </a:rPr>
              <a:t>string</a:t>
            </a:r>
            <a:r>
              <a:rPr lang="vi-VN" sz="2000" dirty="0"/>
              <a:t> sqlConnectStr  = </a:t>
            </a:r>
            <a:r>
              <a:rPr lang="en-US" sz="2000" dirty="0"/>
              <a:t> </a:t>
            </a:r>
            <a:r>
              <a:rPr lang="vi-VN" sz="2000" dirty="0"/>
              <a:t>stringBuilder.ToString();</a:t>
            </a:r>
          </a:p>
          <a:p>
            <a:pPr marL="0" indent="0">
              <a:lnSpc>
                <a:spcPct val="100000"/>
              </a:lnSpc>
              <a:spcBef>
                <a:spcPts val="600"/>
              </a:spcBef>
              <a:buNone/>
            </a:pPr>
            <a:r>
              <a:rPr lang="vi-VN" sz="2000" b="1" dirty="0">
                <a:solidFill>
                  <a:srgbClr val="FF0000"/>
                </a:solidFill>
              </a:rPr>
              <a:t>using</a:t>
            </a:r>
            <a:r>
              <a:rPr lang="vi-VN" sz="2000" dirty="0"/>
              <a:t>(SqlConnection connection = </a:t>
            </a:r>
            <a:r>
              <a:rPr lang="vi-VN" sz="2000" b="1" dirty="0">
                <a:solidFill>
                  <a:srgbClr val="FF0000"/>
                </a:solidFill>
              </a:rPr>
              <a:t>new</a:t>
            </a:r>
            <a:r>
              <a:rPr lang="vi-VN" sz="2000" dirty="0"/>
              <a:t> SqlConnection(sqlConnectStr))</a:t>
            </a:r>
          </a:p>
          <a:p>
            <a:pPr marL="0" indent="0">
              <a:lnSpc>
                <a:spcPct val="100000"/>
              </a:lnSpc>
              <a:spcBef>
                <a:spcPts val="600"/>
              </a:spcBef>
              <a:buNone/>
            </a:pPr>
            <a:r>
              <a:rPr lang="vi-VN" sz="2000" dirty="0"/>
              <a:t>{  connection.</a:t>
            </a:r>
            <a:r>
              <a:rPr lang="vi-VN" sz="2000" dirty="0">
                <a:solidFill>
                  <a:srgbClr val="000099"/>
                </a:solidFill>
              </a:rPr>
              <a:t>Open</a:t>
            </a:r>
            <a:r>
              <a:rPr lang="vi-VN" sz="2000" dirty="0"/>
              <a:t>();</a:t>
            </a:r>
          </a:p>
          <a:p>
            <a:pPr marL="0" indent="0">
              <a:lnSpc>
                <a:spcPct val="100000"/>
              </a:lnSpc>
              <a:spcBef>
                <a:spcPts val="600"/>
              </a:spcBef>
              <a:buNone/>
            </a:pPr>
            <a:r>
              <a:rPr lang="vi-VN" sz="2000" dirty="0"/>
              <a:t>    </a:t>
            </a:r>
            <a:r>
              <a:rPr lang="vi-VN" sz="2000" b="1" dirty="0">
                <a:solidFill>
                  <a:srgbClr val="005426"/>
                </a:solidFill>
              </a:rPr>
              <a:t>// Thực hiện  các tác vụ</a:t>
            </a:r>
            <a:endParaRPr lang="en-US" sz="2000" b="1" dirty="0">
              <a:solidFill>
                <a:srgbClr val="005426"/>
              </a:solidFill>
            </a:endParaRPr>
          </a:p>
          <a:p>
            <a:pPr marL="0" indent="0">
              <a:lnSpc>
                <a:spcPct val="100000"/>
              </a:lnSpc>
              <a:spcBef>
                <a:spcPts val="600"/>
              </a:spcBef>
              <a:buNone/>
            </a:pPr>
            <a:r>
              <a:rPr lang="vi-VN" sz="2000" dirty="0"/>
              <a:t>}</a:t>
            </a:r>
            <a:endParaRPr lang="en-US" sz="20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31</a:t>
            </a:fld>
            <a:endParaRPr lang="en-US"/>
          </a:p>
        </p:txBody>
      </p:sp>
    </p:spTree>
    <p:extLst>
      <p:ext uri="{BB962C8B-B14F-4D97-AF65-F5344CB8AC3E}">
        <p14:creationId xmlns:p14="http://schemas.microsoft.com/office/powerpoint/2010/main" val="2007965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về Ado.net trong C#</a:t>
            </a:r>
          </a:p>
        </p:txBody>
      </p:sp>
      <p:sp>
        <p:nvSpPr>
          <p:cNvPr id="3" name="Content Placeholder 2"/>
          <p:cNvSpPr>
            <a:spLocks noGrp="1"/>
          </p:cNvSpPr>
          <p:nvPr>
            <p:ph idx="1"/>
          </p:nvPr>
        </p:nvSpPr>
        <p:spPr>
          <a:xfrm>
            <a:off x="162232" y="1059188"/>
            <a:ext cx="8353118" cy="4972001"/>
          </a:xfrm>
        </p:spPr>
        <p:txBody>
          <a:bodyPr>
            <a:normAutofit/>
          </a:bodyPr>
          <a:lstStyle/>
          <a:p>
            <a:pPr>
              <a:lnSpc>
                <a:spcPct val="110000"/>
              </a:lnSpc>
              <a:spcBef>
                <a:spcPts val="600"/>
              </a:spcBef>
            </a:pPr>
            <a:r>
              <a:rPr lang="vi-VN" sz="2000" b="1"/>
              <a:t>Một số phương thức, thuộc tính SqlConnection</a:t>
            </a:r>
            <a:endParaRPr lang="en-US" sz="2000" b="1"/>
          </a:p>
          <a:p>
            <a:pPr>
              <a:lnSpc>
                <a:spcPct val="110000"/>
              </a:lnSpc>
              <a:spcBef>
                <a:spcPts val="600"/>
              </a:spcBef>
            </a:pPr>
            <a:endParaRPr lang="en-US" sz="24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32</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360463779"/>
              </p:ext>
            </p:extLst>
          </p:nvPr>
        </p:nvGraphicFramePr>
        <p:xfrm>
          <a:off x="238539" y="1484245"/>
          <a:ext cx="8905461" cy="4704519"/>
        </p:xfrm>
        <a:graphic>
          <a:graphicData uri="http://schemas.openxmlformats.org/drawingml/2006/table">
            <a:tbl>
              <a:tblPr>
                <a:tableStyleId>{5940675A-B579-460E-94D1-54222C63F5DA}</a:tableStyleId>
              </a:tblPr>
              <a:tblGrid>
                <a:gridCol w="2597426">
                  <a:extLst>
                    <a:ext uri="{9D8B030D-6E8A-4147-A177-3AD203B41FA5}">
                      <a16:colId xmlns:a16="http://schemas.microsoft.com/office/drawing/2014/main" val="20000"/>
                    </a:ext>
                  </a:extLst>
                </a:gridCol>
                <a:gridCol w="6308035">
                  <a:extLst>
                    <a:ext uri="{9D8B030D-6E8A-4147-A177-3AD203B41FA5}">
                      <a16:colId xmlns:a16="http://schemas.microsoft.com/office/drawing/2014/main" val="20001"/>
                    </a:ext>
                  </a:extLst>
                </a:gridCol>
              </a:tblGrid>
              <a:tr h="1950006">
                <a:tc>
                  <a:txBody>
                    <a:bodyPr/>
                    <a:lstStyle/>
                    <a:p>
                      <a:pPr fontAlgn="t"/>
                      <a:r>
                        <a:rPr lang="en-US" sz="2000" b="1">
                          <a:effectLst/>
                          <a:latin typeface="Tahoma" pitchFamily="34" charset="0"/>
                          <a:ea typeface="Tahoma" pitchFamily="34" charset="0"/>
                          <a:cs typeface="Tahoma" pitchFamily="34" charset="0"/>
                        </a:rPr>
                        <a:t>State</a:t>
                      </a:r>
                    </a:p>
                  </a:txBody>
                  <a:tcPr marL="48746" marR="48746" marT="24373" marB="24373"/>
                </a:tc>
                <a:tc>
                  <a:txBody>
                    <a:bodyPr/>
                    <a:lstStyle/>
                    <a:p>
                      <a:pPr fontAlgn="t">
                        <a:buFont typeface="Arial"/>
                        <a:buNone/>
                      </a:pPr>
                      <a:r>
                        <a:rPr lang="vi-VN" sz="2000">
                          <a:solidFill>
                            <a:srgbClr val="000099"/>
                          </a:solidFill>
                          <a:effectLst/>
                          <a:latin typeface="Tahoma" pitchFamily="34" charset="0"/>
                          <a:ea typeface="Tahoma" pitchFamily="34" charset="0"/>
                          <a:cs typeface="Tahoma" pitchFamily="34" charset="0"/>
                        </a:rPr>
                        <a:t>ConnectionState</a:t>
                      </a:r>
                      <a:r>
                        <a:rPr lang="vi-VN" sz="2000">
                          <a:effectLst/>
                          <a:latin typeface="Tahoma" pitchFamily="34" charset="0"/>
                          <a:ea typeface="Tahoma" pitchFamily="34" charset="0"/>
                          <a:cs typeface="Tahoma" pitchFamily="34" charset="0"/>
                        </a:rPr>
                        <a:t> trạng thái kết nối</a:t>
                      </a:r>
                      <a:r>
                        <a:rPr lang="en-US" sz="2000" baseline="0">
                          <a:effectLst/>
                          <a:latin typeface="Tahoma" pitchFamily="34" charset="0"/>
                          <a:ea typeface="Tahoma" pitchFamily="34" charset="0"/>
                          <a:cs typeface="Tahoma" pitchFamily="34" charset="0"/>
                        </a:rPr>
                        <a:t> </a:t>
                      </a:r>
                      <a:r>
                        <a:rPr lang="vi-VN" sz="2000">
                          <a:solidFill>
                            <a:srgbClr val="000099"/>
                          </a:solidFill>
                          <a:effectLst/>
                          <a:latin typeface="Tahoma" pitchFamily="34" charset="0"/>
                          <a:ea typeface="Tahoma" pitchFamily="34" charset="0"/>
                          <a:cs typeface="Tahoma" pitchFamily="34" charset="0"/>
                        </a:rPr>
                        <a:t>ConnectionState.Closed</a:t>
                      </a:r>
                      <a:r>
                        <a:rPr lang="vi-VN" sz="2000">
                          <a:effectLst/>
                          <a:latin typeface="Tahoma" pitchFamily="34" charset="0"/>
                          <a:ea typeface="Tahoma" pitchFamily="34" charset="0"/>
                          <a:cs typeface="Tahoma" pitchFamily="34" charset="0"/>
                        </a:rPr>
                        <a:t> kết nối đã đóng</a:t>
                      </a:r>
                    </a:p>
                    <a:p>
                      <a:pPr fontAlgn="t">
                        <a:buFont typeface="Arial"/>
                        <a:buNone/>
                      </a:pPr>
                      <a:r>
                        <a:rPr lang="vi-VN" sz="2000">
                          <a:solidFill>
                            <a:srgbClr val="000099"/>
                          </a:solidFill>
                          <a:effectLst/>
                          <a:latin typeface="Tahoma" pitchFamily="34" charset="0"/>
                          <a:ea typeface="Tahoma" pitchFamily="34" charset="0"/>
                          <a:cs typeface="Tahoma" pitchFamily="34" charset="0"/>
                        </a:rPr>
                        <a:t>ConnectionState.Connecting</a:t>
                      </a:r>
                      <a:r>
                        <a:rPr lang="vi-VN" sz="2000">
                          <a:effectLst/>
                          <a:latin typeface="Tahoma" pitchFamily="34" charset="0"/>
                          <a:ea typeface="Tahoma" pitchFamily="34" charset="0"/>
                          <a:cs typeface="Tahoma" pitchFamily="34" charset="0"/>
                        </a:rPr>
                        <a:t> đang kết nối</a:t>
                      </a:r>
                    </a:p>
                    <a:p>
                      <a:pPr fontAlgn="t">
                        <a:buFont typeface="Arial"/>
                        <a:buNone/>
                      </a:pPr>
                      <a:r>
                        <a:rPr lang="vi-VN" sz="2000">
                          <a:solidFill>
                            <a:srgbClr val="000099"/>
                          </a:solidFill>
                          <a:effectLst/>
                          <a:latin typeface="Tahoma" pitchFamily="34" charset="0"/>
                          <a:ea typeface="Tahoma" pitchFamily="34" charset="0"/>
                          <a:cs typeface="Tahoma" pitchFamily="34" charset="0"/>
                        </a:rPr>
                        <a:t>ConnectionState.Executing</a:t>
                      </a:r>
                      <a:r>
                        <a:rPr lang="vi-VN" sz="2000">
                          <a:effectLst/>
                          <a:latin typeface="Tahoma" pitchFamily="34" charset="0"/>
                          <a:ea typeface="Tahoma" pitchFamily="34" charset="0"/>
                          <a:cs typeface="Tahoma" pitchFamily="34" charset="0"/>
                        </a:rPr>
                        <a:t> đang thi hành lệnh nào đó</a:t>
                      </a:r>
                    </a:p>
                    <a:p>
                      <a:pPr fontAlgn="t">
                        <a:buFont typeface="Arial"/>
                        <a:buNone/>
                      </a:pPr>
                      <a:r>
                        <a:rPr lang="vi-VN" sz="2000">
                          <a:solidFill>
                            <a:srgbClr val="000099"/>
                          </a:solidFill>
                          <a:effectLst/>
                          <a:latin typeface="Tahoma" pitchFamily="34" charset="0"/>
                          <a:ea typeface="Tahoma" pitchFamily="34" charset="0"/>
                          <a:cs typeface="Tahoma" pitchFamily="34" charset="0"/>
                        </a:rPr>
                        <a:t>ConnectionState.Fetching</a:t>
                      </a:r>
                      <a:r>
                        <a:rPr lang="vi-VN" sz="2000">
                          <a:effectLst/>
                          <a:latin typeface="Tahoma" pitchFamily="34" charset="0"/>
                          <a:ea typeface="Tahoma" pitchFamily="34" charset="0"/>
                          <a:cs typeface="Tahoma" pitchFamily="34" charset="0"/>
                        </a:rPr>
                        <a:t> đang nhận dữ liệu về</a:t>
                      </a:r>
                    </a:p>
                    <a:p>
                      <a:pPr fontAlgn="t">
                        <a:buFont typeface="Arial"/>
                        <a:buNone/>
                      </a:pPr>
                      <a:r>
                        <a:rPr lang="vi-VN" sz="2000">
                          <a:solidFill>
                            <a:srgbClr val="000099"/>
                          </a:solidFill>
                          <a:effectLst/>
                          <a:latin typeface="Tahoma" pitchFamily="34" charset="0"/>
                          <a:ea typeface="Tahoma" pitchFamily="34" charset="0"/>
                          <a:cs typeface="Tahoma" pitchFamily="34" charset="0"/>
                        </a:rPr>
                        <a:t>ConnectionState.Open</a:t>
                      </a:r>
                      <a:r>
                        <a:rPr lang="vi-VN" sz="2000">
                          <a:effectLst/>
                          <a:latin typeface="Tahoma" pitchFamily="34" charset="0"/>
                          <a:ea typeface="Tahoma" pitchFamily="34" charset="0"/>
                          <a:cs typeface="Tahoma" pitchFamily="34" charset="0"/>
                        </a:rPr>
                        <a:t> kết nối đang mở</a:t>
                      </a:r>
                    </a:p>
                  </a:txBody>
                  <a:tcPr marL="48746" marR="48746" marT="24373" marB="24373"/>
                </a:tc>
                <a:extLst>
                  <a:ext uri="{0D108BD9-81ED-4DB2-BD59-A6C34878D82A}">
                    <a16:rowId xmlns:a16="http://schemas.microsoft.com/office/drawing/2014/main" val="10000"/>
                  </a:ext>
                </a:extLst>
              </a:tr>
              <a:tr h="409639">
                <a:tc>
                  <a:txBody>
                    <a:bodyPr/>
                    <a:lstStyle/>
                    <a:p>
                      <a:pPr fontAlgn="t"/>
                      <a:r>
                        <a:rPr lang="en-US" sz="2000" b="1">
                          <a:effectLst/>
                          <a:latin typeface="Tahoma" pitchFamily="34" charset="0"/>
                          <a:ea typeface="Tahoma" pitchFamily="34" charset="0"/>
                          <a:cs typeface="Tahoma" pitchFamily="34" charset="0"/>
                        </a:rPr>
                        <a:t>Database</a:t>
                      </a:r>
                    </a:p>
                  </a:txBody>
                  <a:tcPr marL="48746" marR="48746" marT="24373" marB="24373"/>
                </a:tc>
                <a:tc>
                  <a:txBody>
                    <a:bodyPr/>
                    <a:lstStyle/>
                    <a:p>
                      <a:pPr fontAlgn="t"/>
                      <a:r>
                        <a:rPr lang="en-US" sz="2000">
                          <a:effectLst/>
                          <a:latin typeface="Tahoma" pitchFamily="34" charset="0"/>
                          <a:ea typeface="Tahoma" pitchFamily="34" charset="0"/>
                          <a:cs typeface="Tahoma" pitchFamily="34" charset="0"/>
                        </a:rPr>
                        <a:t>Trả về tên Database - sau khi kết nối mở</a:t>
                      </a:r>
                    </a:p>
                  </a:txBody>
                  <a:tcPr marL="48746" marR="48746" marT="24373" marB="24373"/>
                </a:tc>
                <a:extLst>
                  <a:ext uri="{0D108BD9-81ED-4DB2-BD59-A6C34878D82A}">
                    <a16:rowId xmlns:a16="http://schemas.microsoft.com/office/drawing/2014/main" val="10001"/>
                  </a:ext>
                </a:extLst>
              </a:tr>
              <a:tr h="1115957">
                <a:tc>
                  <a:txBody>
                    <a:bodyPr/>
                    <a:lstStyle/>
                    <a:p>
                      <a:pPr fontAlgn="t"/>
                      <a:r>
                        <a:rPr lang="en-US" sz="2000" b="1" dirty="0" err="1">
                          <a:effectLst/>
                          <a:latin typeface="Tahoma" pitchFamily="34" charset="0"/>
                          <a:ea typeface="Tahoma" pitchFamily="34" charset="0"/>
                          <a:cs typeface="Tahoma" pitchFamily="34" charset="0"/>
                        </a:rPr>
                        <a:t>StatisticsEnabled</a:t>
                      </a:r>
                      <a:endParaRPr lang="en-US" sz="2000" b="1" dirty="0">
                        <a:effectLst/>
                        <a:latin typeface="Tahoma" pitchFamily="34" charset="0"/>
                        <a:ea typeface="Tahoma" pitchFamily="34" charset="0"/>
                        <a:cs typeface="Tahoma" pitchFamily="34" charset="0"/>
                      </a:endParaRPr>
                    </a:p>
                  </a:txBody>
                  <a:tcPr marL="48746" marR="48746" marT="24373" marB="24373"/>
                </a:tc>
                <a:tc>
                  <a:txBody>
                    <a:bodyPr/>
                    <a:lstStyle/>
                    <a:p>
                      <a:pPr fontAlgn="t"/>
                      <a:r>
                        <a:rPr lang="vi-VN" sz="2000" dirty="0">
                          <a:effectLst/>
                          <a:latin typeface="Tahoma" pitchFamily="34" charset="0"/>
                          <a:ea typeface="Tahoma" pitchFamily="34" charset="0"/>
                          <a:cs typeface="Tahoma" pitchFamily="34" charset="0"/>
                        </a:rPr>
                        <a:t>Mặc định là </a:t>
                      </a:r>
                      <a:r>
                        <a:rPr lang="vi-VN" sz="2000" dirty="0">
                          <a:solidFill>
                            <a:srgbClr val="FF0000"/>
                          </a:solidFill>
                          <a:effectLst/>
                          <a:latin typeface="Tahoma" pitchFamily="34" charset="0"/>
                          <a:ea typeface="Tahoma" pitchFamily="34" charset="0"/>
                          <a:cs typeface="Tahoma" pitchFamily="34" charset="0"/>
                        </a:rPr>
                        <a:t>false</a:t>
                      </a:r>
                      <a:r>
                        <a:rPr lang="vi-VN" sz="2000" dirty="0">
                          <a:effectLst/>
                          <a:latin typeface="Tahoma" pitchFamily="34" charset="0"/>
                          <a:ea typeface="Tahoma" pitchFamily="34" charset="0"/>
                          <a:cs typeface="Tahoma" pitchFamily="34" charset="0"/>
                        </a:rPr>
                        <a:t>, nếu thiết lập bằng </a:t>
                      </a:r>
                      <a:r>
                        <a:rPr lang="vi-VN" sz="2000" dirty="0">
                          <a:solidFill>
                            <a:srgbClr val="FF0000"/>
                          </a:solidFill>
                          <a:effectLst/>
                          <a:latin typeface="Tahoma" pitchFamily="34" charset="0"/>
                          <a:ea typeface="Tahoma" pitchFamily="34" charset="0"/>
                          <a:cs typeface="Tahoma" pitchFamily="34" charset="0"/>
                        </a:rPr>
                        <a:t>true</a:t>
                      </a:r>
                      <a:r>
                        <a:rPr lang="vi-VN" sz="2000" dirty="0">
                          <a:effectLst/>
                          <a:latin typeface="Tahoma" pitchFamily="34" charset="0"/>
                          <a:ea typeface="Tahoma" pitchFamily="34" charset="0"/>
                          <a:cs typeface="Tahoma" pitchFamily="34" charset="0"/>
                        </a:rPr>
                        <a:t> </a:t>
                      </a:r>
                      <a:r>
                        <a:rPr lang="en-US" sz="2000" dirty="0" err="1">
                          <a:effectLst/>
                          <a:latin typeface="Tahoma" pitchFamily="34" charset="0"/>
                          <a:ea typeface="Tahoma" pitchFamily="34" charset="0"/>
                          <a:cs typeface="Tahoma" pitchFamily="34" charset="0"/>
                        </a:rPr>
                        <a:t>sẽ</a:t>
                      </a:r>
                      <a:r>
                        <a:rPr lang="en-US" sz="2000" baseline="0" dirty="0">
                          <a:effectLst/>
                          <a:latin typeface="Tahoma" pitchFamily="34" charset="0"/>
                          <a:ea typeface="Tahoma" pitchFamily="34" charset="0"/>
                          <a:cs typeface="Tahoma" pitchFamily="34" charset="0"/>
                        </a:rPr>
                        <a:t> </a:t>
                      </a:r>
                      <a:r>
                        <a:rPr lang="vi-VN" sz="2000" dirty="0">
                          <a:effectLst/>
                          <a:latin typeface="Tahoma" pitchFamily="34" charset="0"/>
                          <a:ea typeface="Tahoma" pitchFamily="34" charset="0"/>
                          <a:cs typeface="Tahoma" pitchFamily="34" charset="0"/>
                        </a:rPr>
                        <a:t>cho phép thu thập thông tin về kết nối. Để lấy thông tin th</a:t>
                      </a:r>
                      <a:r>
                        <a:rPr lang="en-US" sz="2000" dirty="0">
                          <a:effectLst/>
                          <a:latin typeface="Tahoma" pitchFamily="34" charset="0"/>
                          <a:ea typeface="Tahoma" pitchFamily="34" charset="0"/>
                          <a:cs typeface="Tahoma" pitchFamily="34" charset="0"/>
                        </a:rPr>
                        <a:t>u</a:t>
                      </a:r>
                      <a:r>
                        <a:rPr lang="vi-VN" sz="2000" dirty="0">
                          <a:effectLst/>
                          <a:latin typeface="Tahoma" pitchFamily="34" charset="0"/>
                          <a:ea typeface="Tahoma" pitchFamily="34" charset="0"/>
                          <a:cs typeface="Tahoma" pitchFamily="34" charset="0"/>
                        </a:rPr>
                        <a:t> thập </a:t>
                      </a:r>
                      <a:r>
                        <a:rPr lang="en-US" sz="2000" dirty="0">
                          <a:effectLst/>
                          <a:latin typeface="Tahoma" pitchFamily="34" charset="0"/>
                          <a:ea typeface="Tahoma" pitchFamily="34" charset="0"/>
                          <a:cs typeface="Tahoma" pitchFamily="34" charset="0"/>
                        </a:rPr>
                        <a:t>ta</a:t>
                      </a:r>
                      <a:r>
                        <a:rPr lang="en-US" sz="2000" baseline="0" dirty="0">
                          <a:effectLst/>
                          <a:latin typeface="Tahoma" pitchFamily="34" charset="0"/>
                          <a:ea typeface="Tahoma" pitchFamily="34" charset="0"/>
                          <a:cs typeface="Tahoma" pitchFamily="34" charset="0"/>
                        </a:rPr>
                        <a:t> </a:t>
                      </a:r>
                      <a:r>
                        <a:rPr lang="en-US" sz="2000" baseline="0" dirty="0" err="1">
                          <a:effectLst/>
                          <a:latin typeface="Tahoma" pitchFamily="34" charset="0"/>
                          <a:ea typeface="Tahoma" pitchFamily="34" charset="0"/>
                          <a:cs typeface="Tahoma" pitchFamily="34" charset="0"/>
                        </a:rPr>
                        <a:t>sử</a:t>
                      </a:r>
                      <a:r>
                        <a:rPr lang="en-US" sz="2000" baseline="0" dirty="0">
                          <a:effectLst/>
                          <a:latin typeface="Tahoma" pitchFamily="34" charset="0"/>
                          <a:ea typeface="Tahoma" pitchFamily="34" charset="0"/>
                          <a:cs typeface="Tahoma" pitchFamily="34" charset="0"/>
                        </a:rPr>
                        <a:t> </a:t>
                      </a:r>
                      <a:r>
                        <a:rPr lang="en-US" sz="2000" baseline="0" dirty="0" err="1">
                          <a:effectLst/>
                          <a:latin typeface="Tahoma" pitchFamily="34" charset="0"/>
                          <a:ea typeface="Tahoma" pitchFamily="34" charset="0"/>
                          <a:cs typeface="Tahoma" pitchFamily="34" charset="0"/>
                        </a:rPr>
                        <a:t>dụng</a:t>
                      </a:r>
                      <a:r>
                        <a:rPr lang="en-US" sz="2000" baseline="0" dirty="0">
                          <a:effectLst/>
                          <a:latin typeface="Tahoma" pitchFamily="34" charset="0"/>
                          <a:ea typeface="Tahoma" pitchFamily="34" charset="0"/>
                          <a:cs typeface="Tahoma" pitchFamily="34" charset="0"/>
                        </a:rPr>
                        <a:t> </a:t>
                      </a:r>
                      <a:r>
                        <a:rPr lang="vi-VN" sz="2000" dirty="0">
                          <a:effectLst/>
                          <a:latin typeface="Tahoma" pitchFamily="34" charset="0"/>
                          <a:ea typeface="Tahoma" pitchFamily="34" charset="0"/>
                          <a:cs typeface="Tahoma" pitchFamily="34" charset="0"/>
                        </a:rPr>
                        <a:t>phương thức </a:t>
                      </a:r>
                      <a:r>
                        <a:rPr lang="vi-VN" sz="2000" dirty="0">
                          <a:solidFill>
                            <a:srgbClr val="000099"/>
                          </a:solidFill>
                          <a:effectLst/>
                          <a:latin typeface="Tahoma" pitchFamily="34" charset="0"/>
                          <a:ea typeface="Tahoma" pitchFamily="34" charset="0"/>
                          <a:cs typeface="Tahoma" pitchFamily="34" charset="0"/>
                        </a:rPr>
                        <a:t>RetrieveStatistics</a:t>
                      </a:r>
                      <a:r>
                        <a:rPr lang="vi-VN" sz="2000" dirty="0">
                          <a:effectLst/>
                          <a:latin typeface="Tahoma" pitchFamily="34" charset="0"/>
                          <a:ea typeface="Tahoma" pitchFamily="34" charset="0"/>
                          <a:cs typeface="Tahoma" pitchFamily="34" charset="0"/>
                        </a:rPr>
                        <a:t>()</a:t>
                      </a:r>
                    </a:p>
                  </a:txBody>
                  <a:tcPr marL="48746" marR="48746" marT="24373" marB="24373"/>
                </a:tc>
                <a:extLst>
                  <a:ext uri="{0D108BD9-81ED-4DB2-BD59-A6C34878D82A}">
                    <a16:rowId xmlns:a16="http://schemas.microsoft.com/office/drawing/2014/main" val="10002"/>
                  </a:ext>
                </a:extLst>
              </a:tr>
              <a:tr h="409639">
                <a:tc>
                  <a:txBody>
                    <a:bodyPr/>
                    <a:lstStyle/>
                    <a:p>
                      <a:pPr fontAlgn="t"/>
                      <a:r>
                        <a:rPr lang="en-US" sz="2000" b="1">
                          <a:effectLst/>
                          <a:latin typeface="Tahoma" pitchFamily="34" charset="0"/>
                          <a:ea typeface="Tahoma" pitchFamily="34" charset="0"/>
                          <a:cs typeface="Tahoma" pitchFamily="34" charset="0"/>
                        </a:rPr>
                        <a:t>Open()</a:t>
                      </a:r>
                    </a:p>
                  </a:txBody>
                  <a:tcPr marL="48746" marR="48746" marT="24373" marB="24373"/>
                </a:tc>
                <a:tc>
                  <a:txBody>
                    <a:bodyPr/>
                    <a:lstStyle/>
                    <a:p>
                      <a:pPr fontAlgn="t"/>
                      <a:r>
                        <a:rPr lang="en-US" sz="2000">
                          <a:effectLst/>
                          <a:latin typeface="Tahoma" pitchFamily="34" charset="0"/>
                          <a:ea typeface="Tahoma" pitchFamily="34" charset="0"/>
                          <a:cs typeface="Tahoma" pitchFamily="34" charset="0"/>
                        </a:rPr>
                        <a:t>Mở kết nối</a:t>
                      </a:r>
                    </a:p>
                  </a:txBody>
                  <a:tcPr marL="48746" marR="48746" marT="24373" marB="24373"/>
                </a:tc>
                <a:extLst>
                  <a:ext uri="{0D108BD9-81ED-4DB2-BD59-A6C34878D82A}">
                    <a16:rowId xmlns:a16="http://schemas.microsoft.com/office/drawing/2014/main" val="10003"/>
                  </a:ext>
                </a:extLst>
              </a:tr>
              <a:tr h="409639">
                <a:tc>
                  <a:txBody>
                    <a:bodyPr/>
                    <a:lstStyle/>
                    <a:p>
                      <a:pPr fontAlgn="t"/>
                      <a:r>
                        <a:rPr lang="en-US" sz="2000" b="1">
                          <a:effectLst/>
                          <a:latin typeface="Tahoma" pitchFamily="34" charset="0"/>
                          <a:ea typeface="Tahoma" pitchFamily="34" charset="0"/>
                          <a:cs typeface="Tahoma" pitchFamily="34" charset="0"/>
                        </a:rPr>
                        <a:t>Close()</a:t>
                      </a:r>
                    </a:p>
                  </a:txBody>
                  <a:tcPr marL="48746" marR="48746" marT="24373" marB="24373"/>
                </a:tc>
                <a:tc>
                  <a:txBody>
                    <a:bodyPr/>
                    <a:lstStyle/>
                    <a:p>
                      <a:pPr fontAlgn="t"/>
                      <a:r>
                        <a:rPr lang="en-US" sz="2000">
                          <a:effectLst/>
                          <a:latin typeface="Tahoma" pitchFamily="34" charset="0"/>
                          <a:ea typeface="Tahoma" pitchFamily="34" charset="0"/>
                          <a:cs typeface="Tahoma" pitchFamily="34" charset="0"/>
                        </a:rPr>
                        <a:t>Đóng kết nối</a:t>
                      </a:r>
                    </a:p>
                  </a:txBody>
                  <a:tcPr marL="48746" marR="48746" marT="24373" marB="24373"/>
                </a:tc>
                <a:extLst>
                  <a:ext uri="{0D108BD9-81ED-4DB2-BD59-A6C34878D82A}">
                    <a16:rowId xmlns:a16="http://schemas.microsoft.com/office/drawing/2014/main" val="10004"/>
                  </a:ext>
                </a:extLst>
              </a:tr>
              <a:tr h="409639">
                <a:tc>
                  <a:txBody>
                    <a:bodyPr/>
                    <a:lstStyle/>
                    <a:p>
                      <a:pPr fontAlgn="t"/>
                      <a:r>
                        <a:rPr lang="en-US" sz="2000" b="1">
                          <a:effectLst/>
                          <a:latin typeface="Tahoma" pitchFamily="34" charset="0"/>
                          <a:ea typeface="Tahoma" pitchFamily="34" charset="0"/>
                          <a:cs typeface="Tahoma" pitchFamily="34" charset="0"/>
                        </a:rPr>
                        <a:t>CreateCommand()</a:t>
                      </a:r>
                    </a:p>
                  </a:txBody>
                  <a:tcPr marL="48746" marR="48746" marT="24373" marB="24373"/>
                </a:tc>
                <a:tc>
                  <a:txBody>
                    <a:bodyPr/>
                    <a:lstStyle/>
                    <a:p>
                      <a:pPr fontAlgn="t"/>
                      <a:r>
                        <a:rPr lang="vi-VN" sz="2000" dirty="0">
                          <a:effectLst/>
                          <a:latin typeface="Tahoma" pitchFamily="34" charset="0"/>
                          <a:ea typeface="Tahoma" pitchFamily="34" charset="0"/>
                          <a:cs typeface="Tahoma" pitchFamily="34" charset="0"/>
                        </a:rPr>
                        <a:t>Tạo đối tượng SqlCommand để thực hiện các lệnh SQL</a:t>
                      </a:r>
                    </a:p>
                  </a:txBody>
                  <a:tcPr marL="48746" marR="48746" marT="24373" marB="24373"/>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2324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Homework</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spcBef>
                <a:spcPts val="600"/>
              </a:spcBef>
            </a:pPr>
            <a:r>
              <a:rPr lang="en-US" sz="2600" b="1"/>
              <a:t>Bài tập về nhà.</a:t>
            </a:r>
          </a:p>
          <a:p>
            <a:pPr>
              <a:lnSpc>
                <a:spcPct val="110000"/>
              </a:lnSpc>
              <a:spcBef>
                <a:spcPts val="600"/>
              </a:spcBef>
            </a:pPr>
            <a:r>
              <a:rPr lang="en-US" sz="2600"/>
              <a:t>Viết chương trình copy file Sử dụng FileStream trong C#</a:t>
            </a:r>
          </a:p>
          <a:p>
            <a:pPr>
              <a:lnSpc>
                <a:spcPct val="110000"/>
              </a:lnSpc>
              <a:spcBef>
                <a:spcPts val="600"/>
              </a:spcBef>
            </a:pPr>
            <a:r>
              <a:rPr lang="en-US" sz="2600"/>
              <a:t>Viết chương trình copy thư mục sử dụng FileStream trong C#</a:t>
            </a:r>
          </a:p>
          <a:p>
            <a:pPr>
              <a:lnSpc>
                <a:spcPct val="110000"/>
              </a:lnSpc>
              <a:spcBef>
                <a:spcPts val="600"/>
              </a:spcBef>
            </a:pPr>
            <a:r>
              <a:rPr lang="en-US" sz="2600"/>
              <a:t>Public boolean copyFile(String source, String dest, boolean moved)</a:t>
            </a:r>
          </a:p>
          <a:p>
            <a:pPr>
              <a:lnSpc>
                <a:spcPct val="110000"/>
              </a:lnSpc>
              <a:spcBef>
                <a:spcPts val="600"/>
              </a:spcBef>
            </a:pPr>
            <a:r>
              <a:rPr lang="en-US" sz="2600"/>
              <a:t>Public boolean copyFolder(String source, String dest, boolean moved)</a:t>
            </a:r>
            <a:endParaRPr lang="vi-VN" sz="2200"/>
          </a:p>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33</a:t>
            </a:fld>
            <a:endParaRPr lang="en-US"/>
          </a:p>
        </p:txBody>
      </p:sp>
    </p:spTree>
    <p:extLst>
      <p:ext uri="{BB962C8B-B14F-4D97-AF65-F5344CB8AC3E}">
        <p14:creationId xmlns:p14="http://schemas.microsoft.com/office/powerpoint/2010/main" val="216438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chor="ctr">
            <a:normAutofit/>
          </a:bodyPr>
          <a:lstStyle/>
          <a:p>
            <a:pPr marL="0" indent="0" algn="ctr">
              <a:buNone/>
            </a:pPr>
            <a:r>
              <a:rPr lang="en-US" sz="16600" dirty="0"/>
              <a:t>Q &amp; A</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34</a:t>
            </a:fld>
            <a:endParaRPr lang="en-US"/>
          </a:p>
        </p:txBody>
      </p:sp>
    </p:spTree>
    <p:extLst>
      <p:ext uri="{BB962C8B-B14F-4D97-AF65-F5344CB8AC3E}">
        <p14:creationId xmlns:p14="http://schemas.microsoft.com/office/powerpoint/2010/main" val="167489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spcBef>
                <a:spcPts val="600"/>
              </a:spcBef>
            </a:pPr>
            <a:r>
              <a:rPr lang="vi-VN" sz="2600" b="1" dirty="0"/>
              <a:t>Khái niệm về stream</a:t>
            </a:r>
          </a:p>
          <a:p>
            <a:pPr>
              <a:lnSpc>
                <a:spcPct val="110000"/>
              </a:lnSpc>
              <a:spcBef>
                <a:spcPts val="600"/>
              </a:spcBef>
            </a:pPr>
            <a:r>
              <a:rPr lang="vi-VN" sz="2200" dirty="0"/>
              <a:t>Một luồng (</a:t>
            </a:r>
            <a:r>
              <a:rPr lang="vi-VN" sz="2200" b="1" dirty="0"/>
              <a:t>stream</a:t>
            </a:r>
            <a:r>
              <a:rPr lang="vi-VN" sz="2200" dirty="0"/>
              <a:t>) là một đối tượng được sử dụng để truyền dữ liệu. Khi dữ liệu truyền từ các nguồn bên ngoài vào ứng dụng </a:t>
            </a:r>
            <a:r>
              <a:rPr lang="en-US" sz="2200" dirty="0">
                <a:sym typeface="Wingdings" panose="05000000000000000000" pitchFamily="2" charset="2"/>
              </a:rPr>
              <a:t> </a:t>
            </a:r>
            <a:r>
              <a:rPr lang="vi-VN" sz="2200" b="1" dirty="0"/>
              <a:t>đọc stream</a:t>
            </a:r>
            <a:r>
              <a:rPr lang="vi-VN" sz="2200" dirty="0"/>
              <a:t>, và khi dữ liệu truyền từ chương trình ra nguồn bên ngoài </a:t>
            </a:r>
            <a:r>
              <a:rPr lang="en-US" sz="2200" dirty="0">
                <a:sym typeface="Wingdings" panose="05000000000000000000" pitchFamily="2" charset="2"/>
              </a:rPr>
              <a:t> </a:t>
            </a:r>
            <a:r>
              <a:rPr lang="vi-VN" sz="2200" b="1" dirty="0"/>
              <a:t>ghi stream</a:t>
            </a:r>
            <a:r>
              <a:rPr lang="vi-VN" sz="2200" dirty="0"/>
              <a:t>.</a:t>
            </a:r>
          </a:p>
          <a:p>
            <a:pPr>
              <a:lnSpc>
                <a:spcPct val="110000"/>
              </a:lnSpc>
              <a:spcBef>
                <a:spcPts val="600"/>
              </a:spcBef>
            </a:pPr>
            <a:r>
              <a:rPr lang="vi-VN" sz="2200" dirty="0"/>
              <a:t>Nguồn bên ngoài thường là các </a:t>
            </a:r>
            <a:r>
              <a:rPr lang="vi-VN" sz="2200" b="1" dirty="0"/>
              <a:t>file</a:t>
            </a:r>
            <a:r>
              <a:rPr lang="vi-VN" sz="2200" dirty="0"/>
              <a:t>, tuy nhiên tổng quát </a:t>
            </a:r>
            <a:r>
              <a:rPr lang="en-US" sz="2200" dirty="0" err="1"/>
              <a:t>quá</a:t>
            </a:r>
            <a:r>
              <a:rPr lang="en-US" sz="2200" dirty="0"/>
              <a:t> </a:t>
            </a:r>
            <a:r>
              <a:rPr lang="en-US" sz="2200" dirty="0" err="1"/>
              <a:t>trình</a:t>
            </a:r>
            <a:r>
              <a:rPr lang="vi-VN" sz="2200" dirty="0"/>
              <a:t> đọc/ghi dữ liệu thông qua một </a:t>
            </a:r>
            <a:r>
              <a:rPr lang="vi-VN" sz="2200" b="1" dirty="0"/>
              <a:t>giao thức mạng </a:t>
            </a:r>
            <a:r>
              <a:rPr lang="vi-VN" sz="2200" dirty="0"/>
              <a:t>để trao đổi dữ liệu với một máy remote khác</a:t>
            </a:r>
            <a:r>
              <a:rPr lang="en-US" sz="2200" dirty="0"/>
              <a:t>…</a:t>
            </a:r>
          </a:p>
          <a:p>
            <a:pPr>
              <a:lnSpc>
                <a:spcPct val="110000"/>
              </a:lnSpc>
              <a:spcBef>
                <a:spcPts val="600"/>
              </a:spcBef>
            </a:pPr>
            <a:r>
              <a:rPr lang="vi-VN" sz="2200" dirty="0"/>
              <a:t>Một số </a:t>
            </a:r>
            <a:r>
              <a:rPr lang="vi-VN" sz="2200" b="1" dirty="0"/>
              <a:t>stream</a:t>
            </a:r>
            <a:r>
              <a:rPr lang="vi-VN" sz="2200" dirty="0"/>
              <a:t> chỉ cho đọc, một số chỉ cho ghi, một số lại cho phép truy cập nhẫu nhiên chứ không chỉ truy cập tuần tự (cho phép thay đổi vị trí con trỏ đọc dữ liệu trong luồng)</a:t>
            </a: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4</a:t>
            </a:fld>
            <a:endParaRPr lang="en-US"/>
          </a:p>
        </p:txBody>
      </p:sp>
    </p:spTree>
    <p:extLst>
      <p:ext uri="{BB962C8B-B14F-4D97-AF65-F5344CB8AC3E}">
        <p14:creationId xmlns:p14="http://schemas.microsoft.com/office/powerpoint/2010/main" val="164337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spcBef>
                <a:spcPts val="600"/>
              </a:spcBef>
            </a:pPr>
            <a:r>
              <a:rPr lang="vi-VN" sz="2200" b="1" dirty="0"/>
              <a:t>Stream</a:t>
            </a:r>
            <a:r>
              <a:rPr lang="vi-VN" sz="2200" dirty="0"/>
              <a:t> là một </a:t>
            </a:r>
            <a:r>
              <a:rPr lang="vi-VN" sz="2200" b="1" dirty="0"/>
              <a:t>class</a:t>
            </a:r>
            <a:r>
              <a:rPr lang="vi-VN" sz="2200" dirty="0"/>
              <a:t> nó mô phỏng một dòng các </a:t>
            </a:r>
            <a:r>
              <a:rPr lang="vi-VN" sz="2200" b="1" dirty="0"/>
              <a:t>byte</a:t>
            </a:r>
            <a:r>
              <a:rPr lang="vi-VN" sz="2200" dirty="0"/>
              <a:t> được sắp hàng một cách </a:t>
            </a:r>
            <a:r>
              <a:rPr lang="en-US" sz="2200" dirty="0" err="1"/>
              <a:t>tuần</a:t>
            </a:r>
            <a:r>
              <a:rPr lang="en-US" sz="2200" dirty="0"/>
              <a:t> </a:t>
            </a:r>
            <a:r>
              <a:rPr lang="en-US" sz="2200" dirty="0" err="1"/>
              <a:t>tự</a:t>
            </a:r>
            <a:r>
              <a:rPr lang="vi-VN" sz="2200" dirty="0"/>
              <a:t>. Chẳng hạn như việc truyền tải dữ liệu trên mạng các dữ liệu truyền đi là dòng các </a:t>
            </a:r>
            <a:r>
              <a:rPr lang="vi-VN" sz="2200" b="1" dirty="0"/>
              <a:t>byte</a:t>
            </a:r>
            <a:r>
              <a:rPr lang="vi-VN" sz="2200" dirty="0"/>
              <a:t> liên tiếp nhau từ byte đầu tiên cho tới các byte cuối cùng.</a:t>
            </a:r>
            <a:endParaRPr lang="en-US" sz="2200" dirty="0"/>
          </a:p>
          <a:p>
            <a:pPr>
              <a:lnSpc>
                <a:spcPct val="110000"/>
              </a:lnSpc>
              <a:spcBef>
                <a:spcPts val="600"/>
              </a:spcBef>
            </a:pPr>
            <a:r>
              <a:rPr lang="vi-VN" sz="2200" dirty="0"/>
              <a:t>Thư viện</a:t>
            </a:r>
            <a:r>
              <a:rPr lang="vi-VN" sz="2200" b="1" dirty="0"/>
              <a:t> .NET </a:t>
            </a:r>
            <a:r>
              <a:rPr lang="vi-VN" sz="2200" dirty="0"/>
              <a:t>cung cấp lớp cơ sở </a:t>
            </a:r>
            <a:r>
              <a:rPr lang="vi-VN" sz="2200" b="1" dirty="0"/>
              <a:t>System.IO.Stream</a:t>
            </a:r>
            <a:r>
              <a:rPr lang="vi-VN" sz="2200" dirty="0"/>
              <a:t> để hỗ trợ</a:t>
            </a:r>
            <a:r>
              <a:rPr lang="en-US" sz="2200" dirty="0"/>
              <a:t> </a:t>
            </a:r>
            <a:r>
              <a:rPr lang="en-US" sz="2200" dirty="0" err="1"/>
              <a:t>cho</a:t>
            </a:r>
            <a:r>
              <a:rPr lang="vi-VN" sz="2200" dirty="0"/>
              <a:t> việc đọc ghi các byte dữ liệu với các stream, từ lớp cơ sở này </a:t>
            </a:r>
            <a:r>
              <a:rPr lang="en-US" sz="2200" dirty="0"/>
              <a:t>ta </a:t>
            </a:r>
            <a:r>
              <a:rPr lang="en-US" sz="2200" dirty="0" err="1"/>
              <a:t>có</a:t>
            </a:r>
            <a:r>
              <a:rPr lang="en-US" sz="2200" dirty="0"/>
              <a:t> </a:t>
            </a:r>
            <a:r>
              <a:rPr lang="en-US" sz="2200" dirty="0" err="1"/>
              <a:t>các</a:t>
            </a:r>
            <a:r>
              <a:rPr lang="en-US" sz="2200" dirty="0"/>
              <a:t> </a:t>
            </a:r>
            <a:r>
              <a:rPr lang="en-US" sz="2200" dirty="0" err="1"/>
              <a:t>lớp</a:t>
            </a:r>
            <a:r>
              <a:rPr lang="en-US" sz="2200" dirty="0"/>
              <a:t> </a:t>
            </a:r>
            <a:r>
              <a:rPr lang="vi-VN" sz="2200" dirty="0"/>
              <a:t>kế thừa</a:t>
            </a:r>
            <a:r>
              <a:rPr lang="en-US" sz="2200" dirty="0"/>
              <a:t> </a:t>
            </a:r>
            <a:r>
              <a:rPr lang="vi-VN" sz="2200" dirty="0"/>
              <a:t>như: </a:t>
            </a:r>
            <a:endParaRPr lang="en-US" sz="2200" dirty="0"/>
          </a:p>
          <a:p>
            <a:pPr marL="0" indent="0">
              <a:lnSpc>
                <a:spcPct val="110000"/>
              </a:lnSpc>
              <a:spcBef>
                <a:spcPts val="600"/>
              </a:spcBef>
              <a:buNone/>
            </a:pPr>
            <a:r>
              <a:rPr lang="vi-VN" sz="2200" b="1" dirty="0"/>
              <a:t>FileStream, BufferStream, MemoryStream</a:t>
            </a:r>
            <a:r>
              <a:rPr lang="vi-VN" sz="2200" dirty="0"/>
              <a:t> ...</a:t>
            </a: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5</a:t>
            </a:fld>
            <a:endParaRPr lang="en-US"/>
          </a:p>
        </p:txBody>
      </p:sp>
    </p:spTree>
    <p:extLst>
      <p:ext uri="{BB962C8B-B14F-4D97-AF65-F5344CB8AC3E}">
        <p14:creationId xmlns:p14="http://schemas.microsoft.com/office/powerpoint/2010/main" val="23038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rmAutofit/>
          </a:bodyPr>
          <a:lstStyle/>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6</a:t>
            </a:fld>
            <a:endParaRPr lang="en-US"/>
          </a:p>
        </p:txBody>
      </p:sp>
      <p:pic>
        <p:nvPicPr>
          <p:cNvPr id="1026" name="Picture 2" descr="C:\Users\Admin\Desktop\20418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59" y="1073424"/>
            <a:ext cx="6552621" cy="51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14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rmAutofit/>
          </a:bodyPr>
          <a:lstStyle/>
          <a:p>
            <a:r>
              <a:rPr lang="vi-VN" sz="2200" b="1" dirty="0"/>
              <a:t>Stream</a:t>
            </a:r>
            <a:r>
              <a:rPr lang="vi-VN" sz="2200" dirty="0"/>
              <a:t> là một class cơ sở, các luồng (stream) khác mở rộng từ class này. </a:t>
            </a:r>
            <a:r>
              <a:rPr lang="en-US" sz="2200" dirty="0" err="1"/>
              <a:t>Một</a:t>
            </a:r>
            <a:r>
              <a:rPr lang="en-US" sz="2200" dirty="0"/>
              <a:t> </a:t>
            </a:r>
            <a:r>
              <a:rPr lang="en-US" sz="2200" dirty="0" err="1"/>
              <a:t>số</a:t>
            </a:r>
            <a:r>
              <a:rPr lang="en-US" sz="2200" dirty="0"/>
              <a:t> </a:t>
            </a:r>
            <a:r>
              <a:rPr lang="vi-VN" sz="2200" dirty="0"/>
              <a:t>class đã được xây dựng sẵn trong </a:t>
            </a:r>
            <a:r>
              <a:rPr lang="vi-VN" sz="2200" b="1" dirty="0"/>
              <a:t>C#</a:t>
            </a:r>
            <a:r>
              <a:rPr lang="vi-VN" sz="2200" dirty="0"/>
              <a:t>, </a:t>
            </a:r>
            <a:r>
              <a:rPr lang="en-US" sz="2200" dirty="0" err="1"/>
              <a:t>được</a:t>
            </a:r>
            <a:r>
              <a:rPr lang="en-US" sz="2200" dirty="0"/>
              <a:t> </a:t>
            </a:r>
            <a:r>
              <a:rPr lang="en-US" sz="2200" dirty="0" err="1"/>
              <a:t>mở</a:t>
            </a:r>
            <a:r>
              <a:rPr lang="en-US" sz="2200" dirty="0"/>
              <a:t> </a:t>
            </a:r>
            <a:r>
              <a:rPr lang="en-US" sz="2200" dirty="0" err="1"/>
              <a:t>rộng</a:t>
            </a:r>
            <a:r>
              <a:rPr lang="en-US" sz="2200" dirty="0"/>
              <a:t> </a:t>
            </a:r>
            <a:r>
              <a:rPr lang="en-US" sz="2200" dirty="0" err="1"/>
              <a:t>từ</a:t>
            </a:r>
            <a:r>
              <a:rPr lang="en-US" sz="2200" dirty="0"/>
              <a:t> </a:t>
            </a:r>
            <a:r>
              <a:rPr lang="en-US" sz="2200" dirty="0" err="1"/>
              <a:t>lớp</a:t>
            </a:r>
            <a:r>
              <a:rPr lang="en-US" sz="2200" dirty="0"/>
              <a:t> </a:t>
            </a:r>
            <a:r>
              <a:rPr lang="vi-VN" sz="2200" b="1" dirty="0"/>
              <a:t>Stream</a:t>
            </a:r>
            <a:r>
              <a:rPr lang="vi-VN" sz="2200" dirty="0"/>
              <a:t> cho các mục đích khác nhau, chẳng h</a:t>
            </a:r>
            <a:r>
              <a:rPr lang="en-US" sz="2200" dirty="0"/>
              <a:t>ạ</a:t>
            </a:r>
            <a:r>
              <a:rPr lang="vi-VN" sz="2200" dirty="0"/>
              <a:t>n:</a:t>
            </a:r>
            <a:endParaRPr lang="en-US" sz="22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1127559"/>
              </p:ext>
            </p:extLst>
          </p:nvPr>
        </p:nvGraphicFramePr>
        <p:xfrm>
          <a:off x="197157" y="2491411"/>
          <a:ext cx="8323991" cy="3750364"/>
        </p:xfrm>
        <a:graphic>
          <a:graphicData uri="http://schemas.openxmlformats.org/drawingml/2006/table">
            <a:tbl>
              <a:tblPr>
                <a:tableStyleId>{5940675A-B579-460E-94D1-54222C63F5DA}</a:tableStyleId>
              </a:tblPr>
              <a:tblGrid>
                <a:gridCol w="3412560">
                  <a:extLst>
                    <a:ext uri="{9D8B030D-6E8A-4147-A177-3AD203B41FA5}">
                      <a16:colId xmlns:a16="http://schemas.microsoft.com/office/drawing/2014/main" val="20000"/>
                    </a:ext>
                  </a:extLst>
                </a:gridCol>
                <a:gridCol w="4911431">
                  <a:extLst>
                    <a:ext uri="{9D8B030D-6E8A-4147-A177-3AD203B41FA5}">
                      <a16:colId xmlns:a16="http://schemas.microsoft.com/office/drawing/2014/main" val="20001"/>
                    </a:ext>
                  </a:extLst>
                </a:gridCol>
              </a:tblGrid>
              <a:tr h="421925">
                <a:tc>
                  <a:txBody>
                    <a:bodyPr/>
                    <a:lstStyle/>
                    <a:p>
                      <a:pPr algn="ctr"/>
                      <a:r>
                        <a:rPr lang="en-US" sz="2000" b="1">
                          <a:latin typeface="Tahoma" pitchFamily="34" charset="0"/>
                          <a:ea typeface="Tahoma" pitchFamily="34" charset="0"/>
                          <a:cs typeface="Tahoma" pitchFamily="34" charset="0"/>
                        </a:rPr>
                        <a:t>Class</a:t>
                      </a:r>
                    </a:p>
                  </a:txBody>
                  <a:tcPr marL="43553" marR="43553" marT="43553" marB="43553" anchor="ctr"/>
                </a:tc>
                <a:tc>
                  <a:txBody>
                    <a:bodyPr/>
                    <a:lstStyle/>
                    <a:p>
                      <a:pPr algn="ctr"/>
                      <a:r>
                        <a:rPr lang="en-US" sz="2000" b="1">
                          <a:latin typeface="Tahoma" pitchFamily="34" charset="0"/>
                          <a:ea typeface="Tahoma" pitchFamily="34" charset="0"/>
                          <a:cs typeface="Tahoma" pitchFamily="34" charset="0"/>
                        </a:rPr>
                        <a:t>Mô tả</a:t>
                      </a:r>
                    </a:p>
                  </a:txBody>
                  <a:tcPr marL="43553" marR="43553" marT="43553" marB="43553" anchor="ctr"/>
                </a:tc>
                <a:extLst>
                  <a:ext uri="{0D108BD9-81ED-4DB2-BD59-A6C34878D82A}">
                    <a16:rowId xmlns:a16="http://schemas.microsoft.com/office/drawing/2014/main" val="10000"/>
                  </a:ext>
                </a:extLst>
              </a:tr>
              <a:tr h="1078220">
                <a:tc>
                  <a:txBody>
                    <a:bodyPr/>
                    <a:lstStyle/>
                    <a:p>
                      <a:r>
                        <a:rPr lang="en-US" sz="2000" b="1">
                          <a:latin typeface="Tahoma" pitchFamily="34" charset="0"/>
                          <a:ea typeface="Tahoma" pitchFamily="34" charset="0"/>
                          <a:cs typeface="Tahoma" pitchFamily="34" charset="0"/>
                        </a:rPr>
                        <a:t>BufferedStream</a:t>
                      </a:r>
                    </a:p>
                  </a:txBody>
                  <a:tcPr marL="43553" marR="43553" marT="43553" marB="43553" anchor="ctr"/>
                </a:tc>
                <a:tc>
                  <a:txBody>
                    <a:bodyPr/>
                    <a:lstStyle/>
                    <a:p>
                      <a:r>
                        <a:rPr lang="vi-VN" sz="2000">
                          <a:latin typeface="Tahoma" pitchFamily="34" charset="0"/>
                          <a:ea typeface="Tahoma" pitchFamily="34" charset="0"/>
                          <a:cs typeface="Tahoma" pitchFamily="34" charset="0"/>
                        </a:rPr>
                        <a:t>Một luồng tiện ích, nó bao bọc (wrap) một luồng khác giúp nâng cao hiệu năng.</a:t>
                      </a:r>
                    </a:p>
                  </a:txBody>
                  <a:tcPr marL="43553" marR="43553" marT="43553" marB="43553" anchor="ctr"/>
                </a:tc>
                <a:extLst>
                  <a:ext uri="{0D108BD9-81ED-4DB2-BD59-A6C34878D82A}">
                    <a16:rowId xmlns:a16="http://schemas.microsoft.com/office/drawing/2014/main" val="10001"/>
                  </a:ext>
                </a:extLst>
              </a:tr>
              <a:tr h="750073">
                <a:tc>
                  <a:txBody>
                    <a:bodyPr/>
                    <a:lstStyle/>
                    <a:p>
                      <a:r>
                        <a:rPr lang="en-US" sz="2000" b="1">
                          <a:latin typeface="Tahoma" pitchFamily="34" charset="0"/>
                          <a:ea typeface="Tahoma" pitchFamily="34" charset="0"/>
                          <a:cs typeface="Tahoma" pitchFamily="34" charset="0"/>
                        </a:rPr>
                        <a:t>FileStream</a:t>
                      </a:r>
                    </a:p>
                  </a:txBody>
                  <a:tcPr marL="43553" marR="43553" marT="43553" marB="43553" anchor="ctr"/>
                </a:tc>
                <a:tc>
                  <a:txBody>
                    <a:bodyPr/>
                    <a:lstStyle/>
                    <a:p>
                      <a:r>
                        <a:rPr lang="vi-VN" sz="2000">
                          <a:latin typeface="Tahoma" pitchFamily="34" charset="0"/>
                          <a:ea typeface="Tahoma" pitchFamily="34" charset="0"/>
                          <a:cs typeface="Tahoma" pitchFamily="34" charset="0"/>
                        </a:rPr>
                        <a:t>Luồng sử dụng để đọc ghi dữ liệu vào file.</a:t>
                      </a:r>
                    </a:p>
                  </a:txBody>
                  <a:tcPr marL="43553" marR="43553" marT="43553" marB="43553" anchor="ctr"/>
                </a:tc>
                <a:extLst>
                  <a:ext uri="{0D108BD9-81ED-4DB2-BD59-A6C34878D82A}">
                    <a16:rowId xmlns:a16="http://schemas.microsoft.com/office/drawing/2014/main" val="10002"/>
                  </a:ext>
                </a:extLst>
              </a:tr>
              <a:tr h="750073">
                <a:tc>
                  <a:txBody>
                    <a:bodyPr/>
                    <a:lstStyle/>
                    <a:p>
                      <a:r>
                        <a:rPr lang="en-US" sz="2000" b="1">
                          <a:latin typeface="Tahoma" pitchFamily="34" charset="0"/>
                          <a:ea typeface="Tahoma" pitchFamily="34" charset="0"/>
                          <a:cs typeface="Tahoma" pitchFamily="34" charset="0"/>
                        </a:rPr>
                        <a:t>MemoryStream</a:t>
                      </a:r>
                    </a:p>
                  </a:txBody>
                  <a:tcPr marL="43553" marR="43553" marT="43553" marB="43553" anchor="ctr"/>
                </a:tc>
                <a:tc>
                  <a:txBody>
                    <a:bodyPr/>
                    <a:lstStyle/>
                    <a:p>
                      <a:r>
                        <a:rPr lang="en-US" sz="2000">
                          <a:latin typeface="Tahoma" pitchFamily="34" charset="0"/>
                          <a:ea typeface="Tahoma" pitchFamily="34" charset="0"/>
                          <a:cs typeface="Tahoma" pitchFamily="34" charset="0"/>
                        </a:rPr>
                        <a:t>Luồng làm việc với các dữ liệu trên bộ nhớ.</a:t>
                      </a:r>
                    </a:p>
                  </a:txBody>
                  <a:tcPr marL="43553" marR="43553" marT="43553" marB="43553" anchor="ctr"/>
                </a:tc>
                <a:extLst>
                  <a:ext uri="{0D108BD9-81ED-4DB2-BD59-A6C34878D82A}">
                    <a16:rowId xmlns:a16="http://schemas.microsoft.com/office/drawing/2014/main" val="10003"/>
                  </a:ext>
                </a:extLst>
              </a:tr>
              <a:tr h="750073">
                <a:tc>
                  <a:txBody>
                    <a:bodyPr/>
                    <a:lstStyle/>
                    <a:p>
                      <a:r>
                        <a:rPr lang="en-US" sz="2000" b="1">
                          <a:latin typeface="Tahoma" pitchFamily="34" charset="0"/>
                          <a:ea typeface="Tahoma" pitchFamily="34" charset="0"/>
                          <a:cs typeface="Tahoma" pitchFamily="34" charset="0"/>
                        </a:rPr>
                        <a:t>CryptoStream</a:t>
                      </a:r>
                    </a:p>
                  </a:txBody>
                  <a:tcPr marL="43553" marR="43553" marT="43553" marB="43553" anchor="ctr"/>
                </a:tc>
                <a:tc>
                  <a:txBody>
                    <a:bodyPr/>
                    <a:lstStyle/>
                    <a:p>
                      <a:r>
                        <a:rPr lang="vi-VN" sz="2000">
                          <a:latin typeface="Tahoma" pitchFamily="34" charset="0"/>
                          <a:ea typeface="Tahoma" pitchFamily="34" charset="0"/>
                          <a:cs typeface="Tahoma" pitchFamily="34" charset="0"/>
                        </a:rPr>
                        <a:t>Luồng đọc ghi dữ liệu được mật mã hóa.</a:t>
                      </a:r>
                    </a:p>
                  </a:txBody>
                  <a:tcPr marL="43553" marR="43553" marT="43553" marB="43553"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3822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spcBef>
                <a:spcPts val="600"/>
              </a:spcBef>
            </a:pPr>
            <a:r>
              <a:rPr lang="vi-VN" sz="2000" b="1"/>
              <a:t>Stream</a:t>
            </a:r>
            <a:r>
              <a:rPr lang="vi-VN" sz="2000"/>
              <a:t> là một lớp trừu tượng, </a:t>
            </a:r>
            <a:r>
              <a:rPr lang="en-US" sz="2000"/>
              <a:t>chúng ta</a:t>
            </a:r>
            <a:r>
              <a:rPr lang="vi-VN" sz="2000"/>
              <a:t> có thể khởi tạo một đối tượng Stream từ các phương thức khởi tạo (Constructor) của class con. Lớp </a:t>
            </a:r>
            <a:r>
              <a:rPr lang="vi-VN" sz="2000" b="1"/>
              <a:t>Stream</a:t>
            </a:r>
            <a:r>
              <a:rPr lang="vi-VN" sz="2000"/>
              <a:t> cung cấp các phương thức cơ bản làm việc với luồng dữ liệu, cụ thể là các phương thức đọc ghi một </a:t>
            </a:r>
            <a:r>
              <a:rPr lang="vi-VN" sz="2000" b="1"/>
              <a:t>byte</a:t>
            </a:r>
            <a:r>
              <a:rPr lang="vi-VN" sz="2000"/>
              <a:t> hoặc một mảng các </a:t>
            </a:r>
            <a:r>
              <a:rPr lang="vi-VN" sz="2000" b="1"/>
              <a:t>byte</a:t>
            </a:r>
            <a:r>
              <a:rPr lang="vi-VN" sz="2000"/>
              <a:t>..</a:t>
            </a:r>
            <a:endParaRPr lang="en-US" sz="24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8</a:t>
            </a:fld>
            <a:endParaRPr lang="en-US"/>
          </a:p>
        </p:txBody>
      </p:sp>
      <p:pic>
        <p:nvPicPr>
          <p:cNvPr id="3074" name="Picture 2" descr="C:\Users\Admin\Desktop\20418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32" y="2960966"/>
            <a:ext cx="7623809"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319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 Stream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spcBef>
                <a:spcPts val="600"/>
              </a:spcBef>
            </a:pPr>
            <a:r>
              <a:rPr lang="vi-VN" sz="2200"/>
              <a:t>Tùy thuộc vào luồng, có những luồng hỗ trợ cả đọc và ghi, và cả tìm kiếm (seek) bằng cách di chuyển con trỏ trên luồng, và ghi đọc dữ liệu tại vị trí con trỏ.</a:t>
            </a:r>
            <a:endParaRPr lang="en-US" sz="2200"/>
          </a:p>
          <a:p>
            <a:pPr>
              <a:lnSpc>
                <a:spcPct val="110000"/>
              </a:lnSpc>
              <a:spcBef>
                <a:spcPts val="600"/>
              </a:spcBef>
            </a:pPr>
            <a:endParaRPr lang="en-US" sz="22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9</a:t>
            </a:fld>
            <a:endParaRPr lang="en-US"/>
          </a:p>
        </p:txBody>
      </p:sp>
      <p:pic>
        <p:nvPicPr>
          <p:cNvPr id="4098" name="Picture 2" descr="C:\Users\Admin\Desktop\204189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07" y="2447787"/>
            <a:ext cx="7863554"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319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C# (Tiếp theo)&amp;quot;&quot;/&gt;&lt;property id=&quot;20307&quot; value=&quot;256&quot;/&gt;&lt;/object&gt;&lt;object type=&quot;3&quot; unique_id=&quot;10004&quot;&gt;&lt;property id=&quot;20148&quot; value=&quot;5&quot;/&gt;&lt;property id=&quot;20300&quot; value=&quot;Slide 2 - &amp;quot;Nội dung chính&amp;quot;&quot;/&gt;&lt;property id=&quot;20307&quot; value=&quot;334&quot;/&gt;&lt;/object&gt;&lt;object type=&quot;3&quot; unique_id=&quot;10005&quot;&gt;&lt;property id=&quot;20148&quot; value=&quot;5&quot;/&gt;&lt;property id=&quot;20300&quot; value=&quot;Slide 3 - &amp;quot;File Stream trong C#&amp;quot;&quot;/&gt;&lt;property id=&quot;20307&quot; value=&quot;359&quot;/&gt;&lt;/object&gt;&lt;object type=&quot;3&quot; unique_id=&quot;10028&quot;&gt;&lt;property id=&quot;20148&quot; value=&quot;5&quot;/&gt;&lt;property id=&quot;20300&quot; value=&quot;Slide 18&quot;/&gt;&lt;property id=&quot;20307&quot; value=&quot;315&quot;/&gt;&lt;/object&gt;&lt;object type=&quot;3&quot; unique_id=&quot;10287&quot;&gt;&lt;property id=&quot;20148&quot; value=&quot;5&quot;/&gt;&lt;property id=&quot;20300&quot; value=&quot;Slide 4 - &amp;quot;File Stream trong C#&amp;quot;&quot;/&gt;&lt;property id=&quot;20307&quot; value=&quot;371&quot;/&gt;&lt;/object&gt;&lt;object type=&quot;3&quot; unique_id=&quot;10288&quot;&gt;&lt;property id=&quot;20148&quot; value=&quot;5&quot;/&gt;&lt;property id=&quot;20300&quot; value=&quot;Slide 5 - &amp;quot;File Stream trong C#&amp;quot;&quot;/&gt;&lt;property id=&quot;20307&quot; value=&quot;360&quot;/&gt;&lt;/object&gt;&lt;object type=&quot;3&quot; unique_id=&quot;10289&quot;&gt;&lt;property id=&quot;20148&quot; value=&quot;5&quot;/&gt;&lt;property id=&quot;20300&quot; value=&quot;Slide 6 - &amp;quot;File Stream trong C#&amp;quot;&quot;/&gt;&lt;property id=&quot;20307&quot; value=&quot;361&quot;/&gt;&lt;/object&gt;&lt;object type=&quot;3&quot; unique_id=&quot;10290&quot;&gt;&lt;property id=&quot;20148&quot; value=&quot;5&quot;/&gt;&lt;property id=&quot;20300&quot; value=&quot;Slide 7 - &amp;quot;File Stream trong C#&amp;quot;&quot;/&gt;&lt;property id=&quot;20307&quot; value=&quot;362&quot;/&gt;&lt;/object&gt;&lt;object type=&quot;3&quot; unique_id=&quot;10291&quot;&gt;&lt;property id=&quot;20148&quot; value=&quot;5&quot;/&gt;&lt;property id=&quot;20300&quot; value=&quot;Slide 8 - &amp;quot;File Stream trong C#&amp;quot;&quot;/&gt;&lt;property id=&quot;20307&quot; value=&quot;363&quot;/&gt;&lt;/object&gt;&lt;object type=&quot;3&quot; unique_id=&quot;10292&quot;&gt;&lt;property id=&quot;20148&quot; value=&quot;5&quot;/&gt;&lt;property id=&quot;20300&quot; value=&quot;Slide 11 - &amp;quot;File Stream trong C#&amp;quot;&quot;/&gt;&lt;property id=&quot;20307&quot; value=&quot;364&quot;/&gt;&lt;/object&gt;&lt;object type=&quot;3&quot; unique_id=&quot;10293&quot;&gt;&lt;property id=&quot;20148&quot; value=&quot;5&quot;/&gt;&lt;property id=&quot;20300&quot; value=&quot;Slide 12 - &amp;quot;File Stream trong C#&amp;quot;&quot;/&gt;&lt;property id=&quot;20307&quot; value=&quot;365&quot;/&gt;&lt;/object&gt;&lt;object type=&quot;3&quot; unique_id=&quot;10294&quot;&gt;&lt;property id=&quot;20148&quot; value=&quot;5&quot;/&gt;&lt;property id=&quot;20300&quot; value=&quot;Slide 13 - &amp;quot;File Stream trong C#&amp;quot;&quot;/&gt;&lt;property id=&quot;20307&quot; value=&quot;366&quot;/&gt;&lt;/object&gt;&lt;object type=&quot;3&quot; unique_id=&quot;10295&quot;&gt;&lt;property id=&quot;20148&quot; value=&quot;5&quot;/&gt;&lt;property id=&quot;20300&quot; value=&quot;Slide 14 - &amp;quot;File Stream trong C#&amp;quot;&quot;/&gt;&lt;property id=&quot;20307&quot; value=&quot;367&quot;/&gt;&lt;/object&gt;&lt;object type=&quot;3&quot; unique_id=&quot;10296&quot;&gt;&lt;property id=&quot;20148&quot; value=&quot;5&quot;/&gt;&lt;property id=&quot;20300&quot; value=&quot;Slide 15 - &amp;quot;File Stream trong C#&amp;quot;&quot;/&gt;&lt;property id=&quot;20307&quot; value=&quot;368&quot;/&gt;&lt;/object&gt;&lt;object type=&quot;3&quot; unique_id=&quot;10297&quot;&gt;&lt;property id=&quot;20148&quot; value=&quot;5&quot;/&gt;&lt;property id=&quot;20300&quot; value=&quot;Slide 16 - &amp;quot;File Stream trong C#&amp;quot;&quot;/&gt;&lt;property id=&quot;20307&quot; value=&quot;369&quot;/&gt;&lt;/object&gt;&lt;object type=&quot;3&quot; unique_id=&quot;10298&quot;&gt;&lt;property id=&quot;20148&quot; value=&quot;5&quot;/&gt;&lt;property id=&quot;20300&quot; value=&quot;Slide 17 - &amp;quot;File Stream trong C#&amp;quot;&quot;/&gt;&lt;property id=&quot;20307&quot; value=&quot;370&quot;/&gt;&lt;/object&gt;&lt;object type=&quot;3&quot; unique_id=&quot;10677&quot;&gt;&lt;property id=&quot;20148&quot; value=&quot;5&quot;/&gt;&lt;property id=&quot;20300&quot; value=&quot;Slide 9 - &amp;quot;File Stream trong C#&amp;quot;&quot;/&gt;&lt;property id=&quot;20307&quot; value=&quot;372&quot;/&gt;&lt;/object&gt;&lt;object type=&quot;3&quot; unique_id=&quot;10811&quot;&gt;&lt;property id=&quot;20148&quot; value=&quot;5&quot;/&gt;&lt;property id=&quot;20300&quot; value=&quot;Slide 10 - &amp;quot;File Stream trong C#&amp;quot;&quot;/&gt;&lt;property id=&quot;20307&quot; value=&quot;373&quot;/&gt;&lt;/object&gt;&lt;/object&gt;&lt;object type=&quot;8&quot; unique_id=&quot;10056&quot;&gt;&lt;/object&gt;&lt;/object&gt;&lt;/database&gt;"/>
  <p:tag name="SECTOMILLISECCONVERTED"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4834</TotalTime>
  <Words>3847</Words>
  <Application>Microsoft Office PowerPoint</Application>
  <PresentationFormat>On-screen Show (4:3)</PresentationFormat>
  <Paragraphs>424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Tahoma</vt:lpstr>
      <vt:lpstr>Wingdings</vt:lpstr>
      <vt:lpstr>Office Theme</vt:lpstr>
      <vt:lpstr>C# (Tiếp theo)</vt:lpstr>
      <vt:lpstr>Nội dung bài cũ (tuần trước)</vt:lpstr>
      <vt:lpstr>Nội dung chính</vt:lpstr>
      <vt:lpstr>File Stream trong C#</vt:lpstr>
      <vt:lpstr>File Stream trong C#</vt:lpstr>
      <vt:lpstr>File Stream trong C#</vt:lpstr>
      <vt:lpstr>File Stream trong C#</vt:lpstr>
      <vt:lpstr>File Stream trong C#</vt:lpstr>
      <vt:lpstr>File Stream trong C#</vt:lpstr>
      <vt:lpstr>File Stream trong C#</vt:lpstr>
      <vt:lpstr>File Stream trong C#</vt:lpstr>
      <vt:lpstr>File Stream trong C#</vt:lpstr>
      <vt:lpstr>File Stream trong C#</vt:lpstr>
      <vt:lpstr>File Stream trong C#</vt:lpstr>
      <vt:lpstr>File Stream trong C#</vt:lpstr>
      <vt:lpstr>File Stream trong C#</vt:lpstr>
      <vt:lpstr>Attribute Annotation trong C#</vt:lpstr>
      <vt:lpstr>Attribute Annotation trong C#</vt:lpstr>
      <vt:lpstr>Attribute Annotation trong C#</vt:lpstr>
      <vt:lpstr>Attribute Annotation trong C#</vt:lpstr>
      <vt:lpstr>Attribute Annotation trong C#</vt:lpstr>
      <vt:lpstr>Attribute Annotation trong C#</vt:lpstr>
      <vt:lpstr>Giới thiệu về Ado.net trong C#</vt:lpstr>
      <vt:lpstr>Giới thiệu về Ado.net trong C#</vt:lpstr>
      <vt:lpstr>Giới thiệu về Ado.net trong C#</vt:lpstr>
      <vt:lpstr>Giới thiệu về Ado.net trong C#</vt:lpstr>
      <vt:lpstr>Giới thiệu về Ado.net trong C#</vt:lpstr>
      <vt:lpstr>SqliteConnection</vt:lpstr>
      <vt:lpstr>Giới thiệu về Ado.net trong C#</vt:lpstr>
      <vt:lpstr>Giới thiệu về Ado.net trong C#</vt:lpstr>
      <vt:lpstr>SqlConnection StringBuilder</vt:lpstr>
      <vt:lpstr>Giới thiệu về Ado.net trong C#</vt:lpstr>
      <vt:lpstr>Homework</vt:lpstr>
      <vt:lpstr>PowerPoint Presentation</vt:lpstr>
    </vt:vector>
  </TitlesOfParts>
  <Company>Unknown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phan dinh</dc:creator>
  <cp:lastModifiedBy>Toàn Võ Tấn</cp:lastModifiedBy>
  <cp:revision>391</cp:revision>
  <dcterms:created xsi:type="dcterms:W3CDTF">2015-08-05T07:41:29Z</dcterms:created>
  <dcterms:modified xsi:type="dcterms:W3CDTF">2021-10-26T15:12:34Z</dcterms:modified>
</cp:coreProperties>
</file>