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334" r:id="rId3"/>
    <p:sldId id="395" r:id="rId4"/>
    <p:sldId id="359" r:id="rId5"/>
    <p:sldId id="398" r:id="rId6"/>
    <p:sldId id="397" r:id="rId7"/>
    <p:sldId id="396" r:id="rId8"/>
    <p:sldId id="399" r:id="rId9"/>
    <p:sldId id="401" r:id="rId10"/>
    <p:sldId id="400" r:id="rId11"/>
    <p:sldId id="402" r:id="rId12"/>
    <p:sldId id="404" r:id="rId13"/>
    <p:sldId id="406" r:id="rId14"/>
    <p:sldId id="407" r:id="rId15"/>
    <p:sldId id="405" r:id="rId16"/>
    <p:sldId id="403" r:id="rId17"/>
    <p:sldId id="409" r:id="rId18"/>
    <p:sldId id="418" r:id="rId19"/>
    <p:sldId id="408" r:id="rId20"/>
    <p:sldId id="410" r:id="rId21"/>
    <p:sldId id="413" r:id="rId22"/>
    <p:sldId id="412" r:id="rId23"/>
    <p:sldId id="411" r:id="rId24"/>
    <p:sldId id="414" r:id="rId25"/>
    <p:sldId id="415" r:id="rId26"/>
    <p:sldId id="416" r:id="rId27"/>
    <p:sldId id="366" r:id="rId28"/>
    <p:sldId id="315" r:id="rId29"/>
  </p:sldIdLst>
  <p:sldSz cx="9144000" cy="6858000" type="screen4x3"/>
  <p:notesSz cx="6858000" cy="9144000"/>
  <p:custDataLst>
    <p:tags r:id="rId3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426"/>
    <a:srgbClr val="000099"/>
    <a:srgbClr val="EBF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170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4B6A7C-339D-4E70-857F-EECD628AE478}"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44F954F4-4A23-48F0-98FA-CFB060468F6B}">
      <dgm:prSet phldrT="[Text]"/>
      <dgm:spPr>
        <a:solidFill>
          <a:srgbClr val="FF0000"/>
        </a:solidFill>
      </dgm:spPr>
      <dgm:t>
        <a:bodyPr/>
        <a:lstStyle/>
        <a:p>
          <a:r>
            <a:rPr lang="en-US" b="1"/>
            <a:t>Phần 1</a:t>
          </a:r>
        </a:p>
      </dgm:t>
    </dgm:pt>
    <dgm:pt modelId="{59D6B7FB-CD04-40DC-998E-57E351C2FD0C}" type="parTrans" cxnId="{6D3731EB-260A-41CE-867B-5C5360D3D006}">
      <dgm:prSet/>
      <dgm:spPr/>
      <dgm:t>
        <a:bodyPr/>
        <a:lstStyle/>
        <a:p>
          <a:endParaRPr lang="en-US"/>
        </a:p>
      </dgm:t>
    </dgm:pt>
    <dgm:pt modelId="{61C7596E-9B61-42CA-BD57-78EB428E154B}" type="sibTrans" cxnId="{6D3731EB-260A-41CE-867B-5C5360D3D006}">
      <dgm:prSet/>
      <dgm:spPr/>
      <dgm:t>
        <a:bodyPr/>
        <a:lstStyle/>
        <a:p>
          <a:endParaRPr lang="en-US"/>
        </a:p>
      </dgm:t>
    </dgm:pt>
    <dgm:pt modelId="{BE52BAE3-EB76-4F79-9220-D818E738B8F4}">
      <dgm:prSet phldrT="[Text]" custT="1"/>
      <dgm:spPr/>
      <dgm:t>
        <a:bodyPr/>
        <a:lstStyle/>
        <a:p>
          <a:r>
            <a:rPr lang="en-US" sz="3600" b="1" i="0">
              <a:latin typeface="+mj-lt"/>
              <a:ea typeface="Tahoma" pitchFamily="34" charset="0"/>
              <a:cs typeface="Tahoma" pitchFamily="34" charset="0"/>
            </a:rPr>
            <a:t>File Stream trong C#</a:t>
          </a:r>
          <a:endParaRPr lang="en-US" sz="3600" b="1">
            <a:latin typeface="+mj-lt"/>
            <a:ea typeface="Tahoma" pitchFamily="34" charset="0"/>
            <a:cs typeface="Tahoma" pitchFamily="34" charset="0"/>
          </a:endParaRPr>
        </a:p>
      </dgm:t>
    </dgm:pt>
    <dgm:pt modelId="{5E97CDFD-5B62-4209-8A1C-48C72859063D}" type="parTrans" cxnId="{0EE5DB36-400D-44FD-8922-463ED63904A0}">
      <dgm:prSet/>
      <dgm:spPr/>
      <dgm:t>
        <a:bodyPr/>
        <a:lstStyle/>
        <a:p>
          <a:endParaRPr lang="en-US"/>
        </a:p>
      </dgm:t>
    </dgm:pt>
    <dgm:pt modelId="{5B8E0A76-A802-4DD9-B4D0-EF6133405D12}" type="sibTrans" cxnId="{0EE5DB36-400D-44FD-8922-463ED63904A0}">
      <dgm:prSet/>
      <dgm:spPr/>
      <dgm:t>
        <a:bodyPr/>
        <a:lstStyle/>
        <a:p>
          <a:endParaRPr lang="en-US"/>
        </a:p>
      </dgm:t>
    </dgm:pt>
    <dgm:pt modelId="{6068BB5E-AB68-46F4-9058-A00D954F22E0}">
      <dgm:prSet phldrT="[Text]"/>
      <dgm:spPr>
        <a:solidFill>
          <a:srgbClr val="FF0000"/>
        </a:solidFill>
      </dgm:spPr>
      <dgm:t>
        <a:bodyPr/>
        <a:lstStyle/>
        <a:p>
          <a:r>
            <a:rPr lang="en-US" b="1"/>
            <a:t>Phần 2</a:t>
          </a:r>
        </a:p>
      </dgm:t>
    </dgm:pt>
    <dgm:pt modelId="{6BF9626C-746F-4911-8EC8-5D7E9EEA47BC}" type="parTrans" cxnId="{528B3BEB-3A31-46B9-A166-4E9B88B23D40}">
      <dgm:prSet/>
      <dgm:spPr/>
      <dgm:t>
        <a:bodyPr/>
        <a:lstStyle/>
        <a:p>
          <a:endParaRPr lang="en-US"/>
        </a:p>
      </dgm:t>
    </dgm:pt>
    <dgm:pt modelId="{A0BBEA15-EE4A-495D-BDBB-8D91440135EE}" type="sibTrans" cxnId="{528B3BEB-3A31-46B9-A166-4E9B88B23D40}">
      <dgm:prSet/>
      <dgm:spPr/>
      <dgm:t>
        <a:bodyPr/>
        <a:lstStyle/>
        <a:p>
          <a:endParaRPr lang="en-US"/>
        </a:p>
      </dgm:t>
    </dgm:pt>
    <dgm:pt modelId="{0D6F01D3-ABA0-4589-A808-71C18BF69A59}">
      <dgm:prSet phldrT="[Text]" custT="1"/>
      <dgm:spPr/>
      <dgm:t>
        <a:bodyPr/>
        <a:lstStyle/>
        <a:p>
          <a:r>
            <a:rPr lang="en-US" sz="3600" b="1" i="0">
              <a:latin typeface="+mj-lt"/>
              <a:ea typeface="Tahoma" pitchFamily="34" charset="0"/>
              <a:cs typeface="Tahoma" pitchFamily="34" charset="0"/>
            </a:rPr>
            <a:t>Attribute Annotation trong C#</a:t>
          </a:r>
          <a:endParaRPr lang="en-US" sz="3600" b="1">
            <a:latin typeface="+mj-lt"/>
            <a:ea typeface="Tahoma" pitchFamily="34" charset="0"/>
            <a:cs typeface="Tahoma" pitchFamily="34" charset="0"/>
          </a:endParaRPr>
        </a:p>
      </dgm:t>
    </dgm:pt>
    <dgm:pt modelId="{7B2AB673-1EE0-4E85-95E4-BC14B4BDBAE8}" type="parTrans" cxnId="{22574E6A-5D1A-4D6D-A1F7-9C45BF14713A}">
      <dgm:prSet/>
      <dgm:spPr/>
      <dgm:t>
        <a:bodyPr/>
        <a:lstStyle/>
        <a:p>
          <a:endParaRPr lang="en-US"/>
        </a:p>
      </dgm:t>
    </dgm:pt>
    <dgm:pt modelId="{255E87B6-69EB-417B-B19A-C0B301CAB16D}" type="sibTrans" cxnId="{22574E6A-5D1A-4D6D-A1F7-9C45BF14713A}">
      <dgm:prSet/>
      <dgm:spPr/>
      <dgm:t>
        <a:bodyPr/>
        <a:lstStyle/>
        <a:p>
          <a:endParaRPr lang="en-US"/>
        </a:p>
      </dgm:t>
    </dgm:pt>
    <dgm:pt modelId="{1D766650-19DA-41AD-B67D-5B942D6A30E6}">
      <dgm:prSet phldrT="[Text]"/>
      <dgm:spPr>
        <a:solidFill>
          <a:srgbClr val="FF0000"/>
        </a:solidFill>
      </dgm:spPr>
      <dgm:t>
        <a:bodyPr/>
        <a:lstStyle/>
        <a:p>
          <a:r>
            <a:rPr lang="en-US" b="1"/>
            <a:t>Phần 3	</a:t>
          </a:r>
        </a:p>
      </dgm:t>
    </dgm:pt>
    <dgm:pt modelId="{35DA734D-520C-4354-BE91-C05D5B44A2B1}" type="parTrans" cxnId="{EF5FA531-75A4-4E21-BA06-828B617155BD}">
      <dgm:prSet/>
      <dgm:spPr/>
      <dgm:t>
        <a:bodyPr/>
        <a:lstStyle/>
        <a:p>
          <a:endParaRPr lang="en-US"/>
        </a:p>
      </dgm:t>
    </dgm:pt>
    <dgm:pt modelId="{D8FE4A02-8645-4386-AFD4-BE0569C5CBA4}" type="sibTrans" cxnId="{EF5FA531-75A4-4E21-BA06-828B617155BD}">
      <dgm:prSet/>
      <dgm:spPr/>
      <dgm:t>
        <a:bodyPr/>
        <a:lstStyle/>
        <a:p>
          <a:endParaRPr lang="en-US"/>
        </a:p>
      </dgm:t>
    </dgm:pt>
    <dgm:pt modelId="{F646FBC3-3F1C-42EE-B1B4-C15DA5A1E8AD}">
      <dgm:prSet phldrT="[Text]" custT="1"/>
      <dgm:spPr/>
      <dgm:t>
        <a:bodyPr/>
        <a:lstStyle/>
        <a:p>
          <a:r>
            <a:rPr lang="en-US" sz="3600" b="1">
              <a:latin typeface="+mj-lt"/>
              <a:ea typeface="Tahoma" pitchFamily="34" charset="0"/>
              <a:cs typeface="Tahoma" pitchFamily="34" charset="0"/>
            </a:rPr>
            <a:t>Giới thiệu về Ado.net trong C#</a:t>
          </a:r>
        </a:p>
      </dgm:t>
    </dgm:pt>
    <dgm:pt modelId="{B0A1EB60-C794-4FDD-B6F8-BECE3BD13D87}" type="parTrans" cxnId="{A92B6755-0696-400D-A725-14F7C6A89F51}">
      <dgm:prSet/>
      <dgm:spPr/>
      <dgm:t>
        <a:bodyPr/>
        <a:lstStyle/>
        <a:p>
          <a:endParaRPr lang="en-US"/>
        </a:p>
      </dgm:t>
    </dgm:pt>
    <dgm:pt modelId="{887C346F-7580-472A-81AB-010C47CF5C64}" type="sibTrans" cxnId="{A92B6755-0696-400D-A725-14F7C6A89F51}">
      <dgm:prSet/>
      <dgm:spPr/>
      <dgm:t>
        <a:bodyPr/>
        <a:lstStyle/>
        <a:p>
          <a:endParaRPr lang="en-US"/>
        </a:p>
      </dgm:t>
    </dgm:pt>
    <dgm:pt modelId="{78501F28-7137-4771-B795-A5C928A6ABEC}">
      <dgm:prSet/>
      <dgm:spPr>
        <a:solidFill>
          <a:srgbClr val="FF0000"/>
        </a:solidFill>
      </dgm:spPr>
      <dgm:t>
        <a:bodyPr/>
        <a:lstStyle/>
        <a:p>
          <a:r>
            <a:rPr lang="en-US" b="1"/>
            <a:t>Phần 4</a:t>
          </a:r>
        </a:p>
      </dgm:t>
    </dgm:pt>
    <dgm:pt modelId="{0F04876A-A8A5-4BC6-8F34-575F92E87EDC}" type="parTrans" cxnId="{7C034773-1CB4-4300-90C1-B536D15F1FE2}">
      <dgm:prSet/>
      <dgm:spPr/>
      <dgm:t>
        <a:bodyPr/>
        <a:lstStyle/>
        <a:p>
          <a:endParaRPr lang="en-US"/>
        </a:p>
      </dgm:t>
    </dgm:pt>
    <dgm:pt modelId="{E34203FB-C003-411D-89E3-A856CB911732}" type="sibTrans" cxnId="{7C034773-1CB4-4300-90C1-B536D15F1FE2}">
      <dgm:prSet/>
      <dgm:spPr/>
      <dgm:t>
        <a:bodyPr/>
        <a:lstStyle/>
        <a:p>
          <a:endParaRPr lang="en-US"/>
        </a:p>
      </dgm:t>
    </dgm:pt>
    <dgm:pt modelId="{26E4B084-FDFB-4FA0-A317-B5496C18C33E}">
      <dgm:prSet custT="1"/>
      <dgm:spPr/>
      <dgm:t>
        <a:bodyPr/>
        <a:lstStyle/>
        <a:p>
          <a:r>
            <a:rPr lang="en-US" sz="3600" b="1" i="0">
              <a:latin typeface="+mj-lt"/>
              <a:ea typeface="Tahoma" pitchFamily="34" charset="0"/>
              <a:cs typeface="Tahoma" pitchFamily="34" charset="0"/>
            </a:rPr>
            <a:t>Kết nối CSDL SQL Server trong C#</a:t>
          </a:r>
          <a:endParaRPr lang="en-US" sz="3600" b="1">
            <a:latin typeface="+mj-lt"/>
            <a:ea typeface="Tahoma" pitchFamily="34" charset="0"/>
            <a:cs typeface="Tahoma" pitchFamily="34" charset="0"/>
          </a:endParaRPr>
        </a:p>
      </dgm:t>
    </dgm:pt>
    <dgm:pt modelId="{30CE0262-7A31-49BF-9F41-49CFC49C4660}" type="parTrans" cxnId="{0DA563B1-0123-4339-BFBC-B0F084BBF8D4}">
      <dgm:prSet/>
      <dgm:spPr/>
      <dgm:t>
        <a:bodyPr/>
        <a:lstStyle/>
        <a:p>
          <a:endParaRPr lang="en-US"/>
        </a:p>
      </dgm:t>
    </dgm:pt>
    <dgm:pt modelId="{98160E51-F073-45F5-8A54-939F311A5507}" type="sibTrans" cxnId="{0DA563B1-0123-4339-BFBC-B0F084BBF8D4}">
      <dgm:prSet/>
      <dgm:spPr/>
      <dgm:t>
        <a:bodyPr/>
        <a:lstStyle/>
        <a:p>
          <a:endParaRPr lang="en-US"/>
        </a:p>
      </dgm:t>
    </dgm:pt>
    <dgm:pt modelId="{06BD7BDE-529C-4B16-B144-9BEAF18BA0B8}" type="pres">
      <dgm:prSet presAssocID="{324B6A7C-339D-4E70-857F-EECD628AE478}" presName="linearFlow" presStyleCnt="0">
        <dgm:presLayoutVars>
          <dgm:dir/>
          <dgm:animLvl val="lvl"/>
          <dgm:resizeHandles val="exact"/>
        </dgm:presLayoutVars>
      </dgm:prSet>
      <dgm:spPr/>
    </dgm:pt>
    <dgm:pt modelId="{ADF21E2C-3709-4FCA-924A-1064DE3C00A5}" type="pres">
      <dgm:prSet presAssocID="{44F954F4-4A23-48F0-98FA-CFB060468F6B}" presName="composite" presStyleCnt="0"/>
      <dgm:spPr/>
    </dgm:pt>
    <dgm:pt modelId="{9BEF06F8-CFA3-4595-AAA5-E6FB54F37EF2}" type="pres">
      <dgm:prSet presAssocID="{44F954F4-4A23-48F0-98FA-CFB060468F6B}" presName="parentText" presStyleLbl="alignNode1" presStyleIdx="0" presStyleCnt="4">
        <dgm:presLayoutVars>
          <dgm:chMax val="1"/>
          <dgm:bulletEnabled val="1"/>
        </dgm:presLayoutVars>
      </dgm:prSet>
      <dgm:spPr/>
    </dgm:pt>
    <dgm:pt modelId="{692A2C7C-EB38-4738-83C4-EFCE4AB2AD4F}" type="pres">
      <dgm:prSet presAssocID="{44F954F4-4A23-48F0-98FA-CFB060468F6B}" presName="descendantText" presStyleLbl="alignAcc1" presStyleIdx="0" presStyleCnt="4">
        <dgm:presLayoutVars>
          <dgm:bulletEnabled val="1"/>
        </dgm:presLayoutVars>
      </dgm:prSet>
      <dgm:spPr/>
    </dgm:pt>
    <dgm:pt modelId="{D046476D-6FF8-4D45-9152-80EA9BBBEC2D}" type="pres">
      <dgm:prSet presAssocID="{61C7596E-9B61-42CA-BD57-78EB428E154B}" presName="sp" presStyleCnt="0"/>
      <dgm:spPr/>
    </dgm:pt>
    <dgm:pt modelId="{63B322BD-1D8F-4341-8376-91B388C69C5F}" type="pres">
      <dgm:prSet presAssocID="{6068BB5E-AB68-46F4-9058-A00D954F22E0}" presName="composite" presStyleCnt="0"/>
      <dgm:spPr/>
    </dgm:pt>
    <dgm:pt modelId="{25732199-3294-4080-AB50-166C9451AED5}" type="pres">
      <dgm:prSet presAssocID="{6068BB5E-AB68-46F4-9058-A00D954F22E0}" presName="parentText" presStyleLbl="alignNode1" presStyleIdx="1" presStyleCnt="4">
        <dgm:presLayoutVars>
          <dgm:chMax val="1"/>
          <dgm:bulletEnabled val="1"/>
        </dgm:presLayoutVars>
      </dgm:prSet>
      <dgm:spPr/>
    </dgm:pt>
    <dgm:pt modelId="{1B5DB738-CD00-4E25-A69C-FBD9AD605FC3}" type="pres">
      <dgm:prSet presAssocID="{6068BB5E-AB68-46F4-9058-A00D954F22E0}" presName="descendantText" presStyleLbl="alignAcc1" presStyleIdx="1" presStyleCnt="4">
        <dgm:presLayoutVars>
          <dgm:bulletEnabled val="1"/>
        </dgm:presLayoutVars>
      </dgm:prSet>
      <dgm:spPr/>
    </dgm:pt>
    <dgm:pt modelId="{B205C81D-AEA1-455B-8D88-24EC6DA5765A}" type="pres">
      <dgm:prSet presAssocID="{A0BBEA15-EE4A-495D-BDBB-8D91440135EE}" presName="sp" presStyleCnt="0"/>
      <dgm:spPr/>
    </dgm:pt>
    <dgm:pt modelId="{9E0C21AC-0AED-4C3A-99B1-D254346621E7}" type="pres">
      <dgm:prSet presAssocID="{1D766650-19DA-41AD-B67D-5B942D6A30E6}" presName="composite" presStyleCnt="0"/>
      <dgm:spPr/>
    </dgm:pt>
    <dgm:pt modelId="{E4FC38B0-60B4-4244-B247-7AFED18C9B3C}" type="pres">
      <dgm:prSet presAssocID="{1D766650-19DA-41AD-B67D-5B942D6A30E6}" presName="parentText" presStyleLbl="alignNode1" presStyleIdx="2" presStyleCnt="4">
        <dgm:presLayoutVars>
          <dgm:chMax val="1"/>
          <dgm:bulletEnabled val="1"/>
        </dgm:presLayoutVars>
      </dgm:prSet>
      <dgm:spPr/>
    </dgm:pt>
    <dgm:pt modelId="{F697DD8D-885D-4A2D-8793-567D963E9DA2}" type="pres">
      <dgm:prSet presAssocID="{1D766650-19DA-41AD-B67D-5B942D6A30E6}" presName="descendantText" presStyleLbl="alignAcc1" presStyleIdx="2" presStyleCnt="4">
        <dgm:presLayoutVars>
          <dgm:bulletEnabled val="1"/>
        </dgm:presLayoutVars>
      </dgm:prSet>
      <dgm:spPr/>
    </dgm:pt>
    <dgm:pt modelId="{0642FD33-20E9-4A61-8DF7-A276148D2339}" type="pres">
      <dgm:prSet presAssocID="{D8FE4A02-8645-4386-AFD4-BE0569C5CBA4}" presName="sp" presStyleCnt="0"/>
      <dgm:spPr/>
    </dgm:pt>
    <dgm:pt modelId="{D83C16AC-3045-49A6-9258-26936761B3FC}" type="pres">
      <dgm:prSet presAssocID="{78501F28-7137-4771-B795-A5C928A6ABEC}" presName="composite" presStyleCnt="0"/>
      <dgm:spPr/>
    </dgm:pt>
    <dgm:pt modelId="{8A91508E-EDBB-4042-A223-15D81C4C6D0F}" type="pres">
      <dgm:prSet presAssocID="{78501F28-7137-4771-B795-A5C928A6ABEC}" presName="parentText" presStyleLbl="alignNode1" presStyleIdx="3" presStyleCnt="4">
        <dgm:presLayoutVars>
          <dgm:chMax val="1"/>
          <dgm:bulletEnabled val="1"/>
        </dgm:presLayoutVars>
      </dgm:prSet>
      <dgm:spPr/>
    </dgm:pt>
    <dgm:pt modelId="{BFF5256C-FF36-4F75-94EC-18B340AADFDE}" type="pres">
      <dgm:prSet presAssocID="{78501F28-7137-4771-B795-A5C928A6ABEC}" presName="descendantText" presStyleLbl="alignAcc1" presStyleIdx="3" presStyleCnt="4">
        <dgm:presLayoutVars>
          <dgm:bulletEnabled val="1"/>
        </dgm:presLayoutVars>
      </dgm:prSet>
      <dgm:spPr/>
    </dgm:pt>
  </dgm:ptLst>
  <dgm:cxnLst>
    <dgm:cxn modelId="{6D6B6800-B3E3-41FD-9C32-1F23522EE032}" type="presOf" srcId="{BE52BAE3-EB76-4F79-9220-D818E738B8F4}" destId="{692A2C7C-EB38-4738-83C4-EFCE4AB2AD4F}" srcOrd="0" destOrd="0" presId="urn:microsoft.com/office/officeart/2005/8/layout/chevron2"/>
    <dgm:cxn modelId="{1C90AB13-7E0D-48C4-A7D7-162514985EF8}" type="presOf" srcId="{44F954F4-4A23-48F0-98FA-CFB060468F6B}" destId="{9BEF06F8-CFA3-4595-AAA5-E6FB54F37EF2}" srcOrd="0" destOrd="0" presId="urn:microsoft.com/office/officeart/2005/8/layout/chevron2"/>
    <dgm:cxn modelId="{1FCF7E2C-DDAC-461C-9C0B-4706582345FD}" type="presOf" srcId="{1D766650-19DA-41AD-B67D-5B942D6A30E6}" destId="{E4FC38B0-60B4-4244-B247-7AFED18C9B3C}" srcOrd="0" destOrd="0" presId="urn:microsoft.com/office/officeart/2005/8/layout/chevron2"/>
    <dgm:cxn modelId="{EF5FA531-75A4-4E21-BA06-828B617155BD}" srcId="{324B6A7C-339D-4E70-857F-EECD628AE478}" destId="{1D766650-19DA-41AD-B67D-5B942D6A30E6}" srcOrd="2" destOrd="0" parTransId="{35DA734D-520C-4354-BE91-C05D5B44A2B1}" sibTransId="{D8FE4A02-8645-4386-AFD4-BE0569C5CBA4}"/>
    <dgm:cxn modelId="{0EE5DB36-400D-44FD-8922-463ED63904A0}" srcId="{44F954F4-4A23-48F0-98FA-CFB060468F6B}" destId="{BE52BAE3-EB76-4F79-9220-D818E738B8F4}" srcOrd="0" destOrd="0" parTransId="{5E97CDFD-5B62-4209-8A1C-48C72859063D}" sibTransId="{5B8E0A76-A802-4DD9-B4D0-EF6133405D12}"/>
    <dgm:cxn modelId="{22574E6A-5D1A-4D6D-A1F7-9C45BF14713A}" srcId="{6068BB5E-AB68-46F4-9058-A00D954F22E0}" destId="{0D6F01D3-ABA0-4589-A808-71C18BF69A59}" srcOrd="0" destOrd="0" parTransId="{7B2AB673-1EE0-4E85-95E4-BC14B4BDBAE8}" sibTransId="{255E87B6-69EB-417B-B19A-C0B301CAB16D}"/>
    <dgm:cxn modelId="{7C034773-1CB4-4300-90C1-B536D15F1FE2}" srcId="{324B6A7C-339D-4E70-857F-EECD628AE478}" destId="{78501F28-7137-4771-B795-A5C928A6ABEC}" srcOrd="3" destOrd="0" parTransId="{0F04876A-A8A5-4BC6-8F34-575F92E87EDC}" sibTransId="{E34203FB-C003-411D-89E3-A856CB911732}"/>
    <dgm:cxn modelId="{A92B6755-0696-400D-A725-14F7C6A89F51}" srcId="{1D766650-19DA-41AD-B67D-5B942D6A30E6}" destId="{F646FBC3-3F1C-42EE-B1B4-C15DA5A1E8AD}" srcOrd="0" destOrd="0" parTransId="{B0A1EB60-C794-4FDD-B6F8-BECE3BD13D87}" sibTransId="{887C346F-7580-472A-81AB-010C47CF5C64}"/>
    <dgm:cxn modelId="{B2C2D88C-593B-484B-8569-785464E56649}" type="presOf" srcId="{0D6F01D3-ABA0-4589-A808-71C18BF69A59}" destId="{1B5DB738-CD00-4E25-A69C-FBD9AD605FC3}" srcOrd="0" destOrd="0" presId="urn:microsoft.com/office/officeart/2005/8/layout/chevron2"/>
    <dgm:cxn modelId="{60EE3199-EE27-4A6A-9DC3-DF3E521AA38C}" type="presOf" srcId="{324B6A7C-339D-4E70-857F-EECD628AE478}" destId="{06BD7BDE-529C-4B16-B144-9BEAF18BA0B8}" srcOrd="0" destOrd="0" presId="urn:microsoft.com/office/officeart/2005/8/layout/chevron2"/>
    <dgm:cxn modelId="{B6DF7CA4-1336-4EC1-8F8B-28008386C19B}" type="presOf" srcId="{F646FBC3-3F1C-42EE-B1B4-C15DA5A1E8AD}" destId="{F697DD8D-885D-4A2D-8793-567D963E9DA2}" srcOrd="0" destOrd="0" presId="urn:microsoft.com/office/officeart/2005/8/layout/chevron2"/>
    <dgm:cxn modelId="{0DA563B1-0123-4339-BFBC-B0F084BBF8D4}" srcId="{78501F28-7137-4771-B795-A5C928A6ABEC}" destId="{26E4B084-FDFB-4FA0-A317-B5496C18C33E}" srcOrd="0" destOrd="0" parTransId="{30CE0262-7A31-49BF-9F41-49CFC49C4660}" sibTransId="{98160E51-F073-45F5-8A54-939F311A5507}"/>
    <dgm:cxn modelId="{C6D53ABB-8A13-48B4-AD24-DB47E7D9EE7C}" type="presOf" srcId="{6068BB5E-AB68-46F4-9058-A00D954F22E0}" destId="{25732199-3294-4080-AB50-166C9451AED5}" srcOrd="0" destOrd="0" presId="urn:microsoft.com/office/officeart/2005/8/layout/chevron2"/>
    <dgm:cxn modelId="{B2AC62BE-4037-4C62-B0A6-72D103673EA2}" type="presOf" srcId="{26E4B084-FDFB-4FA0-A317-B5496C18C33E}" destId="{BFF5256C-FF36-4F75-94EC-18B340AADFDE}" srcOrd="0" destOrd="0" presId="urn:microsoft.com/office/officeart/2005/8/layout/chevron2"/>
    <dgm:cxn modelId="{7FF0A5D3-B83C-4AD4-8E39-1C1E1764F1A1}" type="presOf" srcId="{78501F28-7137-4771-B795-A5C928A6ABEC}" destId="{8A91508E-EDBB-4042-A223-15D81C4C6D0F}" srcOrd="0" destOrd="0" presId="urn:microsoft.com/office/officeart/2005/8/layout/chevron2"/>
    <dgm:cxn modelId="{6D3731EB-260A-41CE-867B-5C5360D3D006}" srcId="{324B6A7C-339D-4E70-857F-EECD628AE478}" destId="{44F954F4-4A23-48F0-98FA-CFB060468F6B}" srcOrd="0" destOrd="0" parTransId="{59D6B7FB-CD04-40DC-998E-57E351C2FD0C}" sibTransId="{61C7596E-9B61-42CA-BD57-78EB428E154B}"/>
    <dgm:cxn modelId="{528B3BEB-3A31-46B9-A166-4E9B88B23D40}" srcId="{324B6A7C-339D-4E70-857F-EECD628AE478}" destId="{6068BB5E-AB68-46F4-9058-A00D954F22E0}" srcOrd="1" destOrd="0" parTransId="{6BF9626C-746F-4911-8EC8-5D7E9EEA47BC}" sibTransId="{A0BBEA15-EE4A-495D-BDBB-8D91440135EE}"/>
    <dgm:cxn modelId="{53257212-E946-4458-8A57-6AE155A2C603}" type="presParOf" srcId="{06BD7BDE-529C-4B16-B144-9BEAF18BA0B8}" destId="{ADF21E2C-3709-4FCA-924A-1064DE3C00A5}" srcOrd="0" destOrd="0" presId="urn:microsoft.com/office/officeart/2005/8/layout/chevron2"/>
    <dgm:cxn modelId="{D2FA93C8-9A09-43A6-A98D-59DD674B4E8A}" type="presParOf" srcId="{ADF21E2C-3709-4FCA-924A-1064DE3C00A5}" destId="{9BEF06F8-CFA3-4595-AAA5-E6FB54F37EF2}" srcOrd="0" destOrd="0" presId="urn:microsoft.com/office/officeart/2005/8/layout/chevron2"/>
    <dgm:cxn modelId="{AE092EDA-6B1F-4765-A9C6-77C3FB876F37}" type="presParOf" srcId="{ADF21E2C-3709-4FCA-924A-1064DE3C00A5}" destId="{692A2C7C-EB38-4738-83C4-EFCE4AB2AD4F}" srcOrd="1" destOrd="0" presId="urn:microsoft.com/office/officeart/2005/8/layout/chevron2"/>
    <dgm:cxn modelId="{21CE478E-CC85-46C9-98C1-02B331DFA7A7}" type="presParOf" srcId="{06BD7BDE-529C-4B16-B144-9BEAF18BA0B8}" destId="{D046476D-6FF8-4D45-9152-80EA9BBBEC2D}" srcOrd="1" destOrd="0" presId="urn:microsoft.com/office/officeart/2005/8/layout/chevron2"/>
    <dgm:cxn modelId="{160E62A2-DA8F-413D-ABC0-BA5650C4C995}" type="presParOf" srcId="{06BD7BDE-529C-4B16-B144-9BEAF18BA0B8}" destId="{63B322BD-1D8F-4341-8376-91B388C69C5F}" srcOrd="2" destOrd="0" presId="urn:microsoft.com/office/officeart/2005/8/layout/chevron2"/>
    <dgm:cxn modelId="{BABA5225-2B45-4C42-A7A0-0756D1B68C58}" type="presParOf" srcId="{63B322BD-1D8F-4341-8376-91B388C69C5F}" destId="{25732199-3294-4080-AB50-166C9451AED5}" srcOrd="0" destOrd="0" presId="urn:microsoft.com/office/officeart/2005/8/layout/chevron2"/>
    <dgm:cxn modelId="{28E1A10E-137F-46B8-AC4F-147F4B23F579}" type="presParOf" srcId="{63B322BD-1D8F-4341-8376-91B388C69C5F}" destId="{1B5DB738-CD00-4E25-A69C-FBD9AD605FC3}" srcOrd="1" destOrd="0" presId="urn:microsoft.com/office/officeart/2005/8/layout/chevron2"/>
    <dgm:cxn modelId="{675B68EC-6EB9-42D2-9F5E-ED54C7851852}" type="presParOf" srcId="{06BD7BDE-529C-4B16-B144-9BEAF18BA0B8}" destId="{B205C81D-AEA1-455B-8D88-24EC6DA5765A}" srcOrd="3" destOrd="0" presId="urn:microsoft.com/office/officeart/2005/8/layout/chevron2"/>
    <dgm:cxn modelId="{9254EAE0-3177-4F2C-9531-EB81174C520F}" type="presParOf" srcId="{06BD7BDE-529C-4B16-B144-9BEAF18BA0B8}" destId="{9E0C21AC-0AED-4C3A-99B1-D254346621E7}" srcOrd="4" destOrd="0" presId="urn:microsoft.com/office/officeart/2005/8/layout/chevron2"/>
    <dgm:cxn modelId="{C98505E9-AD7B-4611-B0BF-6CDB83043CFD}" type="presParOf" srcId="{9E0C21AC-0AED-4C3A-99B1-D254346621E7}" destId="{E4FC38B0-60B4-4244-B247-7AFED18C9B3C}" srcOrd="0" destOrd="0" presId="urn:microsoft.com/office/officeart/2005/8/layout/chevron2"/>
    <dgm:cxn modelId="{2B9107BC-FC0E-430E-8977-BC9A99970D4A}" type="presParOf" srcId="{9E0C21AC-0AED-4C3A-99B1-D254346621E7}" destId="{F697DD8D-885D-4A2D-8793-567D963E9DA2}" srcOrd="1" destOrd="0" presId="urn:microsoft.com/office/officeart/2005/8/layout/chevron2"/>
    <dgm:cxn modelId="{A432646B-A8F9-4235-ABAD-4C13F5B28E40}" type="presParOf" srcId="{06BD7BDE-529C-4B16-B144-9BEAF18BA0B8}" destId="{0642FD33-20E9-4A61-8DF7-A276148D2339}" srcOrd="5" destOrd="0" presId="urn:microsoft.com/office/officeart/2005/8/layout/chevron2"/>
    <dgm:cxn modelId="{DD3C2A7B-6DC2-430D-94BE-314BC513FD6B}" type="presParOf" srcId="{06BD7BDE-529C-4B16-B144-9BEAF18BA0B8}" destId="{D83C16AC-3045-49A6-9258-26936761B3FC}" srcOrd="6" destOrd="0" presId="urn:microsoft.com/office/officeart/2005/8/layout/chevron2"/>
    <dgm:cxn modelId="{8B968B38-5840-4385-9D39-71D4D4DBEE5B}" type="presParOf" srcId="{D83C16AC-3045-49A6-9258-26936761B3FC}" destId="{8A91508E-EDBB-4042-A223-15D81C4C6D0F}" srcOrd="0" destOrd="0" presId="urn:microsoft.com/office/officeart/2005/8/layout/chevron2"/>
    <dgm:cxn modelId="{046B8543-DB25-4D46-B22F-45CBD7EF35F7}" type="presParOf" srcId="{D83C16AC-3045-49A6-9258-26936761B3FC}" destId="{BFF5256C-FF36-4F75-94EC-18B340AADFD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4B6A7C-339D-4E70-857F-EECD628AE478}"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44F954F4-4A23-48F0-98FA-CFB060468F6B}">
      <dgm:prSet phldrT="[Text]"/>
      <dgm:spPr/>
      <dgm:t>
        <a:bodyPr/>
        <a:lstStyle/>
        <a:p>
          <a:r>
            <a:rPr lang="en-US" b="1"/>
            <a:t>Phần 1</a:t>
          </a:r>
        </a:p>
      </dgm:t>
    </dgm:pt>
    <dgm:pt modelId="{59D6B7FB-CD04-40DC-998E-57E351C2FD0C}" type="parTrans" cxnId="{6D3731EB-260A-41CE-867B-5C5360D3D006}">
      <dgm:prSet/>
      <dgm:spPr/>
      <dgm:t>
        <a:bodyPr/>
        <a:lstStyle/>
        <a:p>
          <a:endParaRPr lang="en-US"/>
        </a:p>
      </dgm:t>
    </dgm:pt>
    <dgm:pt modelId="{61C7596E-9B61-42CA-BD57-78EB428E154B}" type="sibTrans" cxnId="{6D3731EB-260A-41CE-867B-5C5360D3D006}">
      <dgm:prSet/>
      <dgm:spPr/>
      <dgm:t>
        <a:bodyPr/>
        <a:lstStyle/>
        <a:p>
          <a:endParaRPr lang="en-US"/>
        </a:p>
      </dgm:t>
    </dgm:pt>
    <dgm:pt modelId="{BE52BAE3-EB76-4F79-9220-D818E738B8F4}">
      <dgm:prSet phldrT="[Text]" custT="1"/>
      <dgm:spPr/>
      <dgm:t>
        <a:bodyPr/>
        <a:lstStyle/>
        <a:p>
          <a:r>
            <a:rPr lang="en-US" sz="3600" b="1" i="0">
              <a:latin typeface="+mj-lt"/>
              <a:ea typeface="Tahoma" pitchFamily="34" charset="0"/>
              <a:cs typeface="Tahoma" pitchFamily="34" charset="0"/>
            </a:rPr>
            <a:t>SqlCommand trong C# Ado.net</a:t>
          </a:r>
          <a:endParaRPr lang="en-US" sz="3600" b="1">
            <a:latin typeface="+mj-lt"/>
            <a:ea typeface="Tahoma" pitchFamily="34" charset="0"/>
            <a:cs typeface="Tahoma" pitchFamily="34" charset="0"/>
          </a:endParaRPr>
        </a:p>
      </dgm:t>
    </dgm:pt>
    <dgm:pt modelId="{5E97CDFD-5B62-4209-8A1C-48C72859063D}" type="parTrans" cxnId="{0EE5DB36-400D-44FD-8922-463ED63904A0}">
      <dgm:prSet/>
      <dgm:spPr/>
      <dgm:t>
        <a:bodyPr/>
        <a:lstStyle/>
        <a:p>
          <a:endParaRPr lang="en-US"/>
        </a:p>
      </dgm:t>
    </dgm:pt>
    <dgm:pt modelId="{5B8E0A76-A802-4DD9-B4D0-EF6133405D12}" type="sibTrans" cxnId="{0EE5DB36-400D-44FD-8922-463ED63904A0}">
      <dgm:prSet/>
      <dgm:spPr/>
      <dgm:t>
        <a:bodyPr/>
        <a:lstStyle/>
        <a:p>
          <a:endParaRPr lang="en-US"/>
        </a:p>
      </dgm:t>
    </dgm:pt>
    <dgm:pt modelId="{6068BB5E-AB68-46F4-9058-A00D954F22E0}">
      <dgm:prSet phldrT="[Text]"/>
      <dgm:spPr/>
      <dgm:t>
        <a:bodyPr/>
        <a:lstStyle/>
        <a:p>
          <a:r>
            <a:rPr lang="en-US" b="1"/>
            <a:t>Phần 2</a:t>
          </a:r>
        </a:p>
      </dgm:t>
    </dgm:pt>
    <dgm:pt modelId="{6BF9626C-746F-4911-8EC8-5D7E9EEA47BC}" type="parTrans" cxnId="{528B3BEB-3A31-46B9-A166-4E9B88B23D40}">
      <dgm:prSet/>
      <dgm:spPr/>
      <dgm:t>
        <a:bodyPr/>
        <a:lstStyle/>
        <a:p>
          <a:endParaRPr lang="en-US"/>
        </a:p>
      </dgm:t>
    </dgm:pt>
    <dgm:pt modelId="{A0BBEA15-EE4A-495D-BDBB-8D91440135EE}" type="sibTrans" cxnId="{528B3BEB-3A31-46B9-A166-4E9B88B23D40}">
      <dgm:prSet/>
      <dgm:spPr/>
      <dgm:t>
        <a:bodyPr/>
        <a:lstStyle/>
        <a:p>
          <a:endParaRPr lang="en-US"/>
        </a:p>
      </dgm:t>
    </dgm:pt>
    <dgm:pt modelId="{0D6F01D3-ABA0-4589-A808-71C18BF69A59}">
      <dgm:prSet phldrT="[Text]" custT="1"/>
      <dgm:spPr/>
      <dgm:t>
        <a:bodyPr/>
        <a:lstStyle/>
        <a:p>
          <a:r>
            <a:rPr lang="en-US" sz="3600" b="1" i="0">
              <a:latin typeface="+mj-lt"/>
              <a:ea typeface="Tahoma" pitchFamily="34" charset="0"/>
              <a:cs typeface="Tahoma" pitchFamily="34" charset="0"/>
            </a:rPr>
            <a:t>Truy vấn dữ liệu trong C# Ado.net</a:t>
          </a:r>
          <a:endParaRPr lang="en-US" sz="3600" b="1">
            <a:latin typeface="+mj-lt"/>
            <a:ea typeface="Tahoma" pitchFamily="34" charset="0"/>
            <a:cs typeface="Tahoma" pitchFamily="34" charset="0"/>
          </a:endParaRPr>
        </a:p>
      </dgm:t>
    </dgm:pt>
    <dgm:pt modelId="{7B2AB673-1EE0-4E85-95E4-BC14B4BDBAE8}" type="parTrans" cxnId="{22574E6A-5D1A-4D6D-A1F7-9C45BF14713A}">
      <dgm:prSet/>
      <dgm:spPr/>
      <dgm:t>
        <a:bodyPr/>
        <a:lstStyle/>
        <a:p>
          <a:endParaRPr lang="en-US"/>
        </a:p>
      </dgm:t>
    </dgm:pt>
    <dgm:pt modelId="{255E87B6-69EB-417B-B19A-C0B301CAB16D}" type="sibTrans" cxnId="{22574E6A-5D1A-4D6D-A1F7-9C45BF14713A}">
      <dgm:prSet/>
      <dgm:spPr/>
      <dgm:t>
        <a:bodyPr/>
        <a:lstStyle/>
        <a:p>
          <a:endParaRPr lang="en-US"/>
        </a:p>
      </dgm:t>
    </dgm:pt>
    <dgm:pt modelId="{1D766650-19DA-41AD-B67D-5B942D6A30E6}">
      <dgm:prSet phldrT="[Text]"/>
      <dgm:spPr/>
      <dgm:t>
        <a:bodyPr/>
        <a:lstStyle/>
        <a:p>
          <a:r>
            <a:rPr lang="en-US" b="1"/>
            <a:t>Phần 3	</a:t>
          </a:r>
        </a:p>
      </dgm:t>
    </dgm:pt>
    <dgm:pt modelId="{35DA734D-520C-4354-BE91-C05D5B44A2B1}" type="parTrans" cxnId="{EF5FA531-75A4-4E21-BA06-828B617155BD}">
      <dgm:prSet/>
      <dgm:spPr/>
      <dgm:t>
        <a:bodyPr/>
        <a:lstStyle/>
        <a:p>
          <a:endParaRPr lang="en-US"/>
        </a:p>
      </dgm:t>
    </dgm:pt>
    <dgm:pt modelId="{D8FE4A02-8645-4386-AFD4-BE0569C5CBA4}" type="sibTrans" cxnId="{EF5FA531-75A4-4E21-BA06-828B617155BD}">
      <dgm:prSet/>
      <dgm:spPr/>
      <dgm:t>
        <a:bodyPr/>
        <a:lstStyle/>
        <a:p>
          <a:endParaRPr lang="en-US"/>
        </a:p>
      </dgm:t>
    </dgm:pt>
    <dgm:pt modelId="{F646FBC3-3F1C-42EE-B1B4-C15DA5A1E8AD}">
      <dgm:prSet phldrT="[Text]" custT="1"/>
      <dgm:spPr/>
      <dgm:t>
        <a:bodyPr/>
        <a:lstStyle/>
        <a:p>
          <a:r>
            <a:rPr lang="en-US" sz="3600" b="1" i="0" dirty="0">
              <a:latin typeface="+mj-lt"/>
              <a:ea typeface="Tahoma" pitchFamily="34" charset="0"/>
              <a:cs typeface="Tahoma" pitchFamily="34" charset="0"/>
            </a:rPr>
            <a:t>Query </a:t>
          </a:r>
          <a:r>
            <a:rPr lang="en-US" sz="3600" b="1" i="0" dirty="0" err="1">
              <a:latin typeface="+mj-lt"/>
              <a:ea typeface="Tahoma" pitchFamily="34" charset="0"/>
              <a:cs typeface="Tahoma" pitchFamily="34" charset="0"/>
            </a:rPr>
            <a:t>hành</a:t>
          </a:r>
          <a:r>
            <a:rPr lang="en-US" sz="3600" b="1" i="0" dirty="0">
              <a:latin typeface="+mj-lt"/>
              <a:ea typeface="Tahoma" pitchFamily="34" charset="0"/>
              <a:cs typeface="Tahoma" pitchFamily="34" charset="0"/>
            </a:rPr>
            <a:t> </a:t>
          </a:r>
          <a:r>
            <a:rPr lang="en-US" sz="3600" b="1" i="0" dirty="0" err="1">
              <a:latin typeface="+mj-lt"/>
              <a:ea typeface="Tahoma" pitchFamily="34" charset="0"/>
              <a:cs typeface="Tahoma" pitchFamily="34" charset="0"/>
            </a:rPr>
            <a:t>động</a:t>
          </a:r>
          <a:r>
            <a:rPr lang="en-US" sz="3600" b="1" i="0" dirty="0">
              <a:latin typeface="+mj-lt"/>
              <a:ea typeface="Tahoma" pitchFamily="34" charset="0"/>
              <a:cs typeface="Tahoma" pitchFamily="34" charset="0"/>
            </a:rPr>
            <a:t> </a:t>
          </a:r>
          <a:r>
            <a:rPr lang="en-US" sz="3600" b="1" i="0" dirty="0" err="1">
              <a:latin typeface="+mj-lt"/>
              <a:ea typeface="Tahoma" pitchFamily="34" charset="0"/>
              <a:cs typeface="Tahoma" pitchFamily="34" charset="0"/>
            </a:rPr>
            <a:t>trong</a:t>
          </a:r>
          <a:r>
            <a:rPr lang="en-US" sz="3600" b="1" i="0" dirty="0">
              <a:latin typeface="+mj-lt"/>
              <a:ea typeface="Tahoma" pitchFamily="34" charset="0"/>
              <a:cs typeface="Tahoma" pitchFamily="34" charset="0"/>
            </a:rPr>
            <a:t> C# Ado.net</a:t>
          </a:r>
          <a:endParaRPr lang="en-US" sz="3600" b="1" dirty="0">
            <a:latin typeface="+mj-lt"/>
            <a:ea typeface="Tahoma" pitchFamily="34" charset="0"/>
            <a:cs typeface="Tahoma" pitchFamily="34" charset="0"/>
          </a:endParaRPr>
        </a:p>
      </dgm:t>
    </dgm:pt>
    <dgm:pt modelId="{B0A1EB60-C794-4FDD-B6F8-BECE3BD13D87}" type="parTrans" cxnId="{A92B6755-0696-400D-A725-14F7C6A89F51}">
      <dgm:prSet/>
      <dgm:spPr/>
      <dgm:t>
        <a:bodyPr/>
        <a:lstStyle/>
        <a:p>
          <a:endParaRPr lang="en-US"/>
        </a:p>
      </dgm:t>
    </dgm:pt>
    <dgm:pt modelId="{887C346F-7580-472A-81AB-010C47CF5C64}" type="sibTrans" cxnId="{A92B6755-0696-400D-A725-14F7C6A89F51}">
      <dgm:prSet/>
      <dgm:spPr/>
      <dgm:t>
        <a:bodyPr/>
        <a:lstStyle/>
        <a:p>
          <a:endParaRPr lang="en-US"/>
        </a:p>
      </dgm:t>
    </dgm:pt>
    <dgm:pt modelId="{78501F28-7137-4771-B795-A5C928A6ABEC}">
      <dgm:prSet/>
      <dgm:spPr/>
      <dgm:t>
        <a:bodyPr/>
        <a:lstStyle/>
        <a:p>
          <a:r>
            <a:rPr lang="en-US" b="1"/>
            <a:t>Phần 4</a:t>
          </a:r>
        </a:p>
      </dgm:t>
    </dgm:pt>
    <dgm:pt modelId="{0F04876A-A8A5-4BC6-8F34-575F92E87EDC}" type="parTrans" cxnId="{7C034773-1CB4-4300-90C1-B536D15F1FE2}">
      <dgm:prSet/>
      <dgm:spPr/>
      <dgm:t>
        <a:bodyPr/>
        <a:lstStyle/>
        <a:p>
          <a:endParaRPr lang="en-US"/>
        </a:p>
      </dgm:t>
    </dgm:pt>
    <dgm:pt modelId="{E34203FB-C003-411D-89E3-A856CB911732}" type="sibTrans" cxnId="{7C034773-1CB4-4300-90C1-B536D15F1FE2}">
      <dgm:prSet/>
      <dgm:spPr/>
      <dgm:t>
        <a:bodyPr/>
        <a:lstStyle/>
        <a:p>
          <a:endParaRPr lang="en-US"/>
        </a:p>
      </dgm:t>
    </dgm:pt>
    <dgm:pt modelId="{26E4B084-FDFB-4FA0-A317-B5496C18C33E}">
      <dgm:prSet custT="1"/>
      <dgm:spPr/>
      <dgm:t>
        <a:bodyPr/>
        <a:lstStyle/>
        <a:p>
          <a:r>
            <a:rPr lang="en-US" sz="3600" b="0" i="0" dirty="0" err="1"/>
            <a:t>Giới</a:t>
          </a:r>
          <a:r>
            <a:rPr lang="en-US" sz="3600" b="0" i="0" dirty="0"/>
            <a:t> </a:t>
          </a:r>
          <a:r>
            <a:rPr lang="en-US" sz="3600" b="0" i="0" dirty="0" err="1"/>
            <a:t>thiệu</a:t>
          </a:r>
          <a:r>
            <a:rPr lang="en-US" sz="3600" b="0" i="0" dirty="0"/>
            <a:t> Entity Framework C#</a:t>
          </a:r>
          <a:endParaRPr lang="en-US" sz="3600" b="1" dirty="0">
            <a:latin typeface="+mj-lt"/>
            <a:ea typeface="Tahoma" pitchFamily="34" charset="0"/>
            <a:cs typeface="Tahoma" pitchFamily="34" charset="0"/>
          </a:endParaRPr>
        </a:p>
      </dgm:t>
    </dgm:pt>
    <dgm:pt modelId="{30CE0262-7A31-49BF-9F41-49CFC49C4660}" type="parTrans" cxnId="{0DA563B1-0123-4339-BFBC-B0F084BBF8D4}">
      <dgm:prSet/>
      <dgm:spPr/>
      <dgm:t>
        <a:bodyPr/>
        <a:lstStyle/>
        <a:p>
          <a:endParaRPr lang="en-US"/>
        </a:p>
      </dgm:t>
    </dgm:pt>
    <dgm:pt modelId="{98160E51-F073-45F5-8A54-939F311A5507}" type="sibTrans" cxnId="{0DA563B1-0123-4339-BFBC-B0F084BBF8D4}">
      <dgm:prSet/>
      <dgm:spPr/>
      <dgm:t>
        <a:bodyPr/>
        <a:lstStyle/>
        <a:p>
          <a:endParaRPr lang="en-US"/>
        </a:p>
      </dgm:t>
    </dgm:pt>
    <dgm:pt modelId="{06BD7BDE-529C-4B16-B144-9BEAF18BA0B8}" type="pres">
      <dgm:prSet presAssocID="{324B6A7C-339D-4E70-857F-EECD628AE478}" presName="linearFlow" presStyleCnt="0">
        <dgm:presLayoutVars>
          <dgm:dir/>
          <dgm:animLvl val="lvl"/>
          <dgm:resizeHandles val="exact"/>
        </dgm:presLayoutVars>
      </dgm:prSet>
      <dgm:spPr/>
    </dgm:pt>
    <dgm:pt modelId="{ADF21E2C-3709-4FCA-924A-1064DE3C00A5}" type="pres">
      <dgm:prSet presAssocID="{44F954F4-4A23-48F0-98FA-CFB060468F6B}" presName="composite" presStyleCnt="0"/>
      <dgm:spPr/>
    </dgm:pt>
    <dgm:pt modelId="{9BEF06F8-CFA3-4595-AAA5-E6FB54F37EF2}" type="pres">
      <dgm:prSet presAssocID="{44F954F4-4A23-48F0-98FA-CFB060468F6B}" presName="parentText" presStyleLbl="alignNode1" presStyleIdx="0" presStyleCnt="4">
        <dgm:presLayoutVars>
          <dgm:chMax val="1"/>
          <dgm:bulletEnabled val="1"/>
        </dgm:presLayoutVars>
      </dgm:prSet>
      <dgm:spPr/>
    </dgm:pt>
    <dgm:pt modelId="{692A2C7C-EB38-4738-83C4-EFCE4AB2AD4F}" type="pres">
      <dgm:prSet presAssocID="{44F954F4-4A23-48F0-98FA-CFB060468F6B}" presName="descendantText" presStyleLbl="alignAcc1" presStyleIdx="0" presStyleCnt="4">
        <dgm:presLayoutVars>
          <dgm:bulletEnabled val="1"/>
        </dgm:presLayoutVars>
      </dgm:prSet>
      <dgm:spPr/>
    </dgm:pt>
    <dgm:pt modelId="{D046476D-6FF8-4D45-9152-80EA9BBBEC2D}" type="pres">
      <dgm:prSet presAssocID="{61C7596E-9B61-42CA-BD57-78EB428E154B}" presName="sp" presStyleCnt="0"/>
      <dgm:spPr/>
    </dgm:pt>
    <dgm:pt modelId="{63B322BD-1D8F-4341-8376-91B388C69C5F}" type="pres">
      <dgm:prSet presAssocID="{6068BB5E-AB68-46F4-9058-A00D954F22E0}" presName="composite" presStyleCnt="0"/>
      <dgm:spPr/>
    </dgm:pt>
    <dgm:pt modelId="{25732199-3294-4080-AB50-166C9451AED5}" type="pres">
      <dgm:prSet presAssocID="{6068BB5E-AB68-46F4-9058-A00D954F22E0}" presName="parentText" presStyleLbl="alignNode1" presStyleIdx="1" presStyleCnt="4">
        <dgm:presLayoutVars>
          <dgm:chMax val="1"/>
          <dgm:bulletEnabled val="1"/>
        </dgm:presLayoutVars>
      </dgm:prSet>
      <dgm:spPr/>
    </dgm:pt>
    <dgm:pt modelId="{1B5DB738-CD00-4E25-A69C-FBD9AD605FC3}" type="pres">
      <dgm:prSet presAssocID="{6068BB5E-AB68-46F4-9058-A00D954F22E0}" presName="descendantText" presStyleLbl="alignAcc1" presStyleIdx="1" presStyleCnt="4">
        <dgm:presLayoutVars>
          <dgm:bulletEnabled val="1"/>
        </dgm:presLayoutVars>
      </dgm:prSet>
      <dgm:spPr/>
    </dgm:pt>
    <dgm:pt modelId="{B205C81D-AEA1-455B-8D88-24EC6DA5765A}" type="pres">
      <dgm:prSet presAssocID="{A0BBEA15-EE4A-495D-BDBB-8D91440135EE}" presName="sp" presStyleCnt="0"/>
      <dgm:spPr/>
    </dgm:pt>
    <dgm:pt modelId="{9E0C21AC-0AED-4C3A-99B1-D254346621E7}" type="pres">
      <dgm:prSet presAssocID="{1D766650-19DA-41AD-B67D-5B942D6A30E6}" presName="composite" presStyleCnt="0"/>
      <dgm:spPr/>
    </dgm:pt>
    <dgm:pt modelId="{E4FC38B0-60B4-4244-B247-7AFED18C9B3C}" type="pres">
      <dgm:prSet presAssocID="{1D766650-19DA-41AD-B67D-5B942D6A30E6}" presName="parentText" presStyleLbl="alignNode1" presStyleIdx="2" presStyleCnt="4">
        <dgm:presLayoutVars>
          <dgm:chMax val="1"/>
          <dgm:bulletEnabled val="1"/>
        </dgm:presLayoutVars>
      </dgm:prSet>
      <dgm:spPr/>
    </dgm:pt>
    <dgm:pt modelId="{F697DD8D-885D-4A2D-8793-567D963E9DA2}" type="pres">
      <dgm:prSet presAssocID="{1D766650-19DA-41AD-B67D-5B942D6A30E6}" presName="descendantText" presStyleLbl="alignAcc1" presStyleIdx="2" presStyleCnt="4">
        <dgm:presLayoutVars>
          <dgm:bulletEnabled val="1"/>
        </dgm:presLayoutVars>
      </dgm:prSet>
      <dgm:spPr/>
    </dgm:pt>
    <dgm:pt modelId="{0642FD33-20E9-4A61-8DF7-A276148D2339}" type="pres">
      <dgm:prSet presAssocID="{D8FE4A02-8645-4386-AFD4-BE0569C5CBA4}" presName="sp" presStyleCnt="0"/>
      <dgm:spPr/>
    </dgm:pt>
    <dgm:pt modelId="{D83C16AC-3045-49A6-9258-26936761B3FC}" type="pres">
      <dgm:prSet presAssocID="{78501F28-7137-4771-B795-A5C928A6ABEC}" presName="composite" presStyleCnt="0"/>
      <dgm:spPr/>
    </dgm:pt>
    <dgm:pt modelId="{8A91508E-EDBB-4042-A223-15D81C4C6D0F}" type="pres">
      <dgm:prSet presAssocID="{78501F28-7137-4771-B795-A5C928A6ABEC}" presName="parentText" presStyleLbl="alignNode1" presStyleIdx="3" presStyleCnt="4">
        <dgm:presLayoutVars>
          <dgm:chMax val="1"/>
          <dgm:bulletEnabled val="1"/>
        </dgm:presLayoutVars>
      </dgm:prSet>
      <dgm:spPr/>
    </dgm:pt>
    <dgm:pt modelId="{BFF5256C-FF36-4F75-94EC-18B340AADFDE}" type="pres">
      <dgm:prSet presAssocID="{78501F28-7137-4771-B795-A5C928A6ABEC}" presName="descendantText" presStyleLbl="alignAcc1" presStyleIdx="3" presStyleCnt="4">
        <dgm:presLayoutVars>
          <dgm:bulletEnabled val="1"/>
        </dgm:presLayoutVars>
      </dgm:prSet>
      <dgm:spPr/>
    </dgm:pt>
  </dgm:ptLst>
  <dgm:cxnLst>
    <dgm:cxn modelId="{DCDAC610-BDAE-47C6-A261-5359E213991B}" type="presOf" srcId="{6068BB5E-AB68-46F4-9058-A00D954F22E0}" destId="{25732199-3294-4080-AB50-166C9451AED5}" srcOrd="0" destOrd="0" presId="urn:microsoft.com/office/officeart/2005/8/layout/chevron2"/>
    <dgm:cxn modelId="{E32CC624-DCE6-4CD1-B90B-EF5633FA9943}" type="presOf" srcId="{78501F28-7137-4771-B795-A5C928A6ABEC}" destId="{8A91508E-EDBB-4042-A223-15D81C4C6D0F}" srcOrd="0" destOrd="0" presId="urn:microsoft.com/office/officeart/2005/8/layout/chevron2"/>
    <dgm:cxn modelId="{EF5FA531-75A4-4E21-BA06-828B617155BD}" srcId="{324B6A7C-339D-4E70-857F-EECD628AE478}" destId="{1D766650-19DA-41AD-B67D-5B942D6A30E6}" srcOrd="2" destOrd="0" parTransId="{35DA734D-520C-4354-BE91-C05D5B44A2B1}" sibTransId="{D8FE4A02-8645-4386-AFD4-BE0569C5CBA4}"/>
    <dgm:cxn modelId="{0EE5DB36-400D-44FD-8922-463ED63904A0}" srcId="{44F954F4-4A23-48F0-98FA-CFB060468F6B}" destId="{BE52BAE3-EB76-4F79-9220-D818E738B8F4}" srcOrd="0" destOrd="0" parTransId="{5E97CDFD-5B62-4209-8A1C-48C72859063D}" sibTransId="{5B8E0A76-A802-4DD9-B4D0-EF6133405D12}"/>
    <dgm:cxn modelId="{494EC73A-2EBE-41DC-9B0A-30B4DEC49AFA}" type="presOf" srcId="{F646FBC3-3F1C-42EE-B1B4-C15DA5A1E8AD}" destId="{F697DD8D-885D-4A2D-8793-567D963E9DA2}" srcOrd="0" destOrd="0" presId="urn:microsoft.com/office/officeart/2005/8/layout/chevron2"/>
    <dgm:cxn modelId="{14041068-A823-4349-9C9F-BC0100194AD7}" type="presOf" srcId="{44F954F4-4A23-48F0-98FA-CFB060468F6B}" destId="{9BEF06F8-CFA3-4595-AAA5-E6FB54F37EF2}" srcOrd="0" destOrd="0" presId="urn:microsoft.com/office/officeart/2005/8/layout/chevron2"/>
    <dgm:cxn modelId="{22574E6A-5D1A-4D6D-A1F7-9C45BF14713A}" srcId="{6068BB5E-AB68-46F4-9058-A00D954F22E0}" destId="{0D6F01D3-ABA0-4589-A808-71C18BF69A59}" srcOrd="0" destOrd="0" parTransId="{7B2AB673-1EE0-4E85-95E4-BC14B4BDBAE8}" sibTransId="{255E87B6-69EB-417B-B19A-C0B301CAB16D}"/>
    <dgm:cxn modelId="{7C034773-1CB4-4300-90C1-B536D15F1FE2}" srcId="{324B6A7C-339D-4E70-857F-EECD628AE478}" destId="{78501F28-7137-4771-B795-A5C928A6ABEC}" srcOrd="3" destOrd="0" parTransId="{0F04876A-A8A5-4BC6-8F34-575F92E87EDC}" sibTransId="{E34203FB-C003-411D-89E3-A856CB911732}"/>
    <dgm:cxn modelId="{A92B6755-0696-400D-A725-14F7C6A89F51}" srcId="{1D766650-19DA-41AD-B67D-5B942D6A30E6}" destId="{F646FBC3-3F1C-42EE-B1B4-C15DA5A1E8AD}" srcOrd="0" destOrd="0" parTransId="{B0A1EB60-C794-4FDD-B6F8-BECE3BD13D87}" sibTransId="{887C346F-7580-472A-81AB-010C47CF5C64}"/>
    <dgm:cxn modelId="{3B9A1989-280C-4EB5-82F7-AE26A937A2E6}" type="presOf" srcId="{324B6A7C-339D-4E70-857F-EECD628AE478}" destId="{06BD7BDE-529C-4B16-B144-9BEAF18BA0B8}" srcOrd="0" destOrd="0" presId="urn:microsoft.com/office/officeart/2005/8/layout/chevron2"/>
    <dgm:cxn modelId="{0DA563B1-0123-4339-BFBC-B0F084BBF8D4}" srcId="{78501F28-7137-4771-B795-A5C928A6ABEC}" destId="{26E4B084-FDFB-4FA0-A317-B5496C18C33E}" srcOrd="0" destOrd="0" parTransId="{30CE0262-7A31-49BF-9F41-49CFC49C4660}" sibTransId="{98160E51-F073-45F5-8A54-939F311A5507}"/>
    <dgm:cxn modelId="{2E01DDB1-45DF-4AB1-B70F-042FC59811E1}" type="presOf" srcId="{26E4B084-FDFB-4FA0-A317-B5496C18C33E}" destId="{BFF5256C-FF36-4F75-94EC-18B340AADFDE}" srcOrd="0" destOrd="0" presId="urn:microsoft.com/office/officeart/2005/8/layout/chevron2"/>
    <dgm:cxn modelId="{189A96C0-E4DE-4906-9327-62075E0AE0BF}" type="presOf" srcId="{BE52BAE3-EB76-4F79-9220-D818E738B8F4}" destId="{692A2C7C-EB38-4738-83C4-EFCE4AB2AD4F}" srcOrd="0" destOrd="0" presId="urn:microsoft.com/office/officeart/2005/8/layout/chevron2"/>
    <dgm:cxn modelId="{92D0C4D0-43C9-4122-81A9-13ED5AAD399D}" type="presOf" srcId="{1D766650-19DA-41AD-B67D-5B942D6A30E6}" destId="{E4FC38B0-60B4-4244-B247-7AFED18C9B3C}" srcOrd="0" destOrd="0" presId="urn:microsoft.com/office/officeart/2005/8/layout/chevron2"/>
    <dgm:cxn modelId="{6D3731EB-260A-41CE-867B-5C5360D3D006}" srcId="{324B6A7C-339D-4E70-857F-EECD628AE478}" destId="{44F954F4-4A23-48F0-98FA-CFB060468F6B}" srcOrd="0" destOrd="0" parTransId="{59D6B7FB-CD04-40DC-998E-57E351C2FD0C}" sibTransId="{61C7596E-9B61-42CA-BD57-78EB428E154B}"/>
    <dgm:cxn modelId="{528B3BEB-3A31-46B9-A166-4E9B88B23D40}" srcId="{324B6A7C-339D-4E70-857F-EECD628AE478}" destId="{6068BB5E-AB68-46F4-9058-A00D954F22E0}" srcOrd="1" destOrd="0" parTransId="{6BF9626C-746F-4911-8EC8-5D7E9EEA47BC}" sibTransId="{A0BBEA15-EE4A-495D-BDBB-8D91440135EE}"/>
    <dgm:cxn modelId="{0E6D3DEC-3937-4613-83AD-97EA1E897E43}" type="presOf" srcId="{0D6F01D3-ABA0-4589-A808-71C18BF69A59}" destId="{1B5DB738-CD00-4E25-A69C-FBD9AD605FC3}" srcOrd="0" destOrd="0" presId="urn:microsoft.com/office/officeart/2005/8/layout/chevron2"/>
    <dgm:cxn modelId="{8CA5B33C-8021-496C-BBC6-68493C4DD74A}" type="presParOf" srcId="{06BD7BDE-529C-4B16-B144-9BEAF18BA0B8}" destId="{ADF21E2C-3709-4FCA-924A-1064DE3C00A5}" srcOrd="0" destOrd="0" presId="urn:microsoft.com/office/officeart/2005/8/layout/chevron2"/>
    <dgm:cxn modelId="{FFFD4B7B-51A9-4BE1-8CA6-9A0E9203B699}" type="presParOf" srcId="{ADF21E2C-3709-4FCA-924A-1064DE3C00A5}" destId="{9BEF06F8-CFA3-4595-AAA5-E6FB54F37EF2}" srcOrd="0" destOrd="0" presId="urn:microsoft.com/office/officeart/2005/8/layout/chevron2"/>
    <dgm:cxn modelId="{8E858797-E01A-43F0-AC40-FC4DD4A2A06F}" type="presParOf" srcId="{ADF21E2C-3709-4FCA-924A-1064DE3C00A5}" destId="{692A2C7C-EB38-4738-83C4-EFCE4AB2AD4F}" srcOrd="1" destOrd="0" presId="urn:microsoft.com/office/officeart/2005/8/layout/chevron2"/>
    <dgm:cxn modelId="{E2881F7F-B1B6-4955-95DA-5BD9E4666A3B}" type="presParOf" srcId="{06BD7BDE-529C-4B16-B144-9BEAF18BA0B8}" destId="{D046476D-6FF8-4D45-9152-80EA9BBBEC2D}" srcOrd="1" destOrd="0" presId="urn:microsoft.com/office/officeart/2005/8/layout/chevron2"/>
    <dgm:cxn modelId="{6892AA54-9FF3-4574-A7DC-EE4B2FF1CAAE}" type="presParOf" srcId="{06BD7BDE-529C-4B16-B144-9BEAF18BA0B8}" destId="{63B322BD-1D8F-4341-8376-91B388C69C5F}" srcOrd="2" destOrd="0" presId="urn:microsoft.com/office/officeart/2005/8/layout/chevron2"/>
    <dgm:cxn modelId="{705A19E1-F083-4E13-A92A-A206D8A67EAB}" type="presParOf" srcId="{63B322BD-1D8F-4341-8376-91B388C69C5F}" destId="{25732199-3294-4080-AB50-166C9451AED5}" srcOrd="0" destOrd="0" presId="urn:microsoft.com/office/officeart/2005/8/layout/chevron2"/>
    <dgm:cxn modelId="{8D2B65F0-8B0C-4811-B850-DF29778125A0}" type="presParOf" srcId="{63B322BD-1D8F-4341-8376-91B388C69C5F}" destId="{1B5DB738-CD00-4E25-A69C-FBD9AD605FC3}" srcOrd="1" destOrd="0" presId="urn:microsoft.com/office/officeart/2005/8/layout/chevron2"/>
    <dgm:cxn modelId="{CAF6EC89-67FE-48D5-8BB8-372D2BC52A6B}" type="presParOf" srcId="{06BD7BDE-529C-4B16-B144-9BEAF18BA0B8}" destId="{B205C81D-AEA1-455B-8D88-24EC6DA5765A}" srcOrd="3" destOrd="0" presId="urn:microsoft.com/office/officeart/2005/8/layout/chevron2"/>
    <dgm:cxn modelId="{62C4EF29-4EE0-4352-9656-D090D367434D}" type="presParOf" srcId="{06BD7BDE-529C-4B16-B144-9BEAF18BA0B8}" destId="{9E0C21AC-0AED-4C3A-99B1-D254346621E7}" srcOrd="4" destOrd="0" presId="urn:microsoft.com/office/officeart/2005/8/layout/chevron2"/>
    <dgm:cxn modelId="{29909758-9322-4CE7-9D34-B303D32B6202}" type="presParOf" srcId="{9E0C21AC-0AED-4C3A-99B1-D254346621E7}" destId="{E4FC38B0-60B4-4244-B247-7AFED18C9B3C}" srcOrd="0" destOrd="0" presId="urn:microsoft.com/office/officeart/2005/8/layout/chevron2"/>
    <dgm:cxn modelId="{FDD727BB-8153-4F16-A0FF-6726289ABCFF}" type="presParOf" srcId="{9E0C21AC-0AED-4C3A-99B1-D254346621E7}" destId="{F697DD8D-885D-4A2D-8793-567D963E9DA2}" srcOrd="1" destOrd="0" presId="urn:microsoft.com/office/officeart/2005/8/layout/chevron2"/>
    <dgm:cxn modelId="{3882A901-1902-4752-B4EC-943CFC191388}" type="presParOf" srcId="{06BD7BDE-529C-4B16-B144-9BEAF18BA0B8}" destId="{0642FD33-20E9-4A61-8DF7-A276148D2339}" srcOrd="5" destOrd="0" presId="urn:microsoft.com/office/officeart/2005/8/layout/chevron2"/>
    <dgm:cxn modelId="{E9EC15CB-C386-4DC3-B25E-3CF7FAA26327}" type="presParOf" srcId="{06BD7BDE-529C-4B16-B144-9BEAF18BA0B8}" destId="{D83C16AC-3045-49A6-9258-26936761B3FC}" srcOrd="6" destOrd="0" presId="urn:microsoft.com/office/officeart/2005/8/layout/chevron2"/>
    <dgm:cxn modelId="{97466730-0F6A-4C8C-82F4-6D5BA78DD437}" type="presParOf" srcId="{D83C16AC-3045-49A6-9258-26936761B3FC}" destId="{8A91508E-EDBB-4042-A223-15D81C4C6D0F}" srcOrd="0" destOrd="0" presId="urn:microsoft.com/office/officeart/2005/8/layout/chevron2"/>
    <dgm:cxn modelId="{E8BB73DB-9C4B-4F95-8A9C-5B50774D081A}" type="presParOf" srcId="{D83C16AC-3045-49A6-9258-26936761B3FC}" destId="{BFF5256C-FF36-4F75-94EC-18B340AADFD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EF06F8-CFA3-4595-AAA5-E6FB54F37EF2}">
      <dsp:nvSpPr>
        <dsp:cNvPr id="0" name=""/>
        <dsp:cNvSpPr/>
      </dsp:nvSpPr>
      <dsp:spPr>
        <a:xfrm rot="5400000">
          <a:off x="-202839" y="202876"/>
          <a:ext cx="1352261" cy="946583"/>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a:t>Phần 1</a:t>
          </a:r>
        </a:p>
      </dsp:txBody>
      <dsp:txXfrm rot="-5400000">
        <a:off x="1" y="473329"/>
        <a:ext cx="946583" cy="405678"/>
      </dsp:txXfrm>
    </dsp:sp>
    <dsp:sp modelId="{692A2C7C-EB38-4738-83C4-EFCE4AB2AD4F}">
      <dsp:nvSpPr>
        <dsp:cNvPr id="0" name=""/>
        <dsp:cNvSpPr/>
      </dsp:nvSpPr>
      <dsp:spPr>
        <a:xfrm rot="5400000">
          <a:off x="3977156" y="-3030536"/>
          <a:ext cx="878970" cy="694011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en-US" sz="3600" b="1" i="0" kern="1200">
              <a:latin typeface="+mj-lt"/>
              <a:ea typeface="Tahoma" pitchFamily="34" charset="0"/>
              <a:cs typeface="Tahoma" pitchFamily="34" charset="0"/>
            </a:rPr>
            <a:t>File Stream trong C#</a:t>
          </a:r>
          <a:endParaRPr lang="en-US" sz="3600" b="1" kern="1200">
            <a:latin typeface="+mj-lt"/>
            <a:ea typeface="Tahoma" pitchFamily="34" charset="0"/>
            <a:cs typeface="Tahoma" pitchFamily="34" charset="0"/>
          </a:endParaRPr>
        </a:p>
      </dsp:txBody>
      <dsp:txXfrm rot="-5400000">
        <a:off x="946583" y="42945"/>
        <a:ext cx="6897208" cy="793154"/>
      </dsp:txXfrm>
    </dsp:sp>
    <dsp:sp modelId="{25732199-3294-4080-AB50-166C9451AED5}">
      <dsp:nvSpPr>
        <dsp:cNvPr id="0" name=""/>
        <dsp:cNvSpPr/>
      </dsp:nvSpPr>
      <dsp:spPr>
        <a:xfrm rot="5400000">
          <a:off x="-202839" y="1409447"/>
          <a:ext cx="1352261" cy="946583"/>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a:t>Phần 2</a:t>
          </a:r>
        </a:p>
      </dsp:txBody>
      <dsp:txXfrm rot="-5400000">
        <a:off x="1" y="1679900"/>
        <a:ext cx="946583" cy="405678"/>
      </dsp:txXfrm>
    </dsp:sp>
    <dsp:sp modelId="{1B5DB738-CD00-4E25-A69C-FBD9AD605FC3}">
      <dsp:nvSpPr>
        <dsp:cNvPr id="0" name=""/>
        <dsp:cNvSpPr/>
      </dsp:nvSpPr>
      <dsp:spPr>
        <a:xfrm rot="5400000">
          <a:off x="3977156" y="-1823964"/>
          <a:ext cx="878970" cy="694011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en-US" sz="3600" b="1" i="0" kern="1200">
              <a:latin typeface="+mj-lt"/>
              <a:ea typeface="Tahoma" pitchFamily="34" charset="0"/>
              <a:cs typeface="Tahoma" pitchFamily="34" charset="0"/>
            </a:rPr>
            <a:t>Attribute Annotation trong C#</a:t>
          </a:r>
          <a:endParaRPr lang="en-US" sz="3600" b="1" kern="1200">
            <a:latin typeface="+mj-lt"/>
            <a:ea typeface="Tahoma" pitchFamily="34" charset="0"/>
            <a:cs typeface="Tahoma" pitchFamily="34" charset="0"/>
          </a:endParaRPr>
        </a:p>
      </dsp:txBody>
      <dsp:txXfrm rot="-5400000">
        <a:off x="946583" y="1249517"/>
        <a:ext cx="6897208" cy="793154"/>
      </dsp:txXfrm>
    </dsp:sp>
    <dsp:sp modelId="{E4FC38B0-60B4-4244-B247-7AFED18C9B3C}">
      <dsp:nvSpPr>
        <dsp:cNvPr id="0" name=""/>
        <dsp:cNvSpPr/>
      </dsp:nvSpPr>
      <dsp:spPr>
        <a:xfrm rot="5400000">
          <a:off x="-202839" y="2616019"/>
          <a:ext cx="1352261" cy="946583"/>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a:t>Phần 3	</a:t>
          </a:r>
        </a:p>
      </dsp:txBody>
      <dsp:txXfrm rot="-5400000">
        <a:off x="1" y="2886472"/>
        <a:ext cx="946583" cy="405678"/>
      </dsp:txXfrm>
    </dsp:sp>
    <dsp:sp modelId="{F697DD8D-885D-4A2D-8793-567D963E9DA2}">
      <dsp:nvSpPr>
        <dsp:cNvPr id="0" name=""/>
        <dsp:cNvSpPr/>
      </dsp:nvSpPr>
      <dsp:spPr>
        <a:xfrm rot="5400000">
          <a:off x="3977156" y="-617393"/>
          <a:ext cx="878970" cy="694011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en-US" sz="3600" b="1" kern="1200">
              <a:latin typeface="+mj-lt"/>
              <a:ea typeface="Tahoma" pitchFamily="34" charset="0"/>
              <a:cs typeface="Tahoma" pitchFamily="34" charset="0"/>
            </a:rPr>
            <a:t>Giới thiệu về Ado.net trong C#</a:t>
          </a:r>
        </a:p>
      </dsp:txBody>
      <dsp:txXfrm rot="-5400000">
        <a:off x="946583" y="2456088"/>
        <a:ext cx="6897208" cy="793154"/>
      </dsp:txXfrm>
    </dsp:sp>
    <dsp:sp modelId="{8A91508E-EDBB-4042-A223-15D81C4C6D0F}">
      <dsp:nvSpPr>
        <dsp:cNvPr id="0" name=""/>
        <dsp:cNvSpPr/>
      </dsp:nvSpPr>
      <dsp:spPr>
        <a:xfrm rot="5400000">
          <a:off x="-202839" y="3822590"/>
          <a:ext cx="1352261" cy="946583"/>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a:t>Phần 4</a:t>
          </a:r>
        </a:p>
      </dsp:txBody>
      <dsp:txXfrm rot="-5400000">
        <a:off x="1" y="4093043"/>
        <a:ext cx="946583" cy="405678"/>
      </dsp:txXfrm>
    </dsp:sp>
    <dsp:sp modelId="{BFF5256C-FF36-4F75-94EC-18B340AADFDE}">
      <dsp:nvSpPr>
        <dsp:cNvPr id="0" name=""/>
        <dsp:cNvSpPr/>
      </dsp:nvSpPr>
      <dsp:spPr>
        <a:xfrm rot="5400000">
          <a:off x="3977156" y="589177"/>
          <a:ext cx="878970" cy="694011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en-US" sz="3600" b="1" i="0" kern="1200">
              <a:latin typeface="+mj-lt"/>
              <a:ea typeface="Tahoma" pitchFamily="34" charset="0"/>
              <a:cs typeface="Tahoma" pitchFamily="34" charset="0"/>
            </a:rPr>
            <a:t>Kết nối CSDL SQL Server trong C#</a:t>
          </a:r>
          <a:endParaRPr lang="en-US" sz="3600" b="1" kern="1200">
            <a:latin typeface="+mj-lt"/>
            <a:ea typeface="Tahoma" pitchFamily="34" charset="0"/>
            <a:cs typeface="Tahoma" pitchFamily="34" charset="0"/>
          </a:endParaRPr>
        </a:p>
      </dsp:txBody>
      <dsp:txXfrm rot="-5400000">
        <a:off x="946583" y="3662658"/>
        <a:ext cx="6897208" cy="7931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EF06F8-CFA3-4595-AAA5-E6FB54F37EF2}">
      <dsp:nvSpPr>
        <dsp:cNvPr id="0" name=""/>
        <dsp:cNvSpPr/>
      </dsp:nvSpPr>
      <dsp:spPr>
        <a:xfrm rot="5400000">
          <a:off x="-202839" y="202876"/>
          <a:ext cx="1352261" cy="94658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a:t>Phần 1</a:t>
          </a:r>
        </a:p>
      </dsp:txBody>
      <dsp:txXfrm rot="-5400000">
        <a:off x="1" y="473329"/>
        <a:ext cx="946583" cy="405678"/>
      </dsp:txXfrm>
    </dsp:sp>
    <dsp:sp modelId="{692A2C7C-EB38-4738-83C4-EFCE4AB2AD4F}">
      <dsp:nvSpPr>
        <dsp:cNvPr id="0" name=""/>
        <dsp:cNvSpPr/>
      </dsp:nvSpPr>
      <dsp:spPr>
        <a:xfrm rot="5400000">
          <a:off x="3977156" y="-3030536"/>
          <a:ext cx="878970" cy="694011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en-US" sz="3600" b="1" i="0" kern="1200">
              <a:latin typeface="+mj-lt"/>
              <a:ea typeface="Tahoma" pitchFamily="34" charset="0"/>
              <a:cs typeface="Tahoma" pitchFamily="34" charset="0"/>
            </a:rPr>
            <a:t>SqlCommand trong C# Ado.net</a:t>
          </a:r>
          <a:endParaRPr lang="en-US" sz="3600" b="1" kern="1200">
            <a:latin typeface="+mj-lt"/>
            <a:ea typeface="Tahoma" pitchFamily="34" charset="0"/>
            <a:cs typeface="Tahoma" pitchFamily="34" charset="0"/>
          </a:endParaRPr>
        </a:p>
      </dsp:txBody>
      <dsp:txXfrm rot="-5400000">
        <a:off x="946583" y="42945"/>
        <a:ext cx="6897208" cy="793154"/>
      </dsp:txXfrm>
    </dsp:sp>
    <dsp:sp modelId="{25732199-3294-4080-AB50-166C9451AED5}">
      <dsp:nvSpPr>
        <dsp:cNvPr id="0" name=""/>
        <dsp:cNvSpPr/>
      </dsp:nvSpPr>
      <dsp:spPr>
        <a:xfrm rot="5400000">
          <a:off x="-202839" y="1409447"/>
          <a:ext cx="1352261" cy="94658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a:t>Phần 2</a:t>
          </a:r>
        </a:p>
      </dsp:txBody>
      <dsp:txXfrm rot="-5400000">
        <a:off x="1" y="1679900"/>
        <a:ext cx="946583" cy="405678"/>
      </dsp:txXfrm>
    </dsp:sp>
    <dsp:sp modelId="{1B5DB738-CD00-4E25-A69C-FBD9AD605FC3}">
      <dsp:nvSpPr>
        <dsp:cNvPr id="0" name=""/>
        <dsp:cNvSpPr/>
      </dsp:nvSpPr>
      <dsp:spPr>
        <a:xfrm rot="5400000">
          <a:off x="3977156" y="-1823964"/>
          <a:ext cx="878970" cy="694011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en-US" sz="3600" b="1" i="0" kern="1200">
              <a:latin typeface="+mj-lt"/>
              <a:ea typeface="Tahoma" pitchFamily="34" charset="0"/>
              <a:cs typeface="Tahoma" pitchFamily="34" charset="0"/>
            </a:rPr>
            <a:t>Truy vấn dữ liệu trong C# Ado.net</a:t>
          </a:r>
          <a:endParaRPr lang="en-US" sz="3600" b="1" kern="1200">
            <a:latin typeface="+mj-lt"/>
            <a:ea typeface="Tahoma" pitchFamily="34" charset="0"/>
            <a:cs typeface="Tahoma" pitchFamily="34" charset="0"/>
          </a:endParaRPr>
        </a:p>
      </dsp:txBody>
      <dsp:txXfrm rot="-5400000">
        <a:off x="946583" y="1249517"/>
        <a:ext cx="6897208" cy="793154"/>
      </dsp:txXfrm>
    </dsp:sp>
    <dsp:sp modelId="{E4FC38B0-60B4-4244-B247-7AFED18C9B3C}">
      <dsp:nvSpPr>
        <dsp:cNvPr id="0" name=""/>
        <dsp:cNvSpPr/>
      </dsp:nvSpPr>
      <dsp:spPr>
        <a:xfrm rot="5400000">
          <a:off x="-202839" y="2616019"/>
          <a:ext cx="1352261" cy="94658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a:t>Phần 3	</a:t>
          </a:r>
        </a:p>
      </dsp:txBody>
      <dsp:txXfrm rot="-5400000">
        <a:off x="1" y="2886472"/>
        <a:ext cx="946583" cy="405678"/>
      </dsp:txXfrm>
    </dsp:sp>
    <dsp:sp modelId="{F697DD8D-885D-4A2D-8793-567D963E9DA2}">
      <dsp:nvSpPr>
        <dsp:cNvPr id="0" name=""/>
        <dsp:cNvSpPr/>
      </dsp:nvSpPr>
      <dsp:spPr>
        <a:xfrm rot="5400000">
          <a:off x="3977156" y="-617393"/>
          <a:ext cx="878970" cy="694011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en-US" sz="3600" b="1" i="0" kern="1200" dirty="0">
              <a:latin typeface="+mj-lt"/>
              <a:ea typeface="Tahoma" pitchFamily="34" charset="0"/>
              <a:cs typeface="Tahoma" pitchFamily="34" charset="0"/>
            </a:rPr>
            <a:t>Query </a:t>
          </a:r>
          <a:r>
            <a:rPr lang="en-US" sz="3600" b="1" i="0" kern="1200" dirty="0" err="1">
              <a:latin typeface="+mj-lt"/>
              <a:ea typeface="Tahoma" pitchFamily="34" charset="0"/>
              <a:cs typeface="Tahoma" pitchFamily="34" charset="0"/>
            </a:rPr>
            <a:t>hành</a:t>
          </a:r>
          <a:r>
            <a:rPr lang="en-US" sz="3600" b="1" i="0" kern="1200" dirty="0">
              <a:latin typeface="+mj-lt"/>
              <a:ea typeface="Tahoma" pitchFamily="34" charset="0"/>
              <a:cs typeface="Tahoma" pitchFamily="34" charset="0"/>
            </a:rPr>
            <a:t> </a:t>
          </a:r>
          <a:r>
            <a:rPr lang="en-US" sz="3600" b="1" i="0" kern="1200" dirty="0" err="1">
              <a:latin typeface="+mj-lt"/>
              <a:ea typeface="Tahoma" pitchFamily="34" charset="0"/>
              <a:cs typeface="Tahoma" pitchFamily="34" charset="0"/>
            </a:rPr>
            <a:t>động</a:t>
          </a:r>
          <a:r>
            <a:rPr lang="en-US" sz="3600" b="1" i="0" kern="1200" dirty="0">
              <a:latin typeface="+mj-lt"/>
              <a:ea typeface="Tahoma" pitchFamily="34" charset="0"/>
              <a:cs typeface="Tahoma" pitchFamily="34" charset="0"/>
            </a:rPr>
            <a:t> </a:t>
          </a:r>
          <a:r>
            <a:rPr lang="en-US" sz="3600" b="1" i="0" kern="1200" dirty="0" err="1">
              <a:latin typeface="+mj-lt"/>
              <a:ea typeface="Tahoma" pitchFamily="34" charset="0"/>
              <a:cs typeface="Tahoma" pitchFamily="34" charset="0"/>
            </a:rPr>
            <a:t>trong</a:t>
          </a:r>
          <a:r>
            <a:rPr lang="en-US" sz="3600" b="1" i="0" kern="1200" dirty="0">
              <a:latin typeface="+mj-lt"/>
              <a:ea typeface="Tahoma" pitchFamily="34" charset="0"/>
              <a:cs typeface="Tahoma" pitchFamily="34" charset="0"/>
            </a:rPr>
            <a:t> C# Ado.net</a:t>
          </a:r>
          <a:endParaRPr lang="en-US" sz="3600" b="1" kern="1200" dirty="0">
            <a:latin typeface="+mj-lt"/>
            <a:ea typeface="Tahoma" pitchFamily="34" charset="0"/>
            <a:cs typeface="Tahoma" pitchFamily="34" charset="0"/>
          </a:endParaRPr>
        </a:p>
      </dsp:txBody>
      <dsp:txXfrm rot="-5400000">
        <a:off x="946583" y="2456088"/>
        <a:ext cx="6897208" cy="793154"/>
      </dsp:txXfrm>
    </dsp:sp>
    <dsp:sp modelId="{8A91508E-EDBB-4042-A223-15D81C4C6D0F}">
      <dsp:nvSpPr>
        <dsp:cNvPr id="0" name=""/>
        <dsp:cNvSpPr/>
      </dsp:nvSpPr>
      <dsp:spPr>
        <a:xfrm rot="5400000">
          <a:off x="-202839" y="3822590"/>
          <a:ext cx="1352261" cy="94658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a:t>Phần 4</a:t>
          </a:r>
        </a:p>
      </dsp:txBody>
      <dsp:txXfrm rot="-5400000">
        <a:off x="1" y="4093043"/>
        <a:ext cx="946583" cy="405678"/>
      </dsp:txXfrm>
    </dsp:sp>
    <dsp:sp modelId="{BFF5256C-FF36-4F75-94EC-18B340AADFDE}">
      <dsp:nvSpPr>
        <dsp:cNvPr id="0" name=""/>
        <dsp:cNvSpPr/>
      </dsp:nvSpPr>
      <dsp:spPr>
        <a:xfrm rot="5400000">
          <a:off x="3977156" y="589177"/>
          <a:ext cx="878970" cy="694011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en-US" sz="3600" b="0" i="0" kern="1200" dirty="0" err="1"/>
            <a:t>Giới</a:t>
          </a:r>
          <a:r>
            <a:rPr lang="en-US" sz="3600" b="0" i="0" kern="1200" dirty="0"/>
            <a:t> </a:t>
          </a:r>
          <a:r>
            <a:rPr lang="en-US" sz="3600" b="0" i="0" kern="1200" dirty="0" err="1"/>
            <a:t>thiệu</a:t>
          </a:r>
          <a:r>
            <a:rPr lang="en-US" sz="3600" b="0" i="0" kern="1200" dirty="0"/>
            <a:t> Entity Framework C#</a:t>
          </a:r>
          <a:endParaRPr lang="en-US" sz="3600" b="1" kern="1200" dirty="0">
            <a:latin typeface="+mj-lt"/>
            <a:ea typeface="Tahoma" pitchFamily="34" charset="0"/>
            <a:cs typeface="Tahoma" pitchFamily="34" charset="0"/>
          </a:endParaRPr>
        </a:p>
      </dsp:txBody>
      <dsp:txXfrm rot="-5400000">
        <a:off x="946583" y="3662658"/>
        <a:ext cx="6897208" cy="793154"/>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981CEC-3F33-4EB5-ABC3-8532B5AD22DC}" type="datetimeFigureOut">
              <a:rPr lang="en-US" smtClean="0"/>
              <a:t>01/11/2021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8D7F03-71AD-4E60-ACCD-FE75B2F5A750}" type="slidenum">
              <a:rPr lang="en-US" smtClean="0"/>
              <a:t>‹#›</a:t>
            </a:fld>
            <a:endParaRPr lang="en-US"/>
          </a:p>
        </p:txBody>
      </p:sp>
    </p:spTree>
    <p:extLst>
      <p:ext uri="{BB962C8B-B14F-4D97-AF65-F5344CB8AC3E}">
        <p14:creationId xmlns:p14="http://schemas.microsoft.com/office/powerpoint/2010/main" val="445785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gradFill>
          <a:gsLst>
            <a:gs pos="0">
              <a:schemeClr val="bg1"/>
            </a:gs>
            <a:gs pos="100000">
              <a:schemeClr val="bg1"/>
            </a:gs>
          </a:gsLst>
          <a:lin ang="5400000" scaled="1"/>
        </a:gradFill>
        <a:effectLst/>
      </p:bgPr>
    </p:bg>
    <p:spTree>
      <p:nvGrpSpPr>
        <p:cNvPr id="1" name=""/>
        <p:cNvGrpSpPr/>
        <p:nvPr/>
      </p:nvGrpSpPr>
      <p:grpSpPr>
        <a:xfrm>
          <a:off x="0" y="0"/>
          <a:ext cx="0" cy="0"/>
          <a:chOff x="0" y="0"/>
          <a:chExt cx="0" cy="0"/>
        </a:xfrm>
      </p:grpSpPr>
      <p:sp>
        <p:nvSpPr>
          <p:cNvPr id="9" name="Rectangle 8"/>
          <p:cNvSpPr/>
          <p:nvPr userDrawn="1"/>
        </p:nvSpPr>
        <p:spPr>
          <a:xfrm>
            <a:off x="1" y="1790702"/>
            <a:ext cx="9144000" cy="2806701"/>
          </a:xfrm>
          <a:prstGeom prst="rect">
            <a:avLst/>
          </a:prstGeom>
          <a:solidFill>
            <a:srgbClr val="003366"/>
          </a:solidFill>
          <a:ln>
            <a:solidFill>
              <a:srgbClr val="0033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n>
                <a:solidFill>
                  <a:schemeClr val="bg1"/>
                </a:solidFill>
              </a:ln>
            </a:endParaRPr>
          </a:p>
        </p:txBody>
      </p:sp>
      <p:sp>
        <p:nvSpPr>
          <p:cNvPr id="10" name="Rectangle 9"/>
          <p:cNvSpPr/>
          <p:nvPr userDrawn="1"/>
        </p:nvSpPr>
        <p:spPr>
          <a:xfrm>
            <a:off x="18824" y="1790702"/>
            <a:ext cx="8551068" cy="2806700"/>
          </a:xfrm>
          <a:prstGeom prst="rect">
            <a:avLst/>
          </a:prstGeom>
          <a:solidFill>
            <a:srgbClr val="A0B5C4">
              <a:alpha val="73000"/>
            </a:srgbClr>
          </a:solidFill>
          <a:ln>
            <a:solidFill>
              <a:srgbClr val="7592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7934" y="1528046"/>
            <a:ext cx="3234801" cy="3401863"/>
          </a:xfrm>
          <a:prstGeom prst="rect">
            <a:avLst/>
          </a:prstGeom>
        </p:spPr>
      </p:pic>
      <p:sp>
        <p:nvSpPr>
          <p:cNvPr id="2" name="Title 1"/>
          <p:cNvSpPr>
            <a:spLocks noGrp="1"/>
          </p:cNvSpPr>
          <p:nvPr>
            <p:ph type="ctrTitle"/>
          </p:nvPr>
        </p:nvSpPr>
        <p:spPr>
          <a:xfrm>
            <a:off x="3602735" y="1777997"/>
            <a:ext cx="4733669" cy="2806701"/>
          </a:xfrm>
          <a:prstGeom prst="rect">
            <a:avLst/>
          </a:prstGeom>
        </p:spPr>
        <p:txBody>
          <a:bodyPr anchor="t">
            <a:normAutofit/>
          </a:bodyPr>
          <a:lstStyle>
            <a:lvl1pPr algn="ctr">
              <a:defRPr sz="4000"/>
            </a:lvl1pPr>
          </a:lstStyle>
          <a:p>
            <a:r>
              <a:rPr lang="en-US" dirty="0"/>
              <a:t>Click to edit Master title style</a:t>
            </a:r>
          </a:p>
        </p:txBody>
      </p:sp>
      <p:sp>
        <p:nvSpPr>
          <p:cNvPr id="12" name="Rectangle 11"/>
          <p:cNvSpPr/>
          <p:nvPr userDrawn="1"/>
        </p:nvSpPr>
        <p:spPr>
          <a:xfrm>
            <a:off x="8588714" y="2384"/>
            <a:ext cx="555289" cy="6867525"/>
          </a:xfrm>
          <a:prstGeom prst="rect">
            <a:avLst/>
          </a:prstGeom>
          <a:solidFill>
            <a:srgbClr val="A7A7A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189402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923920" y="365127"/>
            <a:ext cx="7591430" cy="684148"/>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a:t>
            </a:fld>
            <a:endParaRPr lang="en-US"/>
          </a:p>
        </p:txBody>
      </p:sp>
    </p:spTree>
    <p:extLst>
      <p:ext uri="{BB962C8B-B14F-4D97-AF65-F5344CB8AC3E}">
        <p14:creationId xmlns:p14="http://schemas.microsoft.com/office/powerpoint/2010/main" val="760939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a:t>
            </a:fld>
            <a:endParaRPr lang="en-US"/>
          </a:p>
        </p:txBody>
      </p:sp>
    </p:spTree>
    <p:extLst>
      <p:ext uri="{BB962C8B-B14F-4D97-AF65-F5344CB8AC3E}">
        <p14:creationId xmlns:p14="http://schemas.microsoft.com/office/powerpoint/2010/main" val="819815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23920" y="365127"/>
            <a:ext cx="7591430" cy="684148"/>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a:t>
            </a:fld>
            <a:endParaRPr lang="en-US"/>
          </a:p>
        </p:txBody>
      </p:sp>
    </p:spTree>
    <p:extLst>
      <p:ext uri="{BB962C8B-B14F-4D97-AF65-F5344CB8AC3E}">
        <p14:creationId xmlns:p14="http://schemas.microsoft.com/office/powerpoint/2010/main" val="1929283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168401"/>
            <a:ext cx="7886700" cy="3394076"/>
          </a:xfrm>
          <a:prstGeom prst="rect">
            <a:avLst/>
          </a:prstGeom>
        </p:spPr>
        <p:txBody>
          <a:bodyPr anchor="b"/>
          <a:lstStyle>
            <a:lvl1pPr>
              <a:defRPr sz="6000"/>
            </a:lvl1pPr>
          </a:lstStyle>
          <a:p>
            <a:r>
              <a:rPr lang="en-US" dirty="0"/>
              <a:t>Click to edit Master title style</a:t>
            </a:r>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endParaRPr lang="en-US" dirty="0"/>
          </a:p>
        </p:txBody>
      </p:sp>
      <p:sp>
        <p:nvSpPr>
          <p:cNvPr id="6" name="Slide Number Placeholder 5"/>
          <p:cNvSpPr>
            <a:spLocks noGrp="1"/>
          </p:cNvSpPr>
          <p:nvPr>
            <p:ph type="sldNum" sz="quarter" idx="12"/>
          </p:nvPr>
        </p:nvSpPr>
        <p:spPr/>
        <p:txBody>
          <a:bodyPr/>
          <a:lstStyle/>
          <a:p>
            <a:fld id="{24F35B47-AD10-4A8D-A4C2-2AAE6AC43D6F}" type="slidenum">
              <a:rPr lang="en-US" smtClean="0"/>
              <a:t>‹#›</a:t>
            </a:fld>
            <a:endParaRPr lang="en-US"/>
          </a:p>
        </p:txBody>
      </p:sp>
    </p:spTree>
    <p:extLst>
      <p:ext uri="{BB962C8B-B14F-4D97-AF65-F5344CB8AC3E}">
        <p14:creationId xmlns:p14="http://schemas.microsoft.com/office/powerpoint/2010/main" val="602791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684148"/>
          </a:xfrm>
          <a:prstGeom prst="rect">
            <a:avLst/>
          </a:prstGeom>
        </p:spPr>
        <p:txBody>
          <a:bodyPr/>
          <a:lstStyle/>
          <a:p>
            <a:r>
              <a:rPr lang="en-US" dirty="0"/>
              <a:t>Click to edit Master title style</a:t>
            </a:r>
          </a:p>
        </p:txBody>
      </p:sp>
      <p:sp>
        <p:nvSpPr>
          <p:cNvPr id="3" name="Content Placeholder 2"/>
          <p:cNvSpPr>
            <a:spLocks noGrp="1"/>
          </p:cNvSpPr>
          <p:nvPr>
            <p:ph sz="half" idx="1"/>
          </p:nvPr>
        </p:nvSpPr>
        <p:spPr>
          <a:xfrm>
            <a:off x="628650" y="1193800"/>
            <a:ext cx="3886200" cy="4983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193800"/>
            <a:ext cx="3886200" cy="4983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01/08/2015</a:t>
            </a:r>
          </a:p>
        </p:txBody>
      </p:sp>
      <p:sp>
        <p:nvSpPr>
          <p:cNvPr id="6" name="Footer Placeholder 5"/>
          <p:cNvSpPr>
            <a:spLocks noGrp="1"/>
          </p:cNvSpPr>
          <p:nvPr>
            <p:ph type="ftr" sz="quarter" idx="11"/>
          </p:nvPr>
        </p:nvSpPr>
        <p:spPr/>
        <p:txBody>
          <a:bodyPr/>
          <a:lstStyle/>
          <a:p>
            <a:r>
              <a:rPr lang="en-US"/>
              <a:t>K. CNTT – ĐH NÔNG LÂM TP. HCM</a:t>
            </a:r>
          </a:p>
        </p:txBody>
      </p:sp>
      <p:sp>
        <p:nvSpPr>
          <p:cNvPr id="7" name="Slide Number Placeholder 6"/>
          <p:cNvSpPr>
            <a:spLocks noGrp="1"/>
          </p:cNvSpPr>
          <p:nvPr>
            <p:ph type="sldNum" sz="quarter" idx="12"/>
          </p:nvPr>
        </p:nvSpPr>
        <p:spPr/>
        <p:txBody>
          <a:bodyPr/>
          <a:lstStyle/>
          <a:p>
            <a:fld id="{24F35B47-AD10-4A8D-A4C2-2AAE6AC43D6F}" type="slidenum">
              <a:rPr lang="en-US" smtClean="0"/>
              <a:t>‹#›</a:t>
            </a:fld>
            <a:endParaRPr lang="en-US"/>
          </a:p>
        </p:txBody>
      </p:sp>
    </p:spTree>
    <p:extLst>
      <p:ext uri="{BB962C8B-B14F-4D97-AF65-F5344CB8AC3E}">
        <p14:creationId xmlns:p14="http://schemas.microsoft.com/office/powerpoint/2010/main" val="2118834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7"/>
            <a:ext cx="7886700" cy="638174"/>
          </a:xfrm>
          <a:prstGeom prst="rect">
            <a:avLst/>
          </a:prstGeom>
        </p:spPr>
        <p:txBody>
          <a:bodyPr/>
          <a:lstStyle/>
          <a:p>
            <a:r>
              <a:rPr lang="en-US" dirty="0"/>
              <a:t>Click to edit Master title style</a:t>
            </a:r>
          </a:p>
        </p:txBody>
      </p:sp>
      <p:sp>
        <p:nvSpPr>
          <p:cNvPr id="3" name="Text Placeholder 2"/>
          <p:cNvSpPr>
            <a:spLocks noGrp="1"/>
          </p:cNvSpPr>
          <p:nvPr>
            <p:ph type="body" idx="1"/>
          </p:nvPr>
        </p:nvSpPr>
        <p:spPr>
          <a:xfrm>
            <a:off x="629842" y="11096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29842" y="1933575"/>
            <a:ext cx="3868340" cy="41327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1096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29150" y="1933575"/>
            <a:ext cx="3887391" cy="41327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r>
              <a:rPr lang="en-US"/>
              <a:t>01/08/2015</a:t>
            </a:r>
          </a:p>
        </p:txBody>
      </p:sp>
      <p:sp>
        <p:nvSpPr>
          <p:cNvPr id="8" name="Footer Placeholder 7"/>
          <p:cNvSpPr>
            <a:spLocks noGrp="1"/>
          </p:cNvSpPr>
          <p:nvPr>
            <p:ph type="ftr" sz="quarter" idx="11"/>
          </p:nvPr>
        </p:nvSpPr>
        <p:spPr/>
        <p:txBody>
          <a:bodyPr/>
          <a:lstStyle/>
          <a:p>
            <a:r>
              <a:rPr lang="en-US"/>
              <a:t>K. CNTT – ĐH NÔNG LÂM TP. HCM</a:t>
            </a:r>
          </a:p>
        </p:txBody>
      </p:sp>
      <p:sp>
        <p:nvSpPr>
          <p:cNvPr id="9" name="Slide Number Placeholder 8"/>
          <p:cNvSpPr>
            <a:spLocks noGrp="1"/>
          </p:cNvSpPr>
          <p:nvPr>
            <p:ph type="sldNum" sz="quarter" idx="12"/>
          </p:nvPr>
        </p:nvSpPr>
        <p:spPr/>
        <p:txBody>
          <a:bodyPr/>
          <a:lstStyle/>
          <a:p>
            <a:fld id="{24F35B47-AD10-4A8D-A4C2-2AAE6AC43D6F}" type="slidenum">
              <a:rPr lang="en-US" smtClean="0"/>
              <a:t>‹#›</a:t>
            </a:fld>
            <a:endParaRPr lang="en-US"/>
          </a:p>
        </p:txBody>
      </p:sp>
    </p:spTree>
    <p:extLst>
      <p:ext uri="{BB962C8B-B14F-4D97-AF65-F5344CB8AC3E}">
        <p14:creationId xmlns:p14="http://schemas.microsoft.com/office/powerpoint/2010/main" val="4137951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23920" y="365127"/>
            <a:ext cx="7591430" cy="68414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01/08/2015</a:t>
            </a:r>
          </a:p>
        </p:txBody>
      </p:sp>
      <p:sp>
        <p:nvSpPr>
          <p:cNvPr id="4" name="Footer Placeholder 3"/>
          <p:cNvSpPr>
            <a:spLocks noGrp="1"/>
          </p:cNvSpPr>
          <p:nvPr>
            <p:ph type="ftr" sz="quarter" idx="11"/>
          </p:nvPr>
        </p:nvSpPr>
        <p:spPr/>
        <p:txBody>
          <a:bodyPr/>
          <a:lstStyle/>
          <a:p>
            <a:r>
              <a:rPr lang="en-US"/>
              <a:t>K. CNTT – ĐH NÔNG LÂM TP. HCM</a:t>
            </a:r>
          </a:p>
        </p:txBody>
      </p:sp>
      <p:sp>
        <p:nvSpPr>
          <p:cNvPr id="5" name="Slide Number Placeholder 4"/>
          <p:cNvSpPr>
            <a:spLocks noGrp="1"/>
          </p:cNvSpPr>
          <p:nvPr>
            <p:ph type="sldNum" sz="quarter" idx="12"/>
          </p:nvPr>
        </p:nvSpPr>
        <p:spPr/>
        <p:txBody>
          <a:bodyPr/>
          <a:lstStyle/>
          <a:p>
            <a:fld id="{24F35B47-AD10-4A8D-A4C2-2AAE6AC43D6F}" type="slidenum">
              <a:rPr lang="en-US" smtClean="0"/>
              <a:t>‹#›</a:t>
            </a:fld>
            <a:endParaRPr lang="en-US"/>
          </a:p>
        </p:txBody>
      </p:sp>
    </p:spTree>
    <p:extLst>
      <p:ext uri="{BB962C8B-B14F-4D97-AF65-F5344CB8AC3E}">
        <p14:creationId xmlns:p14="http://schemas.microsoft.com/office/powerpoint/2010/main" val="1235201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01/08/2015</a:t>
            </a:r>
          </a:p>
        </p:txBody>
      </p:sp>
      <p:sp>
        <p:nvSpPr>
          <p:cNvPr id="3" name="Footer Placeholder 2"/>
          <p:cNvSpPr>
            <a:spLocks noGrp="1"/>
          </p:cNvSpPr>
          <p:nvPr>
            <p:ph type="ftr" sz="quarter" idx="11"/>
          </p:nvPr>
        </p:nvSpPr>
        <p:spPr/>
        <p:txBody>
          <a:bodyPr/>
          <a:lstStyle/>
          <a:p>
            <a:r>
              <a:rPr lang="en-US"/>
              <a:t>K. CNTT – ĐH NÔNG LÂM TP. HCM</a:t>
            </a:r>
          </a:p>
        </p:txBody>
      </p:sp>
      <p:sp>
        <p:nvSpPr>
          <p:cNvPr id="4" name="Slide Number Placeholder 3"/>
          <p:cNvSpPr>
            <a:spLocks noGrp="1"/>
          </p:cNvSpPr>
          <p:nvPr>
            <p:ph type="sldNum" sz="quarter" idx="12"/>
          </p:nvPr>
        </p:nvSpPr>
        <p:spPr/>
        <p:txBody>
          <a:bodyPr/>
          <a:lstStyle/>
          <a:p>
            <a:fld id="{24F35B47-AD10-4A8D-A4C2-2AAE6AC43D6F}" type="slidenum">
              <a:rPr lang="en-US" smtClean="0"/>
              <a:t>‹#›</a:t>
            </a:fld>
            <a:endParaRPr lang="en-US"/>
          </a:p>
        </p:txBody>
      </p:sp>
    </p:spTree>
    <p:extLst>
      <p:ext uri="{BB962C8B-B14F-4D97-AF65-F5344CB8AC3E}">
        <p14:creationId xmlns:p14="http://schemas.microsoft.com/office/powerpoint/2010/main" val="2776423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1117600"/>
            <a:ext cx="2949178" cy="939800"/>
          </a:xfrm>
          <a:prstGeom prst="rect">
            <a:avLst/>
          </a:prstGeo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01/08/2015</a:t>
            </a:r>
          </a:p>
        </p:txBody>
      </p:sp>
      <p:sp>
        <p:nvSpPr>
          <p:cNvPr id="6" name="Footer Placeholder 5"/>
          <p:cNvSpPr>
            <a:spLocks noGrp="1"/>
          </p:cNvSpPr>
          <p:nvPr>
            <p:ph type="ftr" sz="quarter" idx="11"/>
          </p:nvPr>
        </p:nvSpPr>
        <p:spPr/>
        <p:txBody>
          <a:bodyPr/>
          <a:lstStyle/>
          <a:p>
            <a:r>
              <a:rPr lang="en-US"/>
              <a:t>K. CNTT – ĐH NÔNG LÂM TP. HCM</a:t>
            </a:r>
          </a:p>
        </p:txBody>
      </p:sp>
      <p:sp>
        <p:nvSpPr>
          <p:cNvPr id="7" name="Slide Number Placeholder 6"/>
          <p:cNvSpPr>
            <a:spLocks noGrp="1"/>
          </p:cNvSpPr>
          <p:nvPr>
            <p:ph type="sldNum" sz="quarter" idx="12"/>
          </p:nvPr>
        </p:nvSpPr>
        <p:spPr/>
        <p:txBody>
          <a:bodyPr/>
          <a:lstStyle/>
          <a:p>
            <a:fld id="{24F35B47-AD10-4A8D-A4C2-2AAE6AC43D6F}" type="slidenum">
              <a:rPr lang="en-US" smtClean="0"/>
              <a:t>‹#›</a:t>
            </a:fld>
            <a:endParaRPr lang="en-US"/>
          </a:p>
        </p:txBody>
      </p:sp>
    </p:spTree>
    <p:extLst>
      <p:ext uri="{BB962C8B-B14F-4D97-AF65-F5344CB8AC3E}">
        <p14:creationId xmlns:p14="http://schemas.microsoft.com/office/powerpoint/2010/main" val="2837039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01/08/2015</a:t>
            </a:r>
          </a:p>
        </p:txBody>
      </p:sp>
      <p:sp>
        <p:nvSpPr>
          <p:cNvPr id="6" name="Footer Placeholder 5"/>
          <p:cNvSpPr>
            <a:spLocks noGrp="1"/>
          </p:cNvSpPr>
          <p:nvPr>
            <p:ph type="ftr" sz="quarter" idx="11"/>
          </p:nvPr>
        </p:nvSpPr>
        <p:spPr/>
        <p:txBody>
          <a:bodyPr/>
          <a:lstStyle/>
          <a:p>
            <a:r>
              <a:rPr lang="en-US"/>
              <a:t>K. CNTT – ĐH NÔNG LÂM TP. HCM</a:t>
            </a:r>
          </a:p>
        </p:txBody>
      </p:sp>
      <p:sp>
        <p:nvSpPr>
          <p:cNvPr id="7" name="Slide Number Placeholder 6"/>
          <p:cNvSpPr>
            <a:spLocks noGrp="1"/>
          </p:cNvSpPr>
          <p:nvPr>
            <p:ph type="sldNum" sz="quarter" idx="12"/>
          </p:nvPr>
        </p:nvSpPr>
        <p:spPr/>
        <p:txBody>
          <a:bodyPr/>
          <a:lstStyle/>
          <a:p>
            <a:fld id="{24F35B47-AD10-4A8D-A4C2-2AAE6AC43D6F}" type="slidenum">
              <a:rPr lang="en-US" smtClean="0"/>
              <a:t>‹#›</a:t>
            </a:fld>
            <a:endParaRPr lang="en-US"/>
          </a:p>
        </p:txBody>
      </p:sp>
    </p:spTree>
    <p:extLst>
      <p:ext uri="{BB962C8B-B14F-4D97-AF65-F5344CB8AC3E}">
        <p14:creationId xmlns:p14="http://schemas.microsoft.com/office/powerpoint/2010/main" val="1316840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8560684" y="2384"/>
            <a:ext cx="583320" cy="6867525"/>
          </a:xfrm>
          <a:prstGeom prst="rect">
            <a:avLst/>
          </a:prstGeom>
          <a:solidFill>
            <a:srgbClr val="A7A7A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Tahoma" panose="020B0604030504040204" pitchFamily="34" charset="0"/>
              <a:ea typeface="Tahoma" panose="020B0604030504040204" pitchFamily="34" charset="0"/>
              <a:cs typeface="Tahoma" panose="020B0604030504040204" pitchFamily="34" charset="0"/>
            </a:endParaRPr>
          </a:p>
        </p:txBody>
      </p:sp>
      <p:grpSp>
        <p:nvGrpSpPr>
          <p:cNvPr id="20" name="Group 19"/>
          <p:cNvGrpSpPr/>
          <p:nvPr userDrawn="1"/>
        </p:nvGrpSpPr>
        <p:grpSpPr>
          <a:xfrm>
            <a:off x="-16074" y="6313601"/>
            <a:ext cx="9160074" cy="393700"/>
            <a:chOff x="842010" y="6319158"/>
            <a:chExt cx="11353801" cy="393700"/>
          </a:xfrm>
        </p:grpSpPr>
        <p:sp>
          <p:nvSpPr>
            <p:cNvPr id="21" name="Rectangle 20"/>
            <p:cNvSpPr/>
            <p:nvPr userDrawn="1"/>
          </p:nvSpPr>
          <p:spPr>
            <a:xfrm>
              <a:off x="842010" y="6319158"/>
              <a:ext cx="11353801" cy="393700"/>
            </a:xfrm>
            <a:prstGeom prst="rect">
              <a:avLst/>
            </a:prstGeom>
            <a:solidFill>
              <a:srgbClr val="7CAFDE">
                <a:alpha val="60000"/>
              </a:srgbClr>
            </a:solidFill>
            <a:ln>
              <a:solidFill>
                <a:srgbClr val="B0CF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Tahoma" panose="020B0604030504040204" pitchFamily="34" charset="0"/>
                <a:ea typeface="Tahoma" panose="020B0604030504040204" pitchFamily="34" charset="0"/>
                <a:cs typeface="Tahoma" panose="020B0604030504040204" pitchFamily="34" charset="0"/>
              </a:endParaRPr>
            </a:p>
          </p:txBody>
        </p:sp>
        <p:sp>
          <p:nvSpPr>
            <p:cNvPr id="22" name="Rectangle 21"/>
            <p:cNvSpPr/>
            <p:nvPr userDrawn="1"/>
          </p:nvSpPr>
          <p:spPr>
            <a:xfrm>
              <a:off x="2007127" y="6322219"/>
              <a:ext cx="10161065" cy="388068"/>
            </a:xfrm>
            <a:prstGeom prst="rect">
              <a:avLst/>
            </a:prstGeom>
            <a:solidFill>
              <a:srgbClr val="478FD1">
                <a:alpha val="50000"/>
              </a:srgbClr>
            </a:solidFill>
            <a:ln>
              <a:solidFill>
                <a:srgbClr val="7CAF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3" name="Rectangle 22"/>
            <p:cNvSpPr/>
            <p:nvPr userDrawn="1"/>
          </p:nvSpPr>
          <p:spPr>
            <a:xfrm>
              <a:off x="5891342" y="6319838"/>
              <a:ext cx="6300660" cy="390525"/>
            </a:xfrm>
            <a:prstGeom prst="rect">
              <a:avLst/>
            </a:prstGeom>
            <a:solidFill>
              <a:srgbClr val="2E74B4">
                <a:alpha val="50000"/>
              </a:srgbClr>
            </a:solidFill>
            <a:ln>
              <a:solidFill>
                <a:srgbClr val="5591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4" name="Rectangle 23"/>
            <p:cNvSpPr/>
            <p:nvPr userDrawn="1"/>
          </p:nvSpPr>
          <p:spPr>
            <a:xfrm>
              <a:off x="9355931" y="6319839"/>
              <a:ext cx="2836071" cy="390524"/>
            </a:xfrm>
            <a:prstGeom prst="rect">
              <a:avLst/>
            </a:prstGeom>
            <a:solidFill>
              <a:srgbClr val="255D8F">
                <a:alpha val="50000"/>
              </a:srgbClr>
            </a:solidFill>
            <a:ln>
              <a:solidFill>
                <a:srgbClr val="3D77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sp>
        <p:nvSpPr>
          <p:cNvPr id="3" name="Text Placeholder 2"/>
          <p:cNvSpPr>
            <a:spLocks noGrp="1"/>
          </p:cNvSpPr>
          <p:nvPr>
            <p:ph type="body" idx="1"/>
          </p:nvPr>
        </p:nvSpPr>
        <p:spPr>
          <a:xfrm>
            <a:off x="628650" y="1204962"/>
            <a:ext cx="7886700" cy="49720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7626" y="6327642"/>
            <a:ext cx="1009651" cy="365125"/>
          </a:xfrm>
          <a:prstGeom prst="rect">
            <a:avLst/>
          </a:prstGeom>
        </p:spPr>
        <p:txBody>
          <a:bodyPr vert="horz" lIns="91440" tIns="45720" rIns="91440" bIns="45720" rtlCol="0" anchor="ctr"/>
          <a:lstStyle>
            <a:lvl1pPr marL="0" indent="0" algn="l">
              <a:tabLst/>
              <a:defRPr sz="1050" b="1">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en-US"/>
              <a:t>01/08/2015</a:t>
            </a:r>
            <a:endParaRPr lang="en-US" dirty="0"/>
          </a:p>
        </p:txBody>
      </p:sp>
      <p:sp>
        <p:nvSpPr>
          <p:cNvPr id="5" name="Footer Placeholder 4"/>
          <p:cNvSpPr>
            <a:spLocks noGrp="1"/>
          </p:cNvSpPr>
          <p:nvPr>
            <p:ph type="ftr" sz="quarter" idx="3"/>
          </p:nvPr>
        </p:nvSpPr>
        <p:spPr>
          <a:xfrm>
            <a:off x="923920" y="6338622"/>
            <a:ext cx="3091373" cy="365125"/>
          </a:xfrm>
          <a:prstGeom prst="rect">
            <a:avLst/>
          </a:prstGeom>
        </p:spPr>
        <p:txBody>
          <a:bodyPr vert="horz" lIns="91440" tIns="45720" rIns="91440" bIns="45720" rtlCol="0" anchor="ctr"/>
          <a:lstStyle>
            <a:lvl1pPr algn="ctr">
              <a:defRPr sz="1050" b="1">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en-US"/>
              <a:t>K. CNTT – ĐH NÔNG LÂM TP. HCM</a:t>
            </a:r>
            <a:endParaRPr lang="en-US" dirty="0"/>
          </a:p>
        </p:txBody>
      </p:sp>
      <p:sp>
        <p:nvSpPr>
          <p:cNvPr id="8" name="Rectangle 7"/>
          <p:cNvSpPr/>
          <p:nvPr userDrawn="1"/>
        </p:nvSpPr>
        <p:spPr>
          <a:xfrm>
            <a:off x="-16074" y="324422"/>
            <a:ext cx="8576757" cy="724852"/>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9" name="Rectangle 8"/>
          <p:cNvSpPr/>
          <p:nvPr userDrawn="1"/>
        </p:nvSpPr>
        <p:spPr>
          <a:xfrm>
            <a:off x="8557706" y="324422"/>
            <a:ext cx="582723" cy="724852"/>
          </a:xfrm>
          <a:prstGeom prst="rect">
            <a:avLst/>
          </a:prstGeom>
          <a:solidFill>
            <a:srgbClr val="003366"/>
          </a:solidFill>
          <a:ln>
            <a:solidFill>
              <a:srgbClr val="0033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n>
                <a:solidFill>
                  <a:schemeClr val="bg1"/>
                </a:solidFill>
              </a:ln>
              <a:latin typeface="Tahoma" panose="020B0604030504040204" pitchFamily="34" charset="0"/>
              <a:ea typeface="Tahoma" panose="020B0604030504040204" pitchFamily="34" charset="0"/>
              <a:cs typeface="Tahoma" panose="020B0604030504040204" pitchFamily="34" charset="0"/>
            </a:endParaRPr>
          </a:p>
        </p:txBody>
      </p:sp>
      <p:sp>
        <p:nvSpPr>
          <p:cNvPr id="14" name="Title Placeholder 1"/>
          <p:cNvSpPr>
            <a:spLocks noGrp="1"/>
          </p:cNvSpPr>
          <p:nvPr>
            <p:ph type="title"/>
          </p:nvPr>
        </p:nvSpPr>
        <p:spPr>
          <a:xfrm>
            <a:off x="923920" y="391631"/>
            <a:ext cx="7591430" cy="575777"/>
          </a:xfrm>
          <a:prstGeom prst="rect">
            <a:avLst/>
          </a:prstGeom>
        </p:spPr>
        <p:txBody>
          <a:bodyPr vert="horz" lIns="91440" tIns="45720" rIns="91440" bIns="45720" rtlCol="0" anchor="ctr">
            <a:normAutofit/>
          </a:bodyPr>
          <a:lstStyle/>
          <a:p>
            <a:r>
              <a:rPr lang="en-US" dirty="0"/>
              <a:t>Click to edit Master title style</a:t>
            </a:r>
          </a:p>
        </p:txBody>
      </p:sp>
      <p:grpSp>
        <p:nvGrpSpPr>
          <p:cNvPr id="15" name="Group 22"/>
          <p:cNvGrpSpPr>
            <a:grpSpLocks/>
          </p:cNvGrpSpPr>
          <p:nvPr userDrawn="1"/>
        </p:nvGrpSpPr>
        <p:grpSpPr bwMode="auto">
          <a:xfrm>
            <a:off x="-61707" y="274431"/>
            <a:ext cx="743147" cy="801347"/>
            <a:chOff x="18" y="144"/>
            <a:chExt cx="510" cy="480"/>
          </a:xfrm>
        </p:grpSpPr>
        <p:sp>
          <p:nvSpPr>
            <p:cNvPr id="16" name="AutoShape 23"/>
            <p:cNvSpPr>
              <a:spLocks noChangeArrowheads="1"/>
            </p:cNvSpPr>
            <p:nvPr userDrawn="1"/>
          </p:nvSpPr>
          <p:spPr bwMode="gray">
            <a:xfrm>
              <a:off x="18" y="258"/>
              <a:ext cx="288" cy="240"/>
            </a:xfrm>
            <a:prstGeom prst="hexagon">
              <a:avLst>
                <a:gd name="adj" fmla="val 30000"/>
                <a:gd name="vf" fmla="val 115470"/>
              </a:avLst>
            </a:prstGeom>
            <a:solidFill>
              <a:schemeClr val="hlink"/>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endParaRPr lang="en-US" sz="1800">
                <a:latin typeface="Tahoma" panose="020B0604030504040204" pitchFamily="34" charset="0"/>
                <a:ea typeface="Tahoma" panose="020B0604030504040204" pitchFamily="34" charset="0"/>
                <a:cs typeface="Tahoma" panose="020B0604030504040204" pitchFamily="34" charset="0"/>
              </a:endParaRPr>
            </a:p>
          </p:txBody>
        </p:sp>
        <p:sp>
          <p:nvSpPr>
            <p:cNvPr id="17" name="AutoShape 24"/>
            <p:cNvSpPr>
              <a:spLocks noChangeArrowheads="1"/>
            </p:cNvSpPr>
            <p:nvPr userDrawn="1"/>
          </p:nvSpPr>
          <p:spPr bwMode="gray">
            <a:xfrm>
              <a:off x="240" y="144"/>
              <a:ext cx="288" cy="240"/>
            </a:xfrm>
            <a:prstGeom prst="hexagon">
              <a:avLst>
                <a:gd name="adj" fmla="val 30000"/>
                <a:gd name="vf" fmla="val 115470"/>
              </a:avLst>
            </a:prstGeom>
            <a:solidFill>
              <a:schemeClr val="accent2"/>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endParaRPr lang="en-US" sz="1800">
                <a:latin typeface="Tahoma" panose="020B0604030504040204" pitchFamily="34" charset="0"/>
                <a:ea typeface="Tahoma" panose="020B0604030504040204" pitchFamily="34" charset="0"/>
                <a:cs typeface="Tahoma" panose="020B0604030504040204" pitchFamily="34" charset="0"/>
              </a:endParaRPr>
            </a:p>
          </p:txBody>
        </p:sp>
        <p:sp>
          <p:nvSpPr>
            <p:cNvPr id="18" name="AutoShape 25"/>
            <p:cNvSpPr>
              <a:spLocks noChangeArrowheads="1"/>
            </p:cNvSpPr>
            <p:nvPr userDrawn="1"/>
          </p:nvSpPr>
          <p:spPr bwMode="gray">
            <a:xfrm>
              <a:off x="240" y="384"/>
              <a:ext cx="288" cy="240"/>
            </a:xfrm>
            <a:prstGeom prst="hexagon">
              <a:avLst>
                <a:gd name="adj" fmla="val 30000"/>
                <a:gd name="vf" fmla="val 115470"/>
              </a:avLst>
            </a:prstGeom>
            <a:solidFill>
              <a:schemeClr val="accent1"/>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endParaRPr lang="en-US" sz="1800">
                <a:latin typeface="Tahoma" panose="020B0604030504040204" pitchFamily="34" charset="0"/>
                <a:ea typeface="Tahoma" panose="020B0604030504040204" pitchFamily="34" charset="0"/>
                <a:cs typeface="Tahoma" panose="020B0604030504040204" pitchFamily="34" charset="0"/>
              </a:endParaRPr>
            </a:p>
          </p:txBody>
        </p:sp>
      </p:grpSp>
      <p:pic>
        <p:nvPicPr>
          <p:cNvPr id="19" name="Picture 2" descr="http://bestanimations.com/Signs&amp;Shapes/French-01-june.gif"/>
          <p:cNvPicPr>
            <a:picLocks noChangeAspect="1" noChangeArrowheads="1" noCrop="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8093976" y="5750392"/>
            <a:ext cx="430581" cy="428439"/>
          </a:xfrm>
          <a:prstGeom prst="rect">
            <a:avLst/>
          </a:prstGeom>
          <a:noFill/>
          <a:extLst>
            <a:ext uri="{909E8E84-426E-40DD-AFC4-6F175D3DCCD1}">
              <a14:hiddenFill xmlns:a14="http://schemas.microsoft.com/office/drawing/2010/main">
                <a:solidFill>
                  <a:srgbClr val="FFFFFF"/>
                </a:solidFill>
              </a14:hiddenFill>
            </a:ext>
          </a:extLst>
        </p:spPr>
      </p:pic>
      <p:sp>
        <p:nvSpPr>
          <p:cNvPr id="29" name="Rectangle 28"/>
          <p:cNvSpPr/>
          <p:nvPr userDrawn="1"/>
        </p:nvSpPr>
        <p:spPr>
          <a:xfrm>
            <a:off x="8515349" y="6315077"/>
            <a:ext cx="623295" cy="391507"/>
          </a:xfrm>
          <a:prstGeom prst="rect">
            <a:avLst/>
          </a:prstGeom>
          <a:solidFill>
            <a:srgbClr val="003366"/>
          </a:solidFill>
          <a:ln>
            <a:solidFill>
              <a:srgbClr val="0033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n>
                <a:solidFill>
                  <a:schemeClr val="bg1"/>
                </a:solidFill>
              </a:ln>
              <a:latin typeface="Tahoma" panose="020B0604030504040204" pitchFamily="34" charset="0"/>
              <a:ea typeface="Tahoma" panose="020B0604030504040204" pitchFamily="34" charset="0"/>
              <a:cs typeface="Tahoma" panose="020B0604030504040204" pitchFamily="34" charset="0"/>
            </a:endParaRPr>
          </a:p>
        </p:txBody>
      </p:sp>
      <p:grpSp>
        <p:nvGrpSpPr>
          <p:cNvPr id="28" name="Group 27"/>
          <p:cNvGrpSpPr/>
          <p:nvPr userDrawn="1"/>
        </p:nvGrpSpPr>
        <p:grpSpPr>
          <a:xfrm>
            <a:off x="8564715" y="5624513"/>
            <a:ext cx="573929" cy="1143000"/>
            <a:chOff x="8573054" y="5631652"/>
            <a:chExt cx="573929" cy="1143000"/>
          </a:xfrm>
        </p:grpSpPr>
        <p:grpSp>
          <p:nvGrpSpPr>
            <p:cNvPr id="10" name="Group 9"/>
            <p:cNvGrpSpPr/>
            <p:nvPr userDrawn="1"/>
          </p:nvGrpSpPr>
          <p:grpSpPr>
            <a:xfrm>
              <a:off x="8573054" y="5631652"/>
              <a:ext cx="573929" cy="1143000"/>
              <a:chOff x="11189017" y="5638800"/>
              <a:chExt cx="611096" cy="1143000"/>
            </a:xfrm>
            <a:solidFill>
              <a:srgbClr val="5086C2"/>
            </a:solidFill>
          </p:grpSpPr>
          <p:sp>
            <p:nvSpPr>
              <p:cNvPr id="11" name="AutoShape 23"/>
              <p:cNvSpPr>
                <a:spLocks noChangeArrowheads="1"/>
              </p:cNvSpPr>
              <p:nvPr userDrawn="1"/>
            </p:nvSpPr>
            <p:spPr bwMode="gray">
              <a:xfrm>
                <a:off x="11189017" y="6248400"/>
                <a:ext cx="609600" cy="533400"/>
              </a:xfrm>
              <a:prstGeom prst="hexagon">
                <a:avLst>
                  <a:gd name="adj" fmla="val 28571"/>
                  <a:gd name="vf" fmla="val 115470"/>
                </a:avLst>
              </a:prstGeom>
              <a:grpFill/>
              <a:ln>
                <a:noFill/>
              </a:ln>
              <a:effectLst/>
            </p:spPr>
            <p:txBody>
              <a:bodyPr wrap="none" anchor="ctr"/>
              <a:lstStyle/>
              <a:p>
                <a:endParaRPr lang="en-US" sz="1800">
                  <a:latin typeface="Tahoma" panose="020B0604030504040204" pitchFamily="34" charset="0"/>
                  <a:ea typeface="Tahoma" panose="020B0604030504040204" pitchFamily="34" charset="0"/>
                  <a:cs typeface="Tahoma" panose="020B0604030504040204" pitchFamily="34" charset="0"/>
                </a:endParaRPr>
              </a:p>
            </p:txBody>
          </p:sp>
          <p:sp>
            <p:nvSpPr>
              <p:cNvPr id="12" name="AutoShape 22"/>
              <p:cNvSpPr>
                <a:spLocks noChangeArrowheads="1"/>
              </p:cNvSpPr>
              <p:nvPr userDrawn="1"/>
            </p:nvSpPr>
            <p:spPr bwMode="gray">
              <a:xfrm>
                <a:off x="11190513" y="5638800"/>
                <a:ext cx="609600" cy="533400"/>
              </a:xfrm>
              <a:prstGeom prst="hexagon">
                <a:avLst>
                  <a:gd name="adj" fmla="val 28571"/>
                  <a:gd name="vf" fmla="val 115470"/>
                </a:avLst>
              </a:prstGeom>
              <a:grpFill/>
              <a:ln>
                <a:noFill/>
              </a:ln>
              <a:effectLst/>
            </p:spPr>
            <p:txBody>
              <a:bodyPr wrap="none" anchor="ctr"/>
              <a:lstStyle/>
              <a:p>
                <a:endParaRPr lang="en-US" sz="1800">
                  <a:latin typeface="Tahoma" panose="020B0604030504040204" pitchFamily="34" charset="0"/>
                  <a:ea typeface="Tahoma" panose="020B0604030504040204" pitchFamily="34" charset="0"/>
                  <a:cs typeface="Tahoma" panose="020B0604030504040204" pitchFamily="34" charset="0"/>
                </a:endParaRPr>
              </a:p>
            </p:txBody>
          </p:sp>
        </p:grpSp>
        <p:sp>
          <p:nvSpPr>
            <p:cNvPr id="13" name="Slide Number Placeholder 5"/>
            <p:cNvSpPr txBox="1">
              <a:spLocks/>
            </p:cNvSpPr>
            <p:nvPr userDrawn="1"/>
          </p:nvSpPr>
          <p:spPr>
            <a:xfrm>
              <a:off x="8639576" y="6320071"/>
              <a:ext cx="40894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a:solidFill>
                    <a:schemeClr val="bg1"/>
                  </a:solidFill>
                  <a:latin typeface="Tahoma" panose="020B0604030504040204" pitchFamily="34" charset="0"/>
                  <a:ea typeface="Tahoma" panose="020B0604030504040204" pitchFamily="34" charset="0"/>
                  <a:cs typeface="Tahoma" panose="020B0604030504040204" pitchFamily="34" charset="0"/>
                </a:rPr>
                <a:t>18</a:t>
              </a:r>
              <a:endParaRPr lang="en-GB" sz="14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grpSp>
      <p:sp>
        <p:nvSpPr>
          <p:cNvPr id="6" name="Slide Number Placeholder 5"/>
          <p:cNvSpPr>
            <a:spLocks noGrp="1"/>
          </p:cNvSpPr>
          <p:nvPr>
            <p:ph type="sldNum" sz="quarter" idx="4"/>
          </p:nvPr>
        </p:nvSpPr>
        <p:spPr>
          <a:xfrm>
            <a:off x="8569892" y="5701176"/>
            <a:ext cx="551826" cy="365125"/>
          </a:xfrm>
          <a:prstGeom prst="rect">
            <a:avLst/>
          </a:prstGeom>
        </p:spPr>
        <p:txBody>
          <a:bodyPr vert="horz" lIns="91440" tIns="45720" rIns="91440" bIns="45720" rtlCol="0" anchor="ctr"/>
          <a:lstStyle>
            <a:lvl1pPr algn="ctr">
              <a:defRPr sz="1600" b="1">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fld id="{24F35B47-AD10-4A8D-A4C2-2AAE6AC43D6F}" type="slidenum">
              <a:rPr lang="en-US" smtClean="0"/>
              <a:pPr/>
              <a:t>‹#›</a:t>
            </a:fld>
            <a:endParaRPr lang="en-US" dirty="0"/>
          </a:p>
        </p:txBody>
      </p:sp>
      <p:sp>
        <p:nvSpPr>
          <p:cNvPr id="30" name="Footer Placeholder 4"/>
          <p:cNvSpPr txBox="1">
            <a:spLocks/>
          </p:cNvSpPr>
          <p:nvPr userDrawn="1"/>
        </p:nvSpPr>
        <p:spPr>
          <a:xfrm>
            <a:off x="6908216" y="6315104"/>
            <a:ext cx="1610112" cy="365125"/>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Tahoma" panose="020B0604030504040204" pitchFamily="34" charset="0"/>
                <a:ea typeface="Tahoma" panose="020B0604030504040204" pitchFamily="34" charset="0"/>
                <a:cs typeface="Tahom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tabLst/>
            </a:pPr>
            <a:r>
              <a:rPr lang="en-US" sz="1050">
                <a:solidFill>
                  <a:schemeClr val="bg1"/>
                </a:solidFill>
              </a:rPr>
              <a:t>P.D.LONG</a:t>
            </a:r>
          </a:p>
          <a:p>
            <a:pPr marL="0" indent="0" algn="ctr">
              <a:tabLst/>
            </a:pPr>
            <a:r>
              <a:rPr lang="en-US" sz="1050">
                <a:solidFill>
                  <a:schemeClr val="bg1"/>
                </a:solidFill>
              </a:rPr>
              <a:t>V.T.TOAN</a:t>
            </a:r>
            <a:endParaRPr lang="en-GB" sz="1050" dirty="0">
              <a:solidFill>
                <a:schemeClr val="bg1"/>
              </a:solidFill>
            </a:endParaRPr>
          </a:p>
        </p:txBody>
      </p:sp>
      <p:sp>
        <p:nvSpPr>
          <p:cNvPr id="31" name="TextBox 30"/>
          <p:cNvSpPr txBox="1"/>
          <p:nvPr userDrawn="1"/>
        </p:nvSpPr>
        <p:spPr>
          <a:xfrm>
            <a:off x="4081815" y="6379235"/>
            <a:ext cx="2709079" cy="253916"/>
          </a:xfrm>
          <a:prstGeom prst="rect">
            <a:avLst/>
          </a:prstGeom>
          <a:noFill/>
        </p:spPr>
        <p:txBody>
          <a:bodyPr wrap="square" rtlCol="0">
            <a:spAutoFit/>
          </a:bodyPr>
          <a:lstStyle/>
          <a:p>
            <a:pPr algn="ctr"/>
            <a:r>
              <a:rPr lang="en-US" sz="1050" b="1" kern="1200" baseline="0" dirty="0">
                <a:solidFill>
                  <a:schemeClr val="bg1"/>
                </a:solidFill>
                <a:latin typeface="Tahoma" panose="020B0604030504040204" pitchFamily="34" charset="0"/>
                <a:ea typeface="Tahoma" panose="020B0604030504040204" pitchFamily="34" charset="0"/>
                <a:cs typeface="Tahoma" panose="020B0604030504040204" pitchFamily="34" charset="0"/>
              </a:rPr>
              <a:t>LẬP TRÌNH .NET</a:t>
            </a:r>
            <a:endParaRPr lang="en-GB" sz="1050" b="1" kern="1200" baseline="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32" name="Picture 3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8559383" y="367419"/>
            <a:ext cx="599990" cy="599990"/>
          </a:xfrm>
          <a:prstGeom prst="rect">
            <a:avLst/>
          </a:prstGeom>
        </p:spPr>
      </p:pic>
    </p:spTree>
    <p:extLst>
      <p:ext uri="{BB962C8B-B14F-4D97-AF65-F5344CB8AC3E}">
        <p14:creationId xmlns:p14="http://schemas.microsoft.com/office/powerpoint/2010/main" val="30928878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b="0" i="0" u="none" kern="1200">
          <a:solidFill>
            <a:schemeClr val="bg1"/>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Wingdings" panose="05000000000000000000" pitchFamily="2" charset="2"/>
        <a:buChar char="v"/>
        <a:defRPr sz="28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normAutofit/>
          </a:bodyPr>
          <a:lstStyle/>
          <a:p>
            <a:r>
              <a:rPr lang="en-US" sz="5400" dirty="0"/>
              <a:t>C# (</a:t>
            </a:r>
            <a:r>
              <a:rPr lang="en-US" sz="5400" dirty="0" err="1"/>
              <a:t>Tiếp</a:t>
            </a:r>
            <a:r>
              <a:rPr lang="en-US" sz="5400" dirty="0"/>
              <a:t> </a:t>
            </a:r>
            <a:r>
              <a:rPr lang="en-US" sz="5400" dirty="0" err="1"/>
              <a:t>theo</a:t>
            </a:r>
            <a:r>
              <a:rPr lang="en-US" sz="5400" dirty="0"/>
              <a:t>)</a:t>
            </a:r>
          </a:p>
        </p:txBody>
      </p:sp>
      <p:sp>
        <p:nvSpPr>
          <p:cNvPr id="4" name="Footer Placeholder 3"/>
          <p:cNvSpPr>
            <a:spLocks noGrp="1"/>
          </p:cNvSpPr>
          <p:nvPr>
            <p:ph type="ftr" sz="quarter" idx="4294967295"/>
          </p:nvPr>
        </p:nvSpPr>
        <p:spPr>
          <a:xfrm>
            <a:off x="923920" y="6338622"/>
            <a:ext cx="3091373" cy="365125"/>
          </a:xfrm>
        </p:spPr>
        <p:txBody>
          <a:bodyPr/>
          <a:lstStyle/>
          <a:p>
            <a:r>
              <a:rPr lang="en-US"/>
              <a:t>K. CNTT – ĐH NÔNG LÂM TP. HCM</a:t>
            </a:r>
            <a:endParaRPr lang="en-US" dirty="0"/>
          </a:p>
        </p:txBody>
      </p:sp>
    </p:spTree>
    <p:extLst>
      <p:ext uri="{BB962C8B-B14F-4D97-AF65-F5344CB8AC3E}">
        <p14:creationId xmlns:p14="http://schemas.microsoft.com/office/powerpoint/2010/main" val="3486224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t>SqlCommand trong C# Ado.net</a:t>
            </a:r>
          </a:p>
        </p:txBody>
      </p:sp>
      <p:sp>
        <p:nvSpPr>
          <p:cNvPr id="3" name="Content Placeholder 2"/>
          <p:cNvSpPr>
            <a:spLocks noGrp="1"/>
          </p:cNvSpPr>
          <p:nvPr>
            <p:ph idx="1"/>
          </p:nvPr>
        </p:nvSpPr>
        <p:spPr>
          <a:xfrm>
            <a:off x="162232" y="1204962"/>
            <a:ext cx="8353118" cy="4972001"/>
          </a:xfrm>
        </p:spPr>
        <p:txBody>
          <a:bodyPr>
            <a:noAutofit/>
          </a:bodyPr>
          <a:lstStyle/>
          <a:p>
            <a:pPr marL="0" indent="0">
              <a:lnSpc>
                <a:spcPct val="110000"/>
              </a:lnSpc>
              <a:spcBef>
                <a:spcPts val="600"/>
              </a:spcBef>
              <a:spcAft>
                <a:spcPts val="600"/>
              </a:spcAft>
              <a:buNone/>
            </a:pPr>
            <a:r>
              <a:rPr lang="vi-VN" sz="1200" b="1" dirty="0">
                <a:solidFill>
                  <a:srgbClr val="005426"/>
                </a:solidFill>
              </a:rPr>
              <a:t>// Mở kết nối MS SQL Server</a:t>
            </a:r>
          </a:p>
          <a:p>
            <a:pPr marL="0" indent="0">
              <a:lnSpc>
                <a:spcPct val="110000"/>
              </a:lnSpc>
              <a:spcBef>
                <a:spcPts val="600"/>
              </a:spcBef>
              <a:spcAft>
                <a:spcPts val="600"/>
              </a:spcAft>
              <a:buNone/>
            </a:pPr>
            <a:r>
              <a:rPr lang="vi-VN" sz="1200" b="1" dirty="0">
                <a:solidFill>
                  <a:srgbClr val="FF0000"/>
                </a:solidFill>
              </a:rPr>
              <a:t>string</a:t>
            </a:r>
            <a:r>
              <a:rPr lang="vi-VN" sz="1200" dirty="0"/>
              <a:t> sqlconnectStr     = "</a:t>
            </a:r>
            <a:r>
              <a:rPr lang="vi-VN" sz="1200" dirty="0">
                <a:solidFill>
                  <a:srgbClr val="000099"/>
                </a:solidFill>
              </a:rPr>
              <a:t>Data Source=localhost,1433;</a:t>
            </a:r>
            <a:r>
              <a:rPr lang="en-US" sz="1200" dirty="0">
                <a:solidFill>
                  <a:srgbClr val="000099"/>
                </a:solidFill>
              </a:rPr>
              <a:t> </a:t>
            </a:r>
            <a:r>
              <a:rPr lang="vi-VN" sz="1200" dirty="0">
                <a:solidFill>
                  <a:srgbClr val="000099"/>
                </a:solidFill>
              </a:rPr>
              <a:t>Database=</a:t>
            </a:r>
            <a:r>
              <a:rPr lang="en-US" sz="1200" dirty="0">
                <a:solidFill>
                  <a:srgbClr val="000099"/>
                </a:solidFill>
              </a:rPr>
              <a:t> </a:t>
            </a:r>
            <a:r>
              <a:rPr lang="en-US" sz="1200" dirty="0" err="1">
                <a:solidFill>
                  <a:srgbClr val="000099"/>
                </a:solidFill>
              </a:rPr>
              <a:t>ITNongLam</a:t>
            </a:r>
            <a:r>
              <a:rPr lang="vi-VN" sz="1200" dirty="0">
                <a:solidFill>
                  <a:srgbClr val="000099"/>
                </a:solidFill>
              </a:rPr>
              <a:t>;User ID=SA;Password=Password123</a:t>
            </a:r>
            <a:r>
              <a:rPr lang="vi-VN" sz="1200" dirty="0"/>
              <a:t>";</a:t>
            </a:r>
          </a:p>
          <a:p>
            <a:pPr marL="0" indent="0">
              <a:lnSpc>
                <a:spcPct val="110000"/>
              </a:lnSpc>
              <a:spcBef>
                <a:spcPts val="600"/>
              </a:spcBef>
              <a:spcAft>
                <a:spcPts val="600"/>
              </a:spcAft>
              <a:buNone/>
            </a:pPr>
            <a:r>
              <a:rPr lang="vi-VN" sz="1200" dirty="0"/>
              <a:t>SqlConnection connection = </a:t>
            </a:r>
            <a:r>
              <a:rPr lang="vi-VN" sz="1200" b="1" dirty="0">
                <a:solidFill>
                  <a:srgbClr val="FF0000"/>
                </a:solidFill>
              </a:rPr>
              <a:t>new</a:t>
            </a:r>
            <a:r>
              <a:rPr lang="vi-VN" sz="1200" dirty="0"/>
              <a:t> SqlConnection(sqlconnectStr);</a:t>
            </a:r>
          </a:p>
          <a:p>
            <a:pPr marL="0" indent="0">
              <a:lnSpc>
                <a:spcPct val="110000"/>
              </a:lnSpc>
              <a:spcBef>
                <a:spcPts val="600"/>
              </a:spcBef>
              <a:spcAft>
                <a:spcPts val="600"/>
              </a:spcAft>
              <a:buNone/>
            </a:pPr>
            <a:r>
              <a:rPr lang="vi-VN" sz="1200" dirty="0"/>
              <a:t>connection.Open();</a:t>
            </a:r>
          </a:p>
          <a:p>
            <a:pPr marL="0" indent="0">
              <a:lnSpc>
                <a:spcPct val="110000"/>
              </a:lnSpc>
              <a:spcBef>
                <a:spcPts val="600"/>
              </a:spcBef>
              <a:spcAft>
                <a:spcPts val="600"/>
              </a:spcAft>
              <a:buNone/>
            </a:pPr>
            <a:r>
              <a:rPr lang="vi-VN" sz="1200" b="1" dirty="0">
                <a:solidFill>
                  <a:srgbClr val="005426"/>
                </a:solidFill>
              </a:rPr>
              <a:t>// Câu truy vấn gồm: chèn dữ liệu vào và lấy định danh(Primary key) mới chèn vào</a:t>
            </a:r>
          </a:p>
          <a:p>
            <a:pPr marL="0" indent="0">
              <a:lnSpc>
                <a:spcPct val="110000"/>
              </a:lnSpc>
              <a:spcBef>
                <a:spcPts val="600"/>
              </a:spcBef>
              <a:spcAft>
                <a:spcPts val="600"/>
              </a:spcAft>
              <a:buNone/>
            </a:pPr>
            <a:r>
              <a:rPr lang="vi-VN" sz="1200" b="1" dirty="0">
                <a:solidFill>
                  <a:srgbClr val="FF0000"/>
                </a:solidFill>
              </a:rPr>
              <a:t>string</a:t>
            </a:r>
            <a:r>
              <a:rPr lang="vi-VN" sz="1200" dirty="0"/>
              <a:t> queryString = @"</a:t>
            </a:r>
            <a:r>
              <a:rPr lang="vi-VN" sz="1200" dirty="0">
                <a:solidFill>
                  <a:srgbClr val="000099"/>
                </a:solidFill>
              </a:rPr>
              <a:t>INSERT INTO Shippers (Hoten, Sodienthoai) VALUES (@Hoten, @Sodienthoai);</a:t>
            </a:r>
          </a:p>
          <a:p>
            <a:pPr marL="0" indent="0">
              <a:lnSpc>
                <a:spcPct val="110000"/>
              </a:lnSpc>
              <a:spcBef>
                <a:spcPts val="600"/>
              </a:spcBef>
              <a:spcAft>
                <a:spcPts val="600"/>
              </a:spcAft>
              <a:buNone/>
            </a:pPr>
            <a:r>
              <a:rPr lang="vi-VN" sz="1200" dirty="0">
                <a:solidFill>
                  <a:srgbClr val="000099"/>
                </a:solidFill>
              </a:rPr>
              <a:t>                       SELECT CAST(scope_identity() AS int)";</a:t>
            </a:r>
          </a:p>
          <a:p>
            <a:pPr marL="0" indent="0">
              <a:lnSpc>
                <a:spcPct val="110000"/>
              </a:lnSpc>
              <a:spcBef>
                <a:spcPts val="600"/>
              </a:spcBef>
              <a:spcAft>
                <a:spcPts val="600"/>
              </a:spcAft>
              <a:buNone/>
            </a:pPr>
            <a:r>
              <a:rPr lang="vi-VN" sz="1200" b="1" dirty="0">
                <a:solidFill>
                  <a:srgbClr val="FF0000"/>
                </a:solidFill>
              </a:rPr>
              <a:t>using</a:t>
            </a:r>
            <a:r>
              <a:rPr lang="vi-VN" sz="1200" dirty="0"/>
              <a:t> (SqlCommand cmd = connection.CreateCommand()) {</a:t>
            </a:r>
          </a:p>
          <a:p>
            <a:pPr marL="0" indent="0">
              <a:lnSpc>
                <a:spcPct val="110000"/>
              </a:lnSpc>
              <a:spcBef>
                <a:spcPts val="600"/>
              </a:spcBef>
              <a:spcAft>
                <a:spcPts val="600"/>
              </a:spcAft>
              <a:buNone/>
            </a:pPr>
            <a:r>
              <a:rPr lang="vi-VN" sz="1200" dirty="0"/>
              <a:t>    cmd.CommandText = queryString;</a:t>
            </a:r>
          </a:p>
          <a:p>
            <a:pPr marL="0" indent="0">
              <a:lnSpc>
                <a:spcPct val="110000"/>
              </a:lnSpc>
              <a:spcBef>
                <a:spcPts val="600"/>
              </a:spcBef>
              <a:spcAft>
                <a:spcPts val="600"/>
              </a:spcAft>
              <a:buNone/>
            </a:pPr>
            <a:r>
              <a:rPr lang="vi-VN" sz="1200" dirty="0"/>
              <a:t>    cmd.Parameters.AddWithValue</a:t>
            </a:r>
            <a:r>
              <a:rPr lang="vi-VN" sz="1200" dirty="0">
                <a:solidFill>
                  <a:srgbClr val="000099"/>
                </a:solidFill>
              </a:rPr>
              <a:t>("@Hoten", "ABC</a:t>
            </a:r>
            <a:r>
              <a:rPr lang="vi-VN" sz="1200" dirty="0"/>
              <a:t>");</a:t>
            </a:r>
          </a:p>
          <a:p>
            <a:pPr marL="0" indent="0">
              <a:lnSpc>
                <a:spcPct val="110000"/>
              </a:lnSpc>
              <a:spcBef>
                <a:spcPts val="600"/>
              </a:spcBef>
              <a:spcAft>
                <a:spcPts val="600"/>
              </a:spcAft>
              <a:buNone/>
            </a:pPr>
            <a:r>
              <a:rPr lang="vi-VN" sz="1200" dirty="0"/>
              <a:t>    cmd.Parameters.AddWithValue</a:t>
            </a:r>
            <a:r>
              <a:rPr lang="vi-VN" sz="1200" dirty="0">
                <a:solidFill>
                  <a:srgbClr val="000099"/>
                </a:solidFill>
              </a:rPr>
              <a:t>("@Sodienthoai</a:t>
            </a:r>
            <a:r>
              <a:rPr lang="vi-VN" sz="1200" dirty="0"/>
              <a:t>", 123456);</a:t>
            </a:r>
          </a:p>
          <a:p>
            <a:pPr marL="0" indent="0">
              <a:lnSpc>
                <a:spcPct val="110000"/>
              </a:lnSpc>
              <a:spcBef>
                <a:spcPts val="600"/>
              </a:spcBef>
              <a:spcAft>
                <a:spcPts val="600"/>
              </a:spcAft>
              <a:buNone/>
            </a:pPr>
            <a:r>
              <a:rPr lang="vi-VN" sz="1200" dirty="0"/>
              <a:t>    </a:t>
            </a:r>
            <a:r>
              <a:rPr lang="vi-VN" sz="1200" b="1" dirty="0">
                <a:solidFill>
                  <a:srgbClr val="FF0000"/>
                </a:solidFill>
              </a:rPr>
              <a:t>var</a:t>
            </a:r>
            <a:r>
              <a:rPr lang="vi-VN" sz="1200" dirty="0"/>
              <a:t> id = cmd.ExecuteScalar();</a:t>
            </a:r>
          </a:p>
          <a:p>
            <a:pPr marL="0" indent="0">
              <a:lnSpc>
                <a:spcPct val="110000"/>
              </a:lnSpc>
              <a:spcBef>
                <a:spcPts val="600"/>
              </a:spcBef>
              <a:spcAft>
                <a:spcPts val="600"/>
              </a:spcAft>
              <a:buNone/>
            </a:pPr>
            <a:r>
              <a:rPr lang="vi-VN" sz="1200" dirty="0"/>
              <a:t>    Console.WriteLine</a:t>
            </a:r>
            <a:r>
              <a:rPr lang="vi-VN" sz="1200" dirty="0">
                <a:solidFill>
                  <a:srgbClr val="000099"/>
                </a:solidFill>
              </a:rPr>
              <a:t>($"ID dữ liệu: {id}");</a:t>
            </a:r>
          </a:p>
          <a:p>
            <a:pPr marL="0" indent="0">
              <a:lnSpc>
                <a:spcPct val="110000"/>
              </a:lnSpc>
              <a:spcBef>
                <a:spcPts val="600"/>
              </a:spcBef>
              <a:spcAft>
                <a:spcPts val="600"/>
              </a:spcAft>
              <a:buNone/>
            </a:pPr>
            <a:r>
              <a:rPr lang="vi-VN" sz="1200" dirty="0"/>
              <a:t>}</a:t>
            </a:r>
          </a:p>
          <a:p>
            <a:pPr marL="0" indent="0">
              <a:lnSpc>
                <a:spcPct val="110000"/>
              </a:lnSpc>
              <a:spcBef>
                <a:spcPts val="600"/>
              </a:spcBef>
              <a:spcAft>
                <a:spcPts val="600"/>
              </a:spcAft>
              <a:buNone/>
            </a:pPr>
            <a:r>
              <a:rPr lang="vi-VN" sz="1200" dirty="0"/>
              <a:t>connection.Close();</a:t>
            </a:r>
            <a:endParaRPr lang="en-US" sz="1600" dirty="0"/>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10</a:t>
            </a:fld>
            <a:endParaRPr lang="en-US"/>
          </a:p>
        </p:txBody>
      </p:sp>
    </p:spTree>
    <p:extLst>
      <p:ext uri="{BB962C8B-B14F-4D97-AF65-F5344CB8AC3E}">
        <p14:creationId xmlns:p14="http://schemas.microsoft.com/office/powerpoint/2010/main" val="2636737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t>SqlCommand trong C# Ado.net</a:t>
            </a:r>
          </a:p>
        </p:txBody>
      </p:sp>
      <p:sp>
        <p:nvSpPr>
          <p:cNvPr id="3" name="Content Placeholder 2"/>
          <p:cNvSpPr>
            <a:spLocks noGrp="1"/>
          </p:cNvSpPr>
          <p:nvPr>
            <p:ph idx="1"/>
          </p:nvPr>
        </p:nvSpPr>
        <p:spPr>
          <a:xfrm>
            <a:off x="162232" y="1204962"/>
            <a:ext cx="8353118" cy="4972001"/>
          </a:xfrm>
        </p:spPr>
        <p:txBody>
          <a:bodyPr>
            <a:normAutofit/>
          </a:bodyPr>
          <a:lstStyle/>
          <a:p>
            <a:pPr>
              <a:lnSpc>
                <a:spcPct val="100000"/>
              </a:lnSpc>
              <a:spcBef>
                <a:spcPts val="600"/>
              </a:spcBef>
              <a:spcAft>
                <a:spcPts val="600"/>
              </a:spcAft>
            </a:pPr>
            <a:r>
              <a:rPr lang="vi-VN" sz="2400" dirty="0"/>
              <a:t>Thi hành với </a:t>
            </a:r>
            <a:r>
              <a:rPr lang="vi-VN" sz="2400" b="1" dirty="0"/>
              <a:t>ExecuteNonQuery</a:t>
            </a:r>
          </a:p>
          <a:p>
            <a:pPr>
              <a:lnSpc>
                <a:spcPct val="100000"/>
              </a:lnSpc>
              <a:spcBef>
                <a:spcPts val="600"/>
              </a:spcBef>
              <a:spcAft>
                <a:spcPts val="600"/>
              </a:spcAft>
            </a:pPr>
            <a:r>
              <a:rPr lang="vi-VN" sz="2400" dirty="0"/>
              <a:t>Thi hành </a:t>
            </a:r>
            <a:r>
              <a:rPr lang="vi-VN" sz="2400" b="1" dirty="0"/>
              <a:t>SqlCommand</a:t>
            </a:r>
            <a:r>
              <a:rPr lang="vi-VN" sz="2400" dirty="0"/>
              <a:t> bằng phương thức </a:t>
            </a:r>
            <a:r>
              <a:rPr lang="vi-VN" sz="2400" b="1" dirty="0"/>
              <a:t>ExecuteNonQuery</a:t>
            </a:r>
            <a:r>
              <a:rPr lang="en-US" sz="2400" b="1" dirty="0"/>
              <a:t> </a:t>
            </a:r>
            <a:r>
              <a:rPr lang="vi-VN" sz="2400" dirty="0"/>
              <a:t>trả về kết quả là số dòng dữ liệu bị ảnh hưởng (</a:t>
            </a:r>
            <a:r>
              <a:rPr lang="vi-VN" sz="2400" dirty="0">
                <a:solidFill>
                  <a:srgbClr val="FF0000"/>
                </a:solidFill>
              </a:rPr>
              <a:t>số dòng xóa, số dòng update ...</a:t>
            </a:r>
            <a:r>
              <a:rPr lang="en-US" sz="2400" dirty="0">
                <a:solidFill>
                  <a:srgbClr val="FF0000"/>
                </a:solidFill>
              </a:rPr>
              <a:t> </a:t>
            </a:r>
            <a:r>
              <a:rPr lang="vi-VN" sz="2400" dirty="0"/>
              <a:t>). Thường dùng cách này để thi hành các truy vấn </a:t>
            </a:r>
            <a:r>
              <a:rPr lang="vi-VN" sz="2400" dirty="0">
                <a:solidFill>
                  <a:srgbClr val="000099"/>
                </a:solidFill>
              </a:rPr>
              <a:t>UPDATE, INSERT, DELETE. </a:t>
            </a:r>
            <a:endParaRPr lang="en-US" sz="2400" dirty="0">
              <a:solidFill>
                <a:srgbClr val="000099"/>
              </a:solidFill>
            </a:endParaRPr>
          </a:p>
          <a:p>
            <a:pPr>
              <a:lnSpc>
                <a:spcPct val="100000"/>
              </a:lnSpc>
              <a:spcBef>
                <a:spcPts val="600"/>
              </a:spcBef>
              <a:spcAft>
                <a:spcPts val="600"/>
              </a:spcAft>
            </a:pPr>
            <a:r>
              <a:rPr lang="vi-VN" sz="2400" dirty="0"/>
              <a:t>Tuy nhiên, nếu là gọi </a:t>
            </a:r>
            <a:r>
              <a:rPr lang="vi-VN" sz="2400" b="1" dirty="0"/>
              <a:t>Procedure</a:t>
            </a:r>
            <a:r>
              <a:rPr lang="vi-VN" sz="2400" dirty="0"/>
              <a:t> thì có kết quả trả về.</a:t>
            </a:r>
            <a:endParaRPr lang="en-US" sz="2400" dirty="0"/>
          </a:p>
          <a:p>
            <a:pPr>
              <a:lnSpc>
                <a:spcPct val="100000"/>
              </a:lnSpc>
              <a:spcBef>
                <a:spcPts val="600"/>
              </a:spcBef>
              <a:spcAft>
                <a:spcPts val="600"/>
              </a:spcAft>
            </a:pPr>
            <a:r>
              <a:rPr lang="en-US" sz="2400" b="1" dirty="0" err="1"/>
              <a:t>Xét</a:t>
            </a:r>
            <a:r>
              <a:rPr lang="en-US" sz="2400" b="1" dirty="0"/>
              <a:t> </a:t>
            </a:r>
            <a:r>
              <a:rPr lang="en-US" sz="2400" b="1" dirty="0" err="1"/>
              <a:t>ví</a:t>
            </a:r>
            <a:r>
              <a:rPr lang="en-US" sz="2400" b="1" dirty="0"/>
              <a:t> </a:t>
            </a:r>
            <a:r>
              <a:rPr lang="en-US" sz="2400" b="1" dirty="0" err="1"/>
              <a:t>dụ</a:t>
            </a:r>
            <a:r>
              <a:rPr lang="en-US" sz="2400" b="1" dirty="0"/>
              <a:t> </a:t>
            </a:r>
            <a:r>
              <a:rPr lang="en-US" sz="2400" b="1" dirty="0" err="1"/>
              <a:t>dưới</a:t>
            </a:r>
            <a:r>
              <a:rPr lang="en-US" sz="2400" b="1" dirty="0"/>
              <a:t> </a:t>
            </a:r>
            <a:r>
              <a:rPr lang="en-US" sz="2400" b="1" dirty="0" err="1"/>
              <a:t>đây</a:t>
            </a:r>
            <a:r>
              <a:rPr lang="en-US" sz="2400" b="1" dirty="0"/>
              <a:t>:</a:t>
            </a:r>
          </a:p>
          <a:p>
            <a:endParaRPr lang="vi-VN" sz="2400" dirty="0"/>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11</a:t>
            </a:fld>
            <a:endParaRPr lang="en-US"/>
          </a:p>
        </p:txBody>
      </p:sp>
    </p:spTree>
    <p:extLst>
      <p:ext uri="{BB962C8B-B14F-4D97-AF65-F5344CB8AC3E}">
        <p14:creationId xmlns:p14="http://schemas.microsoft.com/office/powerpoint/2010/main" val="1360238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t>SqlCommand trong C# Ado.net</a:t>
            </a:r>
          </a:p>
        </p:txBody>
      </p:sp>
      <p:sp>
        <p:nvSpPr>
          <p:cNvPr id="3" name="Content Placeholder 2"/>
          <p:cNvSpPr>
            <a:spLocks noGrp="1"/>
          </p:cNvSpPr>
          <p:nvPr>
            <p:ph idx="1"/>
          </p:nvPr>
        </p:nvSpPr>
        <p:spPr>
          <a:xfrm>
            <a:off x="162232" y="1204962"/>
            <a:ext cx="8353118" cy="5050064"/>
          </a:xfrm>
        </p:spPr>
        <p:txBody>
          <a:bodyPr>
            <a:noAutofit/>
          </a:bodyPr>
          <a:lstStyle/>
          <a:p>
            <a:pPr marL="0" indent="0">
              <a:lnSpc>
                <a:spcPct val="100000"/>
              </a:lnSpc>
              <a:spcBef>
                <a:spcPts val="600"/>
              </a:spcBef>
              <a:spcAft>
                <a:spcPts val="600"/>
              </a:spcAft>
              <a:buNone/>
            </a:pPr>
            <a:r>
              <a:rPr lang="vi-VN" sz="1400" b="1" dirty="0">
                <a:solidFill>
                  <a:srgbClr val="005426"/>
                </a:solidFill>
              </a:rPr>
              <a:t>// Mở kết nối MS SQL Server</a:t>
            </a:r>
          </a:p>
          <a:p>
            <a:pPr marL="0" indent="0">
              <a:lnSpc>
                <a:spcPct val="100000"/>
              </a:lnSpc>
              <a:spcBef>
                <a:spcPts val="600"/>
              </a:spcBef>
              <a:spcAft>
                <a:spcPts val="600"/>
              </a:spcAft>
              <a:buNone/>
            </a:pPr>
            <a:r>
              <a:rPr lang="vi-VN" sz="1400" b="1" dirty="0">
                <a:solidFill>
                  <a:srgbClr val="FF0000"/>
                </a:solidFill>
              </a:rPr>
              <a:t>string</a:t>
            </a:r>
            <a:r>
              <a:rPr lang="vi-VN" sz="1400" dirty="0"/>
              <a:t> sqlconnectStr     = "</a:t>
            </a:r>
            <a:r>
              <a:rPr lang="vi-VN" sz="1400" dirty="0">
                <a:solidFill>
                  <a:srgbClr val="000099"/>
                </a:solidFill>
              </a:rPr>
              <a:t>Data Source=localhost,1433;</a:t>
            </a:r>
            <a:r>
              <a:rPr lang="en-US" sz="1400" dirty="0">
                <a:solidFill>
                  <a:srgbClr val="000099"/>
                </a:solidFill>
              </a:rPr>
              <a:t> </a:t>
            </a:r>
            <a:r>
              <a:rPr lang="vi-VN" sz="1400" dirty="0">
                <a:solidFill>
                  <a:srgbClr val="000099"/>
                </a:solidFill>
              </a:rPr>
              <a:t>Database=</a:t>
            </a:r>
            <a:r>
              <a:rPr lang="en-US" sz="1400" dirty="0">
                <a:solidFill>
                  <a:srgbClr val="000099"/>
                </a:solidFill>
              </a:rPr>
              <a:t> </a:t>
            </a:r>
            <a:r>
              <a:rPr lang="en-US" sz="1400" dirty="0" err="1">
                <a:solidFill>
                  <a:srgbClr val="000099"/>
                </a:solidFill>
              </a:rPr>
              <a:t>ITNongLam</a:t>
            </a:r>
            <a:r>
              <a:rPr lang="vi-VN" sz="1400" dirty="0">
                <a:solidFill>
                  <a:srgbClr val="000099"/>
                </a:solidFill>
              </a:rPr>
              <a:t>;User ID=SA;Password=Password123</a:t>
            </a:r>
            <a:r>
              <a:rPr lang="vi-VN" sz="1400" dirty="0"/>
              <a:t>";</a:t>
            </a:r>
          </a:p>
          <a:p>
            <a:pPr marL="0" indent="0">
              <a:lnSpc>
                <a:spcPct val="100000"/>
              </a:lnSpc>
              <a:spcBef>
                <a:spcPts val="600"/>
              </a:spcBef>
              <a:spcAft>
                <a:spcPts val="600"/>
              </a:spcAft>
              <a:buNone/>
            </a:pPr>
            <a:r>
              <a:rPr lang="vi-VN" sz="1400" dirty="0"/>
              <a:t>SqlConnection connection = </a:t>
            </a:r>
            <a:r>
              <a:rPr lang="vi-VN" sz="1400" b="1" dirty="0">
                <a:solidFill>
                  <a:srgbClr val="FF0000"/>
                </a:solidFill>
              </a:rPr>
              <a:t>new</a:t>
            </a:r>
            <a:r>
              <a:rPr lang="vi-VN" sz="1400" dirty="0"/>
              <a:t> SqlConnection(sqlconnectStr);</a:t>
            </a:r>
          </a:p>
          <a:p>
            <a:pPr marL="0" indent="0">
              <a:lnSpc>
                <a:spcPct val="100000"/>
              </a:lnSpc>
              <a:spcBef>
                <a:spcPts val="600"/>
              </a:spcBef>
              <a:spcAft>
                <a:spcPts val="600"/>
              </a:spcAft>
              <a:buNone/>
            </a:pPr>
            <a:r>
              <a:rPr lang="vi-VN" sz="1400" dirty="0"/>
              <a:t>connection.Open();</a:t>
            </a:r>
            <a:r>
              <a:rPr lang="en-US" sz="1400" b="1" dirty="0">
                <a:solidFill>
                  <a:srgbClr val="005426"/>
                </a:solidFill>
              </a:rPr>
              <a:t>// Insert query</a:t>
            </a:r>
            <a:endParaRPr lang="vi-VN" sz="1400" b="1" dirty="0">
              <a:solidFill>
                <a:srgbClr val="005426"/>
              </a:solidFill>
            </a:endParaRPr>
          </a:p>
          <a:p>
            <a:pPr marL="0" indent="0">
              <a:lnSpc>
                <a:spcPct val="100000"/>
              </a:lnSpc>
              <a:spcBef>
                <a:spcPts val="600"/>
              </a:spcBef>
              <a:spcAft>
                <a:spcPts val="600"/>
              </a:spcAft>
              <a:buNone/>
            </a:pPr>
            <a:r>
              <a:rPr lang="vi-VN" sz="1400" b="1" dirty="0">
                <a:solidFill>
                  <a:srgbClr val="FF0000"/>
                </a:solidFill>
              </a:rPr>
              <a:t>string</a:t>
            </a:r>
            <a:r>
              <a:rPr lang="vi-VN" sz="1400" dirty="0"/>
              <a:t> queryString = </a:t>
            </a:r>
            <a:r>
              <a:rPr lang="vi-VN" sz="1400" dirty="0">
                <a:solidFill>
                  <a:srgbClr val="000099"/>
                </a:solidFill>
              </a:rPr>
              <a:t>@"INSERT INTO Shippers (Hoten, Sodienthoai) VALUES (@Hoten, @Sodienthoai)";</a:t>
            </a:r>
          </a:p>
          <a:p>
            <a:pPr marL="0" indent="0">
              <a:lnSpc>
                <a:spcPct val="100000"/>
              </a:lnSpc>
              <a:spcBef>
                <a:spcPts val="600"/>
              </a:spcBef>
              <a:spcAft>
                <a:spcPts val="600"/>
              </a:spcAft>
              <a:buNone/>
            </a:pPr>
            <a:r>
              <a:rPr lang="vi-VN" sz="1400" b="1" dirty="0">
                <a:solidFill>
                  <a:srgbClr val="FF0000"/>
                </a:solidFill>
              </a:rPr>
              <a:t>using</a:t>
            </a:r>
            <a:r>
              <a:rPr lang="vi-VN" sz="1400" dirty="0"/>
              <a:t> (SqlCommand cmd = connection.CreateCommand()) {</a:t>
            </a:r>
          </a:p>
          <a:p>
            <a:pPr marL="0" indent="0">
              <a:lnSpc>
                <a:spcPct val="100000"/>
              </a:lnSpc>
              <a:spcBef>
                <a:spcPts val="600"/>
              </a:spcBef>
              <a:spcAft>
                <a:spcPts val="600"/>
              </a:spcAft>
              <a:buNone/>
            </a:pPr>
            <a:r>
              <a:rPr lang="vi-VN" sz="1400" dirty="0"/>
              <a:t>    cmd.CommandText = queryString;</a:t>
            </a:r>
          </a:p>
          <a:p>
            <a:pPr marL="0" indent="0">
              <a:lnSpc>
                <a:spcPct val="100000"/>
              </a:lnSpc>
              <a:spcBef>
                <a:spcPts val="600"/>
              </a:spcBef>
              <a:spcAft>
                <a:spcPts val="600"/>
              </a:spcAft>
              <a:buNone/>
            </a:pPr>
            <a:r>
              <a:rPr lang="vi-VN" sz="1400" dirty="0"/>
              <a:t>    cmd.Parameters.AddWithValue</a:t>
            </a:r>
            <a:r>
              <a:rPr lang="vi-VN" sz="1400" dirty="0">
                <a:solidFill>
                  <a:srgbClr val="000099"/>
                </a:solidFill>
              </a:rPr>
              <a:t>("@Hoten", "XYZ");</a:t>
            </a:r>
          </a:p>
          <a:p>
            <a:pPr marL="0" indent="0">
              <a:lnSpc>
                <a:spcPct val="100000"/>
              </a:lnSpc>
              <a:spcBef>
                <a:spcPts val="600"/>
              </a:spcBef>
              <a:spcAft>
                <a:spcPts val="600"/>
              </a:spcAft>
              <a:buNone/>
            </a:pPr>
            <a:r>
              <a:rPr lang="vi-VN" sz="1400" dirty="0"/>
              <a:t>    cmd.Parameters.AddWithValue</a:t>
            </a:r>
            <a:r>
              <a:rPr lang="vi-VN" sz="1400" dirty="0">
                <a:solidFill>
                  <a:srgbClr val="000099"/>
                </a:solidFill>
              </a:rPr>
              <a:t>("@Sodienthoai</a:t>
            </a:r>
            <a:r>
              <a:rPr lang="vi-VN" sz="1400" dirty="0"/>
              <a:t>", 223344);</a:t>
            </a:r>
          </a:p>
          <a:p>
            <a:pPr marL="0" indent="0">
              <a:lnSpc>
                <a:spcPct val="100000"/>
              </a:lnSpc>
              <a:spcBef>
                <a:spcPts val="600"/>
              </a:spcBef>
              <a:spcAft>
                <a:spcPts val="600"/>
              </a:spcAft>
              <a:buNone/>
            </a:pPr>
            <a:r>
              <a:rPr lang="vi-VN" sz="1400" dirty="0"/>
              <a:t>    </a:t>
            </a:r>
            <a:r>
              <a:rPr lang="vi-VN" sz="1400" b="1" dirty="0">
                <a:solidFill>
                  <a:srgbClr val="FF0000"/>
                </a:solidFill>
              </a:rPr>
              <a:t>var</a:t>
            </a:r>
            <a:r>
              <a:rPr lang="vi-VN" sz="1400" dirty="0"/>
              <a:t> rows = cmd.ExecuteNonQuery();</a:t>
            </a:r>
          </a:p>
          <a:p>
            <a:pPr marL="0" indent="0">
              <a:lnSpc>
                <a:spcPct val="100000"/>
              </a:lnSpc>
              <a:spcBef>
                <a:spcPts val="600"/>
              </a:spcBef>
              <a:spcAft>
                <a:spcPts val="600"/>
              </a:spcAft>
              <a:buNone/>
            </a:pPr>
            <a:r>
              <a:rPr lang="vi-VN" sz="1400" dirty="0"/>
              <a:t>    Console.WriteLine($"</a:t>
            </a:r>
            <a:r>
              <a:rPr lang="vi-VN" sz="1400" dirty="0">
                <a:solidFill>
                  <a:srgbClr val="000099"/>
                </a:solidFill>
              </a:rPr>
              <a:t>Số dòng ảnh hưởng: {rows}");}</a:t>
            </a:r>
          </a:p>
          <a:p>
            <a:pPr marL="0" indent="0">
              <a:lnSpc>
                <a:spcPct val="100000"/>
              </a:lnSpc>
              <a:spcBef>
                <a:spcPts val="600"/>
              </a:spcBef>
              <a:spcAft>
                <a:spcPts val="600"/>
              </a:spcAft>
              <a:buNone/>
            </a:pPr>
            <a:r>
              <a:rPr lang="vi-VN" sz="1400" dirty="0"/>
              <a:t>connection.Close();</a:t>
            </a:r>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12</a:t>
            </a:fld>
            <a:endParaRPr lang="en-US"/>
          </a:p>
        </p:txBody>
      </p:sp>
    </p:spTree>
    <p:extLst>
      <p:ext uri="{BB962C8B-B14F-4D97-AF65-F5344CB8AC3E}">
        <p14:creationId xmlns:p14="http://schemas.microsoft.com/office/powerpoint/2010/main" val="3832819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t>SqlCommand trong C# Ado.net</a:t>
            </a:r>
          </a:p>
        </p:txBody>
      </p:sp>
      <p:sp>
        <p:nvSpPr>
          <p:cNvPr id="3" name="Content Placeholder 2"/>
          <p:cNvSpPr>
            <a:spLocks noGrp="1"/>
          </p:cNvSpPr>
          <p:nvPr>
            <p:ph idx="1"/>
          </p:nvPr>
        </p:nvSpPr>
        <p:spPr>
          <a:xfrm>
            <a:off x="162232" y="1204962"/>
            <a:ext cx="8353118" cy="5050064"/>
          </a:xfrm>
        </p:spPr>
        <p:txBody>
          <a:bodyPr>
            <a:noAutofit/>
          </a:bodyPr>
          <a:lstStyle/>
          <a:p>
            <a:pPr marL="0" indent="0">
              <a:lnSpc>
                <a:spcPct val="100000"/>
              </a:lnSpc>
              <a:spcBef>
                <a:spcPts val="600"/>
              </a:spcBef>
              <a:spcAft>
                <a:spcPts val="600"/>
              </a:spcAft>
              <a:buNone/>
            </a:pPr>
            <a:r>
              <a:rPr lang="vi-VN" sz="1400" b="1" dirty="0">
                <a:solidFill>
                  <a:srgbClr val="005426"/>
                </a:solidFill>
              </a:rPr>
              <a:t>// Mở kết nối MS SQL Server</a:t>
            </a:r>
          </a:p>
          <a:p>
            <a:pPr marL="0" indent="0">
              <a:lnSpc>
                <a:spcPct val="100000"/>
              </a:lnSpc>
              <a:spcBef>
                <a:spcPts val="600"/>
              </a:spcBef>
              <a:spcAft>
                <a:spcPts val="600"/>
              </a:spcAft>
              <a:buNone/>
            </a:pPr>
            <a:r>
              <a:rPr lang="vi-VN" sz="1400" b="1" dirty="0">
                <a:solidFill>
                  <a:srgbClr val="FF0000"/>
                </a:solidFill>
              </a:rPr>
              <a:t>string</a:t>
            </a:r>
            <a:r>
              <a:rPr lang="vi-VN" sz="1400" dirty="0"/>
              <a:t> sqlconnectStr     = "</a:t>
            </a:r>
            <a:r>
              <a:rPr lang="vi-VN" sz="1400" dirty="0">
                <a:solidFill>
                  <a:srgbClr val="000099"/>
                </a:solidFill>
              </a:rPr>
              <a:t>Data Source=localhost,1433;</a:t>
            </a:r>
            <a:r>
              <a:rPr lang="en-US" sz="1400" dirty="0">
                <a:solidFill>
                  <a:srgbClr val="000099"/>
                </a:solidFill>
              </a:rPr>
              <a:t> </a:t>
            </a:r>
            <a:r>
              <a:rPr lang="vi-VN" sz="1400" dirty="0">
                <a:solidFill>
                  <a:srgbClr val="000099"/>
                </a:solidFill>
              </a:rPr>
              <a:t>Database=</a:t>
            </a:r>
            <a:r>
              <a:rPr lang="en-US" sz="1400" dirty="0">
                <a:solidFill>
                  <a:srgbClr val="000099"/>
                </a:solidFill>
              </a:rPr>
              <a:t> </a:t>
            </a:r>
            <a:r>
              <a:rPr lang="en-US" sz="1400" dirty="0" err="1">
                <a:solidFill>
                  <a:srgbClr val="000099"/>
                </a:solidFill>
              </a:rPr>
              <a:t>ITNongLam</a:t>
            </a:r>
            <a:r>
              <a:rPr lang="vi-VN" sz="1400" dirty="0">
                <a:solidFill>
                  <a:srgbClr val="000099"/>
                </a:solidFill>
              </a:rPr>
              <a:t>;User ID=SA;Password=Password123</a:t>
            </a:r>
            <a:r>
              <a:rPr lang="vi-VN" sz="1400" dirty="0"/>
              <a:t>";</a:t>
            </a:r>
          </a:p>
          <a:p>
            <a:pPr marL="0" indent="0">
              <a:lnSpc>
                <a:spcPct val="100000"/>
              </a:lnSpc>
              <a:spcBef>
                <a:spcPts val="600"/>
              </a:spcBef>
              <a:spcAft>
                <a:spcPts val="600"/>
              </a:spcAft>
              <a:buNone/>
            </a:pPr>
            <a:r>
              <a:rPr lang="vi-VN" sz="1400" dirty="0"/>
              <a:t>SqlConnection connection = </a:t>
            </a:r>
            <a:r>
              <a:rPr lang="vi-VN" sz="1400" b="1" dirty="0">
                <a:solidFill>
                  <a:srgbClr val="FF0000"/>
                </a:solidFill>
              </a:rPr>
              <a:t>new</a:t>
            </a:r>
            <a:r>
              <a:rPr lang="vi-VN" sz="1400" dirty="0"/>
              <a:t> SqlConnection(sqlconnectStr);</a:t>
            </a:r>
          </a:p>
          <a:p>
            <a:pPr marL="0" indent="0">
              <a:lnSpc>
                <a:spcPct val="100000"/>
              </a:lnSpc>
              <a:spcBef>
                <a:spcPts val="600"/>
              </a:spcBef>
              <a:spcAft>
                <a:spcPts val="600"/>
              </a:spcAft>
              <a:buNone/>
            </a:pPr>
            <a:r>
              <a:rPr lang="vi-VN" sz="1400" dirty="0"/>
              <a:t>connection.Open();</a:t>
            </a:r>
            <a:r>
              <a:rPr lang="vi-VN" sz="1400" b="1" dirty="0">
                <a:solidFill>
                  <a:srgbClr val="005426"/>
                </a:solidFill>
              </a:rPr>
              <a:t>// Câu truy vấn </a:t>
            </a:r>
            <a:r>
              <a:rPr lang="en-US" sz="1400" b="1" dirty="0">
                <a:solidFill>
                  <a:srgbClr val="005426"/>
                </a:solidFill>
              </a:rPr>
              <a:t>update </a:t>
            </a:r>
            <a:r>
              <a:rPr lang="en-US" sz="1400" b="1" dirty="0" err="1">
                <a:solidFill>
                  <a:srgbClr val="005426"/>
                </a:solidFill>
              </a:rPr>
              <a:t>Hoten</a:t>
            </a:r>
            <a:r>
              <a:rPr lang="en-US" sz="1400" b="1" dirty="0">
                <a:solidFill>
                  <a:srgbClr val="005426"/>
                </a:solidFill>
              </a:rPr>
              <a:t> </a:t>
            </a:r>
            <a:r>
              <a:rPr lang="en-US" sz="1400" b="1" dirty="0" err="1">
                <a:solidFill>
                  <a:srgbClr val="005426"/>
                </a:solidFill>
              </a:rPr>
              <a:t>va</a:t>
            </a:r>
            <a:r>
              <a:rPr lang="en-US" sz="1400" b="1" dirty="0">
                <a:solidFill>
                  <a:srgbClr val="005426"/>
                </a:solidFill>
              </a:rPr>
              <a:t> </a:t>
            </a:r>
            <a:r>
              <a:rPr lang="en-US" sz="1400" b="1" dirty="0" err="1">
                <a:solidFill>
                  <a:srgbClr val="005426"/>
                </a:solidFill>
              </a:rPr>
              <a:t>Sodienthoai</a:t>
            </a:r>
            <a:endParaRPr lang="vi-VN" sz="1400" b="1" dirty="0">
              <a:solidFill>
                <a:srgbClr val="005426"/>
              </a:solidFill>
            </a:endParaRPr>
          </a:p>
          <a:p>
            <a:pPr marL="0" indent="0">
              <a:lnSpc>
                <a:spcPct val="100000"/>
              </a:lnSpc>
              <a:spcBef>
                <a:spcPts val="600"/>
              </a:spcBef>
              <a:spcAft>
                <a:spcPts val="600"/>
              </a:spcAft>
              <a:buNone/>
            </a:pPr>
            <a:r>
              <a:rPr lang="vi-VN" sz="1400" b="1" dirty="0">
                <a:solidFill>
                  <a:srgbClr val="FF0000"/>
                </a:solidFill>
              </a:rPr>
              <a:t>string</a:t>
            </a:r>
            <a:r>
              <a:rPr lang="vi-VN" sz="1400" dirty="0"/>
              <a:t> queryString = </a:t>
            </a:r>
            <a:r>
              <a:rPr lang="vi-VN" sz="1400" dirty="0">
                <a:solidFill>
                  <a:srgbClr val="000099"/>
                </a:solidFill>
              </a:rPr>
              <a:t>@“</a:t>
            </a:r>
            <a:r>
              <a:rPr lang="en-US" sz="1400" dirty="0">
                <a:solidFill>
                  <a:srgbClr val="000099"/>
                </a:solidFill>
              </a:rPr>
              <a:t>UPDATE</a:t>
            </a:r>
            <a:r>
              <a:rPr lang="vi-VN" sz="1400" dirty="0">
                <a:solidFill>
                  <a:srgbClr val="000099"/>
                </a:solidFill>
              </a:rPr>
              <a:t> Shippers </a:t>
            </a:r>
            <a:r>
              <a:rPr lang="en-US" sz="1400" dirty="0">
                <a:solidFill>
                  <a:srgbClr val="000099"/>
                </a:solidFill>
              </a:rPr>
              <a:t>SET </a:t>
            </a:r>
            <a:r>
              <a:rPr lang="en-US" sz="1400" dirty="0" err="1">
                <a:solidFill>
                  <a:srgbClr val="000099"/>
                </a:solidFill>
              </a:rPr>
              <a:t>Hoten</a:t>
            </a:r>
            <a:r>
              <a:rPr lang="en-US" sz="1400" dirty="0">
                <a:solidFill>
                  <a:srgbClr val="000099"/>
                </a:solidFill>
              </a:rPr>
              <a:t> = @HoTen, </a:t>
            </a:r>
            <a:r>
              <a:rPr lang="en-US" sz="1400" dirty="0" err="1">
                <a:solidFill>
                  <a:srgbClr val="000099"/>
                </a:solidFill>
              </a:rPr>
              <a:t>Sodienthoai</a:t>
            </a:r>
            <a:r>
              <a:rPr lang="en-US" sz="1400" dirty="0">
                <a:solidFill>
                  <a:srgbClr val="000099"/>
                </a:solidFill>
              </a:rPr>
              <a:t> = @Sodienthoai WHERE id = @id”;</a:t>
            </a:r>
          </a:p>
          <a:p>
            <a:pPr marL="0" indent="0">
              <a:lnSpc>
                <a:spcPct val="100000"/>
              </a:lnSpc>
              <a:spcBef>
                <a:spcPts val="600"/>
              </a:spcBef>
              <a:spcAft>
                <a:spcPts val="600"/>
              </a:spcAft>
              <a:buNone/>
            </a:pPr>
            <a:r>
              <a:rPr lang="vi-VN" sz="1400" b="1" dirty="0">
                <a:solidFill>
                  <a:srgbClr val="FF0000"/>
                </a:solidFill>
              </a:rPr>
              <a:t>using</a:t>
            </a:r>
            <a:r>
              <a:rPr lang="vi-VN" sz="1400" dirty="0"/>
              <a:t> (SqlCommand cmd = connection.CreateCommand()) {</a:t>
            </a:r>
          </a:p>
          <a:p>
            <a:pPr marL="0" indent="0">
              <a:lnSpc>
                <a:spcPct val="100000"/>
              </a:lnSpc>
              <a:spcBef>
                <a:spcPts val="600"/>
              </a:spcBef>
              <a:spcAft>
                <a:spcPts val="600"/>
              </a:spcAft>
              <a:buNone/>
            </a:pPr>
            <a:r>
              <a:rPr lang="vi-VN" sz="1400" dirty="0"/>
              <a:t>    cmd.CommandText = queryString;</a:t>
            </a:r>
          </a:p>
          <a:p>
            <a:pPr marL="0" indent="0">
              <a:lnSpc>
                <a:spcPct val="100000"/>
              </a:lnSpc>
              <a:spcBef>
                <a:spcPts val="600"/>
              </a:spcBef>
              <a:spcAft>
                <a:spcPts val="600"/>
              </a:spcAft>
              <a:buNone/>
            </a:pPr>
            <a:r>
              <a:rPr lang="vi-VN" sz="1400" dirty="0"/>
              <a:t>    cmd.Parameters.AddWithValue</a:t>
            </a:r>
            <a:r>
              <a:rPr lang="vi-VN" sz="1400" dirty="0">
                <a:solidFill>
                  <a:srgbClr val="000099"/>
                </a:solidFill>
              </a:rPr>
              <a:t>("@Hoten", "XYZ");</a:t>
            </a:r>
          </a:p>
          <a:p>
            <a:pPr marL="0" indent="0">
              <a:lnSpc>
                <a:spcPct val="100000"/>
              </a:lnSpc>
              <a:spcBef>
                <a:spcPts val="600"/>
              </a:spcBef>
              <a:spcAft>
                <a:spcPts val="600"/>
              </a:spcAft>
              <a:buNone/>
            </a:pPr>
            <a:r>
              <a:rPr lang="vi-VN" sz="1400" dirty="0"/>
              <a:t>    cmd.Parameters.AddWithValue</a:t>
            </a:r>
            <a:r>
              <a:rPr lang="vi-VN" sz="1400" dirty="0">
                <a:solidFill>
                  <a:srgbClr val="000099"/>
                </a:solidFill>
              </a:rPr>
              <a:t>("@Sodienthoai</a:t>
            </a:r>
            <a:r>
              <a:rPr lang="vi-VN" sz="1400" dirty="0"/>
              <a:t>", 223344);</a:t>
            </a:r>
            <a:endParaRPr lang="en-US" sz="1400" dirty="0"/>
          </a:p>
          <a:p>
            <a:pPr marL="0" indent="0">
              <a:lnSpc>
                <a:spcPct val="100000"/>
              </a:lnSpc>
              <a:spcBef>
                <a:spcPts val="600"/>
              </a:spcBef>
              <a:spcAft>
                <a:spcPts val="600"/>
              </a:spcAft>
              <a:buNone/>
            </a:pPr>
            <a:r>
              <a:rPr lang="vi-VN" sz="1400" dirty="0"/>
              <a:t>cmd.Parameters.AddWithValue</a:t>
            </a:r>
            <a:r>
              <a:rPr lang="vi-VN" sz="1400" dirty="0">
                <a:solidFill>
                  <a:srgbClr val="000099"/>
                </a:solidFill>
              </a:rPr>
              <a:t>("@</a:t>
            </a:r>
            <a:r>
              <a:rPr lang="en-US" sz="1400" dirty="0">
                <a:solidFill>
                  <a:srgbClr val="000099"/>
                </a:solidFill>
              </a:rPr>
              <a:t>Id</a:t>
            </a:r>
            <a:r>
              <a:rPr lang="vi-VN" sz="1400" dirty="0">
                <a:solidFill>
                  <a:srgbClr val="000099"/>
                </a:solidFill>
              </a:rPr>
              <a:t>", “</a:t>
            </a:r>
            <a:r>
              <a:rPr lang="en-US" sz="1400" dirty="0">
                <a:solidFill>
                  <a:srgbClr val="000099"/>
                </a:solidFill>
              </a:rPr>
              <a:t>1</a:t>
            </a:r>
            <a:r>
              <a:rPr lang="vi-VN" sz="1400" dirty="0">
                <a:solidFill>
                  <a:srgbClr val="000099"/>
                </a:solidFill>
              </a:rPr>
              <a:t>");</a:t>
            </a:r>
            <a:endParaRPr lang="vi-VN" sz="1400" b="1" dirty="0"/>
          </a:p>
          <a:p>
            <a:pPr marL="0" indent="0">
              <a:lnSpc>
                <a:spcPct val="100000"/>
              </a:lnSpc>
              <a:spcBef>
                <a:spcPts val="600"/>
              </a:spcBef>
              <a:spcAft>
                <a:spcPts val="600"/>
              </a:spcAft>
              <a:buNone/>
            </a:pPr>
            <a:r>
              <a:rPr lang="vi-VN" sz="1400" dirty="0"/>
              <a:t>    </a:t>
            </a:r>
            <a:r>
              <a:rPr lang="vi-VN" sz="1400" b="1" dirty="0">
                <a:solidFill>
                  <a:srgbClr val="FF0000"/>
                </a:solidFill>
              </a:rPr>
              <a:t>var</a:t>
            </a:r>
            <a:r>
              <a:rPr lang="vi-VN" sz="1400" dirty="0"/>
              <a:t> rows = cmd.ExecuteNonQuery();</a:t>
            </a:r>
          </a:p>
          <a:p>
            <a:pPr marL="0" indent="0">
              <a:lnSpc>
                <a:spcPct val="100000"/>
              </a:lnSpc>
              <a:spcBef>
                <a:spcPts val="600"/>
              </a:spcBef>
              <a:spcAft>
                <a:spcPts val="600"/>
              </a:spcAft>
              <a:buNone/>
            </a:pPr>
            <a:r>
              <a:rPr lang="vi-VN" sz="1400" dirty="0"/>
              <a:t>    Console.WriteLine($"</a:t>
            </a:r>
            <a:r>
              <a:rPr lang="vi-VN" sz="1400" dirty="0">
                <a:solidFill>
                  <a:srgbClr val="000099"/>
                </a:solidFill>
              </a:rPr>
              <a:t>Số dòng ảnh hưởng: {rows}");}</a:t>
            </a:r>
          </a:p>
          <a:p>
            <a:pPr marL="0" indent="0">
              <a:lnSpc>
                <a:spcPct val="100000"/>
              </a:lnSpc>
              <a:spcBef>
                <a:spcPts val="600"/>
              </a:spcBef>
              <a:spcAft>
                <a:spcPts val="600"/>
              </a:spcAft>
              <a:buNone/>
            </a:pPr>
            <a:r>
              <a:rPr lang="vi-VN" sz="1400" dirty="0"/>
              <a:t>connection.Close();</a:t>
            </a:r>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13</a:t>
            </a:fld>
            <a:endParaRPr lang="en-US"/>
          </a:p>
        </p:txBody>
      </p:sp>
    </p:spTree>
    <p:extLst>
      <p:ext uri="{BB962C8B-B14F-4D97-AF65-F5344CB8AC3E}">
        <p14:creationId xmlns:p14="http://schemas.microsoft.com/office/powerpoint/2010/main" val="422809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t>SqlCommand trong C# Ado.net</a:t>
            </a:r>
          </a:p>
        </p:txBody>
      </p:sp>
      <p:sp>
        <p:nvSpPr>
          <p:cNvPr id="3" name="Content Placeholder 2"/>
          <p:cNvSpPr>
            <a:spLocks noGrp="1"/>
          </p:cNvSpPr>
          <p:nvPr>
            <p:ph idx="1"/>
          </p:nvPr>
        </p:nvSpPr>
        <p:spPr>
          <a:xfrm>
            <a:off x="162232" y="1204962"/>
            <a:ext cx="8353118" cy="5050064"/>
          </a:xfrm>
        </p:spPr>
        <p:txBody>
          <a:bodyPr>
            <a:noAutofit/>
          </a:bodyPr>
          <a:lstStyle/>
          <a:p>
            <a:pPr marL="0" indent="0">
              <a:lnSpc>
                <a:spcPct val="100000"/>
              </a:lnSpc>
              <a:spcBef>
                <a:spcPts val="600"/>
              </a:spcBef>
              <a:spcAft>
                <a:spcPts val="600"/>
              </a:spcAft>
              <a:buNone/>
            </a:pPr>
            <a:r>
              <a:rPr lang="vi-VN" sz="1800" b="1" dirty="0">
                <a:solidFill>
                  <a:srgbClr val="005426"/>
                </a:solidFill>
              </a:rPr>
              <a:t>// Mở kết nối MS SQL Server</a:t>
            </a:r>
          </a:p>
          <a:p>
            <a:pPr marL="0" indent="0">
              <a:lnSpc>
                <a:spcPct val="100000"/>
              </a:lnSpc>
              <a:spcBef>
                <a:spcPts val="600"/>
              </a:spcBef>
              <a:spcAft>
                <a:spcPts val="600"/>
              </a:spcAft>
              <a:buNone/>
            </a:pPr>
            <a:r>
              <a:rPr lang="vi-VN" sz="1800" b="1" dirty="0">
                <a:solidFill>
                  <a:srgbClr val="FF0000"/>
                </a:solidFill>
              </a:rPr>
              <a:t>string</a:t>
            </a:r>
            <a:r>
              <a:rPr lang="vi-VN" sz="1800" dirty="0"/>
              <a:t> sqlconnectStr     = "</a:t>
            </a:r>
            <a:r>
              <a:rPr lang="vi-VN" sz="1800" dirty="0">
                <a:solidFill>
                  <a:srgbClr val="000099"/>
                </a:solidFill>
              </a:rPr>
              <a:t>Data Source=localhost,1433;</a:t>
            </a:r>
            <a:r>
              <a:rPr lang="en-US" sz="1800" dirty="0">
                <a:solidFill>
                  <a:srgbClr val="000099"/>
                </a:solidFill>
              </a:rPr>
              <a:t> </a:t>
            </a:r>
            <a:r>
              <a:rPr lang="vi-VN" sz="1800" dirty="0">
                <a:solidFill>
                  <a:srgbClr val="000099"/>
                </a:solidFill>
              </a:rPr>
              <a:t>Database=</a:t>
            </a:r>
            <a:r>
              <a:rPr lang="en-US" sz="1800" dirty="0">
                <a:solidFill>
                  <a:srgbClr val="000099"/>
                </a:solidFill>
              </a:rPr>
              <a:t> </a:t>
            </a:r>
            <a:r>
              <a:rPr lang="en-US" sz="1800" dirty="0" err="1">
                <a:solidFill>
                  <a:srgbClr val="000099"/>
                </a:solidFill>
              </a:rPr>
              <a:t>ITNongLam</a:t>
            </a:r>
            <a:r>
              <a:rPr lang="vi-VN" sz="1800" dirty="0">
                <a:solidFill>
                  <a:srgbClr val="000099"/>
                </a:solidFill>
              </a:rPr>
              <a:t>;User ID=SA;Password=Password123</a:t>
            </a:r>
            <a:r>
              <a:rPr lang="vi-VN" sz="1800" dirty="0"/>
              <a:t>";</a:t>
            </a:r>
          </a:p>
          <a:p>
            <a:pPr marL="0" indent="0">
              <a:lnSpc>
                <a:spcPct val="100000"/>
              </a:lnSpc>
              <a:spcBef>
                <a:spcPts val="600"/>
              </a:spcBef>
              <a:spcAft>
                <a:spcPts val="600"/>
              </a:spcAft>
              <a:buNone/>
            </a:pPr>
            <a:r>
              <a:rPr lang="vi-VN" sz="1800" dirty="0"/>
              <a:t>SqlConnection connection = </a:t>
            </a:r>
            <a:r>
              <a:rPr lang="vi-VN" sz="1800" b="1" dirty="0">
                <a:solidFill>
                  <a:srgbClr val="FF0000"/>
                </a:solidFill>
              </a:rPr>
              <a:t>new</a:t>
            </a:r>
            <a:r>
              <a:rPr lang="vi-VN" sz="1800" dirty="0"/>
              <a:t> SqlConnection(sqlconnectStr);</a:t>
            </a:r>
          </a:p>
          <a:p>
            <a:pPr marL="0" indent="0">
              <a:lnSpc>
                <a:spcPct val="100000"/>
              </a:lnSpc>
              <a:spcBef>
                <a:spcPts val="600"/>
              </a:spcBef>
              <a:spcAft>
                <a:spcPts val="600"/>
              </a:spcAft>
              <a:buNone/>
            </a:pPr>
            <a:r>
              <a:rPr lang="vi-VN" sz="1800" dirty="0"/>
              <a:t>connection.Open();</a:t>
            </a:r>
            <a:r>
              <a:rPr lang="vi-VN" sz="1800" b="1" dirty="0">
                <a:solidFill>
                  <a:srgbClr val="005426"/>
                </a:solidFill>
              </a:rPr>
              <a:t>// Câu truy vấn </a:t>
            </a:r>
            <a:r>
              <a:rPr lang="en-US" sz="1800" b="1" dirty="0">
                <a:solidFill>
                  <a:srgbClr val="005426"/>
                </a:solidFill>
              </a:rPr>
              <a:t>delete </a:t>
            </a:r>
            <a:r>
              <a:rPr lang="en-US" sz="1800" b="1" dirty="0" err="1">
                <a:solidFill>
                  <a:srgbClr val="005426"/>
                </a:solidFill>
              </a:rPr>
              <a:t>dựa</a:t>
            </a:r>
            <a:r>
              <a:rPr lang="en-US" sz="1800" b="1" dirty="0">
                <a:solidFill>
                  <a:srgbClr val="005426"/>
                </a:solidFill>
              </a:rPr>
              <a:t> </a:t>
            </a:r>
            <a:r>
              <a:rPr lang="en-US" sz="1800" b="1" dirty="0" err="1">
                <a:solidFill>
                  <a:srgbClr val="005426"/>
                </a:solidFill>
              </a:rPr>
              <a:t>trên</a:t>
            </a:r>
            <a:r>
              <a:rPr lang="en-US" sz="1800" b="1" dirty="0">
                <a:solidFill>
                  <a:srgbClr val="005426"/>
                </a:solidFill>
              </a:rPr>
              <a:t> ID</a:t>
            </a:r>
            <a:endParaRPr lang="vi-VN" sz="1800" b="1" dirty="0">
              <a:solidFill>
                <a:srgbClr val="005426"/>
              </a:solidFill>
            </a:endParaRPr>
          </a:p>
          <a:p>
            <a:pPr marL="0" indent="0">
              <a:lnSpc>
                <a:spcPct val="100000"/>
              </a:lnSpc>
              <a:spcBef>
                <a:spcPts val="600"/>
              </a:spcBef>
              <a:spcAft>
                <a:spcPts val="600"/>
              </a:spcAft>
              <a:buNone/>
            </a:pPr>
            <a:r>
              <a:rPr lang="vi-VN" sz="1800" b="1" dirty="0">
                <a:solidFill>
                  <a:srgbClr val="FF0000"/>
                </a:solidFill>
              </a:rPr>
              <a:t>string</a:t>
            </a:r>
            <a:r>
              <a:rPr lang="vi-VN" sz="1800" dirty="0"/>
              <a:t> queryString = </a:t>
            </a:r>
            <a:r>
              <a:rPr lang="vi-VN" sz="1800" dirty="0">
                <a:solidFill>
                  <a:srgbClr val="000099"/>
                </a:solidFill>
              </a:rPr>
              <a:t>@“</a:t>
            </a:r>
            <a:r>
              <a:rPr lang="en-US" sz="1800" dirty="0">
                <a:solidFill>
                  <a:srgbClr val="000099"/>
                </a:solidFill>
              </a:rPr>
              <a:t>DELETE FROM </a:t>
            </a:r>
            <a:r>
              <a:rPr lang="vi-VN" sz="1800" dirty="0">
                <a:solidFill>
                  <a:srgbClr val="000099"/>
                </a:solidFill>
              </a:rPr>
              <a:t>Shippers </a:t>
            </a:r>
            <a:r>
              <a:rPr lang="en-US" sz="1800" dirty="0">
                <a:solidFill>
                  <a:srgbClr val="000099"/>
                </a:solidFill>
              </a:rPr>
              <a:t>WHERE Id = @Id”;</a:t>
            </a:r>
          </a:p>
          <a:p>
            <a:pPr marL="0" indent="0">
              <a:lnSpc>
                <a:spcPct val="100000"/>
              </a:lnSpc>
              <a:spcBef>
                <a:spcPts val="600"/>
              </a:spcBef>
              <a:spcAft>
                <a:spcPts val="600"/>
              </a:spcAft>
              <a:buNone/>
            </a:pPr>
            <a:r>
              <a:rPr lang="vi-VN" sz="1800" b="1" dirty="0">
                <a:solidFill>
                  <a:srgbClr val="FF0000"/>
                </a:solidFill>
              </a:rPr>
              <a:t>using</a:t>
            </a:r>
            <a:r>
              <a:rPr lang="vi-VN" sz="1800" dirty="0"/>
              <a:t> (SqlCommand cmd = connection.CreateCommand()) {</a:t>
            </a:r>
          </a:p>
          <a:p>
            <a:pPr marL="0" indent="0">
              <a:lnSpc>
                <a:spcPct val="100000"/>
              </a:lnSpc>
              <a:spcBef>
                <a:spcPts val="600"/>
              </a:spcBef>
              <a:spcAft>
                <a:spcPts val="600"/>
              </a:spcAft>
              <a:buNone/>
            </a:pPr>
            <a:r>
              <a:rPr lang="vi-VN" sz="1800" dirty="0"/>
              <a:t>    cmd.CommandText = queryString;</a:t>
            </a:r>
          </a:p>
          <a:p>
            <a:pPr marL="0" indent="0">
              <a:lnSpc>
                <a:spcPct val="100000"/>
              </a:lnSpc>
              <a:spcBef>
                <a:spcPts val="600"/>
              </a:spcBef>
              <a:spcAft>
                <a:spcPts val="600"/>
              </a:spcAft>
              <a:buNone/>
            </a:pPr>
            <a:r>
              <a:rPr lang="vi-VN" sz="1800" dirty="0"/>
              <a:t>    cmd.Parameters.AddWithValue</a:t>
            </a:r>
            <a:r>
              <a:rPr lang="vi-VN" sz="1800" dirty="0">
                <a:solidFill>
                  <a:srgbClr val="000099"/>
                </a:solidFill>
              </a:rPr>
              <a:t>("@</a:t>
            </a:r>
            <a:r>
              <a:rPr lang="en-US" sz="1800" dirty="0">
                <a:solidFill>
                  <a:srgbClr val="000099"/>
                </a:solidFill>
              </a:rPr>
              <a:t>Id</a:t>
            </a:r>
            <a:r>
              <a:rPr lang="vi-VN" sz="1800" dirty="0">
                <a:solidFill>
                  <a:srgbClr val="000099"/>
                </a:solidFill>
              </a:rPr>
              <a:t>", “</a:t>
            </a:r>
            <a:r>
              <a:rPr lang="en-US" sz="1800" dirty="0">
                <a:solidFill>
                  <a:srgbClr val="000099"/>
                </a:solidFill>
              </a:rPr>
              <a:t>1</a:t>
            </a:r>
            <a:r>
              <a:rPr lang="vi-VN" sz="1800" dirty="0">
                <a:solidFill>
                  <a:srgbClr val="000099"/>
                </a:solidFill>
              </a:rPr>
              <a:t>");</a:t>
            </a:r>
          </a:p>
          <a:p>
            <a:pPr marL="0" indent="0">
              <a:lnSpc>
                <a:spcPct val="100000"/>
              </a:lnSpc>
              <a:spcBef>
                <a:spcPts val="600"/>
              </a:spcBef>
              <a:spcAft>
                <a:spcPts val="600"/>
              </a:spcAft>
              <a:buNone/>
            </a:pPr>
            <a:r>
              <a:rPr lang="vi-VN" sz="1800" b="1" dirty="0">
                <a:solidFill>
                  <a:srgbClr val="FF0000"/>
                </a:solidFill>
              </a:rPr>
              <a:t>var</a:t>
            </a:r>
            <a:r>
              <a:rPr lang="vi-VN" sz="1800" dirty="0"/>
              <a:t> rows = cmd.ExecuteNonQuery();</a:t>
            </a:r>
          </a:p>
          <a:p>
            <a:pPr marL="0" indent="0">
              <a:lnSpc>
                <a:spcPct val="100000"/>
              </a:lnSpc>
              <a:spcBef>
                <a:spcPts val="600"/>
              </a:spcBef>
              <a:spcAft>
                <a:spcPts val="600"/>
              </a:spcAft>
              <a:buNone/>
            </a:pPr>
            <a:r>
              <a:rPr lang="vi-VN" sz="1800" dirty="0"/>
              <a:t>    Console.WriteLine($"</a:t>
            </a:r>
            <a:r>
              <a:rPr lang="vi-VN" sz="1800" dirty="0">
                <a:solidFill>
                  <a:srgbClr val="000099"/>
                </a:solidFill>
              </a:rPr>
              <a:t>Số dòng ảnh hưởng: {rows}");}</a:t>
            </a:r>
          </a:p>
          <a:p>
            <a:pPr marL="0" indent="0">
              <a:lnSpc>
                <a:spcPct val="100000"/>
              </a:lnSpc>
              <a:spcBef>
                <a:spcPts val="600"/>
              </a:spcBef>
              <a:spcAft>
                <a:spcPts val="600"/>
              </a:spcAft>
              <a:buNone/>
            </a:pPr>
            <a:r>
              <a:rPr lang="vi-VN" sz="1800" dirty="0"/>
              <a:t>connection.Close();</a:t>
            </a:r>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14</a:t>
            </a:fld>
            <a:endParaRPr lang="en-US"/>
          </a:p>
        </p:txBody>
      </p:sp>
    </p:spTree>
    <p:extLst>
      <p:ext uri="{BB962C8B-B14F-4D97-AF65-F5344CB8AC3E}">
        <p14:creationId xmlns:p14="http://schemas.microsoft.com/office/powerpoint/2010/main" val="182737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t>SqlCommand trong C# Ado.net</a:t>
            </a:r>
          </a:p>
        </p:txBody>
      </p:sp>
      <p:sp>
        <p:nvSpPr>
          <p:cNvPr id="3" name="Content Placeholder 2"/>
          <p:cNvSpPr>
            <a:spLocks noGrp="1"/>
          </p:cNvSpPr>
          <p:nvPr>
            <p:ph idx="1"/>
          </p:nvPr>
        </p:nvSpPr>
        <p:spPr>
          <a:xfrm>
            <a:off x="162232" y="1204962"/>
            <a:ext cx="8353118" cy="5050064"/>
          </a:xfrm>
        </p:spPr>
        <p:txBody>
          <a:bodyPr>
            <a:noAutofit/>
          </a:bodyPr>
          <a:lstStyle/>
          <a:p>
            <a:pPr>
              <a:lnSpc>
                <a:spcPct val="100000"/>
              </a:lnSpc>
              <a:spcBef>
                <a:spcPts val="600"/>
              </a:spcBef>
              <a:spcAft>
                <a:spcPts val="600"/>
              </a:spcAft>
            </a:pPr>
            <a:r>
              <a:rPr lang="vi-VN" sz="2000" dirty="0"/>
              <a:t>Thi hành với </a:t>
            </a:r>
            <a:r>
              <a:rPr lang="vi-VN" sz="2000" b="1" dirty="0"/>
              <a:t>ExecuteReader</a:t>
            </a:r>
          </a:p>
          <a:p>
            <a:pPr>
              <a:lnSpc>
                <a:spcPct val="100000"/>
              </a:lnSpc>
              <a:spcBef>
                <a:spcPts val="600"/>
              </a:spcBef>
              <a:spcAft>
                <a:spcPts val="600"/>
              </a:spcAft>
            </a:pPr>
            <a:r>
              <a:rPr lang="vi-VN" sz="2000" dirty="0"/>
              <a:t>Thi hành </a:t>
            </a:r>
            <a:r>
              <a:rPr lang="vi-VN" sz="2000" b="1" dirty="0"/>
              <a:t>SqlCommand</a:t>
            </a:r>
            <a:r>
              <a:rPr lang="vi-VN" sz="2000" dirty="0"/>
              <a:t> sẽ tạo ra đối tượng </a:t>
            </a:r>
            <a:r>
              <a:rPr lang="vi-VN" sz="2000" b="1" dirty="0"/>
              <a:t>SqlDataReader</a:t>
            </a:r>
            <a:r>
              <a:rPr lang="vi-VN" sz="2000" dirty="0"/>
              <a:t> giúp đọc từng dòng kết quả trả về.</a:t>
            </a:r>
          </a:p>
          <a:p>
            <a:pPr>
              <a:lnSpc>
                <a:spcPct val="100000"/>
              </a:lnSpc>
              <a:spcBef>
                <a:spcPts val="600"/>
              </a:spcBef>
              <a:spcAft>
                <a:spcPts val="600"/>
              </a:spcAft>
            </a:pPr>
            <a:r>
              <a:rPr lang="vi-VN" sz="2000" dirty="0"/>
              <a:t>Một số phương thức trong </a:t>
            </a:r>
            <a:r>
              <a:rPr lang="vi-VN" sz="2000" b="1" dirty="0"/>
              <a:t>SqlDataReader</a:t>
            </a:r>
          </a:p>
          <a:p>
            <a:pPr>
              <a:lnSpc>
                <a:spcPct val="100000"/>
              </a:lnSpc>
              <a:spcBef>
                <a:spcPts val="600"/>
              </a:spcBef>
              <a:spcAft>
                <a:spcPts val="600"/>
              </a:spcAft>
            </a:pPr>
            <a:r>
              <a:rPr lang="vi-VN" sz="2000" dirty="0">
                <a:solidFill>
                  <a:srgbClr val="000099"/>
                </a:solidFill>
              </a:rPr>
              <a:t>SqlDataReader.HasRows()</a:t>
            </a:r>
            <a:r>
              <a:rPr lang="vi-VN" sz="2000" dirty="0"/>
              <a:t> cho biết có dòng dữ liệu nào không</a:t>
            </a:r>
          </a:p>
          <a:p>
            <a:pPr>
              <a:lnSpc>
                <a:spcPct val="100000"/>
              </a:lnSpc>
              <a:spcBef>
                <a:spcPts val="600"/>
              </a:spcBef>
              <a:spcAft>
                <a:spcPts val="600"/>
              </a:spcAft>
            </a:pPr>
            <a:r>
              <a:rPr lang="vi-VN" sz="2000" dirty="0">
                <a:solidFill>
                  <a:srgbClr val="000099"/>
                </a:solidFill>
              </a:rPr>
              <a:t>SqlDataReader.Read() </a:t>
            </a:r>
            <a:r>
              <a:rPr lang="vi-VN" sz="2000" dirty="0"/>
              <a:t>nạp dữ liệu dòng tiếp theo, nếu trả về </a:t>
            </a:r>
            <a:r>
              <a:rPr lang="vi-VN" sz="2000" dirty="0">
                <a:solidFill>
                  <a:srgbClr val="FF0000"/>
                </a:solidFill>
              </a:rPr>
              <a:t>true</a:t>
            </a:r>
            <a:r>
              <a:rPr lang="vi-VN" sz="2000" dirty="0"/>
              <a:t> là có dòng dữ liệu nạp về thành công, nếu </a:t>
            </a:r>
            <a:r>
              <a:rPr lang="vi-VN" sz="2000" dirty="0">
                <a:solidFill>
                  <a:srgbClr val="FF0000"/>
                </a:solidFill>
              </a:rPr>
              <a:t>false</a:t>
            </a:r>
            <a:r>
              <a:rPr lang="vi-VN" sz="2000" dirty="0"/>
              <a:t> là đã hết dữ liệu nạp về. Sau khi gọi phương thực này, thì các cột của dòng có thể đọc bằng các toán tử </a:t>
            </a:r>
            <a:r>
              <a:rPr lang="vi-VN" sz="2000" dirty="0">
                <a:solidFill>
                  <a:srgbClr val="000099"/>
                </a:solidFill>
              </a:rPr>
              <a:t>[cột], hoặc các hàm đọc dữ liệu như .GetInt32(cột), .GetString(cột) ...</a:t>
            </a:r>
          </a:p>
          <a:p>
            <a:pPr>
              <a:lnSpc>
                <a:spcPct val="100000"/>
              </a:lnSpc>
              <a:spcBef>
                <a:spcPts val="600"/>
              </a:spcBef>
              <a:spcAft>
                <a:spcPts val="600"/>
              </a:spcAft>
            </a:pPr>
            <a:r>
              <a:rPr lang="vi-VN" sz="2000" dirty="0">
                <a:solidFill>
                  <a:srgbClr val="000099"/>
                </a:solidFill>
              </a:rPr>
              <a:t>SqlDataReader.Close()</a:t>
            </a:r>
            <a:r>
              <a:rPr lang="vi-VN" sz="2000" dirty="0"/>
              <a:t> đóng Reader sau khi đọc xong dữ liệu</a:t>
            </a:r>
          </a:p>
          <a:p>
            <a:pPr>
              <a:lnSpc>
                <a:spcPct val="100000"/>
              </a:lnSpc>
              <a:spcBef>
                <a:spcPts val="600"/>
              </a:spcBef>
              <a:spcAft>
                <a:spcPts val="600"/>
              </a:spcAft>
            </a:pPr>
            <a:r>
              <a:rPr lang="vi-VN" sz="2000" dirty="0"/>
              <a:t>Các câu lệnh </a:t>
            </a:r>
            <a:r>
              <a:rPr lang="vi-VN" sz="2000" dirty="0">
                <a:solidFill>
                  <a:srgbClr val="000099"/>
                </a:solidFill>
              </a:rPr>
              <a:t>SELECT</a:t>
            </a:r>
            <a:r>
              <a:rPr lang="vi-VN" sz="2000" dirty="0"/>
              <a:t> có thể dùng cách </a:t>
            </a:r>
            <a:r>
              <a:rPr lang="en-US" sz="2000" dirty="0" err="1"/>
              <a:t>này</a:t>
            </a:r>
            <a:r>
              <a:rPr lang="en-US" sz="2000" dirty="0"/>
              <a:t>:</a:t>
            </a:r>
            <a:endParaRPr lang="vi-VN" sz="2000" dirty="0"/>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15</a:t>
            </a:fld>
            <a:endParaRPr lang="en-US"/>
          </a:p>
        </p:txBody>
      </p:sp>
    </p:spTree>
    <p:extLst>
      <p:ext uri="{BB962C8B-B14F-4D97-AF65-F5344CB8AC3E}">
        <p14:creationId xmlns:p14="http://schemas.microsoft.com/office/powerpoint/2010/main" val="3067430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t>SqlCommand trong C# Ado.net</a:t>
            </a:r>
          </a:p>
        </p:txBody>
      </p:sp>
      <p:sp>
        <p:nvSpPr>
          <p:cNvPr id="3" name="Content Placeholder 2"/>
          <p:cNvSpPr>
            <a:spLocks noGrp="1"/>
          </p:cNvSpPr>
          <p:nvPr>
            <p:ph idx="1"/>
          </p:nvPr>
        </p:nvSpPr>
        <p:spPr>
          <a:xfrm>
            <a:off x="162232" y="1204962"/>
            <a:ext cx="8353118" cy="5063316"/>
          </a:xfrm>
        </p:spPr>
        <p:txBody>
          <a:bodyPr>
            <a:noAutofit/>
          </a:bodyPr>
          <a:lstStyle/>
          <a:p>
            <a:pPr marL="0" indent="0">
              <a:lnSpc>
                <a:spcPct val="100000"/>
              </a:lnSpc>
              <a:spcBef>
                <a:spcPts val="600"/>
              </a:spcBef>
              <a:spcAft>
                <a:spcPts val="600"/>
              </a:spcAft>
              <a:buNone/>
            </a:pPr>
            <a:r>
              <a:rPr lang="en-US" sz="1400" b="1" dirty="0">
                <a:solidFill>
                  <a:srgbClr val="005426"/>
                </a:solidFill>
              </a:rPr>
              <a:t>// </a:t>
            </a:r>
            <a:r>
              <a:rPr lang="en-US" sz="1400" b="1" dirty="0" err="1">
                <a:solidFill>
                  <a:srgbClr val="005426"/>
                </a:solidFill>
              </a:rPr>
              <a:t>thực</a:t>
            </a:r>
            <a:r>
              <a:rPr lang="en-US" sz="1400" b="1" dirty="0">
                <a:solidFill>
                  <a:srgbClr val="005426"/>
                </a:solidFill>
              </a:rPr>
              <a:t> </a:t>
            </a:r>
            <a:r>
              <a:rPr lang="en-US" sz="1400" b="1" dirty="0" err="1">
                <a:solidFill>
                  <a:srgbClr val="005426"/>
                </a:solidFill>
              </a:rPr>
              <a:t>hiện</a:t>
            </a:r>
            <a:r>
              <a:rPr lang="en-US" sz="1400" b="1" dirty="0">
                <a:solidFill>
                  <a:srgbClr val="005426"/>
                </a:solidFill>
              </a:rPr>
              <a:t> </a:t>
            </a:r>
            <a:r>
              <a:rPr lang="en-US" sz="1400" b="1" dirty="0" err="1">
                <a:solidFill>
                  <a:srgbClr val="005426"/>
                </a:solidFill>
              </a:rPr>
              <a:t>kết</a:t>
            </a:r>
            <a:r>
              <a:rPr lang="en-US" sz="1400" b="1" dirty="0">
                <a:solidFill>
                  <a:srgbClr val="005426"/>
                </a:solidFill>
              </a:rPr>
              <a:t> </a:t>
            </a:r>
            <a:r>
              <a:rPr lang="en-US" sz="1400" b="1" dirty="0" err="1">
                <a:solidFill>
                  <a:srgbClr val="005426"/>
                </a:solidFill>
              </a:rPr>
              <a:t>nối</a:t>
            </a:r>
            <a:r>
              <a:rPr lang="en-US" sz="1400" b="1" dirty="0">
                <a:solidFill>
                  <a:srgbClr val="005426"/>
                </a:solidFill>
              </a:rPr>
              <a:t> </a:t>
            </a:r>
            <a:r>
              <a:rPr lang="en-US" sz="1400" b="1" dirty="0" err="1">
                <a:solidFill>
                  <a:srgbClr val="005426"/>
                </a:solidFill>
              </a:rPr>
              <a:t>và</a:t>
            </a:r>
            <a:r>
              <a:rPr lang="en-US" sz="1400" b="1" dirty="0">
                <a:solidFill>
                  <a:srgbClr val="005426"/>
                </a:solidFill>
              </a:rPr>
              <a:t> </a:t>
            </a:r>
            <a:r>
              <a:rPr lang="en-US" sz="1400" b="1" dirty="0" err="1">
                <a:solidFill>
                  <a:srgbClr val="005426"/>
                </a:solidFill>
              </a:rPr>
              <a:t>tạo</a:t>
            </a:r>
            <a:r>
              <a:rPr lang="en-US" sz="1400" b="1" dirty="0">
                <a:solidFill>
                  <a:srgbClr val="005426"/>
                </a:solidFill>
              </a:rPr>
              <a:t> ra </a:t>
            </a:r>
            <a:r>
              <a:rPr lang="en-US" sz="1400" b="1" dirty="0" err="1">
                <a:solidFill>
                  <a:srgbClr val="005426"/>
                </a:solidFill>
              </a:rPr>
              <a:t>đối</a:t>
            </a:r>
            <a:r>
              <a:rPr lang="en-US" sz="1400" b="1" dirty="0">
                <a:solidFill>
                  <a:srgbClr val="005426"/>
                </a:solidFill>
              </a:rPr>
              <a:t> </a:t>
            </a:r>
            <a:r>
              <a:rPr lang="en-US" sz="1400" b="1" dirty="0" err="1">
                <a:solidFill>
                  <a:srgbClr val="005426"/>
                </a:solidFill>
              </a:rPr>
              <a:t>tượng</a:t>
            </a:r>
            <a:r>
              <a:rPr lang="en-US" sz="1400" b="1" dirty="0">
                <a:solidFill>
                  <a:srgbClr val="005426"/>
                </a:solidFill>
              </a:rPr>
              <a:t> connection </a:t>
            </a:r>
            <a:r>
              <a:rPr lang="en-US" sz="1400" b="1" dirty="0" err="1">
                <a:solidFill>
                  <a:srgbClr val="005426"/>
                </a:solidFill>
              </a:rPr>
              <a:t>như</a:t>
            </a:r>
            <a:r>
              <a:rPr lang="en-US" sz="1400" b="1" dirty="0">
                <a:solidFill>
                  <a:srgbClr val="005426"/>
                </a:solidFill>
              </a:rPr>
              <a:t> </a:t>
            </a:r>
            <a:r>
              <a:rPr lang="en-US" sz="1400" b="1" dirty="0" err="1">
                <a:solidFill>
                  <a:srgbClr val="005426"/>
                </a:solidFill>
              </a:rPr>
              <a:t>các</a:t>
            </a:r>
            <a:r>
              <a:rPr lang="en-US" sz="1400" b="1" dirty="0">
                <a:solidFill>
                  <a:srgbClr val="005426"/>
                </a:solidFill>
              </a:rPr>
              <a:t> </a:t>
            </a:r>
            <a:r>
              <a:rPr lang="en-US" sz="1400" b="1" dirty="0" err="1">
                <a:solidFill>
                  <a:srgbClr val="005426"/>
                </a:solidFill>
              </a:rPr>
              <a:t>vd</a:t>
            </a:r>
            <a:r>
              <a:rPr lang="en-US" sz="1400" b="1" dirty="0">
                <a:solidFill>
                  <a:srgbClr val="005426"/>
                </a:solidFill>
              </a:rPr>
              <a:t> </a:t>
            </a:r>
            <a:r>
              <a:rPr lang="en-US" sz="1400" b="1" dirty="0" err="1">
                <a:solidFill>
                  <a:srgbClr val="005426"/>
                </a:solidFill>
              </a:rPr>
              <a:t>trên</a:t>
            </a:r>
            <a:r>
              <a:rPr lang="en-US" sz="1400" b="1" dirty="0">
                <a:solidFill>
                  <a:srgbClr val="005426"/>
                </a:solidFill>
              </a:rPr>
              <a:t>:</a:t>
            </a:r>
          </a:p>
          <a:p>
            <a:pPr marL="0" indent="0">
              <a:lnSpc>
                <a:spcPct val="100000"/>
              </a:lnSpc>
              <a:spcBef>
                <a:spcPts val="600"/>
              </a:spcBef>
              <a:spcAft>
                <a:spcPts val="600"/>
              </a:spcAft>
              <a:buNone/>
            </a:pPr>
            <a:r>
              <a:rPr lang="vi-VN" sz="1400" b="1" dirty="0">
                <a:solidFill>
                  <a:srgbClr val="005426"/>
                </a:solidFill>
              </a:rPr>
              <a:t>// Truy vấn lấy các danh mục mặt hàng</a:t>
            </a:r>
          </a:p>
          <a:p>
            <a:pPr marL="0" indent="0">
              <a:lnSpc>
                <a:spcPct val="100000"/>
              </a:lnSpc>
              <a:spcBef>
                <a:spcPts val="600"/>
              </a:spcBef>
              <a:spcAft>
                <a:spcPts val="600"/>
              </a:spcAft>
              <a:buNone/>
            </a:pPr>
            <a:r>
              <a:rPr lang="vi-VN" sz="1800" dirty="0"/>
              <a:t>  </a:t>
            </a:r>
            <a:r>
              <a:rPr lang="vi-VN" sz="1800" b="1" dirty="0">
                <a:solidFill>
                  <a:srgbClr val="FF0000"/>
                </a:solidFill>
              </a:rPr>
              <a:t>using</a:t>
            </a:r>
            <a:r>
              <a:rPr lang="vi-VN" sz="1800" dirty="0"/>
              <a:t> (SqlCommand command = </a:t>
            </a:r>
            <a:r>
              <a:rPr lang="vi-VN" sz="1800" b="1" dirty="0">
                <a:solidFill>
                  <a:srgbClr val="FF0000"/>
                </a:solidFill>
              </a:rPr>
              <a:t>new</a:t>
            </a:r>
            <a:r>
              <a:rPr lang="vi-VN" sz="1800" dirty="0"/>
              <a:t> SqlCommand("</a:t>
            </a:r>
            <a:r>
              <a:rPr lang="vi-VN" sz="1800" dirty="0">
                <a:solidFill>
                  <a:srgbClr val="000099"/>
                </a:solidFill>
              </a:rPr>
              <a:t>SELECT DanhmucID, TenDanhMuc FROM Danhmuc</a:t>
            </a:r>
            <a:r>
              <a:rPr lang="vi-VN" sz="1800" dirty="0"/>
              <a:t>", connection))</a:t>
            </a:r>
          </a:p>
          <a:p>
            <a:pPr marL="0" indent="0">
              <a:lnSpc>
                <a:spcPct val="100000"/>
              </a:lnSpc>
              <a:spcBef>
                <a:spcPts val="600"/>
              </a:spcBef>
              <a:spcAft>
                <a:spcPts val="600"/>
              </a:spcAft>
              <a:buNone/>
            </a:pPr>
            <a:r>
              <a:rPr lang="vi-VN" sz="1800" dirty="0"/>
              <a:t>  </a:t>
            </a:r>
            <a:r>
              <a:rPr lang="vi-VN" sz="1800" b="1" dirty="0">
                <a:solidFill>
                  <a:srgbClr val="FF0000"/>
                </a:solidFill>
              </a:rPr>
              <a:t>using</a:t>
            </a:r>
            <a:r>
              <a:rPr lang="vi-VN" sz="1800" dirty="0"/>
              <a:t> (SqlDataReader reader = command.ExecuteReader()) {</a:t>
            </a:r>
          </a:p>
          <a:p>
            <a:pPr marL="0" indent="0">
              <a:lnSpc>
                <a:spcPct val="100000"/>
              </a:lnSpc>
              <a:spcBef>
                <a:spcPts val="600"/>
              </a:spcBef>
              <a:spcAft>
                <a:spcPts val="600"/>
              </a:spcAft>
              <a:buNone/>
            </a:pPr>
            <a:r>
              <a:rPr lang="vi-VN" sz="1800" b="1" dirty="0">
                <a:solidFill>
                  <a:srgbClr val="005426"/>
                </a:solidFill>
              </a:rPr>
              <a:t>      </a:t>
            </a:r>
            <a:r>
              <a:rPr lang="vi-VN" sz="1400" b="1" dirty="0">
                <a:solidFill>
                  <a:srgbClr val="005426"/>
                </a:solidFill>
              </a:rPr>
              <a:t>// Kiểm tra có kết quả trả về</a:t>
            </a:r>
          </a:p>
          <a:p>
            <a:pPr marL="0" indent="0">
              <a:lnSpc>
                <a:spcPct val="100000"/>
              </a:lnSpc>
              <a:spcBef>
                <a:spcPts val="600"/>
              </a:spcBef>
              <a:spcAft>
                <a:spcPts val="600"/>
              </a:spcAft>
              <a:buNone/>
            </a:pPr>
            <a:r>
              <a:rPr lang="vi-VN" sz="1800" dirty="0"/>
              <a:t>      if (reader.HasRows){</a:t>
            </a:r>
            <a:r>
              <a:rPr lang="vi-VN" sz="1400" b="1" dirty="0">
                <a:solidFill>
                  <a:srgbClr val="005426"/>
                </a:solidFill>
              </a:rPr>
              <a:t> // Đọc từng dòng kết quả cho đế</a:t>
            </a:r>
            <a:r>
              <a:rPr lang="en-US" sz="1400" b="1" dirty="0">
                <a:solidFill>
                  <a:srgbClr val="005426"/>
                </a:solidFill>
              </a:rPr>
              <a:t>n</a:t>
            </a:r>
            <a:r>
              <a:rPr lang="vi-VN" sz="1400" b="1" dirty="0">
                <a:solidFill>
                  <a:srgbClr val="005426"/>
                </a:solidFill>
              </a:rPr>
              <a:t> hết</a:t>
            </a:r>
          </a:p>
          <a:p>
            <a:pPr marL="0" indent="0">
              <a:lnSpc>
                <a:spcPct val="100000"/>
              </a:lnSpc>
              <a:spcBef>
                <a:spcPts val="600"/>
              </a:spcBef>
              <a:spcAft>
                <a:spcPts val="600"/>
              </a:spcAft>
              <a:buNone/>
            </a:pPr>
            <a:r>
              <a:rPr lang="vi-VN" sz="1800" dirty="0"/>
              <a:t>          </a:t>
            </a:r>
            <a:r>
              <a:rPr lang="vi-VN" sz="1800" b="1" dirty="0">
                <a:solidFill>
                  <a:srgbClr val="FF0000"/>
                </a:solidFill>
              </a:rPr>
              <a:t>while</a:t>
            </a:r>
            <a:r>
              <a:rPr lang="vi-VN" sz="1800" dirty="0"/>
              <a:t> (reader.Read()){</a:t>
            </a:r>
          </a:p>
          <a:p>
            <a:pPr marL="0" indent="0">
              <a:lnSpc>
                <a:spcPct val="100000"/>
              </a:lnSpc>
              <a:spcBef>
                <a:spcPts val="600"/>
              </a:spcBef>
              <a:spcAft>
                <a:spcPts val="600"/>
              </a:spcAft>
              <a:buNone/>
            </a:pPr>
            <a:r>
              <a:rPr lang="vi-VN" sz="1400" b="1" dirty="0">
                <a:solidFill>
                  <a:srgbClr val="005426"/>
                </a:solidFill>
              </a:rPr>
              <a:t>// Đọc dòng dữ liệu dòng hiện tại dùng ký hiệu [chỉ-số-cột] hoặc các hàm lấy dữ liệu</a:t>
            </a:r>
          </a:p>
          <a:p>
            <a:pPr marL="0" indent="0">
              <a:lnSpc>
                <a:spcPct val="100000"/>
              </a:lnSpc>
              <a:spcBef>
                <a:spcPts val="600"/>
              </a:spcBef>
              <a:spcAft>
                <a:spcPts val="600"/>
              </a:spcAft>
              <a:buNone/>
            </a:pPr>
            <a:r>
              <a:rPr lang="vi-VN" sz="1400" b="1" dirty="0">
                <a:solidFill>
                  <a:srgbClr val="005426"/>
                </a:solidFill>
              </a:rPr>
              <a:t>      // từng cột như reader.GetInt21(chỉ-số-cột)</a:t>
            </a:r>
          </a:p>
          <a:p>
            <a:pPr marL="0" indent="0">
              <a:lnSpc>
                <a:spcPct val="100000"/>
              </a:lnSpc>
              <a:spcBef>
                <a:spcPts val="600"/>
              </a:spcBef>
              <a:spcAft>
                <a:spcPts val="600"/>
              </a:spcAft>
              <a:buNone/>
            </a:pPr>
            <a:r>
              <a:rPr lang="vi-VN" sz="1800" dirty="0"/>
              <a:t>      Console.WriteLine</a:t>
            </a:r>
            <a:r>
              <a:rPr lang="vi-VN" sz="1800" dirty="0">
                <a:solidFill>
                  <a:srgbClr val="000099"/>
                </a:solidFill>
              </a:rPr>
              <a:t>("{0}\t{1}", </a:t>
            </a:r>
            <a:r>
              <a:rPr lang="vi-VN" sz="1800" dirty="0"/>
              <a:t>reader[0].ToString(), reader.GetString(1)); } }</a:t>
            </a:r>
          </a:p>
          <a:p>
            <a:pPr marL="0" indent="0">
              <a:lnSpc>
                <a:spcPct val="100000"/>
              </a:lnSpc>
              <a:spcBef>
                <a:spcPts val="600"/>
              </a:spcBef>
              <a:spcAft>
                <a:spcPts val="600"/>
              </a:spcAft>
              <a:buNone/>
            </a:pPr>
            <a:r>
              <a:rPr lang="vi-VN" sz="1800" dirty="0"/>
              <a:t>      </a:t>
            </a:r>
            <a:r>
              <a:rPr lang="vi-VN" sz="1800" b="1" dirty="0">
                <a:solidFill>
                  <a:srgbClr val="FF0000"/>
                </a:solidFill>
              </a:rPr>
              <a:t>else</a:t>
            </a:r>
            <a:r>
              <a:rPr lang="vi-VN" sz="1800" dirty="0"/>
              <a:t>  Console.WriteLine("</a:t>
            </a:r>
            <a:r>
              <a:rPr lang="vi-VN" sz="1800" dirty="0">
                <a:solidFill>
                  <a:srgbClr val="000099"/>
                </a:solidFill>
              </a:rPr>
              <a:t>No rows found</a:t>
            </a:r>
            <a:r>
              <a:rPr lang="vi-VN" sz="1800" dirty="0"/>
              <a:t>.");}</a:t>
            </a:r>
          </a:p>
          <a:p>
            <a:pPr marL="0" indent="0">
              <a:lnSpc>
                <a:spcPct val="100000"/>
              </a:lnSpc>
              <a:spcBef>
                <a:spcPts val="600"/>
              </a:spcBef>
              <a:spcAft>
                <a:spcPts val="600"/>
              </a:spcAft>
              <a:buNone/>
            </a:pPr>
            <a:r>
              <a:rPr lang="vi-VN" sz="1800" dirty="0"/>
              <a:t>  connection.Close();</a:t>
            </a:r>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16</a:t>
            </a:fld>
            <a:endParaRPr lang="en-US"/>
          </a:p>
        </p:txBody>
      </p:sp>
    </p:spTree>
    <p:extLst>
      <p:ext uri="{BB962C8B-B14F-4D97-AF65-F5344CB8AC3E}">
        <p14:creationId xmlns:p14="http://schemas.microsoft.com/office/powerpoint/2010/main" val="2216840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err="1"/>
              <a:t>SqlCommand</a:t>
            </a:r>
            <a:r>
              <a:rPr lang="en-US" dirty="0"/>
              <a:t> </a:t>
            </a:r>
            <a:r>
              <a:rPr lang="en-US" dirty="0" err="1"/>
              <a:t>trong</a:t>
            </a:r>
            <a:r>
              <a:rPr lang="en-US" dirty="0"/>
              <a:t> C# Ado.net</a:t>
            </a:r>
          </a:p>
        </p:txBody>
      </p:sp>
      <p:sp>
        <p:nvSpPr>
          <p:cNvPr id="3" name="Content Placeholder 2"/>
          <p:cNvSpPr>
            <a:spLocks noGrp="1"/>
          </p:cNvSpPr>
          <p:nvPr>
            <p:ph idx="1"/>
          </p:nvPr>
        </p:nvSpPr>
        <p:spPr>
          <a:xfrm>
            <a:off x="162232" y="1204962"/>
            <a:ext cx="8353118" cy="4972001"/>
          </a:xfrm>
        </p:spPr>
        <p:txBody>
          <a:bodyPr>
            <a:noAutofit/>
          </a:bodyPr>
          <a:lstStyle/>
          <a:p>
            <a:pPr>
              <a:lnSpc>
                <a:spcPct val="100000"/>
              </a:lnSpc>
              <a:spcBef>
                <a:spcPts val="600"/>
              </a:spcBef>
              <a:spcAft>
                <a:spcPts val="600"/>
              </a:spcAft>
            </a:pPr>
            <a:r>
              <a:rPr lang="vi-VN" sz="1600" dirty="0"/>
              <a:t>Ngoài ra khi có được đối tượng </a:t>
            </a:r>
            <a:r>
              <a:rPr lang="vi-VN" sz="1600" b="1" dirty="0"/>
              <a:t>SqlDataReader</a:t>
            </a:r>
            <a:r>
              <a:rPr lang="vi-VN" sz="1600" dirty="0"/>
              <a:t>, có thể lấy toàn bộ kết quả trả về của </a:t>
            </a:r>
            <a:r>
              <a:rPr lang="vi-VN" sz="1600" b="1" dirty="0"/>
              <a:t>SqlCommand</a:t>
            </a:r>
            <a:r>
              <a:rPr lang="vi-VN" sz="1600" dirty="0"/>
              <a:t> đưa vào </a:t>
            </a:r>
            <a:r>
              <a:rPr lang="vi-VN" sz="1600" b="1" dirty="0"/>
              <a:t>DataTable</a:t>
            </a:r>
          </a:p>
          <a:p>
            <a:pPr marL="0" indent="0">
              <a:lnSpc>
                <a:spcPct val="100000"/>
              </a:lnSpc>
              <a:spcBef>
                <a:spcPts val="600"/>
              </a:spcBef>
              <a:spcAft>
                <a:spcPts val="600"/>
              </a:spcAft>
              <a:buNone/>
            </a:pPr>
            <a:r>
              <a:rPr lang="vi-VN" sz="1600" dirty="0"/>
              <a:t>SqlCommand command = </a:t>
            </a:r>
            <a:r>
              <a:rPr lang="vi-VN" sz="1600" b="1" dirty="0">
                <a:solidFill>
                  <a:srgbClr val="FF0000"/>
                </a:solidFill>
              </a:rPr>
              <a:t>new</a:t>
            </a:r>
            <a:r>
              <a:rPr lang="vi-VN" sz="1600" dirty="0"/>
              <a:t> SqlCommand("</a:t>
            </a:r>
            <a:r>
              <a:rPr lang="vi-VN" sz="1600" dirty="0">
                <a:solidFill>
                  <a:srgbClr val="000099"/>
                </a:solidFill>
              </a:rPr>
              <a:t>SELECT DanhmucID, TenDanhMuc FROM Danhmuc</a:t>
            </a:r>
            <a:r>
              <a:rPr lang="vi-VN" sz="1600" dirty="0"/>
              <a:t>", connection);</a:t>
            </a:r>
          </a:p>
          <a:p>
            <a:pPr marL="0" indent="0">
              <a:lnSpc>
                <a:spcPct val="100000"/>
              </a:lnSpc>
              <a:spcBef>
                <a:spcPts val="600"/>
              </a:spcBef>
              <a:spcAft>
                <a:spcPts val="600"/>
              </a:spcAft>
              <a:buNone/>
            </a:pPr>
            <a:r>
              <a:rPr lang="vi-VN" sz="1600" b="1" dirty="0">
                <a:solidFill>
                  <a:srgbClr val="FF0000"/>
                </a:solidFill>
              </a:rPr>
              <a:t>using</a:t>
            </a:r>
            <a:r>
              <a:rPr lang="vi-VN" sz="1600" dirty="0"/>
              <a:t> (SqlDataReader reader = command.ExecuteReader()){</a:t>
            </a:r>
          </a:p>
          <a:p>
            <a:pPr marL="0" indent="0">
              <a:lnSpc>
                <a:spcPct val="100000"/>
              </a:lnSpc>
              <a:spcBef>
                <a:spcPts val="600"/>
              </a:spcBef>
              <a:spcAft>
                <a:spcPts val="600"/>
              </a:spcAft>
              <a:buNone/>
            </a:pPr>
            <a:r>
              <a:rPr lang="vi-VN" sz="1600" dirty="0"/>
              <a:t>    DataTable myTable = </a:t>
            </a:r>
            <a:r>
              <a:rPr lang="vi-VN" sz="1600" b="1" dirty="0">
                <a:solidFill>
                  <a:srgbClr val="FF0000"/>
                </a:solidFill>
              </a:rPr>
              <a:t>new</a:t>
            </a:r>
            <a:r>
              <a:rPr lang="vi-VN" sz="1600" dirty="0"/>
              <a:t> DataTable();</a:t>
            </a:r>
          </a:p>
          <a:p>
            <a:pPr marL="0" indent="0">
              <a:lnSpc>
                <a:spcPct val="100000"/>
              </a:lnSpc>
              <a:spcBef>
                <a:spcPts val="600"/>
              </a:spcBef>
              <a:spcAft>
                <a:spcPts val="600"/>
              </a:spcAft>
              <a:buNone/>
            </a:pPr>
            <a:r>
              <a:rPr lang="vi-VN" sz="1600" dirty="0"/>
              <a:t>    </a:t>
            </a:r>
            <a:r>
              <a:rPr lang="vi-VN" sz="1600" b="1" dirty="0">
                <a:solidFill>
                  <a:srgbClr val="FF0000"/>
                </a:solidFill>
              </a:rPr>
              <a:t>if </a:t>
            </a:r>
            <a:r>
              <a:rPr lang="vi-VN" sz="1600" dirty="0"/>
              <a:t>(reader.HasRows){</a:t>
            </a:r>
          </a:p>
          <a:p>
            <a:pPr marL="0" indent="0">
              <a:lnSpc>
                <a:spcPct val="100000"/>
              </a:lnSpc>
              <a:spcBef>
                <a:spcPts val="600"/>
              </a:spcBef>
              <a:spcAft>
                <a:spcPts val="600"/>
              </a:spcAft>
              <a:buNone/>
            </a:pPr>
            <a:r>
              <a:rPr lang="vi-VN" sz="1600" dirty="0"/>
              <a:t>        myTable.Load(reader);}</a:t>
            </a:r>
          </a:p>
          <a:p>
            <a:pPr marL="0" indent="0">
              <a:lnSpc>
                <a:spcPct val="100000"/>
              </a:lnSpc>
              <a:spcBef>
                <a:spcPts val="600"/>
              </a:spcBef>
              <a:spcAft>
                <a:spcPts val="600"/>
              </a:spcAft>
              <a:buNone/>
            </a:pPr>
            <a:r>
              <a:rPr lang="vi-VN" sz="1600" dirty="0"/>
              <a:t>   </a:t>
            </a:r>
            <a:r>
              <a:rPr lang="vi-VN" sz="1600" dirty="0">
                <a:solidFill>
                  <a:srgbClr val="FF0000"/>
                </a:solidFill>
              </a:rPr>
              <a:t> </a:t>
            </a:r>
            <a:r>
              <a:rPr lang="vi-VN" sz="1600" b="1" dirty="0">
                <a:solidFill>
                  <a:srgbClr val="FF0000"/>
                </a:solidFill>
              </a:rPr>
              <a:t>else</a:t>
            </a:r>
            <a:r>
              <a:rPr lang="vi-VN" sz="1600" dirty="0"/>
              <a:t>{</a:t>
            </a:r>
            <a:r>
              <a:rPr lang="vi-VN" sz="1600" b="1" dirty="0">
                <a:solidFill>
                  <a:srgbClr val="005426"/>
                </a:solidFill>
              </a:rPr>
              <a:t>//No rows</a:t>
            </a:r>
          </a:p>
          <a:p>
            <a:pPr marL="0" indent="0">
              <a:lnSpc>
                <a:spcPct val="100000"/>
              </a:lnSpc>
              <a:spcBef>
                <a:spcPts val="600"/>
              </a:spcBef>
              <a:spcAft>
                <a:spcPts val="600"/>
              </a:spcAft>
              <a:buNone/>
            </a:pPr>
            <a:r>
              <a:rPr lang="vi-VN" sz="1600" dirty="0"/>
              <a:t>    }}</a:t>
            </a:r>
          </a:p>
          <a:p>
            <a:pPr marL="0" indent="0">
              <a:lnSpc>
                <a:spcPct val="100000"/>
              </a:lnSpc>
              <a:spcBef>
                <a:spcPts val="600"/>
              </a:spcBef>
              <a:spcAft>
                <a:spcPts val="600"/>
              </a:spcAft>
              <a:buNone/>
            </a:pPr>
            <a:r>
              <a:rPr lang="vi-VN" sz="1800" b="1" dirty="0"/>
              <a:t>ExecuteXmlReader</a:t>
            </a:r>
            <a:endParaRPr lang="vi-VN" sz="1600" b="1" dirty="0"/>
          </a:p>
          <a:p>
            <a:pPr>
              <a:lnSpc>
                <a:spcPct val="100000"/>
              </a:lnSpc>
              <a:spcBef>
                <a:spcPts val="600"/>
              </a:spcBef>
              <a:spcAft>
                <a:spcPts val="600"/>
              </a:spcAft>
            </a:pPr>
            <a:r>
              <a:rPr lang="vi-VN" sz="1600" dirty="0"/>
              <a:t>Thi hành </a:t>
            </a:r>
            <a:r>
              <a:rPr lang="vi-VN" sz="1600" b="1" dirty="0"/>
              <a:t>SqlCommand</a:t>
            </a:r>
            <a:r>
              <a:rPr lang="vi-VN" sz="1600" dirty="0"/>
              <a:t> với phương thức </a:t>
            </a:r>
            <a:r>
              <a:rPr lang="en-US" sz="1600" dirty="0" err="1"/>
              <a:t>này</a:t>
            </a:r>
            <a:r>
              <a:rPr lang="en-US" sz="1600" dirty="0"/>
              <a:t> </a:t>
            </a:r>
            <a:r>
              <a:rPr lang="en-US" sz="1600" dirty="0" err="1"/>
              <a:t>thì</a:t>
            </a:r>
            <a:r>
              <a:rPr lang="en-US" sz="1600" dirty="0"/>
              <a:t> </a:t>
            </a:r>
            <a:r>
              <a:rPr lang="en-US" sz="1600" dirty="0" err="1"/>
              <a:t>sẽ</a:t>
            </a:r>
            <a:r>
              <a:rPr lang="en-US" sz="1600" dirty="0"/>
              <a:t> </a:t>
            </a:r>
            <a:r>
              <a:rPr lang="vi-VN" sz="1600" dirty="0"/>
              <a:t>tạo ra đối tượng </a:t>
            </a:r>
            <a:r>
              <a:rPr lang="vi-VN" sz="1600" b="1" dirty="0"/>
              <a:t>System.Xml.XmlReader</a:t>
            </a:r>
            <a:r>
              <a:rPr lang="vi-VN" sz="1600" dirty="0"/>
              <a:t>, từ đối tượng đó giúp đọc từng dòng kết quả trả về theo cấu trúc </a:t>
            </a:r>
            <a:r>
              <a:rPr lang="vi-VN" sz="1600" b="1" dirty="0"/>
              <a:t>XML</a:t>
            </a:r>
            <a:r>
              <a:rPr lang="vi-VN" sz="1600" dirty="0"/>
              <a:t>.</a:t>
            </a:r>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dirty="0"/>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17</a:t>
            </a:fld>
            <a:endParaRPr lang="en-US"/>
          </a:p>
        </p:txBody>
      </p:sp>
    </p:spTree>
    <p:extLst>
      <p:ext uri="{BB962C8B-B14F-4D97-AF65-F5344CB8AC3E}">
        <p14:creationId xmlns:p14="http://schemas.microsoft.com/office/powerpoint/2010/main" val="18256176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54192-91CC-4339-8BD8-DF9227FDE7D8}"/>
              </a:ext>
            </a:extLst>
          </p:cNvPr>
          <p:cNvSpPr>
            <a:spLocks noGrp="1"/>
          </p:cNvSpPr>
          <p:nvPr>
            <p:ph type="title"/>
          </p:nvPr>
        </p:nvSpPr>
        <p:spPr/>
        <p:txBody>
          <a:bodyPr>
            <a:normAutofit fontScale="90000"/>
          </a:bodyPr>
          <a:lstStyle/>
          <a:p>
            <a:r>
              <a:rPr lang="en-US" dirty="0" err="1"/>
              <a:t>SqlCommand</a:t>
            </a:r>
            <a:r>
              <a:rPr lang="en-US" dirty="0"/>
              <a:t> </a:t>
            </a:r>
            <a:r>
              <a:rPr lang="en-US" dirty="0" err="1"/>
              <a:t>trong</a:t>
            </a:r>
            <a:r>
              <a:rPr lang="en-US" dirty="0"/>
              <a:t> C# Ado.net</a:t>
            </a:r>
          </a:p>
        </p:txBody>
      </p:sp>
      <p:sp>
        <p:nvSpPr>
          <p:cNvPr id="3" name="Content Placeholder 2">
            <a:extLst>
              <a:ext uri="{FF2B5EF4-FFF2-40B4-BE49-F238E27FC236}">
                <a16:creationId xmlns:a16="http://schemas.microsoft.com/office/drawing/2014/main" id="{4B291FCA-B5B9-4B90-8634-2398A073913C}"/>
              </a:ext>
            </a:extLst>
          </p:cNvPr>
          <p:cNvSpPr>
            <a:spLocks noGrp="1"/>
          </p:cNvSpPr>
          <p:nvPr>
            <p:ph idx="1"/>
          </p:nvPr>
        </p:nvSpPr>
        <p:spPr/>
        <p:txBody>
          <a:bodyPr>
            <a:normAutofit/>
          </a:bodyPr>
          <a:lstStyle/>
          <a:p>
            <a:pPr>
              <a:lnSpc>
                <a:spcPct val="100000"/>
              </a:lnSpc>
              <a:spcBef>
                <a:spcPts val="600"/>
              </a:spcBef>
              <a:spcAft>
                <a:spcPts val="600"/>
              </a:spcAft>
            </a:pPr>
            <a:r>
              <a:rPr lang="en-US" sz="2400" dirty="0" err="1"/>
              <a:t>Phần</a:t>
            </a:r>
            <a:r>
              <a:rPr lang="en-US" sz="2400" dirty="0"/>
              <a:t> </a:t>
            </a:r>
            <a:r>
              <a:rPr lang="en-US" sz="2400" dirty="0" err="1"/>
              <a:t>này</a:t>
            </a:r>
            <a:r>
              <a:rPr lang="en-US" sz="2400" dirty="0"/>
              <a:t> </a:t>
            </a:r>
            <a:r>
              <a:rPr lang="en-US" sz="2400" dirty="0" err="1"/>
              <a:t>rất</a:t>
            </a:r>
            <a:r>
              <a:rPr lang="en-US" sz="2400" dirty="0"/>
              <a:t> </a:t>
            </a:r>
            <a:r>
              <a:rPr lang="en-US" sz="2400" dirty="0" err="1"/>
              <a:t>quan</a:t>
            </a:r>
            <a:r>
              <a:rPr lang="en-US" sz="2400" dirty="0"/>
              <a:t> </a:t>
            </a:r>
            <a:r>
              <a:rPr lang="en-US" sz="2400" dirty="0" err="1"/>
              <a:t>trọng</a:t>
            </a:r>
            <a:r>
              <a:rPr lang="en-US" sz="2400" dirty="0"/>
              <a:t> </a:t>
            </a:r>
            <a:r>
              <a:rPr lang="en-US" sz="2400" dirty="0" err="1"/>
              <a:t>và</a:t>
            </a:r>
            <a:r>
              <a:rPr lang="en-US" sz="2400" dirty="0"/>
              <a:t> </a:t>
            </a:r>
            <a:r>
              <a:rPr lang="en-US" sz="2400" dirty="0" err="1"/>
              <a:t>rất</a:t>
            </a:r>
            <a:r>
              <a:rPr lang="en-US" sz="2400" dirty="0"/>
              <a:t> </a:t>
            </a:r>
            <a:r>
              <a:rPr lang="en-US" sz="2400" dirty="0" err="1"/>
              <a:t>giống</a:t>
            </a:r>
            <a:r>
              <a:rPr lang="en-US" sz="2400" dirty="0"/>
              <a:t> </a:t>
            </a:r>
            <a:r>
              <a:rPr lang="en-US" sz="2400" dirty="0" err="1"/>
              <a:t>với</a:t>
            </a:r>
            <a:r>
              <a:rPr lang="en-US" sz="2400" dirty="0"/>
              <a:t> JDBC </a:t>
            </a:r>
            <a:r>
              <a:rPr lang="en-US" sz="2400" dirty="0" err="1"/>
              <a:t>trong</a:t>
            </a:r>
            <a:r>
              <a:rPr lang="en-US" sz="2400" dirty="0"/>
              <a:t> </a:t>
            </a:r>
            <a:r>
              <a:rPr lang="en-US" sz="2400" dirty="0" err="1"/>
              <a:t>ngôn</a:t>
            </a:r>
            <a:r>
              <a:rPr lang="en-US" sz="2400" dirty="0"/>
              <a:t> </a:t>
            </a:r>
            <a:r>
              <a:rPr lang="en-US" sz="2400" dirty="0" err="1"/>
              <a:t>ngữ</a:t>
            </a:r>
            <a:r>
              <a:rPr lang="en-US" sz="2400" dirty="0"/>
              <a:t> </a:t>
            </a:r>
            <a:r>
              <a:rPr lang="en-US" sz="2400" dirty="0" err="1"/>
              <a:t>lập</a:t>
            </a:r>
            <a:r>
              <a:rPr lang="en-US" sz="2400" dirty="0"/>
              <a:t> </a:t>
            </a:r>
            <a:r>
              <a:rPr lang="en-US" sz="2400" dirty="0" err="1"/>
              <a:t>trình</a:t>
            </a:r>
            <a:r>
              <a:rPr lang="en-US" sz="2400" dirty="0"/>
              <a:t> Java</a:t>
            </a:r>
          </a:p>
          <a:p>
            <a:pPr>
              <a:lnSpc>
                <a:spcPct val="100000"/>
              </a:lnSpc>
              <a:spcBef>
                <a:spcPts val="600"/>
              </a:spcBef>
              <a:spcAft>
                <a:spcPts val="600"/>
              </a:spcAft>
            </a:pPr>
            <a:r>
              <a:rPr lang="en-US" sz="2400" dirty="0" err="1"/>
              <a:t>Trong</a:t>
            </a:r>
            <a:r>
              <a:rPr lang="en-US" sz="2400" dirty="0"/>
              <a:t> Java </a:t>
            </a:r>
            <a:r>
              <a:rPr lang="en-US" sz="2400" dirty="0" err="1"/>
              <a:t>Sử</a:t>
            </a:r>
            <a:r>
              <a:rPr lang="en-US" sz="2400" dirty="0"/>
              <a:t> </a:t>
            </a:r>
            <a:r>
              <a:rPr lang="en-US" sz="2400" dirty="0" err="1"/>
              <a:t>dụng</a:t>
            </a:r>
            <a:r>
              <a:rPr lang="en-US" sz="2400" dirty="0"/>
              <a:t> Statement, </a:t>
            </a:r>
            <a:r>
              <a:rPr lang="en-US" sz="2400" dirty="0" err="1"/>
              <a:t>PreparedStatement</a:t>
            </a:r>
            <a:r>
              <a:rPr lang="en-US" sz="2400" dirty="0"/>
              <a:t> </a:t>
            </a:r>
            <a:r>
              <a:rPr lang="en-US" sz="2400" dirty="0" err="1"/>
              <a:t>còn</a:t>
            </a:r>
            <a:r>
              <a:rPr lang="en-US" sz="2400" dirty="0"/>
              <a:t> </a:t>
            </a:r>
            <a:r>
              <a:rPr lang="en-US" sz="2400" dirty="0" err="1"/>
              <a:t>trong</a:t>
            </a:r>
            <a:r>
              <a:rPr lang="en-US" sz="2400" dirty="0"/>
              <a:t> C# </a:t>
            </a:r>
            <a:r>
              <a:rPr lang="en-US" sz="2400" dirty="0" err="1"/>
              <a:t>sử</a:t>
            </a:r>
            <a:r>
              <a:rPr lang="en-US" sz="2400" dirty="0"/>
              <a:t> </a:t>
            </a:r>
            <a:r>
              <a:rPr lang="en-US" sz="2400" dirty="0" err="1"/>
              <a:t>dụng</a:t>
            </a:r>
            <a:r>
              <a:rPr lang="en-US" sz="2400" dirty="0"/>
              <a:t> </a:t>
            </a:r>
            <a:r>
              <a:rPr lang="en-US" sz="2400" dirty="0" err="1"/>
              <a:t>Ado.Net</a:t>
            </a:r>
            <a:r>
              <a:rPr lang="en-US" sz="2400" dirty="0"/>
              <a:t>, </a:t>
            </a:r>
            <a:r>
              <a:rPr lang="en-US" sz="2400" dirty="0" err="1"/>
              <a:t>SQLcommand</a:t>
            </a:r>
            <a:r>
              <a:rPr lang="en-US" sz="2400" dirty="0"/>
              <a:t>, …</a:t>
            </a:r>
          </a:p>
        </p:txBody>
      </p:sp>
      <p:sp>
        <p:nvSpPr>
          <p:cNvPr id="4" name="Date Placeholder 3">
            <a:extLst>
              <a:ext uri="{FF2B5EF4-FFF2-40B4-BE49-F238E27FC236}">
                <a16:creationId xmlns:a16="http://schemas.microsoft.com/office/drawing/2014/main" id="{0F4BC4C8-E39F-4A65-8A30-4736D80127A4}"/>
              </a:ext>
            </a:extLst>
          </p:cNvPr>
          <p:cNvSpPr>
            <a:spLocks noGrp="1"/>
          </p:cNvSpPr>
          <p:nvPr>
            <p:ph type="dt" sz="half" idx="10"/>
          </p:nvPr>
        </p:nvSpPr>
        <p:spPr/>
        <p:txBody>
          <a:bodyPr/>
          <a:lstStyle/>
          <a:p>
            <a:r>
              <a:rPr lang="en-US"/>
              <a:t>01/08/2015</a:t>
            </a:r>
          </a:p>
        </p:txBody>
      </p:sp>
      <p:sp>
        <p:nvSpPr>
          <p:cNvPr id="5" name="Footer Placeholder 4">
            <a:extLst>
              <a:ext uri="{FF2B5EF4-FFF2-40B4-BE49-F238E27FC236}">
                <a16:creationId xmlns:a16="http://schemas.microsoft.com/office/drawing/2014/main" id="{319E3E3D-13A7-4802-9D1F-16FF6528E0C8}"/>
              </a:ext>
            </a:extLst>
          </p:cNvPr>
          <p:cNvSpPr>
            <a:spLocks noGrp="1"/>
          </p:cNvSpPr>
          <p:nvPr>
            <p:ph type="ftr" sz="quarter" idx="11"/>
          </p:nvPr>
        </p:nvSpPr>
        <p:spPr/>
        <p:txBody>
          <a:bodyPr/>
          <a:lstStyle/>
          <a:p>
            <a:r>
              <a:rPr lang="en-US"/>
              <a:t>K. CNTT – ĐH NÔNG LÂM TP. HCM</a:t>
            </a:r>
          </a:p>
        </p:txBody>
      </p:sp>
      <p:sp>
        <p:nvSpPr>
          <p:cNvPr id="6" name="Slide Number Placeholder 5">
            <a:extLst>
              <a:ext uri="{FF2B5EF4-FFF2-40B4-BE49-F238E27FC236}">
                <a16:creationId xmlns:a16="http://schemas.microsoft.com/office/drawing/2014/main" id="{F87D0E70-A7D7-4548-83EB-4678174C7691}"/>
              </a:ext>
            </a:extLst>
          </p:cNvPr>
          <p:cNvSpPr>
            <a:spLocks noGrp="1"/>
          </p:cNvSpPr>
          <p:nvPr>
            <p:ph type="sldNum" sz="quarter" idx="12"/>
          </p:nvPr>
        </p:nvSpPr>
        <p:spPr/>
        <p:txBody>
          <a:bodyPr/>
          <a:lstStyle/>
          <a:p>
            <a:fld id="{24F35B47-AD10-4A8D-A4C2-2AAE6AC43D6F}" type="slidenum">
              <a:rPr lang="en-US" smtClean="0"/>
              <a:t>18</a:t>
            </a:fld>
            <a:endParaRPr lang="en-US"/>
          </a:p>
        </p:txBody>
      </p:sp>
    </p:spTree>
    <p:extLst>
      <p:ext uri="{BB962C8B-B14F-4D97-AF65-F5344CB8AC3E}">
        <p14:creationId xmlns:p14="http://schemas.microsoft.com/office/powerpoint/2010/main" val="28991438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t>Giới thiệu Entity Framework C#</a:t>
            </a:r>
            <a:endParaRPr lang="en-US" b="1"/>
          </a:p>
        </p:txBody>
      </p:sp>
      <p:sp>
        <p:nvSpPr>
          <p:cNvPr id="3" name="Content Placeholder 2"/>
          <p:cNvSpPr>
            <a:spLocks noGrp="1"/>
          </p:cNvSpPr>
          <p:nvPr>
            <p:ph idx="1"/>
          </p:nvPr>
        </p:nvSpPr>
        <p:spPr>
          <a:xfrm>
            <a:off x="162232" y="1204962"/>
            <a:ext cx="8353118" cy="4972001"/>
          </a:xfrm>
        </p:spPr>
        <p:txBody>
          <a:bodyPr>
            <a:normAutofit/>
          </a:bodyPr>
          <a:lstStyle/>
          <a:p>
            <a:r>
              <a:rPr lang="vi-VN" sz="2000"/>
              <a:t>(</a:t>
            </a:r>
            <a:r>
              <a:rPr lang="vi-VN" sz="2000" b="1"/>
              <a:t>EF Core</a:t>
            </a:r>
            <a:r>
              <a:rPr lang="vi-VN" sz="2000"/>
              <a:t>) Giới thiệu </a:t>
            </a:r>
            <a:r>
              <a:rPr lang="vi-VN" sz="2000">
                <a:solidFill>
                  <a:srgbClr val="000099"/>
                </a:solidFill>
              </a:rPr>
              <a:t>Entity Framework </a:t>
            </a:r>
            <a:r>
              <a:rPr lang="vi-VN" sz="2000"/>
              <a:t>và cách sử dụng phần cơ bản với C# CSharp</a:t>
            </a:r>
          </a:p>
          <a:p>
            <a:r>
              <a:rPr lang="vi-VN" sz="2000"/>
              <a:t>Giới thiệu về thư viện </a:t>
            </a:r>
            <a:r>
              <a:rPr lang="vi-VN" sz="2000">
                <a:solidFill>
                  <a:srgbClr val="000099"/>
                </a:solidFill>
              </a:rPr>
              <a:t>EF Core</a:t>
            </a:r>
            <a:r>
              <a:rPr lang="vi-VN" sz="2000"/>
              <a:t>, thư viện cung cấp khả năng ánh xạ đối tượng lập trình với các đối tượng CSDL, cơ bản dùng EF để tạo DB, </a:t>
            </a:r>
            <a:r>
              <a:rPr lang="vi-VN" sz="2000">
                <a:solidFill>
                  <a:srgbClr val="000099"/>
                </a:solidFill>
              </a:rPr>
              <a:t>đọc, ghi, xóa dữ liệu</a:t>
            </a:r>
            <a:r>
              <a:rPr lang="vi-VN" sz="2000"/>
              <a:t>, </a:t>
            </a:r>
            <a:r>
              <a:rPr lang="en-US" sz="2000"/>
              <a:t>truy vấn với </a:t>
            </a:r>
            <a:r>
              <a:rPr lang="en-US" sz="2000" b="1"/>
              <a:t>LINQ</a:t>
            </a:r>
            <a:r>
              <a:rPr lang="en-US" sz="2000"/>
              <a:t>, tạo và cập nhật vào </a:t>
            </a:r>
            <a:r>
              <a:rPr lang="en-US" sz="2000">
                <a:solidFill>
                  <a:srgbClr val="000099"/>
                </a:solidFill>
              </a:rPr>
              <a:t>database</a:t>
            </a:r>
            <a:r>
              <a:rPr lang="en-US" sz="2000"/>
              <a:t>.</a:t>
            </a:r>
          </a:p>
          <a:p>
            <a:r>
              <a:rPr lang="en-US" sz="2000"/>
              <a:t>Tương tự như </a:t>
            </a:r>
            <a:r>
              <a:rPr lang="en-US" sz="2000">
                <a:solidFill>
                  <a:srgbClr val="000099"/>
                </a:solidFill>
              </a:rPr>
              <a:t>Hibernate</a:t>
            </a:r>
            <a:r>
              <a:rPr lang="en-US" sz="2000"/>
              <a:t> của </a:t>
            </a:r>
            <a:r>
              <a:rPr lang="en-US" sz="2000">
                <a:solidFill>
                  <a:srgbClr val="000099"/>
                </a:solidFill>
              </a:rPr>
              <a:t>Java</a:t>
            </a:r>
            <a:r>
              <a:rPr lang="en-US" sz="2000"/>
              <a:t> </a:t>
            </a:r>
            <a:r>
              <a:rPr lang="en-US" sz="2000">
                <a:solidFill>
                  <a:srgbClr val="000099"/>
                </a:solidFill>
              </a:rPr>
              <a:t>programming</a:t>
            </a:r>
            <a:r>
              <a:rPr lang="en-US" sz="2000"/>
              <a:t>.</a:t>
            </a:r>
            <a:endParaRPr lang="vi-VN" sz="2000"/>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19</a:t>
            </a:fld>
            <a:endParaRPr lang="en-US"/>
          </a:p>
        </p:txBody>
      </p:sp>
      <p:pic>
        <p:nvPicPr>
          <p:cNvPr id="1026" name="Picture 2" descr="C:\Users\Admin\Desktop\ef-in-app-architecture.png"/>
          <p:cNvPicPr>
            <a:picLocks noChangeAspect="1" noChangeArrowheads="1"/>
          </p:cNvPicPr>
          <p:nvPr/>
        </p:nvPicPr>
        <p:blipFill rotWithShape="1">
          <a:blip r:embed="rId2">
            <a:extLst>
              <a:ext uri="{28A0092B-C50C-407E-A947-70E740481C1C}">
                <a14:useLocalDpi xmlns:a14="http://schemas.microsoft.com/office/drawing/2010/main" val="0"/>
              </a:ext>
            </a:extLst>
          </a:blip>
          <a:srcRect b="7271"/>
          <a:stretch/>
        </p:blipFill>
        <p:spPr bwMode="auto">
          <a:xfrm>
            <a:off x="2080866" y="3425134"/>
            <a:ext cx="4090319" cy="2882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7240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Nội dung bài cũ (tuần trước)</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294480567"/>
              </p:ext>
            </p:extLst>
          </p:nvPr>
        </p:nvGraphicFramePr>
        <p:xfrm>
          <a:off x="628650" y="1204913"/>
          <a:ext cx="7886700" cy="4972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2</a:t>
            </a:fld>
            <a:endParaRPr lang="en-US"/>
          </a:p>
        </p:txBody>
      </p:sp>
    </p:spTree>
    <p:extLst>
      <p:ext uri="{BB962C8B-B14F-4D97-AF65-F5344CB8AC3E}">
        <p14:creationId xmlns:p14="http://schemas.microsoft.com/office/powerpoint/2010/main" val="1027024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t>Giới thiệu Entity Framework C#</a:t>
            </a:r>
            <a:endParaRPr lang="en-US" b="1"/>
          </a:p>
        </p:txBody>
      </p:sp>
      <p:sp>
        <p:nvSpPr>
          <p:cNvPr id="3" name="Content Placeholder 2"/>
          <p:cNvSpPr>
            <a:spLocks noGrp="1"/>
          </p:cNvSpPr>
          <p:nvPr>
            <p:ph idx="1"/>
          </p:nvPr>
        </p:nvSpPr>
        <p:spPr>
          <a:xfrm>
            <a:off x="162232" y="1204962"/>
            <a:ext cx="8353118" cy="5553647"/>
          </a:xfrm>
        </p:spPr>
        <p:txBody>
          <a:bodyPr>
            <a:noAutofit/>
          </a:bodyPr>
          <a:lstStyle/>
          <a:p>
            <a:r>
              <a:rPr lang="vi-VN" sz="1800"/>
              <a:t>Tạo Model đơn giản, ánh xạ bảng </a:t>
            </a:r>
            <a:r>
              <a:rPr lang="vi-VN" sz="1800" b="1"/>
              <a:t>CSDL</a:t>
            </a:r>
          </a:p>
          <a:p>
            <a:r>
              <a:rPr lang="vi-VN" sz="1800" b="1"/>
              <a:t>Model</a:t>
            </a:r>
            <a:r>
              <a:rPr lang="vi-VN" sz="1800"/>
              <a:t> là mô hình hóa các đối tượng dữ liệu trong hệ quản trị </a:t>
            </a:r>
            <a:r>
              <a:rPr lang="vi-VN" sz="1800" b="1"/>
              <a:t>CSDL</a:t>
            </a:r>
            <a:r>
              <a:rPr lang="vi-VN" sz="1800"/>
              <a:t> thành các đối tượng lập trình, đó là các lớp (</a:t>
            </a:r>
            <a:r>
              <a:rPr lang="vi-VN" sz="1800" b="1"/>
              <a:t>class</a:t>
            </a:r>
            <a:r>
              <a:rPr lang="vi-VN" sz="1800"/>
              <a:t>) tương ứng với các bảng ... </a:t>
            </a:r>
            <a:endParaRPr lang="en-US" sz="1800"/>
          </a:p>
          <a:p>
            <a:r>
              <a:rPr lang="vi-VN" sz="1800"/>
              <a:t>Ở đây tạo ra một model đơn giản, lớp có tên </a:t>
            </a:r>
            <a:r>
              <a:rPr lang="vi-VN" sz="1800" b="1"/>
              <a:t>Product</a:t>
            </a:r>
            <a:r>
              <a:rPr lang="vi-VN" sz="1800"/>
              <a:t> biểu diễn các dòng trong bảng của </a:t>
            </a:r>
            <a:r>
              <a:rPr lang="vi-VN" sz="1800" b="1"/>
              <a:t>CDSL</a:t>
            </a:r>
            <a:r>
              <a:rPr lang="vi-VN" sz="1800"/>
              <a:t>, bảng này tên là </a:t>
            </a:r>
            <a:r>
              <a:rPr lang="vi-VN" sz="1800" b="1"/>
              <a:t>Products</a:t>
            </a:r>
            <a:endParaRPr lang="en-US" sz="1800" b="1"/>
          </a:p>
          <a:p>
            <a:r>
              <a:rPr lang="vi-VN" sz="1800"/>
              <a:t>Trước tiên, lớp này định nghĩa thuần túy gồm các thuộc tính như sau:</a:t>
            </a:r>
            <a:endParaRPr lang="en-US" sz="1800"/>
          </a:p>
          <a:p>
            <a:endParaRPr lang="vi-VN" sz="1800"/>
          </a:p>
          <a:p>
            <a:pPr marL="457200" lvl="1" indent="0">
              <a:buNone/>
            </a:pPr>
            <a:r>
              <a:rPr lang="vi-VN" sz="1800" b="1">
                <a:solidFill>
                  <a:srgbClr val="FF0000"/>
                </a:solidFill>
              </a:rPr>
              <a:t>using</a:t>
            </a:r>
            <a:r>
              <a:rPr lang="vi-VN" sz="1800"/>
              <a:t> System.ComponentModel.DataAnnotations;</a:t>
            </a:r>
          </a:p>
          <a:p>
            <a:pPr marL="457200" lvl="1" indent="0">
              <a:buNone/>
            </a:pPr>
            <a:r>
              <a:rPr lang="vi-VN" sz="1800" b="1">
                <a:solidFill>
                  <a:srgbClr val="FF0000"/>
                </a:solidFill>
              </a:rPr>
              <a:t>using</a:t>
            </a:r>
            <a:r>
              <a:rPr lang="vi-VN" sz="1800"/>
              <a:t> System.ComponentModel.DataAnnotations.Schema;</a:t>
            </a:r>
          </a:p>
          <a:p>
            <a:pPr marL="457200" lvl="1" indent="0">
              <a:buNone/>
            </a:pPr>
            <a:r>
              <a:rPr lang="vi-VN" sz="1800" b="1">
                <a:solidFill>
                  <a:srgbClr val="FF0000"/>
                </a:solidFill>
              </a:rPr>
              <a:t>namespace</a:t>
            </a:r>
            <a:r>
              <a:rPr lang="vi-VN" sz="1800"/>
              <a:t> </a:t>
            </a:r>
            <a:r>
              <a:rPr lang="en-US" sz="1800" b="1"/>
              <a:t>vd1</a:t>
            </a:r>
            <a:r>
              <a:rPr lang="vi-VN" sz="1800"/>
              <a:t>{</a:t>
            </a:r>
          </a:p>
          <a:p>
            <a:pPr marL="457200" lvl="1" indent="0">
              <a:buNone/>
            </a:pPr>
            <a:r>
              <a:rPr lang="vi-VN" sz="1800"/>
              <a:t>    </a:t>
            </a:r>
            <a:r>
              <a:rPr lang="vi-VN" sz="1800" b="1">
                <a:solidFill>
                  <a:srgbClr val="FF0000"/>
                </a:solidFill>
              </a:rPr>
              <a:t>public</a:t>
            </a:r>
            <a:r>
              <a:rPr lang="vi-VN" sz="1800"/>
              <a:t> </a:t>
            </a:r>
            <a:r>
              <a:rPr lang="vi-VN" sz="1800" b="1">
                <a:solidFill>
                  <a:srgbClr val="FF0000"/>
                </a:solidFill>
              </a:rPr>
              <a:t>class</a:t>
            </a:r>
            <a:r>
              <a:rPr lang="vi-VN" sz="1800"/>
              <a:t> </a:t>
            </a:r>
            <a:r>
              <a:rPr lang="vi-VN" sz="1800" b="1"/>
              <a:t>Product</a:t>
            </a:r>
            <a:r>
              <a:rPr lang="vi-VN" sz="1800"/>
              <a:t>{</a:t>
            </a:r>
          </a:p>
          <a:p>
            <a:pPr marL="457200" lvl="1" indent="0">
              <a:buNone/>
            </a:pPr>
            <a:r>
              <a:rPr lang="vi-VN" sz="1800"/>
              <a:t>        </a:t>
            </a:r>
            <a:r>
              <a:rPr lang="vi-VN" sz="1800" b="1">
                <a:solidFill>
                  <a:srgbClr val="FF0000"/>
                </a:solidFill>
              </a:rPr>
              <a:t>public</a:t>
            </a:r>
            <a:r>
              <a:rPr lang="vi-VN" sz="1800"/>
              <a:t> </a:t>
            </a:r>
            <a:r>
              <a:rPr lang="vi-VN" sz="1800" b="1">
                <a:solidFill>
                  <a:srgbClr val="FF0000"/>
                </a:solidFill>
              </a:rPr>
              <a:t>int</a:t>
            </a:r>
            <a:r>
              <a:rPr lang="vi-VN" sz="1800"/>
              <a:t> ProductId {set; get;}</a:t>
            </a:r>
          </a:p>
          <a:p>
            <a:pPr marL="457200" lvl="1" indent="0">
              <a:buNone/>
            </a:pPr>
            <a:r>
              <a:rPr lang="vi-VN" sz="1800"/>
              <a:t>        </a:t>
            </a:r>
            <a:r>
              <a:rPr lang="vi-VN" sz="1800" b="1">
                <a:solidFill>
                  <a:srgbClr val="FF0000"/>
                </a:solidFill>
              </a:rPr>
              <a:t>public</a:t>
            </a:r>
            <a:r>
              <a:rPr lang="vi-VN" sz="1800"/>
              <a:t> </a:t>
            </a:r>
            <a:r>
              <a:rPr lang="vi-VN" sz="1800" b="1">
                <a:solidFill>
                  <a:srgbClr val="FF0000"/>
                </a:solidFill>
              </a:rPr>
              <a:t>string</a:t>
            </a:r>
            <a:r>
              <a:rPr lang="vi-VN" sz="1800"/>
              <a:t> Name {set; get;}</a:t>
            </a:r>
          </a:p>
          <a:p>
            <a:pPr marL="457200" lvl="1" indent="0">
              <a:buNone/>
            </a:pPr>
            <a:r>
              <a:rPr lang="vi-VN" sz="1800"/>
              <a:t>        </a:t>
            </a:r>
            <a:r>
              <a:rPr lang="vi-VN" sz="1800" b="1">
                <a:solidFill>
                  <a:srgbClr val="FF0000"/>
                </a:solidFill>
              </a:rPr>
              <a:t>public</a:t>
            </a:r>
            <a:r>
              <a:rPr lang="vi-VN" sz="1800"/>
              <a:t> </a:t>
            </a:r>
            <a:r>
              <a:rPr lang="vi-VN" sz="1800" b="1">
                <a:solidFill>
                  <a:srgbClr val="FF0000"/>
                </a:solidFill>
              </a:rPr>
              <a:t>string</a:t>
            </a:r>
            <a:r>
              <a:rPr lang="vi-VN" sz="1800"/>
              <a:t> Provider {set; get;</a:t>
            </a:r>
            <a:endParaRPr lang="en-US" sz="1800"/>
          </a:p>
          <a:p>
            <a:pPr marL="457200" lvl="1" indent="0">
              <a:buNone/>
            </a:pPr>
            <a:r>
              <a:rPr lang="vi-VN" sz="1800"/>
              <a:t>}}</a:t>
            </a:r>
            <a:br>
              <a:rPr lang="vi-VN" sz="1400"/>
            </a:br>
            <a:endParaRPr lang="vi-VN" sz="1400"/>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20</a:t>
            </a:fld>
            <a:endParaRPr lang="en-US"/>
          </a:p>
        </p:txBody>
      </p:sp>
    </p:spTree>
    <p:extLst>
      <p:ext uri="{BB962C8B-B14F-4D97-AF65-F5344CB8AC3E}">
        <p14:creationId xmlns:p14="http://schemas.microsoft.com/office/powerpoint/2010/main" val="32730026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t>Giới thiệu Entity Framework C#</a:t>
            </a:r>
            <a:endParaRPr lang="en-US" b="1"/>
          </a:p>
        </p:txBody>
      </p:sp>
      <p:sp>
        <p:nvSpPr>
          <p:cNvPr id="3" name="Content Placeholder 2"/>
          <p:cNvSpPr>
            <a:spLocks noGrp="1"/>
          </p:cNvSpPr>
          <p:nvPr>
            <p:ph idx="1"/>
          </p:nvPr>
        </p:nvSpPr>
        <p:spPr>
          <a:xfrm>
            <a:off x="162232" y="1204962"/>
            <a:ext cx="8353118" cy="5553647"/>
          </a:xfrm>
        </p:spPr>
        <p:txBody>
          <a:bodyPr>
            <a:noAutofit/>
          </a:bodyPr>
          <a:lstStyle/>
          <a:p>
            <a:pPr>
              <a:spcBef>
                <a:spcPts val="0"/>
              </a:spcBef>
            </a:pPr>
            <a:r>
              <a:rPr lang="vi-VN" sz="1800"/>
              <a:t>Trước khi sử dụng </a:t>
            </a:r>
            <a:r>
              <a:rPr lang="vi-VN" sz="1800" b="1"/>
              <a:t>model Product</a:t>
            </a:r>
            <a:r>
              <a:rPr lang="vi-VN" sz="1800"/>
              <a:t> trong </a:t>
            </a:r>
            <a:r>
              <a:rPr lang="vi-VN" sz="1800" b="1"/>
              <a:t>EF Core</a:t>
            </a:r>
            <a:r>
              <a:rPr lang="vi-VN" sz="1800"/>
              <a:t>, hãy bổ sung các thiết lập thông qua các </a:t>
            </a:r>
            <a:r>
              <a:rPr lang="vi-VN" sz="1800" b="1"/>
              <a:t>Attribute</a:t>
            </a:r>
            <a:r>
              <a:rPr lang="vi-VN" sz="1800"/>
              <a:t> (sử dụng Sử dụng Attribute) như sau:</a:t>
            </a:r>
          </a:p>
          <a:p>
            <a:pPr>
              <a:spcBef>
                <a:spcPts val="0"/>
              </a:spcBef>
            </a:pPr>
            <a:r>
              <a:rPr lang="vi-VN" sz="1800"/>
              <a:t>Thiết lập </a:t>
            </a:r>
            <a:r>
              <a:rPr lang="vi-VN" sz="1800" b="1"/>
              <a:t>lớp</a:t>
            </a:r>
            <a:r>
              <a:rPr lang="vi-VN" sz="1800"/>
              <a:t> </a:t>
            </a:r>
            <a:r>
              <a:rPr lang="vi-VN" sz="1800" b="1"/>
              <a:t>Product</a:t>
            </a:r>
            <a:r>
              <a:rPr lang="vi-VN" sz="1800"/>
              <a:t> là ánh xạ bảng </a:t>
            </a:r>
            <a:r>
              <a:rPr lang="vi-VN" sz="1800" b="1"/>
              <a:t>Products</a:t>
            </a:r>
            <a:r>
              <a:rPr lang="vi-VN" sz="1800"/>
              <a:t>, dùng thuộc tính </a:t>
            </a:r>
            <a:r>
              <a:rPr lang="vi-VN" sz="1800" b="1"/>
              <a:t>Table</a:t>
            </a:r>
            <a:r>
              <a:rPr lang="vi-VN" sz="1800"/>
              <a:t> để thiết lập: [</a:t>
            </a:r>
            <a:r>
              <a:rPr lang="vi-VN" sz="1800" b="1"/>
              <a:t>Table</a:t>
            </a:r>
            <a:r>
              <a:rPr lang="vi-VN" sz="1800"/>
              <a:t>("</a:t>
            </a:r>
            <a:r>
              <a:rPr lang="vi-VN" sz="1800">
                <a:solidFill>
                  <a:srgbClr val="000099"/>
                </a:solidFill>
              </a:rPr>
              <a:t>Products</a:t>
            </a:r>
            <a:r>
              <a:rPr lang="vi-VN" sz="1800"/>
              <a:t>")]</a:t>
            </a:r>
          </a:p>
          <a:p>
            <a:pPr>
              <a:spcBef>
                <a:spcPts val="0"/>
              </a:spcBef>
            </a:pPr>
            <a:r>
              <a:rPr lang="vi-VN" sz="1800"/>
              <a:t>Trường </a:t>
            </a:r>
            <a:r>
              <a:rPr lang="vi-VN" sz="1800">
                <a:solidFill>
                  <a:srgbClr val="000099"/>
                </a:solidFill>
              </a:rPr>
              <a:t>ProductId</a:t>
            </a:r>
            <a:r>
              <a:rPr lang="vi-VN" sz="1800"/>
              <a:t> là </a:t>
            </a:r>
            <a:r>
              <a:rPr lang="vi-VN" sz="1800" b="1">
                <a:solidFill>
                  <a:srgbClr val="FF0000"/>
                </a:solidFill>
              </a:rPr>
              <a:t>Primary key</a:t>
            </a:r>
            <a:r>
              <a:rPr lang="vi-VN" sz="1800"/>
              <a:t> của bảng với thuộc tính [</a:t>
            </a:r>
            <a:r>
              <a:rPr lang="vi-VN" sz="1800">
                <a:solidFill>
                  <a:srgbClr val="000099"/>
                </a:solidFill>
              </a:rPr>
              <a:t>Key</a:t>
            </a:r>
            <a:r>
              <a:rPr lang="vi-VN" sz="1800"/>
              <a:t>]</a:t>
            </a:r>
          </a:p>
          <a:p>
            <a:pPr>
              <a:spcBef>
                <a:spcPts val="0"/>
              </a:spcBef>
            </a:pPr>
            <a:r>
              <a:rPr lang="vi-VN" sz="1800"/>
              <a:t>Trường </a:t>
            </a:r>
            <a:r>
              <a:rPr lang="vi-VN" sz="1800">
                <a:solidFill>
                  <a:srgbClr val="000099"/>
                </a:solidFill>
              </a:rPr>
              <a:t>Name</a:t>
            </a:r>
            <a:r>
              <a:rPr lang="vi-VN" sz="1800"/>
              <a:t> bắt buộc phải thiết lập (khác </a:t>
            </a:r>
            <a:r>
              <a:rPr lang="vi-VN" sz="1800">
                <a:solidFill>
                  <a:srgbClr val="FF0000"/>
                </a:solidFill>
              </a:rPr>
              <a:t>null</a:t>
            </a:r>
            <a:r>
              <a:rPr lang="vi-VN" sz="1800"/>
              <a:t>) dùng thuộc tính [</a:t>
            </a:r>
            <a:r>
              <a:rPr lang="vi-VN" sz="1800">
                <a:solidFill>
                  <a:srgbClr val="000099"/>
                </a:solidFill>
              </a:rPr>
              <a:t>Required</a:t>
            </a:r>
            <a:r>
              <a:rPr lang="vi-VN" sz="1800"/>
              <a:t>], và độ dài tối là là 50 ký tự với thuộc tính [</a:t>
            </a:r>
            <a:r>
              <a:rPr lang="vi-VN" sz="1800">
                <a:solidFill>
                  <a:srgbClr val="000099"/>
                </a:solidFill>
              </a:rPr>
              <a:t>StringLength(50</a:t>
            </a:r>
            <a:r>
              <a:rPr lang="vi-VN" sz="1800"/>
              <a:t>)]</a:t>
            </a:r>
            <a:endParaRPr lang="en-US" sz="1800"/>
          </a:p>
          <a:p>
            <a:pPr>
              <a:spcBef>
                <a:spcPts val="0"/>
              </a:spcBef>
            </a:pPr>
            <a:endParaRPr lang="en-US" sz="1800"/>
          </a:p>
          <a:p>
            <a:pPr marL="457200" lvl="1" indent="0">
              <a:spcBef>
                <a:spcPts val="300"/>
              </a:spcBef>
              <a:buNone/>
            </a:pPr>
            <a:r>
              <a:rPr lang="vi-VN" sz="1800" b="1">
                <a:solidFill>
                  <a:srgbClr val="FF0000"/>
                </a:solidFill>
              </a:rPr>
              <a:t>namespace</a:t>
            </a:r>
            <a:r>
              <a:rPr lang="vi-VN" sz="1800"/>
              <a:t> </a:t>
            </a:r>
            <a:r>
              <a:rPr lang="en-US" sz="1800" b="1"/>
              <a:t>vd1</a:t>
            </a:r>
            <a:r>
              <a:rPr lang="vi-VN" sz="1800"/>
              <a:t>{</a:t>
            </a:r>
          </a:p>
          <a:p>
            <a:pPr marL="457200" lvl="1" indent="0">
              <a:spcBef>
                <a:spcPts val="300"/>
              </a:spcBef>
              <a:buNone/>
            </a:pPr>
            <a:r>
              <a:rPr lang="vi-VN" sz="1800"/>
              <a:t>    [</a:t>
            </a:r>
            <a:r>
              <a:rPr lang="vi-VN" sz="1800" b="1"/>
              <a:t>Table</a:t>
            </a:r>
            <a:r>
              <a:rPr lang="vi-VN" sz="1800"/>
              <a:t>("</a:t>
            </a:r>
            <a:r>
              <a:rPr lang="vi-VN" sz="1800">
                <a:solidFill>
                  <a:srgbClr val="000099"/>
                </a:solidFill>
              </a:rPr>
              <a:t>Products</a:t>
            </a:r>
            <a:r>
              <a:rPr lang="vi-VN" sz="1800"/>
              <a:t>")]</a:t>
            </a:r>
          </a:p>
          <a:p>
            <a:pPr marL="457200" lvl="1" indent="0">
              <a:spcBef>
                <a:spcPts val="300"/>
              </a:spcBef>
              <a:buNone/>
            </a:pPr>
            <a:r>
              <a:rPr lang="vi-VN" sz="1800"/>
              <a:t>    </a:t>
            </a:r>
            <a:r>
              <a:rPr lang="vi-VN" sz="1800" b="1">
                <a:solidFill>
                  <a:srgbClr val="FF0000"/>
                </a:solidFill>
              </a:rPr>
              <a:t>public</a:t>
            </a:r>
            <a:r>
              <a:rPr lang="vi-VN" sz="1800"/>
              <a:t> </a:t>
            </a:r>
            <a:r>
              <a:rPr lang="vi-VN" sz="1800" b="1">
                <a:solidFill>
                  <a:srgbClr val="FF0000"/>
                </a:solidFill>
              </a:rPr>
              <a:t>class</a:t>
            </a:r>
            <a:r>
              <a:rPr lang="vi-VN" sz="1800"/>
              <a:t> </a:t>
            </a:r>
            <a:r>
              <a:rPr lang="vi-VN" sz="1800" b="1"/>
              <a:t>Produc</a:t>
            </a:r>
            <a:r>
              <a:rPr lang="en-US" sz="1800"/>
              <a:t>t</a:t>
            </a:r>
            <a:r>
              <a:rPr lang="vi-VN" sz="1800"/>
              <a:t> {</a:t>
            </a:r>
          </a:p>
          <a:p>
            <a:pPr marL="457200" lvl="1" indent="0">
              <a:spcBef>
                <a:spcPts val="300"/>
              </a:spcBef>
              <a:buNone/>
            </a:pPr>
            <a:r>
              <a:rPr lang="vi-VN" sz="1800"/>
              <a:t>        [</a:t>
            </a:r>
            <a:r>
              <a:rPr lang="vi-VN" sz="1800" b="1"/>
              <a:t>Key</a:t>
            </a:r>
            <a:r>
              <a:rPr lang="vi-VN" sz="1800"/>
              <a:t>]</a:t>
            </a:r>
          </a:p>
          <a:p>
            <a:pPr marL="457200" lvl="1" indent="0">
              <a:spcBef>
                <a:spcPts val="300"/>
              </a:spcBef>
              <a:buNone/>
            </a:pPr>
            <a:r>
              <a:rPr lang="vi-VN" sz="1800"/>
              <a:t>        </a:t>
            </a:r>
            <a:r>
              <a:rPr lang="vi-VN" sz="1800" b="1">
                <a:solidFill>
                  <a:srgbClr val="FF0000"/>
                </a:solidFill>
              </a:rPr>
              <a:t>public</a:t>
            </a:r>
            <a:r>
              <a:rPr lang="vi-VN" sz="1800"/>
              <a:t> </a:t>
            </a:r>
            <a:r>
              <a:rPr lang="vi-VN" sz="1800" b="1">
                <a:solidFill>
                  <a:srgbClr val="FF0000"/>
                </a:solidFill>
              </a:rPr>
              <a:t>int</a:t>
            </a:r>
            <a:r>
              <a:rPr lang="vi-VN" sz="1800"/>
              <a:t> </a:t>
            </a:r>
            <a:r>
              <a:rPr lang="vi-VN" sz="1800" b="1"/>
              <a:t>ProductId</a:t>
            </a:r>
            <a:r>
              <a:rPr lang="vi-VN" sz="1800"/>
              <a:t> {set; get;}</a:t>
            </a:r>
          </a:p>
          <a:p>
            <a:pPr marL="457200" lvl="1" indent="0">
              <a:spcBef>
                <a:spcPts val="300"/>
              </a:spcBef>
              <a:buNone/>
            </a:pPr>
            <a:r>
              <a:rPr lang="vi-VN" sz="1800"/>
              <a:t>        [</a:t>
            </a:r>
            <a:r>
              <a:rPr lang="vi-VN" sz="1800" b="1"/>
              <a:t>Required</a:t>
            </a:r>
            <a:r>
              <a:rPr lang="vi-VN" sz="1800"/>
              <a:t>]</a:t>
            </a:r>
          </a:p>
          <a:p>
            <a:pPr marL="457200" lvl="1" indent="0">
              <a:spcBef>
                <a:spcPts val="300"/>
              </a:spcBef>
              <a:buNone/>
            </a:pPr>
            <a:r>
              <a:rPr lang="vi-VN" sz="1800"/>
              <a:t>        [</a:t>
            </a:r>
            <a:r>
              <a:rPr lang="vi-VN" sz="1800" b="1"/>
              <a:t>StringLength</a:t>
            </a:r>
            <a:r>
              <a:rPr lang="vi-VN" sz="1800"/>
              <a:t>(50)]</a:t>
            </a:r>
          </a:p>
          <a:p>
            <a:pPr marL="457200" lvl="1" indent="0">
              <a:spcBef>
                <a:spcPts val="300"/>
              </a:spcBef>
              <a:buNone/>
            </a:pPr>
            <a:r>
              <a:rPr lang="vi-VN" sz="1800"/>
              <a:t>        </a:t>
            </a:r>
            <a:r>
              <a:rPr lang="vi-VN" sz="1800" b="1">
                <a:solidFill>
                  <a:srgbClr val="FF0000"/>
                </a:solidFill>
              </a:rPr>
              <a:t>public</a:t>
            </a:r>
            <a:r>
              <a:rPr lang="vi-VN" sz="1800"/>
              <a:t> </a:t>
            </a:r>
            <a:r>
              <a:rPr lang="vi-VN" sz="1800" b="1">
                <a:solidFill>
                  <a:srgbClr val="FF0000"/>
                </a:solidFill>
              </a:rPr>
              <a:t>string</a:t>
            </a:r>
            <a:r>
              <a:rPr lang="vi-VN" sz="1800"/>
              <a:t> </a:t>
            </a:r>
            <a:r>
              <a:rPr lang="vi-VN" sz="1800" b="1"/>
              <a:t>Name</a:t>
            </a:r>
            <a:r>
              <a:rPr lang="vi-VN" sz="1800"/>
              <a:t> {set; get;}</a:t>
            </a:r>
          </a:p>
          <a:p>
            <a:pPr marL="457200" lvl="1" indent="0">
              <a:spcBef>
                <a:spcPts val="300"/>
              </a:spcBef>
              <a:buNone/>
            </a:pPr>
            <a:r>
              <a:rPr lang="vi-VN" sz="1800"/>
              <a:t>        [</a:t>
            </a:r>
            <a:r>
              <a:rPr lang="vi-VN" sz="1800" b="1"/>
              <a:t>StringLength</a:t>
            </a:r>
            <a:r>
              <a:rPr lang="vi-VN" sz="1800"/>
              <a:t>(50)]</a:t>
            </a:r>
          </a:p>
          <a:p>
            <a:pPr marL="457200" lvl="1" indent="0">
              <a:spcBef>
                <a:spcPts val="300"/>
              </a:spcBef>
              <a:buNone/>
            </a:pPr>
            <a:r>
              <a:rPr lang="vi-VN" sz="1800"/>
              <a:t>        </a:t>
            </a:r>
            <a:r>
              <a:rPr lang="vi-VN" sz="1800" b="1">
                <a:solidFill>
                  <a:srgbClr val="FF0000"/>
                </a:solidFill>
              </a:rPr>
              <a:t>public</a:t>
            </a:r>
            <a:r>
              <a:rPr lang="vi-VN" sz="1800"/>
              <a:t> </a:t>
            </a:r>
            <a:r>
              <a:rPr lang="vi-VN" sz="1800" b="1">
                <a:solidFill>
                  <a:srgbClr val="FF0000"/>
                </a:solidFill>
              </a:rPr>
              <a:t>string</a:t>
            </a:r>
            <a:r>
              <a:rPr lang="vi-VN" sz="1800"/>
              <a:t> </a:t>
            </a:r>
            <a:r>
              <a:rPr lang="vi-VN" sz="1800" b="1"/>
              <a:t>Provider</a:t>
            </a:r>
            <a:r>
              <a:rPr lang="vi-VN" sz="1800"/>
              <a:t> {set; get;}</a:t>
            </a:r>
          </a:p>
          <a:p>
            <a:pPr marL="457200" lvl="1" indent="0">
              <a:spcBef>
                <a:spcPts val="300"/>
              </a:spcBef>
              <a:buNone/>
            </a:pPr>
            <a:r>
              <a:rPr lang="vi-VN" sz="1800"/>
              <a:t>    }}</a:t>
            </a:r>
          </a:p>
          <a:p>
            <a:pPr marL="457200" lvl="1" indent="0">
              <a:spcBef>
                <a:spcPts val="0"/>
              </a:spcBef>
              <a:buNone/>
            </a:pPr>
            <a:br>
              <a:rPr lang="vi-VN" sz="1400"/>
            </a:br>
            <a:endParaRPr lang="vi-VN" sz="1400"/>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21</a:t>
            </a:fld>
            <a:endParaRPr lang="en-US"/>
          </a:p>
        </p:txBody>
      </p:sp>
    </p:spTree>
    <p:extLst>
      <p:ext uri="{BB962C8B-B14F-4D97-AF65-F5344CB8AC3E}">
        <p14:creationId xmlns:p14="http://schemas.microsoft.com/office/powerpoint/2010/main" val="6981266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t>Giới thiệu Entity Framework C#</a:t>
            </a:r>
            <a:endParaRPr lang="en-US" b="1"/>
          </a:p>
        </p:txBody>
      </p:sp>
      <p:sp>
        <p:nvSpPr>
          <p:cNvPr id="3" name="Content Placeholder 2"/>
          <p:cNvSpPr>
            <a:spLocks noGrp="1"/>
          </p:cNvSpPr>
          <p:nvPr>
            <p:ph idx="1"/>
          </p:nvPr>
        </p:nvSpPr>
        <p:spPr>
          <a:xfrm>
            <a:off x="162232" y="1204962"/>
            <a:ext cx="8353118" cy="4972001"/>
          </a:xfrm>
        </p:spPr>
        <p:txBody>
          <a:bodyPr>
            <a:noAutofit/>
          </a:bodyPr>
          <a:lstStyle/>
          <a:p>
            <a:r>
              <a:rPr lang="vi-VN" sz="2200"/>
              <a:t>Tạo </a:t>
            </a:r>
            <a:r>
              <a:rPr lang="vi-VN" sz="2200" b="1"/>
              <a:t>Context</a:t>
            </a:r>
            <a:r>
              <a:rPr lang="vi-VN" sz="2200"/>
              <a:t> - </a:t>
            </a:r>
            <a:r>
              <a:rPr lang="vi-VN" sz="2200" b="1"/>
              <a:t>DbContext</a:t>
            </a:r>
          </a:p>
          <a:p>
            <a:r>
              <a:rPr lang="vi-VN" sz="2200" b="1"/>
              <a:t>DbContext</a:t>
            </a:r>
            <a:r>
              <a:rPr lang="vi-VN" sz="2200"/>
              <a:t> trong EF là ngữ cảnh làm việc, nó biểu diễn, chứa các thông tin cần thiết của một phiên làm việc với </a:t>
            </a:r>
            <a:r>
              <a:rPr lang="vi-VN" sz="2200">
                <a:solidFill>
                  <a:srgbClr val="000099"/>
                </a:solidFill>
              </a:rPr>
              <a:t>CSDL</a:t>
            </a:r>
            <a:r>
              <a:rPr lang="vi-VN" sz="2200"/>
              <a:t>.</a:t>
            </a:r>
          </a:p>
          <a:p>
            <a:r>
              <a:rPr lang="vi-VN" sz="2200"/>
              <a:t>Để thực hiện tạo ra mối liên hệ bảng </a:t>
            </a:r>
            <a:r>
              <a:rPr lang="vi-VN" sz="2200">
                <a:solidFill>
                  <a:srgbClr val="000099"/>
                </a:solidFill>
              </a:rPr>
              <a:t>Products</a:t>
            </a:r>
            <a:r>
              <a:rPr lang="vi-VN" sz="2200"/>
              <a:t> tong CSDL và model, tạo ra Context như sau: Tạo lớp kế thừa </a:t>
            </a:r>
            <a:r>
              <a:rPr lang="vi-VN" sz="2200">
                <a:solidFill>
                  <a:srgbClr val="000099"/>
                </a:solidFill>
              </a:rPr>
              <a:t>DbContext</a:t>
            </a:r>
            <a:r>
              <a:rPr lang="vi-VN" sz="2200"/>
              <a:t> đặt tên là </a:t>
            </a:r>
            <a:r>
              <a:rPr lang="vi-VN" sz="2200">
                <a:solidFill>
                  <a:srgbClr val="000099"/>
                </a:solidFill>
              </a:rPr>
              <a:t>ProductsContext</a:t>
            </a:r>
            <a:r>
              <a:rPr lang="vi-VN" sz="2200"/>
              <a:t>, lớp này mang ý nghĩa như là một CSDL.</a:t>
            </a:r>
          </a:p>
          <a:p>
            <a:r>
              <a:rPr lang="vi-VN" sz="2200"/>
              <a:t>Trong đó cần nạp chồng </a:t>
            </a:r>
            <a:r>
              <a:rPr lang="vi-VN" sz="2200">
                <a:solidFill>
                  <a:srgbClr val="000099"/>
                </a:solidFill>
              </a:rPr>
              <a:t>OnConfiguring</a:t>
            </a:r>
            <a:r>
              <a:rPr lang="vi-VN" sz="2200"/>
              <a:t> để cấu hình (thiết lập chuỗi kết nối ...), và tạo ra thuộc tính có kiểu </a:t>
            </a:r>
            <a:r>
              <a:rPr lang="vi-VN" sz="2200">
                <a:solidFill>
                  <a:srgbClr val="000099"/>
                </a:solidFill>
              </a:rPr>
              <a:t>DbSet&lt;Product&gt;</a:t>
            </a:r>
            <a:r>
              <a:rPr lang="vi-VN" sz="2200"/>
              <a:t> chính là bảng trong </a:t>
            </a:r>
            <a:r>
              <a:rPr lang="vi-VN" sz="2200">
                <a:solidFill>
                  <a:srgbClr val="000099"/>
                </a:solidFill>
              </a:rPr>
              <a:t>CSDL</a:t>
            </a:r>
            <a:endParaRPr lang="en-US" sz="2200">
              <a:solidFill>
                <a:srgbClr val="000099"/>
              </a:solidFill>
            </a:endParaRPr>
          </a:p>
          <a:p>
            <a:r>
              <a:rPr lang="en-US" sz="2200"/>
              <a:t>Để hiểu rõ hơn, các bạn xem đoạn code dưới đây:</a:t>
            </a:r>
          </a:p>
          <a:p>
            <a:endParaRPr lang="vi-VN" sz="1800"/>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22</a:t>
            </a:fld>
            <a:endParaRPr lang="en-US"/>
          </a:p>
        </p:txBody>
      </p:sp>
    </p:spTree>
    <p:extLst>
      <p:ext uri="{BB962C8B-B14F-4D97-AF65-F5344CB8AC3E}">
        <p14:creationId xmlns:p14="http://schemas.microsoft.com/office/powerpoint/2010/main" val="15706732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t>Giới thiệu Entity Framework C#</a:t>
            </a:r>
            <a:endParaRPr lang="en-US" b="1"/>
          </a:p>
        </p:txBody>
      </p:sp>
      <p:sp>
        <p:nvSpPr>
          <p:cNvPr id="3" name="Content Placeholder 2"/>
          <p:cNvSpPr>
            <a:spLocks noGrp="1"/>
          </p:cNvSpPr>
          <p:nvPr>
            <p:ph idx="1"/>
          </p:nvPr>
        </p:nvSpPr>
        <p:spPr>
          <a:xfrm>
            <a:off x="162232" y="1204962"/>
            <a:ext cx="8353118" cy="4972001"/>
          </a:xfrm>
        </p:spPr>
        <p:txBody>
          <a:bodyPr>
            <a:noAutofit/>
          </a:bodyPr>
          <a:lstStyle/>
          <a:p>
            <a:pPr marL="0" indent="0">
              <a:lnSpc>
                <a:spcPct val="120000"/>
              </a:lnSpc>
              <a:spcBef>
                <a:spcPts val="0"/>
              </a:spcBef>
              <a:buNone/>
            </a:pPr>
            <a:r>
              <a:rPr lang="vi-VN" sz="1700" b="1">
                <a:solidFill>
                  <a:srgbClr val="FF0000"/>
                </a:solidFill>
              </a:rPr>
              <a:t>public class </a:t>
            </a:r>
            <a:r>
              <a:rPr lang="vi-VN" sz="1700" b="1"/>
              <a:t>ProductsContext</a:t>
            </a:r>
            <a:r>
              <a:rPr lang="vi-VN" sz="1700"/>
              <a:t> </a:t>
            </a:r>
            <a:r>
              <a:rPr lang="vi-VN" sz="1700" b="1"/>
              <a:t>:</a:t>
            </a:r>
            <a:r>
              <a:rPr lang="vi-VN" sz="1700"/>
              <a:t> </a:t>
            </a:r>
            <a:r>
              <a:rPr lang="vi-VN" sz="1700" b="1"/>
              <a:t>DbContext</a:t>
            </a:r>
            <a:r>
              <a:rPr lang="vi-VN" sz="1700"/>
              <a:t>{</a:t>
            </a:r>
          </a:p>
          <a:p>
            <a:pPr marL="0" indent="0">
              <a:lnSpc>
                <a:spcPct val="120000"/>
              </a:lnSpc>
              <a:spcBef>
                <a:spcPts val="0"/>
              </a:spcBef>
              <a:buNone/>
            </a:pPr>
            <a:r>
              <a:rPr lang="vi-VN" sz="1600" b="1">
                <a:solidFill>
                  <a:srgbClr val="005426"/>
                </a:solidFill>
              </a:rPr>
              <a:t>        // Thuộc tính products kiểu DbSet&lt;Product&gt; cho biết CSDL có bảng mà</a:t>
            </a:r>
          </a:p>
          <a:p>
            <a:pPr marL="0" indent="0">
              <a:lnSpc>
                <a:spcPct val="120000"/>
              </a:lnSpc>
              <a:spcBef>
                <a:spcPts val="0"/>
              </a:spcBef>
              <a:buNone/>
            </a:pPr>
            <a:r>
              <a:rPr lang="vi-VN" sz="1600" b="1">
                <a:solidFill>
                  <a:srgbClr val="005426"/>
                </a:solidFill>
              </a:rPr>
              <a:t>        // thông tin về bảng dữ liệu biểu diễn bởi model Product</a:t>
            </a:r>
          </a:p>
          <a:p>
            <a:pPr marL="0" indent="0">
              <a:lnSpc>
                <a:spcPct val="120000"/>
              </a:lnSpc>
              <a:spcBef>
                <a:spcPts val="0"/>
              </a:spcBef>
              <a:buNone/>
            </a:pPr>
            <a:r>
              <a:rPr lang="vi-VN" sz="1700"/>
              <a:t>        </a:t>
            </a:r>
            <a:r>
              <a:rPr lang="vi-VN" sz="1700" b="1">
                <a:solidFill>
                  <a:srgbClr val="FF0000"/>
                </a:solidFill>
              </a:rPr>
              <a:t>public</a:t>
            </a:r>
            <a:r>
              <a:rPr lang="vi-VN" sz="1700"/>
              <a:t> DbSet&lt;Product&gt; products {set; get;}</a:t>
            </a:r>
          </a:p>
          <a:p>
            <a:pPr marL="0" indent="0">
              <a:lnSpc>
                <a:spcPct val="120000"/>
              </a:lnSpc>
              <a:spcBef>
                <a:spcPts val="0"/>
              </a:spcBef>
              <a:buNone/>
            </a:pPr>
            <a:r>
              <a:rPr lang="vi-VN" sz="1600" b="1">
                <a:solidFill>
                  <a:srgbClr val="005426"/>
                </a:solidFill>
              </a:rPr>
              <a:t>        // Chuỗi kết nối tới CSDL (MS SQL Server)</a:t>
            </a:r>
          </a:p>
          <a:p>
            <a:pPr marL="0" indent="0">
              <a:lnSpc>
                <a:spcPct val="120000"/>
              </a:lnSpc>
              <a:spcBef>
                <a:spcPts val="0"/>
              </a:spcBef>
              <a:buNone/>
            </a:pPr>
            <a:r>
              <a:rPr lang="vi-VN" sz="1700"/>
              <a:t>        private const string connectionString =</a:t>
            </a:r>
            <a:r>
              <a:rPr lang="vi-VN" sz="1700">
                <a:solidFill>
                  <a:srgbClr val="000099"/>
                </a:solidFill>
              </a:rPr>
              <a:t> @"</a:t>
            </a:r>
          </a:p>
          <a:p>
            <a:pPr marL="0" indent="0">
              <a:lnSpc>
                <a:spcPct val="120000"/>
              </a:lnSpc>
              <a:spcBef>
                <a:spcPts val="0"/>
              </a:spcBef>
              <a:buNone/>
            </a:pPr>
            <a:r>
              <a:rPr lang="vi-VN" sz="1700">
                <a:solidFill>
                  <a:srgbClr val="000099"/>
                </a:solidFill>
              </a:rPr>
              <a:t>                Data Source=localhost,1433;</a:t>
            </a:r>
          </a:p>
          <a:p>
            <a:pPr marL="0" indent="0">
              <a:lnSpc>
                <a:spcPct val="120000"/>
              </a:lnSpc>
              <a:spcBef>
                <a:spcPts val="0"/>
              </a:spcBef>
              <a:buNone/>
            </a:pPr>
            <a:r>
              <a:rPr lang="vi-VN" sz="1700">
                <a:solidFill>
                  <a:srgbClr val="000099"/>
                </a:solidFill>
              </a:rPr>
              <a:t>                </a:t>
            </a:r>
            <a:r>
              <a:rPr lang="en-US" sz="1700">
                <a:solidFill>
                  <a:srgbClr val="000099"/>
                </a:solidFill>
              </a:rPr>
              <a:t>Database = ITNongLam</a:t>
            </a:r>
            <a:r>
              <a:rPr lang="vi-VN" sz="1700">
                <a:solidFill>
                  <a:srgbClr val="000099"/>
                </a:solidFill>
              </a:rPr>
              <a:t>;</a:t>
            </a:r>
          </a:p>
          <a:p>
            <a:pPr marL="0" indent="0">
              <a:lnSpc>
                <a:spcPct val="120000"/>
              </a:lnSpc>
              <a:spcBef>
                <a:spcPts val="0"/>
              </a:spcBef>
              <a:buNone/>
            </a:pPr>
            <a:r>
              <a:rPr lang="vi-VN" sz="1700">
                <a:solidFill>
                  <a:srgbClr val="000099"/>
                </a:solidFill>
              </a:rPr>
              <a:t>                User ID=SA;Password=Password123";</a:t>
            </a:r>
          </a:p>
          <a:p>
            <a:pPr marL="0" indent="0">
              <a:lnSpc>
                <a:spcPct val="120000"/>
              </a:lnSpc>
              <a:spcBef>
                <a:spcPts val="0"/>
              </a:spcBef>
              <a:buNone/>
            </a:pPr>
            <a:r>
              <a:rPr lang="vi-VN" sz="1700"/>
              <a:t>  </a:t>
            </a:r>
            <a:r>
              <a:rPr lang="vi-VN" sz="1600" b="1">
                <a:solidFill>
                  <a:srgbClr val="005426"/>
                </a:solidFill>
              </a:rPr>
              <a:t>// Phương thức OnConfiguring gọi mỗi khi một đối tượng DbContext được tạo</a:t>
            </a:r>
          </a:p>
          <a:p>
            <a:pPr marL="0" indent="0">
              <a:lnSpc>
                <a:spcPct val="120000"/>
              </a:lnSpc>
              <a:spcBef>
                <a:spcPts val="0"/>
              </a:spcBef>
              <a:buNone/>
            </a:pPr>
            <a:r>
              <a:rPr lang="vi-VN" sz="1600" b="1">
                <a:solidFill>
                  <a:srgbClr val="005426"/>
                </a:solidFill>
              </a:rPr>
              <a:t>        // Nạp chồng nó để thiết lập các cấu hình, như thiết lập chuỗi kết nối</a:t>
            </a:r>
          </a:p>
          <a:p>
            <a:pPr marL="0" indent="0">
              <a:lnSpc>
                <a:spcPct val="120000"/>
              </a:lnSpc>
              <a:spcBef>
                <a:spcPts val="0"/>
              </a:spcBef>
              <a:buNone/>
            </a:pPr>
            <a:r>
              <a:rPr lang="vi-VN" sz="1700"/>
              <a:t>        </a:t>
            </a:r>
            <a:r>
              <a:rPr lang="vi-VN" sz="1700" b="1">
                <a:solidFill>
                  <a:srgbClr val="FF0000"/>
                </a:solidFill>
              </a:rPr>
              <a:t>protected</a:t>
            </a:r>
            <a:r>
              <a:rPr lang="vi-VN" sz="1700"/>
              <a:t> </a:t>
            </a:r>
            <a:r>
              <a:rPr lang="vi-VN" sz="1700" b="1">
                <a:solidFill>
                  <a:srgbClr val="FF0000"/>
                </a:solidFill>
              </a:rPr>
              <a:t>override</a:t>
            </a:r>
            <a:r>
              <a:rPr lang="vi-VN" sz="1700"/>
              <a:t> </a:t>
            </a:r>
            <a:r>
              <a:rPr lang="vi-VN" sz="1700" b="1">
                <a:solidFill>
                  <a:srgbClr val="FF0000"/>
                </a:solidFill>
              </a:rPr>
              <a:t>void</a:t>
            </a:r>
            <a:r>
              <a:rPr lang="vi-VN" sz="1700"/>
              <a:t>  </a:t>
            </a:r>
            <a:r>
              <a:rPr lang="vi-VN" sz="1700" b="1"/>
              <a:t>OnConfiguring</a:t>
            </a:r>
            <a:r>
              <a:rPr lang="vi-VN" sz="1700"/>
              <a:t>(DbContextOptionsBuilder optionsBuilder){</a:t>
            </a:r>
          </a:p>
          <a:p>
            <a:pPr marL="0" indent="0">
              <a:lnSpc>
                <a:spcPct val="120000"/>
              </a:lnSpc>
              <a:spcBef>
                <a:spcPts val="0"/>
              </a:spcBef>
              <a:buNone/>
            </a:pPr>
            <a:r>
              <a:rPr lang="vi-VN" sz="1700"/>
              <a:t>            base.OnConfiguring(optionsBuilder);</a:t>
            </a:r>
          </a:p>
          <a:p>
            <a:pPr marL="0" indent="0">
              <a:lnSpc>
                <a:spcPct val="120000"/>
              </a:lnSpc>
              <a:spcBef>
                <a:spcPts val="0"/>
              </a:spcBef>
              <a:buNone/>
            </a:pPr>
            <a:r>
              <a:rPr lang="vi-VN" sz="1700"/>
              <a:t>            optionsBuilder.UseSqlServer(connectionString);</a:t>
            </a:r>
            <a:r>
              <a:rPr lang="en-US" sz="1700"/>
              <a:t>}}</a:t>
            </a:r>
            <a:r>
              <a:rPr lang="vi-VN" sz="1700"/>
              <a:t>}</a:t>
            </a:r>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23</a:t>
            </a:fld>
            <a:endParaRPr lang="en-US"/>
          </a:p>
        </p:txBody>
      </p:sp>
    </p:spTree>
    <p:extLst>
      <p:ext uri="{BB962C8B-B14F-4D97-AF65-F5344CB8AC3E}">
        <p14:creationId xmlns:p14="http://schemas.microsoft.com/office/powerpoint/2010/main" val="28777761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t>Giới thiệu Entity Framework C#</a:t>
            </a:r>
            <a:endParaRPr lang="en-US" b="1"/>
          </a:p>
        </p:txBody>
      </p:sp>
      <p:sp>
        <p:nvSpPr>
          <p:cNvPr id="3" name="Content Placeholder 2"/>
          <p:cNvSpPr>
            <a:spLocks noGrp="1"/>
          </p:cNvSpPr>
          <p:nvPr>
            <p:ph idx="1"/>
          </p:nvPr>
        </p:nvSpPr>
        <p:spPr>
          <a:xfrm>
            <a:off x="162232" y="1204962"/>
            <a:ext cx="8353118" cy="4972001"/>
          </a:xfrm>
        </p:spPr>
        <p:txBody>
          <a:bodyPr>
            <a:noAutofit/>
          </a:bodyPr>
          <a:lstStyle/>
          <a:p>
            <a:pPr>
              <a:lnSpc>
                <a:spcPct val="120000"/>
              </a:lnSpc>
              <a:spcBef>
                <a:spcPts val="0"/>
              </a:spcBef>
            </a:pPr>
            <a:r>
              <a:rPr lang="vi-VN" sz="2400"/>
              <a:t>Tạo và xóa Database</a:t>
            </a:r>
          </a:p>
          <a:p>
            <a:pPr>
              <a:lnSpc>
                <a:spcPct val="120000"/>
              </a:lnSpc>
              <a:spcBef>
                <a:spcPts val="0"/>
              </a:spcBef>
            </a:pPr>
            <a:r>
              <a:rPr lang="vi-VN" sz="1700" b="1"/>
              <a:t>DbContext</a:t>
            </a:r>
            <a:r>
              <a:rPr lang="vi-VN" sz="1700"/>
              <a:t> có thuộc tính </a:t>
            </a:r>
            <a:r>
              <a:rPr lang="vi-VN" sz="1700" b="1"/>
              <a:t>Database</a:t>
            </a:r>
            <a:r>
              <a:rPr lang="vi-VN" sz="1700"/>
              <a:t>, thuộc tính này là đối tượng kiểu </a:t>
            </a:r>
            <a:r>
              <a:rPr lang="vi-VN" sz="1700">
                <a:solidFill>
                  <a:srgbClr val="000099"/>
                </a:solidFill>
              </a:rPr>
              <a:t>DatabaseFacade</a:t>
            </a:r>
            <a:r>
              <a:rPr lang="vi-VN" sz="1700"/>
              <a:t>, từ đó có thể </a:t>
            </a:r>
            <a:r>
              <a:rPr lang="vi-VN" sz="1700">
                <a:solidFill>
                  <a:srgbClr val="000099"/>
                </a:solidFill>
              </a:rPr>
              <a:t>tạo / xóa database</a:t>
            </a:r>
            <a:r>
              <a:rPr lang="vi-VN" sz="1700"/>
              <a:t>.</a:t>
            </a:r>
          </a:p>
          <a:p>
            <a:pPr>
              <a:lnSpc>
                <a:spcPct val="120000"/>
              </a:lnSpc>
              <a:spcBef>
                <a:spcPts val="0"/>
              </a:spcBef>
            </a:pPr>
            <a:r>
              <a:rPr lang="vi-VN" sz="1700" b="1"/>
              <a:t>EnsureCreatedAsync</a:t>
            </a:r>
            <a:r>
              <a:rPr lang="vi-VN" sz="1700"/>
              <a:t> là phươnng thức của </a:t>
            </a:r>
            <a:r>
              <a:rPr lang="vi-VN" sz="1700">
                <a:solidFill>
                  <a:srgbClr val="000099"/>
                </a:solidFill>
              </a:rPr>
              <a:t>DatabaseFacade</a:t>
            </a:r>
            <a:r>
              <a:rPr lang="vi-VN" sz="1700"/>
              <a:t> để tạo ra database, nếu database nó đang không tồn tại, nếu DB đã tồn tại thì không làm gì cả.</a:t>
            </a:r>
            <a:endParaRPr lang="en-US" sz="1700"/>
          </a:p>
          <a:p>
            <a:pPr>
              <a:lnSpc>
                <a:spcPct val="120000"/>
              </a:lnSpc>
              <a:spcBef>
                <a:spcPts val="0"/>
              </a:spcBef>
            </a:pPr>
            <a:endParaRPr lang="vi-VN" sz="1700"/>
          </a:p>
          <a:p>
            <a:pPr marL="0" indent="0">
              <a:lnSpc>
                <a:spcPct val="120000"/>
              </a:lnSpc>
              <a:spcBef>
                <a:spcPts val="0"/>
              </a:spcBef>
              <a:buNone/>
            </a:pPr>
            <a:r>
              <a:rPr lang="vi-VN" sz="1600" b="1">
                <a:solidFill>
                  <a:srgbClr val="005426"/>
                </a:solidFill>
              </a:rPr>
              <a:t>// Tạo Database mydata (tên mydata từ thông tin kết nối)</a:t>
            </a:r>
          </a:p>
          <a:p>
            <a:pPr marL="0" indent="0">
              <a:lnSpc>
                <a:spcPct val="120000"/>
              </a:lnSpc>
              <a:spcBef>
                <a:spcPts val="0"/>
              </a:spcBef>
              <a:buNone/>
            </a:pPr>
            <a:r>
              <a:rPr lang="vi-VN" sz="1600" b="1">
                <a:solidFill>
                  <a:srgbClr val="005426"/>
                </a:solidFill>
              </a:rPr>
              <a:t>// Gồm tất cả các bảng định nghĩa bởi các thuộc tính kiểu DbSet</a:t>
            </a:r>
          </a:p>
          <a:p>
            <a:pPr marL="0" indent="0">
              <a:lnSpc>
                <a:spcPct val="120000"/>
              </a:lnSpc>
              <a:spcBef>
                <a:spcPts val="0"/>
              </a:spcBef>
              <a:buNone/>
            </a:pPr>
            <a:r>
              <a:rPr lang="vi-VN" sz="1700" b="1">
                <a:solidFill>
                  <a:srgbClr val="FF0000"/>
                </a:solidFill>
              </a:rPr>
              <a:t>public</a:t>
            </a:r>
            <a:r>
              <a:rPr lang="vi-VN" sz="1700"/>
              <a:t> </a:t>
            </a:r>
            <a:r>
              <a:rPr lang="vi-VN" sz="1700" b="1">
                <a:solidFill>
                  <a:srgbClr val="FF0000"/>
                </a:solidFill>
              </a:rPr>
              <a:t>static</a:t>
            </a:r>
            <a:r>
              <a:rPr lang="vi-VN" sz="1700"/>
              <a:t> </a:t>
            </a:r>
            <a:r>
              <a:rPr lang="vi-VN" sz="1700" b="1">
                <a:solidFill>
                  <a:srgbClr val="FF0000"/>
                </a:solidFill>
              </a:rPr>
              <a:t>async</a:t>
            </a:r>
            <a:r>
              <a:rPr lang="vi-VN" sz="1700"/>
              <a:t> </a:t>
            </a:r>
            <a:r>
              <a:rPr lang="vi-VN" sz="1700" b="1">
                <a:solidFill>
                  <a:srgbClr val="FF0000"/>
                </a:solidFill>
              </a:rPr>
              <a:t>Task</a:t>
            </a:r>
            <a:r>
              <a:rPr lang="vi-VN" sz="1700"/>
              <a:t> </a:t>
            </a:r>
            <a:r>
              <a:rPr lang="vi-VN" sz="1700" b="1"/>
              <a:t>CreateDatabase</a:t>
            </a:r>
            <a:r>
              <a:rPr lang="vi-VN" sz="1700"/>
              <a:t>() {</a:t>
            </a:r>
          </a:p>
          <a:p>
            <a:pPr marL="0" indent="0">
              <a:lnSpc>
                <a:spcPct val="120000"/>
              </a:lnSpc>
              <a:spcBef>
                <a:spcPts val="0"/>
              </a:spcBef>
              <a:buNone/>
            </a:pPr>
            <a:r>
              <a:rPr lang="vi-VN" sz="1700"/>
              <a:t>    </a:t>
            </a:r>
            <a:r>
              <a:rPr lang="vi-VN" sz="1700" b="1">
                <a:solidFill>
                  <a:srgbClr val="FF0000"/>
                </a:solidFill>
              </a:rPr>
              <a:t>using</a:t>
            </a:r>
            <a:r>
              <a:rPr lang="vi-VN" sz="1700"/>
              <a:t> (</a:t>
            </a:r>
            <a:r>
              <a:rPr lang="vi-VN" sz="1700" b="1">
                <a:solidFill>
                  <a:srgbClr val="FF0000"/>
                </a:solidFill>
              </a:rPr>
              <a:t>var</a:t>
            </a:r>
            <a:r>
              <a:rPr lang="vi-VN" sz="1700"/>
              <a:t> dbcontext = </a:t>
            </a:r>
            <a:r>
              <a:rPr lang="vi-VN" sz="1700" b="1">
                <a:solidFill>
                  <a:srgbClr val="FF0000"/>
                </a:solidFill>
              </a:rPr>
              <a:t>new</a:t>
            </a:r>
            <a:r>
              <a:rPr lang="vi-VN" sz="1700"/>
              <a:t> ProductsContext()){</a:t>
            </a:r>
          </a:p>
          <a:p>
            <a:pPr marL="0" indent="0">
              <a:lnSpc>
                <a:spcPct val="120000"/>
              </a:lnSpc>
              <a:spcBef>
                <a:spcPts val="0"/>
              </a:spcBef>
              <a:buNone/>
            </a:pPr>
            <a:r>
              <a:rPr lang="vi-VN" sz="1700"/>
              <a:t>        </a:t>
            </a:r>
            <a:r>
              <a:rPr lang="vi-VN" sz="1700" b="1">
                <a:solidFill>
                  <a:srgbClr val="FF0000"/>
                </a:solidFill>
              </a:rPr>
              <a:t>String</a:t>
            </a:r>
            <a:r>
              <a:rPr lang="vi-VN" sz="1700"/>
              <a:t> databasename = dbcontext.Database.GetDbConnection().Database;</a:t>
            </a:r>
            <a:endParaRPr lang="en-US" sz="1700"/>
          </a:p>
          <a:p>
            <a:pPr marL="0" indent="0">
              <a:lnSpc>
                <a:spcPct val="120000"/>
              </a:lnSpc>
              <a:spcBef>
                <a:spcPts val="0"/>
              </a:spcBef>
              <a:buNone/>
            </a:pPr>
            <a:r>
              <a:rPr lang="vi-VN" sz="1700"/>
              <a:t>Console.WriteLine("</a:t>
            </a:r>
            <a:r>
              <a:rPr lang="vi-VN" sz="1700">
                <a:solidFill>
                  <a:srgbClr val="000099"/>
                </a:solidFill>
              </a:rPr>
              <a:t>Tạo </a:t>
            </a:r>
            <a:r>
              <a:rPr lang="vi-VN" sz="1700"/>
              <a:t>" + databasename);</a:t>
            </a:r>
          </a:p>
          <a:p>
            <a:pPr marL="0" indent="0">
              <a:lnSpc>
                <a:spcPct val="120000"/>
              </a:lnSpc>
              <a:spcBef>
                <a:spcPts val="0"/>
              </a:spcBef>
              <a:buNone/>
            </a:pPr>
            <a:r>
              <a:rPr lang="vi-VN" sz="1700"/>
              <a:t>        </a:t>
            </a:r>
            <a:r>
              <a:rPr lang="vi-VN" sz="1700" b="1">
                <a:solidFill>
                  <a:srgbClr val="FF0000"/>
                </a:solidFill>
              </a:rPr>
              <a:t>bool</a:t>
            </a:r>
            <a:r>
              <a:rPr lang="vi-VN" sz="1700"/>
              <a:t> </a:t>
            </a:r>
            <a:r>
              <a:rPr lang="vi-VN" sz="1700" b="1">
                <a:solidFill>
                  <a:srgbClr val="FF0000"/>
                </a:solidFill>
              </a:rPr>
              <a:t>result</a:t>
            </a:r>
            <a:r>
              <a:rPr lang="vi-VN" sz="1700"/>
              <a:t> = await dbcontext.Database.EnsureCreatedAsync();</a:t>
            </a:r>
          </a:p>
          <a:p>
            <a:pPr marL="0" indent="0">
              <a:lnSpc>
                <a:spcPct val="120000"/>
              </a:lnSpc>
              <a:spcBef>
                <a:spcPts val="0"/>
              </a:spcBef>
              <a:buNone/>
            </a:pPr>
            <a:r>
              <a:rPr lang="vi-VN" sz="1700"/>
              <a:t>        </a:t>
            </a:r>
            <a:r>
              <a:rPr lang="vi-VN" sz="1700" b="1">
                <a:solidFill>
                  <a:srgbClr val="FF0000"/>
                </a:solidFill>
              </a:rPr>
              <a:t>string</a:t>
            </a:r>
            <a:r>
              <a:rPr lang="vi-VN" sz="1700"/>
              <a:t> resultstring = result ? "</a:t>
            </a:r>
            <a:r>
              <a:rPr lang="vi-VN" sz="1700">
                <a:solidFill>
                  <a:srgbClr val="000099"/>
                </a:solidFill>
              </a:rPr>
              <a:t>tạo  thành  công</a:t>
            </a:r>
            <a:r>
              <a:rPr lang="vi-VN" sz="1700"/>
              <a:t>" : "</a:t>
            </a:r>
            <a:r>
              <a:rPr lang="vi-VN" sz="1700">
                <a:solidFill>
                  <a:srgbClr val="000099"/>
                </a:solidFill>
              </a:rPr>
              <a:t>đã có trước đó</a:t>
            </a:r>
            <a:r>
              <a:rPr lang="vi-VN" sz="1700"/>
              <a:t>";</a:t>
            </a:r>
          </a:p>
          <a:p>
            <a:pPr marL="0" indent="0">
              <a:lnSpc>
                <a:spcPct val="120000"/>
              </a:lnSpc>
              <a:spcBef>
                <a:spcPts val="0"/>
              </a:spcBef>
              <a:buNone/>
            </a:pPr>
            <a:r>
              <a:rPr lang="vi-VN" sz="1700"/>
              <a:t>        Console.WriteLine($"</a:t>
            </a:r>
            <a:r>
              <a:rPr lang="vi-VN" sz="1700">
                <a:solidFill>
                  <a:srgbClr val="000099"/>
                </a:solidFill>
              </a:rPr>
              <a:t>CSDL {databasename} : {resultstring}");</a:t>
            </a:r>
          </a:p>
          <a:p>
            <a:pPr marL="0" indent="0">
              <a:lnSpc>
                <a:spcPct val="120000"/>
              </a:lnSpc>
              <a:spcBef>
                <a:spcPts val="0"/>
              </a:spcBef>
              <a:buNone/>
            </a:pPr>
            <a:r>
              <a:rPr lang="vi-VN" sz="1700"/>
              <a:t>    }}</a:t>
            </a:r>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24</a:t>
            </a:fld>
            <a:endParaRPr lang="en-US"/>
          </a:p>
        </p:txBody>
      </p:sp>
    </p:spTree>
    <p:extLst>
      <p:ext uri="{BB962C8B-B14F-4D97-AF65-F5344CB8AC3E}">
        <p14:creationId xmlns:p14="http://schemas.microsoft.com/office/powerpoint/2010/main" val="21563286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t>Giới thiệu Entity Framework C#</a:t>
            </a:r>
            <a:endParaRPr lang="en-US" b="1"/>
          </a:p>
        </p:txBody>
      </p:sp>
      <p:sp>
        <p:nvSpPr>
          <p:cNvPr id="3" name="Content Placeholder 2"/>
          <p:cNvSpPr>
            <a:spLocks noGrp="1"/>
          </p:cNvSpPr>
          <p:nvPr>
            <p:ph idx="1"/>
          </p:nvPr>
        </p:nvSpPr>
        <p:spPr>
          <a:xfrm>
            <a:off x="162232" y="1204962"/>
            <a:ext cx="8353118" cy="4972001"/>
          </a:xfrm>
        </p:spPr>
        <p:txBody>
          <a:bodyPr>
            <a:noAutofit/>
          </a:bodyPr>
          <a:lstStyle/>
          <a:p>
            <a:pPr>
              <a:lnSpc>
                <a:spcPct val="120000"/>
              </a:lnSpc>
              <a:spcBef>
                <a:spcPts val="0"/>
              </a:spcBef>
            </a:pPr>
            <a:r>
              <a:rPr lang="vi-VN" sz="1800" b="1"/>
              <a:t>DeleteDatabase</a:t>
            </a:r>
            <a:r>
              <a:rPr lang="vi-VN" sz="1800"/>
              <a:t> là phương</a:t>
            </a:r>
            <a:r>
              <a:rPr lang="en-US" sz="1800"/>
              <a:t> </a:t>
            </a:r>
            <a:r>
              <a:rPr lang="vi-VN" sz="1800"/>
              <a:t>thức của </a:t>
            </a:r>
            <a:r>
              <a:rPr lang="vi-VN" sz="1800" b="1"/>
              <a:t>DatabaseFacade</a:t>
            </a:r>
            <a:r>
              <a:rPr lang="vi-VN" sz="1800"/>
              <a:t> để xóa </a:t>
            </a:r>
            <a:r>
              <a:rPr lang="vi-VN" sz="1800" b="1"/>
              <a:t>CSDL</a:t>
            </a:r>
            <a:r>
              <a:rPr lang="vi-VN" sz="1800"/>
              <a:t>.</a:t>
            </a:r>
          </a:p>
          <a:p>
            <a:pPr>
              <a:lnSpc>
                <a:spcPct val="120000"/>
              </a:lnSpc>
              <a:spcBef>
                <a:spcPts val="0"/>
              </a:spcBef>
            </a:pPr>
            <a:endParaRPr lang="vi-VN" sz="1800" b="1"/>
          </a:p>
          <a:p>
            <a:pPr marL="0" indent="0">
              <a:lnSpc>
                <a:spcPct val="120000"/>
              </a:lnSpc>
              <a:spcBef>
                <a:spcPts val="0"/>
              </a:spcBef>
              <a:buNone/>
            </a:pPr>
            <a:r>
              <a:rPr lang="vi-VN" sz="1800" b="1">
                <a:solidFill>
                  <a:srgbClr val="FF0000"/>
                </a:solidFill>
              </a:rPr>
              <a:t>public</a:t>
            </a:r>
            <a:r>
              <a:rPr lang="vi-VN" sz="1800"/>
              <a:t> </a:t>
            </a:r>
            <a:r>
              <a:rPr lang="vi-VN" sz="1800" b="1">
                <a:solidFill>
                  <a:srgbClr val="FF0000"/>
                </a:solidFill>
              </a:rPr>
              <a:t>static</a:t>
            </a:r>
            <a:r>
              <a:rPr lang="vi-VN" sz="1800"/>
              <a:t> </a:t>
            </a:r>
            <a:r>
              <a:rPr lang="vi-VN" sz="1800" b="1">
                <a:solidFill>
                  <a:srgbClr val="FF0000"/>
                </a:solidFill>
              </a:rPr>
              <a:t>async</a:t>
            </a:r>
            <a:r>
              <a:rPr lang="vi-VN" sz="1800"/>
              <a:t> </a:t>
            </a:r>
            <a:r>
              <a:rPr lang="vi-VN" sz="1800" b="1">
                <a:solidFill>
                  <a:srgbClr val="FF0000"/>
                </a:solidFill>
              </a:rPr>
              <a:t>Task</a:t>
            </a:r>
            <a:r>
              <a:rPr lang="vi-VN" sz="1800"/>
              <a:t> </a:t>
            </a:r>
            <a:r>
              <a:rPr lang="vi-VN" sz="1800" b="1"/>
              <a:t>DeleteDatabase</a:t>
            </a:r>
            <a:r>
              <a:rPr lang="vi-VN" sz="1800"/>
              <a:t>(){</a:t>
            </a:r>
          </a:p>
          <a:p>
            <a:pPr marL="0" indent="0">
              <a:lnSpc>
                <a:spcPct val="120000"/>
              </a:lnSpc>
              <a:spcBef>
                <a:spcPts val="0"/>
              </a:spcBef>
              <a:buNone/>
            </a:pPr>
            <a:r>
              <a:rPr lang="vi-VN" sz="1800"/>
              <a:t>    </a:t>
            </a:r>
            <a:r>
              <a:rPr lang="vi-VN" sz="1800" b="1">
                <a:solidFill>
                  <a:srgbClr val="FF0000"/>
                </a:solidFill>
              </a:rPr>
              <a:t>using</a:t>
            </a:r>
            <a:r>
              <a:rPr lang="vi-VN" sz="1800"/>
              <a:t> (</a:t>
            </a:r>
            <a:r>
              <a:rPr lang="vi-VN" sz="1800" b="1">
                <a:solidFill>
                  <a:srgbClr val="FF0000"/>
                </a:solidFill>
              </a:rPr>
              <a:t>var</a:t>
            </a:r>
            <a:r>
              <a:rPr lang="vi-VN" sz="1800"/>
              <a:t> context = </a:t>
            </a:r>
            <a:r>
              <a:rPr lang="vi-VN" sz="1800" b="1">
                <a:solidFill>
                  <a:srgbClr val="FF0000"/>
                </a:solidFill>
              </a:rPr>
              <a:t>new</a:t>
            </a:r>
            <a:r>
              <a:rPr lang="vi-VN" sz="1800"/>
              <a:t> ProductsContext()){</a:t>
            </a:r>
          </a:p>
          <a:p>
            <a:pPr marL="0" indent="0">
              <a:lnSpc>
                <a:spcPct val="120000"/>
              </a:lnSpc>
              <a:spcBef>
                <a:spcPts val="0"/>
              </a:spcBef>
              <a:buNone/>
            </a:pPr>
            <a:r>
              <a:rPr lang="vi-VN" sz="1800"/>
              <a:t>        </a:t>
            </a:r>
            <a:r>
              <a:rPr lang="vi-VN" sz="1800" b="1">
                <a:solidFill>
                  <a:srgbClr val="FF0000"/>
                </a:solidFill>
              </a:rPr>
              <a:t>String</a:t>
            </a:r>
            <a:r>
              <a:rPr lang="vi-VN" sz="1800"/>
              <a:t> databasename = context.Database.GetDbConnection().Database;</a:t>
            </a:r>
          </a:p>
          <a:p>
            <a:pPr marL="0" indent="0">
              <a:lnSpc>
                <a:spcPct val="120000"/>
              </a:lnSpc>
              <a:spcBef>
                <a:spcPts val="0"/>
              </a:spcBef>
              <a:buNone/>
            </a:pPr>
            <a:r>
              <a:rPr lang="vi-VN" sz="1800"/>
              <a:t>        Console.Write($"</a:t>
            </a:r>
            <a:r>
              <a:rPr lang="vi-VN" sz="1800">
                <a:solidFill>
                  <a:srgbClr val="000099"/>
                </a:solidFill>
              </a:rPr>
              <a:t>Có chắc chắn xóa {databasename} (y) ? </a:t>
            </a:r>
            <a:r>
              <a:rPr lang="vi-VN" sz="1800"/>
              <a:t>");</a:t>
            </a:r>
          </a:p>
          <a:p>
            <a:pPr marL="0" indent="0">
              <a:lnSpc>
                <a:spcPct val="120000"/>
              </a:lnSpc>
              <a:spcBef>
                <a:spcPts val="0"/>
              </a:spcBef>
              <a:buNone/>
            </a:pPr>
            <a:r>
              <a:rPr lang="vi-VN" sz="1800"/>
              <a:t>        </a:t>
            </a:r>
            <a:r>
              <a:rPr lang="vi-VN" sz="1800" b="1">
                <a:solidFill>
                  <a:srgbClr val="FF0000"/>
                </a:solidFill>
              </a:rPr>
              <a:t>string</a:t>
            </a:r>
            <a:r>
              <a:rPr lang="vi-VN" sz="1800"/>
              <a:t> input = Console.ReadLine();</a:t>
            </a:r>
          </a:p>
          <a:p>
            <a:pPr marL="0" indent="0">
              <a:lnSpc>
                <a:spcPct val="120000"/>
              </a:lnSpc>
              <a:spcBef>
                <a:spcPts val="0"/>
              </a:spcBef>
              <a:buNone/>
            </a:pPr>
            <a:r>
              <a:rPr lang="en-US" sz="1800" b="1">
                <a:solidFill>
                  <a:srgbClr val="FF0000"/>
                </a:solidFill>
              </a:rPr>
              <a:t>	</a:t>
            </a:r>
            <a:r>
              <a:rPr lang="vi-VN" sz="1800" b="1">
                <a:solidFill>
                  <a:srgbClr val="FF0000"/>
                </a:solidFill>
              </a:rPr>
              <a:t>if</a:t>
            </a:r>
            <a:r>
              <a:rPr lang="vi-VN" sz="1800"/>
              <a:t> (input.ToLower() == "</a:t>
            </a:r>
            <a:r>
              <a:rPr lang="vi-VN" sz="1800">
                <a:solidFill>
                  <a:srgbClr val="000099"/>
                </a:solidFill>
              </a:rPr>
              <a:t>y</a:t>
            </a:r>
            <a:r>
              <a:rPr lang="vi-VN" sz="1800"/>
              <a:t>"){</a:t>
            </a:r>
          </a:p>
          <a:p>
            <a:pPr marL="0" indent="0">
              <a:lnSpc>
                <a:spcPct val="120000"/>
              </a:lnSpc>
              <a:spcBef>
                <a:spcPts val="0"/>
              </a:spcBef>
              <a:buNone/>
            </a:pPr>
            <a:r>
              <a:rPr lang="vi-VN" sz="1800"/>
              <a:t>            </a:t>
            </a:r>
            <a:r>
              <a:rPr lang="vi-VN" sz="1800" b="1">
                <a:solidFill>
                  <a:srgbClr val="FF0000"/>
                </a:solidFill>
              </a:rPr>
              <a:t>bool</a:t>
            </a:r>
            <a:r>
              <a:rPr lang="vi-VN" sz="1800"/>
              <a:t> deleted = await context.Database.EnsureDeletedAsync();</a:t>
            </a:r>
          </a:p>
          <a:p>
            <a:pPr marL="0" indent="0">
              <a:lnSpc>
                <a:spcPct val="120000"/>
              </a:lnSpc>
              <a:spcBef>
                <a:spcPts val="0"/>
              </a:spcBef>
              <a:buNone/>
            </a:pPr>
            <a:r>
              <a:rPr lang="vi-VN" sz="1800"/>
              <a:t>            </a:t>
            </a:r>
            <a:r>
              <a:rPr lang="vi-VN" sz="1800" b="1">
                <a:solidFill>
                  <a:srgbClr val="FF0000"/>
                </a:solidFill>
              </a:rPr>
              <a:t>string</a:t>
            </a:r>
            <a:r>
              <a:rPr lang="vi-VN" sz="1800"/>
              <a:t> deletionInfo = deleted ? "</a:t>
            </a:r>
            <a:r>
              <a:rPr lang="vi-VN" sz="1800">
                <a:solidFill>
                  <a:srgbClr val="000099"/>
                </a:solidFill>
              </a:rPr>
              <a:t>đã xóa</a:t>
            </a:r>
            <a:r>
              <a:rPr lang="vi-VN" sz="1800"/>
              <a:t>" : "</a:t>
            </a:r>
            <a:r>
              <a:rPr lang="vi-VN" sz="1800">
                <a:solidFill>
                  <a:srgbClr val="000099"/>
                </a:solidFill>
              </a:rPr>
              <a:t>không xóa được</a:t>
            </a:r>
            <a:r>
              <a:rPr lang="vi-VN" sz="1800"/>
              <a:t>";</a:t>
            </a:r>
          </a:p>
          <a:p>
            <a:pPr marL="0" indent="0">
              <a:lnSpc>
                <a:spcPct val="120000"/>
              </a:lnSpc>
              <a:spcBef>
                <a:spcPts val="0"/>
              </a:spcBef>
              <a:buNone/>
            </a:pPr>
            <a:r>
              <a:rPr lang="vi-VN" sz="1800"/>
              <a:t>            Console.WriteLine($"</a:t>
            </a:r>
            <a:r>
              <a:rPr lang="vi-VN" sz="1800">
                <a:solidFill>
                  <a:srgbClr val="000099"/>
                </a:solidFill>
              </a:rPr>
              <a:t>{databasename} {deletionInfo}");</a:t>
            </a:r>
          </a:p>
          <a:p>
            <a:pPr marL="0" indent="0">
              <a:lnSpc>
                <a:spcPct val="120000"/>
              </a:lnSpc>
              <a:spcBef>
                <a:spcPts val="0"/>
              </a:spcBef>
              <a:buNone/>
            </a:pPr>
            <a:r>
              <a:rPr lang="vi-VN" sz="1800"/>
              <a:t>        }}}</a:t>
            </a:r>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25</a:t>
            </a:fld>
            <a:endParaRPr lang="en-US"/>
          </a:p>
        </p:txBody>
      </p:sp>
    </p:spTree>
    <p:extLst>
      <p:ext uri="{BB962C8B-B14F-4D97-AF65-F5344CB8AC3E}">
        <p14:creationId xmlns:p14="http://schemas.microsoft.com/office/powerpoint/2010/main" val="3689843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t>Giới thiệu Entity Framework C#</a:t>
            </a:r>
            <a:endParaRPr lang="en-US" b="1"/>
          </a:p>
        </p:txBody>
      </p:sp>
      <p:sp>
        <p:nvSpPr>
          <p:cNvPr id="3" name="Content Placeholder 2"/>
          <p:cNvSpPr>
            <a:spLocks noGrp="1"/>
          </p:cNvSpPr>
          <p:nvPr>
            <p:ph idx="1"/>
          </p:nvPr>
        </p:nvSpPr>
        <p:spPr>
          <a:xfrm>
            <a:off x="162232" y="1204962"/>
            <a:ext cx="8353118" cy="4972001"/>
          </a:xfrm>
        </p:spPr>
        <p:txBody>
          <a:bodyPr>
            <a:noAutofit/>
          </a:bodyPr>
          <a:lstStyle/>
          <a:p>
            <a:pPr>
              <a:lnSpc>
                <a:spcPct val="120000"/>
              </a:lnSpc>
              <a:spcBef>
                <a:spcPts val="0"/>
              </a:spcBef>
            </a:pPr>
            <a:r>
              <a:rPr lang="en-US" sz="2400"/>
              <a:t>Trong buổi hôm sau chúng ta sẽ tiếp tục tìm hiểu cách sử dụng </a:t>
            </a:r>
            <a:r>
              <a:rPr lang="en-US" sz="2400" b="1">
                <a:solidFill>
                  <a:srgbClr val="000099"/>
                </a:solidFill>
              </a:rPr>
              <a:t>Entity</a:t>
            </a:r>
            <a:r>
              <a:rPr lang="en-US" sz="2400" b="1"/>
              <a:t> </a:t>
            </a:r>
            <a:r>
              <a:rPr lang="en-US" sz="2400" b="1">
                <a:solidFill>
                  <a:srgbClr val="000099"/>
                </a:solidFill>
              </a:rPr>
              <a:t>Framework</a:t>
            </a:r>
            <a:r>
              <a:rPr lang="en-US" sz="2400" b="1"/>
              <a:t> </a:t>
            </a:r>
            <a:r>
              <a:rPr lang="en-US" sz="2400"/>
              <a:t>để thực hiện các truy vấn </a:t>
            </a:r>
            <a:r>
              <a:rPr lang="en-US" sz="2400" b="1"/>
              <a:t>ACTION</a:t>
            </a:r>
            <a:r>
              <a:rPr lang="en-US" sz="2400"/>
              <a:t> cũng như truy vấn </a:t>
            </a:r>
            <a:r>
              <a:rPr lang="en-US" sz="2400" b="1"/>
              <a:t>SELECT</a:t>
            </a:r>
            <a:r>
              <a:rPr lang="en-US" sz="2400"/>
              <a:t> như (</a:t>
            </a:r>
            <a:r>
              <a:rPr lang="en-US" sz="2400">
                <a:solidFill>
                  <a:srgbClr val="000099"/>
                </a:solidFill>
              </a:rPr>
              <a:t>INSERT</a:t>
            </a:r>
            <a:r>
              <a:rPr lang="en-US" sz="2400"/>
              <a:t>, </a:t>
            </a:r>
            <a:r>
              <a:rPr lang="en-US" sz="2400">
                <a:solidFill>
                  <a:srgbClr val="000099"/>
                </a:solidFill>
              </a:rPr>
              <a:t>UPDATE</a:t>
            </a:r>
            <a:r>
              <a:rPr lang="en-US" sz="2400"/>
              <a:t>, </a:t>
            </a:r>
            <a:r>
              <a:rPr lang="en-US" sz="2400">
                <a:solidFill>
                  <a:srgbClr val="000099"/>
                </a:solidFill>
              </a:rPr>
              <a:t>DELETE</a:t>
            </a:r>
            <a:r>
              <a:rPr lang="en-US" sz="2400"/>
              <a:t>, </a:t>
            </a:r>
            <a:r>
              <a:rPr lang="en-US" sz="2400">
                <a:solidFill>
                  <a:srgbClr val="000099"/>
                </a:solidFill>
              </a:rPr>
              <a:t>SELECT</a:t>
            </a:r>
            <a:r>
              <a:rPr lang="en-US" sz="2400"/>
              <a:t> …)</a:t>
            </a:r>
          </a:p>
          <a:p>
            <a:pPr>
              <a:lnSpc>
                <a:spcPct val="120000"/>
              </a:lnSpc>
              <a:spcBef>
                <a:spcPts val="0"/>
              </a:spcBef>
            </a:pPr>
            <a:endParaRPr lang="en-US" sz="2400"/>
          </a:p>
          <a:p>
            <a:pPr>
              <a:lnSpc>
                <a:spcPct val="120000"/>
              </a:lnSpc>
              <a:spcBef>
                <a:spcPts val="0"/>
              </a:spcBef>
            </a:pPr>
            <a:endParaRPr lang="en-US" sz="2400"/>
          </a:p>
          <a:p>
            <a:pPr>
              <a:lnSpc>
                <a:spcPct val="120000"/>
              </a:lnSpc>
              <a:spcBef>
                <a:spcPts val="0"/>
              </a:spcBef>
            </a:pPr>
            <a:endParaRPr lang="en-US" sz="2400"/>
          </a:p>
          <a:p>
            <a:pPr>
              <a:lnSpc>
                <a:spcPct val="120000"/>
              </a:lnSpc>
              <a:spcBef>
                <a:spcPts val="0"/>
              </a:spcBef>
            </a:pPr>
            <a:r>
              <a:rPr lang="en-US" sz="6000"/>
              <a:t>Thanks For Watching</a:t>
            </a:r>
          </a:p>
          <a:p>
            <a:pPr>
              <a:lnSpc>
                <a:spcPct val="120000"/>
              </a:lnSpc>
              <a:spcBef>
                <a:spcPts val="0"/>
              </a:spcBef>
            </a:pPr>
            <a:endParaRPr lang="vi-VN" sz="1800"/>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26</a:t>
            </a:fld>
            <a:endParaRPr lang="en-US"/>
          </a:p>
        </p:txBody>
      </p:sp>
    </p:spTree>
    <p:extLst>
      <p:ext uri="{BB962C8B-B14F-4D97-AF65-F5344CB8AC3E}">
        <p14:creationId xmlns:p14="http://schemas.microsoft.com/office/powerpoint/2010/main" val="30906806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t>Homework</a:t>
            </a:r>
          </a:p>
        </p:txBody>
      </p:sp>
      <p:sp>
        <p:nvSpPr>
          <p:cNvPr id="3" name="Content Placeholder 2"/>
          <p:cNvSpPr>
            <a:spLocks noGrp="1"/>
          </p:cNvSpPr>
          <p:nvPr>
            <p:ph idx="1"/>
          </p:nvPr>
        </p:nvSpPr>
        <p:spPr>
          <a:xfrm>
            <a:off x="162232" y="1204962"/>
            <a:ext cx="8353118" cy="4972001"/>
          </a:xfrm>
        </p:spPr>
        <p:txBody>
          <a:bodyPr>
            <a:normAutofit/>
          </a:bodyPr>
          <a:lstStyle/>
          <a:p>
            <a:pPr>
              <a:lnSpc>
                <a:spcPct val="110000"/>
              </a:lnSpc>
              <a:spcBef>
                <a:spcPts val="600"/>
              </a:spcBef>
            </a:pPr>
            <a:r>
              <a:rPr lang="en-US" sz="2600" b="1"/>
              <a:t>Bài tập về nhà.</a:t>
            </a:r>
          </a:p>
          <a:p>
            <a:pPr>
              <a:lnSpc>
                <a:spcPct val="110000"/>
              </a:lnSpc>
              <a:spcBef>
                <a:spcPts val="600"/>
              </a:spcBef>
            </a:pPr>
            <a:r>
              <a:rPr lang="en-US" sz="2600"/>
              <a:t>Cài đặt </a:t>
            </a:r>
            <a:r>
              <a:rPr lang="en-US" sz="2600" b="1"/>
              <a:t>My Sql</a:t>
            </a:r>
            <a:r>
              <a:rPr lang="en-US" sz="2600"/>
              <a:t> hoặc </a:t>
            </a:r>
            <a:r>
              <a:rPr lang="en-US" sz="2600" b="1"/>
              <a:t>Sql Server </a:t>
            </a:r>
            <a:r>
              <a:rPr lang="en-US" sz="2600"/>
              <a:t>để thực hiện kết nối CSDL thông qua </a:t>
            </a:r>
            <a:r>
              <a:rPr lang="en-US" sz="2600" b="1"/>
              <a:t>Ado.Net</a:t>
            </a:r>
            <a:r>
              <a:rPr lang="en-US" sz="2600"/>
              <a:t> framework (Ưu tiên sử dụng </a:t>
            </a:r>
            <a:r>
              <a:rPr lang="en-US" sz="2600" b="1"/>
              <a:t>my Sql</a:t>
            </a:r>
            <a:r>
              <a:rPr lang="en-US" sz="2600"/>
              <a:t>)</a:t>
            </a:r>
          </a:p>
          <a:p>
            <a:pPr>
              <a:lnSpc>
                <a:spcPct val="110000"/>
              </a:lnSpc>
              <a:spcBef>
                <a:spcPts val="600"/>
              </a:spcBef>
            </a:pPr>
            <a:r>
              <a:rPr lang="en-US" sz="2600"/>
              <a:t>Viết chương trình thực hiện kết nối CSDL sau đó thực hiện các thao tác </a:t>
            </a:r>
            <a:r>
              <a:rPr lang="en-US" sz="2600">
                <a:solidFill>
                  <a:srgbClr val="FF0000"/>
                </a:solidFill>
              </a:rPr>
              <a:t>update, insert, delete, select </a:t>
            </a:r>
            <a:r>
              <a:rPr lang="en-US" sz="2600"/>
              <a:t>đối với CSDL quản lý sinh viên.</a:t>
            </a:r>
            <a:endParaRPr lang="vi-VN" sz="2200">
              <a:solidFill>
                <a:srgbClr val="FF0000"/>
              </a:solidFill>
            </a:endParaRPr>
          </a:p>
          <a:p>
            <a:endParaRPr lang="en-US"/>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27</a:t>
            </a:fld>
            <a:endParaRPr lang="en-US"/>
          </a:p>
        </p:txBody>
      </p:sp>
    </p:spTree>
    <p:extLst>
      <p:ext uri="{BB962C8B-B14F-4D97-AF65-F5344CB8AC3E}">
        <p14:creationId xmlns:p14="http://schemas.microsoft.com/office/powerpoint/2010/main" val="21643825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Content Placeholder 2"/>
          <p:cNvSpPr>
            <a:spLocks noGrp="1"/>
          </p:cNvSpPr>
          <p:nvPr>
            <p:ph idx="1"/>
          </p:nvPr>
        </p:nvSpPr>
        <p:spPr/>
        <p:txBody>
          <a:bodyPr anchor="ctr">
            <a:normAutofit/>
          </a:bodyPr>
          <a:lstStyle/>
          <a:p>
            <a:pPr marL="0" indent="0" algn="ctr">
              <a:buNone/>
            </a:pPr>
            <a:r>
              <a:rPr lang="en-US" sz="16600" dirty="0"/>
              <a:t>Q &amp; A</a:t>
            </a:r>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28</a:t>
            </a:fld>
            <a:endParaRPr lang="en-US"/>
          </a:p>
        </p:txBody>
      </p:sp>
    </p:spTree>
    <p:extLst>
      <p:ext uri="{BB962C8B-B14F-4D97-AF65-F5344CB8AC3E}">
        <p14:creationId xmlns:p14="http://schemas.microsoft.com/office/powerpoint/2010/main" val="1674891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Nội dung chính</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491748179"/>
              </p:ext>
            </p:extLst>
          </p:nvPr>
        </p:nvGraphicFramePr>
        <p:xfrm>
          <a:off x="628650" y="1204913"/>
          <a:ext cx="7886700" cy="4972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3</a:t>
            </a:fld>
            <a:endParaRPr lang="en-US"/>
          </a:p>
        </p:txBody>
      </p:sp>
    </p:spTree>
    <p:extLst>
      <p:ext uri="{BB962C8B-B14F-4D97-AF65-F5344CB8AC3E}">
        <p14:creationId xmlns:p14="http://schemas.microsoft.com/office/powerpoint/2010/main" val="2833683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t>SqlCommand trong C# Ado.net</a:t>
            </a:r>
          </a:p>
        </p:txBody>
      </p:sp>
      <p:sp>
        <p:nvSpPr>
          <p:cNvPr id="3" name="Content Placeholder 2"/>
          <p:cNvSpPr>
            <a:spLocks noGrp="1"/>
          </p:cNvSpPr>
          <p:nvPr>
            <p:ph idx="1"/>
          </p:nvPr>
        </p:nvSpPr>
        <p:spPr>
          <a:xfrm>
            <a:off x="162232" y="1204962"/>
            <a:ext cx="8353118" cy="4972001"/>
          </a:xfrm>
        </p:spPr>
        <p:txBody>
          <a:bodyPr>
            <a:normAutofit/>
          </a:bodyPr>
          <a:lstStyle/>
          <a:p>
            <a:pPr>
              <a:lnSpc>
                <a:spcPct val="100000"/>
              </a:lnSpc>
              <a:spcBef>
                <a:spcPts val="1200"/>
              </a:spcBef>
              <a:spcAft>
                <a:spcPts val="600"/>
              </a:spcAft>
            </a:pPr>
            <a:r>
              <a:rPr lang="vi-VN" sz="2200" dirty="0"/>
              <a:t>Tạo đối tượng </a:t>
            </a:r>
            <a:r>
              <a:rPr lang="vi-VN" sz="2200" b="1" dirty="0"/>
              <a:t>SqlCommand</a:t>
            </a:r>
            <a:r>
              <a:rPr lang="vi-VN" sz="2200" dirty="0"/>
              <a:t> trong C# để truy vấn và cập nhật tới CSDL SQL Server, thực hiện lệnh với các phương thức </a:t>
            </a:r>
            <a:r>
              <a:rPr lang="vi-VN" sz="2200" dirty="0">
                <a:solidFill>
                  <a:srgbClr val="000099"/>
                </a:solidFill>
              </a:rPr>
              <a:t>ExecuteNonQuery, ExecuteScalar, ExecuteReader</a:t>
            </a:r>
            <a:endParaRPr lang="en-US" sz="2200" dirty="0">
              <a:solidFill>
                <a:srgbClr val="000099"/>
              </a:solidFill>
            </a:endParaRPr>
          </a:p>
          <a:p>
            <a:pPr>
              <a:lnSpc>
                <a:spcPct val="100000"/>
              </a:lnSpc>
              <a:spcBef>
                <a:spcPts val="1200"/>
              </a:spcBef>
              <a:spcAft>
                <a:spcPts val="600"/>
              </a:spcAft>
            </a:pPr>
            <a:r>
              <a:rPr lang="vi-VN" sz="2200" dirty="0"/>
              <a:t>Lớp </a:t>
            </a:r>
            <a:r>
              <a:rPr lang="vi-VN" sz="2200" b="1" dirty="0"/>
              <a:t>SqlCommand</a:t>
            </a:r>
            <a:r>
              <a:rPr lang="vi-VN" sz="2200" dirty="0"/>
              <a:t> cho phép tạo ra đối tượng mà từ đó có thể thi hành các lệnh </a:t>
            </a:r>
            <a:r>
              <a:rPr lang="vi-VN" sz="2200" b="1" dirty="0"/>
              <a:t>SQL</a:t>
            </a:r>
            <a:r>
              <a:rPr lang="vi-VN" sz="2200" dirty="0"/>
              <a:t> tương tác với SQL Server như các lệnh </a:t>
            </a:r>
            <a:r>
              <a:rPr lang="vi-VN" sz="2200" dirty="0">
                <a:solidFill>
                  <a:srgbClr val="000099"/>
                </a:solidFill>
              </a:rPr>
              <a:t>UPDATE|INSERT|CREATE TABLE|SELECT </a:t>
            </a:r>
            <a:r>
              <a:rPr lang="vi-VN" sz="2200" dirty="0"/>
              <a:t>... cũng như cho phép thi hành các hàm, các </a:t>
            </a:r>
            <a:r>
              <a:rPr lang="vi-VN" sz="2200" dirty="0">
                <a:solidFill>
                  <a:srgbClr val="000099"/>
                </a:solidFill>
              </a:rPr>
              <a:t>stored procedure</a:t>
            </a:r>
            <a:r>
              <a:rPr lang="vi-VN" sz="2200" dirty="0"/>
              <a:t> của </a:t>
            </a:r>
            <a:r>
              <a:rPr lang="vi-VN" sz="2200" b="1" dirty="0"/>
              <a:t>Database</a:t>
            </a:r>
            <a:r>
              <a:rPr lang="vi-VN" sz="2200" dirty="0"/>
              <a:t>.</a:t>
            </a:r>
          </a:p>
          <a:p>
            <a:pPr>
              <a:lnSpc>
                <a:spcPct val="100000"/>
              </a:lnSpc>
              <a:spcBef>
                <a:spcPts val="1200"/>
              </a:spcBef>
              <a:spcAft>
                <a:spcPts val="600"/>
              </a:spcAft>
            </a:pPr>
            <a:r>
              <a:rPr lang="vi-VN" sz="2200" dirty="0"/>
              <a:t>Để tạo và thi hành được SqlCommand thì cần thiết lập câu lệnh SQL (truy vấn), và các tham số cho lệnh SQL đó, đồng thời phải thiết lập thông tin kết nối đến </a:t>
            </a:r>
            <a:r>
              <a:rPr lang="vi-VN" sz="2200" b="1" dirty="0"/>
              <a:t>SQLServer</a:t>
            </a:r>
            <a:r>
              <a:rPr lang="en-US" sz="2200" b="1" dirty="0"/>
              <a:t> </a:t>
            </a:r>
            <a:r>
              <a:rPr lang="vi-VN" sz="2200" b="1" dirty="0"/>
              <a:t>SqlConnection</a:t>
            </a:r>
            <a:r>
              <a:rPr lang="vi-VN" sz="2200" dirty="0"/>
              <a:t> vào đối tượng </a:t>
            </a:r>
            <a:r>
              <a:rPr lang="vi-VN" sz="2200" b="1" dirty="0"/>
              <a:t>SqlCommand.</a:t>
            </a:r>
          </a:p>
          <a:p>
            <a:pPr>
              <a:lnSpc>
                <a:spcPct val="110000"/>
              </a:lnSpc>
              <a:spcBef>
                <a:spcPts val="600"/>
              </a:spcBef>
            </a:pPr>
            <a:endParaRPr lang="en-US" dirty="0"/>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4</a:t>
            </a:fld>
            <a:endParaRPr lang="en-US"/>
          </a:p>
        </p:txBody>
      </p:sp>
    </p:spTree>
    <p:extLst>
      <p:ext uri="{BB962C8B-B14F-4D97-AF65-F5344CB8AC3E}">
        <p14:creationId xmlns:p14="http://schemas.microsoft.com/office/powerpoint/2010/main" val="1643373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t>SqlCommand trong C# Ado.net</a:t>
            </a:r>
          </a:p>
        </p:txBody>
      </p:sp>
      <p:sp>
        <p:nvSpPr>
          <p:cNvPr id="3" name="Content Placeholder 2"/>
          <p:cNvSpPr>
            <a:spLocks noGrp="1"/>
          </p:cNvSpPr>
          <p:nvPr>
            <p:ph idx="1"/>
          </p:nvPr>
        </p:nvSpPr>
        <p:spPr>
          <a:xfrm>
            <a:off x="162232" y="1204962"/>
            <a:ext cx="8353118" cy="5089821"/>
          </a:xfrm>
        </p:spPr>
        <p:txBody>
          <a:bodyPr>
            <a:normAutofit fontScale="70000" lnSpcReduction="20000"/>
          </a:bodyPr>
          <a:lstStyle/>
          <a:p>
            <a:pPr marL="0" indent="0">
              <a:lnSpc>
                <a:spcPct val="120000"/>
              </a:lnSpc>
              <a:spcBef>
                <a:spcPts val="300"/>
              </a:spcBef>
              <a:buNone/>
            </a:pPr>
            <a:r>
              <a:rPr lang="vi-VN" sz="2400" b="1" dirty="0">
                <a:solidFill>
                  <a:srgbClr val="FF0000"/>
                </a:solidFill>
              </a:rPr>
              <a:t>namespace</a:t>
            </a:r>
            <a:r>
              <a:rPr lang="vi-VN" sz="2400" dirty="0"/>
              <a:t> </a:t>
            </a:r>
            <a:r>
              <a:rPr lang="vi-VN" sz="2400" b="1" dirty="0"/>
              <a:t>SqlCommandExam</a:t>
            </a:r>
            <a:r>
              <a:rPr lang="vi-VN" sz="2400" dirty="0"/>
              <a:t> {</a:t>
            </a:r>
          </a:p>
          <a:p>
            <a:pPr marL="0" indent="0">
              <a:lnSpc>
                <a:spcPct val="120000"/>
              </a:lnSpc>
              <a:spcBef>
                <a:spcPts val="300"/>
              </a:spcBef>
              <a:buNone/>
            </a:pPr>
            <a:r>
              <a:rPr lang="vi-VN" sz="2400" dirty="0"/>
              <a:t>  </a:t>
            </a:r>
            <a:r>
              <a:rPr lang="vi-VN" sz="2400" b="1" dirty="0">
                <a:solidFill>
                  <a:srgbClr val="FF0000"/>
                </a:solidFill>
              </a:rPr>
              <a:t>public</a:t>
            </a:r>
            <a:r>
              <a:rPr lang="vi-VN" sz="2400" dirty="0"/>
              <a:t> </a:t>
            </a:r>
            <a:r>
              <a:rPr lang="vi-VN" sz="2400" b="1" dirty="0">
                <a:solidFill>
                  <a:srgbClr val="FF0000"/>
                </a:solidFill>
              </a:rPr>
              <a:t>partial</a:t>
            </a:r>
            <a:r>
              <a:rPr lang="vi-VN" sz="2400" dirty="0"/>
              <a:t> </a:t>
            </a:r>
            <a:r>
              <a:rPr lang="vi-VN" sz="2400" b="1" dirty="0">
                <a:solidFill>
                  <a:srgbClr val="FF0000"/>
                </a:solidFill>
              </a:rPr>
              <a:t>class</a:t>
            </a:r>
            <a:r>
              <a:rPr lang="vi-VN" sz="2400" dirty="0"/>
              <a:t> </a:t>
            </a:r>
            <a:r>
              <a:rPr lang="vi-VN" sz="2400" b="1" dirty="0"/>
              <a:t>Program</a:t>
            </a:r>
            <a:r>
              <a:rPr lang="vi-VN" sz="2400" dirty="0"/>
              <a:t> {</a:t>
            </a:r>
          </a:p>
          <a:p>
            <a:pPr marL="0" indent="0">
              <a:lnSpc>
                <a:spcPct val="120000"/>
              </a:lnSpc>
              <a:spcBef>
                <a:spcPts val="300"/>
              </a:spcBef>
              <a:buNone/>
            </a:pPr>
            <a:r>
              <a:rPr lang="vi-VN" sz="2400" dirty="0"/>
              <a:t>    </a:t>
            </a:r>
            <a:r>
              <a:rPr lang="vi-VN" sz="2400" b="1" dirty="0">
                <a:solidFill>
                  <a:srgbClr val="FF0000"/>
                </a:solidFill>
              </a:rPr>
              <a:t>public</a:t>
            </a:r>
            <a:r>
              <a:rPr lang="vi-VN" sz="2400" dirty="0"/>
              <a:t> </a:t>
            </a:r>
            <a:r>
              <a:rPr lang="vi-VN" sz="2400" b="1" dirty="0">
                <a:solidFill>
                  <a:srgbClr val="FF0000"/>
                </a:solidFill>
              </a:rPr>
              <a:t>static</a:t>
            </a:r>
            <a:r>
              <a:rPr lang="vi-VN" sz="2400" dirty="0"/>
              <a:t> </a:t>
            </a:r>
            <a:r>
              <a:rPr lang="vi-VN" sz="2400" b="1" dirty="0">
                <a:solidFill>
                  <a:srgbClr val="FF0000"/>
                </a:solidFill>
              </a:rPr>
              <a:t>void</a:t>
            </a:r>
            <a:r>
              <a:rPr lang="vi-VN" sz="2400" dirty="0"/>
              <a:t> </a:t>
            </a:r>
            <a:r>
              <a:rPr lang="vi-VN" sz="2400" b="1" dirty="0"/>
              <a:t>CreateSqlCommand01</a:t>
            </a:r>
            <a:r>
              <a:rPr lang="vi-VN" sz="2400" dirty="0"/>
              <a:t> () {</a:t>
            </a:r>
          </a:p>
          <a:p>
            <a:pPr marL="0" indent="0">
              <a:lnSpc>
                <a:spcPct val="120000"/>
              </a:lnSpc>
              <a:spcBef>
                <a:spcPts val="300"/>
              </a:spcBef>
              <a:buNone/>
            </a:pPr>
            <a:r>
              <a:rPr lang="vi-VN" sz="2300" dirty="0"/>
              <a:t>      </a:t>
            </a:r>
            <a:r>
              <a:rPr lang="vi-VN" sz="2300" b="1" dirty="0">
                <a:solidFill>
                  <a:srgbClr val="005426"/>
                </a:solidFill>
              </a:rPr>
              <a:t>// Mở kết nối đến SQL Server</a:t>
            </a:r>
          </a:p>
          <a:p>
            <a:pPr marL="0" indent="0">
              <a:lnSpc>
                <a:spcPct val="120000"/>
              </a:lnSpc>
              <a:spcBef>
                <a:spcPts val="300"/>
              </a:spcBef>
              <a:buNone/>
            </a:pPr>
            <a:r>
              <a:rPr lang="vi-VN" sz="2400" dirty="0"/>
              <a:t>      string sqlconnectStr = "</a:t>
            </a:r>
            <a:r>
              <a:rPr lang="vi-VN" sz="2400" dirty="0">
                <a:solidFill>
                  <a:srgbClr val="000099"/>
                </a:solidFill>
              </a:rPr>
              <a:t>Data Source=localhost,1433;</a:t>
            </a:r>
            <a:r>
              <a:rPr lang="vi-VN" sz="2400" b="1" dirty="0">
                <a:solidFill>
                  <a:srgbClr val="000099"/>
                </a:solidFill>
              </a:rPr>
              <a:t> </a:t>
            </a:r>
            <a:r>
              <a:rPr lang="vi-VN" sz="2400" dirty="0">
                <a:solidFill>
                  <a:srgbClr val="000099"/>
                </a:solidFill>
              </a:rPr>
              <a:t>Database=</a:t>
            </a:r>
            <a:r>
              <a:rPr lang="en-US" sz="2400" dirty="0">
                <a:solidFill>
                  <a:srgbClr val="000099"/>
                </a:solidFill>
              </a:rPr>
              <a:t> </a:t>
            </a:r>
            <a:r>
              <a:rPr lang="en-US" sz="2400" dirty="0" err="1">
                <a:solidFill>
                  <a:srgbClr val="000099"/>
                </a:solidFill>
              </a:rPr>
              <a:t>ITNongLam</a:t>
            </a:r>
            <a:r>
              <a:rPr lang="en-US" sz="2400" b="1" dirty="0">
                <a:solidFill>
                  <a:srgbClr val="000099"/>
                </a:solidFill>
              </a:rPr>
              <a:t>; </a:t>
            </a:r>
            <a:r>
              <a:rPr lang="vi-VN" sz="2400" dirty="0">
                <a:solidFill>
                  <a:srgbClr val="000099"/>
                </a:solidFill>
              </a:rPr>
              <a:t>ID=SA;Password=</a:t>
            </a:r>
            <a:r>
              <a:rPr lang="en-US" sz="2400" dirty="0">
                <a:solidFill>
                  <a:srgbClr val="000099"/>
                </a:solidFill>
              </a:rPr>
              <a:t>123456</a:t>
            </a:r>
            <a:r>
              <a:rPr lang="vi-VN" sz="2400" dirty="0"/>
              <a:t>";</a:t>
            </a:r>
          </a:p>
          <a:p>
            <a:pPr marL="0" indent="0">
              <a:lnSpc>
                <a:spcPct val="120000"/>
              </a:lnSpc>
              <a:spcBef>
                <a:spcPts val="300"/>
              </a:spcBef>
              <a:buNone/>
            </a:pPr>
            <a:r>
              <a:rPr lang="vi-VN" sz="2400" dirty="0"/>
              <a:t>      SqlConnection connection = </a:t>
            </a:r>
            <a:r>
              <a:rPr lang="vi-VN" sz="2400" b="1" dirty="0">
                <a:solidFill>
                  <a:srgbClr val="FF0000"/>
                </a:solidFill>
              </a:rPr>
              <a:t>new</a:t>
            </a:r>
            <a:r>
              <a:rPr lang="vi-VN" sz="2400" dirty="0"/>
              <a:t> SqlConnection (sqlconnectStr);</a:t>
            </a:r>
          </a:p>
          <a:p>
            <a:pPr marL="0" indent="0">
              <a:lnSpc>
                <a:spcPct val="120000"/>
              </a:lnSpc>
              <a:spcBef>
                <a:spcPts val="300"/>
              </a:spcBef>
              <a:buNone/>
            </a:pPr>
            <a:r>
              <a:rPr lang="vi-VN" sz="2400" dirty="0"/>
              <a:t>      connection.Open();</a:t>
            </a:r>
          </a:p>
          <a:p>
            <a:pPr marL="0" indent="0">
              <a:lnSpc>
                <a:spcPct val="120000"/>
              </a:lnSpc>
              <a:spcBef>
                <a:spcPts val="300"/>
              </a:spcBef>
              <a:buNone/>
            </a:pPr>
            <a:r>
              <a:rPr lang="vi-VN" sz="2400" dirty="0"/>
              <a:t>      </a:t>
            </a:r>
            <a:r>
              <a:rPr lang="vi-VN" sz="2400" b="1" dirty="0">
                <a:solidFill>
                  <a:srgbClr val="FF0000"/>
                </a:solidFill>
              </a:rPr>
              <a:t>string</a:t>
            </a:r>
            <a:r>
              <a:rPr lang="vi-VN" sz="2400" dirty="0"/>
              <a:t> queryString = "</a:t>
            </a:r>
            <a:r>
              <a:rPr lang="vi-VN" sz="2400" dirty="0">
                <a:solidFill>
                  <a:srgbClr val="000099"/>
                </a:solidFill>
              </a:rPr>
              <a:t>SELECT TenDanhMuc, MoTa FROM Danhmuc</a:t>
            </a:r>
            <a:r>
              <a:rPr lang="vi-VN" sz="2400" dirty="0"/>
              <a:t>";</a:t>
            </a:r>
          </a:p>
          <a:p>
            <a:pPr marL="0" indent="0">
              <a:lnSpc>
                <a:spcPct val="120000"/>
              </a:lnSpc>
              <a:spcBef>
                <a:spcPts val="300"/>
              </a:spcBef>
              <a:buNone/>
            </a:pPr>
            <a:r>
              <a:rPr lang="vi-VN" sz="2400" dirty="0"/>
              <a:t>      </a:t>
            </a:r>
            <a:r>
              <a:rPr lang="vi-VN" sz="2400" b="1" dirty="0">
                <a:solidFill>
                  <a:srgbClr val="FF0000"/>
                </a:solidFill>
              </a:rPr>
              <a:t>using</a:t>
            </a:r>
            <a:r>
              <a:rPr lang="vi-VN" sz="2400" dirty="0"/>
              <a:t> (SqlCommand cmd = </a:t>
            </a:r>
            <a:r>
              <a:rPr lang="vi-VN" sz="2400" b="1" dirty="0">
                <a:solidFill>
                  <a:srgbClr val="FF0000"/>
                </a:solidFill>
              </a:rPr>
              <a:t>new</a:t>
            </a:r>
            <a:r>
              <a:rPr lang="vi-VN" sz="2400" dirty="0"/>
              <a:t> SqlCommand (queryString, connection)) {</a:t>
            </a:r>
          </a:p>
          <a:p>
            <a:pPr marL="0" indent="0">
              <a:lnSpc>
                <a:spcPct val="120000"/>
              </a:lnSpc>
              <a:spcBef>
                <a:spcPts val="300"/>
              </a:spcBef>
              <a:buNone/>
            </a:pPr>
            <a:r>
              <a:rPr lang="vi-VN" sz="2300" dirty="0">
                <a:solidFill>
                  <a:srgbClr val="005426"/>
                </a:solidFill>
              </a:rPr>
              <a:t>        </a:t>
            </a:r>
            <a:r>
              <a:rPr lang="vi-VN" sz="2300" b="1" dirty="0">
                <a:solidFill>
                  <a:srgbClr val="005426"/>
                </a:solidFill>
              </a:rPr>
              <a:t>// Mã sử dụng SqlCommand ở đây</a:t>
            </a:r>
          </a:p>
          <a:p>
            <a:pPr marL="0" indent="0">
              <a:lnSpc>
                <a:spcPct val="120000"/>
              </a:lnSpc>
              <a:spcBef>
                <a:spcPts val="300"/>
              </a:spcBef>
              <a:buNone/>
            </a:pPr>
            <a:r>
              <a:rPr lang="vi-VN" sz="2300" b="1" dirty="0">
                <a:solidFill>
                  <a:srgbClr val="005426"/>
                </a:solidFill>
              </a:rPr>
              <a:t>        // Thiết lập tham số cmd cmd.Parameters nếu cần thiết</a:t>
            </a:r>
          </a:p>
          <a:p>
            <a:pPr marL="0" indent="0">
              <a:lnSpc>
                <a:spcPct val="120000"/>
              </a:lnSpc>
              <a:spcBef>
                <a:spcPts val="300"/>
              </a:spcBef>
              <a:buNone/>
            </a:pPr>
            <a:r>
              <a:rPr lang="vi-VN" sz="2300" b="1" dirty="0">
                <a:solidFill>
                  <a:srgbClr val="005426"/>
                </a:solidFill>
              </a:rPr>
              <a:t>        // Thi hành lệnh  (như ) cmd.ExecuteReader(); ...</a:t>
            </a:r>
          </a:p>
          <a:p>
            <a:pPr marL="0" indent="0">
              <a:lnSpc>
                <a:spcPct val="120000"/>
              </a:lnSpc>
              <a:spcBef>
                <a:spcPts val="300"/>
              </a:spcBef>
              <a:buNone/>
            </a:pPr>
            <a:r>
              <a:rPr lang="vi-VN" sz="2400" dirty="0"/>
              <a:t>      }</a:t>
            </a:r>
          </a:p>
          <a:p>
            <a:pPr marL="0" indent="0">
              <a:lnSpc>
                <a:spcPct val="120000"/>
              </a:lnSpc>
              <a:spcBef>
                <a:spcPts val="300"/>
              </a:spcBef>
              <a:buNone/>
            </a:pPr>
            <a:r>
              <a:rPr lang="vi-VN" sz="2400" dirty="0"/>
              <a:t>      </a:t>
            </a:r>
            <a:r>
              <a:rPr lang="vi-VN" sz="2300" b="1" dirty="0">
                <a:solidFill>
                  <a:srgbClr val="005426"/>
                </a:solidFill>
              </a:rPr>
              <a:t>// Đóng kết nối khi không còn dùng</a:t>
            </a:r>
          </a:p>
          <a:p>
            <a:pPr marL="0" indent="0">
              <a:lnSpc>
                <a:spcPct val="120000"/>
              </a:lnSpc>
              <a:spcBef>
                <a:spcPts val="300"/>
              </a:spcBef>
              <a:buNone/>
            </a:pPr>
            <a:r>
              <a:rPr lang="vi-VN" sz="2400" dirty="0"/>
              <a:t>      connection.Close ();}}}</a:t>
            </a:r>
            <a:endParaRPr lang="en-US" dirty="0"/>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5</a:t>
            </a:fld>
            <a:endParaRPr lang="en-US"/>
          </a:p>
        </p:txBody>
      </p:sp>
    </p:spTree>
    <p:extLst>
      <p:ext uri="{BB962C8B-B14F-4D97-AF65-F5344CB8AC3E}">
        <p14:creationId xmlns:p14="http://schemas.microsoft.com/office/powerpoint/2010/main" val="2612162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t>SqlCommand trong C# Ado.net</a:t>
            </a:r>
          </a:p>
        </p:txBody>
      </p:sp>
      <p:sp>
        <p:nvSpPr>
          <p:cNvPr id="3" name="Content Placeholder 2"/>
          <p:cNvSpPr>
            <a:spLocks noGrp="1"/>
          </p:cNvSpPr>
          <p:nvPr>
            <p:ph idx="1"/>
          </p:nvPr>
        </p:nvSpPr>
        <p:spPr>
          <a:xfrm>
            <a:off x="162232" y="1204962"/>
            <a:ext cx="8353118" cy="4972001"/>
          </a:xfrm>
        </p:spPr>
        <p:txBody>
          <a:bodyPr>
            <a:noAutofit/>
          </a:bodyPr>
          <a:lstStyle/>
          <a:p>
            <a:pPr marL="0" indent="0">
              <a:lnSpc>
                <a:spcPct val="100000"/>
              </a:lnSpc>
              <a:spcBef>
                <a:spcPts val="600"/>
              </a:spcBef>
              <a:spcAft>
                <a:spcPts val="600"/>
              </a:spcAft>
              <a:buNone/>
            </a:pPr>
            <a:r>
              <a:rPr lang="vi-VN" sz="1800" dirty="0"/>
              <a:t>Thiết lập các tham số cho </a:t>
            </a:r>
            <a:r>
              <a:rPr lang="vi-VN" sz="1800" dirty="0">
                <a:solidFill>
                  <a:srgbClr val="000099"/>
                </a:solidFill>
              </a:rPr>
              <a:t>SqlCommmand</a:t>
            </a:r>
          </a:p>
          <a:p>
            <a:pPr marL="0" indent="0">
              <a:lnSpc>
                <a:spcPct val="100000"/>
              </a:lnSpc>
              <a:spcBef>
                <a:spcPts val="600"/>
              </a:spcBef>
              <a:spcAft>
                <a:spcPts val="600"/>
              </a:spcAft>
              <a:buNone/>
            </a:pPr>
            <a:r>
              <a:rPr lang="vi-VN" sz="1400" dirty="0"/>
              <a:t>Tham số trong chuỗi câu lệnh </a:t>
            </a:r>
            <a:r>
              <a:rPr lang="vi-VN" sz="1400" b="1" dirty="0"/>
              <a:t>SQL</a:t>
            </a:r>
            <a:r>
              <a:rPr lang="vi-VN" sz="1400" dirty="0"/>
              <a:t> ký hiệu là </a:t>
            </a:r>
            <a:r>
              <a:rPr lang="vi-VN" sz="1400" b="1" dirty="0">
                <a:solidFill>
                  <a:srgbClr val="FF0000"/>
                </a:solidFill>
              </a:rPr>
              <a:t>@tenthamso </a:t>
            </a:r>
            <a:endParaRPr lang="en-US" sz="1400" b="1" dirty="0">
              <a:solidFill>
                <a:srgbClr val="FF0000"/>
              </a:solidFill>
            </a:endParaRPr>
          </a:p>
          <a:p>
            <a:pPr marL="0" indent="0">
              <a:lnSpc>
                <a:spcPct val="100000"/>
              </a:lnSpc>
              <a:spcBef>
                <a:spcPts val="600"/>
              </a:spcBef>
              <a:spcAft>
                <a:spcPts val="600"/>
              </a:spcAft>
              <a:buNone/>
            </a:pPr>
            <a:r>
              <a:rPr lang="vi-VN" sz="1400" b="1" dirty="0"/>
              <a:t>ví dụ:</a:t>
            </a:r>
          </a:p>
          <a:p>
            <a:pPr marL="0" indent="0">
              <a:lnSpc>
                <a:spcPct val="100000"/>
              </a:lnSpc>
              <a:spcBef>
                <a:spcPts val="600"/>
              </a:spcBef>
              <a:spcAft>
                <a:spcPts val="600"/>
              </a:spcAft>
              <a:buNone/>
            </a:pPr>
            <a:r>
              <a:rPr lang="vi-VN" sz="1400" b="1" dirty="0">
                <a:solidFill>
                  <a:srgbClr val="FF0000"/>
                </a:solidFill>
              </a:rPr>
              <a:t>string</a:t>
            </a:r>
            <a:r>
              <a:rPr lang="vi-VN" sz="1400" dirty="0"/>
              <a:t> queryString =  "</a:t>
            </a:r>
            <a:r>
              <a:rPr lang="vi-VN" sz="1400" dirty="0">
                <a:solidFill>
                  <a:srgbClr val="000099"/>
                </a:solidFill>
              </a:rPr>
              <a:t>SELECT DanhmucID, TenDanhMuc, MoTa FROM Danhmuc where DanhmucID &gt; @DanhmucID</a:t>
            </a:r>
            <a:r>
              <a:rPr lang="vi-VN" sz="1400" dirty="0"/>
              <a:t>";</a:t>
            </a:r>
          </a:p>
          <a:p>
            <a:pPr marL="0" indent="0">
              <a:lnSpc>
                <a:spcPct val="100000"/>
              </a:lnSpc>
              <a:spcBef>
                <a:spcPts val="600"/>
              </a:spcBef>
              <a:spcAft>
                <a:spcPts val="600"/>
              </a:spcAft>
              <a:buNone/>
            </a:pPr>
            <a:r>
              <a:rPr lang="vi-VN" sz="1400" b="1" dirty="0">
                <a:solidFill>
                  <a:srgbClr val="000099"/>
                </a:solidFill>
              </a:rPr>
              <a:t>@DanhmucID</a:t>
            </a:r>
            <a:r>
              <a:rPr lang="vi-VN" sz="1400" dirty="0"/>
              <a:t>: Giá trị thực sự của tham số này trước khi chạy lệnh được đưa vào </a:t>
            </a:r>
            <a:r>
              <a:rPr lang="vi-VN" sz="1400" b="1" dirty="0"/>
              <a:t>SqlCommand</a:t>
            </a:r>
            <a:r>
              <a:rPr lang="vi-VN" sz="1400" dirty="0"/>
              <a:t> bằng</a:t>
            </a:r>
            <a:r>
              <a:rPr lang="en-US" sz="1400" dirty="0"/>
              <a:t> </a:t>
            </a:r>
            <a:r>
              <a:rPr lang="vi-VN" sz="1400" dirty="0"/>
              <a:t>phương thức </a:t>
            </a:r>
            <a:r>
              <a:rPr lang="en-US" sz="1400" dirty="0">
                <a:sym typeface="Wingdings" panose="05000000000000000000" pitchFamily="2" charset="2"/>
              </a:rPr>
              <a:t> </a:t>
            </a:r>
            <a:r>
              <a:rPr lang="vi-VN" sz="1400" dirty="0">
                <a:solidFill>
                  <a:srgbClr val="000099"/>
                </a:solidFill>
              </a:rPr>
              <a:t>Parameters.AddWithValue</a:t>
            </a:r>
          </a:p>
          <a:p>
            <a:pPr marL="0" indent="0">
              <a:lnSpc>
                <a:spcPct val="100000"/>
              </a:lnSpc>
              <a:spcBef>
                <a:spcPts val="600"/>
              </a:spcBef>
              <a:spcAft>
                <a:spcPts val="600"/>
              </a:spcAft>
              <a:buNone/>
            </a:pPr>
            <a:r>
              <a:rPr lang="vi-VN" sz="1400" b="1" dirty="0">
                <a:solidFill>
                  <a:srgbClr val="FF0000"/>
                </a:solidFill>
              </a:rPr>
              <a:t>string</a:t>
            </a:r>
            <a:r>
              <a:rPr lang="vi-VN" sz="1400" dirty="0"/>
              <a:t> queryString =  "</a:t>
            </a:r>
            <a:r>
              <a:rPr lang="vi-VN" sz="1400" dirty="0">
                <a:solidFill>
                  <a:srgbClr val="000099"/>
                </a:solidFill>
              </a:rPr>
              <a:t>SELECT DanhmucID, TenDanhMuc, MoTa FROM Danhmuc where DanhmucID &gt; @DanhmucID";</a:t>
            </a:r>
          </a:p>
          <a:p>
            <a:pPr marL="0" indent="0">
              <a:lnSpc>
                <a:spcPct val="100000"/>
              </a:lnSpc>
              <a:spcBef>
                <a:spcPts val="600"/>
              </a:spcBef>
              <a:spcAft>
                <a:spcPts val="600"/>
              </a:spcAft>
              <a:buNone/>
            </a:pPr>
            <a:r>
              <a:rPr lang="vi-VN" sz="1400" b="1" dirty="0">
                <a:solidFill>
                  <a:srgbClr val="FF0000"/>
                </a:solidFill>
              </a:rPr>
              <a:t>using </a:t>
            </a:r>
            <a:r>
              <a:rPr lang="vi-VN" sz="1400" dirty="0"/>
              <a:t>(SqlCommand cmd = connection.CreateCommand()) {</a:t>
            </a:r>
          </a:p>
          <a:p>
            <a:pPr marL="0" indent="0">
              <a:lnSpc>
                <a:spcPct val="100000"/>
              </a:lnSpc>
              <a:spcBef>
                <a:spcPts val="600"/>
              </a:spcBef>
              <a:spcAft>
                <a:spcPts val="600"/>
              </a:spcAft>
              <a:buNone/>
            </a:pPr>
            <a:r>
              <a:rPr lang="vi-VN" sz="1400" dirty="0"/>
              <a:t>    cmd.CommandText = queryString;</a:t>
            </a:r>
          </a:p>
          <a:p>
            <a:pPr marL="0" indent="0">
              <a:lnSpc>
                <a:spcPct val="100000"/>
              </a:lnSpc>
              <a:spcBef>
                <a:spcPts val="600"/>
              </a:spcBef>
              <a:spcAft>
                <a:spcPts val="600"/>
              </a:spcAft>
              <a:buNone/>
            </a:pPr>
            <a:r>
              <a:rPr lang="vi-VN" sz="1400" b="1" dirty="0">
                <a:solidFill>
                  <a:srgbClr val="005426"/>
                </a:solidFill>
              </a:rPr>
              <a:t>    // Thiết lập @DanhmucID = 5, có nghĩa câu lệnh thực sự sẽ là:</a:t>
            </a:r>
          </a:p>
          <a:p>
            <a:pPr marL="0" indent="0">
              <a:lnSpc>
                <a:spcPct val="100000"/>
              </a:lnSpc>
              <a:spcBef>
                <a:spcPts val="600"/>
              </a:spcBef>
              <a:spcAft>
                <a:spcPts val="600"/>
              </a:spcAft>
              <a:buNone/>
            </a:pPr>
            <a:r>
              <a:rPr lang="vi-VN" sz="1400" b="1" dirty="0">
                <a:solidFill>
                  <a:srgbClr val="005426"/>
                </a:solidFill>
              </a:rPr>
              <a:t>    // "SELECT DanhmucID, TenDanhMuc, MoTa FROM Danhmuc where DanhmucID &gt; &gt; 5"</a:t>
            </a:r>
          </a:p>
          <a:p>
            <a:pPr marL="0" indent="0">
              <a:lnSpc>
                <a:spcPct val="100000"/>
              </a:lnSpc>
              <a:spcBef>
                <a:spcPts val="600"/>
              </a:spcBef>
              <a:spcAft>
                <a:spcPts val="600"/>
              </a:spcAft>
              <a:buNone/>
            </a:pPr>
            <a:r>
              <a:rPr lang="vi-VN" sz="1400" dirty="0"/>
              <a:t>    cmd.Parameters.AddWithValue</a:t>
            </a:r>
            <a:r>
              <a:rPr lang="vi-VN" sz="1400" dirty="0">
                <a:solidFill>
                  <a:srgbClr val="000099"/>
                </a:solidFill>
              </a:rPr>
              <a:t>("@DanhmucID</a:t>
            </a:r>
            <a:r>
              <a:rPr lang="vi-VN" sz="1400" dirty="0"/>
              <a:t>", 5);</a:t>
            </a:r>
          </a:p>
          <a:p>
            <a:pPr marL="0" indent="0">
              <a:lnSpc>
                <a:spcPct val="100000"/>
              </a:lnSpc>
              <a:spcBef>
                <a:spcPts val="600"/>
              </a:spcBef>
              <a:spcAft>
                <a:spcPts val="600"/>
              </a:spcAft>
              <a:buNone/>
            </a:pPr>
            <a:r>
              <a:rPr lang="vi-VN" sz="1400" b="1" dirty="0">
                <a:solidFill>
                  <a:srgbClr val="005426"/>
                </a:solidFill>
              </a:rPr>
              <a:t>    // .. thực hiện lệnh ...</a:t>
            </a:r>
            <a:endParaRPr lang="en-US" sz="1400" b="1" dirty="0">
              <a:solidFill>
                <a:srgbClr val="005426"/>
              </a:solidFill>
            </a:endParaRPr>
          </a:p>
          <a:p>
            <a:pPr marL="0" indent="0">
              <a:lnSpc>
                <a:spcPct val="100000"/>
              </a:lnSpc>
              <a:spcBef>
                <a:spcPts val="600"/>
              </a:spcBef>
              <a:spcAft>
                <a:spcPts val="600"/>
              </a:spcAft>
              <a:buNone/>
            </a:pPr>
            <a:r>
              <a:rPr lang="vi-VN" sz="1400" dirty="0"/>
              <a:t>}</a:t>
            </a:r>
            <a:endParaRPr lang="en-US" sz="1800" dirty="0"/>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6</a:t>
            </a:fld>
            <a:endParaRPr lang="en-US"/>
          </a:p>
        </p:txBody>
      </p:sp>
    </p:spTree>
    <p:extLst>
      <p:ext uri="{BB962C8B-B14F-4D97-AF65-F5344CB8AC3E}">
        <p14:creationId xmlns:p14="http://schemas.microsoft.com/office/powerpoint/2010/main" val="2394284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t>SqlCommand trong C# Ado.net</a:t>
            </a:r>
          </a:p>
        </p:txBody>
      </p:sp>
      <p:sp>
        <p:nvSpPr>
          <p:cNvPr id="3" name="Content Placeholder 2"/>
          <p:cNvSpPr>
            <a:spLocks noGrp="1"/>
          </p:cNvSpPr>
          <p:nvPr>
            <p:ph idx="1"/>
          </p:nvPr>
        </p:nvSpPr>
        <p:spPr>
          <a:xfrm>
            <a:off x="162232" y="1204962"/>
            <a:ext cx="8353118" cy="4972001"/>
          </a:xfrm>
        </p:spPr>
        <p:txBody>
          <a:bodyPr>
            <a:normAutofit fontScale="62500" lnSpcReduction="20000"/>
          </a:bodyPr>
          <a:lstStyle/>
          <a:p>
            <a:pPr>
              <a:lnSpc>
                <a:spcPct val="120000"/>
              </a:lnSpc>
              <a:spcBef>
                <a:spcPts val="600"/>
              </a:spcBef>
              <a:spcAft>
                <a:spcPts val="600"/>
              </a:spcAft>
            </a:pPr>
            <a:r>
              <a:rPr lang="vi-VN" sz="2400" dirty="0"/>
              <a:t>Cũng có thể tạo ra đối tượng </a:t>
            </a:r>
            <a:r>
              <a:rPr lang="vi-VN" sz="2400" b="1" dirty="0"/>
              <a:t>SqlParameter</a:t>
            </a:r>
            <a:r>
              <a:rPr lang="vi-VN" sz="2400" dirty="0"/>
              <a:t> với tên tham số sau đó thêm vào bằng cách gọi </a:t>
            </a:r>
            <a:r>
              <a:rPr lang="vi-VN" sz="2400" dirty="0">
                <a:solidFill>
                  <a:srgbClr val="000099"/>
                </a:solidFill>
              </a:rPr>
              <a:t>Parameters.Add(DanhmucID)</a:t>
            </a:r>
          </a:p>
          <a:p>
            <a:pPr marL="0" indent="0">
              <a:lnSpc>
                <a:spcPct val="120000"/>
              </a:lnSpc>
              <a:spcBef>
                <a:spcPts val="600"/>
              </a:spcBef>
              <a:spcAft>
                <a:spcPts val="600"/>
              </a:spcAft>
              <a:buNone/>
            </a:pPr>
            <a:r>
              <a:rPr lang="vi-VN" sz="2400" b="1" dirty="0">
                <a:solidFill>
                  <a:srgbClr val="FF0000"/>
                </a:solidFill>
              </a:rPr>
              <a:t>string</a:t>
            </a:r>
            <a:r>
              <a:rPr lang="vi-VN" sz="2400" dirty="0"/>
              <a:t> queryString =  "</a:t>
            </a:r>
            <a:r>
              <a:rPr lang="vi-VN" sz="2400" dirty="0">
                <a:solidFill>
                  <a:srgbClr val="000099"/>
                </a:solidFill>
              </a:rPr>
              <a:t>SELECT DanhmucID, TenDanhMuc, MoTa FROM Danhmuc where DanhmucID &gt; @DanhmucID</a:t>
            </a:r>
            <a:r>
              <a:rPr lang="vi-VN" sz="2400" dirty="0"/>
              <a:t>";</a:t>
            </a:r>
          </a:p>
          <a:p>
            <a:pPr marL="0" indent="0">
              <a:lnSpc>
                <a:spcPct val="120000"/>
              </a:lnSpc>
              <a:spcBef>
                <a:spcPts val="600"/>
              </a:spcBef>
              <a:spcAft>
                <a:spcPts val="600"/>
              </a:spcAft>
              <a:buNone/>
            </a:pPr>
            <a:r>
              <a:rPr lang="vi-VN" sz="2400" b="1" dirty="0">
                <a:solidFill>
                  <a:srgbClr val="005426"/>
                </a:solidFill>
              </a:rPr>
              <a:t>// Tạo SqlParameter với tên tham số DanhmucID</a:t>
            </a:r>
          </a:p>
          <a:p>
            <a:pPr marL="0" indent="0">
              <a:lnSpc>
                <a:spcPct val="120000"/>
              </a:lnSpc>
              <a:spcBef>
                <a:spcPts val="600"/>
              </a:spcBef>
              <a:spcAft>
                <a:spcPts val="600"/>
              </a:spcAft>
              <a:buNone/>
            </a:pPr>
            <a:r>
              <a:rPr lang="vi-VN" sz="2400" dirty="0"/>
              <a:t>SqlParameter DanhmucID = new SqlParameter</a:t>
            </a:r>
            <a:r>
              <a:rPr lang="vi-VN" sz="2400" dirty="0">
                <a:solidFill>
                  <a:srgbClr val="000099"/>
                </a:solidFill>
              </a:rPr>
              <a:t>("@DanhmucID", SqlDbType.Int</a:t>
            </a:r>
            <a:r>
              <a:rPr lang="vi-VN" sz="2400" dirty="0"/>
              <a:t>);</a:t>
            </a:r>
          </a:p>
          <a:p>
            <a:pPr marL="0" indent="0">
              <a:lnSpc>
                <a:spcPct val="120000"/>
              </a:lnSpc>
              <a:spcBef>
                <a:spcPts val="600"/>
              </a:spcBef>
              <a:spcAft>
                <a:spcPts val="600"/>
              </a:spcAft>
              <a:buNone/>
            </a:pPr>
            <a:r>
              <a:rPr lang="vi-VN" sz="2400" dirty="0"/>
              <a:t>DanhmucID.Value = </a:t>
            </a:r>
            <a:r>
              <a:rPr lang="vi-VN" sz="2400" b="1" dirty="0">
                <a:solidFill>
                  <a:srgbClr val="FF0000"/>
                </a:solidFill>
              </a:rPr>
              <a:t>5</a:t>
            </a:r>
            <a:r>
              <a:rPr lang="vi-VN" sz="2400" dirty="0"/>
              <a:t>;</a:t>
            </a:r>
          </a:p>
          <a:p>
            <a:pPr marL="0" indent="0">
              <a:lnSpc>
                <a:spcPct val="120000"/>
              </a:lnSpc>
              <a:spcBef>
                <a:spcPts val="600"/>
              </a:spcBef>
              <a:spcAft>
                <a:spcPts val="600"/>
              </a:spcAft>
              <a:buNone/>
            </a:pPr>
            <a:r>
              <a:rPr lang="vi-VN" sz="2400" b="1" dirty="0">
                <a:solidFill>
                  <a:srgbClr val="FF0000"/>
                </a:solidFill>
              </a:rPr>
              <a:t>using</a:t>
            </a:r>
            <a:r>
              <a:rPr lang="vi-VN" sz="2400" dirty="0"/>
              <a:t> (SqlCommand cmd = connection.CreateCommand()) {</a:t>
            </a:r>
          </a:p>
          <a:p>
            <a:pPr marL="0" indent="0">
              <a:lnSpc>
                <a:spcPct val="120000"/>
              </a:lnSpc>
              <a:spcBef>
                <a:spcPts val="600"/>
              </a:spcBef>
              <a:spcAft>
                <a:spcPts val="600"/>
              </a:spcAft>
              <a:buNone/>
            </a:pPr>
            <a:r>
              <a:rPr lang="vi-VN" sz="2400" dirty="0"/>
              <a:t>    cmd.CommandText = queryString;</a:t>
            </a:r>
          </a:p>
          <a:p>
            <a:pPr marL="0" indent="0">
              <a:lnSpc>
                <a:spcPct val="120000"/>
              </a:lnSpc>
              <a:spcBef>
                <a:spcPts val="600"/>
              </a:spcBef>
              <a:spcAft>
                <a:spcPts val="600"/>
              </a:spcAft>
              <a:buNone/>
            </a:pPr>
            <a:r>
              <a:rPr lang="vi-VN" sz="2400" dirty="0"/>
              <a:t>    cmd.Parameters.Add(DanhmucID); </a:t>
            </a:r>
            <a:endParaRPr lang="en-US" sz="2400" dirty="0"/>
          </a:p>
          <a:p>
            <a:pPr marL="0" indent="0">
              <a:lnSpc>
                <a:spcPct val="120000"/>
              </a:lnSpc>
              <a:spcBef>
                <a:spcPts val="600"/>
              </a:spcBef>
              <a:spcAft>
                <a:spcPts val="600"/>
              </a:spcAft>
              <a:buNone/>
            </a:pPr>
            <a:r>
              <a:rPr lang="vi-VN" sz="2400" b="1" dirty="0">
                <a:solidFill>
                  <a:srgbClr val="005426"/>
                </a:solidFill>
              </a:rPr>
              <a:t>// Thêm tham số</a:t>
            </a:r>
          </a:p>
          <a:p>
            <a:pPr marL="0" indent="0">
              <a:lnSpc>
                <a:spcPct val="120000"/>
              </a:lnSpc>
              <a:spcBef>
                <a:spcPts val="600"/>
              </a:spcBef>
              <a:spcAft>
                <a:spcPts val="600"/>
              </a:spcAft>
              <a:buNone/>
            </a:pPr>
            <a:endParaRPr lang="vi-VN" sz="2400" b="1" dirty="0">
              <a:solidFill>
                <a:srgbClr val="005426"/>
              </a:solidFill>
            </a:endParaRPr>
          </a:p>
          <a:p>
            <a:pPr marL="0" indent="0">
              <a:lnSpc>
                <a:spcPct val="120000"/>
              </a:lnSpc>
              <a:spcBef>
                <a:spcPts val="600"/>
              </a:spcBef>
              <a:spcAft>
                <a:spcPts val="600"/>
              </a:spcAft>
              <a:buNone/>
            </a:pPr>
            <a:r>
              <a:rPr lang="vi-VN" sz="2400" b="1" dirty="0">
                <a:solidFill>
                  <a:srgbClr val="005426"/>
                </a:solidFill>
              </a:rPr>
              <a:t>    //.. thực hiện lệnh</a:t>
            </a:r>
          </a:p>
          <a:p>
            <a:pPr marL="0" indent="0">
              <a:lnSpc>
                <a:spcPct val="120000"/>
              </a:lnSpc>
              <a:spcBef>
                <a:spcPts val="600"/>
              </a:spcBef>
              <a:spcAft>
                <a:spcPts val="600"/>
              </a:spcAft>
              <a:buNone/>
            </a:pPr>
            <a:r>
              <a:rPr lang="vi-VN" sz="2400" dirty="0"/>
              <a:t>}</a:t>
            </a:r>
            <a:endParaRPr lang="en-US" dirty="0"/>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7</a:t>
            </a:fld>
            <a:endParaRPr lang="en-US"/>
          </a:p>
        </p:txBody>
      </p:sp>
    </p:spTree>
    <p:extLst>
      <p:ext uri="{BB962C8B-B14F-4D97-AF65-F5344CB8AC3E}">
        <p14:creationId xmlns:p14="http://schemas.microsoft.com/office/powerpoint/2010/main" val="2708177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t>SqlCommand trong C# Ado.net</a:t>
            </a:r>
          </a:p>
        </p:txBody>
      </p:sp>
      <p:sp>
        <p:nvSpPr>
          <p:cNvPr id="3" name="Content Placeholder 2"/>
          <p:cNvSpPr>
            <a:spLocks noGrp="1"/>
          </p:cNvSpPr>
          <p:nvPr>
            <p:ph idx="1"/>
          </p:nvPr>
        </p:nvSpPr>
        <p:spPr>
          <a:xfrm>
            <a:off x="162232" y="1204962"/>
            <a:ext cx="8353118" cy="4972001"/>
          </a:xfrm>
        </p:spPr>
        <p:txBody>
          <a:bodyPr>
            <a:normAutofit/>
          </a:bodyPr>
          <a:lstStyle/>
          <a:p>
            <a:pPr>
              <a:lnSpc>
                <a:spcPct val="100000"/>
              </a:lnSpc>
            </a:pPr>
            <a:r>
              <a:rPr lang="en-US" sz="2200" dirty="0" err="1"/>
              <a:t>Kết</a:t>
            </a:r>
            <a:r>
              <a:rPr lang="en-US" sz="2200" dirty="0"/>
              <a:t> </a:t>
            </a:r>
            <a:r>
              <a:rPr lang="en-US" sz="2200" dirty="0" err="1"/>
              <a:t>quả</a:t>
            </a:r>
            <a:r>
              <a:rPr lang="en-US" sz="2200" dirty="0"/>
              <a:t> </a:t>
            </a:r>
            <a:r>
              <a:rPr lang="en-US" sz="2200" dirty="0" err="1"/>
              <a:t>truy</a:t>
            </a:r>
            <a:r>
              <a:rPr lang="en-US" sz="2200" dirty="0"/>
              <a:t> </a:t>
            </a:r>
            <a:r>
              <a:rPr lang="en-US" sz="2200" dirty="0" err="1"/>
              <a:t>vấn</a:t>
            </a:r>
            <a:r>
              <a:rPr lang="en-US" sz="2200" dirty="0"/>
              <a:t> </a:t>
            </a:r>
            <a:r>
              <a:rPr lang="vi-VN" sz="2200" b="1" dirty="0"/>
              <a:t>SqlCommand</a:t>
            </a:r>
            <a:r>
              <a:rPr lang="en-US" sz="2200" b="1" dirty="0"/>
              <a:t>:</a:t>
            </a:r>
          </a:p>
          <a:p>
            <a:pPr>
              <a:lnSpc>
                <a:spcPct val="100000"/>
              </a:lnSpc>
            </a:pPr>
            <a:r>
              <a:rPr lang="vi-VN" sz="2200" dirty="0"/>
              <a:t>Có các phương thức khác nhau để thi hành </a:t>
            </a:r>
            <a:r>
              <a:rPr lang="vi-VN" sz="2200" b="1" dirty="0"/>
              <a:t>SqlCommand</a:t>
            </a:r>
            <a:r>
              <a:rPr lang="vi-VN" sz="2200" dirty="0"/>
              <a:t> tùy theo ngữ cảnh với mục đích khác nhau, gồm có các phương thức như:</a:t>
            </a:r>
          </a:p>
          <a:p>
            <a:pPr>
              <a:lnSpc>
                <a:spcPct val="100000"/>
              </a:lnSpc>
            </a:pPr>
            <a:r>
              <a:rPr lang="vi-VN" sz="2200" dirty="0">
                <a:solidFill>
                  <a:srgbClr val="000099"/>
                </a:solidFill>
              </a:rPr>
              <a:t>ExecuteNonQuery()</a:t>
            </a:r>
            <a:r>
              <a:rPr lang="vi-VN" sz="2200" dirty="0"/>
              <a:t> thi hành truy vấn - không cần trả về dữ liệu gì, phù hợp thực hiện các truy vấn như </a:t>
            </a:r>
            <a:r>
              <a:rPr lang="vi-VN" sz="2200" dirty="0">
                <a:solidFill>
                  <a:srgbClr val="FF0000"/>
                </a:solidFill>
              </a:rPr>
              <a:t>Update, Delete ...</a:t>
            </a:r>
          </a:p>
          <a:p>
            <a:pPr>
              <a:lnSpc>
                <a:spcPct val="100000"/>
              </a:lnSpc>
            </a:pPr>
            <a:r>
              <a:rPr lang="vi-VN" sz="2200" dirty="0">
                <a:solidFill>
                  <a:srgbClr val="000099"/>
                </a:solidFill>
              </a:rPr>
              <a:t>ExecuteReader()</a:t>
            </a:r>
            <a:r>
              <a:rPr lang="vi-VN" sz="2200" dirty="0"/>
              <a:t> thi hành lệnh - trả về đối tượng </a:t>
            </a:r>
            <a:r>
              <a:rPr lang="en-US" sz="2200" dirty="0"/>
              <a:t>interface</a:t>
            </a:r>
            <a:r>
              <a:rPr lang="vi-VN" sz="2200" dirty="0"/>
              <a:t> </a:t>
            </a:r>
            <a:r>
              <a:rPr lang="vi-VN" sz="2200" dirty="0">
                <a:solidFill>
                  <a:srgbClr val="000099"/>
                </a:solidFill>
              </a:rPr>
              <a:t>IDataReader</a:t>
            </a:r>
            <a:r>
              <a:rPr lang="vi-VN" sz="2200" dirty="0"/>
              <a:t> như </a:t>
            </a:r>
            <a:r>
              <a:rPr lang="vi-VN" sz="2200" dirty="0">
                <a:solidFill>
                  <a:srgbClr val="000099"/>
                </a:solidFill>
              </a:rPr>
              <a:t>SqlDataReader</a:t>
            </a:r>
            <a:r>
              <a:rPr lang="vi-VN" sz="2200" dirty="0"/>
              <a:t>, từ đó đọc được dữ liệu trả về</a:t>
            </a:r>
          </a:p>
          <a:p>
            <a:pPr>
              <a:lnSpc>
                <a:spcPct val="100000"/>
              </a:lnSpc>
            </a:pPr>
            <a:r>
              <a:rPr lang="vi-VN" sz="2200" dirty="0">
                <a:solidFill>
                  <a:srgbClr val="000099"/>
                </a:solidFill>
              </a:rPr>
              <a:t>ExecuteScalar()</a:t>
            </a:r>
            <a:r>
              <a:rPr lang="vi-VN" sz="2200" dirty="0"/>
              <a:t> thì hành và trả về một giá trị duy nhất - ở hàng đầu tiên, cột đầu tiên</a:t>
            </a:r>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8</a:t>
            </a:fld>
            <a:endParaRPr lang="en-US"/>
          </a:p>
        </p:txBody>
      </p:sp>
    </p:spTree>
    <p:extLst>
      <p:ext uri="{BB962C8B-B14F-4D97-AF65-F5344CB8AC3E}">
        <p14:creationId xmlns:p14="http://schemas.microsoft.com/office/powerpoint/2010/main" val="3922644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t>SqlCommand trong C# Ado.net</a:t>
            </a:r>
          </a:p>
        </p:txBody>
      </p:sp>
      <p:sp>
        <p:nvSpPr>
          <p:cNvPr id="3" name="Content Placeholder 2"/>
          <p:cNvSpPr>
            <a:spLocks noGrp="1"/>
          </p:cNvSpPr>
          <p:nvPr>
            <p:ph idx="1"/>
          </p:nvPr>
        </p:nvSpPr>
        <p:spPr>
          <a:xfrm>
            <a:off x="162232" y="1204962"/>
            <a:ext cx="8353118" cy="4972001"/>
          </a:xfrm>
        </p:spPr>
        <p:txBody>
          <a:bodyPr>
            <a:normAutofit/>
          </a:bodyPr>
          <a:lstStyle/>
          <a:p>
            <a:pPr>
              <a:lnSpc>
                <a:spcPct val="100000"/>
              </a:lnSpc>
              <a:spcBef>
                <a:spcPts val="600"/>
              </a:spcBef>
              <a:spcAft>
                <a:spcPts val="600"/>
              </a:spcAft>
            </a:pPr>
            <a:r>
              <a:rPr lang="vi-VN" sz="2400" dirty="0"/>
              <a:t>Thi hành </a:t>
            </a:r>
            <a:r>
              <a:rPr lang="vi-VN" sz="2400" b="1" dirty="0"/>
              <a:t>SqlCommand</a:t>
            </a:r>
            <a:r>
              <a:rPr lang="vi-VN" sz="2400" dirty="0"/>
              <a:t> bằng phương thức </a:t>
            </a:r>
            <a:r>
              <a:rPr lang="vi-VN" sz="2400" b="1" dirty="0"/>
              <a:t>ExecuteScalar</a:t>
            </a:r>
            <a:r>
              <a:rPr lang="vi-VN" sz="2400" dirty="0"/>
              <a:t>()</a:t>
            </a:r>
          </a:p>
          <a:p>
            <a:pPr>
              <a:lnSpc>
                <a:spcPct val="100000"/>
              </a:lnSpc>
              <a:spcBef>
                <a:spcPts val="600"/>
              </a:spcBef>
              <a:spcAft>
                <a:spcPts val="600"/>
              </a:spcAft>
            </a:pPr>
            <a:r>
              <a:rPr lang="vi-VN" sz="2400" dirty="0"/>
              <a:t>Nếu thi hành </a:t>
            </a:r>
            <a:r>
              <a:rPr lang="vi-VN" sz="2400" b="1" dirty="0"/>
              <a:t>SqlCommand</a:t>
            </a:r>
            <a:r>
              <a:rPr lang="vi-VN" sz="2400" dirty="0"/>
              <a:t> bằng phương thức </a:t>
            </a:r>
            <a:r>
              <a:rPr lang="vi-VN" sz="2400" b="1" dirty="0"/>
              <a:t>ExecuteScalar</a:t>
            </a:r>
            <a:r>
              <a:rPr lang="vi-VN" sz="2400" dirty="0"/>
              <a:t> thì nó sẽ thi hành câu lệnh SQL và trả về </a:t>
            </a:r>
            <a:r>
              <a:rPr lang="vi-VN" sz="2400" dirty="0">
                <a:solidFill>
                  <a:srgbClr val="FF0000"/>
                </a:solidFill>
              </a:rPr>
              <a:t>1 giá trị là cột đầu tiên của dòng đầu tiên</a:t>
            </a:r>
            <a:r>
              <a:rPr lang="vi-VN" sz="2400" dirty="0"/>
              <a:t>. </a:t>
            </a:r>
            <a:endParaRPr lang="en-US" sz="2400" dirty="0"/>
          </a:p>
          <a:p>
            <a:pPr marL="0" indent="0">
              <a:lnSpc>
                <a:spcPct val="100000"/>
              </a:lnSpc>
              <a:spcBef>
                <a:spcPts val="600"/>
              </a:spcBef>
              <a:spcAft>
                <a:spcPts val="600"/>
              </a:spcAft>
              <a:buNone/>
            </a:pPr>
            <a:r>
              <a:rPr lang="vi-VN" sz="2400" b="1" i="1" dirty="0">
                <a:solidFill>
                  <a:srgbClr val="000099"/>
                </a:solidFill>
              </a:rPr>
              <a:t>Lưu ý: </a:t>
            </a:r>
            <a:r>
              <a:rPr lang="vi-VN" sz="2400" i="1" dirty="0">
                <a:solidFill>
                  <a:srgbClr val="000099"/>
                </a:solidFill>
              </a:rPr>
              <a:t>giá trị có độ dài tối đa 2033 ký tự</a:t>
            </a:r>
            <a:endParaRPr lang="vi-VN" sz="2400" dirty="0">
              <a:solidFill>
                <a:srgbClr val="000099"/>
              </a:solidFill>
            </a:endParaRPr>
          </a:p>
          <a:p>
            <a:pPr>
              <a:lnSpc>
                <a:spcPct val="100000"/>
              </a:lnSpc>
              <a:spcBef>
                <a:spcPts val="600"/>
              </a:spcBef>
              <a:spcAft>
                <a:spcPts val="600"/>
              </a:spcAft>
            </a:pPr>
            <a:r>
              <a:rPr lang="vi-VN" sz="2400" dirty="0"/>
              <a:t>Ví dụ sau sẽ chèn một dòng mới vào bảng và trả về giá trị định danh của dòng mới chèn vào (</a:t>
            </a:r>
            <a:r>
              <a:rPr lang="vi-VN" sz="2400" dirty="0">
                <a:solidFill>
                  <a:srgbClr val="000099"/>
                </a:solidFill>
              </a:rPr>
              <a:t>ID</a:t>
            </a:r>
            <a:r>
              <a:rPr lang="vi-VN" sz="2400" dirty="0"/>
              <a:t>). Ở đây chèn một Shipper mới thông tin </a:t>
            </a:r>
            <a:r>
              <a:rPr lang="vi-VN" sz="2400" b="1" dirty="0"/>
              <a:t>HoTen</a:t>
            </a:r>
            <a:r>
              <a:rPr lang="vi-VN" sz="2400" dirty="0"/>
              <a:t> và </a:t>
            </a:r>
            <a:r>
              <a:rPr lang="vi-VN" sz="2400" b="1" dirty="0"/>
              <a:t>Sodienthoai</a:t>
            </a:r>
            <a:r>
              <a:rPr lang="vi-VN" sz="2400" dirty="0"/>
              <a:t> vào bảng </a:t>
            </a:r>
            <a:r>
              <a:rPr lang="vi-VN" sz="2400" b="1" dirty="0"/>
              <a:t>Shippers</a:t>
            </a:r>
            <a:endParaRPr lang="en-US" sz="2400" b="1" dirty="0"/>
          </a:p>
          <a:p>
            <a:pPr>
              <a:lnSpc>
                <a:spcPct val="100000"/>
              </a:lnSpc>
              <a:spcBef>
                <a:spcPts val="600"/>
              </a:spcBef>
              <a:spcAft>
                <a:spcPts val="600"/>
              </a:spcAft>
            </a:pPr>
            <a:r>
              <a:rPr lang="en-US" sz="2400" dirty="0" err="1"/>
              <a:t>Xét</a:t>
            </a:r>
            <a:r>
              <a:rPr lang="en-US" sz="2400" dirty="0"/>
              <a:t> </a:t>
            </a:r>
            <a:r>
              <a:rPr lang="en-US" sz="2400" dirty="0" err="1"/>
              <a:t>ví</a:t>
            </a:r>
            <a:r>
              <a:rPr lang="en-US" sz="2400" dirty="0"/>
              <a:t> </a:t>
            </a:r>
            <a:r>
              <a:rPr lang="en-US" sz="2400" dirty="0" err="1"/>
              <a:t>dụ</a:t>
            </a:r>
            <a:r>
              <a:rPr lang="en-US" sz="2400" dirty="0"/>
              <a:t> </a:t>
            </a:r>
            <a:r>
              <a:rPr lang="en-US" sz="2400" dirty="0" err="1"/>
              <a:t>dưới</a:t>
            </a:r>
            <a:r>
              <a:rPr lang="en-US" sz="2400" dirty="0"/>
              <a:t> </a:t>
            </a:r>
            <a:r>
              <a:rPr lang="en-US" sz="2400" dirty="0" err="1"/>
              <a:t>đây</a:t>
            </a:r>
            <a:r>
              <a:rPr lang="en-US" sz="2400" dirty="0"/>
              <a:t>:</a:t>
            </a:r>
            <a:endParaRPr lang="vi-VN" sz="2400" dirty="0"/>
          </a:p>
        </p:txBody>
      </p:sp>
      <p:sp>
        <p:nvSpPr>
          <p:cNvPr id="4" name="Date Placeholder 3"/>
          <p:cNvSpPr>
            <a:spLocks noGrp="1"/>
          </p:cNvSpPr>
          <p:nvPr>
            <p:ph type="dt" sz="half" idx="10"/>
          </p:nvPr>
        </p:nvSpPr>
        <p:spPr/>
        <p:txBody>
          <a:bodyPr/>
          <a:lstStyle/>
          <a:p>
            <a:r>
              <a:rPr lang="en-US"/>
              <a:t>01/08/2015</a:t>
            </a:r>
          </a:p>
        </p:txBody>
      </p:sp>
      <p:sp>
        <p:nvSpPr>
          <p:cNvPr id="5" name="Footer Placeholder 4"/>
          <p:cNvSpPr>
            <a:spLocks noGrp="1"/>
          </p:cNvSpPr>
          <p:nvPr>
            <p:ph type="ftr" sz="quarter" idx="11"/>
          </p:nvPr>
        </p:nvSpPr>
        <p:spPr/>
        <p:txBody>
          <a:bodyPr/>
          <a:lstStyle/>
          <a:p>
            <a:r>
              <a:rPr lang="en-US"/>
              <a:t>K. CNTT – ĐH NÔNG LÂM TP. HCM</a:t>
            </a:r>
          </a:p>
        </p:txBody>
      </p:sp>
      <p:sp>
        <p:nvSpPr>
          <p:cNvPr id="6" name="Slide Number Placeholder 5"/>
          <p:cNvSpPr>
            <a:spLocks noGrp="1"/>
          </p:cNvSpPr>
          <p:nvPr>
            <p:ph type="sldNum" sz="quarter" idx="12"/>
          </p:nvPr>
        </p:nvSpPr>
        <p:spPr/>
        <p:txBody>
          <a:bodyPr/>
          <a:lstStyle/>
          <a:p>
            <a:fld id="{24F35B47-AD10-4A8D-A4C2-2AAE6AC43D6F}" type="slidenum">
              <a:rPr lang="en-US" smtClean="0"/>
              <a:t>9</a:t>
            </a:fld>
            <a:endParaRPr lang="en-US"/>
          </a:p>
        </p:txBody>
      </p:sp>
    </p:spTree>
    <p:extLst>
      <p:ext uri="{BB962C8B-B14F-4D97-AF65-F5344CB8AC3E}">
        <p14:creationId xmlns:p14="http://schemas.microsoft.com/office/powerpoint/2010/main" val="129624239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1.0&quot;&gt;&lt;object type=&quot;1&quot; unique_id=&quot;10001&quot;&gt;&lt;object type=&quot;2&quot; unique_id=&quot;10002&quot;&gt;&lt;object type=&quot;3&quot; unique_id=&quot;10003&quot;&gt;&lt;property id=&quot;20148&quot; value=&quot;5&quot;/&gt;&lt;property id=&quot;20300&quot; value=&quot;Slide 1 - &amp;quot;C# (Tiếp theo)&amp;quot;&quot;/&gt;&lt;property id=&quot;20307&quot; value=&quot;256&quot;/&gt;&lt;/object&gt;&lt;object type=&quot;3&quot; unique_id=&quot;10004&quot;&gt;&lt;property id=&quot;20148&quot; value=&quot;5&quot;/&gt;&lt;property id=&quot;20300&quot; value=&quot;Slide 2 - &amp;quot;Nội dung chính&amp;quot;&quot;/&gt;&lt;property id=&quot;20307&quot; value=&quot;334&quot;/&gt;&lt;/object&gt;&lt;object type=&quot;3&quot; unique_id=&quot;10005&quot;&gt;&lt;property id=&quot;20148&quot; value=&quot;5&quot;/&gt;&lt;property id=&quot;20300&quot; value=&quot;Slide 3 - &amp;quot;File Stream trong C#&amp;quot;&quot;/&gt;&lt;property id=&quot;20307&quot; value=&quot;359&quot;/&gt;&lt;/object&gt;&lt;object type=&quot;3&quot; unique_id=&quot;10028&quot;&gt;&lt;property id=&quot;20148&quot; value=&quot;5&quot;/&gt;&lt;property id=&quot;20300&quot; value=&quot;Slide 18&quot;/&gt;&lt;property id=&quot;20307&quot; value=&quot;315&quot;/&gt;&lt;/object&gt;&lt;object type=&quot;3&quot; unique_id=&quot;10287&quot;&gt;&lt;property id=&quot;20148&quot; value=&quot;5&quot;/&gt;&lt;property id=&quot;20300&quot; value=&quot;Slide 4 - &amp;quot;File Stream trong C#&amp;quot;&quot;/&gt;&lt;property id=&quot;20307&quot; value=&quot;371&quot;/&gt;&lt;/object&gt;&lt;object type=&quot;3&quot; unique_id=&quot;10288&quot;&gt;&lt;property id=&quot;20148&quot; value=&quot;5&quot;/&gt;&lt;property id=&quot;20300&quot; value=&quot;Slide 5 - &amp;quot;File Stream trong C#&amp;quot;&quot;/&gt;&lt;property id=&quot;20307&quot; value=&quot;360&quot;/&gt;&lt;/object&gt;&lt;object type=&quot;3&quot; unique_id=&quot;10289&quot;&gt;&lt;property id=&quot;20148&quot; value=&quot;5&quot;/&gt;&lt;property id=&quot;20300&quot; value=&quot;Slide 6 - &amp;quot;File Stream trong C#&amp;quot;&quot;/&gt;&lt;property id=&quot;20307&quot; value=&quot;361&quot;/&gt;&lt;/object&gt;&lt;object type=&quot;3&quot; unique_id=&quot;10290&quot;&gt;&lt;property id=&quot;20148&quot; value=&quot;5&quot;/&gt;&lt;property id=&quot;20300&quot; value=&quot;Slide 7 - &amp;quot;File Stream trong C#&amp;quot;&quot;/&gt;&lt;property id=&quot;20307&quot; value=&quot;362&quot;/&gt;&lt;/object&gt;&lt;object type=&quot;3&quot; unique_id=&quot;10291&quot;&gt;&lt;property id=&quot;20148&quot; value=&quot;5&quot;/&gt;&lt;property id=&quot;20300&quot; value=&quot;Slide 8 - &amp;quot;File Stream trong C#&amp;quot;&quot;/&gt;&lt;property id=&quot;20307&quot; value=&quot;363&quot;/&gt;&lt;/object&gt;&lt;object type=&quot;3&quot; unique_id=&quot;10292&quot;&gt;&lt;property id=&quot;20148&quot; value=&quot;5&quot;/&gt;&lt;property id=&quot;20300&quot; value=&quot;Slide 11 - &amp;quot;File Stream trong C#&amp;quot;&quot;/&gt;&lt;property id=&quot;20307&quot; value=&quot;364&quot;/&gt;&lt;/object&gt;&lt;object type=&quot;3&quot; unique_id=&quot;10293&quot;&gt;&lt;property id=&quot;20148&quot; value=&quot;5&quot;/&gt;&lt;property id=&quot;20300&quot; value=&quot;Slide 12 - &amp;quot;File Stream trong C#&amp;quot;&quot;/&gt;&lt;property id=&quot;20307&quot; value=&quot;365&quot;/&gt;&lt;/object&gt;&lt;object type=&quot;3&quot; unique_id=&quot;10294&quot;&gt;&lt;property id=&quot;20148&quot; value=&quot;5&quot;/&gt;&lt;property id=&quot;20300&quot; value=&quot;Slide 13 - &amp;quot;File Stream trong C#&amp;quot;&quot;/&gt;&lt;property id=&quot;20307&quot; value=&quot;366&quot;/&gt;&lt;/object&gt;&lt;object type=&quot;3&quot; unique_id=&quot;10295&quot;&gt;&lt;property id=&quot;20148&quot; value=&quot;5&quot;/&gt;&lt;property id=&quot;20300&quot; value=&quot;Slide 14 - &amp;quot;File Stream trong C#&amp;quot;&quot;/&gt;&lt;property id=&quot;20307&quot; value=&quot;367&quot;/&gt;&lt;/object&gt;&lt;object type=&quot;3&quot; unique_id=&quot;10296&quot;&gt;&lt;property id=&quot;20148&quot; value=&quot;5&quot;/&gt;&lt;property id=&quot;20300&quot; value=&quot;Slide 15 - &amp;quot;File Stream trong C#&amp;quot;&quot;/&gt;&lt;property id=&quot;20307&quot; value=&quot;368&quot;/&gt;&lt;/object&gt;&lt;object type=&quot;3&quot; unique_id=&quot;10297&quot;&gt;&lt;property id=&quot;20148&quot; value=&quot;5&quot;/&gt;&lt;property id=&quot;20300&quot; value=&quot;Slide 16 - &amp;quot;File Stream trong C#&amp;quot;&quot;/&gt;&lt;property id=&quot;20307&quot; value=&quot;369&quot;/&gt;&lt;/object&gt;&lt;object type=&quot;3&quot; unique_id=&quot;10298&quot;&gt;&lt;property id=&quot;20148&quot; value=&quot;5&quot;/&gt;&lt;property id=&quot;20300&quot; value=&quot;Slide 17 - &amp;quot;File Stream trong C#&amp;quot;&quot;/&gt;&lt;property id=&quot;20307&quot; value=&quot;370&quot;/&gt;&lt;/object&gt;&lt;object type=&quot;3&quot; unique_id=&quot;10677&quot;&gt;&lt;property id=&quot;20148&quot; value=&quot;5&quot;/&gt;&lt;property id=&quot;20300&quot; value=&quot;Slide 9 - &amp;quot;File Stream trong C#&amp;quot;&quot;/&gt;&lt;property id=&quot;20307&quot; value=&quot;372&quot;/&gt;&lt;/object&gt;&lt;object type=&quot;3&quot; unique_id=&quot;10811&quot;&gt;&lt;property id=&quot;20148&quot; value=&quot;5&quot;/&gt;&lt;property id=&quot;20300&quot; value=&quot;Slide 10 - &amp;quot;File Stream trong C#&amp;quot;&quot;/&gt;&lt;property id=&quot;20307&quot; value=&quot;373&quot;/&gt;&lt;/object&gt;&lt;/object&gt;&lt;object type=&quot;8&quot; unique_id=&quot;10056&quot;&gt;&lt;/object&gt;&lt;/object&gt;&lt;/database&gt;"/>
  <p:tag name="SECTOMILLISECCONVERTED" val="1"/>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4971</TotalTime>
  <Words>3403</Words>
  <Application>Microsoft Office PowerPoint</Application>
  <PresentationFormat>On-screen Show (4:3)</PresentationFormat>
  <Paragraphs>351</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Tahoma</vt:lpstr>
      <vt:lpstr>Wingdings</vt:lpstr>
      <vt:lpstr>Office Theme</vt:lpstr>
      <vt:lpstr>C# (Tiếp theo)</vt:lpstr>
      <vt:lpstr>Nội dung bài cũ (tuần trước)</vt:lpstr>
      <vt:lpstr>Nội dung chính</vt:lpstr>
      <vt:lpstr>SqlCommand trong C# Ado.net</vt:lpstr>
      <vt:lpstr>SqlCommand trong C# Ado.net</vt:lpstr>
      <vt:lpstr>SqlCommand trong C# Ado.net</vt:lpstr>
      <vt:lpstr>SqlCommand trong C# Ado.net</vt:lpstr>
      <vt:lpstr>SqlCommand trong C# Ado.net</vt:lpstr>
      <vt:lpstr>SqlCommand trong C# Ado.net</vt:lpstr>
      <vt:lpstr>SqlCommand trong C# Ado.net</vt:lpstr>
      <vt:lpstr>SqlCommand trong C# Ado.net</vt:lpstr>
      <vt:lpstr>SqlCommand trong C# Ado.net</vt:lpstr>
      <vt:lpstr>SqlCommand trong C# Ado.net</vt:lpstr>
      <vt:lpstr>SqlCommand trong C# Ado.net</vt:lpstr>
      <vt:lpstr>SqlCommand trong C# Ado.net</vt:lpstr>
      <vt:lpstr>SqlCommand trong C# Ado.net</vt:lpstr>
      <vt:lpstr>SqlCommand trong C# Ado.net</vt:lpstr>
      <vt:lpstr>SqlCommand trong C# Ado.net</vt:lpstr>
      <vt:lpstr>Giới thiệu Entity Framework C#</vt:lpstr>
      <vt:lpstr>Giới thiệu Entity Framework C#</vt:lpstr>
      <vt:lpstr>Giới thiệu Entity Framework C#</vt:lpstr>
      <vt:lpstr>Giới thiệu Entity Framework C#</vt:lpstr>
      <vt:lpstr>Giới thiệu Entity Framework C#</vt:lpstr>
      <vt:lpstr>Giới thiệu Entity Framework C#</vt:lpstr>
      <vt:lpstr>Giới thiệu Entity Framework C#</vt:lpstr>
      <vt:lpstr>Giới thiệu Entity Framework C#</vt:lpstr>
      <vt:lpstr>Homework</vt:lpstr>
      <vt:lpstr>PowerPoint Presentation</vt:lpstr>
    </vt:vector>
  </TitlesOfParts>
  <Company>Unknown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long phan dinh</dc:creator>
  <cp:lastModifiedBy>Toàn Võ Tấn</cp:lastModifiedBy>
  <cp:revision>457</cp:revision>
  <dcterms:created xsi:type="dcterms:W3CDTF">2015-08-05T07:41:29Z</dcterms:created>
  <dcterms:modified xsi:type="dcterms:W3CDTF">2021-11-01T00:55:25Z</dcterms:modified>
</cp:coreProperties>
</file>