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95" r:id="rId3"/>
    <p:sldId id="418" r:id="rId4"/>
    <p:sldId id="419" r:id="rId5"/>
    <p:sldId id="420" r:id="rId6"/>
    <p:sldId id="421" r:id="rId7"/>
    <p:sldId id="422" r:id="rId8"/>
    <p:sldId id="423" r:id="rId9"/>
    <p:sldId id="426" r:id="rId10"/>
    <p:sldId id="425" r:id="rId11"/>
    <p:sldId id="424" r:id="rId12"/>
    <p:sldId id="427" r:id="rId13"/>
    <p:sldId id="428" r:id="rId14"/>
    <p:sldId id="429" r:id="rId15"/>
    <p:sldId id="430" r:id="rId16"/>
    <p:sldId id="431" r:id="rId17"/>
    <p:sldId id="433" r:id="rId18"/>
    <p:sldId id="31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426"/>
    <a:srgbClr val="000099"/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B6A7C-339D-4E70-857F-EECD628AE4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F954F4-4A23-48F0-98FA-CFB060468F6B}">
      <dgm:prSet phldrT="[Text]"/>
      <dgm:spPr>
        <a:solidFill>
          <a:srgbClr val="FF0000"/>
        </a:solidFill>
      </dgm:spPr>
      <dgm:t>
        <a:bodyPr/>
        <a:lstStyle/>
        <a:p>
          <a:r>
            <a:rPr lang="en-US" b="1"/>
            <a:t>Phần 1</a:t>
          </a:r>
        </a:p>
      </dgm:t>
    </dgm:pt>
    <dgm:pt modelId="{59D6B7FB-CD04-40DC-998E-57E351C2FD0C}" type="parTrans" cxnId="{6D3731EB-260A-41CE-867B-5C5360D3D006}">
      <dgm:prSet/>
      <dgm:spPr/>
      <dgm:t>
        <a:bodyPr/>
        <a:lstStyle/>
        <a:p>
          <a:endParaRPr lang="en-US"/>
        </a:p>
      </dgm:t>
    </dgm:pt>
    <dgm:pt modelId="{61C7596E-9B61-42CA-BD57-78EB428E154B}" type="sibTrans" cxnId="{6D3731EB-260A-41CE-867B-5C5360D3D006}">
      <dgm:prSet/>
      <dgm:spPr/>
      <dgm:t>
        <a:bodyPr/>
        <a:lstStyle/>
        <a:p>
          <a:endParaRPr lang="en-US"/>
        </a:p>
      </dgm:t>
    </dgm:pt>
    <dgm:pt modelId="{BE52BAE3-EB76-4F79-9220-D818E738B8F4}">
      <dgm:prSet phldrT="[Text]" custT="1"/>
      <dgm:spPr/>
      <dgm:t>
        <a:bodyPr/>
        <a:lstStyle/>
        <a:p>
          <a:r>
            <a:rPr lang="en-US" sz="3600" b="1" i="0">
              <a:latin typeface="+mj-lt"/>
              <a:ea typeface="Tahoma" pitchFamily="34" charset="0"/>
              <a:cs typeface="Tahoma" pitchFamily="34" charset="0"/>
            </a:rPr>
            <a:t>SqlCommand trong C# Ado.net</a:t>
          </a:r>
          <a:endParaRPr lang="en-US" sz="3600" b="1">
            <a:latin typeface="+mj-lt"/>
            <a:ea typeface="Tahoma" pitchFamily="34" charset="0"/>
            <a:cs typeface="Tahoma" pitchFamily="34" charset="0"/>
          </a:endParaRPr>
        </a:p>
      </dgm:t>
    </dgm:pt>
    <dgm:pt modelId="{5E97CDFD-5B62-4209-8A1C-48C72859063D}" type="parTrans" cxnId="{0EE5DB36-400D-44FD-8922-463ED63904A0}">
      <dgm:prSet/>
      <dgm:spPr/>
      <dgm:t>
        <a:bodyPr/>
        <a:lstStyle/>
        <a:p>
          <a:endParaRPr lang="en-US"/>
        </a:p>
      </dgm:t>
    </dgm:pt>
    <dgm:pt modelId="{5B8E0A76-A802-4DD9-B4D0-EF6133405D12}" type="sibTrans" cxnId="{0EE5DB36-400D-44FD-8922-463ED63904A0}">
      <dgm:prSet/>
      <dgm:spPr/>
      <dgm:t>
        <a:bodyPr/>
        <a:lstStyle/>
        <a:p>
          <a:endParaRPr lang="en-US"/>
        </a:p>
      </dgm:t>
    </dgm:pt>
    <dgm:pt modelId="{6068BB5E-AB68-46F4-9058-A00D954F22E0}">
      <dgm:prSet phldrT="[Text]"/>
      <dgm:spPr>
        <a:solidFill>
          <a:srgbClr val="FF0000"/>
        </a:solidFill>
      </dgm:spPr>
      <dgm:t>
        <a:bodyPr/>
        <a:lstStyle/>
        <a:p>
          <a:r>
            <a:rPr lang="en-US" b="1"/>
            <a:t>Phần 2</a:t>
          </a:r>
        </a:p>
      </dgm:t>
    </dgm:pt>
    <dgm:pt modelId="{6BF9626C-746F-4911-8EC8-5D7E9EEA47BC}" type="parTrans" cxnId="{528B3BEB-3A31-46B9-A166-4E9B88B23D40}">
      <dgm:prSet/>
      <dgm:spPr/>
      <dgm:t>
        <a:bodyPr/>
        <a:lstStyle/>
        <a:p>
          <a:endParaRPr lang="en-US"/>
        </a:p>
      </dgm:t>
    </dgm:pt>
    <dgm:pt modelId="{A0BBEA15-EE4A-495D-BDBB-8D91440135EE}" type="sibTrans" cxnId="{528B3BEB-3A31-46B9-A166-4E9B88B23D40}">
      <dgm:prSet/>
      <dgm:spPr/>
      <dgm:t>
        <a:bodyPr/>
        <a:lstStyle/>
        <a:p>
          <a:endParaRPr lang="en-US"/>
        </a:p>
      </dgm:t>
    </dgm:pt>
    <dgm:pt modelId="{0D6F01D3-ABA0-4589-A808-71C18BF69A59}">
      <dgm:prSet phldrT="[Text]" custT="1"/>
      <dgm:spPr/>
      <dgm:t>
        <a:bodyPr/>
        <a:lstStyle/>
        <a:p>
          <a:r>
            <a:rPr lang="en-US" sz="3600" b="1" i="0">
              <a:latin typeface="+mj-lt"/>
              <a:ea typeface="Tahoma" pitchFamily="34" charset="0"/>
              <a:cs typeface="Tahoma" pitchFamily="34" charset="0"/>
            </a:rPr>
            <a:t>Truy vấn dữ liệu trong C# Ado.net</a:t>
          </a:r>
          <a:endParaRPr lang="en-US" sz="3600" b="1">
            <a:latin typeface="+mj-lt"/>
            <a:ea typeface="Tahoma" pitchFamily="34" charset="0"/>
            <a:cs typeface="Tahoma" pitchFamily="34" charset="0"/>
          </a:endParaRPr>
        </a:p>
      </dgm:t>
    </dgm:pt>
    <dgm:pt modelId="{7B2AB673-1EE0-4E85-95E4-BC14B4BDBAE8}" type="parTrans" cxnId="{22574E6A-5D1A-4D6D-A1F7-9C45BF14713A}">
      <dgm:prSet/>
      <dgm:spPr/>
      <dgm:t>
        <a:bodyPr/>
        <a:lstStyle/>
        <a:p>
          <a:endParaRPr lang="en-US"/>
        </a:p>
      </dgm:t>
    </dgm:pt>
    <dgm:pt modelId="{255E87B6-69EB-417B-B19A-C0B301CAB16D}" type="sibTrans" cxnId="{22574E6A-5D1A-4D6D-A1F7-9C45BF14713A}">
      <dgm:prSet/>
      <dgm:spPr/>
      <dgm:t>
        <a:bodyPr/>
        <a:lstStyle/>
        <a:p>
          <a:endParaRPr lang="en-US"/>
        </a:p>
      </dgm:t>
    </dgm:pt>
    <dgm:pt modelId="{1D766650-19DA-41AD-B67D-5B942D6A30E6}">
      <dgm:prSet phldrT="[Text]"/>
      <dgm:spPr>
        <a:solidFill>
          <a:srgbClr val="FF0000"/>
        </a:solidFill>
      </dgm:spPr>
      <dgm:t>
        <a:bodyPr/>
        <a:lstStyle/>
        <a:p>
          <a:r>
            <a:rPr lang="en-US" b="1"/>
            <a:t>Phần 3	</a:t>
          </a:r>
        </a:p>
      </dgm:t>
    </dgm:pt>
    <dgm:pt modelId="{35DA734D-520C-4354-BE91-C05D5B44A2B1}" type="parTrans" cxnId="{EF5FA531-75A4-4E21-BA06-828B617155BD}">
      <dgm:prSet/>
      <dgm:spPr/>
      <dgm:t>
        <a:bodyPr/>
        <a:lstStyle/>
        <a:p>
          <a:endParaRPr lang="en-US"/>
        </a:p>
      </dgm:t>
    </dgm:pt>
    <dgm:pt modelId="{D8FE4A02-8645-4386-AFD4-BE0569C5CBA4}" type="sibTrans" cxnId="{EF5FA531-75A4-4E21-BA06-828B617155BD}">
      <dgm:prSet/>
      <dgm:spPr/>
      <dgm:t>
        <a:bodyPr/>
        <a:lstStyle/>
        <a:p>
          <a:endParaRPr lang="en-US"/>
        </a:p>
      </dgm:t>
    </dgm:pt>
    <dgm:pt modelId="{F646FBC3-3F1C-42EE-B1B4-C15DA5A1E8AD}">
      <dgm:prSet phldrT="[Text]" custT="1"/>
      <dgm:spPr/>
      <dgm:t>
        <a:bodyPr/>
        <a:lstStyle/>
        <a:p>
          <a:r>
            <a:rPr lang="en-US" sz="3600" b="1" i="0" dirty="0">
              <a:latin typeface="+mj-lt"/>
              <a:ea typeface="Tahoma" pitchFamily="34" charset="0"/>
              <a:cs typeface="Tahoma" pitchFamily="34" charset="0"/>
            </a:rPr>
            <a:t>Query </a:t>
          </a:r>
          <a:r>
            <a:rPr lang="en-US" sz="3600" b="1" i="0" dirty="0" err="1">
              <a:latin typeface="+mj-lt"/>
              <a:ea typeface="Tahoma" pitchFamily="34" charset="0"/>
              <a:cs typeface="Tahoma" pitchFamily="34" charset="0"/>
            </a:rPr>
            <a:t>hành</a:t>
          </a:r>
          <a:r>
            <a:rPr lang="en-US" sz="3600" b="1" i="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i="0" dirty="0" err="1">
              <a:latin typeface="+mj-lt"/>
              <a:ea typeface="Tahoma" pitchFamily="34" charset="0"/>
              <a:cs typeface="Tahoma" pitchFamily="34" charset="0"/>
            </a:rPr>
            <a:t>động</a:t>
          </a:r>
          <a:r>
            <a:rPr lang="en-US" sz="3600" b="1" i="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i="0" dirty="0" err="1">
              <a:latin typeface="+mj-lt"/>
              <a:ea typeface="Tahoma" pitchFamily="34" charset="0"/>
              <a:cs typeface="Tahoma" pitchFamily="34" charset="0"/>
            </a:rPr>
            <a:t>trong</a:t>
          </a:r>
          <a:r>
            <a:rPr lang="en-US" sz="3600" b="1" i="0" dirty="0">
              <a:latin typeface="+mj-lt"/>
              <a:ea typeface="Tahoma" pitchFamily="34" charset="0"/>
              <a:cs typeface="Tahoma" pitchFamily="34" charset="0"/>
            </a:rPr>
            <a:t> C# Ado.net</a:t>
          </a:r>
          <a:endParaRPr lang="en-US" sz="3600" b="1" dirty="0">
            <a:latin typeface="+mj-lt"/>
            <a:ea typeface="Tahoma" pitchFamily="34" charset="0"/>
            <a:cs typeface="Tahoma" pitchFamily="34" charset="0"/>
          </a:endParaRPr>
        </a:p>
      </dgm:t>
    </dgm:pt>
    <dgm:pt modelId="{B0A1EB60-C794-4FDD-B6F8-BECE3BD13D87}" type="parTrans" cxnId="{A92B6755-0696-400D-A725-14F7C6A89F51}">
      <dgm:prSet/>
      <dgm:spPr/>
      <dgm:t>
        <a:bodyPr/>
        <a:lstStyle/>
        <a:p>
          <a:endParaRPr lang="en-US"/>
        </a:p>
      </dgm:t>
    </dgm:pt>
    <dgm:pt modelId="{887C346F-7580-472A-81AB-010C47CF5C64}" type="sibTrans" cxnId="{A92B6755-0696-400D-A725-14F7C6A89F51}">
      <dgm:prSet/>
      <dgm:spPr/>
      <dgm:t>
        <a:bodyPr/>
        <a:lstStyle/>
        <a:p>
          <a:endParaRPr lang="en-US"/>
        </a:p>
      </dgm:t>
    </dgm:pt>
    <dgm:pt modelId="{78501F28-7137-4771-B795-A5C928A6ABEC}">
      <dgm:prSet/>
      <dgm:spPr>
        <a:solidFill>
          <a:srgbClr val="FF0000"/>
        </a:solidFill>
      </dgm:spPr>
      <dgm:t>
        <a:bodyPr/>
        <a:lstStyle/>
        <a:p>
          <a:r>
            <a:rPr lang="en-US" b="1"/>
            <a:t>Phần 4</a:t>
          </a:r>
        </a:p>
      </dgm:t>
    </dgm:pt>
    <dgm:pt modelId="{0F04876A-A8A5-4BC6-8F34-575F92E87EDC}" type="parTrans" cxnId="{7C034773-1CB4-4300-90C1-B536D15F1FE2}">
      <dgm:prSet/>
      <dgm:spPr/>
      <dgm:t>
        <a:bodyPr/>
        <a:lstStyle/>
        <a:p>
          <a:endParaRPr lang="en-US"/>
        </a:p>
      </dgm:t>
    </dgm:pt>
    <dgm:pt modelId="{E34203FB-C003-411D-89E3-A856CB911732}" type="sibTrans" cxnId="{7C034773-1CB4-4300-90C1-B536D15F1FE2}">
      <dgm:prSet/>
      <dgm:spPr/>
      <dgm:t>
        <a:bodyPr/>
        <a:lstStyle/>
        <a:p>
          <a:endParaRPr lang="en-US"/>
        </a:p>
      </dgm:t>
    </dgm:pt>
    <dgm:pt modelId="{26E4B084-FDFB-4FA0-A317-B5496C18C33E}">
      <dgm:prSet custT="1"/>
      <dgm:spPr/>
      <dgm:t>
        <a:bodyPr/>
        <a:lstStyle/>
        <a:p>
          <a:r>
            <a:rPr lang="en-US" sz="3600" b="1" i="0" dirty="0" err="1">
              <a:latin typeface="Calibri Light (Headings)"/>
            </a:rPr>
            <a:t>Giới</a:t>
          </a:r>
          <a:r>
            <a:rPr lang="en-US" sz="3600" b="1" i="0" dirty="0">
              <a:latin typeface="Calibri Light (Headings)"/>
            </a:rPr>
            <a:t> </a:t>
          </a:r>
          <a:r>
            <a:rPr lang="en-US" sz="3600" b="1" i="0" dirty="0" err="1">
              <a:latin typeface="Calibri Light (Headings)"/>
            </a:rPr>
            <a:t>thiệu</a:t>
          </a:r>
          <a:r>
            <a:rPr lang="en-US" sz="3600" b="1" i="0" dirty="0">
              <a:latin typeface="Calibri Light (Headings)"/>
            </a:rPr>
            <a:t> Entity Framework C#</a:t>
          </a:r>
          <a:endParaRPr lang="en-US" sz="3600" b="1" dirty="0">
            <a:latin typeface="Calibri Light (Headings)"/>
            <a:ea typeface="Tahoma" pitchFamily="34" charset="0"/>
            <a:cs typeface="Tahoma" pitchFamily="34" charset="0"/>
          </a:endParaRPr>
        </a:p>
      </dgm:t>
    </dgm:pt>
    <dgm:pt modelId="{30CE0262-7A31-49BF-9F41-49CFC49C4660}" type="parTrans" cxnId="{0DA563B1-0123-4339-BFBC-B0F084BBF8D4}">
      <dgm:prSet/>
      <dgm:spPr/>
      <dgm:t>
        <a:bodyPr/>
        <a:lstStyle/>
        <a:p>
          <a:endParaRPr lang="en-US"/>
        </a:p>
      </dgm:t>
    </dgm:pt>
    <dgm:pt modelId="{98160E51-F073-45F5-8A54-939F311A5507}" type="sibTrans" cxnId="{0DA563B1-0123-4339-BFBC-B0F084BBF8D4}">
      <dgm:prSet/>
      <dgm:spPr/>
      <dgm:t>
        <a:bodyPr/>
        <a:lstStyle/>
        <a:p>
          <a:endParaRPr lang="en-US"/>
        </a:p>
      </dgm:t>
    </dgm:pt>
    <dgm:pt modelId="{06BD7BDE-529C-4B16-B144-9BEAF18BA0B8}" type="pres">
      <dgm:prSet presAssocID="{324B6A7C-339D-4E70-857F-EECD628AE478}" presName="linearFlow" presStyleCnt="0">
        <dgm:presLayoutVars>
          <dgm:dir/>
          <dgm:animLvl val="lvl"/>
          <dgm:resizeHandles val="exact"/>
        </dgm:presLayoutVars>
      </dgm:prSet>
      <dgm:spPr/>
    </dgm:pt>
    <dgm:pt modelId="{ADF21E2C-3709-4FCA-924A-1064DE3C00A5}" type="pres">
      <dgm:prSet presAssocID="{44F954F4-4A23-48F0-98FA-CFB060468F6B}" presName="composite" presStyleCnt="0"/>
      <dgm:spPr/>
    </dgm:pt>
    <dgm:pt modelId="{9BEF06F8-CFA3-4595-AAA5-E6FB54F37EF2}" type="pres">
      <dgm:prSet presAssocID="{44F954F4-4A23-48F0-98FA-CFB060468F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2A2C7C-EB38-4738-83C4-EFCE4AB2AD4F}" type="pres">
      <dgm:prSet presAssocID="{44F954F4-4A23-48F0-98FA-CFB060468F6B}" presName="descendantText" presStyleLbl="alignAcc1" presStyleIdx="0" presStyleCnt="4">
        <dgm:presLayoutVars>
          <dgm:bulletEnabled val="1"/>
        </dgm:presLayoutVars>
      </dgm:prSet>
      <dgm:spPr/>
    </dgm:pt>
    <dgm:pt modelId="{D046476D-6FF8-4D45-9152-80EA9BBBEC2D}" type="pres">
      <dgm:prSet presAssocID="{61C7596E-9B61-42CA-BD57-78EB428E154B}" presName="sp" presStyleCnt="0"/>
      <dgm:spPr/>
    </dgm:pt>
    <dgm:pt modelId="{63B322BD-1D8F-4341-8376-91B388C69C5F}" type="pres">
      <dgm:prSet presAssocID="{6068BB5E-AB68-46F4-9058-A00D954F22E0}" presName="composite" presStyleCnt="0"/>
      <dgm:spPr/>
    </dgm:pt>
    <dgm:pt modelId="{25732199-3294-4080-AB50-166C9451AED5}" type="pres">
      <dgm:prSet presAssocID="{6068BB5E-AB68-46F4-9058-A00D954F22E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B5DB738-CD00-4E25-A69C-FBD9AD605FC3}" type="pres">
      <dgm:prSet presAssocID="{6068BB5E-AB68-46F4-9058-A00D954F22E0}" presName="descendantText" presStyleLbl="alignAcc1" presStyleIdx="1" presStyleCnt="4">
        <dgm:presLayoutVars>
          <dgm:bulletEnabled val="1"/>
        </dgm:presLayoutVars>
      </dgm:prSet>
      <dgm:spPr/>
    </dgm:pt>
    <dgm:pt modelId="{B205C81D-AEA1-455B-8D88-24EC6DA5765A}" type="pres">
      <dgm:prSet presAssocID="{A0BBEA15-EE4A-495D-BDBB-8D91440135EE}" presName="sp" presStyleCnt="0"/>
      <dgm:spPr/>
    </dgm:pt>
    <dgm:pt modelId="{9E0C21AC-0AED-4C3A-99B1-D254346621E7}" type="pres">
      <dgm:prSet presAssocID="{1D766650-19DA-41AD-B67D-5B942D6A30E6}" presName="composite" presStyleCnt="0"/>
      <dgm:spPr/>
    </dgm:pt>
    <dgm:pt modelId="{E4FC38B0-60B4-4244-B247-7AFED18C9B3C}" type="pres">
      <dgm:prSet presAssocID="{1D766650-19DA-41AD-B67D-5B942D6A30E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697DD8D-885D-4A2D-8793-567D963E9DA2}" type="pres">
      <dgm:prSet presAssocID="{1D766650-19DA-41AD-B67D-5B942D6A30E6}" presName="descendantText" presStyleLbl="alignAcc1" presStyleIdx="2" presStyleCnt="4">
        <dgm:presLayoutVars>
          <dgm:bulletEnabled val="1"/>
        </dgm:presLayoutVars>
      </dgm:prSet>
      <dgm:spPr/>
    </dgm:pt>
    <dgm:pt modelId="{0642FD33-20E9-4A61-8DF7-A276148D2339}" type="pres">
      <dgm:prSet presAssocID="{D8FE4A02-8645-4386-AFD4-BE0569C5CBA4}" presName="sp" presStyleCnt="0"/>
      <dgm:spPr/>
    </dgm:pt>
    <dgm:pt modelId="{D83C16AC-3045-49A6-9258-26936761B3FC}" type="pres">
      <dgm:prSet presAssocID="{78501F28-7137-4771-B795-A5C928A6ABEC}" presName="composite" presStyleCnt="0"/>
      <dgm:spPr/>
    </dgm:pt>
    <dgm:pt modelId="{8A91508E-EDBB-4042-A223-15D81C4C6D0F}" type="pres">
      <dgm:prSet presAssocID="{78501F28-7137-4771-B795-A5C928A6AB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FF5256C-FF36-4F75-94EC-18B340AADFDE}" type="pres">
      <dgm:prSet presAssocID="{78501F28-7137-4771-B795-A5C928A6AB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CDAC610-BDAE-47C6-A261-5359E213991B}" type="presOf" srcId="{6068BB5E-AB68-46F4-9058-A00D954F22E0}" destId="{25732199-3294-4080-AB50-166C9451AED5}" srcOrd="0" destOrd="0" presId="urn:microsoft.com/office/officeart/2005/8/layout/chevron2"/>
    <dgm:cxn modelId="{E32CC624-DCE6-4CD1-B90B-EF5633FA9943}" type="presOf" srcId="{78501F28-7137-4771-B795-A5C928A6ABEC}" destId="{8A91508E-EDBB-4042-A223-15D81C4C6D0F}" srcOrd="0" destOrd="0" presId="urn:microsoft.com/office/officeart/2005/8/layout/chevron2"/>
    <dgm:cxn modelId="{EF5FA531-75A4-4E21-BA06-828B617155BD}" srcId="{324B6A7C-339D-4E70-857F-EECD628AE478}" destId="{1D766650-19DA-41AD-B67D-5B942D6A30E6}" srcOrd="2" destOrd="0" parTransId="{35DA734D-520C-4354-BE91-C05D5B44A2B1}" sibTransId="{D8FE4A02-8645-4386-AFD4-BE0569C5CBA4}"/>
    <dgm:cxn modelId="{0EE5DB36-400D-44FD-8922-463ED63904A0}" srcId="{44F954F4-4A23-48F0-98FA-CFB060468F6B}" destId="{BE52BAE3-EB76-4F79-9220-D818E738B8F4}" srcOrd="0" destOrd="0" parTransId="{5E97CDFD-5B62-4209-8A1C-48C72859063D}" sibTransId="{5B8E0A76-A802-4DD9-B4D0-EF6133405D12}"/>
    <dgm:cxn modelId="{494EC73A-2EBE-41DC-9B0A-30B4DEC49AFA}" type="presOf" srcId="{F646FBC3-3F1C-42EE-B1B4-C15DA5A1E8AD}" destId="{F697DD8D-885D-4A2D-8793-567D963E9DA2}" srcOrd="0" destOrd="0" presId="urn:microsoft.com/office/officeart/2005/8/layout/chevron2"/>
    <dgm:cxn modelId="{14041068-A823-4349-9C9F-BC0100194AD7}" type="presOf" srcId="{44F954F4-4A23-48F0-98FA-CFB060468F6B}" destId="{9BEF06F8-CFA3-4595-AAA5-E6FB54F37EF2}" srcOrd="0" destOrd="0" presId="urn:microsoft.com/office/officeart/2005/8/layout/chevron2"/>
    <dgm:cxn modelId="{22574E6A-5D1A-4D6D-A1F7-9C45BF14713A}" srcId="{6068BB5E-AB68-46F4-9058-A00D954F22E0}" destId="{0D6F01D3-ABA0-4589-A808-71C18BF69A59}" srcOrd="0" destOrd="0" parTransId="{7B2AB673-1EE0-4E85-95E4-BC14B4BDBAE8}" sibTransId="{255E87B6-69EB-417B-B19A-C0B301CAB16D}"/>
    <dgm:cxn modelId="{7C034773-1CB4-4300-90C1-B536D15F1FE2}" srcId="{324B6A7C-339D-4E70-857F-EECD628AE478}" destId="{78501F28-7137-4771-B795-A5C928A6ABEC}" srcOrd="3" destOrd="0" parTransId="{0F04876A-A8A5-4BC6-8F34-575F92E87EDC}" sibTransId="{E34203FB-C003-411D-89E3-A856CB911732}"/>
    <dgm:cxn modelId="{A92B6755-0696-400D-A725-14F7C6A89F51}" srcId="{1D766650-19DA-41AD-B67D-5B942D6A30E6}" destId="{F646FBC3-3F1C-42EE-B1B4-C15DA5A1E8AD}" srcOrd="0" destOrd="0" parTransId="{B0A1EB60-C794-4FDD-B6F8-BECE3BD13D87}" sibTransId="{887C346F-7580-472A-81AB-010C47CF5C64}"/>
    <dgm:cxn modelId="{3B9A1989-280C-4EB5-82F7-AE26A937A2E6}" type="presOf" srcId="{324B6A7C-339D-4E70-857F-EECD628AE478}" destId="{06BD7BDE-529C-4B16-B144-9BEAF18BA0B8}" srcOrd="0" destOrd="0" presId="urn:microsoft.com/office/officeart/2005/8/layout/chevron2"/>
    <dgm:cxn modelId="{0DA563B1-0123-4339-BFBC-B0F084BBF8D4}" srcId="{78501F28-7137-4771-B795-A5C928A6ABEC}" destId="{26E4B084-FDFB-4FA0-A317-B5496C18C33E}" srcOrd="0" destOrd="0" parTransId="{30CE0262-7A31-49BF-9F41-49CFC49C4660}" sibTransId="{98160E51-F073-45F5-8A54-939F311A5507}"/>
    <dgm:cxn modelId="{2E01DDB1-45DF-4AB1-B70F-042FC59811E1}" type="presOf" srcId="{26E4B084-FDFB-4FA0-A317-B5496C18C33E}" destId="{BFF5256C-FF36-4F75-94EC-18B340AADFDE}" srcOrd="0" destOrd="0" presId="urn:microsoft.com/office/officeart/2005/8/layout/chevron2"/>
    <dgm:cxn modelId="{189A96C0-E4DE-4906-9327-62075E0AE0BF}" type="presOf" srcId="{BE52BAE3-EB76-4F79-9220-D818E738B8F4}" destId="{692A2C7C-EB38-4738-83C4-EFCE4AB2AD4F}" srcOrd="0" destOrd="0" presId="urn:microsoft.com/office/officeart/2005/8/layout/chevron2"/>
    <dgm:cxn modelId="{92D0C4D0-43C9-4122-81A9-13ED5AAD399D}" type="presOf" srcId="{1D766650-19DA-41AD-B67D-5B942D6A30E6}" destId="{E4FC38B0-60B4-4244-B247-7AFED18C9B3C}" srcOrd="0" destOrd="0" presId="urn:microsoft.com/office/officeart/2005/8/layout/chevron2"/>
    <dgm:cxn modelId="{6D3731EB-260A-41CE-867B-5C5360D3D006}" srcId="{324B6A7C-339D-4E70-857F-EECD628AE478}" destId="{44F954F4-4A23-48F0-98FA-CFB060468F6B}" srcOrd="0" destOrd="0" parTransId="{59D6B7FB-CD04-40DC-998E-57E351C2FD0C}" sibTransId="{61C7596E-9B61-42CA-BD57-78EB428E154B}"/>
    <dgm:cxn modelId="{528B3BEB-3A31-46B9-A166-4E9B88B23D40}" srcId="{324B6A7C-339D-4E70-857F-EECD628AE478}" destId="{6068BB5E-AB68-46F4-9058-A00D954F22E0}" srcOrd="1" destOrd="0" parTransId="{6BF9626C-746F-4911-8EC8-5D7E9EEA47BC}" sibTransId="{A0BBEA15-EE4A-495D-BDBB-8D91440135EE}"/>
    <dgm:cxn modelId="{0E6D3DEC-3937-4613-83AD-97EA1E897E43}" type="presOf" srcId="{0D6F01D3-ABA0-4589-A808-71C18BF69A59}" destId="{1B5DB738-CD00-4E25-A69C-FBD9AD605FC3}" srcOrd="0" destOrd="0" presId="urn:microsoft.com/office/officeart/2005/8/layout/chevron2"/>
    <dgm:cxn modelId="{8CA5B33C-8021-496C-BBC6-68493C4DD74A}" type="presParOf" srcId="{06BD7BDE-529C-4B16-B144-9BEAF18BA0B8}" destId="{ADF21E2C-3709-4FCA-924A-1064DE3C00A5}" srcOrd="0" destOrd="0" presId="urn:microsoft.com/office/officeart/2005/8/layout/chevron2"/>
    <dgm:cxn modelId="{FFFD4B7B-51A9-4BE1-8CA6-9A0E9203B699}" type="presParOf" srcId="{ADF21E2C-3709-4FCA-924A-1064DE3C00A5}" destId="{9BEF06F8-CFA3-4595-AAA5-E6FB54F37EF2}" srcOrd="0" destOrd="0" presId="urn:microsoft.com/office/officeart/2005/8/layout/chevron2"/>
    <dgm:cxn modelId="{8E858797-E01A-43F0-AC40-FC4DD4A2A06F}" type="presParOf" srcId="{ADF21E2C-3709-4FCA-924A-1064DE3C00A5}" destId="{692A2C7C-EB38-4738-83C4-EFCE4AB2AD4F}" srcOrd="1" destOrd="0" presId="urn:microsoft.com/office/officeart/2005/8/layout/chevron2"/>
    <dgm:cxn modelId="{E2881F7F-B1B6-4955-95DA-5BD9E4666A3B}" type="presParOf" srcId="{06BD7BDE-529C-4B16-B144-9BEAF18BA0B8}" destId="{D046476D-6FF8-4D45-9152-80EA9BBBEC2D}" srcOrd="1" destOrd="0" presId="urn:microsoft.com/office/officeart/2005/8/layout/chevron2"/>
    <dgm:cxn modelId="{6892AA54-9FF3-4574-A7DC-EE4B2FF1CAAE}" type="presParOf" srcId="{06BD7BDE-529C-4B16-B144-9BEAF18BA0B8}" destId="{63B322BD-1D8F-4341-8376-91B388C69C5F}" srcOrd="2" destOrd="0" presId="urn:microsoft.com/office/officeart/2005/8/layout/chevron2"/>
    <dgm:cxn modelId="{705A19E1-F083-4E13-A92A-A206D8A67EAB}" type="presParOf" srcId="{63B322BD-1D8F-4341-8376-91B388C69C5F}" destId="{25732199-3294-4080-AB50-166C9451AED5}" srcOrd="0" destOrd="0" presId="urn:microsoft.com/office/officeart/2005/8/layout/chevron2"/>
    <dgm:cxn modelId="{8D2B65F0-8B0C-4811-B850-DF29778125A0}" type="presParOf" srcId="{63B322BD-1D8F-4341-8376-91B388C69C5F}" destId="{1B5DB738-CD00-4E25-A69C-FBD9AD605FC3}" srcOrd="1" destOrd="0" presId="urn:microsoft.com/office/officeart/2005/8/layout/chevron2"/>
    <dgm:cxn modelId="{CAF6EC89-67FE-48D5-8BB8-372D2BC52A6B}" type="presParOf" srcId="{06BD7BDE-529C-4B16-B144-9BEAF18BA0B8}" destId="{B205C81D-AEA1-455B-8D88-24EC6DA5765A}" srcOrd="3" destOrd="0" presId="urn:microsoft.com/office/officeart/2005/8/layout/chevron2"/>
    <dgm:cxn modelId="{62C4EF29-4EE0-4352-9656-D090D367434D}" type="presParOf" srcId="{06BD7BDE-529C-4B16-B144-9BEAF18BA0B8}" destId="{9E0C21AC-0AED-4C3A-99B1-D254346621E7}" srcOrd="4" destOrd="0" presId="urn:microsoft.com/office/officeart/2005/8/layout/chevron2"/>
    <dgm:cxn modelId="{29909758-9322-4CE7-9D34-B303D32B6202}" type="presParOf" srcId="{9E0C21AC-0AED-4C3A-99B1-D254346621E7}" destId="{E4FC38B0-60B4-4244-B247-7AFED18C9B3C}" srcOrd="0" destOrd="0" presId="urn:microsoft.com/office/officeart/2005/8/layout/chevron2"/>
    <dgm:cxn modelId="{FDD727BB-8153-4F16-A0FF-6726289ABCFF}" type="presParOf" srcId="{9E0C21AC-0AED-4C3A-99B1-D254346621E7}" destId="{F697DD8D-885D-4A2D-8793-567D963E9DA2}" srcOrd="1" destOrd="0" presId="urn:microsoft.com/office/officeart/2005/8/layout/chevron2"/>
    <dgm:cxn modelId="{3882A901-1902-4752-B4EC-943CFC191388}" type="presParOf" srcId="{06BD7BDE-529C-4B16-B144-9BEAF18BA0B8}" destId="{0642FD33-20E9-4A61-8DF7-A276148D2339}" srcOrd="5" destOrd="0" presId="urn:microsoft.com/office/officeart/2005/8/layout/chevron2"/>
    <dgm:cxn modelId="{E9EC15CB-C386-4DC3-B25E-3CF7FAA26327}" type="presParOf" srcId="{06BD7BDE-529C-4B16-B144-9BEAF18BA0B8}" destId="{D83C16AC-3045-49A6-9258-26936761B3FC}" srcOrd="6" destOrd="0" presId="urn:microsoft.com/office/officeart/2005/8/layout/chevron2"/>
    <dgm:cxn modelId="{97466730-0F6A-4C8C-82F4-6D5BA78DD437}" type="presParOf" srcId="{D83C16AC-3045-49A6-9258-26936761B3FC}" destId="{8A91508E-EDBB-4042-A223-15D81C4C6D0F}" srcOrd="0" destOrd="0" presId="urn:microsoft.com/office/officeart/2005/8/layout/chevron2"/>
    <dgm:cxn modelId="{E8BB73DB-9C4B-4F95-8A9C-5B50774D081A}" type="presParOf" srcId="{D83C16AC-3045-49A6-9258-26936761B3FC}" destId="{BFF5256C-FF36-4F75-94EC-18B340AADF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B6A7C-339D-4E70-857F-EECD628AE4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8BB5E-AB68-46F4-9058-A00D954F22E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err="1"/>
            <a:t>Phần</a:t>
          </a:r>
          <a:r>
            <a:rPr lang="en-US" b="1" dirty="0"/>
            <a:t> 1</a:t>
          </a:r>
        </a:p>
      </dgm:t>
    </dgm:pt>
    <dgm:pt modelId="{6BF9626C-746F-4911-8EC8-5D7E9EEA47BC}" type="parTrans" cxnId="{528B3BEB-3A31-46B9-A166-4E9B88B23D40}">
      <dgm:prSet/>
      <dgm:spPr/>
      <dgm:t>
        <a:bodyPr/>
        <a:lstStyle/>
        <a:p>
          <a:endParaRPr lang="en-US"/>
        </a:p>
      </dgm:t>
    </dgm:pt>
    <dgm:pt modelId="{A0BBEA15-EE4A-495D-BDBB-8D91440135EE}" type="sibTrans" cxnId="{528B3BEB-3A31-46B9-A166-4E9B88B23D40}">
      <dgm:prSet/>
      <dgm:spPr/>
      <dgm:t>
        <a:bodyPr/>
        <a:lstStyle/>
        <a:p>
          <a:endParaRPr lang="en-US"/>
        </a:p>
      </dgm:t>
    </dgm:pt>
    <dgm:pt modelId="{0D6F01D3-ABA0-4589-A808-71C18BF69A59}">
      <dgm:prSet phldrT="[Text]" custT="1"/>
      <dgm:spPr/>
      <dgm:t>
        <a:bodyPr/>
        <a:lstStyle/>
        <a:p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Tìm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hiểu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về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truy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vấn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dirty="0" err="1">
              <a:latin typeface="+mj-lt"/>
              <a:ea typeface="Tahoma" pitchFamily="34" charset="0"/>
              <a:cs typeface="Tahoma" pitchFamily="34" charset="0"/>
            </a:rPr>
            <a:t>LinQ</a:t>
          </a:r>
          <a:r>
            <a:rPr lang="en-US" sz="3600" b="1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dirty="0"/>
            <a:t>Language Integrated Query (</a:t>
          </a:r>
          <a:r>
            <a:rPr lang="en-US" sz="3600" dirty="0" err="1"/>
            <a:t>ngôn</a:t>
          </a:r>
          <a:r>
            <a:rPr lang="en-US" sz="3600" dirty="0"/>
            <a:t> </a:t>
          </a:r>
          <a:r>
            <a:rPr lang="en-US" sz="3600" dirty="0" err="1"/>
            <a:t>ngữ</a:t>
          </a:r>
          <a:r>
            <a:rPr lang="en-US" sz="3600" dirty="0"/>
            <a:t> </a:t>
          </a:r>
          <a:r>
            <a:rPr lang="en-US" sz="3600" dirty="0" err="1"/>
            <a:t>truy</a:t>
          </a:r>
          <a:r>
            <a:rPr lang="en-US" sz="3600" dirty="0"/>
            <a:t> </a:t>
          </a:r>
          <a:r>
            <a:rPr lang="en-US" sz="3600" dirty="0" err="1"/>
            <a:t>vấn</a:t>
          </a:r>
          <a:r>
            <a:rPr lang="en-US" sz="3600" dirty="0"/>
            <a:t> </a:t>
          </a:r>
          <a:r>
            <a:rPr lang="en-US" sz="3600" dirty="0" err="1"/>
            <a:t>tích</a:t>
          </a:r>
          <a:r>
            <a:rPr lang="en-US" sz="3600" dirty="0"/>
            <a:t> </a:t>
          </a:r>
          <a:r>
            <a:rPr lang="en-US" sz="3600" dirty="0" err="1"/>
            <a:t>hợp</a:t>
          </a:r>
          <a:r>
            <a:rPr lang="en-US" sz="3600" dirty="0"/>
            <a:t>)</a:t>
          </a:r>
          <a:r>
            <a:rPr lang="en-US" sz="3600" b="1" i="0" dirty="0">
              <a:solidFill>
                <a:srgbClr val="333333"/>
              </a:solidFill>
              <a:effectLst/>
              <a:latin typeface="Muli"/>
            </a:rPr>
            <a:t> </a:t>
          </a:r>
          <a:endParaRPr lang="en-US" sz="3600" b="1" dirty="0">
            <a:latin typeface="+mj-lt"/>
            <a:ea typeface="Tahoma" pitchFamily="34" charset="0"/>
            <a:cs typeface="Tahoma" pitchFamily="34" charset="0"/>
          </a:endParaRPr>
        </a:p>
      </dgm:t>
    </dgm:pt>
    <dgm:pt modelId="{7B2AB673-1EE0-4E85-95E4-BC14B4BDBAE8}" type="parTrans" cxnId="{22574E6A-5D1A-4D6D-A1F7-9C45BF14713A}">
      <dgm:prSet/>
      <dgm:spPr/>
      <dgm:t>
        <a:bodyPr/>
        <a:lstStyle/>
        <a:p>
          <a:endParaRPr lang="en-US"/>
        </a:p>
      </dgm:t>
    </dgm:pt>
    <dgm:pt modelId="{255E87B6-69EB-417B-B19A-C0B301CAB16D}" type="sibTrans" cxnId="{22574E6A-5D1A-4D6D-A1F7-9C45BF14713A}">
      <dgm:prSet/>
      <dgm:spPr/>
      <dgm:t>
        <a:bodyPr/>
        <a:lstStyle/>
        <a:p>
          <a:endParaRPr lang="en-US"/>
        </a:p>
      </dgm:t>
    </dgm:pt>
    <dgm:pt modelId="{1D766650-19DA-41AD-B67D-5B942D6A30E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2	</a:t>
          </a:r>
        </a:p>
      </dgm:t>
    </dgm:pt>
    <dgm:pt modelId="{35DA734D-520C-4354-BE91-C05D5B44A2B1}" type="parTrans" cxnId="{EF5FA531-75A4-4E21-BA06-828B617155BD}">
      <dgm:prSet/>
      <dgm:spPr/>
      <dgm:t>
        <a:bodyPr/>
        <a:lstStyle/>
        <a:p>
          <a:endParaRPr lang="en-US"/>
        </a:p>
      </dgm:t>
    </dgm:pt>
    <dgm:pt modelId="{D8FE4A02-8645-4386-AFD4-BE0569C5CBA4}" type="sibTrans" cxnId="{EF5FA531-75A4-4E21-BA06-828B617155BD}">
      <dgm:prSet/>
      <dgm:spPr/>
      <dgm:t>
        <a:bodyPr/>
        <a:lstStyle/>
        <a:p>
          <a:endParaRPr lang="en-US"/>
        </a:p>
      </dgm:t>
    </dgm:pt>
    <dgm:pt modelId="{F646FBC3-3F1C-42EE-B1B4-C15DA5A1E8AD}">
      <dgm:prSet phldrT="[Text]" custT="1"/>
      <dgm:spPr/>
      <dgm:t>
        <a:bodyPr/>
        <a:lstStyle/>
        <a:p>
          <a:r>
            <a:rPr lang="en-US" sz="3600" b="1" i="0">
              <a:latin typeface="+mj-lt"/>
              <a:ea typeface="Tahoma" pitchFamily="34" charset="0"/>
              <a:cs typeface="Tahoma" pitchFamily="34" charset="0"/>
            </a:rPr>
            <a:t>Query hành động trong EF Core</a:t>
          </a:r>
          <a:endParaRPr lang="en-US" sz="3600" b="1">
            <a:latin typeface="+mj-lt"/>
            <a:ea typeface="Tahoma" pitchFamily="34" charset="0"/>
            <a:cs typeface="Tahoma" pitchFamily="34" charset="0"/>
          </a:endParaRPr>
        </a:p>
      </dgm:t>
    </dgm:pt>
    <dgm:pt modelId="{B0A1EB60-C794-4FDD-B6F8-BECE3BD13D87}" type="parTrans" cxnId="{A92B6755-0696-400D-A725-14F7C6A89F51}">
      <dgm:prSet/>
      <dgm:spPr/>
      <dgm:t>
        <a:bodyPr/>
        <a:lstStyle/>
        <a:p>
          <a:endParaRPr lang="en-US"/>
        </a:p>
      </dgm:t>
    </dgm:pt>
    <dgm:pt modelId="{887C346F-7580-472A-81AB-010C47CF5C64}" type="sibTrans" cxnId="{A92B6755-0696-400D-A725-14F7C6A89F51}">
      <dgm:prSet/>
      <dgm:spPr/>
      <dgm:t>
        <a:bodyPr/>
        <a:lstStyle/>
        <a:p>
          <a:endParaRPr lang="en-US"/>
        </a:p>
      </dgm:t>
    </dgm:pt>
    <dgm:pt modelId="{06BD7BDE-529C-4B16-B144-9BEAF18BA0B8}" type="pres">
      <dgm:prSet presAssocID="{324B6A7C-339D-4E70-857F-EECD628AE478}" presName="linearFlow" presStyleCnt="0">
        <dgm:presLayoutVars>
          <dgm:dir/>
          <dgm:animLvl val="lvl"/>
          <dgm:resizeHandles val="exact"/>
        </dgm:presLayoutVars>
      </dgm:prSet>
      <dgm:spPr/>
    </dgm:pt>
    <dgm:pt modelId="{63B322BD-1D8F-4341-8376-91B388C69C5F}" type="pres">
      <dgm:prSet presAssocID="{6068BB5E-AB68-46F4-9058-A00D954F22E0}" presName="composite" presStyleCnt="0"/>
      <dgm:spPr/>
    </dgm:pt>
    <dgm:pt modelId="{25732199-3294-4080-AB50-166C9451AED5}" type="pres">
      <dgm:prSet presAssocID="{6068BB5E-AB68-46F4-9058-A00D954F22E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B5DB738-CD00-4E25-A69C-FBD9AD605FC3}" type="pres">
      <dgm:prSet presAssocID="{6068BB5E-AB68-46F4-9058-A00D954F22E0}" presName="descendantText" presStyleLbl="alignAcc1" presStyleIdx="0" presStyleCnt="2" custScaleY="144427">
        <dgm:presLayoutVars>
          <dgm:bulletEnabled val="1"/>
        </dgm:presLayoutVars>
      </dgm:prSet>
      <dgm:spPr/>
    </dgm:pt>
    <dgm:pt modelId="{B205C81D-AEA1-455B-8D88-24EC6DA5765A}" type="pres">
      <dgm:prSet presAssocID="{A0BBEA15-EE4A-495D-BDBB-8D91440135EE}" presName="sp" presStyleCnt="0"/>
      <dgm:spPr/>
    </dgm:pt>
    <dgm:pt modelId="{9E0C21AC-0AED-4C3A-99B1-D254346621E7}" type="pres">
      <dgm:prSet presAssocID="{1D766650-19DA-41AD-B67D-5B942D6A30E6}" presName="composite" presStyleCnt="0"/>
      <dgm:spPr/>
    </dgm:pt>
    <dgm:pt modelId="{E4FC38B0-60B4-4244-B247-7AFED18C9B3C}" type="pres">
      <dgm:prSet presAssocID="{1D766650-19DA-41AD-B67D-5B942D6A30E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697DD8D-885D-4A2D-8793-567D963E9DA2}" type="pres">
      <dgm:prSet presAssocID="{1D766650-19DA-41AD-B67D-5B942D6A30E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A45A508-960B-4C7D-8CE5-A3CDBE2767BB}" type="presOf" srcId="{6068BB5E-AB68-46F4-9058-A00D954F22E0}" destId="{25732199-3294-4080-AB50-166C9451AED5}" srcOrd="0" destOrd="0" presId="urn:microsoft.com/office/officeart/2005/8/layout/chevron2"/>
    <dgm:cxn modelId="{77D2362D-FD9E-43F5-88BB-821FDFFF9212}" type="presOf" srcId="{1D766650-19DA-41AD-B67D-5B942D6A30E6}" destId="{E4FC38B0-60B4-4244-B247-7AFED18C9B3C}" srcOrd="0" destOrd="0" presId="urn:microsoft.com/office/officeart/2005/8/layout/chevron2"/>
    <dgm:cxn modelId="{EF5FA531-75A4-4E21-BA06-828B617155BD}" srcId="{324B6A7C-339D-4E70-857F-EECD628AE478}" destId="{1D766650-19DA-41AD-B67D-5B942D6A30E6}" srcOrd="1" destOrd="0" parTransId="{35DA734D-520C-4354-BE91-C05D5B44A2B1}" sibTransId="{D8FE4A02-8645-4386-AFD4-BE0569C5CBA4}"/>
    <dgm:cxn modelId="{22574E6A-5D1A-4D6D-A1F7-9C45BF14713A}" srcId="{6068BB5E-AB68-46F4-9058-A00D954F22E0}" destId="{0D6F01D3-ABA0-4589-A808-71C18BF69A59}" srcOrd="0" destOrd="0" parTransId="{7B2AB673-1EE0-4E85-95E4-BC14B4BDBAE8}" sibTransId="{255E87B6-69EB-417B-B19A-C0B301CAB16D}"/>
    <dgm:cxn modelId="{D81FC46D-DBAD-4E2E-A1F1-BB7146DB7DC3}" type="presOf" srcId="{F646FBC3-3F1C-42EE-B1B4-C15DA5A1E8AD}" destId="{F697DD8D-885D-4A2D-8793-567D963E9DA2}" srcOrd="0" destOrd="0" presId="urn:microsoft.com/office/officeart/2005/8/layout/chevron2"/>
    <dgm:cxn modelId="{A92B6755-0696-400D-A725-14F7C6A89F51}" srcId="{1D766650-19DA-41AD-B67D-5B942D6A30E6}" destId="{F646FBC3-3F1C-42EE-B1B4-C15DA5A1E8AD}" srcOrd="0" destOrd="0" parTransId="{B0A1EB60-C794-4FDD-B6F8-BECE3BD13D87}" sibTransId="{887C346F-7580-472A-81AB-010C47CF5C64}"/>
    <dgm:cxn modelId="{B64336A4-DCF1-4616-AEDC-1D142399DD1F}" type="presOf" srcId="{324B6A7C-339D-4E70-857F-EECD628AE478}" destId="{06BD7BDE-529C-4B16-B144-9BEAF18BA0B8}" srcOrd="0" destOrd="0" presId="urn:microsoft.com/office/officeart/2005/8/layout/chevron2"/>
    <dgm:cxn modelId="{EE2B42B0-8F3B-44C1-B133-1ED92EE1FC86}" type="presOf" srcId="{0D6F01D3-ABA0-4589-A808-71C18BF69A59}" destId="{1B5DB738-CD00-4E25-A69C-FBD9AD605FC3}" srcOrd="0" destOrd="0" presId="urn:microsoft.com/office/officeart/2005/8/layout/chevron2"/>
    <dgm:cxn modelId="{528B3BEB-3A31-46B9-A166-4E9B88B23D40}" srcId="{324B6A7C-339D-4E70-857F-EECD628AE478}" destId="{6068BB5E-AB68-46F4-9058-A00D954F22E0}" srcOrd="0" destOrd="0" parTransId="{6BF9626C-746F-4911-8EC8-5D7E9EEA47BC}" sibTransId="{A0BBEA15-EE4A-495D-BDBB-8D91440135EE}"/>
    <dgm:cxn modelId="{998E30A6-F077-409C-BFB6-ADE0C6CBFCFA}" type="presParOf" srcId="{06BD7BDE-529C-4B16-B144-9BEAF18BA0B8}" destId="{63B322BD-1D8F-4341-8376-91B388C69C5F}" srcOrd="0" destOrd="0" presId="urn:microsoft.com/office/officeart/2005/8/layout/chevron2"/>
    <dgm:cxn modelId="{81DFDB96-8CB8-4A48-AEA4-DEF0BE2E7E12}" type="presParOf" srcId="{63B322BD-1D8F-4341-8376-91B388C69C5F}" destId="{25732199-3294-4080-AB50-166C9451AED5}" srcOrd="0" destOrd="0" presId="urn:microsoft.com/office/officeart/2005/8/layout/chevron2"/>
    <dgm:cxn modelId="{4EA8BF4E-3324-41B3-83BE-7BF675C10A12}" type="presParOf" srcId="{63B322BD-1D8F-4341-8376-91B388C69C5F}" destId="{1B5DB738-CD00-4E25-A69C-FBD9AD605FC3}" srcOrd="1" destOrd="0" presId="urn:microsoft.com/office/officeart/2005/8/layout/chevron2"/>
    <dgm:cxn modelId="{9C791879-18C9-4FF4-AD31-51532A6F3FDC}" type="presParOf" srcId="{06BD7BDE-529C-4B16-B144-9BEAF18BA0B8}" destId="{B205C81D-AEA1-455B-8D88-24EC6DA5765A}" srcOrd="1" destOrd="0" presId="urn:microsoft.com/office/officeart/2005/8/layout/chevron2"/>
    <dgm:cxn modelId="{79CE1FD9-8425-4B54-BD6E-FFF4E9F02E12}" type="presParOf" srcId="{06BD7BDE-529C-4B16-B144-9BEAF18BA0B8}" destId="{9E0C21AC-0AED-4C3A-99B1-D254346621E7}" srcOrd="2" destOrd="0" presId="urn:microsoft.com/office/officeart/2005/8/layout/chevron2"/>
    <dgm:cxn modelId="{C63DE8FD-3616-4AD6-B6BE-06C81CE56963}" type="presParOf" srcId="{9E0C21AC-0AED-4C3A-99B1-D254346621E7}" destId="{E4FC38B0-60B4-4244-B247-7AFED18C9B3C}" srcOrd="0" destOrd="0" presId="urn:microsoft.com/office/officeart/2005/8/layout/chevron2"/>
    <dgm:cxn modelId="{B64B9136-967F-4E46-89E3-430F5AA95F1A}" type="presParOf" srcId="{9E0C21AC-0AED-4C3A-99B1-D254346621E7}" destId="{F697DD8D-885D-4A2D-8793-567D963E9D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06F8-CFA3-4595-AAA5-E6FB54F37EF2}">
      <dsp:nvSpPr>
        <dsp:cNvPr id="0" name=""/>
        <dsp:cNvSpPr/>
      </dsp:nvSpPr>
      <dsp:spPr>
        <a:xfrm rot="5400000">
          <a:off x="-202839" y="202876"/>
          <a:ext cx="1352261" cy="946583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1</a:t>
          </a:r>
        </a:p>
      </dsp:txBody>
      <dsp:txXfrm rot="-5400000">
        <a:off x="1" y="473329"/>
        <a:ext cx="946583" cy="405678"/>
      </dsp:txXfrm>
    </dsp:sp>
    <dsp:sp modelId="{692A2C7C-EB38-4738-83C4-EFCE4AB2AD4F}">
      <dsp:nvSpPr>
        <dsp:cNvPr id="0" name=""/>
        <dsp:cNvSpPr/>
      </dsp:nvSpPr>
      <dsp:spPr>
        <a:xfrm rot="5400000">
          <a:off x="3977156" y="-3030536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>
              <a:latin typeface="+mj-lt"/>
              <a:ea typeface="Tahoma" pitchFamily="34" charset="0"/>
              <a:cs typeface="Tahoma" pitchFamily="34" charset="0"/>
            </a:rPr>
            <a:t>SqlCommand trong C# Ado.net</a:t>
          </a:r>
          <a:endParaRPr lang="en-US" sz="3600" b="1" kern="1200">
            <a:latin typeface="+mj-lt"/>
            <a:ea typeface="Tahoma" pitchFamily="34" charset="0"/>
            <a:cs typeface="Tahoma" pitchFamily="34" charset="0"/>
          </a:endParaRPr>
        </a:p>
      </dsp:txBody>
      <dsp:txXfrm rot="-5400000">
        <a:off x="946583" y="42945"/>
        <a:ext cx="6897208" cy="793154"/>
      </dsp:txXfrm>
    </dsp:sp>
    <dsp:sp modelId="{25732199-3294-4080-AB50-166C9451AED5}">
      <dsp:nvSpPr>
        <dsp:cNvPr id="0" name=""/>
        <dsp:cNvSpPr/>
      </dsp:nvSpPr>
      <dsp:spPr>
        <a:xfrm rot="5400000">
          <a:off x="-202839" y="1409447"/>
          <a:ext cx="1352261" cy="946583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2</a:t>
          </a:r>
        </a:p>
      </dsp:txBody>
      <dsp:txXfrm rot="-5400000">
        <a:off x="1" y="1679900"/>
        <a:ext cx="946583" cy="405678"/>
      </dsp:txXfrm>
    </dsp:sp>
    <dsp:sp modelId="{1B5DB738-CD00-4E25-A69C-FBD9AD605FC3}">
      <dsp:nvSpPr>
        <dsp:cNvPr id="0" name=""/>
        <dsp:cNvSpPr/>
      </dsp:nvSpPr>
      <dsp:spPr>
        <a:xfrm rot="5400000">
          <a:off x="3977156" y="-1823964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>
              <a:latin typeface="+mj-lt"/>
              <a:ea typeface="Tahoma" pitchFamily="34" charset="0"/>
              <a:cs typeface="Tahoma" pitchFamily="34" charset="0"/>
            </a:rPr>
            <a:t>Truy vấn dữ liệu trong C# Ado.net</a:t>
          </a:r>
          <a:endParaRPr lang="en-US" sz="3600" b="1" kern="1200">
            <a:latin typeface="+mj-lt"/>
            <a:ea typeface="Tahoma" pitchFamily="34" charset="0"/>
            <a:cs typeface="Tahoma" pitchFamily="34" charset="0"/>
          </a:endParaRPr>
        </a:p>
      </dsp:txBody>
      <dsp:txXfrm rot="-5400000">
        <a:off x="946583" y="1249517"/>
        <a:ext cx="6897208" cy="793154"/>
      </dsp:txXfrm>
    </dsp:sp>
    <dsp:sp modelId="{E4FC38B0-60B4-4244-B247-7AFED18C9B3C}">
      <dsp:nvSpPr>
        <dsp:cNvPr id="0" name=""/>
        <dsp:cNvSpPr/>
      </dsp:nvSpPr>
      <dsp:spPr>
        <a:xfrm rot="5400000">
          <a:off x="-202839" y="2616019"/>
          <a:ext cx="1352261" cy="946583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3	</a:t>
          </a:r>
        </a:p>
      </dsp:txBody>
      <dsp:txXfrm rot="-5400000">
        <a:off x="1" y="2886472"/>
        <a:ext cx="946583" cy="405678"/>
      </dsp:txXfrm>
    </dsp:sp>
    <dsp:sp modelId="{F697DD8D-885D-4A2D-8793-567D963E9DA2}">
      <dsp:nvSpPr>
        <dsp:cNvPr id="0" name=""/>
        <dsp:cNvSpPr/>
      </dsp:nvSpPr>
      <dsp:spPr>
        <a:xfrm rot="5400000">
          <a:off x="3977156" y="-617393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dirty="0">
              <a:latin typeface="+mj-lt"/>
              <a:ea typeface="Tahoma" pitchFamily="34" charset="0"/>
              <a:cs typeface="Tahoma" pitchFamily="34" charset="0"/>
            </a:rPr>
            <a:t>Query </a:t>
          </a:r>
          <a:r>
            <a:rPr lang="en-US" sz="3600" b="1" i="0" kern="1200" dirty="0" err="1">
              <a:latin typeface="+mj-lt"/>
              <a:ea typeface="Tahoma" pitchFamily="34" charset="0"/>
              <a:cs typeface="Tahoma" pitchFamily="34" charset="0"/>
            </a:rPr>
            <a:t>hành</a:t>
          </a:r>
          <a:r>
            <a:rPr lang="en-US" sz="3600" b="1" i="0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i="0" kern="1200" dirty="0" err="1">
              <a:latin typeface="+mj-lt"/>
              <a:ea typeface="Tahoma" pitchFamily="34" charset="0"/>
              <a:cs typeface="Tahoma" pitchFamily="34" charset="0"/>
            </a:rPr>
            <a:t>động</a:t>
          </a:r>
          <a:r>
            <a:rPr lang="en-US" sz="3600" b="1" i="0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i="0" kern="1200" dirty="0" err="1">
              <a:latin typeface="+mj-lt"/>
              <a:ea typeface="Tahoma" pitchFamily="34" charset="0"/>
              <a:cs typeface="Tahoma" pitchFamily="34" charset="0"/>
            </a:rPr>
            <a:t>trong</a:t>
          </a:r>
          <a:r>
            <a:rPr lang="en-US" sz="3600" b="1" i="0" kern="1200" dirty="0">
              <a:latin typeface="+mj-lt"/>
              <a:ea typeface="Tahoma" pitchFamily="34" charset="0"/>
              <a:cs typeface="Tahoma" pitchFamily="34" charset="0"/>
            </a:rPr>
            <a:t> C# Ado.net</a:t>
          </a:r>
          <a:endParaRPr lang="en-US" sz="3600" b="1" kern="1200" dirty="0">
            <a:latin typeface="+mj-lt"/>
            <a:ea typeface="Tahoma" pitchFamily="34" charset="0"/>
            <a:cs typeface="Tahoma" pitchFamily="34" charset="0"/>
          </a:endParaRPr>
        </a:p>
      </dsp:txBody>
      <dsp:txXfrm rot="-5400000">
        <a:off x="946583" y="2456088"/>
        <a:ext cx="6897208" cy="793154"/>
      </dsp:txXfrm>
    </dsp:sp>
    <dsp:sp modelId="{8A91508E-EDBB-4042-A223-15D81C4C6D0F}">
      <dsp:nvSpPr>
        <dsp:cNvPr id="0" name=""/>
        <dsp:cNvSpPr/>
      </dsp:nvSpPr>
      <dsp:spPr>
        <a:xfrm rot="5400000">
          <a:off x="-202839" y="3822590"/>
          <a:ext cx="1352261" cy="946583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4</a:t>
          </a:r>
        </a:p>
      </dsp:txBody>
      <dsp:txXfrm rot="-5400000">
        <a:off x="1" y="4093043"/>
        <a:ext cx="946583" cy="405678"/>
      </dsp:txXfrm>
    </dsp:sp>
    <dsp:sp modelId="{BFF5256C-FF36-4F75-94EC-18B340AADFDE}">
      <dsp:nvSpPr>
        <dsp:cNvPr id="0" name=""/>
        <dsp:cNvSpPr/>
      </dsp:nvSpPr>
      <dsp:spPr>
        <a:xfrm rot="5400000">
          <a:off x="3977156" y="589177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dirty="0" err="1">
              <a:latin typeface="Calibri Light (Headings)"/>
            </a:rPr>
            <a:t>Giới</a:t>
          </a:r>
          <a:r>
            <a:rPr lang="en-US" sz="3600" b="1" i="0" kern="1200" dirty="0">
              <a:latin typeface="Calibri Light (Headings)"/>
            </a:rPr>
            <a:t> </a:t>
          </a:r>
          <a:r>
            <a:rPr lang="en-US" sz="3600" b="1" i="0" kern="1200" dirty="0" err="1">
              <a:latin typeface="Calibri Light (Headings)"/>
            </a:rPr>
            <a:t>thiệu</a:t>
          </a:r>
          <a:r>
            <a:rPr lang="en-US" sz="3600" b="1" i="0" kern="1200" dirty="0">
              <a:latin typeface="Calibri Light (Headings)"/>
            </a:rPr>
            <a:t> Entity Framework C#</a:t>
          </a:r>
          <a:endParaRPr lang="en-US" sz="3600" b="1" kern="1200" dirty="0">
            <a:latin typeface="Calibri Light (Headings)"/>
            <a:ea typeface="Tahoma" pitchFamily="34" charset="0"/>
            <a:cs typeface="Tahoma" pitchFamily="34" charset="0"/>
          </a:endParaRPr>
        </a:p>
      </dsp:txBody>
      <dsp:txXfrm rot="-5400000">
        <a:off x="946583" y="3662658"/>
        <a:ext cx="6897208" cy="793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32199-3294-4080-AB50-166C9451AED5}">
      <dsp:nvSpPr>
        <dsp:cNvPr id="0" name=""/>
        <dsp:cNvSpPr/>
      </dsp:nvSpPr>
      <dsp:spPr>
        <a:xfrm rot="5400000">
          <a:off x="-364171" y="728441"/>
          <a:ext cx="2427813" cy="1699469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 err="1"/>
            <a:t>Phần</a:t>
          </a:r>
          <a:r>
            <a:rPr lang="en-US" sz="3700" b="1" kern="1200" dirty="0"/>
            <a:t> 1</a:t>
          </a:r>
        </a:p>
      </dsp:txBody>
      <dsp:txXfrm rot="-5400000">
        <a:off x="2" y="1214004"/>
        <a:ext cx="1699469" cy="728344"/>
      </dsp:txXfrm>
    </dsp:sp>
    <dsp:sp modelId="{1B5DB738-CD00-4E25-A69C-FBD9AD605FC3}">
      <dsp:nvSpPr>
        <dsp:cNvPr id="0" name=""/>
        <dsp:cNvSpPr/>
      </dsp:nvSpPr>
      <dsp:spPr>
        <a:xfrm rot="5400000">
          <a:off x="3653498" y="-1940306"/>
          <a:ext cx="2279171" cy="6187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Tìm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hiểu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về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truy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vấn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b="1" kern="1200" dirty="0" err="1">
              <a:latin typeface="+mj-lt"/>
              <a:ea typeface="Tahoma" pitchFamily="34" charset="0"/>
              <a:cs typeface="Tahoma" pitchFamily="34" charset="0"/>
            </a:rPr>
            <a:t>LinQ</a:t>
          </a:r>
          <a:r>
            <a:rPr lang="en-US" sz="3600" b="1" kern="1200" dirty="0">
              <a:latin typeface="+mj-lt"/>
              <a:ea typeface="Tahoma" pitchFamily="34" charset="0"/>
              <a:cs typeface="Tahoma" pitchFamily="34" charset="0"/>
            </a:rPr>
            <a:t> </a:t>
          </a:r>
          <a:r>
            <a:rPr lang="en-US" sz="3600" kern="1200" dirty="0"/>
            <a:t>Language Integrated Query (</a:t>
          </a:r>
          <a:r>
            <a:rPr lang="en-US" sz="3600" kern="1200" dirty="0" err="1"/>
            <a:t>ngôn</a:t>
          </a:r>
          <a:r>
            <a:rPr lang="en-US" sz="3600" kern="1200" dirty="0"/>
            <a:t> </a:t>
          </a:r>
          <a:r>
            <a:rPr lang="en-US" sz="3600" kern="1200" dirty="0" err="1"/>
            <a:t>ngữ</a:t>
          </a:r>
          <a:r>
            <a:rPr lang="en-US" sz="3600" kern="1200" dirty="0"/>
            <a:t> </a:t>
          </a:r>
          <a:r>
            <a:rPr lang="en-US" sz="3600" kern="1200" dirty="0" err="1"/>
            <a:t>truy</a:t>
          </a:r>
          <a:r>
            <a:rPr lang="en-US" sz="3600" kern="1200" dirty="0"/>
            <a:t> </a:t>
          </a:r>
          <a:r>
            <a:rPr lang="en-US" sz="3600" kern="1200" dirty="0" err="1"/>
            <a:t>vấn</a:t>
          </a:r>
          <a:r>
            <a:rPr lang="en-US" sz="3600" kern="1200" dirty="0"/>
            <a:t> </a:t>
          </a:r>
          <a:r>
            <a:rPr lang="en-US" sz="3600" kern="1200" dirty="0" err="1"/>
            <a:t>tích</a:t>
          </a:r>
          <a:r>
            <a:rPr lang="en-US" sz="3600" kern="1200" dirty="0"/>
            <a:t> </a:t>
          </a:r>
          <a:r>
            <a:rPr lang="en-US" sz="3600" kern="1200" dirty="0" err="1"/>
            <a:t>hợp</a:t>
          </a:r>
          <a:r>
            <a:rPr lang="en-US" sz="3600" kern="1200" dirty="0"/>
            <a:t>)</a:t>
          </a:r>
          <a:r>
            <a:rPr lang="en-US" sz="3600" b="1" i="0" kern="1200" dirty="0">
              <a:solidFill>
                <a:srgbClr val="333333"/>
              </a:solidFill>
              <a:effectLst/>
              <a:latin typeface="Muli"/>
            </a:rPr>
            <a:t> </a:t>
          </a:r>
          <a:endParaRPr lang="en-US" sz="3600" b="1" kern="1200" dirty="0">
            <a:latin typeface="+mj-lt"/>
            <a:ea typeface="Tahoma" pitchFamily="34" charset="0"/>
            <a:cs typeface="Tahoma" pitchFamily="34" charset="0"/>
          </a:endParaRPr>
        </a:p>
      </dsp:txBody>
      <dsp:txXfrm rot="-5400000">
        <a:off x="1699469" y="124983"/>
        <a:ext cx="6075970" cy="2056651"/>
      </dsp:txXfrm>
    </dsp:sp>
    <dsp:sp modelId="{E4FC38B0-60B4-4244-B247-7AFED18C9B3C}">
      <dsp:nvSpPr>
        <dsp:cNvPr id="0" name=""/>
        <dsp:cNvSpPr/>
      </dsp:nvSpPr>
      <dsp:spPr>
        <a:xfrm rot="5400000">
          <a:off x="-364171" y="2894686"/>
          <a:ext cx="2427813" cy="1699469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 </a:t>
          </a:r>
          <a:r>
            <a:rPr lang="en-US" sz="3700" b="1" kern="1200" dirty="0" err="1"/>
            <a:t>Phần</a:t>
          </a:r>
          <a:r>
            <a:rPr lang="en-US" sz="3700" b="1" kern="1200" dirty="0"/>
            <a:t> 2	</a:t>
          </a:r>
        </a:p>
      </dsp:txBody>
      <dsp:txXfrm rot="-5400000">
        <a:off x="2" y="3380249"/>
        <a:ext cx="1699469" cy="728344"/>
      </dsp:txXfrm>
    </dsp:sp>
    <dsp:sp modelId="{F697DD8D-885D-4A2D-8793-567D963E9DA2}">
      <dsp:nvSpPr>
        <dsp:cNvPr id="0" name=""/>
        <dsp:cNvSpPr/>
      </dsp:nvSpPr>
      <dsp:spPr>
        <a:xfrm rot="5400000">
          <a:off x="4004045" y="225938"/>
          <a:ext cx="1578078" cy="6187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>
              <a:latin typeface="+mj-lt"/>
              <a:ea typeface="Tahoma" pitchFamily="34" charset="0"/>
              <a:cs typeface="Tahoma" pitchFamily="34" charset="0"/>
            </a:rPr>
            <a:t>Query hành động trong EF Core</a:t>
          </a:r>
          <a:endParaRPr lang="en-US" sz="3600" b="1" kern="1200">
            <a:latin typeface="+mj-lt"/>
            <a:ea typeface="Tahoma" pitchFamily="34" charset="0"/>
            <a:cs typeface="Tahoma" pitchFamily="34" charset="0"/>
          </a:endParaRPr>
        </a:p>
      </dsp:txBody>
      <dsp:txXfrm rot="-5400000">
        <a:off x="1699470" y="2607549"/>
        <a:ext cx="6110195" cy="142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81CEC-3F33-4EB5-ABC3-8532B5AD22DC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7F03-71AD-4E60-ACCD-FE75B2F5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790702"/>
            <a:ext cx="9144000" cy="2806701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824" y="1790702"/>
            <a:ext cx="8551068" cy="2806700"/>
          </a:xfrm>
          <a:prstGeom prst="rect">
            <a:avLst/>
          </a:prstGeom>
          <a:solidFill>
            <a:srgbClr val="A0B5C4">
              <a:alpha val="73000"/>
            </a:srgbClr>
          </a:solidFill>
          <a:ln>
            <a:solidFill>
              <a:srgbClr val="759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4" y="1528046"/>
            <a:ext cx="3234801" cy="340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735" y="1777997"/>
            <a:ext cx="4733669" cy="28067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88714" y="2384"/>
            <a:ext cx="555289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8401"/>
            <a:ext cx="7886700" cy="33940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6381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96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3575"/>
            <a:ext cx="3868340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96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3575"/>
            <a:ext cx="3887391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7600"/>
            <a:ext cx="2949178" cy="9398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60684" y="2384"/>
            <a:ext cx="583320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6074" y="6313601"/>
            <a:ext cx="9160074" cy="393700"/>
            <a:chOff x="842010" y="6319158"/>
            <a:chExt cx="11353801" cy="39370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842010" y="6319158"/>
              <a:ext cx="11353801" cy="393700"/>
            </a:xfrm>
            <a:prstGeom prst="rect">
              <a:avLst/>
            </a:prstGeom>
            <a:solidFill>
              <a:srgbClr val="7CAFDE">
                <a:alpha val="60000"/>
              </a:srgbClr>
            </a:solidFill>
            <a:ln>
              <a:solidFill>
                <a:srgbClr val="B0C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007127" y="6322219"/>
              <a:ext cx="10161065" cy="388068"/>
            </a:xfrm>
            <a:prstGeom prst="rect">
              <a:avLst/>
            </a:prstGeom>
            <a:solidFill>
              <a:srgbClr val="478FD1">
                <a:alpha val="50000"/>
              </a:srgbClr>
            </a:solidFill>
            <a:ln>
              <a:solidFill>
                <a:srgbClr val="7CAF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5891342" y="6319838"/>
              <a:ext cx="6300660" cy="390525"/>
            </a:xfrm>
            <a:prstGeom prst="rect">
              <a:avLst/>
            </a:prstGeom>
            <a:solidFill>
              <a:srgbClr val="2E74B4">
                <a:alpha val="50000"/>
              </a:srgbClr>
            </a:solidFill>
            <a:ln>
              <a:solidFill>
                <a:srgbClr val="559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355931" y="6319839"/>
              <a:ext cx="2836071" cy="390524"/>
            </a:xfrm>
            <a:prstGeom prst="rect">
              <a:avLst/>
            </a:prstGeom>
            <a:solidFill>
              <a:srgbClr val="255D8F">
                <a:alpha val="50000"/>
              </a:srgbClr>
            </a:solidFill>
            <a:ln>
              <a:solidFill>
                <a:srgbClr val="3D7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4962"/>
            <a:ext cx="7886700" cy="49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47626" y="6327642"/>
            <a:ext cx="100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tabLst/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01/08/2015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3920" y="6338622"/>
            <a:ext cx="3091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6074" y="324422"/>
            <a:ext cx="8576757" cy="7248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557706" y="324422"/>
            <a:ext cx="582723" cy="72485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3920" y="391631"/>
            <a:ext cx="7591430" cy="57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-61707" y="274431"/>
            <a:ext cx="743147" cy="801347"/>
            <a:chOff x="18" y="144"/>
            <a:chExt cx="510" cy="480"/>
          </a:xfrm>
        </p:grpSpPr>
        <p:sp>
          <p:nvSpPr>
            <p:cNvPr id="16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9" name="Picture 2" descr="http://bestanimations.com/Signs&amp;Shapes/French-01-june.gif"/>
          <p:cNvPicPr>
            <a:picLocks noChangeAspect="1" noChangeArrowheads="1" noCrop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76" y="5750392"/>
            <a:ext cx="430581" cy="4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 userDrawn="1"/>
        </p:nvSpPr>
        <p:spPr>
          <a:xfrm>
            <a:off x="8515349" y="6315077"/>
            <a:ext cx="623295" cy="391507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564715" y="5624513"/>
            <a:ext cx="573929" cy="1143000"/>
            <a:chOff x="8573054" y="5631652"/>
            <a:chExt cx="573929" cy="114300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573054" y="5631652"/>
              <a:ext cx="573929" cy="1143000"/>
              <a:chOff x="11189017" y="5638800"/>
              <a:chExt cx="611096" cy="1143000"/>
            </a:xfrm>
            <a:solidFill>
              <a:srgbClr val="5086C2"/>
            </a:solidFill>
          </p:grpSpPr>
          <p:sp>
            <p:nvSpPr>
              <p:cNvPr id="11" name="AutoShape 23"/>
              <p:cNvSpPr>
                <a:spLocks noChangeArrowheads="1"/>
              </p:cNvSpPr>
              <p:nvPr userDrawn="1"/>
            </p:nvSpPr>
            <p:spPr bwMode="gray">
              <a:xfrm>
                <a:off x="11189017" y="62484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AutoShape 22"/>
              <p:cNvSpPr>
                <a:spLocks noChangeArrowheads="1"/>
              </p:cNvSpPr>
              <p:nvPr userDrawn="1"/>
            </p:nvSpPr>
            <p:spPr bwMode="gray">
              <a:xfrm>
                <a:off x="11190513" y="56388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3" name="Slide Number Placeholder 5"/>
            <p:cNvSpPr txBox="1">
              <a:spLocks/>
            </p:cNvSpPr>
            <p:nvPr userDrawn="1"/>
          </p:nvSpPr>
          <p:spPr>
            <a:xfrm>
              <a:off x="8639576" y="6320071"/>
              <a:ext cx="40894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892" y="5701176"/>
            <a:ext cx="55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4F35B47-AD10-4A8D-A4C2-2AAE6AC43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6908216" y="6315104"/>
            <a:ext cx="1610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P.D.LONG</a:t>
            </a:r>
          </a:p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V.T.TOAN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081815" y="6379235"/>
            <a:ext cx="27090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kern="1200" baseline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.NET</a:t>
            </a:r>
            <a:endParaRPr lang="en-GB" sz="1050" b="1" kern="1200" baseline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83" y="367419"/>
            <a:ext cx="599990" cy="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C# (</a:t>
            </a:r>
            <a:r>
              <a:rPr lang="en-US" sz="5400" dirty="0" err="1"/>
              <a:t>Tiếp</a:t>
            </a:r>
            <a:r>
              <a:rPr lang="en-US" sz="5400" dirty="0"/>
              <a:t> </a:t>
            </a:r>
            <a:r>
              <a:rPr lang="en-US" sz="5400" dirty="0" err="1"/>
              <a:t>theo</a:t>
            </a:r>
            <a:r>
              <a:rPr lang="en-US" sz="5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23920" y="6338622"/>
            <a:ext cx="3091373" cy="365125"/>
          </a:xfrm>
        </p:spPr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/>
              <a:t>Viết câu truy vấn </a:t>
            </a:r>
            <a:r>
              <a:rPr lang="vi-VN" sz="2000" dirty="0">
                <a:solidFill>
                  <a:srgbClr val="000099"/>
                </a:solidFill>
              </a:rPr>
              <a:t>LINQ</a:t>
            </a:r>
            <a:r>
              <a:rPr lang="vi-VN" sz="2000" dirty="0"/>
              <a:t> đầu tiên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L</a:t>
            </a:r>
            <a:r>
              <a:rPr lang="vi-VN" sz="2000" dirty="0"/>
              <a:t>ọc ra những sản phẩm có giá bằng 400.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public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class</a:t>
            </a:r>
            <a:r>
              <a:rPr lang="vi-VN" sz="1800" dirty="0"/>
              <a:t> </a:t>
            </a:r>
            <a:r>
              <a:rPr lang="vi-VN" sz="1800" b="1" dirty="0"/>
              <a:t>Products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{</a:t>
            </a: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// In ra các sản phẩm có giá 400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FF0000"/>
                </a:solidFill>
              </a:rPr>
              <a:t>public static void </a:t>
            </a:r>
            <a:r>
              <a:rPr lang="vi-VN" sz="1800" dirty="0"/>
              <a:t>ProductPrice</a:t>
            </a:r>
            <a:r>
              <a:rPr lang="en-US" sz="1800" dirty="0"/>
              <a:t>400</a:t>
            </a:r>
            <a:r>
              <a:rPr lang="vi-VN" sz="1800" dirty="0"/>
              <a:t>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products = Products.products;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ketqua = 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products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product.Price == 400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product;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foreach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ketqua)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        Console.WriteLine(product.ToString());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vi-VN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Trong câu truy vấn</a:t>
            </a:r>
            <a:r>
              <a:rPr lang="en-US" sz="1800" dirty="0"/>
              <a:t> </a:t>
            </a:r>
            <a:r>
              <a:rPr lang="vi-VN" sz="1800" dirty="0"/>
              <a:t>xuất hiện các từ </a:t>
            </a:r>
            <a:r>
              <a:rPr lang="vi-VN" sz="1800" dirty="0">
                <a:solidFill>
                  <a:srgbClr val="000099"/>
                </a:solidFill>
              </a:rPr>
              <a:t>from</a:t>
            </a:r>
            <a:r>
              <a:rPr lang="vi-VN" sz="1800" dirty="0"/>
              <a:t>, </a:t>
            </a:r>
            <a:r>
              <a:rPr lang="vi-VN" sz="1800" dirty="0">
                <a:solidFill>
                  <a:srgbClr val="000099"/>
                </a:solidFill>
              </a:rPr>
              <a:t>where</a:t>
            </a:r>
            <a:r>
              <a:rPr lang="vi-VN" sz="1800" dirty="0"/>
              <a:t>, </a:t>
            </a:r>
            <a:r>
              <a:rPr lang="vi-VN" sz="1800" dirty="0">
                <a:solidFill>
                  <a:srgbClr val="000099"/>
                </a:solidFill>
              </a:rPr>
              <a:t>select</a:t>
            </a:r>
            <a:r>
              <a:rPr lang="vi-VN" sz="1800" dirty="0"/>
              <a:t> đó là những từ khóa của </a:t>
            </a:r>
            <a:r>
              <a:rPr lang="vi-VN" sz="1800" dirty="0">
                <a:solidFill>
                  <a:srgbClr val="000099"/>
                </a:solidFill>
              </a:rPr>
              <a:t>C# </a:t>
            </a:r>
            <a:r>
              <a:rPr lang="vi-VN" sz="1800" dirty="0"/>
              <a:t>để viết mệnh đề truy vấn LINQ, khá giống SQL.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Câu truy vấn LINQ thường bắt đầu bằng mệnh đề </a:t>
            </a:r>
            <a:r>
              <a:rPr lang="vi-VN" sz="1800" dirty="0">
                <a:solidFill>
                  <a:srgbClr val="000099"/>
                </a:solidFill>
              </a:rPr>
              <a:t>from</a:t>
            </a:r>
            <a:r>
              <a:rPr lang="vi-VN" sz="1800" dirty="0"/>
              <a:t> và kết thúc bằng mệnh đề </a:t>
            </a:r>
            <a:r>
              <a:rPr lang="vi-VN" sz="1800" dirty="0">
                <a:solidFill>
                  <a:srgbClr val="000099"/>
                </a:solidFill>
              </a:rPr>
              <a:t>select</a:t>
            </a:r>
            <a:r>
              <a:rPr lang="vi-VN" sz="1800" dirty="0"/>
              <a:t> hoặc </a:t>
            </a:r>
            <a:r>
              <a:rPr lang="vi-VN" sz="1800" dirty="0">
                <a:solidFill>
                  <a:srgbClr val="000099"/>
                </a:solidFill>
              </a:rPr>
              <a:t>group</a:t>
            </a:r>
            <a:r>
              <a:rPr lang="vi-VN" sz="1800" dirty="0"/>
              <a:t>, giữa chúng là những mệnh đề </a:t>
            </a:r>
            <a:r>
              <a:rPr lang="vi-VN" sz="1800" dirty="0">
                <a:solidFill>
                  <a:srgbClr val="000099"/>
                </a:solidFill>
              </a:rPr>
              <a:t>where, orderby, join</a:t>
            </a:r>
            <a:r>
              <a:rPr lang="en-US" sz="1800" dirty="0"/>
              <a:t>..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b="1" dirty="0"/>
              <a:t>Mệnh đề from ...in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Mệnh đề </a:t>
            </a:r>
            <a:r>
              <a:rPr lang="vi-VN" sz="1800" dirty="0">
                <a:solidFill>
                  <a:srgbClr val="000099"/>
                </a:solidFill>
              </a:rPr>
              <a:t>from</a:t>
            </a:r>
            <a:r>
              <a:rPr lang="vi-VN" sz="1800" dirty="0"/>
              <a:t> để xác định nguồn dữ liệu mà truy vấn sẽ thực hiện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Ví dụ, products ở trên là kiểu List  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produ</a:t>
            </a:r>
            <a:r>
              <a:rPr lang="en-US" sz="1800" dirty="0"/>
              <a:t>c</a:t>
            </a:r>
            <a:r>
              <a:rPr lang="vi-VN" sz="1800" dirty="0"/>
              <a:t>ts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ta </a:t>
            </a:r>
            <a:r>
              <a:rPr lang="en-US" sz="1800" dirty="0" err="1"/>
              <a:t>dùng</a:t>
            </a:r>
            <a:r>
              <a:rPr lang="en-US" sz="1800" dirty="0"/>
              <a:t> foreach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duyệt</a:t>
            </a:r>
            <a:r>
              <a:rPr lang="en-US" sz="1800" dirty="0"/>
              <a:t> List</a:t>
            </a:r>
            <a:endParaRPr lang="vi-VN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M</a:t>
            </a:r>
            <a:r>
              <a:rPr lang="vi-VN" sz="1800" b="1" dirty="0"/>
              <a:t>ệnh đề 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Một câu truy vấn phải kết thúc bằng mệnh đề </a:t>
            </a:r>
            <a:r>
              <a:rPr lang="vi-VN" sz="1800" dirty="0">
                <a:solidFill>
                  <a:srgbClr val="000099"/>
                </a:solidFill>
              </a:rPr>
              <a:t>select</a:t>
            </a:r>
            <a:r>
              <a:rPr lang="vi-VN" sz="1800" dirty="0"/>
              <a:t> hoặc </a:t>
            </a:r>
            <a:r>
              <a:rPr lang="vi-VN" sz="1800" dirty="0">
                <a:solidFill>
                  <a:srgbClr val="000099"/>
                </a:solidFill>
              </a:rPr>
              <a:t>group</a:t>
            </a:r>
            <a:r>
              <a:rPr lang="vi-VN" sz="1800" dirty="0"/>
              <a:t>. Mệnh đề </a:t>
            </a:r>
            <a:r>
              <a:rPr lang="vi-VN" sz="1800" dirty="0">
                <a:solidFill>
                  <a:srgbClr val="000099"/>
                </a:solidFill>
              </a:rPr>
              <a:t>select</a:t>
            </a:r>
            <a:r>
              <a:rPr lang="vi-VN" sz="1800" dirty="0"/>
              <a:t> chỉ ra các dữ liệu được lấy ra (xuất ra) của câu lệnh LINQ.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Ví dụ: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ketqua = 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products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product;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484396"/>
            <a:ext cx="7591430" cy="684148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Mệnh đề </a:t>
            </a:r>
            <a:r>
              <a:rPr lang="vi-VN" sz="1800" dirty="0">
                <a:solidFill>
                  <a:srgbClr val="000099"/>
                </a:solidFill>
              </a:rPr>
              <a:t>where</a:t>
            </a:r>
            <a:r>
              <a:rPr lang="vi-VN" sz="1800" dirty="0"/>
              <a:t> lọc dữ liệu trong </a:t>
            </a:r>
            <a:r>
              <a:rPr lang="vi-VN" sz="1800" b="1" dirty="0"/>
              <a:t>LINQ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Mệnh đề </a:t>
            </a:r>
            <a:r>
              <a:rPr lang="vi-VN" sz="1800" dirty="0">
                <a:solidFill>
                  <a:srgbClr val="000099"/>
                </a:solidFill>
              </a:rPr>
              <a:t>where</a:t>
            </a:r>
            <a:r>
              <a:rPr lang="vi-VN" sz="1800" dirty="0"/>
              <a:t> để lọc dữ liệu, sau </a:t>
            </a:r>
            <a:r>
              <a:rPr lang="en-US" sz="1800" dirty="0" err="1"/>
              <a:t>đó</a:t>
            </a:r>
            <a:r>
              <a:rPr lang="vi-VN" sz="1800" dirty="0"/>
              <a:t> là các biểu thức logic xác định các phần tử lọc ra. Ví dụ: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b="1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product.Price == 500</a:t>
            </a:r>
            <a:r>
              <a:rPr lang="en-US" sz="1800" dirty="0"/>
              <a:t> </a:t>
            </a:r>
            <a:r>
              <a:rPr lang="vi-VN" sz="1800" dirty="0"/>
              <a:t>Bạn có thể viết các điều kiện phức tạp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b="1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(product.Price &gt;= 600 </a:t>
            </a:r>
            <a:r>
              <a:rPr lang="vi-VN" sz="1800" b="1" dirty="0">
                <a:solidFill>
                  <a:srgbClr val="FF0000"/>
                </a:solidFill>
              </a:rPr>
              <a:t>&amp;&amp;</a:t>
            </a:r>
            <a:r>
              <a:rPr lang="vi-VN" sz="1800" dirty="0"/>
              <a:t> product.Price &lt; 700) </a:t>
            </a:r>
            <a:r>
              <a:rPr lang="vi-VN" sz="1800" b="1" dirty="0">
                <a:solidFill>
                  <a:srgbClr val="FF0000"/>
                </a:solidFill>
              </a:rPr>
              <a:t>||</a:t>
            </a:r>
            <a:r>
              <a:rPr lang="vi-VN" sz="1800" dirty="0"/>
              <a:t> product.Name.StartsWith("</a:t>
            </a:r>
            <a:r>
              <a:rPr lang="vi-VN" sz="1800" dirty="0">
                <a:solidFill>
                  <a:srgbClr val="000099"/>
                </a:solidFill>
              </a:rPr>
              <a:t>Bàn</a:t>
            </a:r>
            <a:r>
              <a:rPr lang="vi-VN" sz="1800" dirty="0"/>
              <a:t>")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Thậm chí, trong một truy vấn có thể viết nhiều mệnh đề </a:t>
            </a:r>
            <a:r>
              <a:rPr lang="vi-VN" sz="1800" dirty="0">
                <a:solidFill>
                  <a:srgbClr val="000099"/>
                </a:solidFill>
              </a:rPr>
              <a:t>where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b="1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ketqua = </a:t>
            </a:r>
            <a:r>
              <a:rPr lang="vi-VN" sz="1800" b="1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product </a:t>
            </a:r>
            <a:r>
              <a:rPr lang="vi-VN" sz="1800" b="1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products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b="1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product.Price &gt;= 500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b="1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product.Name.StartsWith("</a:t>
            </a:r>
            <a:r>
              <a:rPr lang="vi-VN" sz="1800" dirty="0">
                <a:solidFill>
                  <a:srgbClr val="000099"/>
                </a:solidFill>
              </a:rPr>
              <a:t>Giường</a:t>
            </a:r>
            <a:r>
              <a:rPr lang="vi-VN" sz="1800" dirty="0"/>
              <a:t>")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b="1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product;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Để sắp xếp kết quả sử dụng </a:t>
            </a:r>
            <a:r>
              <a:rPr lang="vi-VN" sz="1800" dirty="0">
                <a:solidFill>
                  <a:srgbClr val="FF0000"/>
                </a:solidFill>
              </a:rPr>
              <a:t>orderby</a:t>
            </a:r>
            <a:r>
              <a:rPr lang="vi-VN" sz="1800" dirty="0"/>
              <a:t> viết sau mệnh đề </a:t>
            </a: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, ví dụ sắp xếp tăng dần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orderby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000099"/>
                </a:solidFill>
              </a:rPr>
              <a:t>thuoctinh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Nếu muốn xếp theo thứ tự giảm dần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orderby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000099"/>
                </a:solidFill>
              </a:rPr>
              <a:t>thuoctinh </a:t>
            </a:r>
            <a:r>
              <a:rPr lang="vi-VN" sz="1800" dirty="0">
                <a:solidFill>
                  <a:srgbClr val="FF0000"/>
                </a:solidFill>
              </a:rPr>
              <a:t>descending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b="1" dirty="0"/>
              <a:t>Ví dụ: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ketqua = 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products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product.Price &lt;= 300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orderby</a:t>
            </a:r>
            <a:r>
              <a:rPr lang="vi-VN" sz="1800" dirty="0"/>
              <a:t> product.Price </a:t>
            </a:r>
            <a:r>
              <a:rPr lang="vi-VN" sz="1800" dirty="0">
                <a:solidFill>
                  <a:srgbClr val="FF0000"/>
                </a:solidFill>
              </a:rPr>
              <a:t>descending</a:t>
            </a:r>
            <a:r>
              <a:rPr lang="vi-VN" sz="1800" dirty="0"/>
              <a:t>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product;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>
                <a:solidFill>
                  <a:srgbClr val="FF0000"/>
                </a:solidFill>
              </a:rPr>
              <a:t>foreach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product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ketqua) Console.WriteLine</a:t>
            </a:r>
            <a:r>
              <a:rPr lang="vi-VN" sz="1800" dirty="0">
                <a:solidFill>
                  <a:srgbClr val="000099"/>
                </a:solidFill>
              </a:rPr>
              <a:t>($"{product.Name} - {product.Price</a:t>
            </a:r>
            <a:r>
              <a:rPr lang="vi-VN" sz="1800" dirty="0"/>
              <a:t>}");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1800" dirty="0"/>
              <a:t>Cũng có thể sắp xếp theo nhiều dữ liệu, viết cách nhau bởi 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orderby</a:t>
            </a:r>
            <a:r>
              <a:rPr lang="vi-VN" sz="1800" dirty="0"/>
              <a:t> thuoctinh1 </a:t>
            </a:r>
            <a:r>
              <a:rPr lang="vi-VN" sz="1800" dirty="0">
                <a:solidFill>
                  <a:srgbClr val="FF0000"/>
                </a:solidFill>
              </a:rPr>
              <a:t>descending</a:t>
            </a:r>
            <a:r>
              <a:rPr lang="vi-VN" sz="1800" dirty="0"/>
              <a:t>, thuoctinh2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,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LINQ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async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Task</a:t>
            </a:r>
            <a:r>
              <a:rPr lang="en-US" sz="1800" dirty="0"/>
              <a:t> </a:t>
            </a:r>
            <a:r>
              <a:rPr lang="en-US" sz="1800" b="1" dirty="0" err="1"/>
              <a:t>ReadProducts</a:t>
            </a:r>
            <a:r>
              <a:rPr lang="en-US" sz="1800" dirty="0"/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using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var</a:t>
            </a:r>
            <a:r>
              <a:rPr lang="en-US" sz="1800" dirty="0"/>
              <a:t> context = </a:t>
            </a:r>
            <a:r>
              <a:rPr lang="en-US" sz="1800" dirty="0">
                <a:solidFill>
                  <a:srgbClr val="FF0000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 err="1"/>
              <a:t>ProductsContext</a:t>
            </a:r>
            <a:r>
              <a:rPr lang="en-US" sz="1800" dirty="0"/>
              <a:t>()){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5426"/>
                </a:solidFill>
              </a:rPr>
              <a:t>// </a:t>
            </a:r>
            <a:r>
              <a:rPr lang="en-US" sz="1800" dirty="0" err="1">
                <a:solidFill>
                  <a:srgbClr val="005426"/>
                </a:solidFill>
              </a:rPr>
              <a:t>Lấy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danh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sách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các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sản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phẩm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trong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  <a:r>
              <a:rPr lang="en-US" sz="1800" dirty="0" err="1">
                <a:solidFill>
                  <a:srgbClr val="005426"/>
                </a:solidFill>
              </a:rPr>
              <a:t>bảng</a:t>
            </a:r>
            <a:r>
              <a:rPr lang="en-US" sz="1800" dirty="0">
                <a:solidFill>
                  <a:srgbClr val="005426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var</a:t>
            </a:r>
            <a:r>
              <a:rPr lang="en-US" sz="1800" dirty="0"/>
              <a:t> products = </a:t>
            </a:r>
            <a:r>
              <a:rPr lang="en-US" sz="1800" dirty="0">
                <a:solidFill>
                  <a:srgbClr val="FF0000"/>
                </a:solidFill>
              </a:rPr>
              <a:t>await</a:t>
            </a:r>
            <a:r>
              <a:rPr lang="en-US" sz="1800" dirty="0"/>
              <a:t> </a:t>
            </a:r>
            <a:r>
              <a:rPr lang="en-US" sz="1800" dirty="0" err="1"/>
              <a:t>context.products.ToListAsync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Console.WriteLine</a:t>
            </a:r>
            <a:r>
              <a:rPr lang="en-US" sz="1800" dirty="0"/>
              <a:t>("</a:t>
            </a:r>
            <a:r>
              <a:rPr lang="en-US" sz="1800" dirty="0" err="1">
                <a:solidFill>
                  <a:srgbClr val="000099"/>
                </a:solidFill>
              </a:rPr>
              <a:t>Tất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cả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sản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</a:rPr>
              <a:t>phẩm</a:t>
            </a:r>
            <a:r>
              <a:rPr lang="en-US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foreach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var </a:t>
            </a:r>
            <a:r>
              <a:rPr lang="en-US" sz="1800" dirty="0"/>
              <a:t>product </a:t>
            </a:r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/>
              <a:t>products){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Console.WriteLine</a:t>
            </a:r>
            <a:r>
              <a:rPr lang="en-US" sz="1800" dirty="0"/>
              <a:t>($" </a:t>
            </a:r>
            <a:r>
              <a:rPr lang="en-US" sz="1800" dirty="0">
                <a:solidFill>
                  <a:srgbClr val="0000FF"/>
                </a:solidFill>
              </a:rPr>
              <a:t>{product.ProductId,2} {</a:t>
            </a:r>
            <a:r>
              <a:rPr lang="en-US" sz="1800" dirty="0" err="1">
                <a:solidFill>
                  <a:srgbClr val="0000FF"/>
                </a:solidFill>
              </a:rPr>
              <a:t>product.Name</a:t>
            </a:r>
            <a:r>
              <a:rPr lang="en-US" sz="1800" dirty="0">
                <a:solidFill>
                  <a:srgbClr val="0000FF"/>
                </a:solidFill>
              </a:rPr>
              <a:t>,  10} - {</a:t>
            </a:r>
            <a:r>
              <a:rPr lang="en-US" sz="1800" dirty="0" err="1">
                <a:solidFill>
                  <a:srgbClr val="0000FF"/>
                </a:solidFill>
              </a:rPr>
              <a:t>product.Provider</a:t>
            </a:r>
            <a:r>
              <a:rPr lang="en-US" sz="1800" dirty="0">
                <a:solidFill>
                  <a:srgbClr val="0000FF"/>
                </a:solidFill>
              </a:rPr>
              <a:t>}</a:t>
            </a:r>
            <a:r>
              <a:rPr lang="en-US" sz="1800" dirty="0"/>
              <a:t> 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Console.WriteLine</a:t>
            </a:r>
            <a:r>
              <a:rPr lang="en-US" sz="1800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,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LINQ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// Dùng LINQ để truy vấn đến DbSet products (bảng product)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        // Lấy các sản phẩm cung cấp bởi CTY A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products =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context.products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(p.Provider == "</a:t>
            </a:r>
            <a:r>
              <a:rPr lang="vi-VN" sz="1800" dirty="0">
                <a:solidFill>
                  <a:srgbClr val="000099"/>
                </a:solidFill>
              </a:rPr>
              <a:t>CTY A</a:t>
            </a:r>
            <a:r>
              <a:rPr lang="vi-VN" sz="1800" dirty="0"/>
              <a:t>")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 </a:t>
            </a: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p).</a:t>
            </a:r>
            <a:r>
              <a:rPr lang="vi-VN" sz="1800" b="1" dirty="0"/>
              <a:t>ToListAsync</a:t>
            </a:r>
            <a:r>
              <a:rPr lang="vi-V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Console.WriteLine("</a:t>
            </a:r>
            <a:r>
              <a:rPr lang="vi-VN" sz="1800" dirty="0">
                <a:solidFill>
                  <a:srgbClr val="000099"/>
                </a:solidFill>
              </a:rPr>
              <a:t>Sản phẩm CTY A</a:t>
            </a:r>
            <a:r>
              <a:rPr lang="vi-V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foreach </a:t>
            </a:r>
            <a:r>
              <a:rPr lang="vi-VN" sz="1800" dirty="0"/>
              <a:t>(</a:t>
            </a:r>
            <a:r>
              <a:rPr lang="vi-VN" sz="1800" dirty="0">
                <a:solidFill>
                  <a:srgbClr val="FF0000"/>
                </a:solidFill>
              </a:rPr>
              <a:t>var </a:t>
            </a:r>
            <a:r>
              <a:rPr lang="vi-VN" sz="1800" dirty="0"/>
              <a:t>product </a:t>
            </a:r>
            <a:r>
              <a:rPr lang="vi-VN" sz="1800" dirty="0">
                <a:solidFill>
                  <a:srgbClr val="FF0000"/>
                </a:solidFill>
              </a:rPr>
              <a:t>in </a:t>
            </a:r>
            <a:r>
              <a:rPr lang="vi-VN" sz="1800" dirty="0"/>
              <a:t>products)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Console.WriteLine($"</a:t>
            </a:r>
            <a:r>
              <a:rPr lang="vi-VN" sz="1800" dirty="0">
                <a:solidFill>
                  <a:srgbClr val="000099"/>
                </a:solidFill>
              </a:rPr>
              <a:t>{product.ProductId,2} {product.Name,  10} - {product.Provider}</a:t>
            </a:r>
            <a:r>
              <a:rPr lang="vi-V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vi-VN" sz="1800" dirty="0"/>
              <a:t>Cập nhật dữ liệu trong EF</a:t>
            </a:r>
            <a:r>
              <a:rPr lang="en-US" sz="1800" dirty="0"/>
              <a:t> Core</a:t>
            </a:r>
            <a:endParaRPr lang="vi-VN" sz="1800" dirty="0"/>
          </a:p>
          <a:p>
            <a:pPr>
              <a:spcBef>
                <a:spcPts val="600"/>
              </a:spcBef>
            </a:pPr>
            <a:r>
              <a:rPr lang="vi-VN" sz="1800" dirty="0"/>
              <a:t>Muốn cập nhật dữ liệu,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vi-VN" sz="1800" dirty="0"/>
              <a:t>thay đổi thuộc tính của đối tượng đọc được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vi-VN" sz="1800" dirty="0"/>
              <a:t>gọi context.</a:t>
            </a:r>
            <a:r>
              <a:rPr lang="vi-VN" sz="1800" b="1" dirty="0"/>
              <a:t>SaveChangesAsync</a:t>
            </a:r>
            <a:r>
              <a:rPr lang="en-US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// Đổi tên sản phẩm có ProductID thành  tên mới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public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static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async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Task</a:t>
            </a:r>
            <a:r>
              <a:rPr lang="vi-VN" sz="1800" dirty="0"/>
              <a:t> RenameProduct(</a:t>
            </a:r>
            <a:r>
              <a:rPr lang="vi-VN" sz="1800" dirty="0">
                <a:solidFill>
                  <a:srgbClr val="FF0000"/>
                </a:solidFill>
              </a:rPr>
              <a:t>int</a:t>
            </a:r>
            <a:r>
              <a:rPr lang="vi-VN" sz="1800" dirty="0"/>
              <a:t> id, </a:t>
            </a:r>
            <a:r>
              <a:rPr lang="vi-VN" sz="1800" dirty="0">
                <a:solidFill>
                  <a:srgbClr val="FF0000"/>
                </a:solidFill>
              </a:rPr>
              <a:t>string</a:t>
            </a:r>
            <a:r>
              <a:rPr lang="vi-VN" sz="1800" dirty="0"/>
              <a:t> newName){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FF0000"/>
                </a:solidFill>
              </a:rPr>
              <a:t>using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context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ProductsContext()){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product =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context.products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(p.ProductId == id)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p).</a:t>
            </a:r>
            <a:r>
              <a:rPr lang="vi-VN" sz="1800" b="1" dirty="0"/>
              <a:t>FirstOrDefaultAsync</a:t>
            </a:r>
            <a:r>
              <a:rPr lang="vi-V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        // Đổi tên và cập nhật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</a:t>
            </a:r>
            <a:r>
              <a:rPr lang="vi-VN" sz="1800" dirty="0">
                <a:solidFill>
                  <a:srgbClr val="FF0000"/>
                </a:solidFill>
              </a:rPr>
              <a:t> if </a:t>
            </a:r>
            <a:r>
              <a:rPr lang="vi-VN" sz="1800" dirty="0"/>
              <a:t>(product != </a:t>
            </a:r>
            <a:r>
              <a:rPr lang="vi-VN" sz="1800" dirty="0">
                <a:solidFill>
                  <a:srgbClr val="FF0000"/>
                </a:solidFill>
              </a:rPr>
              <a:t>null</a:t>
            </a:r>
            <a:r>
              <a:rPr lang="vi-VN" sz="18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product.Name = newName;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Console.WriteLine</a:t>
            </a:r>
            <a:r>
              <a:rPr lang="vi-VN" sz="1800" dirty="0">
                <a:solidFill>
                  <a:srgbClr val="000099"/>
                </a:solidFill>
              </a:rPr>
              <a:t>($"{product.ProductId,2} có tên mới = {product.Name,  10}</a:t>
            </a:r>
            <a:r>
              <a:rPr lang="vi-V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context.</a:t>
            </a:r>
            <a:r>
              <a:rPr lang="vi-VN" sz="1800" b="1" dirty="0"/>
              <a:t>SaveChangesAsync</a:t>
            </a:r>
            <a:r>
              <a:rPr lang="vi-VN" sz="1800" dirty="0"/>
              <a:t>();  </a:t>
            </a:r>
            <a:r>
              <a:rPr lang="vi-VN" sz="1800" dirty="0">
                <a:solidFill>
                  <a:srgbClr val="005426"/>
                </a:solidFill>
              </a:rPr>
              <a:t>//Thi hành cập nhật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}}}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Xóa dữ liệu trong EF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Để xóa dữ liệu khỏi DB,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vi-VN" sz="1800" dirty="0"/>
              <a:t>xóa đối tượng khỏi DbContext bằng phương thức </a:t>
            </a:r>
            <a:r>
              <a:rPr lang="vi-VN" sz="1800" b="1" dirty="0"/>
              <a:t>Remove</a:t>
            </a:r>
            <a:r>
              <a:rPr lang="en-US" sz="1800" b="1" dirty="0"/>
              <a:t>()</a:t>
            </a:r>
            <a:r>
              <a:rPr lang="vi-VN" sz="1800" dirty="0"/>
              <a:t>, rồi gọi </a:t>
            </a:r>
            <a:r>
              <a:rPr lang="vi-VN" sz="1800" b="1" dirty="0"/>
              <a:t>SaveChangesAsync</a:t>
            </a:r>
            <a:r>
              <a:rPr lang="en-US" sz="1800" dirty="0"/>
              <a:t>()</a:t>
            </a:r>
            <a:r>
              <a:rPr lang="vi-VN" sz="1800" dirty="0"/>
              <a:t> để cập nhật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// Xóa sản phẩm có ProductID =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public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static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async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Task</a:t>
            </a:r>
            <a:r>
              <a:rPr lang="vi-VN" sz="1800" dirty="0"/>
              <a:t> </a:t>
            </a:r>
            <a:r>
              <a:rPr lang="vi-VN" sz="1800" b="1" dirty="0"/>
              <a:t>DeleteProduct</a:t>
            </a:r>
            <a:r>
              <a:rPr lang="vi-VN" sz="1800" dirty="0"/>
              <a:t>(</a:t>
            </a:r>
            <a:r>
              <a:rPr lang="vi-VN" sz="1800" dirty="0">
                <a:solidFill>
                  <a:srgbClr val="FF0000"/>
                </a:solidFill>
              </a:rPr>
              <a:t>int</a:t>
            </a:r>
            <a:r>
              <a:rPr lang="vi-VN" sz="1800" dirty="0"/>
              <a:t> id){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FF0000"/>
                </a:solidFill>
              </a:rPr>
              <a:t>using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context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ProductsContext()){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</a:t>
            </a: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product =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(</a:t>
            </a:r>
            <a:r>
              <a:rPr lang="vi-VN" sz="1800" dirty="0">
                <a:solidFill>
                  <a:srgbClr val="FF0000"/>
                </a:solidFill>
              </a:rPr>
              <a:t>from</a:t>
            </a:r>
            <a:r>
              <a:rPr lang="vi-VN" sz="1800" dirty="0"/>
              <a:t> p </a:t>
            </a:r>
            <a:r>
              <a:rPr lang="vi-VN" sz="1800" dirty="0">
                <a:solidFill>
                  <a:srgbClr val="FF0000"/>
                </a:solidFill>
              </a:rPr>
              <a:t>in</a:t>
            </a:r>
            <a:r>
              <a:rPr lang="vi-VN" sz="1800" dirty="0"/>
              <a:t> context.products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vi-VN" sz="1800" dirty="0">
                <a:solidFill>
                  <a:srgbClr val="FF0000"/>
                </a:solidFill>
              </a:rPr>
              <a:t>where</a:t>
            </a:r>
            <a:r>
              <a:rPr lang="vi-VN" sz="1800" dirty="0"/>
              <a:t> (p.ProductId == id) </a:t>
            </a:r>
            <a:r>
              <a:rPr lang="en-US" sz="18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select</a:t>
            </a:r>
            <a:r>
              <a:rPr lang="vi-VN" sz="1800" dirty="0"/>
              <a:t> p).FirstOrDefaultAsync();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</a:t>
            </a:r>
            <a:r>
              <a:rPr lang="vi-VN" sz="1800" dirty="0">
                <a:solidFill>
                  <a:srgbClr val="FF0000"/>
                </a:solidFill>
              </a:rPr>
              <a:t>if</a:t>
            </a:r>
            <a:r>
              <a:rPr lang="vi-VN" sz="1800" dirty="0"/>
              <a:t> (product != </a:t>
            </a:r>
            <a:r>
              <a:rPr lang="vi-VN" sz="1800" dirty="0">
                <a:solidFill>
                  <a:srgbClr val="FF0000"/>
                </a:solidFill>
              </a:rPr>
              <a:t>null</a:t>
            </a:r>
            <a:r>
              <a:rPr lang="vi-VN" sz="18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context.</a:t>
            </a:r>
            <a:r>
              <a:rPr lang="vi-VN" sz="1800" b="1" dirty="0"/>
              <a:t>Remove</a:t>
            </a:r>
            <a:r>
              <a:rPr lang="vi-VN" sz="1800" dirty="0"/>
              <a:t>(product);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Console.WriteLine($"</a:t>
            </a:r>
            <a:r>
              <a:rPr lang="vi-VN" sz="1800" dirty="0">
                <a:solidFill>
                  <a:srgbClr val="000099"/>
                </a:solidFill>
              </a:rPr>
              <a:t>Xóa {product.ProductId</a:t>
            </a:r>
            <a:r>
              <a:rPr lang="vi-VN" sz="1800" dirty="0"/>
              <a:t>}");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   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context.</a:t>
            </a:r>
            <a:r>
              <a:rPr lang="vi-VN" sz="1800" b="1" dirty="0"/>
              <a:t>SaveChangesAsync</a:t>
            </a:r>
            <a:r>
              <a:rPr lang="vi-V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  }}}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 bài cũ (tuần trước)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56753"/>
              </p:ext>
            </p:extLst>
          </p:nvPr>
        </p:nvGraphicFramePr>
        <p:xfrm>
          <a:off x="628650" y="1204913"/>
          <a:ext cx="7886700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 chính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21761"/>
              </p:ext>
            </p:extLst>
          </p:nvPr>
        </p:nvGraphicFramePr>
        <p:xfrm>
          <a:off x="628650" y="1204913"/>
          <a:ext cx="7886700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Giới thiệu 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vi-VN" sz="2000" dirty="0"/>
              <a:t>Chèn dữ liệu vào các bảng, </a:t>
            </a:r>
            <a:r>
              <a:rPr lang="vi-VN" sz="2000" b="1" dirty="0"/>
              <a:t>AddAsync</a:t>
            </a:r>
            <a:r>
              <a:rPr lang="en-US" sz="2000" b="1" dirty="0"/>
              <a:t>()</a:t>
            </a:r>
            <a:r>
              <a:rPr lang="vi-VN" sz="2000" dirty="0"/>
              <a:t>, </a:t>
            </a:r>
            <a:r>
              <a:rPr lang="vi-VN" sz="2000" b="1" dirty="0"/>
              <a:t>AddRangeAsync</a:t>
            </a:r>
            <a:r>
              <a:rPr lang="en-US" sz="2000" b="1" dirty="0"/>
              <a:t>()</a:t>
            </a:r>
            <a:r>
              <a:rPr lang="vi-VN" sz="2000" dirty="0"/>
              <a:t>, </a:t>
            </a:r>
            <a:r>
              <a:rPr lang="vi-VN" sz="2000" b="1" dirty="0"/>
              <a:t>SaveChangesAsync</a:t>
            </a:r>
            <a:r>
              <a:rPr lang="en-US" sz="2000" b="1" dirty="0"/>
              <a:t>()</a:t>
            </a:r>
            <a:endParaRPr lang="vi-VN" sz="2000" b="1" dirty="0"/>
          </a:p>
          <a:p>
            <a:pPr>
              <a:lnSpc>
                <a:spcPct val="110000"/>
              </a:lnSpc>
            </a:pPr>
            <a:r>
              <a:rPr lang="vi-VN" sz="2000" dirty="0"/>
              <a:t>Các đối tượng </a:t>
            </a:r>
            <a:r>
              <a:rPr lang="vi-VN" sz="2000" b="1" dirty="0"/>
              <a:t>DbContext</a:t>
            </a:r>
            <a:r>
              <a:rPr lang="vi-VN" sz="2000" dirty="0"/>
              <a:t> hay </a:t>
            </a:r>
            <a:r>
              <a:rPr lang="vi-VN" sz="2000" b="1" dirty="0"/>
              <a:t>DbSet</a:t>
            </a:r>
            <a:r>
              <a:rPr lang="vi-VN" sz="2000" dirty="0"/>
              <a:t>  có phương thức </a:t>
            </a:r>
            <a:r>
              <a:rPr lang="vi-VN" sz="2000" b="1" dirty="0"/>
              <a:t>AddAsync</a:t>
            </a:r>
            <a:r>
              <a:rPr lang="en-US" sz="2000" b="1" dirty="0"/>
              <a:t>()</a:t>
            </a:r>
            <a:r>
              <a:rPr lang="vi-VN" sz="2000" dirty="0"/>
              <a:t> 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vi-VN" sz="2000" dirty="0"/>
              <a:t>chèn đối tượng phù hợp vào </a:t>
            </a:r>
            <a:r>
              <a:rPr lang="vi-VN" sz="2000" b="1" dirty="0"/>
              <a:t>DbContext</a:t>
            </a:r>
            <a:r>
              <a:rPr lang="vi-VN" sz="2000" dirty="0"/>
              <a:t>,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vi-VN" sz="2000" dirty="0"/>
              <a:t> đối tượng </a:t>
            </a:r>
            <a:r>
              <a:rPr lang="vi-VN" sz="2000" b="1" dirty="0"/>
              <a:t>Model</a:t>
            </a:r>
            <a:r>
              <a:rPr lang="vi-VN" sz="2000" dirty="0"/>
              <a:t> cần chèn vào.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vi-VN" sz="2000" dirty="0"/>
              <a:t>Sau đó gọi phương thức </a:t>
            </a:r>
            <a:r>
              <a:rPr lang="vi-VN" sz="2000" b="1" dirty="0"/>
              <a:t>SaveChangesAsync</a:t>
            </a:r>
            <a:r>
              <a:rPr lang="en-US" sz="2000" b="1" dirty="0"/>
              <a:t>()</a:t>
            </a:r>
            <a:r>
              <a:rPr lang="vi-VN" sz="2000" dirty="0"/>
              <a:t> để thực hiện cập nhật dữ liệu vào </a:t>
            </a:r>
            <a:r>
              <a:rPr lang="vi-VN" sz="2000" b="1" dirty="0"/>
              <a:t>Server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Giới thiệu 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static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async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Task</a:t>
            </a:r>
            <a:r>
              <a:rPr lang="vi-VN" sz="1600" dirty="0"/>
              <a:t> </a:t>
            </a:r>
            <a:r>
              <a:rPr lang="vi-VN" sz="1600" b="1" dirty="0"/>
              <a:t>InsertProduct</a:t>
            </a:r>
            <a:r>
              <a:rPr lang="vi-VN" sz="1600" dirty="0"/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using</a:t>
            </a:r>
            <a:r>
              <a:rPr lang="vi-VN" sz="1600" dirty="0"/>
              <a:t> (</a:t>
            </a:r>
            <a:r>
              <a:rPr lang="vi-VN" sz="1600" dirty="0">
                <a:solidFill>
                  <a:srgbClr val="FF0000"/>
                </a:solidFill>
              </a:rPr>
              <a:t>var</a:t>
            </a:r>
            <a:r>
              <a:rPr lang="vi-VN" sz="1600" dirty="0"/>
              <a:t> context = </a:t>
            </a:r>
            <a:r>
              <a:rPr lang="vi-VN" sz="1600" dirty="0">
                <a:solidFill>
                  <a:srgbClr val="FF0000"/>
                </a:solidFill>
              </a:rPr>
              <a:t>new</a:t>
            </a:r>
            <a:r>
              <a:rPr lang="vi-VN" sz="1600" dirty="0"/>
              <a:t> ProductsContext()){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>
                <a:solidFill>
                  <a:srgbClr val="005426"/>
                </a:solidFill>
              </a:rPr>
              <a:t>        // Thêm sản phẩm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</a:t>
            </a:r>
            <a:r>
              <a:rPr lang="vi-VN" sz="1600" dirty="0">
                <a:solidFill>
                  <a:srgbClr val="FF0000"/>
                </a:solidFill>
              </a:rPr>
              <a:t>await</a:t>
            </a:r>
            <a:r>
              <a:rPr lang="vi-VN" sz="1600" dirty="0"/>
              <a:t>  context.products.AddAsync(</a:t>
            </a:r>
            <a:r>
              <a:rPr lang="vi-VN" sz="1600" dirty="0">
                <a:solidFill>
                  <a:srgbClr val="FF0000"/>
                </a:solidFill>
              </a:rPr>
              <a:t>new</a:t>
            </a:r>
            <a:r>
              <a:rPr lang="vi-VN" sz="1600" dirty="0"/>
              <a:t> Product{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    Name = "</a:t>
            </a:r>
            <a:r>
              <a:rPr lang="vi-VN" sz="1600" dirty="0">
                <a:solidFill>
                  <a:srgbClr val="000099"/>
                </a:solidFill>
              </a:rPr>
              <a:t>Sản phẩm 1</a:t>
            </a:r>
            <a:r>
              <a:rPr lang="vi-VN" sz="16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    Provider = "</a:t>
            </a:r>
            <a:r>
              <a:rPr lang="vi-VN" sz="1600" dirty="0">
                <a:solidFill>
                  <a:srgbClr val="000099"/>
                </a:solidFill>
              </a:rPr>
              <a:t>Công ty 1</a:t>
            </a:r>
            <a:r>
              <a:rPr lang="vi-VN" sz="16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});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>
                <a:solidFill>
                  <a:srgbClr val="005426"/>
                </a:solidFill>
              </a:rPr>
              <a:t>        // Thêm sản phẩm 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await  context.AddAsync(</a:t>
            </a:r>
            <a:r>
              <a:rPr lang="vi-VN" sz="1600" dirty="0">
                <a:solidFill>
                  <a:srgbClr val="FF0000"/>
                </a:solidFill>
              </a:rPr>
              <a:t>new</a:t>
            </a:r>
            <a:r>
              <a:rPr lang="vi-VN" sz="1600" dirty="0"/>
              <a:t> Product(){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    Name = "</a:t>
            </a:r>
            <a:r>
              <a:rPr lang="vi-VN" sz="1600" dirty="0">
                <a:solidFill>
                  <a:srgbClr val="000099"/>
                </a:solidFill>
              </a:rPr>
              <a:t>Sản phẩm 2</a:t>
            </a:r>
            <a:r>
              <a:rPr lang="vi-VN" sz="16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    Provider = "</a:t>
            </a:r>
            <a:r>
              <a:rPr lang="vi-VN" sz="1600" dirty="0">
                <a:solidFill>
                  <a:srgbClr val="000099"/>
                </a:solidFill>
              </a:rPr>
              <a:t>Công ty 1</a:t>
            </a:r>
            <a:r>
              <a:rPr lang="vi-VN" sz="16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});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</a:t>
            </a:r>
            <a:r>
              <a:rPr lang="vi-VN" sz="1600" dirty="0">
                <a:solidFill>
                  <a:srgbClr val="005426"/>
                </a:solidFill>
              </a:rPr>
              <a:t>// Thực hiện cập nhật thay đổi trong DbContext lên Server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</a:t>
            </a:r>
            <a:r>
              <a:rPr lang="vi-VN" sz="1600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rows = </a:t>
            </a:r>
            <a:r>
              <a:rPr lang="vi-VN" sz="1600" dirty="0">
                <a:solidFill>
                  <a:srgbClr val="FF0000"/>
                </a:solidFill>
              </a:rPr>
              <a:t>await</a:t>
            </a:r>
            <a:r>
              <a:rPr lang="vi-VN" sz="1600" dirty="0"/>
              <a:t> context.SaveChangesAsync();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Console.WriteLine($"</a:t>
            </a:r>
            <a:r>
              <a:rPr lang="vi-VN" sz="1600" dirty="0">
                <a:solidFill>
                  <a:srgbClr val="000099"/>
                </a:solidFill>
              </a:rPr>
              <a:t>Đã lưu {rows} sản phẩm</a:t>
            </a:r>
            <a:r>
              <a:rPr lang="vi-VN" sz="1600" dirty="0"/>
              <a:t>");}}</a:t>
            </a:r>
            <a:endParaRPr lang="vi-V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Giới thiệu 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000" dirty="0"/>
              <a:t>Nếu muốn thêm một lúc nhiều dữ liệu thì dùng AddRangeAsync</a:t>
            </a:r>
            <a:r>
              <a:rPr lang="en-US" sz="2000" dirty="0"/>
              <a:t>()</a:t>
            </a:r>
            <a:r>
              <a:rPr lang="vi-VN" sz="2000" dirty="0"/>
              <a:t> nhận đối số là </a:t>
            </a:r>
            <a:r>
              <a:rPr lang="vi-VN" sz="2000" dirty="0">
                <a:solidFill>
                  <a:srgbClr val="000099"/>
                </a:solidFill>
              </a:rPr>
              <a:t>mảng</a:t>
            </a:r>
            <a:r>
              <a:rPr lang="vi-VN" sz="2000" dirty="0"/>
              <a:t> các đối tượng cần chèn vào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p1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Product() {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/>
              <a:t>Name = "</a:t>
            </a:r>
            <a:r>
              <a:rPr lang="vi-VN" sz="1800" dirty="0">
                <a:solidFill>
                  <a:srgbClr val="000099"/>
                </a:solidFill>
              </a:rPr>
              <a:t>Sản phẩm 3</a:t>
            </a:r>
            <a:r>
              <a:rPr lang="vi-VN" sz="1800" dirty="0"/>
              <a:t>", Provider = "</a:t>
            </a:r>
            <a:r>
              <a:rPr lang="vi-VN" sz="1800" dirty="0">
                <a:solidFill>
                  <a:srgbClr val="000099"/>
                </a:solidFill>
              </a:rPr>
              <a:t>CTY A</a:t>
            </a:r>
            <a:r>
              <a:rPr lang="vi-VN" sz="1800" dirty="0"/>
              <a:t>"};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p2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Product() {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/>
              <a:t>Name = "</a:t>
            </a:r>
            <a:r>
              <a:rPr lang="vi-VN" sz="1800" dirty="0">
                <a:solidFill>
                  <a:srgbClr val="000099"/>
                </a:solidFill>
              </a:rPr>
              <a:t>Sản phẩm 4</a:t>
            </a:r>
            <a:r>
              <a:rPr lang="vi-VN" sz="1800" dirty="0"/>
              <a:t>", Provider = "</a:t>
            </a:r>
            <a:r>
              <a:rPr lang="vi-VN" sz="1800" dirty="0">
                <a:solidFill>
                  <a:srgbClr val="000099"/>
                </a:solidFill>
              </a:rPr>
              <a:t>CTY A</a:t>
            </a:r>
            <a:r>
              <a:rPr lang="vi-VN" sz="1800" dirty="0"/>
              <a:t>"};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FF0000"/>
                </a:solidFill>
              </a:rPr>
              <a:t>var</a:t>
            </a:r>
            <a:r>
              <a:rPr lang="vi-VN" sz="1800" dirty="0"/>
              <a:t> p3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Product() {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/>
              <a:t>Name = "</a:t>
            </a:r>
            <a:r>
              <a:rPr lang="vi-VN" sz="1800" dirty="0">
                <a:solidFill>
                  <a:srgbClr val="000099"/>
                </a:solidFill>
              </a:rPr>
              <a:t>Sản phẩm 5</a:t>
            </a:r>
            <a:r>
              <a:rPr lang="vi-VN" sz="1800" dirty="0"/>
              <a:t>", Provider = "</a:t>
            </a:r>
            <a:r>
              <a:rPr lang="vi-VN" sz="1800" dirty="0">
                <a:solidFill>
                  <a:srgbClr val="000099"/>
                </a:solidFill>
              </a:rPr>
              <a:t>CTY B</a:t>
            </a:r>
            <a:r>
              <a:rPr lang="vi-VN" sz="1800" dirty="0"/>
              <a:t>"};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context.AddRangeAsync(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object[] {p1, p2, p3});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solidFill>
                  <a:srgbClr val="FF0000"/>
                </a:solidFill>
              </a:rPr>
              <a:t>int</a:t>
            </a:r>
            <a:r>
              <a:rPr lang="vi-VN" sz="1800" dirty="0"/>
              <a:t> rows = </a:t>
            </a:r>
            <a:r>
              <a:rPr lang="vi-VN" sz="1800" dirty="0">
                <a:solidFill>
                  <a:srgbClr val="FF0000"/>
                </a:solidFill>
              </a:rPr>
              <a:t>await</a:t>
            </a:r>
            <a:r>
              <a:rPr lang="vi-VN" sz="1800" dirty="0"/>
              <a:t> context.SaveChangesAsync();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/>
              <a:t>Console.WriteLine($"</a:t>
            </a:r>
            <a:r>
              <a:rPr lang="vi-VN" sz="1800" dirty="0">
                <a:solidFill>
                  <a:srgbClr val="000099"/>
                </a:solidFill>
              </a:rPr>
              <a:t>Đã lưu {rows} sản phẩm</a:t>
            </a:r>
            <a:r>
              <a:rPr lang="vi-VN" sz="1800" dirty="0"/>
              <a:t>");</a:t>
            </a:r>
            <a:endParaRPr lang="vi-V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Giới thiệu Entity Framework C#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200" dirty="0"/>
              <a:t>Đọc dữ liệu từ </a:t>
            </a:r>
            <a:r>
              <a:rPr lang="vi-VN" sz="2200" dirty="0">
                <a:solidFill>
                  <a:srgbClr val="000099"/>
                </a:solidFill>
              </a:rPr>
              <a:t>bảng</a:t>
            </a:r>
            <a:r>
              <a:rPr lang="vi-VN" sz="2200" dirty="0"/>
              <a:t>, truy vấn với </a:t>
            </a:r>
            <a:r>
              <a:rPr lang="vi-VN" sz="2200" b="1" dirty="0">
                <a:solidFill>
                  <a:srgbClr val="FF0000"/>
                </a:solidFill>
              </a:rPr>
              <a:t>LINQ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Language Integrated Query (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)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uli"/>
              </a:rPr>
              <a:t> </a:t>
            </a:r>
            <a:endParaRPr lang="vi-VN" sz="22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200" dirty="0"/>
              <a:t>Các đối tượng </a:t>
            </a:r>
            <a:r>
              <a:rPr lang="vi-VN" sz="2200" b="1" dirty="0"/>
              <a:t>DbSet</a:t>
            </a:r>
            <a:r>
              <a:rPr lang="vi-VN" sz="2200" dirty="0"/>
              <a:t> có phương thức </a:t>
            </a:r>
            <a:r>
              <a:rPr lang="vi-VN" sz="2200" b="1" dirty="0"/>
              <a:t>ToListAsync</a:t>
            </a:r>
            <a:r>
              <a:rPr lang="vi-VN" sz="2200" dirty="0"/>
              <a:t>() hay </a:t>
            </a:r>
            <a:r>
              <a:rPr lang="vi-VN" sz="2200" b="1" dirty="0"/>
              <a:t>ToArrayAsync</a:t>
            </a:r>
            <a:r>
              <a:rPr lang="vi-VN" sz="2200" dirty="0"/>
              <a:t>() để lấy về tất cả các dữ liệu (</a:t>
            </a:r>
            <a:r>
              <a:rPr lang="vi-VN" sz="2200" b="1" dirty="0">
                <a:solidFill>
                  <a:srgbClr val="FF0000"/>
                </a:solidFill>
              </a:rPr>
              <a:t>List</a:t>
            </a:r>
            <a:r>
              <a:rPr lang="vi-VN" sz="2200" dirty="0"/>
              <a:t>) của bảng. 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200" dirty="0"/>
              <a:t>Đặc biệt bạn có thể dùng </a:t>
            </a:r>
            <a:r>
              <a:rPr lang="vi-VN" sz="2200" b="1" dirty="0">
                <a:solidFill>
                  <a:srgbClr val="FF0000"/>
                </a:solidFill>
              </a:rPr>
              <a:t>LINQ</a:t>
            </a:r>
            <a:r>
              <a:rPr lang="vi-VN" sz="2200" dirty="0"/>
              <a:t> ( đọc </a:t>
            </a:r>
            <a:r>
              <a:rPr lang="vi-VN" sz="2200" b="1" dirty="0"/>
              <a:t>Linq C#) </a:t>
            </a:r>
            <a:r>
              <a:rPr lang="vi-VN" sz="2200" dirty="0"/>
              <a:t>trên các đối tượng này (nguồn là các </a:t>
            </a:r>
            <a:r>
              <a:rPr lang="vi-VN" sz="2200" b="1" dirty="0"/>
              <a:t>DbSet</a:t>
            </a:r>
            <a:r>
              <a:rPr lang="vi-VN" sz="2200" dirty="0"/>
              <a:t>)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C"/>
            </a:pPr>
            <a:r>
              <a:rPr lang="en-US" sz="2400" u="sng" dirty="0">
                <a:solidFill>
                  <a:srgbClr val="000099"/>
                </a:solidFill>
              </a:rPr>
              <a:t> Sau </a:t>
            </a:r>
            <a:r>
              <a:rPr lang="en-US" sz="2400" u="sng" dirty="0" err="1">
                <a:solidFill>
                  <a:srgbClr val="000099"/>
                </a:solidFill>
              </a:rPr>
              <a:t>đây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u="sng" dirty="0" err="1">
                <a:solidFill>
                  <a:srgbClr val="000099"/>
                </a:solidFill>
              </a:rPr>
              <a:t>chúng</a:t>
            </a:r>
            <a:r>
              <a:rPr lang="en-US" sz="2400" u="sng" dirty="0">
                <a:solidFill>
                  <a:srgbClr val="000099"/>
                </a:solidFill>
              </a:rPr>
              <a:t> ta </a:t>
            </a:r>
            <a:r>
              <a:rPr lang="en-US" sz="2400" u="sng" dirty="0" err="1">
                <a:solidFill>
                  <a:srgbClr val="000099"/>
                </a:solidFill>
              </a:rPr>
              <a:t>sẽ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u="sng" dirty="0" err="1">
                <a:solidFill>
                  <a:srgbClr val="000099"/>
                </a:solidFill>
              </a:rPr>
              <a:t>tìm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u="sng" dirty="0" err="1">
                <a:solidFill>
                  <a:srgbClr val="000099"/>
                </a:solidFill>
              </a:rPr>
              <a:t>hiểu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u="sng" dirty="0" err="1">
                <a:solidFill>
                  <a:srgbClr val="000099"/>
                </a:solidFill>
              </a:rPr>
              <a:t>về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b="1" u="sng" dirty="0">
                <a:solidFill>
                  <a:srgbClr val="000099"/>
                </a:solidFill>
              </a:rPr>
              <a:t>LINQ</a:t>
            </a:r>
            <a:r>
              <a:rPr lang="en-US" sz="2400" u="sng" dirty="0">
                <a:solidFill>
                  <a:srgbClr val="000099"/>
                </a:solidFill>
              </a:rPr>
              <a:t> </a:t>
            </a:r>
            <a:r>
              <a:rPr lang="en-US" sz="2400" u="sng" dirty="0" err="1">
                <a:solidFill>
                  <a:srgbClr val="000099"/>
                </a:solidFill>
              </a:rPr>
              <a:t>trước</a:t>
            </a:r>
            <a:endParaRPr lang="en-US" sz="2400" u="sng" dirty="0">
              <a:solidFill>
                <a:srgbClr val="000099"/>
              </a:solidFill>
            </a:endParaRPr>
          </a:p>
          <a:p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2000" dirty="0"/>
              <a:t>Để thực hiện ví dụ này ta tạo ra một nguồn dữ liệu đó là một danh sách (dùng List) các sản phẩm </a:t>
            </a:r>
            <a:r>
              <a:rPr lang="en-US" sz="2000" dirty="0"/>
              <a:t>. </a:t>
            </a:r>
            <a:r>
              <a:rPr lang="vi-VN" sz="2000" dirty="0"/>
              <a:t>Xây dựng lớp Product như sau: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class</a:t>
            </a:r>
            <a:r>
              <a:rPr lang="vi-VN" sz="1600" dirty="0"/>
              <a:t> </a:t>
            </a:r>
            <a:r>
              <a:rPr lang="vi-VN" sz="1600" b="1" dirty="0"/>
              <a:t>Product</a:t>
            </a:r>
            <a:r>
              <a:rPr lang="vi-VN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005426"/>
                </a:solidFill>
              </a:rPr>
              <a:t>#region CÁC THUỘC TÍNH SẢN PHẨM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ID {set; get;}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string</a:t>
            </a:r>
            <a:r>
              <a:rPr lang="vi-VN" sz="1600" dirty="0"/>
              <a:t> Name {set; get;}         </a:t>
            </a:r>
            <a:r>
              <a:rPr lang="vi-VN" sz="1600" dirty="0">
                <a:solidFill>
                  <a:srgbClr val="005426"/>
                </a:solidFill>
              </a:rPr>
              <a:t>// tên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double</a:t>
            </a:r>
            <a:r>
              <a:rPr lang="vi-VN" sz="1600" dirty="0"/>
              <a:t> Price {set; get;}        </a:t>
            </a:r>
            <a:r>
              <a:rPr lang="vi-VN" sz="1600" dirty="0">
                <a:solidFill>
                  <a:srgbClr val="005426"/>
                </a:solidFill>
              </a:rPr>
              <a:t>// giá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string</a:t>
            </a:r>
            <a:r>
              <a:rPr lang="vi-VN" sz="1600" dirty="0"/>
              <a:t>[] Colors {set; get;}     </a:t>
            </a:r>
            <a:r>
              <a:rPr lang="vi-VN" sz="1600" dirty="0">
                <a:solidFill>
                  <a:srgbClr val="005426"/>
                </a:solidFill>
              </a:rPr>
              <a:t>// cá</a:t>
            </a:r>
            <a:r>
              <a:rPr lang="en-US" sz="1600" dirty="0">
                <a:solidFill>
                  <a:srgbClr val="005426"/>
                </a:solidFill>
              </a:rPr>
              <a:t>c</a:t>
            </a:r>
            <a:r>
              <a:rPr lang="vi-VN" sz="1600" dirty="0">
                <a:solidFill>
                  <a:srgbClr val="005426"/>
                </a:solidFill>
              </a:rPr>
              <a:t> màu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Brand {set; get;}           </a:t>
            </a:r>
            <a:r>
              <a:rPr lang="vi-VN" sz="1600" dirty="0">
                <a:solidFill>
                  <a:srgbClr val="005426"/>
                </a:solidFill>
              </a:rPr>
              <a:t>// ID Nhãn hiệu, hãng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Product</a:t>
            </a:r>
            <a:r>
              <a:rPr lang="vi-VN" sz="1600" dirty="0">
                <a:solidFill>
                  <a:srgbClr val="FF0000"/>
                </a:solidFill>
              </a:rPr>
              <a:t>(int</a:t>
            </a:r>
            <a:r>
              <a:rPr lang="vi-VN" sz="1600" dirty="0"/>
              <a:t> id, </a:t>
            </a:r>
            <a:r>
              <a:rPr lang="vi-VN" sz="1600" dirty="0">
                <a:solidFill>
                  <a:srgbClr val="FF0000"/>
                </a:solidFill>
              </a:rPr>
              <a:t>string</a:t>
            </a:r>
            <a:r>
              <a:rPr lang="vi-VN" sz="1600" dirty="0"/>
              <a:t> name, </a:t>
            </a:r>
            <a:r>
              <a:rPr lang="vi-VN" sz="1600" dirty="0">
                <a:solidFill>
                  <a:srgbClr val="FF0000"/>
                </a:solidFill>
              </a:rPr>
              <a:t>double</a:t>
            </a:r>
            <a:r>
              <a:rPr lang="vi-VN" sz="1600" dirty="0"/>
              <a:t> price,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</a:t>
            </a:r>
            <a:r>
              <a:rPr lang="vi-VN" sz="1600" dirty="0">
                <a:solidFill>
                  <a:srgbClr val="FF0000"/>
                </a:solidFill>
              </a:rPr>
              <a:t>string</a:t>
            </a:r>
            <a:r>
              <a:rPr lang="vi-VN" sz="1600" dirty="0"/>
              <a:t>[] colors, </a:t>
            </a:r>
            <a:r>
              <a:rPr lang="vi-VN" sz="1600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brand)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    ID = id; Name = name; Price = price; Colors = colors; Brand = brand;}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>
                <a:solidFill>
                  <a:srgbClr val="005426"/>
                </a:solidFill>
              </a:rPr>
              <a:t>    // Lấy chuỗi thông tin sản phẳm gồm ID, Name, Price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600" dirty="0"/>
              <a:t>    </a:t>
            </a:r>
            <a:r>
              <a:rPr lang="vi-VN" sz="1600" dirty="0">
                <a:solidFill>
                  <a:srgbClr val="FF0000"/>
                </a:solidFill>
              </a:rPr>
              <a:t>override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FF0000"/>
                </a:solidFill>
              </a:rPr>
              <a:t>string</a:t>
            </a:r>
            <a:r>
              <a:rPr lang="vi-VN" sz="1600" dirty="0"/>
              <a:t> ToString() =&gt; $"</a:t>
            </a:r>
            <a:r>
              <a:rPr lang="vi-VN" sz="1600" dirty="0">
                <a:solidFill>
                  <a:srgbClr val="000099"/>
                </a:solidFill>
              </a:rPr>
              <a:t>ID {ID} - {Name}, giá {Price}</a:t>
            </a:r>
            <a:r>
              <a:rPr lang="vi-VN" sz="1600" dirty="0"/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sz="1800" dirty="0"/>
              <a:t>}</a:t>
            </a:r>
            <a:endParaRPr lang="vi-V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Tìm hiểu về truy vấn LinQ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04962"/>
            <a:ext cx="8353118" cy="49720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Tiếp tục xây dựng một lớp có tên </a:t>
            </a:r>
            <a:r>
              <a:rPr lang="vi-VN" sz="1800" b="1" dirty="0">
                <a:solidFill>
                  <a:srgbClr val="FF0000"/>
                </a:solidFill>
              </a:rPr>
              <a:t>Products</a:t>
            </a:r>
            <a:r>
              <a:rPr lang="vi-VN" sz="1800" dirty="0"/>
              <a:t>, lớp này có chứa dữ liệu danh sách các sản phẩm như sau: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FF0000"/>
                </a:solidFill>
              </a:rPr>
              <a:t>public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class</a:t>
            </a:r>
            <a:r>
              <a:rPr lang="vi-VN" sz="1800" dirty="0"/>
              <a:t> Products{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005426"/>
                </a:solidFill>
              </a:rPr>
              <a:t>// thành viên biến tĩnh, là danh sách sản phẩm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FF0000"/>
                </a:solidFill>
              </a:rPr>
              <a:t>public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static</a:t>
            </a:r>
            <a:r>
              <a:rPr lang="vi-VN" sz="1800" dirty="0"/>
              <a:t> List&lt;Product&gt; products;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// Hàm khởi tạo thành viên tĩnh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</a:t>
            </a:r>
            <a:r>
              <a:rPr lang="vi-VN" sz="1800" dirty="0">
                <a:solidFill>
                  <a:srgbClr val="FF0000"/>
                </a:solidFill>
              </a:rPr>
              <a:t>static</a:t>
            </a:r>
            <a:r>
              <a:rPr lang="vi-VN" sz="1800" dirty="0"/>
              <a:t> Products(){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>
                <a:solidFill>
                  <a:srgbClr val="005426"/>
                </a:solidFill>
              </a:rPr>
              <a:t>        // Khởi tạo products với 7 sản phẩm mẫu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products =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List&lt;Product&gt;()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Product(1, "</a:t>
            </a:r>
            <a:r>
              <a:rPr lang="vi-VN" sz="1800" dirty="0">
                <a:solidFill>
                  <a:srgbClr val="000099"/>
                </a:solidFill>
              </a:rPr>
              <a:t>Bàn học</a:t>
            </a:r>
            <a:r>
              <a:rPr lang="vi-VN" sz="1800" dirty="0"/>
              <a:t>",    200, new string[] {"</a:t>
            </a:r>
            <a:r>
              <a:rPr lang="vi-VN" sz="1800" dirty="0">
                <a:solidFill>
                  <a:srgbClr val="000099"/>
                </a:solidFill>
              </a:rPr>
              <a:t>Trắng", "Xanh</a:t>
            </a:r>
            <a:r>
              <a:rPr lang="vi-VN" sz="1800" dirty="0"/>
              <a:t>"}, 1),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Product(2, "</a:t>
            </a:r>
            <a:r>
              <a:rPr lang="vi-VN" sz="1800" dirty="0">
                <a:solidFill>
                  <a:srgbClr val="000099"/>
                </a:solidFill>
              </a:rPr>
              <a:t>Túi da</a:t>
            </a:r>
            <a:r>
              <a:rPr lang="vi-VN" sz="1800" dirty="0"/>
              <a:t>",     300, new string[] {"</a:t>
            </a:r>
            <a:r>
              <a:rPr lang="vi-VN" sz="1800" dirty="0">
                <a:solidFill>
                  <a:srgbClr val="000099"/>
                </a:solidFill>
              </a:rPr>
              <a:t>Đỏ", "Đen", "Vàng</a:t>
            </a:r>
            <a:r>
              <a:rPr lang="vi-VN" sz="1800" dirty="0"/>
              <a:t>"},   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  </a:t>
            </a:r>
            <a:r>
              <a:rPr lang="vi-VN" sz="1800" dirty="0">
                <a:solidFill>
                  <a:srgbClr val="FF0000"/>
                </a:solidFill>
              </a:rPr>
              <a:t>new</a:t>
            </a:r>
            <a:r>
              <a:rPr lang="vi-VN" sz="1800" dirty="0"/>
              <a:t> Product(3, "</a:t>
            </a:r>
            <a:r>
              <a:rPr lang="vi-VN" sz="1800" dirty="0">
                <a:solidFill>
                  <a:srgbClr val="000099"/>
                </a:solidFill>
              </a:rPr>
              <a:t>Bàn trà</a:t>
            </a:r>
            <a:r>
              <a:rPr lang="vi-VN" sz="1800" dirty="0"/>
              <a:t>",    400, new string[] {"</a:t>
            </a:r>
            <a:r>
              <a:rPr lang="vi-VN" sz="1800" dirty="0">
                <a:solidFill>
                  <a:srgbClr val="000099"/>
                </a:solidFill>
              </a:rPr>
              <a:t>Xám", "Xanh</a:t>
            </a:r>
            <a:r>
              <a:rPr lang="vi-VN" sz="1800" dirty="0"/>
              <a:t>"},  2)</a:t>
            </a:r>
            <a:r>
              <a:rPr lang="en-US" sz="1800" dirty="0"/>
              <a:t> </a:t>
            </a:r>
            <a:r>
              <a:rPr lang="vi-VN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vi-VN" sz="1800" dirty="0"/>
              <a:t>    }}</a:t>
            </a:r>
            <a:endParaRPr lang="vi-V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7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# (Tiếp theo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Nội dung chính&amp;quot;&quot;/&gt;&lt;property id=&quot;20307&quot; value=&quot;334&quot;/&gt;&lt;/object&gt;&lt;object type=&quot;3&quot; unique_id=&quot;10005&quot;&gt;&lt;property id=&quot;20148&quot; value=&quot;5&quot;/&gt;&lt;property id=&quot;20300&quot; value=&quot;Slide 3 - &amp;quot;File Stream trong C#&amp;quot;&quot;/&gt;&lt;property id=&quot;20307&quot; value=&quot;359&quot;/&gt;&lt;/object&gt;&lt;object type=&quot;3&quot; unique_id=&quot;10028&quot;&gt;&lt;property id=&quot;20148&quot; value=&quot;5&quot;/&gt;&lt;property id=&quot;20300&quot; value=&quot;Slide 18&quot;/&gt;&lt;property id=&quot;20307&quot; value=&quot;315&quot;/&gt;&lt;/object&gt;&lt;object type=&quot;3&quot; unique_id=&quot;10287&quot;&gt;&lt;property id=&quot;20148&quot; value=&quot;5&quot;/&gt;&lt;property id=&quot;20300&quot; value=&quot;Slide 4 - &amp;quot;File Stream trong C#&amp;quot;&quot;/&gt;&lt;property id=&quot;20307&quot; value=&quot;371&quot;/&gt;&lt;/object&gt;&lt;object type=&quot;3&quot; unique_id=&quot;10288&quot;&gt;&lt;property id=&quot;20148&quot; value=&quot;5&quot;/&gt;&lt;property id=&quot;20300&quot; value=&quot;Slide 5 - &amp;quot;File Stream trong C#&amp;quot;&quot;/&gt;&lt;property id=&quot;20307&quot; value=&quot;360&quot;/&gt;&lt;/object&gt;&lt;object type=&quot;3&quot; unique_id=&quot;10289&quot;&gt;&lt;property id=&quot;20148&quot; value=&quot;5&quot;/&gt;&lt;property id=&quot;20300&quot; value=&quot;Slide 6 - &amp;quot;File Stream trong C#&amp;quot;&quot;/&gt;&lt;property id=&quot;20307&quot; value=&quot;361&quot;/&gt;&lt;/object&gt;&lt;object type=&quot;3&quot; unique_id=&quot;10290&quot;&gt;&lt;property id=&quot;20148&quot; value=&quot;5&quot;/&gt;&lt;property id=&quot;20300&quot; value=&quot;Slide 7 - &amp;quot;File Stream trong C#&amp;quot;&quot;/&gt;&lt;property id=&quot;20307&quot; value=&quot;362&quot;/&gt;&lt;/object&gt;&lt;object type=&quot;3&quot; unique_id=&quot;10291&quot;&gt;&lt;property id=&quot;20148&quot; value=&quot;5&quot;/&gt;&lt;property id=&quot;20300&quot; value=&quot;Slide 8 - &amp;quot;File Stream trong C#&amp;quot;&quot;/&gt;&lt;property id=&quot;20307&quot; value=&quot;363&quot;/&gt;&lt;/object&gt;&lt;object type=&quot;3&quot; unique_id=&quot;10292&quot;&gt;&lt;property id=&quot;20148&quot; value=&quot;5&quot;/&gt;&lt;property id=&quot;20300&quot; value=&quot;Slide 11 - &amp;quot;File Stream trong C#&amp;quot;&quot;/&gt;&lt;property id=&quot;20307&quot; value=&quot;364&quot;/&gt;&lt;/object&gt;&lt;object type=&quot;3&quot; unique_id=&quot;10293&quot;&gt;&lt;property id=&quot;20148&quot; value=&quot;5&quot;/&gt;&lt;property id=&quot;20300&quot; value=&quot;Slide 12 - &amp;quot;File Stream trong C#&amp;quot;&quot;/&gt;&lt;property id=&quot;20307&quot; value=&quot;365&quot;/&gt;&lt;/object&gt;&lt;object type=&quot;3&quot; unique_id=&quot;10294&quot;&gt;&lt;property id=&quot;20148&quot; value=&quot;5&quot;/&gt;&lt;property id=&quot;20300&quot; value=&quot;Slide 13 - &amp;quot;File Stream trong C#&amp;quot;&quot;/&gt;&lt;property id=&quot;20307&quot; value=&quot;366&quot;/&gt;&lt;/object&gt;&lt;object type=&quot;3&quot; unique_id=&quot;10295&quot;&gt;&lt;property id=&quot;20148&quot; value=&quot;5&quot;/&gt;&lt;property id=&quot;20300&quot; value=&quot;Slide 14 - &amp;quot;File Stream trong C#&amp;quot;&quot;/&gt;&lt;property id=&quot;20307&quot; value=&quot;367&quot;/&gt;&lt;/object&gt;&lt;object type=&quot;3&quot; unique_id=&quot;10296&quot;&gt;&lt;property id=&quot;20148&quot; value=&quot;5&quot;/&gt;&lt;property id=&quot;20300&quot; value=&quot;Slide 15 - &amp;quot;File Stream trong C#&amp;quot;&quot;/&gt;&lt;property id=&quot;20307&quot; value=&quot;368&quot;/&gt;&lt;/object&gt;&lt;object type=&quot;3&quot; unique_id=&quot;10297&quot;&gt;&lt;property id=&quot;20148&quot; value=&quot;5&quot;/&gt;&lt;property id=&quot;20300&quot; value=&quot;Slide 16 - &amp;quot;File Stream trong C#&amp;quot;&quot;/&gt;&lt;property id=&quot;20307&quot; value=&quot;369&quot;/&gt;&lt;/object&gt;&lt;object type=&quot;3&quot; unique_id=&quot;10298&quot;&gt;&lt;property id=&quot;20148&quot; value=&quot;5&quot;/&gt;&lt;property id=&quot;20300&quot; value=&quot;Slide 17 - &amp;quot;File Stream trong C#&amp;quot;&quot;/&gt;&lt;property id=&quot;20307&quot; value=&quot;370&quot;/&gt;&lt;/object&gt;&lt;object type=&quot;3&quot; unique_id=&quot;10677&quot;&gt;&lt;property id=&quot;20148&quot; value=&quot;5&quot;/&gt;&lt;property id=&quot;20300&quot; value=&quot;Slide 9 - &amp;quot;File Stream trong C#&amp;quot;&quot;/&gt;&lt;property id=&quot;20307&quot; value=&quot;372&quot;/&gt;&lt;/object&gt;&lt;object type=&quot;3&quot; unique_id=&quot;10811&quot;&gt;&lt;property id=&quot;20148&quot; value=&quot;5&quot;/&gt;&lt;property id=&quot;20300&quot; value=&quot;Slide 10 - &amp;quot;File Stream trong C#&amp;quot;&quot;/&gt;&lt;property id=&quot;20307&quot; value=&quot;373&quot;/&gt;&lt;/object&gt;&lt;/object&gt;&lt;object type=&quot;8&quot; unique_id=&quot;1005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5287</TotalTime>
  <Words>2025</Words>
  <Application>Microsoft Office PowerPoint</Application>
  <PresentationFormat>On-screen Show (4:3)</PresentationFormat>
  <Paragraphs>236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 (Headings)</vt:lpstr>
      <vt:lpstr>Muli</vt:lpstr>
      <vt:lpstr>Tahoma</vt:lpstr>
      <vt:lpstr>Wingdings</vt:lpstr>
      <vt:lpstr>Wingdings 2</vt:lpstr>
      <vt:lpstr>Office Theme</vt:lpstr>
      <vt:lpstr>C# (Tiếp theo)</vt:lpstr>
      <vt:lpstr>Nội dung bài cũ (tuần trước)</vt:lpstr>
      <vt:lpstr>Nội dung chính</vt:lpstr>
      <vt:lpstr>Giới thiệu Entity Framework C#</vt:lpstr>
      <vt:lpstr>Giới thiệu Entity Framework C#</vt:lpstr>
      <vt:lpstr>Giới thiệu Entity Framework C#</vt:lpstr>
      <vt:lpstr>Giới thiệu Entity Framework C#</vt:lpstr>
      <vt:lpstr>Tìm hiểu về truy vấn LinQ</vt:lpstr>
      <vt:lpstr>Tìm hiểu về truy vấn LinQ</vt:lpstr>
      <vt:lpstr>Tìm hiểu về truy vấn LinQ</vt:lpstr>
      <vt:lpstr>Tìm hiểu về truy vấn LinQ</vt:lpstr>
      <vt:lpstr>Tìm hiểu về truy vấn LinQ</vt:lpstr>
      <vt:lpstr>Tìm hiểu về truy vấn LinQ</vt:lpstr>
      <vt:lpstr>Entity Framework C#</vt:lpstr>
      <vt:lpstr>Entity Framework C#</vt:lpstr>
      <vt:lpstr>Entity Framework C#</vt:lpstr>
      <vt:lpstr>Entity Framework C#</vt:lpstr>
      <vt:lpstr>PowerPoint Presentation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phan dinh</dc:creator>
  <cp:lastModifiedBy>Toàn Võ Tấn</cp:lastModifiedBy>
  <cp:revision>533</cp:revision>
  <dcterms:created xsi:type="dcterms:W3CDTF">2015-08-05T07:41:29Z</dcterms:created>
  <dcterms:modified xsi:type="dcterms:W3CDTF">2021-11-16T15:26:08Z</dcterms:modified>
</cp:coreProperties>
</file>