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6"/>
  </p:notesMasterIdLst>
  <p:sldIdLst>
    <p:sldId id="256" r:id="rId2"/>
    <p:sldId id="261" r:id="rId3"/>
    <p:sldId id="262" r:id="rId4"/>
    <p:sldId id="263" r:id="rId5"/>
    <p:sldId id="265" r:id="rId6"/>
    <p:sldId id="264" r:id="rId7"/>
    <p:sldId id="266" r:id="rId8"/>
    <p:sldId id="267" r:id="rId9"/>
    <p:sldId id="268" r:id="rId10"/>
    <p:sldId id="269" r:id="rId11"/>
    <p:sldId id="270" r:id="rId12"/>
    <p:sldId id="271" r:id="rId13"/>
    <p:sldId id="272" r:id="rId14"/>
    <p:sldId id="273" r:id="rId15"/>
    <p:sldId id="274" r:id="rId16"/>
    <p:sldId id="294" r:id="rId17"/>
    <p:sldId id="275" r:id="rId18"/>
    <p:sldId id="295" r:id="rId19"/>
    <p:sldId id="277" r:id="rId20"/>
    <p:sldId id="296" r:id="rId21"/>
    <p:sldId id="297" r:id="rId22"/>
    <p:sldId id="289" r:id="rId23"/>
    <p:sldId id="298" r:id="rId24"/>
    <p:sldId id="281" r:id="rId25"/>
    <p:sldId id="301" r:id="rId26"/>
    <p:sldId id="299" r:id="rId27"/>
    <p:sldId id="291" r:id="rId28"/>
    <p:sldId id="302" r:id="rId29"/>
    <p:sldId id="300" r:id="rId30"/>
    <p:sldId id="292" r:id="rId31"/>
    <p:sldId id="303" r:id="rId32"/>
    <p:sldId id="282" r:id="rId33"/>
    <p:sldId id="283" r:id="rId34"/>
    <p:sldId id="304" r:id="rId35"/>
    <p:sldId id="305" r:id="rId36"/>
    <p:sldId id="284" r:id="rId37"/>
    <p:sldId id="285" r:id="rId38"/>
    <p:sldId id="286" r:id="rId39"/>
    <p:sldId id="287" r:id="rId40"/>
    <p:sldId id="288" r:id="rId41"/>
    <p:sldId id="306" r:id="rId42"/>
    <p:sldId id="307" r:id="rId43"/>
    <p:sldId id="308" r:id="rId44"/>
    <p:sldId id="260" r:id="rId45"/>
  </p:sldIdLst>
  <p:sldSz cx="9144000" cy="6858000" type="screen4x3"/>
  <p:notesSz cx="6858000" cy="9144000"/>
  <p:embeddedFontLst>
    <p:embeddedFont>
      <p:font typeface="Calibri" panose="020F0502020204030204" pitchFamily="34" charset="0"/>
      <p:regular r:id="rId47"/>
      <p:bold r:id="rId48"/>
      <p:italic r:id="rId49"/>
      <p:boldItalic r:id="rId50"/>
    </p:embeddedFont>
    <p:embeddedFont>
      <p:font typeface="Cambria" panose="02040503050406030204" pitchFamily="18" charset="0"/>
      <p:regular r:id="rId51"/>
      <p:bold r:id="rId52"/>
      <p:italic r:id="rId53"/>
      <p:boldItalic r:id="rId54"/>
    </p:embeddedFont>
    <p:embeddedFont>
      <p:font typeface="VNI-Heather" panose="020B0604020202020204"/>
      <p:regular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8" autoAdjust="0"/>
    <p:restoredTop sz="94671" autoAdjust="0"/>
  </p:normalViewPr>
  <p:slideViewPr>
    <p:cSldViewPr>
      <p:cViewPr varScale="1">
        <p:scale>
          <a:sx n="108" d="100"/>
          <a:sy n="108" d="100"/>
        </p:scale>
        <p:origin x="1794"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23/11/2021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44</a:t>
            </a:fld>
            <a:endParaRPr lang="en-US"/>
          </a:p>
        </p:txBody>
      </p:sp>
    </p:spTree>
    <p:extLst>
      <p:ext uri="{BB962C8B-B14F-4D97-AF65-F5344CB8AC3E}">
        <p14:creationId xmlns:p14="http://schemas.microsoft.com/office/powerpoint/2010/main" val="1427860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13</a:t>
            </a:fld>
            <a:endParaRPr lang="en-US"/>
          </a:p>
        </p:txBody>
      </p:sp>
    </p:spTree>
    <p:extLst>
      <p:ext uri="{BB962C8B-B14F-4D97-AF65-F5344CB8AC3E}">
        <p14:creationId xmlns:p14="http://schemas.microsoft.com/office/powerpoint/2010/main" val="2928476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24</a:t>
            </a:fld>
            <a:endParaRPr lang="en-US"/>
          </a:p>
        </p:txBody>
      </p:sp>
    </p:spTree>
    <p:extLst>
      <p:ext uri="{BB962C8B-B14F-4D97-AF65-F5344CB8AC3E}">
        <p14:creationId xmlns:p14="http://schemas.microsoft.com/office/powerpoint/2010/main" val="2053761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25</a:t>
            </a:fld>
            <a:endParaRPr lang="en-US"/>
          </a:p>
        </p:txBody>
      </p:sp>
    </p:spTree>
    <p:extLst>
      <p:ext uri="{BB962C8B-B14F-4D97-AF65-F5344CB8AC3E}">
        <p14:creationId xmlns:p14="http://schemas.microsoft.com/office/powerpoint/2010/main" val="1048501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26</a:t>
            </a:fld>
            <a:endParaRPr lang="en-US"/>
          </a:p>
        </p:txBody>
      </p:sp>
    </p:spTree>
    <p:extLst>
      <p:ext uri="{BB962C8B-B14F-4D97-AF65-F5344CB8AC3E}">
        <p14:creationId xmlns:p14="http://schemas.microsoft.com/office/powerpoint/2010/main" val="3655118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27</a:t>
            </a:fld>
            <a:endParaRPr lang="en-US"/>
          </a:p>
        </p:txBody>
      </p:sp>
    </p:spTree>
    <p:extLst>
      <p:ext uri="{BB962C8B-B14F-4D97-AF65-F5344CB8AC3E}">
        <p14:creationId xmlns:p14="http://schemas.microsoft.com/office/powerpoint/2010/main" val="127414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28</a:t>
            </a:fld>
            <a:endParaRPr lang="en-US"/>
          </a:p>
        </p:txBody>
      </p:sp>
    </p:spTree>
    <p:extLst>
      <p:ext uri="{BB962C8B-B14F-4D97-AF65-F5344CB8AC3E}">
        <p14:creationId xmlns:p14="http://schemas.microsoft.com/office/powerpoint/2010/main" val="2214065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29</a:t>
            </a:fld>
            <a:endParaRPr lang="en-US"/>
          </a:p>
        </p:txBody>
      </p:sp>
    </p:spTree>
    <p:extLst>
      <p:ext uri="{BB962C8B-B14F-4D97-AF65-F5344CB8AC3E}">
        <p14:creationId xmlns:p14="http://schemas.microsoft.com/office/powerpoint/2010/main" val="303463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30</a:t>
            </a:fld>
            <a:endParaRPr lang="en-US"/>
          </a:p>
        </p:txBody>
      </p:sp>
    </p:spTree>
    <p:extLst>
      <p:ext uri="{BB962C8B-B14F-4D97-AF65-F5344CB8AC3E}">
        <p14:creationId xmlns:p14="http://schemas.microsoft.com/office/powerpoint/2010/main" val="1057295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DF62C2-72EA-4953-A1D6-568F980002B8}" type="datetimeFigureOut">
              <a:rPr lang="en-US" smtClean="0"/>
              <a:t>23/11/2021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F62C2-72EA-4953-A1D6-568F980002B8}" type="datetimeFigureOut">
              <a:rPr lang="en-US" smtClean="0"/>
              <a:t>23/11/2021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F62C2-72EA-4953-A1D6-568F980002B8}" type="datetimeFigureOut">
              <a:rPr lang="en-US" smtClean="0"/>
              <a:t>23/11/2021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9009"/>
            <a:ext cx="9144000" cy="37664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200" b="1">
                <a:solidFill>
                  <a:schemeClr val="tx2"/>
                </a:solidFill>
                <a:latin typeface="Cambria" panose="02040503050406030204" pitchFamily="18" charset="0"/>
              </a:rPr>
              <a:t>Khoa CNTT</a:t>
            </a:r>
            <a:endParaRPr lang="en-US" sz="1200" b="1" baseline="0">
              <a:solidFill>
                <a:srgbClr val="0070C0"/>
              </a:solidFill>
              <a:latin typeface="Cambria" panose="02040503050406030204" pitchFamily="18" charset="0"/>
              <a:cs typeface="Times New Roman" pitchFamily="18" charset="0"/>
            </a:endParaRPr>
          </a:p>
        </p:txBody>
      </p:sp>
      <p:sp>
        <p:nvSpPr>
          <p:cNvPr id="3" name="TextBox 2"/>
          <p:cNvSpPr txBox="1"/>
          <p:nvPr userDrawn="1"/>
        </p:nvSpPr>
        <p:spPr>
          <a:xfrm>
            <a:off x="502668" y="33118"/>
            <a:ext cx="1863010" cy="292388"/>
          </a:xfrm>
          <a:prstGeom prst="rect">
            <a:avLst/>
          </a:prstGeom>
          <a:noFill/>
        </p:spPr>
        <p:txBody>
          <a:bodyPr wrap="none" rtlCol="0">
            <a:spAutoFit/>
          </a:bodyPr>
          <a:lstStyle/>
          <a:p>
            <a:pPr algn="ctr"/>
            <a:r>
              <a:rPr lang="en-US" sz="1300" b="1" baseline="0">
                <a:solidFill>
                  <a:srgbClr val="002060"/>
                </a:solidFill>
                <a:latin typeface="Cambria" panose="02040503050406030204" pitchFamily="18" charset="0"/>
              </a:rPr>
              <a:t>ĐH Nông Lâm TP HCM</a:t>
            </a:r>
          </a:p>
        </p:txBody>
      </p:sp>
      <p:pic>
        <p:nvPicPr>
          <p:cNvPr id="1026" name="Picture 2" descr="G:\13. Doan\Logo\logo fi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469" y="-49288"/>
            <a:ext cx="457199"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DF62C2-72EA-4953-A1D6-568F980002B8}" type="datetimeFigureOut">
              <a:rPr lang="en-US" smtClean="0"/>
              <a:t>23/11/2021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DF62C2-72EA-4953-A1D6-568F980002B8}" type="datetimeFigureOut">
              <a:rPr lang="en-US" smtClean="0"/>
              <a:t>23/11/2021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DF62C2-72EA-4953-A1D6-568F980002B8}" type="datetimeFigureOut">
              <a:rPr lang="en-US" smtClean="0"/>
              <a:t>23/11/2021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23/11/2021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bwMode="black">
          <a:xfrm>
            <a:off x="838200" y="990600"/>
            <a:ext cx="7086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hlink"/>
              </a:buClr>
              <a:buFont typeface="Wingdings" pitchFamily="2" charset="2"/>
              <a:buNone/>
              <a:defRPr sz="2800" b="0">
                <a:solidFill>
                  <a:schemeClr val="bg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marR="0" lvl="0" indent="0" algn="ctr"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endParaRPr kumimoji="0" lang="en-US" sz="2800" b="1" i="0" u="none" strike="noStrike" kern="0" cap="none" spc="0" normalizeH="0" baseline="0" noProof="0">
              <a:ln>
                <a:noFill/>
              </a:ln>
              <a:solidFill>
                <a:srgbClr val="002060"/>
              </a:solidFill>
              <a:effectLst/>
              <a:uLnTx/>
              <a:uFillTx/>
              <a:latin typeface="Cambria" panose="02040503050406030204" pitchFamily="18" charset="0"/>
            </a:endParaRPr>
          </a:p>
        </p:txBody>
      </p:sp>
      <p:sp>
        <p:nvSpPr>
          <p:cNvPr id="7" name="Title 1"/>
          <p:cNvSpPr txBox="1">
            <a:spLocks/>
          </p:cNvSpPr>
          <p:nvPr/>
        </p:nvSpPr>
        <p:spPr bwMode="auto">
          <a:xfrm>
            <a:off x="1143000" y="2644775"/>
            <a:ext cx="7239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kern="0">
                <a:solidFill>
                  <a:srgbClr val="002060"/>
                </a:solidFill>
                <a:latin typeface="Cambria" panose="02040503050406030204" pitchFamily="18" charset="0"/>
              </a:rPr>
              <a:t>Windows Form</a:t>
            </a:r>
            <a:endParaRPr kumimoji="0" lang="en-US" sz="4800" b="1" i="0" u="none" strike="noStrike" kern="0" cap="none" spc="0" normalizeH="0" baseline="0" noProof="0">
              <a:ln>
                <a:noFill/>
              </a:ln>
              <a:solidFill>
                <a:srgbClr val="002060"/>
              </a:solidFill>
              <a:effectLst/>
              <a:uLnTx/>
              <a:uFillTx/>
              <a:latin typeface="Cambria" panose="020405030504060302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4572000"/>
            <a:ext cx="2144973" cy="170096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4890800"/>
            <a:ext cx="2728882" cy="1063359"/>
          </a:xfrm>
          <a:prstGeom prst="rect">
            <a:avLst/>
          </a:prstGeom>
        </p:spPr>
      </p:pic>
    </p:spTree>
    <p:extLst>
      <p:ext uri="{BB962C8B-B14F-4D97-AF65-F5344CB8AC3E}">
        <p14:creationId xmlns:p14="http://schemas.microsoft.com/office/powerpoint/2010/main" val="1381459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Môi trường thiết kế</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Rectangle 7"/>
          <p:cNvSpPr/>
          <p:nvPr/>
        </p:nvSpPr>
        <p:spPr>
          <a:xfrm>
            <a:off x="459987" y="1143000"/>
            <a:ext cx="8396273" cy="517065"/>
          </a:xfrm>
          <a:prstGeom prst="rect">
            <a:avLst/>
          </a:prstGeom>
        </p:spPr>
        <p:txBody>
          <a:bodyPr wrap="square">
            <a:spAutoFit/>
          </a:bodyPr>
          <a:lstStyle/>
          <a:p>
            <a:pPr marL="285750" indent="-285750" algn="just">
              <a:lnSpc>
                <a:spcPct val="115000"/>
              </a:lnSpc>
              <a:spcBef>
                <a:spcPts val="500"/>
              </a:spcBef>
              <a:spcAft>
                <a:spcPts val="500"/>
              </a:spcAft>
              <a:buFont typeface="Wingdings" panose="05000000000000000000" pitchFamily="2" charset="2"/>
              <a:buChar char="ü"/>
            </a:pPr>
            <a:r>
              <a:rPr lang="en-US" sz="2400">
                <a:latin typeface="Cambria" panose="02040503050406030204" pitchFamily="18" charset="0"/>
                <a:ea typeface="Calibri" panose="020F0502020204030204" pitchFamily="34" charset="0"/>
              </a:rPr>
              <a:t>Các sự kiện quan trọng của </a:t>
            </a:r>
            <a:r>
              <a:rPr lang="en-US" sz="2400" b="1">
                <a:latin typeface="Cambria" panose="02040503050406030204" pitchFamily="18" charset="0"/>
                <a:ea typeface="Calibri" panose="020F0502020204030204" pitchFamily="34" charset="0"/>
              </a:rPr>
              <a:t>Form</a:t>
            </a:r>
            <a:r>
              <a:rPr lang="en-US" sz="2400">
                <a:latin typeface="Cambria" panose="02040503050406030204" pitchFamily="18" charset="0"/>
                <a:ea typeface="Calibri" panose="020F0502020204030204" pitchFamily="34" charset="0"/>
              </a:rPr>
              <a:t>:</a:t>
            </a:r>
            <a:endParaRPr lang="en-US" sz="2400">
              <a:effectLst/>
              <a:latin typeface="Cambria" panose="02040503050406030204" pitchFamily="18" charset="0"/>
              <a:ea typeface="Calibri" panose="020F0502020204030204" pitchFamily="34" charset="0"/>
            </a:endParaRPr>
          </a:p>
        </p:txBody>
      </p:sp>
      <p:pic>
        <p:nvPicPr>
          <p:cNvPr id="9" name="Picture 8"/>
          <p:cNvPicPr>
            <a:picLocks noChangeAspect="1"/>
          </p:cNvPicPr>
          <p:nvPr/>
        </p:nvPicPr>
        <p:blipFill>
          <a:blip r:embed="rId2"/>
          <a:stretch>
            <a:fillRect/>
          </a:stretch>
        </p:blipFill>
        <p:spPr>
          <a:xfrm>
            <a:off x="5305425" y="1727166"/>
            <a:ext cx="3381375" cy="4143375"/>
          </a:xfrm>
          <a:prstGeom prst="rect">
            <a:avLst/>
          </a:prstGeom>
        </p:spPr>
      </p:pic>
      <p:sp>
        <p:nvSpPr>
          <p:cNvPr id="11" name="Rectangle 10"/>
          <p:cNvSpPr/>
          <p:nvPr/>
        </p:nvSpPr>
        <p:spPr>
          <a:xfrm>
            <a:off x="5991225" y="2133600"/>
            <a:ext cx="4572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6253496" y="2377223"/>
            <a:ext cx="1485231" cy="4070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3660086699"/>
              </p:ext>
            </p:extLst>
          </p:nvPr>
        </p:nvGraphicFramePr>
        <p:xfrm>
          <a:off x="304800" y="1727166"/>
          <a:ext cx="4760734" cy="4303807"/>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2931934">
                  <a:extLst>
                    <a:ext uri="{9D8B030D-6E8A-4147-A177-3AD203B41FA5}">
                      <a16:colId xmlns:a16="http://schemas.microsoft.com/office/drawing/2014/main" val="20001"/>
                    </a:ext>
                  </a:extLst>
                </a:gridCol>
              </a:tblGrid>
              <a:tr h="483627">
                <a:tc>
                  <a:txBody>
                    <a:bodyPr/>
                    <a:lstStyle/>
                    <a:p>
                      <a:pPr algn="ctr"/>
                      <a:r>
                        <a:rPr lang="en-US" sz="2200">
                          <a:solidFill>
                            <a:srgbClr val="002060"/>
                          </a:solidFill>
                          <a:latin typeface="Cambria" panose="02040503050406030204" pitchFamily="18" charset="0"/>
                        </a:rPr>
                        <a:t>Sự</a:t>
                      </a:r>
                      <a:r>
                        <a:rPr lang="en-US" sz="2200" baseline="0">
                          <a:solidFill>
                            <a:srgbClr val="002060"/>
                          </a:solidFill>
                          <a:latin typeface="Cambria" panose="02040503050406030204" pitchFamily="18" charset="0"/>
                        </a:rPr>
                        <a:t> kiện</a:t>
                      </a:r>
                      <a:endParaRPr lang="en-US" sz="2200" dirty="0">
                        <a:solidFill>
                          <a:srgbClr val="00206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2200">
                          <a:solidFill>
                            <a:srgbClr val="002060"/>
                          </a:solidFill>
                          <a:latin typeface="Cambria" panose="02040503050406030204" pitchFamily="18" charset="0"/>
                        </a:rPr>
                        <a:t>Mô</a:t>
                      </a:r>
                      <a:r>
                        <a:rPr lang="en-US" sz="2200" baseline="0">
                          <a:solidFill>
                            <a:srgbClr val="002060"/>
                          </a:solidFill>
                          <a:latin typeface="Cambria" panose="02040503050406030204" pitchFamily="18" charset="0"/>
                        </a:rPr>
                        <a:t> tả</a:t>
                      </a:r>
                      <a:endParaRPr lang="en-US" sz="2200" dirty="0">
                        <a:solidFill>
                          <a:srgbClr val="00206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863620">
                <a:tc>
                  <a:txBody>
                    <a:bodyPr/>
                    <a:lstStyle/>
                    <a:p>
                      <a:r>
                        <a:rPr lang="en-US" sz="2200" dirty="0">
                          <a:solidFill>
                            <a:srgbClr val="002060"/>
                          </a:solidFill>
                          <a:latin typeface="Cambria" panose="02040503050406030204" pitchFamily="18" charset="0"/>
                        </a:rPr>
                        <a:t>Click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2200">
                          <a:solidFill>
                            <a:srgbClr val="002060"/>
                          </a:solidFill>
                          <a:latin typeface="Cambria" panose="02040503050406030204" pitchFamily="18" charset="0"/>
                        </a:rPr>
                        <a:t>Thực</a:t>
                      </a:r>
                      <a:r>
                        <a:rPr lang="en-US" sz="2200" baseline="0">
                          <a:solidFill>
                            <a:srgbClr val="002060"/>
                          </a:solidFill>
                          <a:latin typeface="Cambria" panose="02040503050406030204" pitchFamily="18" charset="0"/>
                        </a:rPr>
                        <a:t> hiện lệnh khi nhấn chuột</a:t>
                      </a:r>
                      <a:endParaRPr lang="en-US" sz="2200" dirty="0">
                        <a:solidFill>
                          <a:srgbClr val="00206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863620">
                <a:tc>
                  <a:txBody>
                    <a:bodyPr/>
                    <a:lstStyle/>
                    <a:p>
                      <a:r>
                        <a:rPr lang="en-US" sz="2200" dirty="0">
                          <a:solidFill>
                            <a:srgbClr val="002060"/>
                          </a:solidFill>
                          <a:latin typeface="Cambria" panose="02040503050406030204" pitchFamily="18" charset="0"/>
                        </a:rPr>
                        <a:t>DoubleClick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2200">
                          <a:solidFill>
                            <a:srgbClr val="002060"/>
                          </a:solidFill>
                          <a:latin typeface="Cambria" panose="02040503050406030204" pitchFamily="18" charset="0"/>
                        </a:rPr>
                        <a:t>Thực</a:t>
                      </a:r>
                      <a:r>
                        <a:rPr lang="en-US" sz="2200" baseline="0">
                          <a:solidFill>
                            <a:srgbClr val="002060"/>
                          </a:solidFill>
                          <a:latin typeface="Cambria" panose="02040503050406030204" pitchFamily="18" charset="0"/>
                        </a:rPr>
                        <a:t> hiện lệnh khi nhấn chuột 2 lần liên tiếp</a:t>
                      </a:r>
                      <a:endParaRPr lang="en-US" sz="2200" dirty="0">
                        <a:solidFill>
                          <a:srgbClr val="00206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863620">
                <a:tc>
                  <a:txBody>
                    <a:bodyPr/>
                    <a:lstStyle/>
                    <a:p>
                      <a:r>
                        <a:rPr lang="en-US" sz="2200" dirty="0">
                          <a:solidFill>
                            <a:srgbClr val="002060"/>
                          </a:solidFill>
                          <a:latin typeface="Cambria" panose="02040503050406030204" pitchFamily="18" charset="0"/>
                        </a:rPr>
                        <a:t>Load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2200">
                          <a:solidFill>
                            <a:srgbClr val="002060"/>
                          </a:solidFill>
                          <a:latin typeface="Cambria" panose="02040503050406030204" pitchFamily="18" charset="0"/>
                        </a:rPr>
                        <a:t>Thực</a:t>
                      </a:r>
                      <a:r>
                        <a:rPr lang="en-US" sz="2200" baseline="0">
                          <a:solidFill>
                            <a:srgbClr val="002060"/>
                          </a:solidFill>
                          <a:latin typeface="Cambria" panose="02040503050406030204" pitchFamily="18" charset="0"/>
                        </a:rPr>
                        <a:t> hiện lệnh khi cửa sổ được mở lên lần đầu tiên</a:t>
                      </a:r>
                      <a:endParaRPr lang="en-US" sz="2200" dirty="0">
                        <a:solidFill>
                          <a:srgbClr val="00206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83627">
                <a:tc>
                  <a:txBody>
                    <a:bodyPr/>
                    <a:lstStyle/>
                    <a:p>
                      <a:r>
                        <a:rPr lang="en-US" sz="2200" dirty="0" err="1">
                          <a:solidFill>
                            <a:srgbClr val="002060"/>
                          </a:solidFill>
                          <a:latin typeface="Cambria" panose="02040503050406030204" pitchFamily="18" charset="0"/>
                        </a:rPr>
                        <a:t>FormClosing</a:t>
                      </a:r>
                      <a:endParaRPr lang="en-US" sz="2200" dirty="0">
                        <a:solidFill>
                          <a:srgbClr val="00206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2200">
                          <a:solidFill>
                            <a:srgbClr val="002060"/>
                          </a:solidFill>
                          <a:latin typeface="Cambria" panose="02040503050406030204" pitchFamily="18" charset="0"/>
                        </a:rPr>
                        <a:t>Thực</a:t>
                      </a:r>
                      <a:r>
                        <a:rPr lang="en-US" sz="2200" baseline="0">
                          <a:solidFill>
                            <a:srgbClr val="002060"/>
                          </a:solidFill>
                          <a:latin typeface="Cambria" panose="02040503050406030204" pitchFamily="18" charset="0"/>
                        </a:rPr>
                        <a:t> hiện lệnh trước khi cửa sổ được đóng</a:t>
                      </a:r>
                      <a:endParaRPr lang="en-US" sz="2200" dirty="0">
                        <a:solidFill>
                          <a:srgbClr val="00206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5" name="TextBox 14"/>
          <p:cNvSpPr txBox="1"/>
          <p:nvPr/>
        </p:nvSpPr>
        <p:spPr>
          <a:xfrm>
            <a:off x="6811420" y="2428164"/>
            <a:ext cx="1829347" cy="369332"/>
          </a:xfrm>
          <a:prstGeom prst="rect">
            <a:avLst/>
          </a:prstGeom>
          <a:noFill/>
        </p:spPr>
        <p:txBody>
          <a:bodyPr wrap="none" rtlCol="0">
            <a:spAutoFit/>
          </a:bodyPr>
          <a:lstStyle/>
          <a:p>
            <a:r>
              <a:rPr lang="en-US">
                <a:solidFill>
                  <a:srgbClr val="FF0000"/>
                </a:solidFill>
                <a:latin typeface="Cambria" panose="02040503050406030204" pitchFamily="18" charset="0"/>
              </a:rPr>
              <a:t>Thiết lập sự kiện</a:t>
            </a:r>
          </a:p>
        </p:txBody>
      </p:sp>
    </p:spTree>
    <p:extLst>
      <p:ext uri="{BB962C8B-B14F-4D97-AF65-F5344CB8AC3E}">
        <p14:creationId xmlns:p14="http://schemas.microsoft.com/office/powerpoint/2010/main" val="1757817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Các control phổ biến</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Rectangle 7"/>
          <p:cNvSpPr/>
          <p:nvPr/>
        </p:nvSpPr>
        <p:spPr>
          <a:xfrm>
            <a:off x="325332" y="1143000"/>
            <a:ext cx="3256067" cy="3914918"/>
          </a:xfrm>
          <a:prstGeom prst="rect">
            <a:avLst/>
          </a:prstGeom>
        </p:spPr>
        <p:txBody>
          <a:bodyPr wrap="square">
            <a:spAutoFit/>
          </a:bodyPr>
          <a:lstStyle/>
          <a:p>
            <a:pPr marL="285750" indent="-285750" algn="just">
              <a:lnSpc>
                <a:spcPct val="115000"/>
              </a:lnSpc>
              <a:spcBef>
                <a:spcPts val="500"/>
              </a:spcBef>
              <a:spcAft>
                <a:spcPts val="500"/>
              </a:spcAft>
              <a:buFont typeface="Wingdings" panose="05000000000000000000" pitchFamily="2" charset="2"/>
              <a:buChar char="ü"/>
            </a:pPr>
            <a:r>
              <a:rPr lang="en-US" sz="2400">
                <a:latin typeface="Cambria" panose="02040503050406030204" pitchFamily="18" charset="0"/>
                <a:ea typeface="Calibri" panose="020F0502020204030204" pitchFamily="34" charset="0"/>
              </a:rPr>
              <a:t>Control có thể hiểu là những thành phần được sắp xếp trên Form. Nó cho phép hiển thị dữ liệu đồng thời giúp người sử dụng có thể tương tác với hệ thống phần mềm.</a:t>
            </a:r>
            <a:endParaRPr lang="en-US" sz="2400">
              <a:effectLst/>
              <a:latin typeface="Cambria" panose="02040503050406030204" pitchFamily="18" charset="0"/>
              <a:ea typeface="Calibri" panose="020F0502020204030204" pitchFamily="34" charset="0"/>
            </a:endParaRPr>
          </a:p>
        </p:txBody>
      </p:sp>
      <p:pic>
        <p:nvPicPr>
          <p:cNvPr id="16" name="Content Placeholder 3" descr="controls.gif"/>
          <p:cNvPicPr>
            <a:picLocks noChangeAspect="1"/>
          </p:cNvPicPr>
          <p:nvPr/>
        </p:nvPicPr>
        <p:blipFill>
          <a:blip r:embed="rId2" cstate="print"/>
          <a:stretch>
            <a:fillRect/>
          </a:stretch>
        </p:blipFill>
        <p:spPr>
          <a:xfrm>
            <a:off x="3733800" y="1104089"/>
            <a:ext cx="5257800" cy="5220511"/>
          </a:xfrm>
          <a:prstGeom prst="rect">
            <a:avLst/>
          </a:prstGeom>
        </p:spPr>
      </p:pic>
    </p:spTree>
    <p:extLst>
      <p:ext uri="{BB962C8B-B14F-4D97-AF65-F5344CB8AC3E}">
        <p14:creationId xmlns:p14="http://schemas.microsoft.com/office/powerpoint/2010/main" val="3471312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Các control phổ biến</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graphicFrame>
        <p:nvGraphicFramePr>
          <p:cNvPr id="10" name="Table 9"/>
          <p:cNvGraphicFramePr>
            <a:graphicFrameLocks noGrp="1"/>
          </p:cNvGraphicFramePr>
          <p:nvPr>
            <p:extLst>
              <p:ext uri="{D42A27DB-BD31-4B8C-83A1-F6EECF244321}">
                <p14:modId xmlns:p14="http://schemas.microsoft.com/office/powerpoint/2010/main" val="2307652704"/>
              </p:ext>
            </p:extLst>
          </p:nvPr>
        </p:nvGraphicFramePr>
        <p:xfrm>
          <a:off x="325332" y="1219200"/>
          <a:ext cx="7772400" cy="3590544"/>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70840">
                <a:tc>
                  <a:txBody>
                    <a:bodyPr/>
                    <a:lstStyle/>
                    <a:p>
                      <a:pPr marL="914400" lvl="1" indent="-457200" algn="just" fontAlgn="base">
                        <a:spcBef>
                          <a:spcPct val="20000"/>
                        </a:spcBef>
                        <a:spcAft>
                          <a:spcPct val="0"/>
                        </a:spcAft>
                        <a:buClr>
                          <a:srgbClr val="3DC5C5"/>
                        </a:buClr>
                        <a:buFont typeface="Wingdings" panose="05000000000000000000" pitchFamily="2" charset="2"/>
                        <a:buChar char="ü"/>
                      </a:pPr>
                      <a:r>
                        <a:rPr lang="en-US" sz="2800" kern="0">
                          <a:solidFill>
                            <a:srgbClr val="002060"/>
                          </a:solidFill>
                          <a:latin typeface="Cambria" panose="02040503050406030204" pitchFamily="18" charset="0"/>
                        </a:rPr>
                        <a:t>Label</a:t>
                      </a:r>
                    </a:p>
                    <a:p>
                      <a:pPr marL="914400" lvl="1" indent="-457200" algn="just" fontAlgn="base">
                        <a:spcBef>
                          <a:spcPct val="20000"/>
                        </a:spcBef>
                        <a:spcAft>
                          <a:spcPct val="0"/>
                        </a:spcAft>
                        <a:buClr>
                          <a:srgbClr val="3DC5C5"/>
                        </a:buClr>
                        <a:buFont typeface="Wingdings" panose="05000000000000000000" pitchFamily="2" charset="2"/>
                        <a:buChar char="ü"/>
                      </a:pPr>
                      <a:r>
                        <a:rPr lang="en-US" sz="2800" kern="0">
                          <a:solidFill>
                            <a:srgbClr val="002060"/>
                          </a:solidFill>
                          <a:latin typeface="Cambria" panose="02040503050406030204" pitchFamily="18" charset="0"/>
                        </a:rPr>
                        <a:t>Textbox</a:t>
                      </a:r>
                    </a:p>
                    <a:p>
                      <a:pPr marL="914400" lvl="1" indent="-457200" algn="just" fontAlgn="base">
                        <a:spcBef>
                          <a:spcPct val="20000"/>
                        </a:spcBef>
                        <a:spcAft>
                          <a:spcPct val="0"/>
                        </a:spcAft>
                        <a:buClr>
                          <a:srgbClr val="3DC5C5"/>
                        </a:buClr>
                        <a:buFont typeface="Wingdings" panose="05000000000000000000" pitchFamily="2" charset="2"/>
                        <a:buChar char="ü"/>
                      </a:pPr>
                      <a:r>
                        <a:rPr lang="en-US" sz="2800" kern="0">
                          <a:solidFill>
                            <a:srgbClr val="002060"/>
                          </a:solidFill>
                          <a:latin typeface="Cambria" panose="02040503050406030204" pitchFamily="18" charset="0"/>
                        </a:rPr>
                        <a:t>Button</a:t>
                      </a:r>
                    </a:p>
                    <a:p>
                      <a:pPr marL="914400" lvl="1" indent="-457200" algn="just" fontAlgn="base">
                        <a:spcBef>
                          <a:spcPct val="20000"/>
                        </a:spcBef>
                        <a:spcAft>
                          <a:spcPct val="0"/>
                        </a:spcAft>
                        <a:buClr>
                          <a:srgbClr val="3DC5C5"/>
                        </a:buClr>
                        <a:buFont typeface="Wingdings" panose="05000000000000000000" pitchFamily="2" charset="2"/>
                        <a:buChar char="ü"/>
                      </a:pPr>
                      <a:r>
                        <a:rPr lang="en-US" sz="2800" kern="0">
                          <a:solidFill>
                            <a:srgbClr val="002060"/>
                          </a:solidFill>
                          <a:latin typeface="Cambria" panose="02040503050406030204" pitchFamily="18" charset="0"/>
                        </a:rPr>
                        <a:t>Checkbox</a:t>
                      </a:r>
                    </a:p>
                    <a:p>
                      <a:pPr marL="914400" lvl="1" indent="-457200" algn="just" fontAlgn="base">
                        <a:spcBef>
                          <a:spcPct val="20000"/>
                        </a:spcBef>
                        <a:spcAft>
                          <a:spcPct val="0"/>
                        </a:spcAft>
                        <a:buClr>
                          <a:srgbClr val="3DC5C5"/>
                        </a:buClr>
                        <a:buFont typeface="Wingdings" panose="05000000000000000000" pitchFamily="2" charset="2"/>
                        <a:buChar char="ü"/>
                      </a:pPr>
                      <a:r>
                        <a:rPr lang="en-US" sz="2800" kern="0">
                          <a:solidFill>
                            <a:srgbClr val="002060"/>
                          </a:solidFill>
                          <a:latin typeface="Cambria" panose="02040503050406030204" pitchFamily="18" charset="0"/>
                        </a:rPr>
                        <a:t>RadioButton</a:t>
                      </a:r>
                    </a:p>
                    <a:p>
                      <a:pPr marL="914400" marR="0" lvl="1" indent="-457200" algn="just" defTabSz="914400" rtl="0" eaLnBrk="1" fontAlgn="base" latinLnBrk="0" hangingPunct="1">
                        <a:lnSpc>
                          <a:spcPct val="100000"/>
                        </a:lnSpc>
                        <a:spcBef>
                          <a:spcPct val="20000"/>
                        </a:spcBef>
                        <a:spcAft>
                          <a:spcPct val="0"/>
                        </a:spcAft>
                        <a:buClr>
                          <a:srgbClr val="3DC5C5"/>
                        </a:buClr>
                        <a:buSzTx/>
                        <a:buFont typeface="Wingdings" panose="05000000000000000000" pitchFamily="2" charset="2"/>
                        <a:buChar char="ü"/>
                        <a:tabLst/>
                        <a:defRPr/>
                      </a:pPr>
                      <a:r>
                        <a:rPr lang="en-US" sz="2800" b="1" kern="0">
                          <a:solidFill>
                            <a:srgbClr val="002060"/>
                          </a:solidFill>
                          <a:latin typeface="Cambria" panose="02040503050406030204" pitchFamily="18" charset="0"/>
                          <a:ea typeface="+mn-ea"/>
                          <a:cs typeface="+mn-cs"/>
                        </a:rPr>
                        <a:t>Picturebox</a:t>
                      </a:r>
                    </a:p>
                    <a:p>
                      <a:pPr marL="914400" marR="0" lvl="1" indent="-457200" algn="just" defTabSz="914400" rtl="0" eaLnBrk="1" fontAlgn="base" latinLnBrk="0" hangingPunct="1">
                        <a:lnSpc>
                          <a:spcPct val="100000"/>
                        </a:lnSpc>
                        <a:spcBef>
                          <a:spcPct val="20000"/>
                        </a:spcBef>
                        <a:spcAft>
                          <a:spcPct val="0"/>
                        </a:spcAft>
                        <a:buClr>
                          <a:srgbClr val="3DC5C5"/>
                        </a:buClr>
                        <a:buSzTx/>
                        <a:buFont typeface="Wingdings" panose="05000000000000000000" pitchFamily="2" charset="2"/>
                        <a:buChar char="ü"/>
                        <a:tabLst/>
                        <a:defRPr/>
                      </a:pPr>
                      <a:r>
                        <a:rPr lang="en-US" sz="2800" b="1" kern="0">
                          <a:solidFill>
                            <a:srgbClr val="002060"/>
                          </a:solidFill>
                          <a:latin typeface="Cambria" panose="02040503050406030204" pitchFamily="18" charset="0"/>
                          <a:ea typeface="+mn-ea"/>
                          <a:cs typeface="+mn-cs"/>
                        </a:rPr>
                        <a:t>DateTimePicker</a:t>
                      </a:r>
                      <a:endParaRPr lang="en-US" sz="2800"/>
                    </a:p>
                  </a:txBody>
                  <a:tcPr>
                    <a:noFill/>
                  </a:tcPr>
                </a:tc>
                <a:tc>
                  <a:txBody>
                    <a:bodyPr/>
                    <a:lstStyle/>
                    <a:p>
                      <a:pPr marL="914400" marR="0" lvl="1" indent="-457200" algn="just" defTabSz="914400" rtl="0" eaLnBrk="1" fontAlgn="base" latinLnBrk="0" hangingPunct="1">
                        <a:lnSpc>
                          <a:spcPct val="100000"/>
                        </a:lnSpc>
                        <a:spcBef>
                          <a:spcPct val="20000"/>
                        </a:spcBef>
                        <a:spcAft>
                          <a:spcPct val="0"/>
                        </a:spcAft>
                        <a:buClr>
                          <a:srgbClr val="3DC5C5"/>
                        </a:buClr>
                        <a:buSzTx/>
                        <a:buFont typeface="Wingdings" panose="05000000000000000000" pitchFamily="2" charset="2"/>
                        <a:buChar char="ü"/>
                        <a:tabLst/>
                        <a:defRPr/>
                      </a:pPr>
                      <a:r>
                        <a:rPr lang="en-US" sz="2800" kern="0">
                          <a:solidFill>
                            <a:srgbClr val="002060"/>
                          </a:solidFill>
                          <a:latin typeface="Cambria" panose="02040503050406030204" pitchFamily="18" charset="0"/>
                        </a:rPr>
                        <a:t>Listbox</a:t>
                      </a:r>
                    </a:p>
                    <a:p>
                      <a:pPr marL="914400" lvl="1" indent="-457200" algn="just" defTabSz="914400" rtl="0" eaLnBrk="1" fontAlgn="base" latinLnBrk="0" hangingPunct="1">
                        <a:spcBef>
                          <a:spcPct val="20000"/>
                        </a:spcBef>
                        <a:spcAft>
                          <a:spcPct val="0"/>
                        </a:spcAft>
                        <a:buClr>
                          <a:srgbClr val="3DC5C5"/>
                        </a:buClr>
                        <a:buFont typeface="Wingdings" panose="05000000000000000000" pitchFamily="2" charset="2"/>
                        <a:buChar char="ü"/>
                      </a:pPr>
                      <a:r>
                        <a:rPr lang="en-US" sz="2800" kern="0">
                          <a:solidFill>
                            <a:srgbClr val="002060"/>
                          </a:solidFill>
                          <a:latin typeface="Cambria" panose="02040503050406030204" pitchFamily="18" charset="0"/>
                        </a:rPr>
                        <a:t>Combobox</a:t>
                      </a:r>
                    </a:p>
                    <a:p>
                      <a:pPr marL="914400" lvl="1" indent="-457200" algn="just" defTabSz="914400" rtl="0" eaLnBrk="1" fontAlgn="base" latinLnBrk="0" hangingPunct="1">
                        <a:spcBef>
                          <a:spcPct val="20000"/>
                        </a:spcBef>
                        <a:spcAft>
                          <a:spcPct val="0"/>
                        </a:spcAft>
                        <a:buClr>
                          <a:srgbClr val="3DC5C5"/>
                        </a:buClr>
                        <a:buFont typeface="Wingdings" panose="05000000000000000000" pitchFamily="2" charset="2"/>
                        <a:buChar char="ü"/>
                      </a:pPr>
                      <a:r>
                        <a:rPr lang="en-US" sz="2800" kern="0">
                          <a:solidFill>
                            <a:srgbClr val="002060"/>
                          </a:solidFill>
                          <a:latin typeface="Cambria" panose="02040503050406030204" pitchFamily="18" charset="0"/>
                        </a:rPr>
                        <a:t>RichTextbox</a:t>
                      </a:r>
                    </a:p>
                    <a:p>
                      <a:pPr marL="914400" lvl="1" indent="-457200" algn="just" defTabSz="914400" rtl="0" eaLnBrk="1" fontAlgn="base" latinLnBrk="0" hangingPunct="1">
                        <a:spcBef>
                          <a:spcPct val="20000"/>
                        </a:spcBef>
                        <a:spcAft>
                          <a:spcPct val="0"/>
                        </a:spcAft>
                        <a:buClr>
                          <a:srgbClr val="3DC5C5"/>
                        </a:buClr>
                        <a:buFont typeface="Wingdings" panose="05000000000000000000" pitchFamily="2" charset="2"/>
                        <a:buChar char="ü"/>
                      </a:pPr>
                      <a:r>
                        <a:rPr lang="en-US" sz="2800" kern="0">
                          <a:solidFill>
                            <a:srgbClr val="FF0000"/>
                          </a:solidFill>
                          <a:latin typeface="Cambria" panose="02040503050406030204" pitchFamily="18" charset="0"/>
                        </a:rPr>
                        <a:t>Timer</a:t>
                      </a:r>
                    </a:p>
                    <a:p>
                      <a:pPr marL="914400" lvl="1" indent="-457200" algn="just" defTabSz="914400" rtl="0" eaLnBrk="1" fontAlgn="base" latinLnBrk="0" hangingPunct="1">
                        <a:spcBef>
                          <a:spcPct val="20000"/>
                        </a:spcBef>
                        <a:spcAft>
                          <a:spcPct val="0"/>
                        </a:spcAft>
                        <a:buClr>
                          <a:srgbClr val="3DC5C5"/>
                        </a:buClr>
                        <a:buFont typeface="Wingdings" panose="05000000000000000000" pitchFamily="2" charset="2"/>
                        <a:buChar char="ü"/>
                      </a:pPr>
                      <a:r>
                        <a:rPr lang="en-US" sz="2800" b="1" kern="0">
                          <a:solidFill>
                            <a:srgbClr val="FF0000"/>
                          </a:solidFill>
                          <a:latin typeface="Cambria" panose="02040503050406030204" pitchFamily="18" charset="0"/>
                          <a:ea typeface="+mn-ea"/>
                          <a:cs typeface="+mn-cs"/>
                        </a:rPr>
                        <a:t>ListView</a:t>
                      </a:r>
                    </a:p>
                    <a:p>
                      <a:pPr marL="914400" lvl="1" indent="-457200" algn="just" defTabSz="914400" rtl="0" eaLnBrk="1" fontAlgn="base" latinLnBrk="0" hangingPunct="1">
                        <a:spcBef>
                          <a:spcPct val="20000"/>
                        </a:spcBef>
                        <a:spcAft>
                          <a:spcPct val="0"/>
                        </a:spcAft>
                        <a:buClr>
                          <a:srgbClr val="3DC5C5"/>
                        </a:buClr>
                        <a:buFont typeface="Wingdings" panose="05000000000000000000" pitchFamily="2" charset="2"/>
                        <a:buChar char="ü"/>
                      </a:pPr>
                      <a:r>
                        <a:rPr lang="en-US" sz="2800" b="1" kern="0">
                          <a:solidFill>
                            <a:srgbClr val="FF0000"/>
                          </a:solidFill>
                          <a:latin typeface="Cambria" panose="02040503050406030204" pitchFamily="18" charset="0"/>
                          <a:ea typeface="+mn-ea"/>
                          <a:cs typeface="+mn-cs"/>
                        </a:rPr>
                        <a:t>TreeView</a:t>
                      </a:r>
                    </a:p>
                    <a:p>
                      <a:pPr marL="914400" lvl="1" indent="-457200" algn="just" defTabSz="914400" rtl="0" eaLnBrk="1" fontAlgn="base" latinLnBrk="0" hangingPunct="1">
                        <a:spcBef>
                          <a:spcPct val="20000"/>
                        </a:spcBef>
                        <a:spcAft>
                          <a:spcPct val="0"/>
                        </a:spcAft>
                        <a:buClr>
                          <a:srgbClr val="3DC5C5"/>
                        </a:buClr>
                        <a:buFont typeface="Wingdings" panose="05000000000000000000" pitchFamily="2" charset="2"/>
                        <a:buChar char="ü"/>
                      </a:pPr>
                      <a:r>
                        <a:rPr lang="en-US" sz="2800" b="1" kern="0">
                          <a:solidFill>
                            <a:srgbClr val="FF0000"/>
                          </a:solidFill>
                          <a:latin typeface="Cambria" panose="02040503050406030204" pitchFamily="18" charset="0"/>
                          <a:ea typeface="+mn-ea"/>
                          <a:cs typeface="+mn-cs"/>
                        </a:rPr>
                        <a:t>Dialog</a:t>
                      </a:r>
                      <a:r>
                        <a:rPr lang="en-US" sz="2800" b="1" kern="0" baseline="0">
                          <a:solidFill>
                            <a:srgbClr val="FF0000"/>
                          </a:solidFill>
                          <a:latin typeface="Cambria" panose="02040503050406030204" pitchFamily="18" charset="0"/>
                          <a:ea typeface="+mn-ea"/>
                          <a:cs typeface="+mn-cs"/>
                        </a:rPr>
                        <a:t> hệ thống</a:t>
                      </a:r>
                      <a:endParaRPr lang="en-US" sz="2800" b="1" kern="0">
                        <a:solidFill>
                          <a:srgbClr val="FF0000"/>
                        </a:solidFill>
                        <a:latin typeface="Cambria" panose="02040503050406030204" pitchFamily="18" charset="0"/>
                        <a:ea typeface="+mn-ea"/>
                        <a:cs typeface="+mn-cs"/>
                      </a:endParaRPr>
                    </a:p>
                  </a:txBody>
                  <a:tcPr>
                    <a:noFill/>
                  </a:tcPr>
                </a:tc>
                <a:extLst>
                  <a:ext uri="{0D108BD9-81ED-4DB2-BD59-A6C34878D82A}">
                    <a16:rowId xmlns:a16="http://schemas.microsoft.com/office/drawing/2014/main" val="10000"/>
                  </a:ext>
                </a:extLst>
              </a:tr>
            </a:tbl>
          </a:graphicData>
        </a:graphic>
      </p:graphicFrame>
      <p:sp>
        <p:nvSpPr>
          <p:cNvPr id="9" name="Rectangle 8"/>
          <p:cNvSpPr/>
          <p:nvPr/>
        </p:nvSpPr>
        <p:spPr>
          <a:xfrm>
            <a:off x="4549" y="4953000"/>
            <a:ext cx="8763000" cy="1384995"/>
          </a:xfrm>
          <a:prstGeom prst="rect">
            <a:avLst/>
          </a:prstGeom>
        </p:spPr>
        <p:txBody>
          <a:bodyPr wrap="square">
            <a:spAutoFit/>
          </a:bodyPr>
          <a:lstStyle/>
          <a:p>
            <a:pPr marL="914400" lvl="1" indent="-457200" algn="just" fontAlgn="base">
              <a:spcBef>
                <a:spcPct val="20000"/>
              </a:spcBef>
              <a:spcAft>
                <a:spcPct val="0"/>
              </a:spcAft>
              <a:buClr>
                <a:srgbClr val="3DC5C5"/>
              </a:buClr>
              <a:buFont typeface="Wingdings" panose="05000000000000000000" pitchFamily="2" charset="2"/>
              <a:buChar char="q"/>
            </a:pPr>
            <a:r>
              <a:rPr lang="en-US" sz="2800" b="1" kern="0">
                <a:solidFill>
                  <a:srgbClr val="FF0000"/>
                </a:solidFill>
                <a:latin typeface="Cambria" panose="02040503050406030204" pitchFamily="18" charset="0"/>
              </a:rPr>
              <a:t>Dialog hệ thống: </a:t>
            </a:r>
            <a:r>
              <a:rPr lang="en-US" sz="2800" b="1" kern="0">
                <a:solidFill>
                  <a:srgbClr val="002060"/>
                </a:solidFill>
                <a:latin typeface="Cambria" panose="02040503050406030204" pitchFamily="18" charset="0"/>
              </a:rPr>
              <a:t>MessageBox, FontDialog, ColorDialog, OpenFileDialog, SaveFileDialog, FolderBrowserDialog.</a:t>
            </a:r>
          </a:p>
        </p:txBody>
      </p:sp>
    </p:spTree>
    <p:extLst>
      <p:ext uri="{BB962C8B-B14F-4D97-AF65-F5344CB8AC3E}">
        <p14:creationId xmlns:p14="http://schemas.microsoft.com/office/powerpoint/2010/main" val="2228159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Label</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Rectangle 7"/>
          <p:cNvSpPr/>
          <p:nvPr/>
        </p:nvSpPr>
        <p:spPr>
          <a:xfrm>
            <a:off x="479320" y="1104454"/>
            <a:ext cx="8512279" cy="954107"/>
          </a:xfrm>
          <a:prstGeom prst="rect">
            <a:avLst/>
          </a:prstGeom>
        </p:spPr>
        <p:txBody>
          <a:bodyPr wrap="square">
            <a:spAutoFit/>
          </a:bodyPr>
          <a:lstStyle/>
          <a:p>
            <a:pPr algn="just"/>
            <a:r>
              <a:rPr lang="en-US" sz="2800" b="1">
                <a:latin typeface="Cambria" panose="02040503050406030204" pitchFamily="18" charset="0"/>
                <a:ea typeface="Calibri" panose="020F0502020204030204" pitchFamily="34" charset="0"/>
              </a:rPr>
              <a:t>Label</a:t>
            </a:r>
            <a:r>
              <a:rPr lang="en-US" sz="2800">
                <a:latin typeface="Cambria" panose="02040503050406030204" pitchFamily="18" charset="0"/>
                <a:ea typeface="Calibri" panose="020F0502020204030204" pitchFamily="34" charset="0"/>
              </a:rPr>
              <a:t> là control dùng để thể hiện một chuỗi hoặc văn bản trên form.</a:t>
            </a:r>
            <a:endParaRPr lang="en-US" sz="2800">
              <a:latin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917979179"/>
              </p:ext>
            </p:extLst>
          </p:nvPr>
        </p:nvGraphicFramePr>
        <p:xfrm>
          <a:off x="655210" y="2133600"/>
          <a:ext cx="8031590" cy="2308482"/>
        </p:xfrm>
        <a:graphic>
          <a:graphicData uri="http://schemas.openxmlformats.org/drawingml/2006/table">
            <a:tbl>
              <a:tblPr firstRow="1" firstCol="1" bandRow="1"/>
              <a:tblGrid>
                <a:gridCol w="2202387">
                  <a:extLst>
                    <a:ext uri="{9D8B030D-6E8A-4147-A177-3AD203B41FA5}">
                      <a16:colId xmlns:a16="http://schemas.microsoft.com/office/drawing/2014/main" val="20000"/>
                    </a:ext>
                  </a:extLst>
                </a:gridCol>
                <a:gridCol w="5829203">
                  <a:extLst>
                    <a:ext uri="{9D8B030D-6E8A-4147-A177-3AD203B41FA5}">
                      <a16:colId xmlns:a16="http://schemas.microsoft.com/office/drawing/2014/main" val="20001"/>
                    </a:ext>
                  </a:extLst>
                </a:gridCol>
              </a:tblGrid>
              <a:tr h="0">
                <a:tc>
                  <a:txBody>
                    <a:bodyPr/>
                    <a:lstStyle/>
                    <a:p>
                      <a:pPr marL="0" marR="0" algn="ctr">
                        <a:lnSpc>
                          <a:spcPct val="115000"/>
                        </a:lnSpc>
                        <a:spcBef>
                          <a:spcPts val="500"/>
                        </a:spcBef>
                        <a:spcAft>
                          <a:spcPts val="500"/>
                        </a:spcAft>
                      </a:pPr>
                      <a:r>
                        <a:rPr lang="en-US" sz="2400" b="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Thuộc tính</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500"/>
                        </a:spcBef>
                        <a:spcAft>
                          <a:spcPts val="500"/>
                        </a:spcAft>
                      </a:pPr>
                      <a:r>
                        <a:rPr lang="en-US" sz="2400" b="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Mô tả</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0">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Name</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Tên label, thường bắt đầu bằng </a:t>
                      </a:r>
                      <a:r>
                        <a:rPr lang="en-US" sz="2400" i="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lbl</a:t>
                      </a:r>
                      <a:endParaRPr lang="en-US" sz="2400">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Text</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Chuỗi văn bản được hiển thị</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BackColor</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Màu nền </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ForeColor</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Màu chữ </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Font</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Định dạng chữ </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5257800" y="4782847"/>
            <a:ext cx="3151241" cy="1609725"/>
          </a:xfrm>
          <a:prstGeom prst="rect">
            <a:avLst/>
          </a:prstGeom>
        </p:spPr>
      </p:pic>
      <p:pic>
        <p:nvPicPr>
          <p:cNvPr id="11" name="Picture 10"/>
          <p:cNvPicPr>
            <a:picLocks noChangeAspect="1"/>
          </p:cNvPicPr>
          <p:nvPr/>
        </p:nvPicPr>
        <p:blipFill>
          <a:blip r:embed="rId4"/>
          <a:stretch>
            <a:fillRect/>
          </a:stretch>
        </p:blipFill>
        <p:spPr>
          <a:xfrm>
            <a:off x="838200" y="4687403"/>
            <a:ext cx="2873480" cy="1800614"/>
          </a:xfrm>
          <a:prstGeom prst="rect">
            <a:avLst/>
          </a:prstGeom>
        </p:spPr>
      </p:pic>
    </p:spTree>
    <p:extLst>
      <p:ext uri="{BB962C8B-B14F-4D97-AF65-F5344CB8AC3E}">
        <p14:creationId xmlns:p14="http://schemas.microsoft.com/office/powerpoint/2010/main" val="1907275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Textbox</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Rectangle 7"/>
          <p:cNvSpPr/>
          <p:nvPr/>
        </p:nvSpPr>
        <p:spPr>
          <a:xfrm>
            <a:off x="381000" y="1150203"/>
            <a:ext cx="6565198" cy="954107"/>
          </a:xfrm>
          <a:prstGeom prst="rect">
            <a:avLst/>
          </a:prstGeom>
        </p:spPr>
        <p:txBody>
          <a:bodyPr wrap="square">
            <a:spAutoFit/>
          </a:bodyPr>
          <a:lstStyle/>
          <a:p>
            <a:r>
              <a:rPr lang="en-US" sz="2800">
                <a:latin typeface="Cambria" panose="02040503050406030204" pitchFamily="18" charset="0"/>
                <a:ea typeface="Calibri" panose="020F0502020204030204" pitchFamily="34" charset="0"/>
              </a:rPr>
              <a:t>TextBox được dùng để làm nơi cho người dùng nhập thông tin vào chương trình</a:t>
            </a:r>
            <a:endParaRPr lang="en-US" sz="2800">
              <a:latin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4032252103"/>
              </p:ext>
            </p:extLst>
          </p:nvPr>
        </p:nvGraphicFramePr>
        <p:xfrm>
          <a:off x="304800" y="2093217"/>
          <a:ext cx="8629192" cy="3978660"/>
        </p:xfrm>
        <a:graphic>
          <a:graphicData uri="http://schemas.openxmlformats.org/drawingml/2006/table">
            <a:tbl>
              <a:tblPr firstRow="1" firstCol="1" bandRow="1"/>
              <a:tblGrid>
                <a:gridCol w="1905000">
                  <a:extLst>
                    <a:ext uri="{9D8B030D-6E8A-4147-A177-3AD203B41FA5}">
                      <a16:colId xmlns:a16="http://schemas.microsoft.com/office/drawing/2014/main" val="20000"/>
                    </a:ext>
                  </a:extLst>
                </a:gridCol>
                <a:gridCol w="6724192">
                  <a:extLst>
                    <a:ext uri="{9D8B030D-6E8A-4147-A177-3AD203B41FA5}">
                      <a16:colId xmlns:a16="http://schemas.microsoft.com/office/drawing/2014/main" val="20001"/>
                    </a:ext>
                  </a:extLst>
                </a:gridCol>
              </a:tblGrid>
              <a:tr h="0">
                <a:tc>
                  <a:txBody>
                    <a:bodyPr/>
                    <a:lstStyle/>
                    <a:p>
                      <a:pPr marL="0" marR="0" algn="just">
                        <a:lnSpc>
                          <a:spcPct val="115000"/>
                        </a:lnSpc>
                        <a:spcBef>
                          <a:spcPts val="500"/>
                        </a:spcBef>
                        <a:spcAft>
                          <a:spcPts val="500"/>
                        </a:spcAft>
                      </a:pPr>
                      <a:r>
                        <a:rPr lang="en-US" sz="2200" b="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Thuộc tính</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500"/>
                        </a:spcBef>
                        <a:spcAft>
                          <a:spcPts val="500"/>
                        </a:spcAft>
                      </a:pPr>
                      <a:r>
                        <a:rPr lang="en-US" sz="2200" b="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Mô tả</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0">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Name</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Tên textbox, thường bắt đầu bằng </a:t>
                      </a:r>
                      <a:r>
                        <a:rPr lang="en-US" sz="2200" i="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txt</a:t>
                      </a:r>
                      <a:endParaRPr lang="en-US" sz="2200">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Text</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Chuỗi văn bản được hiển thị</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Enabled</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Xác định textbox có hoạt động (</a:t>
                      </a:r>
                      <a:r>
                        <a:rPr lang="en-US" sz="2200" i="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true</a:t>
                      </a: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hay không (</a:t>
                      </a:r>
                      <a:r>
                        <a:rPr lang="en-US" sz="2200" i="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false</a:t>
                      </a: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Multiline</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Nếu đặt là </a:t>
                      </a:r>
                      <a:r>
                        <a:rPr lang="en-US" sz="2200" i="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true</a:t>
                      </a: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thì nội dung trong textbox được viết thành nhiều dòng</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AcceptsReturn</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Nếu đặt là </a:t>
                      </a:r>
                      <a:r>
                        <a:rPr lang="en-US" sz="2200" i="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true</a:t>
                      </a: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thì nội dung trong multiline textbox chấp nhận dấu xuống hàng </a:t>
                      </a:r>
                      <a:r>
                        <a:rPr lang="en-US" sz="2200" i="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("\r\n")</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PasswordChar</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Khai báo ký tự thay thế khi nhập password (ví dụ </a:t>
                      </a:r>
                      <a:r>
                        <a:rPr lang="en-US" sz="2200" i="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t>
                      </a: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ReadOnly</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Nếu đặt là </a:t>
                      </a:r>
                      <a:r>
                        <a:rPr lang="en-US" sz="2200" i="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true</a:t>
                      </a: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textbox chỉ được phép đọc, không được phép chỉnh sửa nội dung</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pic>
        <p:nvPicPr>
          <p:cNvPr id="10" name="Picture 9"/>
          <p:cNvPicPr>
            <a:picLocks noChangeAspect="1"/>
          </p:cNvPicPr>
          <p:nvPr/>
        </p:nvPicPr>
        <p:blipFill>
          <a:blip r:embed="rId2"/>
          <a:stretch>
            <a:fillRect/>
          </a:stretch>
        </p:blipFill>
        <p:spPr>
          <a:xfrm>
            <a:off x="6718981" y="595194"/>
            <a:ext cx="2425019" cy="1441573"/>
          </a:xfrm>
          <a:prstGeom prst="rect">
            <a:avLst/>
          </a:prstGeom>
        </p:spPr>
      </p:pic>
    </p:spTree>
    <p:extLst>
      <p:ext uri="{BB962C8B-B14F-4D97-AF65-F5344CB8AC3E}">
        <p14:creationId xmlns:p14="http://schemas.microsoft.com/office/powerpoint/2010/main" val="3566571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Button</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Rectangle 7"/>
          <p:cNvSpPr/>
          <p:nvPr/>
        </p:nvSpPr>
        <p:spPr>
          <a:xfrm>
            <a:off x="462261" y="1163119"/>
            <a:ext cx="8408783" cy="954107"/>
          </a:xfrm>
          <a:prstGeom prst="rect">
            <a:avLst/>
          </a:prstGeom>
        </p:spPr>
        <p:txBody>
          <a:bodyPr wrap="square">
            <a:spAutoFit/>
          </a:bodyPr>
          <a:lstStyle/>
          <a:p>
            <a:pPr algn="just"/>
            <a:r>
              <a:rPr lang="en-US" sz="2800">
                <a:latin typeface="Cambria" panose="02040503050406030204" pitchFamily="18" charset="0"/>
                <a:ea typeface="Calibri" panose="020F0502020204030204" pitchFamily="34" charset="0"/>
              </a:rPr>
              <a:t>Button là nút bấm trên form, thường được dùng như một hiệu lệnh bắt đầu thực hiện một công việc nào đó</a:t>
            </a:r>
            <a:endParaRPr lang="en-US" sz="280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705048648"/>
              </p:ext>
            </p:extLst>
          </p:nvPr>
        </p:nvGraphicFramePr>
        <p:xfrm>
          <a:off x="616250" y="2200656"/>
          <a:ext cx="8070550" cy="2308482"/>
        </p:xfrm>
        <a:graphic>
          <a:graphicData uri="http://schemas.openxmlformats.org/drawingml/2006/table">
            <a:tbl>
              <a:tblPr firstRow="1" firstCol="1" bandRow="1"/>
              <a:tblGrid>
                <a:gridCol w="2213070">
                  <a:extLst>
                    <a:ext uri="{9D8B030D-6E8A-4147-A177-3AD203B41FA5}">
                      <a16:colId xmlns:a16="http://schemas.microsoft.com/office/drawing/2014/main" val="20000"/>
                    </a:ext>
                  </a:extLst>
                </a:gridCol>
                <a:gridCol w="5857480">
                  <a:extLst>
                    <a:ext uri="{9D8B030D-6E8A-4147-A177-3AD203B41FA5}">
                      <a16:colId xmlns:a16="http://schemas.microsoft.com/office/drawing/2014/main" val="20001"/>
                    </a:ext>
                  </a:extLst>
                </a:gridCol>
              </a:tblGrid>
              <a:tr h="0">
                <a:tc>
                  <a:txBody>
                    <a:bodyPr/>
                    <a:lstStyle/>
                    <a:p>
                      <a:pPr marL="0" marR="0" algn="just">
                        <a:lnSpc>
                          <a:spcPct val="115000"/>
                        </a:lnSpc>
                        <a:spcBef>
                          <a:spcPts val="500"/>
                        </a:spcBef>
                        <a:spcAft>
                          <a:spcPts val="500"/>
                        </a:spcAft>
                      </a:pPr>
                      <a:r>
                        <a:rPr lang="en-US" sz="2400" b="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Thuộc tính</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just">
                        <a:lnSpc>
                          <a:spcPct val="115000"/>
                        </a:lnSpc>
                        <a:spcBef>
                          <a:spcPts val="500"/>
                        </a:spcBef>
                        <a:spcAft>
                          <a:spcPts val="500"/>
                        </a:spcAft>
                      </a:pPr>
                      <a:r>
                        <a:rPr lang="en-US" sz="2400" b="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Mô tả</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0">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Name</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Tên button, thường bắt đầu bằng </a:t>
                      </a:r>
                      <a:r>
                        <a:rPr lang="en-US" sz="2400" i="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btn</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Text</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Tiêu đề button trên form</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BackColor</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Màu nền </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ForeColor</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Màu chữ </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Font</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Định dạng chữ </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pic>
        <p:nvPicPr>
          <p:cNvPr id="11" name="Picture 10"/>
          <p:cNvPicPr>
            <a:picLocks noChangeAspect="1"/>
          </p:cNvPicPr>
          <p:nvPr/>
        </p:nvPicPr>
        <p:blipFill>
          <a:blip r:embed="rId2"/>
          <a:stretch>
            <a:fillRect/>
          </a:stretch>
        </p:blipFill>
        <p:spPr>
          <a:xfrm>
            <a:off x="5103409" y="4267200"/>
            <a:ext cx="3695700" cy="2143125"/>
          </a:xfrm>
          <a:prstGeom prst="rect">
            <a:avLst/>
          </a:prstGeom>
        </p:spPr>
      </p:pic>
      <p:sp>
        <p:nvSpPr>
          <p:cNvPr id="12" name="Rectangle 11"/>
          <p:cNvSpPr/>
          <p:nvPr/>
        </p:nvSpPr>
        <p:spPr>
          <a:xfrm>
            <a:off x="358314" y="4793792"/>
            <a:ext cx="4572000" cy="1616533"/>
          </a:xfrm>
          <a:prstGeom prst="rect">
            <a:avLst/>
          </a:prstGeom>
        </p:spPr>
        <p:txBody>
          <a:bodyPr>
            <a:spAutoFit/>
          </a:bodyPr>
          <a:lstStyle/>
          <a:p>
            <a:pPr indent="457200" algn="just">
              <a:lnSpc>
                <a:spcPct val="115000"/>
              </a:lnSpc>
              <a:spcBef>
                <a:spcPts val="500"/>
              </a:spcBef>
              <a:spcAft>
                <a:spcPts val="500"/>
              </a:spcAft>
            </a:pPr>
            <a:r>
              <a:rPr lang="en-US" sz="2200">
                <a:solidFill>
                  <a:srgbClr val="002060"/>
                </a:solidFill>
                <a:latin typeface="Cambria" panose="02040503050406030204" pitchFamily="18" charset="0"/>
                <a:ea typeface="Calibri" panose="020F0502020204030204" pitchFamily="34" charset="0"/>
              </a:rPr>
              <a:t>Trong màn hình thiết kế, nhấn double click vào Button sẽ tạo ra phương thức xử lý sự kiện mặc định của Button là </a:t>
            </a:r>
            <a:r>
              <a:rPr lang="en-US" sz="2200" i="1">
                <a:solidFill>
                  <a:srgbClr val="002060"/>
                </a:solidFill>
                <a:latin typeface="Cambria" panose="02040503050406030204" pitchFamily="18" charset="0"/>
                <a:ea typeface="Calibri" panose="020F0502020204030204" pitchFamily="34" charset="0"/>
              </a:rPr>
              <a:t>Click</a:t>
            </a:r>
            <a:r>
              <a:rPr lang="en-US" sz="2200">
                <a:solidFill>
                  <a:srgbClr val="002060"/>
                </a:solidFill>
                <a:latin typeface="Cambria" panose="02040503050406030204" pitchFamily="18" charset="0"/>
                <a:ea typeface="Calibri" panose="020F0502020204030204" pitchFamily="34" charset="0"/>
              </a:rPr>
              <a:t>.</a:t>
            </a:r>
            <a:endParaRPr lang="en-US" sz="2200">
              <a:solidFill>
                <a:srgbClr val="002060"/>
              </a:solidFill>
              <a:effectLst/>
              <a:latin typeface="Cambria" panose="02040503050406030204" pitchFamily="18" charset="0"/>
              <a:ea typeface="Calibri" panose="020F0502020204030204" pitchFamily="34" charset="0"/>
            </a:endParaRPr>
          </a:p>
        </p:txBody>
      </p:sp>
    </p:spTree>
    <p:extLst>
      <p:ext uri="{BB962C8B-B14F-4D97-AF65-F5344CB8AC3E}">
        <p14:creationId xmlns:p14="http://schemas.microsoft.com/office/powerpoint/2010/main" val="2660612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Button</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pic>
        <p:nvPicPr>
          <p:cNvPr id="12" name="Picture 11"/>
          <p:cNvPicPr/>
          <p:nvPr/>
        </p:nvPicPr>
        <p:blipFill>
          <a:blip r:embed="rId2"/>
          <a:stretch>
            <a:fillRect/>
          </a:stretch>
        </p:blipFill>
        <p:spPr>
          <a:xfrm>
            <a:off x="4191000" y="1219200"/>
            <a:ext cx="3371850" cy="2051050"/>
          </a:xfrm>
          <a:prstGeom prst="rect">
            <a:avLst/>
          </a:prstGeom>
        </p:spPr>
      </p:pic>
      <p:sp>
        <p:nvSpPr>
          <p:cNvPr id="13" name="AutoShape 110"/>
          <p:cNvSpPr>
            <a:spLocks noChangeArrowheads="1"/>
          </p:cNvSpPr>
          <p:nvPr/>
        </p:nvSpPr>
        <p:spPr bwMode="auto">
          <a:xfrm>
            <a:off x="7762875" y="1387475"/>
            <a:ext cx="800100" cy="342900"/>
          </a:xfrm>
          <a:prstGeom prst="wedgeRectCallout">
            <a:avLst>
              <a:gd name="adj1" fmla="val -146588"/>
              <a:gd name="adj2" fmla="val 34643"/>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lblHoTen</a:t>
            </a: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 </a:t>
            </a:r>
          </a:p>
        </p:txBody>
      </p:sp>
      <p:sp>
        <p:nvSpPr>
          <p:cNvPr id="14" name="AutoShape 111"/>
          <p:cNvSpPr>
            <a:spLocks noChangeArrowheads="1"/>
          </p:cNvSpPr>
          <p:nvPr/>
        </p:nvSpPr>
        <p:spPr bwMode="auto">
          <a:xfrm>
            <a:off x="7762875" y="1825625"/>
            <a:ext cx="800100" cy="342900"/>
          </a:xfrm>
          <a:prstGeom prst="wedgeRectCallout">
            <a:avLst>
              <a:gd name="adj1" fmla="val -159843"/>
              <a:gd name="adj2" fmla="val 21666"/>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txtHo</a:t>
            </a: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 </a:t>
            </a:r>
          </a:p>
        </p:txBody>
      </p:sp>
      <p:sp>
        <p:nvSpPr>
          <p:cNvPr id="15" name="AutoShape 112"/>
          <p:cNvSpPr>
            <a:spLocks noChangeArrowheads="1"/>
          </p:cNvSpPr>
          <p:nvPr/>
        </p:nvSpPr>
        <p:spPr bwMode="auto">
          <a:xfrm>
            <a:off x="7762875" y="2282825"/>
            <a:ext cx="800100" cy="342900"/>
          </a:xfrm>
          <a:prstGeom prst="wedgeRectCallout">
            <a:avLst>
              <a:gd name="adj1" fmla="val -156268"/>
              <a:gd name="adj2" fmla="val -33889"/>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txtTen</a:t>
            </a: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 </a:t>
            </a:r>
          </a:p>
        </p:txBody>
      </p:sp>
      <p:sp>
        <p:nvSpPr>
          <p:cNvPr id="16" name="AutoShape 113"/>
          <p:cNvSpPr>
            <a:spLocks noChangeArrowheads="1"/>
          </p:cNvSpPr>
          <p:nvPr/>
        </p:nvSpPr>
        <p:spPr bwMode="auto">
          <a:xfrm>
            <a:off x="7762875" y="2759075"/>
            <a:ext cx="800100" cy="342900"/>
          </a:xfrm>
          <a:prstGeom prst="wedgeRectCallout">
            <a:avLst>
              <a:gd name="adj1" fmla="val -164603"/>
              <a:gd name="adj2" fmla="val -61667"/>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1100">
                <a:effectLst/>
                <a:latin typeface="Times New Roman" panose="02020603050405020304" pitchFamily="18" charset="0"/>
                <a:ea typeface="Times New Roman" panose="02020603050405020304" pitchFamily="18" charset="0"/>
              </a:rPr>
              <a:t>btnHoTen</a:t>
            </a:r>
            <a:endParaRPr lang="en-US" sz="12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 </a:t>
            </a:r>
          </a:p>
        </p:txBody>
      </p:sp>
      <p:sp>
        <p:nvSpPr>
          <p:cNvPr id="17" name="AutoShape 114"/>
          <p:cNvSpPr>
            <a:spLocks noChangeArrowheads="1"/>
          </p:cNvSpPr>
          <p:nvPr/>
        </p:nvSpPr>
        <p:spPr bwMode="auto">
          <a:xfrm>
            <a:off x="2691288" y="2286119"/>
            <a:ext cx="800100" cy="342900"/>
          </a:xfrm>
          <a:prstGeom prst="wedgeRectCallout">
            <a:avLst>
              <a:gd name="adj1" fmla="val 161727"/>
              <a:gd name="adj2" fmla="val 32653"/>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btnHo</a:t>
            </a: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 </a:t>
            </a:r>
          </a:p>
        </p:txBody>
      </p:sp>
      <p:sp>
        <p:nvSpPr>
          <p:cNvPr id="9" name="TextBox 8"/>
          <p:cNvSpPr txBox="1"/>
          <p:nvPr/>
        </p:nvSpPr>
        <p:spPr>
          <a:xfrm>
            <a:off x="505776" y="1219200"/>
            <a:ext cx="2836226" cy="461665"/>
          </a:xfrm>
          <a:prstGeom prst="rect">
            <a:avLst/>
          </a:prstGeom>
          <a:noFill/>
        </p:spPr>
        <p:txBody>
          <a:bodyPr wrap="none" rtlCol="0">
            <a:spAutoFit/>
          </a:bodyPr>
          <a:lstStyle/>
          <a:p>
            <a:r>
              <a:rPr lang="en-US" sz="2400">
                <a:latin typeface="Cambria" panose="02040503050406030204" pitchFamily="18" charset="0"/>
              </a:rPr>
              <a:t>Demo chương trình:</a:t>
            </a:r>
          </a:p>
        </p:txBody>
      </p:sp>
      <p:sp>
        <p:nvSpPr>
          <p:cNvPr id="18" name="Rectangle 17"/>
          <p:cNvSpPr/>
          <p:nvPr/>
        </p:nvSpPr>
        <p:spPr>
          <a:xfrm>
            <a:off x="-22746" y="3308390"/>
            <a:ext cx="8927919" cy="3016210"/>
          </a:xfrm>
          <a:prstGeom prst="rect">
            <a:avLst/>
          </a:prstGeom>
        </p:spPr>
        <p:txBody>
          <a:bodyPr wrap="square">
            <a:spAutoFit/>
          </a:bodyPr>
          <a:lstStyle/>
          <a:p>
            <a:pPr marL="742950" marR="0" lvl="1" indent="-285750">
              <a:spcBef>
                <a:spcPts val="600"/>
              </a:spcBef>
              <a:spcAft>
                <a:spcPts val="600"/>
              </a:spcAft>
              <a:buFont typeface="Symbol" panose="05050102010706020507" pitchFamily="18" charset="2"/>
              <a:buChar char=""/>
              <a:tabLst>
                <a:tab pos="237490" algn="l"/>
              </a:tabLst>
            </a:pPr>
            <a:r>
              <a:rPr lang="en-US" sz="2000">
                <a:latin typeface="Cambria" panose="02040503050406030204" pitchFamily="18" charset="0"/>
                <a:ea typeface="Arial Unicode MS" panose="020B0604020202020204" pitchFamily="34" charset="-128"/>
              </a:rPr>
              <a:t>Nhấn vào Button  </a:t>
            </a:r>
            <a:r>
              <a:rPr lang="en-US" sz="2000" b="1">
                <a:latin typeface="Cambria" panose="02040503050406030204" pitchFamily="18" charset="0"/>
                <a:ea typeface="Arial Unicode MS" panose="020B0604020202020204" pitchFamily="34" charset="-128"/>
              </a:rPr>
              <a:t>btnHo</a:t>
            </a:r>
            <a:r>
              <a:rPr lang="en-US" sz="2000">
                <a:latin typeface="Cambria" panose="02040503050406030204" pitchFamily="18" charset="0"/>
                <a:ea typeface="Arial Unicode MS" panose="020B0604020202020204" pitchFamily="34" charset="-128"/>
              </a:rPr>
              <a:t> thì gán nội dung của </a:t>
            </a:r>
            <a:r>
              <a:rPr lang="en-US" sz="2000" b="1">
                <a:latin typeface="Cambria" panose="02040503050406030204" pitchFamily="18" charset="0"/>
                <a:ea typeface="Arial Unicode MS" panose="020B0604020202020204" pitchFamily="34" charset="-128"/>
              </a:rPr>
              <a:t>txtHo</a:t>
            </a:r>
            <a:r>
              <a:rPr lang="en-US" sz="2000">
                <a:latin typeface="Cambria" panose="02040503050406030204" pitchFamily="18" charset="0"/>
                <a:ea typeface="Arial Unicode MS" panose="020B0604020202020204" pitchFamily="34" charset="-128"/>
              </a:rPr>
              <a:t> cho </a:t>
            </a:r>
            <a:r>
              <a:rPr lang="en-US" sz="2000" b="1">
                <a:latin typeface="Cambria" panose="02040503050406030204" pitchFamily="18" charset="0"/>
                <a:ea typeface="Arial Unicode MS" panose="020B0604020202020204" pitchFamily="34" charset="-128"/>
              </a:rPr>
              <a:t>lblHoTen </a:t>
            </a:r>
            <a:endParaRPr lang="en-US" sz="2000" b="1">
              <a:latin typeface="Cambria" panose="02040503050406030204" pitchFamily="18" charset="0"/>
              <a:ea typeface="Times New Roman" panose="02020603050405020304" pitchFamily="18" charset="0"/>
            </a:endParaRPr>
          </a:p>
          <a:p>
            <a:pPr marL="742950" marR="0" lvl="1" indent="-285750">
              <a:spcBef>
                <a:spcPts val="600"/>
              </a:spcBef>
              <a:spcAft>
                <a:spcPts val="600"/>
              </a:spcAft>
              <a:buFont typeface="Symbol" panose="05050102010706020507" pitchFamily="18" charset="2"/>
              <a:buChar char=""/>
              <a:tabLst>
                <a:tab pos="237490" algn="l"/>
              </a:tabLst>
            </a:pPr>
            <a:r>
              <a:rPr lang="en-US" sz="2000">
                <a:latin typeface="Cambria" panose="02040503050406030204" pitchFamily="18" charset="0"/>
                <a:ea typeface="Arial Unicode MS" panose="020B0604020202020204" pitchFamily="34" charset="-128"/>
              </a:rPr>
              <a:t>Nhấn vào Button </a:t>
            </a:r>
            <a:r>
              <a:rPr lang="en-US" sz="2000" b="1">
                <a:latin typeface="Cambria" panose="02040503050406030204" pitchFamily="18" charset="0"/>
                <a:ea typeface="Arial Unicode MS" panose="020B0604020202020204" pitchFamily="34" charset="-128"/>
              </a:rPr>
              <a:t>btnTen</a:t>
            </a:r>
            <a:r>
              <a:rPr lang="en-US" sz="2000">
                <a:latin typeface="Cambria" panose="02040503050406030204" pitchFamily="18" charset="0"/>
                <a:ea typeface="Arial Unicode MS" panose="020B0604020202020204" pitchFamily="34" charset="-128"/>
              </a:rPr>
              <a:t> thì gán nội dung của </a:t>
            </a:r>
            <a:r>
              <a:rPr lang="en-US" sz="2000" b="1">
                <a:latin typeface="Cambria" panose="02040503050406030204" pitchFamily="18" charset="0"/>
                <a:ea typeface="Arial Unicode MS" panose="020B0604020202020204" pitchFamily="34" charset="-128"/>
              </a:rPr>
              <a:t>txtTen</a:t>
            </a:r>
            <a:r>
              <a:rPr lang="en-US" sz="2000">
                <a:latin typeface="Cambria" panose="02040503050406030204" pitchFamily="18" charset="0"/>
                <a:ea typeface="Arial Unicode MS" panose="020B0604020202020204" pitchFamily="34" charset="-128"/>
              </a:rPr>
              <a:t> cho </a:t>
            </a:r>
            <a:r>
              <a:rPr lang="en-US" sz="2000" b="1">
                <a:latin typeface="Cambria" panose="02040503050406030204" pitchFamily="18" charset="0"/>
                <a:ea typeface="Arial Unicode MS" panose="020B0604020202020204" pitchFamily="34" charset="-128"/>
              </a:rPr>
              <a:t>lblHoTen </a:t>
            </a:r>
            <a:endParaRPr lang="en-US" sz="2000" b="1">
              <a:latin typeface="Cambria" panose="02040503050406030204" pitchFamily="18" charset="0"/>
              <a:ea typeface="Times New Roman" panose="02020603050405020304" pitchFamily="18" charset="0"/>
            </a:endParaRPr>
          </a:p>
          <a:p>
            <a:pPr marL="742950" marR="0" lvl="1" indent="-285750">
              <a:spcBef>
                <a:spcPts val="600"/>
              </a:spcBef>
              <a:spcAft>
                <a:spcPts val="600"/>
              </a:spcAft>
              <a:buFont typeface="Symbol" panose="05050102010706020507" pitchFamily="18" charset="2"/>
              <a:buChar char=""/>
              <a:tabLst>
                <a:tab pos="237490" algn="l"/>
              </a:tabLst>
            </a:pPr>
            <a:r>
              <a:rPr lang="en-US" sz="2000">
                <a:latin typeface="Cambria" panose="02040503050406030204" pitchFamily="18" charset="0"/>
                <a:ea typeface="Arial Unicode MS" panose="020B0604020202020204" pitchFamily="34" charset="-128"/>
              </a:rPr>
              <a:t>Nhấn vào Button </a:t>
            </a:r>
            <a:r>
              <a:rPr lang="en-US" sz="2000" b="1">
                <a:latin typeface="Cambria" panose="02040503050406030204" pitchFamily="18" charset="0"/>
                <a:ea typeface="Arial Unicode MS" panose="020B0604020202020204" pitchFamily="34" charset="-128"/>
              </a:rPr>
              <a:t>btnHoTen</a:t>
            </a:r>
            <a:r>
              <a:rPr lang="en-US" sz="2000">
                <a:latin typeface="Cambria" panose="02040503050406030204" pitchFamily="18" charset="0"/>
                <a:ea typeface="Arial Unicode MS" panose="020B0604020202020204" pitchFamily="34" charset="-128"/>
              </a:rPr>
              <a:t> thì gán nội dung của </a:t>
            </a:r>
            <a:r>
              <a:rPr lang="en-US" sz="2000" b="1">
                <a:latin typeface="Cambria" panose="02040503050406030204" pitchFamily="18" charset="0"/>
                <a:ea typeface="Arial Unicode MS" panose="020B0604020202020204" pitchFamily="34" charset="-128"/>
              </a:rPr>
              <a:t>txtHo</a:t>
            </a:r>
            <a:r>
              <a:rPr lang="en-US" sz="2000">
                <a:latin typeface="Cambria" panose="02040503050406030204" pitchFamily="18" charset="0"/>
                <a:ea typeface="Arial Unicode MS" panose="020B0604020202020204" pitchFamily="34" charset="-128"/>
              </a:rPr>
              <a:t> cộng với </a:t>
            </a:r>
            <a:r>
              <a:rPr lang="en-US" sz="2000" b="1">
                <a:latin typeface="Cambria" panose="02040503050406030204" pitchFamily="18" charset="0"/>
                <a:ea typeface="Arial Unicode MS" panose="020B0604020202020204" pitchFamily="34" charset="-128"/>
              </a:rPr>
              <a:t>txtTen</a:t>
            </a:r>
            <a:r>
              <a:rPr lang="en-US" sz="2000">
                <a:latin typeface="Cambria" panose="02040503050406030204" pitchFamily="18" charset="0"/>
                <a:ea typeface="Arial Unicode MS" panose="020B0604020202020204" pitchFamily="34" charset="-128"/>
              </a:rPr>
              <a:t> cho </a:t>
            </a:r>
            <a:r>
              <a:rPr lang="en-US" sz="2000" b="1">
                <a:latin typeface="Cambria" panose="02040503050406030204" pitchFamily="18" charset="0"/>
                <a:ea typeface="Arial Unicode MS" panose="020B0604020202020204" pitchFamily="34" charset="-128"/>
              </a:rPr>
              <a:t>lblHoTen </a:t>
            </a:r>
            <a:endParaRPr lang="en-US" sz="2000" b="1">
              <a:latin typeface="Cambria" panose="02040503050406030204" pitchFamily="18" charset="0"/>
              <a:ea typeface="Times New Roman" panose="02020603050405020304" pitchFamily="18" charset="0"/>
            </a:endParaRPr>
          </a:p>
          <a:p>
            <a:pPr marL="731520" marR="0">
              <a:spcBef>
                <a:spcPts val="600"/>
              </a:spcBef>
              <a:spcAft>
                <a:spcPts val="600"/>
              </a:spcAft>
              <a:tabLst>
                <a:tab pos="1143000" algn="l"/>
              </a:tabLst>
            </a:pPr>
            <a:r>
              <a:rPr lang="en-US" sz="2000" b="1" i="1">
                <a:solidFill>
                  <a:srgbClr val="0000FF"/>
                </a:solidFill>
                <a:latin typeface="Cambria" panose="02040503050406030204" pitchFamily="18" charset="0"/>
                <a:ea typeface="Arial Unicode MS" panose="020B0604020202020204" pitchFamily="34" charset="-128"/>
              </a:rPr>
              <a:t>Hướng dẫn: lblHoTen.Text = txtHo.Text  + “  “ + txtTen.Text</a:t>
            </a:r>
            <a:endParaRPr lang="en-US" sz="2000">
              <a:latin typeface="Cambria" panose="02040503050406030204" pitchFamily="18" charset="0"/>
              <a:ea typeface="Times New Roman" panose="02020603050405020304" pitchFamily="18" charset="0"/>
            </a:endParaRPr>
          </a:p>
          <a:p>
            <a:pPr marL="742950" marR="0" lvl="1" indent="-285750">
              <a:spcBef>
                <a:spcPts val="600"/>
              </a:spcBef>
              <a:spcAft>
                <a:spcPts val="600"/>
              </a:spcAft>
              <a:buFont typeface="Symbol" panose="05050102010706020507" pitchFamily="18" charset="2"/>
              <a:buChar char=""/>
              <a:tabLst>
                <a:tab pos="237490" algn="l"/>
              </a:tabLst>
            </a:pPr>
            <a:r>
              <a:rPr lang="en-US" sz="2000">
                <a:latin typeface="Cambria" panose="02040503050406030204" pitchFamily="18" charset="0"/>
                <a:ea typeface="Arial Unicode MS" panose="020B0604020202020204" pitchFamily="34" charset="-128"/>
              </a:rPr>
              <a:t>Nhấn Double click vào </a:t>
            </a:r>
            <a:r>
              <a:rPr lang="en-US" sz="2000" b="1">
                <a:latin typeface="Cambria" panose="02040503050406030204" pitchFamily="18" charset="0"/>
                <a:ea typeface="Arial Unicode MS" panose="020B0604020202020204" pitchFamily="34" charset="-128"/>
              </a:rPr>
              <a:t>lblHoTen</a:t>
            </a:r>
            <a:r>
              <a:rPr lang="en-US" sz="2000">
                <a:latin typeface="Cambria" panose="02040503050406030204" pitchFamily="18" charset="0"/>
                <a:ea typeface="Arial Unicode MS" panose="020B0604020202020204" pitchFamily="34" charset="-128"/>
              </a:rPr>
              <a:t> thì nội dung của </a:t>
            </a:r>
            <a:r>
              <a:rPr lang="en-US" sz="2000" b="1">
                <a:latin typeface="Cambria" panose="02040503050406030204" pitchFamily="18" charset="0"/>
                <a:ea typeface="Arial Unicode MS" panose="020B0604020202020204" pitchFamily="34" charset="-128"/>
              </a:rPr>
              <a:t>lblHoTen</a:t>
            </a:r>
            <a:r>
              <a:rPr lang="en-US" sz="2000">
                <a:latin typeface="Cambria" panose="02040503050406030204" pitchFamily="18" charset="0"/>
                <a:ea typeface="Arial Unicode MS" panose="020B0604020202020204" pitchFamily="34" charset="-128"/>
              </a:rPr>
              <a:t> bị xoá</a:t>
            </a:r>
            <a:endParaRPr lang="en-US" sz="2000">
              <a:latin typeface="Cambria" panose="02040503050406030204" pitchFamily="18" charset="0"/>
              <a:ea typeface="Times New Roman" panose="02020603050405020304" pitchFamily="18" charset="0"/>
            </a:endParaRPr>
          </a:p>
          <a:p>
            <a:pPr marL="742950" marR="0" lvl="1" indent="-285750">
              <a:spcBef>
                <a:spcPts val="600"/>
              </a:spcBef>
              <a:spcAft>
                <a:spcPts val="600"/>
              </a:spcAft>
              <a:buFont typeface="Symbol" panose="05050102010706020507" pitchFamily="18" charset="2"/>
              <a:buChar char=""/>
              <a:tabLst>
                <a:tab pos="237490" algn="l"/>
              </a:tabLst>
            </a:pPr>
            <a:r>
              <a:rPr lang="en-US" sz="2000">
                <a:latin typeface="Cambria" panose="02040503050406030204" pitchFamily="18" charset="0"/>
                <a:ea typeface="Arial Unicode MS" panose="020B0604020202020204" pitchFamily="34" charset="-128"/>
              </a:rPr>
              <a:t>Nhấn vào </a:t>
            </a:r>
            <a:r>
              <a:rPr lang="en-US" sz="2000" b="1">
                <a:latin typeface="Cambria" panose="02040503050406030204" pitchFamily="18" charset="0"/>
                <a:ea typeface="Arial Unicode MS" panose="020B0604020202020204" pitchFamily="34" charset="-128"/>
              </a:rPr>
              <a:t>btnKetThuc</a:t>
            </a:r>
            <a:r>
              <a:rPr lang="en-US" sz="2000">
                <a:latin typeface="Cambria" panose="02040503050406030204" pitchFamily="18" charset="0"/>
                <a:ea typeface="Arial Unicode MS" panose="020B0604020202020204" pitchFamily="34" charset="-128"/>
              </a:rPr>
              <a:t> thi đóng chương trình </a:t>
            </a:r>
            <a:endParaRPr lang="en-US" sz="2000">
              <a:effectLst/>
              <a:latin typeface="Cambria" panose="02040503050406030204" pitchFamily="18" charset="0"/>
              <a:ea typeface="Times New Roman" panose="02020603050405020304" pitchFamily="18" charset="0"/>
            </a:endParaRPr>
          </a:p>
        </p:txBody>
      </p:sp>
      <p:sp>
        <p:nvSpPr>
          <p:cNvPr id="19" name="AutoShape 113"/>
          <p:cNvSpPr>
            <a:spLocks noChangeArrowheads="1"/>
          </p:cNvSpPr>
          <p:nvPr/>
        </p:nvSpPr>
        <p:spPr bwMode="auto">
          <a:xfrm>
            <a:off x="2691288" y="2983071"/>
            <a:ext cx="1042512" cy="342900"/>
          </a:xfrm>
          <a:prstGeom prst="wedgeRectCallout">
            <a:avLst>
              <a:gd name="adj1" fmla="val 191143"/>
              <a:gd name="adj2" fmla="val -29826"/>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1100">
                <a:effectLst/>
                <a:latin typeface="Times New Roman" panose="02020603050405020304" pitchFamily="18" charset="0"/>
                <a:ea typeface="Times New Roman" panose="02020603050405020304" pitchFamily="18" charset="0"/>
              </a:rPr>
              <a:t>btnKetThuc</a:t>
            </a:r>
            <a:endParaRPr lang="en-US" sz="12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925462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Checkbox và RadioButton</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Rectangle 7"/>
          <p:cNvSpPr/>
          <p:nvPr/>
        </p:nvSpPr>
        <p:spPr>
          <a:xfrm>
            <a:off x="462261" y="1163119"/>
            <a:ext cx="8408783" cy="2677656"/>
          </a:xfrm>
          <a:prstGeom prst="rect">
            <a:avLst/>
          </a:prstGeom>
        </p:spPr>
        <p:txBody>
          <a:bodyPr wrap="square">
            <a:spAutoFit/>
          </a:bodyPr>
          <a:lstStyle/>
          <a:p>
            <a:pPr marL="457200" indent="-457200" algn="just">
              <a:buFont typeface="Wingdings" panose="05000000000000000000" pitchFamily="2" charset="2"/>
              <a:buChar char="Ø"/>
            </a:pPr>
            <a:r>
              <a:rPr lang="en-US" sz="2800">
                <a:latin typeface="Cambria" panose="02040503050406030204" pitchFamily="18" charset="0"/>
                <a:ea typeface="Calibri" panose="020F0502020204030204" pitchFamily="34" charset="0"/>
              </a:rPr>
              <a:t>Checkbox cho phép trên giao diện người sử dụng có thể chọn nhiều lựa chọn.</a:t>
            </a:r>
          </a:p>
          <a:p>
            <a:pPr marL="457200" indent="-457200" algn="just">
              <a:buFont typeface="Wingdings" panose="05000000000000000000" pitchFamily="2" charset="2"/>
              <a:buChar char="Ø"/>
            </a:pPr>
            <a:r>
              <a:rPr lang="en-US" sz="2800">
                <a:latin typeface="Cambria" panose="02040503050406030204" pitchFamily="18" charset="0"/>
                <a:ea typeface="Calibri" panose="020F0502020204030204" pitchFamily="34" charset="0"/>
              </a:rPr>
              <a:t>RadioButton cho phép trên giao diện người sử dụng chỉ được chọn 1 lựa chọn. Phải kết hợp với GroupBox để nhóm các RadioButton (bắt buộc)</a:t>
            </a:r>
          </a:p>
          <a:p>
            <a:pPr algn="just"/>
            <a:endParaRPr lang="en-US" sz="2800">
              <a:latin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077857385"/>
              </p:ext>
            </p:extLst>
          </p:nvPr>
        </p:nvGraphicFramePr>
        <p:xfrm>
          <a:off x="838200" y="3438970"/>
          <a:ext cx="7797594" cy="1796544"/>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121194">
                  <a:extLst>
                    <a:ext uri="{9D8B030D-6E8A-4147-A177-3AD203B41FA5}">
                      <a16:colId xmlns:a16="http://schemas.microsoft.com/office/drawing/2014/main" val="20001"/>
                    </a:ext>
                  </a:extLst>
                </a:gridCol>
              </a:tblGrid>
              <a:tr h="0">
                <a:tc>
                  <a:txBody>
                    <a:bodyPr/>
                    <a:lstStyle/>
                    <a:p>
                      <a:pPr marL="0" marR="0" algn="just">
                        <a:lnSpc>
                          <a:spcPct val="115000"/>
                        </a:lnSpc>
                        <a:spcBef>
                          <a:spcPts val="500"/>
                        </a:spcBef>
                        <a:spcAft>
                          <a:spcPts val="500"/>
                        </a:spcAft>
                      </a:pPr>
                      <a:r>
                        <a:rPr lang="en-US" sz="2200" b="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Thuộc tính</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500"/>
                        </a:spcBef>
                        <a:spcAft>
                          <a:spcPts val="500"/>
                        </a:spcAft>
                      </a:pPr>
                      <a:r>
                        <a:rPr lang="en-US" sz="2200" b="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Mô tả</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0">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Name</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Tên control, thường bắt đầu bằng </a:t>
                      </a:r>
                      <a:r>
                        <a:rPr lang="en-US" sz="2200" i="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chk</a:t>
                      </a:r>
                      <a:r>
                        <a:rPr lang="en-US" sz="2200">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(CheckBox) và </a:t>
                      </a:r>
                      <a:r>
                        <a:rPr lang="en-US" sz="2200" i="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rad</a:t>
                      </a:r>
                      <a:r>
                        <a:rPr lang="en-US" sz="2200" i="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rbtn</a:t>
                      </a: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(RadioButton)</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Text</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Tiêu đề control, thường nằm bên phải control đó</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86512">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Checked</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Trạng thái control, </a:t>
                      </a:r>
                      <a:r>
                        <a:rPr lang="en-US" sz="2200" i="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true</a:t>
                      </a: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là đang được chọn.</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8768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Checkbox và RadioButton</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pic>
        <p:nvPicPr>
          <p:cNvPr id="10" name="Picture 9"/>
          <p:cNvPicPr>
            <a:picLocks noChangeAspect="1"/>
          </p:cNvPicPr>
          <p:nvPr/>
        </p:nvPicPr>
        <p:blipFill>
          <a:blip r:embed="rId2"/>
          <a:stretch>
            <a:fillRect/>
          </a:stretch>
        </p:blipFill>
        <p:spPr>
          <a:xfrm>
            <a:off x="3962400" y="1295400"/>
            <a:ext cx="3486150" cy="2514600"/>
          </a:xfrm>
          <a:prstGeom prst="rect">
            <a:avLst/>
          </a:prstGeom>
        </p:spPr>
      </p:pic>
      <p:sp>
        <p:nvSpPr>
          <p:cNvPr id="11" name="Rectangular Callout 10"/>
          <p:cNvSpPr/>
          <p:nvPr/>
        </p:nvSpPr>
        <p:spPr>
          <a:xfrm>
            <a:off x="2786987" y="2276475"/>
            <a:ext cx="1009650" cy="371475"/>
          </a:xfrm>
          <a:prstGeom prst="wedgeRectCallout">
            <a:avLst>
              <a:gd name="adj1" fmla="val 106216"/>
              <a:gd name="adj2" fmla="val -72974"/>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radRed</a:t>
            </a:r>
            <a:endParaRPr lang="en-US" sz="1200">
              <a:effectLst/>
              <a:latin typeface="Times New Roman" panose="02020603050405020304" pitchFamily="18" charset="0"/>
              <a:ea typeface="Times New Roman" panose="02020603050405020304" pitchFamily="18" charset="0"/>
            </a:endParaRPr>
          </a:p>
        </p:txBody>
      </p:sp>
      <p:sp>
        <p:nvSpPr>
          <p:cNvPr id="12" name="Rectangular Callout 11"/>
          <p:cNvSpPr/>
          <p:nvPr/>
        </p:nvSpPr>
        <p:spPr>
          <a:xfrm>
            <a:off x="7848600" y="1614486"/>
            <a:ext cx="1009650" cy="371475"/>
          </a:xfrm>
          <a:prstGeom prst="wedgeRectCallout">
            <a:avLst>
              <a:gd name="adj1" fmla="val -127972"/>
              <a:gd name="adj2" fmla="val -18362"/>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txtNhapTen</a:t>
            </a:r>
            <a:endParaRPr lang="en-US" sz="1200">
              <a:effectLst/>
              <a:latin typeface="Times New Roman" panose="02020603050405020304" pitchFamily="18" charset="0"/>
              <a:ea typeface="Times New Roman" panose="02020603050405020304" pitchFamily="18" charset="0"/>
            </a:endParaRPr>
          </a:p>
        </p:txBody>
      </p:sp>
      <p:sp>
        <p:nvSpPr>
          <p:cNvPr id="13" name="Rectangular Callout 12"/>
          <p:cNvSpPr/>
          <p:nvPr/>
        </p:nvSpPr>
        <p:spPr>
          <a:xfrm>
            <a:off x="7696200" y="2276474"/>
            <a:ext cx="1009650" cy="371475"/>
          </a:xfrm>
          <a:prstGeom prst="wedgeRectCallout">
            <a:avLst>
              <a:gd name="adj1" fmla="val -119637"/>
              <a:gd name="adj2" fmla="val -51159"/>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chkBold</a:t>
            </a:r>
            <a:endParaRPr lang="en-US" sz="1200">
              <a:effectLst/>
              <a:latin typeface="Times New Roman" panose="02020603050405020304" pitchFamily="18" charset="0"/>
              <a:ea typeface="Times New Roman" panose="02020603050405020304" pitchFamily="18" charset="0"/>
            </a:endParaRPr>
          </a:p>
        </p:txBody>
      </p:sp>
      <p:sp>
        <p:nvSpPr>
          <p:cNvPr id="14" name="Rectangular Callout 13"/>
          <p:cNvSpPr/>
          <p:nvPr/>
        </p:nvSpPr>
        <p:spPr>
          <a:xfrm>
            <a:off x="3962400" y="3962400"/>
            <a:ext cx="1009650" cy="371475"/>
          </a:xfrm>
          <a:prstGeom prst="wedgeRectCallout">
            <a:avLst>
              <a:gd name="adj1" fmla="val 93318"/>
              <a:gd name="adj2" fmla="val -154948"/>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lblLapTrinh</a:t>
            </a:r>
            <a:endParaRPr lang="en-US" sz="1200">
              <a:effectLst/>
              <a:latin typeface="Times New Roman" panose="02020603050405020304" pitchFamily="18" charset="0"/>
              <a:ea typeface="Times New Roman" panose="02020603050405020304" pitchFamily="18" charset="0"/>
            </a:endParaRPr>
          </a:p>
        </p:txBody>
      </p:sp>
      <p:sp>
        <p:nvSpPr>
          <p:cNvPr id="15" name="Rectangular Callout 14"/>
          <p:cNvSpPr/>
          <p:nvPr/>
        </p:nvSpPr>
        <p:spPr>
          <a:xfrm>
            <a:off x="7696200" y="3962400"/>
            <a:ext cx="1009650" cy="371475"/>
          </a:xfrm>
          <a:prstGeom prst="wedgeRectCallout">
            <a:avLst>
              <a:gd name="adj1" fmla="val -120256"/>
              <a:gd name="adj2" fmla="val -158622"/>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btnThoat</a:t>
            </a:r>
            <a:endParaRPr lang="en-US" sz="1200">
              <a:effectLst/>
              <a:latin typeface="Times New Roman" panose="02020603050405020304" pitchFamily="18" charset="0"/>
              <a:ea typeface="Times New Roman" panose="02020603050405020304" pitchFamily="18" charset="0"/>
            </a:endParaRPr>
          </a:p>
        </p:txBody>
      </p:sp>
      <p:sp>
        <p:nvSpPr>
          <p:cNvPr id="16" name="Rectangle 15"/>
          <p:cNvSpPr/>
          <p:nvPr/>
        </p:nvSpPr>
        <p:spPr>
          <a:xfrm>
            <a:off x="627623" y="4038600"/>
            <a:ext cx="8534400" cy="2246769"/>
          </a:xfrm>
          <a:prstGeom prst="rect">
            <a:avLst/>
          </a:prstGeom>
        </p:spPr>
        <p:txBody>
          <a:bodyPr wrap="square">
            <a:spAutoFit/>
          </a:bodyPr>
          <a:lstStyle/>
          <a:p>
            <a:pPr marL="342900" marR="0" lvl="0" indent="-342900" algn="just">
              <a:spcBef>
                <a:spcPts val="600"/>
              </a:spcBef>
              <a:spcAft>
                <a:spcPts val="600"/>
              </a:spcAft>
              <a:buFont typeface="+mj-lt"/>
              <a:buAutoNum type="arabicPeriod"/>
              <a:tabLst>
                <a:tab pos="276225" algn="l"/>
              </a:tabLst>
            </a:pPr>
            <a:r>
              <a:rPr lang="en-US" sz="2200">
                <a:latin typeface="Cambria" panose="02040503050406030204" pitchFamily="18" charset="0"/>
                <a:ea typeface="Arial Unicode MS" panose="020B0604020202020204" pitchFamily="34" charset="-128"/>
              </a:rPr>
              <a:t>khi Form load.</a:t>
            </a:r>
            <a:endParaRPr lang="en-US" sz="2200">
              <a:latin typeface="Cambria" panose="02040503050406030204" pitchFamily="18" charset="0"/>
              <a:ea typeface="Times New Roman" panose="02020603050405020304" pitchFamily="18" charset="0"/>
            </a:endParaRPr>
          </a:p>
          <a:p>
            <a:pPr marL="742950" marR="0" lvl="1" indent="-285750" algn="just">
              <a:spcBef>
                <a:spcPts val="600"/>
              </a:spcBef>
              <a:spcAft>
                <a:spcPts val="600"/>
              </a:spcAft>
              <a:buFont typeface="+mj-lt"/>
              <a:buAutoNum type="alphaLcPeriod"/>
              <a:tabLst>
                <a:tab pos="962025" algn="l"/>
              </a:tabLst>
            </a:pPr>
            <a:r>
              <a:rPr lang="en-US" sz="2200">
                <a:latin typeface="Cambria" panose="02040503050406030204" pitchFamily="18" charset="0"/>
                <a:ea typeface="Arial Unicode MS" panose="020B0604020202020204" pitchFamily="34" charset="-128"/>
              </a:rPr>
              <a:t>Radiobutton Red được chọn mặc định </a:t>
            </a:r>
            <a:endParaRPr lang="en-US" sz="2200">
              <a:latin typeface="Cambria" panose="02040503050406030204" pitchFamily="18" charset="0"/>
              <a:ea typeface="Times New Roman" panose="02020603050405020304" pitchFamily="18" charset="0"/>
            </a:endParaRPr>
          </a:p>
          <a:p>
            <a:pPr marL="742950" marR="0" lvl="1" indent="-285750" algn="just">
              <a:spcBef>
                <a:spcPts val="600"/>
              </a:spcBef>
              <a:spcAft>
                <a:spcPts val="600"/>
              </a:spcAft>
              <a:buFont typeface="+mj-lt"/>
              <a:buAutoNum type="alphaLcPeriod"/>
              <a:tabLst>
                <a:tab pos="962025" algn="l"/>
              </a:tabLst>
            </a:pPr>
            <a:r>
              <a:rPr lang="en-US" sz="2200">
                <a:latin typeface="Cambria" panose="02040503050406030204" pitchFamily="18" charset="0"/>
                <a:ea typeface="Arial Unicode MS" panose="020B0604020202020204" pitchFamily="34" charset="-128"/>
              </a:rPr>
              <a:t>Con trỏ xuất hiện ngay tại ô Nhập tên.</a:t>
            </a:r>
            <a:endParaRPr lang="en-US" sz="2200">
              <a:latin typeface="Cambria" panose="02040503050406030204" pitchFamily="18" charset="0"/>
              <a:ea typeface="Times New Roman" panose="02020603050405020304" pitchFamily="18" charset="0"/>
            </a:endParaRPr>
          </a:p>
          <a:p>
            <a:pPr marL="342900" marR="0" lvl="0" indent="-342900" algn="just">
              <a:spcBef>
                <a:spcPts val="600"/>
              </a:spcBef>
              <a:spcAft>
                <a:spcPts val="600"/>
              </a:spcAft>
              <a:buFont typeface="+mj-lt"/>
              <a:buAutoNum type="arabicPeriod"/>
              <a:tabLst>
                <a:tab pos="276225" algn="l"/>
              </a:tabLst>
            </a:pPr>
            <a:r>
              <a:rPr lang="en-US" sz="2200">
                <a:latin typeface="Cambria" panose="02040503050406030204" pitchFamily="18" charset="0"/>
                <a:ea typeface="Arial Unicode MS" panose="020B0604020202020204" pitchFamily="34" charset="-128"/>
              </a:rPr>
              <a:t>Khi gõ tên vào ô Nhập tên (gõ ký tự nào thì </a:t>
            </a:r>
            <a:r>
              <a:rPr lang="en-US" sz="2200" b="1" i="1">
                <a:latin typeface="Cambria" panose="02040503050406030204" pitchFamily="18" charset="0"/>
                <a:ea typeface="Arial Unicode MS" panose="020B0604020202020204" pitchFamily="34" charset="-128"/>
              </a:rPr>
              <a:t>lable lập trình </a:t>
            </a:r>
            <a:r>
              <a:rPr lang="en-US" sz="2200">
                <a:latin typeface="Cambria" panose="02040503050406030204" pitchFamily="18" charset="0"/>
                <a:ea typeface="Arial Unicode MS" panose="020B0604020202020204" pitchFamily="34" charset="-128"/>
              </a:rPr>
              <a:t>chạy song song cùng giá trị trong ô nhập tên)</a:t>
            </a:r>
            <a:endParaRPr lang="en-US" sz="2200">
              <a:effectLst/>
              <a:latin typeface="Cambria" panose="02040503050406030204" pitchFamily="18" charset="0"/>
              <a:ea typeface="Times New Roman" panose="02020603050405020304" pitchFamily="18" charset="0"/>
            </a:endParaRPr>
          </a:p>
        </p:txBody>
      </p:sp>
      <p:sp>
        <p:nvSpPr>
          <p:cNvPr id="17" name="TextBox 16"/>
          <p:cNvSpPr txBox="1"/>
          <p:nvPr/>
        </p:nvSpPr>
        <p:spPr>
          <a:xfrm>
            <a:off x="505776" y="1219200"/>
            <a:ext cx="2836226" cy="461665"/>
          </a:xfrm>
          <a:prstGeom prst="rect">
            <a:avLst/>
          </a:prstGeom>
          <a:noFill/>
        </p:spPr>
        <p:txBody>
          <a:bodyPr wrap="none" rtlCol="0">
            <a:spAutoFit/>
          </a:bodyPr>
          <a:lstStyle/>
          <a:p>
            <a:r>
              <a:rPr lang="en-US" sz="2400">
                <a:latin typeface="Cambria" panose="02040503050406030204" pitchFamily="18" charset="0"/>
              </a:rPr>
              <a:t>Demo chương trình:</a:t>
            </a:r>
          </a:p>
        </p:txBody>
      </p:sp>
    </p:spTree>
    <p:extLst>
      <p:ext uri="{BB962C8B-B14F-4D97-AF65-F5344CB8AC3E}">
        <p14:creationId xmlns:p14="http://schemas.microsoft.com/office/powerpoint/2010/main" val="4098222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Picturebox</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6652" y="1914249"/>
            <a:ext cx="2966996" cy="3519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501" t="45313" r="86164" b="33209"/>
          <a:stretch/>
        </p:blipFill>
        <p:spPr bwMode="auto">
          <a:xfrm>
            <a:off x="1864519" y="2743200"/>
            <a:ext cx="1604962" cy="157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a:off x="3276600" y="3759951"/>
            <a:ext cx="11430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62261" y="1163119"/>
            <a:ext cx="8408783" cy="523220"/>
          </a:xfrm>
          <a:prstGeom prst="rect">
            <a:avLst/>
          </a:prstGeom>
        </p:spPr>
        <p:txBody>
          <a:bodyPr wrap="square">
            <a:spAutoFit/>
          </a:bodyPr>
          <a:lstStyle/>
          <a:p>
            <a:pPr algn="just"/>
            <a:r>
              <a:rPr lang="en-US" sz="2800">
                <a:latin typeface="Cambria" panose="02040503050406030204" pitchFamily="18" charset="0"/>
                <a:ea typeface="Calibri" panose="020F0502020204030204" pitchFamily="34" charset="0"/>
              </a:rPr>
              <a:t>PictureBox dùng để hiển thị hình ảnh lên giao diện</a:t>
            </a:r>
            <a:endParaRPr lang="en-US" sz="2800">
              <a:latin typeface="Cambria" panose="02040503050406030204" pitchFamily="18" charset="0"/>
            </a:endParaRPr>
          </a:p>
        </p:txBody>
      </p:sp>
    </p:spTree>
    <p:extLst>
      <p:ext uri="{BB962C8B-B14F-4D97-AF65-F5344CB8AC3E}">
        <p14:creationId xmlns:p14="http://schemas.microsoft.com/office/powerpoint/2010/main" val="242245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a:t>
              </a:r>
              <a:endParaRPr kumimoji="0" lang="en-US" sz="2400" b="1" i="0" u="none" strike="noStrike" kern="0" cap="none" spc="0" normalizeH="0" baseline="0" noProof="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Rectangle 7"/>
          <p:cNvSpPr/>
          <p:nvPr/>
        </p:nvSpPr>
        <p:spPr>
          <a:xfrm>
            <a:off x="463398" y="1170737"/>
            <a:ext cx="7994801" cy="1557349"/>
          </a:xfrm>
          <a:prstGeom prst="rect">
            <a:avLst/>
          </a:prstGeom>
        </p:spPr>
        <p:txBody>
          <a:bodyPr wrap="square">
            <a:spAutoFit/>
          </a:bodyPr>
          <a:lstStyle/>
          <a:p>
            <a:pPr marL="342900" lvl="0" indent="-342900" algn="just" fontAlgn="base">
              <a:spcBef>
                <a:spcPct val="20000"/>
              </a:spcBef>
              <a:spcAft>
                <a:spcPct val="0"/>
              </a:spcAft>
              <a:buClr>
                <a:srgbClr val="3DC5C5"/>
              </a:buClr>
              <a:buFont typeface="Wingdings" pitchFamily="2" charset="2"/>
              <a:buChar char="v"/>
            </a:pPr>
            <a:r>
              <a:rPr lang="en-US" sz="2800" kern="0">
                <a:solidFill>
                  <a:srgbClr val="002060"/>
                </a:solidFill>
                <a:latin typeface="Cambria" panose="02040503050406030204" pitchFamily="18" charset="0"/>
              </a:rPr>
              <a:t>Khái niệm và ứng dụng của Windows Form?</a:t>
            </a:r>
          </a:p>
          <a:p>
            <a:pPr marL="342900" lvl="0" indent="-342900" algn="just" fontAlgn="base">
              <a:spcBef>
                <a:spcPct val="20000"/>
              </a:spcBef>
              <a:spcAft>
                <a:spcPct val="0"/>
              </a:spcAft>
              <a:buClr>
                <a:srgbClr val="3DC5C5"/>
              </a:buClr>
              <a:buFont typeface="Wingdings" pitchFamily="2" charset="2"/>
              <a:buChar char="v"/>
            </a:pPr>
            <a:r>
              <a:rPr lang="en-US" sz="2800" kern="0">
                <a:solidFill>
                  <a:srgbClr val="002060"/>
                </a:solidFill>
                <a:latin typeface="Cambria" panose="02040503050406030204" pitchFamily="18" charset="0"/>
              </a:rPr>
              <a:t>Môi trường thiết kế và xử lý sự kiện của Form</a:t>
            </a:r>
          </a:p>
          <a:p>
            <a:pPr marL="342900" lvl="0" indent="-342900" algn="just" fontAlgn="base">
              <a:spcBef>
                <a:spcPct val="20000"/>
              </a:spcBef>
              <a:spcAft>
                <a:spcPct val="0"/>
              </a:spcAft>
              <a:buClr>
                <a:srgbClr val="3DC5C5"/>
              </a:buClr>
              <a:buFont typeface="Wingdings" pitchFamily="2" charset="2"/>
              <a:buChar char="v"/>
            </a:pPr>
            <a:r>
              <a:rPr lang="en-US" sz="2800" kern="0">
                <a:solidFill>
                  <a:srgbClr val="002060"/>
                </a:solidFill>
                <a:latin typeface="Cambria" panose="02040503050406030204" pitchFamily="18" charset="0"/>
              </a:rPr>
              <a:t>Các control phổ biến trong Form:</a:t>
            </a:r>
          </a:p>
        </p:txBody>
      </p:sp>
      <p:graphicFrame>
        <p:nvGraphicFramePr>
          <p:cNvPr id="9" name="Table 8"/>
          <p:cNvGraphicFramePr>
            <a:graphicFrameLocks noGrp="1"/>
          </p:cNvGraphicFramePr>
          <p:nvPr>
            <p:extLst>
              <p:ext uri="{D42A27DB-BD31-4B8C-83A1-F6EECF244321}">
                <p14:modId xmlns:p14="http://schemas.microsoft.com/office/powerpoint/2010/main" val="3714291181"/>
              </p:ext>
            </p:extLst>
          </p:nvPr>
        </p:nvGraphicFramePr>
        <p:xfrm>
          <a:off x="381000" y="2728086"/>
          <a:ext cx="7772400" cy="3090672"/>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70840">
                <a:tc>
                  <a:txBody>
                    <a:bodyPr/>
                    <a:lstStyle/>
                    <a:p>
                      <a:pPr marL="914400" lvl="1" indent="-457200" algn="just" fontAlgn="base">
                        <a:spcBef>
                          <a:spcPct val="20000"/>
                        </a:spcBef>
                        <a:spcAft>
                          <a:spcPct val="0"/>
                        </a:spcAft>
                        <a:buClr>
                          <a:srgbClr val="3DC5C5"/>
                        </a:buClr>
                        <a:buFont typeface="Wingdings" panose="05000000000000000000" pitchFamily="2" charset="2"/>
                        <a:buChar char="ü"/>
                      </a:pPr>
                      <a:r>
                        <a:rPr lang="en-US" sz="2400" kern="0">
                          <a:solidFill>
                            <a:srgbClr val="002060"/>
                          </a:solidFill>
                          <a:latin typeface="Cambria" panose="02040503050406030204" pitchFamily="18" charset="0"/>
                        </a:rPr>
                        <a:t>Label</a:t>
                      </a:r>
                    </a:p>
                    <a:p>
                      <a:pPr marL="914400" lvl="1" indent="-457200" algn="just" fontAlgn="base">
                        <a:spcBef>
                          <a:spcPct val="20000"/>
                        </a:spcBef>
                        <a:spcAft>
                          <a:spcPct val="0"/>
                        </a:spcAft>
                        <a:buClr>
                          <a:srgbClr val="3DC5C5"/>
                        </a:buClr>
                        <a:buFont typeface="Wingdings" panose="05000000000000000000" pitchFamily="2" charset="2"/>
                        <a:buChar char="ü"/>
                      </a:pPr>
                      <a:r>
                        <a:rPr lang="en-US" sz="2400" kern="0">
                          <a:solidFill>
                            <a:srgbClr val="002060"/>
                          </a:solidFill>
                          <a:latin typeface="Cambria" panose="02040503050406030204" pitchFamily="18" charset="0"/>
                        </a:rPr>
                        <a:t>Textbox</a:t>
                      </a:r>
                    </a:p>
                    <a:p>
                      <a:pPr marL="914400" lvl="1" indent="-457200" algn="just" fontAlgn="base">
                        <a:spcBef>
                          <a:spcPct val="20000"/>
                        </a:spcBef>
                        <a:spcAft>
                          <a:spcPct val="0"/>
                        </a:spcAft>
                        <a:buClr>
                          <a:srgbClr val="3DC5C5"/>
                        </a:buClr>
                        <a:buFont typeface="Wingdings" panose="05000000000000000000" pitchFamily="2" charset="2"/>
                        <a:buChar char="ü"/>
                      </a:pPr>
                      <a:r>
                        <a:rPr lang="en-US" sz="2400" kern="0">
                          <a:solidFill>
                            <a:srgbClr val="002060"/>
                          </a:solidFill>
                          <a:latin typeface="Cambria" panose="02040503050406030204" pitchFamily="18" charset="0"/>
                        </a:rPr>
                        <a:t>Button</a:t>
                      </a:r>
                    </a:p>
                    <a:p>
                      <a:pPr marL="914400" lvl="1" indent="-457200" algn="just" fontAlgn="base">
                        <a:spcBef>
                          <a:spcPct val="20000"/>
                        </a:spcBef>
                        <a:spcAft>
                          <a:spcPct val="0"/>
                        </a:spcAft>
                        <a:buClr>
                          <a:srgbClr val="3DC5C5"/>
                        </a:buClr>
                        <a:buFont typeface="Wingdings" panose="05000000000000000000" pitchFamily="2" charset="2"/>
                        <a:buChar char="ü"/>
                      </a:pPr>
                      <a:r>
                        <a:rPr lang="en-US" sz="2400" kern="0">
                          <a:solidFill>
                            <a:srgbClr val="002060"/>
                          </a:solidFill>
                          <a:latin typeface="Cambria" panose="02040503050406030204" pitchFamily="18" charset="0"/>
                        </a:rPr>
                        <a:t>Checkbox</a:t>
                      </a:r>
                    </a:p>
                    <a:p>
                      <a:pPr marL="914400" lvl="1" indent="-457200" algn="just" fontAlgn="base">
                        <a:spcBef>
                          <a:spcPct val="20000"/>
                        </a:spcBef>
                        <a:spcAft>
                          <a:spcPct val="0"/>
                        </a:spcAft>
                        <a:buClr>
                          <a:srgbClr val="3DC5C5"/>
                        </a:buClr>
                        <a:buFont typeface="Wingdings" panose="05000000000000000000" pitchFamily="2" charset="2"/>
                        <a:buChar char="ü"/>
                      </a:pPr>
                      <a:r>
                        <a:rPr lang="en-US" sz="2400" kern="0">
                          <a:solidFill>
                            <a:srgbClr val="002060"/>
                          </a:solidFill>
                          <a:latin typeface="Cambria" panose="02040503050406030204" pitchFamily="18" charset="0"/>
                        </a:rPr>
                        <a:t>RadioButton</a:t>
                      </a:r>
                    </a:p>
                    <a:p>
                      <a:pPr marL="914400" marR="0" lvl="1" indent="-457200" algn="just" defTabSz="914400" rtl="0" eaLnBrk="1" fontAlgn="base" latinLnBrk="0" hangingPunct="1">
                        <a:lnSpc>
                          <a:spcPct val="100000"/>
                        </a:lnSpc>
                        <a:spcBef>
                          <a:spcPct val="20000"/>
                        </a:spcBef>
                        <a:spcAft>
                          <a:spcPct val="0"/>
                        </a:spcAft>
                        <a:buClr>
                          <a:srgbClr val="3DC5C5"/>
                        </a:buClr>
                        <a:buSzTx/>
                        <a:buFont typeface="Wingdings" panose="05000000000000000000" pitchFamily="2" charset="2"/>
                        <a:buChar char="ü"/>
                        <a:tabLst/>
                        <a:defRPr/>
                      </a:pPr>
                      <a:r>
                        <a:rPr lang="en-US" sz="2400" b="1" kern="0">
                          <a:solidFill>
                            <a:srgbClr val="002060"/>
                          </a:solidFill>
                          <a:latin typeface="Cambria" panose="02040503050406030204" pitchFamily="18" charset="0"/>
                          <a:ea typeface="+mn-ea"/>
                          <a:cs typeface="+mn-cs"/>
                        </a:rPr>
                        <a:t>Picturebox</a:t>
                      </a:r>
                    </a:p>
                    <a:p>
                      <a:pPr marL="914400" marR="0" lvl="1" indent="-457200" algn="just" defTabSz="914400" rtl="0" eaLnBrk="1" fontAlgn="base" latinLnBrk="0" hangingPunct="1">
                        <a:lnSpc>
                          <a:spcPct val="100000"/>
                        </a:lnSpc>
                        <a:spcBef>
                          <a:spcPct val="20000"/>
                        </a:spcBef>
                        <a:spcAft>
                          <a:spcPct val="0"/>
                        </a:spcAft>
                        <a:buClr>
                          <a:srgbClr val="3DC5C5"/>
                        </a:buClr>
                        <a:buSzTx/>
                        <a:buFont typeface="Wingdings" panose="05000000000000000000" pitchFamily="2" charset="2"/>
                        <a:buChar char="ü"/>
                        <a:tabLst/>
                        <a:defRPr/>
                      </a:pPr>
                      <a:r>
                        <a:rPr lang="en-US" sz="2400" b="1" kern="0">
                          <a:solidFill>
                            <a:srgbClr val="002060"/>
                          </a:solidFill>
                          <a:latin typeface="Cambria" panose="02040503050406030204" pitchFamily="18" charset="0"/>
                          <a:ea typeface="+mn-ea"/>
                          <a:cs typeface="+mn-cs"/>
                        </a:rPr>
                        <a:t>DatetimePicker</a:t>
                      </a:r>
                      <a:endParaRPr lang="en-US" sz="2400"/>
                    </a:p>
                  </a:txBody>
                  <a:tcPr>
                    <a:noFill/>
                  </a:tcPr>
                </a:tc>
                <a:tc>
                  <a:txBody>
                    <a:bodyPr/>
                    <a:lstStyle/>
                    <a:p>
                      <a:pPr marL="914400" marR="0" lvl="1" indent="-457200" algn="just" defTabSz="914400" rtl="0" eaLnBrk="1" fontAlgn="base" latinLnBrk="0" hangingPunct="1">
                        <a:lnSpc>
                          <a:spcPct val="100000"/>
                        </a:lnSpc>
                        <a:spcBef>
                          <a:spcPct val="20000"/>
                        </a:spcBef>
                        <a:spcAft>
                          <a:spcPct val="0"/>
                        </a:spcAft>
                        <a:buClr>
                          <a:srgbClr val="3DC5C5"/>
                        </a:buClr>
                        <a:buSzTx/>
                        <a:buFont typeface="Wingdings" panose="05000000000000000000" pitchFamily="2" charset="2"/>
                        <a:buChar char="ü"/>
                        <a:tabLst/>
                        <a:defRPr/>
                      </a:pPr>
                      <a:r>
                        <a:rPr lang="en-US" sz="2400" kern="0" dirty="0" err="1">
                          <a:solidFill>
                            <a:srgbClr val="002060"/>
                          </a:solidFill>
                          <a:latin typeface="Cambria" panose="02040503050406030204" pitchFamily="18" charset="0"/>
                        </a:rPr>
                        <a:t>Listbox</a:t>
                      </a:r>
                      <a:endParaRPr lang="en-US" sz="2400" kern="0" dirty="0">
                        <a:solidFill>
                          <a:srgbClr val="002060"/>
                        </a:solidFill>
                        <a:latin typeface="Cambria" panose="02040503050406030204" pitchFamily="18" charset="0"/>
                      </a:endParaRPr>
                    </a:p>
                    <a:p>
                      <a:pPr marL="914400" lvl="1" indent="-457200" algn="just" defTabSz="914400" rtl="0" eaLnBrk="1" fontAlgn="base" latinLnBrk="0" hangingPunct="1">
                        <a:spcBef>
                          <a:spcPct val="20000"/>
                        </a:spcBef>
                        <a:spcAft>
                          <a:spcPct val="0"/>
                        </a:spcAft>
                        <a:buClr>
                          <a:srgbClr val="3DC5C5"/>
                        </a:buClr>
                        <a:buFont typeface="Wingdings" panose="05000000000000000000" pitchFamily="2" charset="2"/>
                        <a:buChar char="ü"/>
                      </a:pPr>
                      <a:r>
                        <a:rPr lang="en-US" sz="2400" kern="0" dirty="0" err="1">
                          <a:solidFill>
                            <a:srgbClr val="002060"/>
                          </a:solidFill>
                          <a:latin typeface="Cambria" panose="02040503050406030204" pitchFamily="18" charset="0"/>
                        </a:rPr>
                        <a:t>Combobox</a:t>
                      </a:r>
                      <a:endParaRPr lang="en-US" sz="2400" kern="0" dirty="0">
                        <a:solidFill>
                          <a:srgbClr val="002060"/>
                        </a:solidFill>
                        <a:latin typeface="Cambria" panose="02040503050406030204" pitchFamily="18" charset="0"/>
                      </a:endParaRPr>
                    </a:p>
                    <a:p>
                      <a:pPr marL="914400" lvl="1" indent="-457200" algn="just" defTabSz="914400" rtl="0" eaLnBrk="1" fontAlgn="base" latinLnBrk="0" hangingPunct="1">
                        <a:spcBef>
                          <a:spcPct val="20000"/>
                        </a:spcBef>
                        <a:spcAft>
                          <a:spcPct val="0"/>
                        </a:spcAft>
                        <a:buClr>
                          <a:srgbClr val="3DC5C5"/>
                        </a:buClr>
                        <a:buFont typeface="Wingdings" panose="05000000000000000000" pitchFamily="2" charset="2"/>
                        <a:buChar char="ü"/>
                      </a:pPr>
                      <a:r>
                        <a:rPr lang="en-US" sz="2400" kern="0" dirty="0" err="1">
                          <a:solidFill>
                            <a:srgbClr val="002060"/>
                          </a:solidFill>
                          <a:latin typeface="Cambria" panose="02040503050406030204" pitchFamily="18" charset="0"/>
                        </a:rPr>
                        <a:t>RichTextbox</a:t>
                      </a:r>
                      <a:endParaRPr lang="en-US" sz="2400" kern="0" dirty="0">
                        <a:solidFill>
                          <a:srgbClr val="002060"/>
                        </a:solidFill>
                        <a:latin typeface="Cambria" panose="02040503050406030204" pitchFamily="18" charset="0"/>
                      </a:endParaRPr>
                    </a:p>
                    <a:p>
                      <a:pPr marL="914400" lvl="1" indent="-457200" algn="just" defTabSz="914400" rtl="0" eaLnBrk="1" fontAlgn="base" latinLnBrk="0" hangingPunct="1">
                        <a:spcBef>
                          <a:spcPct val="20000"/>
                        </a:spcBef>
                        <a:spcAft>
                          <a:spcPct val="0"/>
                        </a:spcAft>
                        <a:buClr>
                          <a:srgbClr val="3DC5C5"/>
                        </a:buClr>
                        <a:buFont typeface="Wingdings" panose="05000000000000000000" pitchFamily="2" charset="2"/>
                        <a:buChar char="ü"/>
                      </a:pPr>
                      <a:r>
                        <a:rPr lang="en-US" sz="2400" kern="0" dirty="0">
                          <a:solidFill>
                            <a:srgbClr val="FF0000"/>
                          </a:solidFill>
                          <a:latin typeface="Cambria" panose="02040503050406030204" pitchFamily="18" charset="0"/>
                        </a:rPr>
                        <a:t>Timer</a:t>
                      </a:r>
                    </a:p>
                    <a:p>
                      <a:pPr marL="914400" lvl="1" indent="-457200" algn="just" defTabSz="914400" rtl="0" eaLnBrk="1" fontAlgn="base" latinLnBrk="0" hangingPunct="1">
                        <a:spcBef>
                          <a:spcPct val="20000"/>
                        </a:spcBef>
                        <a:spcAft>
                          <a:spcPct val="0"/>
                        </a:spcAft>
                        <a:buClr>
                          <a:srgbClr val="3DC5C5"/>
                        </a:buClr>
                        <a:buFont typeface="Wingdings" panose="05000000000000000000" pitchFamily="2" charset="2"/>
                        <a:buChar char="ü"/>
                      </a:pPr>
                      <a:r>
                        <a:rPr lang="en-US" sz="2400" b="1" kern="0" dirty="0" err="1">
                          <a:solidFill>
                            <a:srgbClr val="FF0000"/>
                          </a:solidFill>
                          <a:latin typeface="Cambria" panose="02040503050406030204" pitchFamily="18" charset="0"/>
                          <a:ea typeface="+mn-ea"/>
                          <a:cs typeface="+mn-cs"/>
                        </a:rPr>
                        <a:t>ListView</a:t>
                      </a:r>
                      <a:endParaRPr lang="en-US" sz="2400" b="1" kern="0" dirty="0">
                        <a:solidFill>
                          <a:srgbClr val="FF0000"/>
                        </a:solidFill>
                        <a:latin typeface="Cambria" panose="02040503050406030204" pitchFamily="18" charset="0"/>
                        <a:ea typeface="+mn-ea"/>
                        <a:cs typeface="+mn-cs"/>
                      </a:endParaRPr>
                    </a:p>
                    <a:p>
                      <a:pPr marL="914400" lvl="1" indent="-457200" algn="just" defTabSz="914400" rtl="0" eaLnBrk="1" fontAlgn="base" latinLnBrk="0" hangingPunct="1">
                        <a:spcBef>
                          <a:spcPct val="20000"/>
                        </a:spcBef>
                        <a:spcAft>
                          <a:spcPct val="0"/>
                        </a:spcAft>
                        <a:buClr>
                          <a:srgbClr val="3DC5C5"/>
                        </a:buClr>
                        <a:buFont typeface="Wingdings" panose="05000000000000000000" pitchFamily="2" charset="2"/>
                        <a:buChar char="ü"/>
                      </a:pPr>
                      <a:r>
                        <a:rPr lang="en-US" sz="2400" b="1" kern="0" dirty="0" err="1">
                          <a:solidFill>
                            <a:srgbClr val="FF0000"/>
                          </a:solidFill>
                          <a:latin typeface="Cambria" panose="02040503050406030204" pitchFamily="18" charset="0"/>
                          <a:ea typeface="+mn-ea"/>
                          <a:cs typeface="+mn-cs"/>
                        </a:rPr>
                        <a:t>TreeView</a:t>
                      </a:r>
                      <a:endParaRPr lang="en-US" sz="2400" b="1" kern="0" dirty="0">
                        <a:solidFill>
                          <a:srgbClr val="FF0000"/>
                        </a:solidFill>
                        <a:latin typeface="Cambria" panose="02040503050406030204" pitchFamily="18" charset="0"/>
                        <a:ea typeface="+mn-ea"/>
                        <a:cs typeface="+mn-cs"/>
                      </a:endParaRPr>
                    </a:p>
                    <a:p>
                      <a:pPr marL="914400" lvl="1" indent="-457200" algn="just" defTabSz="914400" rtl="0" eaLnBrk="1" fontAlgn="base" latinLnBrk="0" hangingPunct="1">
                        <a:spcBef>
                          <a:spcPct val="20000"/>
                        </a:spcBef>
                        <a:spcAft>
                          <a:spcPct val="0"/>
                        </a:spcAft>
                        <a:buClr>
                          <a:srgbClr val="3DC5C5"/>
                        </a:buClr>
                        <a:buFont typeface="Wingdings" panose="05000000000000000000" pitchFamily="2" charset="2"/>
                        <a:buChar char="ü"/>
                      </a:pPr>
                      <a:r>
                        <a:rPr lang="en-US" sz="2400" b="1" kern="0" dirty="0">
                          <a:solidFill>
                            <a:srgbClr val="FF0000"/>
                          </a:solidFill>
                          <a:latin typeface="Cambria" panose="02040503050406030204" pitchFamily="18" charset="0"/>
                          <a:ea typeface="+mn-ea"/>
                          <a:cs typeface="+mn-cs"/>
                        </a:rPr>
                        <a:t>Dialog</a:t>
                      </a:r>
                      <a:r>
                        <a:rPr lang="en-US" sz="2400" b="1" kern="0" baseline="0" dirty="0">
                          <a:solidFill>
                            <a:srgbClr val="FF0000"/>
                          </a:solidFill>
                          <a:latin typeface="Cambria" panose="02040503050406030204" pitchFamily="18" charset="0"/>
                          <a:ea typeface="+mn-ea"/>
                          <a:cs typeface="+mn-cs"/>
                        </a:rPr>
                        <a:t> </a:t>
                      </a:r>
                      <a:r>
                        <a:rPr lang="en-US" sz="2400" b="1" kern="0" baseline="0" dirty="0" err="1">
                          <a:solidFill>
                            <a:srgbClr val="FF0000"/>
                          </a:solidFill>
                          <a:latin typeface="Cambria" panose="02040503050406030204" pitchFamily="18" charset="0"/>
                          <a:ea typeface="+mn-ea"/>
                          <a:cs typeface="+mn-cs"/>
                        </a:rPr>
                        <a:t>hệ</a:t>
                      </a:r>
                      <a:r>
                        <a:rPr lang="en-US" sz="2400" b="1" kern="0" baseline="0" dirty="0">
                          <a:solidFill>
                            <a:srgbClr val="FF0000"/>
                          </a:solidFill>
                          <a:latin typeface="Cambria" panose="02040503050406030204" pitchFamily="18" charset="0"/>
                          <a:ea typeface="+mn-ea"/>
                          <a:cs typeface="+mn-cs"/>
                        </a:rPr>
                        <a:t> </a:t>
                      </a:r>
                      <a:r>
                        <a:rPr lang="en-US" sz="2400" b="1" kern="0" baseline="0" dirty="0" err="1">
                          <a:solidFill>
                            <a:srgbClr val="FF0000"/>
                          </a:solidFill>
                          <a:latin typeface="Cambria" panose="02040503050406030204" pitchFamily="18" charset="0"/>
                          <a:ea typeface="+mn-ea"/>
                          <a:cs typeface="+mn-cs"/>
                        </a:rPr>
                        <a:t>thống</a:t>
                      </a:r>
                      <a:endParaRPr lang="en-US" sz="2400" b="1" kern="0" dirty="0">
                        <a:solidFill>
                          <a:srgbClr val="FF0000"/>
                        </a:solidFill>
                        <a:latin typeface="Cambria" panose="02040503050406030204" pitchFamily="18" charset="0"/>
                        <a:ea typeface="+mn-ea"/>
                        <a:cs typeface="+mn-cs"/>
                      </a:endParaRPr>
                    </a:p>
                  </a:txBody>
                  <a:tcPr>
                    <a:noFill/>
                  </a:tcPr>
                </a:tc>
                <a:extLst>
                  <a:ext uri="{0D108BD9-81ED-4DB2-BD59-A6C34878D82A}">
                    <a16:rowId xmlns:a16="http://schemas.microsoft.com/office/drawing/2014/main" val="10000"/>
                  </a:ext>
                </a:extLst>
              </a:tr>
            </a:tbl>
          </a:graphicData>
        </a:graphic>
      </p:graphicFrame>
      <p:sp>
        <p:nvSpPr>
          <p:cNvPr id="10" name="Rectangle 9"/>
          <p:cNvSpPr/>
          <p:nvPr/>
        </p:nvSpPr>
        <p:spPr>
          <a:xfrm>
            <a:off x="463397" y="5867400"/>
            <a:ext cx="7994801" cy="523220"/>
          </a:xfrm>
          <a:prstGeom prst="rect">
            <a:avLst/>
          </a:prstGeom>
        </p:spPr>
        <p:txBody>
          <a:bodyPr wrap="square">
            <a:spAutoFit/>
          </a:bodyPr>
          <a:lstStyle/>
          <a:p>
            <a:pPr marL="342900" lvl="0" indent="-342900" algn="just" fontAlgn="base">
              <a:spcBef>
                <a:spcPct val="20000"/>
              </a:spcBef>
              <a:spcAft>
                <a:spcPct val="0"/>
              </a:spcAft>
              <a:buClr>
                <a:srgbClr val="3DC5C5"/>
              </a:buClr>
              <a:buFont typeface="Wingdings" pitchFamily="2" charset="2"/>
              <a:buChar char="v"/>
            </a:pPr>
            <a:r>
              <a:rPr lang="en-US" sz="2800" kern="0">
                <a:solidFill>
                  <a:srgbClr val="002060"/>
                </a:solidFill>
                <a:latin typeface="Cambria" panose="02040503050406030204" pitchFamily="18" charset="0"/>
              </a:rPr>
              <a:t>Cách tạo control và gán sự kiện lúc Runtime</a:t>
            </a:r>
          </a:p>
        </p:txBody>
      </p:sp>
    </p:spTree>
    <p:extLst>
      <p:ext uri="{BB962C8B-B14F-4D97-AF65-F5344CB8AC3E}">
        <p14:creationId xmlns:p14="http://schemas.microsoft.com/office/powerpoint/2010/main" val="3162248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Picturebox</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11" name="Rectangle 10"/>
          <p:cNvSpPr/>
          <p:nvPr/>
        </p:nvSpPr>
        <p:spPr>
          <a:xfrm>
            <a:off x="462261" y="1163119"/>
            <a:ext cx="8408783" cy="523220"/>
          </a:xfrm>
          <a:prstGeom prst="rect">
            <a:avLst/>
          </a:prstGeom>
        </p:spPr>
        <p:txBody>
          <a:bodyPr wrap="square">
            <a:spAutoFit/>
          </a:bodyPr>
          <a:lstStyle/>
          <a:p>
            <a:pPr algn="just"/>
            <a:r>
              <a:rPr lang="en-US" sz="2800">
                <a:latin typeface="Cambria" panose="02040503050406030204" pitchFamily="18" charset="0"/>
                <a:ea typeface="Calibri" panose="020F0502020204030204" pitchFamily="34" charset="0"/>
              </a:rPr>
              <a:t>Các thuộc tính quan trọng của PictureBox:</a:t>
            </a:r>
            <a:endParaRPr lang="en-US" sz="2800">
              <a:latin typeface="Cambria" panose="02040503050406030204"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30969423"/>
              </p:ext>
            </p:extLst>
          </p:nvPr>
        </p:nvGraphicFramePr>
        <p:xfrm>
          <a:off x="462262" y="1737360"/>
          <a:ext cx="8408782" cy="2429703"/>
        </p:xfrm>
        <a:graphic>
          <a:graphicData uri="http://schemas.openxmlformats.org/drawingml/2006/table">
            <a:tbl>
              <a:tblPr firstRow="1" firstCol="1" bandRow="1"/>
              <a:tblGrid>
                <a:gridCol w="3500138">
                  <a:extLst>
                    <a:ext uri="{9D8B030D-6E8A-4147-A177-3AD203B41FA5}">
                      <a16:colId xmlns:a16="http://schemas.microsoft.com/office/drawing/2014/main" val="20000"/>
                    </a:ext>
                  </a:extLst>
                </a:gridCol>
                <a:gridCol w="4908644">
                  <a:extLst>
                    <a:ext uri="{9D8B030D-6E8A-4147-A177-3AD203B41FA5}">
                      <a16:colId xmlns:a16="http://schemas.microsoft.com/office/drawing/2014/main" val="20001"/>
                    </a:ext>
                  </a:extLst>
                </a:gridCol>
              </a:tblGrid>
              <a:tr h="537972">
                <a:tc>
                  <a:txBody>
                    <a:bodyPr/>
                    <a:lstStyle/>
                    <a:p>
                      <a:pPr marL="0" marR="0" algn="just">
                        <a:lnSpc>
                          <a:spcPct val="115000"/>
                        </a:lnSpc>
                        <a:spcBef>
                          <a:spcPts val="500"/>
                        </a:spcBef>
                        <a:spcAft>
                          <a:spcPts val="500"/>
                        </a:spcAft>
                      </a:pPr>
                      <a:r>
                        <a:rPr lang="en-US" sz="2200" b="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Thuộc tính</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500"/>
                        </a:spcBef>
                        <a:spcAft>
                          <a:spcPts val="500"/>
                        </a:spcAft>
                      </a:pPr>
                      <a:r>
                        <a:rPr lang="en-US" sz="2200" b="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Mô tả</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0">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Name</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Tên control, thường bắt đầu bằng </a:t>
                      </a:r>
                      <a:r>
                        <a:rPr lang="en-US" sz="2200" i="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pic</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algn="just">
                        <a:lnSpc>
                          <a:spcPct val="115000"/>
                        </a:lnSpc>
                        <a:spcBef>
                          <a:spcPts val="500"/>
                        </a:spcBef>
                        <a:spcAft>
                          <a:spcPts val="500"/>
                        </a:spcAft>
                      </a:pPr>
                      <a:r>
                        <a:rPr lang="en-US" sz="2400">
                          <a:latin typeface="Cambria" panose="02040503050406030204" pitchFamily="18" charset="0"/>
                        </a:rPr>
                        <a:t>BackgroundImage</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Dùng</a:t>
                      </a:r>
                      <a:r>
                        <a:rPr lang="en-US" sz="2200" baseline="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để h</a:t>
                      </a: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iển thị</a:t>
                      </a:r>
                      <a:r>
                        <a:rPr lang="en-US" sz="2200" baseline="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hình ảnh</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86512">
                <a:tc>
                  <a:txBody>
                    <a:bodyPr/>
                    <a:lstStyle/>
                    <a:p>
                      <a:pPr marL="0" marR="0" algn="just">
                        <a:lnSpc>
                          <a:spcPct val="115000"/>
                        </a:lnSpc>
                        <a:spcBef>
                          <a:spcPts val="500"/>
                        </a:spcBef>
                        <a:spcAft>
                          <a:spcPts val="500"/>
                        </a:spcAft>
                      </a:pPr>
                      <a:r>
                        <a:rPr lang="en-US" sz="2400">
                          <a:latin typeface="Cambria" panose="02040503050406030204" pitchFamily="18" charset="0"/>
                        </a:rPr>
                        <a:t>BackgroundImageLayout</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a:t>
                      </a:r>
                      <a:r>
                        <a:rPr lang="en-US" sz="2200" baseline="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hiết lập kiểu xuất hiện hình ảnh</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86512">
                <a:tc>
                  <a:txBody>
                    <a:bodyPr/>
                    <a:lstStyle/>
                    <a:p>
                      <a:pPr marL="0" marR="0" algn="just">
                        <a:lnSpc>
                          <a:spcPct val="115000"/>
                        </a:lnSpc>
                        <a:spcBef>
                          <a:spcPts val="500"/>
                        </a:spcBef>
                        <a:spcAft>
                          <a:spcPts val="500"/>
                        </a:spcAft>
                      </a:pPr>
                      <a:r>
                        <a:rPr lang="en-US" sz="2400">
                          <a:latin typeface="Cambria" panose="02040503050406030204" pitchFamily="18" charset="0"/>
                        </a:rPr>
                        <a:t>Image</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Dùng</a:t>
                      </a:r>
                      <a:r>
                        <a:rPr lang="en-US" sz="2200" baseline="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để hiển thị hình ảnh</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86512">
                <a:tc>
                  <a:txBody>
                    <a:bodyPr/>
                    <a:lstStyle/>
                    <a:p>
                      <a:pPr marL="0" marR="0" algn="just">
                        <a:lnSpc>
                          <a:spcPct val="115000"/>
                        </a:lnSpc>
                        <a:spcBef>
                          <a:spcPts val="500"/>
                        </a:spcBef>
                        <a:spcAft>
                          <a:spcPts val="500"/>
                        </a:spcAft>
                      </a:pPr>
                      <a:r>
                        <a:rPr lang="en-US" sz="2400">
                          <a:latin typeface="Cambria" panose="02040503050406030204" pitchFamily="18" charset="0"/>
                        </a:rPr>
                        <a:t>SizeMode</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just" defTabSz="914400" rtl="0" eaLnBrk="1" fontAlgn="auto" latinLnBrk="0" hangingPunct="1">
                        <a:lnSpc>
                          <a:spcPct val="115000"/>
                        </a:lnSpc>
                        <a:spcBef>
                          <a:spcPts val="500"/>
                        </a:spcBef>
                        <a:spcAft>
                          <a:spcPts val="500"/>
                        </a:spcAft>
                        <a:buClrTx/>
                        <a:buSzTx/>
                        <a:buFontTx/>
                        <a:buNone/>
                        <a:tabLst/>
                        <a:defRPr/>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a:t>
                      </a:r>
                      <a:r>
                        <a:rPr lang="en-US" sz="2200" baseline="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thiết lập kiểu xuất hiện hình ảnh</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pic>
        <p:nvPicPr>
          <p:cNvPr id="1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442" t="54492" r="42130" b="30224"/>
          <a:stretch/>
        </p:blipFill>
        <p:spPr bwMode="auto">
          <a:xfrm>
            <a:off x="299113" y="4670946"/>
            <a:ext cx="4592868" cy="1272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8287" t="46782" r="42658" b="36240"/>
          <a:stretch/>
        </p:blipFill>
        <p:spPr bwMode="auto">
          <a:xfrm>
            <a:off x="5200858" y="4648200"/>
            <a:ext cx="3943142"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7654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Picturebox</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11" name="Rectangle 10"/>
          <p:cNvSpPr/>
          <p:nvPr/>
        </p:nvSpPr>
        <p:spPr>
          <a:xfrm>
            <a:off x="462261" y="1163119"/>
            <a:ext cx="8408783" cy="523220"/>
          </a:xfrm>
          <a:prstGeom prst="rect">
            <a:avLst/>
          </a:prstGeom>
        </p:spPr>
        <p:txBody>
          <a:bodyPr wrap="square">
            <a:spAutoFit/>
          </a:bodyPr>
          <a:lstStyle/>
          <a:p>
            <a:pPr algn="just"/>
            <a:r>
              <a:rPr lang="en-US" sz="2800">
                <a:latin typeface="Cambria" panose="02040503050406030204" pitchFamily="18" charset="0"/>
                <a:ea typeface="Calibri" panose="020F0502020204030204" pitchFamily="34" charset="0"/>
              </a:rPr>
              <a:t>Demo chương trình</a:t>
            </a:r>
            <a:endParaRPr lang="en-US" sz="2800">
              <a:latin typeface="Cambria" panose="02040503050406030204" pitchFamily="18" charset="0"/>
            </a:endParaRPr>
          </a:p>
        </p:txBody>
      </p:sp>
      <p:pic>
        <p:nvPicPr>
          <p:cNvPr id="12" name="Picture 1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085386"/>
            <a:ext cx="2667000" cy="2472561"/>
          </a:xfrm>
          <a:prstGeom prst="rect">
            <a:avLst/>
          </a:prstGeom>
          <a:noFill/>
          <a:ln>
            <a:noFill/>
          </a:ln>
        </p:spPr>
      </p:pic>
      <p:sp>
        <p:nvSpPr>
          <p:cNvPr id="13" name="Rectangle 12"/>
          <p:cNvSpPr/>
          <p:nvPr/>
        </p:nvSpPr>
        <p:spPr>
          <a:xfrm>
            <a:off x="304800" y="2846725"/>
            <a:ext cx="8801322" cy="3477875"/>
          </a:xfrm>
          <a:prstGeom prst="rect">
            <a:avLst/>
          </a:prstGeom>
        </p:spPr>
        <p:txBody>
          <a:bodyPr wrap="square">
            <a:spAutoFit/>
          </a:bodyPr>
          <a:lstStyle/>
          <a:p>
            <a:pPr marR="0" lvl="0" algn="just">
              <a:lnSpc>
                <a:spcPct val="110000"/>
              </a:lnSpc>
              <a:spcBef>
                <a:spcPts val="0"/>
              </a:spcBef>
              <a:spcAft>
                <a:spcPts val="0"/>
              </a:spcAft>
              <a:tabLst>
                <a:tab pos="228600" algn="l"/>
              </a:tabLst>
            </a:pPr>
            <a:r>
              <a:rPr lang="en-US" sz="2000">
                <a:latin typeface="Cambria" panose="02040503050406030204" pitchFamily="18" charset="0"/>
                <a:ea typeface="Arial Unicode MS" panose="020B0604020202020204" pitchFamily="34" charset="-128"/>
              </a:rPr>
              <a:t>Khi chương trình vừa thực thi. </a:t>
            </a:r>
            <a:endParaRPr lang="en-US" sz="2000">
              <a:latin typeface="Cambria" panose="02040503050406030204" pitchFamily="18" charset="0"/>
              <a:ea typeface="Times New Roman" panose="02020603050405020304" pitchFamily="18" charset="0"/>
            </a:endParaRPr>
          </a:p>
          <a:p>
            <a:pPr marL="742950" marR="0" lvl="1" indent="-285750" algn="just">
              <a:lnSpc>
                <a:spcPct val="110000"/>
              </a:lnSpc>
              <a:spcBef>
                <a:spcPts val="0"/>
              </a:spcBef>
              <a:spcAft>
                <a:spcPts val="0"/>
              </a:spcAft>
              <a:buFont typeface="+mj-lt"/>
              <a:buAutoNum type="alphaLcPeriod"/>
              <a:tabLst>
                <a:tab pos="457200" algn="l"/>
              </a:tabLst>
            </a:pPr>
            <a:r>
              <a:rPr lang="en-US" sz="2000">
                <a:latin typeface="Cambria" panose="02040503050406030204" pitchFamily="18" charset="0"/>
                <a:ea typeface="Arial Unicode MS" panose="020B0604020202020204" pitchFamily="34" charset="-128"/>
              </a:rPr>
              <a:t>Form được hiển thị giữa màn hình</a:t>
            </a:r>
            <a:endParaRPr lang="en-US" sz="2000">
              <a:latin typeface="Cambria" panose="02040503050406030204" pitchFamily="18" charset="0"/>
              <a:ea typeface="Times New Roman" panose="02020603050405020304" pitchFamily="18" charset="0"/>
            </a:endParaRPr>
          </a:p>
          <a:p>
            <a:pPr marL="742950" marR="0" lvl="1" indent="-285750" algn="just">
              <a:lnSpc>
                <a:spcPct val="110000"/>
              </a:lnSpc>
              <a:spcBef>
                <a:spcPts val="0"/>
              </a:spcBef>
              <a:spcAft>
                <a:spcPts val="0"/>
              </a:spcAft>
              <a:buFont typeface="+mj-lt"/>
              <a:buAutoNum type="alphaLcPeriod"/>
              <a:tabLst>
                <a:tab pos="457200" algn="l"/>
              </a:tabLst>
            </a:pPr>
            <a:r>
              <a:rPr lang="en-US" sz="2000">
                <a:latin typeface="Cambria" panose="02040503050406030204" pitchFamily="18" charset="0"/>
                <a:ea typeface="Arial Unicode MS" panose="020B0604020202020204" pitchFamily="34" charset="-128"/>
              </a:rPr>
              <a:t>Các đối tượng được “neo” sao cho khi người dùng thay đổi kích thước form thì các đối tượng được resize kích thước sao cho “dễ nhìn”</a:t>
            </a:r>
            <a:endParaRPr lang="en-US" sz="2000">
              <a:latin typeface="Cambria" panose="02040503050406030204" pitchFamily="18" charset="0"/>
              <a:ea typeface="Times New Roman" panose="02020603050405020304" pitchFamily="18" charset="0"/>
            </a:endParaRPr>
          </a:p>
          <a:p>
            <a:pPr marL="742950" marR="0" lvl="1" indent="-285750" algn="just">
              <a:lnSpc>
                <a:spcPct val="110000"/>
              </a:lnSpc>
              <a:spcBef>
                <a:spcPts val="0"/>
              </a:spcBef>
              <a:spcAft>
                <a:spcPts val="0"/>
              </a:spcAft>
              <a:buFont typeface="+mj-lt"/>
              <a:buAutoNum type="alphaLcPeriod"/>
              <a:tabLst>
                <a:tab pos="457200" algn="l"/>
              </a:tabLst>
            </a:pPr>
            <a:r>
              <a:rPr lang="en-US" sz="2000">
                <a:latin typeface="Cambria" panose="02040503050406030204" pitchFamily="18" charset="0"/>
                <a:ea typeface="Arial Unicode MS" panose="020B0604020202020204" pitchFamily="34" charset="-128"/>
              </a:rPr>
              <a:t>picTurnOn được hiển thị, picTurnOff được ẩn ngay bên dưới picTurnOn. Khi người dùng đưa chuột vào picTurnOn sẽ xuất hiện tip “Click me to </a:t>
            </a:r>
            <a:r>
              <a:rPr lang="en-US" sz="2000" b="1">
                <a:latin typeface="Cambria" panose="02040503050406030204" pitchFamily="18" charset="0"/>
                <a:ea typeface="Arial Unicode MS" panose="020B0604020202020204" pitchFamily="34" charset="-128"/>
              </a:rPr>
              <a:t>Turn OFF the Light!”, và ngược lại trên picTurnOFF.</a:t>
            </a:r>
            <a:endParaRPr lang="en-US" sz="2000">
              <a:latin typeface="Cambria" panose="02040503050406030204" pitchFamily="18" charset="0"/>
              <a:ea typeface="Times New Roman" panose="02020603050405020304" pitchFamily="18" charset="0"/>
            </a:endParaRPr>
          </a:p>
          <a:p>
            <a:pPr marL="742950" marR="0" lvl="1" indent="-285750" algn="just">
              <a:lnSpc>
                <a:spcPct val="110000"/>
              </a:lnSpc>
              <a:spcBef>
                <a:spcPts val="0"/>
              </a:spcBef>
              <a:spcAft>
                <a:spcPts val="0"/>
              </a:spcAft>
              <a:buFont typeface="+mj-lt"/>
              <a:buAutoNum type="alphaLcPeriod"/>
              <a:tabLst>
                <a:tab pos="457200" algn="l"/>
              </a:tabLst>
            </a:pPr>
            <a:r>
              <a:rPr lang="en-US" sz="2000">
                <a:latin typeface="Cambria" panose="02040503050406030204" pitchFamily="18" charset="0"/>
                <a:ea typeface="Arial Unicode MS" panose="020B0604020202020204" pitchFamily="34" charset="-128"/>
              </a:rPr>
              <a:t>Hiện tên mặc định vào ô Name</a:t>
            </a:r>
            <a:endParaRPr lang="en-US" sz="2000">
              <a:latin typeface="Cambria" panose="02040503050406030204" pitchFamily="18" charset="0"/>
              <a:ea typeface="Times New Roman" panose="02020603050405020304" pitchFamily="18" charset="0"/>
            </a:endParaRPr>
          </a:p>
          <a:p>
            <a:pPr marL="742950" marR="0" lvl="1" indent="-285750" algn="just">
              <a:lnSpc>
                <a:spcPct val="110000"/>
              </a:lnSpc>
              <a:spcBef>
                <a:spcPts val="0"/>
              </a:spcBef>
              <a:spcAft>
                <a:spcPts val="0"/>
              </a:spcAft>
              <a:buFont typeface="+mj-lt"/>
              <a:buAutoNum type="alphaLcPeriod"/>
              <a:tabLst>
                <a:tab pos="457200" algn="l"/>
              </a:tabLst>
            </a:pPr>
            <a:r>
              <a:rPr lang="en-US" sz="2000">
                <a:latin typeface="Cambria" panose="02040503050406030204" pitchFamily="18" charset="0"/>
                <a:ea typeface="Arial Unicode MS" panose="020B0604020202020204" pitchFamily="34" charset="-128"/>
              </a:rPr>
              <a:t>Lable ngay bên dưới pictureBox hiển thị thông báo </a:t>
            </a:r>
            <a:endParaRPr lang="en-US" sz="2000">
              <a:latin typeface="Cambria" panose="02040503050406030204" pitchFamily="18" charset="0"/>
              <a:ea typeface="Times New Roman" panose="02020603050405020304" pitchFamily="18" charset="0"/>
            </a:endParaRPr>
          </a:p>
          <a:p>
            <a:pPr marL="457200" marR="0" indent="-228600" algn="just">
              <a:lnSpc>
                <a:spcPct val="110000"/>
              </a:lnSpc>
              <a:spcBef>
                <a:spcPts val="0"/>
              </a:spcBef>
              <a:spcAft>
                <a:spcPts val="0"/>
              </a:spcAft>
              <a:tabLst>
                <a:tab pos="457200" algn="l"/>
              </a:tabLst>
            </a:pPr>
            <a:r>
              <a:rPr lang="en-US" sz="2000" i="1">
                <a:latin typeface="Cambria" panose="02040503050406030204" pitchFamily="18" charset="0"/>
                <a:ea typeface="Arial Unicode MS" panose="020B0604020202020204" pitchFamily="34" charset="-128"/>
              </a:rPr>
              <a:t>		“Jack. Turn Off the Light ,please!”</a:t>
            </a:r>
            <a:endParaRPr lang="en-US" sz="2000">
              <a:effectLst/>
              <a:latin typeface="Cambria" panose="02040503050406030204" pitchFamily="18" charset="0"/>
              <a:ea typeface="Times New Roman" panose="02020603050405020304" pitchFamily="18" charset="0"/>
            </a:endParaRPr>
          </a:p>
        </p:txBody>
      </p:sp>
    </p:spTree>
    <p:extLst>
      <p:ext uri="{BB962C8B-B14F-4D97-AF65-F5344CB8AC3E}">
        <p14:creationId xmlns:p14="http://schemas.microsoft.com/office/powerpoint/2010/main" val="3172281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DatetimePicker</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917661"/>
            <a:ext cx="4150741"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462261" y="1163119"/>
            <a:ext cx="8408783" cy="523220"/>
          </a:xfrm>
          <a:prstGeom prst="rect">
            <a:avLst/>
          </a:prstGeom>
        </p:spPr>
        <p:txBody>
          <a:bodyPr wrap="square">
            <a:spAutoFit/>
          </a:bodyPr>
          <a:lstStyle/>
          <a:p>
            <a:pPr algn="just"/>
            <a:r>
              <a:rPr lang="en-US" sz="2800">
                <a:latin typeface="Cambria" panose="02040503050406030204" pitchFamily="18" charset="0"/>
                <a:ea typeface="Calibri" panose="020F0502020204030204" pitchFamily="34" charset="0"/>
              </a:rPr>
              <a:t>DateTimePicker dùng để hiển thị ngày tháng năm</a:t>
            </a:r>
            <a:endParaRPr lang="en-US" sz="2800">
              <a:latin typeface="Cambria" panose="02040503050406030204" pitchFamily="18" charset="0"/>
            </a:endParaRPr>
          </a:p>
        </p:txBody>
      </p:sp>
    </p:spTree>
    <p:extLst>
      <p:ext uri="{BB962C8B-B14F-4D97-AF65-F5344CB8AC3E}">
        <p14:creationId xmlns:p14="http://schemas.microsoft.com/office/powerpoint/2010/main" val="3116564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DatetimePicker</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9" name="Rectangle 8"/>
          <p:cNvSpPr/>
          <p:nvPr/>
        </p:nvSpPr>
        <p:spPr>
          <a:xfrm>
            <a:off x="462261" y="1163119"/>
            <a:ext cx="8408783" cy="523220"/>
          </a:xfrm>
          <a:prstGeom prst="rect">
            <a:avLst/>
          </a:prstGeom>
        </p:spPr>
        <p:txBody>
          <a:bodyPr wrap="square">
            <a:spAutoFit/>
          </a:bodyPr>
          <a:lstStyle/>
          <a:p>
            <a:pPr algn="just"/>
            <a:r>
              <a:rPr lang="en-US" sz="2800">
                <a:latin typeface="Cambria" panose="02040503050406030204" pitchFamily="18" charset="0"/>
                <a:ea typeface="Calibri" panose="020F0502020204030204" pitchFamily="34" charset="0"/>
              </a:rPr>
              <a:t>Các thuộc tính quan trọng:</a:t>
            </a:r>
            <a:endParaRPr lang="en-US" sz="280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960960463"/>
              </p:ext>
            </p:extLst>
          </p:nvPr>
        </p:nvGraphicFramePr>
        <p:xfrm>
          <a:off x="345804" y="1828800"/>
          <a:ext cx="8667623" cy="2590800"/>
        </p:xfrm>
        <a:graphic>
          <a:graphicData uri="http://schemas.openxmlformats.org/drawingml/2006/table">
            <a:tbl>
              <a:tblPr firstRow="1" bandRow="1">
                <a:tableStyleId>{5C22544A-7EE6-4342-B048-85BDC9FD1C3A}</a:tableStyleId>
              </a:tblPr>
              <a:tblGrid>
                <a:gridCol w="2724023">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52435">
                <a:tc>
                  <a:txBody>
                    <a:bodyPr/>
                    <a:lstStyle/>
                    <a:p>
                      <a:pPr algn="ctr"/>
                      <a:r>
                        <a:rPr lang="en-US" sz="2800">
                          <a:solidFill>
                            <a:srgbClr val="002060"/>
                          </a:solidFill>
                          <a:latin typeface="Cambria" panose="02040503050406030204" pitchFamily="18" charset="0"/>
                        </a:rPr>
                        <a:t>Thuộc</a:t>
                      </a:r>
                      <a:r>
                        <a:rPr lang="en-US" sz="2800" baseline="0">
                          <a:solidFill>
                            <a:srgbClr val="002060"/>
                          </a:solidFill>
                          <a:latin typeface="Cambria" panose="02040503050406030204" pitchFamily="18" charset="0"/>
                        </a:rPr>
                        <a:t> tính</a:t>
                      </a:r>
                      <a:endParaRPr lang="en-US" sz="2800" dirty="0">
                        <a:solidFill>
                          <a:srgbClr val="00206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a:solidFill>
                            <a:srgbClr val="002060"/>
                          </a:solidFill>
                          <a:latin typeface="Cambria" panose="02040503050406030204" pitchFamily="18" charset="0"/>
                        </a:rPr>
                        <a:t>Mô</a:t>
                      </a:r>
                      <a:r>
                        <a:rPr lang="en-US" sz="2800" baseline="0">
                          <a:solidFill>
                            <a:srgbClr val="002060"/>
                          </a:solidFill>
                          <a:latin typeface="Cambria" panose="02040503050406030204" pitchFamily="18" charset="0"/>
                        </a:rPr>
                        <a:t> tả</a:t>
                      </a:r>
                      <a:endParaRPr lang="en-US" sz="2800" dirty="0">
                        <a:solidFill>
                          <a:srgbClr val="00206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2800">
                          <a:solidFill>
                            <a:srgbClr val="002060"/>
                          </a:solidFill>
                          <a:latin typeface="Cambria" panose="02040503050406030204" pitchFamily="18" charset="0"/>
                        </a:rPr>
                        <a:t>Name</a:t>
                      </a:r>
                      <a:endParaRPr lang="en-US" sz="2800" dirty="0">
                        <a:solidFill>
                          <a:srgbClr val="00206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a:solidFill>
                            <a:srgbClr val="002060"/>
                          </a:solidFill>
                          <a:latin typeface="Cambria" panose="02040503050406030204" pitchFamily="18" charset="0"/>
                        </a:rPr>
                        <a:t>Tên</a:t>
                      </a:r>
                      <a:r>
                        <a:rPr lang="en-US" sz="2800" baseline="0">
                          <a:solidFill>
                            <a:srgbClr val="002060"/>
                          </a:solidFill>
                          <a:latin typeface="Cambria" panose="02040503050406030204" pitchFamily="18" charset="0"/>
                        </a:rPr>
                        <a:t> control, thường bắt đầu </a:t>
                      </a:r>
                      <a:r>
                        <a:rPr lang="en-US" sz="2800" b="0" i="0" kern="1200">
                          <a:solidFill>
                            <a:srgbClr val="FF0000"/>
                          </a:solidFill>
                          <a:effectLst/>
                          <a:latin typeface="Cambria" panose="02040503050406030204" pitchFamily="18" charset="0"/>
                          <a:ea typeface="+mn-ea"/>
                          <a:cs typeface="+mn-cs"/>
                        </a:rPr>
                        <a:t>dtp</a:t>
                      </a:r>
                      <a:endParaRPr lang="en-US" sz="2800" dirty="0">
                        <a:solidFill>
                          <a:srgbClr val="FF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2800" dirty="0">
                          <a:solidFill>
                            <a:srgbClr val="002060"/>
                          </a:solidFill>
                          <a:latin typeface="Cambria" panose="02040503050406030204" pitchFamily="18" charset="0"/>
                        </a:rPr>
                        <a:t>Format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a:solidFill>
                            <a:srgbClr val="002060"/>
                          </a:solidFill>
                          <a:latin typeface="Cambria" panose="02040503050406030204" pitchFamily="18" charset="0"/>
                        </a:rPr>
                        <a:t>Cách</a:t>
                      </a:r>
                      <a:r>
                        <a:rPr lang="en-US" sz="2800" baseline="0">
                          <a:solidFill>
                            <a:srgbClr val="002060"/>
                          </a:solidFill>
                          <a:latin typeface="Cambria" panose="02040503050406030204" pitchFamily="18" charset="0"/>
                        </a:rPr>
                        <a:t> hiển thị ngày tháng có sẵn</a:t>
                      </a:r>
                      <a:endParaRPr lang="en-US" sz="2800" dirty="0">
                        <a:solidFill>
                          <a:srgbClr val="00206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2800" dirty="0" err="1">
                          <a:solidFill>
                            <a:srgbClr val="002060"/>
                          </a:solidFill>
                          <a:latin typeface="Cambria" panose="02040503050406030204" pitchFamily="18" charset="0"/>
                        </a:rPr>
                        <a:t>CustomFormat</a:t>
                      </a:r>
                      <a:endParaRPr lang="en-US" sz="2800" dirty="0">
                        <a:solidFill>
                          <a:srgbClr val="00206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a:solidFill>
                            <a:srgbClr val="002060"/>
                          </a:solidFill>
                          <a:latin typeface="Cambria" panose="02040503050406030204" pitchFamily="18" charset="0"/>
                        </a:rPr>
                        <a:t>Hiển</a:t>
                      </a:r>
                      <a:r>
                        <a:rPr lang="en-US" sz="2800" baseline="0">
                          <a:solidFill>
                            <a:srgbClr val="002060"/>
                          </a:solidFill>
                          <a:latin typeface="Cambria" panose="02040503050406030204" pitchFamily="18" charset="0"/>
                        </a:rPr>
                        <a:t> thị ngày tháng theo cách NSD</a:t>
                      </a:r>
                      <a:endParaRPr lang="en-US" sz="2800" dirty="0">
                        <a:solidFill>
                          <a:srgbClr val="00206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2800" dirty="0">
                          <a:solidFill>
                            <a:srgbClr val="002060"/>
                          </a:solidFill>
                          <a:latin typeface="Cambria" panose="02040503050406030204" pitchFamily="18" charset="0"/>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a:solidFill>
                            <a:srgbClr val="002060"/>
                          </a:solidFill>
                          <a:latin typeface="Cambria" panose="02040503050406030204" pitchFamily="18" charset="0"/>
                        </a:rPr>
                        <a:t>Giá</a:t>
                      </a:r>
                      <a:r>
                        <a:rPr lang="en-US" sz="2800" baseline="0">
                          <a:solidFill>
                            <a:srgbClr val="002060"/>
                          </a:solidFill>
                          <a:latin typeface="Cambria" panose="02040503050406030204" pitchFamily="18" charset="0"/>
                        </a:rPr>
                        <a:t> trị ngày tháng trên control</a:t>
                      </a:r>
                      <a:endParaRPr lang="en-US" sz="2800" dirty="0">
                        <a:solidFill>
                          <a:srgbClr val="00206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49521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Listbox</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Rectangle 7"/>
          <p:cNvSpPr/>
          <p:nvPr/>
        </p:nvSpPr>
        <p:spPr>
          <a:xfrm>
            <a:off x="325332" y="1078296"/>
            <a:ext cx="8409624" cy="1366528"/>
          </a:xfrm>
          <a:prstGeom prst="rect">
            <a:avLst/>
          </a:prstGeom>
        </p:spPr>
        <p:txBody>
          <a:bodyPr wrap="square">
            <a:spAutoFit/>
          </a:bodyPr>
          <a:lstStyle/>
          <a:p>
            <a:pPr indent="457200" algn="just">
              <a:lnSpc>
                <a:spcPct val="115000"/>
              </a:lnSpc>
              <a:spcBef>
                <a:spcPts val="500"/>
              </a:spcBef>
              <a:spcAft>
                <a:spcPts val="500"/>
              </a:spcAft>
            </a:pPr>
            <a:r>
              <a:rPr lang="en-US" sz="2400">
                <a:latin typeface="Cambria" panose="02040503050406030204" pitchFamily="18" charset="0"/>
                <a:ea typeface="Calibri" panose="020F0502020204030204" pitchFamily="34" charset="0"/>
              </a:rPr>
              <a:t>ListBox tạo ra một danh sách để người dùng lựa chọn trên form. ListBox có sự kiện mặc định là </a:t>
            </a:r>
            <a:r>
              <a:rPr lang="en-US" sz="2400" i="1">
                <a:latin typeface="Cambria" panose="02040503050406030204" pitchFamily="18" charset="0"/>
                <a:ea typeface="Calibri" panose="020F0502020204030204" pitchFamily="34" charset="0"/>
              </a:rPr>
              <a:t>SelectedIndexChanged</a:t>
            </a:r>
            <a:r>
              <a:rPr lang="en-US" sz="2400">
                <a:latin typeface="Cambria" panose="02040503050406030204" pitchFamily="18" charset="0"/>
                <a:ea typeface="Calibri" panose="020F0502020204030204" pitchFamily="34" charset="0"/>
              </a:rPr>
              <a:t> và có một số thuộc tính sau:</a:t>
            </a:r>
            <a:endParaRPr lang="en-US" sz="2400">
              <a:effectLst/>
              <a:latin typeface="Cambria" panose="02040503050406030204" pitchFamily="18" charset="0"/>
              <a:ea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226243287"/>
              </p:ext>
            </p:extLst>
          </p:nvPr>
        </p:nvGraphicFramePr>
        <p:xfrm>
          <a:off x="610564" y="2362200"/>
          <a:ext cx="8290897" cy="3977835"/>
        </p:xfrm>
        <a:graphic>
          <a:graphicData uri="http://schemas.openxmlformats.org/drawingml/2006/table">
            <a:tbl>
              <a:tblPr firstRow="1" firstCol="1" bandRow="1"/>
              <a:tblGrid>
                <a:gridCol w="2273493">
                  <a:extLst>
                    <a:ext uri="{9D8B030D-6E8A-4147-A177-3AD203B41FA5}">
                      <a16:colId xmlns:a16="http://schemas.microsoft.com/office/drawing/2014/main" val="20000"/>
                    </a:ext>
                  </a:extLst>
                </a:gridCol>
                <a:gridCol w="6017404">
                  <a:extLst>
                    <a:ext uri="{9D8B030D-6E8A-4147-A177-3AD203B41FA5}">
                      <a16:colId xmlns:a16="http://schemas.microsoft.com/office/drawing/2014/main" val="20001"/>
                    </a:ext>
                  </a:extLst>
                </a:gridCol>
              </a:tblGrid>
              <a:tr h="0">
                <a:tc>
                  <a:txBody>
                    <a:bodyPr/>
                    <a:lstStyle/>
                    <a:p>
                      <a:pPr marL="0" marR="0" algn="just">
                        <a:lnSpc>
                          <a:spcPct val="115000"/>
                        </a:lnSpc>
                        <a:spcBef>
                          <a:spcPts val="500"/>
                        </a:spcBef>
                        <a:spcAft>
                          <a:spcPts val="500"/>
                        </a:spcAft>
                      </a:pPr>
                      <a:r>
                        <a:rPr lang="en-US" sz="2200" b="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Thuộc tính</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just">
                        <a:lnSpc>
                          <a:spcPct val="115000"/>
                        </a:lnSpc>
                        <a:spcBef>
                          <a:spcPts val="500"/>
                        </a:spcBef>
                        <a:spcAft>
                          <a:spcPts val="500"/>
                        </a:spcAft>
                      </a:pPr>
                      <a:r>
                        <a:rPr lang="en-US" sz="2200" b="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Mô tả</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0">
                <a:tc>
                  <a:txBody>
                    <a:bodyPr/>
                    <a:lstStyle/>
                    <a:p>
                      <a:pPr marL="0" marR="0" algn="just">
                        <a:lnSpc>
                          <a:spcPct val="115000"/>
                        </a:lnSpc>
                        <a:spcBef>
                          <a:spcPts val="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Name</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Tên listbox, thường bắt đầu bằng </a:t>
                      </a:r>
                      <a:r>
                        <a:rPr lang="en-US" sz="2200" i="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lst</a:t>
                      </a:r>
                      <a:endParaRPr lang="en-US" sz="2200">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algn="just">
                        <a:lnSpc>
                          <a:spcPct val="115000"/>
                        </a:lnSpc>
                        <a:spcBef>
                          <a:spcPts val="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SelectionMode</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Cách lựa chọn trong danh sách (chỉ được chọn một hoặc cho phép chọn nhiều)</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marL="0" marR="0" algn="just">
                        <a:lnSpc>
                          <a:spcPct val="115000"/>
                        </a:lnSpc>
                        <a:spcBef>
                          <a:spcPts val="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Items</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Các lựa chọn trong listbox</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marL="0" marR="0" algn="just">
                        <a:lnSpc>
                          <a:spcPct val="115000"/>
                        </a:lnSpc>
                        <a:spcBef>
                          <a:spcPts val="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SelectedIndex</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Trả về chỉ số của item được chọn</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marL="0" marR="0" algn="just">
                        <a:lnSpc>
                          <a:spcPct val="115000"/>
                        </a:lnSpc>
                        <a:spcBef>
                          <a:spcPts val="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SelectedIndices</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Trả về tập hợp các chỉ số của các items được chọn trong listbox</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marL="0" marR="0" algn="just">
                        <a:lnSpc>
                          <a:spcPct val="115000"/>
                        </a:lnSpc>
                        <a:spcBef>
                          <a:spcPts val="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SelectedItem</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Trả về item được chọn</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marL="0" marR="0" algn="just">
                        <a:lnSpc>
                          <a:spcPct val="115000"/>
                        </a:lnSpc>
                        <a:spcBef>
                          <a:spcPts val="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SelectedItems</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500"/>
                        </a:spcAft>
                      </a:pPr>
                      <a:r>
                        <a:rPr lang="en-US" sz="22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Trả về tập hợp items được chọn</a:t>
                      </a:r>
                      <a:endParaRPr lang="en-US"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0">
                <a:tc>
                  <a:txBody>
                    <a:bodyPr/>
                    <a:lstStyle/>
                    <a:p>
                      <a:pPr marL="0" marR="0" algn="just">
                        <a:lnSpc>
                          <a:spcPct val="115000"/>
                        </a:lnSpc>
                        <a:spcBef>
                          <a:spcPts val="0"/>
                        </a:spcBef>
                        <a:spcAft>
                          <a:spcPts val="500"/>
                        </a:spcAft>
                      </a:pPr>
                      <a:r>
                        <a:rPr lang="en-US" sz="2400" kern="1200">
                          <a:solidFill>
                            <a:schemeClr val="tx1"/>
                          </a:solidFill>
                          <a:latin typeface="Cambria" panose="02040503050406030204" pitchFamily="18" charset="0"/>
                          <a:ea typeface="+mn-ea"/>
                          <a:cs typeface="+mn-cs"/>
                        </a:rPr>
                        <a:t>Items.Count</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500"/>
                        </a:spcAft>
                      </a:pPr>
                      <a:r>
                        <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Trả</a:t>
                      </a:r>
                      <a:r>
                        <a:rPr lang="en-US" sz="2400" baseline="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về số lượng phần tử trong Listbox</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76497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Listbox</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graphicFrame>
        <p:nvGraphicFramePr>
          <p:cNvPr id="10" name="Table 9"/>
          <p:cNvGraphicFramePr>
            <a:graphicFrameLocks noGrp="1"/>
          </p:cNvGraphicFramePr>
          <p:nvPr>
            <p:extLst>
              <p:ext uri="{D42A27DB-BD31-4B8C-83A1-F6EECF244321}">
                <p14:modId xmlns:p14="http://schemas.microsoft.com/office/powerpoint/2010/main" val="2287612253"/>
              </p:ext>
            </p:extLst>
          </p:nvPr>
        </p:nvGraphicFramePr>
        <p:xfrm>
          <a:off x="505776" y="2590800"/>
          <a:ext cx="8290897" cy="3077976"/>
        </p:xfrm>
        <a:graphic>
          <a:graphicData uri="http://schemas.openxmlformats.org/drawingml/2006/table">
            <a:tbl>
              <a:tblPr firstRow="1" firstCol="1" bandRow="1"/>
              <a:tblGrid>
                <a:gridCol w="2273493">
                  <a:extLst>
                    <a:ext uri="{9D8B030D-6E8A-4147-A177-3AD203B41FA5}">
                      <a16:colId xmlns:a16="http://schemas.microsoft.com/office/drawing/2014/main" val="20000"/>
                    </a:ext>
                  </a:extLst>
                </a:gridCol>
                <a:gridCol w="6017404">
                  <a:extLst>
                    <a:ext uri="{9D8B030D-6E8A-4147-A177-3AD203B41FA5}">
                      <a16:colId xmlns:a16="http://schemas.microsoft.com/office/drawing/2014/main" val="20001"/>
                    </a:ext>
                  </a:extLst>
                </a:gridCol>
              </a:tblGrid>
              <a:tr h="0">
                <a:tc>
                  <a:txBody>
                    <a:bodyPr/>
                    <a:lstStyle/>
                    <a:p>
                      <a:pPr marL="0" marR="0" algn="just">
                        <a:lnSpc>
                          <a:spcPct val="115000"/>
                        </a:lnSpc>
                        <a:spcBef>
                          <a:spcPts val="500"/>
                        </a:spcBef>
                        <a:spcAft>
                          <a:spcPts val="500"/>
                        </a:spcAft>
                      </a:pPr>
                      <a:r>
                        <a:rPr lang="en-US" sz="2400" b="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Phương</a:t>
                      </a:r>
                      <a:r>
                        <a:rPr lang="en-US" sz="2400" b="1" baseline="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thức</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just">
                        <a:lnSpc>
                          <a:spcPct val="115000"/>
                        </a:lnSpc>
                        <a:spcBef>
                          <a:spcPts val="500"/>
                        </a:spcBef>
                        <a:spcAft>
                          <a:spcPts val="500"/>
                        </a:spcAft>
                      </a:pPr>
                      <a:r>
                        <a:rPr lang="en-US" sz="2400" b="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Mô tả</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0">
                <a:tc>
                  <a:txBody>
                    <a:bodyPr/>
                    <a:lstStyle/>
                    <a:p>
                      <a:pPr marL="0" marR="0" algn="just">
                        <a:lnSpc>
                          <a:spcPct val="115000"/>
                        </a:lnSpc>
                        <a:spcBef>
                          <a:spcPts val="500"/>
                        </a:spcBef>
                        <a:spcAft>
                          <a:spcPts val="500"/>
                        </a:spcAft>
                      </a:pPr>
                      <a:r>
                        <a:rPr lang="en-US" sz="2400" kern="1200">
                          <a:solidFill>
                            <a:schemeClr val="tx1"/>
                          </a:solidFill>
                          <a:latin typeface="Cambria" panose="02040503050406030204" pitchFamily="18" charset="0"/>
                          <a:ea typeface="+mn-ea"/>
                          <a:cs typeface="+mn-cs"/>
                        </a:rPr>
                        <a:t>Add</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kern="1200">
                          <a:solidFill>
                            <a:schemeClr val="tx1"/>
                          </a:solidFill>
                          <a:latin typeface="Cambria" panose="02040503050406030204" pitchFamily="18" charset="0"/>
                          <a:ea typeface="+mn-ea"/>
                          <a:cs typeface="+mn-cs"/>
                        </a:rPr>
                        <a:t>Thêm</a:t>
                      </a:r>
                      <a:r>
                        <a:rPr lang="en-US" sz="2400" kern="1200" baseline="0">
                          <a:solidFill>
                            <a:schemeClr val="tx1"/>
                          </a:solidFill>
                          <a:latin typeface="Cambria" panose="02040503050406030204" pitchFamily="18" charset="0"/>
                          <a:ea typeface="+mn-ea"/>
                          <a:cs typeface="+mn-cs"/>
                        </a:rPr>
                        <a:t> một phần tử vào listbox</a:t>
                      </a:r>
                      <a:endParaRPr lang="en-US" sz="2400">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algn="just">
                        <a:lnSpc>
                          <a:spcPct val="115000"/>
                        </a:lnSpc>
                        <a:spcBef>
                          <a:spcPts val="500"/>
                        </a:spcBef>
                        <a:spcAft>
                          <a:spcPts val="500"/>
                        </a:spcAft>
                      </a:pPr>
                      <a:r>
                        <a:rPr lang="en-US" sz="2400" kern="1200">
                          <a:solidFill>
                            <a:schemeClr val="tx1"/>
                          </a:solidFill>
                          <a:latin typeface="Cambria" panose="02040503050406030204" pitchFamily="18" charset="0"/>
                          <a:ea typeface="+mn-ea"/>
                          <a:cs typeface="+mn-cs"/>
                        </a:rPr>
                        <a:t>AddRange</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Thêm</a:t>
                      </a:r>
                      <a:r>
                        <a:rPr lang="en-US" sz="2400" baseline="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nhiều phần tử vào listbox</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marL="0" marR="0" algn="just">
                        <a:lnSpc>
                          <a:spcPct val="115000"/>
                        </a:lnSpc>
                        <a:spcBef>
                          <a:spcPts val="500"/>
                        </a:spcBef>
                        <a:spcAft>
                          <a:spcPts val="500"/>
                        </a:spcAft>
                      </a:pPr>
                      <a:r>
                        <a:rPr lang="en-US" sz="2400" kern="1200">
                          <a:solidFill>
                            <a:schemeClr val="tx1"/>
                          </a:solidFill>
                          <a:latin typeface="Cambria" panose="02040503050406030204" pitchFamily="18" charset="0"/>
                          <a:ea typeface="+mn-ea"/>
                          <a:cs typeface="+mn-cs"/>
                        </a:rPr>
                        <a:t>Remove</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Xóa</a:t>
                      </a:r>
                      <a:r>
                        <a:rPr lang="en-US" sz="2400" baseline="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một phần tử khỏi listbox</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marL="0" marR="0" algn="just">
                        <a:lnSpc>
                          <a:spcPct val="115000"/>
                        </a:lnSpc>
                        <a:spcBef>
                          <a:spcPts val="500"/>
                        </a:spcBef>
                        <a:spcAft>
                          <a:spcPts val="500"/>
                        </a:spcAft>
                      </a:pPr>
                      <a:r>
                        <a:rPr lang="en-US" sz="2400" kern="1200">
                          <a:solidFill>
                            <a:schemeClr val="tx1"/>
                          </a:solidFill>
                          <a:latin typeface="Cambria" panose="02040503050406030204" pitchFamily="18" charset="0"/>
                          <a:ea typeface="+mn-ea"/>
                          <a:cs typeface="+mn-cs"/>
                        </a:rPr>
                        <a:t>RemoveAt</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Xóa</a:t>
                      </a:r>
                      <a:r>
                        <a:rPr lang="en-US" sz="2400" baseline="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một phần tử theo vị trí khỏi listbox</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marL="0" marR="0" algn="just">
                        <a:lnSpc>
                          <a:spcPct val="115000"/>
                        </a:lnSpc>
                        <a:spcBef>
                          <a:spcPts val="500"/>
                        </a:spcBef>
                        <a:spcAft>
                          <a:spcPts val="500"/>
                        </a:spcAft>
                      </a:pPr>
                      <a:r>
                        <a:rPr lang="en-US" sz="2400" kern="1200">
                          <a:solidFill>
                            <a:schemeClr val="tx1"/>
                          </a:solidFill>
                          <a:latin typeface="Cambria" panose="02040503050406030204" pitchFamily="18" charset="0"/>
                          <a:ea typeface="+mn-ea"/>
                          <a:cs typeface="+mn-cs"/>
                        </a:rPr>
                        <a:t>Clear</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Xóa</a:t>
                      </a:r>
                      <a:r>
                        <a:rPr lang="en-US" sz="2400" baseline="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toàn bộ phần tử trong listbox</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marL="0" marR="0" algn="just">
                        <a:lnSpc>
                          <a:spcPct val="115000"/>
                        </a:lnSpc>
                        <a:spcBef>
                          <a:spcPts val="500"/>
                        </a:spcBef>
                        <a:spcAft>
                          <a:spcPts val="500"/>
                        </a:spcAft>
                      </a:pPr>
                      <a:r>
                        <a:rPr lang="en-US" sz="2400" kern="1200">
                          <a:solidFill>
                            <a:schemeClr val="tx1"/>
                          </a:solidFill>
                          <a:latin typeface="Cambria" panose="02040503050406030204" pitchFamily="18" charset="0"/>
                          <a:ea typeface="+mn-ea"/>
                          <a:cs typeface="+mn-cs"/>
                        </a:rPr>
                        <a:t>Insert</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Chèn</a:t>
                      </a:r>
                      <a:r>
                        <a:rPr lang="en-US" sz="2400" baseline="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một phần tử vào listbox</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marL="0" marR="0" algn="just">
                        <a:lnSpc>
                          <a:spcPct val="115000"/>
                        </a:lnSpc>
                        <a:spcBef>
                          <a:spcPts val="500"/>
                        </a:spcBef>
                        <a:spcAft>
                          <a:spcPts val="500"/>
                        </a:spcAft>
                      </a:pPr>
                      <a:r>
                        <a:rPr lang="en-US" sz="2400" kern="1200">
                          <a:solidFill>
                            <a:schemeClr val="tx1"/>
                          </a:solidFill>
                          <a:latin typeface="Cambria" panose="02040503050406030204" pitchFamily="18" charset="0"/>
                          <a:ea typeface="+mn-ea"/>
                          <a:cs typeface="+mn-cs"/>
                        </a:rPr>
                        <a:t>OfType</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Lọc ra</a:t>
                      </a:r>
                      <a:r>
                        <a:rPr lang="en-US" sz="2400" baseline="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các phần tử có cùng kiểu dữ liệu</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9" name="TextBox 8"/>
          <p:cNvSpPr txBox="1"/>
          <p:nvPr/>
        </p:nvSpPr>
        <p:spPr>
          <a:xfrm>
            <a:off x="648387" y="1295400"/>
            <a:ext cx="8114614" cy="1200329"/>
          </a:xfrm>
          <a:prstGeom prst="rect">
            <a:avLst/>
          </a:prstGeom>
          <a:noFill/>
        </p:spPr>
        <p:txBody>
          <a:bodyPr wrap="square" rtlCol="0">
            <a:spAutoFit/>
          </a:bodyPr>
          <a:lstStyle/>
          <a:p>
            <a:pPr algn="just"/>
            <a:r>
              <a:rPr lang="en-US" sz="2400">
                <a:latin typeface="Cambria" panose="02040503050406030204" pitchFamily="18" charset="0"/>
              </a:rPr>
              <a:t>Các phương thức quan trọng của lstABC.Items.MethodXYZ()</a:t>
            </a:r>
          </a:p>
          <a:p>
            <a:pPr algn="just"/>
            <a:r>
              <a:rPr lang="en-US" sz="2400">
                <a:latin typeface="Cambria" panose="02040503050406030204" pitchFamily="18" charset="0"/>
              </a:rPr>
              <a:t>Với lstABC là tên của Listbox nào đó, và MethodXYZ được liệt kê dưới đây:</a:t>
            </a:r>
          </a:p>
        </p:txBody>
      </p:sp>
    </p:spTree>
    <p:extLst>
      <p:ext uri="{BB962C8B-B14F-4D97-AF65-F5344CB8AC3E}">
        <p14:creationId xmlns:p14="http://schemas.microsoft.com/office/powerpoint/2010/main" val="4085519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Listbox</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1828202" y="2057400"/>
            <a:ext cx="5676900" cy="3343275"/>
          </a:xfrm>
          <a:prstGeom prst="rect">
            <a:avLst/>
          </a:prstGeom>
        </p:spPr>
      </p:pic>
      <p:sp>
        <p:nvSpPr>
          <p:cNvPr id="13" name="Rectangle 12"/>
          <p:cNvSpPr/>
          <p:nvPr/>
        </p:nvSpPr>
        <p:spPr>
          <a:xfrm>
            <a:off x="462261" y="1163119"/>
            <a:ext cx="8408783" cy="523220"/>
          </a:xfrm>
          <a:prstGeom prst="rect">
            <a:avLst/>
          </a:prstGeom>
        </p:spPr>
        <p:txBody>
          <a:bodyPr wrap="square">
            <a:spAutoFit/>
          </a:bodyPr>
          <a:lstStyle/>
          <a:p>
            <a:pPr algn="just"/>
            <a:r>
              <a:rPr lang="en-US" sz="2800">
                <a:latin typeface="Cambria" panose="02040503050406030204" pitchFamily="18" charset="0"/>
                <a:ea typeface="Calibri" panose="020F0502020204030204" pitchFamily="34" charset="0"/>
              </a:rPr>
              <a:t>Demo chương trình</a:t>
            </a:r>
            <a:endParaRPr lang="en-US" sz="2800">
              <a:latin typeface="Cambria" panose="02040503050406030204" pitchFamily="18" charset="0"/>
            </a:endParaRPr>
          </a:p>
        </p:txBody>
      </p:sp>
    </p:spTree>
    <p:extLst>
      <p:ext uri="{BB962C8B-B14F-4D97-AF65-F5344CB8AC3E}">
        <p14:creationId xmlns:p14="http://schemas.microsoft.com/office/powerpoint/2010/main" val="1155564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Combobox</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Rectangle 7"/>
          <p:cNvSpPr/>
          <p:nvPr/>
        </p:nvSpPr>
        <p:spPr>
          <a:xfrm>
            <a:off x="492128" y="1078296"/>
            <a:ext cx="8270872" cy="1200329"/>
          </a:xfrm>
          <a:prstGeom prst="rect">
            <a:avLst/>
          </a:prstGeom>
        </p:spPr>
        <p:txBody>
          <a:bodyPr wrap="square">
            <a:spAutoFit/>
          </a:bodyPr>
          <a:lstStyle/>
          <a:p>
            <a:pPr algn="just"/>
            <a:r>
              <a:rPr lang="en-US" sz="2400" b="1">
                <a:latin typeface="Cambria" panose="02040503050406030204" pitchFamily="18" charset="0"/>
                <a:ea typeface="Calibri" panose="020F0502020204030204" pitchFamily="34" charset="0"/>
              </a:rPr>
              <a:t>ComboBox</a:t>
            </a:r>
            <a:r>
              <a:rPr lang="en-US" sz="2400">
                <a:latin typeface="Cambria" panose="02040503050406030204" pitchFamily="18" charset="0"/>
                <a:ea typeface="Calibri" panose="020F0502020204030204" pitchFamily="34" charset="0"/>
              </a:rPr>
              <a:t> cũng cung cấp một danh sách các lựa chọn như listbox nhưng khác về cách hiển thị và không hỗ trợ chọn nhiều item. </a:t>
            </a:r>
            <a:endParaRPr lang="en-US" sz="2400">
              <a:latin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978386764"/>
              </p:ext>
            </p:extLst>
          </p:nvPr>
        </p:nvGraphicFramePr>
        <p:xfrm>
          <a:off x="655210" y="2316480"/>
          <a:ext cx="8107790" cy="2308482"/>
        </p:xfrm>
        <a:graphic>
          <a:graphicData uri="http://schemas.openxmlformats.org/drawingml/2006/table">
            <a:tbl>
              <a:tblPr firstRow="1" firstCol="1" bandRow="1"/>
              <a:tblGrid>
                <a:gridCol w="2257866">
                  <a:extLst>
                    <a:ext uri="{9D8B030D-6E8A-4147-A177-3AD203B41FA5}">
                      <a16:colId xmlns:a16="http://schemas.microsoft.com/office/drawing/2014/main" val="20000"/>
                    </a:ext>
                  </a:extLst>
                </a:gridCol>
                <a:gridCol w="5849924">
                  <a:extLst>
                    <a:ext uri="{9D8B030D-6E8A-4147-A177-3AD203B41FA5}">
                      <a16:colId xmlns:a16="http://schemas.microsoft.com/office/drawing/2014/main" val="20001"/>
                    </a:ext>
                  </a:extLst>
                </a:gridCol>
              </a:tblGrid>
              <a:tr h="0">
                <a:tc>
                  <a:txBody>
                    <a:bodyPr/>
                    <a:lstStyle/>
                    <a:p>
                      <a:pPr marL="0" marR="0" algn="just">
                        <a:lnSpc>
                          <a:spcPct val="115000"/>
                        </a:lnSpc>
                        <a:spcBef>
                          <a:spcPts val="500"/>
                        </a:spcBef>
                        <a:spcAft>
                          <a:spcPts val="500"/>
                        </a:spcAft>
                      </a:pPr>
                      <a:r>
                        <a:rPr lang="en-US" sz="2400" b="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Thuộc tính</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500"/>
                        </a:spcBef>
                        <a:spcAft>
                          <a:spcPts val="500"/>
                        </a:spcAft>
                      </a:pPr>
                      <a:r>
                        <a:rPr lang="en-US" sz="2400" b="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Mô tả</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0">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Name</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Tên combo box, thường bắt đầu bằng </a:t>
                      </a:r>
                      <a:r>
                        <a:rPr lang="en-US" sz="2400" b="1" i="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cbo</a:t>
                      </a:r>
                      <a:endParaRPr lang="en-US" sz="2400" b="1">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Items</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Các lựa chọn trong combo box</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SelectedIndex</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Trả về chỉ số của item được chọn</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SelectedItem</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Trả về item được chọn</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marL="0" marR="0" algn="just">
                        <a:lnSpc>
                          <a:spcPct val="115000"/>
                        </a:lnSpc>
                        <a:spcBef>
                          <a:spcPts val="500"/>
                        </a:spcBef>
                        <a:spcAft>
                          <a:spcPts val="500"/>
                        </a:spcAft>
                      </a:pPr>
                      <a:r>
                        <a:rPr lang="en-US" sz="2400" kern="1200">
                          <a:solidFill>
                            <a:schemeClr val="tx1"/>
                          </a:solidFill>
                          <a:latin typeface="Cambria" panose="02040503050406030204" pitchFamily="18" charset="0"/>
                          <a:ea typeface="+mn-ea"/>
                          <a:cs typeface="+mn-cs"/>
                        </a:rPr>
                        <a:t>Items.Count</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Trả</a:t>
                      </a:r>
                      <a:r>
                        <a:rPr lang="en-US" sz="2400" baseline="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về số lượng phần tử trong combobox</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85600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Combobox</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graphicFrame>
        <p:nvGraphicFramePr>
          <p:cNvPr id="10" name="Table 9"/>
          <p:cNvGraphicFramePr>
            <a:graphicFrameLocks noGrp="1"/>
          </p:cNvGraphicFramePr>
          <p:nvPr>
            <p:extLst>
              <p:ext uri="{D42A27DB-BD31-4B8C-83A1-F6EECF244321}">
                <p14:modId xmlns:p14="http://schemas.microsoft.com/office/powerpoint/2010/main" val="2088077208"/>
              </p:ext>
            </p:extLst>
          </p:nvPr>
        </p:nvGraphicFramePr>
        <p:xfrm>
          <a:off x="648387" y="2514600"/>
          <a:ext cx="8290897" cy="3077976"/>
        </p:xfrm>
        <a:graphic>
          <a:graphicData uri="http://schemas.openxmlformats.org/drawingml/2006/table">
            <a:tbl>
              <a:tblPr firstRow="1" firstCol="1" bandRow="1"/>
              <a:tblGrid>
                <a:gridCol w="2273493">
                  <a:extLst>
                    <a:ext uri="{9D8B030D-6E8A-4147-A177-3AD203B41FA5}">
                      <a16:colId xmlns:a16="http://schemas.microsoft.com/office/drawing/2014/main" val="20000"/>
                    </a:ext>
                  </a:extLst>
                </a:gridCol>
                <a:gridCol w="6017404">
                  <a:extLst>
                    <a:ext uri="{9D8B030D-6E8A-4147-A177-3AD203B41FA5}">
                      <a16:colId xmlns:a16="http://schemas.microsoft.com/office/drawing/2014/main" val="20001"/>
                    </a:ext>
                  </a:extLst>
                </a:gridCol>
              </a:tblGrid>
              <a:tr h="0">
                <a:tc>
                  <a:txBody>
                    <a:bodyPr/>
                    <a:lstStyle/>
                    <a:p>
                      <a:pPr marL="0" marR="0" algn="just">
                        <a:lnSpc>
                          <a:spcPct val="115000"/>
                        </a:lnSpc>
                        <a:spcBef>
                          <a:spcPts val="500"/>
                        </a:spcBef>
                        <a:spcAft>
                          <a:spcPts val="500"/>
                        </a:spcAft>
                      </a:pPr>
                      <a:r>
                        <a:rPr lang="en-US" sz="2400" b="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Phương</a:t>
                      </a:r>
                      <a:r>
                        <a:rPr lang="en-US" sz="2400" b="1" baseline="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thức</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just">
                        <a:lnSpc>
                          <a:spcPct val="115000"/>
                        </a:lnSpc>
                        <a:spcBef>
                          <a:spcPts val="500"/>
                        </a:spcBef>
                        <a:spcAft>
                          <a:spcPts val="500"/>
                        </a:spcAft>
                      </a:pPr>
                      <a:r>
                        <a:rPr lang="en-US" sz="2400" b="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Mô tả</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0">
                <a:tc>
                  <a:txBody>
                    <a:bodyPr/>
                    <a:lstStyle/>
                    <a:p>
                      <a:pPr marL="0" marR="0" algn="just">
                        <a:lnSpc>
                          <a:spcPct val="115000"/>
                        </a:lnSpc>
                        <a:spcBef>
                          <a:spcPts val="500"/>
                        </a:spcBef>
                        <a:spcAft>
                          <a:spcPts val="500"/>
                        </a:spcAft>
                      </a:pPr>
                      <a:r>
                        <a:rPr lang="en-US" sz="2400" kern="1200">
                          <a:solidFill>
                            <a:schemeClr val="tx1"/>
                          </a:solidFill>
                          <a:latin typeface="Cambria" panose="02040503050406030204" pitchFamily="18" charset="0"/>
                          <a:ea typeface="+mn-ea"/>
                          <a:cs typeface="+mn-cs"/>
                        </a:rPr>
                        <a:t>Add</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kern="1200">
                          <a:solidFill>
                            <a:schemeClr val="tx1"/>
                          </a:solidFill>
                          <a:latin typeface="Cambria" panose="02040503050406030204" pitchFamily="18" charset="0"/>
                          <a:ea typeface="+mn-ea"/>
                          <a:cs typeface="+mn-cs"/>
                        </a:rPr>
                        <a:t>Thêm</a:t>
                      </a:r>
                      <a:r>
                        <a:rPr lang="en-US" sz="2400" kern="1200" baseline="0">
                          <a:solidFill>
                            <a:schemeClr val="tx1"/>
                          </a:solidFill>
                          <a:latin typeface="Cambria" panose="02040503050406030204" pitchFamily="18" charset="0"/>
                          <a:ea typeface="+mn-ea"/>
                          <a:cs typeface="+mn-cs"/>
                        </a:rPr>
                        <a:t> một phần tử vào </a:t>
                      </a:r>
                      <a:r>
                        <a:rPr lang="en-US" sz="2400">
                          <a:latin typeface="Cambria" panose="02040503050406030204" pitchFamily="18" charset="0"/>
                        </a:rPr>
                        <a:t>Combobox </a:t>
                      </a:r>
                      <a:endParaRPr lang="en-US" sz="2400">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algn="just">
                        <a:lnSpc>
                          <a:spcPct val="115000"/>
                        </a:lnSpc>
                        <a:spcBef>
                          <a:spcPts val="500"/>
                        </a:spcBef>
                        <a:spcAft>
                          <a:spcPts val="500"/>
                        </a:spcAft>
                      </a:pPr>
                      <a:r>
                        <a:rPr lang="en-US" sz="2400" kern="1200">
                          <a:solidFill>
                            <a:schemeClr val="tx1"/>
                          </a:solidFill>
                          <a:latin typeface="Cambria" panose="02040503050406030204" pitchFamily="18" charset="0"/>
                          <a:ea typeface="+mn-ea"/>
                          <a:cs typeface="+mn-cs"/>
                        </a:rPr>
                        <a:t>AddRange</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Thêm</a:t>
                      </a:r>
                      <a:r>
                        <a:rPr lang="en-US" sz="2400" baseline="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nhiều phần tử vào </a:t>
                      </a:r>
                      <a:r>
                        <a:rPr lang="en-US" sz="2400">
                          <a:latin typeface="Cambria" panose="02040503050406030204" pitchFamily="18" charset="0"/>
                        </a:rPr>
                        <a:t>Combobox </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marL="0" marR="0" algn="just">
                        <a:lnSpc>
                          <a:spcPct val="115000"/>
                        </a:lnSpc>
                        <a:spcBef>
                          <a:spcPts val="500"/>
                        </a:spcBef>
                        <a:spcAft>
                          <a:spcPts val="500"/>
                        </a:spcAft>
                      </a:pPr>
                      <a:r>
                        <a:rPr lang="en-US" sz="2400" kern="1200">
                          <a:solidFill>
                            <a:schemeClr val="tx1"/>
                          </a:solidFill>
                          <a:latin typeface="Cambria" panose="02040503050406030204" pitchFamily="18" charset="0"/>
                          <a:ea typeface="+mn-ea"/>
                          <a:cs typeface="+mn-cs"/>
                        </a:rPr>
                        <a:t>Remove</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Xóa</a:t>
                      </a:r>
                      <a:r>
                        <a:rPr lang="en-US" sz="2400" baseline="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một phần tử khỏi </a:t>
                      </a:r>
                      <a:r>
                        <a:rPr lang="en-US" sz="2400">
                          <a:latin typeface="Cambria" panose="02040503050406030204" pitchFamily="18" charset="0"/>
                        </a:rPr>
                        <a:t>Combobox </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marL="0" marR="0" algn="just">
                        <a:lnSpc>
                          <a:spcPct val="115000"/>
                        </a:lnSpc>
                        <a:spcBef>
                          <a:spcPts val="500"/>
                        </a:spcBef>
                        <a:spcAft>
                          <a:spcPts val="500"/>
                        </a:spcAft>
                      </a:pPr>
                      <a:r>
                        <a:rPr lang="en-US" sz="2400" kern="1200">
                          <a:solidFill>
                            <a:schemeClr val="tx1"/>
                          </a:solidFill>
                          <a:latin typeface="Cambria" panose="02040503050406030204" pitchFamily="18" charset="0"/>
                          <a:ea typeface="+mn-ea"/>
                          <a:cs typeface="+mn-cs"/>
                        </a:rPr>
                        <a:t>RemoveAt</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Xóa</a:t>
                      </a:r>
                      <a:r>
                        <a:rPr lang="en-US" sz="2400" baseline="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một phần tử theo vị trí khỏi </a:t>
                      </a:r>
                      <a:r>
                        <a:rPr lang="en-US" sz="2400">
                          <a:latin typeface="Cambria" panose="02040503050406030204" pitchFamily="18" charset="0"/>
                        </a:rPr>
                        <a:t>Combobox </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marL="0" marR="0" algn="just">
                        <a:lnSpc>
                          <a:spcPct val="115000"/>
                        </a:lnSpc>
                        <a:spcBef>
                          <a:spcPts val="500"/>
                        </a:spcBef>
                        <a:spcAft>
                          <a:spcPts val="500"/>
                        </a:spcAft>
                      </a:pPr>
                      <a:r>
                        <a:rPr lang="en-US" sz="2400" kern="1200">
                          <a:solidFill>
                            <a:schemeClr val="tx1"/>
                          </a:solidFill>
                          <a:latin typeface="Cambria" panose="02040503050406030204" pitchFamily="18" charset="0"/>
                          <a:ea typeface="+mn-ea"/>
                          <a:cs typeface="+mn-cs"/>
                        </a:rPr>
                        <a:t>Clear</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Xóa</a:t>
                      </a:r>
                      <a:r>
                        <a:rPr lang="en-US" sz="2400" baseline="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toàn bộ phần tử trong </a:t>
                      </a:r>
                      <a:r>
                        <a:rPr lang="en-US" sz="2400">
                          <a:latin typeface="Cambria" panose="02040503050406030204" pitchFamily="18" charset="0"/>
                        </a:rPr>
                        <a:t>Combobox </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marL="0" marR="0" algn="just">
                        <a:lnSpc>
                          <a:spcPct val="115000"/>
                        </a:lnSpc>
                        <a:spcBef>
                          <a:spcPts val="500"/>
                        </a:spcBef>
                        <a:spcAft>
                          <a:spcPts val="500"/>
                        </a:spcAft>
                      </a:pPr>
                      <a:r>
                        <a:rPr lang="en-US" sz="2400" kern="1200">
                          <a:solidFill>
                            <a:schemeClr val="tx1"/>
                          </a:solidFill>
                          <a:latin typeface="Cambria" panose="02040503050406030204" pitchFamily="18" charset="0"/>
                          <a:ea typeface="+mn-ea"/>
                          <a:cs typeface="+mn-cs"/>
                        </a:rPr>
                        <a:t>Insert</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Chèn</a:t>
                      </a:r>
                      <a:r>
                        <a:rPr lang="en-US" sz="2400" baseline="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một phần tử vào </a:t>
                      </a:r>
                      <a:r>
                        <a:rPr lang="en-US" sz="2400">
                          <a:latin typeface="Cambria" panose="02040503050406030204" pitchFamily="18" charset="0"/>
                        </a:rPr>
                        <a:t>Combobox </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marL="0" marR="0" algn="just">
                        <a:lnSpc>
                          <a:spcPct val="115000"/>
                        </a:lnSpc>
                        <a:spcBef>
                          <a:spcPts val="500"/>
                        </a:spcBef>
                        <a:spcAft>
                          <a:spcPts val="500"/>
                        </a:spcAft>
                      </a:pPr>
                      <a:r>
                        <a:rPr lang="en-US" sz="2400" kern="1200">
                          <a:solidFill>
                            <a:schemeClr val="tx1"/>
                          </a:solidFill>
                          <a:latin typeface="Cambria" panose="02040503050406030204" pitchFamily="18" charset="0"/>
                          <a:ea typeface="+mn-ea"/>
                          <a:cs typeface="+mn-cs"/>
                        </a:rPr>
                        <a:t>OfType</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just">
                        <a:lnSpc>
                          <a:spcPct val="115000"/>
                        </a:lnSpc>
                        <a:spcBef>
                          <a:spcPts val="500"/>
                        </a:spcBef>
                        <a:spcAft>
                          <a:spcPts val="500"/>
                        </a:spcAft>
                      </a:pPr>
                      <a:r>
                        <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Lọc ra</a:t>
                      </a:r>
                      <a:r>
                        <a:rPr lang="en-US" sz="2400" baseline="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các phần tử có cùng kiểu dữ liệu</a:t>
                      </a:r>
                      <a:endParaRPr lang="en-US" sz="24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9" name="TextBox 8"/>
          <p:cNvSpPr txBox="1"/>
          <p:nvPr/>
        </p:nvSpPr>
        <p:spPr>
          <a:xfrm>
            <a:off x="648387" y="1219200"/>
            <a:ext cx="8114614" cy="1200329"/>
          </a:xfrm>
          <a:prstGeom prst="rect">
            <a:avLst/>
          </a:prstGeom>
          <a:noFill/>
        </p:spPr>
        <p:txBody>
          <a:bodyPr wrap="square" rtlCol="0">
            <a:spAutoFit/>
          </a:bodyPr>
          <a:lstStyle/>
          <a:p>
            <a:pPr algn="just"/>
            <a:r>
              <a:rPr lang="en-US" sz="2400">
                <a:latin typeface="Cambria" panose="02040503050406030204" pitchFamily="18" charset="0"/>
              </a:rPr>
              <a:t>Các phương thức quan trọng của cboABC.Items.MethodXYZ()</a:t>
            </a:r>
          </a:p>
          <a:p>
            <a:pPr algn="just"/>
            <a:r>
              <a:rPr lang="en-US" sz="2400">
                <a:latin typeface="Cambria" panose="02040503050406030204" pitchFamily="18" charset="0"/>
              </a:rPr>
              <a:t>Với cboABC là tên của Combobox nào đó, và MethodXYZ được liệt kê dưới đây:</a:t>
            </a:r>
          </a:p>
        </p:txBody>
      </p:sp>
    </p:spTree>
    <p:extLst>
      <p:ext uri="{BB962C8B-B14F-4D97-AF65-F5344CB8AC3E}">
        <p14:creationId xmlns:p14="http://schemas.microsoft.com/office/powerpoint/2010/main" val="950037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Combobox</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2209800" y="1914249"/>
            <a:ext cx="5181600" cy="3474720"/>
          </a:xfrm>
          <a:prstGeom prst="rect">
            <a:avLst/>
          </a:prstGeom>
        </p:spPr>
      </p:pic>
      <p:sp>
        <p:nvSpPr>
          <p:cNvPr id="11" name="Rectangle 10"/>
          <p:cNvSpPr/>
          <p:nvPr/>
        </p:nvSpPr>
        <p:spPr>
          <a:xfrm>
            <a:off x="462261" y="1163119"/>
            <a:ext cx="8408783" cy="523220"/>
          </a:xfrm>
          <a:prstGeom prst="rect">
            <a:avLst/>
          </a:prstGeom>
        </p:spPr>
        <p:txBody>
          <a:bodyPr wrap="square">
            <a:spAutoFit/>
          </a:bodyPr>
          <a:lstStyle/>
          <a:p>
            <a:pPr algn="just"/>
            <a:r>
              <a:rPr lang="en-US" sz="2800">
                <a:latin typeface="Cambria" panose="02040503050406030204" pitchFamily="18" charset="0"/>
                <a:ea typeface="Calibri" panose="020F0502020204030204" pitchFamily="34" charset="0"/>
              </a:rPr>
              <a:t>Demo chương trình</a:t>
            </a:r>
            <a:endParaRPr lang="en-US" sz="2800">
              <a:latin typeface="Cambria" panose="02040503050406030204" pitchFamily="18" charset="0"/>
            </a:endParaRPr>
          </a:p>
        </p:txBody>
      </p:sp>
    </p:spTree>
    <p:extLst>
      <p:ext uri="{BB962C8B-B14F-4D97-AF65-F5344CB8AC3E}">
        <p14:creationId xmlns:p14="http://schemas.microsoft.com/office/powerpoint/2010/main" val="1273535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Windows Form</a:t>
              </a:r>
              <a:endParaRPr kumimoji="0" lang="en-US" sz="2400" b="1" i="0" u="none" strike="noStrike" kern="0" cap="none" spc="0" normalizeH="0" baseline="0" noProof="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Rectangle 7"/>
          <p:cNvSpPr/>
          <p:nvPr/>
        </p:nvSpPr>
        <p:spPr>
          <a:xfrm>
            <a:off x="601465" y="1200307"/>
            <a:ext cx="4297753" cy="4031873"/>
          </a:xfrm>
          <a:prstGeom prst="rect">
            <a:avLst/>
          </a:prstGeom>
        </p:spPr>
        <p:txBody>
          <a:bodyPr wrap="square">
            <a:spAutoFit/>
          </a:bodyPr>
          <a:lstStyle/>
          <a:p>
            <a:pPr marL="342900" lvl="0" indent="-342900" algn="just" fontAlgn="base">
              <a:spcBef>
                <a:spcPct val="20000"/>
              </a:spcBef>
              <a:spcAft>
                <a:spcPct val="0"/>
              </a:spcAft>
              <a:buClr>
                <a:srgbClr val="3DC5C5"/>
              </a:buClr>
              <a:buFont typeface="Wingdings" pitchFamily="2" charset="2"/>
              <a:buChar char="v"/>
            </a:pPr>
            <a:r>
              <a:rPr lang="en-US" sz="3200">
                <a:latin typeface="Cambria" panose="02040503050406030204" pitchFamily="18" charset="0"/>
              </a:rPr>
              <a:t>Windows Form là một môi trường giao diện đồ họa giúp việc tương tác giữa người dùng với chương trình diễn ra một cách thuận tiện và linh hoạt.</a:t>
            </a:r>
            <a:endParaRPr lang="en-US" sz="3200" kern="0">
              <a:solidFill>
                <a:srgbClr val="002060"/>
              </a:solidFill>
              <a:latin typeface="Cambria" panose="02040503050406030204" pitchFamily="18" charset="0"/>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4932200" y="1095375"/>
            <a:ext cx="4048125" cy="5381625"/>
          </a:xfrm>
          <a:prstGeom prst="rect">
            <a:avLst/>
          </a:prstGeom>
          <a:noFill/>
          <a:ln>
            <a:noFill/>
          </a:ln>
        </p:spPr>
      </p:pic>
    </p:spTree>
    <p:extLst>
      <p:ext uri="{BB962C8B-B14F-4D97-AF65-F5344CB8AC3E}">
        <p14:creationId xmlns:p14="http://schemas.microsoft.com/office/powerpoint/2010/main" val="491387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RichTextbox</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Rectangle 7"/>
          <p:cNvSpPr/>
          <p:nvPr/>
        </p:nvSpPr>
        <p:spPr>
          <a:xfrm>
            <a:off x="492128" y="1161871"/>
            <a:ext cx="8270872" cy="1200329"/>
          </a:xfrm>
          <a:prstGeom prst="rect">
            <a:avLst/>
          </a:prstGeom>
        </p:spPr>
        <p:txBody>
          <a:bodyPr wrap="square">
            <a:spAutoFit/>
          </a:bodyPr>
          <a:lstStyle/>
          <a:p>
            <a:pPr algn="just"/>
            <a:r>
              <a:rPr lang="en-US" sz="2400" b="1">
                <a:latin typeface="Cambria" panose="02040503050406030204" pitchFamily="18" charset="0"/>
                <a:ea typeface="Calibri" panose="020F0502020204030204" pitchFamily="34" charset="0"/>
              </a:rPr>
              <a:t>RichTextBox</a:t>
            </a:r>
            <a:r>
              <a:rPr lang="en-US" sz="2400">
                <a:latin typeface="Cambria" panose="02040503050406030204" pitchFamily="18" charset="0"/>
                <a:ea typeface="Calibri" panose="020F0502020204030204" pitchFamily="34" charset="0"/>
              </a:rPr>
              <a:t> dùng để hiển thị dữ liệu theo nhiều dòng. Có thể định dạng được dữ liệu trong control này (màu chữ, cơ chữ, font chữ). Đặt tên bắt đầu với </a:t>
            </a:r>
            <a:r>
              <a:rPr lang="en-US" sz="2400">
                <a:solidFill>
                  <a:srgbClr val="FF0000"/>
                </a:solidFill>
                <a:latin typeface="Cambria" panose="02040503050406030204" pitchFamily="18" charset="0"/>
                <a:ea typeface="Calibri" panose="020F0502020204030204" pitchFamily="34" charset="0"/>
              </a:rPr>
              <a:t>rtb</a:t>
            </a:r>
            <a:endParaRPr lang="en-US" sz="2400">
              <a:solidFill>
                <a:srgbClr val="FF0000"/>
              </a:solidFill>
              <a:latin typeface="Cambria" panose="02040503050406030204" pitchFamily="18" charset="0"/>
            </a:endParaRPr>
          </a:p>
        </p:txBody>
      </p:sp>
      <p:pic>
        <p:nvPicPr>
          <p:cNvPr id="9" name="Picture 8"/>
          <p:cNvPicPr>
            <a:picLocks noChangeAspect="1"/>
          </p:cNvPicPr>
          <p:nvPr/>
        </p:nvPicPr>
        <p:blipFill>
          <a:blip r:embed="rId3"/>
          <a:stretch>
            <a:fillRect/>
          </a:stretch>
        </p:blipFill>
        <p:spPr>
          <a:xfrm>
            <a:off x="2950648" y="2362200"/>
            <a:ext cx="3544549" cy="2920874"/>
          </a:xfrm>
          <a:prstGeom prst="rect">
            <a:avLst/>
          </a:prstGeom>
        </p:spPr>
      </p:pic>
      <p:sp>
        <p:nvSpPr>
          <p:cNvPr id="10" name="Rectangle 9"/>
          <p:cNvSpPr/>
          <p:nvPr/>
        </p:nvSpPr>
        <p:spPr>
          <a:xfrm>
            <a:off x="1371600" y="5273996"/>
            <a:ext cx="6400800" cy="1200329"/>
          </a:xfrm>
          <a:prstGeom prst="rect">
            <a:avLst/>
          </a:prstGeom>
        </p:spPr>
        <p:txBody>
          <a:bodyPr wrap="square">
            <a:spAutoFit/>
          </a:bodyPr>
          <a:lstStyle/>
          <a:p>
            <a:r>
              <a:rPr lang="en-US">
                <a:solidFill>
                  <a:srgbClr val="000000"/>
                </a:solidFill>
                <a:highlight>
                  <a:srgbClr val="FFFFFF"/>
                </a:highlight>
                <a:latin typeface="Cambria" panose="02040503050406030204" pitchFamily="18" charset="0"/>
              </a:rPr>
              <a:t>rtbData.SelectionFont = </a:t>
            </a:r>
            <a:r>
              <a:rPr lang="en-US">
                <a:solidFill>
                  <a:srgbClr val="0000FF"/>
                </a:solidFill>
                <a:highlight>
                  <a:srgbClr val="FFFFFF"/>
                </a:highlight>
                <a:latin typeface="Cambria" panose="02040503050406030204" pitchFamily="18" charset="0"/>
              </a:rPr>
              <a:t>new</a:t>
            </a:r>
            <a:r>
              <a:rPr lang="en-US">
                <a:solidFill>
                  <a:srgbClr val="000000"/>
                </a:solidFill>
                <a:highlight>
                  <a:srgbClr val="FFFFFF"/>
                </a:highlight>
                <a:latin typeface="Cambria" panose="02040503050406030204" pitchFamily="18" charset="0"/>
              </a:rPr>
              <a:t> </a:t>
            </a:r>
            <a:r>
              <a:rPr lang="en-US">
                <a:solidFill>
                  <a:srgbClr val="2B91AF"/>
                </a:solidFill>
                <a:highlight>
                  <a:srgbClr val="FFFFFF"/>
                </a:highlight>
                <a:latin typeface="Cambria" panose="02040503050406030204" pitchFamily="18" charset="0"/>
              </a:rPr>
              <a:t>Font</a:t>
            </a:r>
          </a:p>
          <a:p>
            <a:r>
              <a:rPr lang="en-US">
                <a:solidFill>
                  <a:srgbClr val="000000"/>
                </a:solidFill>
                <a:highlight>
                  <a:srgbClr val="FFFFFF"/>
                </a:highlight>
                <a:latin typeface="Cambria" panose="02040503050406030204" pitchFamily="18" charset="0"/>
              </a:rPr>
              <a:t>	(rtbData.SelectionFont.Name, </a:t>
            </a:r>
          </a:p>
          <a:p>
            <a:r>
              <a:rPr lang="en-US">
                <a:solidFill>
                  <a:srgbClr val="000000"/>
                </a:solidFill>
                <a:highlight>
                  <a:srgbClr val="FFFFFF"/>
                </a:highlight>
                <a:latin typeface="Cambria" panose="02040503050406030204" pitchFamily="18" charset="0"/>
              </a:rPr>
              <a:t>	rtbData.SelectionFont.Size,</a:t>
            </a:r>
          </a:p>
          <a:p>
            <a:r>
              <a:rPr lang="en-US">
                <a:solidFill>
                  <a:srgbClr val="000000"/>
                </a:solidFill>
                <a:highlight>
                  <a:srgbClr val="FFFFFF"/>
                </a:highlight>
                <a:latin typeface="Cambria" panose="02040503050406030204" pitchFamily="18" charset="0"/>
              </a:rPr>
              <a:t>	 rtbData.SelectionFont.Style ^ </a:t>
            </a:r>
            <a:r>
              <a:rPr lang="en-US">
                <a:solidFill>
                  <a:srgbClr val="2B91AF"/>
                </a:solidFill>
                <a:highlight>
                  <a:srgbClr val="FFFFFF"/>
                </a:highlight>
                <a:latin typeface="Cambria" panose="02040503050406030204" pitchFamily="18" charset="0"/>
              </a:rPr>
              <a:t>FontStyle</a:t>
            </a:r>
            <a:r>
              <a:rPr lang="en-US">
                <a:solidFill>
                  <a:srgbClr val="000000"/>
                </a:solidFill>
                <a:highlight>
                  <a:srgbClr val="FFFFFF"/>
                </a:highlight>
                <a:latin typeface="Cambria" panose="02040503050406030204" pitchFamily="18" charset="0"/>
              </a:rPr>
              <a:t>.Bold);</a:t>
            </a:r>
            <a:endParaRPr lang="en-US">
              <a:latin typeface="Cambria" panose="02040503050406030204" pitchFamily="18" charset="0"/>
            </a:endParaRPr>
          </a:p>
        </p:txBody>
      </p:sp>
    </p:spTree>
    <p:extLst>
      <p:ext uri="{BB962C8B-B14F-4D97-AF65-F5344CB8AC3E}">
        <p14:creationId xmlns:p14="http://schemas.microsoft.com/office/powerpoint/2010/main" val="505164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ListView</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37216" y="4419600"/>
            <a:ext cx="3216262" cy="1664573"/>
          </a:xfrm>
          <a:prstGeom prst="rect">
            <a:avLst/>
          </a:prstGeom>
          <a:noFill/>
          <a:ln>
            <a:noFill/>
          </a:ln>
        </p:spPr>
      </p:pic>
      <p:pic>
        <p:nvPicPr>
          <p:cNvPr id="9" name="Picture 8"/>
          <p:cNvPicPr>
            <a:picLocks noChangeAspect="1"/>
          </p:cNvPicPr>
          <p:nvPr/>
        </p:nvPicPr>
        <p:blipFill>
          <a:blip r:embed="rId3"/>
          <a:stretch>
            <a:fillRect/>
          </a:stretch>
        </p:blipFill>
        <p:spPr>
          <a:xfrm>
            <a:off x="3352800" y="3391102"/>
            <a:ext cx="2805070" cy="3101257"/>
          </a:xfrm>
          <a:prstGeom prst="rect">
            <a:avLst/>
          </a:prstGeom>
        </p:spPr>
      </p:pic>
      <p:pic>
        <p:nvPicPr>
          <p:cNvPr id="11" name="Picture 10"/>
          <p:cNvPicPr>
            <a:picLocks noChangeAspect="1"/>
          </p:cNvPicPr>
          <p:nvPr/>
        </p:nvPicPr>
        <p:blipFill>
          <a:blip r:embed="rId4"/>
          <a:stretch>
            <a:fillRect/>
          </a:stretch>
        </p:blipFill>
        <p:spPr>
          <a:xfrm>
            <a:off x="6197676" y="1154269"/>
            <a:ext cx="2906198" cy="3874931"/>
          </a:xfrm>
          <a:prstGeom prst="rect">
            <a:avLst/>
          </a:prstGeom>
        </p:spPr>
      </p:pic>
      <p:sp>
        <p:nvSpPr>
          <p:cNvPr id="12" name="Rectangle 11"/>
          <p:cNvSpPr/>
          <p:nvPr/>
        </p:nvSpPr>
        <p:spPr>
          <a:xfrm>
            <a:off x="479321" y="1203496"/>
            <a:ext cx="5451472" cy="1938992"/>
          </a:xfrm>
          <a:prstGeom prst="rect">
            <a:avLst/>
          </a:prstGeom>
        </p:spPr>
        <p:txBody>
          <a:bodyPr wrap="square">
            <a:spAutoFit/>
          </a:bodyPr>
          <a:lstStyle/>
          <a:p>
            <a:pPr algn="just"/>
            <a:r>
              <a:rPr lang="en-US" sz="2400">
                <a:latin typeface="Cambria" panose="02040503050406030204" pitchFamily="18" charset="0"/>
                <a:ea typeface="Calibri" panose="020F0502020204030204" pitchFamily="34" charset="0"/>
              </a:rPr>
              <a:t>ListView là control dùng để hiển thị thông tin theo dạng lưới (dòng và cột), thường đặt tên bắt đầu </a:t>
            </a:r>
            <a:r>
              <a:rPr lang="en-US" sz="2400" b="1">
                <a:solidFill>
                  <a:srgbClr val="FF0000"/>
                </a:solidFill>
                <a:latin typeface="Cambria" panose="02040503050406030204" pitchFamily="18" charset="0"/>
                <a:ea typeface="Calibri" panose="020F0502020204030204" pitchFamily="34" charset="0"/>
              </a:rPr>
              <a:t>lv</a:t>
            </a:r>
          </a:p>
          <a:p>
            <a:pPr algn="just"/>
            <a:r>
              <a:rPr lang="en-US" sz="2400">
                <a:latin typeface="Cambria" panose="02040503050406030204" pitchFamily="18" charset="0"/>
              </a:rPr>
              <a:t>Dưới đây là 3 dạng ListView thường gặp nhất trong các ứng dụng:</a:t>
            </a:r>
          </a:p>
        </p:txBody>
      </p:sp>
    </p:spTree>
    <p:extLst>
      <p:ext uri="{BB962C8B-B14F-4D97-AF65-F5344CB8AC3E}">
        <p14:creationId xmlns:p14="http://schemas.microsoft.com/office/powerpoint/2010/main" val="3948266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TreeView</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Rectangle 7"/>
          <p:cNvSpPr/>
          <p:nvPr/>
        </p:nvSpPr>
        <p:spPr>
          <a:xfrm>
            <a:off x="505776" y="1170737"/>
            <a:ext cx="8257224" cy="1200329"/>
          </a:xfrm>
          <a:prstGeom prst="rect">
            <a:avLst/>
          </a:prstGeom>
        </p:spPr>
        <p:txBody>
          <a:bodyPr wrap="square">
            <a:spAutoFit/>
          </a:bodyPr>
          <a:lstStyle/>
          <a:p>
            <a:pPr algn="just"/>
            <a:r>
              <a:rPr lang="en-US" sz="2400">
                <a:latin typeface="Cambria" panose="02040503050406030204" pitchFamily="18" charset="0"/>
                <a:ea typeface="Calibri" panose="020F0502020204030204" pitchFamily="34" charset="0"/>
              </a:rPr>
              <a:t>TreeView là control dùng để hiển thị thông tin theo dạng cây thư mục, thường đặt tên bắt đầu </a:t>
            </a:r>
            <a:r>
              <a:rPr lang="en-US" sz="2400" b="1">
                <a:solidFill>
                  <a:srgbClr val="FF0000"/>
                </a:solidFill>
                <a:latin typeface="Cambria" panose="02040503050406030204" pitchFamily="18" charset="0"/>
                <a:ea typeface="Calibri" panose="020F0502020204030204" pitchFamily="34" charset="0"/>
              </a:rPr>
              <a:t>tv</a:t>
            </a:r>
          </a:p>
          <a:p>
            <a:pPr algn="just"/>
            <a:r>
              <a:rPr lang="en-US" sz="2400">
                <a:latin typeface="Cambria" panose="02040503050406030204" pitchFamily="18" charset="0"/>
              </a:rPr>
              <a:t>Thường ListView được kết hợp với TreeView trong ứng dụng:</a:t>
            </a: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442021"/>
            <a:ext cx="3162300" cy="1896134"/>
          </a:xfrm>
          <a:prstGeom prst="rect">
            <a:avLst/>
          </a:prstGeom>
          <a:noFill/>
          <a:ln>
            <a:noFill/>
          </a:ln>
          <a:effectLst/>
        </p:spPr>
      </p:pic>
      <p:pic>
        <p:nvPicPr>
          <p:cNvPr id="11" name="Picture 10"/>
          <p:cNvPicPr>
            <a:picLocks noChangeAspect="1"/>
          </p:cNvPicPr>
          <p:nvPr/>
        </p:nvPicPr>
        <p:blipFill>
          <a:blip r:embed="rId3"/>
          <a:stretch>
            <a:fillRect/>
          </a:stretch>
        </p:blipFill>
        <p:spPr>
          <a:xfrm>
            <a:off x="228600" y="2743200"/>
            <a:ext cx="5486400" cy="3370130"/>
          </a:xfrm>
          <a:prstGeom prst="rect">
            <a:avLst/>
          </a:prstGeom>
        </p:spPr>
      </p:pic>
    </p:spTree>
    <p:extLst>
      <p:ext uri="{BB962C8B-B14F-4D97-AF65-F5344CB8AC3E}">
        <p14:creationId xmlns:p14="http://schemas.microsoft.com/office/powerpoint/2010/main" val="1324688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MessageBox</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pic>
        <p:nvPicPr>
          <p:cNvPr id="8" name="Picture 7"/>
          <p:cNvPicPr>
            <a:picLocks noChangeAspect="1"/>
          </p:cNvPicPr>
          <p:nvPr/>
        </p:nvPicPr>
        <p:blipFill>
          <a:blip r:embed="rId2"/>
          <a:stretch>
            <a:fillRect/>
          </a:stretch>
        </p:blipFill>
        <p:spPr>
          <a:xfrm>
            <a:off x="4343400" y="2371066"/>
            <a:ext cx="3786188" cy="1983241"/>
          </a:xfrm>
          <a:prstGeom prst="rect">
            <a:avLst/>
          </a:prstGeom>
        </p:spPr>
      </p:pic>
      <p:pic>
        <p:nvPicPr>
          <p:cNvPr id="9" name="Picture 8"/>
          <p:cNvPicPr>
            <a:picLocks noChangeAspect="1"/>
          </p:cNvPicPr>
          <p:nvPr/>
        </p:nvPicPr>
        <p:blipFill>
          <a:blip r:embed="rId3"/>
          <a:stretch>
            <a:fillRect/>
          </a:stretch>
        </p:blipFill>
        <p:spPr>
          <a:xfrm>
            <a:off x="1219200" y="2475003"/>
            <a:ext cx="2105025" cy="1571625"/>
          </a:xfrm>
          <a:prstGeom prst="rect">
            <a:avLst/>
          </a:prstGeom>
        </p:spPr>
      </p:pic>
      <p:sp>
        <p:nvSpPr>
          <p:cNvPr id="10" name="Rectangle 9"/>
          <p:cNvSpPr/>
          <p:nvPr/>
        </p:nvSpPr>
        <p:spPr>
          <a:xfrm>
            <a:off x="505776" y="1170737"/>
            <a:ext cx="8257224" cy="1200329"/>
          </a:xfrm>
          <a:prstGeom prst="rect">
            <a:avLst/>
          </a:prstGeom>
        </p:spPr>
        <p:txBody>
          <a:bodyPr wrap="square">
            <a:spAutoFit/>
          </a:bodyPr>
          <a:lstStyle/>
          <a:p>
            <a:pPr algn="just"/>
            <a:r>
              <a:rPr lang="en-US" sz="2400">
                <a:latin typeface="Cambria" panose="02040503050406030204" pitchFamily="18" charset="0"/>
                <a:ea typeface="Calibri" panose="020F0502020204030204" pitchFamily="34" charset="0"/>
              </a:rPr>
              <a:t>MessageBox là một cửa sổ có sẵn của C#, cho phép người sử dụng tương tác với hệ thống phần mềm thông qua các lựa chọn được cung cấp bởi MessageBox:</a:t>
            </a:r>
            <a:endParaRPr lang="en-US" sz="2400">
              <a:latin typeface="Cambria" panose="02040503050406030204" pitchFamily="18" charset="0"/>
            </a:endParaRPr>
          </a:p>
        </p:txBody>
      </p:sp>
    </p:spTree>
    <p:extLst>
      <p:ext uri="{BB962C8B-B14F-4D97-AF65-F5344CB8AC3E}">
        <p14:creationId xmlns:p14="http://schemas.microsoft.com/office/powerpoint/2010/main" val="1333696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MessageBox</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11" name="Text Box 40"/>
          <p:cNvSpPr txBox="1">
            <a:spLocks noChangeArrowheads="1"/>
          </p:cNvSpPr>
          <p:nvPr/>
        </p:nvSpPr>
        <p:spPr bwMode="auto">
          <a:xfrm>
            <a:off x="1219200" y="1762553"/>
            <a:ext cx="70041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800" b="1" dirty="0" err="1">
                <a:solidFill>
                  <a:srgbClr val="FF0000"/>
                </a:solidFill>
                <a:latin typeface="Cambria" panose="02040503050406030204" pitchFamily="18" charset="0"/>
              </a:rPr>
              <a:t>MessageBox</a:t>
            </a:r>
            <a:r>
              <a:rPr lang="en-US" sz="2800" dirty="0" err="1">
                <a:latin typeface="Cambria" panose="02040503050406030204" pitchFamily="18" charset="0"/>
              </a:rPr>
              <a:t>.Show</a:t>
            </a:r>
            <a:r>
              <a:rPr lang="en-US" sz="2800" dirty="0">
                <a:latin typeface="Cambria" panose="02040503050406030204" pitchFamily="18" charset="0"/>
              </a:rPr>
              <a:t>("Hello </a:t>
            </a:r>
            <a:r>
              <a:rPr lang="en-US" sz="2800" err="1">
                <a:latin typeface="Cambria" panose="02040503050406030204" pitchFamily="18" charset="0"/>
              </a:rPr>
              <a:t>Tèo</a:t>
            </a:r>
            <a:r>
              <a:rPr lang="en-US" sz="2800">
                <a:latin typeface="Cambria" panose="02040503050406030204" pitchFamily="18" charset="0"/>
              </a:rPr>
              <a:t> 113");</a:t>
            </a:r>
            <a:endParaRPr lang="en-US" sz="2800" dirty="0">
              <a:latin typeface="Cambria" panose="02040503050406030204" pitchFamily="18" charset="0"/>
            </a:endParaRPr>
          </a:p>
        </p:txBody>
      </p:sp>
      <p:sp>
        <p:nvSpPr>
          <p:cNvPr id="12" name="Text Box 40"/>
          <p:cNvSpPr txBox="1">
            <a:spLocks noChangeArrowheads="1"/>
          </p:cNvSpPr>
          <p:nvPr/>
        </p:nvSpPr>
        <p:spPr bwMode="auto">
          <a:xfrm>
            <a:off x="1219200" y="2500539"/>
            <a:ext cx="76807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800" b="1" dirty="0" err="1">
                <a:solidFill>
                  <a:srgbClr val="FF0000"/>
                </a:solidFill>
                <a:latin typeface="Cambria" panose="02040503050406030204" pitchFamily="18" charset="0"/>
              </a:rPr>
              <a:t>MessageBox</a:t>
            </a:r>
            <a:r>
              <a:rPr lang="en-US" sz="2800" dirty="0" err="1">
                <a:latin typeface="Cambria" panose="02040503050406030204" pitchFamily="18" charset="0"/>
              </a:rPr>
              <a:t>.Show</a:t>
            </a:r>
            <a:r>
              <a:rPr lang="en-US" sz="2800" dirty="0">
                <a:latin typeface="Cambria" panose="02040503050406030204" pitchFamily="18" charset="0"/>
              </a:rPr>
              <a:t>("Hello </a:t>
            </a:r>
            <a:r>
              <a:rPr lang="en-US" sz="2800" err="1">
                <a:latin typeface="Cambria" panose="02040503050406030204" pitchFamily="18" charset="0"/>
              </a:rPr>
              <a:t>Tèo</a:t>
            </a:r>
            <a:r>
              <a:rPr lang="en-US" sz="2800">
                <a:latin typeface="Cambria" panose="02040503050406030204" pitchFamily="18" charset="0"/>
              </a:rPr>
              <a:t> 113"</a:t>
            </a:r>
            <a:r>
              <a:rPr lang="en-US" sz="2800">
                <a:solidFill>
                  <a:srgbClr val="FF0000"/>
                </a:solidFill>
                <a:latin typeface="Cambria" panose="02040503050406030204" pitchFamily="18" charset="0"/>
              </a:rPr>
              <a:t>,</a:t>
            </a:r>
            <a:r>
              <a:rPr lang="en-US" sz="2800">
                <a:latin typeface="Cambria" panose="02040503050406030204" pitchFamily="18" charset="0"/>
              </a:rPr>
              <a:t>"</a:t>
            </a:r>
            <a:r>
              <a:rPr lang="en-US" sz="2800" dirty="0">
                <a:latin typeface="Cambria" panose="02040503050406030204" pitchFamily="18" charset="0"/>
              </a:rPr>
              <a:t>Title");</a:t>
            </a:r>
          </a:p>
        </p:txBody>
      </p:sp>
      <p:sp>
        <p:nvSpPr>
          <p:cNvPr id="13" name="Text Box 40"/>
          <p:cNvSpPr txBox="1">
            <a:spLocks noChangeArrowheads="1"/>
          </p:cNvSpPr>
          <p:nvPr/>
        </p:nvSpPr>
        <p:spPr bwMode="auto">
          <a:xfrm>
            <a:off x="1219200" y="3238525"/>
            <a:ext cx="747033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800" b="1" dirty="0" err="1">
                <a:solidFill>
                  <a:srgbClr val="FF0000"/>
                </a:solidFill>
                <a:latin typeface="Cambria" panose="02040503050406030204" pitchFamily="18" charset="0"/>
              </a:rPr>
              <a:t>MessageBox</a:t>
            </a:r>
            <a:r>
              <a:rPr lang="en-US" sz="2800" dirty="0" err="1">
                <a:latin typeface="Cambria" panose="02040503050406030204" pitchFamily="18" charset="0"/>
              </a:rPr>
              <a:t>.Show</a:t>
            </a:r>
            <a:r>
              <a:rPr lang="en-US" sz="2800" dirty="0">
                <a:latin typeface="Cambria" panose="02040503050406030204" pitchFamily="18" charset="0"/>
              </a:rPr>
              <a:t>("Hello </a:t>
            </a:r>
            <a:r>
              <a:rPr lang="en-US" sz="2800" err="1">
                <a:latin typeface="Cambria" panose="02040503050406030204" pitchFamily="18" charset="0"/>
              </a:rPr>
              <a:t>Tèo</a:t>
            </a:r>
            <a:r>
              <a:rPr lang="en-US" sz="2800">
                <a:latin typeface="Cambria" panose="02040503050406030204" pitchFamily="18" charset="0"/>
              </a:rPr>
              <a:t> 113"</a:t>
            </a:r>
            <a:r>
              <a:rPr lang="en-US" sz="2800">
                <a:solidFill>
                  <a:srgbClr val="FF0000"/>
                </a:solidFill>
                <a:latin typeface="Cambria" panose="02040503050406030204" pitchFamily="18" charset="0"/>
              </a:rPr>
              <a:t>,</a:t>
            </a:r>
            <a:r>
              <a:rPr lang="en-US" sz="2800">
                <a:latin typeface="Cambria" panose="02040503050406030204" pitchFamily="18" charset="0"/>
              </a:rPr>
              <a:t>"</a:t>
            </a:r>
            <a:r>
              <a:rPr lang="en-US" sz="2800" dirty="0">
                <a:latin typeface="Cambria" panose="02040503050406030204" pitchFamily="18" charset="0"/>
              </a:rPr>
              <a:t>Title"</a:t>
            </a:r>
            <a:r>
              <a:rPr lang="en-US" sz="2800" dirty="0">
                <a:solidFill>
                  <a:srgbClr val="FF0000"/>
                </a:solidFill>
                <a:latin typeface="Cambria" panose="02040503050406030204" pitchFamily="18" charset="0"/>
              </a:rPr>
              <a:t>,</a:t>
            </a:r>
          </a:p>
          <a:p>
            <a:r>
              <a:rPr lang="en-US" sz="2800" dirty="0">
                <a:latin typeface="Cambria" panose="02040503050406030204" pitchFamily="18" charset="0"/>
              </a:rPr>
              <a:t>	     </a:t>
            </a:r>
            <a:r>
              <a:rPr lang="en-US" sz="2800" dirty="0" err="1">
                <a:latin typeface="Cambria" panose="02040503050406030204" pitchFamily="18" charset="0"/>
              </a:rPr>
              <a:t>MessageBoxButtons.YesNoCancel</a:t>
            </a:r>
            <a:r>
              <a:rPr lang="en-US" sz="2800" dirty="0">
                <a:latin typeface="Cambria" panose="02040503050406030204" pitchFamily="18" charset="0"/>
              </a:rPr>
              <a:t>);</a:t>
            </a:r>
          </a:p>
        </p:txBody>
      </p:sp>
      <p:sp>
        <p:nvSpPr>
          <p:cNvPr id="14" name="Text Box 40"/>
          <p:cNvSpPr txBox="1">
            <a:spLocks noChangeArrowheads="1"/>
          </p:cNvSpPr>
          <p:nvPr/>
        </p:nvSpPr>
        <p:spPr bwMode="auto">
          <a:xfrm>
            <a:off x="1219200" y="4407398"/>
            <a:ext cx="747033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800" b="1" dirty="0" err="1">
                <a:solidFill>
                  <a:srgbClr val="FF0000"/>
                </a:solidFill>
                <a:latin typeface="Cambria" panose="02040503050406030204" pitchFamily="18" charset="0"/>
              </a:rPr>
              <a:t>MessageBox</a:t>
            </a:r>
            <a:r>
              <a:rPr lang="en-US" sz="2800" dirty="0" err="1">
                <a:latin typeface="Cambria" panose="02040503050406030204" pitchFamily="18" charset="0"/>
              </a:rPr>
              <a:t>.Show</a:t>
            </a:r>
            <a:r>
              <a:rPr lang="en-US" sz="2800" dirty="0">
                <a:latin typeface="Cambria" panose="02040503050406030204" pitchFamily="18" charset="0"/>
              </a:rPr>
              <a:t>("Hello </a:t>
            </a:r>
            <a:r>
              <a:rPr lang="en-US" sz="2800" err="1">
                <a:latin typeface="Cambria" panose="02040503050406030204" pitchFamily="18" charset="0"/>
              </a:rPr>
              <a:t>Tèo</a:t>
            </a:r>
            <a:r>
              <a:rPr lang="en-US" sz="2800">
                <a:latin typeface="Cambria" panose="02040503050406030204" pitchFamily="18" charset="0"/>
              </a:rPr>
              <a:t> 113"</a:t>
            </a:r>
            <a:r>
              <a:rPr lang="en-US" sz="2800">
                <a:solidFill>
                  <a:srgbClr val="FF0000"/>
                </a:solidFill>
                <a:latin typeface="Cambria" panose="02040503050406030204" pitchFamily="18" charset="0"/>
              </a:rPr>
              <a:t>,</a:t>
            </a:r>
            <a:r>
              <a:rPr lang="en-US" sz="2800">
                <a:latin typeface="Cambria" panose="02040503050406030204" pitchFamily="18" charset="0"/>
              </a:rPr>
              <a:t>"</a:t>
            </a:r>
            <a:r>
              <a:rPr lang="en-US" sz="2800" dirty="0">
                <a:latin typeface="Cambria" panose="02040503050406030204" pitchFamily="18" charset="0"/>
              </a:rPr>
              <a:t>Title"</a:t>
            </a:r>
            <a:r>
              <a:rPr lang="en-US" sz="2800" dirty="0">
                <a:solidFill>
                  <a:srgbClr val="FF0000"/>
                </a:solidFill>
                <a:latin typeface="Cambria" panose="02040503050406030204" pitchFamily="18" charset="0"/>
              </a:rPr>
              <a:t>,</a:t>
            </a:r>
          </a:p>
          <a:p>
            <a:r>
              <a:rPr lang="en-US" sz="2800" dirty="0">
                <a:latin typeface="Cambria" panose="02040503050406030204" pitchFamily="18" charset="0"/>
              </a:rPr>
              <a:t>			</a:t>
            </a:r>
            <a:r>
              <a:rPr lang="en-US" sz="2800" dirty="0" err="1">
                <a:latin typeface="Cambria" panose="02040503050406030204" pitchFamily="18" charset="0"/>
              </a:rPr>
              <a:t>MessageBoxButtons.OK</a:t>
            </a:r>
            <a:r>
              <a:rPr lang="en-US" sz="2800" dirty="0">
                <a:solidFill>
                  <a:srgbClr val="FF0000"/>
                </a:solidFill>
                <a:latin typeface="Cambria" panose="02040503050406030204" pitchFamily="18" charset="0"/>
              </a:rPr>
              <a:t>,</a:t>
            </a:r>
          </a:p>
          <a:p>
            <a:r>
              <a:rPr lang="en-US" sz="2800" dirty="0">
                <a:latin typeface="Cambria" panose="02040503050406030204" pitchFamily="18" charset="0"/>
              </a:rPr>
              <a:t>		         </a:t>
            </a:r>
            <a:r>
              <a:rPr lang="en-US" sz="2800" dirty="0" err="1">
                <a:latin typeface="Cambria" panose="02040503050406030204" pitchFamily="18" charset="0"/>
              </a:rPr>
              <a:t>MessageBoxIcon.Question</a:t>
            </a:r>
            <a:r>
              <a:rPr lang="en-US" sz="2800" dirty="0">
                <a:latin typeface="Cambria" panose="02040503050406030204" pitchFamily="18" charset="0"/>
              </a:rPr>
              <a:t>);</a:t>
            </a:r>
          </a:p>
        </p:txBody>
      </p:sp>
      <p:sp>
        <p:nvSpPr>
          <p:cNvPr id="15" name="Rectangle 14"/>
          <p:cNvSpPr/>
          <p:nvPr/>
        </p:nvSpPr>
        <p:spPr>
          <a:xfrm>
            <a:off x="505776" y="1170737"/>
            <a:ext cx="8257224" cy="461665"/>
          </a:xfrm>
          <a:prstGeom prst="rect">
            <a:avLst/>
          </a:prstGeom>
        </p:spPr>
        <p:txBody>
          <a:bodyPr wrap="square">
            <a:spAutoFit/>
          </a:bodyPr>
          <a:lstStyle/>
          <a:p>
            <a:pPr algn="just"/>
            <a:r>
              <a:rPr lang="en-US" sz="2400">
                <a:latin typeface="Cambria" panose="02040503050406030204" pitchFamily="18" charset="0"/>
                <a:ea typeface="Calibri" panose="020F0502020204030204" pitchFamily="34" charset="0"/>
              </a:rPr>
              <a:t>Một số kiểu hiển thị MessageBox thường gặp:</a:t>
            </a:r>
            <a:endParaRPr lang="en-US" sz="2400">
              <a:latin typeface="Cambria" panose="02040503050406030204" pitchFamily="18" charset="0"/>
            </a:endParaRPr>
          </a:p>
        </p:txBody>
      </p:sp>
    </p:spTree>
    <p:extLst>
      <p:ext uri="{BB962C8B-B14F-4D97-AF65-F5344CB8AC3E}">
        <p14:creationId xmlns:p14="http://schemas.microsoft.com/office/powerpoint/2010/main" val="4120449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MessageBox</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pic>
        <p:nvPicPr>
          <p:cNvPr id="9" name="Picture 8"/>
          <p:cNvPicPr>
            <a:picLocks noChangeAspect="1"/>
          </p:cNvPicPr>
          <p:nvPr/>
        </p:nvPicPr>
        <p:blipFill>
          <a:blip r:embed="rId2"/>
          <a:stretch>
            <a:fillRect/>
          </a:stretch>
        </p:blipFill>
        <p:spPr>
          <a:xfrm>
            <a:off x="990600" y="1295400"/>
            <a:ext cx="6713728" cy="4267200"/>
          </a:xfrm>
          <a:prstGeom prst="rect">
            <a:avLst/>
          </a:prstGeom>
        </p:spPr>
      </p:pic>
    </p:spTree>
    <p:extLst>
      <p:ext uri="{BB962C8B-B14F-4D97-AF65-F5344CB8AC3E}">
        <p14:creationId xmlns:p14="http://schemas.microsoft.com/office/powerpoint/2010/main" val="40055774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FontDialog</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359693"/>
            <a:ext cx="4710063" cy="376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505776" y="1170737"/>
            <a:ext cx="8257224" cy="1200329"/>
          </a:xfrm>
          <a:prstGeom prst="rect">
            <a:avLst/>
          </a:prstGeom>
        </p:spPr>
        <p:txBody>
          <a:bodyPr wrap="square">
            <a:spAutoFit/>
          </a:bodyPr>
          <a:lstStyle/>
          <a:p>
            <a:pPr algn="just"/>
            <a:r>
              <a:rPr lang="en-US" sz="2400">
                <a:latin typeface="Cambria" panose="02040503050406030204" pitchFamily="18" charset="0"/>
                <a:ea typeface="Calibri" panose="020F0502020204030204" pitchFamily="34" charset="0"/>
              </a:rPr>
              <a:t>FontDialog là cửa sổ có sẵn của C# dùng để cấu hình Font chữ cho các Control trên giao diện.</a:t>
            </a:r>
          </a:p>
          <a:p>
            <a:pPr algn="just"/>
            <a:r>
              <a:rPr lang="en-US" sz="2400">
                <a:latin typeface="Cambria" panose="02040503050406030204" pitchFamily="18" charset="0"/>
              </a:rPr>
              <a:t>Có thể kéo thả trực tiếp từ Toolbox hoặc tạo trong coding</a:t>
            </a:r>
          </a:p>
        </p:txBody>
      </p:sp>
      <p:pic>
        <p:nvPicPr>
          <p:cNvPr id="10" name="Picture 9"/>
          <p:cNvPicPr>
            <a:picLocks noChangeAspect="1"/>
          </p:cNvPicPr>
          <p:nvPr/>
        </p:nvPicPr>
        <p:blipFill>
          <a:blip r:embed="rId3"/>
          <a:stretch>
            <a:fillRect/>
          </a:stretch>
        </p:blipFill>
        <p:spPr>
          <a:xfrm>
            <a:off x="731128" y="2819400"/>
            <a:ext cx="2743200" cy="1716095"/>
          </a:xfrm>
          <a:prstGeom prst="rect">
            <a:avLst/>
          </a:prstGeom>
        </p:spPr>
      </p:pic>
      <p:sp>
        <p:nvSpPr>
          <p:cNvPr id="11" name="Rectangle 10"/>
          <p:cNvSpPr/>
          <p:nvPr/>
        </p:nvSpPr>
        <p:spPr>
          <a:xfrm>
            <a:off x="505776" y="4724400"/>
            <a:ext cx="3609024" cy="830997"/>
          </a:xfrm>
          <a:prstGeom prst="rect">
            <a:avLst/>
          </a:prstGeom>
        </p:spPr>
        <p:txBody>
          <a:bodyPr wrap="square">
            <a:spAutoFit/>
          </a:bodyPr>
          <a:lstStyle/>
          <a:p>
            <a:pPr algn="just"/>
            <a:r>
              <a:rPr lang="en-US" sz="2400">
                <a:solidFill>
                  <a:prstClr val="black"/>
                </a:solidFill>
                <a:latin typeface="Cambria" panose="02040503050406030204" pitchFamily="18" charset="0"/>
              </a:rPr>
              <a:t>Phương thức </a:t>
            </a:r>
            <a:r>
              <a:rPr lang="en-US" sz="2400">
                <a:solidFill>
                  <a:srgbClr val="FF0000"/>
                </a:solidFill>
                <a:latin typeface="Cambria" panose="02040503050406030204" pitchFamily="18" charset="0"/>
              </a:rPr>
              <a:t>ShowDialog</a:t>
            </a:r>
            <a:r>
              <a:rPr lang="en-US" sz="2400">
                <a:solidFill>
                  <a:prstClr val="black"/>
                </a:solidFill>
                <a:latin typeface="Cambria" panose="02040503050406030204" pitchFamily="18" charset="0"/>
              </a:rPr>
              <a:t> dùng để hiển thị cửa sổ</a:t>
            </a:r>
            <a:endParaRPr lang="en-US" sz="2400">
              <a:latin typeface="Cambria" panose="02040503050406030204" pitchFamily="18" charset="0"/>
            </a:endParaRPr>
          </a:p>
        </p:txBody>
      </p:sp>
    </p:spTree>
    <p:extLst>
      <p:ext uri="{BB962C8B-B14F-4D97-AF65-F5344CB8AC3E}">
        <p14:creationId xmlns:p14="http://schemas.microsoft.com/office/powerpoint/2010/main" val="2460139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ColorDialog</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Rectangle 7"/>
          <p:cNvSpPr/>
          <p:nvPr/>
        </p:nvSpPr>
        <p:spPr>
          <a:xfrm>
            <a:off x="505776" y="1170737"/>
            <a:ext cx="8257224" cy="1200329"/>
          </a:xfrm>
          <a:prstGeom prst="rect">
            <a:avLst/>
          </a:prstGeom>
        </p:spPr>
        <p:txBody>
          <a:bodyPr wrap="square">
            <a:spAutoFit/>
          </a:bodyPr>
          <a:lstStyle/>
          <a:p>
            <a:pPr algn="just"/>
            <a:r>
              <a:rPr lang="en-US" sz="2400">
                <a:latin typeface="Cambria" panose="02040503050406030204" pitchFamily="18" charset="0"/>
                <a:ea typeface="Calibri" panose="020F0502020204030204" pitchFamily="34" charset="0"/>
              </a:rPr>
              <a:t>ColorDialog là cửa sổ có sẵn của C# dùng để cấu hình màu chữ, màu nền cho các Control trên giao diện.</a:t>
            </a:r>
          </a:p>
          <a:p>
            <a:pPr algn="just"/>
            <a:r>
              <a:rPr lang="en-US" sz="2400">
                <a:latin typeface="Cambria" panose="02040503050406030204" pitchFamily="18" charset="0"/>
              </a:rPr>
              <a:t>Có thể kéo thả trực tiếp từ Toolbox hoặc tạo trong coding</a:t>
            </a: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4388" y="2475003"/>
            <a:ext cx="4410075"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p:cNvPicPr>
          <p:nvPr/>
        </p:nvPicPr>
        <p:blipFill>
          <a:blip r:embed="rId3"/>
          <a:stretch>
            <a:fillRect/>
          </a:stretch>
        </p:blipFill>
        <p:spPr>
          <a:xfrm>
            <a:off x="589937" y="2478415"/>
            <a:ext cx="4038600" cy="2457450"/>
          </a:xfrm>
          <a:prstGeom prst="rect">
            <a:avLst/>
          </a:prstGeom>
        </p:spPr>
      </p:pic>
      <p:sp>
        <p:nvSpPr>
          <p:cNvPr id="11" name="Rectangle 10"/>
          <p:cNvSpPr/>
          <p:nvPr/>
        </p:nvSpPr>
        <p:spPr>
          <a:xfrm>
            <a:off x="589937" y="5043214"/>
            <a:ext cx="3609024" cy="830997"/>
          </a:xfrm>
          <a:prstGeom prst="rect">
            <a:avLst/>
          </a:prstGeom>
        </p:spPr>
        <p:txBody>
          <a:bodyPr wrap="square">
            <a:spAutoFit/>
          </a:bodyPr>
          <a:lstStyle/>
          <a:p>
            <a:pPr algn="just"/>
            <a:r>
              <a:rPr lang="en-US" sz="2400">
                <a:solidFill>
                  <a:prstClr val="black"/>
                </a:solidFill>
                <a:latin typeface="Cambria" panose="02040503050406030204" pitchFamily="18" charset="0"/>
              </a:rPr>
              <a:t>Phương thức </a:t>
            </a:r>
            <a:r>
              <a:rPr lang="en-US" sz="2400">
                <a:solidFill>
                  <a:srgbClr val="FF0000"/>
                </a:solidFill>
                <a:latin typeface="Cambria" panose="02040503050406030204" pitchFamily="18" charset="0"/>
              </a:rPr>
              <a:t>ShowDialog</a:t>
            </a:r>
            <a:r>
              <a:rPr lang="en-US" sz="2400">
                <a:solidFill>
                  <a:prstClr val="black"/>
                </a:solidFill>
                <a:latin typeface="Cambria" panose="02040503050406030204" pitchFamily="18" charset="0"/>
              </a:rPr>
              <a:t> dùng để hiển thị cửa sổ</a:t>
            </a:r>
            <a:endParaRPr lang="en-US" sz="2400">
              <a:latin typeface="Cambria" panose="02040503050406030204" pitchFamily="18" charset="0"/>
            </a:endParaRPr>
          </a:p>
        </p:txBody>
      </p:sp>
    </p:spTree>
    <p:extLst>
      <p:ext uri="{BB962C8B-B14F-4D97-AF65-F5344CB8AC3E}">
        <p14:creationId xmlns:p14="http://schemas.microsoft.com/office/powerpoint/2010/main" val="1539621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OpenFileDialog</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Rectangle 7"/>
          <p:cNvSpPr/>
          <p:nvPr/>
        </p:nvSpPr>
        <p:spPr>
          <a:xfrm>
            <a:off x="505776" y="1143000"/>
            <a:ext cx="8257224" cy="1200329"/>
          </a:xfrm>
          <a:prstGeom prst="rect">
            <a:avLst/>
          </a:prstGeom>
        </p:spPr>
        <p:txBody>
          <a:bodyPr wrap="square">
            <a:spAutoFit/>
          </a:bodyPr>
          <a:lstStyle/>
          <a:p>
            <a:pPr algn="just"/>
            <a:r>
              <a:rPr lang="en-US" sz="2400">
                <a:latin typeface="Cambria" panose="02040503050406030204" pitchFamily="18" charset="0"/>
                <a:ea typeface="Calibri" panose="020F0502020204030204" pitchFamily="34" charset="0"/>
              </a:rPr>
              <a:t>OpenFileDialog là cửa sổ có sẵn của C# dùng để mở tập tin từ ổ cứng lên phần mềm.</a:t>
            </a:r>
          </a:p>
          <a:p>
            <a:pPr algn="just"/>
            <a:r>
              <a:rPr lang="en-US" sz="2400">
                <a:latin typeface="Cambria" panose="02040503050406030204" pitchFamily="18" charset="0"/>
              </a:rPr>
              <a:t>Có thể kéo thả trực tiếp từ Toolbox hoặc tạo trong coding</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713" y="3069609"/>
            <a:ext cx="29337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5683" y="2286000"/>
            <a:ext cx="4862634" cy="337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Bent-Up Arrow 10"/>
          <p:cNvSpPr/>
          <p:nvPr/>
        </p:nvSpPr>
        <p:spPr>
          <a:xfrm>
            <a:off x="3192698" y="5546678"/>
            <a:ext cx="1828800" cy="685800"/>
          </a:xfrm>
          <a:prstGeom prst="ben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118574" y="5743670"/>
            <a:ext cx="3609024" cy="830997"/>
          </a:xfrm>
          <a:prstGeom prst="rect">
            <a:avLst/>
          </a:prstGeom>
        </p:spPr>
        <p:txBody>
          <a:bodyPr wrap="square">
            <a:spAutoFit/>
          </a:bodyPr>
          <a:lstStyle/>
          <a:p>
            <a:pPr algn="just"/>
            <a:r>
              <a:rPr lang="en-US" sz="2400">
                <a:solidFill>
                  <a:prstClr val="black"/>
                </a:solidFill>
                <a:latin typeface="Cambria" panose="02040503050406030204" pitchFamily="18" charset="0"/>
              </a:rPr>
              <a:t>Phương thức </a:t>
            </a:r>
            <a:r>
              <a:rPr lang="en-US" sz="2400">
                <a:solidFill>
                  <a:srgbClr val="FF0000"/>
                </a:solidFill>
                <a:latin typeface="Cambria" panose="02040503050406030204" pitchFamily="18" charset="0"/>
              </a:rPr>
              <a:t>ShowDialog</a:t>
            </a:r>
            <a:r>
              <a:rPr lang="en-US" sz="2400">
                <a:solidFill>
                  <a:prstClr val="black"/>
                </a:solidFill>
                <a:latin typeface="Cambria" panose="02040503050406030204" pitchFamily="18" charset="0"/>
              </a:rPr>
              <a:t> dùng để hiển thị cửa sổ</a:t>
            </a:r>
            <a:endParaRPr lang="en-US" sz="2400">
              <a:latin typeface="Cambria" panose="02040503050406030204" pitchFamily="18" charset="0"/>
            </a:endParaRPr>
          </a:p>
        </p:txBody>
      </p:sp>
    </p:spTree>
    <p:extLst>
      <p:ext uri="{BB962C8B-B14F-4D97-AF65-F5344CB8AC3E}">
        <p14:creationId xmlns:p14="http://schemas.microsoft.com/office/powerpoint/2010/main" val="4225212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SaveFileDialog</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Rectangle 7"/>
          <p:cNvSpPr/>
          <p:nvPr/>
        </p:nvSpPr>
        <p:spPr>
          <a:xfrm>
            <a:off x="505776" y="1143000"/>
            <a:ext cx="8257224" cy="1200329"/>
          </a:xfrm>
          <a:prstGeom prst="rect">
            <a:avLst/>
          </a:prstGeom>
        </p:spPr>
        <p:txBody>
          <a:bodyPr wrap="square">
            <a:spAutoFit/>
          </a:bodyPr>
          <a:lstStyle/>
          <a:p>
            <a:pPr algn="just"/>
            <a:r>
              <a:rPr lang="en-US" sz="2400">
                <a:latin typeface="Cambria" panose="02040503050406030204" pitchFamily="18" charset="0"/>
                <a:ea typeface="Calibri" panose="020F0502020204030204" pitchFamily="34" charset="0"/>
              </a:rPr>
              <a:t>SaveFileDialog là cửa sổ có sẵn của C# dùng để lưu tập tin từ phần mềm xuống ổ cứng</a:t>
            </a:r>
          </a:p>
          <a:p>
            <a:pPr algn="just"/>
            <a:r>
              <a:rPr lang="en-US" sz="2400">
                <a:latin typeface="Cambria" panose="02040503050406030204" pitchFamily="18" charset="0"/>
              </a:rPr>
              <a:t>Có thể kéo thả trực tiếp từ Toolbox hoặc tạo trong coding</a:t>
            </a:r>
          </a:p>
        </p:txBody>
      </p:sp>
      <p:pic>
        <p:nvPicPr>
          <p:cNvPr id="13" name="Picture 12"/>
          <p:cNvPicPr>
            <a:picLocks noChangeAspect="1"/>
          </p:cNvPicPr>
          <p:nvPr/>
        </p:nvPicPr>
        <p:blipFill>
          <a:blip r:embed="rId2"/>
          <a:stretch>
            <a:fillRect/>
          </a:stretch>
        </p:blipFill>
        <p:spPr>
          <a:xfrm>
            <a:off x="1700743" y="2590800"/>
            <a:ext cx="5867290" cy="2914471"/>
          </a:xfrm>
          <a:prstGeom prst="rect">
            <a:avLst/>
          </a:prstGeom>
        </p:spPr>
      </p:pic>
      <p:sp>
        <p:nvSpPr>
          <p:cNvPr id="14" name="Rectangle 13"/>
          <p:cNvSpPr/>
          <p:nvPr/>
        </p:nvSpPr>
        <p:spPr>
          <a:xfrm>
            <a:off x="4670782" y="5337243"/>
            <a:ext cx="3609024" cy="830997"/>
          </a:xfrm>
          <a:prstGeom prst="rect">
            <a:avLst/>
          </a:prstGeom>
        </p:spPr>
        <p:txBody>
          <a:bodyPr wrap="square">
            <a:spAutoFit/>
          </a:bodyPr>
          <a:lstStyle/>
          <a:p>
            <a:pPr algn="just"/>
            <a:r>
              <a:rPr lang="en-US" sz="2400">
                <a:solidFill>
                  <a:prstClr val="black"/>
                </a:solidFill>
                <a:latin typeface="Cambria" panose="02040503050406030204" pitchFamily="18" charset="0"/>
              </a:rPr>
              <a:t>Phương thức </a:t>
            </a:r>
            <a:r>
              <a:rPr lang="en-US" sz="2400">
                <a:solidFill>
                  <a:srgbClr val="FF0000"/>
                </a:solidFill>
                <a:latin typeface="Cambria" panose="02040503050406030204" pitchFamily="18" charset="0"/>
              </a:rPr>
              <a:t>ShowDialog</a:t>
            </a:r>
            <a:r>
              <a:rPr lang="en-US" sz="2400">
                <a:solidFill>
                  <a:prstClr val="black"/>
                </a:solidFill>
                <a:latin typeface="Cambria" panose="02040503050406030204" pitchFamily="18" charset="0"/>
              </a:rPr>
              <a:t> dùng để hiển thị cửa sổ</a:t>
            </a:r>
            <a:endParaRPr lang="en-US" sz="2400">
              <a:latin typeface="Cambria" panose="02040503050406030204" pitchFamily="18" charset="0"/>
            </a:endParaRPr>
          </a:p>
        </p:txBody>
      </p:sp>
    </p:spTree>
    <p:extLst>
      <p:ext uri="{BB962C8B-B14F-4D97-AF65-F5344CB8AC3E}">
        <p14:creationId xmlns:p14="http://schemas.microsoft.com/office/powerpoint/2010/main" val="2803684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Các ứng dụng của Windows Form</a:t>
              </a:r>
              <a:endParaRPr kumimoji="0" lang="en-US" sz="2400" b="1" i="0" u="none" strike="noStrike" kern="0" cap="none" spc="0" normalizeH="0" baseline="0" noProof="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a:ln>
                  <a:noFill/>
                </a:ln>
                <a:solidFill>
                  <a:srgbClr val="002060"/>
                </a:solidFill>
                <a:effectLst/>
                <a:uLnTx/>
                <a:uFillTx/>
                <a:latin typeface="Cambria" panose="02040503050406030204" pitchFamily="18" charset="0"/>
              </a:rPr>
              <a:t>Tạo những ứng dụng với giao diện đồ hoạ giao tiếp với người dùng</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a:ln>
                  <a:noFill/>
                </a:ln>
                <a:solidFill>
                  <a:srgbClr val="002060"/>
                </a:solidFill>
                <a:effectLst/>
                <a:uLnTx/>
                <a:uFillTx/>
                <a:latin typeface="Cambria" panose="02040503050406030204" pitchFamily="18" charset="0"/>
              </a:rPr>
              <a:t>Hiển thị thông tin</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a:ln>
                  <a:noFill/>
                </a:ln>
                <a:solidFill>
                  <a:srgbClr val="002060"/>
                </a:solidFill>
                <a:effectLst/>
                <a:uLnTx/>
                <a:uFillTx/>
                <a:latin typeface="Cambria" panose="02040503050406030204" pitchFamily="18" charset="0"/>
              </a:rPr>
              <a:t>Nhận thông tin nhập từ người dùng</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a:ln>
                  <a:noFill/>
                </a:ln>
                <a:solidFill>
                  <a:srgbClr val="002060"/>
                </a:solidFill>
                <a:effectLst/>
                <a:uLnTx/>
                <a:uFillTx/>
                <a:latin typeface="Cambria" panose="02040503050406030204" pitchFamily="18" charset="0"/>
              </a:rPr>
              <a:t>Phản ứng với những hoạt động của người dùng (nhấn chuột, gõ phím…)</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a:ln>
                  <a:noFill/>
                </a:ln>
                <a:solidFill>
                  <a:srgbClr val="002060"/>
                </a:solidFill>
                <a:effectLst/>
                <a:uLnTx/>
                <a:uFillTx/>
                <a:latin typeface="Cambria" panose="02040503050406030204" pitchFamily="18" charset="0"/>
              </a:rPr>
              <a:t>Kết nối qua mạng</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a:ln>
                  <a:noFill/>
                </a:ln>
                <a:solidFill>
                  <a:srgbClr val="002060"/>
                </a:solidFill>
                <a:effectLst/>
                <a:uLnTx/>
                <a:uFillTx/>
                <a:latin typeface="Cambria" panose="02040503050406030204" pitchFamily="18" charset="0"/>
              </a:rPr>
              <a:t>…</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endParaRPr kumimoji="0" lang="en-US" sz="2800" b="0" i="0" u="none" strike="noStrike" kern="0" cap="none" spc="0" normalizeH="0" baseline="0" noProof="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2221625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FolderBrowserDialog</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Rectangle 7"/>
          <p:cNvSpPr/>
          <p:nvPr/>
        </p:nvSpPr>
        <p:spPr>
          <a:xfrm>
            <a:off x="505776" y="1143000"/>
            <a:ext cx="8257224" cy="1200329"/>
          </a:xfrm>
          <a:prstGeom prst="rect">
            <a:avLst/>
          </a:prstGeom>
        </p:spPr>
        <p:txBody>
          <a:bodyPr wrap="square">
            <a:spAutoFit/>
          </a:bodyPr>
          <a:lstStyle/>
          <a:p>
            <a:pPr algn="just"/>
            <a:r>
              <a:rPr lang="en-US" sz="2400" b="1" kern="0">
                <a:latin typeface="Cambria" panose="02040503050406030204" pitchFamily="18" charset="0"/>
              </a:rPr>
              <a:t>FolderBrowserDialog</a:t>
            </a:r>
            <a:r>
              <a:rPr lang="en-US" sz="2400" b="1" kern="0">
                <a:solidFill>
                  <a:srgbClr val="002060"/>
                </a:solidFill>
                <a:latin typeface="Cambria" panose="02040503050406030204" pitchFamily="18" charset="0"/>
              </a:rPr>
              <a:t> </a:t>
            </a:r>
            <a:r>
              <a:rPr lang="en-US" sz="2400">
                <a:latin typeface="Cambria" panose="02040503050406030204" pitchFamily="18" charset="0"/>
                <a:ea typeface="Calibri" panose="020F0502020204030204" pitchFamily="34" charset="0"/>
              </a:rPr>
              <a:t>là cửa sổ có sẵn của C# dùng để truy suất/ quản lý cây thư mục trong hệ thống máy tính</a:t>
            </a:r>
          </a:p>
          <a:p>
            <a:pPr algn="just"/>
            <a:r>
              <a:rPr lang="en-US" sz="2400">
                <a:latin typeface="Cambria" panose="02040503050406030204" pitchFamily="18" charset="0"/>
              </a:rPr>
              <a:t>Có thể kéo thả trực tiếp từ Toolbox hoặc tạo trong coding</a:t>
            </a:r>
          </a:p>
        </p:txBody>
      </p:sp>
      <p:pic>
        <p:nvPicPr>
          <p:cNvPr id="9" name="Picture 8"/>
          <p:cNvPicPr>
            <a:picLocks noChangeAspect="1"/>
          </p:cNvPicPr>
          <p:nvPr/>
        </p:nvPicPr>
        <p:blipFill>
          <a:blip r:embed="rId2"/>
          <a:stretch>
            <a:fillRect/>
          </a:stretch>
        </p:blipFill>
        <p:spPr>
          <a:xfrm>
            <a:off x="2971800" y="2419529"/>
            <a:ext cx="3200400" cy="3200400"/>
          </a:xfrm>
          <a:prstGeom prst="rect">
            <a:avLst/>
          </a:prstGeom>
        </p:spPr>
      </p:pic>
      <p:sp>
        <p:nvSpPr>
          <p:cNvPr id="10" name="Rectangle 9"/>
          <p:cNvSpPr/>
          <p:nvPr/>
        </p:nvSpPr>
        <p:spPr>
          <a:xfrm>
            <a:off x="2829876" y="5619929"/>
            <a:ext cx="3609024" cy="830997"/>
          </a:xfrm>
          <a:prstGeom prst="rect">
            <a:avLst/>
          </a:prstGeom>
        </p:spPr>
        <p:txBody>
          <a:bodyPr wrap="square">
            <a:spAutoFit/>
          </a:bodyPr>
          <a:lstStyle/>
          <a:p>
            <a:pPr algn="just"/>
            <a:r>
              <a:rPr lang="en-US" sz="2400">
                <a:solidFill>
                  <a:prstClr val="black"/>
                </a:solidFill>
                <a:latin typeface="Cambria" panose="02040503050406030204" pitchFamily="18" charset="0"/>
              </a:rPr>
              <a:t>Phương thức </a:t>
            </a:r>
            <a:r>
              <a:rPr lang="en-US" sz="2400">
                <a:solidFill>
                  <a:srgbClr val="FF0000"/>
                </a:solidFill>
                <a:latin typeface="Cambria" panose="02040503050406030204" pitchFamily="18" charset="0"/>
              </a:rPr>
              <a:t>ShowDialog</a:t>
            </a:r>
            <a:r>
              <a:rPr lang="en-US" sz="2400">
                <a:solidFill>
                  <a:prstClr val="black"/>
                </a:solidFill>
                <a:latin typeface="Cambria" panose="02040503050406030204" pitchFamily="18" charset="0"/>
              </a:rPr>
              <a:t> dùng để hiển thị cửa sổ</a:t>
            </a:r>
            <a:endParaRPr lang="en-US" sz="2400">
              <a:latin typeface="Cambria" panose="02040503050406030204" pitchFamily="18" charset="0"/>
            </a:endParaRPr>
          </a:p>
        </p:txBody>
      </p:sp>
    </p:spTree>
    <p:extLst>
      <p:ext uri="{BB962C8B-B14F-4D97-AF65-F5344CB8AC3E}">
        <p14:creationId xmlns:p14="http://schemas.microsoft.com/office/powerpoint/2010/main" val="23090556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Component Timer</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Rectangle 7"/>
          <p:cNvSpPr/>
          <p:nvPr/>
        </p:nvSpPr>
        <p:spPr>
          <a:xfrm>
            <a:off x="505776" y="1143000"/>
            <a:ext cx="8257224" cy="1569660"/>
          </a:xfrm>
          <a:prstGeom prst="rect">
            <a:avLst/>
          </a:prstGeom>
        </p:spPr>
        <p:txBody>
          <a:bodyPr wrap="square">
            <a:spAutoFit/>
          </a:bodyPr>
          <a:lstStyle/>
          <a:p>
            <a:pPr algn="just"/>
            <a:r>
              <a:rPr lang="en-US" sz="2400" kern="0">
                <a:latin typeface="Cambria" panose="02040503050406030204" pitchFamily="18" charset="0"/>
              </a:rPr>
              <a:t>Timer là một component cho phép phần mềm xử lý công việc theo định giờ (hay chu kỳ) nào đó.</a:t>
            </a:r>
          </a:p>
          <a:p>
            <a:pPr algn="just"/>
            <a:r>
              <a:rPr lang="en-US" sz="2400" kern="0">
                <a:latin typeface="Cambria" panose="02040503050406030204" pitchFamily="18" charset="0"/>
              </a:rPr>
              <a:t>Ví dụ: Cứ 5 phút tự động gửi email một lần, cứ 1 giây thay đổi vị trí tương đối của cửa sổ trên màn hình desktop một lần.</a:t>
            </a:r>
            <a:endParaRPr lang="en-US" sz="2400">
              <a:latin typeface="Cambria" panose="02040503050406030204" pitchFamily="18" charset="0"/>
            </a:endParaRPr>
          </a:p>
        </p:txBody>
      </p:sp>
      <p:sp>
        <p:nvSpPr>
          <p:cNvPr id="9" name="Rectangle 8"/>
          <p:cNvSpPr/>
          <p:nvPr/>
        </p:nvSpPr>
        <p:spPr>
          <a:xfrm>
            <a:off x="474772" y="2788860"/>
            <a:ext cx="8283679" cy="3933384"/>
          </a:xfrm>
          <a:prstGeom prst="rect">
            <a:avLst/>
          </a:prstGeom>
        </p:spPr>
        <p:txBody>
          <a:bodyPr wrap="square">
            <a:spAutoFit/>
          </a:bodyPr>
          <a:lstStyle/>
          <a:p>
            <a:pPr marL="342900" lvl="0" indent="-342900" fontAlgn="base">
              <a:spcBef>
                <a:spcPct val="20000"/>
              </a:spcBef>
              <a:spcAft>
                <a:spcPct val="0"/>
              </a:spcAft>
              <a:buClr>
                <a:srgbClr val="3DC5C5"/>
              </a:buClr>
              <a:buFont typeface="Wingdings" pitchFamily="2" charset="2"/>
              <a:buChar char="v"/>
            </a:pPr>
            <a:r>
              <a:rPr lang="en-US" sz="2400" kern="0">
                <a:solidFill>
                  <a:srgbClr val="2045AE"/>
                </a:solidFill>
                <a:latin typeface="Cambria" panose="02040503050406030204" pitchFamily="18" charset="0"/>
              </a:rPr>
              <a:t>Thuộc tính</a:t>
            </a:r>
          </a:p>
          <a:p>
            <a:pPr marL="742950" lvl="1" indent="-285750" fontAlgn="base">
              <a:spcBef>
                <a:spcPct val="20000"/>
              </a:spcBef>
              <a:spcAft>
                <a:spcPct val="0"/>
              </a:spcAft>
              <a:buClr>
                <a:srgbClr val="2045AE"/>
              </a:buClr>
              <a:buFont typeface="Wingdings" pitchFamily="2" charset="2"/>
              <a:buChar char="§"/>
            </a:pPr>
            <a:r>
              <a:rPr lang="en-US" sz="2400" kern="0">
                <a:solidFill>
                  <a:srgbClr val="000066"/>
                </a:solidFill>
                <a:latin typeface="Cambria" panose="02040503050406030204" pitchFamily="18" charset="0"/>
              </a:rPr>
              <a:t>Interval: khoảng thời gian thực hiện công việc (tính bằng mili giây = 1/1000 giây)</a:t>
            </a:r>
          </a:p>
          <a:p>
            <a:pPr marL="342900" lvl="0" indent="-342900" fontAlgn="base">
              <a:spcBef>
                <a:spcPct val="20000"/>
              </a:spcBef>
              <a:spcAft>
                <a:spcPct val="0"/>
              </a:spcAft>
              <a:buClr>
                <a:srgbClr val="3DC5C5"/>
              </a:buClr>
              <a:buFont typeface="Wingdings" pitchFamily="2" charset="2"/>
              <a:buChar char="v"/>
            </a:pPr>
            <a:r>
              <a:rPr lang="en-US" sz="2400" kern="0">
                <a:solidFill>
                  <a:srgbClr val="2045AE"/>
                </a:solidFill>
                <a:latin typeface="Cambria" panose="02040503050406030204" pitchFamily="18" charset="0"/>
              </a:rPr>
              <a:t>Sự kiện</a:t>
            </a:r>
          </a:p>
          <a:p>
            <a:pPr marL="800100" lvl="1" indent="-342900" fontAlgn="base">
              <a:spcBef>
                <a:spcPct val="20000"/>
              </a:spcBef>
              <a:spcAft>
                <a:spcPct val="0"/>
              </a:spcAft>
              <a:buClr>
                <a:srgbClr val="3DC5C5"/>
              </a:buClr>
              <a:buFont typeface="Wingdings" panose="05000000000000000000" pitchFamily="2" charset="2"/>
              <a:buChar char="§"/>
            </a:pPr>
            <a:r>
              <a:rPr lang="en-US" sz="2400" kern="0">
                <a:solidFill>
                  <a:srgbClr val="000066"/>
                </a:solidFill>
                <a:latin typeface="Cambria" panose="02040503050406030204" pitchFamily="18" charset="0"/>
              </a:rPr>
              <a:t>Tick – xảy ra khi khoảng thời gian bắt đầu</a:t>
            </a:r>
          </a:p>
          <a:p>
            <a:pPr marL="342900" lvl="0" indent="-342900" fontAlgn="base">
              <a:spcBef>
                <a:spcPct val="20000"/>
              </a:spcBef>
              <a:spcAft>
                <a:spcPct val="0"/>
              </a:spcAft>
              <a:buClr>
                <a:srgbClr val="3DC5C5"/>
              </a:buClr>
              <a:buFont typeface="Wingdings" pitchFamily="2" charset="2"/>
              <a:buChar char="v"/>
            </a:pPr>
            <a:r>
              <a:rPr lang="en-US" sz="2400" kern="0">
                <a:solidFill>
                  <a:srgbClr val="2045AE"/>
                </a:solidFill>
                <a:latin typeface="Cambria" panose="02040503050406030204" pitchFamily="18" charset="0"/>
              </a:rPr>
              <a:t>Phương thức</a:t>
            </a:r>
          </a:p>
          <a:p>
            <a:pPr marL="800100" lvl="1" indent="-342900" fontAlgn="base">
              <a:spcBef>
                <a:spcPct val="20000"/>
              </a:spcBef>
              <a:spcAft>
                <a:spcPct val="0"/>
              </a:spcAft>
              <a:buClr>
                <a:srgbClr val="3DC5C5"/>
              </a:buClr>
              <a:buFont typeface="Wingdings" panose="05000000000000000000" pitchFamily="2" charset="2"/>
              <a:buChar char="§"/>
            </a:pPr>
            <a:r>
              <a:rPr lang="en-US" sz="2400" kern="0">
                <a:solidFill>
                  <a:srgbClr val="000066"/>
                </a:solidFill>
                <a:latin typeface="Cambria" panose="02040503050406030204" pitchFamily="18" charset="0"/>
              </a:rPr>
              <a:t>Start – Kích hoạt timer</a:t>
            </a:r>
          </a:p>
          <a:p>
            <a:pPr marL="800100" lvl="1" indent="-342900" fontAlgn="base">
              <a:spcBef>
                <a:spcPct val="20000"/>
              </a:spcBef>
              <a:spcAft>
                <a:spcPct val="0"/>
              </a:spcAft>
              <a:buClr>
                <a:srgbClr val="3DC5C5"/>
              </a:buClr>
              <a:buFont typeface="Wingdings" panose="05000000000000000000" pitchFamily="2" charset="2"/>
              <a:buChar char="§"/>
            </a:pPr>
            <a:r>
              <a:rPr lang="en-US" sz="2400" kern="0">
                <a:solidFill>
                  <a:srgbClr val="000066"/>
                </a:solidFill>
                <a:latin typeface="Cambria" panose="02040503050406030204" pitchFamily="18" charset="0"/>
              </a:rPr>
              <a:t>Stop – ngừng timer</a:t>
            </a:r>
          </a:p>
          <a:p>
            <a:pPr marL="342900" lvl="0" indent="-342900" fontAlgn="base">
              <a:spcBef>
                <a:spcPct val="20000"/>
              </a:spcBef>
              <a:spcAft>
                <a:spcPct val="0"/>
              </a:spcAft>
              <a:buClr>
                <a:srgbClr val="3DC5C5"/>
              </a:buClr>
              <a:buFont typeface="Wingdings" pitchFamily="2" charset="2"/>
              <a:buChar char="v"/>
            </a:pPr>
            <a:endParaRPr lang="en-US" sz="2400" kern="0">
              <a:solidFill>
                <a:srgbClr val="2045AE"/>
              </a:solidFill>
              <a:latin typeface="Cambria" panose="02040503050406030204" pitchFamily="18" charset="0"/>
            </a:endParaRPr>
          </a:p>
        </p:txBody>
      </p:sp>
    </p:spTree>
    <p:extLst>
      <p:ext uri="{BB962C8B-B14F-4D97-AF65-F5344CB8AC3E}">
        <p14:creationId xmlns:p14="http://schemas.microsoft.com/office/powerpoint/2010/main" val="4094652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553200" cy="508000"/>
            <a:chOff x="789624" y="1191463"/>
            <a:chExt cx="6553200" cy="508000"/>
          </a:xfrm>
        </p:grpSpPr>
        <p:sp>
          <p:nvSpPr>
            <p:cNvPr id="3" name="AutoShape 52"/>
            <p:cNvSpPr>
              <a:spLocks noChangeArrowheads="1"/>
            </p:cNvSpPr>
            <p:nvPr/>
          </p:nvSpPr>
          <p:spPr bwMode="gray">
            <a:xfrm>
              <a:off x="990600" y="1191463"/>
              <a:ext cx="6352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fontAlgn="base">
                <a:spcBef>
                  <a:spcPct val="20000"/>
                </a:spcBef>
                <a:spcAft>
                  <a:spcPct val="0"/>
                </a:spcAft>
                <a:buClr>
                  <a:srgbClr val="3DC5C5"/>
                </a:buClr>
              </a:pPr>
              <a:r>
                <a:rPr lang="en-US" sz="2400" b="1" kern="0" dirty="0" err="1">
                  <a:solidFill>
                    <a:srgbClr val="002060"/>
                  </a:solidFill>
                  <a:latin typeface="Cambria" panose="02040503050406030204" pitchFamily="18" charset="0"/>
                </a:rPr>
                <a:t>Tạo</a:t>
              </a:r>
              <a:r>
                <a:rPr lang="en-US" sz="2400" b="1" kern="0" dirty="0">
                  <a:solidFill>
                    <a:srgbClr val="002060"/>
                  </a:solidFill>
                  <a:latin typeface="Cambria" panose="02040503050406030204" pitchFamily="18" charset="0"/>
                </a:rPr>
                <a:t> control </a:t>
              </a:r>
              <a:r>
                <a:rPr lang="en-US" sz="2400" b="1" kern="0" dirty="0" err="1">
                  <a:solidFill>
                    <a:srgbClr val="002060"/>
                  </a:solidFill>
                  <a:latin typeface="Cambria" panose="02040503050406030204" pitchFamily="18" charset="0"/>
                </a:rPr>
                <a:t>và</a:t>
              </a:r>
              <a:r>
                <a:rPr lang="en-US" sz="2400" b="1" kern="0" dirty="0">
                  <a:solidFill>
                    <a:srgbClr val="002060"/>
                  </a:solidFill>
                  <a:latin typeface="Cambria" panose="02040503050406030204" pitchFamily="18" charset="0"/>
                </a:rPr>
                <a:t> </a:t>
              </a:r>
              <a:r>
                <a:rPr lang="en-US" sz="2400" b="1" kern="0" dirty="0" err="1">
                  <a:solidFill>
                    <a:srgbClr val="002060"/>
                  </a:solidFill>
                  <a:latin typeface="Cambria" panose="02040503050406030204" pitchFamily="18" charset="0"/>
                </a:rPr>
                <a:t>gán</a:t>
              </a:r>
              <a:r>
                <a:rPr lang="en-US" sz="2400" b="1" kern="0" dirty="0">
                  <a:solidFill>
                    <a:srgbClr val="002060"/>
                  </a:solidFill>
                  <a:latin typeface="Cambria" panose="02040503050406030204" pitchFamily="18" charset="0"/>
                </a:rPr>
                <a:t> </a:t>
              </a:r>
              <a:r>
                <a:rPr lang="en-US" sz="2400" b="1" kern="0" dirty="0" err="1">
                  <a:solidFill>
                    <a:srgbClr val="002060"/>
                  </a:solidFill>
                  <a:latin typeface="Cambria" panose="02040503050406030204" pitchFamily="18" charset="0"/>
                </a:rPr>
                <a:t>sự</a:t>
              </a:r>
              <a:r>
                <a:rPr lang="en-US" sz="2400" b="1" kern="0" dirty="0">
                  <a:solidFill>
                    <a:srgbClr val="002060"/>
                  </a:solidFill>
                  <a:latin typeface="Cambria" panose="02040503050406030204" pitchFamily="18" charset="0"/>
                </a:rPr>
                <a:t> </a:t>
              </a:r>
              <a:r>
                <a:rPr lang="en-US" sz="2400" b="1" kern="0" dirty="0" err="1">
                  <a:solidFill>
                    <a:srgbClr val="002060"/>
                  </a:solidFill>
                  <a:latin typeface="Cambria" panose="02040503050406030204" pitchFamily="18" charset="0"/>
                </a:rPr>
                <a:t>kiện</a:t>
              </a:r>
              <a:r>
                <a:rPr lang="en-US" sz="2400" b="1" kern="0" dirty="0">
                  <a:solidFill>
                    <a:srgbClr val="002060"/>
                  </a:solidFill>
                  <a:latin typeface="Cambria" panose="02040503050406030204" pitchFamily="18" charset="0"/>
                </a:rPr>
                <a:t> </a:t>
              </a:r>
              <a:r>
                <a:rPr lang="en-US" sz="2400" b="1" kern="0" dirty="0" err="1">
                  <a:solidFill>
                    <a:srgbClr val="002060"/>
                  </a:solidFill>
                  <a:latin typeface="Cambria" panose="02040503050406030204" pitchFamily="18" charset="0"/>
                </a:rPr>
                <a:t>lúc</a:t>
              </a:r>
              <a:r>
                <a:rPr lang="en-US" sz="2400" b="1" kern="0" dirty="0">
                  <a:solidFill>
                    <a:srgbClr val="002060"/>
                  </a:solidFill>
                  <a:latin typeface="Cambria" panose="02040503050406030204" pitchFamily="18" charset="0"/>
                </a:rPr>
                <a:t> Runtime</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12" name="Rectangle 11"/>
          <p:cNvSpPr/>
          <p:nvPr/>
        </p:nvSpPr>
        <p:spPr>
          <a:xfrm>
            <a:off x="505776" y="1143000"/>
            <a:ext cx="8257224" cy="4154984"/>
          </a:xfrm>
          <a:prstGeom prst="rect">
            <a:avLst/>
          </a:prstGeom>
        </p:spPr>
        <p:txBody>
          <a:bodyPr wrap="square">
            <a:spAutoFit/>
          </a:bodyPr>
          <a:lstStyle/>
          <a:p>
            <a:pPr algn="just"/>
            <a:r>
              <a:rPr lang="en-US" sz="2400" kern="0" dirty="0" err="1">
                <a:latin typeface="Cambria" panose="02040503050406030204" pitchFamily="18" charset="0"/>
              </a:rPr>
              <a:t>Trong</a:t>
            </a:r>
            <a:r>
              <a:rPr lang="en-US" sz="2400" kern="0" dirty="0">
                <a:latin typeface="Cambria" panose="02040503050406030204" pitchFamily="18" charset="0"/>
              </a:rPr>
              <a:t> </a:t>
            </a:r>
            <a:r>
              <a:rPr lang="en-US" sz="2400" kern="0" dirty="0" err="1">
                <a:latin typeface="Cambria" panose="02040503050406030204" pitchFamily="18" charset="0"/>
              </a:rPr>
              <a:t>thực</a:t>
            </a:r>
            <a:r>
              <a:rPr lang="en-US" sz="2400" kern="0" dirty="0">
                <a:latin typeface="Cambria" panose="02040503050406030204" pitchFamily="18" charset="0"/>
              </a:rPr>
              <a:t> </a:t>
            </a:r>
            <a:r>
              <a:rPr lang="en-US" sz="2400" kern="0" dirty="0" err="1">
                <a:latin typeface="Cambria" panose="02040503050406030204" pitchFamily="18" charset="0"/>
              </a:rPr>
              <a:t>tế</a:t>
            </a:r>
            <a:r>
              <a:rPr lang="en-US" sz="2400" kern="0" dirty="0">
                <a:latin typeface="Cambria" panose="02040503050406030204" pitchFamily="18" charset="0"/>
              </a:rPr>
              <a:t> </a:t>
            </a:r>
            <a:r>
              <a:rPr lang="en-US" sz="2400" kern="0" dirty="0" err="1">
                <a:latin typeface="Cambria" panose="02040503050406030204" pitchFamily="18" charset="0"/>
              </a:rPr>
              <a:t>viết</a:t>
            </a:r>
            <a:r>
              <a:rPr lang="en-US" sz="2400" kern="0" dirty="0">
                <a:latin typeface="Cambria" panose="02040503050406030204" pitchFamily="18" charset="0"/>
              </a:rPr>
              <a:t> </a:t>
            </a:r>
            <a:r>
              <a:rPr lang="en-US" sz="2400" kern="0" dirty="0" err="1">
                <a:latin typeface="Cambria" panose="02040503050406030204" pitchFamily="18" charset="0"/>
              </a:rPr>
              <a:t>dự</a:t>
            </a:r>
            <a:r>
              <a:rPr lang="en-US" sz="2400" kern="0" dirty="0">
                <a:latin typeface="Cambria" panose="02040503050406030204" pitchFamily="18" charset="0"/>
              </a:rPr>
              <a:t> </a:t>
            </a:r>
            <a:r>
              <a:rPr lang="en-US" sz="2400" kern="0" dirty="0" err="1">
                <a:latin typeface="Cambria" panose="02040503050406030204" pitchFamily="18" charset="0"/>
              </a:rPr>
              <a:t>án</a:t>
            </a:r>
            <a:r>
              <a:rPr lang="en-US" sz="2400" kern="0" dirty="0">
                <a:latin typeface="Cambria" panose="02040503050406030204" pitchFamily="18" charset="0"/>
              </a:rPr>
              <a:t> </a:t>
            </a:r>
            <a:r>
              <a:rPr lang="en-US" sz="2400" kern="0" dirty="0" err="1">
                <a:latin typeface="Cambria" panose="02040503050406030204" pitchFamily="18" charset="0"/>
              </a:rPr>
              <a:t>phần</a:t>
            </a:r>
            <a:r>
              <a:rPr lang="en-US" sz="2400" kern="0" dirty="0">
                <a:latin typeface="Cambria" panose="02040503050406030204" pitchFamily="18" charset="0"/>
              </a:rPr>
              <a:t> </a:t>
            </a:r>
            <a:r>
              <a:rPr lang="en-US" sz="2400" kern="0" dirty="0" err="1">
                <a:latin typeface="Cambria" panose="02040503050406030204" pitchFamily="18" charset="0"/>
              </a:rPr>
              <a:t>mềm</a:t>
            </a:r>
            <a:r>
              <a:rPr lang="en-US" sz="2400" kern="0" dirty="0">
                <a:latin typeface="Cambria" panose="02040503050406030204" pitchFamily="18" charset="0"/>
              </a:rPr>
              <a:t>, </a:t>
            </a:r>
            <a:r>
              <a:rPr lang="en-US" sz="2400" kern="0" dirty="0" err="1">
                <a:latin typeface="Cambria" panose="02040503050406030204" pitchFamily="18" charset="0"/>
              </a:rPr>
              <a:t>không</a:t>
            </a:r>
            <a:r>
              <a:rPr lang="en-US" sz="2400" kern="0" dirty="0">
                <a:latin typeface="Cambria" panose="02040503050406030204" pitchFamily="18" charset="0"/>
              </a:rPr>
              <a:t> </a:t>
            </a:r>
            <a:r>
              <a:rPr lang="en-US" sz="2400" kern="0" dirty="0" err="1">
                <a:latin typeface="Cambria" panose="02040503050406030204" pitchFamily="18" charset="0"/>
              </a:rPr>
              <a:t>phải</a:t>
            </a:r>
            <a:r>
              <a:rPr lang="en-US" sz="2400" kern="0" dirty="0">
                <a:latin typeface="Cambria" panose="02040503050406030204" pitchFamily="18" charset="0"/>
              </a:rPr>
              <a:t> </a:t>
            </a:r>
            <a:r>
              <a:rPr lang="en-US" sz="2400" kern="0" dirty="0" err="1">
                <a:latin typeface="Cambria" panose="02040503050406030204" pitchFamily="18" charset="0"/>
              </a:rPr>
              <a:t>lúc</a:t>
            </a:r>
            <a:r>
              <a:rPr lang="en-US" sz="2400" kern="0" dirty="0">
                <a:latin typeface="Cambria" panose="02040503050406030204" pitchFamily="18" charset="0"/>
              </a:rPr>
              <a:t> </a:t>
            </a:r>
            <a:r>
              <a:rPr lang="en-US" sz="2400" kern="0" dirty="0" err="1">
                <a:latin typeface="Cambria" panose="02040503050406030204" pitchFamily="18" charset="0"/>
              </a:rPr>
              <a:t>nào</a:t>
            </a:r>
            <a:r>
              <a:rPr lang="en-US" sz="2400" kern="0" dirty="0">
                <a:latin typeface="Cambria" panose="02040503050406030204" pitchFamily="18" charset="0"/>
              </a:rPr>
              <a:t> </a:t>
            </a:r>
            <a:r>
              <a:rPr lang="en-US" sz="2400" kern="0" dirty="0" err="1">
                <a:latin typeface="Cambria" panose="02040503050406030204" pitchFamily="18" charset="0"/>
              </a:rPr>
              <a:t>cũng</a:t>
            </a:r>
            <a:r>
              <a:rPr lang="en-US" sz="2400" kern="0" dirty="0">
                <a:latin typeface="Cambria" panose="02040503050406030204" pitchFamily="18" charset="0"/>
              </a:rPr>
              <a:t> </a:t>
            </a:r>
            <a:r>
              <a:rPr lang="en-US" sz="2400" kern="0" dirty="0" err="1">
                <a:latin typeface="Cambria" panose="02040503050406030204" pitchFamily="18" charset="0"/>
              </a:rPr>
              <a:t>kéo</a:t>
            </a:r>
            <a:r>
              <a:rPr lang="en-US" sz="2400" kern="0" dirty="0">
                <a:latin typeface="Cambria" panose="02040503050406030204" pitchFamily="18" charset="0"/>
              </a:rPr>
              <a:t> </a:t>
            </a:r>
            <a:r>
              <a:rPr lang="en-US" sz="2400" kern="0" dirty="0" err="1">
                <a:latin typeface="Cambria" panose="02040503050406030204" pitchFamily="18" charset="0"/>
              </a:rPr>
              <a:t>thả</a:t>
            </a:r>
            <a:r>
              <a:rPr lang="en-US" sz="2400" kern="0" dirty="0">
                <a:latin typeface="Cambria" panose="02040503050406030204" pitchFamily="18" charset="0"/>
              </a:rPr>
              <a:t> control </a:t>
            </a:r>
            <a:r>
              <a:rPr lang="en-US" sz="2400" kern="0" dirty="0" err="1">
                <a:latin typeface="Cambria" panose="02040503050406030204" pitchFamily="18" charset="0"/>
              </a:rPr>
              <a:t>vào</a:t>
            </a:r>
            <a:r>
              <a:rPr lang="en-US" sz="2400" kern="0" dirty="0">
                <a:latin typeface="Cambria" panose="02040503050406030204" pitchFamily="18" charset="0"/>
              </a:rPr>
              <a:t> </a:t>
            </a:r>
            <a:r>
              <a:rPr lang="en-US" sz="2400" kern="0" dirty="0" err="1">
                <a:latin typeface="Cambria" panose="02040503050406030204" pitchFamily="18" charset="0"/>
              </a:rPr>
              <a:t>giao</a:t>
            </a:r>
            <a:r>
              <a:rPr lang="en-US" sz="2400" kern="0" dirty="0">
                <a:latin typeface="Cambria" panose="02040503050406030204" pitchFamily="18" charset="0"/>
              </a:rPr>
              <a:t> </a:t>
            </a:r>
            <a:r>
              <a:rPr lang="en-US" sz="2400" kern="0" dirty="0" err="1">
                <a:latin typeface="Cambria" panose="02040503050406030204" pitchFamily="18" charset="0"/>
              </a:rPr>
              <a:t>diện</a:t>
            </a:r>
            <a:r>
              <a:rPr lang="en-US" sz="2400" kern="0" dirty="0">
                <a:latin typeface="Cambria" panose="02040503050406030204" pitchFamily="18" charset="0"/>
              </a:rPr>
              <a:t> </a:t>
            </a:r>
            <a:r>
              <a:rPr lang="en-US" sz="2400" kern="0" dirty="0" err="1">
                <a:latin typeface="Cambria" panose="02040503050406030204" pitchFamily="18" charset="0"/>
              </a:rPr>
              <a:t>được</a:t>
            </a:r>
            <a:r>
              <a:rPr lang="en-US" sz="2400" kern="0" dirty="0">
                <a:latin typeface="Cambria" panose="02040503050406030204" pitchFamily="18" charset="0"/>
              </a:rPr>
              <a:t>. </a:t>
            </a:r>
            <a:r>
              <a:rPr lang="en-US" sz="2400" kern="0" dirty="0" err="1">
                <a:latin typeface="Cambria" panose="02040503050406030204" pitchFamily="18" charset="0"/>
              </a:rPr>
              <a:t>Mà</a:t>
            </a:r>
            <a:r>
              <a:rPr lang="en-US" sz="2400" kern="0" dirty="0">
                <a:latin typeface="Cambria" panose="02040503050406030204" pitchFamily="18" charset="0"/>
              </a:rPr>
              <a:t> </a:t>
            </a:r>
            <a:r>
              <a:rPr lang="en-US" sz="2400" kern="0" dirty="0" err="1">
                <a:latin typeface="Cambria" panose="02040503050406030204" pitchFamily="18" charset="0"/>
              </a:rPr>
              <a:t>trong</a:t>
            </a:r>
            <a:r>
              <a:rPr lang="en-US" sz="2400" kern="0" dirty="0">
                <a:latin typeface="Cambria" panose="02040503050406030204" pitchFamily="18" charset="0"/>
              </a:rPr>
              <a:t> </a:t>
            </a:r>
            <a:r>
              <a:rPr lang="en-US" sz="2400" kern="0" dirty="0" err="1">
                <a:latin typeface="Cambria" panose="02040503050406030204" pitchFamily="18" charset="0"/>
              </a:rPr>
              <a:t>quá</a:t>
            </a:r>
            <a:r>
              <a:rPr lang="en-US" sz="2400" kern="0" dirty="0">
                <a:latin typeface="Cambria" panose="02040503050406030204" pitchFamily="18" charset="0"/>
              </a:rPr>
              <a:t> </a:t>
            </a:r>
            <a:r>
              <a:rPr lang="en-US" sz="2400" kern="0" dirty="0" err="1">
                <a:latin typeface="Cambria" panose="02040503050406030204" pitchFamily="18" charset="0"/>
              </a:rPr>
              <a:t>trình</a:t>
            </a:r>
            <a:r>
              <a:rPr lang="en-US" sz="2400" kern="0" dirty="0">
                <a:latin typeface="Cambria" panose="02040503050406030204" pitchFamily="18" charset="0"/>
              </a:rPr>
              <a:t> </a:t>
            </a:r>
            <a:r>
              <a:rPr lang="en-US" sz="2400" kern="0" dirty="0" err="1">
                <a:latin typeface="Cambria" panose="02040503050406030204" pitchFamily="18" charset="0"/>
              </a:rPr>
              <a:t>thao</a:t>
            </a:r>
            <a:r>
              <a:rPr lang="en-US" sz="2400" kern="0" dirty="0">
                <a:latin typeface="Cambria" panose="02040503050406030204" pitchFamily="18" charset="0"/>
              </a:rPr>
              <a:t> </a:t>
            </a:r>
            <a:r>
              <a:rPr lang="en-US" sz="2400" kern="0" dirty="0" err="1">
                <a:latin typeface="Cambria" panose="02040503050406030204" pitchFamily="18" charset="0"/>
              </a:rPr>
              <a:t>tác</a:t>
            </a:r>
            <a:r>
              <a:rPr lang="en-US" sz="2400" kern="0" dirty="0">
                <a:latin typeface="Cambria" panose="02040503050406030204" pitchFamily="18" charset="0"/>
              </a:rPr>
              <a:t> </a:t>
            </a:r>
            <a:r>
              <a:rPr lang="en-US" sz="2400" kern="0" dirty="0" err="1">
                <a:latin typeface="Cambria" panose="02040503050406030204" pitchFamily="18" charset="0"/>
              </a:rPr>
              <a:t>phần</a:t>
            </a:r>
            <a:r>
              <a:rPr lang="en-US" sz="2400" kern="0" dirty="0">
                <a:latin typeface="Cambria" panose="02040503050406030204" pitchFamily="18" charset="0"/>
              </a:rPr>
              <a:t> </a:t>
            </a:r>
            <a:r>
              <a:rPr lang="en-US" sz="2400" kern="0" dirty="0" err="1">
                <a:latin typeface="Cambria" panose="02040503050406030204" pitchFamily="18" charset="0"/>
              </a:rPr>
              <a:t>mềm</a:t>
            </a:r>
            <a:r>
              <a:rPr lang="en-US" sz="2400" kern="0" dirty="0">
                <a:latin typeface="Cambria" panose="02040503050406030204" pitchFamily="18" charset="0"/>
              </a:rPr>
              <a:t> </a:t>
            </a:r>
            <a:r>
              <a:rPr lang="en-US" sz="2400" kern="0" dirty="0" err="1">
                <a:latin typeface="Cambria" panose="02040503050406030204" pitchFamily="18" charset="0"/>
              </a:rPr>
              <a:t>thì</a:t>
            </a:r>
            <a:r>
              <a:rPr lang="en-US" sz="2400" kern="0" dirty="0">
                <a:latin typeface="Cambria" panose="02040503050406030204" pitchFamily="18" charset="0"/>
              </a:rPr>
              <a:t> </a:t>
            </a:r>
            <a:r>
              <a:rPr lang="en-US" sz="2400" kern="0" dirty="0" err="1">
                <a:latin typeface="Cambria" panose="02040503050406030204" pitchFamily="18" charset="0"/>
              </a:rPr>
              <a:t>các</a:t>
            </a:r>
            <a:r>
              <a:rPr lang="en-US" sz="2400" kern="0" dirty="0">
                <a:latin typeface="Cambria" panose="02040503050406030204" pitchFamily="18" charset="0"/>
              </a:rPr>
              <a:t> control </a:t>
            </a:r>
            <a:r>
              <a:rPr lang="en-US" sz="2400" kern="0" dirty="0" err="1">
                <a:latin typeface="Cambria" panose="02040503050406030204" pitchFamily="18" charset="0"/>
              </a:rPr>
              <a:t>này</a:t>
            </a:r>
            <a:r>
              <a:rPr lang="en-US" sz="2400" kern="0" dirty="0">
                <a:latin typeface="Cambria" panose="02040503050406030204" pitchFamily="18" charset="0"/>
              </a:rPr>
              <a:t> </a:t>
            </a:r>
            <a:r>
              <a:rPr lang="en-US" sz="2400" kern="0" dirty="0" err="1">
                <a:latin typeface="Cambria" panose="02040503050406030204" pitchFamily="18" charset="0"/>
              </a:rPr>
              <a:t>mới</a:t>
            </a:r>
            <a:r>
              <a:rPr lang="en-US" sz="2400" kern="0" dirty="0">
                <a:latin typeface="Cambria" panose="02040503050406030204" pitchFamily="18" charset="0"/>
              </a:rPr>
              <a:t> </a:t>
            </a:r>
            <a:r>
              <a:rPr lang="en-US" sz="2400" kern="0" dirty="0" err="1">
                <a:latin typeface="Cambria" panose="02040503050406030204" pitchFamily="18" charset="0"/>
              </a:rPr>
              <a:t>xuất</a:t>
            </a:r>
            <a:r>
              <a:rPr lang="en-US" sz="2400" kern="0" dirty="0">
                <a:latin typeface="Cambria" panose="02040503050406030204" pitchFamily="18" charset="0"/>
              </a:rPr>
              <a:t> </a:t>
            </a:r>
            <a:r>
              <a:rPr lang="en-US" sz="2400" kern="0" dirty="0" err="1">
                <a:latin typeface="Cambria" panose="02040503050406030204" pitchFamily="18" charset="0"/>
              </a:rPr>
              <a:t>hiện</a:t>
            </a:r>
            <a:r>
              <a:rPr lang="en-US" sz="2400" kern="0" dirty="0">
                <a:latin typeface="Cambria" panose="02040503050406030204" pitchFamily="18" charset="0"/>
              </a:rPr>
              <a:t>.</a:t>
            </a:r>
          </a:p>
          <a:p>
            <a:pPr algn="just"/>
            <a:r>
              <a:rPr lang="en-US" sz="2400" u="sng" kern="0" dirty="0" err="1">
                <a:latin typeface="Cambria" panose="02040503050406030204" pitchFamily="18" charset="0"/>
              </a:rPr>
              <a:t>Ví</a:t>
            </a:r>
            <a:r>
              <a:rPr lang="en-US" sz="2400" u="sng" kern="0" dirty="0">
                <a:latin typeface="Cambria" panose="02040503050406030204" pitchFamily="18" charset="0"/>
              </a:rPr>
              <a:t> </a:t>
            </a:r>
            <a:r>
              <a:rPr lang="en-US" sz="2400" u="sng" kern="0" dirty="0" err="1">
                <a:latin typeface="Cambria" panose="02040503050406030204" pitchFamily="18" charset="0"/>
              </a:rPr>
              <a:t>dụ</a:t>
            </a:r>
            <a:r>
              <a:rPr lang="en-US" sz="2400" u="sng" kern="0" dirty="0">
                <a:latin typeface="Cambria" panose="02040503050406030204" pitchFamily="18" charset="0"/>
              </a:rPr>
              <a:t>:</a:t>
            </a:r>
            <a:r>
              <a:rPr lang="en-US" sz="2400" kern="0" dirty="0">
                <a:latin typeface="Cambria" panose="02040503050406030204" pitchFamily="18" charset="0"/>
              </a:rPr>
              <a:t> </a:t>
            </a:r>
            <a:r>
              <a:rPr lang="en-US" sz="2400" kern="0" dirty="0" err="1">
                <a:latin typeface="Cambria" panose="02040503050406030204" pitchFamily="18" charset="0"/>
              </a:rPr>
              <a:t>Viết</a:t>
            </a:r>
            <a:r>
              <a:rPr lang="en-US" sz="2400" kern="0" dirty="0">
                <a:latin typeface="Cambria" panose="02040503050406030204" pitchFamily="18" charset="0"/>
              </a:rPr>
              <a:t> </a:t>
            </a:r>
            <a:r>
              <a:rPr lang="en-US" sz="2400" kern="0" dirty="0" err="1">
                <a:latin typeface="Cambria" panose="02040503050406030204" pitchFamily="18" charset="0"/>
              </a:rPr>
              <a:t>phần</a:t>
            </a:r>
            <a:r>
              <a:rPr lang="en-US" sz="2400" kern="0" dirty="0">
                <a:latin typeface="Cambria" panose="02040503050406030204" pitchFamily="18" charset="0"/>
              </a:rPr>
              <a:t> </a:t>
            </a:r>
            <a:r>
              <a:rPr lang="en-US" sz="2400" kern="0" dirty="0" err="1">
                <a:latin typeface="Cambria" panose="02040503050406030204" pitchFamily="18" charset="0"/>
              </a:rPr>
              <a:t>mềm</a:t>
            </a:r>
            <a:r>
              <a:rPr lang="en-US" sz="2400" kern="0" dirty="0">
                <a:latin typeface="Cambria" panose="02040503050406030204" pitchFamily="18" charset="0"/>
              </a:rPr>
              <a:t> </a:t>
            </a:r>
            <a:r>
              <a:rPr lang="en-US" sz="2400" kern="0" dirty="0" err="1">
                <a:latin typeface="Cambria" panose="02040503050406030204" pitchFamily="18" charset="0"/>
              </a:rPr>
              <a:t>quản</a:t>
            </a:r>
            <a:r>
              <a:rPr lang="en-US" sz="2400" kern="0" dirty="0">
                <a:latin typeface="Cambria" panose="02040503050406030204" pitchFamily="18" charset="0"/>
              </a:rPr>
              <a:t> </a:t>
            </a:r>
            <a:r>
              <a:rPr lang="en-US" sz="2400" kern="0" dirty="0" err="1">
                <a:latin typeface="Cambria" panose="02040503050406030204" pitchFamily="18" charset="0"/>
              </a:rPr>
              <a:t>lý</a:t>
            </a:r>
            <a:r>
              <a:rPr lang="en-US" sz="2400" kern="0" dirty="0">
                <a:latin typeface="Cambria" panose="02040503050406030204" pitchFamily="18" charset="0"/>
              </a:rPr>
              <a:t> </a:t>
            </a:r>
            <a:r>
              <a:rPr lang="en-US" sz="2400" kern="0" dirty="0" err="1">
                <a:latin typeface="Cambria" panose="02040503050406030204" pitchFamily="18" charset="0"/>
              </a:rPr>
              <a:t>bán</a:t>
            </a:r>
            <a:r>
              <a:rPr lang="en-US" sz="2400" kern="0" dirty="0">
                <a:latin typeface="Cambria" panose="02040503050406030204" pitchFamily="18" charset="0"/>
              </a:rPr>
              <a:t> </a:t>
            </a:r>
            <a:r>
              <a:rPr lang="en-US" sz="2400" kern="0" dirty="0" err="1">
                <a:latin typeface="Cambria" panose="02040503050406030204" pitchFamily="18" charset="0"/>
              </a:rPr>
              <a:t>hàng</a:t>
            </a:r>
            <a:r>
              <a:rPr lang="en-US" sz="2400" kern="0" dirty="0">
                <a:latin typeface="Cambria" panose="02040503050406030204" pitchFamily="18" charset="0"/>
              </a:rPr>
              <a:t> </a:t>
            </a:r>
            <a:r>
              <a:rPr lang="en-US" sz="2400" kern="0" dirty="0" err="1">
                <a:latin typeface="Cambria" panose="02040503050406030204" pitchFamily="18" charset="0"/>
              </a:rPr>
              <a:t>cho</a:t>
            </a:r>
            <a:r>
              <a:rPr lang="en-US" sz="2400" kern="0" dirty="0">
                <a:latin typeface="Cambria" panose="02040503050406030204" pitchFamily="18" charset="0"/>
              </a:rPr>
              <a:t> </a:t>
            </a:r>
            <a:r>
              <a:rPr lang="en-US" sz="2400" kern="0" dirty="0" err="1">
                <a:latin typeface="Cambria" panose="02040503050406030204" pitchFamily="18" charset="0"/>
              </a:rPr>
              <a:t>một</a:t>
            </a:r>
            <a:r>
              <a:rPr lang="en-US" sz="2400" kern="0" dirty="0">
                <a:latin typeface="Cambria" panose="02040503050406030204" pitchFamily="18" charset="0"/>
              </a:rPr>
              <a:t> </a:t>
            </a:r>
            <a:r>
              <a:rPr lang="en-US" sz="2400" kern="0" dirty="0" err="1">
                <a:latin typeface="Cambria" panose="02040503050406030204" pitchFamily="18" charset="0"/>
              </a:rPr>
              <a:t>quán</a:t>
            </a:r>
            <a:r>
              <a:rPr lang="en-US" sz="2400" kern="0" dirty="0">
                <a:latin typeface="Cambria" panose="02040503050406030204" pitchFamily="18" charset="0"/>
              </a:rPr>
              <a:t> </a:t>
            </a:r>
            <a:r>
              <a:rPr lang="en-US" sz="2400" kern="0" dirty="0" err="1">
                <a:latin typeface="Cambria" panose="02040503050406030204" pitchFamily="18" charset="0"/>
              </a:rPr>
              <a:t>Cà</a:t>
            </a:r>
            <a:r>
              <a:rPr lang="en-US" sz="2400" kern="0" dirty="0">
                <a:latin typeface="Cambria" panose="02040503050406030204" pitchFamily="18" charset="0"/>
              </a:rPr>
              <a:t> </a:t>
            </a:r>
            <a:r>
              <a:rPr lang="en-US" sz="2400" kern="0" dirty="0" err="1">
                <a:latin typeface="Cambria" panose="02040503050406030204" pitchFamily="18" charset="0"/>
              </a:rPr>
              <a:t>Phê</a:t>
            </a:r>
            <a:r>
              <a:rPr lang="en-US" sz="2400" kern="0" dirty="0">
                <a:latin typeface="Cambria" panose="02040503050406030204" pitchFamily="18" charset="0"/>
              </a:rPr>
              <a:t> (</a:t>
            </a:r>
            <a:r>
              <a:rPr lang="en-US" sz="2400" kern="0" dirty="0" err="1">
                <a:latin typeface="Cambria" panose="02040503050406030204" pitchFamily="18" charset="0"/>
              </a:rPr>
              <a:t>Mỗi</a:t>
            </a:r>
            <a:r>
              <a:rPr lang="en-US" sz="2400" kern="0" dirty="0">
                <a:latin typeface="Cambria" panose="02040503050406030204" pitchFamily="18" charset="0"/>
              </a:rPr>
              <a:t> </a:t>
            </a:r>
            <a:r>
              <a:rPr lang="en-US" sz="2400" kern="0" dirty="0" err="1">
                <a:latin typeface="Cambria" panose="02040503050406030204" pitchFamily="18" charset="0"/>
              </a:rPr>
              <a:t>quán</a:t>
            </a:r>
            <a:r>
              <a:rPr lang="en-US" sz="2400" kern="0" dirty="0">
                <a:latin typeface="Cambria" panose="02040503050406030204" pitchFamily="18" charset="0"/>
              </a:rPr>
              <a:t> </a:t>
            </a:r>
            <a:r>
              <a:rPr lang="en-US" sz="2400" kern="0" dirty="0" err="1">
                <a:latin typeface="Cambria" panose="02040503050406030204" pitchFamily="18" charset="0"/>
              </a:rPr>
              <a:t>có</a:t>
            </a:r>
            <a:r>
              <a:rPr lang="en-US" sz="2400" kern="0" dirty="0">
                <a:latin typeface="Cambria" panose="02040503050406030204" pitchFamily="18" charset="0"/>
              </a:rPr>
              <a:t> </a:t>
            </a:r>
            <a:r>
              <a:rPr lang="en-US" sz="2400" kern="0" dirty="0" err="1">
                <a:latin typeface="Cambria" panose="02040503050406030204" pitchFamily="18" charset="0"/>
              </a:rPr>
              <a:t>số</a:t>
            </a:r>
            <a:r>
              <a:rPr lang="en-US" sz="2400" kern="0" dirty="0">
                <a:latin typeface="Cambria" panose="02040503050406030204" pitchFamily="18" charset="0"/>
              </a:rPr>
              <a:t> </a:t>
            </a:r>
            <a:r>
              <a:rPr lang="en-US" sz="2400" kern="0" dirty="0" err="1">
                <a:latin typeface="Cambria" panose="02040503050406030204" pitchFamily="18" charset="0"/>
              </a:rPr>
              <a:t>lượng</a:t>
            </a:r>
            <a:r>
              <a:rPr lang="en-US" sz="2400" kern="0" dirty="0">
                <a:latin typeface="Cambria" panose="02040503050406030204" pitchFamily="18" charset="0"/>
              </a:rPr>
              <a:t> </a:t>
            </a:r>
            <a:r>
              <a:rPr lang="en-US" sz="2400" kern="0" dirty="0" err="1">
                <a:latin typeface="Cambria" panose="02040503050406030204" pitchFamily="18" charset="0"/>
              </a:rPr>
              <a:t>bàn</a:t>
            </a:r>
            <a:r>
              <a:rPr lang="en-US" sz="2400" kern="0" dirty="0">
                <a:latin typeface="Cambria" panose="02040503050406030204" pitchFamily="18" charset="0"/>
              </a:rPr>
              <a:t> </a:t>
            </a:r>
            <a:r>
              <a:rPr lang="en-US" sz="2400" kern="0" dirty="0" err="1">
                <a:latin typeface="Cambria" panose="02040503050406030204" pitchFamily="18" charset="0"/>
              </a:rPr>
              <a:t>khác</a:t>
            </a:r>
            <a:r>
              <a:rPr lang="en-US" sz="2400" kern="0" dirty="0">
                <a:latin typeface="Cambria" panose="02040503050406030204" pitchFamily="18" charset="0"/>
              </a:rPr>
              <a:t> </a:t>
            </a:r>
            <a:r>
              <a:rPr lang="en-US" sz="2400" kern="0" dirty="0" err="1">
                <a:latin typeface="Cambria" panose="02040503050406030204" pitchFamily="18" charset="0"/>
              </a:rPr>
              <a:t>nhau</a:t>
            </a:r>
            <a:r>
              <a:rPr lang="en-US" sz="2400" kern="0" dirty="0">
                <a:latin typeface="Cambria" panose="02040503050406030204" pitchFamily="18" charset="0"/>
              </a:rPr>
              <a:t>, ta </a:t>
            </a:r>
            <a:r>
              <a:rPr lang="en-US" sz="2400" kern="0" dirty="0" err="1">
                <a:latin typeface="Cambria" panose="02040503050406030204" pitchFamily="18" charset="0"/>
              </a:rPr>
              <a:t>không</a:t>
            </a:r>
            <a:r>
              <a:rPr lang="en-US" sz="2400" kern="0" dirty="0">
                <a:latin typeface="Cambria" panose="02040503050406030204" pitchFamily="18" charset="0"/>
              </a:rPr>
              <a:t> </a:t>
            </a:r>
            <a:r>
              <a:rPr lang="en-US" sz="2400" kern="0" dirty="0" err="1">
                <a:latin typeface="Cambria" panose="02040503050406030204" pitchFamily="18" charset="0"/>
              </a:rPr>
              <a:t>thể</a:t>
            </a:r>
            <a:r>
              <a:rPr lang="en-US" sz="2400" kern="0" dirty="0">
                <a:latin typeface="Cambria" panose="02040503050406030204" pitchFamily="18" charset="0"/>
              </a:rPr>
              <a:t> </a:t>
            </a:r>
            <a:r>
              <a:rPr lang="en-US" sz="2400" kern="0" dirty="0" err="1">
                <a:latin typeface="Cambria" panose="02040503050406030204" pitchFamily="18" charset="0"/>
              </a:rPr>
              <a:t>kéo</a:t>
            </a:r>
            <a:r>
              <a:rPr lang="en-US" sz="2400" kern="0" dirty="0">
                <a:latin typeface="Cambria" panose="02040503050406030204" pitchFamily="18" charset="0"/>
              </a:rPr>
              <a:t> </a:t>
            </a:r>
            <a:r>
              <a:rPr lang="en-US" sz="2400" kern="0" dirty="0" err="1">
                <a:latin typeface="Cambria" panose="02040503050406030204" pitchFamily="18" charset="0"/>
              </a:rPr>
              <a:t>thả</a:t>
            </a:r>
            <a:r>
              <a:rPr lang="en-US" sz="2400" kern="0" dirty="0">
                <a:latin typeface="Cambria" panose="02040503050406030204" pitchFamily="18" charset="0"/>
              </a:rPr>
              <a:t> </a:t>
            </a:r>
            <a:r>
              <a:rPr lang="en-US" sz="2400" kern="0" dirty="0" err="1">
                <a:latin typeface="Cambria" panose="02040503050406030204" pitchFamily="18" charset="0"/>
              </a:rPr>
              <a:t>các</a:t>
            </a:r>
            <a:r>
              <a:rPr lang="en-US" sz="2400" kern="0" dirty="0">
                <a:latin typeface="Cambria" panose="02040503050406030204" pitchFamily="18" charset="0"/>
              </a:rPr>
              <a:t> control </a:t>
            </a:r>
            <a:r>
              <a:rPr lang="en-US" sz="2400" kern="0" dirty="0" err="1">
                <a:latin typeface="Cambria" panose="02040503050406030204" pitchFamily="18" charset="0"/>
              </a:rPr>
              <a:t>trực</a:t>
            </a:r>
            <a:r>
              <a:rPr lang="en-US" sz="2400" kern="0" dirty="0">
                <a:latin typeface="Cambria" panose="02040503050406030204" pitchFamily="18" charset="0"/>
              </a:rPr>
              <a:t> </a:t>
            </a:r>
            <a:r>
              <a:rPr lang="en-US" sz="2400" kern="0" dirty="0" err="1">
                <a:latin typeface="Cambria" panose="02040503050406030204" pitchFamily="18" charset="0"/>
              </a:rPr>
              <a:t>tiếp</a:t>
            </a:r>
            <a:r>
              <a:rPr lang="en-US" sz="2400" kern="0" dirty="0">
                <a:latin typeface="Cambria" panose="02040503050406030204" pitchFamily="18" charset="0"/>
              </a:rPr>
              <a:t> </a:t>
            </a:r>
            <a:r>
              <a:rPr lang="en-US" sz="2400" kern="0" dirty="0" err="1">
                <a:latin typeface="Cambria" panose="02040503050406030204" pitchFamily="18" charset="0"/>
              </a:rPr>
              <a:t>vào</a:t>
            </a:r>
            <a:r>
              <a:rPr lang="en-US" sz="2400" kern="0" dirty="0">
                <a:latin typeface="Cambria" panose="02040503050406030204" pitchFamily="18" charset="0"/>
              </a:rPr>
              <a:t> </a:t>
            </a:r>
            <a:r>
              <a:rPr lang="en-US" sz="2400" kern="0" dirty="0" err="1">
                <a:latin typeface="Cambria" panose="02040503050406030204" pitchFamily="18" charset="0"/>
              </a:rPr>
              <a:t>giao</a:t>
            </a:r>
            <a:r>
              <a:rPr lang="en-US" sz="2400" kern="0" dirty="0">
                <a:latin typeface="Cambria" panose="02040503050406030204" pitchFamily="18" charset="0"/>
              </a:rPr>
              <a:t> </a:t>
            </a:r>
            <a:r>
              <a:rPr lang="en-US" sz="2400" kern="0" dirty="0" err="1">
                <a:latin typeface="Cambria" panose="02040503050406030204" pitchFamily="18" charset="0"/>
              </a:rPr>
              <a:t>diện</a:t>
            </a:r>
            <a:r>
              <a:rPr lang="en-US" sz="2400" kern="0" dirty="0">
                <a:latin typeface="Cambria" panose="02040503050406030204" pitchFamily="18" charset="0"/>
              </a:rPr>
              <a:t> </a:t>
            </a:r>
            <a:r>
              <a:rPr lang="en-US" sz="2400" kern="0" dirty="0" err="1">
                <a:latin typeface="Cambria" panose="02040503050406030204" pitchFamily="18" charset="0"/>
              </a:rPr>
              <a:t>được</a:t>
            </a:r>
            <a:r>
              <a:rPr lang="en-US" sz="2400" kern="0" dirty="0">
                <a:latin typeface="Cambria" panose="02040503050406030204" pitchFamily="18" charset="0"/>
              </a:rPr>
              <a:t> </a:t>
            </a:r>
            <a:r>
              <a:rPr lang="en-US" sz="2400" kern="0" dirty="0" err="1">
                <a:latin typeface="Cambria" panose="02040503050406030204" pitchFamily="18" charset="0"/>
              </a:rPr>
              <a:t>mà</a:t>
            </a:r>
            <a:r>
              <a:rPr lang="en-US" sz="2400" kern="0" dirty="0">
                <a:latin typeface="Cambria" panose="02040503050406030204" pitchFamily="18" charset="0"/>
              </a:rPr>
              <a:t> </a:t>
            </a:r>
            <a:r>
              <a:rPr lang="en-US" sz="2400" kern="0" dirty="0" err="1">
                <a:latin typeface="Cambria" panose="02040503050406030204" pitchFamily="18" charset="0"/>
              </a:rPr>
              <a:t>các</a:t>
            </a:r>
            <a:r>
              <a:rPr lang="en-US" sz="2400" kern="0" dirty="0">
                <a:latin typeface="Cambria" panose="02040503050406030204" pitchFamily="18" charset="0"/>
              </a:rPr>
              <a:t> </a:t>
            </a:r>
            <a:r>
              <a:rPr lang="en-US" sz="2400" kern="0" dirty="0" err="1">
                <a:latin typeface="Cambria" panose="02040503050406030204" pitchFamily="18" charset="0"/>
              </a:rPr>
              <a:t>bàn</a:t>
            </a:r>
            <a:r>
              <a:rPr lang="en-US" sz="2400" kern="0" dirty="0">
                <a:latin typeface="Cambria" panose="02040503050406030204" pitchFamily="18" charset="0"/>
              </a:rPr>
              <a:t> </a:t>
            </a:r>
            <a:r>
              <a:rPr lang="en-US" sz="2400" kern="0" dirty="0" err="1">
                <a:latin typeface="Cambria" panose="02040503050406030204" pitchFamily="18" charset="0"/>
              </a:rPr>
              <a:t>này</a:t>
            </a:r>
            <a:r>
              <a:rPr lang="en-US" sz="2400" kern="0" dirty="0">
                <a:latin typeface="Cambria" panose="02040503050406030204" pitchFamily="18" charset="0"/>
              </a:rPr>
              <a:t> </a:t>
            </a:r>
            <a:r>
              <a:rPr lang="en-US" sz="2400" kern="0" dirty="0" err="1">
                <a:latin typeface="Cambria" panose="02040503050406030204" pitchFamily="18" charset="0"/>
              </a:rPr>
              <a:t>phải</a:t>
            </a:r>
            <a:r>
              <a:rPr lang="en-US" sz="2400" kern="0" dirty="0">
                <a:latin typeface="Cambria" panose="02040503050406030204" pitchFamily="18" charset="0"/>
              </a:rPr>
              <a:t> </a:t>
            </a:r>
            <a:r>
              <a:rPr lang="en-US" sz="2400" kern="0" dirty="0" err="1">
                <a:latin typeface="Cambria" panose="02040503050406030204" pitchFamily="18" charset="0"/>
              </a:rPr>
              <a:t>tự</a:t>
            </a:r>
            <a:r>
              <a:rPr lang="en-US" sz="2400" kern="0" dirty="0">
                <a:latin typeface="Cambria" panose="02040503050406030204" pitchFamily="18" charset="0"/>
              </a:rPr>
              <a:t> </a:t>
            </a:r>
            <a:r>
              <a:rPr lang="en-US" sz="2400" kern="0" dirty="0" err="1">
                <a:latin typeface="Cambria" panose="02040503050406030204" pitchFamily="18" charset="0"/>
              </a:rPr>
              <a:t>động</a:t>
            </a:r>
            <a:r>
              <a:rPr lang="en-US" sz="2400" kern="0" dirty="0">
                <a:latin typeface="Cambria" panose="02040503050406030204" pitchFamily="18" charset="0"/>
              </a:rPr>
              <a:t> </a:t>
            </a:r>
            <a:r>
              <a:rPr lang="en-US" sz="2400" kern="0" dirty="0" err="1">
                <a:latin typeface="Cambria" panose="02040503050406030204" pitchFamily="18" charset="0"/>
              </a:rPr>
              <a:t>được</a:t>
            </a:r>
            <a:r>
              <a:rPr lang="en-US" sz="2400" kern="0" dirty="0">
                <a:latin typeface="Cambria" panose="02040503050406030204" pitchFamily="18" charset="0"/>
              </a:rPr>
              <a:t> </a:t>
            </a:r>
            <a:r>
              <a:rPr lang="en-US" sz="2400" kern="0" dirty="0" err="1">
                <a:latin typeface="Cambria" panose="02040503050406030204" pitchFamily="18" charset="0"/>
              </a:rPr>
              <a:t>vẽ</a:t>
            </a:r>
            <a:r>
              <a:rPr lang="en-US" sz="2400" kern="0" dirty="0">
                <a:latin typeface="Cambria" panose="02040503050406030204" pitchFamily="18" charset="0"/>
              </a:rPr>
              <a:t> </a:t>
            </a:r>
            <a:r>
              <a:rPr lang="en-US" sz="2400" kern="0" dirty="0" err="1">
                <a:latin typeface="Cambria" panose="02040503050406030204" pitchFamily="18" charset="0"/>
              </a:rPr>
              <a:t>lên</a:t>
            </a:r>
            <a:r>
              <a:rPr lang="en-US" sz="2400" kern="0" dirty="0">
                <a:latin typeface="Cambria" panose="02040503050406030204" pitchFamily="18" charset="0"/>
              </a:rPr>
              <a:t> </a:t>
            </a:r>
            <a:r>
              <a:rPr lang="en-US" sz="2400" kern="0" dirty="0" err="1">
                <a:latin typeface="Cambria" panose="02040503050406030204" pitchFamily="18" charset="0"/>
              </a:rPr>
              <a:t>giao</a:t>
            </a:r>
            <a:r>
              <a:rPr lang="en-US" sz="2400" kern="0" dirty="0">
                <a:latin typeface="Cambria" panose="02040503050406030204" pitchFamily="18" charset="0"/>
              </a:rPr>
              <a:t> </a:t>
            </a:r>
            <a:r>
              <a:rPr lang="en-US" sz="2400" kern="0" dirty="0" err="1">
                <a:latin typeface="Cambria" panose="02040503050406030204" pitchFamily="18" charset="0"/>
              </a:rPr>
              <a:t>diện</a:t>
            </a:r>
            <a:r>
              <a:rPr lang="en-US" sz="2400" kern="0" dirty="0">
                <a:latin typeface="Cambria" panose="02040503050406030204" pitchFamily="18" charset="0"/>
              </a:rPr>
              <a:t> </a:t>
            </a:r>
            <a:r>
              <a:rPr lang="en-US" sz="2400" kern="0" dirty="0" err="1">
                <a:latin typeface="Cambria" panose="02040503050406030204" pitchFamily="18" charset="0"/>
              </a:rPr>
              <a:t>tùy</a:t>
            </a:r>
            <a:r>
              <a:rPr lang="en-US" sz="2400" kern="0" dirty="0">
                <a:latin typeface="Cambria" panose="02040503050406030204" pitchFamily="18" charset="0"/>
              </a:rPr>
              <a:t> </a:t>
            </a:r>
            <a:r>
              <a:rPr lang="en-US" sz="2400" kern="0" dirty="0" err="1">
                <a:latin typeface="Cambria" panose="02040503050406030204" pitchFamily="18" charset="0"/>
              </a:rPr>
              <a:t>thuộc</a:t>
            </a:r>
            <a:r>
              <a:rPr lang="en-US" sz="2400" kern="0" dirty="0">
                <a:latin typeface="Cambria" panose="02040503050406030204" pitchFamily="18" charset="0"/>
              </a:rPr>
              <a:t> </a:t>
            </a:r>
            <a:r>
              <a:rPr lang="en-US" sz="2400" kern="0" dirty="0" err="1">
                <a:latin typeface="Cambria" panose="02040503050406030204" pitchFamily="18" charset="0"/>
              </a:rPr>
              <a:t>vào</a:t>
            </a:r>
            <a:r>
              <a:rPr lang="en-US" sz="2400" kern="0" dirty="0">
                <a:latin typeface="Cambria" panose="02040503050406030204" pitchFamily="18" charset="0"/>
              </a:rPr>
              <a:t> </a:t>
            </a:r>
            <a:r>
              <a:rPr lang="en-US" sz="2400" kern="0" dirty="0" err="1">
                <a:latin typeface="Cambria" panose="02040503050406030204" pitchFamily="18" charset="0"/>
              </a:rPr>
              <a:t>số</a:t>
            </a:r>
            <a:r>
              <a:rPr lang="en-US" sz="2400" kern="0" dirty="0">
                <a:latin typeface="Cambria" panose="02040503050406030204" pitchFamily="18" charset="0"/>
              </a:rPr>
              <a:t> </a:t>
            </a:r>
            <a:r>
              <a:rPr lang="en-US" sz="2400" kern="0" dirty="0" err="1">
                <a:latin typeface="Cambria" panose="02040503050406030204" pitchFamily="18" charset="0"/>
              </a:rPr>
              <a:t>lượng</a:t>
            </a:r>
            <a:r>
              <a:rPr lang="en-US" sz="2400" kern="0" dirty="0">
                <a:latin typeface="Cambria" panose="02040503050406030204" pitchFamily="18" charset="0"/>
              </a:rPr>
              <a:t> </a:t>
            </a:r>
            <a:r>
              <a:rPr lang="en-US" sz="2400" kern="0" dirty="0" err="1">
                <a:latin typeface="Cambria" panose="02040503050406030204" pitchFamily="18" charset="0"/>
              </a:rPr>
              <a:t>bàn</a:t>
            </a:r>
            <a:r>
              <a:rPr lang="en-US" sz="2400" kern="0" dirty="0">
                <a:latin typeface="Cambria" panose="02040503050406030204" pitchFamily="18" charset="0"/>
              </a:rPr>
              <a:t> </a:t>
            </a:r>
            <a:r>
              <a:rPr lang="en-US" sz="2400" kern="0" dirty="0" err="1">
                <a:latin typeface="Cambria" panose="02040503050406030204" pitchFamily="18" charset="0"/>
              </a:rPr>
              <a:t>của</a:t>
            </a:r>
            <a:r>
              <a:rPr lang="en-US" sz="2400" kern="0" dirty="0">
                <a:latin typeface="Cambria" panose="02040503050406030204" pitchFamily="18" charset="0"/>
              </a:rPr>
              <a:t> </a:t>
            </a:r>
            <a:r>
              <a:rPr lang="en-US" sz="2400" kern="0" dirty="0" err="1">
                <a:latin typeface="Cambria" panose="02040503050406030204" pitchFamily="18" charset="0"/>
              </a:rPr>
              <a:t>mỗi</a:t>
            </a:r>
            <a:r>
              <a:rPr lang="en-US" sz="2400" kern="0" dirty="0">
                <a:latin typeface="Cambria" panose="02040503050406030204" pitchFamily="18" charset="0"/>
              </a:rPr>
              <a:t> </a:t>
            </a:r>
            <a:r>
              <a:rPr lang="en-US" sz="2400" kern="0" dirty="0" err="1">
                <a:latin typeface="Cambria" panose="02040503050406030204" pitchFamily="18" charset="0"/>
              </a:rPr>
              <a:t>quán</a:t>
            </a:r>
            <a:r>
              <a:rPr lang="en-US" sz="2400" kern="0" dirty="0">
                <a:latin typeface="Cambria" panose="02040503050406030204" pitchFamily="18" charset="0"/>
              </a:rPr>
              <a:t>).</a:t>
            </a:r>
          </a:p>
          <a:p>
            <a:pPr algn="just"/>
            <a:endParaRPr lang="en-US" sz="2400" kern="0" dirty="0">
              <a:latin typeface="Cambria" panose="02040503050406030204" pitchFamily="18" charset="0"/>
            </a:endParaRPr>
          </a:p>
          <a:p>
            <a:pPr algn="just"/>
            <a:r>
              <a:rPr lang="en-US" sz="2400" kern="0" dirty="0" err="1">
                <a:latin typeface="Cambria" panose="02040503050406030204" pitchFamily="18" charset="0"/>
              </a:rPr>
              <a:t>Để</a:t>
            </a:r>
            <a:r>
              <a:rPr lang="en-US" sz="2400" kern="0" dirty="0">
                <a:latin typeface="Cambria" panose="02040503050406030204" pitchFamily="18" charset="0"/>
              </a:rPr>
              <a:t> </a:t>
            </a:r>
            <a:r>
              <a:rPr lang="en-US" sz="2400" kern="0" dirty="0" err="1">
                <a:latin typeface="Cambria" panose="02040503050406030204" pitchFamily="18" charset="0"/>
              </a:rPr>
              <a:t>làm</a:t>
            </a:r>
            <a:r>
              <a:rPr lang="en-US" sz="2400" kern="0" dirty="0">
                <a:latin typeface="Cambria" panose="02040503050406030204" pitchFamily="18" charset="0"/>
              </a:rPr>
              <a:t> </a:t>
            </a:r>
            <a:r>
              <a:rPr lang="en-US" sz="2400" kern="0" dirty="0" err="1">
                <a:latin typeface="Cambria" panose="02040503050406030204" pitchFamily="18" charset="0"/>
              </a:rPr>
              <a:t>được</a:t>
            </a:r>
            <a:r>
              <a:rPr lang="en-US" sz="2400" kern="0" dirty="0">
                <a:latin typeface="Cambria" panose="02040503050406030204" pitchFamily="18" charset="0"/>
              </a:rPr>
              <a:t> </a:t>
            </a:r>
            <a:r>
              <a:rPr lang="en-US" sz="2400" kern="0" dirty="0" err="1">
                <a:latin typeface="Cambria" panose="02040503050406030204" pitchFamily="18" charset="0"/>
              </a:rPr>
              <a:t>điều</a:t>
            </a:r>
            <a:r>
              <a:rPr lang="en-US" sz="2400" kern="0" dirty="0">
                <a:latin typeface="Cambria" panose="02040503050406030204" pitchFamily="18" charset="0"/>
              </a:rPr>
              <a:t> </a:t>
            </a:r>
            <a:r>
              <a:rPr lang="en-US" sz="2400" kern="0" dirty="0" err="1">
                <a:latin typeface="Cambria" panose="02040503050406030204" pitchFamily="18" charset="0"/>
              </a:rPr>
              <a:t>này</a:t>
            </a:r>
            <a:r>
              <a:rPr lang="en-US" sz="2400" kern="0" dirty="0">
                <a:latin typeface="Cambria" panose="02040503050406030204" pitchFamily="18" charset="0"/>
              </a:rPr>
              <a:t> ta </a:t>
            </a:r>
            <a:r>
              <a:rPr lang="en-US" sz="2400" kern="0" dirty="0" err="1">
                <a:latin typeface="Cambria" panose="02040503050406030204" pitchFamily="18" charset="0"/>
              </a:rPr>
              <a:t>sẽ</a:t>
            </a:r>
            <a:r>
              <a:rPr lang="en-US" sz="2400" kern="0" dirty="0">
                <a:latin typeface="Cambria" panose="02040503050406030204" pitchFamily="18" charset="0"/>
              </a:rPr>
              <a:t> </a:t>
            </a:r>
            <a:r>
              <a:rPr lang="en-US" sz="2400" kern="0" dirty="0" err="1">
                <a:latin typeface="Cambria" panose="02040503050406030204" pitchFamily="18" charset="0"/>
              </a:rPr>
              <a:t>dùng</a:t>
            </a:r>
            <a:r>
              <a:rPr lang="en-US" sz="2400" kern="0" dirty="0">
                <a:latin typeface="Cambria" panose="02040503050406030204" pitchFamily="18" charset="0"/>
              </a:rPr>
              <a:t> </a:t>
            </a:r>
            <a:r>
              <a:rPr lang="en-US" sz="2400" kern="0" dirty="0" err="1">
                <a:latin typeface="Cambria" panose="02040503050406030204" pitchFamily="18" charset="0"/>
              </a:rPr>
              <a:t>các</a:t>
            </a:r>
            <a:r>
              <a:rPr lang="en-US" sz="2400" kern="0" dirty="0">
                <a:latin typeface="Cambria" panose="02040503050406030204" pitchFamily="18" charset="0"/>
              </a:rPr>
              <a:t> container (Panel, </a:t>
            </a:r>
            <a:r>
              <a:rPr lang="en-US" sz="2400" kern="0" dirty="0" err="1">
                <a:latin typeface="Cambria" panose="02040503050406030204" pitchFamily="18" charset="0"/>
              </a:rPr>
              <a:t>FlowLayoutPanel</a:t>
            </a:r>
            <a:r>
              <a:rPr lang="en-US" sz="2400" kern="0" dirty="0">
                <a:latin typeface="Cambria" panose="02040503050406030204" pitchFamily="18" charset="0"/>
              </a:rPr>
              <a:t>…) </a:t>
            </a:r>
            <a:r>
              <a:rPr lang="en-US" sz="2400" kern="0" dirty="0" err="1">
                <a:latin typeface="Cambria" panose="02040503050406030204" pitchFamily="18" charset="0"/>
              </a:rPr>
              <a:t>để</a:t>
            </a:r>
            <a:r>
              <a:rPr lang="en-US" sz="2400" kern="0" dirty="0">
                <a:latin typeface="Cambria" panose="02040503050406030204" pitchFamily="18" charset="0"/>
              </a:rPr>
              <a:t> </a:t>
            </a:r>
            <a:r>
              <a:rPr lang="en-US" sz="2400" kern="0" dirty="0" err="1">
                <a:latin typeface="Cambria" panose="02040503050406030204" pitchFamily="18" charset="0"/>
              </a:rPr>
              <a:t>vẽ</a:t>
            </a:r>
            <a:r>
              <a:rPr lang="en-US" sz="2400" kern="0" dirty="0">
                <a:latin typeface="Cambria" panose="02040503050406030204" pitchFamily="18" charset="0"/>
              </a:rPr>
              <a:t> </a:t>
            </a:r>
            <a:r>
              <a:rPr lang="en-US" sz="2400" kern="0" dirty="0" err="1">
                <a:latin typeface="Cambria" panose="02040503050406030204" pitchFamily="18" charset="0"/>
              </a:rPr>
              <a:t>các</a:t>
            </a:r>
            <a:r>
              <a:rPr lang="en-US" sz="2400" kern="0" dirty="0">
                <a:latin typeface="Cambria" panose="02040503050406030204" pitchFamily="18" charset="0"/>
              </a:rPr>
              <a:t> control </a:t>
            </a:r>
            <a:r>
              <a:rPr lang="en-US" sz="2400" kern="0" dirty="0" err="1">
                <a:latin typeface="Cambria" panose="02040503050406030204" pitchFamily="18" charset="0"/>
              </a:rPr>
              <a:t>lúc</a:t>
            </a:r>
            <a:r>
              <a:rPr lang="en-US" sz="2400" kern="0" dirty="0">
                <a:latin typeface="Cambria" panose="02040503050406030204" pitchFamily="18" charset="0"/>
              </a:rPr>
              <a:t> Runtime</a:t>
            </a:r>
            <a:endParaRPr lang="en-US" sz="2400" dirty="0">
              <a:latin typeface="Cambria" panose="02040503050406030204" pitchFamily="18" charset="0"/>
            </a:endParaRPr>
          </a:p>
        </p:txBody>
      </p:sp>
    </p:spTree>
    <p:extLst>
      <p:ext uri="{BB962C8B-B14F-4D97-AF65-F5344CB8AC3E}">
        <p14:creationId xmlns:p14="http://schemas.microsoft.com/office/powerpoint/2010/main" val="41387619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553200" cy="508000"/>
            <a:chOff x="789624" y="1191463"/>
            <a:chExt cx="6553200" cy="508000"/>
          </a:xfrm>
        </p:grpSpPr>
        <p:sp>
          <p:nvSpPr>
            <p:cNvPr id="3" name="AutoShape 52"/>
            <p:cNvSpPr>
              <a:spLocks noChangeArrowheads="1"/>
            </p:cNvSpPr>
            <p:nvPr/>
          </p:nvSpPr>
          <p:spPr bwMode="gray">
            <a:xfrm>
              <a:off x="990600" y="1191463"/>
              <a:ext cx="6352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fontAlgn="base">
                <a:spcBef>
                  <a:spcPct val="20000"/>
                </a:spcBef>
                <a:spcAft>
                  <a:spcPct val="0"/>
                </a:spcAft>
                <a:buClr>
                  <a:srgbClr val="3DC5C5"/>
                </a:buClr>
              </a:pPr>
              <a:r>
                <a:rPr lang="en-US" sz="2400" b="1" kern="0" dirty="0">
                  <a:solidFill>
                    <a:srgbClr val="002060"/>
                  </a:solidFill>
                  <a:latin typeface="Cambria" panose="02040503050406030204" pitchFamily="18" charset="0"/>
                </a:rPr>
                <a:t>BTVN:  </a:t>
              </a:r>
              <a:r>
                <a:rPr lang="en-US" sz="2400" b="1" kern="0" dirty="0" err="1">
                  <a:solidFill>
                    <a:srgbClr val="002060"/>
                  </a:solidFill>
                  <a:latin typeface="Cambria" panose="02040503050406030204" pitchFamily="18" charset="0"/>
                </a:rPr>
                <a:t>Tạo</a:t>
              </a:r>
              <a:r>
                <a:rPr lang="en-US" sz="2400" b="1" kern="0" dirty="0">
                  <a:solidFill>
                    <a:srgbClr val="002060"/>
                  </a:solidFill>
                  <a:latin typeface="Cambria" panose="02040503050406030204" pitchFamily="18" charset="0"/>
                </a:rPr>
                <a:t> control </a:t>
              </a:r>
              <a:r>
                <a:rPr lang="en-US" sz="2400" b="1" kern="0" dirty="0" err="1">
                  <a:solidFill>
                    <a:srgbClr val="002060"/>
                  </a:solidFill>
                  <a:latin typeface="Cambria" panose="02040503050406030204" pitchFamily="18" charset="0"/>
                </a:rPr>
                <a:t>và</a:t>
              </a:r>
              <a:r>
                <a:rPr lang="en-US" sz="2400" b="1" kern="0" dirty="0">
                  <a:solidFill>
                    <a:srgbClr val="002060"/>
                  </a:solidFill>
                  <a:latin typeface="Cambria" panose="02040503050406030204" pitchFamily="18" charset="0"/>
                </a:rPr>
                <a:t> </a:t>
              </a:r>
              <a:r>
                <a:rPr lang="en-US" sz="2400" b="1" kern="0" dirty="0" err="1">
                  <a:solidFill>
                    <a:srgbClr val="002060"/>
                  </a:solidFill>
                  <a:latin typeface="Cambria" panose="02040503050406030204" pitchFamily="18" charset="0"/>
                </a:rPr>
                <a:t>gán</a:t>
              </a:r>
              <a:r>
                <a:rPr lang="en-US" sz="2400" b="1" kern="0" dirty="0">
                  <a:solidFill>
                    <a:srgbClr val="002060"/>
                  </a:solidFill>
                  <a:latin typeface="Cambria" panose="02040503050406030204" pitchFamily="18" charset="0"/>
                </a:rPr>
                <a:t> </a:t>
              </a:r>
              <a:r>
                <a:rPr lang="en-US" sz="2400" b="1" kern="0" dirty="0" err="1">
                  <a:solidFill>
                    <a:srgbClr val="002060"/>
                  </a:solidFill>
                  <a:latin typeface="Cambria" panose="02040503050406030204" pitchFamily="18" charset="0"/>
                </a:rPr>
                <a:t>sự</a:t>
              </a:r>
              <a:r>
                <a:rPr lang="en-US" sz="2400" b="1" kern="0" dirty="0">
                  <a:solidFill>
                    <a:srgbClr val="002060"/>
                  </a:solidFill>
                  <a:latin typeface="Cambria" panose="02040503050406030204" pitchFamily="18" charset="0"/>
                </a:rPr>
                <a:t> </a:t>
              </a:r>
              <a:r>
                <a:rPr lang="en-US" sz="2400" b="1" kern="0" dirty="0" err="1">
                  <a:solidFill>
                    <a:srgbClr val="002060"/>
                  </a:solidFill>
                  <a:latin typeface="Cambria" panose="02040503050406030204" pitchFamily="18" charset="0"/>
                </a:rPr>
                <a:t>kiện</a:t>
              </a:r>
              <a:r>
                <a:rPr lang="en-US" sz="2400" b="1" kern="0" dirty="0">
                  <a:solidFill>
                    <a:srgbClr val="002060"/>
                  </a:solidFill>
                  <a:latin typeface="Cambria" panose="02040503050406030204" pitchFamily="18" charset="0"/>
                </a:rPr>
                <a:t> </a:t>
              </a:r>
              <a:r>
                <a:rPr lang="en-US" sz="2400" b="1" kern="0" dirty="0" err="1">
                  <a:solidFill>
                    <a:srgbClr val="002060"/>
                  </a:solidFill>
                  <a:latin typeface="Cambria" panose="02040503050406030204" pitchFamily="18" charset="0"/>
                </a:rPr>
                <a:t>lúc</a:t>
              </a:r>
              <a:r>
                <a:rPr lang="en-US" sz="2400" b="1" kern="0" dirty="0">
                  <a:solidFill>
                    <a:srgbClr val="002060"/>
                  </a:solidFill>
                  <a:latin typeface="Cambria" panose="02040503050406030204" pitchFamily="18" charset="0"/>
                </a:rPr>
                <a:t> Runtime</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12" name="Rectangle 11"/>
          <p:cNvSpPr/>
          <p:nvPr/>
        </p:nvSpPr>
        <p:spPr>
          <a:xfrm>
            <a:off x="505776" y="1143000"/>
            <a:ext cx="8257224" cy="461665"/>
          </a:xfrm>
          <a:prstGeom prst="rect">
            <a:avLst/>
          </a:prstGeom>
        </p:spPr>
        <p:txBody>
          <a:bodyPr wrap="square">
            <a:spAutoFit/>
          </a:bodyPr>
          <a:lstStyle/>
          <a:p>
            <a:pPr algn="just"/>
            <a:r>
              <a:rPr lang="en-US" sz="2400" kern="0">
                <a:latin typeface="Cambria" panose="02040503050406030204" pitchFamily="18" charset="0"/>
              </a:rPr>
              <a:t>Demo chương trình</a:t>
            </a:r>
            <a:endParaRPr lang="en-US" sz="2400">
              <a:latin typeface="Cambria" panose="02040503050406030204" pitchFamily="18" charset="0"/>
            </a:endParaRP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2286000"/>
            <a:ext cx="264795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281237"/>
            <a:ext cx="264795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909" t="27083" r="86274" b="51758"/>
          <a:stretch/>
        </p:blipFill>
        <p:spPr bwMode="auto">
          <a:xfrm>
            <a:off x="423080" y="3086100"/>
            <a:ext cx="1667657"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2971800" y="3581400"/>
            <a:ext cx="1855617"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a:solidFill>
                  <a:srgbClr val="FFFF00"/>
                </a:solidFill>
              </a:rPr>
              <a:t>pnButton</a:t>
            </a:r>
            <a:endParaRPr lang="en-US" sz="3200" b="1" dirty="0">
              <a:solidFill>
                <a:srgbClr val="FFFF00"/>
              </a:solidFill>
            </a:endParaRPr>
          </a:p>
          <a:p>
            <a:pPr algn="ctr"/>
            <a:r>
              <a:rPr lang="en-US" b="1" dirty="0">
                <a:solidFill>
                  <a:srgbClr val="002060"/>
                </a:solidFill>
              </a:rPr>
              <a:t>AutoScroll=true</a:t>
            </a:r>
          </a:p>
        </p:txBody>
      </p:sp>
      <p:cxnSp>
        <p:nvCxnSpPr>
          <p:cNvPr id="14" name="Straight Arrow Connector 13"/>
          <p:cNvCxnSpPr/>
          <p:nvPr/>
        </p:nvCxnSpPr>
        <p:spPr>
          <a:xfrm>
            <a:off x="1219200" y="3962400"/>
            <a:ext cx="1590749"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081335" y="5105400"/>
            <a:ext cx="1558120" cy="419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FFFF00"/>
                </a:solidFill>
              </a:rPr>
              <a:t>lblMessage</a:t>
            </a:r>
            <a:endParaRPr lang="en-US" b="1" dirty="0">
              <a:solidFill>
                <a:srgbClr val="FFFF00"/>
              </a:solidFill>
            </a:endParaRPr>
          </a:p>
        </p:txBody>
      </p:sp>
      <p:sp>
        <p:nvSpPr>
          <p:cNvPr id="16" name="Rectangle 15"/>
          <p:cNvSpPr/>
          <p:nvPr/>
        </p:nvSpPr>
        <p:spPr>
          <a:xfrm>
            <a:off x="1825996" y="1600200"/>
            <a:ext cx="1967906" cy="419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txtNumberControl</a:t>
            </a:r>
            <a:endParaRPr lang="en-US" b="1" dirty="0">
              <a:solidFill>
                <a:schemeClr val="tx1"/>
              </a:solidFill>
            </a:endParaRPr>
          </a:p>
        </p:txBody>
      </p:sp>
      <p:cxnSp>
        <p:nvCxnSpPr>
          <p:cNvPr id="17" name="Straight Arrow Connector 16"/>
          <p:cNvCxnSpPr/>
          <p:nvPr/>
        </p:nvCxnSpPr>
        <p:spPr>
          <a:xfrm>
            <a:off x="3581400" y="2019300"/>
            <a:ext cx="212502" cy="723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731930" y="1600200"/>
            <a:ext cx="1967906" cy="419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btnAddButton</a:t>
            </a:r>
            <a:endParaRPr lang="en-US" b="1" dirty="0">
              <a:solidFill>
                <a:schemeClr val="tx1"/>
              </a:solidFill>
            </a:endParaRPr>
          </a:p>
        </p:txBody>
      </p:sp>
      <p:cxnSp>
        <p:nvCxnSpPr>
          <p:cNvPr id="19" name="Straight Arrow Connector 18"/>
          <p:cNvCxnSpPr/>
          <p:nvPr/>
        </p:nvCxnSpPr>
        <p:spPr>
          <a:xfrm flipH="1">
            <a:off x="4827417" y="2019300"/>
            <a:ext cx="277983" cy="723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2146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iste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914400"/>
            <a:ext cx="3378200" cy="3454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Donald_Duck_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219200"/>
            <a:ext cx="2209800" cy="2638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6"/>
          <p:cNvSpPr txBox="1">
            <a:spLocks noChangeArrowheads="1"/>
          </p:cNvSpPr>
          <p:nvPr/>
        </p:nvSpPr>
        <p:spPr bwMode="auto">
          <a:xfrm>
            <a:off x="3733800" y="4673600"/>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from="(-#ppt_w/2)" to="(#ppt_x)" calcmode="lin" valueType="num">
                                      <p:cBhvr>
                                        <p:cTn id="7" dur="600" fill="hold">
                                          <p:stCondLst>
                                            <p:cond delay="0"/>
                                          </p:stCondLst>
                                        </p:cTn>
                                        <p:tgtEl>
                                          <p:spTgt spid="5"/>
                                        </p:tgtEl>
                                        <p:attrNameLst>
                                          <p:attrName>ppt_x</p:attrName>
                                        </p:attrNameLst>
                                      </p:cBhvr>
                                    </p:anim>
                                    <p:anim from="0" to="-1.0" calcmode="lin" valueType="num">
                                      <p:cBhvr>
                                        <p:cTn id="8" dur="200" decel="50000" autoRev="1" fill="hold">
                                          <p:stCondLst>
                                            <p:cond delay="600"/>
                                          </p:stCondLst>
                                        </p:cTn>
                                        <p:tgtEl>
                                          <p:spTgt spid="5"/>
                                        </p:tgtEl>
                                        <p:attrNameLst>
                                          <p:attrName>xshear</p:attrName>
                                        </p:attrNameLst>
                                      </p:cBhvr>
                                    </p:anim>
                                    <p:animScale>
                                      <p:cBhvr>
                                        <p:cTn id="9" dur="200" decel="100000" autoRev="1" fill="hold">
                                          <p:stCondLst>
                                            <p:cond delay="600"/>
                                          </p:stCondLst>
                                        </p:cTn>
                                        <p:tgtEl>
                                          <p:spTgt spid="5"/>
                                        </p:tgtEl>
                                      </p:cBhvr>
                                      <p:from x="100000" y="100000"/>
                                      <p:to x="80000" y="100000"/>
                                    </p:animScale>
                                    <p:anim by="(#ppt_h/3+#ppt_w*0.1)" calcmode="lin" valueType="num">
                                      <p:cBhvr additive="sum">
                                        <p:cTn id="10" dur="200" decel="100000" autoRev="1" fill="hold">
                                          <p:stCondLst>
                                            <p:cond delay="600"/>
                                          </p:stCondLst>
                                        </p:cTn>
                                        <p:tgtEl>
                                          <p:spTgt spid="5"/>
                                        </p:tgtEl>
                                        <p:attrNameLst>
                                          <p:attrName>ppt_x</p:attrName>
                                        </p:attrNameLst>
                                      </p:cBhvr>
                                    </p:anim>
                                  </p:childTnLst>
                                </p:cTn>
                              </p:par>
                              <p:par>
                                <p:cTn id="11" presetID="5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Scale>
                                      <p:cBhvr>
                                        <p:cTn id="13"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4"/>
                                        </p:tgtEl>
                                        <p:attrNameLst>
                                          <p:attrName>ppt_x</p:attrName>
                                          <p:attrName>ppt_y</p:attrName>
                                        </p:attrNameLst>
                                      </p:cBhvr>
                                    </p:animMotion>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Các ứng dụng của Windows Form</a:t>
              </a:r>
              <a:endParaRPr kumimoji="0" lang="en-US" sz="2400" b="1" i="0" u="none" strike="noStrike" kern="0" cap="none" spc="0" normalizeH="0" baseline="0" noProof="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Rectangle 7"/>
          <p:cNvSpPr/>
          <p:nvPr/>
        </p:nvSpPr>
        <p:spPr>
          <a:xfrm>
            <a:off x="601465" y="1200307"/>
            <a:ext cx="8085335" cy="2357568"/>
          </a:xfrm>
          <a:prstGeom prst="rect">
            <a:avLst/>
          </a:prstGeom>
        </p:spPr>
        <p:txBody>
          <a:bodyPr wrap="square">
            <a:spAutoFit/>
          </a:bodyPr>
          <a:lstStyle/>
          <a:p>
            <a:pPr marL="342900" lvl="0" indent="-342900" algn="just" fontAlgn="base">
              <a:spcBef>
                <a:spcPct val="20000"/>
              </a:spcBef>
              <a:spcAft>
                <a:spcPct val="0"/>
              </a:spcAft>
              <a:buClr>
                <a:srgbClr val="3DC5C5"/>
              </a:buClr>
              <a:buFont typeface="Wingdings" pitchFamily="2" charset="2"/>
              <a:buChar char="v"/>
            </a:pPr>
            <a:r>
              <a:rPr lang="en-US" sz="3200">
                <a:solidFill>
                  <a:srgbClr val="002060"/>
                </a:solidFill>
                <a:latin typeface="Cambria" panose="02040503050406030204" pitchFamily="18" charset="0"/>
              </a:rPr>
              <a:t>Phần mềm văn phòng Microsoft Office</a:t>
            </a:r>
          </a:p>
          <a:p>
            <a:pPr marL="342900" lvl="0" indent="-342900" algn="just" fontAlgn="base">
              <a:spcBef>
                <a:spcPct val="20000"/>
              </a:spcBef>
              <a:spcAft>
                <a:spcPct val="0"/>
              </a:spcAft>
              <a:buClr>
                <a:srgbClr val="3DC5C5"/>
              </a:buClr>
              <a:buFont typeface="Wingdings" pitchFamily="2" charset="2"/>
              <a:buChar char="v"/>
            </a:pPr>
            <a:r>
              <a:rPr lang="en-US" sz="3200" kern="0">
                <a:solidFill>
                  <a:srgbClr val="002060"/>
                </a:solidFill>
                <a:latin typeface="Cambria" panose="02040503050406030204" pitchFamily="18" charset="0"/>
              </a:rPr>
              <a:t>Phần mềm quản lý dự án MS Project</a:t>
            </a:r>
          </a:p>
          <a:p>
            <a:pPr marL="342900" lvl="0" indent="-342900" algn="just" fontAlgn="base">
              <a:spcBef>
                <a:spcPct val="20000"/>
              </a:spcBef>
              <a:spcAft>
                <a:spcPct val="0"/>
              </a:spcAft>
              <a:buClr>
                <a:srgbClr val="3DC5C5"/>
              </a:buClr>
              <a:buFont typeface="Wingdings" pitchFamily="2" charset="2"/>
              <a:buChar char="v"/>
            </a:pPr>
            <a:r>
              <a:rPr lang="en-US" sz="3200" kern="0">
                <a:solidFill>
                  <a:srgbClr val="002060"/>
                </a:solidFill>
                <a:latin typeface="Cambria" panose="02040503050406030204" pitchFamily="18" charset="0"/>
              </a:rPr>
              <a:t>Phần mềm lập trình Visual Studio</a:t>
            </a:r>
          </a:p>
          <a:p>
            <a:pPr marL="342900" lvl="0" indent="-342900" algn="just" fontAlgn="base">
              <a:spcBef>
                <a:spcPct val="20000"/>
              </a:spcBef>
              <a:spcAft>
                <a:spcPct val="0"/>
              </a:spcAft>
              <a:buClr>
                <a:srgbClr val="3DC5C5"/>
              </a:buClr>
              <a:buFont typeface="Wingdings" pitchFamily="2" charset="2"/>
              <a:buChar char="v"/>
            </a:pPr>
            <a:r>
              <a:rPr lang="en-US" sz="3200" kern="0">
                <a:solidFill>
                  <a:srgbClr val="002060"/>
                </a:solidFill>
                <a:latin typeface="Cambria" panose="02040503050406030204" pitchFamily="18" charset="0"/>
              </a:rPr>
              <a:t>… Các loại phần mềm tương tác khác</a:t>
            </a:r>
          </a:p>
        </p:txBody>
      </p:sp>
    </p:spTree>
    <p:extLst>
      <p:ext uri="{BB962C8B-B14F-4D97-AF65-F5344CB8AC3E}">
        <p14:creationId xmlns:p14="http://schemas.microsoft.com/office/powerpoint/2010/main" val="140261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Môi trường thiết kế</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12" name="Rectangle 11"/>
          <p:cNvSpPr/>
          <p:nvPr/>
        </p:nvSpPr>
        <p:spPr>
          <a:xfrm>
            <a:off x="335568" y="1170737"/>
            <a:ext cx="8732232" cy="1330301"/>
          </a:xfrm>
          <a:prstGeom prst="rect">
            <a:avLst/>
          </a:prstGeom>
        </p:spPr>
        <p:txBody>
          <a:bodyPr wrap="square">
            <a:spAutoFit/>
          </a:bodyPr>
          <a:lstStyle/>
          <a:p>
            <a:pPr indent="365760" algn="just">
              <a:lnSpc>
                <a:spcPct val="115000"/>
              </a:lnSpc>
              <a:spcBef>
                <a:spcPts val="500"/>
              </a:spcBef>
              <a:spcAft>
                <a:spcPts val="500"/>
              </a:spcAft>
            </a:pPr>
            <a:r>
              <a:rPr lang="en-US" sz="2400">
                <a:latin typeface="Cambria" panose="02040503050406030204" pitchFamily="18" charset="0"/>
                <a:ea typeface="Calibri" panose="020F0502020204030204" pitchFamily="34" charset="0"/>
              </a:rPr>
              <a:t>Để tạo ứng dụng Windows Form trong Visual Studio, chúng ta vào menu </a:t>
            </a:r>
            <a:r>
              <a:rPr lang="en-US" sz="2400" i="1">
                <a:latin typeface="Cambria" panose="02040503050406030204" pitchFamily="18" charset="0"/>
                <a:ea typeface="Calibri" panose="020F0502020204030204" pitchFamily="34" charset="0"/>
              </a:rPr>
              <a:t>FILE,</a:t>
            </a:r>
            <a:r>
              <a:rPr lang="en-US" sz="2400">
                <a:latin typeface="Cambria" panose="02040503050406030204" pitchFamily="18" charset="0"/>
                <a:ea typeface="Calibri" panose="020F0502020204030204" pitchFamily="34" charset="0"/>
              </a:rPr>
              <a:t> chọn </a:t>
            </a:r>
            <a:r>
              <a:rPr lang="en-US" sz="2400" i="1">
                <a:latin typeface="Cambria" panose="02040503050406030204" pitchFamily="18" charset="0"/>
                <a:ea typeface="Calibri" panose="020F0502020204030204" pitchFamily="34" charset="0"/>
              </a:rPr>
              <a:t>New Project</a:t>
            </a:r>
            <a:r>
              <a:rPr lang="en-US" sz="2400">
                <a:latin typeface="Cambria" panose="02040503050406030204" pitchFamily="18" charset="0"/>
                <a:ea typeface="Calibri" panose="020F0502020204030204" pitchFamily="34" charset="0"/>
              </a:rPr>
              <a:t>, chọn Template là </a:t>
            </a:r>
            <a:r>
              <a:rPr lang="en-US" sz="2400" i="1">
                <a:latin typeface="Cambria" panose="02040503050406030204" pitchFamily="18" charset="0"/>
                <a:ea typeface="Calibri" panose="020F0502020204030204" pitchFamily="34" charset="0"/>
              </a:rPr>
              <a:t>Windows Forms Application</a:t>
            </a:r>
            <a:r>
              <a:rPr lang="en-US" sz="2400">
                <a:latin typeface="Cambria" panose="02040503050406030204" pitchFamily="18" charset="0"/>
                <a:ea typeface="Calibri" panose="020F0502020204030204" pitchFamily="34" charset="0"/>
              </a:rPr>
              <a:t>.</a:t>
            </a:r>
            <a:endParaRPr lang="en-US" sz="2400">
              <a:effectLst/>
              <a:latin typeface="Cambria" panose="02040503050406030204" pitchFamily="18" charset="0"/>
              <a:ea typeface="Calibri" panose="020F0502020204030204" pitchFamily="34" charset="0"/>
            </a:endParaRPr>
          </a:p>
        </p:txBody>
      </p:sp>
      <p:pic>
        <p:nvPicPr>
          <p:cNvPr id="14" name="Picture 13"/>
          <p:cNvPicPr>
            <a:picLocks noChangeAspect="1"/>
          </p:cNvPicPr>
          <p:nvPr/>
        </p:nvPicPr>
        <p:blipFill>
          <a:blip r:embed="rId2"/>
          <a:stretch>
            <a:fillRect/>
          </a:stretch>
        </p:blipFill>
        <p:spPr>
          <a:xfrm>
            <a:off x="1066800" y="2496489"/>
            <a:ext cx="7167123" cy="4024927"/>
          </a:xfrm>
          <a:prstGeom prst="rect">
            <a:avLst/>
          </a:prstGeom>
          <a:ln>
            <a:solidFill>
              <a:schemeClr val="tx1"/>
            </a:solidFill>
          </a:ln>
        </p:spPr>
      </p:pic>
    </p:spTree>
    <p:extLst>
      <p:ext uri="{BB962C8B-B14F-4D97-AF65-F5344CB8AC3E}">
        <p14:creationId xmlns:p14="http://schemas.microsoft.com/office/powerpoint/2010/main" val="153941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3434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Môi trường thiết kế</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pic>
        <p:nvPicPr>
          <p:cNvPr id="9" name="Picture 8"/>
          <p:cNvPicPr>
            <a:picLocks noChangeAspect="1"/>
          </p:cNvPicPr>
          <p:nvPr/>
        </p:nvPicPr>
        <p:blipFill>
          <a:blip r:embed="rId2"/>
          <a:stretch>
            <a:fillRect/>
          </a:stretch>
        </p:blipFill>
        <p:spPr>
          <a:xfrm>
            <a:off x="3048000" y="1447800"/>
            <a:ext cx="4936914" cy="3657600"/>
          </a:xfrm>
          <a:prstGeom prst="rect">
            <a:avLst/>
          </a:prstGeom>
        </p:spPr>
      </p:pic>
      <p:sp>
        <p:nvSpPr>
          <p:cNvPr id="10" name="Line Callout 1 9"/>
          <p:cNvSpPr/>
          <p:nvPr/>
        </p:nvSpPr>
        <p:spPr>
          <a:xfrm>
            <a:off x="229244" y="4724400"/>
            <a:ext cx="2518724" cy="1676400"/>
          </a:xfrm>
          <a:prstGeom prst="borderCallout1">
            <a:avLst>
              <a:gd name="adj1" fmla="val -1164"/>
              <a:gd name="adj2" fmla="val 89060"/>
              <a:gd name="adj3" fmla="val -46052"/>
              <a:gd name="adj4" fmla="val 124139"/>
            </a:avLst>
          </a:prstGeom>
          <a:noFill/>
          <a:ln>
            <a:solidFill>
              <a:srgbClr val="00206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a:solidFill>
                  <a:srgbClr val="002060"/>
                </a:solidFill>
                <a:latin typeface="Cambria" panose="02040503050406030204" pitchFamily="18" charset="0"/>
              </a:rPr>
              <a:t>Toolbox</a:t>
            </a:r>
            <a:r>
              <a:rPr lang="en-US">
                <a:solidFill>
                  <a:srgbClr val="002060"/>
                </a:solidFill>
                <a:latin typeface="Cambria" panose="02040503050406030204" pitchFamily="18" charset="0"/>
              </a:rPr>
              <a:t>: Chứa các control trong .NET framework được chia thành nhiều nhóm theo chức năng (kéo thả trực tiếp control vào Form).</a:t>
            </a:r>
          </a:p>
        </p:txBody>
      </p:sp>
      <p:sp>
        <p:nvSpPr>
          <p:cNvPr id="13" name="Line Callout 1 12"/>
          <p:cNvSpPr/>
          <p:nvPr/>
        </p:nvSpPr>
        <p:spPr>
          <a:xfrm>
            <a:off x="229244" y="1828800"/>
            <a:ext cx="2518724" cy="1676400"/>
          </a:xfrm>
          <a:prstGeom prst="borderCallout1">
            <a:avLst>
              <a:gd name="adj1" fmla="val 53975"/>
              <a:gd name="adj2" fmla="val 103148"/>
              <a:gd name="adj3" fmla="val 71069"/>
              <a:gd name="adj4" fmla="val 178325"/>
            </a:avLst>
          </a:prstGeom>
          <a:noFill/>
          <a:ln>
            <a:solidFill>
              <a:srgbClr val="00206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b="1">
                <a:solidFill>
                  <a:srgbClr val="002060"/>
                </a:solidFill>
                <a:latin typeface="Cambria" panose="02040503050406030204" pitchFamily="18" charset="0"/>
              </a:rPr>
              <a:t>Form Design</a:t>
            </a:r>
            <a:r>
              <a:rPr lang="en-US">
                <a:solidFill>
                  <a:srgbClr val="002060"/>
                </a:solidFill>
                <a:latin typeface="Cambria" panose="02040503050406030204" pitchFamily="18" charset="0"/>
              </a:rPr>
              <a:t>: phần thiết kế form, ở chính giữa màn hình. Cũng là không gian để lập trình sự kiện (double click vào Form)</a:t>
            </a:r>
          </a:p>
        </p:txBody>
      </p:sp>
      <p:sp>
        <p:nvSpPr>
          <p:cNvPr id="15" name="Line Callout 1 14"/>
          <p:cNvSpPr/>
          <p:nvPr/>
        </p:nvSpPr>
        <p:spPr>
          <a:xfrm>
            <a:off x="5516457" y="5257800"/>
            <a:ext cx="3346819" cy="1219200"/>
          </a:xfrm>
          <a:prstGeom prst="borderCallout1">
            <a:avLst>
              <a:gd name="adj1" fmla="val 1364"/>
              <a:gd name="adj2" fmla="val 73788"/>
              <a:gd name="adj3" fmla="val -56441"/>
              <a:gd name="adj4" fmla="val 55487"/>
            </a:avLst>
          </a:prstGeom>
          <a:noFill/>
          <a:ln>
            <a:solidFill>
              <a:srgbClr val="00206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b="1">
                <a:solidFill>
                  <a:srgbClr val="002060"/>
                </a:solidFill>
                <a:latin typeface="Cambria" panose="02040503050406030204" pitchFamily="18" charset="0"/>
              </a:rPr>
              <a:t>Properties</a:t>
            </a:r>
            <a:r>
              <a:rPr lang="en-US">
                <a:solidFill>
                  <a:srgbClr val="002060"/>
                </a:solidFill>
                <a:latin typeface="Cambria" panose="02040503050406030204" pitchFamily="18" charset="0"/>
              </a:rPr>
              <a:t>: Cho phép thay đổi cấu hình các thuộc tính của control cũng như tạo sự kiện cho control đó.</a:t>
            </a:r>
          </a:p>
        </p:txBody>
      </p:sp>
      <p:sp>
        <p:nvSpPr>
          <p:cNvPr id="16" name="Line Callout 1 15"/>
          <p:cNvSpPr/>
          <p:nvPr/>
        </p:nvSpPr>
        <p:spPr>
          <a:xfrm>
            <a:off x="4775180" y="457236"/>
            <a:ext cx="4343400" cy="914364"/>
          </a:xfrm>
          <a:prstGeom prst="borderCallout1">
            <a:avLst>
              <a:gd name="adj1" fmla="val 103602"/>
              <a:gd name="adj2" fmla="val 82179"/>
              <a:gd name="adj3" fmla="val 250280"/>
              <a:gd name="adj4" fmla="val 62561"/>
            </a:avLst>
          </a:prstGeom>
          <a:solidFill>
            <a:schemeClr val="bg1"/>
          </a:solidFill>
          <a:ln>
            <a:solidFill>
              <a:srgbClr val="00206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b="1">
                <a:solidFill>
                  <a:srgbClr val="002060"/>
                </a:solidFill>
                <a:latin typeface="Cambria" panose="02040503050406030204" pitchFamily="18" charset="0"/>
              </a:rPr>
              <a:t>Solution Explorer</a:t>
            </a:r>
            <a:r>
              <a:rPr lang="en-US">
                <a:solidFill>
                  <a:srgbClr val="002060"/>
                </a:solidFill>
                <a:latin typeface="Cambria" panose="02040503050406030204" pitchFamily="18" charset="0"/>
              </a:rPr>
              <a:t>: giúp theo dõi và quản lý các thành phần trong solution như các projects, các lớp đối tượng, các form…</a:t>
            </a:r>
          </a:p>
        </p:txBody>
      </p:sp>
    </p:spTree>
    <p:extLst>
      <p:ext uri="{BB962C8B-B14F-4D97-AF65-F5344CB8AC3E}">
        <p14:creationId xmlns:p14="http://schemas.microsoft.com/office/powerpoint/2010/main" val="2138203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Môi trường thiết kế</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Rectangle 7"/>
          <p:cNvSpPr/>
          <p:nvPr/>
        </p:nvSpPr>
        <p:spPr>
          <a:xfrm>
            <a:off x="459987" y="1193613"/>
            <a:ext cx="8396273" cy="1366528"/>
          </a:xfrm>
          <a:prstGeom prst="rect">
            <a:avLst/>
          </a:prstGeom>
        </p:spPr>
        <p:txBody>
          <a:bodyPr wrap="square">
            <a:spAutoFit/>
          </a:bodyPr>
          <a:lstStyle/>
          <a:p>
            <a:pPr marL="285750" indent="-285750" algn="just">
              <a:lnSpc>
                <a:spcPct val="115000"/>
              </a:lnSpc>
              <a:spcBef>
                <a:spcPts val="500"/>
              </a:spcBef>
              <a:spcAft>
                <a:spcPts val="500"/>
              </a:spcAft>
              <a:buFont typeface="Wingdings" panose="05000000000000000000" pitchFamily="2" charset="2"/>
              <a:buChar char="ü"/>
            </a:pPr>
            <a:r>
              <a:rPr lang="en-US" sz="2400">
                <a:latin typeface="Cambria" panose="02040503050406030204" pitchFamily="18" charset="0"/>
                <a:ea typeface="Calibri" panose="020F0502020204030204" pitchFamily="34" charset="0"/>
              </a:rPr>
              <a:t>Trong C#, màn hình tương tác giữa người dùng và phần mềm được gọi là </a:t>
            </a:r>
            <a:r>
              <a:rPr lang="en-US" sz="2400" b="1">
                <a:latin typeface="Cambria" panose="02040503050406030204" pitchFamily="18" charset="0"/>
                <a:ea typeface="Calibri" panose="020F0502020204030204" pitchFamily="34" charset="0"/>
              </a:rPr>
              <a:t>Form(</a:t>
            </a:r>
            <a:r>
              <a:rPr lang="en-US" sz="2400">
                <a:latin typeface="Cambria" panose="02040503050406030204" pitchFamily="18" charset="0"/>
                <a:ea typeface="Calibri" panose="020F0502020204030204" pitchFamily="34" charset="0"/>
              </a:rPr>
              <a:t>còn gọi là một cửa sổ chương trình, chứa các control khác bên trong):</a:t>
            </a:r>
            <a:endParaRPr lang="en-US" sz="2400">
              <a:effectLst/>
              <a:latin typeface="Cambria" panose="02040503050406030204" pitchFamily="18" charset="0"/>
              <a:ea typeface="Calibri" panose="020F0502020204030204" pitchFamily="34" charset="0"/>
            </a:endParaRPr>
          </a:p>
        </p:txBody>
      </p:sp>
      <p:pic>
        <p:nvPicPr>
          <p:cNvPr id="9" name="Picture 8"/>
          <p:cNvPicPr>
            <a:picLocks noChangeAspect="1"/>
          </p:cNvPicPr>
          <p:nvPr/>
        </p:nvPicPr>
        <p:blipFill>
          <a:blip r:embed="rId2"/>
          <a:stretch>
            <a:fillRect/>
          </a:stretch>
        </p:blipFill>
        <p:spPr>
          <a:xfrm>
            <a:off x="1219200" y="2685817"/>
            <a:ext cx="3657600" cy="3681903"/>
          </a:xfrm>
          <a:prstGeom prst="rect">
            <a:avLst/>
          </a:prstGeom>
        </p:spPr>
      </p:pic>
      <p:pic>
        <p:nvPicPr>
          <p:cNvPr id="10" name="Picture 9"/>
          <p:cNvPicPr>
            <a:picLocks noChangeAspect="1"/>
          </p:cNvPicPr>
          <p:nvPr/>
        </p:nvPicPr>
        <p:blipFill>
          <a:blip r:embed="rId3"/>
          <a:stretch>
            <a:fillRect/>
          </a:stretch>
        </p:blipFill>
        <p:spPr>
          <a:xfrm>
            <a:off x="5562600" y="2214536"/>
            <a:ext cx="3390900" cy="4133850"/>
          </a:xfrm>
          <a:prstGeom prst="rect">
            <a:avLst/>
          </a:prstGeom>
        </p:spPr>
      </p:pic>
      <p:sp>
        <p:nvSpPr>
          <p:cNvPr id="15" name="Rectangle 14"/>
          <p:cNvSpPr/>
          <p:nvPr/>
        </p:nvSpPr>
        <p:spPr>
          <a:xfrm>
            <a:off x="6019800" y="2548242"/>
            <a:ext cx="4572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6248401" y="2818545"/>
            <a:ext cx="1219199"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60475" y="2796250"/>
            <a:ext cx="2113079" cy="369332"/>
          </a:xfrm>
          <a:prstGeom prst="rect">
            <a:avLst/>
          </a:prstGeom>
          <a:noFill/>
        </p:spPr>
        <p:txBody>
          <a:bodyPr wrap="none" rtlCol="0">
            <a:spAutoFit/>
          </a:bodyPr>
          <a:lstStyle/>
          <a:p>
            <a:r>
              <a:rPr lang="en-US">
                <a:solidFill>
                  <a:srgbClr val="FF0000"/>
                </a:solidFill>
                <a:latin typeface="Cambria" panose="02040503050406030204" pitchFamily="18" charset="0"/>
              </a:rPr>
              <a:t>Thiết lập thuộc tính</a:t>
            </a:r>
          </a:p>
        </p:txBody>
      </p:sp>
    </p:spTree>
    <p:extLst>
      <p:ext uri="{BB962C8B-B14F-4D97-AF65-F5344CB8AC3E}">
        <p14:creationId xmlns:p14="http://schemas.microsoft.com/office/powerpoint/2010/main" val="930766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Môi trường thiết kế</a:t>
              </a:r>
              <a:endParaRPr lang="en-US" sz="2400" b="1"/>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Rectangle 7"/>
          <p:cNvSpPr/>
          <p:nvPr/>
        </p:nvSpPr>
        <p:spPr>
          <a:xfrm>
            <a:off x="459987" y="1193613"/>
            <a:ext cx="8396273" cy="480837"/>
          </a:xfrm>
          <a:prstGeom prst="rect">
            <a:avLst/>
          </a:prstGeom>
        </p:spPr>
        <p:txBody>
          <a:bodyPr wrap="square">
            <a:spAutoFit/>
          </a:bodyPr>
          <a:lstStyle/>
          <a:p>
            <a:pPr marL="285750" indent="-285750" algn="just">
              <a:lnSpc>
                <a:spcPct val="115000"/>
              </a:lnSpc>
              <a:spcBef>
                <a:spcPts val="500"/>
              </a:spcBef>
              <a:spcAft>
                <a:spcPts val="500"/>
              </a:spcAft>
              <a:buFont typeface="Wingdings" panose="05000000000000000000" pitchFamily="2" charset="2"/>
              <a:buChar char="ü"/>
            </a:pPr>
            <a:r>
              <a:rPr lang="en-US" sz="2400">
                <a:latin typeface="Cambria" panose="02040503050406030204" pitchFamily="18" charset="0"/>
                <a:ea typeface="Calibri" panose="020F0502020204030204" pitchFamily="34" charset="0"/>
              </a:rPr>
              <a:t>Các thuộc tính quan trọng của </a:t>
            </a:r>
            <a:r>
              <a:rPr lang="en-US" sz="2400" b="1">
                <a:latin typeface="Cambria" panose="02040503050406030204" pitchFamily="18" charset="0"/>
                <a:ea typeface="Calibri" panose="020F0502020204030204" pitchFamily="34" charset="0"/>
              </a:rPr>
              <a:t>Form</a:t>
            </a:r>
            <a:r>
              <a:rPr lang="en-US" sz="2400">
                <a:latin typeface="Cambria" panose="02040503050406030204" pitchFamily="18" charset="0"/>
                <a:ea typeface="Calibri" panose="020F0502020204030204" pitchFamily="34" charset="0"/>
              </a:rPr>
              <a:t>:</a:t>
            </a:r>
            <a:endParaRPr lang="en-US" sz="2400">
              <a:effectLst/>
              <a:latin typeface="Cambria" panose="02040503050406030204" pitchFamily="18" charset="0"/>
              <a:ea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59797789"/>
              </p:ext>
            </p:extLst>
          </p:nvPr>
        </p:nvGraphicFramePr>
        <p:xfrm>
          <a:off x="325332" y="1674450"/>
          <a:ext cx="8627660" cy="4298574"/>
        </p:xfrm>
        <a:graphic>
          <a:graphicData uri="http://schemas.openxmlformats.org/drawingml/2006/table">
            <a:tbl>
              <a:tblPr firstRow="1" firstCol="1" bandRow="1">
                <a:tableStyleId>{5C22544A-7EE6-4342-B048-85BDC9FD1C3A}</a:tableStyleId>
              </a:tblPr>
              <a:tblGrid>
                <a:gridCol w="1905000">
                  <a:extLst>
                    <a:ext uri="{9D8B030D-6E8A-4147-A177-3AD203B41FA5}">
                      <a16:colId xmlns:a16="http://schemas.microsoft.com/office/drawing/2014/main" val="20000"/>
                    </a:ext>
                  </a:extLst>
                </a:gridCol>
                <a:gridCol w="6722660">
                  <a:extLst>
                    <a:ext uri="{9D8B030D-6E8A-4147-A177-3AD203B41FA5}">
                      <a16:colId xmlns:a16="http://schemas.microsoft.com/office/drawing/2014/main" val="20001"/>
                    </a:ext>
                  </a:extLst>
                </a:gridCol>
              </a:tblGrid>
              <a:tr h="0">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Thuộc tính</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500"/>
                        </a:spcBef>
                        <a:spcAft>
                          <a:spcPts val="500"/>
                        </a:spcAft>
                      </a:pPr>
                      <a:r>
                        <a:rPr lang="en-US" sz="2200">
                          <a:solidFill>
                            <a:srgbClr val="002060"/>
                          </a:solidFill>
                          <a:effectLst/>
                          <a:latin typeface="Cambria" panose="02040503050406030204" pitchFamily="18" charset="0"/>
                        </a:rPr>
                        <a:t>Mô tả</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0">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Name</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Tên form, thường bắt đầu bằng </a:t>
                      </a:r>
                      <a:r>
                        <a:rPr lang="en-US" sz="2200">
                          <a:solidFill>
                            <a:srgbClr val="FF0000"/>
                          </a:solidFill>
                          <a:effectLst/>
                          <a:latin typeface="Cambria" panose="02040503050406030204" pitchFamily="18" charset="0"/>
                        </a:rPr>
                        <a:t>frm</a:t>
                      </a:r>
                      <a:endParaRPr lang="en-US" sz="2200">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Text</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Tiêu đề form</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BackColor</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Màu nền form</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0">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ForeColor</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Màu chữ trên form</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0">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Font</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Định dạng chữ trên form</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StartPosition</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Định vị trí form khi mới xuất hiện (giữa màn hình hoặc tự khai báo…)</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0">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WindowState</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Định trạng thái form khi mới xuất hiện (Normal, Minimized, Maximined)</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0">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AcceptButton</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Chọn nút bấm được thực hiện khi nhấn Enter</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0">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CancelButton</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500"/>
                        </a:spcBef>
                        <a:spcAft>
                          <a:spcPts val="500"/>
                        </a:spcAft>
                      </a:pPr>
                      <a:r>
                        <a:rPr lang="en-US" sz="2200">
                          <a:solidFill>
                            <a:srgbClr val="002060"/>
                          </a:solidFill>
                          <a:effectLst/>
                          <a:latin typeface="Cambria" panose="02040503050406030204" pitchFamily="18" charset="0"/>
                        </a:rPr>
                        <a:t>Chọn nút bấm được thực hiện khi nhấn Escape</a:t>
                      </a:r>
                      <a:endParaRPr lang="en-US" sz="2200">
                        <a:solidFill>
                          <a:srgbClr val="00206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334401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1075</TotalTime>
  <Words>2418</Words>
  <Application>Microsoft Office PowerPoint</Application>
  <PresentationFormat>On-screen Show (4:3)</PresentationFormat>
  <Paragraphs>378</Paragraphs>
  <Slides>44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Symbol</vt:lpstr>
      <vt:lpstr>Calibri</vt:lpstr>
      <vt:lpstr>VNI-Heather</vt:lpstr>
      <vt:lpstr>Cambria</vt:lpstr>
      <vt:lpstr>Times New Roman</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Toàn Võ Tấn</cp:lastModifiedBy>
  <cp:revision>400</cp:revision>
  <dcterms:created xsi:type="dcterms:W3CDTF">2011-04-06T04:04:31Z</dcterms:created>
  <dcterms:modified xsi:type="dcterms:W3CDTF">2021-11-23T14:54:19Z</dcterms:modified>
</cp:coreProperties>
</file>