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4" r:id="rId8"/>
    <p:sldId id="289" r:id="rId9"/>
    <p:sldId id="290" r:id="rId10"/>
    <p:sldId id="285" r:id="rId11"/>
    <p:sldId id="286" r:id="rId12"/>
    <p:sldId id="291"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79" d="100"/>
          <a:sy n="79" d="100"/>
        </p:scale>
        <p:origin x="86"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6/10/2025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44"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542361" y="4003555"/>
            <a:ext cx="3485073" cy="753056"/>
          </a:xfrm>
        </p:spPr>
        <p:txBody>
          <a:bodyPr>
            <a:normAutofit/>
          </a:bodyPr>
          <a:lstStyle/>
          <a:p>
            <a:pPr algn="l"/>
            <a:r>
              <a:rPr lang="en-US" sz="2300" dirty="0">
                <a:solidFill>
                  <a:schemeClr val="accent1"/>
                </a:solidFill>
                <a:latin typeface="Times New Roman" panose="02020603050405020304" pitchFamily="18" charset="0"/>
                <a:cs typeface="Times New Roman" panose="02020603050405020304" pitchFamily="18" charset="0"/>
              </a:rPr>
              <a:t>Lê </a:t>
            </a:r>
            <a:r>
              <a:rPr lang="en-US" sz="2300" dirty="0" err="1">
                <a:solidFill>
                  <a:schemeClr val="accent1"/>
                </a:solidFill>
                <a:latin typeface="Times New Roman" panose="02020603050405020304" pitchFamily="18" charset="0"/>
                <a:cs typeface="Times New Roman" panose="02020603050405020304" pitchFamily="18" charset="0"/>
              </a:rPr>
              <a:t>Quốc</a:t>
            </a:r>
            <a:r>
              <a:rPr lang="en-US" sz="2300" dirty="0">
                <a:solidFill>
                  <a:schemeClr val="accent1"/>
                </a:solidFill>
                <a:latin typeface="Times New Roman" panose="02020603050405020304" pitchFamily="18" charset="0"/>
                <a:cs typeface="Times New Roman" panose="02020603050405020304" pitchFamily="18" charset="0"/>
              </a:rPr>
              <a:t> Trung</a:t>
            </a:r>
            <a:br>
              <a:rPr lang="en-US" sz="2300" dirty="0">
                <a:solidFill>
                  <a:schemeClr val="accent1"/>
                </a:solidFill>
                <a:latin typeface="Times New Roman" panose="02020603050405020304" pitchFamily="18" charset="0"/>
                <a:cs typeface="Times New Roman" panose="02020603050405020304" pitchFamily="18" charset="0"/>
              </a:rPr>
            </a:br>
            <a:r>
              <a:rPr lang="en-US" sz="2300" dirty="0">
                <a:solidFill>
                  <a:schemeClr val="accent1"/>
                </a:solidFill>
                <a:latin typeface="Times New Roman" panose="02020603050405020304" pitchFamily="18" charset="0"/>
                <a:cs typeface="Times New Roman" panose="02020603050405020304" pitchFamily="18" charset="0"/>
              </a:rPr>
              <a:t>K225480106065</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542361" y="3088547"/>
            <a:ext cx="3485073" cy="1026544"/>
          </a:xfrm>
        </p:spPr>
        <p:txBody>
          <a:bodyPr>
            <a:normAutofit/>
          </a:bodyPr>
          <a:lstStyle/>
          <a:p>
            <a:pPr algn="l"/>
            <a:r>
              <a:rPr lang="en-US" sz="2300" dirty="0" err="1">
                <a:solidFill>
                  <a:schemeClr val="accent1"/>
                </a:solidFill>
                <a:latin typeface="Times New Roman" panose="02020603050405020304" pitchFamily="18" charset="0"/>
                <a:cs typeface="Times New Roman" panose="02020603050405020304" pitchFamily="18" charset="0"/>
              </a:rPr>
              <a:t>Xây</a:t>
            </a:r>
            <a:r>
              <a:rPr lang="en-US" sz="2300" dirty="0">
                <a:solidFill>
                  <a:schemeClr val="accent1"/>
                </a:solidFill>
                <a:latin typeface="Times New Roman" panose="02020603050405020304" pitchFamily="18" charset="0"/>
                <a:cs typeface="Times New Roman" panose="02020603050405020304" pitchFamily="18" charset="0"/>
              </a:rPr>
              <a:t> game </a:t>
            </a:r>
            <a:r>
              <a:rPr lang="en-US" sz="2300" dirty="0" err="1">
                <a:solidFill>
                  <a:schemeClr val="accent1"/>
                </a:solidFill>
                <a:latin typeface="Times New Roman" panose="02020603050405020304" pitchFamily="18" charset="0"/>
                <a:cs typeface="Times New Roman" panose="02020603050405020304" pitchFamily="18" charset="0"/>
              </a:rPr>
              <a:t>BlackJack</a:t>
            </a:r>
            <a:r>
              <a:rPr lang="en-US" sz="2300" dirty="0">
                <a:solidFill>
                  <a:schemeClr val="accent1"/>
                </a:solidFill>
                <a:latin typeface="Times New Roman" panose="02020603050405020304" pitchFamily="18" charset="0"/>
                <a:cs typeface="Times New Roman" panose="02020603050405020304" pitchFamily="18" charset="0"/>
              </a:rPr>
              <a:t> </a:t>
            </a:r>
            <a:r>
              <a:rPr lang="en-US" sz="2300" dirty="0" err="1">
                <a:solidFill>
                  <a:schemeClr val="accent1"/>
                </a:solidFill>
                <a:latin typeface="Times New Roman" panose="02020603050405020304" pitchFamily="18" charset="0"/>
                <a:cs typeface="Times New Roman" panose="02020603050405020304" pitchFamily="18" charset="0"/>
              </a:rPr>
              <a:t>với</a:t>
            </a:r>
            <a:r>
              <a:rPr lang="en-US" sz="2300" dirty="0">
                <a:solidFill>
                  <a:schemeClr val="accent1"/>
                </a:solidFill>
                <a:latin typeface="Times New Roman" panose="02020603050405020304" pitchFamily="18" charset="0"/>
                <a:cs typeface="Times New Roman" panose="02020603050405020304" pitchFamily="18" charset="0"/>
              </a:rPr>
              <a:t> GUI </a:t>
            </a:r>
            <a:r>
              <a:rPr lang="en-US" sz="2300" dirty="0" err="1">
                <a:solidFill>
                  <a:schemeClr val="accent1"/>
                </a:solidFill>
                <a:latin typeface="Times New Roman" panose="02020603050405020304" pitchFamily="18" charset="0"/>
                <a:cs typeface="Times New Roman" panose="02020603050405020304" pitchFamily="18" charset="0"/>
              </a:rPr>
              <a:t>đơn</a:t>
            </a:r>
            <a:r>
              <a:rPr lang="en-US" sz="2300" dirty="0">
                <a:solidFill>
                  <a:schemeClr val="accent1"/>
                </a:solidFill>
                <a:latin typeface="Times New Roman" panose="02020603050405020304" pitchFamily="18" charset="0"/>
                <a:cs typeface="Times New Roman" panose="02020603050405020304" pitchFamily="18" charset="0"/>
              </a:rPr>
              <a:t> </a:t>
            </a:r>
            <a:r>
              <a:rPr lang="en-US" sz="2300" dirty="0" err="1">
                <a:solidFill>
                  <a:schemeClr val="accent1"/>
                </a:solidFill>
                <a:latin typeface="Times New Roman" panose="02020603050405020304" pitchFamily="18" charset="0"/>
                <a:cs typeface="Times New Roman" panose="02020603050405020304" pitchFamily="18" charset="0"/>
              </a:rPr>
              <a:t>giản</a:t>
            </a:r>
            <a:endParaRPr lang="en-US" sz="2300" dirty="0">
              <a:solidFill>
                <a:schemeClr val="accent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E3EA338-55DD-46E3-A074-AA4358CADBDE}"/>
              </a:ext>
            </a:extLst>
          </p:cNvPr>
          <p:cNvSpPr txBox="1">
            <a:spLocks/>
          </p:cNvSpPr>
          <p:nvPr/>
        </p:nvSpPr>
        <p:spPr>
          <a:xfrm>
            <a:off x="7542362" y="1825924"/>
            <a:ext cx="3485073" cy="1262623"/>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err="1"/>
              <a:t>Lập</a:t>
            </a:r>
            <a:r>
              <a:rPr lang="en-US" sz="4000" dirty="0"/>
              <a:t> </a:t>
            </a:r>
            <a:r>
              <a:rPr lang="en-US" sz="4000" dirty="0" err="1"/>
              <a:t>trình</a:t>
            </a:r>
            <a:r>
              <a:rPr lang="en-US" sz="4000" dirty="0"/>
              <a:t> Python</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17A8-8BE8-4E9D-AD39-A4DEFB3EF2A1}"/>
              </a:ext>
            </a:extLst>
          </p:cNvPr>
          <p:cNvSpPr>
            <a:spLocks noGrp="1"/>
          </p:cNvSpPr>
          <p:nvPr>
            <p:ph type="title"/>
          </p:nvPr>
        </p:nvSpPr>
        <p:spPr/>
        <p:txBody>
          <a:bodyPr>
            <a:normAutofit/>
          </a:bodyPr>
          <a:lstStyle/>
          <a:p>
            <a:r>
              <a:rPr lang="vi-VN" b="1" dirty="0"/>
              <a:t>Chương 4: Thực Nghiệm và Kết Luận</a:t>
            </a:r>
            <a:endParaRPr lang="en-US" dirty="0"/>
          </a:p>
        </p:txBody>
      </p:sp>
      <p:sp>
        <p:nvSpPr>
          <p:cNvPr id="3" name="Content Placeholder 2">
            <a:extLst>
              <a:ext uri="{FF2B5EF4-FFF2-40B4-BE49-F238E27FC236}">
                <a16:creationId xmlns:a16="http://schemas.microsoft.com/office/drawing/2014/main" id="{C6B96C15-8725-4726-8B42-AF240767BFEA}"/>
              </a:ext>
            </a:extLst>
          </p:cNvPr>
          <p:cNvSpPr>
            <a:spLocks noGrp="1"/>
          </p:cNvSpPr>
          <p:nvPr>
            <p:ph sz="half" idx="1"/>
          </p:nvPr>
        </p:nvSpPr>
        <p:spPr>
          <a:xfrm>
            <a:off x="1233835" y="1728950"/>
            <a:ext cx="4856841" cy="1989712"/>
          </a:xfrm>
        </p:spPr>
        <p:txBody>
          <a:bodyPr>
            <a:normAutofit fontScale="85000" lnSpcReduction="20000"/>
          </a:bodyPr>
          <a:lstStyle/>
          <a:p>
            <a:r>
              <a:rPr lang="vi-VN" b="1" dirty="0"/>
              <a:t>Đánh Giá Kết Quả Đạt Được</a:t>
            </a:r>
          </a:p>
          <a:p>
            <a:r>
              <a:rPr lang="vi-VN" dirty="0"/>
              <a:t>Chương trình hoàn thiện với các chức năng cơ bản (chia bài, rút bài, dừng rút, tính điểm). Sử dụng OOP hiệu quả, giao diện tkinter trực quan, xử lý tốt các tình huống Blackjack.</a:t>
            </a:r>
          </a:p>
          <a:p>
            <a:endParaRPr lang="en-US" dirty="0"/>
          </a:p>
        </p:txBody>
      </p:sp>
      <p:sp>
        <p:nvSpPr>
          <p:cNvPr id="4" name="Content Placeholder 3">
            <a:extLst>
              <a:ext uri="{FF2B5EF4-FFF2-40B4-BE49-F238E27FC236}">
                <a16:creationId xmlns:a16="http://schemas.microsoft.com/office/drawing/2014/main" id="{427D516B-DF42-4FD3-B0D7-A110D803CF91}"/>
              </a:ext>
            </a:extLst>
          </p:cNvPr>
          <p:cNvSpPr>
            <a:spLocks noGrp="1"/>
          </p:cNvSpPr>
          <p:nvPr>
            <p:ph sz="half" idx="2"/>
          </p:nvPr>
        </p:nvSpPr>
        <p:spPr>
          <a:xfrm>
            <a:off x="6090676" y="2434144"/>
            <a:ext cx="4856841" cy="1989712"/>
          </a:xfrm>
        </p:spPr>
        <p:txBody>
          <a:bodyPr>
            <a:normAutofit fontScale="85000" lnSpcReduction="20000"/>
          </a:bodyPr>
          <a:lstStyle/>
          <a:p>
            <a:r>
              <a:rPr lang="vi-VN" b="1" dirty="0"/>
              <a:t>Hạn Chế</a:t>
            </a:r>
          </a:p>
          <a:p>
            <a:r>
              <a:rPr lang="vi-VN" dirty="0"/>
              <a:t>Giao diện còn đơn giản, thiếu hình ảnh lá bài minh họa, chỉ hỗ trợ chơi một ván, thiếu tính năng nâng cao như âm thanh, hiệu ứng, hoặc chế độ nhiều người chơi.</a:t>
            </a:r>
          </a:p>
          <a:p>
            <a:endParaRPr lang="en-US" dirty="0"/>
          </a:p>
        </p:txBody>
      </p:sp>
      <p:sp>
        <p:nvSpPr>
          <p:cNvPr id="5" name="Content Placeholder 3">
            <a:extLst>
              <a:ext uri="{FF2B5EF4-FFF2-40B4-BE49-F238E27FC236}">
                <a16:creationId xmlns:a16="http://schemas.microsoft.com/office/drawing/2014/main" id="{09E4BF6E-D6BB-4C9E-8B49-264A80424B83}"/>
              </a:ext>
            </a:extLst>
          </p:cNvPr>
          <p:cNvSpPr txBox="1">
            <a:spLocks/>
          </p:cNvSpPr>
          <p:nvPr/>
        </p:nvSpPr>
        <p:spPr>
          <a:xfrm>
            <a:off x="1244485" y="3718662"/>
            <a:ext cx="4856841" cy="1989712"/>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vi-VN" b="1" dirty="0"/>
              <a:t>Hướng Phát Triển</a:t>
            </a:r>
          </a:p>
          <a:p>
            <a:r>
              <a:rPr lang="vi-VN" dirty="0"/>
              <a:t>Thêm hình ảnh lá bài, hỗ trợ nhiều người chơi, thêm hiệu ứng âm thanh/nhạc nền, lưu điểm số và lịch sử ván chơi.</a:t>
            </a:r>
          </a:p>
        </p:txBody>
      </p:sp>
      <p:sp>
        <p:nvSpPr>
          <p:cNvPr id="6" name="Content Placeholder 3">
            <a:extLst>
              <a:ext uri="{FF2B5EF4-FFF2-40B4-BE49-F238E27FC236}">
                <a16:creationId xmlns:a16="http://schemas.microsoft.com/office/drawing/2014/main" id="{DA5BEDED-0A88-455B-8E83-46249052C589}"/>
              </a:ext>
            </a:extLst>
          </p:cNvPr>
          <p:cNvSpPr txBox="1">
            <a:spLocks/>
          </p:cNvSpPr>
          <p:nvPr/>
        </p:nvSpPr>
        <p:spPr>
          <a:xfrm>
            <a:off x="6090674" y="4417494"/>
            <a:ext cx="4856841" cy="1989712"/>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b="1" dirty="0" err="1"/>
              <a:t>Kết</a:t>
            </a:r>
            <a:r>
              <a:rPr lang="en-US" b="1" dirty="0"/>
              <a:t> </a:t>
            </a:r>
            <a:r>
              <a:rPr lang="en-US" b="1" dirty="0" err="1"/>
              <a:t>Luận</a:t>
            </a:r>
            <a:endParaRPr lang="en-US" b="1" dirty="0"/>
          </a:p>
          <a:p>
            <a:r>
              <a:rPr lang="en-US" dirty="0" err="1"/>
              <a:t>Đề</a:t>
            </a:r>
            <a:r>
              <a:rPr lang="en-US" dirty="0"/>
              <a:t> </a:t>
            </a:r>
            <a:r>
              <a:rPr lang="en-US" dirty="0" err="1"/>
              <a:t>tài</a:t>
            </a:r>
            <a:r>
              <a:rPr lang="en-US" dirty="0"/>
              <a:t> </a:t>
            </a:r>
            <a:r>
              <a:rPr lang="en-US" dirty="0" err="1"/>
              <a:t>giúp</a:t>
            </a:r>
            <a:r>
              <a:rPr lang="en-US" dirty="0"/>
              <a:t> </a:t>
            </a:r>
            <a:r>
              <a:rPr lang="en-US" dirty="0" err="1"/>
              <a:t>vận</a:t>
            </a:r>
            <a:r>
              <a:rPr lang="en-US" dirty="0"/>
              <a:t> </a:t>
            </a:r>
            <a:r>
              <a:rPr lang="en-US" dirty="0" err="1"/>
              <a:t>dụng</a:t>
            </a:r>
            <a:r>
              <a:rPr lang="en-US" dirty="0"/>
              <a:t> </a:t>
            </a:r>
            <a:r>
              <a:rPr lang="en-US" dirty="0" err="1"/>
              <a:t>hiệu</a:t>
            </a:r>
            <a:r>
              <a:rPr lang="en-US" dirty="0"/>
              <a:t> </a:t>
            </a:r>
            <a:r>
              <a:rPr lang="en-US" dirty="0" err="1"/>
              <a:t>quả</a:t>
            </a:r>
            <a:r>
              <a:rPr lang="en-US" dirty="0"/>
              <a:t> </a:t>
            </a:r>
            <a:r>
              <a:rPr lang="en-US" dirty="0" err="1"/>
              <a:t>kiến</a:t>
            </a:r>
            <a:r>
              <a:rPr lang="en-US" dirty="0"/>
              <a:t> </a:t>
            </a:r>
            <a:r>
              <a:rPr lang="en-US" dirty="0" err="1"/>
              <a:t>thức</a:t>
            </a:r>
            <a:r>
              <a:rPr lang="en-US" dirty="0"/>
              <a:t> OOP </a:t>
            </a:r>
            <a:r>
              <a:rPr lang="en-US" dirty="0" err="1"/>
              <a:t>và</a:t>
            </a:r>
            <a:r>
              <a:rPr lang="en-US" dirty="0"/>
              <a:t> </a:t>
            </a:r>
            <a:r>
              <a:rPr lang="en-US" dirty="0" err="1"/>
              <a:t>tkinter</a:t>
            </a:r>
            <a:r>
              <a:rPr lang="en-US" dirty="0"/>
              <a:t> </a:t>
            </a:r>
            <a:r>
              <a:rPr lang="en-US" dirty="0" err="1"/>
              <a:t>vào</a:t>
            </a:r>
            <a:r>
              <a:rPr lang="en-US" dirty="0"/>
              <a:t> </a:t>
            </a:r>
            <a:r>
              <a:rPr lang="en-US" dirty="0" err="1"/>
              <a:t>ứng</a:t>
            </a:r>
            <a:r>
              <a:rPr lang="en-US" dirty="0"/>
              <a:t> </a:t>
            </a:r>
            <a:r>
              <a:rPr lang="en-US" dirty="0" err="1"/>
              <a:t>dụng</a:t>
            </a:r>
            <a:r>
              <a:rPr lang="en-US" dirty="0"/>
              <a:t> </a:t>
            </a:r>
            <a:r>
              <a:rPr lang="en-US" dirty="0" err="1"/>
              <a:t>thực</a:t>
            </a:r>
            <a:r>
              <a:rPr lang="en-US" dirty="0"/>
              <a:t> </a:t>
            </a:r>
            <a:r>
              <a:rPr lang="en-US" dirty="0" err="1"/>
              <a:t>tế</a:t>
            </a:r>
            <a:r>
              <a:rPr lang="en-US" dirty="0"/>
              <a:t>, </a:t>
            </a:r>
            <a:r>
              <a:rPr lang="en-US" dirty="0" err="1"/>
              <a:t>rèn</a:t>
            </a:r>
            <a:r>
              <a:rPr lang="en-US" dirty="0"/>
              <a:t> </a:t>
            </a:r>
            <a:r>
              <a:rPr lang="en-US" dirty="0" err="1"/>
              <a:t>luyện</a:t>
            </a:r>
            <a:r>
              <a:rPr lang="en-US" dirty="0"/>
              <a:t> </a:t>
            </a:r>
            <a:r>
              <a:rPr lang="en-US" dirty="0" err="1"/>
              <a:t>kỹ</a:t>
            </a:r>
            <a:r>
              <a:rPr lang="en-US" dirty="0"/>
              <a:t> </a:t>
            </a:r>
            <a:r>
              <a:rPr lang="en-US" dirty="0" err="1"/>
              <a:t>năng</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phần</a:t>
            </a:r>
            <a:r>
              <a:rPr lang="en-US" dirty="0"/>
              <a:t> </a:t>
            </a:r>
            <a:r>
              <a:rPr lang="en-US" dirty="0" err="1"/>
              <a:t>mềm</a:t>
            </a:r>
            <a:r>
              <a:rPr lang="en-US" dirty="0"/>
              <a:t>. </a:t>
            </a:r>
            <a:r>
              <a:rPr lang="en-US" dirty="0" err="1"/>
              <a:t>Đây</a:t>
            </a:r>
            <a:r>
              <a:rPr lang="en-US" dirty="0"/>
              <a:t> </a:t>
            </a:r>
            <a:r>
              <a:rPr lang="en-US" dirty="0" err="1"/>
              <a:t>là</a:t>
            </a:r>
            <a:r>
              <a:rPr lang="en-US" dirty="0"/>
              <a:t> </a:t>
            </a:r>
            <a:r>
              <a:rPr lang="en-US" dirty="0" err="1"/>
              <a:t>trải</a:t>
            </a:r>
            <a:r>
              <a:rPr lang="en-US" dirty="0"/>
              <a:t> </a:t>
            </a:r>
            <a:r>
              <a:rPr lang="en-US" dirty="0" err="1"/>
              <a:t>nghiệm</a:t>
            </a:r>
            <a:r>
              <a:rPr lang="en-US" dirty="0"/>
              <a:t> </a:t>
            </a:r>
            <a:r>
              <a:rPr lang="en-US" dirty="0" err="1"/>
              <a:t>học</a:t>
            </a:r>
            <a:r>
              <a:rPr lang="en-US" dirty="0"/>
              <a:t> </a:t>
            </a:r>
            <a:r>
              <a:rPr lang="en-US" dirty="0" err="1"/>
              <a:t>tập</a:t>
            </a:r>
            <a:r>
              <a:rPr lang="en-US" dirty="0"/>
              <a:t> </a:t>
            </a:r>
            <a:r>
              <a:rPr lang="en-US" dirty="0" err="1"/>
              <a:t>bổ</a:t>
            </a:r>
            <a:r>
              <a:rPr lang="en-US" dirty="0"/>
              <a:t> </a:t>
            </a:r>
            <a:r>
              <a:rPr lang="en-US" dirty="0" err="1"/>
              <a:t>ích</a:t>
            </a:r>
            <a:r>
              <a:rPr lang="en-US" dirty="0"/>
              <a:t>.</a:t>
            </a:r>
          </a:p>
        </p:txBody>
      </p:sp>
    </p:spTree>
    <p:extLst>
      <p:ext uri="{BB962C8B-B14F-4D97-AF65-F5344CB8AC3E}">
        <p14:creationId xmlns:p14="http://schemas.microsoft.com/office/powerpoint/2010/main" val="165283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0720-E0C4-4BC8-9718-7D8D9E735965}"/>
              </a:ext>
            </a:extLst>
          </p:cNvPr>
          <p:cNvSpPr>
            <a:spLocks noGrp="1"/>
          </p:cNvSpPr>
          <p:nvPr>
            <p:ph type="title"/>
          </p:nvPr>
        </p:nvSpPr>
        <p:spPr>
          <a:xfrm>
            <a:off x="919119" y="2798064"/>
            <a:ext cx="10353762" cy="1261872"/>
          </a:xfrm>
        </p:spPr>
        <p:txBody>
          <a:bodyPr/>
          <a:lstStyle/>
          <a:p>
            <a:r>
              <a:rPr lang="en-US" dirty="0"/>
              <a:t>Thank For Watching</a:t>
            </a:r>
          </a:p>
        </p:txBody>
      </p:sp>
    </p:spTree>
    <p:extLst>
      <p:ext uri="{BB962C8B-B14F-4D97-AF65-F5344CB8AC3E}">
        <p14:creationId xmlns:p14="http://schemas.microsoft.com/office/powerpoint/2010/main" val="351100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0F17-6491-490A-B6AD-A33FBD1EC190}"/>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đầu</a:t>
            </a:r>
            <a:r>
              <a:rPr lang="en-US" dirty="0"/>
              <a:t> </a:t>
            </a:r>
            <a:r>
              <a:rPr lang="en-US" dirty="0" err="1"/>
              <a:t>bài</a:t>
            </a:r>
            <a:endParaRPr lang="en-US" dirty="0"/>
          </a:p>
        </p:txBody>
      </p:sp>
      <p:sp>
        <p:nvSpPr>
          <p:cNvPr id="6" name="Content Placeholder 5">
            <a:extLst>
              <a:ext uri="{FF2B5EF4-FFF2-40B4-BE49-F238E27FC236}">
                <a16:creationId xmlns:a16="http://schemas.microsoft.com/office/drawing/2014/main" id="{5B0662FC-E9E5-42F9-B65F-4D4E9A665E0B}"/>
              </a:ext>
            </a:extLst>
          </p:cNvPr>
          <p:cNvSpPr>
            <a:spLocks noGrp="1"/>
          </p:cNvSpPr>
          <p:nvPr>
            <p:ph sz="half" idx="1"/>
          </p:nvPr>
        </p:nvSpPr>
        <p:spPr/>
        <p:txBody>
          <a:bodyPr>
            <a:normAutofit fontScale="77500" lnSpcReduction="20000"/>
          </a:bodyPr>
          <a:lstStyle/>
          <a:p>
            <a:r>
              <a:rPr lang="vi-VN" b="1" dirty="0"/>
              <a:t>Mô Tả Đề Bài</a:t>
            </a:r>
          </a:p>
          <a:p>
            <a:r>
              <a:rPr lang="vi-VN" dirty="0"/>
              <a:t>Xây dựng trò chơi Blackjack (21 điểm) với giao diện đồ họa (GUI) sử dụng Python. Các chức năng chính bao gồm chia bài, rút bài (Hit), dừng rút bài (Stand), tính điểm và xác định thắng/thua.</a:t>
            </a:r>
          </a:p>
          <a:p>
            <a:r>
              <a:rPr lang="vi-VN" b="1" dirty="0"/>
              <a:t>Tính Năng Yêu Cầu</a:t>
            </a:r>
          </a:p>
          <a:p>
            <a:r>
              <a:rPr lang="vi-VN" dirty="0"/>
              <a:t>Giao diện trực quan với tkinter, xử lý logic Blackjack (quân Át 1 hoặc 11 điểm), cập nhật trạng thái theo thời gian thực.</a:t>
            </a:r>
          </a:p>
          <a:p>
            <a:endParaRPr lang="en-US" dirty="0"/>
          </a:p>
        </p:txBody>
      </p:sp>
      <p:sp>
        <p:nvSpPr>
          <p:cNvPr id="7" name="Content Placeholder 6">
            <a:extLst>
              <a:ext uri="{FF2B5EF4-FFF2-40B4-BE49-F238E27FC236}">
                <a16:creationId xmlns:a16="http://schemas.microsoft.com/office/drawing/2014/main" id="{FE225937-098F-414A-9AB5-6E07C88EC6A4}"/>
              </a:ext>
            </a:extLst>
          </p:cNvPr>
          <p:cNvSpPr>
            <a:spLocks noGrp="1"/>
          </p:cNvSpPr>
          <p:nvPr>
            <p:ph sz="half" idx="2"/>
          </p:nvPr>
        </p:nvSpPr>
        <p:spPr/>
        <p:txBody>
          <a:bodyPr>
            <a:normAutofit fontScale="77500" lnSpcReduction="20000"/>
          </a:bodyPr>
          <a:lstStyle/>
          <a:p>
            <a:r>
              <a:rPr lang="vi-VN" b="1" dirty="0"/>
              <a:t>Thách Thức</a:t>
            </a:r>
          </a:p>
          <a:p>
            <a:r>
              <a:rPr lang="vi-VN" dirty="0"/>
              <a:t>Thiết kế giao diện tkinter phức tạp, xử lý logic quân Át linh hoạt, và đảm bảo cập nhật giao diện mượt mà theo hành động người chơi.</a:t>
            </a:r>
          </a:p>
          <a:p>
            <a:r>
              <a:rPr lang="vi-VN" b="1" dirty="0"/>
              <a:t>Kiến Thức Vận Dụng</a:t>
            </a:r>
          </a:p>
          <a:p>
            <a:r>
              <a:rPr lang="vi-VN" dirty="0"/>
              <a:t>Lập trình hướng đối tượng (OOP), xử lý sự kiện GUI, cấu trúc dữ liệu (list, dictionary), và thư viện tkinter.</a:t>
            </a:r>
          </a:p>
          <a:p>
            <a:endParaRPr lang="en-US" dirty="0"/>
          </a:p>
        </p:txBody>
      </p:sp>
    </p:spTree>
    <p:extLst>
      <p:ext uri="{BB962C8B-B14F-4D97-AF65-F5344CB8AC3E}">
        <p14:creationId xmlns:p14="http://schemas.microsoft.com/office/powerpoint/2010/main" val="13023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0E1F-D67F-44A6-A48E-7EFEAEF74A92}"/>
              </a:ext>
            </a:extLst>
          </p:cNvPr>
          <p:cNvSpPr>
            <a:spLocks noGrp="1"/>
          </p:cNvSpPr>
          <p:nvPr>
            <p:ph type="title"/>
          </p:nvPr>
        </p:nvSpPr>
        <p:spPr/>
        <p:txBody>
          <a:bodyPr>
            <a:normAutofit fontScale="90000"/>
          </a:bodyPr>
          <a:lstStyle/>
          <a:p>
            <a:r>
              <a:rPr lang="vi-VN" b="1" dirty="0"/>
              <a:t>Cơ Sở Lý Thuyết</a:t>
            </a:r>
            <a:br>
              <a:rPr lang="vi-VN" b="1" dirty="0"/>
            </a:br>
            <a:endParaRPr lang="en-US" dirty="0"/>
          </a:p>
        </p:txBody>
      </p:sp>
      <p:sp>
        <p:nvSpPr>
          <p:cNvPr id="5" name="Text Placeholder 4">
            <a:extLst>
              <a:ext uri="{FF2B5EF4-FFF2-40B4-BE49-F238E27FC236}">
                <a16:creationId xmlns:a16="http://schemas.microsoft.com/office/drawing/2014/main" id="{117DDA17-687D-4634-A0F8-F49D79A91B36}"/>
              </a:ext>
            </a:extLst>
          </p:cNvPr>
          <p:cNvSpPr>
            <a:spLocks noGrp="1"/>
          </p:cNvSpPr>
          <p:nvPr>
            <p:ph type="body" idx="1"/>
          </p:nvPr>
        </p:nvSpPr>
        <p:spPr/>
        <p:txBody>
          <a:bodyPr/>
          <a:lstStyle/>
          <a:p>
            <a:r>
              <a:rPr lang="vi-VN" sz="2000" b="1" dirty="0"/>
              <a:t>Luật Chơi Blackjack Cơ Bản</a:t>
            </a:r>
          </a:p>
        </p:txBody>
      </p:sp>
      <p:sp>
        <p:nvSpPr>
          <p:cNvPr id="8" name="Text Placeholder 7">
            <a:extLst>
              <a:ext uri="{FF2B5EF4-FFF2-40B4-BE49-F238E27FC236}">
                <a16:creationId xmlns:a16="http://schemas.microsoft.com/office/drawing/2014/main" id="{47C18AAC-C43D-4B65-A4CE-68BE269D1962}"/>
              </a:ext>
            </a:extLst>
          </p:cNvPr>
          <p:cNvSpPr>
            <a:spLocks noGrp="1"/>
          </p:cNvSpPr>
          <p:nvPr>
            <p:ph type="body" sz="half" idx="15"/>
          </p:nvPr>
        </p:nvSpPr>
        <p:spPr/>
        <p:txBody>
          <a:bodyPr/>
          <a:lstStyle/>
          <a:p>
            <a:pPr algn="just"/>
            <a:r>
              <a:rPr lang="vi-VN" dirty="0"/>
              <a:t>Mục tiêu là đạt tổng điểm gần 21 nhất mà không vượt quá. Các lá bài 2-10 tính theo số, J/Q/K là 10, Át là 1 hoặc 11. Người chơi có thể "Hit" hoặc "Stand". Nhà cái rút bài đến khi đạt 17 điểm trở lên. Kết quả dựa trên so sánh điểm hoặc "bust".</a:t>
            </a:r>
          </a:p>
          <a:p>
            <a:endParaRPr lang="en-US" dirty="0"/>
          </a:p>
        </p:txBody>
      </p:sp>
      <p:sp>
        <p:nvSpPr>
          <p:cNvPr id="6" name="Text Placeholder 5">
            <a:extLst>
              <a:ext uri="{FF2B5EF4-FFF2-40B4-BE49-F238E27FC236}">
                <a16:creationId xmlns:a16="http://schemas.microsoft.com/office/drawing/2014/main" id="{0363FECF-5227-433B-AAC4-ECEAF4880EBE}"/>
              </a:ext>
            </a:extLst>
          </p:cNvPr>
          <p:cNvSpPr>
            <a:spLocks noGrp="1"/>
          </p:cNvSpPr>
          <p:nvPr>
            <p:ph type="body" sz="quarter" idx="3"/>
          </p:nvPr>
        </p:nvSpPr>
        <p:spPr/>
        <p:txBody>
          <a:bodyPr/>
          <a:lstStyle/>
          <a:p>
            <a:r>
              <a:rPr lang="vi-VN" sz="2000" b="1" dirty="0"/>
              <a:t>Cấu Trúc Lập Trình Hướng Đối Tượng (OOP)</a:t>
            </a:r>
          </a:p>
        </p:txBody>
      </p:sp>
      <p:sp>
        <p:nvSpPr>
          <p:cNvPr id="9" name="Text Placeholder 8">
            <a:extLst>
              <a:ext uri="{FF2B5EF4-FFF2-40B4-BE49-F238E27FC236}">
                <a16:creationId xmlns:a16="http://schemas.microsoft.com/office/drawing/2014/main" id="{E1C29BD4-3D47-4A36-A976-6D4150F39256}"/>
              </a:ext>
            </a:extLst>
          </p:cNvPr>
          <p:cNvSpPr>
            <a:spLocks noGrp="1"/>
          </p:cNvSpPr>
          <p:nvPr>
            <p:ph type="body" sz="half" idx="16"/>
          </p:nvPr>
        </p:nvSpPr>
        <p:spPr/>
        <p:txBody>
          <a:bodyPr/>
          <a:lstStyle/>
          <a:p>
            <a:pPr algn="just"/>
            <a:r>
              <a:rPr lang="vi-VN" dirty="0"/>
              <a:t>Chương trình được tổ chức thành các lớp: BJ_Card (lá bài), BJ_Deck (bộ bài), BJ_Hand (tay bài), và BJ_Game (quản lý trò chơi). Cách tiếp cận này giúp mã nguồn rõ ràng, dễ bảo trì và mở rộng.</a:t>
            </a:r>
          </a:p>
          <a:p>
            <a:pPr algn="just"/>
            <a:endParaRPr lang="en-US" dirty="0"/>
          </a:p>
        </p:txBody>
      </p:sp>
      <p:sp>
        <p:nvSpPr>
          <p:cNvPr id="7" name="Text Placeholder 6">
            <a:extLst>
              <a:ext uri="{FF2B5EF4-FFF2-40B4-BE49-F238E27FC236}">
                <a16:creationId xmlns:a16="http://schemas.microsoft.com/office/drawing/2014/main" id="{26A1601A-09F7-4977-9DFE-A1E9EDA065EB}"/>
              </a:ext>
            </a:extLst>
          </p:cNvPr>
          <p:cNvSpPr>
            <a:spLocks noGrp="1"/>
          </p:cNvSpPr>
          <p:nvPr>
            <p:ph type="body" sz="quarter" idx="13"/>
          </p:nvPr>
        </p:nvSpPr>
        <p:spPr/>
        <p:txBody>
          <a:bodyPr/>
          <a:lstStyle/>
          <a:p>
            <a:r>
              <a:rPr lang="vi-VN" sz="2000" b="1" dirty="0"/>
              <a:t>Thư Viện Tkinter</a:t>
            </a:r>
          </a:p>
        </p:txBody>
      </p:sp>
      <p:sp>
        <p:nvSpPr>
          <p:cNvPr id="10" name="Text Placeholder 9">
            <a:extLst>
              <a:ext uri="{FF2B5EF4-FFF2-40B4-BE49-F238E27FC236}">
                <a16:creationId xmlns:a16="http://schemas.microsoft.com/office/drawing/2014/main" id="{A43A13A7-C9AA-4892-BE7D-C0635A8104E6}"/>
              </a:ext>
            </a:extLst>
          </p:cNvPr>
          <p:cNvSpPr>
            <a:spLocks noGrp="1"/>
          </p:cNvSpPr>
          <p:nvPr>
            <p:ph type="body" sz="half" idx="17"/>
          </p:nvPr>
        </p:nvSpPr>
        <p:spPr/>
        <p:txBody>
          <a:bodyPr/>
          <a:lstStyle/>
          <a:p>
            <a:pPr algn="just"/>
            <a:r>
              <a:rPr lang="vi-VN" dirty="0"/>
              <a:t>Sử dụng tkinter để xây dựng giao diện người dùng. Các thành phần chính bao gồm cửa sổ chính (Tk), nút bấm (Button), nhãn (Label) và khung vẽ (Canvas) để hiển thị bài và thông tin.</a:t>
            </a:r>
          </a:p>
          <a:p>
            <a:pPr algn="just"/>
            <a:endParaRPr lang="en-US" dirty="0"/>
          </a:p>
        </p:txBody>
      </p:sp>
    </p:spTree>
    <p:extLst>
      <p:ext uri="{BB962C8B-B14F-4D97-AF65-F5344CB8AC3E}">
        <p14:creationId xmlns:p14="http://schemas.microsoft.com/office/powerpoint/2010/main" val="331171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654E-D373-43C6-A039-3A8CEFD858A9}"/>
              </a:ext>
            </a:extLst>
          </p:cNvPr>
          <p:cNvSpPr>
            <a:spLocks noGrp="1"/>
          </p:cNvSpPr>
          <p:nvPr>
            <p:ph type="title"/>
          </p:nvPr>
        </p:nvSpPr>
        <p:spPr/>
        <p:txBody>
          <a:bodyPr>
            <a:normAutofit/>
          </a:bodyPr>
          <a:lstStyle/>
          <a:p>
            <a:r>
              <a:rPr lang="vi-VN" b="1" dirty="0"/>
              <a:t>Thiết Kế và Xây Dựng Chương Trình</a:t>
            </a:r>
            <a:endParaRPr lang="en-US" dirty="0"/>
          </a:p>
        </p:txBody>
      </p:sp>
      <p:sp>
        <p:nvSpPr>
          <p:cNvPr id="3" name="Text Placeholder 2">
            <a:extLst>
              <a:ext uri="{FF2B5EF4-FFF2-40B4-BE49-F238E27FC236}">
                <a16:creationId xmlns:a16="http://schemas.microsoft.com/office/drawing/2014/main" id="{1AAA6204-CE09-4972-B311-46A893A2B37D}"/>
              </a:ext>
            </a:extLst>
          </p:cNvPr>
          <p:cNvSpPr>
            <a:spLocks noGrp="1"/>
          </p:cNvSpPr>
          <p:nvPr>
            <p:ph type="body" idx="1"/>
          </p:nvPr>
        </p:nvSpPr>
        <p:spPr>
          <a:xfrm>
            <a:off x="913795" y="1885950"/>
            <a:ext cx="10353760" cy="764782"/>
          </a:xfrm>
        </p:spPr>
        <p:txBody>
          <a:bodyPr/>
          <a:lstStyle/>
          <a:p>
            <a:pPr algn="l"/>
            <a:r>
              <a:rPr lang="vi-VN" b="1" dirty="0"/>
              <a:t>cards.py</a:t>
            </a:r>
            <a:r>
              <a:rPr lang="en-US" b="1" dirty="0"/>
              <a:t>: </a:t>
            </a:r>
            <a:r>
              <a:rPr lang="vi-VN" dirty="0"/>
              <a:t>Xử lý cấu trúc lá bài (Card, BJ_Card) và bộ bài (BJ_Deck) với các phương thức giá trị, xáo trộn và chia bài.</a:t>
            </a:r>
          </a:p>
        </p:txBody>
      </p:sp>
      <p:pic>
        <p:nvPicPr>
          <p:cNvPr id="11" name="Picture 10">
            <a:extLst>
              <a:ext uri="{FF2B5EF4-FFF2-40B4-BE49-F238E27FC236}">
                <a16:creationId xmlns:a16="http://schemas.microsoft.com/office/drawing/2014/main" id="{606B6498-0140-4508-BB57-363264EC8C4C}"/>
              </a:ext>
            </a:extLst>
          </p:cNvPr>
          <p:cNvPicPr>
            <a:picLocks noChangeAspect="1"/>
          </p:cNvPicPr>
          <p:nvPr/>
        </p:nvPicPr>
        <p:blipFill>
          <a:blip r:embed="rId2"/>
          <a:stretch>
            <a:fillRect/>
          </a:stretch>
        </p:blipFill>
        <p:spPr>
          <a:xfrm>
            <a:off x="5619280" y="2567786"/>
            <a:ext cx="6572720" cy="4290214"/>
          </a:xfrm>
          <a:prstGeom prst="rect">
            <a:avLst/>
          </a:prstGeom>
        </p:spPr>
      </p:pic>
    </p:spTree>
    <p:extLst>
      <p:ext uri="{BB962C8B-B14F-4D97-AF65-F5344CB8AC3E}">
        <p14:creationId xmlns:p14="http://schemas.microsoft.com/office/powerpoint/2010/main" val="10399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98DC-E8A2-4477-A8BD-50F1CEE7481D}"/>
              </a:ext>
            </a:extLst>
          </p:cNvPr>
          <p:cNvSpPr>
            <a:spLocks noGrp="1"/>
          </p:cNvSpPr>
          <p:nvPr>
            <p:ph type="title"/>
          </p:nvPr>
        </p:nvSpPr>
        <p:spPr/>
        <p:txBody>
          <a:bodyPr/>
          <a:lstStyle/>
          <a:p>
            <a:r>
              <a:rPr lang="vi-VN" b="1" dirty="0"/>
              <a:t>Thiết Kế và Xây Dựng Chương Trình</a:t>
            </a:r>
            <a:endParaRPr lang="en-US" dirty="0"/>
          </a:p>
        </p:txBody>
      </p:sp>
      <p:sp>
        <p:nvSpPr>
          <p:cNvPr id="3" name="Text Placeholder 2">
            <a:extLst>
              <a:ext uri="{FF2B5EF4-FFF2-40B4-BE49-F238E27FC236}">
                <a16:creationId xmlns:a16="http://schemas.microsoft.com/office/drawing/2014/main" id="{B34F989D-7C9F-4F93-B57C-C6B0EF3B3252}"/>
              </a:ext>
            </a:extLst>
          </p:cNvPr>
          <p:cNvSpPr>
            <a:spLocks noGrp="1"/>
          </p:cNvSpPr>
          <p:nvPr>
            <p:ph type="body" idx="1"/>
          </p:nvPr>
        </p:nvSpPr>
        <p:spPr>
          <a:xfrm>
            <a:off x="913795" y="1885950"/>
            <a:ext cx="10353762" cy="764782"/>
          </a:xfrm>
        </p:spPr>
        <p:txBody>
          <a:bodyPr/>
          <a:lstStyle/>
          <a:p>
            <a:pPr algn="l"/>
            <a:r>
              <a:rPr lang="vi-VN" b="1" dirty="0"/>
              <a:t>games.py</a:t>
            </a:r>
            <a:r>
              <a:rPr lang="en-US" b="1" dirty="0"/>
              <a:t>: </a:t>
            </a:r>
            <a:r>
              <a:rPr lang="vi-VN" dirty="0"/>
              <a:t>Quản lý logic trò chơi với các lớp BJ_Hand (tay bài, tính điểm Át) và BJ_Game (bắt đầu ván, hành động người chơi, lượt nhà cái).</a:t>
            </a:r>
          </a:p>
        </p:txBody>
      </p:sp>
      <p:pic>
        <p:nvPicPr>
          <p:cNvPr id="10" name="Picture 9">
            <a:extLst>
              <a:ext uri="{FF2B5EF4-FFF2-40B4-BE49-F238E27FC236}">
                <a16:creationId xmlns:a16="http://schemas.microsoft.com/office/drawing/2014/main" id="{01B3B92A-9975-4523-A3A6-76B84661F43F}"/>
              </a:ext>
            </a:extLst>
          </p:cNvPr>
          <p:cNvPicPr>
            <a:picLocks noChangeAspect="1"/>
          </p:cNvPicPr>
          <p:nvPr/>
        </p:nvPicPr>
        <p:blipFill>
          <a:blip r:embed="rId2"/>
          <a:stretch>
            <a:fillRect/>
          </a:stretch>
        </p:blipFill>
        <p:spPr>
          <a:xfrm>
            <a:off x="0" y="2733126"/>
            <a:ext cx="6613282" cy="4124874"/>
          </a:xfrm>
          <a:prstGeom prst="rect">
            <a:avLst/>
          </a:prstGeom>
        </p:spPr>
      </p:pic>
      <p:pic>
        <p:nvPicPr>
          <p:cNvPr id="12" name="Picture 11">
            <a:extLst>
              <a:ext uri="{FF2B5EF4-FFF2-40B4-BE49-F238E27FC236}">
                <a16:creationId xmlns:a16="http://schemas.microsoft.com/office/drawing/2014/main" id="{7B91FC78-937D-46FA-982F-6B3B8CD62E15}"/>
              </a:ext>
            </a:extLst>
          </p:cNvPr>
          <p:cNvPicPr>
            <a:picLocks noChangeAspect="1"/>
          </p:cNvPicPr>
          <p:nvPr/>
        </p:nvPicPr>
        <p:blipFill>
          <a:blip r:embed="rId3"/>
          <a:stretch>
            <a:fillRect/>
          </a:stretch>
        </p:blipFill>
        <p:spPr>
          <a:xfrm>
            <a:off x="6613282" y="2736304"/>
            <a:ext cx="5011271" cy="4121696"/>
          </a:xfrm>
          <a:prstGeom prst="rect">
            <a:avLst/>
          </a:prstGeom>
        </p:spPr>
      </p:pic>
    </p:spTree>
    <p:extLst>
      <p:ext uri="{BB962C8B-B14F-4D97-AF65-F5344CB8AC3E}">
        <p14:creationId xmlns:p14="http://schemas.microsoft.com/office/powerpoint/2010/main" val="22840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1202-1E58-4C65-B459-0EA9E6480970}"/>
              </a:ext>
            </a:extLst>
          </p:cNvPr>
          <p:cNvSpPr>
            <a:spLocks noGrp="1"/>
          </p:cNvSpPr>
          <p:nvPr>
            <p:ph type="title"/>
          </p:nvPr>
        </p:nvSpPr>
        <p:spPr/>
        <p:txBody>
          <a:bodyPr/>
          <a:lstStyle/>
          <a:p>
            <a:r>
              <a:rPr lang="vi-VN" b="1" dirty="0"/>
              <a:t>Thiết Kế và Xây Dựng Chương Trình</a:t>
            </a:r>
            <a:endParaRPr lang="en-US" dirty="0"/>
          </a:p>
        </p:txBody>
      </p:sp>
      <p:sp>
        <p:nvSpPr>
          <p:cNvPr id="3" name="Text Placeholder 2">
            <a:extLst>
              <a:ext uri="{FF2B5EF4-FFF2-40B4-BE49-F238E27FC236}">
                <a16:creationId xmlns:a16="http://schemas.microsoft.com/office/drawing/2014/main" id="{CFB6D193-C67E-4AE5-B934-F7523D52D2FE}"/>
              </a:ext>
            </a:extLst>
          </p:cNvPr>
          <p:cNvSpPr>
            <a:spLocks noGrp="1"/>
          </p:cNvSpPr>
          <p:nvPr>
            <p:ph type="body" idx="1"/>
          </p:nvPr>
        </p:nvSpPr>
        <p:spPr>
          <a:xfrm>
            <a:off x="913795" y="1885950"/>
            <a:ext cx="10353762" cy="764782"/>
          </a:xfrm>
        </p:spPr>
        <p:txBody>
          <a:bodyPr/>
          <a:lstStyle/>
          <a:p>
            <a:pPr algn="l"/>
            <a:r>
              <a:rPr lang="vi-VN" b="1" dirty="0"/>
              <a:t>main.py</a:t>
            </a:r>
            <a:r>
              <a:rPr lang="en-US" b="1" dirty="0"/>
              <a:t>: </a:t>
            </a:r>
            <a:r>
              <a:rPr lang="vi-VN" dirty="0"/>
              <a:t>Giao diện người dùng (BlackjackGUI) với tkinter, hiển thị bài, điểm số, thông báo và các nút điều khiển</a:t>
            </a:r>
            <a:r>
              <a:rPr lang="en-US" dirty="0"/>
              <a:t>.</a:t>
            </a:r>
            <a:endParaRPr lang="vi-VN" dirty="0"/>
          </a:p>
        </p:txBody>
      </p:sp>
      <p:pic>
        <p:nvPicPr>
          <p:cNvPr id="10" name="Picture 9">
            <a:extLst>
              <a:ext uri="{FF2B5EF4-FFF2-40B4-BE49-F238E27FC236}">
                <a16:creationId xmlns:a16="http://schemas.microsoft.com/office/drawing/2014/main" id="{F4221077-1693-4266-86EB-3463566A9316}"/>
              </a:ext>
            </a:extLst>
          </p:cNvPr>
          <p:cNvPicPr>
            <a:picLocks noChangeAspect="1"/>
          </p:cNvPicPr>
          <p:nvPr/>
        </p:nvPicPr>
        <p:blipFill>
          <a:blip r:embed="rId2"/>
          <a:stretch>
            <a:fillRect/>
          </a:stretch>
        </p:blipFill>
        <p:spPr>
          <a:xfrm>
            <a:off x="0" y="2643000"/>
            <a:ext cx="4990289" cy="4185242"/>
          </a:xfrm>
          <a:prstGeom prst="rect">
            <a:avLst/>
          </a:prstGeom>
        </p:spPr>
      </p:pic>
      <p:pic>
        <p:nvPicPr>
          <p:cNvPr id="12" name="Picture 11">
            <a:extLst>
              <a:ext uri="{FF2B5EF4-FFF2-40B4-BE49-F238E27FC236}">
                <a16:creationId xmlns:a16="http://schemas.microsoft.com/office/drawing/2014/main" id="{801246EF-33AD-483E-92EE-E0F403EF2918}"/>
              </a:ext>
            </a:extLst>
          </p:cNvPr>
          <p:cNvPicPr>
            <a:picLocks noChangeAspect="1"/>
          </p:cNvPicPr>
          <p:nvPr/>
        </p:nvPicPr>
        <p:blipFill>
          <a:blip r:embed="rId3"/>
          <a:stretch>
            <a:fillRect/>
          </a:stretch>
        </p:blipFill>
        <p:spPr>
          <a:xfrm>
            <a:off x="4990289" y="2659978"/>
            <a:ext cx="6780179" cy="4198021"/>
          </a:xfrm>
          <a:prstGeom prst="rect">
            <a:avLst/>
          </a:prstGeom>
        </p:spPr>
      </p:pic>
    </p:spTree>
    <p:extLst>
      <p:ext uri="{BB962C8B-B14F-4D97-AF65-F5344CB8AC3E}">
        <p14:creationId xmlns:p14="http://schemas.microsoft.com/office/powerpoint/2010/main" val="388651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CEB7A-E9CF-436E-B524-40C8D01F80F2}"/>
              </a:ext>
            </a:extLst>
          </p:cNvPr>
          <p:cNvSpPr>
            <a:spLocks noGrp="1"/>
          </p:cNvSpPr>
          <p:nvPr>
            <p:ph type="title"/>
          </p:nvPr>
        </p:nvSpPr>
        <p:spPr/>
        <p:txBody>
          <a:bodyPr>
            <a:normAutofit/>
          </a:bodyPr>
          <a:lstStyle/>
          <a:p>
            <a:r>
              <a:rPr lang="en-US" b="1" dirty="0" err="1"/>
              <a:t>Luồng</a:t>
            </a:r>
            <a:r>
              <a:rPr lang="en-US" b="1" dirty="0"/>
              <a:t> </a:t>
            </a:r>
            <a:r>
              <a:rPr lang="en-US" b="1" dirty="0" err="1"/>
              <a:t>Xử</a:t>
            </a:r>
            <a:r>
              <a:rPr lang="en-US" b="1" dirty="0"/>
              <a:t> </a:t>
            </a:r>
            <a:r>
              <a:rPr lang="en-US" b="1" dirty="0" err="1"/>
              <a:t>Lý</a:t>
            </a:r>
            <a:r>
              <a:rPr lang="en-US" b="1" dirty="0"/>
              <a:t> </a:t>
            </a:r>
            <a:r>
              <a:rPr lang="en-US" b="1" dirty="0" err="1"/>
              <a:t>Thuật</a:t>
            </a:r>
            <a:r>
              <a:rPr lang="en-US" b="1" dirty="0"/>
              <a:t> </a:t>
            </a:r>
            <a:r>
              <a:rPr lang="en-US" b="1" dirty="0" err="1"/>
              <a:t>Toán</a:t>
            </a:r>
            <a:r>
              <a:rPr lang="en-US" b="1" dirty="0"/>
              <a:t> </a:t>
            </a:r>
            <a:r>
              <a:rPr lang="en-US" b="1" dirty="0" err="1"/>
              <a:t>Chính</a:t>
            </a:r>
            <a:endParaRPr lang="en-US" dirty="0"/>
          </a:p>
        </p:txBody>
      </p:sp>
      <p:sp>
        <p:nvSpPr>
          <p:cNvPr id="3" name="Text Placeholder 2">
            <a:extLst>
              <a:ext uri="{FF2B5EF4-FFF2-40B4-BE49-F238E27FC236}">
                <a16:creationId xmlns:a16="http://schemas.microsoft.com/office/drawing/2014/main" id="{225DAF05-5D82-41F2-850A-758C57008C01}"/>
              </a:ext>
            </a:extLst>
          </p:cNvPr>
          <p:cNvSpPr>
            <a:spLocks noGrp="1"/>
          </p:cNvSpPr>
          <p:nvPr>
            <p:ph type="body" idx="1"/>
          </p:nvPr>
        </p:nvSpPr>
        <p:spPr>
          <a:xfrm>
            <a:off x="4630366" y="1868928"/>
            <a:ext cx="6556443" cy="1292562"/>
          </a:xfrm>
        </p:spPr>
        <p:txBody>
          <a:bodyPr/>
          <a:lstStyle/>
          <a:p>
            <a:pPr algn="l"/>
            <a:r>
              <a:rPr lang="vi-VN" b="1" dirty="0"/>
              <a:t>Bắt Đầu/Restart</a:t>
            </a:r>
          </a:p>
          <a:p>
            <a:pPr algn="l"/>
            <a:r>
              <a:rPr lang="vi-VN" dirty="0"/>
              <a:t>Bộ bài được tạo mới, xáo trộn, và mỗi bên nhận hai lá bài. Giao diện cập nhật hiển thị bài và điểm số.</a:t>
            </a:r>
          </a:p>
        </p:txBody>
      </p:sp>
      <p:sp>
        <p:nvSpPr>
          <p:cNvPr id="5" name="Text Placeholder 4">
            <a:extLst>
              <a:ext uri="{FF2B5EF4-FFF2-40B4-BE49-F238E27FC236}">
                <a16:creationId xmlns:a16="http://schemas.microsoft.com/office/drawing/2014/main" id="{E3481CA3-2C3A-448B-B318-78ACE49628F9}"/>
              </a:ext>
            </a:extLst>
          </p:cNvPr>
          <p:cNvSpPr>
            <a:spLocks noGrp="1"/>
          </p:cNvSpPr>
          <p:nvPr>
            <p:ph type="body" sz="quarter" idx="3"/>
          </p:nvPr>
        </p:nvSpPr>
        <p:spPr>
          <a:xfrm>
            <a:off x="4630366" y="3258074"/>
            <a:ext cx="6973562" cy="1292563"/>
          </a:xfrm>
        </p:spPr>
        <p:txBody>
          <a:bodyPr/>
          <a:lstStyle/>
          <a:p>
            <a:pPr algn="l"/>
            <a:r>
              <a:rPr lang="vi-VN" b="1" dirty="0"/>
              <a:t>Người Chơi "Hit"</a:t>
            </a:r>
          </a:p>
          <a:p>
            <a:pPr algn="l"/>
            <a:r>
              <a:rPr lang="vi-VN" dirty="0"/>
              <a:t>Một lá bài mới được thêm vào tay người chơi. Nếu tổng điểm vượt quá 21, người chơi thua ("Bust").</a:t>
            </a:r>
          </a:p>
        </p:txBody>
      </p:sp>
      <p:sp>
        <p:nvSpPr>
          <p:cNvPr id="7" name="Text Placeholder 6">
            <a:extLst>
              <a:ext uri="{FF2B5EF4-FFF2-40B4-BE49-F238E27FC236}">
                <a16:creationId xmlns:a16="http://schemas.microsoft.com/office/drawing/2014/main" id="{F3DD3D60-BF32-453B-9096-8B8716B0E619}"/>
              </a:ext>
            </a:extLst>
          </p:cNvPr>
          <p:cNvSpPr>
            <a:spLocks noGrp="1"/>
          </p:cNvSpPr>
          <p:nvPr>
            <p:ph type="body" sz="quarter" idx="13"/>
          </p:nvPr>
        </p:nvSpPr>
        <p:spPr>
          <a:xfrm>
            <a:off x="4630366" y="4647221"/>
            <a:ext cx="7042824" cy="1292562"/>
          </a:xfrm>
        </p:spPr>
        <p:txBody>
          <a:bodyPr/>
          <a:lstStyle/>
          <a:p>
            <a:pPr algn="l"/>
            <a:r>
              <a:rPr lang="vi-VN" b="1" dirty="0"/>
              <a:t>Người Chơi "Stand"</a:t>
            </a:r>
          </a:p>
          <a:p>
            <a:pPr algn="l"/>
            <a:r>
              <a:rPr lang="vi-VN" dirty="0"/>
              <a:t>Nhà cái tự động rút bài cho đến khi đạt ít nhất 17 điểm. Sau đó, so sánh điểm để xác định kết quả trận đấu.</a:t>
            </a:r>
          </a:p>
        </p:txBody>
      </p:sp>
      <p:pic>
        <p:nvPicPr>
          <p:cNvPr id="10" name="Picture 9">
            <a:extLst>
              <a:ext uri="{FF2B5EF4-FFF2-40B4-BE49-F238E27FC236}">
                <a16:creationId xmlns:a16="http://schemas.microsoft.com/office/drawing/2014/main" id="{76FC78A9-4EB9-44CC-AD0F-64C6F89D571B}"/>
              </a:ext>
            </a:extLst>
          </p:cNvPr>
          <p:cNvPicPr>
            <a:picLocks noChangeAspect="1"/>
          </p:cNvPicPr>
          <p:nvPr/>
        </p:nvPicPr>
        <p:blipFill>
          <a:blip r:embed="rId2"/>
          <a:stretch>
            <a:fillRect/>
          </a:stretch>
        </p:blipFill>
        <p:spPr>
          <a:xfrm>
            <a:off x="0" y="1580414"/>
            <a:ext cx="4689863" cy="4359370"/>
          </a:xfrm>
          <a:prstGeom prst="rect">
            <a:avLst/>
          </a:prstGeom>
        </p:spPr>
      </p:pic>
    </p:spTree>
    <p:extLst>
      <p:ext uri="{BB962C8B-B14F-4D97-AF65-F5344CB8AC3E}">
        <p14:creationId xmlns:p14="http://schemas.microsoft.com/office/powerpoint/2010/main" val="51202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22862-D919-4A42-AEBE-ECB9D588E775}"/>
              </a:ext>
            </a:extLst>
          </p:cNvPr>
          <p:cNvSpPr>
            <a:spLocks noGrp="1"/>
          </p:cNvSpPr>
          <p:nvPr>
            <p:ph type="title"/>
          </p:nvPr>
        </p:nvSpPr>
        <p:spPr/>
        <p:txBody>
          <a:bodyPr>
            <a:normAutofit fontScale="90000"/>
          </a:bodyPr>
          <a:lstStyle/>
          <a:p>
            <a:r>
              <a:rPr lang="vi-VN" b="1" dirty="0"/>
              <a:t>Giao Diện Đồ Họa (GUI) và Ưu Điểm Thiết Kế</a:t>
            </a:r>
            <a:endParaRPr lang="en-US" dirty="0"/>
          </a:p>
        </p:txBody>
      </p:sp>
      <p:sp>
        <p:nvSpPr>
          <p:cNvPr id="9" name="Content Placeholder 8">
            <a:extLst>
              <a:ext uri="{FF2B5EF4-FFF2-40B4-BE49-F238E27FC236}">
                <a16:creationId xmlns:a16="http://schemas.microsoft.com/office/drawing/2014/main" id="{395AB213-E033-4A52-A541-4AE1643AA40F}"/>
              </a:ext>
            </a:extLst>
          </p:cNvPr>
          <p:cNvSpPr>
            <a:spLocks noGrp="1"/>
          </p:cNvSpPr>
          <p:nvPr>
            <p:ph sz="half" idx="1"/>
          </p:nvPr>
        </p:nvSpPr>
        <p:spPr>
          <a:xfrm>
            <a:off x="913795" y="2076451"/>
            <a:ext cx="4856841" cy="1960528"/>
          </a:xfrm>
        </p:spPr>
        <p:txBody>
          <a:bodyPr>
            <a:normAutofit fontScale="62500" lnSpcReduction="20000"/>
          </a:bodyPr>
          <a:lstStyle/>
          <a:p>
            <a:r>
              <a:rPr lang="vi-VN" b="1" dirty="0"/>
              <a:t>Giao Diện Đồ Họa</a:t>
            </a:r>
          </a:p>
          <a:p>
            <a:r>
              <a:rPr lang="vi-VN" dirty="0"/>
              <a:t>Sử dụng thư viện tkinter để xây dựng giao diện trực quan. Hiển thị tên người chơi, lá bài, điểm số theo thời gian thực. Ba nút điều khiển đơn giản: Hit, Stand, Restart. Giao diện thân thiện, dễ sử dụng, cập nhật liên tục sau mỗi hành động.</a:t>
            </a:r>
          </a:p>
        </p:txBody>
      </p:sp>
      <p:sp>
        <p:nvSpPr>
          <p:cNvPr id="10" name="Content Placeholder 9">
            <a:extLst>
              <a:ext uri="{FF2B5EF4-FFF2-40B4-BE49-F238E27FC236}">
                <a16:creationId xmlns:a16="http://schemas.microsoft.com/office/drawing/2014/main" id="{0D9B023B-3CBA-4646-91F2-9B284A656B00}"/>
              </a:ext>
            </a:extLst>
          </p:cNvPr>
          <p:cNvSpPr>
            <a:spLocks noGrp="1"/>
          </p:cNvSpPr>
          <p:nvPr>
            <p:ph sz="half" idx="2"/>
          </p:nvPr>
        </p:nvSpPr>
        <p:spPr>
          <a:xfrm>
            <a:off x="913794" y="3677056"/>
            <a:ext cx="4856841" cy="1960528"/>
          </a:xfrm>
        </p:spPr>
        <p:txBody>
          <a:bodyPr>
            <a:normAutofit fontScale="62500" lnSpcReduction="20000"/>
          </a:bodyPr>
          <a:lstStyle/>
          <a:p>
            <a:r>
              <a:rPr lang="vi-VN" b="1" dirty="0"/>
              <a:t>Ưu Điểm Thiết Kế</a:t>
            </a:r>
          </a:p>
          <a:p>
            <a:pPr>
              <a:buFont typeface="Arial" panose="020B0604020202020204" pitchFamily="34" charset="0"/>
              <a:buChar char="•"/>
            </a:pPr>
            <a:r>
              <a:rPr lang="vi-VN" dirty="0"/>
              <a:t>Tách biệt rõ ràng giữa giao diện và logic trò chơi.</a:t>
            </a:r>
          </a:p>
          <a:p>
            <a:pPr>
              <a:buFont typeface="Arial" panose="020B0604020202020204" pitchFamily="34" charset="0"/>
              <a:buChar char="•"/>
            </a:pPr>
            <a:r>
              <a:rPr lang="vi-VN" dirty="0"/>
              <a:t>Dễ mở rộng: có thể thêm chức năng đặt cược, thống kê, nhiều người chơi.</a:t>
            </a:r>
          </a:p>
          <a:p>
            <a:pPr>
              <a:buFont typeface="Arial" panose="020B0604020202020204" pitchFamily="34" charset="0"/>
              <a:buChar char="•"/>
            </a:pPr>
            <a:r>
              <a:rPr lang="vi-VN" dirty="0"/>
              <a:t>Hiệu quả và dễ kiểm soát: Sử dụng OOP giúp mã nguồn ngắn gọn và dễ bảo trì.</a:t>
            </a:r>
          </a:p>
          <a:p>
            <a:endParaRPr lang="en-US" dirty="0"/>
          </a:p>
        </p:txBody>
      </p:sp>
      <p:pic>
        <p:nvPicPr>
          <p:cNvPr id="12" name="Picture 11">
            <a:extLst>
              <a:ext uri="{FF2B5EF4-FFF2-40B4-BE49-F238E27FC236}">
                <a16:creationId xmlns:a16="http://schemas.microsoft.com/office/drawing/2014/main" id="{D9D641C1-3F42-491A-B17F-AA5526CD65FD}"/>
              </a:ext>
            </a:extLst>
          </p:cNvPr>
          <p:cNvPicPr>
            <a:picLocks noChangeAspect="1"/>
          </p:cNvPicPr>
          <p:nvPr/>
        </p:nvPicPr>
        <p:blipFill>
          <a:blip r:embed="rId2"/>
          <a:stretch>
            <a:fillRect/>
          </a:stretch>
        </p:blipFill>
        <p:spPr>
          <a:xfrm>
            <a:off x="5770635" y="1871473"/>
            <a:ext cx="6421365" cy="3788710"/>
          </a:xfrm>
          <a:prstGeom prst="rect">
            <a:avLst/>
          </a:prstGeom>
        </p:spPr>
      </p:pic>
    </p:spTree>
    <p:extLst>
      <p:ext uri="{BB962C8B-B14F-4D97-AF65-F5344CB8AC3E}">
        <p14:creationId xmlns:p14="http://schemas.microsoft.com/office/powerpoint/2010/main" val="355725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C252-251A-4CAC-BE35-46901D1D236A}"/>
              </a:ext>
            </a:extLst>
          </p:cNvPr>
          <p:cNvSpPr>
            <a:spLocks noGrp="1"/>
          </p:cNvSpPr>
          <p:nvPr>
            <p:ph type="title"/>
          </p:nvPr>
        </p:nvSpPr>
        <p:spPr/>
        <p:txBody>
          <a:bodyPr/>
          <a:lstStyle/>
          <a:p>
            <a:r>
              <a:rPr lang="vi-VN" b="1" dirty="0"/>
              <a:t>Chương 4: Thực Nghiệm và Kết Luận</a:t>
            </a:r>
            <a:endParaRPr lang="en-US" dirty="0"/>
          </a:p>
        </p:txBody>
      </p:sp>
      <p:sp>
        <p:nvSpPr>
          <p:cNvPr id="3" name="Content Placeholder 2">
            <a:extLst>
              <a:ext uri="{FF2B5EF4-FFF2-40B4-BE49-F238E27FC236}">
                <a16:creationId xmlns:a16="http://schemas.microsoft.com/office/drawing/2014/main" id="{A5B65A90-E128-4F53-BACB-DB8D8253A77E}"/>
              </a:ext>
            </a:extLst>
          </p:cNvPr>
          <p:cNvSpPr>
            <a:spLocks noGrp="1"/>
          </p:cNvSpPr>
          <p:nvPr>
            <p:ph sz="half" idx="1"/>
          </p:nvPr>
        </p:nvSpPr>
        <p:spPr/>
        <p:txBody>
          <a:bodyPr/>
          <a:lstStyle/>
          <a:p>
            <a:r>
              <a:rPr lang="en-US" dirty="0" err="1"/>
              <a:t>Kết</a:t>
            </a:r>
            <a:r>
              <a:rPr lang="en-US" dirty="0"/>
              <a:t> </a:t>
            </a:r>
            <a:r>
              <a:rPr lang="en-US" dirty="0" err="1"/>
              <a:t>quả</a:t>
            </a:r>
            <a:r>
              <a:rPr lang="en-US" dirty="0"/>
              <a:t> </a:t>
            </a:r>
            <a:r>
              <a:rPr lang="en-US" dirty="0" err="1"/>
              <a:t>sau</a:t>
            </a:r>
            <a:r>
              <a:rPr lang="en-US" dirty="0"/>
              <a:t> </a:t>
            </a:r>
            <a:r>
              <a:rPr lang="en-US" dirty="0" err="1"/>
              <a:t>khi</a:t>
            </a:r>
            <a:r>
              <a:rPr lang="en-US" dirty="0"/>
              <a:t> </a:t>
            </a:r>
            <a:r>
              <a:rPr lang="en-US" dirty="0" err="1"/>
              <a:t>chạy</a:t>
            </a:r>
            <a:r>
              <a:rPr lang="en-US" dirty="0"/>
              <a:t> code</a:t>
            </a:r>
          </a:p>
        </p:txBody>
      </p:sp>
      <p:pic>
        <p:nvPicPr>
          <p:cNvPr id="8" name="Picture 7">
            <a:extLst>
              <a:ext uri="{FF2B5EF4-FFF2-40B4-BE49-F238E27FC236}">
                <a16:creationId xmlns:a16="http://schemas.microsoft.com/office/drawing/2014/main" id="{08FE559D-BCC9-4D68-A7C0-1B2EDFA71092}"/>
              </a:ext>
            </a:extLst>
          </p:cNvPr>
          <p:cNvPicPr>
            <a:picLocks noChangeAspect="1"/>
          </p:cNvPicPr>
          <p:nvPr/>
        </p:nvPicPr>
        <p:blipFill>
          <a:blip r:embed="rId2"/>
          <a:stretch>
            <a:fillRect/>
          </a:stretch>
        </p:blipFill>
        <p:spPr>
          <a:xfrm>
            <a:off x="4856726" y="1904309"/>
            <a:ext cx="7335274" cy="4953691"/>
          </a:xfrm>
          <a:prstGeom prst="rect">
            <a:avLst/>
          </a:prstGeom>
        </p:spPr>
      </p:pic>
    </p:spTree>
    <p:extLst>
      <p:ext uri="{BB962C8B-B14F-4D97-AF65-F5344CB8AC3E}">
        <p14:creationId xmlns:p14="http://schemas.microsoft.com/office/powerpoint/2010/main" val="3643132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{A9CD8AC1-7F8F-4C62-8C24-5B7B5F87732B}TF44c8ba04-08d0-4be5-99b0-3ee2a8f0f1142aa39fe1_win32-9d2735bcdea5</Template>
  <TotalTime>92</TotalTime>
  <Words>920</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vt:lpstr>
      <vt:lpstr>Arial Nova Light</vt:lpstr>
      <vt:lpstr>Times New Roman</vt:lpstr>
      <vt:lpstr>Wingdings 2</vt:lpstr>
      <vt:lpstr>SlateVTI</vt:lpstr>
      <vt:lpstr>Lê Quốc Trung K225480106065</vt:lpstr>
      <vt:lpstr>Giới thiệu đầu bài</vt:lpstr>
      <vt:lpstr>Cơ Sở Lý Thuyết </vt:lpstr>
      <vt:lpstr>Thiết Kế và Xây Dựng Chương Trình</vt:lpstr>
      <vt:lpstr>Thiết Kế và Xây Dựng Chương Trình</vt:lpstr>
      <vt:lpstr>Thiết Kế và Xây Dựng Chương Trình</vt:lpstr>
      <vt:lpstr>Luồng Xử Lý Thuật Toán Chính</vt:lpstr>
      <vt:lpstr>Giao Diện Đồ Họa (GUI) và Ưu Điểm Thiết Kế</vt:lpstr>
      <vt:lpstr>Chương 4: Thực Nghiệm và Kết Luận</vt:lpstr>
      <vt:lpstr>Chương 4: Thực Nghiệm và Kết Luận</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Lê Quốc Trung K225480106065</dc:title>
  <dc:creator>Trung Lê</dc:creator>
  <cp:lastModifiedBy>Trung Lê</cp:lastModifiedBy>
  <cp:revision>8</cp:revision>
  <dcterms:created xsi:type="dcterms:W3CDTF">2025-06-10T14:44:59Z</dcterms:created>
  <dcterms:modified xsi:type="dcterms:W3CDTF">2025-06-10T16:56:26Z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