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57554B"/>
        </a:solidFill>
        <a:effectLst/>
        <a:uFillTx/>
        <a:latin typeface="Hoefler Text"/>
        <a:ea typeface="Hoefler Text"/>
        <a:cs typeface="Hoefler Text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3714F">
              <a:alpha val="8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right>
          <a:top>
            <a:ln w="508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83714F">
                  <a:alpha val="3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BCC">
              <a:alpha val="54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BCC">
              <a:alpha val="8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AE5E5">
              <a:alpha val="69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DCDBCC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DCDBCC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CDBCC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76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2B1A5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BCC">
              <a:alpha val="8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6C6A67"/>
      </a:tcTxStyle>
      <a:tcStyle>
        <a:tcBdr>
          <a:lef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C6A67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C6A67">
                  <a:alpha val="7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"/>
          <p:cNvGrpSpPr/>
          <p:nvPr/>
        </p:nvGrpSpPr>
        <p:grpSpPr>
          <a:xfrm>
            <a:off x="5130800" y="6807200"/>
            <a:ext cx="14122400" cy="127000"/>
            <a:chOff x="0" y="0"/>
            <a:chExt cx="14122400" cy="127000"/>
          </a:xfrm>
        </p:grpSpPr>
        <p:pic>
          <p:nvPicPr>
            <p:cNvPr id="12" name="typesetflourish_shape_big.pdf" descr="typesetflourish_shape_big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845300" y="0"/>
              <a:ext cx="431800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typesetflourish_line.pdf" descr="typesetflourish_line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63500"/>
              <a:ext cx="6845300" cy="1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typesetflourish_line.pdf" descr="typesetflourish_line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7277100" y="63500"/>
              <a:ext cx="6845300" cy="1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itle Text"/>
          <p:cNvSpPr txBox="1"/>
          <p:nvPr>
            <p:ph type="title"/>
          </p:nvPr>
        </p:nvSpPr>
        <p:spPr>
          <a:xfrm>
            <a:off x="2095500" y="3213100"/>
            <a:ext cx="20193000" cy="35687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2095500" y="7086600"/>
            <a:ext cx="20193000" cy="17907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1700"/>
              </a:spcBef>
              <a:buSzTx/>
              <a:buNone/>
              <a:defRPr sz="50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  <a:lvl2pPr marL="0" indent="0" algn="ctr">
              <a:lnSpc>
                <a:spcPct val="90000"/>
              </a:lnSpc>
              <a:spcBef>
                <a:spcPts val="1700"/>
              </a:spcBef>
              <a:buSzTx/>
              <a:buNone/>
              <a:defRPr sz="50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2pPr>
            <a:lvl3pPr marL="0" indent="0" algn="ctr">
              <a:lnSpc>
                <a:spcPct val="90000"/>
              </a:lnSpc>
              <a:spcBef>
                <a:spcPts val="1700"/>
              </a:spcBef>
              <a:buSzTx/>
              <a:buNone/>
              <a:defRPr sz="50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3pPr>
            <a:lvl4pPr marL="0" indent="0" algn="ctr">
              <a:lnSpc>
                <a:spcPct val="90000"/>
              </a:lnSpc>
              <a:spcBef>
                <a:spcPts val="1700"/>
              </a:spcBef>
              <a:buSzTx/>
              <a:buNone/>
              <a:defRPr sz="50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4pPr>
            <a:lvl5pPr marL="0" indent="0" algn="ctr">
              <a:lnSpc>
                <a:spcPct val="90000"/>
              </a:lnSpc>
              <a:spcBef>
                <a:spcPts val="1700"/>
              </a:spcBef>
              <a:buSzTx/>
              <a:buNone/>
              <a:defRPr sz="50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12033677" y="13195300"/>
            <a:ext cx="340462" cy="4826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FAEF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8001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46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7" name="“Type a quote here.”"/>
          <p:cNvSpPr txBox="1"/>
          <p:nvPr>
            <p:ph type="body" sz="quarter" idx="22"/>
          </p:nvPr>
        </p:nvSpPr>
        <p:spPr>
          <a:xfrm>
            <a:off x="2387600" y="6089650"/>
            <a:ext cx="19621500" cy="8001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4600"/>
              </a:spcBef>
              <a:buSzTx/>
              <a:buNone/>
              <a:defRPr sz="46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12033677" y="12941300"/>
            <a:ext cx="340462" cy="482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hoto of the Painted Ladies—a row of colorful Victorian houses in San Francisco, with the Financial District in the background "/>
          <p:cNvSpPr/>
          <p:nvPr>
            <p:ph type="pic" idx="21"/>
          </p:nvPr>
        </p:nvSpPr>
        <p:spPr>
          <a:xfrm>
            <a:off x="0" y="-3517363"/>
            <a:ext cx="26012869" cy="178330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12033677" y="12941300"/>
            <a:ext cx="340462" cy="4826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FAEF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12033677" y="12941300"/>
            <a:ext cx="340462" cy="482600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"/>
          <p:cNvGrpSpPr/>
          <p:nvPr/>
        </p:nvGrpSpPr>
        <p:grpSpPr>
          <a:xfrm>
            <a:off x="5130800" y="2908300"/>
            <a:ext cx="14122400" cy="127000"/>
            <a:chOff x="0" y="0"/>
            <a:chExt cx="14122400" cy="127000"/>
          </a:xfrm>
        </p:grpSpPr>
        <p:pic>
          <p:nvPicPr>
            <p:cNvPr id="25" name="typesetflourish_shape_big.pdf" descr="typesetflourish_shape_big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845300" y="0"/>
              <a:ext cx="431800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" name="typesetflourish_line.pdf" descr="typesetflourish_line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63500"/>
              <a:ext cx="6845300" cy="1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" name="typesetflourish_line.pdf" descr="typesetflourish_line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7277100" y="63500"/>
              <a:ext cx="6845300" cy="1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" name="Panoramic photo of the Painted Ladies—a row of colorful Victorian houses in San Francisco"/>
          <p:cNvSpPr/>
          <p:nvPr>
            <p:ph type="pic" idx="21"/>
          </p:nvPr>
        </p:nvSpPr>
        <p:spPr>
          <a:xfrm>
            <a:off x="3009900" y="381000"/>
            <a:ext cx="18415000" cy="1262434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0" name="Title Text"/>
          <p:cNvSpPr txBox="1"/>
          <p:nvPr>
            <p:ph type="title"/>
          </p:nvPr>
        </p:nvSpPr>
        <p:spPr>
          <a:xfrm>
            <a:off x="1587500" y="1143000"/>
            <a:ext cx="21209000" cy="1612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1587500" y="3200400"/>
            <a:ext cx="212090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1700"/>
              </a:spcBef>
              <a:buSzTx/>
              <a:buNone/>
              <a:defRPr sz="50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  <a:lvl2pPr marL="0" indent="0" algn="ctr">
              <a:lnSpc>
                <a:spcPct val="90000"/>
              </a:lnSpc>
              <a:spcBef>
                <a:spcPts val="1700"/>
              </a:spcBef>
              <a:buSzTx/>
              <a:buNone/>
              <a:defRPr sz="50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2pPr>
            <a:lvl3pPr marL="0" indent="0" algn="ctr">
              <a:lnSpc>
                <a:spcPct val="90000"/>
              </a:lnSpc>
              <a:spcBef>
                <a:spcPts val="1700"/>
              </a:spcBef>
              <a:buSzTx/>
              <a:buNone/>
              <a:defRPr sz="50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3pPr>
            <a:lvl4pPr marL="0" indent="0" algn="ctr">
              <a:lnSpc>
                <a:spcPct val="90000"/>
              </a:lnSpc>
              <a:spcBef>
                <a:spcPts val="1700"/>
              </a:spcBef>
              <a:buSzTx/>
              <a:buNone/>
              <a:defRPr sz="50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4pPr>
            <a:lvl5pPr marL="0" indent="0" algn="ctr">
              <a:lnSpc>
                <a:spcPct val="90000"/>
              </a:lnSpc>
              <a:spcBef>
                <a:spcPts val="1700"/>
              </a:spcBef>
              <a:buSzTx/>
              <a:buNone/>
              <a:defRPr sz="50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12033677" y="13195300"/>
            <a:ext cx="340462" cy="4826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FAEF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xfrm>
            <a:off x="2095500" y="5080000"/>
            <a:ext cx="20193000" cy="3568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12033677" y="12941300"/>
            <a:ext cx="340462" cy="482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"/>
          <p:cNvGrpSpPr/>
          <p:nvPr/>
        </p:nvGrpSpPr>
        <p:grpSpPr>
          <a:xfrm>
            <a:off x="3911600" y="6794500"/>
            <a:ext cx="6146800" cy="127000"/>
            <a:chOff x="0" y="0"/>
            <a:chExt cx="6146800" cy="127000"/>
          </a:xfrm>
        </p:grpSpPr>
        <p:pic>
          <p:nvPicPr>
            <p:cNvPr id="47" name="typesetflourish_shape_big.pdf" descr="typesetflourish_shape_big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857500" y="0"/>
              <a:ext cx="431800" cy="127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" name="typesetflourish_line.pdf" descr="typesetflourish_line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50800"/>
              <a:ext cx="2857500" cy="1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" name="typesetflourish_line.pdf" descr="typesetflourish_line.pdf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3289300" y="50800"/>
              <a:ext cx="2857500" cy="12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" name="Photo of the Painted Ladies—a row of colorful Victorian houses in San Francisco, with the Financial District in the background "/>
          <p:cNvSpPr/>
          <p:nvPr>
            <p:ph type="pic" sz="half" idx="21"/>
          </p:nvPr>
        </p:nvSpPr>
        <p:spPr>
          <a:xfrm>
            <a:off x="12491412" y="2197100"/>
            <a:ext cx="13228767" cy="906893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2" name="Title Text"/>
          <p:cNvSpPr txBox="1"/>
          <p:nvPr>
            <p:ph type="title"/>
          </p:nvPr>
        </p:nvSpPr>
        <p:spPr>
          <a:xfrm>
            <a:off x="2095500" y="2133600"/>
            <a:ext cx="9766300" cy="4470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2095500" y="7112000"/>
            <a:ext cx="9766300" cy="42545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1700"/>
              </a:spcBef>
              <a:buSzTx/>
              <a:buNone/>
              <a:defRPr sz="50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  <a:lvl2pPr marL="0" indent="0" algn="ctr">
              <a:lnSpc>
                <a:spcPct val="90000"/>
              </a:lnSpc>
              <a:spcBef>
                <a:spcPts val="1700"/>
              </a:spcBef>
              <a:buSzTx/>
              <a:buNone/>
              <a:defRPr sz="50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2pPr>
            <a:lvl3pPr marL="0" indent="0" algn="ctr">
              <a:lnSpc>
                <a:spcPct val="90000"/>
              </a:lnSpc>
              <a:spcBef>
                <a:spcPts val="1700"/>
              </a:spcBef>
              <a:buSzTx/>
              <a:buNone/>
              <a:defRPr sz="50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3pPr>
            <a:lvl4pPr marL="0" indent="0" algn="ctr">
              <a:lnSpc>
                <a:spcPct val="90000"/>
              </a:lnSpc>
              <a:spcBef>
                <a:spcPts val="1700"/>
              </a:spcBef>
              <a:buSzTx/>
              <a:buNone/>
              <a:defRPr sz="50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4pPr>
            <a:lvl5pPr marL="0" indent="0" algn="ctr">
              <a:lnSpc>
                <a:spcPct val="90000"/>
              </a:lnSpc>
              <a:spcBef>
                <a:spcPts val="1700"/>
              </a:spcBef>
              <a:buSzTx/>
              <a:buNone/>
              <a:defRPr sz="5000">
                <a:solidFill>
                  <a:srgbClr val="B6492C"/>
                </a:solidFill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12033677" y="13195300"/>
            <a:ext cx="340462" cy="4826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rgbClr val="FAEF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12033677" y="12941300"/>
            <a:ext cx="340462" cy="482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hoto of the Painted Ladies—a row of colorful Victorian houses in San Francisco, with the Financial District in the background "/>
          <p:cNvSpPr/>
          <p:nvPr>
            <p:ph type="pic" idx="21"/>
          </p:nvPr>
        </p:nvSpPr>
        <p:spPr>
          <a:xfrm>
            <a:off x="12954000" y="2462996"/>
            <a:ext cx="14008100" cy="96032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half" idx="1"/>
          </p:nvPr>
        </p:nvSpPr>
        <p:spPr>
          <a:xfrm>
            <a:off x="1587500" y="3873500"/>
            <a:ext cx="10160000" cy="83820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600"/>
              </a:spcBef>
              <a:buBlip>
                <a:blip r:embed="rId2"/>
              </a:buBlip>
              <a:defRPr sz="4600"/>
            </a:lvl1pPr>
            <a:lvl2pPr marL="1117600" indent="-558800">
              <a:spcBef>
                <a:spcPts val="4600"/>
              </a:spcBef>
              <a:buBlip>
                <a:blip r:embed="rId2"/>
              </a:buBlip>
              <a:defRPr sz="4600"/>
            </a:lvl2pPr>
            <a:lvl3pPr marL="1676400" indent="-558800">
              <a:spcBef>
                <a:spcPts val="4600"/>
              </a:spcBef>
              <a:buBlip>
                <a:blip r:embed="rId2"/>
              </a:buBlip>
              <a:defRPr sz="4600"/>
            </a:lvl3pPr>
            <a:lvl4pPr marL="2235200" indent="-558800">
              <a:spcBef>
                <a:spcPts val="4600"/>
              </a:spcBef>
              <a:buBlip>
                <a:blip r:embed="rId2"/>
              </a:buBlip>
              <a:defRPr sz="4600"/>
            </a:lvl4pPr>
            <a:lvl5pPr marL="2794000" indent="-558800">
              <a:spcBef>
                <a:spcPts val="4600"/>
              </a:spcBef>
              <a:buBlip>
                <a:blip r:embed="rId2"/>
              </a:buBlip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33677" y="12941300"/>
            <a:ext cx="340462" cy="482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 txBox="1"/>
          <p:nvPr>
            <p:ph type="body" idx="1"/>
          </p:nvPr>
        </p:nvSpPr>
        <p:spPr>
          <a:xfrm>
            <a:off x="1587500" y="1155700"/>
            <a:ext cx="21209000" cy="113665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12033677" y="12941300"/>
            <a:ext cx="340462" cy="482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urnished living room with a fireplace, French doors, and large potted plants behind the couch"/>
          <p:cNvSpPr/>
          <p:nvPr>
            <p:ph type="pic" sz="half" idx="21"/>
          </p:nvPr>
        </p:nvSpPr>
        <p:spPr>
          <a:xfrm>
            <a:off x="12293600" y="6311900"/>
            <a:ext cx="10579100" cy="70527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Bedroom with a four poster canopy bed"/>
          <p:cNvSpPr/>
          <p:nvPr>
            <p:ph type="pic" sz="half" idx="22"/>
          </p:nvPr>
        </p:nvSpPr>
        <p:spPr>
          <a:xfrm>
            <a:off x="12674600" y="520700"/>
            <a:ext cx="10160000" cy="67733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Curving brick staircase leading to the entrance to a brick house"/>
          <p:cNvSpPr/>
          <p:nvPr>
            <p:ph type="pic" idx="23"/>
          </p:nvPr>
        </p:nvSpPr>
        <p:spPr>
          <a:xfrm>
            <a:off x="1549400" y="-88900"/>
            <a:ext cx="10160000" cy="1524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12033677" y="13195300"/>
            <a:ext cx="340462" cy="482600"/>
          </a:xfrm>
          <a:prstGeom prst="rect">
            <a:avLst/>
          </a:prstGeom>
          <a:noFill/>
        </p:spPr>
        <p:txBody>
          <a:bodyPr anchor="b"/>
          <a:lstStyle>
            <a:lvl1pPr>
              <a:defRPr>
                <a:solidFill>
                  <a:srgbClr val="FAEF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20700" y="3429000"/>
            <a:ext cx="23342600" cy="0"/>
          </a:xfrm>
          <a:prstGeom prst="line">
            <a:avLst/>
          </a:prstGeom>
          <a:ln w="12700">
            <a:solidFill>
              <a:srgbClr val="998074">
                <a:alpha val="75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587500" y="1143000"/>
            <a:ext cx="212090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1587500" y="3873500"/>
            <a:ext cx="21209000" cy="889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2039600" y="12941300"/>
            <a:ext cx="340462" cy="482600"/>
          </a:xfrm>
          <a:prstGeom prst="rect">
            <a:avLst/>
          </a:prstGeom>
          <a:gradFill>
            <a:gsLst>
              <a:gs pos="0">
                <a:srgbClr val="FDEFE1"/>
              </a:gs>
              <a:gs pos="100000">
                <a:srgbClr val="FAECDB"/>
              </a:gs>
            </a:gsLst>
            <a:lin ang="5400000"/>
          </a:gradFill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503B28"/>
                </a:solidFill>
                <a:latin typeface="Bodoni SvtyTwo OS ITC TT-BookIt"/>
                <a:ea typeface="Bodoni SvtyTwo OS ITC TT-BookIt"/>
                <a:cs typeface="Bodoni SvtyTwo OS ITC TT-BookIt"/>
                <a:sym typeface="Bodoni SvtyTwo OS ITC TT-BookI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800" u="none">
          <a:solidFill>
            <a:srgbClr val="000000"/>
          </a:solidFill>
          <a:uFillTx/>
          <a:latin typeface="+mn-lt"/>
          <a:ea typeface="+mn-ea"/>
          <a:cs typeface="+mn-cs"/>
          <a:sym typeface="Academy Engraved LET Plain:1.0"/>
        </a:defRPr>
      </a:lvl1pPr>
      <a:lvl2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800" u="none">
          <a:solidFill>
            <a:srgbClr val="000000"/>
          </a:solidFill>
          <a:uFillTx/>
          <a:latin typeface="+mn-lt"/>
          <a:ea typeface="+mn-ea"/>
          <a:cs typeface="+mn-cs"/>
          <a:sym typeface="Academy Engraved LET Plain:1.0"/>
        </a:defRPr>
      </a:lvl2pPr>
      <a:lvl3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800" u="none">
          <a:solidFill>
            <a:srgbClr val="000000"/>
          </a:solidFill>
          <a:uFillTx/>
          <a:latin typeface="+mn-lt"/>
          <a:ea typeface="+mn-ea"/>
          <a:cs typeface="+mn-cs"/>
          <a:sym typeface="Academy Engraved LET Plain:1.0"/>
        </a:defRPr>
      </a:lvl3pPr>
      <a:lvl4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800" u="none">
          <a:solidFill>
            <a:srgbClr val="000000"/>
          </a:solidFill>
          <a:uFillTx/>
          <a:latin typeface="+mn-lt"/>
          <a:ea typeface="+mn-ea"/>
          <a:cs typeface="+mn-cs"/>
          <a:sym typeface="Academy Engraved LET Plain:1.0"/>
        </a:defRPr>
      </a:lvl4pPr>
      <a:lvl5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800" u="none">
          <a:solidFill>
            <a:srgbClr val="000000"/>
          </a:solidFill>
          <a:uFillTx/>
          <a:latin typeface="+mn-lt"/>
          <a:ea typeface="+mn-ea"/>
          <a:cs typeface="+mn-cs"/>
          <a:sym typeface="Academy Engraved LET Plain:1.0"/>
        </a:defRPr>
      </a:lvl5pPr>
      <a:lvl6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800" u="none">
          <a:solidFill>
            <a:srgbClr val="000000"/>
          </a:solidFill>
          <a:uFillTx/>
          <a:latin typeface="+mn-lt"/>
          <a:ea typeface="+mn-ea"/>
          <a:cs typeface="+mn-cs"/>
          <a:sym typeface="Academy Engraved LET Plain:1.0"/>
        </a:defRPr>
      </a:lvl6pPr>
      <a:lvl7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800" u="none">
          <a:solidFill>
            <a:srgbClr val="000000"/>
          </a:solidFill>
          <a:uFillTx/>
          <a:latin typeface="+mn-lt"/>
          <a:ea typeface="+mn-ea"/>
          <a:cs typeface="+mn-cs"/>
          <a:sym typeface="Academy Engraved LET Plain:1.0"/>
        </a:defRPr>
      </a:lvl7pPr>
      <a:lvl8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800" u="none">
          <a:solidFill>
            <a:srgbClr val="000000"/>
          </a:solidFill>
          <a:uFillTx/>
          <a:latin typeface="+mn-lt"/>
          <a:ea typeface="+mn-ea"/>
          <a:cs typeface="+mn-cs"/>
          <a:sym typeface="Academy Engraved LET Plain:1.0"/>
        </a:defRPr>
      </a:lvl8pPr>
      <a:lvl9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800" u="none">
          <a:solidFill>
            <a:srgbClr val="000000"/>
          </a:solidFill>
          <a:uFillTx/>
          <a:latin typeface="+mn-lt"/>
          <a:ea typeface="+mn-ea"/>
          <a:cs typeface="+mn-cs"/>
          <a:sym typeface="Academy Engraved LET Plain:1.0"/>
        </a:defRPr>
      </a:lvl9pPr>
    </p:titleStyle>
    <p:bodyStyle>
      <a:lvl1pPr marL="635000" marR="0" indent="-635000" algn="l" defTabSz="825500" rtl="0" latinLnBrk="0">
        <a:lnSpc>
          <a:spcPct val="110000"/>
        </a:lnSpc>
        <a:spcBef>
          <a:spcPts val="77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5600" u="none"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1270000" marR="0" indent="-635000" algn="l" defTabSz="825500" rtl="0" latinLnBrk="0">
        <a:lnSpc>
          <a:spcPct val="110000"/>
        </a:lnSpc>
        <a:spcBef>
          <a:spcPts val="77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5600" u="none"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905000" marR="0" indent="-635000" algn="l" defTabSz="825500" rtl="0" latinLnBrk="0">
        <a:lnSpc>
          <a:spcPct val="110000"/>
        </a:lnSpc>
        <a:spcBef>
          <a:spcPts val="77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5600" u="none"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2540000" marR="0" indent="-635000" algn="l" defTabSz="825500" rtl="0" latinLnBrk="0">
        <a:lnSpc>
          <a:spcPct val="110000"/>
        </a:lnSpc>
        <a:spcBef>
          <a:spcPts val="77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5600" u="none"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3175000" marR="0" indent="-635000" algn="l" defTabSz="825500" rtl="0" latinLnBrk="0">
        <a:lnSpc>
          <a:spcPct val="110000"/>
        </a:lnSpc>
        <a:spcBef>
          <a:spcPts val="77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5600" u="none"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3810000" marR="0" indent="-635000" algn="l" defTabSz="825500" rtl="0" latinLnBrk="0">
        <a:lnSpc>
          <a:spcPct val="110000"/>
        </a:lnSpc>
        <a:spcBef>
          <a:spcPts val="77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5600" u="none"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4445000" marR="0" indent="-635000" algn="l" defTabSz="825500" rtl="0" latinLnBrk="0">
        <a:lnSpc>
          <a:spcPct val="110000"/>
        </a:lnSpc>
        <a:spcBef>
          <a:spcPts val="77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5600" u="none"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5080000" marR="0" indent="-635000" algn="l" defTabSz="825500" rtl="0" latinLnBrk="0">
        <a:lnSpc>
          <a:spcPct val="110000"/>
        </a:lnSpc>
        <a:spcBef>
          <a:spcPts val="77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5600" u="none"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5715000" marR="0" indent="-635000" algn="l" defTabSz="825500" rtl="0" latinLnBrk="0">
        <a:lnSpc>
          <a:spcPct val="110000"/>
        </a:lnSpc>
        <a:spcBef>
          <a:spcPts val="7700"/>
        </a:spcBef>
        <a:spcAft>
          <a:spcPts val="0"/>
        </a:spcAft>
        <a:buClrTx/>
        <a:buSzPct val="45000"/>
        <a:buFontTx/>
        <a:buBlip>
          <a:blip r:embed="rId3"/>
        </a:buBlip>
        <a:tabLst/>
        <a:defRPr b="0" baseline="0" cap="none" i="0" spc="0" strike="noStrike" sz="5600" u="none">
          <a:solidFill>
            <a:srgbClr val="57554B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Bodoni SvtyTwo OS ITC TT-BookI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3.jpeg"/><Relationship Id="rId4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omParing the top TEN bookings included in the Eve Hill Study. (from MCCC Annual report 2019) to current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8790">
              <a:defRPr sz="4698"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pPr/>
            <a:r>
              <a:t>ComParing the top TEN bookings included in the Eve Hill Study. (from MCCC Annual report 2019) to current data</a:t>
            </a:r>
          </a:p>
        </p:txBody>
      </p:sp>
      <p:sp>
        <p:nvSpPr>
          <p:cNvPr id="133" name="Operating While Intoxicat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2279" indent="-462279" defTabSz="429259">
              <a:spcBef>
                <a:spcPts val="4000"/>
              </a:spcBef>
              <a:buSzPct val="100000"/>
              <a:buAutoNum type="arabicPeriod" startAt="1"/>
              <a:defRPr sz="2443">
                <a:solidFill>
                  <a:schemeClr val="accent6">
                    <a:hueOff val="119326"/>
                    <a:satOff val="3612"/>
                    <a:lumOff val="-24780"/>
                  </a:schemeClr>
                </a:solidFill>
                <a:latin typeface="Stone Sans ITC TT Bold"/>
                <a:ea typeface="Stone Sans ITC TT Bold"/>
                <a:cs typeface="Stone Sans ITC TT Bold"/>
                <a:sym typeface="Stone Sans ITC TT Bold"/>
              </a:defRPr>
            </a:pPr>
            <a:r>
              <a:t>Operating While Intoxicated</a:t>
            </a:r>
          </a:p>
          <a:p>
            <a:pPr marL="462279" indent="-462279" defTabSz="429259">
              <a:lnSpc>
                <a:spcPct val="100000"/>
              </a:lnSpc>
              <a:spcBef>
                <a:spcPts val="4000"/>
              </a:spcBef>
              <a:buSzPct val="100000"/>
              <a:buAutoNum type="arabicPeriod" startAt="1"/>
              <a:defRPr sz="2443">
                <a:solidFill>
                  <a:schemeClr val="accent6">
                    <a:hueOff val="119326"/>
                    <a:satOff val="3612"/>
                    <a:lumOff val="-24780"/>
                  </a:schemeClr>
                </a:solidFill>
                <a:latin typeface="Stone Sans ITC TT Bold"/>
                <a:ea typeface="Stone Sans ITC TT Bold"/>
                <a:cs typeface="Stone Sans ITC TT Bold"/>
                <a:sym typeface="Stone Sans ITC TT Bold"/>
              </a:defRPr>
            </a:pPr>
            <a:r>
              <a:t>Violation of Terms of Placement</a:t>
            </a:r>
          </a:p>
          <a:p>
            <a:pPr marL="462279" indent="-462279" defTabSz="429259">
              <a:lnSpc>
                <a:spcPct val="100000"/>
              </a:lnSpc>
              <a:spcBef>
                <a:spcPts val="4000"/>
              </a:spcBef>
              <a:buSzPct val="100000"/>
              <a:buAutoNum type="arabicPeriod" startAt="1"/>
              <a:defRPr sz="2443">
                <a:solidFill>
                  <a:schemeClr val="accent6">
                    <a:hueOff val="119326"/>
                    <a:satOff val="3612"/>
                    <a:lumOff val="-24780"/>
                  </a:schemeClr>
                </a:solidFill>
                <a:latin typeface="Stone Sans ITC TT Bold"/>
                <a:ea typeface="Stone Sans ITC TT Bold"/>
                <a:cs typeface="Stone Sans ITC TT Bold"/>
                <a:sym typeface="Stone Sans ITC TT Bold"/>
              </a:defRPr>
            </a:pPr>
            <a:r>
              <a:t>Failure to Appear Warrant</a:t>
            </a:r>
          </a:p>
          <a:p>
            <a:pPr marL="462279" indent="-462279" defTabSz="429259">
              <a:spcBef>
                <a:spcPts val="4000"/>
              </a:spcBef>
              <a:buSzPct val="100000"/>
              <a:buAutoNum type="arabicPeriod" startAt="1"/>
              <a:defRPr sz="2443">
                <a:solidFill>
                  <a:schemeClr val="accent6">
                    <a:hueOff val="119326"/>
                    <a:satOff val="3612"/>
                    <a:lumOff val="-24780"/>
                  </a:schemeClr>
                </a:solidFill>
                <a:latin typeface="Stone Sans ITC TT Bold"/>
                <a:ea typeface="Stone Sans ITC TT Bold"/>
                <a:cs typeface="Stone Sans ITC TT Bold"/>
                <a:sym typeface="Stone Sans ITC TT Bold"/>
              </a:defRPr>
            </a:pPr>
            <a:r>
              <a:t>Probation Violation</a:t>
            </a:r>
          </a:p>
          <a:p>
            <a:pPr marL="462279" indent="-462279" defTabSz="429259">
              <a:spcBef>
                <a:spcPts val="4000"/>
              </a:spcBef>
              <a:buSzPct val="100000"/>
              <a:buAutoNum type="arabicPeriod" startAt="1"/>
              <a:defRPr sz="2443">
                <a:solidFill>
                  <a:schemeClr val="accent6">
                    <a:hueOff val="119326"/>
                    <a:satOff val="3612"/>
                    <a:lumOff val="-24780"/>
                  </a:schemeClr>
                </a:solidFill>
                <a:latin typeface="Stone Sans ITC TT Bold"/>
                <a:ea typeface="Stone Sans ITC TT Bold"/>
                <a:cs typeface="Stone Sans ITC TT Bold"/>
                <a:sym typeface="Stone Sans ITC TT Bold"/>
              </a:defRPr>
            </a:pPr>
            <a:r>
              <a:t>[not discussed]</a:t>
            </a:r>
          </a:p>
          <a:p>
            <a:pPr marL="462279" indent="-462279" defTabSz="429259">
              <a:spcBef>
                <a:spcPts val="4000"/>
              </a:spcBef>
              <a:buSzPct val="100000"/>
              <a:buAutoNum type="arabicPeriod" startAt="1"/>
              <a:defRPr sz="2443">
                <a:solidFill>
                  <a:schemeClr val="accent6">
                    <a:hueOff val="119326"/>
                    <a:satOff val="3612"/>
                    <a:lumOff val="-24780"/>
                  </a:schemeClr>
                </a:solidFill>
                <a:latin typeface="Stone Sans ITC TT Bold"/>
                <a:ea typeface="Stone Sans ITC TT Bold"/>
                <a:cs typeface="Stone Sans ITC TT Bold"/>
                <a:sym typeface="Stone Sans ITC TT Bold"/>
              </a:defRPr>
            </a:pPr>
            <a:r>
              <a:t>[not discussed]</a:t>
            </a:r>
          </a:p>
          <a:p>
            <a:pPr marL="462279" indent="-462279" defTabSz="429259">
              <a:spcBef>
                <a:spcPts val="4000"/>
              </a:spcBef>
              <a:buSzPct val="100000"/>
              <a:buAutoNum type="arabicPeriod" startAt="1"/>
              <a:defRPr sz="2443">
                <a:solidFill>
                  <a:schemeClr val="accent6">
                    <a:hueOff val="119326"/>
                    <a:satOff val="3612"/>
                    <a:lumOff val="-24780"/>
                  </a:schemeClr>
                </a:solidFill>
                <a:latin typeface="Stone Sans ITC TT Bold"/>
                <a:ea typeface="Stone Sans ITC TT Bold"/>
                <a:cs typeface="Stone Sans ITC TT Bold"/>
                <a:sym typeface="Stone Sans ITC TT Bold"/>
              </a:defRPr>
            </a:pPr>
            <a:r>
              <a:t>[not discussed]</a:t>
            </a:r>
          </a:p>
          <a:p>
            <a:pPr marL="462279" indent="-462279" defTabSz="429259">
              <a:spcBef>
                <a:spcPts val="4000"/>
              </a:spcBef>
              <a:buSzPct val="100000"/>
              <a:buAutoNum type="arabicPeriod" startAt="1"/>
              <a:defRPr sz="2443">
                <a:solidFill>
                  <a:schemeClr val="accent6">
                    <a:hueOff val="119326"/>
                    <a:satOff val="3612"/>
                    <a:lumOff val="-24780"/>
                  </a:schemeClr>
                </a:solidFill>
                <a:latin typeface="Stone Sans ITC TT Bold"/>
                <a:ea typeface="Stone Sans ITC TT Bold"/>
                <a:cs typeface="Stone Sans ITC TT Bold"/>
                <a:sym typeface="Stone Sans ITC TT Bold"/>
              </a:defRPr>
            </a:pPr>
            <a:r>
              <a:t>Possession of Methamphetamine</a:t>
            </a:r>
          </a:p>
          <a:p>
            <a:pPr marL="462279" indent="-462279" defTabSz="429259">
              <a:spcBef>
                <a:spcPts val="4000"/>
              </a:spcBef>
              <a:buSzPct val="100000"/>
              <a:buAutoNum type="arabicPeriod" startAt="1"/>
              <a:defRPr sz="2443">
                <a:solidFill>
                  <a:schemeClr val="accent6">
                    <a:hueOff val="119326"/>
                    <a:satOff val="3612"/>
                    <a:lumOff val="-24780"/>
                  </a:schemeClr>
                </a:solidFill>
                <a:latin typeface="Stone Sans ITC TT Bold"/>
                <a:ea typeface="Stone Sans ITC TT Bold"/>
                <a:cs typeface="Stone Sans ITC TT Bold"/>
                <a:sym typeface="Stone Sans ITC TT Bold"/>
              </a:defRPr>
            </a:pPr>
            <a:r>
              <a:t>Public Intoxication</a:t>
            </a:r>
          </a:p>
          <a:p>
            <a:pPr marL="462279" indent="-462279" defTabSz="429259">
              <a:spcBef>
                <a:spcPts val="4000"/>
              </a:spcBef>
              <a:buSzPct val="100000"/>
              <a:buAutoNum type="arabicPeriod" startAt="1"/>
              <a:defRPr sz="2443">
                <a:solidFill>
                  <a:schemeClr val="accent6">
                    <a:hueOff val="119326"/>
                    <a:satOff val="3612"/>
                    <a:lumOff val="-24780"/>
                  </a:schemeClr>
                </a:solidFill>
                <a:latin typeface="Stone Sans ITC TT Bold"/>
                <a:ea typeface="Stone Sans ITC TT Bold"/>
                <a:cs typeface="Stone Sans ITC TT Bold"/>
                <a:sym typeface="Stone Sans ITC TT Bold"/>
              </a:defRPr>
            </a:pPr>
            <a:r>
              <a:t>Possession of Paraphernalia</a:t>
            </a:r>
          </a:p>
        </p:txBody>
      </p:sp>
      <p:sp>
        <p:nvSpPr>
          <p:cNvPr id="134" name="Rectangle"/>
          <p:cNvSpPr/>
          <p:nvPr/>
        </p:nvSpPr>
        <p:spPr>
          <a:xfrm>
            <a:off x="9091067" y="3753845"/>
            <a:ext cx="13037362" cy="419492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5" name="MCCC-2021-Pop-stats.jpeg" descr="MCCC-2021-Pop-stats.jpe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379604" y="3937000"/>
            <a:ext cx="12460433" cy="3301156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ource:  MCCC 2021 Annual Report"/>
          <p:cNvSpPr txBox="1"/>
          <p:nvPr/>
        </p:nvSpPr>
        <p:spPr>
          <a:xfrm>
            <a:off x="13519025" y="7315455"/>
            <a:ext cx="687024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pPr/>
            <a:r>
              <a:t>Source:  MCCC 2021 Annual Report </a:t>
            </a:r>
          </a:p>
        </p:txBody>
      </p:sp>
      <p:sp>
        <p:nvSpPr>
          <p:cNvPr id="137" name="Rectangle"/>
          <p:cNvSpPr/>
          <p:nvPr/>
        </p:nvSpPr>
        <p:spPr>
          <a:xfrm>
            <a:off x="9091067" y="8254206"/>
            <a:ext cx="13037362" cy="4194928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Research  into the 2019 MCCC…"/>
          <p:cNvSpPr txBox="1"/>
          <p:nvPr/>
        </p:nvSpPr>
        <p:spPr>
          <a:xfrm>
            <a:off x="8426389" y="9100720"/>
            <a:ext cx="13892445" cy="250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  <a:latin typeface="Stone Sans ITC TT Bold"/>
                <a:ea typeface="Stone Sans ITC TT Bold"/>
                <a:cs typeface="Stone Sans ITC TT Bold"/>
                <a:sym typeface="Stone Sans ITC TT Bold"/>
              </a:defRPr>
            </a:pPr>
            <a:r>
              <a:t>Research  into the 2019 MCCC </a:t>
            </a:r>
          </a:p>
          <a:p>
            <a:pPr>
              <a:defRPr>
                <a:solidFill>
                  <a:srgbClr val="FFFFFF"/>
                </a:solidFill>
                <a:latin typeface="Stone Sans ITC TT Bold"/>
                <a:ea typeface="Stone Sans ITC TT Bold"/>
                <a:cs typeface="Stone Sans ITC TT Bold"/>
                <a:sym typeface="Stone Sans ITC TT Bold"/>
              </a:defRPr>
            </a:pPr>
            <a:r>
              <a:t>Annual Report to identify 5,6,and  7 </a:t>
            </a:r>
          </a:p>
          <a:p>
            <a:pPr>
              <a:defRPr>
                <a:solidFill>
                  <a:srgbClr val="FFFFFF"/>
                </a:solidFill>
                <a:latin typeface="Stone Sans ITC TT Bold"/>
                <a:ea typeface="Stone Sans ITC TT Bold"/>
                <a:cs typeface="Stone Sans ITC TT Bold"/>
                <a:sym typeface="Stone Sans ITC TT Bold"/>
              </a:defRPr>
            </a:pPr>
            <a:r>
              <a:t>is ongoing.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how Many and Why?"/>
          <p:cNvSpPr txBox="1"/>
          <p:nvPr>
            <p:ph type="title"/>
          </p:nvPr>
        </p:nvSpPr>
        <p:spPr>
          <a:xfrm>
            <a:off x="1587500" y="939800"/>
            <a:ext cx="22199931" cy="1778000"/>
          </a:xfrm>
          <a:prstGeom prst="rect">
            <a:avLst/>
          </a:prstGeom>
        </p:spPr>
        <p:txBody>
          <a:bodyPr/>
          <a:lstStyle>
            <a:lvl1pPr algn="l" defTabSz="775969">
              <a:defRPr sz="9212"/>
            </a:lvl1pPr>
          </a:lstStyle>
          <a:p>
            <a:pPr/>
            <a:r>
              <a:t>         how Many and Why?</a:t>
            </a:r>
          </a:p>
        </p:txBody>
      </p:sp>
      <p:pic>
        <p:nvPicPr>
          <p:cNvPr id="141" name="MCCC2021-Bookings.jpeg" descr="MCCC2021-Booking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9409" y="4140200"/>
            <a:ext cx="6748054" cy="60582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MCCC-2021-Pop-stats.jpeg" descr="MCCC-2021-Pop-stats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98577" y="4140200"/>
            <a:ext cx="10446326" cy="6058235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From MCCC 2021 Annual Report (online via the Monroe County website, material dated April 26, 2022)."/>
          <p:cNvSpPr txBox="1"/>
          <p:nvPr/>
        </p:nvSpPr>
        <p:spPr>
          <a:xfrm>
            <a:off x="3325939" y="2333047"/>
            <a:ext cx="1807799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From MCCC 2021 Annual Report (online via the Monroe County website, material dated April 26, 2022).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how Many and Why?"/>
          <p:cNvSpPr txBox="1"/>
          <p:nvPr>
            <p:ph type="title"/>
          </p:nvPr>
        </p:nvSpPr>
        <p:spPr>
          <a:xfrm>
            <a:off x="1587500" y="939800"/>
            <a:ext cx="22199931" cy="1778000"/>
          </a:xfrm>
          <a:prstGeom prst="rect">
            <a:avLst/>
          </a:prstGeom>
        </p:spPr>
        <p:txBody>
          <a:bodyPr/>
          <a:lstStyle>
            <a:lvl1pPr algn="l" defTabSz="775969">
              <a:defRPr sz="9212"/>
            </a:lvl1pPr>
          </a:lstStyle>
          <a:p>
            <a:pPr/>
            <a:r>
              <a:t>         how Many and Why?</a:t>
            </a:r>
          </a:p>
        </p:txBody>
      </p:sp>
      <p:pic>
        <p:nvPicPr>
          <p:cNvPr id="146" name="MCCC-2021-Pop-stats.jpeg" descr="MCCC-2021-Pop-stat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2205" y="4416720"/>
            <a:ext cx="14579590" cy="3862587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From MCCC 2021 Annual Report (online via the Monroe County website, material dated April 26, 2022)."/>
          <p:cNvSpPr txBox="1"/>
          <p:nvPr/>
        </p:nvSpPr>
        <p:spPr>
          <a:xfrm>
            <a:off x="3325939" y="2333047"/>
            <a:ext cx="18077994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From MCCC 2021 Annual Report (online via the Monroe County website, material dated April 26, 2022).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75969">
              <a:defRPr sz="9212"/>
            </a:pPr>
          </a:p>
        </p:txBody>
      </p:sp>
      <p:sp>
        <p:nvSpPr>
          <p:cNvPr id="15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pic>
        <p:nvPicPr>
          <p:cNvPr id="151" name="notcages-Feburary2023-KEY.012.jpeg" descr="notcages-Feburary2023-KEY.012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5.png"/></Relationships>

</file>

<file path=ppt/theme/theme1.xml><?xml version="1.0" encoding="utf-8"?>
<a:theme xmlns:a="http://schemas.openxmlformats.org/drawingml/2006/main" xmlns:r="http://schemas.openxmlformats.org/officeDocument/2006/relationships" name="Typeset">
  <a:themeElements>
    <a:clrScheme name="Typeset">
      <a:dk1>
        <a:srgbClr val="57554B"/>
      </a:dk1>
      <a:lt1>
        <a:srgbClr val="0C1557"/>
      </a:lt1>
      <a:dk2>
        <a:srgbClr val="5F5F5D"/>
      </a:dk2>
      <a:lt2>
        <a:srgbClr val="D8D5CE"/>
      </a:lt2>
      <a:accent1>
        <a:srgbClr val="738CAB"/>
      </a:accent1>
      <a:accent2>
        <a:srgbClr val="7E9769"/>
      </a:accent2>
      <a:accent3>
        <a:srgbClr val="D9C064"/>
      </a:accent3>
      <a:accent4>
        <a:srgbClr val="B99369"/>
      </a:accent4>
      <a:accent5>
        <a:srgbClr val="9A4C3C"/>
      </a:accent5>
      <a:accent6>
        <a:srgbClr val="8E8198"/>
      </a:accent6>
      <a:hlink>
        <a:srgbClr val="0000FF"/>
      </a:hlink>
      <a:folHlink>
        <a:srgbClr val="FF00FF"/>
      </a:folHlink>
    </a:clrScheme>
    <a:fontScheme name="Typeset">
      <a:majorFont>
        <a:latin typeface="Academy Engraved LET Plain:1.0"/>
        <a:ea typeface="Academy Engraved LET Plain:1.0"/>
        <a:cs typeface="Academy Engraved LET Plain:1.0"/>
      </a:majorFont>
      <a:minorFont>
        <a:latin typeface="Academy Engraved LET Plain:1.0"/>
        <a:ea typeface="Academy Engraved LET Plain:1.0"/>
        <a:cs typeface="Academy Engraved LET Plain:1.0"/>
      </a:minorFont>
    </a:fontScheme>
    <a:fmtScheme name="Types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4">
              <a:hueOff val="-150089"/>
              <a:satOff val="3212"/>
              <a:lumOff val="-17555"/>
              <a:alpha val="75000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7554B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ypeset">
  <a:themeElements>
    <a:clrScheme name="Typeset">
      <a:dk1>
        <a:srgbClr val="000000"/>
      </a:dk1>
      <a:lt1>
        <a:srgbClr val="FFFFFF"/>
      </a:lt1>
      <a:dk2>
        <a:srgbClr val="5F5F5D"/>
      </a:dk2>
      <a:lt2>
        <a:srgbClr val="D8D5CE"/>
      </a:lt2>
      <a:accent1>
        <a:srgbClr val="738CAB"/>
      </a:accent1>
      <a:accent2>
        <a:srgbClr val="7E9769"/>
      </a:accent2>
      <a:accent3>
        <a:srgbClr val="D9C064"/>
      </a:accent3>
      <a:accent4>
        <a:srgbClr val="B99369"/>
      </a:accent4>
      <a:accent5>
        <a:srgbClr val="9A4C3C"/>
      </a:accent5>
      <a:accent6>
        <a:srgbClr val="8E8198"/>
      </a:accent6>
      <a:hlink>
        <a:srgbClr val="0000FF"/>
      </a:hlink>
      <a:folHlink>
        <a:srgbClr val="FF00FF"/>
      </a:folHlink>
    </a:clrScheme>
    <a:fontScheme name="Typeset">
      <a:majorFont>
        <a:latin typeface="Academy Engraved LET Plain:1.0"/>
        <a:ea typeface="Academy Engraved LET Plain:1.0"/>
        <a:cs typeface="Academy Engraved LET Plain:1.0"/>
      </a:majorFont>
      <a:minorFont>
        <a:latin typeface="Academy Engraved LET Plain:1.0"/>
        <a:ea typeface="Academy Engraved LET Plain:1.0"/>
        <a:cs typeface="Academy Engraved LET Plain:1.0"/>
      </a:minorFont>
    </a:fontScheme>
    <a:fmtScheme name="Types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4">
              <a:hueOff val="-150089"/>
              <a:satOff val="3212"/>
              <a:lumOff val="-17555"/>
              <a:alpha val="75000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57554B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