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58" r:id="rId8"/>
    <p:sldId id="276" r:id="rId9"/>
    <p:sldId id="277" r:id="rId10"/>
    <p:sldId id="260" r:id="rId11"/>
    <p:sldId id="272" r:id="rId12"/>
    <p:sldId id="273" r:id="rId13"/>
    <p:sldId id="274" r:id="rId14"/>
    <p:sldId id="259" r:id="rId15"/>
    <p:sldId id="261" r:id="rId16"/>
    <p:sldId id="262" r:id="rId17"/>
    <p:sldId id="275" r:id="rId18"/>
    <p:sldId id="279" r:id="rId19"/>
    <p:sldId id="263" r:id="rId20"/>
    <p:sldId id="264" r:id="rId21"/>
    <p:sldId id="278" r:id="rId22"/>
    <p:sldId id="280" r:id="rId23"/>
    <p:sldId id="265" r:id="rId24"/>
    <p:sldId id="281" r:id="rId25"/>
    <p:sldId id="282" r:id="rId26"/>
    <p:sldId id="283" r:id="rId27"/>
    <p:sldId id="266" r:id="rId28"/>
    <p:sldId id="267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82E4-3F76-4F5B-BE21-D7E6120F8EBE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SaRDe/stratified_graph_spectra" TargetMode="External"/><Relationship Id="rId2" Type="http://schemas.openxmlformats.org/officeDocument/2006/relationships/hyperlink" Target="https://arxiv.org/abs/2201.0369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032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Stratified Graph Spectra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109" y="3574329"/>
            <a:ext cx="3195782" cy="14040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Biocomplexity Institute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mf3jh@Virginia.edu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We Proposed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93702"/>
            <a:ext cx="10515600" cy="2333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Stratified Graphs (SGs)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Consider adjacency beyond 1-hop.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Stratified Graph Spectra (SGS) 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for GFT.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 connected graph,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graph diameter (i.e.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longest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shortest path length). For each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construct a new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satisfying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2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32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shortest path length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stratified graphs (SGs)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  <a:blipFill>
                <a:blip r:embed="rId2"/>
                <a:stretch>
                  <a:fillRect l="-99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4" y="1774492"/>
            <a:ext cx="10058400" cy="481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2" y="1192219"/>
            <a:ext cx="428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A variant of the Caveman graph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44592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 Spectra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simplicity, we consider 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undirected, unweighted and self-loop-less graphs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Problem Formulation: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Given: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vector-valued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magnitude of each eigencomponent.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Five SGS methods applied to SGs: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Linear Approximation Based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Transform 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Incidence Aggregation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Adjacent Difference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Line-to-Vertex Conversion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Ensemble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  <a:blipFill>
                <a:blip r:embed="rId2"/>
                <a:stretch>
                  <a:fillRect l="-970" t="-190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304165"/>
            <a:ext cx="11364686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Linear Approximation Based Transform (</a:t>
            </a:r>
            <a:r>
              <a:rPr lang="en-US" b="1" dirty="0" smtClean="0">
                <a:solidFill>
                  <a:schemeClr val="tx2"/>
                </a:solidFill>
              </a:rPr>
              <a:t>APPRX-LS)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onvert vector-valued signals to real-valued signals.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The difference between vectors equals to the difference between real 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(signed) incidence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called 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gradient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on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edge),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Euclidean distance 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𝓑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is </a:t>
                </a:r>
                <a:r>
                  <a:rPr lang="en-US" sz="2800" b="1" dirty="0" smtClean="0">
                    <a:solidFill>
                      <a:schemeClr val="accent2"/>
                    </a:solidFill>
                  </a:rPr>
                  <a:t>the desired </a:t>
                </a:r>
                <a:r>
                  <a:rPr lang="en-US" sz="2800" b="1" dirty="0" smtClean="0">
                    <a:solidFill>
                      <a:schemeClr val="accent2"/>
                    </a:solidFill>
                  </a:rPr>
                  <a:t>real-valued signal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vector of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absolute of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  <a:blipFill>
                <a:blip r:embed="rId2"/>
                <a:stretch>
                  <a:fillRect l="-99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Incidence Aggregation Based </a:t>
            </a:r>
            <a:r>
              <a:rPr lang="en-US" b="1" dirty="0">
                <a:solidFill>
                  <a:schemeClr val="tx2"/>
                </a:solidFill>
              </a:rPr>
              <a:t>Transform (IN-AGG)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Convert vector-valued signals to real-valued signals. Instead of solving a linear least square problem,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use local aggregations to approximate the desired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(called the 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divergence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on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node),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𝐟</m:t>
                            </m:r>
                          </m:e>
                        </m:acc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  <m:d>
                      <m:d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</m:d>
                        <m:d>
                          <m:d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𝐮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𝐬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𝓝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𝐯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set of 1-hop neighbors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absolute of 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  <a:blipFill>
                <a:blip r:embed="rId2"/>
                <a:stretch>
                  <a:fillRect l="-991" t="-179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Adjacent Difference Based </a:t>
            </a:r>
            <a:r>
              <a:rPr lang="en-US" b="1" dirty="0">
                <a:solidFill>
                  <a:schemeClr val="tx2"/>
                </a:solidFill>
              </a:rPr>
              <a:t>Transform </a:t>
            </a:r>
            <a:r>
              <a:rPr lang="en-US" b="1" dirty="0" smtClean="0">
                <a:solidFill>
                  <a:schemeClr val="tx2"/>
                </a:solidFill>
              </a:rPr>
              <a:t>(ADJ-DIFF)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73077"/>
                <a:ext cx="10515600" cy="374786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couldn’t compute the inner product between a vector-valued signal and an eigenvector. But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we can compute the inner product between their gradients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for each eigenvector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</a:t>
                </a:r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sup>
                    </m:sSup>
                    <m:d>
                      <m:d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</m:s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𝛁</m:t>
                            </m:r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  <m:sup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𝐊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𝛌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a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Dirichlet form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73077"/>
                <a:ext cx="10515600" cy="3747860"/>
              </a:xfrm>
              <a:blipFill>
                <a:blip r:embed="rId2"/>
                <a:stretch>
                  <a:fillRect l="-1043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80314" y="5251268"/>
            <a:ext cx="5497285" cy="954107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How </a:t>
            </a:r>
            <a:r>
              <a:rPr lang="en-US" sz="2800" b="1" dirty="0">
                <a:solidFill>
                  <a:srgbClr val="7030A0"/>
                </a:solidFill>
              </a:rPr>
              <a:t>one function changes relative to the changes of </a:t>
            </a:r>
            <a:r>
              <a:rPr lang="en-US" sz="2800" b="1" dirty="0" smtClean="0">
                <a:solidFill>
                  <a:srgbClr val="7030A0"/>
                </a:solidFill>
              </a:rPr>
              <a:t>another.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signal of the line graph (</a:t>
                </a:r>
                <a:r>
                  <a:rPr lang="en-US" sz="2800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next slide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of a given graph. We can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compute the GFT of </a:t>
                </a:r>
                <a14:m>
                  <m:oMath xmlns:m="http://schemas.openxmlformats.org/officeDocument/2006/math">
                    <m:r>
                      <a:rPr lang="en-US" sz="2800" b="1" i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/>
                    </a:solidFill>
                  </a:rPr>
                  <a:t> in the line graph space, and then convert the result back to the original graph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endParaRPr lang="en-US" sz="2800" b="1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the line graph;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b="1" dirty="0" smtClean="0">
                    <a:solidFill>
                      <a:schemeClr val="accent2"/>
                    </a:solidFill>
                  </a:rPr>
                  <a:t>Learn two matrices transforming the eigenbasis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line graph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to the eigenbasis of the original graph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𝐚𝐫𝐠𝐦𝐢𝐧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𝐌𝐒𝐄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b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sub>
                            </m:s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𝐋</m:t>
                            </m:r>
                            <m:d>
                              <m:d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𝓤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𝓗</m:t>
                                </m:r>
                              </m:e>
                              <m:sub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𝐯𝐱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Transform weighted eigenbasis of line graph to the original graph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𝓤</m:t>
                                </m:r>
                              </m:e>
                              <m:sub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𝐊</m:t>
                                </m:r>
                              </m:sub>
                              <m:sup>
                                <m:r>
                                  <a:rPr lang="en-US" sz="2800" b="1" i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𝔀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</m:sub>
                    </m:sSub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𝓤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b>
                        </m:sSub>
                      </m:e>
                    </m:d>
                    <m:r>
                      <a:rPr lang="en-US" sz="2800" b="1" i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𝓗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𝐯𝐱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800" b="1" i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𝔀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𝛈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e>
                        </m:d>
                      </m:e>
                    </m:d>
                    <m:r>
                      <a:rPr lang="en-US" sz="28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  <m:sup>
                            <m:r>
                              <a:rPr lang="en-US" sz="2800" b="1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𝐊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  <a:blipFill>
                <a:blip r:embed="rId3"/>
                <a:stretch>
                  <a:fillRect l="-981" t="-2280" b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4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2258869"/>
            <a:ext cx="9220999" cy="3314987"/>
          </a:xfrm>
        </p:spPr>
      </p:pic>
    </p:spTree>
    <p:extLst>
      <p:ext uri="{BB962C8B-B14F-4D97-AF65-F5344CB8AC3E}">
        <p14:creationId xmlns:p14="http://schemas.microsoft.com/office/powerpoint/2010/main" val="2906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Ensemble </a:t>
            </a:r>
            <a:r>
              <a:rPr lang="en-US" b="1" dirty="0">
                <a:solidFill>
                  <a:schemeClr val="tx2"/>
                </a:solidFill>
              </a:rPr>
              <a:t>Based </a:t>
            </a:r>
            <a:r>
              <a:rPr lang="en-US" b="1" dirty="0" smtClean="0">
                <a:solidFill>
                  <a:schemeClr val="tx2"/>
                </a:solidFill>
              </a:rPr>
              <a:t>Transform (ENS)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Idea:</a:t>
            </a:r>
          </a:p>
          <a:p>
            <a:pPr lvl="1"/>
            <a:r>
              <a:rPr lang="en-US" sz="2800" b="1" dirty="0">
                <a:solidFill>
                  <a:schemeClr val="accent5"/>
                </a:solidFill>
              </a:rPr>
              <a:t>Weighted sum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APPRX-LS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IN-AGG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ADJ-DIFF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Brief 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80160"/>
            <a:ext cx="11155678" cy="519901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Background: 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Graph Fourier Transform (GFT)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a fundamental tool in profiling spectral characteristics of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real-valued graph signals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Problem: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Most graph learning models (e.g. GCN) use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vector-valued graph signals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 theoretically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GFT is not applicable anymore. 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are wanted.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Solutions: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Five methods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as substitutes for GFT on vector-valued graph signals.</a:t>
            </a: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Stratified graphs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seeing the same graph from different levels of adjacency.</a:t>
            </a:r>
          </a:p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In-Progress Works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Applications of graph curvatures and Ricci flow.</a:t>
            </a:r>
          </a:p>
        </p:txBody>
      </p:sp>
    </p:spTree>
    <p:extLst>
      <p:ext uri="{BB962C8B-B14F-4D97-AF65-F5344CB8AC3E}">
        <p14:creationId xmlns:p14="http://schemas.microsoft.com/office/powerpoint/2010/main" val="39350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 1: SGS 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graphs: 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Erdős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–</a:t>
                </a:r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Rényi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Stochastic block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SBM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 nodes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signals: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Pulse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Resolutions: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normalized dot products (i.e.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between GFT and each SGS result.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  <a:blipFill>
                <a:blip r:embed="rId2"/>
                <a:stretch>
                  <a:fillRect l="-963" t="-175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37570" cy="5819104"/>
          </a:xfrm>
        </p:spPr>
      </p:pic>
    </p:spTree>
    <p:extLst>
      <p:ext uri="{BB962C8B-B14F-4D97-AF65-F5344CB8AC3E}">
        <p14:creationId xmlns:p14="http://schemas.microsoft.com/office/powerpoint/2010/main" val="1092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</a:t>
                </a:r>
              </a:p>
              <a:p>
                <a:pPr lvl="1"/>
                <a:r>
                  <a:rPr lang="en-US" sz="2800" b="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at least one SGS method performs well. 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perform well on random signals.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SGS methods are not effective on pulses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 Caused by increasing number of singleton components. </a:t>
                </a:r>
              </a:p>
              <a:p>
                <a:pPr lvl="1"/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is exclusively effective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on the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typically weaker than others at 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typically has larger variance of performance than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others.</a:t>
                </a:r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  <a:blipFill>
                <a:blip r:embed="rId2"/>
                <a:stretch>
                  <a:fillRect l="-976" t="-26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</a:t>
            </a:r>
            <a:r>
              <a:rPr lang="en-US" b="1" dirty="0" smtClean="0">
                <a:solidFill>
                  <a:schemeClr val="tx2"/>
                </a:solidFill>
              </a:rPr>
              <a:t>2: </a:t>
            </a:r>
            <a:r>
              <a:rPr lang="en-US" b="1" dirty="0">
                <a:solidFill>
                  <a:schemeClr val="tx2"/>
                </a:solidFill>
              </a:rPr>
              <a:t>Agreement Between SGS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Settings are the same as Task 1.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normalized dot products between SGS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Abbreviations: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ADJ-DIFF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APPRX-LS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IN-AGG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LN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975360"/>
            <a:ext cx="10371909" cy="5814346"/>
          </a:xfrm>
        </p:spPr>
      </p:pic>
    </p:spTree>
    <p:extLst>
      <p:ext uri="{BB962C8B-B14F-4D97-AF65-F5344CB8AC3E}">
        <p14:creationId xmlns:p14="http://schemas.microsoft.com/office/powerpoint/2010/main" val="3579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11447"/>
            <a:ext cx="10528662" cy="4295693"/>
          </a:xfrm>
        </p:spPr>
      </p:pic>
    </p:spTree>
    <p:extLst>
      <p:ext uri="{BB962C8B-B14F-4D97-AF65-F5344CB8AC3E}">
        <p14:creationId xmlns:p14="http://schemas.microsoft.com/office/powerpoint/2010/main" val="384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Between SGS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random signals: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with each other over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's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not similar to anyone.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pulses: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All SGS methods agree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These observations are consistent with Task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334204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Practical </a:t>
            </a:r>
            <a:r>
              <a:rPr lang="en-US" b="1" dirty="0" smtClean="0">
                <a:solidFill>
                  <a:schemeClr val="tx2"/>
                </a:solidFill>
              </a:rPr>
              <a:t>Suggestion: </a:t>
            </a:r>
            <a:r>
              <a:rPr lang="en-US" b="1" dirty="0">
                <a:solidFill>
                  <a:schemeClr val="tx2"/>
                </a:solidFill>
              </a:rPr>
              <a:t>Weight SGS Methods for 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When weighting the element methods for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</a:rPr>
                  <a:t>can be particularly emphasized for lower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's (typically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), 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can be assigned higher weights than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's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needs to be 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the given </a:t>
                </a:r>
                <a:r>
                  <a:rPr lang="en-US" dirty="0">
                    <a:solidFill>
                      <a:schemeClr val="accent5"/>
                    </a:solidFill>
                  </a:rPr>
                  <a:t>signals are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pulse-like</a:t>
                </a:r>
                <a:r>
                  <a:rPr lang="en-US" dirty="0">
                    <a:solidFill>
                      <a:schemeClr val="accent5"/>
                    </a:solidFill>
                  </a:rPr>
                  <a:t>, then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dirty="0">
                    <a:solidFill>
                      <a:schemeClr val="accent5"/>
                    </a:solidFill>
                  </a:rPr>
                  <a:t> can be joined to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while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needs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moderately </a:t>
                </a:r>
                <a:r>
                  <a:rPr lang="en-US" dirty="0">
                    <a:solidFill>
                      <a:schemeClr val="accent5"/>
                    </a:solidFill>
                  </a:rPr>
                  <a:t>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When the time complexity is stressed,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 </a:t>
                </a:r>
                <a:r>
                  <a:rPr lang="en-US" dirty="0">
                    <a:solidFill>
                      <a:schemeClr val="accent5"/>
                    </a:solidFill>
                  </a:rPr>
                  <a:t>can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abandoned, though </a:t>
                </a:r>
                <a:r>
                  <a:rPr lang="en-US" dirty="0">
                    <a:solidFill>
                      <a:schemeClr val="accent5"/>
                    </a:solidFill>
                  </a:rPr>
                  <a:t>the robustness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 may be traded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off to </a:t>
                </a:r>
                <a:r>
                  <a:rPr lang="en-US" dirty="0">
                    <a:solidFill>
                      <a:schemeClr val="accent5"/>
                    </a:solidFill>
                  </a:rPr>
                  <a:t>some extent.</a:t>
                </a:r>
                <a:endParaRPr lang="en-US" dirty="0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  <a:blipFill>
                <a:blip r:embed="rId2"/>
                <a:stretch>
                  <a:fillRect l="-9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For More Details…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27202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Low-Pass Filtering Case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Study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Regularized Low-Pass Filtering Case Study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arxiv.org/abs/2201.03696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github.com/LeSaRDe/stratified_graph_spectra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In-Progress Works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975360"/>
            <a:ext cx="11160032" cy="245631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Applications of discrete </a:t>
            </a:r>
            <a:r>
              <a:rPr lang="en-US" b="1" dirty="0" smtClean="0">
                <a:solidFill>
                  <a:schemeClr val="accent5"/>
                </a:solidFill>
              </a:rPr>
              <a:t>Ricci curvatures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Ollivier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&amp; Forman) and </a:t>
            </a:r>
            <a:r>
              <a:rPr lang="en-US" b="1" dirty="0" smtClean="0">
                <a:solidFill>
                  <a:schemeClr val="accent5"/>
                </a:solidFill>
              </a:rPr>
              <a:t>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Community detection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Network role labeling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Dynamics of community structures and roles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Multimodal Ricci flow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Shapes of representation spaces of  ML models</a:t>
            </a:r>
          </a:p>
          <a:p>
            <a:pPr lvl="1"/>
            <a:endParaRPr lang="en-US" b="1" dirty="0" smtClean="0">
              <a:solidFill>
                <a:schemeClr val="accent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25" y="3370217"/>
            <a:ext cx="5155690" cy="34567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8" y="2938762"/>
            <a:ext cx="3762102" cy="3888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3280" y="1907178"/>
            <a:ext cx="367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Ni, C. C., Lin, Y. Y., Luo, F., &amp; Gao, J. (2019). Community detection on networks with Ricci flow.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Scientific reports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, </a:t>
            </a:r>
            <a:r>
              <a:rPr lang="en-US" sz="1600" i="1" dirty="0">
                <a:solidFill>
                  <a:schemeClr val="accent5">
                    <a:lumMod val="50000"/>
                  </a:schemeClr>
                </a:solidFill>
              </a:rPr>
              <a:t>9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(1), 1-12.</a:t>
            </a:r>
          </a:p>
        </p:txBody>
      </p:sp>
    </p:spTree>
    <p:extLst>
      <p:ext uri="{BB962C8B-B14F-4D97-AF65-F5344CB8AC3E}">
        <p14:creationId xmlns:p14="http://schemas.microsoft.com/office/powerpoint/2010/main" val="21015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Real-Valued Signals vs Vector-Valued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0" y="1827567"/>
            <a:ext cx="3913301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58" y="1827568"/>
            <a:ext cx="4932363" cy="306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80" y="5029199"/>
            <a:ext cx="388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Real-Valued Graph Signal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085" y="5029199"/>
            <a:ext cx="422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Vector-Valued Graph Signal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7" y="223704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 Laplacian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graphs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non-trivial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simple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weighted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Used to measure the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around each node or the entire graph (</a:t>
                </a:r>
                <a:r>
                  <a:rPr lang="en-US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</a:t>
                </a:r>
                <a:r>
                  <a:rPr lang="en-US" b="1" dirty="0" smtClean="0">
                    <a:solidFill>
                      <a:schemeClr val="accent2"/>
                    </a:solidFill>
                    <a:hlinkClick r:id="rId2" action="ppaction://hlinksldjump"/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Definition:</a:t>
                </a:r>
              </a:p>
              <a:p>
                <a:pPr lvl="2"/>
                <a:r>
                  <a:rPr lang="en-US" altLang="zh-CN" sz="24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2"/>
                    </a:solidFill>
                  </a:rPr>
                  <a:t>degree matrix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6"/>
                    </a:solidFill>
                  </a:rPr>
                  <a:t>weighted adjacency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Interested in the spectrum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eigenvalues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eigenvectors.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is symmetric, and thus diagonalizable. Eigendecomposition: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conjugate transpose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unitary).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column matrix of eigenvectors,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diagonal matrix of all eigenvalues.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Real-Valued Graph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set of nodes.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assigns a real value to each node.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  <a:blipFill>
                <a:blip r:embed="rId3"/>
                <a:stretch>
                  <a:fillRect l="-983" t="-1858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Smoothness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1553251"/>
            <a:ext cx="3350995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85" y="812096"/>
            <a:ext cx="3538908" cy="38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1970" y="4826724"/>
            <a:ext cx="13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Smooth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61" y="4826724"/>
            <a:ext cx="19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Not Smooth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31" y="5419604"/>
            <a:ext cx="418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Adjacent nodes are similar.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922" y="5419603"/>
            <a:ext cx="49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Adjacent nodes are NOT similar.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Fourier Transform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(the most popular definition)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2"/>
                    </a:solidFill>
                  </a:rPr>
                  <a:t>Compute the similarity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and every eigenvector.</a:t>
                </a:r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  <a:blipFill>
                <a:blip r:embed="rId2"/>
                <a:stretch>
                  <a:fillRect l="-1021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04129">
            <a:off x="6921907" y="4438972"/>
            <a:ext cx="427231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ESSENSE of GFT!!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GFT on Vector-Valued Graph Signals?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From the calculation perspective: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sz="28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matrix of a vector-valued signal, and each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is the signal value on a node.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valid in terms of calculation.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But what did actually happen in this calculation?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is the number of dimensions of the signal vectors.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 other words, each dimension was considered as an individual real-valued signal.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 is also a matrix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. This is inconsistent with the essence of GFT!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  <a:blipFill>
                <a:blip r:embed="rId2"/>
                <a:stretch>
                  <a:fillRect l="-1277" t="-2307" r="-1110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0636" y="5795753"/>
            <a:ext cx="447028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Need something new!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Intuitively, the spectral decomposition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suggests a set of graph signals, each of which corresponds to a specific smoothness level w.r.t. the structure of a given graph. GFT compares an input signal to every signal obtained in the decomposition. 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This smoothness is defined w.r.t. 1-hop adjacency. 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How about smoothness beyond 1-hop adjacency? (</a:t>
                </a:r>
                <a:r>
                  <a:rPr lang="en-US" b="1" dirty="0" smtClean="0">
                    <a:solidFill>
                      <a:schemeClr val="accent6"/>
                    </a:solidFill>
                    <a:hlinkClick r:id="rId2" action="ppaction://hlinksldjump"/>
                  </a:rPr>
                  <a:t>GOTO next slide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  <a:blipFill>
                <a:blip r:embed="rId3"/>
                <a:stretch>
                  <a:fillRect l="-979" t="-3478" r="-925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6251" y="4962545"/>
            <a:ext cx="8116388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Should consider adjacency beyond 1-hop!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0" y="1172482"/>
            <a:ext cx="96194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037806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1-hop adjacency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949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2-hop adjacency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2163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Stratified Graph Spectra</vt:lpstr>
      <vt:lpstr>Brief Plot</vt:lpstr>
      <vt:lpstr>Real-Valued Signals vs Vector-Valued Signals</vt:lpstr>
      <vt:lpstr>PowerPoint Presentation</vt:lpstr>
      <vt:lpstr>Smoothness</vt:lpstr>
      <vt:lpstr>PowerPoint Presentation</vt:lpstr>
      <vt:lpstr>GFT on Vector-Valued Graph Signals?</vt:lpstr>
      <vt:lpstr>Resolutions of GFT</vt:lpstr>
      <vt:lpstr>Resolutions of GFT</vt:lpstr>
      <vt:lpstr>What We Proposed</vt:lpstr>
      <vt:lpstr>Stratified Graphs</vt:lpstr>
      <vt:lpstr>Stratified Graphs</vt:lpstr>
      <vt:lpstr>Stratified Graph Spectra Methods</vt:lpstr>
      <vt:lpstr>Linear Approximation Based Transform (APPRX-LS)</vt:lpstr>
      <vt:lpstr>Incidence Aggregation Based Transform (IN-AGG)</vt:lpstr>
      <vt:lpstr>Adjacent Difference Based Transform (ADJ-DIFF)</vt:lpstr>
      <vt:lpstr>Line-to-Vertex Conversion Based Transform (LN-VX)</vt:lpstr>
      <vt:lpstr>Line-to-Vertex Conversion Based Transform (LN-VX)</vt:lpstr>
      <vt:lpstr>Ensemble Based Transform (ENS)</vt:lpstr>
      <vt:lpstr>Task 1: SGS vs GFT on Real-Valued Graph Signals</vt:lpstr>
      <vt:lpstr>Task 1: SGS vs GFT on Real-Valued Graph Signals</vt:lpstr>
      <vt:lpstr>Task 1: SGS vs GFT on Real-Valued Graph Signals</vt:lpstr>
      <vt:lpstr>Task 2: Agreement Between SGS Methods</vt:lpstr>
      <vt:lpstr>Task 2: Agreement Between SGS Methods</vt:lpstr>
      <vt:lpstr>Task 2: Agreement Between SGS Methods</vt:lpstr>
      <vt:lpstr>Task 2: Agreement Between SGS Methods</vt:lpstr>
      <vt:lpstr>Practical Suggestion: Weight SGS Methods for ENS</vt:lpstr>
      <vt:lpstr>For More Details…</vt:lpstr>
      <vt:lpstr>In-Progress 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FC</dc:creator>
  <cp:lastModifiedBy>M FC</cp:lastModifiedBy>
  <cp:revision>1114</cp:revision>
  <dcterms:created xsi:type="dcterms:W3CDTF">2022-03-25T12:25:58Z</dcterms:created>
  <dcterms:modified xsi:type="dcterms:W3CDTF">2022-04-08T12:59:36Z</dcterms:modified>
</cp:coreProperties>
</file>