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1" r:id="rId5"/>
    <p:sldId id="270" r:id="rId6"/>
    <p:sldId id="257" r:id="rId7"/>
    <p:sldId id="258" r:id="rId8"/>
    <p:sldId id="276" r:id="rId9"/>
    <p:sldId id="277" r:id="rId10"/>
    <p:sldId id="260" r:id="rId11"/>
    <p:sldId id="272" r:id="rId12"/>
    <p:sldId id="273" r:id="rId13"/>
    <p:sldId id="274" r:id="rId14"/>
    <p:sldId id="259" r:id="rId15"/>
    <p:sldId id="261" r:id="rId16"/>
    <p:sldId id="262" r:id="rId17"/>
    <p:sldId id="275" r:id="rId18"/>
    <p:sldId id="279" r:id="rId19"/>
    <p:sldId id="263" r:id="rId20"/>
    <p:sldId id="264" r:id="rId21"/>
    <p:sldId id="278" r:id="rId22"/>
    <p:sldId id="280" r:id="rId23"/>
    <p:sldId id="265" r:id="rId24"/>
    <p:sldId id="281" r:id="rId25"/>
    <p:sldId id="282" r:id="rId26"/>
    <p:sldId id="283" r:id="rId27"/>
    <p:sldId id="266" r:id="rId28"/>
    <p:sldId id="267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82E4-3F76-4F5B-BE21-D7E6120F8EB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82E4-3F76-4F5B-BE21-D7E6120F8EB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2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82E4-3F76-4F5B-BE21-D7E6120F8EB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2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82E4-3F76-4F5B-BE21-D7E6120F8EB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5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82E4-3F76-4F5B-BE21-D7E6120F8EB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82E4-3F76-4F5B-BE21-D7E6120F8EB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6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82E4-3F76-4F5B-BE21-D7E6120F8EB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4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82E4-3F76-4F5B-BE21-D7E6120F8EB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8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82E4-3F76-4F5B-BE21-D7E6120F8EB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82E4-3F76-4F5B-BE21-D7E6120F8EB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9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82E4-3F76-4F5B-BE21-D7E6120F8EB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6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F82E4-3F76-4F5B-BE21-D7E6120F8EB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0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SaRDe/stratified_graph_spectra" TargetMode="External"/><Relationship Id="rId2" Type="http://schemas.openxmlformats.org/officeDocument/2006/relationships/hyperlink" Target="https://arxiv.org/abs/2201.03696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10328"/>
            <a:ext cx="9144000" cy="95149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Stratified Graph Spectra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8109" y="3574329"/>
            <a:ext cx="3195782" cy="1404071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Fanchao Meng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Biocomplexity Institute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mf3jh@Virginia.edu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59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8120743" cy="67119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What We Proposed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593702"/>
            <a:ext cx="10515600" cy="23338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Stratified Graphs (SGs</a:t>
            </a:r>
            <a:r>
              <a:rPr lang="en-US" b="1" dirty="0" smtClean="0">
                <a:solidFill>
                  <a:schemeClr val="accent5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Consider adjacency beyond 1-hop.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5"/>
                </a:solidFill>
              </a:rPr>
              <a:t>Stratified Graph Spectra (SGS) </a:t>
            </a:r>
            <a:r>
              <a:rPr lang="en-US" b="1" dirty="0" smtClean="0">
                <a:solidFill>
                  <a:schemeClr val="accent5"/>
                </a:solidFill>
              </a:rPr>
              <a:t>Methods</a:t>
            </a:r>
          </a:p>
          <a:p>
            <a:pPr lvl="1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Substitutes for GFT.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20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8120743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Stratified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628078"/>
                <a:ext cx="11086239" cy="3933949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Definition:</a:t>
                </a:r>
              </a:p>
              <a:p>
                <a:pPr marL="457200" lvl="1" indent="0">
                  <a:buNone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𝒱</m:t>
                        </m:r>
                        <m: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be 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a connected graph,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sz="280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be 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the graph diameter (i.e.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the longest 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shortest path length). For each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integer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1&lt;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construct a new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satisfying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: </a:t>
                </a:r>
                <a:endParaRPr lang="en-US" sz="28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sz="32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𝒱</m:t>
                    </m:r>
                  </m:oMath>
                </a14:m>
                <a:endParaRPr lang="en-US" sz="3200" dirty="0" smtClean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sz="32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sSub>
                          <m:sSubPr>
                            <m:ctrlPr>
                              <a:rPr lang="en-US" sz="3200" b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xy</m:t>
                            </m:r>
                          </m:sub>
                        </m:sSub>
                        <m:r>
                          <a:rPr lang="en-US" sz="32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𝒱</m:t>
                        </m:r>
                        <m:r>
                          <m:rPr>
                            <m:nor/>
                          </m:rPr>
                          <a:rPr lang="en-US" sz="3200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32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𝒱</m:t>
                        </m:r>
                        <m:r>
                          <a:rPr lang="en-US" sz="32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en-US" sz="3200" b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US" sz="32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𝒢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sz="32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d>
                        <m:r>
                          <a:rPr lang="en-US" sz="32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e>
                    </m:d>
                  </m:oMath>
                </a14:m>
                <a:endParaRPr lang="en-US" sz="3200" b="0" dirty="0" smtClean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w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denotes 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the shortest path length between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are 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the </a:t>
                </a:r>
                <a:r>
                  <a:rPr lang="en-US" sz="2800" b="1" dirty="0" smtClean="0">
                    <a:solidFill>
                      <a:schemeClr val="accent5"/>
                    </a:solidFill>
                  </a:rPr>
                  <a:t>stratified graphs (SGs)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 </a:t>
                </a:r>
                <a:endParaRPr lang="en-US" sz="28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628078"/>
                <a:ext cx="11086239" cy="3933949"/>
              </a:xfrm>
              <a:blipFill>
                <a:blip r:embed="rId2"/>
                <a:stretch>
                  <a:fillRect l="-990" t="-2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22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8120743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Stratified Graphs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34" y="1774492"/>
            <a:ext cx="10058400" cy="48196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2" y="1192219"/>
            <a:ext cx="4283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A variant of the Caveman graph</a:t>
            </a:r>
            <a:endParaRPr lang="en-US" sz="2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26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445929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Stratified Graph Spectra </a:t>
            </a:r>
            <a:r>
              <a:rPr lang="en-US" b="1" dirty="0" smtClean="0">
                <a:solidFill>
                  <a:schemeClr val="tx2"/>
                </a:solidFill>
              </a:rPr>
              <a:t>Methods</a:t>
            </a:r>
            <a:endParaRPr lang="en-US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341154"/>
                <a:ext cx="11308078" cy="5129314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For simplicity, we consider </a:t>
                </a:r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undirected, unweighted and sel</a:t>
                </a:r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f-loop-less graphs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</a:t>
                </a:r>
              </a:p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Problem Formulation:</a:t>
                </a:r>
              </a:p>
              <a:p>
                <a:pPr lvl="1"/>
                <a:r>
                  <a:rPr lang="en-US" sz="28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Given: 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A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vector-valued signal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. </a:t>
                </a:r>
              </a:p>
              <a:p>
                <a:pPr lvl="1"/>
                <a:r>
                  <a:rPr lang="en-US" sz="28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Seek: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The magnitude of each eigencomponent.</a:t>
                </a:r>
              </a:p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Five SGS methods applied to SGs:</a:t>
                </a:r>
              </a:p>
              <a:p>
                <a:pPr lvl="1"/>
                <a:r>
                  <a:rPr lang="en-US" sz="2800" dirty="0">
                    <a:solidFill>
                      <a:schemeClr val="tx2"/>
                    </a:solidFill>
                  </a:rPr>
                  <a:t>Linear Approximation Based </a:t>
                </a:r>
                <a:r>
                  <a:rPr lang="en-US" sz="2800" dirty="0" smtClean="0">
                    <a:solidFill>
                      <a:schemeClr val="tx2"/>
                    </a:solidFill>
                  </a:rPr>
                  <a:t>Transform </a:t>
                </a:r>
                <a:r>
                  <a:rPr lang="en-US" sz="2800" dirty="0">
                    <a:solidFill>
                      <a:schemeClr val="tx2"/>
                    </a:solidFill>
                  </a:rPr>
                  <a:t>(</a:t>
                </a:r>
                <a:r>
                  <a:rPr lang="en-US" sz="2800" b="1" dirty="0">
                    <a:solidFill>
                      <a:schemeClr val="accent5"/>
                    </a:solidFill>
                  </a:rPr>
                  <a:t>APPRX-LS</a:t>
                </a:r>
                <a:r>
                  <a:rPr lang="en-US" sz="2800" dirty="0">
                    <a:solidFill>
                      <a:schemeClr val="tx2"/>
                    </a:solidFill>
                  </a:rPr>
                  <a:t>)</a:t>
                </a:r>
                <a:endParaRPr lang="en-US" sz="2800" dirty="0" smtClean="0">
                  <a:solidFill>
                    <a:schemeClr val="tx2"/>
                  </a:solidFill>
                </a:endParaRPr>
              </a:p>
              <a:p>
                <a:pPr lvl="1"/>
                <a:r>
                  <a:rPr lang="en-US" sz="2800" dirty="0">
                    <a:solidFill>
                      <a:schemeClr val="tx2"/>
                    </a:solidFill>
                  </a:rPr>
                  <a:t>Incidence Aggregation Based Transform (</a:t>
                </a:r>
                <a:r>
                  <a:rPr lang="en-US" sz="2800" b="1" dirty="0">
                    <a:solidFill>
                      <a:schemeClr val="accent5"/>
                    </a:solidFill>
                  </a:rPr>
                  <a:t>IN-AGG</a:t>
                </a:r>
                <a:r>
                  <a:rPr lang="en-US" sz="2800" dirty="0" smtClean="0">
                    <a:solidFill>
                      <a:schemeClr val="tx2"/>
                    </a:solidFill>
                  </a:rPr>
                  <a:t>)</a:t>
                </a:r>
              </a:p>
              <a:p>
                <a:pPr lvl="1"/>
                <a:r>
                  <a:rPr lang="en-US" sz="2800" dirty="0">
                    <a:solidFill>
                      <a:schemeClr val="tx2"/>
                    </a:solidFill>
                  </a:rPr>
                  <a:t>Adjacent Difference Based Transform (</a:t>
                </a:r>
                <a:r>
                  <a:rPr lang="en-US" sz="2800" b="1" dirty="0">
                    <a:solidFill>
                      <a:schemeClr val="accent5"/>
                    </a:solidFill>
                  </a:rPr>
                  <a:t>ADJ-DIFF</a:t>
                </a:r>
                <a:r>
                  <a:rPr lang="en-US" sz="2800" dirty="0" smtClean="0">
                    <a:solidFill>
                      <a:schemeClr val="tx2"/>
                    </a:solidFill>
                  </a:rPr>
                  <a:t>)</a:t>
                </a:r>
              </a:p>
              <a:p>
                <a:pPr lvl="1"/>
                <a:r>
                  <a:rPr lang="en-US" sz="2800" dirty="0">
                    <a:solidFill>
                      <a:schemeClr val="tx2"/>
                    </a:solidFill>
                  </a:rPr>
                  <a:t>Line-to-Vertex Conversion Based Transform (</a:t>
                </a:r>
                <a:r>
                  <a:rPr lang="en-US" sz="2800" b="1" dirty="0">
                    <a:solidFill>
                      <a:schemeClr val="accent5"/>
                    </a:solidFill>
                  </a:rPr>
                  <a:t>LN-VX</a:t>
                </a:r>
                <a:r>
                  <a:rPr lang="en-US" sz="2800" dirty="0" smtClean="0">
                    <a:solidFill>
                      <a:schemeClr val="tx2"/>
                    </a:solidFill>
                  </a:rPr>
                  <a:t>)</a:t>
                </a:r>
              </a:p>
              <a:p>
                <a:pPr lvl="1"/>
                <a:r>
                  <a:rPr lang="en-US" sz="2800" dirty="0">
                    <a:solidFill>
                      <a:schemeClr val="tx2"/>
                    </a:solidFill>
                  </a:rPr>
                  <a:t>Ensemble Based Transform (</a:t>
                </a:r>
                <a:r>
                  <a:rPr lang="en-US" sz="2800" b="1" dirty="0">
                    <a:solidFill>
                      <a:schemeClr val="accent5"/>
                    </a:solidFill>
                  </a:rPr>
                  <a:t>ENS</a:t>
                </a:r>
                <a:r>
                  <a:rPr lang="en-US" sz="2800" dirty="0" smtClean="0">
                    <a:solidFill>
                      <a:schemeClr val="tx2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341154"/>
                <a:ext cx="11308078" cy="5129314"/>
              </a:xfrm>
              <a:blipFill>
                <a:blip r:embed="rId2"/>
                <a:stretch>
                  <a:fillRect l="-970" t="-1902" b="-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006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510" y="304165"/>
            <a:ext cx="11364686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Linear Approximation Based Transform (</a:t>
            </a:r>
            <a:r>
              <a:rPr lang="en-US" b="1" dirty="0" smtClean="0">
                <a:solidFill>
                  <a:schemeClr val="tx2"/>
                </a:solidFill>
              </a:rPr>
              <a:t>APPRX-LS)</a:t>
            </a:r>
            <a:endParaRPr lang="en-US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7828" y="1188066"/>
                <a:ext cx="11038112" cy="5398363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Idea: </a:t>
                </a:r>
              </a:p>
              <a:p>
                <a:pPr marL="457200" lvl="1" indent="0">
                  <a:buNone/>
                </a:pP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C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onvert vector-valued signals to real-valued signals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 </a:t>
                </a:r>
                <a:r>
                  <a:rPr lang="en-US" sz="2800" b="1" dirty="0" smtClean="0">
                    <a:solidFill>
                      <a:schemeClr val="accent5"/>
                    </a:solidFill>
                  </a:rPr>
                  <a:t>The difference between vectors equals to the difference between real values.</a:t>
                </a:r>
              </a:p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Algorithm Outline:</a:t>
                </a:r>
              </a:p>
              <a:p>
                <a:pPr marL="457200" lvl="1" indent="0">
                  <a:buNone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For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</a:t>
                </a:r>
              </a:p>
              <a:p>
                <a:pPr marL="971550" lvl="1" indent="-514350">
                  <a:buAutoNum type="arabicParenBoth"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Compute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the (signed)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incidence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;</a:t>
                </a:r>
              </a:p>
              <a:p>
                <a:pPr marL="971550" lvl="1" indent="-514350">
                  <a:buAutoNum type="arabicParenBoth"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Compute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d>
                    <m:d>
                      <m:dPr>
                        <m:ctrlPr>
                          <a:rPr lang="en-US" sz="28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for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sz="280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m:rPr>
                        <m:sty m:val="p"/>
                      </m:rP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is the Euclidean distance normalized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(which is also a gradient on edges);</a:t>
                </a:r>
              </a:p>
              <a:p>
                <a:pPr marL="971550" lvl="1" indent="-514350">
                  <a:buAutoNum type="arabicParenBoth"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sz="280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8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=∇</m:t>
                    </m:r>
                    <m:sSub>
                      <m:sSubPr>
                        <m:ctrlPr>
                          <a:rPr lang="en-US" sz="2800" b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is desired real-valued signal, and </a:t>
                </a:r>
                <a14:m>
                  <m:oMath xmlns:m="http://schemas.openxmlformats.org/officeDocument/2006/math">
                    <m: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denotes the vector of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d>
                    <m:d>
                      <m:d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800" b="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971550" lvl="1" indent="-514350">
                  <a:buAutoNum type="arabicParenBoth"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Compute the GFT: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80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η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bSup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𝒰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>
                        <m: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and output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280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η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828" y="1188066"/>
                <a:ext cx="11038112" cy="5398363"/>
              </a:xfrm>
              <a:blipFill>
                <a:blip r:embed="rId2"/>
                <a:stretch>
                  <a:fillRect l="-994" t="-1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99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994569" cy="67119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Incidence Aggregation Based </a:t>
            </a:r>
            <a:r>
              <a:rPr lang="en-US" b="1" dirty="0">
                <a:solidFill>
                  <a:schemeClr val="tx2"/>
                </a:solidFill>
              </a:rPr>
              <a:t>Transform (IN-AGG)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215565"/>
                <a:ext cx="11079363" cy="542586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Idea: </a:t>
                </a:r>
              </a:p>
              <a:p>
                <a:pPr marL="457200" lvl="1" indent="0">
                  <a:buNone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Convert vector-valued signals to real-valued signals.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Instead of solving a linear least square problem, </a:t>
                </a:r>
                <a:r>
                  <a:rPr lang="en-US" sz="2800" b="1" dirty="0" smtClean="0">
                    <a:solidFill>
                      <a:schemeClr val="accent5"/>
                    </a:solidFill>
                  </a:rPr>
                  <a:t>use local </a:t>
                </a:r>
                <a:r>
                  <a:rPr lang="en-US" sz="2800" b="1" dirty="0" smtClean="0">
                    <a:solidFill>
                      <a:schemeClr val="accent5"/>
                    </a:solidFill>
                  </a:rPr>
                  <a:t>aggregations to approximate the desired real-valued signals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 </a:t>
                </a:r>
              </a:p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Algorithm Outline:</a:t>
                </a:r>
              </a:p>
              <a:p>
                <a:pPr marL="457200" lvl="1" indent="0">
                  <a:buNone/>
                </a:pP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, </a:t>
                </a:r>
              </a:p>
              <a:p>
                <a:pPr marL="971550" lvl="1" indent="-514350">
                  <a:buAutoNum type="arabicParenBoth"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80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8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sz="280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d>
                    <m:d>
                      <m:dPr>
                        <m:ctrlPr>
                          <a:rPr lang="en-US" sz="28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  <m: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2800" b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  <m:d>
                          <m:dPr>
                            <m:ctrlPr>
                              <a:rPr lang="en-US" sz="28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  <m: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(which is the divergence on nodes);</a:t>
                </a:r>
              </a:p>
              <a:p>
                <a:pPr marL="971550" lvl="1" indent="-514350">
                  <a:buAutoNum type="arabicParenBoth"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  <m:d>
                      <m:dPr>
                        <m:ctrlPr>
                          <a:rPr lang="en-US" sz="28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800" b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  <m:d>
                          <m:dPr>
                            <m:ctrlPr>
                              <a:rPr lang="en-US" sz="28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  <m: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sz="2800" b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sub>
                    </m:sSub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8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800" b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𝒩</m:t>
                            </m:r>
                            <m:d>
                              <m:dPr>
                                <m:ctrlPr>
                                  <a:rPr lang="en-US" sz="2800" b="0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2800" b="0" i="0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1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1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denotes the set of 1-hop neighbors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800" b="0" dirty="0" smtClean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971550" lvl="1" indent="-514350">
                  <a:buAutoNum type="arabicParenBoth"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Compute the absolute of GFT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215565"/>
                <a:ext cx="11079363" cy="5425867"/>
              </a:xfrm>
              <a:blipFill>
                <a:blip r:embed="rId2"/>
                <a:stretch>
                  <a:fillRect l="-991" t="-1798" r="-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74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994569" cy="67119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Adjacent </a:t>
            </a:r>
            <a:r>
              <a:rPr lang="en-US" b="1" dirty="0" smtClean="0">
                <a:solidFill>
                  <a:schemeClr val="tx2"/>
                </a:solidFill>
              </a:rPr>
              <a:t>Difference Based </a:t>
            </a:r>
            <a:r>
              <a:rPr lang="en-US" b="1" dirty="0">
                <a:solidFill>
                  <a:schemeClr val="tx2"/>
                </a:solidFill>
              </a:rPr>
              <a:t>Transform </a:t>
            </a:r>
            <a:r>
              <a:rPr lang="en-US" b="1" dirty="0" smtClean="0">
                <a:solidFill>
                  <a:schemeClr val="tx2"/>
                </a:solidFill>
              </a:rPr>
              <a:t>(ADJ-DIFF)</a:t>
            </a:r>
            <a:endParaRPr lang="en-US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573077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Idea:</a:t>
                </a:r>
              </a:p>
              <a:p>
                <a:pPr marL="457200" lvl="1" indent="0">
                  <a:buNone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We couldn’t compute the inner product between a vector-valued signal and an eigenvector. But </a:t>
                </a:r>
                <a:r>
                  <a:rPr lang="en-US" sz="2800" b="1" dirty="0" smtClean="0">
                    <a:solidFill>
                      <a:schemeClr val="accent5"/>
                    </a:solidFill>
                  </a:rPr>
                  <a:t>we can compute the inner product between their gradients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 </a:t>
                </a:r>
                <a:endParaRPr lang="en-US" sz="28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Algorithm Outline:</a:t>
                </a:r>
              </a:p>
              <a:p>
                <a:pPr marL="457200" lvl="1" indent="0">
                  <a:buNone/>
                </a:pP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,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and for each eigenvector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p>
                    </m:sSubSup>
                  </m:oMath>
                </a14:m>
                <a:r>
                  <a:rPr lang="en-US" sz="28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</a:t>
                </a:r>
              </a:p>
              <a:p>
                <a:pPr marL="457200" lvl="1" indent="0">
                  <a:buNone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Compute</a:t>
                </a:r>
                <a:r>
                  <a:rPr lang="en-US" sz="2800" b="1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  <m:d>
                      <m:dPr>
                        <m:ctrlPr>
                          <a:rPr lang="en-US" sz="28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⟨"/>
                            <m:endChr m:val="⟩"/>
                            <m:ctrlPr>
                              <a:rPr lang="en-US" sz="28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sSub>
                              <m:sSubPr>
                                <m:ctrlPr>
                                  <a:rPr lang="en-US" sz="280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</m:sSub>
                            <m: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sSubSup>
                              <m:sSubSupPr>
                                <m:ctrlPr>
                                  <a:rPr lang="en-US" sz="280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K</m:t>
                                </m:r>
                              </m:sup>
                            </m:sSubSup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800" b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</a:t>
                </a:r>
                <a:endParaRPr lang="en-US" sz="28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573077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327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39" y="304165"/>
            <a:ext cx="11421289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Line-to-Vertex Conversion Based Transform </a:t>
            </a:r>
            <a:r>
              <a:rPr lang="en-US" b="1" dirty="0" smtClean="0">
                <a:solidFill>
                  <a:schemeClr val="tx2"/>
                </a:solidFill>
              </a:rPr>
              <a:t>(</a:t>
            </a:r>
            <a:r>
              <a:rPr lang="en-US" b="1" dirty="0">
                <a:solidFill>
                  <a:schemeClr val="tx2"/>
                </a:solidFill>
              </a:rPr>
              <a:t>LN-VX)</a:t>
            </a:r>
            <a:endParaRPr lang="en-US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6239" y="975361"/>
                <a:ext cx="11177449" cy="588264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Idea: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is a signal of the line graph (</a:t>
                </a:r>
                <a:r>
                  <a:rPr lang="en-US" sz="2800" dirty="0" smtClean="0">
                    <a:solidFill>
                      <a:schemeClr val="accent2"/>
                    </a:solidFill>
                  </a:rPr>
                  <a:t>GOTO </a:t>
                </a:r>
                <a:r>
                  <a:rPr lang="en-US" sz="2800" dirty="0" smtClean="0">
                    <a:solidFill>
                      <a:schemeClr val="accent2"/>
                    </a:solidFill>
                    <a:hlinkClick r:id="rId2" action="ppaction://hlinksldjump"/>
                  </a:rPr>
                  <a:t>next slide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) of a given graph. We can </a:t>
                </a:r>
                <a:r>
                  <a:rPr lang="en-US" sz="2800" b="1" dirty="0" smtClean="0">
                    <a:solidFill>
                      <a:schemeClr val="accent5"/>
                    </a:solidFill>
                  </a:rPr>
                  <a:t>compute the GFT of </a:t>
                </a:r>
                <a14:m>
                  <m:oMath xmlns:m="http://schemas.openxmlformats.org/officeDocument/2006/math">
                    <m:r>
                      <a:rPr lang="en-US" sz="2800" b="1" i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𝛁</m:t>
                    </m:r>
                    <m:sSub>
                      <m:sSubPr>
                        <m:ctrlPr>
                          <a:rPr lang="en-US" sz="2800" b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𝐬</m:t>
                        </m:r>
                      </m:e>
                      <m:sub>
                        <m:r>
                          <a:rPr lang="en-US" sz="2800" b="1" i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𝐊</m:t>
                        </m:r>
                      </m:sub>
                    </m:sSub>
                  </m:oMath>
                </a14:m>
                <a:r>
                  <a:rPr lang="en-US" sz="2800" b="1" dirty="0" smtClean="0">
                    <a:solidFill>
                      <a:schemeClr val="accent5"/>
                    </a:solidFill>
                  </a:rPr>
                  <a:t> in the line graph space, and then convert the result back to the original graph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</a:t>
                </a:r>
                <a:endParaRPr lang="en-US" sz="28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Algorithm Outline:</a:t>
                </a:r>
              </a:p>
              <a:p>
                <a:pPr marL="971550" lvl="1" indent="-514350">
                  <a:buAutoNum type="arabicParenBoth"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Compute the GFT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80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η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bSup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in the line graph;</a:t>
                </a:r>
              </a:p>
              <a:p>
                <a:pPr marL="971550" lvl="1" indent="-514350">
                  <a:buAutoNum type="arabicParenBoth"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Learn two matrices transforming the eigenbasis of line graph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𝒰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) to the eigenbasis of the original graph by solving: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sz="280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sz="2800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0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sub>
                            </m:sSub>
                            <m:r>
                              <a:rPr lang="en-US" sz="28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0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0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vx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MSE</m:t>
                        </m:r>
                        <m:d>
                          <m:dPr>
                            <m:ctrlPr>
                              <a:rPr lang="en-US" sz="2800" b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800" b="0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0" i="0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𝒰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  <m:r>
                              <a:rPr lang="en-US" sz="28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sub>
                            </m:sSub>
                            <m:r>
                              <a:rPr lang="en-US" sz="280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</m:t>
                            </m:r>
                            <m:d>
                              <m:dPr>
                                <m:ctrlPr>
                                  <a:rPr lang="en-US" sz="2800" b="0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0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𝒰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K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sz="280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vx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;</a:t>
                </a:r>
              </a:p>
              <a:p>
                <a:pPr marL="971550" lvl="1" indent="-514350">
                  <a:buAutoNum type="arabicParenBoth"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Transform weighted eigenbasis of line graph to the original graph space: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800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𝒰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  <m:sup>
                                <m:r>
                                  <a:rPr lang="en-US" sz="2800" i="0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𝓌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sub>
                    </m:sSub>
                    <m: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28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𝓌</m:t>
                        </m:r>
                      </m:sup>
                    </m:sSup>
                    <m:d>
                      <m:d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𝒰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  <m: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vx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𝓌</m:t>
                        </m:r>
                      </m:sup>
                    </m:sSup>
                    <m:d>
                      <m:d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p>
                        </m:sSubSup>
                      </m:e>
                    </m:d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800" b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280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η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sup>
                        </m:sSubSup>
                        <m:d>
                          <m:dPr>
                            <m:ctrlPr>
                              <a:rPr lang="en-US" sz="280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d>
                      </m:e>
                    </m:d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;</a:t>
                </a:r>
              </a:p>
              <a:p>
                <a:pPr marL="971550" lvl="1" indent="-514350">
                  <a:buAutoNum type="arabicParenBoth"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  <m:d>
                      <m:d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8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280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80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  <m:sup>
                                <m:r>
                                  <a:rPr lang="en-US" sz="2800" i="0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𝓌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K</m:t>
                                </m:r>
                              </m:sup>
                            </m:sSubSup>
                            <m:r>
                              <a:rPr lang="en-US" sz="28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280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K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239" y="975361"/>
                <a:ext cx="11177449" cy="5882640"/>
              </a:xfrm>
              <a:blipFill>
                <a:blip r:embed="rId3"/>
                <a:stretch>
                  <a:fillRect l="-981" t="-1658" r="-1581" b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964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39" y="304165"/>
            <a:ext cx="11421289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Line-to-Vertex Conversion Based Transform </a:t>
            </a:r>
            <a:r>
              <a:rPr lang="en-US" b="1" dirty="0" smtClean="0">
                <a:solidFill>
                  <a:schemeClr val="tx2"/>
                </a:solidFill>
              </a:rPr>
              <a:t>(</a:t>
            </a:r>
            <a:r>
              <a:rPr lang="en-US" b="1" dirty="0">
                <a:solidFill>
                  <a:schemeClr val="tx2"/>
                </a:solidFill>
              </a:rPr>
              <a:t>LN-VX)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169" y="2258869"/>
            <a:ext cx="9220999" cy="3314987"/>
          </a:xfrm>
        </p:spPr>
      </p:pic>
    </p:spTree>
    <p:extLst>
      <p:ext uri="{BB962C8B-B14F-4D97-AF65-F5344CB8AC3E}">
        <p14:creationId xmlns:p14="http://schemas.microsoft.com/office/powerpoint/2010/main" val="290628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994569" cy="67119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Ensemble </a:t>
            </a:r>
            <a:r>
              <a:rPr lang="en-US" b="1" dirty="0">
                <a:solidFill>
                  <a:schemeClr val="tx2"/>
                </a:solidFill>
              </a:rPr>
              <a:t>Based </a:t>
            </a:r>
            <a:r>
              <a:rPr lang="en-US" b="1" dirty="0" smtClean="0">
                <a:solidFill>
                  <a:schemeClr val="tx2"/>
                </a:solidFill>
              </a:rPr>
              <a:t>Transform (ENS)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573077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Idea:</a:t>
            </a:r>
          </a:p>
          <a:p>
            <a:pPr lvl="1"/>
            <a:r>
              <a:rPr lang="en-US" sz="2800" b="1" dirty="0">
                <a:solidFill>
                  <a:schemeClr val="accent5"/>
                </a:solidFill>
              </a:rPr>
              <a:t>Weighted sum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of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APPRX-LS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IN-AGG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ADJ-DIFF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and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LN-VX</a:t>
            </a:r>
            <a:endParaRPr lang="en-US" sz="28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22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8120743" cy="67119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Brief Plot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337943"/>
            <a:ext cx="11155678" cy="521307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Background: </a:t>
            </a:r>
          </a:p>
          <a:p>
            <a:pPr lvl="1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</a:rPr>
              <a:t>Graph Fourier Transform (GFT) 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is a fundamental tool in profiling spectral characteristics of </a:t>
            </a:r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</a:rPr>
              <a:t>real-valued graph signals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. </a:t>
            </a:r>
          </a:p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Problem:</a:t>
            </a:r>
          </a:p>
          <a:p>
            <a:pPr lvl="1"/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Most graph learning models (e.g. GCN) use </a:t>
            </a:r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</a:rPr>
              <a:t>vector-valued graph signals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And theoretically 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GFT is not applicable anymore. </a:t>
            </a:r>
          </a:p>
          <a:p>
            <a:pPr lvl="1"/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Substitutes are wanted.</a:t>
            </a:r>
          </a:p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Our Solutions:</a:t>
            </a:r>
          </a:p>
          <a:p>
            <a:pPr lvl="1"/>
            <a:r>
              <a:rPr lang="en-US" sz="2800" b="1" dirty="0" smtClean="0">
                <a:solidFill>
                  <a:schemeClr val="accent5"/>
                </a:solidFill>
              </a:rPr>
              <a:t>Five methods 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as substitutes for GFT on vector-valued graph signals.</a:t>
            </a:r>
          </a:p>
          <a:p>
            <a:pPr lvl="1"/>
            <a:r>
              <a:rPr lang="en-US" sz="2800" b="1" dirty="0" smtClean="0">
                <a:solidFill>
                  <a:schemeClr val="accent5"/>
                </a:solidFill>
              </a:rPr>
              <a:t>Stratified graphs</a:t>
            </a:r>
            <a:r>
              <a:rPr lang="en-US" sz="2800" dirty="0">
                <a:solidFill>
                  <a:schemeClr val="accent5"/>
                </a:solidFill>
              </a:rPr>
              <a:t> 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seeing the same graph from different levels of adjacency.</a:t>
            </a:r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08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994569" cy="67119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Task 1: SGS </a:t>
            </a:r>
            <a:r>
              <a:rPr lang="en-US" b="1" dirty="0" smtClean="0">
                <a:solidFill>
                  <a:schemeClr val="tx2"/>
                </a:solidFill>
              </a:rPr>
              <a:t>vs GFT on Real-Valued Graph Signals</a:t>
            </a:r>
            <a:endParaRPr lang="en-US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146355"/>
                <a:ext cx="11395164" cy="5567953"/>
              </a:xfrm>
            </p:spPr>
            <p:txBody>
              <a:bodyPr>
                <a:noAutofit/>
              </a:bodyPr>
              <a:lstStyle/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Test graphs: </a:t>
                </a:r>
              </a:p>
              <a:p>
                <a:pPr lvl="1"/>
                <a:r>
                  <a:rPr lang="en-US" sz="2800" dirty="0" err="1" smtClean="0">
                    <a:solidFill>
                      <a:schemeClr val="accent5">
                        <a:lumMod val="50000"/>
                      </a:schemeClr>
                    </a:solidFill>
                  </a:rPr>
                  <a:t>Erdős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–</a:t>
                </a:r>
                <a:r>
                  <a:rPr lang="en-US" sz="2800" dirty="0" err="1" smtClean="0">
                    <a:solidFill>
                      <a:schemeClr val="accent5">
                        <a:lumMod val="50000"/>
                      </a:schemeClr>
                    </a:solidFill>
                  </a:rPr>
                  <a:t>Rényi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(</a:t>
                </a:r>
                <a:r>
                  <a:rPr lang="en-US" sz="28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ERM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Stochastic block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model (</a:t>
                </a:r>
                <a:r>
                  <a:rPr lang="en-US" sz="28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SBM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50 nodes</a:t>
                </a:r>
              </a:p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Test signals:</a:t>
                </a:r>
              </a:p>
              <a:p>
                <a:pPr lvl="1"/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Random</a:t>
                </a:r>
              </a:p>
              <a:p>
                <a:pPr lvl="1"/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Pulse</a:t>
                </a:r>
              </a:p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Resolutions: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 …, 7</m:t>
                    </m:r>
                  </m:oMath>
                </a14:m>
                <a:endParaRPr lang="en-US" sz="28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Method:</a:t>
                </a:r>
              </a:p>
              <a:p>
                <a:pPr lvl="1"/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Compute normalized dot products (i.e.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) between GFT and each SGS result. </a:t>
                </a:r>
                <a:endParaRPr lang="en-US" sz="28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146355"/>
                <a:ext cx="11395164" cy="5567953"/>
              </a:xfrm>
              <a:blipFill>
                <a:blip r:embed="rId2"/>
                <a:stretch>
                  <a:fillRect l="-963" t="-1752"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941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994569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Task 1: SGS </a:t>
            </a:r>
            <a:r>
              <a:rPr lang="en-US" b="1" dirty="0" smtClean="0">
                <a:solidFill>
                  <a:schemeClr val="tx2"/>
                </a:solidFill>
              </a:rPr>
              <a:t>vs GFT on Real-Valued Graph Signals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5360"/>
            <a:ext cx="12137570" cy="5819104"/>
          </a:xfrm>
        </p:spPr>
      </p:pic>
    </p:spTree>
    <p:extLst>
      <p:ext uri="{BB962C8B-B14F-4D97-AF65-F5344CB8AC3E}">
        <p14:creationId xmlns:p14="http://schemas.microsoft.com/office/powerpoint/2010/main" val="109256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994569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Task 1: SGS </a:t>
            </a:r>
            <a:r>
              <a:rPr lang="en-US" b="1" dirty="0" smtClean="0">
                <a:solidFill>
                  <a:schemeClr val="tx2"/>
                </a:solidFill>
              </a:rPr>
              <a:t>vs GFT on Real-Valued Graph Signals</a:t>
            </a:r>
            <a:endParaRPr lang="en-US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703706"/>
                <a:ext cx="11238409" cy="3739151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chemeClr val="accent5"/>
                    </a:solidFill>
                  </a:rPr>
                  <a:t>Conclusions</a:t>
                </a:r>
              </a:p>
              <a:p>
                <a:pPr lvl="1"/>
                <a:r>
                  <a:rPr lang="en-US" sz="2800" b="0" dirty="0" smtClean="0">
                    <a:solidFill>
                      <a:schemeClr val="accent5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</m:t>
                    </m:r>
                  </m:oMath>
                </a14:m>
                <a:r>
                  <a:rPr lang="en-US" sz="2800" dirty="0" smtClean="0">
                    <a:solidFill>
                      <a:schemeClr val="accent5"/>
                    </a:solidFill>
                  </a:rPr>
                  <a:t>, at least one SGS method performs well. </a:t>
                </a:r>
              </a:p>
              <a:p>
                <a:pPr lvl="1"/>
                <a:r>
                  <a:rPr lang="en-US" sz="2800" dirty="0" smtClean="0">
                    <a:solidFill>
                      <a:schemeClr val="accent5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800" dirty="0" smtClean="0">
                    <a:solidFill>
                      <a:schemeClr val="accent5"/>
                    </a:solidFill>
                  </a:rPr>
                  <a:t>, </a:t>
                </a:r>
                <a:r>
                  <a:rPr lang="en-US" sz="2800" b="1" dirty="0" smtClean="0">
                    <a:solidFill>
                      <a:schemeClr val="accent5"/>
                    </a:solidFill>
                  </a:rPr>
                  <a:t>ADJ-DIFF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 and </a:t>
                </a:r>
                <a:r>
                  <a:rPr lang="en-US" sz="2800" b="1" dirty="0" smtClean="0">
                    <a:solidFill>
                      <a:schemeClr val="accent5"/>
                    </a:solidFill>
                  </a:rPr>
                  <a:t>LN-VX 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perform well on random signals.</a:t>
                </a:r>
              </a:p>
              <a:p>
                <a:pPr lvl="1"/>
                <a:r>
                  <a:rPr lang="en-US" sz="2800" dirty="0" smtClean="0">
                    <a:solidFill>
                      <a:schemeClr val="accent5"/>
                    </a:solidFill>
                  </a:rPr>
                  <a:t>SGS methods are not effective on pulses at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≥5</m:t>
                    </m:r>
                  </m:oMath>
                </a14:m>
                <a:r>
                  <a:rPr lang="en-US" sz="2800" dirty="0" smtClean="0">
                    <a:solidFill>
                      <a:schemeClr val="accent5"/>
                    </a:solidFill>
                  </a:rPr>
                  <a:t>. Caused by increasing number of singleton components. </a:t>
                </a:r>
              </a:p>
              <a:p>
                <a:pPr lvl="1"/>
                <a:r>
                  <a:rPr lang="en-US" sz="2800" b="1" dirty="0">
                    <a:solidFill>
                      <a:schemeClr val="accent5"/>
                    </a:solidFill>
                  </a:rPr>
                  <a:t>IN-AGG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 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is exclusively effective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on the 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pulses.</a:t>
                </a:r>
              </a:p>
              <a:p>
                <a:pPr lvl="1"/>
                <a:r>
                  <a:rPr lang="en-US" sz="2800" b="1" dirty="0" smtClean="0">
                    <a:solidFill>
                      <a:schemeClr val="accent5"/>
                    </a:solidFill>
                  </a:rPr>
                  <a:t>LN-VX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 is typically weaker than others at pulses.</a:t>
                </a:r>
              </a:p>
              <a:p>
                <a:pPr lvl="1"/>
                <a:r>
                  <a:rPr lang="en-US" sz="2800" b="1" dirty="0" smtClean="0">
                    <a:solidFill>
                      <a:schemeClr val="accent5"/>
                    </a:solidFill>
                  </a:rPr>
                  <a:t>APPRX-LS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typically has larger variance of performance than 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others.</a:t>
                </a:r>
                <a:endParaRPr lang="en-US" sz="28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703706"/>
                <a:ext cx="11238409" cy="3739151"/>
              </a:xfrm>
              <a:blipFill>
                <a:blip r:embed="rId2"/>
                <a:stretch>
                  <a:fillRect l="-976" t="-2606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69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994569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Task </a:t>
            </a:r>
            <a:r>
              <a:rPr lang="en-US" b="1" dirty="0" smtClean="0">
                <a:solidFill>
                  <a:schemeClr val="tx2"/>
                </a:solidFill>
              </a:rPr>
              <a:t>2: </a:t>
            </a:r>
            <a:r>
              <a:rPr lang="en-US" b="1" dirty="0">
                <a:solidFill>
                  <a:schemeClr val="tx2"/>
                </a:solidFill>
              </a:rPr>
              <a:t>Agreement </a:t>
            </a:r>
            <a:r>
              <a:rPr lang="en-US" b="1" dirty="0">
                <a:solidFill>
                  <a:schemeClr val="tx2"/>
                </a:solidFill>
              </a:rPr>
              <a:t>Between SGS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57307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Settings are the same at Task 1.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Compute normalized dot product between SGS results.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Abbreviations:</a:t>
            </a:r>
          </a:p>
          <a:p>
            <a:pPr lvl="1"/>
            <a:r>
              <a:rPr lang="en-US" sz="2800" b="1" dirty="0" smtClean="0">
                <a:solidFill>
                  <a:schemeClr val="accent5"/>
                </a:solidFill>
              </a:rPr>
              <a:t>AD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 = </a:t>
            </a:r>
            <a:r>
              <a:rPr lang="en-US" sz="2800" dirty="0" smtClean="0"/>
              <a:t>ADJ-DIFF</a:t>
            </a:r>
          </a:p>
          <a:p>
            <a:pPr lvl="1"/>
            <a:r>
              <a:rPr lang="en-US" sz="2800" b="1" dirty="0" smtClean="0">
                <a:solidFill>
                  <a:schemeClr val="accent5"/>
                </a:solidFill>
              </a:rPr>
              <a:t>AP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 = </a:t>
            </a:r>
            <a:r>
              <a:rPr lang="en-US" sz="2800" dirty="0" smtClean="0"/>
              <a:t>APPRX-LS</a:t>
            </a:r>
          </a:p>
          <a:p>
            <a:pPr lvl="1"/>
            <a:r>
              <a:rPr lang="en-US" sz="2800" b="1" dirty="0" smtClean="0">
                <a:solidFill>
                  <a:schemeClr val="accent5"/>
                </a:solidFill>
              </a:rPr>
              <a:t>IN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 = </a:t>
            </a:r>
            <a:r>
              <a:rPr lang="en-US" sz="2800" dirty="0" smtClean="0"/>
              <a:t>IN-AGG</a:t>
            </a:r>
          </a:p>
          <a:p>
            <a:pPr lvl="1"/>
            <a:r>
              <a:rPr lang="en-US" sz="2800" b="1" dirty="0" smtClean="0">
                <a:solidFill>
                  <a:schemeClr val="accent5"/>
                </a:solidFill>
              </a:rPr>
              <a:t>LN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 = </a:t>
            </a:r>
            <a:r>
              <a:rPr lang="en-US" sz="2800" dirty="0"/>
              <a:t>LN-VX</a:t>
            </a:r>
            <a:endParaRPr lang="en-US" sz="28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6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994569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Task 2: Agreement </a:t>
            </a:r>
            <a:r>
              <a:rPr lang="en-US" b="1" dirty="0">
                <a:solidFill>
                  <a:schemeClr val="tx2"/>
                </a:solidFill>
              </a:rPr>
              <a:t>Between SGS Methods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39" y="975360"/>
            <a:ext cx="10371909" cy="5814346"/>
          </a:xfrm>
        </p:spPr>
      </p:pic>
    </p:spTree>
    <p:extLst>
      <p:ext uri="{BB962C8B-B14F-4D97-AF65-F5344CB8AC3E}">
        <p14:creationId xmlns:p14="http://schemas.microsoft.com/office/powerpoint/2010/main" val="357903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994569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Task 2: Agreement </a:t>
            </a:r>
            <a:r>
              <a:rPr lang="en-US" b="1" dirty="0">
                <a:solidFill>
                  <a:schemeClr val="tx2"/>
                </a:solidFill>
              </a:rPr>
              <a:t>Between SGS Methods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2" y="1711447"/>
            <a:ext cx="10528662" cy="4295693"/>
          </a:xfrm>
        </p:spPr>
      </p:pic>
    </p:spTree>
    <p:extLst>
      <p:ext uri="{BB962C8B-B14F-4D97-AF65-F5344CB8AC3E}">
        <p14:creationId xmlns:p14="http://schemas.microsoft.com/office/powerpoint/2010/main" val="38460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994569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Task 2: Agreement </a:t>
            </a:r>
            <a:r>
              <a:rPr lang="en-US" b="1" dirty="0">
                <a:solidFill>
                  <a:schemeClr val="tx2"/>
                </a:solidFill>
              </a:rPr>
              <a:t>Between SGS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503407"/>
                <a:ext cx="10515600" cy="4723221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chemeClr val="accent5"/>
                    </a:solidFill>
                  </a:rPr>
                  <a:t>Conclusions:</a:t>
                </a:r>
              </a:p>
              <a:p>
                <a:pPr lvl="1"/>
                <a:r>
                  <a:rPr lang="en-US" sz="2800" b="1" dirty="0" smtClean="0">
                    <a:solidFill>
                      <a:schemeClr val="accent5"/>
                    </a:solidFill>
                  </a:rPr>
                  <a:t>For random signals:</a:t>
                </a:r>
              </a:p>
              <a:p>
                <a:pPr lvl="2"/>
                <a:r>
                  <a:rPr lang="en-US" sz="2800" b="1" dirty="0" smtClean="0">
                    <a:solidFill>
                      <a:schemeClr val="accent5"/>
                    </a:solidFill>
                  </a:rPr>
                  <a:t>ADJ-DIFF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 and </a:t>
                </a:r>
                <a:r>
                  <a:rPr lang="en-US" sz="2800" b="1" dirty="0" smtClean="0">
                    <a:solidFill>
                      <a:schemeClr val="accent5"/>
                    </a:solidFill>
                  </a:rPr>
                  <a:t>LN-VX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highly agree with each other over all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accent5"/>
                    </a:solidFill>
                  </a:rPr>
                  <a:t>'s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.</a:t>
                </a:r>
                <a:endParaRPr lang="en-US" sz="2800" dirty="0">
                  <a:solidFill>
                    <a:schemeClr val="accent5"/>
                  </a:solidFill>
                </a:endParaRPr>
              </a:p>
              <a:p>
                <a:pPr lvl="2"/>
                <a:r>
                  <a:rPr lang="en-US" sz="2800" b="1" dirty="0" smtClean="0">
                    <a:solidFill>
                      <a:schemeClr val="accent5"/>
                    </a:solidFill>
                  </a:rPr>
                  <a:t>APPRX-LS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 and </a:t>
                </a:r>
                <a:r>
                  <a:rPr lang="en-US" sz="2800" b="1" dirty="0" smtClean="0">
                    <a:solidFill>
                      <a:schemeClr val="accent5"/>
                    </a:solidFill>
                  </a:rPr>
                  <a:t>ADJ-DIFF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highly agree 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at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800" dirty="0" smtClean="0">
                    <a:solidFill>
                      <a:schemeClr val="accent5"/>
                    </a:solidFill>
                  </a:rPr>
                  <a:t>.</a:t>
                </a:r>
              </a:p>
              <a:p>
                <a:pPr lvl="2"/>
                <a:r>
                  <a:rPr lang="en-US" sz="2800" b="1" dirty="0" smtClean="0">
                    <a:solidFill>
                      <a:schemeClr val="accent5"/>
                    </a:solidFill>
                  </a:rPr>
                  <a:t>APPRX-LS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 and </a:t>
                </a:r>
                <a:r>
                  <a:rPr lang="en-US" sz="2800" b="1" dirty="0" smtClean="0">
                    <a:solidFill>
                      <a:schemeClr val="accent5"/>
                    </a:solidFill>
                  </a:rPr>
                  <a:t>LN-VX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highly agree at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800" dirty="0" smtClean="0">
                    <a:solidFill>
                      <a:schemeClr val="accent5"/>
                    </a:solidFill>
                  </a:rPr>
                  <a:t>.</a:t>
                </a:r>
              </a:p>
              <a:p>
                <a:pPr lvl="2"/>
                <a:r>
                  <a:rPr lang="en-US" sz="2800" b="1" dirty="0" smtClean="0">
                    <a:solidFill>
                      <a:schemeClr val="accent5"/>
                    </a:solidFill>
                  </a:rPr>
                  <a:t>IN-AGG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 is not similar to anyone.</a:t>
                </a:r>
                <a:endParaRPr lang="en-US" sz="2800" dirty="0">
                  <a:solidFill>
                    <a:schemeClr val="accent5"/>
                  </a:solidFill>
                </a:endParaRPr>
              </a:p>
              <a:p>
                <a:pPr lvl="1"/>
                <a:r>
                  <a:rPr lang="en-US" sz="2800" b="1" dirty="0" smtClean="0">
                    <a:solidFill>
                      <a:schemeClr val="accent5"/>
                    </a:solidFill>
                  </a:rPr>
                  <a:t>For pulses:</a:t>
                </a:r>
              </a:p>
              <a:p>
                <a:pPr lvl="2"/>
                <a:r>
                  <a:rPr lang="en-US" sz="2800" dirty="0" smtClean="0">
                    <a:solidFill>
                      <a:schemeClr val="accent5"/>
                    </a:solidFill>
                  </a:rPr>
                  <a:t>All SGS methods agree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at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800" dirty="0" smtClean="0">
                    <a:solidFill>
                      <a:schemeClr val="accent5"/>
                    </a:solidFill>
                  </a:rPr>
                  <a:t>.</a:t>
                </a:r>
              </a:p>
              <a:p>
                <a:pPr lvl="1"/>
                <a:r>
                  <a:rPr lang="en-US" sz="2800" dirty="0" smtClean="0">
                    <a:solidFill>
                      <a:schemeClr val="accent5"/>
                    </a:solidFill>
                  </a:rPr>
                  <a:t>These observations are consistent with Task 1.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503407"/>
                <a:ext cx="10515600" cy="4723221"/>
              </a:xfrm>
              <a:blipFill>
                <a:blip r:embed="rId2"/>
                <a:stretch>
                  <a:fillRect l="-1043" t="-2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2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1334204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Practical </a:t>
            </a:r>
            <a:r>
              <a:rPr lang="en-US" b="1" dirty="0" smtClean="0">
                <a:solidFill>
                  <a:schemeClr val="tx2"/>
                </a:solidFill>
              </a:rPr>
              <a:t>Suggestion: </a:t>
            </a:r>
            <a:r>
              <a:rPr lang="en-US" b="1" dirty="0">
                <a:solidFill>
                  <a:schemeClr val="tx2"/>
                </a:solidFill>
              </a:rPr>
              <a:t>Weight SGS Methods for ENS</a:t>
            </a:r>
            <a:endParaRPr lang="en-US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459866"/>
                <a:ext cx="11334204" cy="4351338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5"/>
                    </a:solidFill>
                  </a:rPr>
                  <a:t>When weighting the element methods for </a:t>
                </a:r>
                <a:r>
                  <a:rPr lang="en-US" b="1" dirty="0">
                    <a:solidFill>
                      <a:schemeClr val="accent5"/>
                    </a:solidFill>
                  </a:rPr>
                  <a:t>ENS</a:t>
                </a:r>
                <a:r>
                  <a:rPr lang="en-US" dirty="0">
                    <a:solidFill>
                      <a:schemeClr val="accent5"/>
                    </a:solidFill>
                  </a:rPr>
                  <a:t>, </a:t>
                </a:r>
                <a:r>
                  <a:rPr lang="en-US" b="1" dirty="0">
                    <a:solidFill>
                      <a:schemeClr val="accent5"/>
                    </a:solidFill>
                  </a:rPr>
                  <a:t>ADJ-DIFF</a:t>
                </a:r>
                <a:r>
                  <a:rPr lang="en-US" dirty="0">
                    <a:solidFill>
                      <a:schemeClr val="accent5"/>
                    </a:solidFill>
                  </a:rPr>
                  <a:t>, </a:t>
                </a:r>
                <a:r>
                  <a:rPr lang="en-US" b="1" dirty="0">
                    <a:solidFill>
                      <a:schemeClr val="accent5"/>
                    </a:solidFill>
                  </a:rPr>
                  <a:t>LN-VX</a:t>
                </a:r>
                <a:r>
                  <a:rPr lang="en-US" dirty="0">
                    <a:solidFill>
                      <a:schemeClr val="accent5"/>
                    </a:solidFill>
                  </a:rPr>
                  <a:t> 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and </a:t>
                </a:r>
                <a:r>
                  <a:rPr lang="en-US" b="1" dirty="0" smtClean="0">
                    <a:solidFill>
                      <a:schemeClr val="accent5"/>
                    </a:solidFill>
                  </a:rPr>
                  <a:t>APPRX-LS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 </a:t>
                </a:r>
                <a:r>
                  <a:rPr lang="en-US" dirty="0">
                    <a:solidFill>
                      <a:schemeClr val="accent5"/>
                    </a:solidFill>
                  </a:rPr>
                  <a:t>can be particularly emphasized for lower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5"/>
                    </a:solidFill>
                  </a:rPr>
                  <a:t>'s (typically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 smtClean="0">
                    <a:solidFill>
                      <a:schemeClr val="accent5"/>
                    </a:solidFill>
                  </a:rPr>
                  <a:t>), and </a:t>
                </a:r>
                <a:r>
                  <a:rPr lang="en-US" b="1" dirty="0" smtClean="0">
                    <a:solidFill>
                      <a:schemeClr val="accent5"/>
                    </a:solidFill>
                  </a:rPr>
                  <a:t>ADJ-DIFF</a:t>
                </a:r>
                <a:r>
                  <a:rPr lang="en-US" dirty="0">
                    <a:solidFill>
                      <a:schemeClr val="accent5"/>
                    </a:solidFill>
                  </a:rPr>
                  <a:t>, </a:t>
                </a:r>
                <a:r>
                  <a:rPr lang="en-US" b="1" dirty="0">
                    <a:solidFill>
                      <a:schemeClr val="accent5"/>
                    </a:solidFill>
                  </a:rPr>
                  <a:t>LN-VX</a:t>
                </a:r>
                <a:r>
                  <a:rPr lang="en-US" dirty="0">
                    <a:solidFill>
                      <a:schemeClr val="accent5"/>
                    </a:solidFill>
                  </a:rPr>
                  <a:t> can be assigned higher weights than </a:t>
                </a:r>
                <a:r>
                  <a:rPr lang="en-US" b="1" dirty="0" smtClean="0">
                    <a:solidFill>
                      <a:schemeClr val="accent5"/>
                    </a:solidFill>
                  </a:rPr>
                  <a:t>APPRX-LS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. </a:t>
                </a:r>
                <a:r>
                  <a:rPr lang="en-US" dirty="0">
                    <a:solidFill>
                      <a:schemeClr val="accent5"/>
                    </a:solidFill>
                  </a:rPr>
                  <a:t>For 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higher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accent5"/>
                    </a:solidFill>
                  </a:rPr>
                  <a:t>'s</a:t>
                </a:r>
                <a:r>
                  <a:rPr lang="en-US" dirty="0">
                    <a:solidFill>
                      <a:schemeClr val="accent5"/>
                    </a:solidFill>
                  </a:rPr>
                  <a:t>, </a:t>
                </a:r>
                <a:r>
                  <a:rPr lang="en-US" b="1" dirty="0">
                    <a:solidFill>
                      <a:schemeClr val="accent5"/>
                    </a:solidFill>
                  </a:rPr>
                  <a:t>APPRX-LS</a:t>
                </a:r>
                <a:r>
                  <a:rPr lang="en-US" dirty="0">
                    <a:solidFill>
                      <a:schemeClr val="accent5"/>
                    </a:solidFill>
                  </a:rPr>
                  <a:t> needs to be suppressed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accent5"/>
                    </a:solidFill>
                  </a:rPr>
                  <a:t>If 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the given </a:t>
                </a:r>
                <a:r>
                  <a:rPr lang="en-US" dirty="0">
                    <a:solidFill>
                      <a:schemeClr val="accent5"/>
                    </a:solidFill>
                  </a:rPr>
                  <a:t>signals are 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pulse-like</a:t>
                </a:r>
                <a:r>
                  <a:rPr lang="en-US" dirty="0">
                    <a:solidFill>
                      <a:schemeClr val="accent5"/>
                    </a:solidFill>
                  </a:rPr>
                  <a:t>, then </a:t>
                </a:r>
                <a:r>
                  <a:rPr lang="en-US" b="1" dirty="0">
                    <a:solidFill>
                      <a:schemeClr val="accent5"/>
                    </a:solidFill>
                  </a:rPr>
                  <a:t>IN-AGG</a:t>
                </a:r>
                <a:r>
                  <a:rPr lang="en-US" dirty="0">
                    <a:solidFill>
                      <a:schemeClr val="accent5"/>
                    </a:solidFill>
                  </a:rPr>
                  <a:t> can be joined to </a:t>
                </a:r>
                <a:r>
                  <a:rPr lang="en-US" b="1" dirty="0" smtClean="0">
                    <a:solidFill>
                      <a:schemeClr val="accent5"/>
                    </a:solidFill>
                  </a:rPr>
                  <a:t>ADJ-DIFF</a:t>
                </a:r>
                <a:r>
                  <a:rPr lang="en-US" dirty="0">
                    <a:solidFill>
                      <a:schemeClr val="accent5"/>
                    </a:solidFill>
                  </a:rPr>
                  <a:t>, </a:t>
                </a:r>
                <a:r>
                  <a:rPr lang="en-US" b="1" dirty="0">
                    <a:solidFill>
                      <a:schemeClr val="accent5"/>
                    </a:solidFill>
                  </a:rPr>
                  <a:t>APPRX-LS</a:t>
                </a:r>
                <a:r>
                  <a:rPr lang="en-US" dirty="0">
                    <a:solidFill>
                      <a:schemeClr val="accent5"/>
                    </a:solidFill>
                  </a:rPr>
                  <a:t> and </a:t>
                </a:r>
                <a:r>
                  <a:rPr lang="en-US" b="1" dirty="0">
                    <a:solidFill>
                      <a:schemeClr val="accent5"/>
                    </a:solidFill>
                  </a:rPr>
                  <a:t>LN-VX</a:t>
                </a:r>
                <a:r>
                  <a:rPr lang="en-US" dirty="0">
                    <a:solidFill>
                      <a:schemeClr val="accent5"/>
                    </a:solidFill>
                  </a:rPr>
                  <a:t> while </a:t>
                </a:r>
                <a:r>
                  <a:rPr lang="en-US" b="1" dirty="0">
                    <a:solidFill>
                      <a:schemeClr val="accent5"/>
                    </a:solidFill>
                  </a:rPr>
                  <a:t>LN-VX</a:t>
                </a:r>
                <a:r>
                  <a:rPr lang="en-US" dirty="0">
                    <a:solidFill>
                      <a:schemeClr val="accent5"/>
                    </a:solidFill>
                  </a:rPr>
                  <a:t> needs be 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moderately </a:t>
                </a:r>
                <a:r>
                  <a:rPr lang="en-US" dirty="0">
                    <a:solidFill>
                      <a:schemeClr val="accent5"/>
                    </a:solidFill>
                  </a:rPr>
                  <a:t>suppressed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accent5"/>
                    </a:solidFill>
                  </a:rPr>
                  <a:t>When the time complexity is stressed, </a:t>
                </a:r>
                <a:r>
                  <a:rPr lang="en-US" b="1" dirty="0">
                    <a:solidFill>
                      <a:schemeClr val="accent5"/>
                    </a:solidFill>
                  </a:rPr>
                  <a:t>LN-VX</a:t>
                </a:r>
                <a:r>
                  <a:rPr lang="en-US" dirty="0">
                    <a:solidFill>
                      <a:schemeClr val="accent5"/>
                    </a:solidFill>
                  </a:rPr>
                  <a:t> and </a:t>
                </a:r>
                <a:r>
                  <a:rPr lang="en-US" b="1" dirty="0">
                    <a:solidFill>
                      <a:schemeClr val="accent5"/>
                    </a:solidFill>
                  </a:rPr>
                  <a:t>APPRX-LS </a:t>
                </a:r>
                <a:r>
                  <a:rPr lang="en-US" dirty="0">
                    <a:solidFill>
                      <a:schemeClr val="accent5"/>
                    </a:solidFill>
                  </a:rPr>
                  <a:t>can be 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abandoned, though </a:t>
                </a:r>
                <a:r>
                  <a:rPr lang="en-US" dirty="0">
                    <a:solidFill>
                      <a:schemeClr val="accent5"/>
                    </a:solidFill>
                  </a:rPr>
                  <a:t>the robustness of </a:t>
                </a:r>
                <a:r>
                  <a:rPr lang="en-US" b="1" dirty="0">
                    <a:solidFill>
                      <a:schemeClr val="accent5"/>
                    </a:solidFill>
                  </a:rPr>
                  <a:t>ENS</a:t>
                </a:r>
                <a:r>
                  <a:rPr lang="en-US" dirty="0">
                    <a:solidFill>
                      <a:schemeClr val="accent5"/>
                    </a:solidFill>
                  </a:rPr>
                  <a:t> may be traded 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off to </a:t>
                </a:r>
                <a:r>
                  <a:rPr lang="en-US" dirty="0">
                    <a:solidFill>
                      <a:schemeClr val="accent5"/>
                    </a:solidFill>
                  </a:rPr>
                  <a:t>some extent.</a:t>
                </a:r>
                <a:endParaRPr lang="en-US" dirty="0" smtClean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459866"/>
                <a:ext cx="11334204" cy="4351338"/>
              </a:xfrm>
              <a:blipFill>
                <a:blip r:embed="rId2"/>
                <a:stretch>
                  <a:fillRect l="-96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8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994569" cy="671195"/>
          </a:xfrm>
        </p:spPr>
        <p:txBody>
          <a:bodyPr>
            <a:noAutofit/>
          </a:bodyPr>
          <a:lstStyle/>
          <a:p>
            <a:r>
              <a:rPr lang="en-US" b="1" smtClean="0">
                <a:solidFill>
                  <a:schemeClr val="tx2"/>
                </a:solidFill>
              </a:rPr>
              <a:t>For More Details…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573077"/>
            <a:ext cx="10515600" cy="2720249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 Low-Pass Filtering Case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Study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 Regularized Low-Pass Filtering Case Study</a:t>
            </a:r>
            <a:endParaRPr lang="en-US" dirty="0" smtClean="0">
              <a:solidFill>
                <a:schemeClr val="accent5">
                  <a:lumMod val="50000"/>
                </a:schemeClr>
              </a:solidFill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arxiv.org/abs/2201.03696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github.com/LeSaRDe/stratified_graph_spectra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418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8537" y="2237048"/>
            <a:ext cx="9144000" cy="95149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Questions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28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1162209" cy="67119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Real-Valued Signals vs Vector-Valued Signals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40" y="1827567"/>
            <a:ext cx="3913301" cy="30601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358" y="1827568"/>
            <a:ext cx="4932363" cy="30601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5680" y="5029199"/>
            <a:ext cx="3888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Real-Valued Graph Signal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32085" y="5029199"/>
            <a:ext cx="4228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/>
                </a:solidFill>
              </a:rPr>
              <a:t>Vector-Valued Graph Signal</a:t>
            </a:r>
            <a:endParaRPr lang="en-US" sz="2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48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182532"/>
                <a:ext cx="11162209" cy="5575778"/>
              </a:xfrm>
            </p:spPr>
            <p:txBody>
              <a:bodyPr>
                <a:noAutofit/>
              </a:bodyPr>
              <a:lstStyle/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Combinatorial Graph Laplacian</a:t>
                </a:r>
                <a:endParaRPr lang="en-US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Combinatorial graphs (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non-trivial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</a:t>
                </a:r>
                <a:r>
                  <a:rPr lang="en-US" dirty="0" smtClean="0">
                    <a:solidFill>
                      <a:schemeClr val="accent6"/>
                    </a:solidFill>
                  </a:rPr>
                  <a:t>simple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undirected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and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weighted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Used to measure the </a:t>
                </a:r>
                <a:r>
                  <a:rPr lang="en-US" b="1" dirty="0" smtClean="0">
                    <a:solidFill>
                      <a:schemeClr val="accent5"/>
                    </a:solidFill>
                  </a:rPr>
                  <a:t>smoothness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around each node or the entire graph (</a:t>
                </a:r>
                <a:r>
                  <a:rPr lang="en-US" dirty="0" smtClean="0">
                    <a:solidFill>
                      <a:schemeClr val="accent2"/>
                    </a:solidFill>
                    <a:hlinkClick r:id="rId2" action="ppaction://hlinksldjump"/>
                  </a:rPr>
                  <a:t>GOTO </a:t>
                </a:r>
                <a:r>
                  <a:rPr lang="en-US" b="1" dirty="0" smtClean="0">
                    <a:solidFill>
                      <a:schemeClr val="accent2"/>
                    </a:solidFill>
                    <a:hlinkClick r:id="rId2" action="ppaction://hlinksldjump"/>
                  </a:rPr>
                  <a:t>Smoothness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).</a:t>
                </a:r>
              </a:p>
              <a:p>
                <a:pPr lvl="1"/>
                <a:r>
                  <a:rPr lang="en-US" altLang="zh-CN" b="1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Definition:</a:t>
                </a:r>
              </a:p>
              <a:p>
                <a:pPr lvl="2"/>
                <a:r>
                  <a:rPr lang="en-US" altLang="zh-CN" sz="2400" b="1" dirty="0" smtClean="0">
                    <a:solidFill>
                      <a:schemeClr val="accent5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𝓛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sz="24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is the </a:t>
                </a:r>
                <a:r>
                  <a:rPr lang="en-US" sz="2400" i="1" dirty="0" smtClean="0">
                    <a:solidFill>
                      <a:schemeClr val="accent2"/>
                    </a:solidFill>
                  </a:rPr>
                  <a:t>degree matrix</a:t>
                </a:r>
                <a:r>
                  <a:rPr lang="en-US" sz="2400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is the </a:t>
                </a:r>
                <a:r>
                  <a:rPr lang="en-US" sz="2400" i="1" dirty="0" smtClean="0">
                    <a:solidFill>
                      <a:schemeClr val="accent6"/>
                    </a:solidFill>
                  </a:rPr>
                  <a:t>weighted adjacency</a:t>
                </a:r>
                <a:r>
                  <a:rPr lang="en-US" sz="24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</a:t>
                </a:r>
              </a:p>
              <a:p>
                <a:pPr lvl="1"/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Interested in the spectrum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𝓛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𝓛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are eigenvalues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are eigenvectors.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𝓛</m:t>
                    </m:r>
                    <m:r>
                      <a:rPr lang="en-US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dirty="0" smtClean="0">
                    <a:solidFill>
                      <a:schemeClr val="accent5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CN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is symmetric, and thus diagonalizable. Eigendecomposition: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𝓛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𝓤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𝚲</m:t>
                    </m:r>
                    <m:sSup>
                      <m:sSupPr>
                        <m:ctrlP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𝓤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𝓤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is the conjugate transpose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𝓤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(i.e.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𝓤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is unitary).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𝓤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is the column matrix of eigenvectors, and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𝚲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is a diagonal matrix of all eigenvalues.</a:t>
                </a:r>
              </a:p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Real-Valued Graph Signals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𝓥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𝓥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is the set of nodes.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assigns a real value to each node.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182532"/>
                <a:ext cx="11162209" cy="5575778"/>
              </a:xfrm>
              <a:blipFill>
                <a:blip r:embed="rId3"/>
                <a:stretch>
                  <a:fillRect l="-983" t="-1858" b="-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457202" y="304165"/>
            <a:ext cx="11162209" cy="6711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solidFill>
                  <a:schemeClr val="tx2"/>
                </a:solidFill>
              </a:rPr>
              <a:t>Graph Fourier Transform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55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1162209" cy="67119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Smoothness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493" y="1553251"/>
            <a:ext cx="3350995" cy="30601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085" y="812096"/>
            <a:ext cx="3538908" cy="38012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71970" y="4826724"/>
            <a:ext cx="1336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Smooth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97061" y="4826724"/>
            <a:ext cx="1988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/>
                </a:solidFill>
              </a:rPr>
              <a:t>Not Smooth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8631" y="5419604"/>
            <a:ext cx="418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Adjacent nodes are similar.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31922" y="5419603"/>
            <a:ext cx="4919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/>
                </a:solidFill>
              </a:rPr>
              <a:t>Adjacent nodes are NOT similar.</a:t>
            </a:r>
            <a:endParaRPr lang="en-US" sz="2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50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756987"/>
                <a:ext cx="10748553" cy="2161870"/>
              </a:xfrm>
            </p:spPr>
            <p:txBody>
              <a:bodyPr>
                <a:noAutofit/>
              </a:bodyPr>
              <a:lstStyle/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Graph Fourier Transform 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(the most popular definition)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</m:acc>
                    <m:r>
                      <a:rPr lang="en-US" sz="28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𝓤</m:t>
                        </m:r>
                      </m:e>
                      <m:sup>
                        <m: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endParaRPr lang="en-US" sz="28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</m:acc>
                    <m:d>
                      <m:dPr>
                        <m:ctrlPr>
                          <a:rPr lang="en-US" sz="28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2800" b="1" i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d>
                      <m:dPr>
                        <m:begChr m:val="⟨"/>
                        <m:endChr m:val="⟩"/>
                        <m:ctrlPr>
                          <a:rPr lang="en-US" sz="28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  <m:r>
                          <a:rPr lang="en-US" sz="28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is a row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𝓤</m:t>
                        </m:r>
                      </m:e>
                      <m:sup>
                        <m: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</a:t>
                </a:r>
              </a:p>
              <a:p>
                <a:pPr lvl="1"/>
                <a:r>
                  <a:rPr lang="en-US" sz="2800" b="1" dirty="0" smtClean="0">
                    <a:solidFill>
                      <a:schemeClr val="accent2"/>
                    </a:solidFill>
                  </a:rPr>
                  <a:t>Compute the similarity between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800" b="1" dirty="0" smtClean="0">
                    <a:solidFill>
                      <a:schemeClr val="accent2"/>
                    </a:solidFill>
                  </a:rPr>
                  <a:t> and every eigenvector.</a:t>
                </a:r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756987"/>
                <a:ext cx="10748553" cy="2161870"/>
              </a:xfrm>
              <a:blipFill>
                <a:blip r:embed="rId2"/>
                <a:stretch>
                  <a:fillRect l="-1021" t="-4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457202" y="304165"/>
            <a:ext cx="11162209" cy="6711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solidFill>
                  <a:schemeClr val="tx2"/>
                </a:solidFill>
              </a:rPr>
              <a:t>Graph Fourier Transform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20004129">
            <a:off x="6921907" y="4438972"/>
            <a:ext cx="4272310" cy="646331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The ESSENSE of GFT!!</a:t>
            </a:r>
            <a:endParaRPr lang="en-US" sz="3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22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8673048" cy="67119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GFT on Vector-Valued Graph Signals?</a:t>
            </a:r>
            <a:endParaRPr lang="en-US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566202"/>
                <a:ext cx="10976236" cy="4490840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From the calculation perspective:</a:t>
                </a:r>
              </a:p>
              <a:p>
                <a:pPr lvl="1"/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Let</a:t>
                </a:r>
                <a:r>
                  <a:rPr lang="en-US" sz="2800" b="1" dirty="0" smtClean="0">
                    <a:solidFill>
                      <a:schemeClr val="accent5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be </a:t>
                </a:r>
                <a:r>
                  <a:rPr lang="en-US" altLang="zh-CN" sz="2800" dirty="0">
                    <a:solidFill>
                      <a:schemeClr val="accent5">
                        <a:lumMod val="50000"/>
                      </a:schemeClr>
                    </a:solidFill>
                  </a:rPr>
                  <a:t>the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 matrix of a vector-valued signal, and each row of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 is the signal value on a node.</a:t>
                </a:r>
                <a:endParaRPr lang="en-US" sz="28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e>
                    </m:acc>
                    <m:r>
                      <a:rPr lang="en-US" sz="28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𝓤</m:t>
                        </m:r>
                      </m:e>
                      <m:sup>
                        <m: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is valid in terms of calculation. </a:t>
                </a:r>
                <a:endParaRPr lang="en-US" sz="28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r>
                  <a:rPr lang="en-US" sz="32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But what did actually happen in this calculation?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e>
                    </m:acc>
                    <m:r>
                      <a:rPr lang="en-US" sz="28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𝓤</m:t>
                        </m:r>
                      </m:e>
                      <m:sup>
                        <m:r>
                          <a:rPr lang="en-US" sz="28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8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8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8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is the number of dimensions of the signal vectors.</a:t>
                </a:r>
              </a:p>
              <a:p>
                <a:pPr lvl="1"/>
                <a:r>
                  <a:rPr lang="en-US" sz="28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In other words, each dimension was considered as an individual real-valued signal.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e>
                    </m:acc>
                  </m:oMath>
                </a14:m>
                <a:r>
                  <a:rPr lang="en-US" sz="2800" b="1" dirty="0">
                    <a:solidFill>
                      <a:schemeClr val="accent6">
                        <a:lumMod val="50000"/>
                      </a:schemeClr>
                    </a:solidFill>
                  </a:rPr>
                  <a:t> is also a matrix</a:t>
                </a:r>
                <a:r>
                  <a:rPr lang="en-US" sz="28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. This is inconsistent with the essence of GFT!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566202"/>
                <a:ext cx="10976236" cy="4490840"/>
              </a:xfrm>
              <a:blipFill>
                <a:blip r:embed="rId2"/>
                <a:stretch>
                  <a:fillRect l="-1277" t="-2307" r="-1110" b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110636" y="5795753"/>
            <a:ext cx="4470280" cy="646331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Need something new!</a:t>
            </a:r>
            <a:endParaRPr lang="en-US" sz="3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54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8673048" cy="67119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Resolutions of GFT</a:t>
            </a:r>
            <a:endParaRPr lang="en-US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731665"/>
                <a:ext cx="11203575" cy="280550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002060"/>
                    </a:solidFill>
                  </a:rPr>
                  <a:t>Intuitively, the spectral decomposition of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 suggests a set of graph signals, each of which corresponds to a specific smoothness level w.r.t. the structure of a given graph.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GFT compares an input signal to every signal obtained in the decomposition.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</a:p>
              <a:p>
                <a:r>
                  <a:rPr lang="en-US" sz="2800" dirty="0" smtClean="0">
                    <a:solidFill>
                      <a:srgbClr val="002060"/>
                    </a:solidFill>
                  </a:rPr>
                  <a:t>This smoothness is defined w.r.t. 1-hop adjacency. </a:t>
                </a:r>
              </a:p>
              <a:p>
                <a:r>
                  <a:rPr lang="en-US" b="1" dirty="0" smtClean="0">
                    <a:solidFill>
                      <a:schemeClr val="accent6"/>
                    </a:solidFill>
                  </a:rPr>
                  <a:t>How about smoothness beyond 1-hop adjacency? (</a:t>
                </a:r>
                <a:r>
                  <a:rPr lang="en-US" b="1" dirty="0" smtClean="0">
                    <a:solidFill>
                      <a:schemeClr val="accent6"/>
                    </a:solidFill>
                    <a:hlinkClick r:id="rId2" action="ppaction://hlinksldjump"/>
                  </a:rPr>
                  <a:t>GOTO next slide</a:t>
                </a:r>
                <a:r>
                  <a:rPr lang="en-US" b="1" dirty="0" smtClean="0">
                    <a:solidFill>
                      <a:schemeClr val="accent6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731665"/>
                <a:ext cx="11203575" cy="2805501"/>
              </a:xfrm>
              <a:blipFill>
                <a:blip r:embed="rId3"/>
                <a:stretch>
                  <a:fillRect l="-979" t="-3478" r="-925" b="-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576251" y="4962545"/>
            <a:ext cx="8116388" cy="646331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Should consider adjacency beyond 1-hop!</a:t>
            </a:r>
            <a:endParaRPr lang="en-US" sz="3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40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8673048" cy="67119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Resolutions of GFT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80" y="1172482"/>
            <a:ext cx="9619445" cy="4351338"/>
          </a:xfrm>
        </p:spPr>
      </p:pic>
      <p:sp>
        <p:nvSpPr>
          <p:cNvPr id="6" name="TextBox 5"/>
          <p:cNvSpPr txBox="1"/>
          <p:nvPr/>
        </p:nvSpPr>
        <p:spPr>
          <a:xfrm>
            <a:off x="2037806" y="5860869"/>
            <a:ext cx="2603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1-hop adjacency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62949" y="5860869"/>
            <a:ext cx="2603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/>
                </a:solidFill>
              </a:rPr>
              <a:t>2-hop adjacency</a:t>
            </a:r>
            <a:endParaRPr lang="en-US" sz="2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29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2199</TotalTime>
  <Words>2049</Words>
  <Application>Microsoft Office PowerPoint</Application>
  <PresentationFormat>Widescreen</PresentationFormat>
  <Paragraphs>164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Stratified Graph Spectra</vt:lpstr>
      <vt:lpstr>Brief Plot</vt:lpstr>
      <vt:lpstr>Real-Valued Signals vs Vector-Valued Signals</vt:lpstr>
      <vt:lpstr>PowerPoint Presentation</vt:lpstr>
      <vt:lpstr>Smoothness</vt:lpstr>
      <vt:lpstr>PowerPoint Presentation</vt:lpstr>
      <vt:lpstr>GFT on Vector-Valued Graph Signals?</vt:lpstr>
      <vt:lpstr>Resolutions of GFT</vt:lpstr>
      <vt:lpstr>Resolutions of GFT</vt:lpstr>
      <vt:lpstr>What We Proposed</vt:lpstr>
      <vt:lpstr>Stratified Graphs</vt:lpstr>
      <vt:lpstr>Stratified Graphs</vt:lpstr>
      <vt:lpstr>Stratified Graph Spectra Methods</vt:lpstr>
      <vt:lpstr>Linear Approximation Based Transform (APPRX-LS)</vt:lpstr>
      <vt:lpstr>Incidence Aggregation Based Transform (IN-AGG)</vt:lpstr>
      <vt:lpstr>Adjacent Difference Based Transform (ADJ-DIFF)</vt:lpstr>
      <vt:lpstr>Line-to-Vertex Conversion Based Transform (LN-VX)</vt:lpstr>
      <vt:lpstr>Line-to-Vertex Conversion Based Transform (LN-VX)</vt:lpstr>
      <vt:lpstr>Ensemble Based Transform (ENS)</vt:lpstr>
      <vt:lpstr>Task 1: SGS vs GFT on Real-Valued Graph Signals</vt:lpstr>
      <vt:lpstr>Task 1: SGS vs GFT on Real-Valued Graph Signals</vt:lpstr>
      <vt:lpstr>Task 1: SGS vs GFT on Real-Valued Graph Signals</vt:lpstr>
      <vt:lpstr>Task 2: Agreement Between SGS Methods</vt:lpstr>
      <vt:lpstr>Task 2: Agreement Between SGS Methods</vt:lpstr>
      <vt:lpstr>Task 2: Agreement Between SGS Methods</vt:lpstr>
      <vt:lpstr>Task 2: Agreement Between SGS Methods</vt:lpstr>
      <vt:lpstr>Practical Suggestion: Weight SGS Methods for ENS</vt:lpstr>
      <vt:lpstr>For More Details…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FC</dc:creator>
  <cp:lastModifiedBy>M FC</cp:lastModifiedBy>
  <cp:revision>1035</cp:revision>
  <dcterms:created xsi:type="dcterms:W3CDTF">2022-03-25T12:25:58Z</dcterms:created>
  <dcterms:modified xsi:type="dcterms:W3CDTF">2022-03-29T20:08:14Z</dcterms:modified>
</cp:coreProperties>
</file>