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8" r:id="rId3"/>
    <p:sldId id="277" r:id="rId4"/>
    <p:sldId id="257" r:id="rId5"/>
    <p:sldId id="259" r:id="rId6"/>
    <p:sldId id="260" r:id="rId7"/>
    <p:sldId id="262" r:id="rId8"/>
    <p:sldId id="263" r:id="rId9"/>
    <p:sldId id="264" r:id="rId10"/>
    <p:sldId id="265" r:id="rId11"/>
    <p:sldId id="261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6" r:id="rId20"/>
    <p:sldId id="273" r:id="rId21"/>
    <p:sldId id="278" r:id="rId22"/>
    <p:sldId id="279" r:id="rId23"/>
    <p:sldId id="280" r:id="rId24"/>
    <p:sldId id="282" r:id="rId25"/>
    <p:sldId id="281" r:id="rId26"/>
    <p:sldId id="283" r:id="rId27"/>
    <p:sldId id="284" r:id="rId28"/>
    <p:sldId id="285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82" autoAdjust="0"/>
    <p:restoredTop sz="94660"/>
  </p:normalViewPr>
  <p:slideViewPr>
    <p:cSldViewPr snapToGrid="0">
      <p:cViewPr varScale="1">
        <p:scale>
          <a:sx n="88" d="100"/>
          <a:sy n="88" d="100"/>
        </p:scale>
        <p:origin x="68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4F1FAD-C61B-4730-BBE7-08BC840B53DE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55BED3-B064-468B-B05F-9C9D057D6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258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2DD9B-EE54-4646-801B-0AF39B4BA582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10D0C-21FF-4514-95D8-0DC7EDEC7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91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2DD9B-EE54-4646-801B-0AF39B4BA582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10D0C-21FF-4514-95D8-0DC7EDEC7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030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2DD9B-EE54-4646-801B-0AF39B4BA582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10D0C-21FF-4514-95D8-0DC7EDEC7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349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2DD9B-EE54-4646-801B-0AF39B4BA582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10D0C-21FF-4514-95D8-0DC7EDEC7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182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2DD9B-EE54-4646-801B-0AF39B4BA582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10D0C-21FF-4514-95D8-0DC7EDEC7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518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2DD9B-EE54-4646-801B-0AF39B4BA582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10D0C-21FF-4514-95D8-0DC7EDEC7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51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2DD9B-EE54-4646-801B-0AF39B4BA582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10D0C-21FF-4514-95D8-0DC7EDEC7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553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2DD9B-EE54-4646-801B-0AF39B4BA582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10D0C-21FF-4514-95D8-0DC7EDEC7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731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2DD9B-EE54-4646-801B-0AF39B4BA582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10D0C-21FF-4514-95D8-0DC7EDEC7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766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2DD9B-EE54-4646-801B-0AF39B4BA582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10D0C-21FF-4514-95D8-0DC7EDEC7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857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2DD9B-EE54-4646-801B-0AF39B4BA582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10D0C-21FF-4514-95D8-0DC7EDEC7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687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2DD9B-EE54-4646-801B-0AF39B4BA582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10D0C-21FF-4514-95D8-0DC7EDEC7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883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2" Type="http://schemas.openxmlformats.org/officeDocument/2006/relationships/image" Target="../media/image20.png"/><Relationship Id="rId16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5" Type="http://schemas.openxmlformats.org/officeDocument/2006/relationships/image" Target="../media/image5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0.png"/><Relationship Id="rId18" Type="http://schemas.openxmlformats.org/officeDocument/2006/relationships/image" Target="../media/image58.png"/><Relationship Id="rId3" Type="http://schemas.openxmlformats.org/officeDocument/2006/relationships/image" Target="../media/image41.png"/><Relationship Id="rId21" Type="http://schemas.openxmlformats.org/officeDocument/2006/relationships/image" Target="../media/image61.pn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17" Type="http://schemas.openxmlformats.org/officeDocument/2006/relationships/image" Target="../media/image57.png"/><Relationship Id="rId2" Type="http://schemas.openxmlformats.org/officeDocument/2006/relationships/image" Target="../media/image55.png"/><Relationship Id="rId16" Type="http://schemas.openxmlformats.org/officeDocument/2006/relationships/image" Target="../media/image53.png"/><Relationship Id="rId20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11" Type="http://schemas.openxmlformats.org/officeDocument/2006/relationships/image" Target="../media/image48.png"/><Relationship Id="rId5" Type="http://schemas.openxmlformats.org/officeDocument/2006/relationships/image" Target="../media/image43.png"/><Relationship Id="rId15" Type="http://schemas.openxmlformats.org/officeDocument/2006/relationships/image" Target="../media/image52.png"/><Relationship Id="rId10" Type="http://schemas.openxmlformats.org/officeDocument/2006/relationships/image" Target="../media/image47.png"/><Relationship Id="rId19" Type="http://schemas.openxmlformats.org/officeDocument/2006/relationships/image" Target="../media/image59.png"/><Relationship Id="rId4" Type="http://schemas.openxmlformats.org/officeDocument/2006/relationships/image" Target="../media/image42.png"/><Relationship Id="rId9" Type="http://schemas.openxmlformats.org/officeDocument/2006/relationships/image" Target="../media/image46.png"/><Relationship Id="rId14" Type="http://schemas.openxmlformats.org/officeDocument/2006/relationships/image" Target="../media/image51.png"/><Relationship Id="rId22" Type="http://schemas.openxmlformats.org/officeDocument/2006/relationships/image" Target="../media/image6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image" Target="../media/image9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8213" y="1926771"/>
            <a:ext cx="11198679" cy="987198"/>
          </a:xfrm>
        </p:spPr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Merge Sort and Divide &amp; Conquer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99187" y="3651569"/>
            <a:ext cx="3216730" cy="929141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tx2"/>
                </a:solidFill>
              </a:rPr>
              <a:t>Fanchao Meng</a:t>
            </a:r>
          </a:p>
          <a:p>
            <a:r>
              <a:rPr lang="en-US" sz="2800" dirty="0" smtClean="0">
                <a:solidFill>
                  <a:schemeClr val="tx2"/>
                </a:solidFill>
              </a:rPr>
              <a:t>mf3jh@Virginia.edu</a:t>
            </a:r>
            <a:endParaRPr lang="en-US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149" y="430440"/>
            <a:ext cx="9799866" cy="753382"/>
          </a:xfrm>
        </p:spPr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Divide &amp; Conquer - Intuition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8149" y="1341416"/>
            <a:ext cx="10515600" cy="556418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How could </a:t>
            </a:r>
            <a:r>
              <a:rPr lang="en-US" b="1" dirty="0" smtClean="0">
                <a:solidFill>
                  <a:schemeClr val="accent5"/>
                </a:solidFill>
              </a:rPr>
              <a:t>“divide &amp; conquer”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be applied in sorting? </a:t>
            </a: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518519"/>
              </p:ext>
            </p:extLst>
          </p:nvPr>
        </p:nvGraphicFramePr>
        <p:xfrm>
          <a:off x="1030326" y="2142309"/>
          <a:ext cx="560866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083">
                  <a:extLst>
                    <a:ext uri="{9D8B030D-6E8A-4147-A177-3AD203B41FA5}">
                      <a16:colId xmlns:a16="http://schemas.microsoft.com/office/drawing/2014/main" val="3997814049"/>
                    </a:ext>
                  </a:extLst>
                </a:gridCol>
                <a:gridCol w="701083">
                  <a:extLst>
                    <a:ext uri="{9D8B030D-6E8A-4147-A177-3AD203B41FA5}">
                      <a16:colId xmlns:a16="http://schemas.microsoft.com/office/drawing/2014/main" val="309506793"/>
                    </a:ext>
                  </a:extLst>
                </a:gridCol>
                <a:gridCol w="701083">
                  <a:extLst>
                    <a:ext uri="{9D8B030D-6E8A-4147-A177-3AD203B41FA5}">
                      <a16:colId xmlns:a16="http://schemas.microsoft.com/office/drawing/2014/main" val="242125209"/>
                    </a:ext>
                  </a:extLst>
                </a:gridCol>
                <a:gridCol w="701083">
                  <a:extLst>
                    <a:ext uri="{9D8B030D-6E8A-4147-A177-3AD203B41FA5}">
                      <a16:colId xmlns:a16="http://schemas.microsoft.com/office/drawing/2014/main" val="2174803116"/>
                    </a:ext>
                  </a:extLst>
                </a:gridCol>
                <a:gridCol w="701083">
                  <a:extLst>
                    <a:ext uri="{9D8B030D-6E8A-4147-A177-3AD203B41FA5}">
                      <a16:colId xmlns:a16="http://schemas.microsoft.com/office/drawing/2014/main" val="141237852"/>
                    </a:ext>
                  </a:extLst>
                </a:gridCol>
                <a:gridCol w="701083">
                  <a:extLst>
                    <a:ext uri="{9D8B030D-6E8A-4147-A177-3AD203B41FA5}">
                      <a16:colId xmlns:a16="http://schemas.microsoft.com/office/drawing/2014/main" val="1843386049"/>
                    </a:ext>
                  </a:extLst>
                </a:gridCol>
                <a:gridCol w="701083">
                  <a:extLst>
                    <a:ext uri="{9D8B030D-6E8A-4147-A177-3AD203B41FA5}">
                      <a16:colId xmlns:a16="http://schemas.microsoft.com/office/drawing/2014/main" val="2623900121"/>
                    </a:ext>
                  </a:extLst>
                </a:gridCol>
                <a:gridCol w="701083">
                  <a:extLst>
                    <a:ext uri="{9D8B030D-6E8A-4147-A177-3AD203B41FA5}">
                      <a16:colId xmlns:a16="http://schemas.microsoft.com/office/drawing/2014/main" val="12456594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6"/>
                          </a:solidFill>
                        </a:rPr>
                        <a:t>6</a:t>
                      </a:r>
                      <a:endParaRPr lang="en-US" sz="2400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6"/>
                          </a:solidFill>
                        </a:rPr>
                        <a:t>2</a:t>
                      </a:r>
                      <a:endParaRPr lang="en-US" sz="2400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6"/>
                          </a:solidFill>
                        </a:rPr>
                        <a:t>4</a:t>
                      </a:r>
                      <a:endParaRPr lang="en-US" sz="2400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6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6"/>
                          </a:solidFill>
                        </a:rPr>
                        <a:t>5</a:t>
                      </a:r>
                      <a:endParaRPr lang="en-US" sz="2400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en-US" sz="2400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6"/>
                          </a:solidFill>
                        </a:rPr>
                        <a:t>7</a:t>
                      </a:r>
                      <a:endParaRPr lang="en-US" sz="2400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6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089776"/>
                  </a:ext>
                </a:extLst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3634020"/>
              </p:ext>
            </p:extLst>
          </p:nvPr>
        </p:nvGraphicFramePr>
        <p:xfrm>
          <a:off x="895430" y="3107418"/>
          <a:ext cx="280433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083">
                  <a:extLst>
                    <a:ext uri="{9D8B030D-6E8A-4147-A177-3AD203B41FA5}">
                      <a16:colId xmlns:a16="http://schemas.microsoft.com/office/drawing/2014/main" val="3997814049"/>
                    </a:ext>
                  </a:extLst>
                </a:gridCol>
                <a:gridCol w="701083">
                  <a:extLst>
                    <a:ext uri="{9D8B030D-6E8A-4147-A177-3AD203B41FA5}">
                      <a16:colId xmlns:a16="http://schemas.microsoft.com/office/drawing/2014/main" val="309506793"/>
                    </a:ext>
                  </a:extLst>
                </a:gridCol>
                <a:gridCol w="701083">
                  <a:extLst>
                    <a:ext uri="{9D8B030D-6E8A-4147-A177-3AD203B41FA5}">
                      <a16:colId xmlns:a16="http://schemas.microsoft.com/office/drawing/2014/main" val="242125209"/>
                    </a:ext>
                  </a:extLst>
                </a:gridCol>
                <a:gridCol w="701083">
                  <a:extLst>
                    <a:ext uri="{9D8B030D-6E8A-4147-A177-3AD203B41FA5}">
                      <a16:colId xmlns:a16="http://schemas.microsoft.com/office/drawing/2014/main" val="21748031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en-US" sz="2400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sz="2400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US" sz="2400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089776"/>
                  </a:ext>
                </a:extLst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2245079"/>
              </p:ext>
            </p:extLst>
          </p:nvPr>
        </p:nvGraphicFramePr>
        <p:xfrm>
          <a:off x="4073971" y="3107418"/>
          <a:ext cx="280433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083">
                  <a:extLst>
                    <a:ext uri="{9D8B030D-6E8A-4147-A177-3AD203B41FA5}">
                      <a16:colId xmlns:a16="http://schemas.microsoft.com/office/drawing/2014/main" val="3997814049"/>
                    </a:ext>
                  </a:extLst>
                </a:gridCol>
                <a:gridCol w="701083">
                  <a:extLst>
                    <a:ext uri="{9D8B030D-6E8A-4147-A177-3AD203B41FA5}">
                      <a16:colId xmlns:a16="http://schemas.microsoft.com/office/drawing/2014/main" val="309506793"/>
                    </a:ext>
                  </a:extLst>
                </a:gridCol>
                <a:gridCol w="701083">
                  <a:extLst>
                    <a:ext uri="{9D8B030D-6E8A-4147-A177-3AD203B41FA5}">
                      <a16:colId xmlns:a16="http://schemas.microsoft.com/office/drawing/2014/main" val="242125209"/>
                    </a:ext>
                  </a:extLst>
                </a:gridCol>
                <a:gridCol w="701083">
                  <a:extLst>
                    <a:ext uri="{9D8B030D-6E8A-4147-A177-3AD203B41FA5}">
                      <a16:colId xmlns:a16="http://schemas.microsoft.com/office/drawing/2014/main" val="21748031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n-US" sz="2400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en-US" sz="2400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en-US" sz="2400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089776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8348450" y="2622630"/>
            <a:ext cx="1050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7030A0"/>
                </a:solidFill>
              </a:rPr>
              <a:t>Divide</a:t>
            </a:r>
            <a:endParaRPr lang="en-US" sz="2400" b="1" dirty="0">
              <a:solidFill>
                <a:srgbClr val="7030A0"/>
              </a:solidFill>
            </a:endParaRPr>
          </a:p>
        </p:txBody>
      </p:sp>
      <p:cxnSp>
        <p:nvCxnSpPr>
          <p:cNvPr id="35" name="Curved Connector 34"/>
          <p:cNvCxnSpPr>
            <a:stCxn id="30" idx="2"/>
            <a:endCxn id="31" idx="0"/>
          </p:cNvCxnSpPr>
          <p:nvPr/>
        </p:nvCxnSpPr>
        <p:spPr>
          <a:xfrm rot="5400000">
            <a:off x="2812173" y="2084932"/>
            <a:ext cx="507909" cy="1537062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5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stCxn id="30" idx="2"/>
            <a:endCxn id="32" idx="0"/>
          </p:cNvCxnSpPr>
          <p:nvPr/>
        </p:nvCxnSpPr>
        <p:spPr>
          <a:xfrm rot="16200000" flipH="1">
            <a:off x="4401443" y="2032723"/>
            <a:ext cx="507909" cy="1641479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5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5731952"/>
              </p:ext>
            </p:extLst>
          </p:nvPr>
        </p:nvGraphicFramePr>
        <p:xfrm>
          <a:off x="895430" y="4018732"/>
          <a:ext cx="280433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083">
                  <a:extLst>
                    <a:ext uri="{9D8B030D-6E8A-4147-A177-3AD203B41FA5}">
                      <a16:colId xmlns:a16="http://schemas.microsoft.com/office/drawing/2014/main" val="3997814049"/>
                    </a:ext>
                  </a:extLst>
                </a:gridCol>
                <a:gridCol w="701083">
                  <a:extLst>
                    <a:ext uri="{9D8B030D-6E8A-4147-A177-3AD203B41FA5}">
                      <a16:colId xmlns:a16="http://schemas.microsoft.com/office/drawing/2014/main" val="309506793"/>
                    </a:ext>
                  </a:extLst>
                </a:gridCol>
                <a:gridCol w="701083">
                  <a:extLst>
                    <a:ext uri="{9D8B030D-6E8A-4147-A177-3AD203B41FA5}">
                      <a16:colId xmlns:a16="http://schemas.microsoft.com/office/drawing/2014/main" val="242125209"/>
                    </a:ext>
                  </a:extLst>
                </a:gridCol>
                <a:gridCol w="701083">
                  <a:extLst>
                    <a:ext uri="{9D8B030D-6E8A-4147-A177-3AD203B41FA5}">
                      <a16:colId xmlns:a16="http://schemas.microsoft.com/office/drawing/2014/main" val="21748031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2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2"/>
                          </a:solidFill>
                        </a:rPr>
                        <a:t>2</a:t>
                      </a:r>
                      <a:endParaRPr 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2"/>
                          </a:solidFill>
                        </a:rPr>
                        <a:t>6</a:t>
                      </a:r>
                      <a:endParaRPr 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089776"/>
                  </a:ext>
                </a:extLst>
              </a:tr>
            </a:tbl>
          </a:graphicData>
        </a:graphic>
      </p:graphicFrame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1425844"/>
              </p:ext>
            </p:extLst>
          </p:nvPr>
        </p:nvGraphicFramePr>
        <p:xfrm>
          <a:off x="4073971" y="4037691"/>
          <a:ext cx="280433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083">
                  <a:extLst>
                    <a:ext uri="{9D8B030D-6E8A-4147-A177-3AD203B41FA5}">
                      <a16:colId xmlns:a16="http://schemas.microsoft.com/office/drawing/2014/main" val="3997814049"/>
                    </a:ext>
                  </a:extLst>
                </a:gridCol>
                <a:gridCol w="701083">
                  <a:extLst>
                    <a:ext uri="{9D8B030D-6E8A-4147-A177-3AD203B41FA5}">
                      <a16:colId xmlns:a16="http://schemas.microsoft.com/office/drawing/2014/main" val="309506793"/>
                    </a:ext>
                  </a:extLst>
                </a:gridCol>
                <a:gridCol w="701083">
                  <a:extLst>
                    <a:ext uri="{9D8B030D-6E8A-4147-A177-3AD203B41FA5}">
                      <a16:colId xmlns:a16="http://schemas.microsoft.com/office/drawing/2014/main" val="242125209"/>
                    </a:ext>
                  </a:extLst>
                </a:gridCol>
                <a:gridCol w="701083">
                  <a:extLst>
                    <a:ext uri="{9D8B030D-6E8A-4147-A177-3AD203B41FA5}">
                      <a16:colId xmlns:a16="http://schemas.microsoft.com/office/drawing/2014/main" val="21748031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2"/>
                          </a:solidFill>
                        </a:rPr>
                        <a:t>5</a:t>
                      </a:r>
                      <a:endParaRPr 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089776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>
            <a:stCxn id="31" idx="2"/>
            <a:endCxn id="41" idx="0"/>
          </p:cNvCxnSpPr>
          <p:nvPr/>
        </p:nvCxnSpPr>
        <p:spPr>
          <a:xfrm>
            <a:off x="2297596" y="3564618"/>
            <a:ext cx="0" cy="454114"/>
          </a:xfrm>
          <a:prstGeom prst="straightConnector1">
            <a:avLst/>
          </a:prstGeom>
          <a:ln w="25400">
            <a:solidFill>
              <a:schemeClr val="accent5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32" idx="2"/>
            <a:endCxn id="42" idx="0"/>
          </p:cNvCxnSpPr>
          <p:nvPr/>
        </p:nvCxnSpPr>
        <p:spPr>
          <a:xfrm>
            <a:off x="5476137" y="3564618"/>
            <a:ext cx="0" cy="473073"/>
          </a:xfrm>
          <a:prstGeom prst="straightConnector1">
            <a:avLst/>
          </a:prstGeom>
          <a:ln w="25400">
            <a:solidFill>
              <a:schemeClr val="accent5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314506" y="3403073"/>
            <a:ext cx="3118360" cy="830997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5"/>
                </a:solidFill>
              </a:rPr>
              <a:t>If we can </a:t>
            </a:r>
            <a:r>
              <a:rPr lang="en-US" sz="2400" b="1" dirty="0" smtClean="0">
                <a:solidFill>
                  <a:srgbClr val="7030A0"/>
                </a:solidFill>
              </a:rPr>
              <a:t>conquer</a:t>
            </a:r>
            <a:r>
              <a:rPr lang="en-US" sz="2400" b="1" dirty="0" smtClean="0">
                <a:solidFill>
                  <a:schemeClr val="accent5"/>
                </a:solidFill>
              </a:rPr>
              <a:t> each small problem…</a:t>
            </a:r>
            <a:endParaRPr lang="en-US" sz="2400" b="1" dirty="0">
              <a:solidFill>
                <a:schemeClr val="accent5"/>
              </a:solidFill>
            </a:endParaRPr>
          </a:p>
        </p:txBody>
      </p:sp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4961400"/>
              </p:ext>
            </p:extLst>
          </p:nvPr>
        </p:nvGraphicFramePr>
        <p:xfrm>
          <a:off x="1030326" y="4985955"/>
          <a:ext cx="560866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083">
                  <a:extLst>
                    <a:ext uri="{9D8B030D-6E8A-4147-A177-3AD203B41FA5}">
                      <a16:colId xmlns:a16="http://schemas.microsoft.com/office/drawing/2014/main" val="3997814049"/>
                    </a:ext>
                  </a:extLst>
                </a:gridCol>
                <a:gridCol w="701083">
                  <a:extLst>
                    <a:ext uri="{9D8B030D-6E8A-4147-A177-3AD203B41FA5}">
                      <a16:colId xmlns:a16="http://schemas.microsoft.com/office/drawing/2014/main" val="309506793"/>
                    </a:ext>
                  </a:extLst>
                </a:gridCol>
                <a:gridCol w="701083">
                  <a:extLst>
                    <a:ext uri="{9D8B030D-6E8A-4147-A177-3AD203B41FA5}">
                      <a16:colId xmlns:a16="http://schemas.microsoft.com/office/drawing/2014/main" val="242125209"/>
                    </a:ext>
                  </a:extLst>
                </a:gridCol>
                <a:gridCol w="701083">
                  <a:extLst>
                    <a:ext uri="{9D8B030D-6E8A-4147-A177-3AD203B41FA5}">
                      <a16:colId xmlns:a16="http://schemas.microsoft.com/office/drawing/2014/main" val="2174803116"/>
                    </a:ext>
                  </a:extLst>
                </a:gridCol>
                <a:gridCol w="701083">
                  <a:extLst>
                    <a:ext uri="{9D8B030D-6E8A-4147-A177-3AD203B41FA5}">
                      <a16:colId xmlns:a16="http://schemas.microsoft.com/office/drawing/2014/main" val="141237852"/>
                    </a:ext>
                  </a:extLst>
                </a:gridCol>
                <a:gridCol w="701083">
                  <a:extLst>
                    <a:ext uri="{9D8B030D-6E8A-4147-A177-3AD203B41FA5}">
                      <a16:colId xmlns:a16="http://schemas.microsoft.com/office/drawing/2014/main" val="1843386049"/>
                    </a:ext>
                  </a:extLst>
                </a:gridCol>
                <a:gridCol w="701083">
                  <a:extLst>
                    <a:ext uri="{9D8B030D-6E8A-4147-A177-3AD203B41FA5}">
                      <a16:colId xmlns:a16="http://schemas.microsoft.com/office/drawing/2014/main" val="2623900121"/>
                    </a:ext>
                  </a:extLst>
                </a:gridCol>
                <a:gridCol w="701083">
                  <a:extLst>
                    <a:ext uri="{9D8B030D-6E8A-4147-A177-3AD203B41FA5}">
                      <a16:colId xmlns:a16="http://schemas.microsoft.com/office/drawing/2014/main" val="12456594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2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2"/>
                          </a:solidFill>
                        </a:rPr>
                        <a:t>2</a:t>
                      </a:r>
                      <a:endParaRPr 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2"/>
                          </a:solidFill>
                        </a:rPr>
                        <a:t>5</a:t>
                      </a:r>
                      <a:endParaRPr 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2"/>
                          </a:solidFill>
                        </a:rPr>
                        <a:t>6</a:t>
                      </a:r>
                      <a:endParaRPr 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089776"/>
                  </a:ext>
                </a:extLst>
              </a:tr>
            </a:tbl>
          </a:graphicData>
        </a:graphic>
      </p:graphicFrame>
      <p:cxnSp>
        <p:nvCxnSpPr>
          <p:cNvPr id="23" name="Curved Connector 22"/>
          <p:cNvCxnSpPr>
            <a:stCxn id="41" idx="2"/>
            <a:endCxn id="44" idx="0"/>
          </p:cNvCxnSpPr>
          <p:nvPr/>
        </p:nvCxnSpPr>
        <p:spPr>
          <a:xfrm rot="16200000" flipH="1">
            <a:off x="2811116" y="3962412"/>
            <a:ext cx="510023" cy="1537062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5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46"/>
          <p:cNvCxnSpPr>
            <a:stCxn id="42" idx="2"/>
            <a:endCxn id="44" idx="0"/>
          </p:cNvCxnSpPr>
          <p:nvPr/>
        </p:nvCxnSpPr>
        <p:spPr>
          <a:xfrm rot="5400000">
            <a:off x="4409866" y="3919684"/>
            <a:ext cx="491064" cy="1641479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5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314506" y="4383558"/>
            <a:ext cx="3118360" cy="830997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5"/>
                </a:solidFill>
              </a:rPr>
              <a:t>If we can </a:t>
            </a:r>
            <a:r>
              <a:rPr lang="en-US" sz="2400" b="1" dirty="0" smtClean="0">
                <a:solidFill>
                  <a:srgbClr val="7030A0"/>
                </a:solidFill>
              </a:rPr>
              <a:t>combine</a:t>
            </a:r>
            <a:r>
              <a:rPr lang="en-US" sz="2400" b="1" dirty="0" smtClean="0">
                <a:solidFill>
                  <a:schemeClr val="accent5"/>
                </a:solidFill>
              </a:rPr>
              <a:t> the small solutions…</a:t>
            </a:r>
            <a:endParaRPr lang="en-US" sz="2400" b="1" dirty="0">
              <a:solidFill>
                <a:schemeClr val="accent5"/>
              </a:solidFill>
            </a:endParaRPr>
          </a:p>
        </p:txBody>
      </p:sp>
      <p:sp>
        <p:nvSpPr>
          <p:cNvPr id="52" name="Right Arrow 51"/>
          <p:cNvSpPr/>
          <p:nvPr/>
        </p:nvSpPr>
        <p:spPr>
          <a:xfrm rot="10800000">
            <a:off x="10727320" y="4529090"/>
            <a:ext cx="609600" cy="539932"/>
          </a:xfrm>
          <a:prstGeom prst="rightArrow">
            <a:avLst>
              <a:gd name="adj1" fmla="val 56452"/>
              <a:gd name="adj2" fmla="val 75806"/>
            </a:avLst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712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43" grpId="0" animBg="1"/>
      <p:bldP spid="5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149" y="430440"/>
            <a:ext cx="9799866" cy="753382"/>
          </a:xfrm>
        </p:spPr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“Combine” - Merge Two Sorted Sequences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8149" y="1863929"/>
            <a:ext cx="10515600" cy="2568734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Merging Problem:</a:t>
            </a:r>
          </a:p>
          <a:p>
            <a:pPr lvl="1"/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Given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: Two sorted sequences.</a:t>
            </a:r>
          </a:p>
          <a:p>
            <a:pPr lvl="1"/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Seek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: A merged and sorted sequence of the two input sequences.</a:t>
            </a:r>
          </a:p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The algorithm is straightforward. Let us take a look at an example.</a:t>
            </a:r>
          </a:p>
        </p:txBody>
      </p:sp>
    </p:spTree>
    <p:extLst>
      <p:ext uri="{BB962C8B-B14F-4D97-AF65-F5344CB8AC3E}">
        <p14:creationId xmlns:p14="http://schemas.microsoft.com/office/powerpoint/2010/main" val="2904507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149" y="430440"/>
            <a:ext cx="9799866" cy="753382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“Combine” - Merge </a:t>
            </a:r>
            <a:r>
              <a:rPr lang="en-US" b="1" dirty="0" smtClean="0">
                <a:solidFill>
                  <a:schemeClr val="tx2"/>
                </a:solidFill>
              </a:rPr>
              <a:t>Two Sorted Sequences</a:t>
            </a:r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0015524"/>
              </p:ext>
            </p:extLst>
          </p:nvPr>
        </p:nvGraphicFramePr>
        <p:xfrm>
          <a:off x="209009" y="1499773"/>
          <a:ext cx="280433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083">
                  <a:extLst>
                    <a:ext uri="{9D8B030D-6E8A-4147-A177-3AD203B41FA5}">
                      <a16:colId xmlns:a16="http://schemas.microsoft.com/office/drawing/2014/main" val="3997814049"/>
                    </a:ext>
                  </a:extLst>
                </a:gridCol>
                <a:gridCol w="701083">
                  <a:extLst>
                    <a:ext uri="{9D8B030D-6E8A-4147-A177-3AD203B41FA5}">
                      <a16:colId xmlns:a16="http://schemas.microsoft.com/office/drawing/2014/main" val="309506793"/>
                    </a:ext>
                  </a:extLst>
                </a:gridCol>
                <a:gridCol w="701083">
                  <a:extLst>
                    <a:ext uri="{9D8B030D-6E8A-4147-A177-3AD203B41FA5}">
                      <a16:colId xmlns:a16="http://schemas.microsoft.com/office/drawing/2014/main" val="242125209"/>
                    </a:ext>
                  </a:extLst>
                </a:gridCol>
                <a:gridCol w="701083">
                  <a:extLst>
                    <a:ext uri="{9D8B030D-6E8A-4147-A177-3AD203B41FA5}">
                      <a16:colId xmlns:a16="http://schemas.microsoft.com/office/drawing/2014/main" val="21748031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2"/>
                          </a:solidFill>
                        </a:rPr>
                        <a:t>2</a:t>
                      </a:r>
                      <a:endParaRPr 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2"/>
                          </a:solidFill>
                        </a:rPr>
                        <a:t>6</a:t>
                      </a:r>
                      <a:endParaRPr 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089776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903927"/>
              </p:ext>
            </p:extLst>
          </p:nvPr>
        </p:nvGraphicFramePr>
        <p:xfrm>
          <a:off x="3143710" y="1499773"/>
          <a:ext cx="280433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083">
                  <a:extLst>
                    <a:ext uri="{9D8B030D-6E8A-4147-A177-3AD203B41FA5}">
                      <a16:colId xmlns:a16="http://schemas.microsoft.com/office/drawing/2014/main" val="3997814049"/>
                    </a:ext>
                  </a:extLst>
                </a:gridCol>
                <a:gridCol w="701083">
                  <a:extLst>
                    <a:ext uri="{9D8B030D-6E8A-4147-A177-3AD203B41FA5}">
                      <a16:colId xmlns:a16="http://schemas.microsoft.com/office/drawing/2014/main" val="309506793"/>
                    </a:ext>
                  </a:extLst>
                </a:gridCol>
                <a:gridCol w="701083">
                  <a:extLst>
                    <a:ext uri="{9D8B030D-6E8A-4147-A177-3AD203B41FA5}">
                      <a16:colId xmlns:a16="http://schemas.microsoft.com/office/drawing/2014/main" val="242125209"/>
                    </a:ext>
                  </a:extLst>
                </a:gridCol>
                <a:gridCol w="701083">
                  <a:extLst>
                    <a:ext uri="{9D8B030D-6E8A-4147-A177-3AD203B41FA5}">
                      <a16:colId xmlns:a16="http://schemas.microsoft.com/office/drawing/2014/main" val="21748031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2"/>
                          </a:solidFill>
                        </a:rPr>
                        <a:t>5</a:t>
                      </a:r>
                      <a:endParaRPr 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089776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479659"/>
              </p:ext>
            </p:extLst>
          </p:nvPr>
        </p:nvGraphicFramePr>
        <p:xfrm>
          <a:off x="269972" y="2096621"/>
          <a:ext cx="560866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083">
                  <a:extLst>
                    <a:ext uri="{9D8B030D-6E8A-4147-A177-3AD203B41FA5}">
                      <a16:colId xmlns:a16="http://schemas.microsoft.com/office/drawing/2014/main" val="3997814049"/>
                    </a:ext>
                  </a:extLst>
                </a:gridCol>
                <a:gridCol w="701083">
                  <a:extLst>
                    <a:ext uri="{9D8B030D-6E8A-4147-A177-3AD203B41FA5}">
                      <a16:colId xmlns:a16="http://schemas.microsoft.com/office/drawing/2014/main" val="309506793"/>
                    </a:ext>
                  </a:extLst>
                </a:gridCol>
                <a:gridCol w="701083">
                  <a:extLst>
                    <a:ext uri="{9D8B030D-6E8A-4147-A177-3AD203B41FA5}">
                      <a16:colId xmlns:a16="http://schemas.microsoft.com/office/drawing/2014/main" val="242125209"/>
                    </a:ext>
                  </a:extLst>
                </a:gridCol>
                <a:gridCol w="701083">
                  <a:extLst>
                    <a:ext uri="{9D8B030D-6E8A-4147-A177-3AD203B41FA5}">
                      <a16:colId xmlns:a16="http://schemas.microsoft.com/office/drawing/2014/main" val="2174803116"/>
                    </a:ext>
                  </a:extLst>
                </a:gridCol>
                <a:gridCol w="701083">
                  <a:extLst>
                    <a:ext uri="{9D8B030D-6E8A-4147-A177-3AD203B41FA5}">
                      <a16:colId xmlns:a16="http://schemas.microsoft.com/office/drawing/2014/main" val="141237852"/>
                    </a:ext>
                  </a:extLst>
                </a:gridCol>
                <a:gridCol w="701083">
                  <a:extLst>
                    <a:ext uri="{9D8B030D-6E8A-4147-A177-3AD203B41FA5}">
                      <a16:colId xmlns:a16="http://schemas.microsoft.com/office/drawing/2014/main" val="1843386049"/>
                    </a:ext>
                  </a:extLst>
                </a:gridCol>
                <a:gridCol w="701083">
                  <a:extLst>
                    <a:ext uri="{9D8B030D-6E8A-4147-A177-3AD203B41FA5}">
                      <a16:colId xmlns:a16="http://schemas.microsoft.com/office/drawing/2014/main" val="2623900121"/>
                    </a:ext>
                  </a:extLst>
                </a:gridCol>
                <a:gridCol w="701083">
                  <a:extLst>
                    <a:ext uri="{9D8B030D-6E8A-4147-A177-3AD203B41FA5}">
                      <a16:colId xmlns:a16="http://schemas.microsoft.com/office/drawing/2014/main" val="12456594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2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89776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6077066"/>
              </p:ext>
            </p:extLst>
          </p:nvPr>
        </p:nvGraphicFramePr>
        <p:xfrm>
          <a:off x="209009" y="2900906"/>
          <a:ext cx="280433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083">
                  <a:extLst>
                    <a:ext uri="{9D8B030D-6E8A-4147-A177-3AD203B41FA5}">
                      <a16:colId xmlns:a16="http://schemas.microsoft.com/office/drawing/2014/main" val="3997814049"/>
                    </a:ext>
                  </a:extLst>
                </a:gridCol>
                <a:gridCol w="701083">
                  <a:extLst>
                    <a:ext uri="{9D8B030D-6E8A-4147-A177-3AD203B41FA5}">
                      <a16:colId xmlns:a16="http://schemas.microsoft.com/office/drawing/2014/main" val="309506793"/>
                    </a:ext>
                  </a:extLst>
                </a:gridCol>
                <a:gridCol w="701083">
                  <a:extLst>
                    <a:ext uri="{9D8B030D-6E8A-4147-A177-3AD203B41FA5}">
                      <a16:colId xmlns:a16="http://schemas.microsoft.com/office/drawing/2014/main" val="242125209"/>
                    </a:ext>
                  </a:extLst>
                </a:gridCol>
                <a:gridCol w="701083">
                  <a:extLst>
                    <a:ext uri="{9D8B030D-6E8A-4147-A177-3AD203B41FA5}">
                      <a16:colId xmlns:a16="http://schemas.microsoft.com/office/drawing/2014/main" val="21748031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1"/>
                          </a:solidFill>
                        </a:rPr>
                        <a:t>2</a:t>
                      </a:r>
                      <a:endParaRPr lang="en-US" sz="24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2"/>
                          </a:solidFill>
                        </a:rPr>
                        <a:t>6</a:t>
                      </a:r>
                      <a:endParaRPr 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089776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6988980"/>
              </p:ext>
            </p:extLst>
          </p:nvPr>
        </p:nvGraphicFramePr>
        <p:xfrm>
          <a:off x="3143710" y="2900906"/>
          <a:ext cx="280433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083">
                  <a:extLst>
                    <a:ext uri="{9D8B030D-6E8A-4147-A177-3AD203B41FA5}">
                      <a16:colId xmlns:a16="http://schemas.microsoft.com/office/drawing/2014/main" val="3997814049"/>
                    </a:ext>
                  </a:extLst>
                </a:gridCol>
                <a:gridCol w="701083">
                  <a:extLst>
                    <a:ext uri="{9D8B030D-6E8A-4147-A177-3AD203B41FA5}">
                      <a16:colId xmlns:a16="http://schemas.microsoft.com/office/drawing/2014/main" val="309506793"/>
                    </a:ext>
                  </a:extLst>
                </a:gridCol>
                <a:gridCol w="701083">
                  <a:extLst>
                    <a:ext uri="{9D8B030D-6E8A-4147-A177-3AD203B41FA5}">
                      <a16:colId xmlns:a16="http://schemas.microsoft.com/office/drawing/2014/main" val="242125209"/>
                    </a:ext>
                  </a:extLst>
                </a:gridCol>
                <a:gridCol w="701083">
                  <a:extLst>
                    <a:ext uri="{9D8B030D-6E8A-4147-A177-3AD203B41FA5}">
                      <a16:colId xmlns:a16="http://schemas.microsoft.com/office/drawing/2014/main" val="21748031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2"/>
                          </a:solidFill>
                        </a:rPr>
                        <a:t>5</a:t>
                      </a:r>
                      <a:endParaRPr 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089776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17765"/>
              </p:ext>
            </p:extLst>
          </p:nvPr>
        </p:nvGraphicFramePr>
        <p:xfrm>
          <a:off x="269972" y="3485933"/>
          <a:ext cx="560866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083">
                  <a:extLst>
                    <a:ext uri="{9D8B030D-6E8A-4147-A177-3AD203B41FA5}">
                      <a16:colId xmlns:a16="http://schemas.microsoft.com/office/drawing/2014/main" val="3997814049"/>
                    </a:ext>
                  </a:extLst>
                </a:gridCol>
                <a:gridCol w="701083">
                  <a:extLst>
                    <a:ext uri="{9D8B030D-6E8A-4147-A177-3AD203B41FA5}">
                      <a16:colId xmlns:a16="http://schemas.microsoft.com/office/drawing/2014/main" val="309506793"/>
                    </a:ext>
                  </a:extLst>
                </a:gridCol>
                <a:gridCol w="701083">
                  <a:extLst>
                    <a:ext uri="{9D8B030D-6E8A-4147-A177-3AD203B41FA5}">
                      <a16:colId xmlns:a16="http://schemas.microsoft.com/office/drawing/2014/main" val="242125209"/>
                    </a:ext>
                  </a:extLst>
                </a:gridCol>
                <a:gridCol w="701083">
                  <a:extLst>
                    <a:ext uri="{9D8B030D-6E8A-4147-A177-3AD203B41FA5}">
                      <a16:colId xmlns:a16="http://schemas.microsoft.com/office/drawing/2014/main" val="2174803116"/>
                    </a:ext>
                  </a:extLst>
                </a:gridCol>
                <a:gridCol w="701083">
                  <a:extLst>
                    <a:ext uri="{9D8B030D-6E8A-4147-A177-3AD203B41FA5}">
                      <a16:colId xmlns:a16="http://schemas.microsoft.com/office/drawing/2014/main" val="141237852"/>
                    </a:ext>
                  </a:extLst>
                </a:gridCol>
                <a:gridCol w="701083">
                  <a:extLst>
                    <a:ext uri="{9D8B030D-6E8A-4147-A177-3AD203B41FA5}">
                      <a16:colId xmlns:a16="http://schemas.microsoft.com/office/drawing/2014/main" val="1843386049"/>
                    </a:ext>
                  </a:extLst>
                </a:gridCol>
                <a:gridCol w="701083">
                  <a:extLst>
                    <a:ext uri="{9D8B030D-6E8A-4147-A177-3AD203B41FA5}">
                      <a16:colId xmlns:a16="http://schemas.microsoft.com/office/drawing/2014/main" val="2623900121"/>
                    </a:ext>
                  </a:extLst>
                </a:gridCol>
                <a:gridCol w="701083">
                  <a:extLst>
                    <a:ext uri="{9D8B030D-6E8A-4147-A177-3AD203B41FA5}">
                      <a16:colId xmlns:a16="http://schemas.microsoft.com/office/drawing/2014/main" val="12456594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2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89776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2268827"/>
              </p:ext>
            </p:extLst>
          </p:nvPr>
        </p:nvGraphicFramePr>
        <p:xfrm>
          <a:off x="209009" y="4264121"/>
          <a:ext cx="280433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083">
                  <a:extLst>
                    <a:ext uri="{9D8B030D-6E8A-4147-A177-3AD203B41FA5}">
                      <a16:colId xmlns:a16="http://schemas.microsoft.com/office/drawing/2014/main" val="3997814049"/>
                    </a:ext>
                  </a:extLst>
                </a:gridCol>
                <a:gridCol w="701083">
                  <a:extLst>
                    <a:ext uri="{9D8B030D-6E8A-4147-A177-3AD203B41FA5}">
                      <a16:colId xmlns:a16="http://schemas.microsoft.com/office/drawing/2014/main" val="309506793"/>
                    </a:ext>
                  </a:extLst>
                </a:gridCol>
                <a:gridCol w="701083">
                  <a:extLst>
                    <a:ext uri="{9D8B030D-6E8A-4147-A177-3AD203B41FA5}">
                      <a16:colId xmlns:a16="http://schemas.microsoft.com/office/drawing/2014/main" val="242125209"/>
                    </a:ext>
                  </a:extLst>
                </a:gridCol>
                <a:gridCol w="701083">
                  <a:extLst>
                    <a:ext uri="{9D8B030D-6E8A-4147-A177-3AD203B41FA5}">
                      <a16:colId xmlns:a16="http://schemas.microsoft.com/office/drawing/2014/main" val="21748031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1"/>
                          </a:solidFill>
                        </a:rPr>
                        <a:t>2</a:t>
                      </a:r>
                      <a:endParaRPr lang="en-US" sz="24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2"/>
                          </a:solidFill>
                        </a:rPr>
                        <a:t>6</a:t>
                      </a:r>
                      <a:endParaRPr 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089776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2274227"/>
              </p:ext>
            </p:extLst>
          </p:nvPr>
        </p:nvGraphicFramePr>
        <p:xfrm>
          <a:off x="3143710" y="4255979"/>
          <a:ext cx="280433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083">
                  <a:extLst>
                    <a:ext uri="{9D8B030D-6E8A-4147-A177-3AD203B41FA5}">
                      <a16:colId xmlns:a16="http://schemas.microsoft.com/office/drawing/2014/main" val="3997814049"/>
                    </a:ext>
                  </a:extLst>
                </a:gridCol>
                <a:gridCol w="701083">
                  <a:extLst>
                    <a:ext uri="{9D8B030D-6E8A-4147-A177-3AD203B41FA5}">
                      <a16:colId xmlns:a16="http://schemas.microsoft.com/office/drawing/2014/main" val="309506793"/>
                    </a:ext>
                  </a:extLst>
                </a:gridCol>
                <a:gridCol w="701083">
                  <a:extLst>
                    <a:ext uri="{9D8B030D-6E8A-4147-A177-3AD203B41FA5}">
                      <a16:colId xmlns:a16="http://schemas.microsoft.com/office/drawing/2014/main" val="242125209"/>
                    </a:ext>
                  </a:extLst>
                </a:gridCol>
                <a:gridCol w="701083">
                  <a:extLst>
                    <a:ext uri="{9D8B030D-6E8A-4147-A177-3AD203B41FA5}">
                      <a16:colId xmlns:a16="http://schemas.microsoft.com/office/drawing/2014/main" val="21748031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1"/>
                          </a:solidFill>
                        </a:rPr>
                        <a:t>3</a:t>
                      </a:r>
                      <a:endParaRPr lang="en-US" sz="24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2"/>
                          </a:solidFill>
                        </a:rPr>
                        <a:t>5</a:t>
                      </a:r>
                      <a:endParaRPr 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089776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6270449"/>
              </p:ext>
            </p:extLst>
          </p:nvPr>
        </p:nvGraphicFramePr>
        <p:xfrm>
          <a:off x="269972" y="4841006"/>
          <a:ext cx="560866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083">
                  <a:extLst>
                    <a:ext uri="{9D8B030D-6E8A-4147-A177-3AD203B41FA5}">
                      <a16:colId xmlns:a16="http://schemas.microsoft.com/office/drawing/2014/main" val="3997814049"/>
                    </a:ext>
                  </a:extLst>
                </a:gridCol>
                <a:gridCol w="701083">
                  <a:extLst>
                    <a:ext uri="{9D8B030D-6E8A-4147-A177-3AD203B41FA5}">
                      <a16:colId xmlns:a16="http://schemas.microsoft.com/office/drawing/2014/main" val="309506793"/>
                    </a:ext>
                  </a:extLst>
                </a:gridCol>
                <a:gridCol w="701083">
                  <a:extLst>
                    <a:ext uri="{9D8B030D-6E8A-4147-A177-3AD203B41FA5}">
                      <a16:colId xmlns:a16="http://schemas.microsoft.com/office/drawing/2014/main" val="242125209"/>
                    </a:ext>
                  </a:extLst>
                </a:gridCol>
                <a:gridCol w="701083">
                  <a:extLst>
                    <a:ext uri="{9D8B030D-6E8A-4147-A177-3AD203B41FA5}">
                      <a16:colId xmlns:a16="http://schemas.microsoft.com/office/drawing/2014/main" val="2174803116"/>
                    </a:ext>
                  </a:extLst>
                </a:gridCol>
                <a:gridCol w="701083">
                  <a:extLst>
                    <a:ext uri="{9D8B030D-6E8A-4147-A177-3AD203B41FA5}">
                      <a16:colId xmlns:a16="http://schemas.microsoft.com/office/drawing/2014/main" val="141237852"/>
                    </a:ext>
                  </a:extLst>
                </a:gridCol>
                <a:gridCol w="701083">
                  <a:extLst>
                    <a:ext uri="{9D8B030D-6E8A-4147-A177-3AD203B41FA5}">
                      <a16:colId xmlns:a16="http://schemas.microsoft.com/office/drawing/2014/main" val="1843386049"/>
                    </a:ext>
                  </a:extLst>
                </a:gridCol>
                <a:gridCol w="701083">
                  <a:extLst>
                    <a:ext uri="{9D8B030D-6E8A-4147-A177-3AD203B41FA5}">
                      <a16:colId xmlns:a16="http://schemas.microsoft.com/office/drawing/2014/main" val="2623900121"/>
                    </a:ext>
                  </a:extLst>
                </a:gridCol>
                <a:gridCol w="701083">
                  <a:extLst>
                    <a:ext uri="{9D8B030D-6E8A-4147-A177-3AD203B41FA5}">
                      <a16:colId xmlns:a16="http://schemas.microsoft.com/office/drawing/2014/main" val="12456594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2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2"/>
                          </a:solidFill>
                        </a:rPr>
                        <a:t>2</a:t>
                      </a:r>
                      <a:endParaRPr 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89776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4959887"/>
              </p:ext>
            </p:extLst>
          </p:nvPr>
        </p:nvGraphicFramePr>
        <p:xfrm>
          <a:off x="209009" y="5571599"/>
          <a:ext cx="280433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083">
                  <a:extLst>
                    <a:ext uri="{9D8B030D-6E8A-4147-A177-3AD203B41FA5}">
                      <a16:colId xmlns:a16="http://schemas.microsoft.com/office/drawing/2014/main" val="3997814049"/>
                    </a:ext>
                  </a:extLst>
                </a:gridCol>
                <a:gridCol w="701083">
                  <a:extLst>
                    <a:ext uri="{9D8B030D-6E8A-4147-A177-3AD203B41FA5}">
                      <a16:colId xmlns:a16="http://schemas.microsoft.com/office/drawing/2014/main" val="309506793"/>
                    </a:ext>
                  </a:extLst>
                </a:gridCol>
                <a:gridCol w="701083">
                  <a:extLst>
                    <a:ext uri="{9D8B030D-6E8A-4147-A177-3AD203B41FA5}">
                      <a16:colId xmlns:a16="http://schemas.microsoft.com/office/drawing/2014/main" val="242125209"/>
                    </a:ext>
                  </a:extLst>
                </a:gridCol>
                <a:gridCol w="701083">
                  <a:extLst>
                    <a:ext uri="{9D8B030D-6E8A-4147-A177-3AD203B41FA5}">
                      <a16:colId xmlns:a16="http://schemas.microsoft.com/office/drawing/2014/main" val="21748031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1"/>
                          </a:solidFill>
                        </a:rPr>
                        <a:t>4</a:t>
                      </a:r>
                      <a:endParaRPr lang="en-US" sz="24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2"/>
                          </a:solidFill>
                        </a:rPr>
                        <a:t>6</a:t>
                      </a:r>
                      <a:endParaRPr 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089776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247808"/>
              </p:ext>
            </p:extLst>
          </p:nvPr>
        </p:nvGraphicFramePr>
        <p:xfrm>
          <a:off x="3143710" y="5571599"/>
          <a:ext cx="280433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083">
                  <a:extLst>
                    <a:ext uri="{9D8B030D-6E8A-4147-A177-3AD203B41FA5}">
                      <a16:colId xmlns:a16="http://schemas.microsoft.com/office/drawing/2014/main" val="3997814049"/>
                    </a:ext>
                  </a:extLst>
                </a:gridCol>
                <a:gridCol w="701083">
                  <a:extLst>
                    <a:ext uri="{9D8B030D-6E8A-4147-A177-3AD203B41FA5}">
                      <a16:colId xmlns:a16="http://schemas.microsoft.com/office/drawing/2014/main" val="309506793"/>
                    </a:ext>
                  </a:extLst>
                </a:gridCol>
                <a:gridCol w="701083">
                  <a:extLst>
                    <a:ext uri="{9D8B030D-6E8A-4147-A177-3AD203B41FA5}">
                      <a16:colId xmlns:a16="http://schemas.microsoft.com/office/drawing/2014/main" val="242125209"/>
                    </a:ext>
                  </a:extLst>
                </a:gridCol>
                <a:gridCol w="701083">
                  <a:extLst>
                    <a:ext uri="{9D8B030D-6E8A-4147-A177-3AD203B41FA5}">
                      <a16:colId xmlns:a16="http://schemas.microsoft.com/office/drawing/2014/main" val="21748031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1"/>
                          </a:solidFill>
                        </a:rPr>
                        <a:t>3</a:t>
                      </a:r>
                      <a:endParaRPr lang="en-US" sz="24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2"/>
                          </a:solidFill>
                        </a:rPr>
                        <a:t>5</a:t>
                      </a:r>
                      <a:endParaRPr 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089776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666144"/>
              </p:ext>
            </p:extLst>
          </p:nvPr>
        </p:nvGraphicFramePr>
        <p:xfrm>
          <a:off x="269972" y="6147511"/>
          <a:ext cx="560866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083">
                  <a:extLst>
                    <a:ext uri="{9D8B030D-6E8A-4147-A177-3AD203B41FA5}">
                      <a16:colId xmlns:a16="http://schemas.microsoft.com/office/drawing/2014/main" val="3997814049"/>
                    </a:ext>
                  </a:extLst>
                </a:gridCol>
                <a:gridCol w="701083">
                  <a:extLst>
                    <a:ext uri="{9D8B030D-6E8A-4147-A177-3AD203B41FA5}">
                      <a16:colId xmlns:a16="http://schemas.microsoft.com/office/drawing/2014/main" val="309506793"/>
                    </a:ext>
                  </a:extLst>
                </a:gridCol>
                <a:gridCol w="701083">
                  <a:extLst>
                    <a:ext uri="{9D8B030D-6E8A-4147-A177-3AD203B41FA5}">
                      <a16:colId xmlns:a16="http://schemas.microsoft.com/office/drawing/2014/main" val="242125209"/>
                    </a:ext>
                  </a:extLst>
                </a:gridCol>
                <a:gridCol w="701083">
                  <a:extLst>
                    <a:ext uri="{9D8B030D-6E8A-4147-A177-3AD203B41FA5}">
                      <a16:colId xmlns:a16="http://schemas.microsoft.com/office/drawing/2014/main" val="2174803116"/>
                    </a:ext>
                  </a:extLst>
                </a:gridCol>
                <a:gridCol w="701083">
                  <a:extLst>
                    <a:ext uri="{9D8B030D-6E8A-4147-A177-3AD203B41FA5}">
                      <a16:colId xmlns:a16="http://schemas.microsoft.com/office/drawing/2014/main" val="141237852"/>
                    </a:ext>
                  </a:extLst>
                </a:gridCol>
                <a:gridCol w="701083">
                  <a:extLst>
                    <a:ext uri="{9D8B030D-6E8A-4147-A177-3AD203B41FA5}">
                      <a16:colId xmlns:a16="http://schemas.microsoft.com/office/drawing/2014/main" val="1843386049"/>
                    </a:ext>
                  </a:extLst>
                </a:gridCol>
                <a:gridCol w="701083">
                  <a:extLst>
                    <a:ext uri="{9D8B030D-6E8A-4147-A177-3AD203B41FA5}">
                      <a16:colId xmlns:a16="http://schemas.microsoft.com/office/drawing/2014/main" val="2623900121"/>
                    </a:ext>
                  </a:extLst>
                </a:gridCol>
                <a:gridCol w="701083">
                  <a:extLst>
                    <a:ext uri="{9D8B030D-6E8A-4147-A177-3AD203B41FA5}">
                      <a16:colId xmlns:a16="http://schemas.microsoft.com/office/drawing/2014/main" val="12456594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2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2"/>
                          </a:solidFill>
                        </a:rPr>
                        <a:t>2</a:t>
                      </a:r>
                      <a:endParaRPr 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89776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146251"/>
              </p:ext>
            </p:extLst>
          </p:nvPr>
        </p:nvGraphicFramePr>
        <p:xfrm>
          <a:off x="6264179" y="1499773"/>
          <a:ext cx="280433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083">
                  <a:extLst>
                    <a:ext uri="{9D8B030D-6E8A-4147-A177-3AD203B41FA5}">
                      <a16:colId xmlns:a16="http://schemas.microsoft.com/office/drawing/2014/main" val="3997814049"/>
                    </a:ext>
                  </a:extLst>
                </a:gridCol>
                <a:gridCol w="701083">
                  <a:extLst>
                    <a:ext uri="{9D8B030D-6E8A-4147-A177-3AD203B41FA5}">
                      <a16:colId xmlns:a16="http://schemas.microsoft.com/office/drawing/2014/main" val="309506793"/>
                    </a:ext>
                  </a:extLst>
                </a:gridCol>
                <a:gridCol w="701083">
                  <a:extLst>
                    <a:ext uri="{9D8B030D-6E8A-4147-A177-3AD203B41FA5}">
                      <a16:colId xmlns:a16="http://schemas.microsoft.com/office/drawing/2014/main" val="242125209"/>
                    </a:ext>
                  </a:extLst>
                </a:gridCol>
                <a:gridCol w="701083">
                  <a:extLst>
                    <a:ext uri="{9D8B030D-6E8A-4147-A177-3AD203B41FA5}">
                      <a16:colId xmlns:a16="http://schemas.microsoft.com/office/drawing/2014/main" val="21748031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1"/>
                          </a:solidFill>
                        </a:rPr>
                        <a:t>4</a:t>
                      </a:r>
                      <a:endParaRPr lang="en-US" sz="24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2"/>
                          </a:solidFill>
                        </a:rPr>
                        <a:t>6</a:t>
                      </a:r>
                      <a:endParaRPr 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089776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6238613"/>
              </p:ext>
            </p:extLst>
          </p:nvPr>
        </p:nvGraphicFramePr>
        <p:xfrm>
          <a:off x="9198880" y="1499773"/>
          <a:ext cx="280433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083">
                  <a:extLst>
                    <a:ext uri="{9D8B030D-6E8A-4147-A177-3AD203B41FA5}">
                      <a16:colId xmlns:a16="http://schemas.microsoft.com/office/drawing/2014/main" val="3997814049"/>
                    </a:ext>
                  </a:extLst>
                </a:gridCol>
                <a:gridCol w="701083">
                  <a:extLst>
                    <a:ext uri="{9D8B030D-6E8A-4147-A177-3AD203B41FA5}">
                      <a16:colId xmlns:a16="http://schemas.microsoft.com/office/drawing/2014/main" val="309506793"/>
                    </a:ext>
                  </a:extLst>
                </a:gridCol>
                <a:gridCol w="701083">
                  <a:extLst>
                    <a:ext uri="{9D8B030D-6E8A-4147-A177-3AD203B41FA5}">
                      <a16:colId xmlns:a16="http://schemas.microsoft.com/office/drawing/2014/main" val="242125209"/>
                    </a:ext>
                  </a:extLst>
                </a:gridCol>
                <a:gridCol w="701083">
                  <a:extLst>
                    <a:ext uri="{9D8B030D-6E8A-4147-A177-3AD203B41FA5}">
                      <a16:colId xmlns:a16="http://schemas.microsoft.com/office/drawing/2014/main" val="21748031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1"/>
                          </a:solidFill>
                        </a:rPr>
                        <a:t>5</a:t>
                      </a:r>
                      <a:endParaRPr lang="en-US" sz="24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089776"/>
                  </a:ext>
                </a:extLst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245364"/>
              </p:ext>
            </p:extLst>
          </p:nvPr>
        </p:nvGraphicFramePr>
        <p:xfrm>
          <a:off x="6359712" y="2093685"/>
          <a:ext cx="560866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083">
                  <a:extLst>
                    <a:ext uri="{9D8B030D-6E8A-4147-A177-3AD203B41FA5}">
                      <a16:colId xmlns:a16="http://schemas.microsoft.com/office/drawing/2014/main" val="3997814049"/>
                    </a:ext>
                  </a:extLst>
                </a:gridCol>
                <a:gridCol w="701083">
                  <a:extLst>
                    <a:ext uri="{9D8B030D-6E8A-4147-A177-3AD203B41FA5}">
                      <a16:colId xmlns:a16="http://schemas.microsoft.com/office/drawing/2014/main" val="309506793"/>
                    </a:ext>
                  </a:extLst>
                </a:gridCol>
                <a:gridCol w="701083">
                  <a:extLst>
                    <a:ext uri="{9D8B030D-6E8A-4147-A177-3AD203B41FA5}">
                      <a16:colId xmlns:a16="http://schemas.microsoft.com/office/drawing/2014/main" val="242125209"/>
                    </a:ext>
                  </a:extLst>
                </a:gridCol>
                <a:gridCol w="701083">
                  <a:extLst>
                    <a:ext uri="{9D8B030D-6E8A-4147-A177-3AD203B41FA5}">
                      <a16:colId xmlns:a16="http://schemas.microsoft.com/office/drawing/2014/main" val="2174803116"/>
                    </a:ext>
                  </a:extLst>
                </a:gridCol>
                <a:gridCol w="701083">
                  <a:extLst>
                    <a:ext uri="{9D8B030D-6E8A-4147-A177-3AD203B41FA5}">
                      <a16:colId xmlns:a16="http://schemas.microsoft.com/office/drawing/2014/main" val="141237852"/>
                    </a:ext>
                  </a:extLst>
                </a:gridCol>
                <a:gridCol w="701083">
                  <a:extLst>
                    <a:ext uri="{9D8B030D-6E8A-4147-A177-3AD203B41FA5}">
                      <a16:colId xmlns:a16="http://schemas.microsoft.com/office/drawing/2014/main" val="1843386049"/>
                    </a:ext>
                  </a:extLst>
                </a:gridCol>
                <a:gridCol w="701083">
                  <a:extLst>
                    <a:ext uri="{9D8B030D-6E8A-4147-A177-3AD203B41FA5}">
                      <a16:colId xmlns:a16="http://schemas.microsoft.com/office/drawing/2014/main" val="2623900121"/>
                    </a:ext>
                  </a:extLst>
                </a:gridCol>
                <a:gridCol w="701083">
                  <a:extLst>
                    <a:ext uri="{9D8B030D-6E8A-4147-A177-3AD203B41FA5}">
                      <a16:colId xmlns:a16="http://schemas.microsoft.com/office/drawing/2014/main" val="12456594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2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2"/>
                          </a:solidFill>
                        </a:rPr>
                        <a:t>2</a:t>
                      </a:r>
                      <a:endParaRPr 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89776"/>
                  </a:ext>
                </a:extLst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20131"/>
              </p:ext>
            </p:extLst>
          </p:nvPr>
        </p:nvGraphicFramePr>
        <p:xfrm>
          <a:off x="6264179" y="2900875"/>
          <a:ext cx="280433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083">
                  <a:extLst>
                    <a:ext uri="{9D8B030D-6E8A-4147-A177-3AD203B41FA5}">
                      <a16:colId xmlns:a16="http://schemas.microsoft.com/office/drawing/2014/main" val="3997814049"/>
                    </a:ext>
                  </a:extLst>
                </a:gridCol>
                <a:gridCol w="701083">
                  <a:extLst>
                    <a:ext uri="{9D8B030D-6E8A-4147-A177-3AD203B41FA5}">
                      <a16:colId xmlns:a16="http://schemas.microsoft.com/office/drawing/2014/main" val="309506793"/>
                    </a:ext>
                  </a:extLst>
                </a:gridCol>
                <a:gridCol w="701083">
                  <a:extLst>
                    <a:ext uri="{9D8B030D-6E8A-4147-A177-3AD203B41FA5}">
                      <a16:colId xmlns:a16="http://schemas.microsoft.com/office/drawing/2014/main" val="242125209"/>
                    </a:ext>
                  </a:extLst>
                </a:gridCol>
                <a:gridCol w="701083">
                  <a:extLst>
                    <a:ext uri="{9D8B030D-6E8A-4147-A177-3AD203B41FA5}">
                      <a16:colId xmlns:a16="http://schemas.microsoft.com/office/drawing/2014/main" val="21748031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1"/>
                          </a:solidFill>
                        </a:rPr>
                        <a:t>6</a:t>
                      </a:r>
                      <a:endParaRPr lang="en-US" sz="24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089776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5681549"/>
              </p:ext>
            </p:extLst>
          </p:nvPr>
        </p:nvGraphicFramePr>
        <p:xfrm>
          <a:off x="9198880" y="2900875"/>
          <a:ext cx="280433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083">
                  <a:extLst>
                    <a:ext uri="{9D8B030D-6E8A-4147-A177-3AD203B41FA5}">
                      <a16:colId xmlns:a16="http://schemas.microsoft.com/office/drawing/2014/main" val="3997814049"/>
                    </a:ext>
                  </a:extLst>
                </a:gridCol>
                <a:gridCol w="701083">
                  <a:extLst>
                    <a:ext uri="{9D8B030D-6E8A-4147-A177-3AD203B41FA5}">
                      <a16:colId xmlns:a16="http://schemas.microsoft.com/office/drawing/2014/main" val="309506793"/>
                    </a:ext>
                  </a:extLst>
                </a:gridCol>
                <a:gridCol w="701083">
                  <a:extLst>
                    <a:ext uri="{9D8B030D-6E8A-4147-A177-3AD203B41FA5}">
                      <a16:colId xmlns:a16="http://schemas.microsoft.com/office/drawing/2014/main" val="242125209"/>
                    </a:ext>
                  </a:extLst>
                </a:gridCol>
                <a:gridCol w="701083">
                  <a:extLst>
                    <a:ext uri="{9D8B030D-6E8A-4147-A177-3AD203B41FA5}">
                      <a16:colId xmlns:a16="http://schemas.microsoft.com/office/drawing/2014/main" val="21748031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1"/>
                          </a:solidFill>
                        </a:rPr>
                        <a:t>5</a:t>
                      </a:r>
                      <a:endParaRPr lang="en-US" sz="24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089776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62830"/>
              </p:ext>
            </p:extLst>
          </p:nvPr>
        </p:nvGraphicFramePr>
        <p:xfrm>
          <a:off x="6359712" y="3485933"/>
          <a:ext cx="560866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083">
                  <a:extLst>
                    <a:ext uri="{9D8B030D-6E8A-4147-A177-3AD203B41FA5}">
                      <a16:colId xmlns:a16="http://schemas.microsoft.com/office/drawing/2014/main" val="3997814049"/>
                    </a:ext>
                  </a:extLst>
                </a:gridCol>
                <a:gridCol w="701083">
                  <a:extLst>
                    <a:ext uri="{9D8B030D-6E8A-4147-A177-3AD203B41FA5}">
                      <a16:colId xmlns:a16="http://schemas.microsoft.com/office/drawing/2014/main" val="309506793"/>
                    </a:ext>
                  </a:extLst>
                </a:gridCol>
                <a:gridCol w="701083">
                  <a:extLst>
                    <a:ext uri="{9D8B030D-6E8A-4147-A177-3AD203B41FA5}">
                      <a16:colId xmlns:a16="http://schemas.microsoft.com/office/drawing/2014/main" val="242125209"/>
                    </a:ext>
                  </a:extLst>
                </a:gridCol>
                <a:gridCol w="701083">
                  <a:extLst>
                    <a:ext uri="{9D8B030D-6E8A-4147-A177-3AD203B41FA5}">
                      <a16:colId xmlns:a16="http://schemas.microsoft.com/office/drawing/2014/main" val="2174803116"/>
                    </a:ext>
                  </a:extLst>
                </a:gridCol>
                <a:gridCol w="701083">
                  <a:extLst>
                    <a:ext uri="{9D8B030D-6E8A-4147-A177-3AD203B41FA5}">
                      <a16:colId xmlns:a16="http://schemas.microsoft.com/office/drawing/2014/main" val="141237852"/>
                    </a:ext>
                  </a:extLst>
                </a:gridCol>
                <a:gridCol w="701083">
                  <a:extLst>
                    <a:ext uri="{9D8B030D-6E8A-4147-A177-3AD203B41FA5}">
                      <a16:colId xmlns:a16="http://schemas.microsoft.com/office/drawing/2014/main" val="1843386049"/>
                    </a:ext>
                  </a:extLst>
                </a:gridCol>
                <a:gridCol w="701083">
                  <a:extLst>
                    <a:ext uri="{9D8B030D-6E8A-4147-A177-3AD203B41FA5}">
                      <a16:colId xmlns:a16="http://schemas.microsoft.com/office/drawing/2014/main" val="2623900121"/>
                    </a:ext>
                  </a:extLst>
                </a:gridCol>
                <a:gridCol w="701083">
                  <a:extLst>
                    <a:ext uri="{9D8B030D-6E8A-4147-A177-3AD203B41FA5}">
                      <a16:colId xmlns:a16="http://schemas.microsoft.com/office/drawing/2014/main" val="12456594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2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2"/>
                          </a:solidFill>
                        </a:rPr>
                        <a:t>2</a:t>
                      </a:r>
                      <a:endParaRPr 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2"/>
                          </a:solidFill>
                        </a:rPr>
                        <a:t>5</a:t>
                      </a:r>
                      <a:endParaRPr 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89776"/>
                  </a:ext>
                </a:extLst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0222156"/>
              </p:ext>
            </p:extLst>
          </p:nvPr>
        </p:nvGraphicFramePr>
        <p:xfrm>
          <a:off x="6238052" y="4255979"/>
          <a:ext cx="280433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083">
                  <a:extLst>
                    <a:ext uri="{9D8B030D-6E8A-4147-A177-3AD203B41FA5}">
                      <a16:colId xmlns:a16="http://schemas.microsoft.com/office/drawing/2014/main" val="3997814049"/>
                    </a:ext>
                  </a:extLst>
                </a:gridCol>
                <a:gridCol w="701083">
                  <a:extLst>
                    <a:ext uri="{9D8B030D-6E8A-4147-A177-3AD203B41FA5}">
                      <a16:colId xmlns:a16="http://schemas.microsoft.com/office/drawing/2014/main" val="309506793"/>
                    </a:ext>
                  </a:extLst>
                </a:gridCol>
                <a:gridCol w="701083">
                  <a:extLst>
                    <a:ext uri="{9D8B030D-6E8A-4147-A177-3AD203B41FA5}">
                      <a16:colId xmlns:a16="http://schemas.microsoft.com/office/drawing/2014/main" val="242125209"/>
                    </a:ext>
                  </a:extLst>
                </a:gridCol>
                <a:gridCol w="701083">
                  <a:extLst>
                    <a:ext uri="{9D8B030D-6E8A-4147-A177-3AD203B41FA5}">
                      <a16:colId xmlns:a16="http://schemas.microsoft.com/office/drawing/2014/main" val="21748031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1"/>
                          </a:solidFill>
                        </a:rPr>
                        <a:t>6</a:t>
                      </a:r>
                      <a:endParaRPr lang="en-US" sz="24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089776"/>
                  </a:ext>
                </a:extLst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976430"/>
              </p:ext>
            </p:extLst>
          </p:nvPr>
        </p:nvGraphicFramePr>
        <p:xfrm>
          <a:off x="9172753" y="4255979"/>
          <a:ext cx="280433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083">
                  <a:extLst>
                    <a:ext uri="{9D8B030D-6E8A-4147-A177-3AD203B41FA5}">
                      <a16:colId xmlns:a16="http://schemas.microsoft.com/office/drawing/2014/main" val="3997814049"/>
                    </a:ext>
                  </a:extLst>
                </a:gridCol>
                <a:gridCol w="701083">
                  <a:extLst>
                    <a:ext uri="{9D8B030D-6E8A-4147-A177-3AD203B41FA5}">
                      <a16:colId xmlns:a16="http://schemas.microsoft.com/office/drawing/2014/main" val="309506793"/>
                    </a:ext>
                  </a:extLst>
                </a:gridCol>
                <a:gridCol w="701083">
                  <a:extLst>
                    <a:ext uri="{9D8B030D-6E8A-4147-A177-3AD203B41FA5}">
                      <a16:colId xmlns:a16="http://schemas.microsoft.com/office/drawing/2014/main" val="242125209"/>
                    </a:ext>
                  </a:extLst>
                </a:gridCol>
                <a:gridCol w="701083">
                  <a:extLst>
                    <a:ext uri="{9D8B030D-6E8A-4147-A177-3AD203B41FA5}">
                      <a16:colId xmlns:a16="http://schemas.microsoft.com/office/drawing/2014/main" val="21748031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1"/>
                          </a:solidFill>
                        </a:rPr>
                        <a:t>7</a:t>
                      </a:r>
                      <a:endParaRPr lang="en-US" sz="24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089776"/>
                  </a:ext>
                </a:extLst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087887"/>
              </p:ext>
            </p:extLst>
          </p:nvPr>
        </p:nvGraphicFramePr>
        <p:xfrm>
          <a:off x="6333585" y="4830932"/>
          <a:ext cx="560866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083">
                  <a:extLst>
                    <a:ext uri="{9D8B030D-6E8A-4147-A177-3AD203B41FA5}">
                      <a16:colId xmlns:a16="http://schemas.microsoft.com/office/drawing/2014/main" val="3997814049"/>
                    </a:ext>
                  </a:extLst>
                </a:gridCol>
                <a:gridCol w="701083">
                  <a:extLst>
                    <a:ext uri="{9D8B030D-6E8A-4147-A177-3AD203B41FA5}">
                      <a16:colId xmlns:a16="http://schemas.microsoft.com/office/drawing/2014/main" val="309506793"/>
                    </a:ext>
                  </a:extLst>
                </a:gridCol>
                <a:gridCol w="701083">
                  <a:extLst>
                    <a:ext uri="{9D8B030D-6E8A-4147-A177-3AD203B41FA5}">
                      <a16:colId xmlns:a16="http://schemas.microsoft.com/office/drawing/2014/main" val="242125209"/>
                    </a:ext>
                  </a:extLst>
                </a:gridCol>
                <a:gridCol w="701083">
                  <a:extLst>
                    <a:ext uri="{9D8B030D-6E8A-4147-A177-3AD203B41FA5}">
                      <a16:colId xmlns:a16="http://schemas.microsoft.com/office/drawing/2014/main" val="2174803116"/>
                    </a:ext>
                  </a:extLst>
                </a:gridCol>
                <a:gridCol w="701083">
                  <a:extLst>
                    <a:ext uri="{9D8B030D-6E8A-4147-A177-3AD203B41FA5}">
                      <a16:colId xmlns:a16="http://schemas.microsoft.com/office/drawing/2014/main" val="141237852"/>
                    </a:ext>
                  </a:extLst>
                </a:gridCol>
                <a:gridCol w="701083">
                  <a:extLst>
                    <a:ext uri="{9D8B030D-6E8A-4147-A177-3AD203B41FA5}">
                      <a16:colId xmlns:a16="http://schemas.microsoft.com/office/drawing/2014/main" val="1843386049"/>
                    </a:ext>
                  </a:extLst>
                </a:gridCol>
                <a:gridCol w="701083">
                  <a:extLst>
                    <a:ext uri="{9D8B030D-6E8A-4147-A177-3AD203B41FA5}">
                      <a16:colId xmlns:a16="http://schemas.microsoft.com/office/drawing/2014/main" val="2623900121"/>
                    </a:ext>
                  </a:extLst>
                </a:gridCol>
                <a:gridCol w="701083">
                  <a:extLst>
                    <a:ext uri="{9D8B030D-6E8A-4147-A177-3AD203B41FA5}">
                      <a16:colId xmlns:a16="http://schemas.microsoft.com/office/drawing/2014/main" val="12456594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2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2"/>
                          </a:solidFill>
                        </a:rPr>
                        <a:t>2</a:t>
                      </a:r>
                      <a:endParaRPr 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2"/>
                          </a:solidFill>
                        </a:rPr>
                        <a:t>5</a:t>
                      </a:r>
                      <a:endParaRPr 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2"/>
                          </a:solidFill>
                        </a:rPr>
                        <a:t>6</a:t>
                      </a:r>
                      <a:endParaRPr 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0897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7151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149" y="430440"/>
            <a:ext cx="9799866" cy="753382"/>
          </a:xfrm>
        </p:spPr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Homework #2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149" y="2064862"/>
            <a:ext cx="10515600" cy="379600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Implement this merging algorithm, 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MERGE(X, Y)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, where X is a sorted sequence, and Y is another sorted sequence.</a:t>
            </a:r>
          </a:p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What is the time complexity of this merging algorithm?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0355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149" y="430440"/>
            <a:ext cx="9799866" cy="753382"/>
          </a:xfrm>
        </p:spPr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Divide &amp; Conquer - Intuition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8149" y="1341416"/>
            <a:ext cx="10515600" cy="556418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How could </a:t>
            </a:r>
            <a:r>
              <a:rPr lang="en-US" b="1" dirty="0" smtClean="0">
                <a:solidFill>
                  <a:schemeClr val="accent5"/>
                </a:solidFill>
              </a:rPr>
              <a:t>“divide &amp; conquer”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be applied in sorting? </a:t>
            </a: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1784971"/>
              </p:ext>
            </p:extLst>
          </p:nvPr>
        </p:nvGraphicFramePr>
        <p:xfrm>
          <a:off x="1030333" y="2142309"/>
          <a:ext cx="560866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083">
                  <a:extLst>
                    <a:ext uri="{9D8B030D-6E8A-4147-A177-3AD203B41FA5}">
                      <a16:colId xmlns:a16="http://schemas.microsoft.com/office/drawing/2014/main" val="3997814049"/>
                    </a:ext>
                  </a:extLst>
                </a:gridCol>
                <a:gridCol w="701083">
                  <a:extLst>
                    <a:ext uri="{9D8B030D-6E8A-4147-A177-3AD203B41FA5}">
                      <a16:colId xmlns:a16="http://schemas.microsoft.com/office/drawing/2014/main" val="309506793"/>
                    </a:ext>
                  </a:extLst>
                </a:gridCol>
                <a:gridCol w="701083">
                  <a:extLst>
                    <a:ext uri="{9D8B030D-6E8A-4147-A177-3AD203B41FA5}">
                      <a16:colId xmlns:a16="http://schemas.microsoft.com/office/drawing/2014/main" val="242125209"/>
                    </a:ext>
                  </a:extLst>
                </a:gridCol>
                <a:gridCol w="701083">
                  <a:extLst>
                    <a:ext uri="{9D8B030D-6E8A-4147-A177-3AD203B41FA5}">
                      <a16:colId xmlns:a16="http://schemas.microsoft.com/office/drawing/2014/main" val="2174803116"/>
                    </a:ext>
                  </a:extLst>
                </a:gridCol>
                <a:gridCol w="701083">
                  <a:extLst>
                    <a:ext uri="{9D8B030D-6E8A-4147-A177-3AD203B41FA5}">
                      <a16:colId xmlns:a16="http://schemas.microsoft.com/office/drawing/2014/main" val="141237852"/>
                    </a:ext>
                  </a:extLst>
                </a:gridCol>
                <a:gridCol w="701083">
                  <a:extLst>
                    <a:ext uri="{9D8B030D-6E8A-4147-A177-3AD203B41FA5}">
                      <a16:colId xmlns:a16="http://schemas.microsoft.com/office/drawing/2014/main" val="1843386049"/>
                    </a:ext>
                  </a:extLst>
                </a:gridCol>
                <a:gridCol w="701083">
                  <a:extLst>
                    <a:ext uri="{9D8B030D-6E8A-4147-A177-3AD203B41FA5}">
                      <a16:colId xmlns:a16="http://schemas.microsoft.com/office/drawing/2014/main" val="2623900121"/>
                    </a:ext>
                  </a:extLst>
                </a:gridCol>
                <a:gridCol w="701083">
                  <a:extLst>
                    <a:ext uri="{9D8B030D-6E8A-4147-A177-3AD203B41FA5}">
                      <a16:colId xmlns:a16="http://schemas.microsoft.com/office/drawing/2014/main" val="12456594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6"/>
                          </a:solidFill>
                        </a:rPr>
                        <a:t>6</a:t>
                      </a:r>
                      <a:endParaRPr lang="en-US" sz="2400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6"/>
                          </a:solidFill>
                        </a:rPr>
                        <a:t>2</a:t>
                      </a:r>
                      <a:endParaRPr lang="en-US" sz="2400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6"/>
                          </a:solidFill>
                        </a:rPr>
                        <a:t>4</a:t>
                      </a:r>
                      <a:endParaRPr lang="en-US" sz="2400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6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6"/>
                          </a:solidFill>
                        </a:rPr>
                        <a:t>5</a:t>
                      </a:r>
                      <a:endParaRPr lang="en-US" sz="2400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en-US" sz="2400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6"/>
                          </a:solidFill>
                        </a:rPr>
                        <a:t>7</a:t>
                      </a:r>
                      <a:endParaRPr lang="en-US" sz="2400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6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089776"/>
                  </a:ext>
                </a:extLst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0416342"/>
              </p:ext>
            </p:extLst>
          </p:nvPr>
        </p:nvGraphicFramePr>
        <p:xfrm>
          <a:off x="895437" y="3107418"/>
          <a:ext cx="280433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083">
                  <a:extLst>
                    <a:ext uri="{9D8B030D-6E8A-4147-A177-3AD203B41FA5}">
                      <a16:colId xmlns:a16="http://schemas.microsoft.com/office/drawing/2014/main" val="3997814049"/>
                    </a:ext>
                  </a:extLst>
                </a:gridCol>
                <a:gridCol w="701083">
                  <a:extLst>
                    <a:ext uri="{9D8B030D-6E8A-4147-A177-3AD203B41FA5}">
                      <a16:colId xmlns:a16="http://schemas.microsoft.com/office/drawing/2014/main" val="309506793"/>
                    </a:ext>
                  </a:extLst>
                </a:gridCol>
                <a:gridCol w="701083">
                  <a:extLst>
                    <a:ext uri="{9D8B030D-6E8A-4147-A177-3AD203B41FA5}">
                      <a16:colId xmlns:a16="http://schemas.microsoft.com/office/drawing/2014/main" val="242125209"/>
                    </a:ext>
                  </a:extLst>
                </a:gridCol>
                <a:gridCol w="701083">
                  <a:extLst>
                    <a:ext uri="{9D8B030D-6E8A-4147-A177-3AD203B41FA5}">
                      <a16:colId xmlns:a16="http://schemas.microsoft.com/office/drawing/2014/main" val="21748031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en-US" sz="2400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sz="2400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US" sz="2400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089776"/>
                  </a:ext>
                </a:extLst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046187"/>
              </p:ext>
            </p:extLst>
          </p:nvPr>
        </p:nvGraphicFramePr>
        <p:xfrm>
          <a:off x="4073978" y="3107418"/>
          <a:ext cx="280433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083">
                  <a:extLst>
                    <a:ext uri="{9D8B030D-6E8A-4147-A177-3AD203B41FA5}">
                      <a16:colId xmlns:a16="http://schemas.microsoft.com/office/drawing/2014/main" val="3997814049"/>
                    </a:ext>
                  </a:extLst>
                </a:gridCol>
                <a:gridCol w="701083">
                  <a:extLst>
                    <a:ext uri="{9D8B030D-6E8A-4147-A177-3AD203B41FA5}">
                      <a16:colId xmlns:a16="http://schemas.microsoft.com/office/drawing/2014/main" val="309506793"/>
                    </a:ext>
                  </a:extLst>
                </a:gridCol>
                <a:gridCol w="701083">
                  <a:extLst>
                    <a:ext uri="{9D8B030D-6E8A-4147-A177-3AD203B41FA5}">
                      <a16:colId xmlns:a16="http://schemas.microsoft.com/office/drawing/2014/main" val="242125209"/>
                    </a:ext>
                  </a:extLst>
                </a:gridCol>
                <a:gridCol w="701083">
                  <a:extLst>
                    <a:ext uri="{9D8B030D-6E8A-4147-A177-3AD203B41FA5}">
                      <a16:colId xmlns:a16="http://schemas.microsoft.com/office/drawing/2014/main" val="21748031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n-US" sz="2400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en-US" sz="2400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en-US" sz="2400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089776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8348457" y="2622630"/>
            <a:ext cx="1050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7030A0"/>
                </a:solidFill>
              </a:rPr>
              <a:t>Divide</a:t>
            </a:r>
            <a:endParaRPr lang="en-US" sz="2400" b="1" dirty="0">
              <a:solidFill>
                <a:srgbClr val="7030A0"/>
              </a:solidFill>
            </a:endParaRPr>
          </a:p>
        </p:txBody>
      </p:sp>
      <p:cxnSp>
        <p:nvCxnSpPr>
          <p:cNvPr id="35" name="Curved Connector 34"/>
          <p:cNvCxnSpPr>
            <a:stCxn id="30" idx="2"/>
            <a:endCxn id="31" idx="0"/>
          </p:cNvCxnSpPr>
          <p:nvPr/>
        </p:nvCxnSpPr>
        <p:spPr>
          <a:xfrm rot="5400000">
            <a:off x="2812180" y="2084932"/>
            <a:ext cx="507909" cy="1537062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5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stCxn id="30" idx="2"/>
            <a:endCxn id="32" idx="0"/>
          </p:cNvCxnSpPr>
          <p:nvPr/>
        </p:nvCxnSpPr>
        <p:spPr>
          <a:xfrm rot="16200000" flipH="1">
            <a:off x="4401450" y="2032723"/>
            <a:ext cx="507909" cy="1641479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5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0322733"/>
              </p:ext>
            </p:extLst>
          </p:nvPr>
        </p:nvGraphicFramePr>
        <p:xfrm>
          <a:off x="895437" y="4018732"/>
          <a:ext cx="280433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083">
                  <a:extLst>
                    <a:ext uri="{9D8B030D-6E8A-4147-A177-3AD203B41FA5}">
                      <a16:colId xmlns:a16="http://schemas.microsoft.com/office/drawing/2014/main" val="3997814049"/>
                    </a:ext>
                  </a:extLst>
                </a:gridCol>
                <a:gridCol w="701083">
                  <a:extLst>
                    <a:ext uri="{9D8B030D-6E8A-4147-A177-3AD203B41FA5}">
                      <a16:colId xmlns:a16="http://schemas.microsoft.com/office/drawing/2014/main" val="309506793"/>
                    </a:ext>
                  </a:extLst>
                </a:gridCol>
                <a:gridCol w="701083">
                  <a:extLst>
                    <a:ext uri="{9D8B030D-6E8A-4147-A177-3AD203B41FA5}">
                      <a16:colId xmlns:a16="http://schemas.microsoft.com/office/drawing/2014/main" val="242125209"/>
                    </a:ext>
                  </a:extLst>
                </a:gridCol>
                <a:gridCol w="701083">
                  <a:extLst>
                    <a:ext uri="{9D8B030D-6E8A-4147-A177-3AD203B41FA5}">
                      <a16:colId xmlns:a16="http://schemas.microsoft.com/office/drawing/2014/main" val="21748031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2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2"/>
                          </a:solidFill>
                        </a:rPr>
                        <a:t>2</a:t>
                      </a:r>
                      <a:endParaRPr 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2"/>
                          </a:solidFill>
                        </a:rPr>
                        <a:t>6</a:t>
                      </a:r>
                      <a:endParaRPr 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089776"/>
                  </a:ext>
                </a:extLst>
              </a:tr>
            </a:tbl>
          </a:graphicData>
        </a:graphic>
      </p:graphicFrame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3356794"/>
              </p:ext>
            </p:extLst>
          </p:nvPr>
        </p:nvGraphicFramePr>
        <p:xfrm>
          <a:off x="4073978" y="4037691"/>
          <a:ext cx="280433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083">
                  <a:extLst>
                    <a:ext uri="{9D8B030D-6E8A-4147-A177-3AD203B41FA5}">
                      <a16:colId xmlns:a16="http://schemas.microsoft.com/office/drawing/2014/main" val="3997814049"/>
                    </a:ext>
                  </a:extLst>
                </a:gridCol>
                <a:gridCol w="701083">
                  <a:extLst>
                    <a:ext uri="{9D8B030D-6E8A-4147-A177-3AD203B41FA5}">
                      <a16:colId xmlns:a16="http://schemas.microsoft.com/office/drawing/2014/main" val="309506793"/>
                    </a:ext>
                  </a:extLst>
                </a:gridCol>
                <a:gridCol w="701083">
                  <a:extLst>
                    <a:ext uri="{9D8B030D-6E8A-4147-A177-3AD203B41FA5}">
                      <a16:colId xmlns:a16="http://schemas.microsoft.com/office/drawing/2014/main" val="242125209"/>
                    </a:ext>
                  </a:extLst>
                </a:gridCol>
                <a:gridCol w="701083">
                  <a:extLst>
                    <a:ext uri="{9D8B030D-6E8A-4147-A177-3AD203B41FA5}">
                      <a16:colId xmlns:a16="http://schemas.microsoft.com/office/drawing/2014/main" val="21748031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2"/>
                          </a:solidFill>
                        </a:rPr>
                        <a:t>5</a:t>
                      </a:r>
                      <a:endParaRPr 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089776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>
            <a:stCxn id="31" idx="2"/>
            <a:endCxn id="41" idx="0"/>
          </p:cNvCxnSpPr>
          <p:nvPr/>
        </p:nvCxnSpPr>
        <p:spPr>
          <a:xfrm>
            <a:off x="2297603" y="3564618"/>
            <a:ext cx="0" cy="454114"/>
          </a:xfrm>
          <a:prstGeom prst="straightConnector1">
            <a:avLst/>
          </a:prstGeom>
          <a:ln w="25400">
            <a:solidFill>
              <a:schemeClr val="accent5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32" idx="2"/>
            <a:endCxn id="42" idx="0"/>
          </p:cNvCxnSpPr>
          <p:nvPr/>
        </p:nvCxnSpPr>
        <p:spPr>
          <a:xfrm>
            <a:off x="5476144" y="3564618"/>
            <a:ext cx="0" cy="473073"/>
          </a:xfrm>
          <a:prstGeom prst="straightConnector1">
            <a:avLst/>
          </a:prstGeom>
          <a:ln w="25400">
            <a:solidFill>
              <a:schemeClr val="accent5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314513" y="3403073"/>
            <a:ext cx="3118360" cy="830997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5"/>
                </a:solidFill>
              </a:rPr>
              <a:t>If we can </a:t>
            </a:r>
            <a:r>
              <a:rPr lang="en-US" sz="2400" b="1" dirty="0" smtClean="0">
                <a:solidFill>
                  <a:srgbClr val="7030A0"/>
                </a:solidFill>
              </a:rPr>
              <a:t>conquer</a:t>
            </a:r>
            <a:r>
              <a:rPr lang="en-US" sz="2400" b="1" dirty="0" smtClean="0">
                <a:solidFill>
                  <a:schemeClr val="accent5"/>
                </a:solidFill>
              </a:rPr>
              <a:t> each small problem…</a:t>
            </a:r>
            <a:endParaRPr lang="en-US" sz="2400" b="1" dirty="0">
              <a:solidFill>
                <a:schemeClr val="accent5"/>
              </a:solidFill>
            </a:endParaRPr>
          </a:p>
        </p:txBody>
      </p:sp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197517"/>
              </p:ext>
            </p:extLst>
          </p:nvPr>
        </p:nvGraphicFramePr>
        <p:xfrm>
          <a:off x="1030333" y="4985955"/>
          <a:ext cx="560866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083">
                  <a:extLst>
                    <a:ext uri="{9D8B030D-6E8A-4147-A177-3AD203B41FA5}">
                      <a16:colId xmlns:a16="http://schemas.microsoft.com/office/drawing/2014/main" val="3997814049"/>
                    </a:ext>
                  </a:extLst>
                </a:gridCol>
                <a:gridCol w="701083">
                  <a:extLst>
                    <a:ext uri="{9D8B030D-6E8A-4147-A177-3AD203B41FA5}">
                      <a16:colId xmlns:a16="http://schemas.microsoft.com/office/drawing/2014/main" val="309506793"/>
                    </a:ext>
                  </a:extLst>
                </a:gridCol>
                <a:gridCol w="701083">
                  <a:extLst>
                    <a:ext uri="{9D8B030D-6E8A-4147-A177-3AD203B41FA5}">
                      <a16:colId xmlns:a16="http://schemas.microsoft.com/office/drawing/2014/main" val="242125209"/>
                    </a:ext>
                  </a:extLst>
                </a:gridCol>
                <a:gridCol w="701083">
                  <a:extLst>
                    <a:ext uri="{9D8B030D-6E8A-4147-A177-3AD203B41FA5}">
                      <a16:colId xmlns:a16="http://schemas.microsoft.com/office/drawing/2014/main" val="2174803116"/>
                    </a:ext>
                  </a:extLst>
                </a:gridCol>
                <a:gridCol w="701083">
                  <a:extLst>
                    <a:ext uri="{9D8B030D-6E8A-4147-A177-3AD203B41FA5}">
                      <a16:colId xmlns:a16="http://schemas.microsoft.com/office/drawing/2014/main" val="141237852"/>
                    </a:ext>
                  </a:extLst>
                </a:gridCol>
                <a:gridCol w="701083">
                  <a:extLst>
                    <a:ext uri="{9D8B030D-6E8A-4147-A177-3AD203B41FA5}">
                      <a16:colId xmlns:a16="http://schemas.microsoft.com/office/drawing/2014/main" val="1843386049"/>
                    </a:ext>
                  </a:extLst>
                </a:gridCol>
                <a:gridCol w="701083">
                  <a:extLst>
                    <a:ext uri="{9D8B030D-6E8A-4147-A177-3AD203B41FA5}">
                      <a16:colId xmlns:a16="http://schemas.microsoft.com/office/drawing/2014/main" val="2623900121"/>
                    </a:ext>
                  </a:extLst>
                </a:gridCol>
                <a:gridCol w="701083">
                  <a:extLst>
                    <a:ext uri="{9D8B030D-6E8A-4147-A177-3AD203B41FA5}">
                      <a16:colId xmlns:a16="http://schemas.microsoft.com/office/drawing/2014/main" val="12456594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2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2"/>
                          </a:solidFill>
                        </a:rPr>
                        <a:t>2</a:t>
                      </a:r>
                      <a:endParaRPr 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2"/>
                          </a:solidFill>
                        </a:rPr>
                        <a:t>5</a:t>
                      </a:r>
                      <a:endParaRPr 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2"/>
                          </a:solidFill>
                        </a:rPr>
                        <a:t>6</a:t>
                      </a:r>
                      <a:endParaRPr 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089776"/>
                  </a:ext>
                </a:extLst>
              </a:tr>
            </a:tbl>
          </a:graphicData>
        </a:graphic>
      </p:graphicFrame>
      <p:cxnSp>
        <p:nvCxnSpPr>
          <p:cNvPr id="23" name="Curved Connector 22"/>
          <p:cNvCxnSpPr>
            <a:stCxn id="41" idx="2"/>
            <a:endCxn id="44" idx="0"/>
          </p:cNvCxnSpPr>
          <p:nvPr/>
        </p:nvCxnSpPr>
        <p:spPr>
          <a:xfrm rot="16200000" flipH="1">
            <a:off x="2811123" y="3962412"/>
            <a:ext cx="510023" cy="1537062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5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46"/>
          <p:cNvCxnSpPr>
            <a:stCxn id="42" idx="2"/>
            <a:endCxn id="44" idx="0"/>
          </p:cNvCxnSpPr>
          <p:nvPr/>
        </p:nvCxnSpPr>
        <p:spPr>
          <a:xfrm rot="5400000">
            <a:off x="4409873" y="3919684"/>
            <a:ext cx="491064" cy="1641479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5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314513" y="4383558"/>
            <a:ext cx="3118360" cy="830997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If we can </a:t>
            </a:r>
            <a:r>
              <a:rPr lang="en-US" sz="2400" b="1" dirty="0" smtClean="0">
                <a:solidFill>
                  <a:srgbClr val="7030A0"/>
                </a:solidFill>
              </a:rPr>
              <a:t>combine</a:t>
            </a:r>
            <a:r>
              <a:rPr lang="en-US" sz="2400" b="1" dirty="0" smtClean="0">
                <a:solidFill>
                  <a:schemeClr val="bg1"/>
                </a:solidFill>
              </a:rPr>
              <a:t> the small solutions…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4" name="Picture 3" descr="Checkbox Check Mark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9076" y="4494891"/>
            <a:ext cx="647444" cy="654718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 rot="10800000">
            <a:off x="10869076" y="3548605"/>
            <a:ext cx="609600" cy="539932"/>
          </a:xfrm>
          <a:prstGeom prst="rightArrow">
            <a:avLst>
              <a:gd name="adj1" fmla="val 56452"/>
              <a:gd name="adj2" fmla="val 75806"/>
            </a:avLst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577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149" y="430440"/>
            <a:ext cx="9799866" cy="753382"/>
          </a:xfrm>
        </p:spPr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“Conquer” - Solve Sub-problems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8149" y="1490579"/>
            <a:ext cx="11040512" cy="1759322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Why not we apply </a:t>
            </a:r>
            <a:r>
              <a:rPr lang="en-US" b="1" dirty="0" smtClean="0">
                <a:solidFill>
                  <a:schemeClr val="accent5"/>
                </a:solidFill>
              </a:rPr>
              <a:t>“divide &amp; conquer”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 one more time?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If we do so, have we solved the problem? Or we are trapped into an “iteration”?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When should we stop the “iteration” and actually solve sub-problems?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2310455"/>
              </p:ext>
            </p:extLst>
          </p:nvPr>
        </p:nvGraphicFramePr>
        <p:xfrm>
          <a:off x="1155323" y="3439135"/>
          <a:ext cx="280433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083">
                  <a:extLst>
                    <a:ext uri="{9D8B030D-6E8A-4147-A177-3AD203B41FA5}">
                      <a16:colId xmlns:a16="http://schemas.microsoft.com/office/drawing/2014/main" val="3997814049"/>
                    </a:ext>
                  </a:extLst>
                </a:gridCol>
                <a:gridCol w="701083">
                  <a:extLst>
                    <a:ext uri="{9D8B030D-6E8A-4147-A177-3AD203B41FA5}">
                      <a16:colId xmlns:a16="http://schemas.microsoft.com/office/drawing/2014/main" val="309506793"/>
                    </a:ext>
                  </a:extLst>
                </a:gridCol>
                <a:gridCol w="701083">
                  <a:extLst>
                    <a:ext uri="{9D8B030D-6E8A-4147-A177-3AD203B41FA5}">
                      <a16:colId xmlns:a16="http://schemas.microsoft.com/office/drawing/2014/main" val="242125209"/>
                    </a:ext>
                  </a:extLst>
                </a:gridCol>
                <a:gridCol w="701083">
                  <a:extLst>
                    <a:ext uri="{9D8B030D-6E8A-4147-A177-3AD203B41FA5}">
                      <a16:colId xmlns:a16="http://schemas.microsoft.com/office/drawing/2014/main" val="21748031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6"/>
                          </a:solidFill>
                        </a:rPr>
                        <a:t>6</a:t>
                      </a:r>
                      <a:endParaRPr lang="en-US" sz="2400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6"/>
                          </a:solidFill>
                        </a:rPr>
                        <a:t>2</a:t>
                      </a:r>
                      <a:endParaRPr lang="en-US" sz="2400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6"/>
                          </a:solidFill>
                        </a:rPr>
                        <a:t>4</a:t>
                      </a:r>
                      <a:endParaRPr lang="en-US" sz="2400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6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089776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997200"/>
              </p:ext>
            </p:extLst>
          </p:nvPr>
        </p:nvGraphicFramePr>
        <p:xfrm>
          <a:off x="998569" y="4262888"/>
          <a:ext cx="140216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083">
                  <a:extLst>
                    <a:ext uri="{9D8B030D-6E8A-4147-A177-3AD203B41FA5}">
                      <a16:colId xmlns:a16="http://schemas.microsoft.com/office/drawing/2014/main" val="3997814049"/>
                    </a:ext>
                  </a:extLst>
                </a:gridCol>
                <a:gridCol w="701083">
                  <a:extLst>
                    <a:ext uri="{9D8B030D-6E8A-4147-A177-3AD203B41FA5}">
                      <a16:colId xmlns:a16="http://schemas.microsoft.com/office/drawing/2014/main" val="3095067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en-US" sz="2400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sz="2400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089776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9419382"/>
              </p:ext>
            </p:extLst>
          </p:nvPr>
        </p:nvGraphicFramePr>
        <p:xfrm>
          <a:off x="2753475" y="4262888"/>
          <a:ext cx="140216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083">
                  <a:extLst>
                    <a:ext uri="{9D8B030D-6E8A-4147-A177-3AD203B41FA5}">
                      <a16:colId xmlns:a16="http://schemas.microsoft.com/office/drawing/2014/main" val="3997814049"/>
                    </a:ext>
                  </a:extLst>
                </a:gridCol>
                <a:gridCol w="701083">
                  <a:extLst>
                    <a:ext uri="{9D8B030D-6E8A-4147-A177-3AD203B41FA5}">
                      <a16:colId xmlns:a16="http://schemas.microsoft.com/office/drawing/2014/main" val="3095067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US" sz="2400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089776"/>
                  </a:ext>
                </a:extLst>
              </a:tr>
            </a:tbl>
          </a:graphicData>
        </a:graphic>
      </p:graphicFrame>
      <p:cxnSp>
        <p:nvCxnSpPr>
          <p:cNvPr id="10" name="Curved Connector 9"/>
          <p:cNvCxnSpPr>
            <a:stCxn id="20" idx="2"/>
            <a:endCxn id="21" idx="0"/>
          </p:cNvCxnSpPr>
          <p:nvPr/>
        </p:nvCxnSpPr>
        <p:spPr>
          <a:xfrm rot="5400000">
            <a:off x="1945295" y="3650693"/>
            <a:ext cx="366553" cy="857837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5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20" idx="2"/>
            <a:endCxn id="22" idx="0"/>
          </p:cNvCxnSpPr>
          <p:nvPr/>
        </p:nvCxnSpPr>
        <p:spPr>
          <a:xfrm rot="16200000" flipH="1">
            <a:off x="2822747" y="3631076"/>
            <a:ext cx="366553" cy="897069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5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95924" y="5662423"/>
            <a:ext cx="30567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/>
                </a:solidFill>
              </a:rPr>
              <a:t>Do we really need this layer of “divide”?</a:t>
            </a:r>
            <a:endParaRPr lang="en-US" sz="2400" b="1" dirty="0">
              <a:solidFill>
                <a:schemeClr val="accent2"/>
              </a:solidFill>
            </a:endParaRPr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338518"/>
              </p:ext>
            </p:extLst>
          </p:nvPr>
        </p:nvGraphicFramePr>
        <p:xfrm>
          <a:off x="874450" y="5086641"/>
          <a:ext cx="701083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083">
                  <a:extLst>
                    <a:ext uri="{9D8B030D-6E8A-4147-A177-3AD203B41FA5}">
                      <a16:colId xmlns:a16="http://schemas.microsoft.com/office/drawing/2014/main" val="39978140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2"/>
                          </a:solidFill>
                        </a:rPr>
                        <a:t>6</a:t>
                      </a:r>
                      <a:endParaRPr 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089776"/>
                  </a:ext>
                </a:extLst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882743"/>
              </p:ext>
            </p:extLst>
          </p:nvPr>
        </p:nvGraphicFramePr>
        <p:xfrm>
          <a:off x="1786734" y="5086641"/>
          <a:ext cx="701083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083">
                  <a:extLst>
                    <a:ext uri="{9D8B030D-6E8A-4147-A177-3AD203B41FA5}">
                      <a16:colId xmlns:a16="http://schemas.microsoft.com/office/drawing/2014/main" val="39978140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2"/>
                          </a:solidFill>
                        </a:rPr>
                        <a:t>2</a:t>
                      </a:r>
                      <a:endParaRPr 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089776"/>
                  </a:ext>
                </a:extLst>
              </a:tr>
            </a:tbl>
          </a:graphicData>
        </a:graphic>
      </p:graphicFrame>
      <p:cxnSp>
        <p:nvCxnSpPr>
          <p:cNvPr id="19" name="Curved Connector 18"/>
          <p:cNvCxnSpPr>
            <a:stCxn id="21" idx="2"/>
            <a:endCxn id="34" idx="0"/>
          </p:cNvCxnSpPr>
          <p:nvPr/>
        </p:nvCxnSpPr>
        <p:spPr>
          <a:xfrm rot="5400000">
            <a:off x="1279046" y="4666034"/>
            <a:ext cx="366553" cy="474661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2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21" idx="2"/>
            <a:endCxn id="36" idx="0"/>
          </p:cNvCxnSpPr>
          <p:nvPr/>
        </p:nvCxnSpPr>
        <p:spPr>
          <a:xfrm rot="16200000" flipH="1">
            <a:off x="1735187" y="4684552"/>
            <a:ext cx="366553" cy="437623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2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769280"/>
              </p:ext>
            </p:extLst>
          </p:nvPr>
        </p:nvGraphicFramePr>
        <p:xfrm>
          <a:off x="2681606" y="5086641"/>
          <a:ext cx="701083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083">
                  <a:extLst>
                    <a:ext uri="{9D8B030D-6E8A-4147-A177-3AD203B41FA5}">
                      <a16:colId xmlns:a16="http://schemas.microsoft.com/office/drawing/2014/main" val="39978140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089776"/>
                  </a:ext>
                </a:extLst>
              </a:tr>
            </a:tbl>
          </a:graphicData>
        </a:graphic>
      </p:graphicFrame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29678"/>
              </p:ext>
            </p:extLst>
          </p:nvPr>
        </p:nvGraphicFramePr>
        <p:xfrm>
          <a:off x="3593890" y="5086641"/>
          <a:ext cx="701083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083">
                  <a:extLst>
                    <a:ext uri="{9D8B030D-6E8A-4147-A177-3AD203B41FA5}">
                      <a16:colId xmlns:a16="http://schemas.microsoft.com/office/drawing/2014/main" val="39978140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2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089776"/>
                  </a:ext>
                </a:extLst>
              </a:tr>
            </a:tbl>
          </a:graphicData>
        </a:graphic>
      </p:graphicFrame>
      <p:cxnSp>
        <p:nvCxnSpPr>
          <p:cNvPr id="39" name="Curved Connector 38"/>
          <p:cNvCxnSpPr>
            <a:stCxn id="22" idx="2"/>
            <a:endCxn id="45" idx="0"/>
          </p:cNvCxnSpPr>
          <p:nvPr/>
        </p:nvCxnSpPr>
        <p:spPr>
          <a:xfrm rot="5400000">
            <a:off x="3060077" y="4692159"/>
            <a:ext cx="366553" cy="422411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2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/>
          <p:cNvCxnSpPr>
            <a:stCxn id="22" idx="2"/>
            <a:endCxn id="46" idx="0"/>
          </p:cNvCxnSpPr>
          <p:nvPr/>
        </p:nvCxnSpPr>
        <p:spPr>
          <a:xfrm rot="16200000" flipH="1">
            <a:off x="3516218" y="4658427"/>
            <a:ext cx="366553" cy="489873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2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799816" y="4659880"/>
            <a:ext cx="3579223" cy="942337"/>
          </a:xfrm>
          <a:prstGeom prst="rect">
            <a:avLst/>
          </a:prstGeom>
          <a:noFill/>
          <a:ln w="254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3682076" y="5880453"/>
            <a:ext cx="9031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2"/>
                </a:solidFill>
              </a:rPr>
              <a:t>NO!</a:t>
            </a:r>
            <a:endParaRPr lang="en-US" sz="3200" b="1" dirty="0">
              <a:solidFill>
                <a:schemeClr val="accent2"/>
              </a:solidFill>
            </a:endParaRPr>
          </a:p>
        </p:txBody>
      </p:sp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6775577"/>
              </p:ext>
            </p:extLst>
          </p:nvPr>
        </p:nvGraphicFramePr>
        <p:xfrm>
          <a:off x="5445477" y="3439135"/>
          <a:ext cx="280433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083">
                  <a:extLst>
                    <a:ext uri="{9D8B030D-6E8A-4147-A177-3AD203B41FA5}">
                      <a16:colId xmlns:a16="http://schemas.microsoft.com/office/drawing/2014/main" val="3997814049"/>
                    </a:ext>
                  </a:extLst>
                </a:gridCol>
                <a:gridCol w="701083">
                  <a:extLst>
                    <a:ext uri="{9D8B030D-6E8A-4147-A177-3AD203B41FA5}">
                      <a16:colId xmlns:a16="http://schemas.microsoft.com/office/drawing/2014/main" val="309506793"/>
                    </a:ext>
                  </a:extLst>
                </a:gridCol>
                <a:gridCol w="701083">
                  <a:extLst>
                    <a:ext uri="{9D8B030D-6E8A-4147-A177-3AD203B41FA5}">
                      <a16:colId xmlns:a16="http://schemas.microsoft.com/office/drawing/2014/main" val="242125209"/>
                    </a:ext>
                  </a:extLst>
                </a:gridCol>
                <a:gridCol w="701083">
                  <a:extLst>
                    <a:ext uri="{9D8B030D-6E8A-4147-A177-3AD203B41FA5}">
                      <a16:colId xmlns:a16="http://schemas.microsoft.com/office/drawing/2014/main" val="21748031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6"/>
                          </a:solidFill>
                        </a:rPr>
                        <a:t>6</a:t>
                      </a:r>
                      <a:endParaRPr lang="en-US" sz="2400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6"/>
                          </a:solidFill>
                        </a:rPr>
                        <a:t>2</a:t>
                      </a:r>
                      <a:endParaRPr lang="en-US" sz="2400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6"/>
                          </a:solidFill>
                        </a:rPr>
                        <a:t>4</a:t>
                      </a:r>
                      <a:endParaRPr lang="en-US" sz="2400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6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089776"/>
                  </a:ext>
                </a:extLst>
              </a:tr>
            </a:tbl>
          </a:graphicData>
        </a:graphic>
      </p:graphicFrame>
      <p:graphicFrame>
        <p:nvGraphicFramePr>
          <p:cNvPr id="59" name="Tab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5678673"/>
              </p:ext>
            </p:extLst>
          </p:nvPr>
        </p:nvGraphicFramePr>
        <p:xfrm>
          <a:off x="5288723" y="4262888"/>
          <a:ext cx="140216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083">
                  <a:extLst>
                    <a:ext uri="{9D8B030D-6E8A-4147-A177-3AD203B41FA5}">
                      <a16:colId xmlns:a16="http://schemas.microsoft.com/office/drawing/2014/main" val="3997814049"/>
                    </a:ext>
                  </a:extLst>
                </a:gridCol>
                <a:gridCol w="701083">
                  <a:extLst>
                    <a:ext uri="{9D8B030D-6E8A-4147-A177-3AD203B41FA5}">
                      <a16:colId xmlns:a16="http://schemas.microsoft.com/office/drawing/2014/main" val="3095067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1"/>
                          </a:solidFill>
                        </a:rPr>
                        <a:t>6</a:t>
                      </a:r>
                      <a:endParaRPr lang="en-US" sz="24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1"/>
                          </a:solidFill>
                        </a:rPr>
                        <a:t>2</a:t>
                      </a:r>
                      <a:endParaRPr lang="en-US" sz="24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089776"/>
                  </a:ext>
                </a:extLst>
              </a:tr>
            </a:tbl>
          </a:graphicData>
        </a:graphic>
      </p:graphicFrame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656952"/>
              </p:ext>
            </p:extLst>
          </p:nvPr>
        </p:nvGraphicFramePr>
        <p:xfrm>
          <a:off x="7043629" y="4262888"/>
          <a:ext cx="140216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083">
                  <a:extLst>
                    <a:ext uri="{9D8B030D-6E8A-4147-A177-3AD203B41FA5}">
                      <a16:colId xmlns:a16="http://schemas.microsoft.com/office/drawing/2014/main" val="3997814049"/>
                    </a:ext>
                  </a:extLst>
                </a:gridCol>
                <a:gridCol w="701083">
                  <a:extLst>
                    <a:ext uri="{9D8B030D-6E8A-4147-A177-3AD203B41FA5}">
                      <a16:colId xmlns:a16="http://schemas.microsoft.com/office/drawing/2014/main" val="3095067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1"/>
                          </a:solidFill>
                        </a:rPr>
                        <a:t>4</a:t>
                      </a:r>
                      <a:endParaRPr lang="en-US" sz="24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089776"/>
                  </a:ext>
                </a:extLst>
              </a:tr>
            </a:tbl>
          </a:graphicData>
        </a:graphic>
      </p:graphicFrame>
      <p:cxnSp>
        <p:nvCxnSpPr>
          <p:cNvPr id="61" name="Curved Connector 60"/>
          <p:cNvCxnSpPr>
            <a:stCxn id="58" idx="2"/>
            <a:endCxn id="59" idx="0"/>
          </p:cNvCxnSpPr>
          <p:nvPr/>
        </p:nvCxnSpPr>
        <p:spPr>
          <a:xfrm rot="5400000">
            <a:off x="6235449" y="3650693"/>
            <a:ext cx="366553" cy="857837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5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urved Connector 61"/>
          <p:cNvCxnSpPr>
            <a:stCxn id="58" idx="2"/>
            <a:endCxn id="60" idx="0"/>
          </p:cNvCxnSpPr>
          <p:nvPr/>
        </p:nvCxnSpPr>
        <p:spPr>
          <a:xfrm rot="16200000" flipH="1">
            <a:off x="7112901" y="3631076"/>
            <a:ext cx="366553" cy="897069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5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846120"/>
              </p:ext>
            </p:extLst>
          </p:nvPr>
        </p:nvGraphicFramePr>
        <p:xfrm>
          <a:off x="5288724" y="5086640"/>
          <a:ext cx="140216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083">
                  <a:extLst>
                    <a:ext uri="{9D8B030D-6E8A-4147-A177-3AD203B41FA5}">
                      <a16:colId xmlns:a16="http://schemas.microsoft.com/office/drawing/2014/main" val="3997814049"/>
                    </a:ext>
                  </a:extLst>
                </a:gridCol>
                <a:gridCol w="701083">
                  <a:extLst>
                    <a:ext uri="{9D8B030D-6E8A-4147-A177-3AD203B41FA5}">
                      <a16:colId xmlns:a16="http://schemas.microsoft.com/office/drawing/2014/main" val="3095067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sz="2400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en-US" sz="2400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089776"/>
                  </a:ext>
                </a:extLst>
              </a:tr>
            </a:tbl>
          </a:graphicData>
        </a:graphic>
      </p:graphicFrame>
      <p:graphicFrame>
        <p:nvGraphicFramePr>
          <p:cNvPr id="66" name="Table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7706073"/>
              </p:ext>
            </p:extLst>
          </p:nvPr>
        </p:nvGraphicFramePr>
        <p:xfrm>
          <a:off x="7043630" y="5086640"/>
          <a:ext cx="140216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083">
                  <a:extLst>
                    <a:ext uri="{9D8B030D-6E8A-4147-A177-3AD203B41FA5}">
                      <a16:colId xmlns:a16="http://schemas.microsoft.com/office/drawing/2014/main" val="3997814049"/>
                    </a:ext>
                  </a:extLst>
                </a:gridCol>
                <a:gridCol w="701083">
                  <a:extLst>
                    <a:ext uri="{9D8B030D-6E8A-4147-A177-3AD203B41FA5}">
                      <a16:colId xmlns:a16="http://schemas.microsoft.com/office/drawing/2014/main" val="3095067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US" sz="2400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089776"/>
                  </a:ext>
                </a:extLst>
              </a:tr>
            </a:tbl>
          </a:graphicData>
        </a:graphic>
      </p:graphicFrame>
      <p:cxnSp>
        <p:nvCxnSpPr>
          <p:cNvPr id="68" name="Straight Arrow Connector 67"/>
          <p:cNvCxnSpPr>
            <a:stCxn id="59" idx="2"/>
            <a:endCxn id="65" idx="0"/>
          </p:cNvCxnSpPr>
          <p:nvPr/>
        </p:nvCxnSpPr>
        <p:spPr>
          <a:xfrm>
            <a:off x="5989806" y="4720088"/>
            <a:ext cx="1" cy="366552"/>
          </a:xfrm>
          <a:prstGeom prst="straightConnector1">
            <a:avLst/>
          </a:prstGeom>
          <a:ln w="25400">
            <a:solidFill>
              <a:schemeClr val="accent5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60" idx="2"/>
            <a:endCxn id="66" idx="0"/>
          </p:cNvCxnSpPr>
          <p:nvPr/>
        </p:nvCxnSpPr>
        <p:spPr>
          <a:xfrm>
            <a:off x="7744712" y="4720088"/>
            <a:ext cx="1" cy="366552"/>
          </a:xfrm>
          <a:prstGeom prst="straightConnector1">
            <a:avLst/>
          </a:prstGeom>
          <a:ln w="25400">
            <a:solidFill>
              <a:schemeClr val="accent5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015678" y="5662423"/>
            <a:ext cx="43514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5"/>
                </a:solidFill>
              </a:rPr>
              <a:t>We stop the “iteration”, and actually solve the sub-problems!</a:t>
            </a:r>
            <a:endParaRPr lang="en-US" sz="2400" b="1" dirty="0">
              <a:solidFill>
                <a:schemeClr val="accent5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5218972" y="4203595"/>
            <a:ext cx="3306534" cy="1398622"/>
          </a:xfrm>
          <a:prstGeom prst="rect">
            <a:avLst/>
          </a:prstGeom>
          <a:noFill/>
          <a:ln w="2540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9452906" y="4491488"/>
            <a:ext cx="20257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5"/>
                </a:solidFill>
              </a:rPr>
              <a:t>The smallest sub-problems</a:t>
            </a:r>
            <a:endParaRPr lang="en-US" sz="2400" b="1" dirty="0">
              <a:solidFill>
                <a:schemeClr val="accent5"/>
              </a:solidFill>
            </a:endParaRPr>
          </a:p>
        </p:txBody>
      </p:sp>
      <p:sp>
        <p:nvSpPr>
          <p:cNvPr id="76" name="Right Arrow 75"/>
          <p:cNvSpPr/>
          <p:nvPr/>
        </p:nvSpPr>
        <p:spPr>
          <a:xfrm rot="10800000">
            <a:off x="8802030" y="4695600"/>
            <a:ext cx="424558" cy="435448"/>
          </a:xfrm>
          <a:prstGeom prst="rightArrow">
            <a:avLst>
              <a:gd name="adj1" fmla="val 54000"/>
              <a:gd name="adj2" fmla="val 68055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116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52" grpId="0" animBg="1"/>
      <p:bldP spid="53" grpId="0"/>
      <p:bldP spid="73" grpId="0"/>
      <p:bldP spid="74" grpId="0" animBg="1"/>
      <p:bldP spid="75" grpId="0"/>
      <p:bldP spid="7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149" y="430440"/>
            <a:ext cx="9799866" cy="753382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“Conquer” - </a:t>
            </a:r>
            <a:r>
              <a:rPr lang="en-US" b="1" dirty="0" smtClean="0">
                <a:solidFill>
                  <a:schemeClr val="tx2"/>
                </a:solidFill>
              </a:rPr>
              <a:t>Solve Sub-problems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8149" y="1490579"/>
            <a:ext cx="11187794" cy="538518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How do we know that we have reached the smallest sub-problems?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3143" y="2264228"/>
            <a:ext cx="38666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5"/>
                </a:solidFill>
              </a:rPr>
              <a:t>Totally customizable!</a:t>
            </a:r>
            <a:endParaRPr lang="en-US" sz="3200" b="1" dirty="0">
              <a:solidFill>
                <a:schemeClr val="accent5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53143" y="3084134"/>
            <a:ext cx="98755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2"/>
                </a:solidFill>
              </a:rPr>
              <a:t>Nonetheless, the size</a:t>
            </a:r>
            <a:r>
              <a:rPr lang="en-US" altLang="zh-CN" sz="3200" b="1" dirty="0" smtClean="0">
                <a:solidFill>
                  <a:schemeClr val="accent2"/>
                </a:solidFill>
              </a:rPr>
              <a:t>s</a:t>
            </a:r>
            <a:r>
              <a:rPr lang="en-US" sz="3200" b="1" dirty="0" smtClean="0">
                <a:solidFill>
                  <a:schemeClr val="accent2"/>
                </a:solidFill>
              </a:rPr>
              <a:t> of the smallest sub-problems can significantly affect the running time of your algorithm. </a:t>
            </a:r>
            <a:endParaRPr lang="en-US" sz="3200" b="1" dirty="0">
              <a:solidFill>
                <a:schemeClr val="accent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19749" y="4545874"/>
            <a:ext cx="62875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5">
                    <a:lumMod val="50000"/>
                  </a:schemeClr>
                </a:solidFill>
              </a:rPr>
              <a:t>Think about this statement for a second. We will expand this a bit more later.</a:t>
            </a:r>
            <a:endParaRPr lang="en-US" sz="28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 rot="13500000">
            <a:off x="3916326" y="4256394"/>
            <a:ext cx="424558" cy="435448"/>
          </a:xfrm>
          <a:prstGeom prst="rightArrow">
            <a:avLst>
              <a:gd name="adj1" fmla="val 54000"/>
              <a:gd name="adj2" fmla="val 68055"/>
            </a:avLst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592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5" grpId="0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149" y="430440"/>
            <a:ext cx="9799866" cy="753382"/>
          </a:xfrm>
        </p:spPr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Divide &amp; Conquer - Intuition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8149" y="1341416"/>
            <a:ext cx="10515600" cy="556418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How could </a:t>
            </a:r>
            <a:r>
              <a:rPr lang="en-US" b="1" dirty="0" smtClean="0">
                <a:solidFill>
                  <a:schemeClr val="accent5"/>
                </a:solidFill>
              </a:rPr>
              <a:t>“divide &amp; conquer”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be applied in sorting? </a:t>
            </a: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/>
          </p:nvPr>
        </p:nvGraphicFramePr>
        <p:xfrm>
          <a:off x="1030333" y="2142309"/>
          <a:ext cx="560866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083">
                  <a:extLst>
                    <a:ext uri="{9D8B030D-6E8A-4147-A177-3AD203B41FA5}">
                      <a16:colId xmlns:a16="http://schemas.microsoft.com/office/drawing/2014/main" val="3997814049"/>
                    </a:ext>
                  </a:extLst>
                </a:gridCol>
                <a:gridCol w="701083">
                  <a:extLst>
                    <a:ext uri="{9D8B030D-6E8A-4147-A177-3AD203B41FA5}">
                      <a16:colId xmlns:a16="http://schemas.microsoft.com/office/drawing/2014/main" val="309506793"/>
                    </a:ext>
                  </a:extLst>
                </a:gridCol>
                <a:gridCol w="701083">
                  <a:extLst>
                    <a:ext uri="{9D8B030D-6E8A-4147-A177-3AD203B41FA5}">
                      <a16:colId xmlns:a16="http://schemas.microsoft.com/office/drawing/2014/main" val="242125209"/>
                    </a:ext>
                  </a:extLst>
                </a:gridCol>
                <a:gridCol w="701083">
                  <a:extLst>
                    <a:ext uri="{9D8B030D-6E8A-4147-A177-3AD203B41FA5}">
                      <a16:colId xmlns:a16="http://schemas.microsoft.com/office/drawing/2014/main" val="2174803116"/>
                    </a:ext>
                  </a:extLst>
                </a:gridCol>
                <a:gridCol w="701083">
                  <a:extLst>
                    <a:ext uri="{9D8B030D-6E8A-4147-A177-3AD203B41FA5}">
                      <a16:colId xmlns:a16="http://schemas.microsoft.com/office/drawing/2014/main" val="141237852"/>
                    </a:ext>
                  </a:extLst>
                </a:gridCol>
                <a:gridCol w="701083">
                  <a:extLst>
                    <a:ext uri="{9D8B030D-6E8A-4147-A177-3AD203B41FA5}">
                      <a16:colId xmlns:a16="http://schemas.microsoft.com/office/drawing/2014/main" val="1843386049"/>
                    </a:ext>
                  </a:extLst>
                </a:gridCol>
                <a:gridCol w="701083">
                  <a:extLst>
                    <a:ext uri="{9D8B030D-6E8A-4147-A177-3AD203B41FA5}">
                      <a16:colId xmlns:a16="http://schemas.microsoft.com/office/drawing/2014/main" val="2623900121"/>
                    </a:ext>
                  </a:extLst>
                </a:gridCol>
                <a:gridCol w="701083">
                  <a:extLst>
                    <a:ext uri="{9D8B030D-6E8A-4147-A177-3AD203B41FA5}">
                      <a16:colId xmlns:a16="http://schemas.microsoft.com/office/drawing/2014/main" val="12456594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6"/>
                          </a:solidFill>
                        </a:rPr>
                        <a:t>6</a:t>
                      </a:r>
                      <a:endParaRPr lang="en-US" sz="2400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6"/>
                          </a:solidFill>
                        </a:rPr>
                        <a:t>2</a:t>
                      </a:r>
                      <a:endParaRPr lang="en-US" sz="2400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6"/>
                          </a:solidFill>
                        </a:rPr>
                        <a:t>4</a:t>
                      </a:r>
                      <a:endParaRPr lang="en-US" sz="2400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6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6"/>
                          </a:solidFill>
                        </a:rPr>
                        <a:t>5</a:t>
                      </a:r>
                      <a:endParaRPr lang="en-US" sz="2400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en-US" sz="2400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6"/>
                          </a:solidFill>
                        </a:rPr>
                        <a:t>7</a:t>
                      </a:r>
                      <a:endParaRPr lang="en-US" sz="2400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6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089776"/>
                  </a:ext>
                </a:extLst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/>
          </p:nvPr>
        </p:nvGraphicFramePr>
        <p:xfrm>
          <a:off x="895437" y="3107418"/>
          <a:ext cx="280433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083">
                  <a:extLst>
                    <a:ext uri="{9D8B030D-6E8A-4147-A177-3AD203B41FA5}">
                      <a16:colId xmlns:a16="http://schemas.microsoft.com/office/drawing/2014/main" val="3997814049"/>
                    </a:ext>
                  </a:extLst>
                </a:gridCol>
                <a:gridCol w="701083">
                  <a:extLst>
                    <a:ext uri="{9D8B030D-6E8A-4147-A177-3AD203B41FA5}">
                      <a16:colId xmlns:a16="http://schemas.microsoft.com/office/drawing/2014/main" val="309506793"/>
                    </a:ext>
                  </a:extLst>
                </a:gridCol>
                <a:gridCol w="701083">
                  <a:extLst>
                    <a:ext uri="{9D8B030D-6E8A-4147-A177-3AD203B41FA5}">
                      <a16:colId xmlns:a16="http://schemas.microsoft.com/office/drawing/2014/main" val="242125209"/>
                    </a:ext>
                  </a:extLst>
                </a:gridCol>
                <a:gridCol w="701083">
                  <a:extLst>
                    <a:ext uri="{9D8B030D-6E8A-4147-A177-3AD203B41FA5}">
                      <a16:colId xmlns:a16="http://schemas.microsoft.com/office/drawing/2014/main" val="21748031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en-US" sz="2400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sz="2400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US" sz="2400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089776"/>
                  </a:ext>
                </a:extLst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/>
          </p:nvPr>
        </p:nvGraphicFramePr>
        <p:xfrm>
          <a:off x="4073978" y="3107418"/>
          <a:ext cx="280433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083">
                  <a:extLst>
                    <a:ext uri="{9D8B030D-6E8A-4147-A177-3AD203B41FA5}">
                      <a16:colId xmlns:a16="http://schemas.microsoft.com/office/drawing/2014/main" val="3997814049"/>
                    </a:ext>
                  </a:extLst>
                </a:gridCol>
                <a:gridCol w="701083">
                  <a:extLst>
                    <a:ext uri="{9D8B030D-6E8A-4147-A177-3AD203B41FA5}">
                      <a16:colId xmlns:a16="http://schemas.microsoft.com/office/drawing/2014/main" val="309506793"/>
                    </a:ext>
                  </a:extLst>
                </a:gridCol>
                <a:gridCol w="701083">
                  <a:extLst>
                    <a:ext uri="{9D8B030D-6E8A-4147-A177-3AD203B41FA5}">
                      <a16:colId xmlns:a16="http://schemas.microsoft.com/office/drawing/2014/main" val="242125209"/>
                    </a:ext>
                  </a:extLst>
                </a:gridCol>
                <a:gridCol w="701083">
                  <a:extLst>
                    <a:ext uri="{9D8B030D-6E8A-4147-A177-3AD203B41FA5}">
                      <a16:colId xmlns:a16="http://schemas.microsoft.com/office/drawing/2014/main" val="21748031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n-US" sz="2400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en-US" sz="2400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en-US" sz="2400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089776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8348457" y="2622630"/>
            <a:ext cx="1050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7030A0"/>
                </a:solidFill>
              </a:rPr>
              <a:t>Divide</a:t>
            </a:r>
            <a:endParaRPr lang="en-US" sz="2400" b="1" dirty="0">
              <a:solidFill>
                <a:srgbClr val="7030A0"/>
              </a:solidFill>
            </a:endParaRPr>
          </a:p>
        </p:txBody>
      </p:sp>
      <p:cxnSp>
        <p:nvCxnSpPr>
          <p:cNvPr id="35" name="Curved Connector 34"/>
          <p:cNvCxnSpPr>
            <a:stCxn id="30" idx="2"/>
            <a:endCxn id="31" idx="0"/>
          </p:cNvCxnSpPr>
          <p:nvPr/>
        </p:nvCxnSpPr>
        <p:spPr>
          <a:xfrm rot="5400000">
            <a:off x="2812180" y="2084932"/>
            <a:ext cx="507909" cy="1537062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5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stCxn id="30" idx="2"/>
            <a:endCxn id="32" idx="0"/>
          </p:cNvCxnSpPr>
          <p:nvPr/>
        </p:nvCxnSpPr>
        <p:spPr>
          <a:xfrm rot="16200000" flipH="1">
            <a:off x="4401450" y="2032723"/>
            <a:ext cx="507909" cy="1641479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5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Table 40"/>
          <p:cNvGraphicFramePr>
            <a:graphicFrameLocks noGrp="1"/>
          </p:cNvGraphicFramePr>
          <p:nvPr>
            <p:extLst/>
          </p:nvPr>
        </p:nvGraphicFramePr>
        <p:xfrm>
          <a:off x="895437" y="4018732"/>
          <a:ext cx="280433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083">
                  <a:extLst>
                    <a:ext uri="{9D8B030D-6E8A-4147-A177-3AD203B41FA5}">
                      <a16:colId xmlns:a16="http://schemas.microsoft.com/office/drawing/2014/main" val="3997814049"/>
                    </a:ext>
                  </a:extLst>
                </a:gridCol>
                <a:gridCol w="701083">
                  <a:extLst>
                    <a:ext uri="{9D8B030D-6E8A-4147-A177-3AD203B41FA5}">
                      <a16:colId xmlns:a16="http://schemas.microsoft.com/office/drawing/2014/main" val="309506793"/>
                    </a:ext>
                  </a:extLst>
                </a:gridCol>
                <a:gridCol w="701083">
                  <a:extLst>
                    <a:ext uri="{9D8B030D-6E8A-4147-A177-3AD203B41FA5}">
                      <a16:colId xmlns:a16="http://schemas.microsoft.com/office/drawing/2014/main" val="242125209"/>
                    </a:ext>
                  </a:extLst>
                </a:gridCol>
                <a:gridCol w="701083">
                  <a:extLst>
                    <a:ext uri="{9D8B030D-6E8A-4147-A177-3AD203B41FA5}">
                      <a16:colId xmlns:a16="http://schemas.microsoft.com/office/drawing/2014/main" val="21748031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2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2"/>
                          </a:solidFill>
                        </a:rPr>
                        <a:t>2</a:t>
                      </a:r>
                      <a:endParaRPr 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2"/>
                          </a:solidFill>
                        </a:rPr>
                        <a:t>6</a:t>
                      </a:r>
                      <a:endParaRPr 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089776"/>
                  </a:ext>
                </a:extLst>
              </a:tr>
            </a:tbl>
          </a:graphicData>
        </a:graphic>
      </p:graphicFrame>
      <p:graphicFrame>
        <p:nvGraphicFramePr>
          <p:cNvPr id="42" name="Table 41"/>
          <p:cNvGraphicFramePr>
            <a:graphicFrameLocks noGrp="1"/>
          </p:cNvGraphicFramePr>
          <p:nvPr>
            <p:extLst/>
          </p:nvPr>
        </p:nvGraphicFramePr>
        <p:xfrm>
          <a:off x="4073978" y="4037691"/>
          <a:ext cx="280433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083">
                  <a:extLst>
                    <a:ext uri="{9D8B030D-6E8A-4147-A177-3AD203B41FA5}">
                      <a16:colId xmlns:a16="http://schemas.microsoft.com/office/drawing/2014/main" val="3997814049"/>
                    </a:ext>
                  </a:extLst>
                </a:gridCol>
                <a:gridCol w="701083">
                  <a:extLst>
                    <a:ext uri="{9D8B030D-6E8A-4147-A177-3AD203B41FA5}">
                      <a16:colId xmlns:a16="http://schemas.microsoft.com/office/drawing/2014/main" val="309506793"/>
                    </a:ext>
                  </a:extLst>
                </a:gridCol>
                <a:gridCol w="701083">
                  <a:extLst>
                    <a:ext uri="{9D8B030D-6E8A-4147-A177-3AD203B41FA5}">
                      <a16:colId xmlns:a16="http://schemas.microsoft.com/office/drawing/2014/main" val="242125209"/>
                    </a:ext>
                  </a:extLst>
                </a:gridCol>
                <a:gridCol w="701083">
                  <a:extLst>
                    <a:ext uri="{9D8B030D-6E8A-4147-A177-3AD203B41FA5}">
                      <a16:colId xmlns:a16="http://schemas.microsoft.com/office/drawing/2014/main" val="21748031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2"/>
                          </a:solidFill>
                        </a:rPr>
                        <a:t>5</a:t>
                      </a:r>
                      <a:endParaRPr 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089776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>
            <a:stCxn id="31" idx="2"/>
            <a:endCxn id="41" idx="0"/>
          </p:cNvCxnSpPr>
          <p:nvPr/>
        </p:nvCxnSpPr>
        <p:spPr>
          <a:xfrm>
            <a:off x="2297603" y="3564618"/>
            <a:ext cx="0" cy="454114"/>
          </a:xfrm>
          <a:prstGeom prst="straightConnector1">
            <a:avLst/>
          </a:prstGeom>
          <a:ln w="25400">
            <a:solidFill>
              <a:schemeClr val="accent5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32" idx="2"/>
            <a:endCxn id="42" idx="0"/>
          </p:cNvCxnSpPr>
          <p:nvPr/>
        </p:nvCxnSpPr>
        <p:spPr>
          <a:xfrm>
            <a:off x="5476144" y="3564618"/>
            <a:ext cx="0" cy="473073"/>
          </a:xfrm>
          <a:prstGeom prst="straightConnector1">
            <a:avLst/>
          </a:prstGeom>
          <a:ln w="25400">
            <a:solidFill>
              <a:schemeClr val="accent5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314513" y="3403073"/>
            <a:ext cx="3118360" cy="830997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If we can </a:t>
            </a:r>
            <a:r>
              <a:rPr lang="en-US" sz="2400" b="1" dirty="0" smtClean="0">
                <a:solidFill>
                  <a:srgbClr val="7030A0"/>
                </a:solidFill>
              </a:rPr>
              <a:t>conquer</a:t>
            </a:r>
            <a:r>
              <a:rPr lang="en-US" sz="2400" b="1" dirty="0" smtClean="0">
                <a:solidFill>
                  <a:schemeClr val="bg1"/>
                </a:solidFill>
              </a:rPr>
              <a:t> each small problem…</a:t>
            </a:r>
            <a:endParaRPr lang="en-US" sz="2400" b="1" dirty="0">
              <a:solidFill>
                <a:schemeClr val="bg1"/>
              </a:solidFill>
            </a:endParaRPr>
          </a:p>
        </p:txBody>
      </p:sp>
      <p:graphicFrame>
        <p:nvGraphicFramePr>
          <p:cNvPr id="44" name="Table 43"/>
          <p:cNvGraphicFramePr>
            <a:graphicFrameLocks noGrp="1"/>
          </p:cNvGraphicFramePr>
          <p:nvPr>
            <p:extLst/>
          </p:nvPr>
        </p:nvGraphicFramePr>
        <p:xfrm>
          <a:off x="1030333" y="4985955"/>
          <a:ext cx="560866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083">
                  <a:extLst>
                    <a:ext uri="{9D8B030D-6E8A-4147-A177-3AD203B41FA5}">
                      <a16:colId xmlns:a16="http://schemas.microsoft.com/office/drawing/2014/main" val="3997814049"/>
                    </a:ext>
                  </a:extLst>
                </a:gridCol>
                <a:gridCol w="701083">
                  <a:extLst>
                    <a:ext uri="{9D8B030D-6E8A-4147-A177-3AD203B41FA5}">
                      <a16:colId xmlns:a16="http://schemas.microsoft.com/office/drawing/2014/main" val="309506793"/>
                    </a:ext>
                  </a:extLst>
                </a:gridCol>
                <a:gridCol w="701083">
                  <a:extLst>
                    <a:ext uri="{9D8B030D-6E8A-4147-A177-3AD203B41FA5}">
                      <a16:colId xmlns:a16="http://schemas.microsoft.com/office/drawing/2014/main" val="242125209"/>
                    </a:ext>
                  </a:extLst>
                </a:gridCol>
                <a:gridCol w="701083">
                  <a:extLst>
                    <a:ext uri="{9D8B030D-6E8A-4147-A177-3AD203B41FA5}">
                      <a16:colId xmlns:a16="http://schemas.microsoft.com/office/drawing/2014/main" val="2174803116"/>
                    </a:ext>
                  </a:extLst>
                </a:gridCol>
                <a:gridCol w="701083">
                  <a:extLst>
                    <a:ext uri="{9D8B030D-6E8A-4147-A177-3AD203B41FA5}">
                      <a16:colId xmlns:a16="http://schemas.microsoft.com/office/drawing/2014/main" val="141237852"/>
                    </a:ext>
                  </a:extLst>
                </a:gridCol>
                <a:gridCol w="701083">
                  <a:extLst>
                    <a:ext uri="{9D8B030D-6E8A-4147-A177-3AD203B41FA5}">
                      <a16:colId xmlns:a16="http://schemas.microsoft.com/office/drawing/2014/main" val="1843386049"/>
                    </a:ext>
                  </a:extLst>
                </a:gridCol>
                <a:gridCol w="701083">
                  <a:extLst>
                    <a:ext uri="{9D8B030D-6E8A-4147-A177-3AD203B41FA5}">
                      <a16:colId xmlns:a16="http://schemas.microsoft.com/office/drawing/2014/main" val="2623900121"/>
                    </a:ext>
                  </a:extLst>
                </a:gridCol>
                <a:gridCol w="701083">
                  <a:extLst>
                    <a:ext uri="{9D8B030D-6E8A-4147-A177-3AD203B41FA5}">
                      <a16:colId xmlns:a16="http://schemas.microsoft.com/office/drawing/2014/main" val="12456594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2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2"/>
                          </a:solidFill>
                        </a:rPr>
                        <a:t>2</a:t>
                      </a:r>
                      <a:endParaRPr 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2"/>
                          </a:solidFill>
                        </a:rPr>
                        <a:t>5</a:t>
                      </a:r>
                      <a:endParaRPr 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2"/>
                          </a:solidFill>
                        </a:rPr>
                        <a:t>6</a:t>
                      </a:r>
                      <a:endParaRPr 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089776"/>
                  </a:ext>
                </a:extLst>
              </a:tr>
            </a:tbl>
          </a:graphicData>
        </a:graphic>
      </p:graphicFrame>
      <p:cxnSp>
        <p:nvCxnSpPr>
          <p:cNvPr id="23" name="Curved Connector 22"/>
          <p:cNvCxnSpPr>
            <a:stCxn id="41" idx="2"/>
            <a:endCxn id="44" idx="0"/>
          </p:cNvCxnSpPr>
          <p:nvPr/>
        </p:nvCxnSpPr>
        <p:spPr>
          <a:xfrm rot="16200000" flipH="1">
            <a:off x="2811123" y="3962412"/>
            <a:ext cx="510023" cy="1537062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5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46"/>
          <p:cNvCxnSpPr>
            <a:stCxn id="42" idx="2"/>
            <a:endCxn id="44" idx="0"/>
          </p:cNvCxnSpPr>
          <p:nvPr/>
        </p:nvCxnSpPr>
        <p:spPr>
          <a:xfrm rot="5400000">
            <a:off x="4409873" y="3919684"/>
            <a:ext cx="491064" cy="1641479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5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314513" y="4383558"/>
            <a:ext cx="3118360" cy="830997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If we can </a:t>
            </a:r>
            <a:r>
              <a:rPr lang="en-US" sz="2400" b="1" dirty="0" smtClean="0">
                <a:solidFill>
                  <a:srgbClr val="7030A0"/>
                </a:solidFill>
              </a:rPr>
              <a:t>combine</a:t>
            </a:r>
            <a:r>
              <a:rPr lang="en-US" sz="2400" b="1" dirty="0" smtClean="0">
                <a:solidFill>
                  <a:schemeClr val="bg1"/>
                </a:solidFill>
              </a:rPr>
              <a:t> the small solutions…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4" name="Picture 3" descr="Checkbox Check Mark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9076" y="4494891"/>
            <a:ext cx="647444" cy="654718"/>
          </a:xfrm>
          <a:prstGeom prst="rect">
            <a:avLst/>
          </a:prstGeom>
        </p:spPr>
      </p:pic>
      <p:pic>
        <p:nvPicPr>
          <p:cNvPr id="20" name="Picture 19" descr="Checkbox Check Mark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9076" y="3564618"/>
            <a:ext cx="647444" cy="65471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12642" y="5844445"/>
            <a:ext cx="6244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accent5">
                    <a:lumMod val="50000"/>
                  </a:schemeClr>
                </a:solidFill>
              </a:rPr>
              <a:t>Ready to introduce </a:t>
            </a:r>
            <a:r>
              <a:rPr lang="en-US" sz="3600" b="1" dirty="0" smtClean="0">
                <a:solidFill>
                  <a:schemeClr val="accent5"/>
                </a:solidFill>
              </a:rPr>
              <a:t>Merge Sort</a:t>
            </a:r>
            <a:r>
              <a:rPr lang="en-US" sz="3600" b="1" dirty="0" smtClean="0">
                <a:solidFill>
                  <a:schemeClr val="accent5">
                    <a:lumMod val="50000"/>
                  </a:schemeClr>
                </a:solidFill>
              </a:rPr>
              <a:t>!</a:t>
            </a:r>
            <a:endParaRPr lang="en-US" sz="3600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7529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149" y="430440"/>
            <a:ext cx="9799866" cy="753382"/>
          </a:xfrm>
        </p:spPr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Merge Sort</a:t>
            </a:r>
            <a:endParaRPr lang="en-US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38149" y="1183822"/>
                <a:ext cx="10515600" cy="2785695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 smtClean="0">
                    <a:solidFill>
                      <a:schemeClr val="accent5"/>
                    </a:solidFill>
                  </a:rPr>
                  <a:t>Merge Sort </a:t>
                </a:r>
                <a:r>
                  <a:rPr lang="en-US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is an algorithm applying “divide &amp; conquer” in sorting.</a:t>
                </a:r>
              </a:p>
              <a:p>
                <a:r>
                  <a:rPr lang="en-US" b="1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Input</a:t>
                </a:r>
                <a:r>
                  <a:rPr lang="en-US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: A given sequence of numbers.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: The starting index of the subsequence of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 to be sorted.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dirty="0">
                    <a:solidFill>
                      <a:schemeClr val="accent5">
                        <a:lumMod val="50000"/>
                      </a:schemeClr>
                    </a:solidFill>
                  </a:rPr>
                  <a:t>: The </a:t>
                </a:r>
                <a:r>
                  <a:rPr lang="en-US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ending </a:t>
                </a:r>
                <a:r>
                  <a:rPr lang="en-US" dirty="0">
                    <a:solidFill>
                      <a:schemeClr val="accent5">
                        <a:lumMod val="50000"/>
                      </a:schemeClr>
                    </a:solidFill>
                  </a:rPr>
                  <a:t>index of the subsequence of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>
                    <a:solidFill>
                      <a:schemeClr val="accent5">
                        <a:lumMod val="50000"/>
                      </a:schemeClr>
                    </a:solidFill>
                  </a:rPr>
                  <a:t> to be sorted</a:t>
                </a:r>
                <a:r>
                  <a:rPr lang="en-US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.</a:t>
                </a:r>
              </a:p>
              <a:p>
                <a:r>
                  <a:rPr lang="en-US" b="1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Output</a:t>
                </a:r>
                <a:r>
                  <a:rPr lang="en-US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: A sorted sequence of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1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1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</m:d>
                        <m:r>
                          <a:rPr lang="en-US" b="1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…,</m:t>
                        </m:r>
                        <m:r>
                          <a:rPr lang="en-US" b="1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1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</m:d>
                      </m:e>
                    </m:d>
                  </m:oMath>
                </a14:m>
                <a:endParaRPr lang="en-US" dirty="0" smtClean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8149" y="1183822"/>
                <a:ext cx="10515600" cy="2785695"/>
              </a:xfrm>
              <a:blipFill>
                <a:blip r:embed="rId2"/>
                <a:stretch>
                  <a:fillRect l="-1043" t="-3501" b="-2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81988" y="3969517"/>
                <a:ext cx="5440138" cy="28583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chemeClr val="accent5"/>
                    </a:solidFill>
                  </a:rPr>
                  <a:t>MERGE-SORT(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400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sz="2400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sz="2400" b="1" dirty="0" smtClean="0">
                    <a:solidFill>
                      <a:schemeClr val="accent5"/>
                    </a:solidFill>
                  </a:rPr>
                  <a:t>)</a:t>
                </a:r>
              </a:p>
              <a:p>
                <a:pPr marL="457200" indent="-457200">
                  <a:buAutoNum type="arabicPlain"/>
                </a:pPr>
                <a:r>
                  <a:rPr lang="en-US" sz="2400" b="1" dirty="0" smtClean="0">
                    <a:solidFill>
                      <a:schemeClr val="accent5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sz="2400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endParaRPr lang="en-US" sz="2400" b="1" dirty="0" smtClean="0">
                  <a:solidFill>
                    <a:schemeClr val="accent5"/>
                  </a:solidFill>
                </a:endParaRPr>
              </a:p>
              <a:p>
                <a:pPr marL="457200" indent="-457200">
                  <a:buAutoNum type="arabicPlain"/>
                </a:pPr>
                <a:r>
                  <a:rPr lang="en-US" sz="2400" b="1" dirty="0" smtClean="0">
                    <a:solidFill>
                      <a:schemeClr val="accent6"/>
                    </a:solidFill>
                  </a:rPr>
                  <a:t>  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sz="24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⌊"/>
                        <m:endChr m:val="⌋"/>
                        <m:ctrlPr>
                          <a:rPr lang="en-US" sz="24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1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1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  <m:r>
                              <a:rPr lang="en-US" sz="2400" b="1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b="1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𝒓</m:t>
                            </m:r>
                            <m:r>
                              <a:rPr lang="en-US" sz="2400" b="1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sz="2400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e>
                    </m:d>
                  </m:oMath>
                </a14:m>
                <a:endParaRPr lang="en-US" sz="2400" b="1" dirty="0" smtClean="0">
                  <a:solidFill>
                    <a:schemeClr val="accent5"/>
                  </a:solidFill>
                </a:endParaRPr>
              </a:p>
              <a:p>
                <a:pPr marL="457200" indent="-457200">
                  <a:buAutoNum type="arabicPlain"/>
                </a:pPr>
                <a:r>
                  <a:rPr lang="en-US" sz="2400" b="1" dirty="0" smtClean="0">
                    <a:solidFill>
                      <a:schemeClr val="accent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sz="2400" b="1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𝐁</m:t>
                    </m:r>
                    <m:r>
                      <a:rPr lang="en-US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2400" b="1" dirty="0" smtClean="0">
                    <a:solidFill>
                      <a:schemeClr val="accent2"/>
                    </a:solidFill>
                  </a:rPr>
                  <a:t>MERGE-SORT(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𝒒</m:t>
                    </m:r>
                  </m:oMath>
                </a14:m>
                <a:r>
                  <a:rPr lang="en-US" sz="2400" b="1" dirty="0" smtClean="0">
                    <a:solidFill>
                      <a:schemeClr val="accent2"/>
                    </a:solidFill>
                  </a:rPr>
                  <a:t>)</a:t>
                </a:r>
              </a:p>
              <a:p>
                <a:pPr marL="457200" indent="-457200">
                  <a:buAutoNum type="arabicPlain"/>
                </a:pPr>
                <a:r>
                  <a:rPr lang="en-US" sz="2400" b="1" dirty="0">
                    <a:solidFill>
                      <a:schemeClr val="accent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sz="2400" b="1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𝐂</m:t>
                    </m:r>
                    <m:r>
                      <a:rPr lang="en-US" sz="2400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2400" b="1" dirty="0" smtClean="0">
                    <a:solidFill>
                      <a:schemeClr val="accent2"/>
                    </a:solidFill>
                  </a:rPr>
                  <a:t>MERGE-SORT(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400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sz="2400" b="1" dirty="0" smtClean="0">
                    <a:solidFill>
                      <a:schemeClr val="accent2"/>
                    </a:solidFill>
                  </a:rPr>
                  <a:t>)</a:t>
                </a:r>
              </a:p>
              <a:p>
                <a:pPr marL="457200" indent="-457200">
                  <a:buAutoNum type="arabicPlain"/>
                </a:pPr>
                <a:r>
                  <a:rPr lang="en-US" sz="2400" b="1" dirty="0" smtClean="0">
                    <a:solidFill>
                      <a:schemeClr val="tx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sz="2400" b="1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𝐃</m:t>
                    </m:r>
                    <m:r>
                      <a:rPr lang="en-US" sz="24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2400" b="1" dirty="0" smtClean="0">
                    <a:solidFill>
                      <a:schemeClr val="tx2"/>
                    </a:solidFill>
                  </a:rPr>
                  <a:t>MERGE(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sz="24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US" sz="2400" b="1" dirty="0" smtClean="0">
                    <a:solidFill>
                      <a:schemeClr val="tx2"/>
                    </a:solidFill>
                  </a:rPr>
                  <a:t>)</a:t>
                </a:r>
              </a:p>
              <a:p>
                <a:pPr marL="457200" indent="-457200">
                  <a:buAutoNum type="arabicPlain"/>
                </a:pPr>
                <a:r>
                  <a:rPr lang="en-US" sz="2400" b="1" dirty="0">
                    <a:solidFill>
                      <a:schemeClr val="accent5"/>
                    </a:solidFill>
                  </a:rPr>
                  <a:t> </a:t>
                </a:r>
                <a:r>
                  <a:rPr lang="en-US" sz="2400" b="1" dirty="0" smtClean="0">
                    <a:solidFill>
                      <a:schemeClr val="accent5"/>
                    </a:solidFill>
                  </a:rPr>
                  <a:t>   Return </a:t>
                </a:r>
                <a14:m>
                  <m:oMath xmlns:m="http://schemas.openxmlformats.org/officeDocument/2006/math">
                    <m:r>
                      <a:rPr lang="en-US" sz="2400" b="1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𝐃</m:t>
                    </m:r>
                  </m:oMath>
                </a14:m>
                <a:endParaRPr lang="en-US" sz="2400" b="1" dirty="0" smtClean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988" y="3969517"/>
                <a:ext cx="5440138" cy="2858347"/>
              </a:xfrm>
              <a:prstGeom prst="rect">
                <a:avLst/>
              </a:prstGeom>
              <a:blipFill>
                <a:blip r:embed="rId3"/>
                <a:stretch>
                  <a:fillRect l="-1794" t="-1706" b="-40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/>
          <p:cNvSpPr txBox="1"/>
          <p:nvPr/>
        </p:nvSpPr>
        <p:spPr>
          <a:xfrm>
            <a:off x="5533887" y="4722899"/>
            <a:ext cx="11764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6"/>
                </a:solidFill>
              </a:rPr>
              <a:t>Divide</a:t>
            </a:r>
            <a:endParaRPr lang="en-US" sz="2800" b="1" dirty="0">
              <a:solidFill>
                <a:schemeClr val="accent6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533887" y="5378276"/>
            <a:ext cx="15065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2"/>
                </a:solidFill>
              </a:rPr>
              <a:t>Conquer</a:t>
            </a:r>
            <a:endParaRPr lang="en-US" sz="2800" b="1" dirty="0">
              <a:solidFill>
                <a:schemeClr val="accent2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538651" y="5940007"/>
            <a:ext cx="1166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2"/>
                </a:solidFill>
              </a:rPr>
              <a:t>Merge</a:t>
            </a:r>
            <a:endParaRPr lang="en-US" sz="2800" b="1" dirty="0">
              <a:solidFill>
                <a:schemeClr val="tx2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730497" y="4695112"/>
            <a:ext cx="3651610" cy="1384995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7030A0"/>
                </a:solidFill>
              </a:rPr>
              <a:t>Exercise:</a:t>
            </a:r>
          </a:p>
          <a:p>
            <a:r>
              <a:rPr lang="en-US" sz="2800" dirty="0" smtClean="0">
                <a:solidFill>
                  <a:srgbClr val="7030A0"/>
                </a:solidFill>
              </a:rPr>
              <a:t>Where did we solve the smallest sub-problems?</a:t>
            </a:r>
            <a:endParaRPr lang="en-US" sz="28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519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3" grpId="0"/>
      <p:bldP spid="25" grpId="0"/>
      <p:bldP spid="28" grpId="0"/>
      <p:bldP spid="29" grpId="0"/>
      <p:bldP spid="3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149" y="430440"/>
            <a:ext cx="9799866" cy="753382"/>
          </a:xfrm>
        </p:spPr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Homework #3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149" y="2064862"/>
            <a:ext cx="10515600" cy="379600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Why does 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MERGE-SORT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 work? Can you prove it?</a:t>
            </a:r>
          </a:p>
          <a:p>
            <a:pPr lvl="1"/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Hint: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l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oop invariant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6062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149" y="430440"/>
            <a:ext cx="9799866" cy="753382"/>
          </a:xfrm>
        </p:spPr>
        <p:txBody>
          <a:bodyPr/>
          <a:lstStyle/>
          <a:p>
            <a:r>
              <a:rPr lang="en-US" altLang="zh-CN" b="1" dirty="0" smtClean="0">
                <a:solidFill>
                  <a:schemeClr val="tx2"/>
                </a:solidFill>
              </a:rPr>
              <a:t>Recall</a:t>
            </a:r>
            <a:endParaRPr lang="en-US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38149" y="1164329"/>
                <a:ext cx="11675475" cy="5693671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Big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l-GR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l-GR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notations</a:t>
                </a:r>
                <a:endParaRPr lang="en-US" dirty="0" smtClean="0">
                  <a:solidFill>
                    <a:schemeClr val="accent5">
                      <a:lumMod val="50000"/>
                    </a:schemeClr>
                  </a:solidFill>
                </a:endParaRPr>
              </a:p>
              <a:p>
                <a:r>
                  <a:rPr lang="en-US" dirty="0">
                    <a:solidFill>
                      <a:schemeClr val="accent5">
                        <a:lumMod val="50000"/>
                      </a:schemeClr>
                    </a:solidFill>
                  </a:rPr>
                  <a:t>Sorting problem:</a:t>
                </a:r>
              </a:p>
              <a:p>
                <a:pPr lvl="1"/>
                <a:r>
                  <a:rPr lang="en-US" b="1" dirty="0">
                    <a:solidFill>
                      <a:schemeClr val="accent5">
                        <a:lumMod val="50000"/>
                      </a:schemeClr>
                    </a:solidFill>
                  </a:rPr>
                  <a:t>Given</a:t>
                </a:r>
                <a:r>
                  <a:rPr lang="en-US" dirty="0">
                    <a:solidFill>
                      <a:schemeClr val="accent5">
                        <a:lumMod val="50000"/>
                      </a:schemeClr>
                    </a:solidFill>
                  </a:rPr>
                  <a:t>: A sequence of numbers.</a:t>
                </a:r>
              </a:p>
              <a:p>
                <a:pPr lvl="1"/>
                <a:r>
                  <a:rPr lang="en-US" b="1" dirty="0">
                    <a:solidFill>
                      <a:schemeClr val="accent5">
                        <a:lumMod val="50000"/>
                      </a:schemeClr>
                    </a:solidFill>
                  </a:rPr>
                  <a:t>Seek</a:t>
                </a:r>
                <a:r>
                  <a:rPr lang="en-US" dirty="0">
                    <a:solidFill>
                      <a:schemeClr val="accent5">
                        <a:lumMod val="50000"/>
                      </a:schemeClr>
                    </a:solidFill>
                  </a:rPr>
                  <a:t>: An ordered sequence of these numbers.</a:t>
                </a:r>
              </a:p>
              <a:p>
                <a:r>
                  <a:rPr lang="en-US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Loop invariant:</a:t>
                </a:r>
              </a:p>
              <a:p>
                <a:pPr lvl="1"/>
                <a:r>
                  <a:rPr lang="en-US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Prove the correctness of an algorithm</a:t>
                </a:r>
              </a:p>
              <a:p>
                <a:pPr lvl="1"/>
                <a:r>
                  <a:rPr lang="en-US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Similar to mathematical induction</a:t>
                </a:r>
              </a:p>
              <a:p>
                <a:r>
                  <a:rPr lang="en-US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Comparison based sorting</a:t>
                </a:r>
              </a:p>
              <a:p>
                <a:pPr lvl="1"/>
                <a:r>
                  <a:rPr lang="en-US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Elements needs to be compared with others.</a:t>
                </a:r>
              </a:p>
              <a:p>
                <a:r>
                  <a:rPr lang="en-US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Insertion sort</a:t>
                </a:r>
              </a:p>
              <a:p>
                <a:pPr lvl="1"/>
                <a:r>
                  <a:rPr lang="en-US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Time complexity: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>
                  <a:solidFill>
                    <a:schemeClr val="accent5">
                      <a:lumMod val="50000"/>
                    </a:schemeClr>
                  </a:solidFill>
                </a:endParaRPr>
              </a:p>
              <a:p>
                <a:pPr lvl="1"/>
                <a:r>
                  <a:rPr lang="en-US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Space complexity: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>
                  <a:solidFill>
                    <a:schemeClr val="accent5">
                      <a:lumMod val="50000"/>
                    </a:schemeClr>
                  </a:solidFill>
                </a:endParaRPr>
              </a:p>
              <a:p>
                <a:r>
                  <a:rPr lang="en-US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When implementing algorithms, don’t forget checking boundary conditions.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8149" y="1164329"/>
                <a:ext cx="11675475" cy="5693671"/>
              </a:xfrm>
              <a:blipFill>
                <a:blip r:embed="rId2"/>
                <a:stretch>
                  <a:fillRect l="-940" t="-2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600" y="1174076"/>
            <a:ext cx="3626443" cy="302396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8106857" y="4208302"/>
                <a:ext cx="1766807" cy="45720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6857" y="4208302"/>
                <a:ext cx="1766807" cy="457201"/>
              </a:xfrm>
              <a:prstGeom prst="rect">
                <a:avLst/>
              </a:prstGeom>
              <a:blipFill>
                <a:blip r:embed="rId4"/>
                <a:stretch>
                  <a:fillRect l="-2069" b="-1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8106857" y="4666015"/>
                <a:ext cx="1766807" cy="45720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6857" y="4666015"/>
                <a:ext cx="1766807" cy="457201"/>
              </a:xfrm>
              <a:prstGeom prst="rect">
                <a:avLst/>
              </a:prstGeom>
              <a:blipFill>
                <a:blip r:embed="rId5"/>
                <a:stretch>
                  <a:fillRect l="-1724" b="-1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8075036" y="5123216"/>
                <a:ext cx="3289649" cy="45720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 smtClean="0">
                    <a:solidFill>
                      <a:schemeClr val="tx2"/>
                    </a:solidFill>
                  </a:rPr>
                  <a:t> if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chemeClr val="tx2"/>
                    </a:solidFill>
                  </a:rPr>
                  <a:t>  </a:t>
                </a:r>
                <a:endParaRPr lang="en-US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5036" y="5123216"/>
                <a:ext cx="3289649" cy="457201"/>
              </a:xfrm>
              <a:prstGeom prst="rect">
                <a:avLst/>
              </a:prstGeom>
              <a:blipFill>
                <a:blip r:embed="rId6"/>
                <a:stretch>
                  <a:fillRect l="-186" r="-371" b="-1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844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149" y="430440"/>
            <a:ext cx="9799866" cy="753382"/>
          </a:xfrm>
        </p:spPr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Time Complexity of Merge Sort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8149" y="1427662"/>
            <a:ext cx="10515600" cy="92365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The difficulty of computing the time complexity of </a:t>
            </a:r>
            <a:r>
              <a:rPr lang="en-US" b="1" dirty="0" smtClean="0">
                <a:solidFill>
                  <a:schemeClr val="accent5"/>
                </a:solidFill>
              </a:rPr>
              <a:t>MERGE-SORT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comes from the </a:t>
            </a:r>
            <a:r>
              <a:rPr lang="en-US" b="1" dirty="0" smtClean="0">
                <a:solidFill>
                  <a:schemeClr val="accent2"/>
                </a:solidFill>
              </a:rPr>
              <a:t>steps 3 and 4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25530" y="2412823"/>
                <a:ext cx="4882790" cy="28583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chemeClr val="accent5"/>
                    </a:solidFill>
                  </a:rPr>
                  <a:t>MERGE-SORT(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400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sz="2400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sz="2400" b="1" dirty="0" smtClean="0">
                    <a:solidFill>
                      <a:schemeClr val="accent5"/>
                    </a:solidFill>
                  </a:rPr>
                  <a:t>)</a:t>
                </a:r>
              </a:p>
              <a:p>
                <a:pPr marL="457200" indent="-457200">
                  <a:buAutoNum type="arabicPlain"/>
                </a:pPr>
                <a:r>
                  <a:rPr lang="en-US" sz="2400" b="1" dirty="0" smtClean="0">
                    <a:solidFill>
                      <a:schemeClr val="accent5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sz="2400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endParaRPr lang="en-US" sz="2400" b="1" dirty="0" smtClean="0">
                  <a:solidFill>
                    <a:schemeClr val="accent5"/>
                  </a:solidFill>
                </a:endParaRPr>
              </a:p>
              <a:p>
                <a:pPr marL="457200" indent="-457200">
                  <a:buAutoNum type="arabicPlain"/>
                </a:pPr>
                <a:r>
                  <a:rPr lang="en-US" sz="2400" b="1" dirty="0" smtClean="0">
                    <a:solidFill>
                      <a:schemeClr val="accent5"/>
                    </a:solidFill>
                  </a:rPr>
                  <a:t>  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sz="2400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⌊"/>
                        <m:endChr m:val="⌋"/>
                        <m:ctrlPr>
                          <a:rPr lang="en-US" sz="2400" b="1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1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1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  <m:r>
                              <a:rPr lang="en-US" sz="2400" b="1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b="1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𝒓</m:t>
                            </m:r>
                            <m:r>
                              <a:rPr lang="en-US" sz="2400" b="1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sz="24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e>
                    </m:d>
                  </m:oMath>
                </a14:m>
                <a:endParaRPr lang="en-US" sz="2400" b="1" dirty="0" smtClean="0">
                  <a:solidFill>
                    <a:schemeClr val="accent5"/>
                  </a:solidFill>
                </a:endParaRPr>
              </a:p>
              <a:p>
                <a:pPr marL="457200" indent="-457200">
                  <a:buAutoNum type="arabicPlain"/>
                </a:pPr>
                <a:r>
                  <a:rPr lang="en-US" sz="2400" b="1" dirty="0" smtClean="0">
                    <a:solidFill>
                      <a:schemeClr val="accent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sz="2400" b="1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𝐁</m:t>
                    </m:r>
                    <m:r>
                      <a:rPr lang="en-US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2400" b="1" dirty="0" smtClean="0">
                    <a:solidFill>
                      <a:schemeClr val="accent2"/>
                    </a:solidFill>
                  </a:rPr>
                  <a:t>MERGE-SORT(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𝒒</m:t>
                    </m:r>
                  </m:oMath>
                </a14:m>
                <a:r>
                  <a:rPr lang="en-US" sz="2400" b="1" dirty="0" smtClean="0">
                    <a:solidFill>
                      <a:schemeClr val="accent2"/>
                    </a:solidFill>
                  </a:rPr>
                  <a:t>)</a:t>
                </a:r>
              </a:p>
              <a:p>
                <a:pPr marL="457200" indent="-457200">
                  <a:buAutoNum type="arabicPlain"/>
                </a:pPr>
                <a:r>
                  <a:rPr lang="en-US" sz="2400" b="1" dirty="0">
                    <a:solidFill>
                      <a:schemeClr val="accent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sz="2400" b="1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𝐂</m:t>
                    </m:r>
                    <m:r>
                      <a:rPr lang="en-US" sz="2400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2400" b="1" dirty="0" smtClean="0">
                    <a:solidFill>
                      <a:schemeClr val="accent2"/>
                    </a:solidFill>
                  </a:rPr>
                  <a:t>MERGE-SORT(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400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sz="2400" b="1" dirty="0" smtClean="0">
                    <a:solidFill>
                      <a:schemeClr val="accent2"/>
                    </a:solidFill>
                  </a:rPr>
                  <a:t>)</a:t>
                </a:r>
              </a:p>
              <a:p>
                <a:pPr marL="457200" indent="-457200">
                  <a:buAutoNum type="arabicPlain"/>
                </a:pPr>
                <a:r>
                  <a:rPr lang="en-US" sz="2400" b="1" dirty="0" smtClean="0">
                    <a:solidFill>
                      <a:schemeClr val="tx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sz="2400" b="1" i="0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𝐃</m:t>
                    </m:r>
                    <m:r>
                      <a:rPr lang="en-US" sz="2400" b="1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2400" b="1" dirty="0" smtClean="0">
                    <a:solidFill>
                      <a:schemeClr val="accent5"/>
                    </a:solidFill>
                  </a:rPr>
                  <a:t>MERGE(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sz="2400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US" sz="2400" b="1" dirty="0" smtClean="0">
                    <a:solidFill>
                      <a:schemeClr val="accent5"/>
                    </a:solidFill>
                  </a:rPr>
                  <a:t>)</a:t>
                </a:r>
              </a:p>
              <a:p>
                <a:pPr marL="457200" indent="-457200">
                  <a:buAutoNum type="arabicPlain"/>
                </a:pPr>
                <a:r>
                  <a:rPr lang="en-US" sz="2400" b="1" dirty="0">
                    <a:solidFill>
                      <a:schemeClr val="accent5"/>
                    </a:solidFill>
                  </a:rPr>
                  <a:t> </a:t>
                </a:r>
                <a:r>
                  <a:rPr lang="en-US" sz="2400" b="1" dirty="0" smtClean="0">
                    <a:solidFill>
                      <a:schemeClr val="accent5"/>
                    </a:solidFill>
                  </a:rPr>
                  <a:t>   Return </a:t>
                </a:r>
                <a14:m>
                  <m:oMath xmlns:m="http://schemas.openxmlformats.org/officeDocument/2006/math">
                    <m:r>
                      <a:rPr lang="en-US" sz="2400" b="1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𝐃</m:t>
                    </m:r>
                  </m:oMath>
                </a14:m>
                <a:endParaRPr lang="en-US" sz="2400" b="1" dirty="0" smtClean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530" y="2412823"/>
                <a:ext cx="4882790" cy="2858347"/>
              </a:xfrm>
              <a:prstGeom prst="rect">
                <a:avLst/>
              </a:prstGeom>
              <a:blipFill>
                <a:blip r:embed="rId2"/>
                <a:stretch>
                  <a:fillRect l="-1998" t="-1706" b="-38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5791743" y="2316469"/>
            <a:ext cx="5904411" cy="3016210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2"/>
                </a:solidFill>
              </a:rPr>
              <a:t>Recursion:</a:t>
            </a:r>
          </a:p>
          <a:p>
            <a:r>
              <a:rPr lang="en-US" sz="2800" b="1" dirty="0" smtClean="0">
                <a:solidFill>
                  <a:schemeClr val="accent5">
                    <a:lumMod val="50000"/>
                  </a:schemeClr>
                </a:solidFill>
              </a:rPr>
              <a:t>When defining a function, “recursion” is a construction method invoking the function itself, inside the function body, solving smaller instances of the same problem. </a:t>
            </a:r>
          </a:p>
          <a:p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 rot="9000000">
            <a:off x="5103340" y="3556004"/>
            <a:ext cx="424558" cy="435448"/>
          </a:xfrm>
          <a:prstGeom prst="rightArrow">
            <a:avLst>
              <a:gd name="adj1" fmla="val 54000"/>
              <a:gd name="adj2" fmla="val 68055"/>
            </a:avLst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25530" y="5463458"/>
            <a:ext cx="109706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Recursion has a lot of stories. The following two materials are good starts.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[1] Graham, Ronald; Knuth, Donald;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Patashnik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, Oren (1990). “1: Recurrent Problems”. Concrete Mathematics: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A Foundation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for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Computer Science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.</a:t>
            </a:r>
            <a:br>
              <a:rPr lang="en-US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[2] Wirth,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Niklaus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(1976).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“3: Recursive Algorithms”.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Algorithms + Data Structures =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Programs.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1488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5" grpId="0" animBg="1"/>
      <p:bldP spid="15" grpId="0" animBg="1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149" y="430440"/>
            <a:ext cx="9799866" cy="753382"/>
          </a:xfrm>
        </p:spPr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Time Complexity of Merge Sort</a:t>
            </a:r>
            <a:endParaRPr lang="en-US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38149" y="1279619"/>
                <a:ext cx="10515600" cy="2334454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How should we compute the time complexity when a function is defined with recursion?</a:t>
                </a:r>
              </a:p>
              <a:p>
                <a:r>
                  <a:rPr lang="en-US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 smtClean="0">
                    <a:solidFill>
                      <a:schemeClr val="accent5"/>
                    </a:solidFill>
                  </a:rPr>
                  <a:t> </a:t>
                </a:r>
                <a:r>
                  <a:rPr lang="en-US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be the running time of </a:t>
                </a:r>
                <a:r>
                  <a:rPr lang="en-US" b="1" dirty="0" smtClean="0">
                    <a:solidFill>
                      <a:schemeClr val="accent5"/>
                    </a:solidFill>
                  </a:rPr>
                  <a:t>MERGE-SORT</a:t>
                </a:r>
                <a:r>
                  <a:rPr lang="en-US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, where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 is the size of the input sequence. </a:t>
                </a:r>
              </a:p>
              <a:p>
                <a:r>
                  <a:rPr lang="en-US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The problem is: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d>
                      <m:dPr>
                        <m:ctrlPr>
                          <a:rPr lang="en-US" b="1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= ?</m:t>
                    </m:r>
                  </m:oMath>
                </a14:m>
                <a:endParaRPr lang="en-US" b="1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8149" y="1279619"/>
                <a:ext cx="10515600" cy="2334454"/>
              </a:xfrm>
              <a:blipFill>
                <a:blip r:embed="rId2"/>
                <a:stretch>
                  <a:fillRect l="-1043" t="-4439" b="-4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648641" y="3762115"/>
                <a:ext cx="4882790" cy="28583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chemeClr val="accent5"/>
                    </a:solidFill>
                  </a:rPr>
                  <a:t>MERGE-SORT(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400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sz="2400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sz="2400" b="1" dirty="0" smtClean="0">
                    <a:solidFill>
                      <a:schemeClr val="accent5"/>
                    </a:solidFill>
                  </a:rPr>
                  <a:t>)</a:t>
                </a:r>
              </a:p>
              <a:p>
                <a:pPr marL="457200" indent="-457200">
                  <a:buAutoNum type="arabicPlain"/>
                </a:pPr>
                <a:r>
                  <a:rPr lang="en-US" sz="2400" b="1" dirty="0" smtClean="0">
                    <a:solidFill>
                      <a:schemeClr val="accent5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sz="2400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endParaRPr lang="en-US" sz="2400" b="1" dirty="0" smtClean="0">
                  <a:solidFill>
                    <a:schemeClr val="accent5"/>
                  </a:solidFill>
                </a:endParaRPr>
              </a:p>
              <a:p>
                <a:pPr marL="457200" indent="-457200">
                  <a:buAutoNum type="arabicPlain"/>
                </a:pPr>
                <a:r>
                  <a:rPr lang="en-US" sz="2400" b="1" dirty="0" smtClean="0">
                    <a:solidFill>
                      <a:schemeClr val="accent5"/>
                    </a:solidFill>
                  </a:rPr>
                  <a:t>  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sz="2400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⌊"/>
                        <m:endChr m:val="⌋"/>
                        <m:ctrlPr>
                          <a:rPr lang="en-US" sz="2400" b="1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1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1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  <m:r>
                              <a:rPr lang="en-US" sz="2400" b="1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b="1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𝒓</m:t>
                            </m:r>
                            <m:r>
                              <a:rPr lang="en-US" sz="2400" b="1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sz="24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e>
                    </m:d>
                  </m:oMath>
                </a14:m>
                <a:endParaRPr lang="en-US" sz="2400" b="1" dirty="0" smtClean="0">
                  <a:solidFill>
                    <a:schemeClr val="accent5"/>
                  </a:solidFill>
                </a:endParaRPr>
              </a:p>
              <a:p>
                <a:pPr marL="457200" indent="-457200">
                  <a:buAutoNum type="arabicPlain"/>
                </a:pPr>
                <a:r>
                  <a:rPr lang="en-US" sz="2400" b="1" dirty="0" smtClean="0">
                    <a:solidFill>
                      <a:schemeClr val="accent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sz="2400" b="1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𝐁</m:t>
                    </m:r>
                    <m:r>
                      <a:rPr lang="en-US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2400" b="1" dirty="0" smtClean="0">
                    <a:solidFill>
                      <a:schemeClr val="accent2"/>
                    </a:solidFill>
                  </a:rPr>
                  <a:t>MERGE-SORT(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𝒒</m:t>
                    </m:r>
                  </m:oMath>
                </a14:m>
                <a:r>
                  <a:rPr lang="en-US" sz="2400" b="1" dirty="0" smtClean="0">
                    <a:solidFill>
                      <a:schemeClr val="accent2"/>
                    </a:solidFill>
                  </a:rPr>
                  <a:t>)</a:t>
                </a:r>
              </a:p>
              <a:p>
                <a:pPr marL="457200" indent="-457200">
                  <a:buAutoNum type="arabicPlain"/>
                </a:pPr>
                <a:r>
                  <a:rPr lang="en-US" sz="2400" b="1" dirty="0">
                    <a:solidFill>
                      <a:schemeClr val="accent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sz="2400" b="1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𝐂</m:t>
                    </m:r>
                    <m:r>
                      <a:rPr lang="en-US" sz="2400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2400" b="1" dirty="0" smtClean="0">
                    <a:solidFill>
                      <a:schemeClr val="accent2"/>
                    </a:solidFill>
                  </a:rPr>
                  <a:t>MERGE-SORT(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400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sz="2400" b="1" dirty="0" smtClean="0">
                    <a:solidFill>
                      <a:schemeClr val="accent2"/>
                    </a:solidFill>
                  </a:rPr>
                  <a:t>)</a:t>
                </a:r>
              </a:p>
              <a:p>
                <a:pPr marL="457200" indent="-457200">
                  <a:buAutoNum type="arabicPlain"/>
                </a:pPr>
                <a:r>
                  <a:rPr lang="en-US" sz="2400" b="1" dirty="0" smtClean="0">
                    <a:solidFill>
                      <a:schemeClr val="tx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sz="2400" b="1" i="0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𝐃</m:t>
                    </m:r>
                    <m:r>
                      <a:rPr lang="en-US" sz="2400" b="1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2400" b="1" dirty="0" smtClean="0">
                    <a:solidFill>
                      <a:schemeClr val="accent5"/>
                    </a:solidFill>
                  </a:rPr>
                  <a:t>MERGE(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sz="2400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US" sz="2400" b="1" dirty="0" smtClean="0">
                    <a:solidFill>
                      <a:schemeClr val="accent5"/>
                    </a:solidFill>
                  </a:rPr>
                  <a:t>)</a:t>
                </a:r>
              </a:p>
              <a:p>
                <a:pPr marL="457200" indent="-457200">
                  <a:buAutoNum type="arabicPlain"/>
                </a:pPr>
                <a:r>
                  <a:rPr lang="en-US" sz="2400" b="1" dirty="0">
                    <a:solidFill>
                      <a:schemeClr val="accent5"/>
                    </a:solidFill>
                  </a:rPr>
                  <a:t> </a:t>
                </a:r>
                <a:r>
                  <a:rPr lang="en-US" sz="2400" b="1" dirty="0" smtClean="0">
                    <a:solidFill>
                      <a:schemeClr val="accent5"/>
                    </a:solidFill>
                  </a:rPr>
                  <a:t>   Return </a:t>
                </a:r>
                <a14:m>
                  <m:oMath xmlns:m="http://schemas.openxmlformats.org/officeDocument/2006/math">
                    <m:r>
                      <a:rPr lang="en-US" sz="2400" b="1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𝐃</m:t>
                    </m:r>
                  </m:oMath>
                </a14:m>
                <a:endParaRPr lang="en-US" sz="2400" b="1" dirty="0" smtClean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8641" y="3762115"/>
                <a:ext cx="4882790" cy="2858347"/>
              </a:xfrm>
              <a:prstGeom prst="rect">
                <a:avLst/>
              </a:prstGeom>
              <a:blipFill>
                <a:blip r:embed="rId3"/>
                <a:stretch>
                  <a:fillRect l="-1998" t="-1706" b="-40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679476" y="4656016"/>
                <a:ext cx="82731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24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US" sz="2400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9476" y="4656016"/>
                <a:ext cx="827314" cy="461665"/>
              </a:xfrm>
              <a:prstGeom prst="rect">
                <a:avLst/>
              </a:prstGeom>
              <a:blipFill>
                <a:blip r:embed="rId4"/>
                <a:stretch>
                  <a:fillRect l="-1481" r="-6667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679476" y="5025492"/>
                <a:ext cx="19158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4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4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en-US" sz="2400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9476" y="5025492"/>
                <a:ext cx="1915886" cy="461665"/>
              </a:xfrm>
              <a:prstGeom prst="rect">
                <a:avLst/>
              </a:prstGeom>
              <a:blipFill>
                <a:blip r:embed="rId5"/>
                <a:stretch>
                  <a:fillRect r="-1592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679476" y="5399323"/>
                <a:ext cx="135853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4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4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4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9476" y="5399323"/>
                <a:ext cx="1358538" cy="461665"/>
              </a:xfrm>
              <a:prstGeom prst="rect">
                <a:avLst/>
              </a:prstGeom>
              <a:blipFill>
                <a:blip r:embed="rId6"/>
                <a:stretch>
                  <a:fillRect r="-1794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670767" y="5764445"/>
                <a:ext cx="348343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24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sz="24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2400" i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400" i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i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+1,</m:t>
                      </m:r>
                      <m:r>
                        <a:rPr lang="en-US" sz="2400" i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400" i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4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sz="2400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0767" y="5764445"/>
                <a:ext cx="3483430" cy="461665"/>
              </a:xfrm>
              <a:prstGeom prst="rect">
                <a:avLst/>
              </a:prstGeom>
              <a:blipFill>
                <a:blip r:embed="rId7"/>
                <a:stretch>
                  <a:fillRect r="-1049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6679476" y="3796780"/>
            <a:ext cx="3021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</a:rPr>
              <a:t>Running Time Per Line</a:t>
            </a:r>
            <a:endParaRPr lang="en-US" sz="2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679476" y="3300450"/>
                <a:ext cx="206393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4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2400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9476" y="3300450"/>
                <a:ext cx="2063931" cy="461665"/>
              </a:xfrm>
              <a:prstGeom prst="rect">
                <a:avLst/>
              </a:prstGeom>
              <a:blipFill>
                <a:blip r:embed="rId8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0156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" grpId="0"/>
      <p:bldP spid="11" grpId="0"/>
      <p:bldP spid="12" grpId="0"/>
      <p:bldP spid="13" grpId="0"/>
      <p:bldP spid="4" grpId="0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149" y="430440"/>
            <a:ext cx="9799866" cy="753382"/>
          </a:xfrm>
        </p:spPr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Time Complexity of Merge Sort</a:t>
            </a:r>
            <a:endParaRPr lang="en-US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38149" y="1279619"/>
                <a:ext cx="10515600" cy="550967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The problem is: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d>
                      <m:dPr>
                        <m:ctrlPr>
                          <a:rPr lang="en-US" b="1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= ?</m:t>
                    </m:r>
                  </m:oMath>
                </a14:m>
                <a:endParaRPr lang="en-US" b="1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8149" y="1279619"/>
                <a:ext cx="10515600" cy="550967"/>
              </a:xfrm>
              <a:blipFill>
                <a:blip r:embed="rId2"/>
                <a:stretch>
                  <a:fillRect l="-1043" t="-18889" b="-1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448344" y="1926383"/>
                <a:ext cx="4882790" cy="28583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chemeClr val="accent5"/>
                    </a:solidFill>
                  </a:rPr>
                  <a:t>MERGE-SORT(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400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sz="2400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sz="2400" b="1" dirty="0" smtClean="0">
                    <a:solidFill>
                      <a:schemeClr val="accent5"/>
                    </a:solidFill>
                  </a:rPr>
                  <a:t>)</a:t>
                </a:r>
              </a:p>
              <a:p>
                <a:pPr marL="457200" indent="-457200">
                  <a:buAutoNum type="arabicPlain"/>
                </a:pPr>
                <a:r>
                  <a:rPr lang="en-US" sz="2400" b="1" dirty="0" smtClean="0">
                    <a:solidFill>
                      <a:schemeClr val="accent5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sz="2400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endParaRPr lang="en-US" sz="2400" b="1" dirty="0" smtClean="0">
                  <a:solidFill>
                    <a:schemeClr val="accent5"/>
                  </a:solidFill>
                </a:endParaRPr>
              </a:p>
              <a:p>
                <a:pPr marL="457200" indent="-457200">
                  <a:buAutoNum type="arabicPlain"/>
                </a:pPr>
                <a:r>
                  <a:rPr lang="en-US" sz="2400" b="1" dirty="0" smtClean="0">
                    <a:solidFill>
                      <a:schemeClr val="accent5"/>
                    </a:solidFill>
                  </a:rPr>
                  <a:t>  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sz="2400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⌊"/>
                        <m:endChr m:val="⌋"/>
                        <m:ctrlPr>
                          <a:rPr lang="en-US" sz="2400" b="1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1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1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  <m:r>
                              <a:rPr lang="en-US" sz="2400" b="1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b="1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𝒓</m:t>
                            </m:r>
                            <m:r>
                              <a:rPr lang="en-US" sz="2400" b="1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sz="24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e>
                    </m:d>
                  </m:oMath>
                </a14:m>
                <a:endParaRPr lang="en-US" sz="2400" b="1" dirty="0" smtClean="0">
                  <a:solidFill>
                    <a:schemeClr val="accent5"/>
                  </a:solidFill>
                </a:endParaRPr>
              </a:p>
              <a:p>
                <a:pPr marL="457200" indent="-457200">
                  <a:buAutoNum type="arabicPlain"/>
                </a:pPr>
                <a:r>
                  <a:rPr lang="en-US" sz="2400" b="1" dirty="0" smtClean="0">
                    <a:solidFill>
                      <a:schemeClr val="accent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sz="2400" b="1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𝐁</m:t>
                    </m:r>
                    <m:r>
                      <a:rPr lang="en-US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2400" b="1" dirty="0" smtClean="0">
                    <a:solidFill>
                      <a:schemeClr val="accent2"/>
                    </a:solidFill>
                  </a:rPr>
                  <a:t>MERGE-SORT(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𝒒</m:t>
                    </m:r>
                  </m:oMath>
                </a14:m>
                <a:r>
                  <a:rPr lang="en-US" sz="2400" b="1" dirty="0" smtClean="0">
                    <a:solidFill>
                      <a:schemeClr val="accent2"/>
                    </a:solidFill>
                  </a:rPr>
                  <a:t>)</a:t>
                </a:r>
              </a:p>
              <a:p>
                <a:pPr marL="457200" indent="-457200">
                  <a:buAutoNum type="arabicPlain"/>
                </a:pPr>
                <a:r>
                  <a:rPr lang="en-US" sz="2400" b="1" dirty="0">
                    <a:solidFill>
                      <a:schemeClr val="accent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sz="2400" b="1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𝐂</m:t>
                    </m:r>
                    <m:r>
                      <a:rPr lang="en-US" sz="2400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2400" b="1" dirty="0" smtClean="0">
                    <a:solidFill>
                      <a:schemeClr val="accent2"/>
                    </a:solidFill>
                  </a:rPr>
                  <a:t>MERGE-SORT(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400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sz="2400" b="1" dirty="0" smtClean="0">
                    <a:solidFill>
                      <a:schemeClr val="accent2"/>
                    </a:solidFill>
                  </a:rPr>
                  <a:t>)</a:t>
                </a:r>
              </a:p>
              <a:p>
                <a:pPr marL="457200" indent="-457200">
                  <a:buAutoNum type="arabicPlain"/>
                </a:pPr>
                <a:r>
                  <a:rPr lang="en-US" sz="2400" b="1" dirty="0" smtClean="0">
                    <a:solidFill>
                      <a:schemeClr val="tx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sz="2400" b="1" i="0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𝐃</m:t>
                    </m:r>
                    <m:r>
                      <a:rPr lang="en-US" sz="2400" b="1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2400" b="1" dirty="0" smtClean="0">
                    <a:solidFill>
                      <a:schemeClr val="accent5"/>
                    </a:solidFill>
                  </a:rPr>
                  <a:t>MERGE(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sz="2400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US" sz="2400" b="1" dirty="0" smtClean="0">
                    <a:solidFill>
                      <a:schemeClr val="accent5"/>
                    </a:solidFill>
                  </a:rPr>
                  <a:t>)</a:t>
                </a:r>
              </a:p>
              <a:p>
                <a:pPr marL="457200" indent="-457200">
                  <a:buAutoNum type="arabicPlain"/>
                </a:pPr>
                <a:r>
                  <a:rPr lang="en-US" sz="2400" b="1" dirty="0">
                    <a:solidFill>
                      <a:schemeClr val="accent5"/>
                    </a:solidFill>
                  </a:rPr>
                  <a:t> </a:t>
                </a:r>
                <a:r>
                  <a:rPr lang="en-US" sz="2400" b="1" dirty="0" smtClean="0">
                    <a:solidFill>
                      <a:schemeClr val="accent5"/>
                    </a:solidFill>
                  </a:rPr>
                  <a:t>   Return </a:t>
                </a:r>
                <a14:m>
                  <m:oMath xmlns:m="http://schemas.openxmlformats.org/officeDocument/2006/math">
                    <m:r>
                      <a:rPr lang="en-US" sz="2400" b="1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𝐃</m:t>
                    </m:r>
                  </m:oMath>
                </a14:m>
                <a:endParaRPr lang="en-US" sz="2400" b="1" dirty="0" smtClean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8344" y="1926383"/>
                <a:ext cx="4882790" cy="2858347"/>
              </a:xfrm>
              <a:prstGeom prst="rect">
                <a:avLst/>
              </a:prstGeom>
              <a:blipFill>
                <a:blip r:embed="rId3"/>
                <a:stretch>
                  <a:fillRect l="-1998" t="-1706" b="-40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479179" y="2820284"/>
                <a:ext cx="82731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24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US" sz="2400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9179" y="2820284"/>
                <a:ext cx="827314" cy="461665"/>
              </a:xfrm>
              <a:prstGeom prst="rect">
                <a:avLst/>
              </a:prstGeom>
              <a:blipFill>
                <a:blip r:embed="rId4"/>
                <a:stretch>
                  <a:fillRect l="-1471" r="-5882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479179" y="3189760"/>
                <a:ext cx="19158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4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4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en-US" sz="2400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9179" y="3189760"/>
                <a:ext cx="1915886" cy="461665"/>
              </a:xfrm>
              <a:prstGeom prst="rect">
                <a:avLst/>
              </a:prstGeom>
              <a:blipFill>
                <a:blip r:embed="rId5"/>
                <a:stretch>
                  <a:fillRect r="-1592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479179" y="3563591"/>
                <a:ext cx="135853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4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4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4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9179" y="3563591"/>
                <a:ext cx="1358538" cy="461665"/>
              </a:xfrm>
              <a:prstGeom prst="rect">
                <a:avLst/>
              </a:prstGeom>
              <a:blipFill>
                <a:blip r:embed="rId6"/>
                <a:stretch>
                  <a:fillRect r="-1794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479179" y="3924885"/>
                <a:ext cx="348343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24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sz="24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2400" i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400" i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i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+1,</m:t>
                      </m:r>
                      <m:r>
                        <a:rPr lang="en-US" sz="2400" i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400" i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4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sz="2400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9179" y="3924885"/>
                <a:ext cx="3483430" cy="461665"/>
              </a:xfrm>
              <a:prstGeom prst="rect">
                <a:avLst/>
              </a:prstGeom>
              <a:blipFill>
                <a:blip r:embed="rId7"/>
                <a:stretch>
                  <a:fillRect r="-1051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6479179" y="1961048"/>
            <a:ext cx="3021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</a:rPr>
              <a:t>Running Time Per Line</a:t>
            </a:r>
            <a:endParaRPr lang="en-US" sz="2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96686" y="4749721"/>
                <a:ext cx="10511245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8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8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i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8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28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8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i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8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8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sz="2800" b="0" i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i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8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8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8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sz="28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8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sz="28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+1,</m:t>
                                  </m:r>
                                  <m:r>
                                    <a:rPr lang="en-US" sz="28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sz="28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8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sz="2800" i="1" dirty="0" smtClean="0">
                  <a:solidFill>
                    <a:schemeClr val="accent5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          =</m:t>
                      </m:r>
                      <m:r>
                        <a:rPr lang="en-US" sz="2800" i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8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28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8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sz="2800" i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i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8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8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8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8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8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8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sz="28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8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sz="28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+1,</m:t>
                                  </m:r>
                                  <m:r>
                                    <a:rPr lang="en-US" sz="28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sz="28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8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sz="2800" i="1" dirty="0" smtClean="0">
                  <a:solidFill>
                    <a:schemeClr val="accent5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          </m:t>
                      </m:r>
                      <m:r>
                        <a:rPr lang="en-US" sz="28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8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28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8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sz="2800" i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i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8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8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28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US" sz="28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sz="28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sz="28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28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+1,</m:t>
                              </m:r>
                              <m:r>
                                <a:rPr lang="en-US" sz="28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8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</m:e>
                      </m:func>
                      <m:r>
                        <a:rPr lang="en-US" sz="28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b="0" i="1" dirty="0" smtClean="0">
                  <a:solidFill>
                    <a:schemeClr val="accent6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686" y="4749721"/>
                <a:ext cx="10511245" cy="138499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8471807" y="6190338"/>
            <a:ext cx="2481942" cy="523220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6"/>
                </a:solidFill>
              </a:rPr>
              <a:t>Exercise: </a:t>
            </a:r>
            <a:r>
              <a:rPr lang="en-US" sz="2800" dirty="0" smtClean="0">
                <a:solidFill>
                  <a:schemeClr val="accent6"/>
                </a:solidFill>
              </a:rPr>
              <a:t>Why?</a:t>
            </a:r>
            <a:endParaRPr lang="en-US" sz="2800" dirty="0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479179" y="1498178"/>
                <a:ext cx="206393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4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2400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9179" y="1498178"/>
                <a:ext cx="2063931" cy="461665"/>
              </a:xfrm>
              <a:prstGeom prst="rect">
                <a:avLst/>
              </a:prstGeom>
              <a:blipFill>
                <a:blip r:embed="rId9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4652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149" y="430440"/>
            <a:ext cx="9799866" cy="753382"/>
          </a:xfrm>
        </p:spPr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Time Complexity of Merge Sort</a:t>
            </a:r>
            <a:endParaRPr lang="en-US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38149" y="1593134"/>
                <a:ext cx="10515600" cy="550967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The problem is: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d>
                      <m:dPr>
                        <m:ctrlPr>
                          <a:rPr lang="en-US" b="1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= ?</m:t>
                    </m:r>
                  </m:oMath>
                </a14:m>
                <a:endParaRPr lang="en-US" b="1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9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8149" y="1593134"/>
                <a:ext cx="10515600" cy="550967"/>
              </a:xfrm>
              <a:blipFill>
                <a:blip r:embed="rId2"/>
                <a:stretch>
                  <a:fillRect l="-1043" t="-17582" b="-175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696687" y="2553413"/>
                <a:ext cx="938783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8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800" i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8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28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8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sz="2800" i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i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8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8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sz="2800" i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280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US" sz="28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sz="28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sz="280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280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+1,</m:t>
                              </m:r>
                              <m:r>
                                <a:rPr lang="en-US" sz="280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80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</m:e>
                      </m:func>
                      <m:r>
                        <a:rPr lang="en-US" sz="2800" i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i="1" dirty="0" smtClean="0">
                  <a:solidFill>
                    <a:schemeClr val="accent5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687" y="2553413"/>
                <a:ext cx="938783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4746174" y="1514213"/>
                <a:ext cx="236872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8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2800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6174" y="1514213"/>
                <a:ext cx="2368729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696687" y="3335716"/>
                <a:ext cx="871727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8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800" dirty="0" smtClean="0">
                    <a:solidFill>
                      <a:schemeClr val="accent2"/>
                    </a:solidFill>
                  </a:rPr>
                  <a:t> </a:t>
                </a:r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and 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sz="2800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8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. Hence,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. </a:t>
                </a:r>
                <a:endParaRPr lang="en-US" sz="2800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687" y="3335716"/>
                <a:ext cx="8717278" cy="523220"/>
              </a:xfrm>
              <a:prstGeom prst="rect">
                <a:avLst/>
              </a:prstGeom>
              <a:blipFill>
                <a:blip r:embed="rId5"/>
                <a:stretch>
                  <a:fillRect l="-1399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2481671" y="4374916"/>
                <a:ext cx="5712821" cy="523220"/>
              </a:xfrm>
              <a:prstGeom prst="rect">
                <a:avLst/>
              </a:prstGeom>
              <a:noFill/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8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800" i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8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i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i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8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i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280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US" sz="28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sz="28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  <m:r>
                        <a:rPr lang="en-US" sz="2800" i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i="1" dirty="0" smtClean="0">
                  <a:solidFill>
                    <a:schemeClr val="accent5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1671" y="4374916"/>
                <a:ext cx="5712821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Left Brace 2"/>
          <p:cNvSpPr/>
          <p:nvPr/>
        </p:nvSpPr>
        <p:spPr>
          <a:xfrm rot="16200000">
            <a:off x="4538620" y="4225110"/>
            <a:ext cx="284480" cy="1872340"/>
          </a:xfrm>
          <a:prstGeom prst="leftBrace">
            <a:avLst>
              <a:gd name="adj1" fmla="val 100896"/>
              <a:gd name="adj2" fmla="val 49781"/>
            </a:avLst>
          </a:prstGeom>
          <a:ln w="254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/>
          <p:cNvSpPr/>
          <p:nvPr/>
        </p:nvSpPr>
        <p:spPr>
          <a:xfrm rot="16200000">
            <a:off x="6865260" y="4225110"/>
            <a:ext cx="284480" cy="1872340"/>
          </a:xfrm>
          <a:prstGeom prst="leftBrace">
            <a:avLst>
              <a:gd name="adj1" fmla="val 100896"/>
              <a:gd name="adj2" fmla="val 49781"/>
            </a:avLst>
          </a:prstGeom>
          <a:ln w="254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516814" y="5424423"/>
            <a:ext cx="2680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lang="en-US" sz="2800" dirty="0" smtClean="0">
                <a:solidFill>
                  <a:srgbClr val="7030A0"/>
                </a:solidFill>
              </a:rPr>
              <a:t>Divide + Conquer</a:t>
            </a: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254754" y="5424423"/>
            <a:ext cx="15054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lang="en-US" sz="2800" dirty="0" smtClean="0">
                <a:solidFill>
                  <a:srgbClr val="7030A0"/>
                </a:solidFill>
              </a:rPr>
              <a:t>Combine</a:t>
            </a:r>
            <a:endParaRPr lang="en-US" sz="28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778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5" grpId="0"/>
      <p:bldP spid="1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6531427" y="2666078"/>
            <a:ext cx="4780189" cy="2199363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149" y="430440"/>
            <a:ext cx="9799866" cy="753382"/>
          </a:xfrm>
        </p:spPr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Time Complexity of Merge Sort</a:t>
            </a:r>
            <a:endParaRPr lang="en-US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38149" y="1279619"/>
                <a:ext cx="10515600" cy="550967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The problem is: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d>
                      <m:dPr>
                        <m:ctrlPr>
                          <a:rPr lang="en-US" b="1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= ?</m:t>
                    </m:r>
                  </m:oMath>
                </a14:m>
                <a:endParaRPr lang="en-US" b="1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8149" y="1279619"/>
                <a:ext cx="10515600" cy="550967"/>
              </a:xfrm>
              <a:blipFill>
                <a:blip r:embed="rId2"/>
                <a:stretch>
                  <a:fillRect l="-1043" t="-18889" b="-1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818606" y="1832594"/>
                <a:ext cx="5712821" cy="523220"/>
              </a:xfrm>
              <a:prstGeom prst="rect">
                <a:avLst/>
              </a:prstGeom>
              <a:noFill/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8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800" i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8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i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i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8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i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280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US" sz="28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sz="28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  <m:r>
                        <a:rPr lang="en-US" sz="2800" i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i="1" dirty="0" smtClean="0">
                  <a:solidFill>
                    <a:schemeClr val="accent5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606" y="1832594"/>
                <a:ext cx="5712821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796427" y="2426016"/>
                <a:ext cx="3918856" cy="6665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A special case: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427" y="2426016"/>
                <a:ext cx="3918856" cy="666529"/>
              </a:xfrm>
              <a:prstGeom prst="rect">
                <a:avLst/>
              </a:prstGeom>
              <a:blipFill>
                <a:blip r:embed="rId4"/>
                <a:stretch>
                  <a:fillRect l="-3266" t="-917" b="-12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796427" y="3111748"/>
                <a:ext cx="3918856" cy="8542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8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800" i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800" i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8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8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28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8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8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800" i="1" dirty="0" smtClean="0">
                  <a:solidFill>
                    <a:schemeClr val="accent5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427" y="3111748"/>
                <a:ext cx="3918856" cy="85427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9307011" y="2666078"/>
                <a:ext cx="1010194" cy="8542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8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8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7011" y="2666078"/>
                <a:ext cx="1010194" cy="85427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8601616" y="4011168"/>
                <a:ext cx="896983" cy="8542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8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1616" y="4011168"/>
                <a:ext cx="896983" cy="854273"/>
              </a:xfrm>
              <a:prstGeom prst="rect">
                <a:avLst/>
              </a:prstGeom>
              <a:blipFill>
                <a:blip r:embed="rId7"/>
                <a:stretch>
                  <a:fillRect r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10317205" y="4011168"/>
                <a:ext cx="896983" cy="8542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800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7205" y="4011168"/>
                <a:ext cx="896983" cy="854273"/>
              </a:xfrm>
              <a:prstGeom prst="rect">
                <a:avLst/>
              </a:prstGeom>
              <a:blipFill>
                <a:blip r:embed="rId8"/>
                <a:stretch>
                  <a:fillRect r="-13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6531427" y="3511993"/>
                <a:ext cx="89698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8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1427" y="3511993"/>
                <a:ext cx="89698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urved Connector 19"/>
          <p:cNvCxnSpPr>
            <a:stCxn id="4" idx="2"/>
            <a:endCxn id="12" idx="0"/>
          </p:cNvCxnSpPr>
          <p:nvPr/>
        </p:nvCxnSpPr>
        <p:spPr>
          <a:xfrm rot="5400000">
            <a:off x="9185700" y="3384759"/>
            <a:ext cx="490817" cy="762000"/>
          </a:xfrm>
          <a:prstGeom prst="curvedConnector3">
            <a:avLst/>
          </a:prstGeom>
          <a:ln w="25400">
            <a:solidFill>
              <a:schemeClr val="accent5">
                <a:lumMod val="50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4" idx="2"/>
            <a:endCxn id="13" idx="0"/>
          </p:cNvCxnSpPr>
          <p:nvPr/>
        </p:nvCxnSpPr>
        <p:spPr>
          <a:xfrm rot="16200000" flipH="1">
            <a:off x="10043494" y="3288964"/>
            <a:ext cx="490817" cy="953589"/>
          </a:xfrm>
          <a:prstGeom prst="curvedConnector3">
            <a:avLst/>
          </a:prstGeom>
          <a:ln w="25400">
            <a:solidFill>
              <a:schemeClr val="accent5">
                <a:lumMod val="50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triped Right Arrow 25"/>
          <p:cNvSpPr/>
          <p:nvPr/>
        </p:nvSpPr>
        <p:spPr>
          <a:xfrm>
            <a:off x="7691844" y="3511993"/>
            <a:ext cx="756012" cy="539932"/>
          </a:xfrm>
          <a:prstGeom prst="stripedRightArrow">
            <a:avLst>
              <a:gd name="adj1" fmla="val 53226"/>
              <a:gd name="adj2" fmla="val 80645"/>
            </a:avLst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796426" y="3985224"/>
            <a:ext cx="42410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</a:rPr>
              <a:t>Let us express this equation in a graphical way.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>
                <a:off x="821460" y="4958534"/>
                <a:ext cx="798576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800" dirty="0" smtClean="0">
                    <a:solidFill>
                      <a:schemeClr val="accent5"/>
                    </a:solidFill>
                  </a:rPr>
                  <a:t> is equal to the sum of all values on nodes.</a:t>
                </a:r>
              </a:p>
              <a:p>
                <a:pPr/>
                <a:r>
                  <a:rPr lang="en-US" sz="2800" dirty="0" smtClean="0">
                    <a:solidFill>
                      <a:schemeClr val="accent5"/>
                    </a:solidFill>
                  </a:rPr>
                  <a:t>The root is concrete now, </a:t>
                </a:r>
                <a:r>
                  <a:rPr lang="en-US" sz="2800" dirty="0" smtClean="0">
                    <a:solidFill>
                      <a:srgbClr val="7030A0"/>
                    </a:solidFill>
                  </a:rPr>
                  <a:t>but the leaves are not yet.</a:t>
                </a:r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460" y="4958534"/>
                <a:ext cx="7985760" cy="954107"/>
              </a:xfrm>
              <a:prstGeom prst="rect">
                <a:avLst/>
              </a:prstGeom>
              <a:blipFill>
                <a:blip r:embed="rId10"/>
                <a:stretch>
                  <a:fillRect l="-1603" t="-5732" b="-17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796425" y="5963136"/>
            <a:ext cx="52473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What should we do next?</a:t>
            </a:r>
          </a:p>
        </p:txBody>
      </p:sp>
    </p:spTree>
    <p:extLst>
      <p:ext uri="{BB962C8B-B14F-4D97-AF65-F5344CB8AC3E}">
        <p14:creationId xmlns:p14="http://schemas.microsoft.com/office/powerpoint/2010/main" val="629786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10" grpId="0"/>
      <p:bldP spid="11" grpId="0"/>
      <p:bldP spid="4" grpId="0"/>
      <p:bldP spid="12" grpId="0"/>
      <p:bldP spid="13" grpId="0"/>
      <p:bldP spid="17" grpId="0"/>
      <p:bldP spid="26" grpId="0" animBg="1"/>
      <p:bldP spid="28" grpId="0"/>
      <p:bldP spid="29" grpId="0"/>
      <p:bldP spid="1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149" y="430440"/>
            <a:ext cx="9799866" cy="753382"/>
          </a:xfrm>
        </p:spPr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Time Complexity of Merge Sort</a:t>
            </a:r>
            <a:endParaRPr lang="en-US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38149" y="1279619"/>
                <a:ext cx="10515600" cy="550967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The problem is: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d>
                      <m:dPr>
                        <m:ctrlPr>
                          <a:rPr lang="en-US" b="1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= ?</m:t>
                    </m:r>
                  </m:oMath>
                </a14:m>
                <a:endParaRPr lang="en-US" b="1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8149" y="1279619"/>
                <a:ext cx="10515600" cy="550967"/>
              </a:xfrm>
              <a:blipFill>
                <a:blip r:embed="rId2"/>
                <a:stretch>
                  <a:fillRect l="-1043" t="-18889" b="-1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3069629" y="2514673"/>
                <a:ext cx="1010194" cy="8542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8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8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9629" y="2514673"/>
                <a:ext cx="1010194" cy="8542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2145981" y="3711717"/>
                <a:ext cx="896983" cy="8542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8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8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800" dirty="0">
                  <a:solidFill>
                    <a:schemeClr val="accent5"/>
                  </a:solidFill>
                </a:endParaRPr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5981" y="3711717"/>
                <a:ext cx="896983" cy="854273"/>
              </a:xfrm>
              <a:prstGeom prst="rect">
                <a:avLst/>
              </a:prstGeom>
              <a:blipFill>
                <a:blip r:embed="rId4"/>
                <a:stretch>
                  <a:fillRect r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4253994" y="3711717"/>
                <a:ext cx="896983" cy="8542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8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8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800" dirty="0">
                  <a:solidFill>
                    <a:schemeClr val="accent5"/>
                  </a:solidFill>
                </a:endParaRPr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3994" y="3711717"/>
                <a:ext cx="896983" cy="854273"/>
              </a:xfrm>
              <a:prstGeom prst="rect">
                <a:avLst/>
              </a:prstGeom>
              <a:blipFill>
                <a:blip r:embed="rId5"/>
                <a:stretch>
                  <a:fillRect r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urved Connector 19"/>
          <p:cNvCxnSpPr>
            <a:stCxn id="4" idx="2"/>
            <a:endCxn id="12" idx="0"/>
          </p:cNvCxnSpPr>
          <p:nvPr/>
        </p:nvCxnSpPr>
        <p:spPr>
          <a:xfrm rot="5400000">
            <a:off x="2913215" y="3050205"/>
            <a:ext cx="342771" cy="980253"/>
          </a:xfrm>
          <a:prstGeom prst="curvedConnector3">
            <a:avLst/>
          </a:prstGeom>
          <a:ln w="25400">
            <a:solidFill>
              <a:schemeClr val="accent5">
                <a:lumMod val="50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4" idx="2"/>
            <a:endCxn id="13" idx="0"/>
          </p:cNvCxnSpPr>
          <p:nvPr/>
        </p:nvCxnSpPr>
        <p:spPr>
          <a:xfrm rot="16200000" flipH="1">
            <a:off x="3967221" y="2976451"/>
            <a:ext cx="342771" cy="1127760"/>
          </a:xfrm>
          <a:prstGeom prst="curvedConnector3">
            <a:avLst/>
          </a:prstGeom>
          <a:ln w="25400">
            <a:solidFill>
              <a:schemeClr val="accent5">
                <a:lumMod val="50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18049" y="1830586"/>
            <a:ext cx="4774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7030A0"/>
                </a:solidFill>
              </a:rPr>
              <a:t>We further expand the tree!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/>
              <p:cNvSpPr txBox="1"/>
              <p:nvPr/>
            </p:nvSpPr>
            <p:spPr>
              <a:xfrm>
                <a:off x="1615032" y="4777713"/>
                <a:ext cx="896983" cy="8542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8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8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800" dirty="0">
                  <a:solidFill>
                    <a:schemeClr val="accent5"/>
                  </a:solidFill>
                </a:endParaRPr>
              </a:p>
            </p:txBody>
          </p:sp>
        </mc:Choice>
        <mc:Fallback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5032" y="4777713"/>
                <a:ext cx="896983" cy="854273"/>
              </a:xfrm>
              <a:prstGeom prst="rect">
                <a:avLst/>
              </a:prstGeom>
              <a:blipFill>
                <a:blip r:embed="rId6"/>
                <a:stretch>
                  <a:fillRect r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urved Connector 32"/>
          <p:cNvCxnSpPr>
            <a:stCxn id="12" idx="2"/>
            <a:endCxn id="38" idx="0"/>
          </p:cNvCxnSpPr>
          <p:nvPr/>
        </p:nvCxnSpPr>
        <p:spPr>
          <a:xfrm rot="16200000" flipH="1">
            <a:off x="2768781" y="4391681"/>
            <a:ext cx="211724" cy="560341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5">
                <a:lumMod val="50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>
            <a:stCxn id="12" idx="2"/>
            <a:endCxn id="32" idx="0"/>
          </p:cNvCxnSpPr>
          <p:nvPr/>
        </p:nvCxnSpPr>
        <p:spPr>
          <a:xfrm rot="5400000">
            <a:off x="2223138" y="4406377"/>
            <a:ext cx="211723" cy="530949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5">
                <a:lumMod val="50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/>
              <p:cNvSpPr txBox="1"/>
              <p:nvPr/>
            </p:nvSpPr>
            <p:spPr>
              <a:xfrm>
                <a:off x="2706322" y="4777714"/>
                <a:ext cx="896983" cy="8542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8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8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800" dirty="0">
                  <a:solidFill>
                    <a:schemeClr val="accent5"/>
                  </a:solidFill>
                </a:endParaRPr>
              </a:p>
            </p:txBody>
          </p:sp>
        </mc:Choice>
        <mc:Fallback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6322" y="4777714"/>
                <a:ext cx="896983" cy="854273"/>
              </a:xfrm>
              <a:prstGeom prst="rect">
                <a:avLst/>
              </a:prstGeom>
              <a:blipFill>
                <a:blip r:embed="rId7"/>
                <a:stretch>
                  <a:fillRect r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/>
              <p:cNvSpPr txBox="1"/>
              <p:nvPr/>
            </p:nvSpPr>
            <p:spPr>
              <a:xfrm>
                <a:off x="3690114" y="4777714"/>
                <a:ext cx="896983" cy="8542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8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8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800" dirty="0">
                  <a:solidFill>
                    <a:schemeClr val="accent5"/>
                  </a:solidFill>
                </a:endParaRPr>
              </a:p>
            </p:txBody>
          </p:sp>
        </mc:Choice>
        <mc:Fallback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0114" y="4777714"/>
                <a:ext cx="896983" cy="854273"/>
              </a:xfrm>
              <a:prstGeom prst="rect">
                <a:avLst/>
              </a:prstGeom>
              <a:blipFill>
                <a:blip r:embed="rId8"/>
                <a:stretch>
                  <a:fillRect r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/>
              <p:cNvSpPr txBox="1"/>
              <p:nvPr/>
            </p:nvSpPr>
            <p:spPr>
              <a:xfrm>
                <a:off x="4781404" y="4777715"/>
                <a:ext cx="896983" cy="8542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8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8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800" dirty="0">
                  <a:solidFill>
                    <a:schemeClr val="accent5"/>
                  </a:solidFill>
                </a:endParaRPr>
              </a:p>
            </p:txBody>
          </p:sp>
        </mc:Choice>
        <mc:Fallback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1404" y="4777715"/>
                <a:ext cx="896983" cy="854273"/>
              </a:xfrm>
              <a:prstGeom prst="rect">
                <a:avLst/>
              </a:prstGeom>
              <a:blipFill>
                <a:blip r:embed="rId9"/>
                <a:stretch>
                  <a:fillRect r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Curved Connector 46"/>
          <p:cNvCxnSpPr>
            <a:stCxn id="13" idx="2"/>
            <a:endCxn id="46" idx="0"/>
          </p:cNvCxnSpPr>
          <p:nvPr/>
        </p:nvCxnSpPr>
        <p:spPr>
          <a:xfrm rot="16200000" flipH="1">
            <a:off x="4860329" y="4408147"/>
            <a:ext cx="211725" cy="527410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5">
                <a:lumMod val="50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/>
          <p:cNvCxnSpPr>
            <a:stCxn id="13" idx="2"/>
            <a:endCxn id="45" idx="0"/>
          </p:cNvCxnSpPr>
          <p:nvPr/>
        </p:nvCxnSpPr>
        <p:spPr>
          <a:xfrm rot="5400000">
            <a:off x="4314684" y="4389912"/>
            <a:ext cx="211724" cy="563880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5">
                <a:lumMod val="50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/>
              <p:cNvSpPr txBox="1"/>
              <p:nvPr/>
            </p:nvSpPr>
            <p:spPr>
              <a:xfrm>
                <a:off x="718049" y="6057872"/>
                <a:ext cx="89698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8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US" sz="2800" dirty="0">
                  <a:solidFill>
                    <a:schemeClr val="accent5"/>
                  </a:solidFill>
                </a:endParaRPr>
              </a:p>
            </p:txBody>
          </p:sp>
        </mc:Choice>
        <mc:Fallback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049" y="6057872"/>
                <a:ext cx="89698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/>
              <p:cNvSpPr txBox="1"/>
              <p:nvPr/>
            </p:nvSpPr>
            <p:spPr>
              <a:xfrm>
                <a:off x="6021570" y="6057872"/>
                <a:ext cx="89698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8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US" sz="2800" dirty="0">
                  <a:solidFill>
                    <a:schemeClr val="accent5"/>
                  </a:solidFill>
                </a:endParaRPr>
              </a:p>
            </p:txBody>
          </p:sp>
        </mc:Choice>
        <mc:Fallback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1570" y="6057872"/>
                <a:ext cx="89698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/>
              <p:cNvSpPr txBox="1"/>
              <p:nvPr/>
            </p:nvSpPr>
            <p:spPr>
              <a:xfrm>
                <a:off x="3369809" y="6057872"/>
                <a:ext cx="89698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2800" dirty="0">
                  <a:solidFill>
                    <a:schemeClr val="accent5"/>
                  </a:solidFill>
                </a:endParaRPr>
              </a:p>
            </p:txBody>
          </p:sp>
        </mc:Choice>
        <mc:Fallback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9809" y="6057872"/>
                <a:ext cx="896983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/>
              <p:cNvSpPr txBox="1"/>
              <p:nvPr/>
            </p:nvSpPr>
            <p:spPr>
              <a:xfrm rot="5400000">
                <a:off x="1979097" y="5571278"/>
                <a:ext cx="44996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2800" dirty="0">
                  <a:solidFill>
                    <a:schemeClr val="accent5"/>
                  </a:solidFill>
                </a:endParaRPr>
              </a:p>
            </p:txBody>
          </p:sp>
        </mc:Choice>
        <mc:Fallback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979097" y="5571278"/>
                <a:ext cx="449968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/>
              <p:cNvSpPr txBox="1"/>
              <p:nvPr/>
            </p:nvSpPr>
            <p:spPr>
              <a:xfrm rot="5400000">
                <a:off x="3013071" y="5571278"/>
                <a:ext cx="44996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2800" dirty="0">
                  <a:solidFill>
                    <a:schemeClr val="accent5"/>
                  </a:solidFill>
                </a:endParaRPr>
              </a:p>
            </p:txBody>
          </p:sp>
        </mc:Choice>
        <mc:Fallback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013071" y="5571278"/>
                <a:ext cx="449968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/>
              <p:cNvSpPr txBox="1"/>
              <p:nvPr/>
            </p:nvSpPr>
            <p:spPr>
              <a:xfrm rot="5400000">
                <a:off x="4041808" y="5595360"/>
                <a:ext cx="44996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2800" dirty="0">
                  <a:solidFill>
                    <a:schemeClr val="accent5"/>
                  </a:solidFill>
                </a:endParaRPr>
              </a:p>
            </p:txBody>
          </p:sp>
        </mc:Choice>
        <mc:Fallback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4041808" y="5595360"/>
                <a:ext cx="449968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/>
              <p:cNvSpPr txBox="1"/>
              <p:nvPr/>
            </p:nvSpPr>
            <p:spPr>
              <a:xfrm rot="5400000">
                <a:off x="5070545" y="5595360"/>
                <a:ext cx="44996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2800" dirty="0">
                  <a:solidFill>
                    <a:schemeClr val="accent5"/>
                  </a:solidFill>
                </a:endParaRPr>
              </a:p>
            </p:txBody>
          </p:sp>
        </mc:Choice>
        <mc:Fallback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5070545" y="5595360"/>
                <a:ext cx="449968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Rectangle 74"/>
          <p:cNvSpPr/>
          <p:nvPr/>
        </p:nvSpPr>
        <p:spPr>
          <a:xfrm>
            <a:off x="718049" y="2540507"/>
            <a:ext cx="6200504" cy="4023167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ight Brace 75"/>
          <p:cNvSpPr/>
          <p:nvPr/>
        </p:nvSpPr>
        <p:spPr>
          <a:xfrm>
            <a:off x="7041009" y="2540506"/>
            <a:ext cx="377752" cy="4023167"/>
          </a:xfrm>
          <a:prstGeom prst="rightBrace">
            <a:avLst>
              <a:gd name="adj1" fmla="val 93528"/>
              <a:gd name="adj2" fmla="val 50000"/>
            </a:avLst>
          </a:prstGeom>
          <a:ln w="254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7663672" y="3937850"/>
            <a:ext cx="2899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5">
                    <a:lumMod val="50000"/>
                  </a:schemeClr>
                </a:solidFill>
              </a:rPr>
              <a:t>How many layers?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8" name="TextBox 77"/>
              <p:cNvSpPr txBox="1"/>
              <p:nvPr/>
            </p:nvSpPr>
            <p:spPr>
              <a:xfrm>
                <a:off x="7897992" y="4470848"/>
                <a:ext cx="23400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8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 i="0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sz="28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US" sz="28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)−1</m:t>
                      </m:r>
                    </m:oMath>
                  </m:oMathPara>
                </a14:m>
                <a:endParaRPr lang="en-US" sz="2800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7992" y="4470848"/>
                <a:ext cx="2340022" cy="5232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TextBox 78"/>
          <p:cNvSpPr txBox="1"/>
          <p:nvPr/>
        </p:nvSpPr>
        <p:spPr>
          <a:xfrm>
            <a:off x="7872613" y="5108766"/>
            <a:ext cx="2481942" cy="523220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6"/>
                </a:solidFill>
              </a:rPr>
              <a:t>Exercise: </a:t>
            </a:r>
            <a:r>
              <a:rPr lang="en-US" sz="2800" dirty="0" smtClean="0">
                <a:solidFill>
                  <a:schemeClr val="accent6"/>
                </a:solidFill>
              </a:rPr>
              <a:t>Why?</a:t>
            </a:r>
            <a:endParaRPr lang="en-US" sz="28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213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13" grpId="0"/>
      <p:bldP spid="30" grpId="0"/>
      <p:bldP spid="32" grpId="0"/>
      <p:bldP spid="38" grpId="0"/>
      <p:bldP spid="45" grpId="0"/>
      <p:bldP spid="46" grpId="0"/>
      <p:bldP spid="66" grpId="0"/>
      <p:bldP spid="67" grpId="0"/>
      <p:bldP spid="68" grpId="0"/>
      <p:bldP spid="71" grpId="0"/>
      <p:bldP spid="72" grpId="0"/>
      <p:bldP spid="73" grpId="0"/>
      <p:bldP spid="74" grpId="0"/>
      <p:bldP spid="75" grpId="0" animBg="1"/>
      <p:bldP spid="76" grpId="0" animBg="1"/>
      <p:bldP spid="77" grpId="0"/>
      <p:bldP spid="78" grpId="0"/>
      <p:bldP spid="7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149" y="430440"/>
            <a:ext cx="9799866" cy="753382"/>
          </a:xfrm>
        </p:spPr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Time Complexity of Merge Sort</a:t>
            </a:r>
            <a:endParaRPr lang="en-US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38149" y="1279619"/>
                <a:ext cx="10515600" cy="550967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The problem is: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d>
                      <m:dPr>
                        <m:ctrlPr>
                          <a:rPr lang="en-US" b="1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= ?</m:t>
                    </m:r>
                  </m:oMath>
                </a14:m>
                <a:endParaRPr lang="en-US" b="1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9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8149" y="1279619"/>
                <a:ext cx="10515600" cy="550967"/>
              </a:xfrm>
              <a:blipFill>
                <a:blip r:embed="rId2"/>
                <a:stretch>
                  <a:fillRect l="-1043" t="-18889" b="-1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3069629" y="2514673"/>
                <a:ext cx="1010194" cy="8542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8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8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9629" y="2514673"/>
                <a:ext cx="1010194" cy="8542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2145981" y="3711717"/>
                <a:ext cx="896983" cy="8542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8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8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800" dirty="0">
                  <a:solidFill>
                    <a:schemeClr val="accent5"/>
                  </a:solidFill>
                </a:endParaRPr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5981" y="3711717"/>
                <a:ext cx="896983" cy="854273"/>
              </a:xfrm>
              <a:prstGeom prst="rect">
                <a:avLst/>
              </a:prstGeom>
              <a:blipFill>
                <a:blip r:embed="rId4"/>
                <a:stretch>
                  <a:fillRect r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4253994" y="3711717"/>
                <a:ext cx="896983" cy="8542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8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8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800" dirty="0">
                  <a:solidFill>
                    <a:schemeClr val="accent5"/>
                  </a:solidFill>
                </a:endParaRPr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3994" y="3711717"/>
                <a:ext cx="896983" cy="854273"/>
              </a:xfrm>
              <a:prstGeom prst="rect">
                <a:avLst/>
              </a:prstGeom>
              <a:blipFill>
                <a:blip r:embed="rId5"/>
                <a:stretch>
                  <a:fillRect r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urved Connector 19"/>
          <p:cNvCxnSpPr>
            <a:stCxn id="4" idx="2"/>
            <a:endCxn id="12" idx="0"/>
          </p:cNvCxnSpPr>
          <p:nvPr/>
        </p:nvCxnSpPr>
        <p:spPr>
          <a:xfrm rot="5400000">
            <a:off x="2913215" y="3050205"/>
            <a:ext cx="342771" cy="980253"/>
          </a:xfrm>
          <a:prstGeom prst="curvedConnector3">
            <a:avLst/>
          </a:prstGeom>
          <a:ln w="25400">
            <a:solidFill>
              <a:schemeClr val="accent5">
                <a:lumMod val="50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4" idx="2"/>
            <a:endCxn id="13" idx="0"/>
          </p:cNvCxnSpPr>
          <p:nvPr/>
        </p:nvCxnSpPr>
        <p:spPr>
          <a:xfrm rot="16200000" flipH="1">
            <a:off x="3967221" y="2976451"/>
            <a:ext cx="342771" cy="1127760"/>
          </a:xfrm>
          <a:prstGeom prst="curvedConnector3">
            <a:avLst/>
          </a:prstGeom>
          <a:ln w="25400">
            <a:solidFill>
              <a:schemeClr val="accent5">
                <a:lumMod val="50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/>
              <p:cNvSpPr txBox="1"/>
              <p:nvPr/>
            </p:nvSpPr>
            <p:spPr>
              <a:xfrm>
                <a:off x="5490621" y="1809411"/>
                <a:ext cx="14279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8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en-US" sz="2800" b="1" dirty="0" smtClean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0621" y="1809411"/>
                <a:ext cx="1427932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/>
              <p:cNvSpPr txBox="1"/>
              <p:nvPr/>
            </p:nvSpPr>
            <p:spPr>
              <a:xfrm>
                <a:off x="1615032" y="4777713"/>
                <a:ext cx="896983" cy="8542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8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8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800" dirty="0">
                  <a:solidFill>
                    <a:schemeClr val="accent5"/>
                  </a:solidFill>
                </a:endParaRPr>
              </a:p>
            </p:txBody>
          </p:sp>
        </mc:Choice>
        <mc:Fallback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5032" y="4777713"/>
                <a:ext cx="896983" cy="854273"/>
              </a:xfrm>
              <a:prstGeom prst="rect">
                <a:avLst/>
              </a:prstGeom>
              <a:blipFill>
                <a:blip r:embed="rId7"/>
                <a:stretch>
                  <a:fillRect r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urved Connector 32"/>
          <p:cNvCxnSpPr>
            <a:stCxn id="12" idx="2"/>
            <a:endCxn id="38" idx="0"/>
          </p:cNvCxnSpPr>
          <p:nvPr/>
        </p:nvCxnSpPr>
        <p:spPr>
          <a:xfrm rot="16200000" flipH="1">
            <a:off x="2768781" y="4391681"/>
            <a:ext cx="211724" cy="560341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5">
                <a:lumMod val="50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>
            <a:stCxn id="12" idx="2"/>
            <a:endCxn id="32" idx="0"/>
          </p:cNvCxnSpPr>
          <p:nvPr/>
        </p:nvCxnSpPr>
        <p:spPr>
          <a:xfrm rot="5400000">
            <a:off x="2223138" y="4406377"/>
            <a:ext cx="211723" cy="530949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5">
                <a:lumMod val="50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/>
              <p:cNvSpPr txBox="1"/>
              <p:nvPr/>
            </p:nvSpPr>
            <p:spPr>
              <a:xfrm>
                <a:off x="2706322" y="4777714"/>
                <a:ext cx="896983" cy="8542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8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8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800" dirty="0">
                  <a:solidFill>
                    <a:schemeClr val="accent5"/>
                  </a:solidFill>
                </a:endParaRPr>
              </a:p>
            </p:txBody>
          </p:sp>
        </mc:Choice>
        <mc:Fallback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6322" y="4777714"/>
                <a:ext cx="896983" cy="854273"/>
              </a:xfrm>
              <a:prstGeom prst="rect">
                <a:avLst/>
              </a:prstGeom>
              <a:blipFill>
                <a:blip r:embed="rId8"/>
                <a:stretch>
                  <a:fillRect r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/>
              <p:cNvSpPr txBox="1"/>
              <p:nvPr/>
            </p:nvSpPr>
            <p:spPr>
              <a:xfrm>
                <a:off x="3690114" y="4777714"/>
                <a:ext cx="896983" cy="8542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8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8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800" dirty="0">
                  <a:solidFill>
                    <a:schemeClr val="accent5"/>
                  </a:solidFill>
                </a:endParaRPr>
              </a:p>
            </p:txBody>
          </p:sp>
        </mc:Choice>
        <mc:Fallback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0114" y="4777714"/>
                <a:ext cx="896983" cy="854273"/>
              </a:xfrm>
              <a:prstGeom prst="rect">
                <a:avLst/>
              </a:prstGeom>
              <a:blipFill>
                <a:blip r:embed="rId9"/>
                <a:stretch>
                  <a:fillRect r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/>
              <p:cNvSpPr txBox="1"/>
              <p:nvPr/>
            </p:nvSpPr>
            <p:spPr>
              <a:xfrm>
                <a:off x="4781404" y="4777715"/>
                <a:ext cx="896983" cy="8542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8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8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800" dirty="0">
                  <a:solidFill>
                    <a:schemeClr val="accent5"/>
                  </a:solidFill>
                </a:endParaRPr>
              </a:p>
            </p:txBody>
          </p:sp>
        </mc:Choice>
        <mc:Fallback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1404" y="4777715"/>
                <a:ext cx="896983" cy="854273"/>
              </a:xfrm>
              <a:prstGeom prst="rect">
                <a:avLst/>
              </a:prstGeom>
              <a:blipFill>
                <a:blip r:embed="rId10"/>
                <a:stretch>
                  <a:fillRect r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Curved Connector 46"/>
          <p:cNvCxnSpPr>
            <a:stCxn id="13" idx="2"/>
            <a:endCxn id="46" idx="0"/>
          </p:cNvCxnSpPr>
          <p:nvPr/>
        </p:nvCxnSpPr>
        <p:spPr>
          <a:xfrm rot="16200000" flipH="1">
            <a:off x="4860329" y="4408147"/>
            <a:ext cx="211725" cy="527410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5">
                <a:lumMod val="50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/>
          <p:cNvCxnSpPr>
            <a:stCxn id="13" idx="2"/>
            <a:endCxn id="45" idx="0"/>
          </p:cNvCxnSpPr>
          <p:nvPr/>
        </p:nvCxnSpPr>
        <p:spPr>
          <a:xfrm rot="5400000">
            <a:off x="4314684" y="4389912"/>
            <a:ext cx="211724" cy="563880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5">
                <a:lumMod val="50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/>
              <p:cNvSpPr txBox="1"/>
              <p:nvPr/>
            </p:nvSpPr>
            <p:spPr>
              <a:xfrm>
                <a:off x="718049" y="6057872"/>
                <a:ext cx="89698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8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US" sz="2800" dirty="0">
                  <a:solidFill>
                    <a:schemeClr val="accent5"/>
                  </a:solidFill>
                </a:endParaRPr>
              </a:p>
            </p:txBody>
          </p:sp>
        </mc:Choice>
        <mc:Fallback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049" y="6057872"/>
                <a:ext cx="896983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/>
              <p:cNvSpPr txBox="1"/>
              <p:nvPr/>
            </p:nvSpPr>
            <p:spPr>
              <a:xfrm>
                <a:off x="6021570" y="6057872"/>
                <a:ext cx="89698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8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US" sz="2800" dirty="0">
                  <a:solidFill>
                    <a:schemeClr val="accent5"/>
                  </a:solidFill>
                </a:endParaRPr>
              </a:p>
            </p:txBody>
          </p:sp>
        </mc:Choice>
        <mc:Fallback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1570" y="6057872"/>
                <a:ext cx="896983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/>
              <p:cNvSpPr txBox="1"/>
              <p:nvPr/>
            </p:nvSpPr>
            <p:spPr>
              <a:xfrm>
                <a:off x="3369809" y="6057872"/>
                <a:ext cx="89698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2800" dirty="0">
                  <a:solidFill>
                    <a:schemeClr val="accent5"/>
                  </a:solidFill>
                </a:endParaRPr>
              </a:p>
            </p:txBody>
          </p:sp>
        </mc:Choice>
        <mc:Fallback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9809" y="6057872"/>
                <a:ext cx="896983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/>
              <p:cNvSpPr txBox="1"/>
              <p:nvPr/>
            </p:nvSpPr>
            <p:spPr>
              <a:xfrm rot="5400000">
                <a:off x="1979097" y="5571278"/>
                <a:ext cx="44996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2800" dirty="0">
                  <a:solidFill>
                    <a:schemeClr val="accent5"/>
                  </a:solidFill>
                </a:endParaRPr>
              </a:p>
            </p:txBody>
          </p:sp>
        </mc:Choice>
        <mc:Fallback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979097" y="5571278"/>
                <a:ext cx="449968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/>
              <p:cNvSpPr txBox="1"/>
              <p:nvPr/>
            </p:nvSpPr>
            <p:spPr>
              <a:xfrm rot="5400000">
                <a:off x="3013071" y="5571278"/>
                <a:ext cx="44996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2800" dirty="0">
                  <a:solidFill>
                    <a:schemeClr val="accent5"/>
                  </a:solidFill>
                </a:endParaRPr>
              </a:p>
            </p:txBody>
          </p:sp>
        </mc:Choice>
        <mc:Fallback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013071" y="5571278"/>
                <a:ext cx="449968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/>
              <p:cNvSpPr txBox="1"/>
              <p:nvPr/>
            </p:nvSpPr>
            <p:spPr>
              <a:xfrm rot="5400000">
                <a:off x="4041808" y="5595360"/>
                <a:ext cx="44996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2800" dirty="0">
                  <a:solidFill>
                    <a:schemeClr val="accent5"/>
                  </a:solidFill>
                </a:endParaRPr>
              </a:p>
            </p:txBody>
          </p:sp>
        </mc:Choice>
        <mc:Fallback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4041808" y="5595360"/>
                <a:ext cx="449968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/>
              <p:cNvSpPr txBox="1"/>
              <p:nvPr/>
            </p:nvSpPr>
            <p:spPr>
              <a:xfrm rot="5400000">
                <a:off x="5070545" y="5595360"/>
                <a:ext cx="44996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2800" dirty="0">
                  <a:solidFill>
                    <a:schemeClr val="accent5"/>
                  </a:solidFill>
                </a:endParaRPr>
              </a:p>
            </p:txBody>
          </p:sp>
        </mc:Choice>
        <mc:Fallback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5070545" y="5595360"/>
                <a:ext cx="449968" cy="5232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Rectangle 74"/>
          <p:cNvSpPr/>
          <p:nvPr/>
        </p:nvSpPr>
        <p:spPr>
          <a:xfrm>
            <a:off x="718049" y="2540507"/>
            <a:ext cx="6200504" cy="4213731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6918553" y="1809411"/>
                <a:ext cx="99740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8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2800" b="1" dirty="0" smtClean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8553" y="1809411"/>
                <a:ext cx="997401" cy="52322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/>
          <p:cNvSpPr txBox="1"/>
          <p:nvPr/>
        </p:nvSpPr>
        <p:spPr>
          <a:xfrm>
            <a:off x="718049" y="1830586"/>
            <a:ext cx="4774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7030A0"/>
                </a:solidFill>
              </a:rPr>
              <a:t>We sum all values on nodes.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/>
              <p:cNvSpPr txBox="1"/>
              <p:nvPr/>
            </p:nvSpPr>
            <p:spPr>
              <a:xfrm>
                <a:off x="7113672" y="2540507"/>
                <a:ext cx="1010194" cy="8542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8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8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800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3672" y="2540507"/>
                <a:ext cx="1010194" cy="854273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 36"/>
          <p:cNvSpPr/>
          <p:nvPr/>
        </p:nvSpPr>
        <p:spPr>
          <a:xfrm>
            <a:off x="3069629" y="2593795"/>
            <a:ext cx="1068977" cy="757732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/>
              <p:cNvSpPr txBox="1"/>
              <p:nvPr/>
            </p:nvSpPr>
            <p:spPr>
              <a:xfrm>
                <a:off x="7113672" y="3711717"/>
                <a:ext cx="1010194" cy="8542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8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8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800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3672" y="3711717"/>
                <a:ext cx="1010194" cy="854273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tangle 39"/>
          <p:cNvSpPr/>
          <p:nvPr/>
        </p:nvSpPr>
        <p:spPr>
          <a:xfrm>
            <a:off x="2176748" y="3767819"/>
            <a:ext cx="3085423" cy="76567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37" idx="3"/>
            <a:endCxn id="36" idx="1"/>
          </p:cNvCxnSpPr>
          <p:nvPr/>
        </p:nvCxnSpPr>
        <p:spPr>
          <a:xfrm flipV="1">
            <a:off x="4138606" y="2967644"/>
            <a:ext cx="2975066" cy="5017"/>
          </a:xfrm>
          <a:prstGeom prst="straightConnector1">
            <a:avLst/>
          </a:prstGeom>
          <a:ln w="25400">
            <a:solidFill>
              <a:schemeClr val="accent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0" idx="3"/>
            <a:endCxn id="39" idx="1"/>
          </p:cNvCxnSpPr>
          <p:nvPr/>
        </p:nvCxnSpPr>
        <p:spPr>
          <a:xfrm flipV="1">
            <a:off x="5262171" y="4138854"/>
            <a:ext cx="1851501" cy="11803"/>
          </a:xfrm>
          <a:prstGeom prst="straightConnector1">
            <a:avLst/>
          </a:prstGeom>
          <a:ln w="25400">
            <a:solidFill>
              <a:schemeClr val="accent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/>
              <p:cNvSpPr txBox="1"/>
              <p:nvPr/>
            </p:nvSpPr>
            <p:spPr>
              <a:xfrm>
                <a:off x="7113672" y="4777713"/>
                <a:ext cx="1010194" cy="8542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8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8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800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3672" y="4777713"/>
                <a:ext cx="1010194" cy="854273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Rectangle 47"/>
          <p:cNvSpPr/>
          <p:nvPr/>
        </p:nvSpPr>
        <p:spPr>
          <a:xfrm>
            <a:off x="1674188" y="4822011"/>
            <a:ext cx="4102668" cy="766722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stCxn id="48" idx="3"/>
            <a:endCxn id="44" idx="1"/>
          </p:cNvCxnSpPr>
          <p:nvPr/>
        </p:nvCxnSpPr>
        <p:spPr>
          <a:xfrm flipV="1">
            <a:off x="5776856" y="5204850"/>
            <a:ext cx="1336816" cy="522"/>
          </a:xfrm>
          <a:prstGeom prst="straightConnector1">
            <a:avLst/>
          </a:prstGeom>
          <a:ln w="25400">
            <a:solidFill>
              <a:schemeClr val="accent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/>
              <p:cNvSpPr txBox="1"/>
              <p:nvPr/>
            </p:nvSpPr>
            <p:spPr>
              <a:xfrm>
                <a:off x="7113672" y="5899965"/>
                <a:ext cx="1010194" cy="8542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8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8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800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3672" y="5899965"/>
                <a:ext cx="1010194" cy="854273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Rectangle 51"/>
          <p:cNvSpPr/>
          <p:nvPr/>
        </p:nvSpPr>
        <p:spPr>
          <a:xfrm>
            <a:off x="781144" y="6138040"/>
            <a:ext cx="6061616" cy="374021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stCxn id="52" idx="3"/>
            <a:endCxn id="51" idx="1"/>
          </p:cNvCxnSpPr>
          <p:nvPr/>
        </p:nvCxnSpPr>
        <p:spPr>
          <a:xfrm>
            <a:off x="6842760" y="6325051"/>
            <a:ext cx="270912" cy="2051"/>
          </a:xfrm>
          <a:prstGeom prst="straightConnector1">
            <a:avLst/>
          </a:prstGeom>
          <a:ln w="25400">
            <a:solidFill>
              <a:schemeClr val="accent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7180724" y="2540507"/>
            <a:ext cx="910909" cy="4213732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/>
              <p:cNvSpPr txBox="1"/>
              <p:nvPr/>
            </p:nvSpPr>
            <p:spPr>
              <a:xfrm>
                <a:off x="8403455" y="4004792"/>
                <a:ext cx="3190873" cy="12851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sz="2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2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  <m:r>
                            <a:rPr lang="en-US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)−1</m:t>
                          </m:r>
                        </m:e>
                      </m:d>
                      <m:r>
                        <a:rPr lang="en-US" sz="28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2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func>
                        <m:funcPr>
                          <m:ctrlPr>
                            <a:rPr lang="en-US" sz="28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8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𝒍𝒐𝒈</m:t>
                              </m:r>
                            </m:e>
                            <m:sub>
                              <m:r>
                                <a:rPr lang="en-US" sz="28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fName>
                        <m:e>
                          <m:r>
                            <a:rPr lang="en-US" sz="28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func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b="1" dirty="0" smtClean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3455" y="4004792"/>
                <a:ext cx="3190873" cy="128516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/>
          <p:cNvCxnSpPr>
            <a:stCxn id="55" idx="3"/>
            <a:endCxn id="56" idx="1"/>
          </p:cNvCxnSpPr>
          <p:nvPr/>
        </p:nvCxnSpPr>
        <p:spPr>
          <a:xfrm flipV="1">
            <a:off x="8091633" y="4647372"/>
            <a:ext cx="311822" cy="1"/>
          </a:xfrm>
          <a:prstGeom prst="straightConnector1">
            <a:avLst/>
          </a:prstGeom>
          <a:ln w="25400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8794978" y="2275145"/>
            <a:ext cx="2471871" cy="1384995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</a:rPr>
              <a:t>This is the time complexity of MERGE-SORT.</a:t>
            </a:r>
          </a:p>
        </p:txBody>
      </p:sp>
    </p:spTree>
    <p:extLst>
      <p:ext uri="{BB962C8B-B14F-4D97-AF65-F5344CB8AC3E}">
        <p14:creationId xmlns:p14="http://schemas.microsoft.com/office/powerpoint/2010/main" val="322109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13" grpId="0"/>
      <p:bldP spid="30" grpId="0"/>
      <p:bldP spid="32" grpId="0"/>
      <p:bldP spid="38" grpId="0"/>
      <p:bldP spid="45" grpId="0"/>
      <p:bldP spid="46" grpId="0"/>
      <p:bldP spid="66" grpId="0"/>
      <p:bldP spid="67" grpId="0"/>
      <p:bldP spid="68" grpId="0"/>
      <p:bldP spid="71" grpId="0"/>
      <p:bldP spid="72" grpId="0"/>
      <p:bldP spid="73" grpId="0"/>
      <p:bldP spid="74" grpId="0"/>
      <p:bldP spid="75" grpId="0" animBg="1"/>
      <p:bldP spid="31" grpId="0"/>
      <p:bldP spid="35" grpId="0"/>
      <p:bldP spid="36" grpId="0"/>
      <p:bldP spid="37" grpId="0" animBg="1"/>
      <p:bldP spid="39" grpId="0"/>
      <p:bldP spid="40" grpId="0" animBg="1"/>
      <p:bldP spid="44" grpId="0"/>
      <p:bldP spid="48" grpId="0" animBg="1"/>
      <p:bldP spid="51" grpId="0"/>
      <p:bldP spid="52" grpId="0" animBg="1"/>
      <p:bldP spid="55" grpId="0" animBg="1"/>
      <p:bldP spid="56" grpId="0"/>
      <p:bldP spid="6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149" y="430440"/>
            <a:ext cx="9799866" cy="753382"/>
          </a:xfrm>
        </p:spPr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A Bit More on Recurrence Equations</a:t>
            </a:r>
            <a:endParaRPr lang="en-US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38148" y="1279618"/>
                <a:ext cx="10935245" cy="1733547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Recurrence Equation Problem</a:t>
                </a:r>
                <a:r>
                  <a:rPr lang="en-US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:</a:t>
                </a:r>
              </a:p>
              <a:p>
                <a:pPr lvl="1"/>
                <a:r>
                  <a:rPr lang="en-US" b="1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Given</a:t>
                </a:r>
                <a:r>
                  <a:rPr lang="en-US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:</a:t>
                </a:r>
                <a:r>
                  <a:rPr lang="en-US" b="1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l-GR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…,</m:t>
                        </m:r>
                        <m:r>
                          <a:rPr lang="en-US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, 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r>
                      <a:rPr lang="el-GR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is a function and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b="1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 </a:t>
                </a:r>
                <a:r>
                  <a:rPr lang="en-US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is positive.</a:t>
                </a:r>
              </a:p>
              <a:p>
                <a:pPr lvl="1"/>
                <a:r>
                  <a:rPr lang="en-US" b="1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Seek: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b="1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9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8148" y="1279618"/>
                <a:ext cx="10935245" cy="1733547"/>
              </a:xfrm>
              <a:blipFill>
                <a:blip r:embed="rId2"/>
                <a:stretch>
                  <a:fillRect l="-1003" t="-5986" b="-2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/>
          <p:cNvSpPr txBox="1"/>
          <p:nvPr/>
        </p:nvSpPr>
        <p:spPr>
          <a:xfrm>
            <a:off x="438148" y="3013165"/>
            <a:ext cx="107001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</a:rPr>
              <a:t>The recurrence equation for the time complexity of </a:t>
            </a:r>
            <a:r>
              <a:rPr lang="en-US" sz="2800" b="1" dirty="0" smtClean="0">
                <a:solidFill>
                  <a:schemeClr val="accent5">
                    <a:lumMod val="50000"/>
                  </a:schemeClr>
                </a:solidFill>
              </a:rPr>
              <a:t>MERGE-SORT </a:t>
            </a:r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</a:rPr>
              <a:t>is a special case instance of this problem.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438148" y="3972144"/>
                <a:ext cx="5712821" cy="523220"/>
              </a:xfrm>
              <a:prstGeom prst="rect">
                <a:avLst/>
              </a:prstGeom>
              <a:noFill/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8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800" i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8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i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i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8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i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280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US" sz="28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sz="28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  <m:r>
                        <a:rPr lang="en-US" sz="2800" i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i="1" dirty="0" smtClean="0">
                  <a:solidFill>
                    <a:schemeClr val="accent5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148" y="3972144"/>
                <a:ext cx="5712821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438148" y="4746712"/>
            <a:ext cx="1070011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50000"/>
                  </a:schemeClr>
                </a:solidFill>
              </a:rPr>
              <a:t>How to solve?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</a:rPr>
              <a:t>Recursion tree (has been demonstrated)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</a:rPr>
              <a:t>Master method (a “cookbook” method)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</a:rPr>
              <a:t>Substitution method (CLRS 3</a:t>
            </a:r>
            <a:r>
              <a:rPr lang="en-US" sz="2800" baseline="30000" dirty="0" smtClean="0">
                <a:solidFill>
                  <a:schemeClr val="accent5">
                    <a:lumMod val="50000"/>
                  </a:schemeClr>
                </a:solidFill>
              </a:rPr>
              <a:t>rd</a:t>
            </a:r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</a:rPr>
              <a:t> Section 4.3)</a:t>
            </a:r>
          </a:p>
        </p:txBody>
      </p:sp>
    </p:spTree>
    <p:extLst>
      <p:ext uri="{BB962C8B-B14F-4D97-AF65-F5344CB8AC3E}">
        <p14:creationId xmlns:p14="http://schemas.microsoft.com/office/powerpoint/2010/main" val="2887928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28" grpId="0"/>
      <p:bldP spid="18" grpId="0" animBg="1"/>
      <p:bldP spid="2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149" y="430440"/>
            <a:ext cx="9799866" cy="753382"/>
          </a:xfrm>
        </p:spPr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A Bit More on Recurrence Equations</a:t>
            </a:r>
            <a:endParaRPr lang="en-US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38148" y="1279620"/>
                <a:ext cx="10935245" cy="2787284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Master Method</a:t>
                </a:r>
                <a:r>
                  <a:rPr lang="en-US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:</a:t>
                </a:r>
              </a:p>
              <a:p>
                <a:pPr lvl="1"/>
                <a:r>
                  <a:rPr lang="en-US" b="1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Given</a:t>
                </a:r>
                <a:r>
                  <a:rPr lang="en-US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:</a:t>
                </a:r>
                <a:r>
                  <a:rPr lang="en-US" b="1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𝑎𝑇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, where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b="1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and</m:t>
                    </m:r>
                  </m:oMath>
                </a14:m>
                <a:r>
                  <a:rPr lang="en-US" b="1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  <m:r>
                      <a:rPr lang="en-US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b="1" dirty="0" smtClean="0">
                  <a:solidFill>
                    <a:schemeClr val="accent5">
                      <a:lumMod val="50000"/>
                    </a:schemeClr>
                  </a:solidFill>
                </a:endParaRPr>
              </a:p>
              <a:p>
                <a:pPr lvl="1"/>
                <a:r>
                  <a:rPr lang="en-US" dirty="0" smtClean="0">
                    <a:solidFill>
                      <a:schemeClr val="accent5"/>
                    </a:solidFill>
                  </a:rPr>
                  <a:t>If</a:t>
                </a:r>
                <a:r>
                  <a:rPr lang="en-US" b="1" dirty="0" smtClean="0">
                    <a:solidFill>
                      <a:schemeClr val="accent5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b="1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b="1" i="0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0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𝐎</m:t>
                    </m:r>
                    <m:d>
                      <m:dPr>
                        <m:ctrlPr>
                          <a:rPr lang="en-US" b="1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b="1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0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𝐥𝐨𝐠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b="1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en-US" b="1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1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𝝐</m:t>
                                </m:r>
                              </m:e>
                            </m:func>
                          </m:sup>
                        </m:sSup>
                      </m:e>
                    </m:d>
                  </m:oMath>
                </a14:m>
                <a:r>
                  <a:rPr lang="en-US" b="1" dirty="0" smtClean="0">
                    <a:solidFill>
                      <a:schemeClr val="accent5"/>
                    </a:solidFill>
                  </a:rPr>
                  <a:t> </a:t>
                </a:r>
                <a:r>
                  <a:rPr lang="en-US" dirty="0" smtClean="0">
                    <a:solidFill>
                      <a:schemeClr val="accent5"/>
                    </a:solidFill>
                  </a:rPr>
                  <a:t>for some constant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 smtClean="0">
                    <a:solidFill>
                      <a:schemeClr val="accent5"/>
                    </a:solidFill>
                  </a:rPr>
                  <a:t>, then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l-GR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l-GR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func>
                          </m:sup>
                        </m:sSup>
                      </m:e>
                    </m:d>
                  </m:oMath>
                </a14:m>
                <a:r>
                  <a:rPr lang="en-US" dirty="0" smtClean="0">
                    <a:solidFill>
                      <a:schemeClr val="accent5"/>
                    </a:solidFill>
                  </a:rPr>
                  <a:t>.</a:t>
                </a:r>
                <a:endParaRPr lang="en-US" dirty="0" smtClean="0">
                  <a:solidFill>
                    <a:schemeClr val="accent5">
                      <a:lumMod val="50000"/>
                    </a:schemeClr>
                  </a:solidFill>
                </a:endParaRPr>
              </a:p>
              <a:p>
                <a:pPr lvl="1"/>
                <a:r>
                  <a:rPr lang="en-US" dirty="0" smtClean="0">
                    <a:solidFill>
                      <a:schemeClr val="accent2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b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l-G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𝜣</m:t>
                    </m:r>
                    <m:d>
                      <m:dPr>
                        <m:ctrlPr>
                          <a:rPr lang="en-US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1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b="1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b="1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𝒍𝒐𝒈</m:t>
                                    </m:r>
                                  </m:e>
                                  <m:sub>
                                    <m:r>
                                      <a:rPr lang="en-US" b="1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b="1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</m:func>
                          </m:sup>
                        </m:sSup>
                      </m:e>
                    </m:d>
                  </m:oMath>
                </a14:m>
                <a:r>
                  <a:rPr lang="en-US" dirty="0" smtClean="0">
                    <a:solidFill>
                      <a:schemeClr val="accent2"/>
                    </a:solidFill>
                  </a:rPr>
                  <a:t>, then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l-GR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l-GR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func>
                          </m:sup>
                        </m:sSup>
                        <m:func>
                          <m:funcPr>
                            <m:ctrlPr>
                              <a:rPr lang="en-US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i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 smtClean="0">
                    <a:solidFill>
                      <a:schemeClr val="accent2"/>
                    </a:solidFill>
                  </a:rPr>
                  <a:t>.</a:t>
                </a:r>
              </a:p>
              <a:p>
                <a:pPr lvl="1"/>
                <a:r>
                  <a:rPr lang="en-US" dirty="0" smtClean="0">
                    <a:solidFill>
                      <a:schemeClr val="accent6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b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𝛀</m:t>
                    </m:r>
                    <m:d>
                      <m:dPr>
                        <m:ctrlPr>
                          <a:rPr lang="en-US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1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b="1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b="1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𝒍𝒐𝒈</m:t>
                                    </m:r>
                                  </m:e>
                                  <m:sub>
                                    <m:r>
                                      <a:rPr lang="en-US" b="1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b="1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en-US" b="1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1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𝝐</m:t>
                                </m:r>
                              </m:e>
                            </m:func>
                          </m:sup>
                        </m:sSup>
                      </m:e>
                    </m:d>
                  </m:oMath>
                </a14:m>
                <a:r>
                  <a:rPr lang="en-US" dirty="0">
                    <a:solidFill>
                      <a:schemeClr val="accent6"/>
                    </a:solidFill>
                  </a:rPr>
                  <a:t> for some constant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>
                    <a:solidFill>
                      <a:schemeClr val="accent6"/>
                    </a:solidFill>
                  </a:rPr>
                  <a:t>, </a:t>
                </a:r>
                <a:r>
                  <a:rPr lang="en-US" dirty="0" smtClean="0">
                    <a:solidFill>
                      <a:schemeClr val="accent6"/>
                    </a:solidFill>
                  </a:rPr>
                  <a:t> and 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</m:e>
                    </m:d>
                    <m:r>
                      <a:rPr lang="en-US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𝑐𝑓</m:t>
                    </m:r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chemeClr val="accent6"/>
                    </a:solidFill>
                  </a:rPr>
                  <a:t> for some constant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dirty="0" smtClean="0">
                    <a:solidFill>
                      <a:schemeClr val="accent6"/>
                    </a:solidFill>
                  </a:rPr>
                  <a:t> and all sufficiently large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>
                    <a:solidFill>
                      <a:schemeClr val="accent6"/>
                    </a:solidFill>
                  </a:rPr>
                  <a:t>, then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l-GR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dirty="0" smtClean="0">
                    <a:solidFill>
                      <a:schemeClr val="accent6"/>
                    </a:solidFill>
                  </a:rPr>
                  <a:t>.</a:t>
                </a:r>
                <a:endParaRPr lang="en-US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9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8148" y="1279620"/>
                <a:ext cx="10935245" cy="2787284"/>
              </a:xfrm>
              <a:blipFill>
                <a:blip r:embed="rId2"/>
                <a:stretch>
                  <a:fillRect l="-1003" t="-3720" b="-5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775063" y="4249782"/>
                <a:ext cx="392756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A key ingredient is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8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𝒍𝒐𝒈</m:t>
                            </m:r>
                          </m:e>
                          <m:sub>
                            <m:r>
                              <a:rPr lang="en-US" sz="28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sub>
                        </m:sSub>
                      </m:fName>
                      <m:e>
                        <m:r>
                          <a:rPr lang="en-US" sz="28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func>
                  </m:oMath>
                </a14:m>
                <a:endParaRPr lang="en-US" sz="2800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063" y="4249782"/>
                <a:ext cx="3927566" cy="523220"/>
              </a:xfrm>
              <a:prstGeom prst="rect">
                <a:avLst/>
              </a:prstGeom>
              <a:blipFill>
                <a:blip r:embed="rId3"/>
                <a:stretch>
                  <a:fillRect l="-3106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5074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149" y="430440"/>
            <a:ext cx="9799866" cy="753382"/>
          </a:xfrm>
        </p:spPr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The Plan of This Class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149" y="1164329"/>
            <a:ext cx="11388091" cy="5201637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Advertise </a:t>
            </a:r>
            <a:r>
              <a:rPr lang="en-US" b="1" dirty="0" smtClean="0">
                <a:solidFill>
                  <a:schemeClr val="accent5"/>
                </a:solidFill>
              </a:rPr>
              <a:t>Merge Sort</a:t>
            </a:r>
          </a:p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Show you what is wrong with Insertion Sort</a:t>
            </a:r>
          </a:p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Introduce a super cool technique called “divide &amp; conquer”</a:t>
            </a:r>
          </a:p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Introduce Merge Sort which utilizes the “divide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&amp; conquer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”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technique</a:t>
            </a:r>
            <a:endParaRPr lang="en-US" dirty="0" smtClean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36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38149" y="1820636"/>
                <a:ext cx="10515600" cy="4351338"/>
              </a:xfrm>
            </p:spPr>
            <p:txBody>
              <a:bodyPr/>
              <a:lstStyle/>
              <a:p>
                <a:r>
                  <a:rPr lang="en-US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Faster than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 smtClean="0">
                  <a:solidFill>
                    <a:schemeClr val="accent5">
                      <a:lumMod val="50000"/>
                    </a:schemeClr>
                  </a:solidFill>
                </a:endParaRPr>
              </a:p>
              <a:p>
                <a:r>
                  <a:rPr lang="en-US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How fast?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b="0" dirty="0" smtClean="0">
                  <a:solidFill>
                    <a:schemeClr val="accent5">
                      <a:lumMod val="50000"/>
                    </a:schemeClr>
                  </a:solidFill>
                </a:endParaRPr>
              </a:p>
              <a:p>
                <a:endParaRPr lang="en-US" b="0" dirty="0" smtClean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8149" y="1820636"/>
                <a:ext cx="10515600" cy="4351338"/>
              </a:xfrm>
              <a:blipFill>
                <a:blip r:embed="rId2"/>
                <a:stretch>
                  <a:fillRect l="-1043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38149" y="430440"/>
            <a:ext cx="9799866" cy="753382"/>
          </a:xfrm>
        </p:spPr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Why Merge Sort?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6958" y="3230068"/>
            <a:ext cx="5468025" cy="312458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49" y="3253314"/>
            <a:ext cx="5521790" cy="300064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907773" y="6478641"/>
            <a:ext cx="582542" cy="3096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100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991533" y="6478641"/>
            <a:ext cx="1718874" cy="3096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1,000,000,000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035752" y="3142344"/>
            <a:ext cx="479607" cy="457200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6275555" y="2712277"/>
                <a:ext cx="868700" cy="59537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e>
                        <m:sup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𝟏𝟕</m:t>
                          </m:r>
                        </m:sup>
                      </m:sSup>
                    </m:oMath>
                  </m:oMathPara>
                </a14:m>
                <a:endParaRPr lang="en-US" sz="2400" b="1" dirty="0" smtClean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5555" y="2712277"/>
                <a:ext cx="868700" cy="595372"/>
              </a:xfrm>
              <a:prstGeom prst="rect">
                <a:avLst/>
              </a:prstGeom>
              <a:blipFill>
                <a:blip r:embed="rId5"/>
                <a:stretch>
                  <a:fillRect l="-349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10597146" y="6236975"/>
                <a:ext cx="868700" cy="59537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e>
                        <m:sup>
                          <m:r>
                            <a:rPr lang="en-US" sz="2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p>
                      </m:sSup>
                    </m:oMath>
                  </m:oMathPara>
                </a14:m>
                <a:endParaRPr lang="en-US" sz="2400" b="1" dirty="0" smtClean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7146" y="6236975"/>
                <a:ext cx="868700" cy="59537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/>
          <p:cNvSpPr/>
          <p:nvPr/>
        </p:nvSpPr>
        <p:spPr>
          <a:xfrm>
            <a:off x="11268545" y="6029835"/>
            <a:ext cx="479607" cy="457200"/>
          </a:xfrm>
          <a:prstGeom prst="ellipse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5338082" y="871098"/>
                <a:ext cx="6811505" cy="193406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24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Suppose n is 1 billion, and suppose it takes </a:t>
                </a:r>
                <a:r>
                  <a:rPr lang="en-US" sz="2400" b="1" dirty="0" smtClean="0">
                    <a:solidFill>
                      <a:schemeClr val="accent1"/>
                    </a:solidFill>
                  </a:rPr>
                  <a:t>1 minute </a:t>
                </a:r>
                <a:r>
                  <a:rPr lang="en-US" sz="24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for Merge Sort to finish the job. Then it will take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sz="2400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sup>
                            </m:sSup>
                            <m:r>
                              <a:rPr lang="en-US" sz="24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4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9</m:t>
                            </m:r>
                          </m:sup>
                        </m:sSup>
                        <m:func>
                          <m:funcPr>
                            <m:ctrlPr>
                              <a:rPr lang="en-US" sz="24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en-US" sz="2400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400" b="0" i="1" smtClean="0"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den>
                    </m:f>
                  </m:oMath>
                </a14:m>
                <a:r>
                  <a:rPr lang="en-US" sz="24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 minutes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sz="24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𝟔𝟑</m:t>
                        </m:r>
                      </m:num>
                      <m:den>
                        <m:r>
                          <a:rPr lang="en-US" sz="2400" b="1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den>
                    </m:f>
                  </m:oMath>
                </a14:m>
                <a:r>
                  <a:rPr lang="en-US" sz="2400" b="1" dirty="0" smtClean="0">
                    <a:solidFill>
                      <a:schemeClr val="accent2"/>
                    </a:solidFill>
                  </a:rPr>
                  <a:t> years </a:t>
                </a:r>
                <a:r>
                  <a:rPr lang="en-US" sz="24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for Insertion Sort to finish the same job!!</a:t>
                </a: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8082" y="871098"/>
                <a:ext cx="6811505" cy="1934068"/>
              </a:xfrm>
              <a:prstGeom prst="rect">
                <a:avLst/>
              </a:prstGeom>
              <a:blipFill>
                <a:blip r:embed="rId7"/>
                <a:stretch>
                  <a:fillRect l="-1432" r="-806" b="-410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733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149" y="430440"/>
            <a:ext cx="9799866" cy="753382"/>
          </a:xfrm>
        </p:spPr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Motivation</a:t>
            </a:r>
            <a:endParaRPr lang="en-US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38149" y="1969068"/>
                <a:ext cx="10515600" cy="3796005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Why can we sort faster?</a:t>
                </a:r>
              </a:p>
              <a:p>
                <a:pPr lvl="1"/>
                <a:r>
                  <a:rPr lang="en-US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What does it mean by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?</a:t>
                </a:r>
                <a:endParaRPr lang="en-US" dirty="0">
                  <a:solidFill>
                    <a:schemeClr val="accent5">
                      <a:lumMod val="50000"/>
                    </a:schemeClr>
                  </a:solidFill>
                </a:endParaRPr>
              </a:p>
              <a:p>
                <a:pPr lvl="1"/>
                <a:r>
                  <a:rPr lang="en-US" b="1" dirty="0" smtClean="0">
                    <a:solidFill>
                      <a:schemeClr val="accent2"/>
                    </a:solidFill>
                  </a:rPr>
                  <a:t>Eliminate unnecessary comparisons!</a:t>
                </a:r>
              </a:p>
              <a:p>
                <a:r>
                  <a:rPr lang="en-US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Let us take a look at an example</a:t>
                </a:r>
              </a:p>
              <a:p>
                <a:pPr lvl="1"/>
                <a:r>
                  <a:rPr lang="en-US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Insertion Sort: </a:t>
                </a:r>
                <a:r>
                  <a:rPr lang="en-US" b="1" dirty="0" smtClean="0">
                    <a:solidFill>
                      <a:schemeClr val="accent6"/>
                    </a:solidFill>
                  </a:rPr>
                  <a:t>[6, 2, 4, 0, 5, 3, 7, 1] </a:t>
                </a:r>
                <a:r>
                  <a:rPr lang="en-US" b="1" dirty="0">
                    <a:solidFill>
                      <a:schemeClr val="accent6"/>
                    </a:solidFill>
                  </a:rPr>
                  <a:t>in the ascending </a:t>
                </a:r>
                <a:r>
                  <a:rPr lang="en-US" b="1" dirty="0" smtClean="0">
                    <a:solidFill>
                      <a:schemeClr val="accent6"/>
                    </a:solidFill>
                  </a:rPr>
                  <a:t>order</a:t>
                </a:r>
              </a:p>
              <a:p>
                <a:pPr lvl="1"/>
                <a:r>
                  <a:rPr lang="en-US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Find evidence of unnecessary comparisons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8149" y="1969068"/>
                <a:ext cx="10515600" cy="3796005"/>
              </a:xfrm>
              <a:blipFill>
                <a:blip r:embed="rId2"/>
                <a:stretch>
                  <a:fillRect l="-1043" t="-2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090109" y="2367240"/>
            <a:ext cx="3107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Pairwise comparisons!</a:t>
            </a:r>
            <a:endParaRPr 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8212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149" y="430440"/>
            <a:ext cx="9799866" cy="753382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Motivation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149" y="1183822"/>
            <a:ext cx="6939804" cy="544239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Insertion Sort: </a:t>
            </a:r>
            <a:r>
              <a:rPr lang="en-US" i="1" dirty="0" smtClean="0">
                <a:solidFill>
                  <a:schemeClr val="accent5">
                    <a:lumMod val="50000"/>
                  </a:schemeClr>
                </a:solidFill>
              </a:rPr>
              <a:t>Compare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 and </a:t>
            </a:r>
            <a:r>
              <a:rPr lang="en-US" i="1" dirty="0" smtClean="0">
                <a:solidFill>
                  <a:schemeClr val="accent5">
                    <a:lumMod val="50000"/>
                  </a:schemeClr>
                </a:solidFill>
              </a:rPr>
              <a:t>Swap</a:t>
            </a:r>
            <a:endParaRPr lang="en-US" dirty="0">
              <a:solidFill>
                <a:schemeClr val="accent6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0594038"/>
              </p:ext>
            </p:extLst>
          </p:nvPr>
        </p:nvGraphicFramePr>
        <p:xfrm>
          <a:off x="763613" y="1728061"/>
          <a:ext cx="560866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083">
                  <a:extLst>
                    <a:ext uri="{9D8B030D-6E8A-4147-A177-3AD203B41FA5}">
                      <a16:colId xmlns:a16="http://schemas.microsoft.com/office/drawing/2014/main" val="3997814049"/>
                    </a:ext>
                  </a:extLst>
                </a:gridCol>
                <a:gridCol w="701083">
                  <a:extLst>
                    <a:ext uri="{9D8B030D-6E8A-4147-A177-3AD203B41FA5}">
                      <a16:colId xmlns:a16="http://schemas.microsoft.com/office/drawing/2014/main" val="309506793"/>
                    </a:ext>
                  </a:extLst>
                </a:gridCol>
                <a:gridCol w="701083">
                  <a:extLst>
                    <a:ext uri="{9D8B030D-6E8A-4147-A177-3AD203B41FA5}">
                      <a16:colId xmlns:a16="http://schemas.microsoft.com/office/drawing/2014/main" val="242125209"/>
                    </a:ext>
                  </a:extLst>
                </a:gridCol>
                <a:gridCol w="701083">
                  <a:extLst>
                    <a:ext uri="{9D8B030D-6E8A-4147-A177-3AD203B41FA5}">
                      <a16:colId xmlns:a16="http://schemas.microsoft.com/office/drawing/2014/main" val="2174803116"/>
                    </a:ext>
                  </a:extLst>
                </a:gridCol>
                <a:gridCol w="701083">
                  <a:extLst>
                    <a:ext uri="{9D8B030D-6E8A-4147-A177-3AD203B41FA5}">
                      <a16:colId xmlns:a16="http://schemas.microsoft.com/office/drawing/2014/main" val="141237852"/>
                    </a:ext>
                  </a:extLst>
                </a:gridCol>
                <a:gridCol w="701083">
                  <a:extLst>
                    <a:ext uri="{9D8B030D-6E8A-4147-A177-3AD203B41FA5}">
                      <a16:colId xmlns:a16="http://schemas.microsoft.com/office/drawing/2014/main" val="1843386049"/>
                    </a:ext>
                  </a:extLst>
                </a:gridCol>
                <a:gridCol w="701083">
                  <a:extLst>
                    <a:ext uri="{9D8B030D-6E8A-4147-A177-3AD203B41FA5}">
                      <a16:colId xmlns:a16="http://schemas.microsoft.com/office/drawing/2014/main" val="2623900121"/>
                    </a:ext>
                  </a:extLst>
                </a:gridCol>
                <a:gridCol w="701083">
                  <a:extLst>
                    <a:ext uri="{9D8B030D-6E8A-4147-A177-3AD203B41FA5}">
                      <a16:colId xmlns:a16="http://schemas.microsoft.com/office/drawing/2014/main" val="12456594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6"/>
                          </a:solidFill>
                        </a:rPr>
                        <a:t>6</a:t>
                      </a:r>
                      <a:endParaRPr lang="en-US" sz="2400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6"/>
                          </a:solidFill>
                        </a:rPr>
                        <a:t>2</a:t>
                      </a:r>
                      <a:endParaRPr lang="en-US" sz="2400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6"/>
                          </a:solidFill>
                        </a:rPr>
                        <a:t>4</a:t>
                      </a:r>
                      <a:endParaRPr lang="en-US" sz="2400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6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6"/>
                          </a:solidFill>
                        </a:rPr>
                        <a:t>5</a:t>
                      </a:r>
                      <a:endParaRPr lang="en-US" sz="2400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en-US" sz="2400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6"/>
                          </a:solidFill>
                        </a:rPr>
                        <a:t>7</a:t>
                      </a:r>
                      <a:endParaRPr lang="en-US" sz="2400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6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089776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5820406"/>
              </p:ext>
            </p:extLst>
          </p:nvPr>
        </p:nvGraphicFramePr>
        <p:xfrm>
          <a:off x="763613" y="2992887"/>
          <a:ext cx="560866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083">
                  <a:extLst>
                    <a:ext uri="{9D8B030D-6E8A-4147-A177-3AD203B41FA5}">
                      <a16:colId xmlns:a16="http://schemas.microsoft.com/office/drawing/2014/main" val="3997814049"/>
                    </a:ext>
                  </a:extLst>
                </a:gridCol>
                <a:gridCol w="701083">
                  <a:extLst>
                    <a:ext uri="{9D8B030D-6E8A-4147-A177-3AD203B41FA5}">
                      <a16:colId xmlns:a16="http://schemas.microsoft.com/office/drawing/2014/main" val="309506793"/>
                    </a:ext>
                  </a:extLst>
                </a:gridCol>
                <a:gridCol w="701083">
                  <a:extLst>
                    <a:ext uri="{9D8B030D-6E8A-4147-A177-3AD203B41FA5}">
                      <a16:colId xmlns:a16="http://schemas.microsoft.com/office/drawing/2014/main" val="242125209"/>
                    </a:ext>
                  </a:extLst>
                </a:gridCol>
                <a:gridCol w="701083">
                  <a:extLst>
                    <a:ext uri="{9D8B030D-6E8A-4147-A177-3AD203B41FA5}">
                      <a16:colId xmlns:a16="http://schemas.microsoft.com/office/drawing/2014/main" val="2174803116"/>
                    </a:ext>
                  </a:extLst>
                </a:gridCol>
                <a:gridCol w="701083">
                  <a:extLst>
                    <a:ext uri="{9D8B030D-6E8A-4147-A177-3AD203B41FA5}">
                      <a16:colId xmlns:a16="http://schemas.microsoft.com/office/drawing/2014/main" val="141237852"/>
                    </a:ext>
                  </a:extLst>
                </a:gridCol>
                <a:gridCol w="701083">
                  <a:extLst>
                    <a:ext uri="{9D8B030D-6E8A-4147-A177-3AD203B41FA5}">
                      <a16:colId xmlns:a16="http://schemas.microsoft.com/office/drawing/2014/main" val="1843386049"/>
                    </a:ext>
                  </a:extLst>
                </a:gridCol>
                <a:gridCol w="701083">
                  <a:extLst>
                    <a:ext uri="{9D8B030D-6E8A-4147-A177-3AD203B41FA5}">
                      <a16:colId xmlns:a16="http://schemas.microsoft.com/office/drawing/2014/main" val="2623900121"/>
                    </a:ext>
                  </a:extLst>
                </a:gridCol>
                <a:gridCol w="701083">
                  <a:extLst>
                    <a:ext uri="{9D8B030D-6E8A-4147-A177-3AD203B41FA5}">
                      <a16:colId xmlns:a16="http://schemas.microsoft.com/office/drawing/2014/main" val="12456594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1"/>
                          </a:solidFill>
                        </a:rPr>
                        <a:t>6</a:t>
                      </a:r>
                      <a:endParaRPr lang="en-US" sz="24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7030A0"/>
                          </a:solidFill>
                        </a:rPr>
                        <a:t>2</a:t>
                      </a:r>
                      <a:endParaRPr lang="en-US" sz="240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rPr>
                        <a:t>4</a:t>
                      </a:r>
                      <a:endParaRPr lang="en-US" sz="2400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rPr>
                        <a:t>5</a:t>
                      </a:r>
                      <a:endParaRPr lang="en-US" sz="2400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rPr>
                        <a:t>3</a:t>
                      </a:r>
                      <a:endParaRPr lang="en-US" sz="2400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rPr>
                        <a:t>7</a:t>
                      </a:r>
                      <a:endParaRPr lang="en-US" sz="2400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089776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5978959"/>
              </p:ext>
            </p:extLst>
          </p:nvPr>
        </p:nvGraphicFramePr>
        <p:xfrm>
          <a:off x="763613" y="3450087"/>
          <a:ext cx="560866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083">
                  <a:extLst>
                    <a:ext uri="{9D8B030D-6E8A-4147-A177-3AD203B41FA5}">
                      <a16:colId xmlns:a16="http://schemas.microsoft.com/office/drawing/2014/main" val="3997814049"/>
                    </a:ext>
                  </a:extLst>
                </a:gridCol>
                <a:gridCol w="701083">
                  <a:extLst>
                    <a:ext uri="{9D8B030D-6E8A-4147-A177-3AD203B41FA5}">
                      <a16:colId xmlns:a16="http://schemas.microsoft.com/office/drawing/2014/main" val="309506793"/>
                    </a:ext>
                  </a:extLst>
                </a:gridCol>
                <a:gridCol w="701083">
                  <a:extLst>
                    <a:ext uri="{9D8B030D-6E8A-4147-A177-3AD203B41FA5}">
                      <a16:colId xmlns:a16="http://schemas.microsoft.com/office/drawing/2014/main" val="242125209"/>
                    </a:ext>
                  </a:extLst>
                </a:gridCol>
                <a:gridCol w="701083">
                  <a:extLst>
                    <a:ext uri="{9D8B030D-6E8A-4147-A177-3AD203B41FA5}">
                      <a16:colId xmlns:a16="http://schemas.microsoft.com/office/drawing/2014/main" val="2174803116"/>
                    </a:ext>
                  </a:extLst>
                </a:gridCol>
                <a:gridCol w="701083">
                  <a:extLst>
                    <a:ext uri="{9D8B030D-6E8A-4147-A177-3AD203B41FA5}">
                      <a16:colId xmlns:a16="http://schemas.microsoft.com/office/drawing/2014/main" val="141237852"/>
                    </a:ext>
                  </a:extLst>
                </a:gridCol>
                <a:gridCol w="701083">
                  <a:extLst>
                    <a:ext uri="{9D8B030D-6E8A-4147-A177-3AD203B41FA5}">
                      <a16:colId xmlns:a16="http://schemas.microsoft.com/office/drawing/2014/main" val="1843386049"/>
                    </a:ext>
                  </a:extLst>
                </a:gridCol>
                <a:gridCol w="701083">
                  <a:extLst>
                    <a:ext uri="{9D8B030D-6E8A-4147-A177-3AD203B41FA5}">
                      <a16:colId xmlns:a16="http://schemas.microsoft.com/office/drawing/2014/main" val="2623900121"/>
                    </a:ext>
                  </a:extLst>
                </a:gridCol>
                <a:gridCol w="701083">
                  <a:extLst>
                    <a:ext uri="{9D8B030D-6E8A-4147-A177-3AD203B41FA5}">
                      <a16:colId xmlns:a16="http://schemas.microsoft.com/office/drawing/2014/main" val="12456594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1"/>
                          </a:solidFill>
                        </a:rPr>
                        <a:t>2</a:t>
                      </a:r>
                      <a:endParaRPr lang="en-US" sz="24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1"/>
                          </a:solidFill>
                        </a:rPr>
                        <a:t>6</a:t>
                      </a:r>
                      <a:endParaRPr lang="en-US" sz="24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US" sz="240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rPr>
                        <a:t>5</a:t>
                      </a:r>
                      <a:endParaRPr lang="en-US" sz="2400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rPr>
                        <a:t>3</a:t>
                      </a:r>
                      <a:endParaRPr lang="en-US" sz="2400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rPr>
                        <a:t>7</a:t>
                      </a:r>
                      <a:endParaRPr lang="en-US" sz="2400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089776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1538409"/>
              </p:ext>
            </p:extLst>
          </p:nvPr>
        </p:nvGraphicFramePr>
        <p:xfrm>
          <a:off x="7885082" y="2992887"/>
          <a:ext cx="662231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2231">
                  <a:extLst>
                    <a:ext uri="{9D8B030D-6E8A-4147-A177-3AD203B41FA5}">
                      <a16:colId xmlns:a16="http://schemas.microsoft.com/office/drawing/2014/main" val="39978140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089776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903119"/>
              </p:ext>
            </p:extLst>
          </p:nvPr>
        </p:nvGraphicFramePr>
        <p:xfrm>
          <a:off x="7885081" y="3450087"/>
          <a:ext cx="662231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2231">
                  <a:extLst>
                    <a:ext uri="{9D8B030D-6E8A-4147-A177-3AD203B41FA5}">
                      <a16:colId xmlns:a16="http://schemas.microsoft.com/office/drawing/2014/main" val="39978140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2"/>
                          </a:solidFill>
                        </a:rPr>
                        <a:t>2</a:t>
                      </a:r>
                      <a:endParaRPr 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089776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573372" y="2352992"/>
            <a:ext cx="3285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/>
                </a:solidFill>
              </a:rPr>
              <a:t>Number of Comparisons</a:t>
            </a:r>
            <a:endParaRPr lang="en-US" sz="2400" b="1" dirty="0">
              <a:solidFill>
                <a:schemeClr val="accent2"/>
              </a:solidFill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961413"/>
              </p:ext>
            </p:extLst>
          </p:nvPr>
        </p:nvGraphicFramePr>
        <p:xfrm>
          <a:off x="763613" y="3907287"/>
          <a:ext cx="560866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083">
                  <a:extLst>
                    <a:ext uri="{9D8B030D-6E8A-4147-A177-3AD203B41FA5}">
                      <a16:colId xmlns:a16="http://schemas.microsoft.com/office/drawing/2014/main" val="3997814049"/>
                    </a:ext>
                  </a:extLst>
                </a:gridCol>
                <a:gridCol w="701083">
                  <a:extLst>
                    <a:ext uri="{9D8B030D-6E8A-4147-A177-3AD203B41FA5}">
                      <a16:colId xmlns:a16="http://schemas.microsoft.com/office/drawing/2014/main" val="309506793"/>
                    </a:ext>
                  </a:extLst>
                </a:gridCol>
                <a:gridCol w="701083">
                  <a:extLst>
                    <a:ext uri="{9D8B030D-6E8A-4147-A177-3AD203B41FA5}">
                      <a16:colId xmlns:a16="http://schemas.microsoft.com/office/drawing/2014/main" val="242125209"/>
                    </a:ext>
                  </a:extLst>
                </a:gridCol>
                <a:gridCol w="701083">
                  <a:extLst>
                    <a:ext uri="{9D8B030D-6E8A-4147-A177-3AD203B41FA5}">
                      <a16:colId xmlns:a16="http://schemas.microsoft.com/office/drawing/2014/main" val="2174803116"/>
                    </a:ext>
                  </a:extLst>
                </a:gridCol>
                <a:gridCol w="701083">
                  <a:extLst>
                    <a:ext uri="{9D8B030D-6E8A-4147-A177-3AD203B41FA5}">
                      <a16:colId xmlns:a16="http://schemas.microsoft.com/office/drawing/2014/main" val="141237852"/>
                    </a:ext>
                  </a:extLst>
                </a:gridCol>
                <a:gridCol w="701083">
                  <a:extLst>
                    <a:ext uri="{9D8B030D-6E8A-4147-A177-3AD203B41FA5}">
                      <a16:colId xmlns:a16="http://schemas.microsoft.com/office/drawing/2014/main" val="1843386049"/>
                    </a:ext>
                  </a:extLst>
                </a:gridCol>
                <a:gridCol w="701083">
                  <a:extLst>
                    <a:ext uri="{9D8B030D-6E8A-4147-A177-3AD203B41FA5}">
                      <a16:colId xmlns:a16="http://schemas.microsoft.com/office/drawing/2014/main" val="2623900121"/>
                    </a:ext>
                  </a:extLst>
                </a:gridCol>
                <a:gridCol w="701083">
                  <a:extLst>
                    <a:ext uri="{9D8B030D-6E8A-4147-A177-3AD203B41FA5}">
                      <a16:colId xmlns:a16="http://schemas.microsoft.com/office/drawing/2014/main" val="12456594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1"/>
                          </a:solidFill>
                        </a:rPr>
                        <a:t>2</a:t>
                      </a:r>
                      <a:endParaRPr lang="en-US" sz="24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1"/>
                          </a:solidFill>
                        </a:rPr>
                        <a:t>4</a:t>
                      </a:r>
                      <a:endParaRPr lang="en-US" sz="24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1"/>
                          </a:solidFill>
                        </a:rPr>
                        <a:t>6</a:t>
                      </a:r>
                      <a:endParaRPr lang="en-US" sz="24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rPr>
                        <a:t>5</a:t>
                      </a:r>
                      <a:endParaRPr lang="en-US" sz="2400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rPr>
                        <a:t>3</a:t>
                      </a:r>
                      <a:endParaRPr lang="en-US" sz="2400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rPr>
                        <a:t>7</a:t>
                      </a:r>
                      <a:endParaRPr lang="en-US" sz="2400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089776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061581"/>
              </p:ext>
            </p:extLst>
          </p:nvPr>
        </p:nvGraphicFramePr>
        <p:xfrm>
          <a:off x="7885081" y="3907287"/>
          <a:ext cx="662231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2231">
                  <a:extLst>
                    <a:ext uri="{9D8B030D-6E8A-4147-A177-3AD203B41FA5}">
                      <a16:colId xmlns:a16="http://schemas.microsoft.com/office/drawing/2014/main" val="39978140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089776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763612" y="2358241"/>
            <a:ext cx="2824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Comparison occurs!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631123"/>
              </p:ext>
            </p:extLst>
          </p:nvPr>
        </p:nvGraphicFramePr>
        <p:xfrm>
          <a:off x="763613" y="4366201"/>
          <a:ext cx="560866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083">
                  <a:extLst>
                    <a:ext uri="{9D8B030D-6E8A-4147-A177-3AD203B41FA5}">
                      <a16:colId xmlns:a16="http://schemas.microsoft.com/office/drawing/2014/main" val="3997814049"/>
                    </a:ext>
                  </a:extLst>
                </a:gridCol>
                <a:gridCol w="701083">
                  <a:extLst>
                    <a:ext uri="{9D8B030D-6E8A-4147-A177-3AD203B41FA5}">
                      <a16:colId xmlns:a16="http://schemas.microsoft.com/office/drawing/2014/main" val="309506793"/>
                    </a:ext>
                  </a:extLst>
                </a:gridCol>
                <a:gridCol w="701083">
                  <a:extLst>
                    <a:ext uri="{9D8B030D-6E8A-4147-A177-3AD203B41FA5}">
                      <a16:colId xmlns:a16="http://schemas.microsoft.com/office/drawing/2014/main" val="242125209"/>
                    </a:ext>
                  </a:extLst>
                </a:gridCol>
                <a:gridCol w="701083">
                  <a:extLst>
                    <a:ext uri="{9D8B030D-6E8A-4147-A177-3AD203B41FA5}">
                      <a16:colId xmlns:a16="http://schemas.microsoft.com/office/drawing/2014/main" val="2174803116"/>
                    </a:ext>
                  </a:extLst>
                </a:gridCol>
                <a:gridCol w="701083">
                  <a:extLst>
                    <a:ext uri="{9D8B030D-6E8A-4147-A177-3AD203B41FA5}">
                      <a16:colId xmlns:a16="http://schemas.microsoft.com/office/drawing/2014/main" val="141237852"/>
                    </a:ext>
                  </a:extLst>
                </a:gridCol>
                <a:gridCol w="701083">
                  <a:extLst>
                    <a:ext uri="{9D8B030D-6E8A-4147-A177-3AD203B41FA5}">
                      <a16:colId xmlns:a16="http://schemas.microsoft.com/office/drawing/2014/main" val="1843386049"/>
                    </a:ext>
                  </a:extLst>
                </a:gridCol>
                <a:gridCol w="701083">
                  <a:extLst>
                    <a:ext uri="{9D8B030D-6E8A-4147-A177-3AD203B41FA5}">
                      <a16:colId xmlns:a16="http://schemas.microsoft.com/office/drawing/2014/main" val="2623900121"/>
                    </a:ext>
                  </a:extLst>
                </a:gridCol>
                <a:gridCol w="701083">
                  <a:extLst>
                    <a:ext uri="{9D8B030D-6E8A-4147-A177-3AD203B41FA5}">
                      <a16:colId xmlns:a16="http://schemas.microsoft.com/office/drawing/2014/main" val="12456594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1"/>
                          </a:solidFill>
                        </a:rPr>
                        <a:t>2</a:t>
                      </a:r>
                      <a:endParaRPr lang="en-US" sz="24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1"/>
                          </a:solidFill>
                        </a:rPr>
                        <a:t>4</a:t>
                      </a:r>
                      <a:endParaRPr lang="en-US" sz="24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1"/>
                          </a:solidFill>
                        </a:rPr>
                        <a:t>6</a:t>
                      </a:r>
                      <a:endParaRPr lang="en-US" sz="24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7030A0"/>
                          </a:solidFill>
                        </a:rPr>
                        <a:t>5</a:t>
                      </a:r>
                      <a:endParaRPr lang="en-US" sz="240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rPr>
                        <a:t>3</a:t>
                      </a:r>
                      <a:endParaRPr lang="en-US" sz="2400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rPr>
                        <a:t>7</a:t>
                      </a:r>
                      <a:endParaRPr lang="en-US" sz="2400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089776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9304250"/>
              </p:ext>
            </p:extLst>
          </p:nvPr>
        </p:nvGraphicFramePr>
        <p:xfrm>
          <a:off x="7885080" y="4366201"/>
          <a:ext cx="662231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2231">
                  <a:extLst>
                    <a:ext uri="{9D8B030D-6E8A-4147-A177-3AD203B41FA5}">
                      <a16:colId xmlns:a16="http://schemas.microsoft.com/office/drawing/2014/main" val="39978140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089776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5077328"/>
              </p:ext>
            </p:extLst>
          </p:nvPr>
        </p:nvGraphicFramePr>
        <p:xfrm>
          <a:off x="763612" y="4821687"/>
          <a:ext cx="560866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083">
                  <a:extLst>
                    <a:ext uri="{9D8B030D-6E8A-4147-A177-3AD203B41FA5}">
                      <a16:colId xmlns:a16="http://schemas.microsoft.com/office/drawing/2014/main" val="3997814049"/>
                    </a:ext>
                  </a:extLst>
                </a:gridCol>
                <a:gridCol w="701083">
                  <a:extLst>
                    <a:ext uri="{9D8B030D-6E8A-4147-A177-3AD203B41FA5}">
                      <a16:colId xmlns:a16="http://schemas.microsoft.com/office/drawing/2014/main" val="309506793"/>
                    </a:ext>
                  </a:extLst>
                </a:gridCol>
                <a:gridCol w="701083">
                  <a:extLst>
                    <a:ext uri="{9D8B030D-6E8A-4147-A177-3AD203B41FA5}">
                      <a16:colId xmlns:a16="http://schemas.microsoft.com/office/drawing/2014/main" val="242125209"/>
                    </a:ext>
                  </a:extLst>
                </a:gridCol>
                <a:gridCol w="701083">
                  <a:extLst>
                    <a:ext uri="{9D8B030D-6E8A-4147-A177-3AD203B41FA5}">
                      <a16:colId xmlns:a16="http://schemas.microsoft.com/office/drawing/2014/main" val="2174803116"/>
                    </a:ext>
                  </a:extLst>
                </a:gridCol>
                <a:gridCol w="701083">
                  <a:extLst>
                    <a:ext uri="{9D8B030D-6E8A-4147-A177-3AD203B41FA5}">
                      <a16:colId xmlns:a16="http://schemas.microsoft.com/office/drawing/2014/main" val="141237852"/>
                    </a:ext>
                  </a:extLst>
                </a:gridCol>
                <a:gridCol w="701083">
                  <a:extLst>
                    <a:ext uri="{9D8B030D-6E8A-4147-A177-3AD203B41FA5}">
                      <a16:colId xmlns:a16="http://schemas.microsoft.com/office/drawing/2014/main" val="1843386049"/>
                    </a:ext>
                  </a:extLst>
                </a:gridCol>
                <a:gridCol w="701083">
                  <a:extLst>
                    <a:ext uri="{9D8B030D-6E8A-4147-A177-3AD203B41FA5}">
                      <a16:colId xmlns:a16="http://schemas.microsoft.com/office/drawing/2014/main" val="2623900121"/>
                    </a:ext>
                  </a:extLst>
                </a:gridCol>
                <a:gridCol w="701083">
                  <a:extLst>
                    <a:ext uri="{9D8B030D-6E8A-4147-A177-3AD203B41FA5}">
                      <a16:colId xmlns:a16="http://schemas.microsoft.com/office/drawing/2014/main" val="12456594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1"/>
                          </a:solidFill>
                        </a:rPr>
                        <a:t>2</a:t>
                      </a:r>
                      <a:endParaRPr lang="en-US" sz="24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1"/>
                          </a:solidFill>
                        </a:rPr>
                        <a:t>4</a:t>
                      </a:r>
                      <a:endParaRPr lang="en-US" sz="24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1"/>
                          </a:solidFill>
                        </a:rPr>
                        <a:t>5</a:t>
                      </a:r>
                      <a:endParaRPr lang="en-US" sz="24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1"/>
                          </a:solidFill>
                        </a:rPr>
                        <a:t>6</a:t>
                      </a:r>
                      <a:endParaRPr lang="en-US" sz="24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7030A0"/>
                          </a:solidFill>
                        </a:rPr>
                        <a:t>3</a:t>
                      </a:r>
                      <a:endParaRPr lang="en-US" sz="240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rPr>
                        <a:t>7</a:t>
                      </a:r>
                      <a:endParaRPr lang="en-US" sz="2400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089776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0024394"/>
              </p:ext>
            </p:extLst>
          </p:nvPr>
        </p:nvGraphicFramePr>
        <p:xfrm>
          <a:off x="763612" y="5278887"/>
          <a:ext cx="560866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083">
                  <a:extLst>
                    <a:ext uri="{9D8B030D-6E8A-4147-A177-3AD203B41FA5}">
                      <a16:colId xmlns:a16="http://schemas.microsoft.com/office/drawing/2014/main" val="3997814049"/>
                    </a:ext>
                  </a:extLst>
                </a:gridCol>
                <a:gridCol w="701083">
                  <a:extLst>
                    <a:ext uri="{9D8B030D-6E8A-4147-A177-3AD203B41FA5}">
                      <a16:colId xmlns:a16="http://schemas.microsoft.com/office/drawing/2014/main" val="309506793"/>
                    </a:ext>
                  </a:extLst>
                </a:gridCol>
                <a:gridCol w="701083">
                  <a:extLst>
                    <a:ext uri="{9D8B030D-6E8A-4147-A177-3AD203B41FA5}">
                      <a16:colId xmlns:a16="http://schemas.microsoft.com/office/drawing/2014/main" val="242125209"/>
                    </a:ext>
                  </a:extLst>
                </a:gridCol>
                <a:gridCol w="701083">
                  <a:extLst>
                    <a:ext uri="{9D8B030D-6E8A-4147-A177-3AD203B41FA5}">
                      <a16:colId xmlns:a16="http://schemas.microsoft.com/office/drawing/2014/main" val="2174803116"/>
                    </a:ext>
                  </a:extLst>
                </a:gridCol>
                <a:gridCol w="701083">
                  <a:extLst>
                    <a:ext uri="{9D8B030D-6E8A-4147-A177-3AD203B41FA5}">
                      <a16:colId xmlns:a16="http://schemas.microsoft.com/office/drawing/2014/main" val="141237852"/>
                    </a:ext>
                  </a:extLst>
                </a:gridCol>
                <a:gridCol w="701083">
                  <a:extLst>
                    <a:ext uri="{9D8B030D-6E8A-4147-A177-3AD203B41FA5}">
                      <a16:colId xmlns:a16="http://schemas.microsoft.com/office/drawing/2014/main" val="1843386049"/>
                    </a:ext>
                  </a:extLst>
                </a:gridCol>
                <a:gridCol w="701083">
                  <a:extLst>
                    <a:ext uri="{9D8B030D-6E8A-4147-A177-3AD203B41FA5}">
                      <a16:colId xmlns:a16="http://schemas.microsoft.com/office/drawing/2014/main" val="2623900121"/>
                    </a:ext>
                  </a:extLst>
                </a:gridCol>
                <a:gridCol w="701083">
                  <a:extLst>
                    <a:ext uri="{9D8B030D-6E8A-4147-A177-3AD203B41FA5}">
                      <a16:colId xmlns:a16="http://schemas.microsoft.com/office/drawing/2014/main" val="12456594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sz="2400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en-US" sz="2400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US" sz="2400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n-US" sz="2400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1"/>
                          </a:solidFill>
                        </a:rPr>
                        <a:t>6</a:t>
                      </a:r>
                      <a:endParaRPr lang="en-US" sz="24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7030A0"/>
                          </a:solidFill>
                        </a:rPr>
                        <a:t>7</a:t>
                      </a:r>
                      <a:endParaRPr lang="en-US" sz="240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089776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0914271"/>
              </p:ext>
            </p:extLst>
          </p:nvPr>
        </p:nvGraphicFramePr>
        <p:xfrm>
          <a:off x="763612" y="5734373"/>
          <a:ext cx="560866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083">
                  <a:extLst>
                    <a:ext uri="{9D8B030D-6E8A-4147-A177-3AD203B41FA5}">
                      <a16:colId xmlns:a16="http://schemas.microsoft.com/office/drawing/2014/main" val="3997814049"/>
                    </a:ext>
                  </a:extLst>
                </a:gridCol>
                <a:gridCol w="701083">
                  <a:extLst>
                    <a:ext uri="{9D8B030D-6E8A-4147-A177-3AD203B41FA5}">
                      <a16:colId xmlns:a16="http://schemas.microsoft.com/office/drawing/2014/main" val="309506793"/>
                    </a:ext>
                  </a:extLst>
                </a:gridCol>
                <a:gridCol w="701083">
                  <a:extLst>
                    <a:ext uri="{9D8B030D-6E8A-4147-A177-3AD203B41FA5}">
                      <a16:colId xmlns:a16="http://schemas.microsoft.com/office/drawing/2014/main" val="242125209"/>
                    </a:ext>
                  </a:extLst>
                </a:gridCol>
                <a:gridCol w="701083">
                  <a:extLst>
                    <a:ext uri="{9D8B030D-6E8A-4147-A177-3AD203B41FA5}">
                      <a16:colId xmlns:a16="http://schemas.microsoft.com/office/drawing/2014/main" val="2174803116"/>
                    </a:ext>
                  </a:extLst>
                </a:gridCol>
                <a:gridCol w="701083">
                  <a:extLst>
                    <a:ext uri="{9D8B030D-6E8A-4147-A177-3AD203B41FA5}">
                      <a16:colId xmlns:a16="http://schemas.microsoft.com/office/drawing/2014/main" val="141237852"/>
                    </a:ext>
                  </a:extLst>
                </a:gridCol>
                <a:gridCol w="701083">
                  <a:extLst>
                    <a:ext uri="{9D8B030D-6E8A-4147-A177-3AD203B41FA5}">
                      <a16:colId xmlns:a16="http://schemas.microsoft.com/office/drawing/2014/main" val="1843386049"/>
                    </a:ext>
                  </a:extLst>
                </a:gridCol>
                <a:gridCol w="701083">
                  <a:extLst>
                    <a:ext uri="{9D8B030D-6E8A-4147-A177-3AD203B41FA5}">
                      <a16:colId xmlns:a16="http://schemas.microsoft.com/office/drawing/2014/main" val="2623900121"/>
                    </a:ext>
                  </a:extLst>
                </a:gridCol>
                <a:gridCol w="701083">
                  <a:extLst>
                    <a:ext uri="{9D8B030D-6E8A-4147-A177-3AD203B41FA5}">
                      <a16:colId xmlns:a16="http://schemas.microsoft.com/office/drawing/2014/main" val="1245659447"/>
                    </a:ext>
                  </a:extLst>
                </a:gridCol>
              </a:tblGrid>
              <a:tr h="38852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1"/>
                          </a:solidFill>
                        </a:rPr>
                        <a:t>2</a:t>
                      </a:r>
                      <a:endParaRPr lang="en-US" sz="24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1"/>
                          </a:solidFill>
                        </a:rPr>
                        <a:t>3</a:t>
                      </a:r>
                      <a:endParaRPr lang="en-US" sz="24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1"/>
                          </a:solidFill>
                        </a:rPr>
                        <a:t>4</a:t>
                      </a:r>
                      <a:endParaRPr lang="en-US" sz="24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1"/>
                          </a:solidFill>
                        </a:rPr>
                        <a:t>5</a:t>
                      </a:r>
                      <a:endParaRPr lang="en-US" sz="24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1"/>
                          </a:solidFill>
                        </a:rPr>
                        <a:t>6</a:t>
                      </a:r>
                      <a:endParaRPr lang="en-US" sz="24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1"/>
                          </a:solidFill>
                        </a:rPr>
                        <a:t>7</a:t>
                      </a:r>
                      <a:endParaRPr lang="en-US" sz="24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7030A0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089776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649648"/>
              </p:ext>
            </p:extLst>
          </p:nvPr>
        </p:nvGraphicFramePr>
        <p:xfrm>
          <a:off x="763612" y="6191573"/>
          <a:ext cx="560866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083">
                  <a:extLst>
                    <a:ext uri="{9D8B030D-6E8A-4147-A177-3AD203B41FA5}">
                      <a16:colId xmlns:a16="http://schemas.microsoft.com/office/drawing/2014/main" val="3997814049"/>
                    </a:ext>
                  </a:extLst>
                </a:gridCol>
                <a:gridCol w="701083">
                  <a:extLst>
                    <a:ext uri="{9D8B030D-6E8A-4147-A177-3AD203B41FA5}">
                      <a16:colId xmlns:a16="http://schemas.microsoft.com/office/drawing/2014/main" val="309506793"/>
                    </a:ext>
                  </a:extLst>
                </a:gridCol>
                <a:gridCol w="701083">
                  <a:extLst>
                    <a:ext uri="{9D8B030D-6E8A-4147-A177-3AD203B41FA5}">
                      <a16:colId xmlns:a16="http://schemas.microsoft.com/office/drawing/2014/main" val="242125209"/>
                    </a:ext>
                  </a:extLst>
                </a:gridCol>
                <a:gridCol w="701083">
                  <a:extLst>
                    <a:ext uri="{9D8B030D-6E8A-4147-A177-3AD203B41FA5}">
                      <a16:colId xmlns:a16="http://schemas.microsoft.com/office/drawing/2014/main" val="2174803116"/>
                    </a:ext>
                  </a:extLst>
                </a:gridCol>
                <a:gridCol w="701083">
                  <a:extLst>
                    <a:ext uri="{9D8B030D-6E8A-4147-A177-3AD203B41FA5}">
                      <a16:colId xmlns:a16="http://schemas.microsoft.com/office/drawing/2014/main" val="141237852"/>
                    </a:ext>
                  </a:extLst>
                </a:gridCol>
                <a:gridCol w="701083">
                  <a:extLst>
                    <a:ext uri="{9D8B030D-6E8A-4147-A177-3AD203B41FA5}">
                      <a16:colId xmlns:a16="http://schemas.microsoft.com/office/drawing/2014/main" val="1843386049"/>
                    </a:ext>
                  </a:extLst>
                </a:gridCol>
                <a:gridCol w="701083">
                  <a:extLst>
                    <a:ext uri="{9D8B030D-6E8A-4147-A177-3AD203B41FA5}">
                      <a16:colId xmlns:a16="http://schemas.microsoft.com/office/drawing/2014/main" val="2623900121"/>
                    </a:ext>
                  </a:extLst>
                </a:gridCol>
                <a:gridCol w="701083">
                  <a:extLst>
                    <a:ext uri="{9D8B030D-6E8A-4147-A177-3AD203B41FA5}">
                      <a16:colId xmlns:a16="http://schemas.microsoft.com/office/drawing/2014/main" val="12456594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sz="2400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en-US" sz="2400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US" sz="2400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n-US" sz="2400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en-US" sz="2400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en-US" sz="2400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089776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128513"/>
              </p:ext>
            </p:extLst>
          </p:nvPr>
        </p:nvGraphicFramePr>
        <p:xfrm>
          <a:off x="7885080" y="4831150"/>
          <a:ext cx="662231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2231">
                  <a:extLst>
                    <a:ext uri="{9D8B030D-6E8A-4147-A177-3AD203B41FA5}">
                      <a16:colId xmlns:a16="http://schemas.microsoft.com/office/drawing/2014/main" val="39978140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089776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6481584"/>
              </p:ext>
            </p:extLst>
          </p:nvPr>
        </p:nvGraphicFramePr>
        <p:xfrm>
          <a:off x="7885079" y="5288350"/>
          <a:ext cx="662231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2231">
                  <a:extLst>
                    <a:ext uri="{9D8B030D-6E8A-4147-A177-3AD203B41FA5}">
                      <a16:colId xmlns:a16="http://schemas.microsoft.com/office/drawing/2014/main" val="39978140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089776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5845189"/>
              </p:ext>
            </p:extLst>
          </p:nvPr>
        </p:nvGraphicFramePr>
        <p:xfrm>
          <a:off x="7885079" y="5745550"/>
          <a:ext cx="662231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2231">
                  <a:extLst>
                    <a:ext uri="{9D8B030D-6E8A-4147-A177-3AD203B41FA5}">
                      <a16:colId xmlns:a16="http://schemas.microsoft.com/office/drawing/2014/main" val="39978140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089776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9054495" y="3145288"/>
            <a:ext cx="26622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/>
                </a:solidFill>
              </a:rPr>
              <a:t>Total number of comparisons is </a:t>
            </a:r>
            <a:r>
              <a:rPr lang="en-US" sz="3200" b="1" dirty="0" smtClean="0">
                <a:solidFill>
                  <a:schemeClr val="accent2"/>
                </a:solidFill>
              </a:rPr>
              <a:t>22</a:t>
            </a:r>
            <a:endParaRPr lang="en-US" sz="3200" b="1" dirty="0">
              <a:solidFill>
                <a:schemeClr val="accent2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054495" y="4516888"/>
            <a:ext cx="2786210" cy="156966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5"/>
                </a:solidFill>
              </a:rPr>
              <a:t>To sort it more efficiently, we need a method using fewer comparisons.</a:t>
            </a:r>
            <a:endParaRPr lang="en-US" sz="32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4171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149" y="430440"/>
            <a:ext cx="9799866" cy="753382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Motivation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149" y="1183822"/>
            <a:ext cx="10515600" cy="544239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Find evidence of unnecessary comparisons</a:t>
            </a:r>
            <a:endParaRPr lang="en-US" dirty="0">
              <a:solidFill>
                <a:schemeClr val="accent6"/>
              </a:solidFill>
            </a:endParaRPr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9404159"/>
              </p:ext>
            </p:extLst>
          </p:nvPr>
        </p:nvGraphicFramePr>
        <p:xfrm>
          <a:off x="781031" y="2046485"/>
          <a:ext cx="560866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083">
                  <a:extLst>
                    <a:ext uri="{9D8B030D-6E8A-4147-A177-3AD203B41FA5}">
                      <a16:colId xmlns:a16="http://schemas.microsoft.com/office/drawing/2014/main" val="3997814049"/>
                    </a:ext>
                  </a:extLst>
                </a:gridCol>
                <a:gridCol w="701083">
                  <a:extLst>
                    <a:ext uri="{9D8B030D-6E8A-4147-A177-3AD203B41FA5}">
                      <a16:colId xmlns:a16="http://schemas.microsoft.com/office/drawing/2014/main" val="309506793"/>
                    </a:ext>
                  </a:extLst>
                </a:gridCol>
                <a:gridCol w="701083">
                  <a:extLst>
                    <a:ext uri="{9D8B030D-6E8A-4147-A177-3AD203B41FA5}">
                      <a16:colId xmlns:a16="http://schemas.microsoft.com/office/drawing/2014/main" val="242125209"/>
                    </a:ext>
                  </a:extLst>
                </a:gridCol>
                <a:gridCol w="701083">
                  <a:extLst>
                    <a:ext uri="{9D8B030D-6E8A-4147-A177-3AD203B41FA5}">
                      <a16:colId xmlns:a16="http://schemas.microsoft.com/office/drawing/2014/main" val="2174803116"/>
                    </a:ext>
                  </a:extLst>
                </a:gridCol>
                <a:gridCol w="701083">
                  <a:extLst>
                    <a:ext uri="{9D8B030D-6E8A-4147-A177-3AD203B41FA5}">
                      <a16:colId xmlns:a16="http://schemas.microsoft.com/office/drawing/2014/main" val="141237852"/>
                    </a:ext>
                  </a:extLst>
                </a:gridCol>
                <a:gridCol w="701083">
                  <a:extLst>
                    <a:ext uri="{9D8B030D-6E8A-4147-A177-3AD203B41FA5}">
                      <a16:colId xmlns:a16="http://schemas.microsoft.com/office/drawing/2014/main" val="1843386049"/>
                    </a:ext>
                  </a:extLst>
                </a:gridCol>
                <a:gridCol w="701083">
                  <a:extLst>
                    <a:ext uri="{9D8B030D-6E8A-4147-A177-3AD203B41FA5}">
                      <a16:colId xmlns:a16="http://schemas.microsoft.com/office/drawing/2014/main" val="2623900121"/>
                    </a:ext>
                  </a:extLst>
                </a:gridCol>
                <a:gridCol w="701083">
                  <a:extLst>
                    <a:ext uri="{9D8B030D-6E8A-4147-A177-3AD203B41FA5}">
                      <a16:colId xmlns:a16="http://schemas.microsoft.com/office/drawing/2014/main" val="12456594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1"/>
                          </a:solidFill>
                        </a:rPr>
                        <a:t>6</a:t>
                      </a:r>
                      <a:endParaRPr lang="en-US" sz="24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7030A0"/>
                          </a:solidFill>
                        </a:rPr>
                        <a:t>2</a:t>
                      </a:r>
                      <a:endParaRPr lang="en-US" sz="240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rPr>
                        <a:t>4</a:t>
                      </a:r>
                      <a:endParaRPr lang="en-US" sz="2400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rPr>
                        <a:t>5</a:t>
                      </a:r>
                      <a:endParaRPr lang="en-US" sz="2400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rPr>
                        <a:t>3</a:t>
                      </a:r>
                      <a:endParaRPr lang="en-US" sz="2400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rPr>
                        <a:t>7</a:t>
                      </a:r>
                      <a:endParaRPr lang="en-US" sz="2400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089776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82419" y="1578646"/>
            <a:ext cx="6256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accent5">
                    <a:lumMod val="50000"/>
                  </a:schemeClr>
                </a:solidFill>
              </a:rPr>
              <a:t>In the 1st step, </a:t>
            </a:r>
            <a:r>
              <a:rPr lang="en-US" sz="2400" b="1" dirty="0" smtClean="0">
                <a:solidFill>
                  <a:srgbClr val="7030A0"/>
                </a:solidFill>
              </a:rPr>
              <a:t>2</a:t>
            </a:r>
            <a:r>
              <a:rPr lang="en-US" sz="2400" b="1" dirty="0" smtClean="0">
                <a:solidFill>
                  <a:schemeClr val="accent1"/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</a:rPr>
              <a:t>needs to be compared with </a:t>
            </a:r>
            <a:r>
              <a:rPr lang="en-US" sz="2400" b="1" dirty="0" smtClean="0">
                <a:solidFill>
                  <a:schemeClr val="accent1"/>
                </a:solidFill>
              </a:rPr>
              <a:t>6</a:t>
            </a: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</a:rPr>
              <a:t>.</a:t>
            </a:r>
            <a:endParaRPr lang="en-US" sz="2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975624" y="1183822"/>
            <a:ext cx="3499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</a:rPr>
              <a:t>Up to this point, we have sorted 3 numbers, and we used 3 comparisons.</a:t>
            </a:r>
            <a:endParaRPr lang="en-US" sz="2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82419" y="2503685"/>
            <a:ext cx="47143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</a:rPr>
              <a:t>The comparison results in: </a:t>
            </a:r>
            <a:r>
              <a:rPr lang="en-US" sz="2400" b="1" dirty="0" smtClean="0">
                <a:solidFill>
                  <a:schemeClr val="accent1"/>
                </a:solidFill>
              </a:rPr>
              <a:t>2 &lt; 6</a:t>
            </a: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</a:rPr>
              <a:t>.</a:t>
            </a:r>
            <a:endParaRPr lang="en-US" sz="2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3639653"/>
              </p:ext>
            </p:extLst>
          </p:nvPr>
        </p:nvGraphicFramePr>
        <p:xfrm>
          <a:off x="781031" y="3475344"/>
          <a:ext cx="560866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083">
                  <a:extLst>
                    <a:ext uri="{9D8B030D-6E8A-4147-A177-3AD203B41FA5}">
                      <a16:colId xmlns:a16="http://schemas.microsoft.com/office/drawing/2014/main" val="3997814049"/>
                    </a:ext>
                  </a:extLst>
                </a:gridCol>
                <a:gridCol w="701083">
                  <a:extLst>
                    <a:ext uri="{9D8B030D-6E8A-4147-A177-3AD203B41FA5}">
                      <a16:colId xmlns:a16="http://schemas.microsoft.com/office/drawing/2014/main" val="309506793"/>
                    </a:ext>
                  </a:extLst>
                </a:gridCol>
                <a:gridCol w="701083">
                  <a:extLst>
                    <a:ext uri="{9D8B030D-6E8A-4147-A177-3AD203B41FA5}">
                      <a16:colId xmlns:a16="http://schemas.microsoft.com/office/drawing/2014/main" val="242125209"/>
                    </a:ext>
                  </a:extLst>
                </a:gridCol>
                <a:gridCol w="701083">
                  <a:extLst>
                    <a:ext uri="{9D8B030D-6E8A-4147-A177-3AD203B41FA5}">
                      <a16:colId xmlns:a16="http://schemas.microsoft.com/office/drawing/2014/main" val="2174803116"/>
                    </a:ext>
                  </a:extLst>
                </a:gridCol>
                <a:gridCol w="701083">
                  <a:extLst>
                    <a:ext uri="{9D8B030D-6E8A-4147-A177-3AD203B41FA5}">
                      <a16:colId xmlns:a16="http://schemas.microsoft.com/office/drawing/2014/main" val="141237852"/>
                    </a:ext>
                  </a:extLst>
                </a:gridCol>
                <a:gridCol w="701083">
                  <a:extLst>
                    <a:ext uri="{9D8B030D-6E8A-4147-A177-3AD203B41FA5}">
                      <a16:colId xmlns:a16="http://schemas.microsoft.com/office/drawing/2014/main" val="1843386049"/>
                    </a:ext>
                  </a:extLst>
                </a:gridCol>
                <a:gridCol w="701083">
                  <a:extLst>
                    <a:ext uri="{9D8B030D-6E8A-4147-A177-3AD203B41FA5}">
                      <a16:colId xmlns:a16="http://schemas.microsoft.com/office/drawing/2014/main" val="2623900121"/>
                    </a:ext>
                  </a:extLst>
                </a:gridCol>
                <a:gridCol w="701083">
                  <a:extLst>
                    <a:ext uri="{9D8B030D-6E8A-4147-A177-3AD203B41FA5}">
                      <a16:colId xmlns:a16="http://schemas.microsoft.com/office/drawing/2014/main" val="12456594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1"/>
                          </a:solidFill>
                        </a:rPr>
                        <a:t>2</a:t>
                      </a:r>
                      <a:endParaRPr lang="en-US" sz="24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1"/>
                          </a:solidFill>
                        </a:rPr>
                        <a:t>6</a:t>
                      </a:r>
                      <a:endParaRPr lang="en-US" sz="24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US" sz="240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rPr>
                        <a:t>5</a:t>
                      </a:r>
                      <a:endParaRPr lang="en-US" sz="2400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rPr>
                        <a:t>3</a:t>
                      </a:r>
                      <a:endParaRPr lang="en-US" sz="2400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rPr>
                        <a:t>7</a:t>
                      </a:r>
                      <a:endParaRPr lang="en-US" sz="2400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089776"/>
                  </a:ext>
                </a:extLst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682418" y="3007505"/>
            <a:ext cx="70810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accent5">
                    <a:lumMod val="50000"/>
                  </a:schemeClr>
                </a:solidFill>
              </a:rPr>
              <a:t>In the 2nd step, </a:t>
            </a:r>
            <a:r>
              <a:rPr lang="en-US" sz="2400" b="1" dirty="0" smtClean="0">
                <a:solidFill>
                  <a:srgbClr val="7030A0"/>
                </a:solidFill>
              </a:rPr>
              <a:t>4</a:t>
            </a:r>
            <a:r>
              <a:rPr lang="en-US" sz="2400" b="1" dirty="0" smtClean="0">
                <a:solidFill>
                  <a:schemeClr val="accent1"/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</a:rPr>
              <a:t>needs to be compared with </a:t>
            </a:r>
            <a:r>
              <a:rPr lang="en-US" sz="2400" b="1" dirty="0" smtClean="0">
                <a:solidFill>
                  <a:schemeClr val="accent1"/>
                </a:solidFill>
              </a:rPr>
              <a:t>6 and 2</a:t>
            </a: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</a:rPr>
              <a:t>.</a:t>
            </a:r>
            <a:endParaRPr lang="en-US" sz="2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82419" y="3932544"/>
            <a:ext cx="47143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</a:rPr>
              <a:t>The comparisons result in: </a:t>
            </a:r>
            <a:r>
              <a:rPr lang="en-US" sz="2400" b="1" dirty="0" smtClean="0">
                <a:solidFill>
                  <a:schemeClr val="accent1"/>
                </a:solidFill>
              </a:rPr>
              <a:t>2 &lt; 4 &lt; 6</a:t>
            </a: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</a:rPr>
              <a:t>.</a:t>
            </a:r>
            <a:endParaRPr lang="en-US" sz="2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975624" y="2384151"/>
            <a:ext cx="39179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6"/>
                </a:solidFill>
              </a:rPr>
              <a:t>What is the LEAST number of comparisons needed for sorting 3 numbers in the worst case?</a:t>
            </a:r>
            <a:endParaRPr lang="en-US" sz="2400" b="1" dirty="0">
              <a:solidFill>
                <a:schemeClr val="accent6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975623" y="3953811"/>
            <a:ext cx="3917923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2 comparisons</a:t>
            </a:r>
            <a:r>
              <a:rPr lang="en-US" sz="2400" b="1" dirty="0" smtClean="0">
                <a:solidFill>
                  <a:schemeClr val="accent2"/>
                </a:solidFill>
              </a:rPr>
              <a:t>! </a:t>
            </a:r>
          </a:p>
          <a:p>
            <a:r>
              <a:rPr lang="en-US" sz="2400" b="1" dirty="0" smtClean="0">
                <a:solidFill>
                  <a:schemeClr val="accent2"/>
                </a:solidFill>
              </a:rPr>
              <a:t>Thus, there must be 1 unnecessary comparison!</a:t>
            </a:r>
            <a:endParaRPr lang="en-US" sz="2400" b="1" dirty="0">
              <a:solidFill>
                <a:schemeClr val="accent2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975622" y="5154140"/>
            <a:ext cx="1712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</a:rPr>
              <a:t>Which one?</a:t>
            </a:r>
            <a:endParaRPr lang="en-US" sz="2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81031" y="4615530"/>
            <a:ext cx="6830261" cy="1077218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5"/>
                </a:solidFill>
              </a:rPr>
              <a:t>To eliminate unnecessary comparisons, we need to reorder the comparisons.</a:t>
            </a:r>
            <a:endParaRPr lang="en-US" sz="3200" b="1" dirty="0">
              <a:solidFill>
                <a:schemeClr val="accent5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688062" y="5154139"/>
            <a:ext cx="95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2 vs 6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 rot="19800000">
            <a:off x="9746638" y="5712514"/>
            <a:ext cx="18627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Evidence!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81031" y="5914069"/>
            <a:ext cx="6830261" cy="584775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5">
                    <a:lumMod val="50000"/>
                  </a:schemeClr>
                </a:solidFill>
              </a:rPr>
              <a:t>Let us introduce “Divide &amp; Conquer”!</a:t>
            </a:r>
          </a:p>
        </p:txBody>
      </p:sp>
    </p:spTree>
    <p:extLst>
      <p:ext uri="{BB962C8B-B14F-4D97-AF65-F5344CB8AC3E}">
        <p14:creationId xmlns:p14="http://schemas.microsoft.com/office/powerpoint/2010/main" val="414040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8" grpId="0"/>
      <p:bldP spid="35" grpId="0"/>
      <p:bldP spid="37" grpId="0"/>
      <p:bldP spid="38" grpId="0"/>
      <p:bldP spid="39" grpId="0"/>
      <p:bldP spid="42" grpId="0"/>
      <p:bldP spid="43" grpId="0"/>
      <p:bldP spid="44" grpId="0" animBg="1"/>
      <p:bldP spid="45" grpId="0"/>
      <p:bldP spid="46" grpId="0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149" y="430440"/>
            <a:ext cx="9799866" cy="753382"/>
          </a:xfrm>
        </p:spPr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Homework #1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149" y="2064862"/>
            <a:ext cx="10515600" cy="379600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What is the least number of comparisons needed to sort </a:t>
            </a:r>
            <a:r>
              <a:rPr lang="en-US" b="1" dirty="0" smtClean="0">
                <a:solidFill>
                  <a:schemeClr val="accent6"/>
                </a:solidFill>
              </a:rPr>
              <a:t>[</a:t>
            </a:r>
            <a:r>
              <a:rPr lang="en-US" b="1" dirty="0">
                <a:solidFill>
                  <a:schemeClr val="accent6"/>
                </a:solidFill>
              </a:rPr>
              <a:t>6, 2, 4, 0, 5, 3, 7, </a:t>
            </a:r>
            <a:r>
              <a:rPr lang="en-US" b="1" dirty="0" smtClean="0">
                <a:solidFill>
                  <a:schemeClr val="accent6"/>
                </a:solidFill>
              </a:rPr>
              <a:t>1]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?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Enumerate the comparisons.</a:t>
            </a:r>
          </a:p>
        </p:txBody>
      </p:sp>
    </p:spTree>
    <p:extLst>
      <p:ext uri="{BB962C8B-B14F-4D97-AF65-F5344CB8AC3E}">
        <p14:creationId xmlns:p14="http://schemas.microsoft.com/office/powerpoint/2010/main" val="3430370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149" y="430440"/>
            <a:ext cx="9799866" cy="753382"/>
          </a:xfrm>
        </p:spPr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Divide &amp; Conquer - Intuition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8149" y="1585891"/>
            <a:ext cx="10515600" cy="1618864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5"/>
                </a:solidFill>
              </a:rPr>
              <a:t>“Divide &amp; conquer”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is an algorithm design </a:t>
            </a:r>
            <a:r>
              <a:rPr lang="en-US" b="1" dirty="0" smtClean="0">
                <a:solidFill>
                  <a:schemeClr val="accent2"/>
                </a:solidFill>
              </a:rPr>
              <a:t>paradigm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. It is NOT a concrete algorithm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but a “guideline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” to design algorithms.</a:t>
            </a:r>
          </a:p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General idea:  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921856" y="4537176"/>
            <a:ext cx="2447108" cy="12540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Big Problem</a:t>
            </a:r>
            <a:endParaRPr lang="en-US" sz="32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3936281" y="3657615"/>
            <a:ext cx="1489164" cy="9231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Small Problem</a:t>
            </a:r>
            <a:endParaRPr lang="en-US" sz="2400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3936281" y="4702639"/>
            <a:ext cx="1489164" cy="9231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Small Problem</a:t>
            </a:r>
            <a:endParaRPr lang="en-US" sz="2400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3936281" y="5747663"/>
            <a:ext cx="1489164" cy="9231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Small Problem</a:t>
            </a:r>
            <a:endParaRPr lang="en-US" sz="2400" b="1" dirty="0"/>
          </a:p>
        </p:txBody>
      </p:sp>
      <p:cxnSp>
        <p:nvCxnSpPr>
          <p:cNvPr id="6" name="Curved Connector 5"/>
          <p:cNvCxnSpPr>
            <a:stCxn id="3" idx="3"/>
            <a:endCxn id="11" idx="1"/>
          </p:cNvCxnSpPr>
          <p:nvPr/>
        </p:nvCxnSpPr>
        <p:spPr>
          <a:xfrm flipV="1">
            <a:off x="3368964" y="4119169"/>
            <a:ext cx="567317" cy="1045024"/>
          </a:xfrm>
          <a:prstGeom prst="curvedConnector3">
            <a:avLst/>
          </a:prstGeom>
          <a:ln w="25400">
            <a:solidFill>
              <a:schemeClr val="accent5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3" idx="3"/>
            <a:endCxn id="13" idx="1"/>
          </p:cNvCxnSpPr>
          <p:nvPr/>
        </p:nvCxnSpPr>
        <p:spPr>
          <a:xfrm>
            <a:off x="3368964" y="5164193"/>
            <a:ext cx="567317" cy="1045024"/>
          </a:xfrm>
          <a:prstGeom prst="curvedConnector3">
            <a:avLst/>
          </a:prstGeom>
          <a:ln w="25400">
            <a:solidFill>
              <a:schemeClr val="accent5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3" idx="3"/>
            <a:endCxn id="12" idx="1"/>
          </p:cNvCxnSpPr>
          <p:nvPr/>
        </p:nvCxnSpPr>
        <p:spPr>
          <a:xfrm>
            <a:off x="3368964" y="5164193"/>
            <a:ext cx="567317" cy="0"/>
          </a:xfrm>
          <a:prstGeom prst="straightConnector1">
            <a:avLst/>
          </a:prstGeom>
          <a:ln w="25400">
            <a:solidFill>
              <a:schemeClr val="accent5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5816072" y="3657615"/>
            <a:ext cx="1489164" cy="923108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Small Solution</a:t>
            </a:r>
            <a:endParaRPr lang="en-US" sz="2400" b="1" dirty="0"/>
          </a:p>
        </p:txBody>
      </p:sp>
      <p:sp>
        <p:nvSpPr>
          <p:cNvPr id="27" name="Rounded Rectangle 26"/>
          <p:cNvSpPr/>
          <p:nvPr/>
        </p:nvSpPr>
        <p:spPr>
          <a:xfrm>
            <a:off x="5816072" y="4702639"/>
            <a:ext cx="1489164" cy="923108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Small Solution</a:t>
            </a:r>
            <a:endParaRPr lang="en-US" sz="2400" b="1" dirty="0"/>
          </a:p>
        </p:txBody>
      </p:sp>
      <p:sp>
        <p:nvSpPr>
          <p:cNvPr id="28" name="Rounded Rectangle 27"/>
          <p:cNvSpPr/>
          <p:nvPr/>
        </p:nvSpPr>
        <p:spPr>
          <a:xfrm>
            <a:off x="5816072" y="5747663"/>
            <a:ext cx="1489164" cy="923108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Small Solution</a:t>
            </a:r>
            <a:endParaRPr lang="en-US" sz="2400" b="1" dirty="0"/>
          </a:p>
        </p:txBody>
      </p:sp>
      <p:cxnSp>
        <p:nvCxnSpPr>
          <p:cNvPr id="22" name="Straight Arrow Connector 21"/>
          <p:cNvCxnSpPr>
            <a:stCxn id="11" idx="3"/>
            <a:endCxn id="26" idx="1"/>
          </p:cNvCxnSpPr>
          <p:nvPr/>
        </p:nvCxnSpPr>
        <p:spPr>
          <a:xfrm>
            <a:off x="5425445" y="4119169"/>
            <a:ext cx="390627" cy="0"/>
          </a:xfrm>
          <a:prstGeom prst="straightConnector1">
            <a:avLst/>
          </a:prstGeom>
          <a:ln w="25400">
            <a:solidFill>
              <a:schemeClr val="accent5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2" idx="3"/>
            <a:endCxn id="27" idx="1"/>
          </p:cNvCxnSpPr>
          <p:nvPr/>
        </p:nvCxnSpPr>
        <p:spPr>
          <a:xfrm>
            <a:off x="5425445" y="5164193"/>
            <a:ext cx="390627" cy="0"/>
          </a:xfrm>
          <a:prstGeom prst="straightConnector1">
            <a:avLst/>
          </a:prstGeom>
          <a:ln w="25400">
            <a:solidFill>
              <a:schemeClr val="accent5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3" idx="3"/>
            <a:endCxn id="28" idx="1"/>
          </p:cNvCxnSpPr>
          <p:nvPr/>
        </p:nvCxnSpPr>
        <p:spPr>
          <a:xfrm>
            <a:off x="5425445" y="6209217"/>
            <a:ext cx="390627" cy="0"/>
          </a:xfrm>
          <a:prstGeom prst="straightConnector1">
            <a:avLst/>
          </a:prstGeom>
          <a:ln w="25400">
            <a:solidFill>
              <a:schemeClr val="accent5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>
            <a:off x="7869282" y="4537176"/>
            <a:ext cx="2447108" cy="125403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Big Solution</a:t>
            </a:r>
            <a:endParaRPr lang="en-US" sz="3200" b="1" dirty="0"/>
          </a:p>
        </p:txBody>
      </p:sp>
      <p:cxnSp>
        <p:nvCxnSpPr>
          <p:cNvPr id="34" name="Curved Connector 33"/>
          <p:cNvCxnSpPr>
            <a:stCxn id="26" idx="3"/>
            <a:endCxn id="38" idx="1"/>
          </p:cNvCxnSpPr>
          <p:nvPr/>
        </p:nvCxnSpPr>
        <p:spPr>
          <a:xfrm>
            <a:off x="7305236" y="4119169"/>
            <a:ext cx="564046" cy="1045024"/>
          </a:xfrm>
          <a:prstGeom prst="curvedConnector3">
            <a:avLst/>
          </a:prstGeom>
          <a:ln w="25400">
            <a:solidFill>
              <a:schemeClr val="accent5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/>
          <p:cNvCxnSpPr>
            <a:stCxn id="28" idx="3"/>
            <a:endCxn id="38" idx="1"/>
          </p:cNvCxnSpPr>
          <p:nvPr/>
        </p:nvCxnSpPr>
        <p:spPr>
          <a:xfrm flipV="1">
            <a:off x="7305236" y="5164193"/>
            <a:ext cx="564046" cy="1045024"/>
          </a:xfrm>
          <a:prstGeom prst="curvedConnector3">
            <a:avLst/>
          </a:prstGeom>
          <a:ln w="25400">
            <a:solidFill>
              <a:schemeClr val="accent5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7" idx="3"/>
            <a:endCxn id="38" idx="1"/>
          </p:cNvCxnSpPr>
          <p:nvPr/>
        </p:nvCxnSpPr>
        <p:spPr>
          <a:xfrm>
            <a:off x="7305236" y="5164193"/>
            <a:ext cx="564046" cy="0"/>
          </a:xfrm>
          <a:prstGeom prst="straightConnector1">
            <a:avLst/>
          </a:prstGeom>
          <a:ln w="25400">
            <a:solidFill>
              <a:schemeClr val="accent5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920788" y="3037987"/>
            <a:ext cx="1268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7030A0"/>
                </a:solidFill>
              </a:rPr>
              <a:t>Divide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796158" y="3022049"/>
            <a:ext cx="1649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7030A0"/>
                </a:solidFill>
              </a:rPr>
              <a:t>Conquer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914745" y="3011882"/>
            <a:ext cx="17241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7030A0"/>
                </a:solidFill>
              </a:rPr>
              <a:t>Combine</a:t>
            </a:r>
            <a:endParaRPr lang="en-US" sz="32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5673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 animBg="1"/>
      <p:bldP spid="12" grpId="0" animBg="1"/>
      <p:bldP spid="13" grpId="0" animBg="1"/>
      <p:bldP spid="26" grpId="0" animBg="1"/>
      <p:bldP spid="27" grpId="0" animBg="1"/>
      <p:bldP spid="28" grpId="0" animBg="1"/>
      <p:bldP spid="38" grpId="0" animBg="1"/>
      <p:bldP spid="40" grpId="0"/>
      <p:bldP spid="59" grpId="0"/>
      <p:bldP spid="6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7499</TotalTime>
  <Words>2895</Words>
  <Application>Microsoft Office PowerPoint</Application>
  <PresentationFormat>Widescreen</PresentationFormat>
  <Paragraphs>550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等线</vt:lpstr>
      <vt:lpstr>等线 Light</vt:lpstr>
      <vt:lpstr>Arial</vt:lpstr>
      <vt:lpstr>Calibri</vt:lpstr>
      <vt:lpstr>Calibri Light</vt:lpstr>
      <vt:lpstr>Cambria Math</vt:lpstr>
      <vt:lpstr>Office Theme</vt:lpstr>
      <vt:lpstr>Merge Sort and Divide &amp; Conquer</vt:lpstr>
      <vt:lpstr>Recall</vt:lpstr>
      <vt:lpstr>The Plan of This Class</vt:lpstr>
      <vt:lpstr>Why Merge Sort?</vt:lpstr>
      <vt:lpstr>Motivation</vt:lpstr>
      <vt:lpstr>Motivation</vt:lpstr>
      <vt:lpstr>Motivation</vt:lpstr>
      <vt:lpstr>Homework #1</vt:lpstr>
      <vt:lpstr>Divide &amp; Conquer - Intuition</vt:lpstr>
      <vt:lpstr>Divide &amp; Conquer - Intuition</vt:lpstr>
      <vt:lpstr>“Combine” - Merge Two Sorted Sequences</vt:lpstr>
      <vt:lpstr>“Combine” - Merge Two Sorted Sequences</vt:lpstr>
      <vt:lpstr>Homework #2</vt:lpstr>
      <vt:lpstr>Divide &amp; Conquer - Intuition</vt:lpstr>
      <vt:lpstr>“Conquer” - Solve Sub-problems</vt:lpstr>
      <vt:lpstr>“Conquer” - Solve Sub-problems</vt:lpstr>
      <vt:lpstr>Divide &amp; Conquer - Intuition</vt:lpstr>
      <vt:lpstr>Merge Sort</vt:lpstr>
      <vt:lpstr>Homework #3</vt:lpstr>
      <vt:lpstr>Time Complexity of Merge Sort</vt:lpstr>
      <vt:lpstr>Time Complexity of Merge Sort</vt:lpstr>
      <vt:lpstr>Time Complexity of Merge Sort</vt:lpstr>
      <vt:lpstr>Time Complexity of Merge Sort</vt:lpstr>
      <vt:lpstr>Time Complexity of Merge Sort</vt:lpstr>
      <vt:lpstr>Time Complexity of Merge Sort</vt:lpstr>
      <vt:lpstr>Time Complexity of Merge Sort</vt:lpstr>
      <vt:lpstr>A Bit More on Recurrence Equations</vt:lpstr>
      <vt:lpstr>A Bit More on Recurrence Equations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Merge Sort and Divide &amp; Conquer</dc:title>
  <dc:creator>M FC</dc:creator>
  <cp:lastModifiedBy>M FC</cp:lastModifiedBy>
  <cp:revision>1528</cp:revision>
  <dcterms:created xsi:type="dcterms:W3CDTF">2022-03-10T14:05:22Z</dcterms:created>
  <dcterms:modified xsi:type="dcterms:W3CDTF">2022-03-23T23:53:23Z</dcterms:modified>
</cp:coreProperties>
</file>