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7644" r:id="rId1"/>
    <p:sldMasterId id="2147487711" r:id="rId2"/>
    <p:sldMasterId id="2147487720" r:id="rId3"/>
    <p:sldMasterId id="2147487728" r:id="rId4"/>
    <p:sldMasterId id="2147487736" r:id="rId5"/>
    <p:sldMasterId id="2147487748" r:id="rId6"/>
  </p:sldMasterIdLst>
  <p:notesMasterIdLst>
    <p:notesMasterId r:id="rId33"/>
  </p:notesMasterIdLst>
  <p:sldIdLst>
    <p:sldId id="457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453" r:id="rId17"/>
    <p:sldId id="413" r:id="rId18"/>
    <p:sldId id="414" r:id="rId19"/>
    <p:sldId id="415" r:id="rId20"/>
    <p:sldId id="416" r:id="rId21"/>
    <p:sldId id="471" r:id="rId22"/>
    <p:sldId id="433" r:id="rId23"/>
    <p:sldId id="434" r:id="rId24"/>
    <p:sldId id="435" r:id="rId25"/>
    <p:sldId id="436" r:id="rId26"/>
    <p:sldId id="459" r:id="rId27"/>
    <p:sldId id="448" r:id="rId28"/>
    <p:sldId id="465" r:id="rId29"/>
    <p:sldId id="470" r:id="rId30"/>
    <p:sldId id="430" r:id="rId31"/>
    <p:sldId id="429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663">
          <p15:clr>
            <a:srgbClr val="A4A3A4"/>
          </p15:clr>
        </p15:guide>
        <p15:guide id="5" orient="horz" pos="3657">
          <p15:clr>
            <a:srgbClr val="A4A3A4"/>
          </p15:clr>
        </p15:guide>
        <p15:guide id="6" pos="2880">
          <p15:clr>
            <a:srgbClr val="A4A3A4"/>
          </p15:clr>
        </p15:guide>
        <p15:guide id="7" pos="1383">
          <p15:clr>
            <a:srgbClr val="A4A3A4"/>
          </p15:clr>
        </p15:guide>
        <p15:guide id="8" pos="4377">
          <p15:clr>
            <a:srgbClr val="A4A3A4"/>
          </p15:clr>
        </p15:guide>
        <p15:guide id="9" pos="839">
          <p15:clr>
            <a:srgbClr val="A4A3A4"/>
          </p15:clr>
        </p15:guide>
        <p15:guide id="10" pos="4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FF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86256" autoAdjust="0"/>
  </p:normalViewPr>
  <p:slideViewPr>
    <p:cSldViewPr snapToGrid="0" snapToObjects="1">
      <p:cViewPr varScale="1">
        <p:scale>
          <a:sx n="142" d="100"/>
          <a:sy n="142" d="100"/>
        </p:scale>
        <p:origin x="2232" y="68"/>
      </p:cViewPr>
      <p:guideLst>
        <p:guide orient="horz" pos="2160"/>
        <p:guide orient="horz" pos="119"/>
        <p:guide orient="horz" pos="4201"/>
        <p:guide orient="horz" pos="663"/>
        <p:guide orient="horz" pos="3657"/>
        <p:guide pos="2880"/>
        <p:guide pos="1383"/>
        <p:guide pos="4377"/>
        <p:guide pos="839"/>
        <p:guide pos="4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973D15-ED9A-40D7-AD39-7CECE0347D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A3B4B1-58EE-4CF7-82C4-C49F83D022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38F27-F581-4A5A-BCBF-12C3BFA234B5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5AEC50C-1A35-4D9B-80BD-43393385BE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615B652-3FED-4A88-8D91-8083DBC8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E3F42-96F0-4CBA-B031-A6D2BB1D4D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FE2B2-010E-4C34-93BE-EC4BA158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939DB7-48DB-4F2B-9A5D-A377643AE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6DDF996-1654-4DF3-A9F8-8C3C52D96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8BB869C-B7D0-49CE-810C-00764548C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FC85EDE-564F-4EF2-A427-78C3D8FFF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E196DA-C064-46E8-94C6-7F32BE5F28F0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939DB7-48DB-4F2B-9A5D-A377643AED0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939DB7-48DB-4F2B-9A5D-A377643AED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00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CE7D71E3-1FB3-49FA-B354-1427388923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D06B4E65-FB2F-4A43-818C-29F30733E0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1FDB5897-812A-429C-90E6-6B0967705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8A4A4-6024-4F7D-8B5C-017AAD4F1DC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A8FD01FF-2664-43B2-89B1-570083C187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34B14B5-DD86-4E27-9508-D6F81389EA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zh-C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513AB9A-E5B1-490F-A88A-9CAF502E7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5E028-8348-4DC7-ACE5-27581905A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25A1201C-5C4E-41B8-AD35-C6B414FC03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ECC6758A-7ECA-4E96-9B63-FFAB767B17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5A85B6B0-A1D9-4C78-AACE-6ACE38FC156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17BA62-ED44-4A90-B9C4-0B62B84E4F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79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9119D5-DF31-4584-855A-E50FDC45D1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1" y="155090"/>
            <a:ext cx="2754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工程制图基础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156325" y="5373688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717550" y="1624013"/>
            <a:ext cx="1343025" cy="44450"/>
          </a:xfrm>
          <a:prstGeom prst="rect">
            <a:avLst/>
          </a:prstGeom>
          <a:gradFill rotWithShape="0">
            <a:gsLst>
              <a:gs pos="0">
                <a:srgbClr val="DCDCEA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11188" y="105251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第    讲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39750" y="47625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清华大学国家级精品课程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420888"/>
            <a:ext cx="78486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5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零件图</a:t>
            </a: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内 容</a:t>
            </a:r>
          </a:p>
        </p:txBody>
      </p:sp>
      <p:grpSp>
        <p:nvGrpSpPr>
          <p:cNvPr id="4" name="组合 12"/>
          <p:cNvGrpSpPr/>
          <p:nvPr userDrawn="1"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0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7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8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9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104B2-6973-4FEC-B799-EFE8899A2F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2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0" y="333375"/>
            <a:ext cx="9144000" cy="725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3" name="Picture 8" descr="tsinghua_logo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1441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C9A68C-39DE-49DC-B9C0-4F68B645DD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12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零件图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B73CB-22FC-499E-8463-AD1E24B0D84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9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D6BD5-8BBB-46F1-8117-FE6D9E0AF07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6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1" y="155090"/>
            <a:ext cx="2754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kumimoji="0" lang="zh-CN" altLang="en-US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工程制图基础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747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938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0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6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3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647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1" y="155090"/>
            <a:ext cx="2754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工程制图基础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75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295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192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43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08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itchFamily="49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06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174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1C48DD-31BF-4E69-BCDC-0F1FB625D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F7FC7E-0798-4A6F-BE02-309C60572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1DB280-A70D-4EB8-9E8E-B981D7D7F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437B5048-E184-4AA8-A6B0-E0644D8985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6815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A390F-4A14-48D2-84B5-0200ED405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C0C0DC-3439-4641-9FD6-D9C1C6195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263FB4-A8C0-4535-9C8D-A4B130E0B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FB0870A8-7D11-41B2-B665-298E7FC34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50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161D37-A535-416C-89D6-ABF13158C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1F53E-B562-477D-8C21-3B3488164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2C0046-6C3A-4172-AA04-4C9B7FB8E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A33FCAE1-29A2-4A8B-BC60-23CA0979D8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574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11150-2CF1-424A-94A4-3164F30AC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9C4838-BD4C-41EA-8358-41676274B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D1E59D3-6450-4D0D-AF0E-02E0A960F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070CA094-8D40-4174-94B4-7F5931D5D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613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AFB780-8034-479D-A52E-B3B043987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3D8BBA-5BD3-4A7F-8A82-A2757E0D7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00B25F-7C66-401C-933F-43201CE7D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0E0075F5-4598-4AE9-BF20-098E6F99C5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820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AFF12D-A89B-40AA-A9FE-E4728B31F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D154DE-C298-46F2-BEFF-FB665FD3B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F47074-8953-450A-BD90-D1C34EA06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04918678-8A03-4C42-A5E5-0A83E78C8A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190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1E2E62-F9A6-4E99-8F49-AEE2DECFA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E9EE86-4572-4787-A252-AF86874D9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72DC98-7FB2-4E8C-B258-C7C9CDF2A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948CD9B0-6A29-431A-8930-766BA86030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6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C575DF-2BCF-4E3B-AB0C-A74279A4B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8C0FE8-22EB-4943-A4AE-9B3CDF553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46DDAA0-0940-457C-9212-04016AA8E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21B8C1F7-EEDB-413F-A9FE-682BC5A8C0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304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762A95-469A-44FA-8338-02C43CC8D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C0286C-25B6-4604-8100-D7686FD79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4785AB2-D707-437A-B680-230C67BB8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F748583D-2E8A-4EB9-B95B-BD9B4F547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651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ECA850-15A1-430B-A225-8707DEF2C0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7F6E93-119A-4843-93E9-CEBC6DE1E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24C4AD-9750-477E-BF6F-D02F02B47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DC22B901-E3C2-42D8-B2A5-9721F18F54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53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94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1EF405-3207-4506-9853-FEB963DF0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9C190-71EF-49AD-8E6E-B42A280D41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F26BD4-2FF2-4459-A2D7-D3A65A152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BF87EA7F-ED6A-44AC-9156-CE30F56AC8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558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85DEB39-6F73-4B64-81E8-8AD3A22B49F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CB4A88D-CBC6-433F-BB1B-420ADCB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AE8BACF-973A-4004-8179-5D84F04EA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4FF3BBA-8D7C-43B9-BF6A-A1DD9BB4F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3ADE0F9-C015-4464-97A2-6E70227A3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617EBC1-0262-4BEC-843F-57B73033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34279BF-C561-4400-A497-F00FBC5D3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30D6347-1BD3-478D-B480-5993AC4B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A5568DC-273B-458C-B600-374299565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1D12385-FECF-40A1-93FD-A00456D880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ED8FA76-F06B-4A8A-859B-5DCF372C0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1644291-BD76-49B6-AE1C-0A420198A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6EF9400-455C-427B-A361-3C6EE70B0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989089-1B4B-460B-8A34-35AF8B7A9B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423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A352117-C78B-409A-BD0C-B0332991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2A332-58CE-44CC-8528-63A24C382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857A4D-8CE4-439E-A35B-11F20F4BD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B252C-9A82-4BC8-8DFF-CDAFEF0EA7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061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B549E43-7C73-4F26-9B6B-7139DC8A6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527FBC-E4BC-4779-8816-5E550A830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3F1D85-B95B-4C4B-86BE-0196BC1BE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9023A-83A7-40EE-9DC5-ECBD2BC7F3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06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6ADC2F2-572D-453D-A7A9-07DFDC2BA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B31901C-B2B3-42F7-A0E0-D3DA2BAB2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097F73-5C55-4CA0-B2CB-881655B49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ED85C-F34E-40AC-951D-540E8B8E3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888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DF3F1F-8CD8-48AF-B358-FEFA297BB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B414813-A7E7-4498-A0A3-51534491C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E8E4B93-5ECD-4FE8-A214-400AAEADC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AB63C-CA4D-40F4-85EF-AF8E47E63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03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9B1EF0B-43A8-4230-B324-B455F006A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BC4123A-E676-4F33-BD6F-55B234C5A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1B4CDEA-77D1-4637-B005-973E45995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011BB-0B90-4F11-95D2-4232DECCB0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31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2909473-4A97-4D00-9327-9BBE7F7AB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26C0305-834B-457B-BE81-F776E4856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4B8D2D1-2A81-4159-9B8D-EB30C1BE5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62FB4-7C73-46ED-AA3A-139D7C282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50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320637-DFD1-4FD8-8BE0-82F769DFB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53569A-CD02-469D-8BCD-41A76D209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E6A022-1DE0-4A71-BEA3-E0C599BE2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15C24-7E02-479B-AEAB-47055563D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1428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F6B5D4B-D9ED-4F42-8933-88C25C565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47D1936-DF38-4D98-AA2C-A3C3AE6F8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09D093-BC44-4ACB-8E8F-5A9848E3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FF98A-8912-4D07-B703-361568512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50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02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FD8058-6E6A-419F-9CF5-9338B25B6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44C0A2-7C61-45D3-945A-0412C5629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E9A19E-CC92-44F8-9FBD-B73435ABA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3368A-B79E-4154-B296-8C1254CF9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5916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891C9C9-1D97-467E-824D-11444CFD4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9327D40-3887-4D74-9E39-E167D21E5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90B05D-DD56-49ED-B24F-BFDBD55B5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2A08D-AC12-49CC-8FB7-DF52BE6F4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3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宋体" pitchFamily="49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92476-5D9E-4D30-A82D-E19AED0088C3}" type="slidenum">
              <a:rPr kumimoji="0" lang="en-US" altLang="zh-CN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5B3DC-7241-4133-974A-DC08A8CD2B0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5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A0BA4E-906F-4A69-9424-FD4EA920F53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1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45" r:id="rId1"/>
    <p:sldLayoutId id="2147487646" r:id="rId2"/>
    <p:sldLayoutId id="2147487647" r:id="rId3"/>
    <p:sldLayoutId id="2147487648" r:id="rId4"/>
    <p:sldLayoutId id="2147487649" r:id="rId5"/>
    <p:sldLayoutId id="2147487650" r:id="rId6"/>
    <p:sldLayoutId id="214748765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45151A-95B5-4322-97BF-8EA614207B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12" r:id="rId1"/>
    <p:sldLayoutId id="2147487713" r:id="rId2"/>
    <p:sldLayoutId id="2147487714" r:id="rId3"/>
    <p:sldLayoutId id="2147487715" r:id="rId4"/>
    <p:sldLayoutId id="2147487716" r:id="rId5"/>
    <p:sldLayoutId id="2147487717" r:id="rId6"/>
    <p:sldLayoutId id="2147487718" r:id="rId7"/>
    <p:sldLayoutId id="2147487719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21" r:id="rId1"/>
    <p:sldLayoutId id="2147487722" r:id="rId2"/>
    <p:sldLayoutId id="2147487723" r:id="rId3"/>
    <p:sldLayoutId id="2147487724" r:id="rId4"/>
    <p:sldLayoutId id="2147487725" r:id="rId5"/>
    <p:sldLayoutId id="2147487726" r:id="rId6"/>
    <p:sldLayoutId id="2147487727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29" r:id="rId1"/>
    <p:sldLayoutId id="2147487730" r:id="rId2"/>
    <p:sldLayoutId id="2147487731" r:id="rId3"/>
    <p:sldLayoutId id="2147487732" r:id="rId4"/>
    <p:sldLayoutId id="2147487733" r:id="rId5"/>
    <p:sldLayoutId id="2147487734" r:id="rId6"/>
    <p:sldLayoutId id="214748773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7158884-EF01-4461-ACCB-901CFDE5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A7FBCC2-0E9B-4357-850A-69CF0B42E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1908" name="Rectangle 4">
            <a:extLst>
              <a:ext uri="{FF2B5EF4-FFF2-40B4-BE49-F238E27FC236}">
                <a16:creationId xmlns:a16="http://schemas.microsoft.com/office/drawing/2014/main" id="{7369312E-335F-4B3D-B02B-6249629BA3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346013E8-0A89-452C-A81C-713E49E13B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E9BA8CCC-47AA-4678-A52A-7668A067EC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BBD67636-4A27-41FF-9057-11C1BC825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37" r:id="rId1"/>
    <p:sldLayoutId id="2147487738" r:id="rId2"/>
    <p:sldLayoutId id="2147487739" r:id="rId3"/>
    <p:sldLayoutId id="2147487740" r:id="rId4"/>
    <p:sldLayoutId id="2147487741" r:id="rId5"/>
    <p:sldLayoutId id="2147487742" r:id="rId6"/>
    <p:sldLayoutId id="2147487743" r:id="rId7"/>
    <p:sldLayoutId id="2147487744" r:id="rId8"/>
    <p:sldLayoutId id="2147487745" r:id="rId9"/>
    <p:sldLayoutId id="2147487746" r:id="rId10"/>
    <p:sldLayoutId id="2147487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957358-2BB2-4D07-BC0D-E6D891AC1B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B5D45BD-BFBB-4E5A-B7BC-89712AAE0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D16C79-08DA-4967-B65D-B47B02DA7A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693208-96D3-407E-AB43-E1BD4978CC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F6E5E5-1CEB-4088-A6E3-9DF4C5B6E5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00EEAD2-92DE-4CC6-A127-80B9772222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015DF09-6A16-417C-8F02-332437F2DA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EB5CA86-1173-4598-BD30-DE39E7CB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BD4C815-18B8-400A-9B0F-F081D9EB5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49D88922-C6F9-40B6-90EB-7FA7FC02F2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3A62DE10-6733-4867-9615-D07F84962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D25DB877-D5C1-45C5-8E97-77D3ED5604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1B87F25-6B17-4370-9E20-71D3F33D5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8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49" r:id="rId1"/>
    <p:sldLayoutId id="2147487750" r:id="rId2"/>
    <p:sldLayoutId id="2147487751" r:id="rId3"/>
    <p:sldLayoutId id="2147487752" r:id="rId4"/>
    <p:sldLayoutId id="2147487753" r:id="rId5"/>
    <p:sldLayoutId id="2147487754" r:id="rId6"/>
    <p:sldLayoutId id="2147487755" r:id="rId7"/>
    <p:sldLayoutId id="2147487756" r:id="rId8"/>
    <p:sldLayoutId id="2147487757" r:id="rId9"/>
    <p:sldLayoutId id="2147487758" r:id="rId10"/>
    <p:sldLayoutId id="2147487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01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螺纹和螺纹紧固件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>
            <a:extLst>
              <a:ext uri="{FF2B5EF4-FFF2-40B4-BE49-F238E27FC236}">
                <a16:creationId xmlns:a16="http://schemas.microsoft.com/office/drawing/2014/main" id="{8AA96E8B-FF7D-487F-A934-63B3A9068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宋体" panose="02010600030101010101" pitchFamily="2" charset="-122"/>
              </a:rPr>
              <a:t>5-1-2-3  </a:t>
            </a:r>
            <a:r>
              <a:rPr lang="zh-CN" altLang="en-US" sz="1600" b="1">
                <a:latin typeface="宋体" panose="02010600030101010101" pitchFamily="2" charset="-122"/>
              </a:rPr>
              <a:t>已知螺柱</a:t>
            </a:r>
            <a:r>
              <a:rPr lang="en-US" altLang="zh-CN" sz="1600" b="1">
                <a:latin typeface="宋体" panose="02010600030101010101" pitchFamily="2" charset="-122"/>
              </a:rPr>
              <a:t>GB/T 898  M20×L</a:t>
            </a:r>
            <a:r>
              <a:rPr lang="zh-CN" altLang="en-US" sz="1600" b="1">
                <a:latin typeface="宋体" panose="02010600030101010101" pitchFamily="2" charset="-122"/>
              </a:rPr>
              <a:t>，螺母</a:t>
            </a:r>
            <a:r>
              <a:rPr lang="en-US" altLang="zh-CN" sz="1600" b="1">
                <a:latin typeface="宋体" panose="02010600030101010101" pitchFamily="2" charset="-122"/>
              </a:rPr>
              <a:t>GB/T 41  M20</a:t>
            </a:r>
            <a:r>
              <a:rPr lang="zh-CN" altLang="en-US" sz="1600" b="1">
                <a:latin typeface="宋体" panose="02010600030101010101" pitchFamily="2" charset="-122"/>
              </a:rPr>
              <a:t>，垫圈</a:t>
            </a:r>
            <a:r>
              <a:rPr lang="en-US" altLang="zh-CN" sz="1600" b="1">
                <a:latin typeface="宋体" panose="02010600030101010101" pitchFamily="2" charset="-122"/>
              </a:rPr>
              <a:t>GB/T 97.1  20</a:t>
            </a:r>
            <a:r>
              <a:rPr lang="zh-CN" altLang="en-US" sz="1600" b="1">
                <a:latin typeface="宋体" panose="02010600030101010101" pitchFamily="2" charset="-122"/>
              </a:rPr>
              <a:t>，左面钢板的厚度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1</a:t>
            </a:r>
            <a:r>
              <a:rPr lang="en-US" altLang="zh-CN" sz="1600" b="1">
                <a:latin typeface="宋体" panose="02010600030101010101" pitchFamily="2" charset="-122"/>
              </a:rPr>
              <a:t>=30</a:t>
            </a:r>
            <a:r>
              <a:rPr lang="zh-CN" altLang="en-US" sz="1600" b="1">
                <a:latin typeface="宋体" panose="02010600030101010101" pitchFamily="2" charset="-122"/>
              </a:rPr>
              <a:t>，右面铸铁基座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2</a:t>
            </a:r>
            <a:r>
              <a:rPr lang="en-US" altLang="zh-CN" sz="1600" b="1">
                <a:latin typeface="宋体" panose="02010600030101010101" pitchFamily="2" charset="-122"/>
              </a:rPr>
              <a:t>=100</a:t>
            </a:r>
            <a:r>
              <a:rPr lang="zh-CN" altLang="en-US" sz="1600" b="1">
                <a:latin typeface="宋体" panose="02010600030101010101" pitchFamily="2" charset="-122"/>
              </a:rPr>
              <a:t>（不必画全厚，将螺孔表示清楚即可）。用比例法按</a:t>
            </a:r>
            <a:r>
              <a:rPr lang="en-US" altLang="zh-CN" sz="1600" b="1">
                <a:latin typeface="宋体" panose="02010600030101010101" pitchFamily="2" charset="-122"/>
              </a:rPr>
              <a:t>1:1</a:t>
            </a:r>
            <a:r>
              <a:rPr lang="zh-CN" altLang="en-US" sz="1600" b="1">
                <a:latin typeface="宋体" panose="02010600030101010101" pitchFamily="2" charset="-122"/>
              </a:rPr>
              <a:t>画螺栓连接装配图，只画主视图，</a:t>
            </a:r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98F90411-CC31-4DB3-B20D-B15C11EF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3950"/>
            <a:ext cx="6224587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02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公差与配合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4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6CFA88DC-42D1-45A3-ABFE-6E61401F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/>
          <a:stretch>
            <a:fillRect/>
          </a:stretch>
        </p:blipFill>
        <p:spPr bwMode="auto">
          <a:xfrm>
            <a:off x="2195513" y="615950"/>
            <a:ext cx="5130800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3">
            <a:extLst>
              <a:ext uri="{FF2B5EF4-FFF2-40B4-BE49-F238E27FC236}">
                <a16:creationId xmlns:a16="http://schemas.microsoft.com/office/drawing/2014/main" id="{3810BFF2-967D-4D1D-B10E-81B0FA18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5-2-5-1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根据装配图中的配合代号填写出基准制种类、公差代号及配合种类；并在零件图中注出尺寸和偏差数值；在下面空白处画出公差带示意图。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5C502F1-4ADA-41A2-80D3-EE0313AF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3011488"/>
            <a:ext cx="25876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ahoma" panose="020B0604030504040204" pitchFamily="34" charset="0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”的对齐问题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3AF74462-AA9F-47C1-ACFB-69C20694E86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693988" y="3660775"/>
            <a:ext cx="8255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0.033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FB99B053-28E8-445A-83E7-82618E53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/>
          <a:stretch>
            <a:fillRect/>
          </a:stretch>
        </p:blipFill>
        <p:spPr bwMode="auto">
          <a:xfrm>
            <a:off x="2195513" y="617538"/>
            <a:ext cx="5229225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5">
            <a:extLst>
              <a:ext uri="{FF2B5EF4-FFF2-40B4-BE49-F238E27FC236}">
                <a16:creationId xmlns:a16="http://schemas.microsoft.com/office/drawing/2014/main" id="{B8F1E57A-87FB-4636-801A-A7299E2FA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5-2-5-2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根据装配图中的配合代号填写出基准制种类、公差代号及配合种类；并在零件图中注出尺寸和偏差数值；在下面空白处画出公差带示意图。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1D4462DB-0953-4C0B-B50D-32201F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"/>
          <a:stretch>
            <a:fillRect/>
          </a:stretch>
        </p:blipFill>
        <p:spPr bwMode="auto">
          <a:xfrm>
            <a:off x="2195513" y="655638"/>
            <a:ext cx="4918075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Text Box 4">
            <a:extLst>
              <a:ext uri="{FF2B5EF4-FFF2-40B4-BE49-F238E27FC236}">
                <a16:creationId xmlns:a16="http://schemas.microsoft.com/office/drawing/2014/main" id="{3455DD7B-67E5-4FFB-9BAC-D893EA9FC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5-2-5-3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根据装配图中的配合代号填写出基准制种类、公差代号及配合种类；并在零件图中注出尺寸和偏差数值；在下面空白处画出公差带示意图。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7A56CEC2-AE55-447B-9563-9BB5E67B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/>
          <a:stretch>
            <a:fillRect/>
          </a:stretch>
        </p:blipFill>
        <p:spPr bwMode="auto">
          <a:xfrm>
            <a:off x="2176463" y="646113"/>
            <a:ext cx="5149850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4">
            <a:extLst>
              <a:ext uri="{FF2B5EF4-FFF2-40B4-BE49-F238E27FC236}">
                <a16:creationId xmlns:a16="http://schemas.microsoft.com/office/drawing/2014/main" id="{73A3EC68-6D99-4297-8BB4-CCEB3F6D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5-2-5-4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根据装配图中的配合代号填写出基准制种类、公差代号及配合种类；并在零件图中注出尺寸和偏差数值；在下面空白处画出公差带示意图。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03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键、齿轮、销、轴承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>
            <a:extLst>
              <a:ext uri="{FF2B5EF4-FFF2-40B4-BE49-F238E27FC236}">
                <a16:creationId xmlns:a16="http://schemas.microsoft.com/office/drawing/2014/main" id="{30F9B0CE-0581-40E3-A393-89700EF9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/>
          <a:stretch>
            <a:fillRect/>
          </a:stretch>
        </p:blipFill>
        <p:spPr bwMode="auto">
          <a:xfrm>
            <a:off x="4695825" y="3689350"/>
            <a:ext cx="40767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>
            <a:extLst>
              <a:ext uri="{FF2B5EF4-FFF2-40B4-BE49-F238E27FC236}">
                <a16:creationId xmlns:a16="http://schemas.microsoft.com/office/drawing/2014/main" id="{F9C87E83-09F7-4ECA-8A97-AFF12982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6" r="-21465" b="51138"/>
          <a:stretch>
            <a:fillRect/>
          </a:stretch>
        </p:blipFill>
        <p:spPr bwMode="auto">
          <a:xfrm>
            <a:off x="1814513" y="500063"/>
            <a:ext cx="6086475" cy="2247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>
            <a:extLst>
              <a:ext uri="{FF2B5EF4-FFF2-40B4-BE49-F238E27FC236}">
                <a16:creationId xmlns:a16="http://schemas.microsoft.com/office/drawing/2014/main" id="{E17C7680-EE18-43E2-9DD2-62732AB6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6" r="52255"/>
          <a:stretch>
            <a:fillRect/>
          </a:stretch>
        </p:blipFill>
        <p:spPr bwMode="auto">
          <a:xfrm>
            <a:off x="246063" y="3705225"/>
            <a:ext cx="398303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77547D2E-2FDB-48A7-BF06-1F4651D3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5-1-2-5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轴上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φ20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段开有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GB/T 1096-2003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型普通平键用键槽，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L=18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。补画图中键槽，画出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A-A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剖面图，并再其上标注键槽尺寸。</a:t>
            </a:r>
          </a:p>
        </p:txBody>
      </p:sp>
      <p:sp>
        <p:nvSpPr>
          <p:cNvPr id="4102" name="Text Box 8">
            <a:extLst>
              <a:ext uri="{FF2B5EF4-FFF2-40B4-BE49-F238E27FC236}">
                <a16:creationId xmlns:a16="http://schemas.microsoft.com/office/drawing/2014/main" id="{4142B147-A471-44FC-BBEB-45C3592F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19375"/>
            <a:ext cx="9144000" cy="1069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5-1-2-6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已知直齿轮模数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m=2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，齿数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，轮体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厚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25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，轴孔直径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D=20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，轮上有普通平键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(GB/T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1096-2003)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用键槽，画该齿轮的主视图（全剖）、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左视图（外形），并标注尺寸。</a:t>
            </a:r>
          </a:p>
        </p:txBody>
      </p:sp>
      <p:sp>
        <p:nvSpPr>
          <p:cNvPr id="4103" name="Text Box 9">
            <a:extLst>
              <a:ext uri="{FF2B5EF4-FFF2-40B4-BE49-F238E27FC236}">
                <a16:creationId xmlns:a16="http://schemas.microsoft.com/office/drawing/2014/main" id="{5E59F8BA-5656-4499-B29D-CF17C7AE8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619375"/>
            <a:ext cx="4286250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5-1-2-7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完成题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之齿轮装到题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之轴上（齿轮左端面与轴肩靠紧），并用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GB/T 1096-2003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型普通平键连接后的装配图。</a:t>
            </a:r>
          </a:p>
        </p:txBody>
      </p:sp>
      <p:sp>
        <p:nvSpPr>
          <p:cNvPr id="4104" name="文本框 1">
            <a:extLst>
              <a:ext uri="{FF2B5EF4-FFF2-40B4-BE49-F238E27FC236}">
                <a16:creationId xmlns:a16="http://schemas.microsoft.com/office/drawing/2014/main" id="{AB75E9E1-482E-44B1-9769-74000E2984A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129631" y="4595020"/>
            <a:ext cx="492125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22.8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59D4D892-CD1D-4540-A4A6-4DC49C83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19163"/>
            <a:ext cx="67691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A253FBFC-82DA-435B-998E-55DD81B1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5-1-3-1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已知大齿轮的齿数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Z2 =23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，两齿轮的模数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m=5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，中心距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a=100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，大齿轮结构如图示，小齿轮为平板齿轮，轮厚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24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，孔径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18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，无键槽。试计算大、小两齿轮的主要尺寸填在右方。按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完成两个圆柱直齿轮的啮合图。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ED597F9E-4817-4C8C-8DC1-E78CF0B5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895350"/>
            <a:ext cx="6124575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E9105883-46ED-4462-925E-E1784392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5-1-3-2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完成轴与套筒用圆柱销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GB/T 119.1  8×40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连接后的装配图。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>
            <a:extLst>
              <a:ext uri="{FF2B5EF4-FFF2-40B4-BE49-F238E27FC236}">
                <a16:creationId xmlns:a16="http://schemas.microsoft.com/office/drawing/2014/main" id="{818A0CFC-4481-4620-802C-8CF1A22B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5-1-1-1  已知下列螺纹代号，试识别其意义并填表。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graphicFrame>
        <p:nvGraphicFramePr>
          <p:cNvPr id="125053" name="Group 125">
            <a:extLst>
              <a:ext uri="{FF2B5EF4-FFF2-40B4-BE49-F238E27FC236}">
                <a16:creationId xmlns:a16="http://schemas.microsoft.com/office/drawing/2014/main" id="{3CD33607-7EA6-4568-A1FA-CA4ACD80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46017"/>
              </p:ext>
            </p:extLst>
          </p:nvPr>
        </p:nvGraphicFramePr>
        <p:xfrm>
          <a:off x="638839" y="1173938"/>
          <a:ext cx="7705725" cy="2498725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螺纹代号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螺纹种类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大径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螺距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导程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线数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旋向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公差代号（中径）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旋合长度（种类）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M20-5g6g-s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粗牙普通螺纹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5g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M20X1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左</a:t>
                      </a: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-6H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细牙普通螺纹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Tr50X24(P8)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梯形螺纹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1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ISOCPEUR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G 3/8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非螺纹密封管螺纹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16.662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1.337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1.337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EUR" panose="020B0604020202020204" pitchFamily="34" charset="0"/>
                          <a:ea typeface="宋体" panose="02010600030101010101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1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ISOCPEUR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409" name="Line 122">
            <a:extLst>
              <a:ext uri="{FF2B5EF4-FFF2-40B4-BE49-F238E27FC236}">
                <a16:creationId xmlns:a16="http://schemas.microsoft.com/office/drawing/2014/main" id="{D338A71B-E33D-46E1-BCCF-F13B30FA5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864" y="2767788"/>
            <a:ext cx="817563" cy="4572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0" name="Line 123">
            <a:extLst>
              <a:ext uri="{FF2B5EF4-FFF2-40B4-BE49-F238E27FC236}">
                <a16:creationId xmlns:a16="http://schemas.microsoft.com/office/drawing/2014/main" id="{4228200E-196D-40E9-9509-B791EC93D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864" y="3224988"/>
            <a:ext cx="817563" cy="4476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1" name="Line 124">
            <a:extLst>
              <a:ext uri="{FF2B5EF4-FFF2-40B4-BE49-F238E27FC236}">
                <a16:creationId xmlns:a16="http://schemas.microsoft.com/office/drawing/2014/main" id="{4ED8F0B4-105F-475E-9F7A-8145C473D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1427" y="3224988"/>
            <a:ext cx="973137" cy="4476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2" name="Rectangle 2">
            <a:extLst>
              <a:ext uri="{FF2B5EF4-FFF2-40B4-BE49-F238E27FC236}">
                <a16:creationId xmlns:a16="http://schemas.microsoft.com/office/drawing/2014/main" id="{824C8809-149F-4D6C-BC12-96E7FE6F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39" y="4078177"/>
            <a:ext cx="467518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课程全部答题：均用铅笔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回答问题准确、详细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C1619A50-6338-4F73-9C21-9FABD8EF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*5-1-3-3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用简化画法、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1:1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比例，在齿轮轴的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φ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30m6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轴径处画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6206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深沟球轴承一对（轴承端面要靠紧轴肩）。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9D03311F-7312-40AE-A289-9AEDC9DC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49313"/>
            <a:ext cx="6480175" cy="35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05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零件图训练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支座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1">
            <a:extLst>
              <a:ext uri="{FF2B5EF4-FFF2-40B4-BE49-F238E27FC236}">
                <a16:creationId xmlns:a16="http://schemas.microsoft.com/office/drawing/2014/main" id="{F802B8CF-75B7-4836-B4C6-0B125945CD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fld id="{6BDD0319-9A32-4671-8E9F-64E1586533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1A938A41-DC59-4A8A-81C0-7B104C24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903288"/>
            <a:ext cx="20415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视图方案比较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796C97B6-0565-4AE6-AA9A-2F6ED5CB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77800"/>
            <a:ext cx="69484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支座视图方案讨论</a:t>
            </a:r>
          </a:p>
        </p:txBody>
      </p:sp>
      <p:pic>
        <p:nvPicPr>
          <p:cNvPr id="70661" name="图片 1" descr="PPT1F00.png">
            <a:extLst>
              <a:ext uri="{FF2B5EF4-FFF2-40B4-BE49-F238E27FC236}">
                <a16:creationId xmlns:a16="http://schemas.microsoft.com/office/drawing/2014/main" id="{4FF4B91B-AFE2-4085-9F82-B57425FB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673225"/>
            <a:ext cx="4424363" cy="179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图片 1" descr="PPT1EED.png">
            <a:extLst>
              <a:ext uri="{FF2B5EF4-FFF2-40B4-BE49-F238E27FC236}">
                <a16:creationId xmlns:a16="http://schemas.microsoft.com/office/drawing/2014/main" id="{6701E248-8C04-4E21-AEE2-27BF2BE62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048125"/>
            <a:ext cx="38735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3" name="图片 3" descr="PPT1F1A.png">
            <a:extLst>
              <a:ext uri="{FF2B5EF4-FFF2-40B4-BE49-F238E27FC236}">
                <a16:creationId xmlns:a16="http://schemas.microsoft.com/office/drawing/2014/main" id="{2B38EB0E-97BB-49FD-96E9-D9FA9D69A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4032250"/>
            <a:ext cx="3889375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4" name="图片 4" descr="PPT1E77.png">
            <a:extLst>
              <a:ext uri="{FF2B5EF4-FFF2-40B4-BE49-F238E27FC236}">
                <a16:creationId xmlns:a16="http://schemas.microsoft.com/office/drawing/2014/main" id="{B56F1AC3-9EB7-456E-BA70-AC66B26D0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677988"/>
            <a:ext cx="4005262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0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CA2D34-F02A-47F1-B945-96ACB7EF261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3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0963"/>
            <a:ext cx="87249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30304" y="5736008"/>
            <a:ext cx="941696" cy="25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68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06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装配图训练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减速箱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9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5A9A336F-7D01-493C-A31F-8F8E9B2A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>
            <a:extLst>
              <a:ext uri="{FF2B5EF4-FFF2-40B4-BE49-F238E27FC236}">
                <a16:creationId xmlns:a16="http://schemas.microsoft.com/office/drawing/2014/main" id="{9B5539F2-FCDC-4B00-8057-D1665228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49263"/>
            <a:ext cx="8761413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>
            <a:extLst>
              <a:ext uri="{FF2B5EF4-FFF2-40B4-BE49-F238E27FC236}">
                <a16:creationId xmlns:a16="http://schemas.microsoft.com/office/drawing/2014/main" id="{86A8C55D-E738-4DD5-82CC-3E5CBBBC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5-3-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拼画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减速箱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装配图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>
            <a:extLst>
              <a:ext uri="{FF2B5EF4-FFF2-40B4-BE49-F238E27FC236}">
                <a16:creationId xmlns:a16="http://schemas.microsoft.com/office/drawing/2014/main" id="{F0130E40-439D-4CFB-A126-A725CF62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5-1-1-2  根据给定的螺纹要素，标注螺纹的尺寸。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09B19BF1-10B9-42D3-B18D-54500114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865438"/>
            <a:ext cx="74390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宋体" panose="02010600030101010101" pitchFamily="2" charset="-122"/>
              </a:rPr>
              <a:t>(3) </a:t>
            </a:r>
            <a:r>
              <a:rPr lang="zh-CN" altLang="en-US" sz="1200" b="1">
                <a:latin typeface="宋体" panose="02010600030101010101" pitchFamily="2" charset="-122"/>
              </a:rPr>
              <a:t>梯形螺纹，大径</a:t>
            </a:r>
            <a:r>
              <a:rPr lang="en-US" altLang="zh-CN" sz="1200" b="1">
                <a:latin typeface="宋体" panose="02010600030101010101" pitchFamily="2" charset="-122"/>
              </a:rPr>
              <a:t>20</a:t>
            </a:r>
            <a:r>
              <a:rPr lang="zh-CN" altLang="en-US" sz="1200" b="1">
                <a:latin typeface="宋体" panose="02010600030101010101" pitchFamily="2" charset="-122"/>
              </a:rPr>
              <a:t>，导程</a:t>
            </a:r>
            <a:r>
              <a:rPr lang="en-US" altLang="zh-CN" sz="1200" b="1">
                <a:latin typeface="宋体" panose="02010600030101010101" pitchFamily="2" charset="-122"/>
              </a:rPr>
              <a:t>8</a:t>
            </a:r>
            <a:r>
              <a:rPr lang="zh-CN" altLang="en-US" sz="1200" b="1">
                <a:latin typeface="宋体" panose="02010600030101010101" pitchFamily="2" charset="-122"/>
              </a:rPr>
              <a:t>，双线，右旋。</a:t>
            </a: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74B79B05-FDF7-4D93-921E-87B19CD9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46088"/>
            <a:ext cx="743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zh-CN" altLang="en-US" sz="1200" b="1">
                <a:latin typeface="宋体" panose="02010600030101010101" pitchFamily="2" charset="-122"/>
              </a:rPr>
              <a:t>普通螺纹，大径</a:t>
            </a:r>
            <a:r>
              <a:rPr lang="en-US" altLang="zh-CN" sz="1200" b="1">
                <a:latin typeface="宋体" panose="02010600030101010101" pitchFamily="2" charset="-122"/>
              </a:rPr>
              <a:t>30</a:t>
            </a:r>
            <a:r>
              <a:rPr lang="zh-CN" altLang="en-US" sz="1200" b="1">
                <a:latin typeface="宋体" panose="02010600030101010101" pitchFamily="2" charset="-122"/>
              </a:rPr>
              <a:t>，螺距</a:t>
            </a:r>
            <a:r>
              <a:rPr lang="en-US" altLang="zh-CN" sz="1200" b="1">
                <a:latin typeface="宋体" panose="02010600030101010101" pitchFamily="2" charset="-122"/>
              </a:rPr>
              <a:t>1.5</a:t>
            </a:r>
            <a:r>
              <a:rPr lang="zh-CN" altLang="en-US" sz="1200" b="1">
                <a:latin typeface="宋体" panose="02010600030101010101" pitchFamily="2" charset="-122"/>
              </a:rPr>
              <a:t>，单线，</a:t>
            </a:r>
          </a:p>
          <a:p>
            <a:pPr eaLnBrk="1" hangingPunct="1"/>
            <a:r>
              <a:rPr lang="zh-CN" altLang="en-US" sz="1200" b="1">
                <a:latin typeface="宋体" panose="02010600030101010101" pitchFamily="2" charset="-122"/>
              </a:rPr>
              <a:t>右旋，中径及大径公差代号</a:t>
            </a:r>
            <a:r>
              <a:rPr lang="en-US" altLang="zh-CN" sz="1200" b="1">
                <a:latin typeface="宋体" panose="02010600030101010101" pitchFamily="2" charset="-122"/>
              </a:rPr>
              <a:t>6g</a:t>
            </a:r>
            <a:r>
              <a:rPr lang="zh-CN" altLang="en-US" sz="1200" b="1">
                <a:latin typeface="宋体" panose="02010600030101010101" pitchFamily="2" charset="-122"/>
              </a:rPr>
              <a:t>，短旋合长度。</a:t>
            </a:r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B935CDD3-4A4D-4015-BBE9-B542548D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446088"/>
            <a:ext cx="4200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宋体" panose="02010600030101010101" pitchFamily="2" charset="-122"/>
              </a:rPr>
              <a:t>(2) </a:t>
            </a:r>
            <a:r>
              <a:rPr lang="zh-CN" altLang="en-US" sz="1200" b="1">
                <a:latin typeface="宋体" panose="02010600030101010101" pitchFamily="2" charset="-122"/>
              </a:rPr>
              <a:t>非螺纹密封的管螺纹，尺寸代号 </a:t>
            </a:r>
            <a:r>
              <a:rPr lang="en-US" altLang="zh-CN" sz="1200" b="1">
                <a:latin typeface="宋体" panose="02010600030101010101" pitchFamily="2" charset="-122"/>
              </a:rPr>
              <a:t>3/4</a:t>
            </a:r>
            <a:r>
              <a:rPr lang="zh-CN" altLang="en-US" sz="1200" b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9398" name="Text Box 7">
            <a:extLst>
              <a:ext uri="{FF2B5EF4-FFF2-40B4-BE49-F238E27FC236}">
                <a16:creationId xmlns:a16="http://schemas.microsoft.com/office/drawing/2014/main" id="{BE82B1E3-1ED0-493F-9229-52B2BC29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865438"/>
            <a:ext cx="4200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 b="1">
                <a:latin typeface="宋体" panose="02010600030101010101" pitchFamily="2" charset="-122"/>
              </a:rPr>
              <a:t>(4) 用螺纹密封的管螺纹，尺寸代号 1/2。</a:t>
            </a:r>
            <a:endParaRPr lang="zh-CN" altLang="en-US" sz="1200" b="1">
              <a:latin typeface="宋体" panose="02010600030101010101" pitchFamily="2" charset="-122"/>
            </a:endParaRPr>
          </a:p>
        </p:txBody>
      </p:sp>
      <p:pic>
        <p:nvPicPr>
          <p:cNvPr id="59399" name="Picture 9">
            <a:extLst>
              <a:ext uri="{FF2B5EF4-FFF2-40B4-BE49-F238E27FC236}">
                <a16:creationId xmlns:a16="http://schemas.microsoft.com/office/drawing/2014/main" id="{01C6ED35-75BD-42E7-A640-BBFF1F65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004888"/>
            <a:ext cx="52720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00" name="Picture 10">
            <a:extLst>
              <a:ext uri="{FF2B5EF4-FFF2-40B4-BE49-F238E27FC236}">
                <a16:creationId xmlns:a16="http://schemas.microsoft.com/office/drawing/2014/main" id="{2553F04A-2D36-40DD-BBF0-84C46688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127375"/>
            <a:ext cx="5272087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1" name="Rectangle 4">
            <a:extLst>
              <a:ext uri="{FF2B5EF4-FFF2-40B4-BE49-F238E27FC236}">
                <a16:creationId xmlns:a16="http://schemas.microsoft.com/office/drawing/2014/main" id="{E2B91978-0A3E-4006-806A-75881C2D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5299075"/>
            <a:ext cx="4675187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注意文字书写的方位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注意箭头画法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>
            <a:extLst>
              <a:ext uri="{FF2B5EF4-FFF2-40B4-BE49-F238E27FC236}">
                <a16:creationId xmlns:a16="http://schemas.microsoft.com/office/drawing/2014/main" id="{2D297F4B-E6C8-486B-9D41-89BAA36A9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5-1-1-3  将图中错处圈出，将正确的画在右边（包括尺寸）。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2B88F4F2-0940-48EC-B06E-7FDF447AC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01663"/>
            <a:ext cx="793432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宋体" panose="02010600030101010101" pitchFamily="2" charset="-122"/>
              </a:rPr>
              <a:t>(1) M16</a:t>
            </a:r>
            <a:r>
              <a:rPr lang="zh-CN" altLang="en-US" sz="1200" b="1">
                <a:latin typeface="宋体" panose="02010600030101010101" pitchFamily="2" charset="-122"/>
              </a:rPr>
              <a:t>　　　　　　　　　　　　　　　　</a:t>
            </a:r>
            <a:r>
              <a:rPr lang="en-US" altLang="zh-CN" sz="1200" b="1">
                <a:latin typeface="宋体" panose="02010600030101010101" pitchFamily="2" charset="-122"/>
              </a:rPr>
              <a:t>(2) M24×1.5</a:t>
            </a:r>
          </a:p>
        </p:txBody>
      </p:sp>
      <p:pic>
        <p:nvPicPr>
          <p:cNvPr id="60420" name="Picture 10">
            <a:extLst>
              <a:ext uri="{FF2B5EF4-FFF2-40B4-BE49-F238E27FC236}">
                <a16:creationId xmlns:a16="http://schemas.microsoft.com/office/drawing/2014/main" id="{A720F3AB-781D-4575-AA47-36868678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76300"/>
            <a:ext cx="6248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4">
            <a:extLst>
              <a:ext uri="{FF2B5EF4-FFF2-40B4-BE49-F238E27FC236}">
                <a16:creationId xmlns:a16="http://schemas.microsoft.com/office/drawing/2014/main" id="{FDED76A4-B592-4B14-A0C3-26DC44D4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879975"/>
            <a:ext cx="4675187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注意螺纹终止线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注意大径、小径的线型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2" name="Oval 2">
            <a:extLst>
              <a:ext uri="{FF2B5EF4-FFF2-40B4-BE49-F238E27FC236}">
                <a16:creationId xmlns:a16="http://schemas.microsoft.com/office/drawing/2014/main" id="{29E5D462-4E86-4550-9AB6-4F66693E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2373313"/>
            <a:ext cx="349250" cy="2460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134C47EA-A7EF-4F93-B3B1-739A6977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2376488"/>
            <a:ext cx="349250" cy="2460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>
            <a:extLst>
              <a:ext uri="{FF2B5EF4-FFF2-40B4-BE49-F238E27FC236}">
                <a16:creationId xmlns:a16="http://schemas.microsoft.com/office/drawing/2014/main" id="{DCD61CF2-3C60-4679-B542-2C236CEA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5-1-1-4  画出下列螺纹孔的两视图。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F592CFDE-EFF3-4FBD-8A5D-804BA1BB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85800"/>
            <a:ext cx="781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 sz="1200" b="1">
                <a:latin typeface="宋体" panose="02010600030101010101" pitchFamily="2" charset="-122"/>
              </a:rPr>
              <a:t>M20</a:t>
            </a:r>
            <a:r>
              <a:rPr lang="zh-CN" altLang="en-US" sz="1200" b="1">
                <a:latin typeface="宋体" panose="02010600030101010101" pitchFamily="2" charset="-122"/>
              </a:rPr>
              <a:t>。孔为通孔，螺纹攻</a:t>
            </a:r>
          </a:p>
          <a:p>
            <a:pPr eaLnBrk="1" hangingPunct="1"/>
            <a:r>
              <a:rPr lang="zh-CN" altLang="en-US" sz="1200" b="1">
                <a:latin typeface="宋体" panose="02010600030101010101" pitchFamily="2" charset="-122"/>
              </a:rPr>
              <a:t>到底，主、俯视图都全剖。</a:t>
            </a:r>
          </a:p>
        </p:txBody>
      </p:sp>
      <p:sp>
        <p:nvSpPr>
          <p:cNvPr id="61444" name="Text Box 5">
            <a:extLst>
              <a:ext uri="{FF2B5EF4-FFF2-40B4-BE49-F238E27FC236}">
                <a16:creationId xmlns:a16="http://schemas.microsoft.com/office/drawing/2014/main" id="{349CA242-BA50-4036-A759-B0A80825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858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宋体" panose="02010600030101010101" pitchFamily="2" charset="-122"/>
              </a:rPr>
              <a:t>(2) M20</a:t>
            </a:r>
            <a:r>
              <a:rPr lang="zh-CN" altLang="en-US" sz="1200" b="1">
                <a:latin typeface="宋体" panose="02010600030101010101" pitchFamily="2" charset="-122"/>
              </a:rPr>
              <a:t>。孔为通孔，螺纹攻</a:t>
            </a:r>
          </a:p>
          <a:p>
            <a:pPr eaLnBrk="1" hangingPunct="1"/>
            <a:r>
              <a:rPr lang="zh-CN" altLang="en-US" sz="1200" b="1">
                <a:latin typeface="宋体" panose="02010600030101010101" pitchFamily="2" charset="-122"/>
              </a:rPr>
              <a:t>到</a:t>
            </a:r>
            <a:r>
              <a:rPr lang="en-US" altLang="zh-CN" sz="1200" b="1">
                <a:latin typeface="宋体" panose="02010600030101010101" pitchFamily="2" charset="-122"/>
              </a:rPr>
              <a:t>30</a:t>
            </a:r>
            <a:r>
              <a:rPr lang="zh-CN" altLang="en-US" sz="1200" b="1">
                <a:latin typeface="宋体" panose="02010600030101010101" pitchFamily="2" charset="-122"/>
              </a:rPr>
              <a:t>，主视图全剖。</a:t>
            </a:r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2D9361DA-B24C-4903-A7C4-90107369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685800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宋体" panose="02010600030101010101" pitchFamily="2" charset="-122"/>
              </a:rPr>
              <a:t>(3) M12×1.5</a:t>
            </a:r>
            <a:r>
              <a:rPr lang="zh-CN" altLang="en-US" sz="1200" b="1">
                <a:latin typeface="宋体" panose="02010600030101010101" pitchFamily="2" charset="-122"/>
              </a:rPr>
              <a:t>。螺纹盲孔，深</a:t>
            </a:r>
            <a:r>
              <a:rPr lang="en-US" altLang="zh-CN" sz="1200" b="1">
                <a:latin typeface="宋体" panose="02010600030101010101" pitchFamily="2" charset="-122"/>
              </a:rPr>
              <a:t>18</a:t>
            </a:r>
            <a:r>
              <a:rPr lang="zh-CN" altLang="en-US" sz="1200" b="1">
                <a:latin typeface="宋体" panose="02010600030101010101" pitchFamily="2" charset="-122"/>
              </a:rPr>
              <a:t>，</a:t>
            </a:r>
          </a:p>
          <a:p>
            <a:pPr eaLnBrk="1" hangingPunct="1"/>
            <a:r>
              <a:rPr lang="zh-CN" altLang="en-US" sz="1200" b="1">
                <a:latin typeface="宋体" panose="02010600030101010101" pitchFamily="2" charset="-122"/>
              </a:rPr>
              <a:t>钻孔深</a:t>
            </a:r>
            <a:r>
              <a:rPr lang="en-US" altLang="zh-CN" sz="1200" b="1">
                <a:latin typeface="宋体" panose="02010600030101010101" pitchFamily="2" charset="-122"/>
              </a:rPr>
              <a:t>24</a:t>
            </a:r>
            <a:r>
              <a:rPr lang="zh-CN" altLang="en-US" sz="1200" b="1">
                <a:latin typeface="宋体" panose="02010600030101010101" pitchFamily="2" charset="-122"/>
              </a:rPr>
              <a:t>，主视图全剖。</a:t>
            </a:r>
          </a:p>
        </p:txBody>
      </p:sp>
      <p:pic>
        <p:nvPicPr>
          <p:cNvPr id="61446" name="Picture 8">
            <a:extLst>
              <a:ext uri="{FF2B5EF4-FFF2-40B4-BE49-F238E27FC236}">
                <a16:creationId xmlns:a16="http://schemas.microsoft.com/office/drawing/2014/main" id="{E9BFA04B-3021-4B39-BF2B-F33B35CF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143000"/>
            <a:ext cx="66738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7" name="Rectangle 6">
            <a:extLst>
              <a:ext uri="{FF2B5EF4-FFF2-40B4-BE49-F238E27FC236}">
                <a16:creationId xmlns:a16="http://schemas.microsoft.com/office/drawing/2014/main" id="{31875405-D940-4F5C-A6A1-28C99B07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135563"/>
            <a:ext cx="6326188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注意通孔和盲孔（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度锥坑）的区别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锥坑的画法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从小径画起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8" name="Oval 7">
            <a:extLst>
              <a:ext uri="{FF2B5EF4-FFF2-40B4-BE49-F238E27FC236}">
                <a16:creationId xmlns:a16="http://schemas.microsoft.com/office/drawing/2014/main" id="{12544CEE-1E68-4F4C-8C06-EB537EC5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2406650"/>
            <a:ext cx="812800" cy="381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>
            <a:extLst>
              <a:ext uri="{FF2B5EF4-FFF2-40B4-BE49-F238E27FC236}">
                <a16:creationId xmlns:a16="http://schemas.microsoft.com/office/drawing/2014/main" id="{3168713D-C8D8-45C7-ADEC-83BAD537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5-1-1-5  将下列两图的错处圈出，并将正确的画在下面。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CF6323C8-0ABD-46F4-BF96-230976FF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65138"/>
            <a:ext cx="78120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宋体" panose="02010600030101010101" pitchFamily="2" charset="-122"/>
              </a:rPr>
              <a:t>  (1)                                          ⑵</a:t>
            </a:r>
            <a:endParaRPr lang="en-US" altLang="en-US" sz="1200" b="1">
              <a:latin typeface="宋体" panose="02010600030101010101" pitchFamily="2" charset="-122"/>
            </a:endParaRPr>
          </a:p>
        </p:txBody>
      </p:sp>
      <p:pic>
        <p:nvPicPr>
          <p:cNvPr id="62468" name="Picture 6">
            <a:extLst>
              <a:ext uri="{FF2B5EF4-FFF2-40B4-BE49-F238E27FC236}">
                <a16:creationId xmlns:a16="http://schemas.microsoft.com/office/drawing/2014/main" id="{751458FE-25B7-4696-B46E-05D7A7A0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39775"/>
            <a:ext cx="6226175" cy="432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9" name="Rectangle 4">
            <a:extLst>
              <a:ext uri="{FF2B5EF4-FFF2-40B4-BE49-F238E27FC236}">
                <a16:creationId xmlns:a16="http://schemas.microsoft.com/office/drawing/2014/main" id="{0AF3D440-B9D5-4D77-9328-FBA325FB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340350"/>
            <a:ext cx="4675188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大径和小径对齐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剖面线画到粗实线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>
            <a:extLst>
              <a:ext uri="{FF2B5EF4-FFF2-40B4-BE49-F238E27FC236}">
                <a16:creationId xmlns:a16="http://schemas.microsoft.com/office/drawing/2014/main" id="{FCDD3CC5-2C9F-4CFD-AACE-C902AA57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5-1-1-6  将下图的错处圈出，并将正确的画在右面。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3F1C4679-E007-45A9-ADB7-5EA05ADC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63575"/>
            <a:ext cx="6731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D3009226-C42A-405C-A342-32E35C59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宋体" panose="02010600030101010101" pitchFamily="2" charset="-122"/>
              </a:rPr>
              <a:t>5-1-2-1  </a:t>
            </a:r>
            <a:r>
              <a:rPr lang="zh-CN" altLang="en-US" sz="1600" b="1">
                <a:latin typeface="宋体" panose="02010600030101010101" pitchFamily="2" charset="-122"/>
              </a:rPr>
              <a:t>已知螺栓</a:t>
            </a:r>
            <a:r>
              <a:rPr lang="en-US" altLang="zh-CN" sz="1600" b="1">
                <a:latin typeface="宋体" panose="02010600030101010101" pitchFamily="2" charset="-122"/>
              </a:rPr>
              <a:t>GB/T 5780  M16×L</a:t>
            </a:r>
            <a:r>
              <a:rPr lang="zh-CN" altLang="en-US" sz="1600" b="1">
                <a:latin typeface="宋体" panose="02010600030101010101" pitchFamily="2" charset="-122"/>
              </a:rPr>
              <a:t>、垫圈</a:t>
            </a:r>
            <a:r>
              <a:rPr lang="en-US" altLang="zh-CN" sz="1600" b="1">
                <a:latin typeface="宋体" panose="02010600030101010101" pitchFamily="2" charset="-122"/>
              </a:rPr>
              <a:t>GB/T 97.1  16</a:t>
            </a:r>
            <a:r>
              <a:rPr lang="zh-CN" altLang="en-US" sz="1600" b="1">
                <a:latin typeface="宋体" panose="02010600030101010101" pitchFamily="2" charset="-122"/>
              </a:rPr>
              <a:t>、螺母</a:t>
            </a:r>
            <a:r>
              <a:rPr lang="en-US" altLang="zh-CN" sz="1600" b="1">
                <a:latin typeface="宋体" panose="02010600030101010101" pitchFamily="2" charset="-122"/>
              </a:rPr>
              <a:t>GB/T 41  M16</a:t>
            </a:r>
            <a:r>
              <a:rPr lang="zh-CN" altLang="en-US" sz="1600" b="1">
                <a:latin typeface="宋体" panose="02010600030101010101" pitchFamily="2" charset="-122"/>
              </a:rPr>
              <a:t>，板厚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1</a:t>
            </a:r>
            <a:r>
              <a:rPr lang="en-US" altLang="zh-CN" sz="1600" b="1">
                <a:latin typeface="宋体" panose="02010600030101010101" pitchFamily="2" charset="-122"/>
              </a:rPr>
              <a:t> =t</a:t>
            </a:r>
            <a:r>
              <a:rPr lang="en-US" altLang="zh-CN" sz="1000" b="1">
                <a:latin typeface="宋体" panose="02010600030101010101" pitchFamily="2" charset="-122"/>
              </a:rPr>
              <a:t>2</a:t>
            </a:r>
            <a:r>
              <a:rPr lang="en-US" altLang="zh-CN" sz="1600" b="1">
                <a:latin typeface="宋体" panose="02010600030101010101" pitchFamily="2" charset="-122"/>
              </a:rPr>
              <a:t> =15</a:t>
            </a:r>
            <a:r>
              <a:rPr lang="zh-CN" altLang="en-US" sz="1600" b="1">
                <a:latin typeface="宋体" panose="02010600030101010101" pitchFamily="2" charset="-122"/>
              </a:rPr>
              <a:t>。用比例画法作螺栓连接的三视图（主视图全剖，俯、左视图画外形）。并在右下角写出</a:t>
            </a:r>
            <a:r>
              <a:rPr lang="en-US" altLang="zh-CN" sz="1600" b="1">
                <a:latin typeface="宋体" panose="02010600030101010101" pitchFamily="2" charset="-122"/>
              </a:rPr>
              <a:t>L</a:t>
            </a:r>
            <a:r>
              <a:rPr lang="zh-CN" altLang="en-US" sz="1000" b="1">
                <a:latin typeface="宋体" panose="02010600030101010101" pitchFamily="2" charset="-122"/>
              </a:rPr>
              <a:t>计</a:t>
            </a:r>
            <a:r>
              <a:rPr lang="zh-CN" altLang="en-US" sz="1600" b="1">
                <a:latin typeface="宋体" panose="02010600030101010101" pitchFamily="2" charset="-122"/>
              </a:rPr>
              <a:t>和</a:t>
            </a:r>
            <a:r>
              <a:rPr lang="en-US" altLang="zh-CN" sz="1600" b="1">
                <a:latin typeface="宋体" panose="02010600030101010101" pitchFamily="2" charset="-122"/>
              </a:rPr>
              <a:t>L</a:t>
            </a:r>
            <a:r>
              <a:rPr lang="zh-CN" altLang="en-US" sz="1600" b="1">
                <a:latin typeface="宋体" panose="02010600030101010101" pitchFamily="2" charset="-122"/>
              </a:rPr>
              <a:t>的数值。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2952600D-EAC5-4D46-9821-8321974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9" y="822768"/>
            <a:ext cx="5189560" cy="401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4" name="Rectangle 3">
            <a:extLst>
              <a:ext uri="{FF2B5EF4-FFF2-40B4-BE49-F238E27FC236}">
                <a16:creationId xmlns:a16="http://schemas.microsoft.com/office/drawing/2014/main" id="{3D8F0927-DB43-4A34-8550-54423CF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38" y="5057971"/>
            <a:ext cx="5351979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理解比例画法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三种典型的螺纹紧固件画法要掌握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被连接件的边界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E556BAD-CAD4-4DF9-BF1A-924C2BCB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宋体" panose="02010600030101010101" pitchFamily="2" charset="-122"/>
              </a:rPr>
              <a:t>5-1-2-2  </a:t>
            </a:r>
            <a:r>
              <a:rPr lang="zh-CN" altLang="en-US" sz="1600" b="1">
                <a:latin typeface="宋体" panose="02010600030101010101" pitchFamily="2" charset="-122"/>
              </a:rPr>
              <a:t>已知螺钉</a:t>
            </a:r>
            <a:r>
              <a:rPr lang="en-US" altLang="zh-CN" sz="1600" b="1">
                <a:latin typeface="宋体" panose="02010600030101010101" pitchFamily="2" charset="-122"/>
              </a:rPr>
              <a:t>GB/T 68  M8×L</a:t>
            </a:r>
            <a:r>
              <a:rPr lang="zh-CN" altLang="en-US" sz="1600" b="1">
                <a:latin typeface="宋体" panose="02010600030101010101" pitchFamily="2" charset="-122"/>
              </a:rPr>
              <a:t>，板厚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1</a:t>
            </a:r>
            <a:r>
              <a:rPr lang="en-US" altLang="zh-CN" sz="1600" b="1">
                <a:latin typeface="宋体" panose="02010600030101010101" pitchFamily="2" charset="-122"/>
              </a:rPr>
              <a:t> =10</a:t>
            </a:r>
            <a:r>
              <a:rPr lang="zh-CN" altLang="en-US" sz="1600" b="1">
                <a:latin typeface="宋体" panose="02010600030101010101" pitchFamily="2" charset="-122"/>
              </a:rPr>
              <a:t>，铸铁底座</a:t>
            </a:r>
            <a:r>
              <a:rPr lang="en-US" altLang="zh-CN" sz="1600" b="1">
                <a:latin typeface="宋体" panose="02010600030101010101" pitchFamily="2" charset="-122"/>
              </a:rPr>
              <a:t>t</a:t>
            </a:r>
            <a:r>
              <a:rPr lang="en-US" altLang="zh-CN" sz="1000" b="1">
                <a:latin typeface="宋体" panose="02010600030101010101" pitchFamily="2" charset="-122"/>
              </a:rPr>
              <a:t>2</a:t>
            </a:r>
            <a:r>
              <a:rPr lang="en-US" altLang="zh-CN" sz="1600" b="1">
                <a:latin typeface="宋体" panose="02010600030101010101" pitchFamily="2" charset="-122"/>
              </a:rPr>
              <a:t> =25</a:t>
            </a:r>
            <a:r>
              <a:rPr lang="zh-CN" altLang="en-US" sz="1600" b="1">
                <a:latin typeface="宋体" panose="02010600030101010101" pitchFamily="2" charset="-122"/>
              </a:rPr>
              <a:t>。查表并按</a:t>
            </a:r>
            <a:r>
              <a:rPr lang="en-US" altLang="zh-CN" sz="1600" b="1">
                <a:latin typeface="宋体" panose="02010600030101010101" pitchFamily="2" charset="-122"/>
              </a:rPr>
              <a:t>2:1</a:t>
            </a:r>
            <a:r>
              <a:rPr lang="zh-CN" altLang="en-US" sz="1600" b="1">
                <a:latin typeface="宋体" panose="02010600030101010101" pitchFamily="2" charset="-122"/>
              </a:rPr>
              <a:t>比例作螺钉连接的主、左两视图（主视图全剖，左视图画外形）。</a:t>
            </a:r>
          </a:p>
        </p:txBody>
      </p:sp>
      <p:pic>
        <p:nvPicPr>
          <p:cNvPr id="67587" name="Picture 4">
            <a:extLst>
              <a:ext uri="{FF2B5EF4-FFF2-40B4-BE49-F238E27FC236}">
                <a16:creationId xmlns:a16="http://schemas.microsoft.com/office/drawing/2014/main" id="{B28E1BEA-FD3F-4BD3-85F8-BA481B08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27138"/>
            <a:ext cx="6451600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935</Words>
  <Application>Microsoft Office PowerPoint</Application>
  <PresentationFormat>全屏显示(4:3)</PresentationFormat>
  <Paragraphs>110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等线</vt:lpstr>
      <vt:lpstr>仿宋_GB2312</vt:lpstr>
      <vt:lpstr>黑体</vt:lpstr>
      <vt:lpstr>华文新魏</vt:lpstr>
      <vt:lpstr>宋体</vt:lpstr>
      <vt:lpstr>微软雅黑</vt:lpstr>
      <vt:lpstr>Arial</vt:lpstr>
      <vt:lpstr>Calibri</vt:lpstr>
      <vt:lpstr>ISOCPEUR</vt:lpstr>
      <vt:lpstr>Tahoma</vt:lpstr>
      <vt:lpstr>Times New Roman</vt:lpstr>
      <vt:lpstr>Wingdings</vt:lpstr>
      <vt:lpstr>8_默认设计模板</vt:lpstr>
      <vt:lpstr>10_默认设计模板</vt:lpstr>
      <vt:lpstr>13_默认设计模板</vt:lpstr>
      <vt:lpstr>9_默认设计模板</vt:lpstr>
      <vt:lpstr>1_默认设计模板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2018-09-13T00:17:00Z</dcterms:created>
  <dcterms:modified xsi:type="dcterms:W3CDTF">2023-06-02T04:09:37Z</dcterms:modified>
</cp:coreProperties>
</file>