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8119-5811-4297-9A09-D1EB550D1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192E2-274F-4BA7-999B-E20D7962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087D9-47A0-4D57-9411-E6315AB5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9548B-F572-44E6-A4E3-57E7A54E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5CD43-3D99-4270-8912-3199A788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4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1C63-80A8-4A54-8FDA-9D3FA8BF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BC0B7-8E38-438F-BFF7-4A278E2B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190E3-8BB7-4785-9BF7-D6CD44D0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18C4-4186-49D0-A9E1-89A0D9FA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4C2D-6134-4DCE-907F-B49AA1C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7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50193C-37CE-4F8E-9CCA-FF121B26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CD5CC-48D2-4420-8842-BD83A827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E296E-2859-4CA7-B51B-EEFDDC4A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2199E-73B4-43B2-B29B-574A0113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A699B-BFE7-4D2D-8806-A8623EE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2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D2D0C-4CF7-4DE9-894E-76F7792A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72EDF-36F7-4B93-9918-0BF9ED9B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B31E8-69B5-40E3-BB93-1FAA5162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6A8CC-2D13-413F-9E2F-5438CD9E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3E55C-A9D4-4C27-A23F-BC88B910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340F6-9EB9-4C67-8006-F2DAA7EE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C913F-4D6C-4CA9-837C-98FD12C8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0578E-DEE0-4746-9C53-E422DB8E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39A3F-473D-4C64-858B-EDE6F9C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701FA-AAF8-4DD7-ABBA-DD9BDA4B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0E8F-74D6-489B-AE58-C3937B16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F8D00-D890-4F7E-97E6-ED21F9B59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F0E60-CF05-44D6-8962-B9022785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73AC8-EB8B-4E99-A28D-1BC00967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84ADE-D7DC-45E1-99FC-733F2CD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06F94-EC17-404A-9257-49A006C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0091-C362-4F53-8EA5-E74564B5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4AA75-7AE9-413F-9E55-094304A9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B2BAD-F1DF-44D1-8331-D3D846A5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16977A-664B-4571-84A5-4A5EC2272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DE3DD4-26D4-4433-98B8-AD4826826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EF8A9B-1B5F-457D-AC13-C081261E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A01CC-05A9-4E97-808C-0011181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17B971-AF1A-4D4D-A31E-C6369CFD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3C5B-50FB-4DC1-AF44-02DAA8CD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ADAA5-C3A7-477D-8E03-74AACBCE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4C88B-A98E-46F3-A4D7-6D28A83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EF27F2-4A5C-4BE4-86AB-20F14FFB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B24C29-F0EA-4EB2-B513-80B8ADDE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71264-3FCD-4CE8-AD05-C5B547EB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3EA8D-9239-4A5B-8007-452FD45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95B4E-3A1D-4F07-A43C-C7B0ECE0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ED51C-2F58-466A-854B-51267625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C247F-68C4-4D44-8CD2-0D71F08E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B4094-EF0B-4ED9-91FF-EC7E9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DFD92-0A9B-49B3-8660-165792E1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F93D9-7131-4714-A413-2FF9CFFF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5C1B6-3164-461C-A485-C4786C71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4C92A-1AF6-4441-9F79-A54010BCD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EBDB5-86E3-4A71-8C17-62A8CF11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5FBE8-2C94-4580-9934-8D082E82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26A46-1A2B-4AF1-BEFE-BE6401E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D7BDC-7DF6-4FC9-ACFA-122FCFB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D8FAA-B53C-4DCC-B573-60051FFB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CE99B-977F-44E7-8D7D-12FD9A6A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A96DA-382C-49D6-891D-8222E9283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4055-B3C5-4BDC-8338-422607C3687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224A-DEB1-449A-BA18-46024B3F9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A2E6-ABA1-41D7-977D-9CB03B7E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A0A6-7C45-4D1B-8117-9EA874D28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2.tmp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11.png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2.tmp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12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image" Target="../media/image2.tmp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1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.tmp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2.tmp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2.tmp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8.png"/><Relationship Id="rId5" Type="http://schemas.openxmlformats.org/officeDocument/2006/relationships/tags" Target="../tags/tag5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2.tmp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9.png"/><Relationship Id="rId5" Type="http://schemas.openxmlformats.org/officeDocument/2006/relationships/tags" Target="../tags/tag6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.tmp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10.png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3C1B-759A-4875-B037-7C4E9314A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微积分作业  第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DD38C-8ECA-4672-832F-DA6F0D62E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请直接拍照上传照片，切勿用附件形式上传</a:t>
            </a:r>
          </a:p>
        </p:txBody>
      </p:sp>
    </p:spTree>
    <p:extLst>
      <p:ext uri="{BB962C8B-B14F-4D97-AF65-F5344CB8AC3E}">
        <p14:creationId xmlns:p14="http://schemas.microsoft.com/office/powerpoint/2010/main" val="410989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192961-1560-43BC-88B8-17B4C0ED34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4C614E-ABAD-45D9-B54E-DB627C410C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7" y="1442720"/>
            <a:ext cx="9193376" cy="64556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E2A96A9-B640-4682-98BE-3668220400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FF1B2C1-11A0-48F4-AC3A-72B3C92356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0D8444D-FD02-4D49-A1BC-3767B3625C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06366CB-FAB9-4186-A621-F9F9B71EE1F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38323F5-CBB4-4D1C-997F-662F58F28B3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468DA3-BC26-4835-9DBA-C2BB47DFF07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29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D78254-4A8D-4A88-850F-D58E6A876D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7CDED8-E31C-43E6-9BDC-25E709E4FA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2B6007-B611-4DF9-B8D0-FC80B02532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8" y="1269998"/>
            <a:ext cx="10451592" cy="235549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FDB403B-65DE-4764-9A41-9CDDA8B741D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64BFA90-5EC1-4ED7-B039-6C725D220C6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56ECD79-2F7F-4748-969E-D1913D0F44B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E355E02-3835-451C-B692-90E257B2571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5184DDD-2EC3-4FE4-91EB-F06940133AC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2D4359-4F24-494A-9E1A-8A71327E085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737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8E4407-8726-4567-BE68-13D86BB4E2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1F7D2A-B4B3-49EB-80B5-9356BFEC2B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91A375-9758-4785-9FFE-C53F9D73B4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1" y="1399616"/>
            <a:ext cx="9365285" cy="402701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BC56C1C-9101-4AA8-90F9-5BC53A3AA5E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1682913-74F0-4CF1-BB5B-7716E8A4776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1340B4A-9962-4B4F-8C11-23A94DAB874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6D14BC91-AA81-4544-ABBF-AE68CB7DBC6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C53DBDE-B4AF-4D43-B7BB-DFF7C7655FE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313F61-D9F3-48BE-8ED9-97310B89D81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1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40B1E9-A404-4512-81F9-5AFAA22437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52D549-819B-4F25-9FE8-ACBDD5BA22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CED53DC-4325-4080-AA65-E0C907BDA0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3" y="1320495"/>
            <a:ext cx="9977933" cy="31802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0A1A23-C0BB-4544-881B-54E9560DEC6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6B552B2-CC5A-414B-A785-ADE3C78BD60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608183A9-1F6A-4E5A-8199-3EC8FC863DA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98D5F0AD-1A06-4971-982B-A62CC5B6E89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3F0138F-4690-4091-B746-09D8BD64888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D44C616-9D68-471D-A67B-0D50853BA73C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21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32C3A-F67D-4ACC-B891-AE4F582566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49DC4D-2B7C-44CE-94E3-DFAEE2B526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E109DC5-F25B-4496-9492-60DA908174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5" y="1270000"/>
            <a:ext cx="9639605" cy="36777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D701EF6-D552-4153-950A-C17CE18C5E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E4558C7-ED0D-44C8-8675-8B29F0FAFF8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C105CD6-A75C-4648-A725-06F13C2F2E5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7C70D24-1F88-4B0D-9FBE-ACC5299DCBC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CCE0563-D1BC-407E-B51E-DC85A8C93AE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01E26BB-7077-469A-8BC4-F6144657959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916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F397A5-622B-40A7-AA47-C92418D1BD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163033-E45C-4834-B16D-51D8CBDC4D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5C37A71-0AED-4ECF-A9C5-55A0B3900D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0" y="1192385"/>
            <a:ext cx="10436962" cy="31272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B995B48-14B7-4C14-A6DF-AFFBC7C3C2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470" y="4434259"/>
            <a:ext cx="6403347" cy="166617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40B0A1E-2270-420F-A30E-1729F3D433B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1CD019FB-899A-4C79-80F4-F202A60B632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ED8261D2-0E53-4B80-9893-DB88907ADB9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75BB869-C8E9-4D33-8D32-8BB327F1491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A5F3808-D078-4758-B64E-B629519061B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F152B0A-3460-4015-BB61-C410A252113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6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C594C-4DA0-4F55-BC0C-E0DF512310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A63F77-DE41-4898-8399-B6E6E4D61A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C1691F-AAE9-4F15-91A2-45FD38C9B3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9" y="1189656"/>
            <a:ext cx="6152083" cy="171724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D42A2B1-77ED-446A-9D35-D2DE47E8D5F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628F164C-2A39-4889-8E14-613C012B3B0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BD16684-39E5-4226-B574-D5CF42956A9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F9CB61B0-3BF6-4019-9D33-712E324CE22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B74B7EE-F3F8-4773-88D4-4C467F430FB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13F293-4937-42FC-A366-CDAC356BAD4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539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B08F50-8AB3-4D47-917B-F3501813A7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C721C0-8EFE-4504-B8BA-30FBADC157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FA9867A-E393-462F-BF0F-872378109D7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97190"/>
            <a:ext cx="7598662" cy="66934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2AE74C0-B208-4603-A69D-5A81CC98662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7F88659-9B54-46D1-B1A4-8CAE8CDAB1A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E0AC3BF-FD72-48BE-AB23-35B85CBD259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14292A2C-5CB7-4579-979E-8F1E5769952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B095FD42-4F09-4052-8811-E7BE89786D7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E6940B-D77C-4DE8-901F-A0D6258FE8E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805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192961-1560-43BC-88B8-17B4C0ED34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A01AC46-F65F-4F2C-AE71-B72283C297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8" y="1563036"/>
            <a:ext cx="9624974" cy="64556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E2A96A9-B640-4682-98BE-3668220400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FF1B2C1-11A0-48F4-AC3A-72B3C92356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0D8444D-FD02-4D49-A1BC-3767B3625C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06366CB-FAB9-4186-A621-F9F9B71EE1F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38323F5-CBB4-4D1C-997F-662F58F28B3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468DA3-BC26-4835-9DBA-C2BB47DFF07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60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192961-1560-43BC-88B8-17B4C0ED34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137B2-1686-4214-9A75-5C97E1CF07F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8" y="1563036"/>
            <a:ext cx="9624974" cy="64556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E2A96A9-B640-4682-98BE-3668220400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FF1B2C1-11A0-48F4-AC3A-72B3C92356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0D8444D-FD02-4D49-A1BC-3767B3625C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06366CB-FAB9-4186-A621-F9F9B71EE1F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38323F5-CBB4-4D1C-997F-662F58F28B3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468DA3-BC26-4835-9DBA-C2BB47DFF07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233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192961-1560-43BC-88B8-17B4C0ED34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AAB64F-3AE6-42FC-9C72-93A2028A57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7" y="1442720"/>
            <a:ext cx="10427816" cy="97109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E2A96A9-B640-4682-98BE-3668220400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AFF1B2C1-11A0-48F4-AC3A-72B3C92356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0D8444D-FD02-4D49-A1BC-3767B3625C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06366CB-FAB9-4186-A621-F9F9B71EE1F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38323F5-CBB4-4D1C-997F-662F58F28B3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3468DA3-BC26-4835-9DBA-C2BB47DFF07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34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1.5"/>
  <p:tag name="ORIGINALWIDTH" val="3840.7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(选做题，不计分)}设~$a&gt;1$，$x&gt;0$，记&#10; \[ A_x=\left\{\left.\frac{m}{n}\right|n\text{~是正整数，}m\text{~是整数，}a^m\le x^n\right\}.\]&#10; \begin{enumerate}&#10;  \item 证明~$A_x$~非空有上界。记~$\log_ax=\sup A_x$.&#10;  \item 证明对任意正数~$x,y$，$\log_a(xy)=\log_a x+\log_ay$. 并且~$\log_aa=1$.&#10;  \item 对任何有理数~$\frac{m}{n}$，$\log_a(a^\frac{m}{n})=\frac{m}{n}$.&#10;  \item 证明~$\log_a:\mathbb{R}^+\to\mathbb{R}$~是严格增满射。&#10; \end{enumerate}&#10;\end{document}"/>
  <p:tag name="IGUANATEXSIZE" val="24"/>
  <p:tag name="IGUANATEXCURSOR" val="583"/>
  <p:tag name="TRANSPARENCY" val="True"/>
  <p:tag name="FILENAME" val=""/>
  <p:tag name="INPUTTYPE" val="0"/>
  <p:tag name="LATEXENGINEID" val="0"/>
  <p:tag name="TEMPFOLDER" val="c:\t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8.25"/>
  <p:tag name="ORIGINALWIDTH" val="3953.25"/>
  <p:tag name="OUTPUTDPI" val="1200"/>
  <p:tag name="LATEXADDIN" val="\documentclass{article}&#10;\usepackage{amsmath,amsfonts,xcolor,amsthm,mathrsfs}&#10;\usepackage[UTF8]{ctex}&#10;\pagestyle{empty}&#10;\renewcommand{\proofname}{\bf 证明}&#10;\begin{document}&#10;\noindent {\bf 利用~Bernoulli 不等式证明}对任何正整数~$n$ 以及任何正数~$a, b$, 都有&#10; $$&#10; a b^{n} \leq\left(\frac{a+n b}{n+1}\right)^{n+1},&#10; $$&#10; 且等号成立当且仅当~$a=b$ 。&#10;&#10;\noindent 并{\bf 利用这个不等式证明}对任何正整数~$n$, 都有&#10; $$&#10; \left(1+\frac{1}{n}\right)^{n}&lt;\left(1+\frac{1}{n+1}\right)^{n+1}&lt;\left(1+\frac{1}{n+1}\right)^{n+2}&lt;\left(1+\frac{1}{n}\right)^{n+1} .&#10; $$&#10;&#10;\end{document}"/>
  <p:tag name="IGUANATEXSIZE" val="24"/>
  <p:tag name="IGUANATEXCURSOR" val="338"/>
  <p:tag name="TRANSPARENCY" val="True"/>
  <p:tag name="FILENAME" val=""/>
  <p:tag name="INPUTTYPE" val="0"/>
  <p:tag name="LATEXENGINEID" val="0"/>
  <p:tag name="TEMPFOLDER" val="c: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2.5"/>
  <p:tag name="ORIGINALWIDTH" val="4280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&#10;\noindent{\bf (算术\-几何平均值不等式)} 利用上题的不等式（见图）证明：&#10;对任意正整数~$n$ 和非负数~$x_{1}, x_{2}, \ldots, x_{n}$, 都成立\&#10; $$&#10; x_{1} x_{2} \cdots x_{n} \leq\left(\frac{x_{1}+x_{2}+\cdots+x_{n}}{n}\right)^{n} .&#10; $$&#10; 其中等号成立当且仅当~$x_{1}=x_{2}=\cdots=x_{n}$.&#10;\vskip 0.2cm&#10;\noindent 附图：&#10;\end{document}"/>
  <p:tag name="IGUANATEXSIZE" val="24"/>
  <p:tag name="IGUANATEXCURSOR" val="412"/>
  <p:tag name="TRANSPARENCY" val="True"/>
  <p:tag name="FILENAME" val=""/>
  <p:tag name="INPUTTYPE" val="0"/>
  <p:tag name="LATEXENGINEID" val="0"/>
  <p:tag name="TEMPFOLDER" val="c:\t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4.25"/>
  <p:tag name="ORIGINALWIDTH" val="2523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证明：实数~$\alpha$~是实数子集~$A$~的上确界当且仅当~&#10; \begin{itemize}&#10;  \item 任何比~$\alpha$~小的有理数都不是~$A$~的上界；&#10;  \item 任何比~$\alpha$~大的有理数都是~$A$~的上界。&#10; \end{itemize}  &#10;\end{document}"/>
  <p:tag name="IGUANATEXSIZE" val="24"/>
  <p:tag name="IGUANATEXCURSOR" val="181"/>
  <p:tag name="TRANSPARENCY" val="True"/>
  <p:tag name="FILENAME" val=""/>
  <p:tag name="INPUTTYPE" val="0"/>
  <p:tag name="LATEXENGINEID" val="0"/>
  <p:tag name="TEMPFOLDER" val="c:\t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4.25"/>
  <p:tag name="ORIGINALWIDTH" val="4092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{\bf (Bernoulli 不等式). }设~$x_{1}, \ldots, x_{n}&gt;-1$, 且~$x_{i} x_{j} \geq 0(\forall i, j \in\{1,2, \ldots, n\})$。 \\&#10;证明&#10; $$&#10; \left(1+x_{1}\right) \cdots\left(1+x_{n}\right) \geq 1+\left(x_{1}+\cdots+x_{n}\right),&#10; $$&#10; 其中等号成立当且仅当~$n=1$ 或者~$x_{1}, \ldots, x_{n}$ 中至多有一个非零。&#10; &#10; \noindent 由以上结论可以得到经典的~Bernoulli~不等式：&#10; $$&#10; (1+x)^{n} \geq 1+n x, \quad \forall n \in \mathbb{N}, \forall x&gt;-1 .&#10; $$&#10;\end{document}"/>
  <p:tag name="IGUANATEXSIZE" val="24"/>
  <p:tag name="IGUANATEXCURSOR" val="471"/>
  <p:tag name="TRANSPARENCY" val="True"/>
  <p:tag name="FILENAME" val=""/>
  <p:tag name="INPUTTYPE" val="0"/>
  <p:tag name="LATEXENGINEID" val="0"/>
  <p:tag name="TEMPFOLDER" val="c:\t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5"/>
  <p:tag name="ORIGINALWIDTH" val="3116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给出极限~$\lim\limits_{x\to 0}\dfrac{(1+x)^2-1}{x}$~的值，并用极限定义给出证明。&#10;\end{document}"/>
  <p:tag name="IGUANATEXSIZE" val="24"/>
  <p:tag name="IGUANATEXCURSOR" val="233"/>
  <p:tag name="TRANSPARENCY" val="True"/>
  <p:tag name="FILENAME" val=""/>
  <p:tag name="INPUTTYPE" val="0"/>
  <p:tag name="LATEXENGINEID" val="0"/>
  <p:tag name="TEMPFOLDER" val="c:\t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5"/>
  <p:tag name="ORIGINALWIDTH" val="3947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设~$m$~是正整数，求极限~$\lim\limits_{x\to 0}\dfrac{(1+x)^m-1}{x}$~的值，并对你的结果给出证明。&#10;\end{document}"/>
  <p:tag name="IGUANATEXSIZE" val="24"/>
  <p:tag name="IGUANATEXCURSOR" val="243"/>
  <p:tag name="TRANSPARENCY" val="True"/>
  <p:tag name="FILENAME" val=""/>
  <p:tag name="INPUTTYPE" val="0"/>
  <p:tag name="LATEXENGINEID" val="0"/>
  <p:tag name="TEMPFOLDER" val="c:\t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5"/>
  <p:tag name="ORIGINALWIDTH" val="3947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设~$m$~是负整数，求极限~$\lim\limits_{x\to 0}\dfrac{(1+x)^m-1}{x}$~的值，并对你的结果给出证明。&#10;\end{document}"/>
  <p:tag name="IGUANATEXSIZE" val="24"/>
  <p:tag name="IGUANATEXCURSOR" val="179"/>
  <p:tag name="TRANSPARENCY" val="True"/>
  <p:tag name="FILENAME" val=""/>
  <p:tag name="INPUTTYPE" val="0"/>
  <p:tag name="LATEXENGINEID" val="0"/>
  <p:tag name="TEMPFOLDER" val="c:\t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8.25"/>
  <p:tag name="ORIGINALWIDTH" val="4276.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设~$m$~是整数，$n$~是正整数。&#10;求极限~$\lim\limits_{x\to 0}\dfrac{(1+x)^{\frac{m}{n}}-1}{x}$~的值，并对你的结果给出证明。&#10;\end{document}"/>
  <p:tag name="IGUANATEXSIZE" val="24"/>
  <p:tag name="IGUANATEXCURSOR" val="188"/>
  <p:tag name="TRANSPARENCY" val="True"/>
  <p:tag name="FILENAME" val=""/>
  <p:tag name="INPUTTYPE" val="0"/>
  <p:tag name="LATEXENGINEID" val="0"/>
  <p:tag name="TEMPFOLDER" val="c:\t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.75"/>
  <p:tag name="ORIGINALWIDTH" val="3770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设~$\alpha$~是实数。&#10;求极限~$\lim\limits_{x\to 0}\dfrac{(1+x)^\alpha-1}{x}$~的值，并对你的结果给出证明。&#10;\end{document}"/>
  <p:tag name="IGUANATEXSIZE" val="24"/>
  <p:tag name="IGUANATEXCURSOR" val="236"/>
  <p:tag name="TRANSPARENCY" val="True"/>
  <p:tag name="FILENAME" val=""/>
  <p:tag name="INPUTTYPE" val="0"/>
  <p:tag name="LATEXENGINEID" val="0"/>
  <p:tag name="TEMPFOLDER" val="c:\t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0"/>
  <p:tag name="PROBLEMVOICEALLOWED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6"/>
  <p:tag name="ORIGINALWIDTH" val="4286.25"/>
  <p:tag name="OUTPUTDPI" val="1200"/>
  <p:tag name="LATEXADDIN" val="\documentclass{article}&#10;\usepackage{amsmath,amsfonts,xcolor,amsthm,mathrsfs}&#10;\usepackage[UTF8]{ctex}&#10;\pagestyle{empty}&#10;\renewcommand{\proofname}{\bf 证明}&#10;\begin{document}&#10;&#10;\noindent {\bf （选做题，不计分）}设~$A, B$ 是非空有上界的实数子集，且存在~$a_{0}, b_{0}&gt;0$ 满足~$a_{0}\in A, b_{0}\in B$。 记&#10; $$&#10; A B=\{c \in \mathbb{R} \mid \text { 存在 ~} a, b&gt;0 \text { 使得~ } a \in A, b \in B, c \leq a b\} \text {. }&#10; $$&#10; 证明~$A B$~非空有上界，且~$\sup (A B)=\sup A \cdot \sup B$ 。&#10;\end{document}"/>
  <p:tag name="IGUANATEXSIZE" val="24"/>
  <p:tag name="IGUANATEXCURSOR" val="187"/>
  <p:tag name="TRANSPARENCY" val="True"/>
  <p:tag name="FILENAME" val=""/>
  <p:tag name="INPUTTYPE" val="0"/>
  <p:tag name="LATEXENGINEID" val="0"/>
  <p:tag name="TEMPFOLDER" val="c:\t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0"/>
  <p:tag name="PROBLEMVOICEALLOWED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62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</vt:lpstr>
      <vt:lpstr>等线</vt:lpstr>
      <vt:lpstr>等线 Light</vt:lpstr>
      <vt:lpstr>Arial</vt:lpstr>
      <vt:lpstr>Office 主题​​</vt:lpstr>
      <vt:lpstr>微积分作业  第1次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微积分作业  第1次</dc:title>
  <dc:creator>王先生</dc:creator>
  <cp:lastModifiedBy>王先生</cp:lastModifiedBy>
  <cp:revision>11</cp:revision>
  <dcterms:created xsi:type="dcterms:W3CDTF">2022-09-21T10:56:51Z</dcterms:created>
  <dcterms:modified xsi:type="dcterms:W3CDTF">2022-09-26T16:35:36Z</dcterms:modified>
</cp:coreProperties>
</file>