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B6611-8C54-44C4-8D06-71D1CA62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66A1E-7124-429A-B6CF-D791277A2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915D3-F66D-4010-B442-F4E39BC3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C4C-BAE4-4B73-BAAC-2A13314D504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586A6-C3DB-49CF-B681-B04607C5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D65AC-000E-4F0C-8CED-B885A5C1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54E-C9F8-449F-BC09-800D144D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A385C-8C42-4306-B5EB-84CB9208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9EDA00-8F0C-4156-A7E9-53900BF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33A74-7900-4415-872C-4B69F791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C4C-BAE4-4B73-BAAC-2A13314D504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249EC-36CD-4FD0-B2D8-2C0C4186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9265D-1DEF-4060-8D7B-13CA5FF0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54E-C9F8-449F-BC09-800D144D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1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5E2FB6-7506-4911-BF76-641BE9A0E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A6281-F556-4449-BFB9-CC9F14915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ECC5A-2A91-4308-89E9-F78570C8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C4C-BAE4-4B73-BAAC-2A13314D504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5C27B-5F38-4AE6-99D3-C91E10DD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94C93-7FE8-40A6-A5B3-F276998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54E-C9F8-449F-BC09-800D144D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6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42ACE-9340-43E6-AB50-6B552F7F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3C411-2697-4EE0-A0CC-88C82BD65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7CB5D-4A8A-4D18-B8B7-422BD7FE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C4C-BAE4-4B73-BAAC-2A13314D504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61CF0-78FB-4643-8987-0F9A28BF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AFCF3-A7F7-404C-BBC9-A123E731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54E-C9F8-449F-BC09-800D144D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6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D8C3B-396A-4898-9A7C-0891C598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F1A94-68C6-456A-9205-72C6CCE2F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ED76F-101D-4910-BD6B-EE9F8041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C4C-BAE4-4B73-BAAC-2A13314D504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19BD8-3AD8-40CC-AF88-76D2CAA2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F436D-5664-4752-B16B-C9CD9E5C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54E-C9F8-449F-BC09-800D144D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0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62550-01C2-4449-964C-B77F48C1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74283-8D81-4518-A3DC-A057FF84A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66F84-8FC0-4624-92CB-82681B9BB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D3A76-F73B-4110-93E8-B085E5B4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C4C-BAE4-4B73-BAAC-2A13314D504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3A88B5-2EE1-49D6-8BA9-B91C30A8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BF242-242E-43A9-9140-EBDE65D0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54E-C9F8-449F-BC09-800D144D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5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9055B-387A-4808-9D30-7826D36E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43F49-4886-44A8-8721-E33CC1BF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8F254-9CFD-4FDA-BAB2-66CD7FC9E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5761CB-9531-4B69-A2B6-3ABE0BA8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C47929-80D6-4A99-ABD3-A9F067085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F1A0C5-D575-4845-A5F8-B7B08C86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C4C-BAE4-4B73-BAAC-2A13314D504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27B7AE-91F6-4289-9377-8B7D1B63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2A779E-4049-4CF6-B13E-2A2C8EB5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54E-C9F8-449F-BC09-800D144D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C29F6-1A6A-4917-BB2F-48B44723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D5FEE3-4A25-47AA-A387-6B8ED7B9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C4C-BAE4-4B73-BAAC-2A13314D504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EA438F-FDCC-4B9B-B63B-F5E1A018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A56677-A088-4E98-A6C3-3D109632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54E-C9F8-449F-BC09-800D144D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2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590D53-7F8F-402A-A9E9-3AA0C098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C4C-BAE4-4B73-BAAC-2A13314D504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7B607-0F6F-4834-8A08-7F20448A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74AFB-2D0D-4134-B353-642215B1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54E-C9F8-449F-BC09-800D144D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F8143-5ECB-4591-82C2-F9BFE27C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F8EF1-514D-4E51-B647-2501B2F33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AD71B-F49D-4CB6-8F3F-0BDD9F279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D7F57-040B-49CC-8255-A562D225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C4C-BAE4-4B73-BAAC-2A13314D504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F0018-C97B-4500-AAC1-97184F34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F862F-3E3C-40A9-BD46-0D465BF4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54E-C9F8-449F-BC09-800D144D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04C13-CF62-41DD-81BD-C21EF46D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044FCA-812E-4889-ADAA-5FD11A68D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852353-5040-4AFA-B1F4-306B08C2E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2833C-B9BA-4D3E-8569-176C0E42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C4C-BAE4-4B73-BAAC-2A13314D504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F5FED-F9E0-4C2B-9E44-C26AD652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BCDBC-CB52-43FE-8F24-7D0114AF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54E-C9F8-449F-BC09-800D144D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5E7370-FF92-4649-9E58-B2C18128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F75D4-6466-481A-8918-B262D6830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96EC8-D865-4250-BCAA-672100A7F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DC4C-BAE4-4B73-BAAC-2A13314D504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66575-031E-4A5F-85CE-9943D08A0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A83AC-DC4B-43ED-90EA-5103C5670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BB54E-C9F8-449F-BC09-800D144D7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2.tmp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10.png"/><Relationship Id="rId5" Type="http://schemas.openxmlformats.org/officeDocument/2006/relationships/tags" Target="../tags/tag7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2.tmp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11.png"/><Relationship Id="rId5" Type="http://schemas.openxmlformats.org/officeDocument/2006/relationships/tags" Target="../tags/tag8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2.tmp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3.png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.tmp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4.png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2.tmp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5.png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2.tmp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6.png"/><Relationship Id="rId5" Type="http://schemas.openxmlformats.org/officeDocument/2006/relationships/tags" Target="../tags/tag4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2.tmp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7.png"/><Relationship Id="rId5" Type="http://schemas.openxmlformats.org/officeDocument/2006/relationships/tags" Target="../tags/tag5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2.tmp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8.png"/><Relationship Id="rId5" Type="http://schemas.openxmlformats.org/officeDocument/2006/relationships/tags" Target="../tags/tag5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2.tmp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9.png"/><Relationship Id="rId5" Type="http://schemas.openxmlformats.org/officeDocument/2006/relationships/tags" Target="../tags/tag6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CED2-FB59-467D-A671-F00BC50F3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一元微积分第</a:t>
            </a:r>
            <a:r>
              <a:rPr lang="en-US" altLang="zh-CN" dirty="0"/>
              <a:t>3</a:t>
            </a:r>
            <a:r>
              <a:rPr lang="zh-CN" altLang="en-US" dirty="0"/>
              <a:t>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0BE0E-61C0-4877-A277-AB5FED41F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/>
              <a:t>小</a:t>
            </a:r>
            <a:r>
              <a:rPr lang="en-US" altLang="zh-CN" dirty="0"/>
              <a:t>o</a:t>
            </a:r>
            <a:r>
              <a:rPr lang="zh-CN" altLang="en-US" dirty="0"/>
              <a:t>，实数连续性</a:t>
            </a:r>
          </a:p>
        </p:txBody>
      </p:sp>
    </p:spTree>
    <p:extLst>
      <p:ext uri="{BB962C8B-B14F-4D97-AF65-F5344CB8AC3E}">
        <p14:creationId xmlns:p14="http://schemas.microsoft.com/office/powerpoint/2010/main" val="323084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9D341174-A059-46A4-BEA4-C398736823C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59C7297-283E-4B24-8CB0-89A46C4B8B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3" y="1341991"/>
            <a:ext cx="9870034" cy="55473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ED0F487-7A47-499D-95EA-41081EDD226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19667432-6C09-4429-BB77-0D0D21A0645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973D2A00-B13F-40DE-8F7C-2C59A5EBC36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821711A-899B-493D-B75D-403536C0B1D9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5DA76B9-46B4-427E-91D0-10E4D764100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159DE20-3A06-464F-A55A-D2F722A503B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741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40C431-3E8F-43AA-AC0A-36F7EAE41FF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1D3E0A-992E-4F20-8B04-D2E37D4609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3" y="1341991"/>
            <a:ext cx="10638130" cy="33284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16606C9-BECF-4D3C-9275-58C9BF3AC0A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5C0C199-83E0-4990-9793-7606C36A73A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1454C386-5D29-4E64-9E4B-981B7C3E715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244623F-B8AC-46F3-B615-C1142A118456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B773651C-3EF6-4B85-9427-AD6625B8280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E298094-1CBA-433E-A728-8067ABA672A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41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A09034F-B6DE-4D23-B7FA-5074436777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7A69B0A-C21D-48C4-935E-1CB53C1992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46" y="854653"/>
            <a:ext cx="8544154" cy="514075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E6A8BFA-0569-4380-BF41-A77EDE94BBF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74D4069A-D14A-4EF7-A035-C35FA90C140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6374F01A-252B-4F24-89B6-21296A2FEDE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4ACD6073-DEF5-4D77-AC15-F32FCE9C74C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BA7497E1-6052-4360-93B0-64CE6F08820B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C46810E-08D9-417E-B74F-6130908F86E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93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8AF9E7-3E10-4554-946D-EA37066B10A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382056-824B-4C31-A222-FB4D1CEEA7D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46" y="854650"/>
            <a:ext cx="10415016" cy="455554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D06ECF8-765F-441E-A4D5-7AF6DF57D43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17710F1-5EE7-43EE-AFB5-5D89EBAC3AB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ECD55757-9F26-4F63-B6BD-81BEEA492BB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778A88CB-DD98-4BC8-8167-1FB0A2FD0D8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824F5CF-A35C-43ED-89AE-712D4C15DF76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58D7AF8-417C-4807-A13D-2F5E352E8C3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496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5BDFCD-1887-4CA4-85D8-75FF066784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0A68738-89B6-40AE-B1AD-100290E4F4E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46" y="854650"/>
            <a:ext cx="6157570" cy="124175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A11A433-CEF3-4CED-A907-C6EF4795398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E33907D7-6C9A-4FE4-9D34-18FAC5B0CE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FFBC0584-1215-4B9A-8A8E-BC33208A732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F710B0B-5D0F-407A-B2AD-8DE81799A47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5292DA1-A859-4E05-AE0A-F855D5B0E0B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412BCE5-6689-4597-A7DA-5E0E7927815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78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139F4A-5B59-4FD1-BD08-C1586C79F73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2CA0D90-9986-4B02-8034-12030D134B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" y="1102386"/>
            <a:ext cx="3900221" cy="83637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ABB34D5-D6AF-425E-ACDA-FBB36AD4D45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E9B4BBF4-DF62-41E7-B1D9-44125E6607A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573A3192-9353-4ADA-83CB-FE31EFD9178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36B1EB51-C37A-4FE6-9D40-53E401561B1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0B18C57-7A33-4542-8058-4256B71CEAC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EAF3722-3288-48CB-B040-F544A9BD03D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835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0F98A5F-2E26-45A3-97C7-FD1F08EE969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B12E30-3C7A-4639-BE0F-9C9CF5ACC1B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7" y="1275567"/>
            <a:ext cx="4568039" cy="54620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847A747-5CA2-40A6-AE56-6C1860BBE51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090BC966-AC52-40A0-A58A-11CE64A4AF4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8F6F758-0CBF-4936-B1FF-7B438DEB658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D35FB3A0-6650-4DDC-BEC6-EA7726BDB4E2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E1270DD-A505-42CF-A761-49C8193FB7E6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5F2D16B-FC70-498F-BD7D-44DC348E5750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079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E7A6FA-B156-405C-BF74-459EF2C09D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5FE4924-3872-4E44-8C73-E93D0B09CB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91" y="1327319"/>
            <a:ext cx="4832604" cy="614477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77D904DA-2E65-4468-9984-AD5489D5F7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1" name="TitleBackground">
              <a:extLst>
                <a:ext uri="{FF2B5EF4-FFF2-40B4-BE49-F238E27FC236}">
                  <a16:creationId xmlns:a16="http://schemas.microsoft.com/office/drawing/2014/main" id="{88CD4B0D-948C-4442-B291-7DDF0895FE1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ColorBlock">
              <a:extLst>
                <a:ext uri="{FF2B5EF4-FFF2-40B4-BE49-F238E27FC236}">
                  <a16:creationId xmlns:a16="http://schemas.microsoft.com/office/drawing/2014/main" id="{D50AEE75-3405-47B4-ABDE-BEF185B59D4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ypeText">
              <a:extLst>
                <a:ext uri="{FF2B5EF4-FFF2-40B4-BE49-F238E27FC236}">
                  <a16:creationId xmlns:a16="http://schemas.microsoft.com/office/drawing/2014/main" id="{E0A6CCA2-9BEC-4D3D-A155-CA394115BCC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4" name="TipText">
              <a:extLst>
                <a:ext uri="{FF2B5EF4-FFF2-40B4-BE49-F238E27FC236}">
                  <a16:creationId xmlns:a16="http://schemas.microsoft.com/office/drawing/2014/main" id="{B0297F7B-5D18-4BA0-87AF-B73C4A2C9A4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4CA8D7F-1617-4137-9D10-0E465821FB7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344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74DE88B-B139-4FE8-A689-8673885F8B6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275C078-6E0E-4977-B52D-B5C0595B8F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58" y="1219744"/>
            <a:ext cx="4725924" cy="68061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08283CA-0C21-4E2F-B36B-865B8FE7820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1C99FE05-1E86-49D2-8EF2-E56EDF6C5B4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9CEB2AC3-B2FD-43F7-8482-954ED095325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6F2B28BB-82E6-42B2-B1F0-8D7FACA5A9D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9702FF8B-6701-4AC2-977C-4F6E3D83B63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4DFA797-1DA9-4DC9-9A41-A9945529A3C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526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3F6B28-1D18-49ED-8DA1-64B9F21708C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DE6E3D4-35A2-4B7D-ACBA-2EC16FE6474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3" y="1341991"/>
            <a:ext cx="6198108" cy="148925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49B7C40-263A-415A-BAD3-1EEFC290903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6B9DC755-B839-4F9D-B92A-A78AC87FC1B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26E6C8DF-46AA-4204-9AD1-B744F78DA5B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74BD4214-3EE7-43C3-B1C3-23051775F2F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C6F825B-84AE-4C1A-BB8A-AB4027A8280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493B4AB-771C-4D36-B908-C57B934A9AB0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72069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68.25"/>
  <p:tag name="ORIGINALWIDTH" val="4271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2题}. &#10;(1) 利用 $\sin x=x+o(x),\cos x=1+o(1), x\to 0$，证明 $\tan x=x+xv(x)$，其中&#10;$v(x)=o(1), x\to 0$.&#10;\\&#10;(2) 利用&#10;\[ \tan 2x=\frac{2\tan x}{1-\tan^2x}\]&#10;证明&#10;\[ v(2x)-v(x)=x^2+o(x^2), x\to 0\]&#10;(3) 仿照第104讲ppt第23-25页中的做法，证明&#10;\[ v(x)=\frac{1}{3}x^2+o(x^2),\quad x\to 0.\]&#10;\end{document}"/>
  <p:tag name="IGUANATEXSIZE" val="24"/>
  <p:tag name="IGUANATEXCURSOR" val="442"/>
  <p:tag name="TRANSPARENCY" val="True"/>
  <p:tag name="FILENAME" val=""/>
  <p:tag name="INPUTTYPE" val="0"/>
  <p:tag name="LATEXENGINEID" val="0"/>
  <p:tag name="TEMPFOLDER" val="c: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09.25"/>
  <p:tag name="ORIGINALWIDTH" val="2525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3题}. &#10;利用第2题的结果求极限&#10;\[ \lim\limits_{x\to 0}\frac{\tan x-x}{x^3}.\]&#10;\end{document}"/>
  <p:tag name="IGUANATEXSIZE" val="24"/>
  <p:tag name="IGUANATEXCURSOR" val="251"/>
  <p:tag name="TRANSPARENCY" val="True"/>
  <p:tag name="FILENAME" val=""/>
  <p:tag name="INPUTTYPE" val="0"/>
  <p:tag name="LATEXENGINEID" val="0"/>
  <p:tag name="TEMPFOLDER" val="c:\t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08.25"/>
  <p:tag name="ORIGINALWIDTH" val="3504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1题}. 设 $\alpha$ 为实数。\\&#10;(1) 利用恒等式&#10;\[ (1+2x)^\alpha=\big((1+x)^\alpha\big)^2\left(1-\frac{x^2}{(1+x)^2}\right)^\alpha\] &#10;以及~$(1+x)^\alpha=1+\alpha x+xu(x)$，和~$u(x)\to 0, x\to 0$，证明&#10;\[  u(2x)-u(x)=\frac{\alpha(\alpha-1)}{2}x+o(x),\quad x\to 0.\]&#10;(2) 仿照第104讲ppt第23-25页中的做法，证明&#10;\[ (1+x)^\alpha=1+\alpha x+\frac{\alpha(\alpha-1)}{2}x^2+o(x^2),\quad x\to 0.\]&#10;\end{document}"/>
  <p:tag name="IGUANATEXSIZE" val="24"/>
  <p:tag name="IGUANATEXCURSOR" val="537"/>
  <p:tag name="TRANSPARENCY" val="True"/>
  <p:tag name="FILENAME" val=""/>
  <p:tag name="INPUTTYPE" val="0"/>
  <p:tag name="LATEXENGINEID" val="0"/>
  <p:tag name="TEMPFOLDER" val="c:\t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4"/>
  <p:tag name="ORIGINALWIDTH" val="1371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4题. }求  &#10;$\lim\limits_{x\to 0}\dfrac{\sin(\tan x)}{\tan(\sin x)}$ .&#10;\end{document}"/>
  <p:tag name="IGUANATEXSIZE" val="28"/>
  <p:tag name="IGUANATEXCURSOR" val="218"/>
  <p:tag name="TRANSPARENCY" val="True"/>
  <p:tag name="FILENAME" val=""/>
  <p:tag name="INPUTTYPE" val="0"/>
  <p:tag name="LATEXENGINEID" val="0"/>
  <p:tag name="TEMPFOLDER" val="c:\t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2"/>
  <p:tag name="ORIGINALWIDTH" val="1605.7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5题. }&#10;求 $\lim\limits_{x \rightarrow +\infty}x^2\ln\left(\cos\frac{1}{x}\right)$.&#10;\end{document}"/>
  <p:tag name="IGUANATEXSIZE" val="28"/>
  <p:tag name="IGUANATEXCURSOR" val="266"/>
  <p:tag name="TRANSPARENCY" val="True"/>
  <p:tag name="FILENAME" val=""/>
  <p:tag name="INPUTTYPE" val="0"/>
  <p:tag name="LATEXENGINEID" val="0"/>
  <p:tag name="TEMPFOLDER" val="c: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6"/>
  <p:tag name="ORIGINALWIDTH" val="1698.75"/>
  <p:tag name="OUTPUTDPI" val="1200"/>
  <p:tag name="LATEXADDIN" val="\documentclass{article}&#10;\usepackage{amsmath,amsfonts,xcolor,amsthm,mathrsfs}&#10;\usepackage[UTF8]{ctex}&#10;\pagestyle{empty}&#10;\renewcommand{\proofname}{\bf 证明}&#10;\begin{document}&#10;\noindent{\bf 第6题. }求 $\lim\limits_{x \rightarrow 0} \left(2\sin x+\cos x\right)^\frac{1}{x}$.&#10;&#10;\end{document}"/>
  <p:tag name="IGUANATEXSIZE" val="28"/>
  <p:tag name="IGUANATEXCURSOR" val="189"/>
  <p:tag name="TRANSPARENCY" val="True"/>
  <p:tag name="FILENAME" val=""/>
  <p:tag name="INPUTTYPE" val="0"/>
  <p:tag name="LATEXENGINEID" val="0"/>
  <p:tag name="TEMPFOLDER" val="c:\t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9.25"/>
  <p:tag name="ORIGINALWIDTH" val="1661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7题.} 求 $\lim\limits_{n\to+\infty} \mathrm{e}^{-n}\left(1+\frac{1}{n}\right)^{n^2}$.&#10;\end{document}"/>
  <p:tag name="IGUANATEXSIZE" val="28"/>
  <p:tag name="IGUANATEXCURSOR" val="187"/>
  <p:tag name="TRANSPARENCY" val="True"/>
  <p:tag name="FILENAME" val=""/>
  <p:tag name="INPUTTYPE" val="0"/>
  <p:tag name="LATEXENGINEID" val="0"/>
  <p:tag name="TEMPFOLDER" val="c:\t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5"/>
  <p:tag name="ORIGINALWIDTH" val="2178.7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8题.} 设~$a&gt;0$~且~$a\ne 1$. 求参数 $p$ 的值，\\&#10;使得 $\lim\limits_{x \rightarrow+\infty} x^p\left(a^\frac{1}{x}-a^\frac{1}{x+1}\right)$~为非零实数，\\&#10;并求这个极限的值。&#10;&#10;\end{document}"/>
  <p:tag name="IGUANATEXSIZE" val="28"/>
  <p:tag name="IGUANATEXCURSOR" val="187"/>
  <p:tag name="TRANSPARENCY" val="True"/>
  <p:tag name="FILENAME" val=""/>
  <p:tag name="INPUTTYPE" val="0"/>
  <p:tag name="LATEXENGINEID" val="0"/>
  <p:tag name="TEMPFOLDER" val="c:\t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5"/>
  <p:tag name="ORIGINALWIDTH" val="3469.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9题.} 设~$\{a_n\}$~是无界数列。证明它有子列满足&#10;~$\lim\limits_{k \rightarrow +\infty} a_{n_k}=\infty$.&#10;\end{document}"/>
  <p:tag name="IGUANATEXSIZE" val="28"/>
  <p:tag name="IGUANATEXCURSOR" val="217"/>
  <p:tag name="TRANSPARENCY" val="True"/>
  <p:tag name="FILENAME" val=""/>
  <p:tag name="INPUTTYPE" val="0"/>
  <p:tag name="LATEXENGINEID" val="0"/>
  <p:tag name="TEMPFOLDER" val="c:\t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"/>
  <p:tag name="ORIGINALWIDTH" val="3739.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10题.} 证明或举反例反驳以下陈述：&#10;任何实数数列都含有单调子列。&#10;\end{document}"/>
  <p:tag name="IGUANATEXSIZE" val="28"/>
  <p:tag name="IGUANATEXCURSOR" val="220"/>
  <p:tag name="TRANSPARENCY" val="True"/>
  <p:tag name="FILENAME" val=""/>
  <p:tag name="INPUTTYPE" val="0"/>
  <p:tag name="LATEXENGINEID" val="0"/>
  <p:tag name="TEMPFOLDER" val="c:\t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54</Words>
  <Application>Microsoft Office PowerPoint</Application>
  <PresentationFormat>宽屏</PresentationFormat>
  <Paragraphs>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</vt:lpstr>
      <vt:lpstr>等线</vt:lpstr>
      <vt:lpstr>等线 Light</vt:lpstr>
      <vt:lpstr>Arial</vt:lpstr>
      <vt:lpstr>Office 主题​​</vt:lpstr>
      <vt:lpstr>一元微积分第3次作业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王先生</dc:creator>
  <cp:lastModifiedBy>王先生</cp:lastModifiedBy>
  <cp:revision>11</cp:revision>
  <dcterms:created xsi:type="dcterms:W3CDTF">2022-10-05T08:18:50Z</dcterms:created>
  <dcterms:modified xsi:type="dcterms:W3CDTF">2022-10-13T05:32:23Z</dcterms:modified>
</cp:coreProperties>
</file>