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6" r:id="rId2"/>
    <p:sldId id="309" r:id="rId3"/>
    <p:sldId id="258" r:id="rId4"/>
    <p:sldId id="468" r:id="rId5"/>
    <p:sldId id="398" r:id="rId6"/>
    <p:sldId id="328" r:id="rId7"/>
    <p:sldId id="433" r:id="rId8"/>
    <p:sldId id="399" r:id="rId9"/>
    <p:sldId id="469"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549" r:id="rId34"/>
    <p:sldId id="550" r:id="rId35"/>
    <p:sldId id="551" r:id="rId36"/>
    <p:sldId id="552" r:id="rId37"/>
    <p:sldId id="553" r:id="rId38"/>
    <p:sldId id="554" r:id="rId39"/>
    <p:sldId id="555" r:id="rId40"/>
    <p:sldId id="556" r:id="rId41"/>
    <p:sldId id="501" r:id="rId42"/>
    <p:sldId id="502" r:id="rId43"/>
    <p:sldId id="503" r:id="rId44"/>
    <p:sldId id="504" r:id="rId45"/>
    <p:sldId id="505" r:id="rId46"/>
    <p:sldId id="506" r:id="rId47"/>
    <p:sldId id="507" r:id="rId48"/>
    <p:sldId id="508" r:id="rId49"/>
    <p:sldId id="509" r:id="rId50"/>
    <p:sldId id="510" r:id="rId51"/>
    <p:sldId id="511" r:id="rId52"/>
    <p:sldId id="512" r:id="rId53"/>
    <p:sldId id="513" r:id="rId54"/>
    <p:sldId id="514" r:id="rId55"/>
    <p:sldId id="515" r:id="rId56"/>
    <p:sldId id="516" r:id="rId57"/>
    <p:sldId id="517" r:id="rId58"/>
    <p:sldId id="518" r:id="rId59"/>
    <p:sldId id="519" r:id="rId60"/>
    <p:sldId id="520" r:id="rId61"/>
    <p:sldId id="521" r:id="rId62"/>
    <p:sldId id="522" r:id="rId63"/>
    <p:sldId id="523" r:id="rId64"/>
    <p:sldId id="525" r:id="rId65"/>
    <p:sldId id="524" r:id="rId66"/>
    <p:sldId id="557"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5" autoAdjust="0"/>
    <p:restoredTop sz="94660"/>
  </p:normalViewPr>
  <p:slideViewPr>
    <p:cSldViewPr>
      <p:cViewPr varScale="1">
        <p:scale>
          <a:sx n="79" d="100"/>
          <a:sy n="79" d="100"/>
        </p:scale>
        <p:origin x="-9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0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emf"/><Relationship Id="rId7" Type="http://schemas.openxmlformats.org/officeDocument/2006/relationships/image" Target="../media/image49.wmf"/><Relationship Id="rId12" Type="http://schemas.openxmlformats.org/officeDocument/2006/relationships/image" Target="../media/image54.wmf"/><Relationship Id="rId2" Type="http://schemas.openxmlformats.org/officeDocument/2006/relationships/image" Target="../media/image44.emf"/><Relationship Id="rId1" Type="http://schemas.openxmlformats.org/officeDocument/2006/relationships/image" Target="../media/image43.emf"/><Relationship Id="rId6" Type="http://schemas.openxmlformats.org/officeDocument/2006/relationships/image" Target="../media/image48.wmf"/><Relationship Id="rId11" Type="http://schemas.openxmlformats.org/officeDocument/2006/relationships/image" Target="../media/image53.wmf"/><Relationship Id="rId5" Type="http://schemas.openxmlformats.org/officeDocument/2006/relationships/image" Target="../media/image47.e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2.emf"/><Relationship Id="rId5" Type="http://schemas.openxmlformats.org/officeDocument/2006/relationships/image" Target="../media/image67.wmf"/><Relationship Id="rId4"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e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e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68.emf"/><Relationship Id="rId1" Type="http://schemas.openxmlformats.org/officeDocument/2006/relationships/image" Target="../media/image70.emf"/><Relationship Id="rId5" Type="http://schemas.openxmlformats.org/officeDocument/2006/relationships/image" Target="../media/image79.wmf"/><Relationship Id="rId4"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80.wmf"/><Relationship Id="rId1" Type="http://schemas.openxmlformats.org/officeDocument/2006/relationships/image" Target="../media/image70.e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7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4.wmf"/><Relationship Id="rId4"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84.wmf"/><Relationship Id="rId1"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emf"/><Relationship Id="rId4"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e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emf"/><Relationship Id="rId1" Type="http://schemas.openxmlformats.org/officeDocument/2006/relationships/image" Target="../media/image102.e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108.wmf"/><Relationship Id="rId1" Type="http://schemas.openxmlformats.org/officeDocument/2006/relationships/image" Target="../media/image84.wmf"/><Relationship Id="rId4" Type="http://schemas.openxmlformats.org/officeDocument/2006/relationships/image" Target="../media/image10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wmf"/><Relationship Id="rId7" Type="http://schemas.openxmlformats.org/officeDocument/2006/relationships/image" Target="../media/image126.wmf"/><Relationship Id="rId12" Type="http://schemas.openxmlformats.org/officeDocument/2006/relationships/image" Target="../media/image131.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30.wmf"/><Relationship Id="rId5" Type="http://schemas.openxmlformats.org/officeDocument/2006/relationships/image" Target="../media/image124.wmf"/><Relationship Id="rId10" Type="http://schemas.openxmlformats.org/officeDocument/2006/relationships/image" Target="../media/image129.wmf"/><Relationship Id="rId4" Type="http://schemas.openxmlformats.org/officeDocument/2006/relationships/image" Target="../media/image123.wmf"/><Relationship Id="rId9" Type="http://schemas.openxmlformats.org/officeDocument/2006/relationships/image" Target="../media/image128.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 Id="rId9" Type="http://schemas.openxmlformats.org/officeDocument/2006/relationships/image" Target="../media/image14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1.emf"/><Relationship Id="rId1" Type="http://schemas.openxmlformats.org/officeDocument/2006/relationships/image" Target="../media/image18.emf"/><Relationship Id="rId4" Type="http://schemas.openxmlformats.org/officeDocument/2006/relationships/image" Target="../media/image20.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9" Type="http://schemas.openxmlformats.org/officeDocument/2006/relationships/image" Target="../media/image15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108.wmf"/><Relationship Id="rId1" Type="http://schemas.openxmlformats.org/officeDocument/2006/relationships/image" Target="../media/image84.wmf"/><Relationship Id="rId4" Type="http://schemas.openxmlformats.org/officeDocument/2006/relationships/image" Target="../media/image10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emf"/><Relationship Id="rId2" Type="http://schemas.openxmlformats.org/officeDocument/2006/relationships/image" Target="../media/image22.wmf"/><Relationship Id="rId1" Type="http://schemas.openxmlformats.org/officeDocument/2006/relationships/image" Target="../media/image21.e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e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D4759-B413-4954-AEE2-FB47589EF08C}" type="datetimeFigureOut">
              <a:rPr lang="zh-CN" altLang="en-US" smtClean="0"/>
              <a:pPr/>
              <a:t>2016-09-13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906689-27B2-4F47-BDB9-E82D16424FC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24E3882-0C51-45EA-9F70-91F4E518D4B8}"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715AD7-4709-4EB4-B5D1-47794899FB5C}" type="slidenum">
              <a:rPr lang="zh-CN" altLang="en-US" smtClean="0"/>
              <a:pPr/>
              <a:t>42</a:t>
            </a:fld>
            <a:endParaRPr lang="zh-CN" altLang="en-US"/>
          </a:p>
        </p:txBody>
      </p:sp>
    </p:spTree>
    <p:extLst>
      <p:ext uri="{BB962C8B-B14F-4D97-AF65-F5344CB8AC3E}">
        <p14:creationId xmlns:p14="http://schemas.microsoft.com/office/powerpoint/2010/main" xmlns="" val="354487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715AD7-4709-4EB4-B5D1-47794899FB5C}" type="slidenum">
              <a:rPr lang="zh-CN" altLang="en-US" smtClean="0"/>
              <a:pPr/>
              <a:t>61</a:t>
            </a:fld>
            <a:endParaRPr lang="zh-CN" altLang="en-US"/>
          </a:p>
        </p:txBody>
      </p:sp>
    </p:spTree>
    <p:extLst>
      <p:ext uri="{BB962C8B-B14F-4D97-AF65-F5344CB8AC3E}">
        <p14:creationId xmlns:p14="http://schemas.microsoft.com/office/powerpoint/2010/main" xmlns="" val="9189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zh-CN" altLang="en-US" smtClean="0"/>
              <a:t>李国林   电子电路与系统基础</a:t>
            </a:r>
            <a:endParaRPr lang="zh-CN" altLang="en-US"/>
          </a:p>
        </p:txBody>
      </p:sp>
      <p:sp>
        <p:nvSpPr>
          <p:cNvPr id="6" name="页脚占位符 5"/>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zh-CN" altLang="en-US" smtClean="0"/>
              <a:t>李国林   电子电路与系统基础</a:t>
            </a:r>
            <a:endParaRPr lang="zh-CN" altLang="en-US"/>
          </a:p>
        </p:txBody>
      </p:sp>
      <p:sp>
        <p:nvSpPr>
          <p:cNvPr id="8" name="页脚占位符 7"/>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zh-CN" altLang="en-US" smtClean="0"/>
              <a:t>李国林   电子电路与系统基础</a:t>
            </a:r>
            <a:endParaRPr lang="zh-CN" altLang="en-US"/>
          </a:p>
        </p:txBody>
      </p:sp>
      <p:sp>
        <p:nvSpPr>
          <p:cNvPr id="4" name="页脚占位符 3"/>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smtClean="0"/>
              <a:t>李国林   电子电路与系统基础</a:t>
            </a:r>
            <a:endParaRPr lang="zh-CN" altLang="en-US"/>
          </a:p>
        </p:txBody>
      </p:sp>
      <p:sp>
        <p:nvSpPr>
          <p:cNvPr id="3" name="页脚占位符 2"/>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zh-CN" altLang="en-US" smtClean="0"/>
              <a:t>李国林   电子电路与系统基础</a:t>
            </a:r>
            <a:endParaRPr lang="zh-CN" altLang="en-US"/>
          </a:p>
        </p:txBody>
      </p:sp>
      <p:sp>
        <p:nvSpPr>
          <p:cNvPr id="6" name="页脚占位符 5"/>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zh-CN" altLang="en-US" smtClean="0"/>
              <a:t>李国林   电子电路与系统基础</a:t>
            </a:r>
            <a:endParaRPr lang="zh-CN" altLang="en-US"/>
          </a:p>
        </p:txBody>
      </p:sp>
      <p:sp>
        <p:nvSpPr>
          <p:cNvPr id="6" name="页脚占位符 5"/>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zh-CN" altLang="en-US" smtClean="0"/>
              <a:t>李国林   电子电路与系统基础</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 Id="rId9"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oleObject" Target="../embeddings/oleObject55.bin"/><Relationship Id="rId3" Type="http://schemas.openxmlformats.org/officeDocument/2006/relationships/oleObject" Target="../embeddings/oleObject45.bin"/><Relationship Id="rId7" Type="http://schemas.openxmlformats.org/officeDocument/2006/relationships/oleObject" Target="../embeddings/oleObject49.bin"/><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8.bin"/><Relationship Id="rId11" Type="http://schemas.openxmlformats.org/officeDocument/2006/relationships/oleObject" Target="../embeddings/oleObject53.bin"/><Relationship Id="rId5" Type="http://schemas.openxmlformats.org/officeDocument/2006/relationships/oleObject" Target="../embeddings/oleObject47.bin"/><Relationship Id="rId10" Type="http://schemas.openxmlformats.org/officeDocument/2006/relationships/oleObject" Target="../embeddings/oleObject52.bin"/><Relationship Id="rId4" Type="http://schemas.openxmlformats.org/officeDocument/2006/relationships/oleObject" Target="../embeddings/oleObject46.bin"/><Relationship Id="rId9" Type="http://schemas.openxmlformats.org/officeDocument/2006/relationships/oleObject" Target="../embeddings/oleObject51.bin"/><Relationship Id="rId14" Type="http://schemas.openxmlformats.org/officeDocument/2006/relationships/oleObject" Target="../embeddings/oleObject5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6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6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7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7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oleObject" Target="../embeddings/oleObject79.bin"/><Relationship Id="rId9" Type="http://schemas.openxmlformats.org/officeDocument/2006/relationships/oleObject" Target="../embeddings/oleObject84.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5.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10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13.bin"/><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17.bin"/><Relationship Id="rId5" Type="http://schemas.openxmlformats.org/officeDocument/2006/relationships/oleObject" Target="../embeddings/oleObject116.bin"/><Relationship Id="rId4" Type="http://schemas.openxmlformats.org/officeDocument/2006/relationships/oleObject" Target="../embeddings/oleObject115.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oleObject" Target="../embeddings/oleObject120.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23.bin"/><Relationship Id="rId5" Type="http://schemas.openxmlformats.org/officeDocument/2006/relationships/oleObject" Target="../embeddings/oleObject122.bin"/><Relationship Id="rId4" Type="http://schemas.openxmlformats.org/officeDocument/2006/relationships/oleObject" Target="../embeddings/oleObject1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oleObject" Target="../embeddings/oleObject127.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133.bin"/><Relationship Id="rId4" Type="http://schemas.openxmlformats.org/officeDocument/2006/relationships/oleObject" Target="../embeddings/oleObject13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13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138.bin"/><Relationship Id="rId4" Type="http://schemas.openxmlformats.org/officeDocument/2006/relationships/oleObject" Target="../embeddings/oleObject13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oleObject" Target="../embeddings/oleObject149.bin"/><Relationship Id="rId18" Type="http://schemas.openxmlformats.org/officeDocument/2006/relationships/oleObject" Target="../embeddings/oleObject154.bin"/><Relationship Id="rId26" Type="http://schemas.openxmlformats.org/officeDocument/2006/relationships/oleObject" Target="../embeddings/oleObject162.bin"/><Relationship Id="rId3" Type="http://schemas.openxmlformats.org/officeDocument/2006/relationships/oleObject" Target="../embeddings/oleObject139.bin"/><Relationship Id="rId21" Type="http://schemas.openxmlformats.org/officeDocument/2006/relationships/oleObject" Target="../embeddings/oleObject157.bin"/><Relationship Id="rId7" Type="http://schemas.openxmlformats.org/officeDocument/2006/relationships/oleObject" Target="../embeddings/oleObject143.bin"/><Relationship Id="rId12" Type="http://schemas.openxmlformats.org/officeDocument/2006/relationships/oleObject" Target="../embeddings/oleObject148.bin"/><Relationship Id="rId17" Type="http://schemas.openxmlformats.org/officeDocument/2006/relationships/oleObject" Target="../embeddings/oleObject153.bin"/><Relationship Id="rId25" Type="http://schemas.openxmlformats.org/officeDocument/2006/relationships/oleObject" Target="../embeddings/oleObject161.bin"/><Relationship Id="rId2" Type="http://schemas.openxmlformats.org/officeDocument/2006/relationships/slideLayout" Target="../slideLayouts/slideLayout2.xml"/><Relationship Id="rId16" Type="http://schemas.openxmlformats.org/officeDocument/2006/relationships/oleObject" Target="../embeddings/oleObject152.bin"/><Relationship Id="rId20" Type="http://schemas.openxmlformats.org/officeDocument/2006/relationships/oleObject" Target="../embeddings/oleObject156.bin"/><Relationship Id="rId1" Type="http://schemas.openxmlformats.org/officeDocument/2006/relationships/vmlDrawing" Target="../drawings/vmlDrawing37.vml"/><Relationship Id="rId6" Type="http://schemas.openxmlformats.org/officeDocument/2006/relationships/oleObject" Target="../embeddings/oleObject142.bin"/><Relationship Id="rId11" Type="http://schemas.openxmlformats.org/officeDocument/2006/relationships/oleObject" Target="../embeddings/oleObject147.bin"/><Relationship Id="rId24" Type="http://schemas.openxmlformats.org/officeDocument/2006/relationships/oleObject" Target="../embeddings/oleObject160.bin"/><Relationship Id="rId5" Type="http://schemas.openxmlformats.org/officeDocument/2006/relationships/oleObject" Target="../embeddings/oleObject141.bin"/><Relationship Id="rId15" Type="http://schemas.openxmlformats.org/officeDocument/2006/relationships/oleObject" Target="../embeddings/oleObject151.bin"/><Relationship Id="rId23" Type="http://schemas.openxmlformats.org/officeDocument/2006/relationships/oleObject" Target="../embeddings/oleObject159.bin"/><Relationship Id="rId10" Type="http://schemas.openxmlformats.org/officeDocument/2006/relationships/oleObject" Target="../embeddings/oleObject146.bin"/><Relationship Id="rId19" Type="http://schemas.openxmlformats.org/officeDocument/2006/relationships/oleObject" Target="../embeddings/oleObject155.bin"/><Relationship Id="rId4" Type="http://schemas.openxmlformats.org/officeDocument/2006/relationships/oleObject" Target="../embeddings/oleObject140.bin"/><Relationship Id="rId9" Type="http://schemas.openxmlformats.org/officeDocument/2006/relationships/oleObject" Target="../embeddings/oleObject145.bin"/><Relationship Id="rId14" Type="http://schemas.openxmlformats.org/officeDocument/2006/relationships/oleObject" Target="../embeddings/oleObject150.bin"/><Relationship Id="rId22" Type="http://schemas.openxmlformats.org/officeDocument/2006/relationships/oleObject" Target="../embeddings/oleObject15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66.bin"/><Relationship Id="rId11" Type="http://schemas.openxmlformats.org/officeDocument/2006/relationships/oleObject" Target="../embeddings/oleObject171.bin"/><Relationship Id="rId5" Type="http://schemas.openxmlformats.org/officeDocument/2006/relationships/oleObject" Target="../embeddings/oleObject165.bin"/><Relationship Id="rId10" Type="http://schemas.openxmlformats.org/officeDocument/2006/relationships/oleObject" Target="../embeddings/oleObject170.bin"/><Relationship Id="rId4" Type="http://schemas.openxmlformats.org/officeDocument/2006/relationships/oleObject" Target="../embeddings/oleObject164.bin"/><Relationship Id="rId9" Type="http://schemas.openxmlformats.org/officeDocument/2006/relationships/oleObject" Target="../embeddings/oleObject169.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78.bin"/><Relationship Id="rId5" Type="http://schemas.openxmlformats.org/officeDocument/2006/relationships/oleObject" Target="../embeddings/oleObject177.bin"/><Relationship Id="rId10" Type="http://schemas.openxmlformats.org/officeDocument/2006/relationships/oleObject" Target="../embeddings/oleObject182.bin"/><Relationship Id="rId4" Type="http://schemas.openxmlformats.org/officeDocument/2006/relationships/oleObject" Target="../embeddings/oleObject176.bin"/><Relationship Id="rId9" Type="http://schemas.openxmlformats.org/officeDocument/2006/relationships/oleObject" Target="../embeddings/oleObject181.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88.bin"/><Relationship Id="rId13" Type="http://schemas.openxmlformats.org/officeDocument/2006/relationships/oleObject" Target="../embeddings/oleObject193.bin"/><Relationship Id="rId3" Type="http://schemas.openxmlformats.org/officeDocument/2006/relationships/oleObject" Target="../embeddings/oleObject183.bin"/><Relationship Id="rId7" Type="http://schemas.openxmlformats.org/officeDocument/2006/relationships/oleObject" Target="../embeddings/oleObject187.bin"/><Relationship Id="rId12"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86.bin"/><Relationship Id="rId11" Type="http://schemas.openxmlformats.org/officeDocument/2006/relationships/oleObject" Target="../embeddings/oleObject191.bin"/><Relationship Id="rId5" Type="http://schemas.openxmlformats.org/officeDocument/2006/relationships/oleObject" Target="../embeddings/oleObject185.bin"/><Relationship Id="rId10" Type="http://schemas.openxmlformats.org/officeDocument/2006/relationships/oleObject" Target="../embeddings/oleObject190.bin"/><Relationship Id="rId4" Type="http://schemas.openxmlformats.org/officeDocument/2006/relationships/oleObject" Target="../embeddings/oleObject184.bin"/><Relationship Id="rId9" Type="http://schemas.openxmlformats.org/officeDocument/2006/relationships/oleObject" Target="../embeddings/oleObject189.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97.bin"/><Relationship Id="rId5" Type="http://schemas.openxmlformats.org/officeDocument/2006/relationships/oleObject" Target="../embeddings/oleObject196.bin"/><Relationship Id="rId4" Type="http://schemas.openxmlformats.org/officeDocument/2006/relationships/oleObject" Target="../embeddings/oleObject19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电子电路与系统基础</a:t>
            </a:r>
            <a:r>
              <a:rPr lang="en-US" altLang="zh-CN" b="1" dirty="0" smtClean="0"/>
              <a:t>II</a:t>
            </a:r>
            <a:endParaRPr lang="zh-CN" altLang="en-US" b="1" dirty="0"/>
          </a:p>
        </p:txBody>
      </p:sp>
      <p:sp>
        <p:nvSpPr>
          <p:cNvPr id="3" name="副标题 2"/>
          <p:cNvSpPr>
            <a:spLocks noGrp="1"/>
          </p:cNvSpPr>
          <p:nvPr>
            <p:ph type="subTitle" idx="1"/>
          </p:nvPr>
        </p:nvSpPr>
        <p:spPr>
          <a:xfrm>
            <a:off x="1371600" y="3886200"/>
            <a:ext cx="6400800" cy="2186006"/>
          </a:xfrm>
        </p:spPr>
        <p:txBody>
          <a:bodyPr>
            <a:normAutofit fontScale="92500" lnSpcReduction="20000"/>
          </a:bodyPr>
          <a:lstStyle/>
          <a:p>
            <a:r>
              <a:rPr lang="zh-CN" altLang="en-US" b="1" dirty="0" smtClean="0">
                <a:solidFill>
                  <a:schemeClr val="tx1"/>
                </a:solidFill>
              </a:rPr>
              <a:t>习题课第一讲     上学期期末考题讲解</a:t>
            </a:r>
            <a:r>
              <a:rPr lang="en-US" altLang="zh-CN" dirty="0" smtClean="0">
                <a:solidFill>
                  <a:schemeClr val="tx1"/>
                </a:solidFill>
              </a:rPr>
              <a:t/>
            </a:r>
            <a:br>
              <a:rPr lang="en-US" altLang="zh-CN" dirty="0" smtClean="0">
                <a:solidFill>
                  <a:schemeClr val="tx1"/>
                </a:solidFill>
              </a:rPr>
            </a:br>
            <a:endParaRPr lang="en-US" altLang="zh-CN" dirty="0" smtClean="0">
              <a:solidFill>
                <a:schemeClr val="tx1"/>
              </a:solidFill>
            </a:endParaRPr>
          </a:p>
          <a:p>
            <a:endParaRPr lang="en-US" altLang="zh-CN" dirty="0" smtClean="0">
              <a:solidFill>
                <a:schemeClr val="tx1"/>
              </a:solidFill>
            </a:endParaRPr>
          </a:p>
          <a:p>
            <a:r>
              <a:rPr lang="zh-CN" altLang="en-US" sz="2800" b="1" dirty="0" smtClean="0">
                <a:solidFill>
                  <a:schemeClr val="tx1"/>
                </a:solidFill>
              </a:rPr>
              <a:t>李国林</a:t>
            </a:r>
            <a:endParaRPr lang="en-US" altLang="zh-CN" sz="2800" b="1" dirty="0" smtClean="0">
              <a:solidFill>
                <a:schemeClr val="tx1"/>
              </a:solidFill>
            </a:endParaRPr>
          </a:p>
          <a:p>
            <a:r>
              <a:rPr lang="zh-CN" altLang="en-US" sz="2800" b="1" dirty="0" smtClean="0">
                <a:solidFill>
                  <a:schemeClr val="tx1"/>
                </a:solidFill>
              </a:rPr>
              <a:t>清华大学电子工程系</a:t>
            </a:r>
            <a:endParaRPr lang="zh-CN" altLang="en-US" sz="28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牛顿拉夫逊迭代法求非线性方程</a:t>
            </a:r>
            <a:endParaRPr lang="zh-CN" altLang="en-US" b="1" dirty="0"/>
          </a:p>
        </p:txBody>
      </p:sp>
      <p:sp>
        <p:nvSpPr>
          <p:cNvPr id="3" name="内容占位符 2"/>
          <p:cNvSpPr>
            <a:spLocks noGrp="1"/>
          </p:cNvSpPr>
          <p:nvPr>
            <p:ph idx="1"/>
          </p:nvPr>
        </p:nvSpPr>
        <p:spPr>
          <a:xfrm>
            <a:off x="457200" y="1268760"/>
            <a:ext cx="8435280" cy="3600399"/>
          </a:xfrm>
        </p:spPr>
        <p:txBody>
          <a:bodyPr>
            <a:normAutofit/>
          </a:bodyPr>
          <a:lstStyle/>
          <a:p>
            <a:r>
              <a:rPr lang="zh-CN" altLang="zh-CN" b="1" dirty="0" smtClean="0"/>
              <a:t>非线性电阻</a:t>
            </a:r>
            <a:r>
              <a:rPr lang="en-US" altLang="zh-CN" b="1" dirty="0" smtClean="0"/>
              <a:t>R</a:t>
            </a:r>
            <a:r>
              <a:rPr lang="en-US" altLang="zh-CN" b="1" baseline="-25000" dirty="0" smtClean="0"/>
              <a:t>N</a:t>
            </a:r>
            <a:r>
              <a:rPr lang="zh-CN" altLang="zh-CN" b="1" dirty="0" smtClean="0"/>
              <a:t>端口伏安特性方程</a:t>
            </a:r>
            <a:r>
              <a:rPr lang="zh-CN" altLang="en-US" b="1" dirty="0" smtClean="0"/>
              <a:t>已知</a:t>
            </a:r>
            <a:r>
              <a:rPr lang="en-US" altLang="zh-CN" b="1" dirty="0" smtClean="0"/>
              <a:t> </a:t>
            </a:r>
            <a:r>
              <a:rPr lang="zh-CN" altLang="zh-CN" b="1" dirty="0" smtClean="0"/>
              <a:t>，如图</a:t>
            </a:r>
            <a:r>
              <a:rPr lang="en-US" altLang="zh-CN" b="1" dirty="0" smtClean="0"/>
              <a:t>1</a:t>
            </a:r>
            <a:r>
              <a:rPr lang="zh-CN" altLang="zh-CN" b="1" dirty="0" smtClean="0"/>
              <a:t>所示，以</a:t>
            </a:r>
            <a:r>
              <a:rPr lang="en-US" altLang="zh-CN" b="1" dirty="0" err="1" smtClean="0"/>
              <a:t>v</a:t>
            </a:r>
            <a:r>
              <a:rPr lang="en-US" altLang="zh-CN" b="1" baseline="-25000" dirty="0" err="1" smtClean="0"/>
              <a:t>L</a:t>
            </a:r>
            <a:r>
              <a:rPr lang="zh-CN" altLang="zh-CN" b="1" dirty="0" smtClean="0"/>
              <a:t>为未知量的电路方程为</a:t>
            </a:r>
            <a:r>
              <a:rPr lang="en-US" altLang="zh-CN" b="1" dirty="0" smtClean="0"/>
              <a:t> </a:t>
            </a:r>
            <a:r>
              <a:rPr lang="zh-CN" altLang="zh-CN" b="1" dirty="0" smtClean="0"/>
              <a:t>（</a:t>
            </a:r>
            <a:r>
              <a:rPr lang="en-US" altLang="zh-CN" b="1" dirty="0" smtClean="0"/>
              <a:t>                                    </a:t>
            </a:r>
            <a:r>
              <a:rPr lang="zh-CN" altLang="zh-CN" b="1" dirty="0" smtClean="0"/>
              <a:t>）</a:t>
            </a:r>
            <a:r>
              <a:rPr lang="en-US" altLang="zh-CN" b="1" dirty="0" smtClean="0"/>
              <a:t>=0</a:t>
            </a:r>
            <a:r>
              <a:rPr lang="zh-CN" altLang="zh-CN" b="1" dirty="0" smtClean="0"/>
              <a:t>，假设</a:t>
            </a:r>
            <a:r>
              <a:rPr lang="zh-CN" altLang="en-US" b="1" dirty="0" smtClean="0"/>
              <a:t>电路参量已知，</a:t>
            </a:r>
            <a:r>
              <a:rPr lang="zh-CN" altLang="zh-CN" b="1" dirty="0" smtClean="0"/>
              <a:t>采用牛顿拉夫逊迭代法，假设其初始值取值为</a:t>
            </a:r>
            <a:r>
              <a:rPr lang="en-US" altLang="zh-CN" b="1" dirty="0" smtClean="0"/>
              <a:t>                             </a:t>
            </a:r>
            <a:r>
              <a:rPr lang="zh-CN" altLang="zh-CN" b="1" dirty="0" smtClean="0"/>
              <a:t>，一次迭代解为</a:t>
            </a:r>
            <a:r>
              <a:rPr lang="en-US" altLang="zh-CN" b="1" dirty="0" smtClean="0"/>
              <a:t> </a:t>
            </a:r>
            <a:r>
              <a:rPr lang="zh-CN" altLang="zh-CN" b="1" dirty="0" smtClean="0"/>
              <a:t>（</a:t>
            </a:r>
            <a:r>
              <a:rPr lang="en-US" altLang="zh-CN" b="1" dirty="0" smtClean="0"/>
              <a:t>                                  </a:t>
            </a:r>
            <a:r>
              <a:rPr lang="zh-CN" altLang="zh-CN" b="1" dirty="0" smtClean="0"/>
              <a:t>）（数学表达式）</a:t>
            </a:r>
            <a:r>
              <a:rPr lang="en-US" altLang="zh-CN" b="1" dirty="0" smtClean="0"/>
              <a:t>=</a:t>
            </a:r>
            <a:r>
              <a:rPr lang="zh-CN" altLang="zh-CN" b="1" dirty="0" smtClean="0"/>
              <a:t>（</a:t>
            </a:r>
            <a:r>
              <a:rPr lang="en-US" altLang="zh-CN" b="1" dirty="0" smtClean="0"/>
              <a:t>              </a:t>
            </a:r>
            <a:r>
              <a:rPr lang="zh-CN" altLang="zh-CN" b="1" dirty="0" smtClean="0"/>
              <a:t>）</a:t>
            </a:r>
            <a:r>
              <a:rPr lang="en-US" altLang="zh-CN" b="1" dirty="0" smtClean="0"/>
              <a:t>V</a:t>
            </a:r>
            <a:r>
              <a:rPr lang="zh-CN" altLang="zh-CN" b="1" dirty="0" smtClean="0"/>
              <a:t>（具体数值解）。</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a:p>
        </p:txBody>
      </p:sp>
      <p:graphicFrame>
        <p:nvGraphicFramePr>
          <p:cNvPr id="400385" name="Object 1"/>
          <p:cNvGraphicFramePr>
            <a:graphicFrameLocks noChangeAspect="1"/>
          </p:cNvGraphicFramePr>
          <p:nvPr/>
        </p:nvGraphicFramePr>
        <p:xfrm>
          <a:off x="755576" y="4869160"/>
          <a:ext cx="2714625" cy="1343025"/>
        </p:xfrm>
        <a:graphic>
          <a:graphicData uri="http://schemas.openxmlformats.org/presentationml/2006/ole">
            <p:oleObj spid="_x0000_s400385" name="Picture" r:id="rId3" imgW="4323455" imgH="2088085" progId="Word.Picture.8">
              <p:embed/>
            </p:oleObj>
          </a:graphicData>
        </a:graphic>
      </p:graphicFrame>
      <p:sp>
        <p:nvSpPr>
          <p:cNvPr id="400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87" name="Object 3"/>
          <p:cNvGraphicFramePr>
            <a:graphicFrameLocks noChangeAspect="1"/>
          </p:cNvGraphicFramePr>
          <p:nvPr/>
        </p:nvGraphicFramePr>
        <p:xfrm>
          <a:off x="4067944" y="4869160"/>
          <a:ext cx="4222020" cy="936104"/>
        </p:xfrm>
        <a:graphic>
          <a:graphicData uri="http://schemas.openxmlformats.org/presentationml/2006/ole">
            <p:oleObj spid="_x0000_s400387" name="公式" r:id="rId4" imgW="2108200" imgH="469900" progId="Equation.3">
              <p:embed/>
            </p:oleObj>
          </a:graphicData>
        </a:graphic>
      </p:graphicFrame>
      <p:sp>
        <p:nvSpPr>
          <p:cNvPr id="400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89" name="Object 5"/>
          <p:cNvGraphicFramePr>
            <a:graphicFrameLocks noChangeAspect="1"/>
          </p:cNvGraphicFramePr>
          <p:nvPr/>
        </p:nvGraphicFramePr>
        <p:xfrm>
          <a:off x="7236296" y="1844824"/>
          <a:ext cx="846094" cy="360040"/>
        </p:xfrm>
        <a:graphic>
          <a:graphicData uri="http://schemas.openxmlformats.org/presentationml/2006/ole">
            <p:oleObj spid="_x0000_s400389" name="公式" r:id="rId5" imgW="444307" imgH="190417" progId="Equation.3">
              <p:embed/>
            </p:oleObj>
          </a:graphicData>
        </a:graphic>
      </p:graphicFrame>
      <p:sp>
        <p:nvSpPr>
          <p:cNvPr id="4003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91" name="Object 7"/>
          <p:cNvGraphicFramePr>
            <a:graphicFrameLocks noChangeAspect="1"/>
          </p:cNvGraphicFramePr>
          <p:nvPr/>
        </p:nvGraphicFramePr>
        <p:xfrm>
          <a:off x="4067944" y="5949280"/>
          <a:ext cx="1530170" cy="360040"/>
        </p:xfrm>
        <a:graphic>
          <a:graphicData uri="http://schemas.openxmlformats.org/presentationml/2006/ole">
            <p:oleObj spid="_x0000_s400391" name="公式" r:id="rId6" imgW="812447" imgH="190417" progId="Equation.3">
              <p:embed/>
            </p:oleObj>
          </a:graphicData>
        </a:graphic>
      </p:graphicFrame>
      <p:sp>
        <p:nvSpPr>
          <p:cNvPr id="4003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93" name="Object 9"/>
          <p:cNvGraphicFramePr>
            <a:graphicFrameLocks noChangeAspect="1"/>
          </p:cNvGraphicFramePr>
          <p:nvPr/>
        </p:nvGraphicFramePr>
        <p:xfrm>
          <a:off x="6804248" y="5904656"/>
          <a:ext cx="1112826" cy="404664"/>
        </p:xfrm>
        <a:graphic>
          <a:graphicData uri="http://schemas.openxmlformats.org/presentationml/2006/ole">
            <p:oleObj spid="_x0000_s400393" name="公式" r:id="rId7" imgW="520474" imgH="190417" progId="Equation.3">
              <p:embed/>
            </p:oleObj>
          </a:graphicData>
        </a:graphic>
      </p:graphicFrame>
      <p:sp>
        <p:nvSpPr>
          <p:cNvPr id="4003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95" name="Object 11"/>
          <p:cNvGraphicFramePr>
            <a:graphicFrameLocks noChangeAspect="1"/>
          </p:cNvGraphicFramePr>
          <p:nvPr/>
        </p:nvGraphicFramePr>
        <p:xfrm>
          <a:off x="2267744" y="3356992"/>
          <a:ext cx="1882746" cy="576064"/>
        </p:xfrm>
        <a:graphic>
          <a:graphicData uri="http://schemas.openxmlformats.org/presentationml/2006/ole">
            <p:oleObj spid="_x0000_s400395" name="公式" r:id="rId8" imgW="1295400" imgH="381000" progId="Equation.3">
              <p:embed/>
            </p:oleObj>
          </a:graphicData>
        </a:graphic>
      </p:graphicFrame>
      <p:sp>
        <p:nvSpPr>
          <p:cNvPr id="40039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0397" name="Object 13"/>
          <p:cNvGraphicFramePr>
            <a:graphicFrameLocks noChangeAspect="1"/>
          </p:cNvGraphicFramePr>
          <p:nvPr/>
        </p:nvGraphicFramePr>
        <p:xfrm>
          <a:off x="1259632" y="2204864"/>
          <a:ext cx="3342258" cy="692696"/>
        </p:xfrm>
        <a:graphic>
          <a:graphicData uri="http://schemas.openxmlformats.org/presentationml/2006/ole">
            <p:oleObj spid="_x0000_s400397" name="公式" r:id="rId9" imgW="1828800" imgH="381000" progId="Equation.3">
              <p:embed/>
            </p:oleObj>
          </a:graphicData>
        </a:graphic>
      </p:graphicFrame>
      <p:graphicFrame>
        <p:nvGraphicFramePr>
          <p:cNvPr id="400399" name="Object 15"/>
          <p:cNvGraphicFramePr>
            <a:graphicFrameLocks noChangeAspect="1"/>
          </p:cNvGraphicFramePr>
          <p:nvPr/>
        </p:nvGraphicFramePr>
        <p:xfrm>
          <a:off x="1403648" y="3717032"/>
          <a:ext cx="1008112" cy="596348"/>
        </p:xfrm>
        <a:graphic>
          <a:graphicData uri="http://schemas.openxmlformats.org/presentationml/2006/ole">
            <p:oleObj spid="_x0000_s400399" name="公式" r:id="rId10" imgW="685800" imgH="393700" progId="Equation.3">
              <p:embed/>
            </p:oleObj>
          </a:graphicData>
        </a:graphic>
      </p:graphicFrame>
      <p:sp>
        <p:nvSpPr>
          <p:cNvPr id="23" name="矩形 22"/>
          <p:cNvSpPr/>
          <p:nvPr/>
        </p:nvSpPr>
        <p:spPr>
          <a:xfrm>
            <a:off x="1475656" y="4365104"/>
            <a:ext cx="947695" cy="369332"/>
          </a:xfrm>
          <a:prstGeom prst="rect">
            <a:avLst/>
          </a:prstGeom>
        </p:spPr>
        <p:txBody>
          <a:bodyPr wrap="none">
            <a:spAutoFit/>
          </a:bodyPr>
          <a:lstStyle/>
          <a:p>
            <a:r>
              <a:rPr lang="en-US" altLang="zh-CN" b="1" dirty="0" smtClean="0">
                <a:solidFill>
                  <a:srgbClr val="FF0000"/>
                </a:solidFill>
              </a:rPr>
              <a:t>12.0235</a:t>
            </a:r>
            <a:endParaRPr lang="zh-CN" altLang="en-US" dirty="0">
              <a:solidFill>
                <a:srgbClr val="FF0000"/>
              </a:solidFill>
            </a:endParaRPr>
          </a:p>
        </p:txBody>
      </p:sp>
      <p:sp>
        <p:nvSpPr>
          <p:cNvPr id="22" name="TextBox 21"/>
          <p:cNvSpPr txBox="1"/>
          <p:nvPr/>
        </p:nvSpPr>
        <p:spPr>
          <a:xfrm>
            <a:off x="0" y="2348880"/>
            <a:ext cx="532518" cy="369332"/>
          </a:xfrm>
          <a:prstGeom prst="rect">
            <a:avLst/>
          </a:prstGeom>
          <a:noFill/>
        </p:spPr>
        <p:txBody>
          <a:bodyPr wrap="none" rtlCol="0">
            <a:spAutoFit/>
          </a:bodyPr>
          <a:lstStyle/>
          <a:p>
            <a:r>
              <a:rPr lang="en-US" altLang="zh-CN" b="1" dirty="0" smtClean="0">
                <a:solidFill>
                  <a:srgbClr val="FF0000"/>
                </a:solidFill>
              </a:rPr>
              <a:t>3</a:t>
            </a:r>
            <a:r>
              <a:rPr lang="zh-CN" altLang="en-US" b="1" dirty="0" smtClean="0">
                <a:solidFill>
                  <a:srgbClr val="FF0000"/>
                </a:solidFill>
              </a:rPr>
              <a:t>分</a:t>
            </a:r>
            <a:endParaRPr lang="zh-CN" altLang="en-US" b="1" dirty="0">
              <a:solidFill>
                <a:srgbClr val="FF0000"/>
              </a:solidFill>
            </a:endParaRPr>
          </a:p>
        </p:txBody>
      </p:sp>
      <p:sp>
        <p:nvSpPr>
          <p:cNvPr id="24" name="TextBox 23"/>
          <p:cNvSpPr txBox="1"/>
          <p:nvPr/>
        </p:nvSpPr>
        <p:spPr>
          <a:xfrm>
            <a:off x="35496" y="3861048"/>
            <a:ext cx="532518" cy="369332"/>
          </a:xfrm>
          <a:prstGeom prst="rect">
            <a:avLst/>
          </a:prstGeom>
          <a:noFill/>
        </p:spPr>
        <p:txBody>
          <a:bodyPr wrap="none" rtlCol="0">
            <a:spAutoFit/>
          </a:bodyPr>
          <a:lstStyle/>
          <a:p>
            <a:r>
              <a:rPr lang="en-US" altLang="zh-CN" b="1" dirty="0" smtClean="0">
                <a:solidFill>
                  <a:srgbClr val="FF0000"/>
                </a:solidFill>
              </a:rPr>
              <a:t>2</a:t>
            </a:r>
            <a:r>
              <a:rPr lang="zh-CN" altLang="en-US" b="1" dirty="0" smtClean="0">
                <a:solidFill>
                  <a:srgbClr val="FF0000"/>
                </a:solidFill>
              </a:rPr>
              <a:t>分</a:t>
            </a:r>
            <a:endParaRPr lang="zh-CN" altLang="en-US" b="1" dirty="0">
              <a:solidFill>
                <a:srgbClr val="FF0000"/>
              </a:solidFill>
            </a:endParaRPr>
          </a:p>
        </p:txBody>
      </p:sp>
      <p:sp>
        <p:nvSpPr>
          <p:cNvPr id="25" name="TextBox 24"/>
          <p:cNvSpPr txBox="1"/>
          <p:nvPr/>
        </p:nvSpPr>
        <p:spPr>
          <a:xfrm>
            <a:off x="35496" y="4355812"/>
            <a:ext cx="532518" cy="369332"/>
          </a:xfrm>
          <a:prstGeom prst="rect">
            <a:avLst/>
          </a:prstGeom>
          <a:noFill/>
        </p:spPr>
        <p:txBody>
          <a:bodyPr wrap="none" rtlCol="0">
            <a:spAutoFit/>
          </a:bodyPr>
          <a:lstStyle/>
          <a:p>
            <a:r>
              <a:rPr lang="en-US" altLang="zh-CN" b="1" dirty="0" smtClean="0">
                <a:solidFill>
                  <a:srgbClr val="FF0000"/>
                </a:solidFill>
              </a:rPr>
              <a:t>1</a:t>
            </a:r>
            <a:r>
              <a:rPr lang="zh-CN" altLang="en-US" b="1" dirty="0" smtClean="0">
                <a:solidFill>
                  <a:srgbClr val="FF0000"/>
                </a:solidFill>
              </a:rPr>
              <a:t>分</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0397"/>
                                        </p:tgtEl>
                                        <p:attrNameLst>
                                          <p:attrName>style.visibility</p:attrName>
                                        </p:attrNameLst>
                                      </p:cBhvr>
                                      <p:to>
                                        <p:strVal val="visible"/>
                                      </p:to>
                                    </p:set>
                                    <p:animEffect transition="in" filter="blinds(horizontal)">
                                      <p:cBhvr>
                                        <p:cTn id="7" dur="500"/>
                                        <p:tgtEl>
                                          <p:spTgt spid="4003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0399"/>
                                        </p:tgtEl>
                                        <p:attrNameLst>
                                          <p:attrName>style.visibility</p:attrName>
                                        </p:attrNameLst>
                                      </p:cBhvr>
                                      <p:to>
                                        <p:strVal val="visible"/>
                                      </p:to>
                                    </p:set>
                                    <p:animEffect transition="in" filter="blinds(horizontal)">
                                      <p:cBhvr>
                                        <p:cTn id="12" dur="500"/>
                                        <p:tgtEl>
                                          <p:spTgt spid="4003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ox(in)">
                                      <p:cBhvr>
                                        <p:cTn id="21" dur="500"/>
                                        <p:tgtEl>
                                          <p:spTgt spid="22"/>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4"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ox(in)">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2"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二极管削波电路</a:t>
            </a:r>
            <a:endParaRPr lang="zh-CN" altLang="en-US" b="1" dirty="0"/>
          </a:p>
        </p:txBody>
      </p:sp>
      <p:sp>
        <p:nvSpPr>
          <p:cNvPr id="3" name="内容占位符 2"/>
          <p:cNvSpPr>
            <a:spLocks noGrp="1"/>
          </p:cNvSpPr>
          <p:nvPr>
            <p:ph idx="1"/>
          </p:nvPr>
        </p:nvSpPr>
        <p:spPr/>
        <p:txBody>
          <a:bodyPr/>
          <a:lstStyle/>
          <a:p>
            <a:r>
              <a:rPr lang="zh-CN" altLang="zh-CN" b="1" dirty="0" smtClean="0"/>
              <a:t>对于图</a:t>
            </a:r>
            <a:r>
              <a:rPr lang="en-US" altLang="zh-CN" b="1" dirty="0" smtClean="0"/>
              <a:t>2</a:t>
            </a:r>
            <a:r>
              <a:rPr lang="zh-CN" altLang="zh-CN" b="1" dirty="0" smtClean="0"/>
              <a:t>的二极管电路，请给出其输入输出转移特性方程</a:t>
            </a:r>
            <a:r>
              <a:rPr lang="en-US" altLang="zh-CN" b="1" dirty="0" smtClean="0"/>
              <a:t>                       </a:t>
            </a:r>
            <a:r>
              <a:rPr lang="zh-CN" altLang="zh-CN" b="1" dirty="0" smtClean="0"/>
              <a:t>（</a:t>
            </a:r>
            <a:r>
              <a:rPr lang="en-US" altLang="zh-CN" b="1" dirty="0" smtClean="0"/>
              <a:t>                                                                </a:t>
            </a:r>
            <a:endParaRPr lang="zh-CN" altLang="zh-CN" b="1" dirty="0" smtClean="0"/>
          </a:p>
          <a:p>
            <a:pPr>
              <a:buNone/>
            </a:pPr>
            <a:endParaRPr lang="en-US" altLang="zh-CN" b="1" dirty="0" smtClean="0"/>
          </a:p>
          <a:p>
            <a:pPr>
              <a:buNone/>
            </a:pPr>
            <a:endParaRPr lang="en-US" altLang="zh-CN" b="1" dirty="0" smtClean="0"/>
          </a:p>
          <a:p>
            <a:pPr>
              <a:buNone/>
            </a:pPr>
            <a:r>
              <a:rPr lang="en-US" altLang="zh-CN" b="1" dirty="0" smtClean="0"/>
              <a:t>      </a:t>
            </a:r>
            <a:r>
              <a:rPr lang="zh-CN" altLang="zh-CN" b="1" dirty="0" smtClean="0"/>
              <a:t>）。当输入信号</a:t>
            </a:r>
            <a:r>
              <a:rPr lang="en-US" altLang="zh-CN" b="1" dirty="0" smtClean="0"/>
              <a:t>                           </a:t>
            </a:r>
            <a:r>
              <a:rPr lang="zh-CN" altLang="zh-CN" b="1" dirty="0" smtClean="0"/>
              <a:t>，</a:t>
            </a:r>
            <a:r>
              <a:rPr lang="en-US" altLang="zh-CN" b="1" dirty="0" smtClean="0"/>
              <a:t>            </a:t>
            </a:r>
            <a:r>
              <a:rPr lang="zh-CN" altLang="zh-CN" b="1" dirty="0" smtClean="0"/>
              <a:t>，如图</a:t>
            </a:r>
            <a:r>
              <a:rPr lang="en-US" altLang="zh-CN" b="1" dirty="0" smtClean="0"/>
              <a:t>3</a:t>
            </a:r>
            <a:r>
              <a:rPr lang="zh-CN" altLang="zh-CN" b="1" dirty="0" smtClean="0"/>
              <a:t>虚线所示，请在该图上用实线画出输出信号</a:t>
            </a:r>
            <a:r>
              <a:rPr lang="en-US" altLang="zh-CN" b="1" dirty="0" smtClean="0"/>
              <a:t> </a:t>
            </a:r>
            <a:r>
              <a:rPr lang="zh-CN" altLang="zh-CN" b="1" dirty="0" smtClean="0"/>
              <a:t>的波形。</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graphicFrame>
        <p:nvGraphicFramePr>
          <p:cNvPr id="401409" name="Object 1"/>
          <p:cNvGraphicFramePr>
            <a:graphicFrameLocks noChangeAspect="1"/>
          </p:cNvGraphicFramePr>
          <p:nvPr/>
        </p:nvGraphicFramePr>
        <p:xfrm>
          <a:off x="6084169" y="0"/>
          <a:ext cx="3059832" cy="2125302"/>
        </p:xfrm>
        <a:graphic>
          <a:graphicData uri="http://schemas.openxmlformats.org/presentationml/2006/ole">
            <p:oleObj spid="_x0000_s401409" name="Picture" r:id="rId3" imgW="3065814" imgH="2088085" progId="Word.Picture.8">
              <p:embed/>
            </p:oleObj>
          </a:graphicData>
        </a:graphic>
      </p:graphicFrame>
      <p:sp>
        <p:nvSpPr>
          <p:cNvPr id="4014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1411" name="Object 3"/>
          <p:cNvGraphicFramePr>
            <a:graphicFrameLocks noChangeAspect="1"/>
          </p:cNvGraphicFramePr>
          <p:nvPr/>
        </p:nvGraphicFramePr>
        <p:xfrm>
          <a:off x="3563888" y="2204864"/>
          <a:ext cx="1749794" cy="432048"/>
        </p:xfrm>
        <a:graphic>
          <a:graphicData uri="http://schemas.openxmlformats.org/presentationml/2006/ole">
            <p:oleObj spid="_x0000_s401411" name="公式" r:id="rId4" imgW="774364" imgH="190417" progId="Equation.3">
              <p:embed/>
            </p:oleObj>
          </a:graphicData>
        </a:graphic>
      </p:graphicFrame>
      <p:sp>
        <p:nvSpPr>
          <p:cNvPr id="4014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1413" name="Object 5"/>
          <p:cNvGraphicFramePr>
            <a:graphicFrameLocks noChangeAspect="1"/>
          </p:cNvGraphicFramePr>
          <p:nvPr/>
        </p:nvGraphicFramePr>
        <p:xfrm>
          <a:off x="4067944" y="3933056"/>
          <a:ext cx="1782198" cy="360040"/>
        </p:xfrm>
        <a:graphic>
          <a:graphicData uri="http://schemas.openxmlformats.org/presentationml/2006/ole">
            <p:oleObj spid="_x0000_s401413" name="公式" r:id="rId5" imgW="939392" imgH="190417" progId="Equation.3">
              <p:embed/>
            </p:oleObj>
          </a:graphicData>
        </a:graphic>
      </p:graphicFrame>
      <p:sp>
        <p:nvSpPr>
          <p:cNvPr id="401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1415" name="Object 7"/>
          <p:cNvGraphicFramePr>
            <a:graphicFrameLocks noChangeAspect="1"/>
          </p:cNvGraphicFramePr>
          <p:nvPr/>
        </p:nvGraphicFramePr>
        <p:xfrm>
          <a:off x="6804248" y="4005064"/>
          <a:ext cx="936104" cy="360040"/>
        </p:xfrm>
        <a:graphic>
          <a:graphicData uri="http://schemas.openxmlformats.org/presentationml/2006/ole">
            <p:oleObj spid="_x0000_s401415" name="公式" r:id="rId6" imgW="495085" imgH="190417" progId="Equation.3">
              <p:embed/>
            </p:oleObj>
          </a:graphicData>
        </a:graphic>
      </p:graphicFrame>
      <p:graphicFrame>
        <p:nvGraphicFramePr>
          <p:cNvPr id="401417" name="Object 9"/>
          <p:cNvGraphicFramePr>
            <a:graphicFrameLocks noChangeAspect="1"/>
          </p:cNvGraphicFramePr>
          <p:nvPr/>
        </p:nvGraphicFramePr>
        <p:xfrm>
          <a:off x="1475656" y="5661248"/>
          <a:ext cx="4666118" cy="432048"/>
        </p:xfrm>
        <a:graphic>
          <a:graphicData uri="http://schemas.openxmlformats.org/presentationml/2006/ole">
            <p:oleObj spid="_x0000_s401417" name="公式" r:id="rId7" imgW="2057400" imgH="190500" progId="Equation.3">
              <p:embed/>
            </p:oleObj>
          </a:graphicData>
        </a:graphic>
      </p:graphicFrame>
      <p:graphicFrame>
        <p:nvGraphicFramePr>
          <p:cNvPr id="401419" name="Object 11"/>
          <p:cNvGraphicFramePr>
            <a:graphicFrameLocks noChangeAspect="1"/>
          </p:cNvGraphicFramePr>
          <p:nvPr/>
        </p:nvGraphicFramePr>
        <p:xfrm>
          <a:off x="6660232" y="5733256"/>
          <a:ext cx="1890210" cy="360040"/>
        </p:xfrm>
        <a:graphic>
          <a:graphicData uri="http://schemas.openxmlformats.org/presentationml/2006/ole">
            <p:oleObj spid="_x0000_s401419" name="公式" r:id="rId8" imgW="1002865" imgH="190417" progId="Equation.3">
              <p:embed/>
            </p:oleObj>
          </a:graphicData>
        </a:graphic>
      </p:graphicFrame>
      <p:sp>
        <p:nvSpPr>
          <p:cNvPr id="19" name="TextBox 18"/>
          <p:cNvSpPr txBox="1"/>
          <p:nvPr/>
        </p:nvSpPr>
        <p:spPr>
          <a:xfrm>
            <a:off x="251520" y="5723964"/>
            <a:ext cx="1313180" cy="369332"/>
          </a:xfrm>
          <a:prstGeom prst="rect">
            <a:avLst/>
          </a:prstGeom>
          <a:noFill/>
        </p:spPr>
        <p:txBody>
          <a:bodyPr wrap="none" rtlCol="0">
            <a:spAutoFit/>
          </a:bodyPr>
          <a:lstStyle/>
          <a:p>
            <a:r>
              <a:rPr lang="zh-CN" altLang="en-US" b="1" dirty="0" smtClean="0">
                <a:solidFill>
                  <a:srgbClr val="FF0000"/>
                </a:solidFill>
              </a:rPr>
              <a:t>假设</a:t>
            </a:r>
            <a:r>
              <a:rPr lang="en-US" altLang="zh-CN" b="1" dirty="0" smtClean="0">
                <a:solidFill>
                  <a:srgbClr val="FF0000"/>
                </a:solidFill>
              </a:rPr>
              <a:t>D</a:t>
            </a:r>
            <a:r>
              <a:rPr lang="zh-CN" altLang="en-US" b="1" dirty="0" smtClean="0">
                <a:solidFill>
                  <a:srgbClr val="FF0000"/>
                </a:solidFill>
              </a:rPr>
              <a:t>导通</a:t>
            </a:r>
            <a:r>
              <a:rPr lang="en-US" altLang="zh-CN" b="1" dirty="0" smtClean="0">
                <a:solidFill>
                  <a:srgbClr val="FF0000"/>
                </a:solidFill>
              </a:rPr>
              <a:t>:</a:t>
            </a:r>
            <a:endParaRPr lang="zh-CN" altLang="en-US" b="1" dirty="0">
              <a:solidFill>
                <a:srgbClr val="FF0000"/>
              </a:solidFill>
            </a:endParaRPr>
          </a:p>
        </p:txBody>
      </p:sp>
      <p:graphicFrame>
        <p:nvGraphicFramePr>
          <p:cNvPr id="401421" name="Object 13"/>
          <p:cNvGraphicFramePr>
            <a:graphicFrameLocks noChangeAspect="1"/>
          </p:cNvGraphicFramePr>
          <p:nvPr/>
        </p:nvGraphicFramePr>
        <p:xfrm>
          <a:off x="1259632" y="2780928"/>
          <a:ext cx="6529816" cy="1008112"/>
        </p:xfrm>
        <a:graphic>
          <a:graphicData uri="http://schemas.openxmlformats.org/presentationml/2006/ole">
            <p:oleObj spid="_x0000_s401421" name="公式" r:id="rId9" imgW="2717800" imgH="419100" progId="Equation.3">
              <p:embed/>
            </p:oleObj>
          </a:graphicData>
        </a:graphic>
      </p:graphicFrame>
      <p:sp>
        <p:nvSpPr>
          <p:cNvPr id="18" name="TextBox 17"/>
          <p:cNvSpPr txBox="1"/>
          <p:nvPr/>
        </p:nvSpPr>
        <p:spPr>
          <a:xfrm>
            <a:off x="151050" y="2996952"/>
            <a:ext cx="532518" cy="369332"/>
          </a:xfrm>
          <a:prstGeom prst="rect">
            <a:avLst/>
          </a:prstGeom>
          <a:noFill/>
        </p:spPr>
        <p:txBody>
          <a:bodyPr wrap="none" rtlCol="0">
            <a:spAutoFit/>
          </a:bodyPr>
          <a:lstStyle/>
          <a:p>
            <a:r>
              <a:rPr lang="en-US" altLang="zh-CN" b="1" dirty="0" smtClean="0">
                <a:solidFill>
                  <a:srgbClr val="FF0000"/>
                </a:solidFill>
              </a:rPr>
              <a:t>4</a:t>
            </a:r>
            <a:r>
              <a:rPr lang="zh-CN" altLang="en-US" b="1" dirty="0" smtClean="0">
                <a:solidFill>
                  <a:srgbClr val="FF0000"/>
                </a:solidFill>
              </a:rPr>
              <a:t>分</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1417"/>
                                        </p:tgtEl>
                                        <p:attrNameLst>
                                          <p:attrName>style.visibility</p:attrName>
                                        </p:attrNameLst>
                                      </p:cBhvr>
                                      <p:to>
                                        <p:strVal val="visible"/>
                                      </p:to>
                                    </p:set>
                                    <p:animEffect transition="in" filter="box(in)">
                                      <p:cBhvr>
                                        <p:cTn id="7" dur="500"/>
                                        <p:tgtEl>
                                          <p:spTgt spid="401417"/>
                                        </p:tgtEl>
                                      </p:cBhvr>
                                    </p:animEffect>
                                  </p:childTnLst>
                                </p:cTn>
                              </p:par>
                              <p:par>
                                <p:cTn id="8" presetID="4" presetClass="entr" presetSubtype="16" fill="hold" nodeType="withEffect">
                                  <p:stCondLst>
                                    <p:cond delay="0"/>
                                  </p:stCondLst>
                                  <p:childTnLst>
                                    <p:set>
                                      <p:cBhvr>
                                        <p:cTn id="9" dur="1" fill="hold">
                                          <p:stCondLst>
                                            <p:cond delay="0"/>
                                          </p:stCondLst>
                                        </p:cTn>
                                        <p:tgtEl>
                                          <p:spTgt spid="401419"/>
                                        </p:tgtEl>
                                        <p:attrNameLst>
                                          <p:attrName>style.visibility</p:attrName>
                                        </p:attrNameLst>
                                      </p:cBhvr>
                                      <p:to>
                                        <p:strVal val="visible"/>
                                      </p:to>
                                    </p:set>
                                    <p:animEffect transition="in" filter="box(in)">
                                      <p:cBhvr>
                                        <p:cTn id="10" dur="500"/>
                                        <p:tgtEl>
                                          <p:spTgt spid="40141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01421"/>
                                        </p:tgtEl>
                                        <p:attrNameLst>
                                          <p:attrName>style.visibility</p:attrName>
                                        </p:attrNameLst>
                                      </p:cBhvr>
                                      <p:to>
                                        <p:strVal val="visible"/>
                                      </p:to>
                                    </p:set>
                                    <p:animEffect transition="in" filter="box(in)">
                                      <p:cBhvr>
                                        <p:cTn id="18" dur="500"/>
                                        <p:tgtEl>
                                          <p:spTgt spid="401421"/>
                                        </p:tgtEl>
                                      </p:cBhvr>
                                    </p:animEffec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02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2433" name="Object 1"/>
          <p:cNvGraphicFramePr>
            <a:graphicFrameLocks noChangeAspect="1"/>
          </p:cNvGraphicFramePr>
          <p:nvPr/>
        </p:nvGraphicFramePr>
        <p:xfrm>
          <a:off x="395536" y="3356992"/>
          <a:ext cx="7936882" cy="2232248"/>
        </p:xfrm>
        <a:graphic>
          <a:graphicData uri="http://schemas.openxmlformats.org/presentationml/2006/ole">
            <p:oleObj spid="_x0000_s402433" name="Picture" r:id="rId3" imgW="8543484" imgH="2358155" progId="Word.Picture.8">
              <p:embed/>
            </p:oleObj>
          </a:graphicData>
        </a:graphic>
      </p:graphicFrame>
      <p:graphicFrame>
        <p:nvGraphicFramePr>
          <p:cNvPr id="402435" name="Object 3"/>
          <p:cNvGraphicFramePr>
            <a:graphicFrameLocks noChangeAspect="1"/>
          </p:cNvGraphicFramePr>
          <p:nvPr/>
        </p:nvGraphicFramePr>
        <p:xfrm>
          <a:off x="107504" y="116632"/>
          <a:ext cx="3059112" cy="2125663"/>
        </p:xfrm>
        <a:graphic>
          <a:graphicData uri="http://schemas.openxmlformats.org/presentationml/2006/ole">
            <p:oleObj spid="_x0000_s402435" name="Picture" r:id="rId4" imgW="3065814" imgH="2088085" progId="Word.Picture.8">
              <p:embed/>
            </p:oleObj>
          </a:graphicData>
        </a:graphic>
      </p:graphicFrame>
      <p:graphicFrame>
        <p:nvGraphicFramePr>
          <p:cNvPr id="402436" name="Object 4"/>
          <p:cNvGraphicFramePr>
            <a:graphicFrameLocks noChangeAspect="1"/>
          </p:cNvGraphicFramePr>
          <p:nvPr/>
        </p:nvGraphicFramePr>
        <p:xfrm>
          <a:off x="3275856" y="879054"/>
          <a:ext cx="5715000" cy="893762"/>
        </p:xfrm>
        <a:graphic>
          <a:graphicData uri="http://schemas.openxmlformats.org/presentationml/2006/ole">
            <p:oleObj spid="_x0000_s402436" name="公式" r:id="rId5" imgW="2679480" imgH="419040" progId="Equation.3">
              <p:embed/>
            </p:oleObj>
          </a:graphicData>
        </a:graphic>
      </p:graphicFrame>
      <p:sp>
        <p:nvSpPr>
          <p:cNvPr id="40243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2437" name="Object 5"/>
          <p:cNvGraphicFramePr>
            <a:graphicFrameLocks noChangeAspect="1"/>
          </p:cNvGraphicFramePr>
          <p:nvPr/>
        </p:nvGraphicFramePr>
        <p:xfrm>
          <a:off x="393261" y="3356992"/>
          <a:ext cx="7935187" cy="2232248"/>
        </p:xfrm>
        <a:graphic>
          <a:graphicData uri="http://schemas.openxmlformats.org/presentationml/2006/ole">
            <p:oleObj spid="_x0000_s402437" name="Picture" r:id="rId6" imgW="8543484" imgH="2358155" progId="Word.Picture.8">
              <p:embed/>
            </p:oleObj>
          </a:graphicData>
        </a:graphic>
      </p:graphicFrame>
      <p:sp>
        <p:nvSpPr>
          <p:cNvPr id="11" name="TextBox 10"/>
          <p:cNvSpPr txBox="1"/>
          <p:nvPr/>
        </p:nvSpPr>
        <p:spPr>
          <a:xfrm>
            <a:off x="0" y="4725144"/>
            <a:ext cx="532518" cy="369332"/>
          </a:xfrm>
          <a:prstGeom prst="rect">
            <a:avLst/>
          </a:prstGeom>
          <a:noFill/>
        </p:spPr>
        <p:txBody>
          <a:bodyPr wrap="none" rtlCol="0">
            <a:spAutoFit/>
          </a:bodyPr>
          <a:lstStyle/>
          <a:p>
            <a:r>
              <a:rPr lang="en-US" altLang="zh-CN" b="1" dirty="0" smtClean="0">
                <a:solidFill>
                  <a:srgbClr val="FF0000"/>
                </a:solidFill>
              </a:rPr>
              <a:t>2</a:t>
            </a:r>
            <a:r>
              <a:rPr lang="zh-CN" altLang="en-US" b="1" dirty="0" smtClean="0">
                <a:solidFill>
                  <a:srgbClr val="FF0000"/>
                </a:solidFill>
              </a:rPr>
              <a:t>分</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2000"/>
                                  </p:stCondLst>
                                  <p:childTnLst>
                                    <p:set>
                                      <p:cBhvr>
                                        <p:cTn id="6" dur="1" fill="hold">
                                          <p:stCondLst>
                                            <p:cond delay="0"/>
                                          </p:stCondLst>
                                        </p:cTn>
                                        <p:tgtEl>
                                          <p:spTgt spid="402436"/>
                                        </p:tgtEl>
                                        <p:attrNameLst>
                                          <p:attrName>style.visibility</p:attrName>
                                        </p:attrNameLst>
                                      </p:cBhvr>
                                      <p:to>
                                        <p:strVal val="visible"/>
                                      </p:to>
                                    </p:set>
                                    <p:animEffect transition="in" filter="blinds(horizontal)">
                                      <p:cBhvr>
                                        <p:cTn id="7" dur="500"/>
                                        <p:tgtEl>
                                          <p:spTgt spid="402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2437"/>
                                        </p:tgtEl>
                                        <p:attrNameLst>
                                          <p:attrName>style.visibility</p:attrName>
                                        </p:attrNameLst>
                                      </p:cBhvr>
                                      <p:to>
                                        <p:strVal val="visible"/>
                                      </p:to>
                                    </p:set>
                                    <p:animEffect transition="in" filter="blinds(horizontal)">
                                      <p:cBhvr>
                                        <p:cTn id="12" dur="500"/>
                                        <p:tgtEl>
                                          <p:spTgt spid="40243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658416" cy="5386610"/>
          </a:xfrm>
        </p:spPr>
        <p:txBody>
          <a:bodyPr/>
          <a:lstStyle/>
          <a:p>
            <a:pPr algn="l"/>
            <a:r>
              <a:rPr lang="zh-CN" altLang="en-US" b="1" dirty="0" smtClean="0"/>
              <a:t>齐纳跟随器</a:t>
            </a:r>
            <a:endParaRPr lang="zh-CN" altLang="en-US" b="1" dirty="0"/>
          </a:p>
        </p:txBody>
      </p:sp>
      <p:sp>
        <p:nvSpPr>
          <p:cNvPr id="3" name="内容占位符 2"/>
          <p:cNvSpPr>
            <a:spLocks noGrp="1"/>
          </p:cNvSpPr>
          <p:nvPr>
            <p:ph idx="1"/>
          </p:nvPr>
        </p:nvSpPr>
        <p:spPr>
          <a:xfrm>
            <a:off x="914400" y="0"/>
            <a:ext cx="8229600" cy="4525963"/>
          </a:xfrm>
        </p:spPr>
        <p:txBody>
          <a:bodyPr/>
          <a:lstStyle/>
          <a:p>
            <a:r>
              <a:rPr lang="zh-CN" altLang="zh-CN" b="1" dirty="0" smtClean="0"/>
              <a:t>如图</a:t>
            </a:r>
            <a:r>
              <a:rPr lang="en-US" altLang="zh-CN" b="1" dirty="0" smtClean="0"/>
              <a:t>4a</a:t>
            </a:r>
            <a:r>
              <a:rPr lang="zh-CN" altLang="zh-CN" b="1" dirty="0" smtClean="0"/>
              <a:t>所示为齐纳跟随器，它是一个稳压电路。已知齐纳二极管的齐纳电压为</a:t>
            </a:r>
            <a:r>
              <a:rPr lang="en-US" altLang="zh-CN" b="1" dirty="0" smtClean="0"/>
              <a:t>5.7V</a:t>
            </a:r>
            <a:r>
              <a:rPr lang="zh-CN" altLang="zh-CN" b="1" dirty="0" smtClean="0"/>
              <a:t>，齐纳电阻为</a:t>
            </a:r>
            <a:r>
              <a:rPr lang="en-US" altLang="zh-CN" b="1" dirty="0" smtClean="0"/>
              <a:t>7</a:t>
            </a:r>
            <a:r>
              <a:rPr lang="en-US" altLang="zh-CN" b="1" dirty="0" smtClean="0">
                <a:sym typeface="Symbol"/>
              </a:rPr>
              <a:t></a:t>
            </a:r>
            <a:r>
              <a:rPr lang="zh-CN" altLang="zh-CN" b="1" dirty="0" smtClean="0"/>
              <a:t>，晶体管电流增益</a:t>
            </a:r>
            <a:r>
              <a:rPr lang="en-US" altLang="zh-CN" b="1" dirty="0" smtClean="0">
                <a:sym typeface="Symbol"/>
              </a:rPr>
              <a:t></a:t>
            </a:r>
            <a:r>
              <a:rPr lang="en-US" altLang="zh-CN" b="1" dirty="0" smtClean="0"/>
              <a:t>=100</a:t>
            </a:r>
            <a:r>
              <a:rPr lang="zh-CN" altLang="zh-CN" b="1" dirty="0" smtClean="0"/>
              <a:t>，激励电压源</a:t>
            </a:r>
            <a:r>
              <a:rPr lang="en-US" altLang="zh-CN" b="1" dirty="0" smtClean="0"/>
              <a:t> V</a:t>
            </a:r>
            <a:r>
              <a:rPr lang="en-US" altLang="zh-CN" b="1" baseline="-25000" dirty="0" smtClean="0"/>
              <a:t>S</a:t>
            </a:r>
            <a:r>
              <a:rPr lang="en-US" altLang="zh-CN" b="1" dirty="0" smtClean="0"/>
              <a:t>=8V</a:t>
            </a:r>
            <a:r>
              <a:rPr lang="zh-CN" altLang="zh-CN" b="1" dirty="0" smtClean="0"/>
              <a:t>，负载电阻</a:t>
            </a:r>
            <a:r>
              <a:rPr lang="en-US" altLang="zh-CN" b="1" dirty="0" smtClean="0"/>
              <a:t>R</a:t>
            </a:r>
            <a:r>
              <a:rPr lang="en-US" altLang="zh-CN" b="1" baseline="-25000" dirty="0" smtClean="0"/>
              <a:t>L</a:t>
            </a:r>
            <a:r>
              <a:rPr lang="en-US" altLang="zh-CN" b="1" dirty="0" smtClean="0"/>
              <a:t>=1k</a:t>
            </a:r>
            <a:r>
              <a:rPr lang="en-US" altLang="zh-CN" b="1" dirty="0" smtClean="0">
                <a:sym typeface="Symbol"/>
              </a:rPr>
              <a:t></a:t>
            </a:r>
            <a:r>
              <a:rPr lang="en-US" altLang="zh-CN" b="1" dirty="0" smtClean="0"/>
              <a:t> </a:t>
            </a:r>
            <a:r>
              <a:rPr lang="zh-CN" altLang="zh-CN" b="1" dirty="0" smtClean="0"/>
              <a:t>，请在图</a:t>
            </a:r>
            <a:r>
              <a:rPr lang="en-US" altLang="zh-CN" b="1" dirty="0" smtClean="0"/>
              <a:t>4b</a:t>
            </a:r>
            <a:r>
              <a:rPr lang="zh-CN" altLang="zh-CN" b="1" dirty="0" smtClean="0"/>
              <a:t>位置画出图示虚框单端口网络的等效电路。</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03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3457" name="Object 1"/>
          <p:cNvGraphicFramePr>
            <a:graphicFrameLocks noChangeAspect="1"/>
          </p:cNvGraphicFramePr>
          <p:nvPr/>
        </p:nvGraphicFramePr>
        <p:xfrm>
          <a:off x="1475655" y="3284984"/>
          <a:ext cx="7490287" cy="2736304"/>
        </p:xfrm>
        <a:graphic>
          <a:graphicData uri="http://schemas.openxmlformats.org/presentationml/2006/ole">
            <p:oleObj spid="_x0000_s403457" name="Picture" r:id="rId3" imgW="9068518" imgH="3345407" progId="Word.Picture.8">
              <p:embed/>
            </p:oleObj>
          </a:graphicData>
        </a:graphic>
      </p:graphicFrame>
      <p:graphicFrame>
        <p:nvGraphicFramePr>
          <p:cNvPr id="403459" name="Object 3"/>
          <p:cNvGraphicFramePr>
            <a:graphicFrameLocks noChangeAspect="1"/>
          </p:cNvGraphicFramePr>
          <p:nvPr/>
        </p:nvGraphicFramePr>
        <p:xfrm>
          <a:off x="2483768" y="4293096"/>
          <a:ext cx="690886" cy="360462"/>
        </p:xfrm>
        <a:graphic>
          <a:graphicData uri="http://schemas.openxmlformats.org/presentationml/2006/ole">
            <p:oleObj spid="_x0000_s403459" name="公式" r:id="rId4" imgW="291960" imgH="152280" progId="Equation.3">
              <p:embed/>
            </p:oleObj>
          </a:graphicData>
        </a:graphic>
      </p:graphicFrame>
      <p:graphicFrame>
        <p:nvGraphicFramePr>
          <p:cNvPr id="403461" name="Object 5"/>
          <p:cNvGraphicFramePr>
            <a:graphicFrameLocks noChangeAspect="1"/>
          </p:cNvGraphicFramePr>
          <p:nvPr/>
        </p:nvGraphicFramePr>
        <p:xfrm>
          <a:off x="4116388" y="4149080"/>
          <a:ext cx="449262" cy="360363"/>
        </p:xfrm>
        <a:graphic>
          <a:graphicData uri="http://schemas.openxmlformats.org/presentationml/2006/ole">
            <p:oleObj spid="_x0000_s403461" name="公式" r:id="rId5" imgW="190440" imgH="152280" progId="Equation.3">
              <p:embed/>
            </p:oleObj>
          </a:graphicData>
        </a:graphic>
      </p:graphicFrame>
      <p:graphicFrame>
        <p:nvGraphicFramePr>
          <p:cNvPr id="403462" name="Object 6"/>
          <p:cNvGraphicFramePr>
            <a:graphicFrameLocks noChangeAspect="1"/>
          </p:cNvGraphicFramePr>
          <p:nvPr/>
        </p:nvGraphicFramePr>
        <p:xfrm>
          <a:off x="4179888" y="5661248"/>
          <a:ext cx="658812" cy="360362"/>
        </p:xfrm>
        <a:graphic>
          <a:graphicData uri="http://schemas.openxmlformats.org/presentationml/2006/ole">
            <p:oleObj spid="_x0000_s403462" name="公式" r:id="rId6" imgW="279360" imgH="152280" progId="Equation.3">
              <p:embed/>
            </p:oleObj>
          </a:graphicData>
        </a:graphic>
      </p:graphicFrame>
      <p:graphicFrame>
        <p:nvGraphicFramePr>
          <p:cNvPr id="403463" name="Object 7"/>
          <p:cNvGraphicFramePr>
            <a:graphicFrameLocks noChangeAspect="1"/>
          </p:cNvGraphicFramePr>
          <p:nvPr/>
        </p:nvGraphicFramePr>
        <p:xfrm>
          <a:off x="0" y="6233544"/>
          <a:ext cx="3059832" cy="624456"/>
        </p:xfrm>
        <a:graphic>
          <a:graphicData uri="http://schemas.openxmlformats.org/presentationml/2006/ole">
            <p:oleObj spid="_x0000_s403463" name="公式" r:id="rId7" imgW="1866900" imgH="381000" progId="Equation.3">
              <p:embed/>
            </p:oleObj>
          </a:graphicData>
        </a:graphic>
      </p:graphicFrame>
      <p:graphicFrame>
        <p:nvGraphicFramePr>
          <p:cNvPr id="403465" name="Object 9"/>
          <p:cNvGraphicFramePr>
            <a:graphicFrameLocks noChangeAspect="1"/>
          </p:cNvGraphicFramePr>
          <p:nvPr/>
        </p:nvGraphicFramePr>
        <p:xfrm>
          <a:off x="3635896" y="6309320"/>
          <a:ext cx="3237212" cy="548680"/>
        </p:xfrm>
        <a:graphic>
          <a:graphicData uri="http://schemas.openxmlformats.org/presentationml/2006/ole">
            <p:oleObj spid="_x0000_s403465" name="公式" r:id="rId8" imgW="2247900" imgH="381000" progId="Equation.3">
              <p:embed/>
            </p:oleObj>
          </a:graphicData>
        </a:graphic>
      </p:graphicFrame>
      <p:sp>
        <p:nvSpPr>
          <p:cNvPr id="40346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3467" name="Object 11"/>
          <p:cNvGraphicFramePr>
            <a:graphicFrameLocks noChangeAspect="1"/>
          </p:cNvGraphicFramePr>
          <p:nvPr/>
        </p:nvGraphicFramePr>
        <p:xfrm>
          <a:off x="1426744" y="3284984"/>
          <a:ext cx="7560840" cy="2762078"/>
        </p:xfrm>
        <a:graphic>
          <a:graphicData uri="http://schemas.openxmlformats.org/presentationml/2006/ole">
            <p:oleObj spid="_x0000_s403467" name="Picture" r:id="rId9" imgW="9068518" imgH="3345407" progId="Word.Picture.8">
              <p:embed/>
            </p:oleObj>
          </a:graphicData>
        </a:graphic>
      </p:graphicFrame>
      <p:sp>
        <p:nvSpPr>
          <p:cNvPr id="16" name="TextBox 15"/>
          <p:cNvSpPr txBox="1"/>
          <p:nvPr/>
        </p:nvSpPr>
        <p:spPr>
          <a:xfrm>
            <a:off x="5940152" y="5157192"/>
            <a:ext cx="532518" cy="369332"/>
          </a:xfrm>
          <a:prstGeom prst="rect">
            <a:avLst/>
          </a:prstGeom>
          <a:noFill/>
        </p:spPr>
        <p:txBody>
          <a:bodyPr wrap="none" rtlCol="0">
            <a:spAutoFit/>
          </a:bodyPr>
          <a:lstStyle/>
          <a:p>
            <a:r>
              <a:rPr lang="en-US" altLang="zh-CN" b="1" dirty="0" smtClean="0">
                <a:solidFill>
                  <a:srgbClr val="FF0000"/>
                </a:solidFill>
              </a:rPr>
              <a:t>1</a:t>
            </a:r>
            <a:r>
              <a:rPr lang="zh-CN" altLang="en-US" b="1" dirty="0" smtClean="0">
                <a:solidFill>
                  <a:srgbClr val="FF0000"/>
                </a:solidFill>
              </a:rPr>
              <a:t>分</a:t>
            </a:r>
            <a:endParaRPr lang="zh-CN" altLang="en-US" b="1" dirty="0">
              <a:solidFill>
                <a:srgbClr val="FF0000"/>
              </a:solidFill>
            </a:endParaRPr>
          </a:p>
        </p:txBody>
      </p:sp>
      <p:sp>
        <p:nvSpPr>
          <p:cNvPr id="17" name="TextBox 16"/>
          <p:cNvSpPr txBox="1"/>
          <p:nvPr/>
        </p:nvSpPr>
        <p:spPr>
          <a:xfrm>
            <a:off x="5839682" y="4437112"/>
            <a:ext cx="532518" cy="369332"/>
          </a:xfrm>
          <a:prstGeom prst="rect">
            <a:avLst/>
          </a:prstGeom>
          <a:noFill/>
        </p:spPr>
        <p:txBody>
          <a:bodyPr wrap="none" rtlCol="0">
            <a:spAutoFit/>
          </a:bodyPr>
          <a:lstStyle/>
          <a:p>
            <a:r>
              <a:rPr lang="en-US" altLang="zh-CN" b="1" dirty="0" smtClean="0">
                <a:solidFill>
                  <a:srgbClr val="FF0000"/>
                </a:solidFill>
              </a:rPr>
              <a:t>1</a:t>
            </a:r>
            <a:r>
              <a:rPr lang="zh-CN" altLang="en-US" b="1" dirty="0" smtClean="0">
                <a:solidFill>
                  <a:srgbClr val="FF0000"/>
                </a:solidFill>
              </a:rPr>
              <a:t>分</a:t>
            </a:r>
            <a:endParaRPr lang="zh-CN" altLang="en-US" b="1" dirty="0">
              <a:solidFill>
                <a:srgbClr val="FF0000"/>
              </a:solidFill>
            </a:endParaRPr>
          </a:p>
        </p:txBody>
      </p:sp>
      <p:sp>
        <p:nvSpPr>
          <p:cNvPr id="18" name="TextBox 17"/>
          <p:cNvSpPr txBox="1"/>
          <p:nvPr/>
        </p:nvSpPr>
        <p:spPr>
          <a:xfrm>
            <a:off x="7308304" y="4643844"/>
            <a:ext cx="532518" cy="369332"/>
          </a:xfrm>
          <a:prstGeom prst="rect">
            <a:avLst/>
          </a:prstGeom>
          <a:noFill/>
        </p:spPr>
        <p:txBody>
          <a:bodyPr wrap="none" rtlCol="0">
            <a:spAutoFit/>
          </a:bodyPr>
          <a:lstStyle/>
          <a:p>
            <a:r>
              <a:rPr lang="en-US" altLang="zh-CN" b="1" dirty="0" smtClean="0">
                <a:solidFill>
                  <a:srgbClr val="FF0000"/>
                </a:solidFill>
              </a:rPr>
              <a:t>1</a:t>
            </a:r>
            <a:r>
              <a:rPr lang="zh-CN" altLang="en-US" b="1" dirty="0" smtClean="0">
                <a:solidFill>
                  <a:srgbClr val="FF0000"/>
                </a:solidFill>
              </a:rPr>
              <a:t>分</a:t>
            </a:r>
            <a:endParaRPr lang="zh-CN" altLang="en-US" b="1" dirty="0">
              <a:solidFill>
                <a:srgbClr val="FF0000"/>
              </a:solidFill>
            </a:endParaRPr>
          </a:p>
        </p:txBody>
      </p:sp>
      <p:sp>
        <p:nvSpPr>
          <p:cNvPr id="19" name="TextBox 18"/>
          <p:cNvSpPr txBox="1"/>
          <p:nvPr/>
        </p:nvSpPr>
        <p:spPr>
          <a:xfrm>
            <a:off x="7308304" y="3933056"/>
            <a:ext cx="532518" cy="369332"/>
          </a:xfrm>
          <a:prstGeom prst="rect">
            <a:avLst/>
          </a:prstGeom>
          <a:noFill/>
        </p:spPr>
        <p:txBody>
          <a:bodyPr wrap="none" rtlCol="0">
            <a:spAutoFit/>
          </a:bodyPr>
          <a:lstStyle/>
          <a:p>
            <a:r>
              <a:rPr lang="en-US" altLang="zh-CN" b="1" dirty="0" smtClean="0">
                <a:solidFill>
                  <a:srgbClr val="FF0000"/>
                </a:solidFill>
              </a:rPr>
              <a:t>1</a:t>
            </a:r>
            <a:r>
              <a:rPr lang="zh-CN" altLang="en-US" b="1" dirty="0" smtClean="0">
                <a:solidFill>
                  <a:srgbClr val="FF0000"/>
                </a:solidFill>
              </a:rPr>
              <a:t>分</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3459"/>
                                        </p:tgtEl>
                                        <p:attrNameLst>
                                          <p:attrName>style.visibility</p:attrName>
                                        </p:attrNameLst>
                                      </p:cBhvr>
                                      <p:to>
                                        <p:strVal val="visible"/>
                                      </p:to>
                                    </p:set>
                                    <p:animEffect transition="in" filter="blinds(horizontal)">
                                      <p:cBhvr>
                                        <p:cTn id="7" dur="500"/>
                                        <p:tgtEl>
                                          <p:spTgt spid="403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3461"/>
                                        </p:tgtEl>
                                        <p:attrNameLst>
                                          <p:attrName>style.visibility</p:attrName>
                                        </p:attrNameLst>
                                      </p:cBhvr>
                                      <p:to>
                                        <p:strVal val="visible"/>
                                      </p:to>
                                    </p:set>
                                    <p:animEffect transition="in" filter="blinds(horizontal)">
                                      <p:cBhvr>
                                        <p:cTn id="12" dur="500"/>
                                        <p:tgtEl>
                                          <p:spTgt spid="403461"/>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403462"/>
                                        </p:tgtEl>
                                        <p:attrNameLst>
                                          <p:attrName>style.visibility</p:attrName>
                                        </p:attrNameLst>
                                      </p:cBhvr>
                                      <p:to>
                                        <p:strVal val="visible"/>
                                      </p:to>
                                    </p:set>
                                    <p:animEffect transition="in" filter="blinds(horizontal)">
                                      <p:cBhvr>
                                        <p:cTn id="16" dur="500"/>
                                        <p:tgtEl>
                                          <p:spTgt spid="40346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03463"/>
                                        </p:tgtEl>
                                        <p:attrNameLst>
                                          <p:attrName>style.visibility</p:attrName>
                                        </p:attrNameLst>
                                      </p:cBhvr>
                                      <p:to>
                                        <p:strVal val="visible"/>
                                      </p:to>
                                    </p:set>
                                    <p:animEffect transition="in" filter="blinds(horizontal)">
                                      <p:cBhvr>
                                        <p:cTn id="21" dur="500"/>
                                        <p:tgtEl>
                                          <p:spTgt spid="403463"/>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403465"/>
                                        </p:tgtEl>
                                        <p:attrNameLst>
                                          <p:attrName>style.visibility</p:attrName>
                                        </p:attrNameLst>
                                      </p:cBhvr>
                                      <p:to>
                                        <p:strVal val="visible"/>
                                      </p:to>
                                    </p:set>
                                    <p:animEffect transition="in" filter="blinds(horizontal)">
                                      <p:cBhvr>
                                        <p:cTn id="25" dur="500"/>
                                        <p:tgtEl>
                                          <p:spTgt spid="40346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03467"/>
                                        </p:tgtEl>
                                        <p:attrNameLst>
                                          <p:attrName>style.visibility</p:attrName>
                                        </p:attrNameLst>
                                      </p:cBhvr>
                                      <p:to>
                                        <p:strVal val="visible"/>
                                      </p:to>
                                    </p:set>
                                    <p:animEffect transition="in" filter="blinds(horizontal)">
                                      <p:cBhvr>
                                        <p:cTn id="30" dur="500"/>
                                        <p:tgtEl>
                                          <p:spTgt spid="403467"/>
                                        </p:tgtEl>
                                      </p:cBhvr>
                                    </p:animEffect>
                                  </p:childTnLst>
                                </p:cTn>
                              </p:par>
                            </p:childTnLst>
                          </p:cTn>
                        </p:par>
                        <p:par>
                          <p:cTn id="31" fill="hold">
                            <p:stCondLst>
                              <p:cond delay="500"/>
                            </p:stCondLst>
                            <p:childTnLst>
                              <p:par>
                                <p:cTn id="32" presetID="3" presetClass="entr" presetSubtype="10" fill="hold" grpId="0" nodeType="afterEffect">
                                  <p:stCondLst>
                                    <p:cond delay="100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44624"/>
            <a:ext cx="8229600" cy="1143000"/>
          </a:xfrm>
        </p:spPr>
        <p:txBody>
          <a:bodyPr/>
          <a:lstStyle/>
          <a:p>
            <a:pPr algn="l"/>
            <a:r>
              <a:rPr lang="zh-CN" altLang="en-US" b="1" dirty="0" smtClean="0"/>
              <a:t>负反馈放大器分析</a:t>
            </a:r>
            <a:endParaRPr lang="zh-CN" altLang="en-US" b="1" dirty="0"/>
          </a:p>
        </p:txBody>
      </p:sp>
      <p:sp>
        <p:nvSpPr>
          <p:cNvPr id="3" name="内容占位符 2"/>
          <p:cNvSpPr>
            <a:spLocks noGrp="1"/>
          </p:cNvSpPr>
          <p:nvPr>
            <p:ph idx="1"/>
          </p:nvPr>
        </p:nvSpPr>
        <p:spPr>
          <a:xfrm>
            <a:off x="0" y="1196752"/>
            <a:ext cx="9144000" cy="5661248"/>
          </a:xfrm>
        </p:spPr>
        <p:txBody>
          <a:bodyPr>
            <a:normAutofit fontScale="70000" lnSpcReduction="20000"/>
          </a:bodyPr>
          <a:lstStyle/>
          <a:p>
            <a:r>
              <a:rPr lang="zh-CN" altLang="zh-CN" b="1" dirty="0" smtClean="0"/>
              <a:t>如图</a:t>
            </a:r>
            <a:r>
              <a:rPr lang="en-US" altLang="zh-CN" b="1" dirty="0" smtClean="0"/>
              <a:t>5</a:t>
            </a:r>
            <a:r>
              <a:rPr lang="zh-CN" altLang="zh-CN" b="1" dirty="0" smtClean="0"/>
              <a:t>所示，这是一个由线性电阻网络做负反馈网络的负反馈放大器，在图上标注合适的输入电压</a:t>
            </a:r>
            <a:r>
              <a:rPr lang="en-US" altLang="zh-CN" b="1" dirty="0" err="1" smtClean="0"/>
              <a:t>v</a:t>
            </a:r>
            <a:r>
              <a:rPr lang="en-US" altLang="zh-CN" b="1" baseline="-25000" dirty="0" err="1" smtClean="0"/>
              <a:t>in</a:t>
            </a:r>
            <a:r>
              <a:rPr lang="zh-CN" altLang="zh-CN" b="1" dirty="0" smtClean="0"/>
              <a:t>或输入电流</a:t>
            </a:r>
            <a:r>
              <a:rPr lang="en-US" altLang="zh-CN" b="1" dirty="0" err="1" smtClean="0"/>
              <a:t>i</a:t>
            </a:r>
            <a:r>
              <a:rPr lang="en-US" altLang="zh-CN" b="1" baseline="-25000" dirty="0" err="1" smtClean="0"/>
              <a:t>in</a:t>
            </a:r>
            <a:r>
              <a:rPr lang="zh-CN" altLang="zh-CN" b="1" dirty="0" smtClean="0"/>
              <a:t>、反馈电压</a:t>
            </a:r>
            <a:r>
              <a:rPr lang="en-US" altLang="zh-CN" b="1" dirty="0" err="1" smtClean="0"/>
              <a:t>v</a:t>
            </a:r>
            <a:r>
              <a:rPr lang="en-US" altLang="zh-CN" b="1" baseline="-25000" dirty="0" err="1" smtClean="0"/>
              <a:t>f</a:t>
            </a:r>
            <a:r>
              <a:rPr lang="zh-CN" altLang="zh-CN" b="1" dirty="0" smtClean="0"/>
              <a:t>或反馈电流</a:t>
            </a:r>
            <a:r>
              <a:rPr lang="en-US" altLang="zh-CN" b="1" dirty="0" smtClean="0"/>
              <a:t>i</a:t>
            </a:r>
            <a:r>
              <a:rPr lang="en-US" altLang="zh-CN" b="1" baseline="-25000" dirty="0" smtClean="0"/>
              <a:t>f</a:t>
            </a:r>
            <a:r>
              <a:rPr lang="zh-CN" altLang="zh-CN" b="1" dirty="0" smtClean="0"/>
              <a:t>、误差电压</a:t>
            </a:r>
            <a:r>
              <a:rPr lang="en-US" altLang="zh-CN" b="1" dirty="0" err="1" smtClean="0"/>
              <a:t>v</a:t>
            </a:r>
            <a:r>
              <a:rPr lang="en-US" altLang="zh-CN" b="1" baseline="-25000" dirty="0" err="1" smtClean="0"/>
              <a:t>e</a:t>
            </a:r>
            <a:r>
              <a:rPr lang="zh-CN" altLang="zh-CN" b="1" dirty="0" smtClean="0"/>
              <a:t>或误差电流</a:t>
            </a:r>
            <a:r>
              <a:rPr lang="en-US" altLang="zh-CN" b="1" dirty="0" err="1" smtClean="0"/>
              <a:t>i</a:t>
            </a:r>
            <a:r>
              <a:rPr lang="en-US" altLang="zh-CN" b="1" baseline="-25000" dirty="0" err="1" smtClean="0"/>
              <a:t>e</a:t>
            </a:r>
            <a:r>
              <a:rPr lang="zh-CN" altLang="zh-CN" b="1" dirty="0" smtClean="0"/>
              <a:t>、输出电压</a:t>
            </a:r>
            <a:r>
              <a:rPr lang="en-US" altLang="zh-CN" b="1" dirty="0" err="1" smtClean="0"/>
              <a:t>v</a:t>
            </a:r>
            <a:r>
              <a:rPr lang="en-US" altLang="zh-CN" b="1" baseline="-25000" dirty="0" err="1" smtClean="0"/>
              <a:t>out</a:t>
            </a:r>
            <a:r>
              <a:rPr lang="zh-CN" altLang="zh-CN" b="1" dirty="0" smtClean="0"/>
              <a:t>或输出电流</a:t>
            </a:r>
            <a:r>
              <a:rPr lang="en-US" altLang="zh-CN" b="1" dirty="0" err="1" smtClean="0"/>
              <a:t>i</a:t>
            </a:r>
            <a:r>
              <a:rPr lang="en-US" altLang="zh-CN" b="1" baseline="-25000" dirty="0" err="1" smtClean="0"/>
              <a:t>out</a:t>
            </a:r>
            <a:r>
              <a:rPr lang="zh-CN" altLang="zh-CN" b="1" dirty="0" smtClean="0"/>
              <a:t>等符号及其参考方向箭头。图示连接关系为（</a:t>
            </a:r>
            <a:r>
              <a:rPr lang="en-US" altLang="zh-CN" b="1" dirty="0" smtClean="0"/>
              <a:t>       </a:t>
            </a:r>
            <a:r>
              <a:rPr lang="zh-CN" altLang="zh-CN" b="1" dirty="0" smtClean="0"/>
              <a:t>）</a:t>
            </a:r>
            <a:r>
              <a:rPr lang="en-US" altLang="zh-CN" b="1" dirty="0" smtClean="0"/>
              <a:t>&lt;</a:t>
            </a:r>
            <a:r>
              <a:rPr lang="zh-CN" altLang="zh-CN" b="1" dirty="0" smtClean="0"/>
              <a:t>串串</a:t>
            </a:r>
            <a:r>
              <a:rPr lang="en-US" altLang="zh-CN" b="1" dirty="0" smtClean="0"/>
              <a:t>/</a:t>
            </a:r>
            <a:r>
              <a:rPr lang="zh-CN" altLang="zh-CN" b="1" dirty="0" smtClean="0"/>
              <a:t>并并</a:t>
            </a:r>
            <a:r>
              <a:rPr lang="en-US" altLang="zh-CN" b="1" dirty="0" smtClean="0"/>
              <a:t>/</a:t>
            </a:r>
            <a:r>
              <a:rPr lang="zh-CN" altLang="zh-CN" b="1" dirty="0" smtClean="0"/>
              <a:t>串并</a:t>
            </a:r>
            <a:r>
              <a:rPr lang="en-US" altLang="zh-CN" b="1" dirty="0" smtClean="0"/>
              <a:t>/</a:t>
            </a:r>
            <a:r>
              <a:rPr lang="zh-CN" altLang="zh-CN" b="1" dirty="0" smtClean="0"/>
              <a:t>并串</a:t>
            </a:r>
            <a:r>
              <a:rPr lang="en-US" altLang="zh-CN" b="1" dirty="0" smtClean="0"/>
              <a:t>&gt;</a:t>
            </a:r>
            <a:r>
              <a:rPr lang="zh-CN" altLang="zh-CN" b="1" dirty="0" smtClean="0"/>
              <a:t>连接，反馈网络检测晶体管放大网络的（</a:t>
            </a:r>
            <a:r>
              <a:rPr lang="en-US" altLang="zh-CN" b="1" dirty="0" smtClean="0"/>
              <a:t>           </a:t>
            </a:r>
            <a:r>
              <a:rPr lang="zh-CN" altLang="zh-CN" b="1" dirty="0" smtClean="0"/>
              <a:t>），形成（</a:t>
            </a:r>
            <a:r>
              <a:rPr lang="en-US" altLang="zh-CN" b="1" dirty="0" smtClean="0"/>
              <a:t>            </a:t>
            </a:r>
            <a:r>
              <a:rPr lang="zh-CN" altLang="zh-CN" b="1" dirty="0" smtClean="0"/>
              <a:t>），从（</a:t>
            </a:r>
            <a:r>
              <a:rPr lang="en-US" altLang="zh-CN" b="1" dirty="0" smtClean="0"/>
              <a:t>            </a:t>
            </a:r>
            <a:r>
              <a:rPr lang="zh-CN" altLang="zh-CN" b="1" dirty="0" smtClean="0"/>
              <a:t>）中扣除，形成的（</a:t>
            </a:r>
            <a:r>
              <a:rPr lang="en-US" altLang="zh-CN" b="1" dirty="0" smtClean="0"/>
              <a:t>            </a:t>
            </a:r>
            <a:r>
              <a:rPr lang="zh-CN" altLang="zh-CN" b="1" dirty="0" smtClean="0"/>
              <a:t>）作用到放大网络输入端口，稳定放大网络的（</a:t>
            </a:r>
            <a:r>
              <a:rPr lang="en-US" altLang="zh-CN" b="1" dirty="0" smtClean="0"/>
              <a:t>           </a:t>
            </a:r>
            <a:r>
              <a:rPr lang="zh-CN" altLang="zh-CN" b="1" dirty="0" smtClean="0"/>
              <a:t>）</a:t>
            </a:r>
            <a:r>
              <a:rPr lang="en-US" altLang="zh-CN" b="1" dirty="0" smtClean="0"/>
              <a:t>&lt;</a:t>
            </a:r>
            <a:r>
              <a:rPr lang="zh-CN" altLang="zh-CN" b="1" dirty="0" smtClean="0"/>
              <a:t>前面</a:t>
            </a:r>
            <a:r>
              <a:rPr lang="en-US" altLang="zh-CN" b="1" dirty="0" smtClean="0"/>
              <a:t>5</a:t>
            </a:r>
            <a:r>
              <a:rPr lang="zh-CN" altLang="zh-CN" b="1" dirty="0" smtClean="0"/>
              <a:t>个空选填：输入电压</a:t>
            </a:r>
            <a:r>
              <a:rPr lang="en-US" altLang="zh-CN" b="1" dirty="0" smtClean="0"/>
              <a:t>/</a:t>
            </a:r>
            <a:r>
              <a:rPr lang="zh-CN" altLang="zh-CN" b="1" dirty="0" smtClean="0"/>
              <a:t>输入电流</a:t>
            </a:r>
            <a:r>
              <a:rPr lang="en-US" altLang="zh-CN" b="1" dirty="0" smtClean="0"/>
              <a:t>/</a:t>
            </a:r>
            <a:r>
              <a:rPr lang="zh-CN" altLang="zh-CN" b="1" dirty="0" smtClean="0"/>
              <a:t>反馈电压</a:t>
            </a:r>
            <a:r>
              <a:rPr lang="en-US" altLang="zh-CN" b="1" dirty="0" smtClean="0"/>
              <a:t>/</a:t>
            </a:r>
            <a:r>
              <a:rPr lang="zh-CN" altLang="zh-CN" b="1" dirty="0" smtClean="0"/>
              <a:t>反馈电流</a:t>
            </a:r>
            <a:r>
              <a:rPr lang="en-US" altLang="zh-CN" b="1" dirty="0" smtClean="0"/>
              <a:t>/</a:t>
            </a:r>
            <a:r>
              <a:rPr lang="zh-CN" altLang="zh-CN" b="1" dirty="0" smtClean="0"/>
              <a:t>误差电压</a:t>
            </a:r>
            <a:r>
              <a:rPr lang="en-US" altLang="zh-CN" b="1" dirty="0" smtClean="0"/>
              <a:t>/</a:t>
            </a:r>
            <a:r>
              <a:rPr lang="zh-CN" altLang="zh-CN" b="1" dirty="0" smtClean="0"/>
              <a:t>误差电流</a:t>
            </a:r>
            <a:r>
              <a:rPr lang="en-US" altLang="zh-CN" b="1" dirty="0" smtClean="0"/>
              <a:t>/</a:t>
            </a:r>
            <a:r>
              <a:rPr lang="zh-CN" altLang="zh-CN" b="1" dirty="0" smtClean="0"/>
              <a:t>输出电压</a:t>
            </a:r>
            <a:r>
              <a:rPr lang="en-US" altLang="zh-CN" b="1" dirty="0" smtClean="0"/>
              <a:t>/</a:t>
            </a:r>
            <a:r>
              <a:rPr lang="zh-CN" altLang="zh-CN" b="1" dirty="0" smtClean="0"/>
              <a:t>输出电流</a:t>
            </a:r>
            <a:r>
              <a:rPr lang="en-US" altLang="zh-CN" b="1" dirty="0" smtClean="0"/>
              <a:t>&gt;</a:t>
            </a:r>
            <a:r>
              <a:rPr lang="zh-CN" altLang="zh-CN" b="1" dirty="0" smtClean="0"/>
              <a:t>，从而形成接近理想的（</a:t>
            </a:r>
            <a:r>
              <a:rPr lang="en-US" altLang="zh-CN" b="1" dirty="0" smtClean="0"/>
              <a:t>            </a:t>
            </a:r>
            <a:r>
              <a:rPr lang="zh-CN" altLang="zh-CN" b="1" dirty="0" smtClean="0"/>
              <a:t>）。对该负反馈放大器进行分析，（</a:t>
            </a:r>
            <a:r>
              <a:rPr lang="en-US" altLang="zh-CN" b="1" dirty="0" smtClean="0"/>
              <a:t>                </a:t>
            </a:r>
            <a:r>
              <a:rPr lang="zh-CN" altLang="zh-CN" b="1" dirty="0" smtClean="0"/>
              <a:t>）相加，总参量矩阵（可记为</a:t>
            </a:r>
            <a:r>
              <a:rPr lang="en-US" altLang="zh-CN" b="1" dirty="0" smtClean="0"/>
              <a:t>P</a:t>
            </a:r>
            <a:r>
              <a:rPr lang="zh-CN" altLang="zh-CN" b="1" dirty="0" smtClean="0"/>
              <a:t>矩阵）的</a:t>
            </a:r>
            <a:r>
              <a:rPr lang="en-US" altLang="zh-CN" b="1" dirty="0" smtClean="0"/>
              <a:t>12</a:t>
            </a:r>
            <a:r>
              <a:rPr lang="zh-CN" altLang="zh-CN" b="1" dirty="0" smtClean="0"/>
              <a:t>元素单独取出作为理想反馈网络的（</a:t>
            </a:r>
            <a:r>
              <a:rPr lang="en-US" altLang="zh-CN" b="1" dirty="0" smtClean="0"/>
              <a:t>       </a:t>
            </a:r>
            <a:r>
              <a:rPr lang="zh-CN" altLang="zh-CN" b="1" dirty="0" smtClean="0"/>
              <a:t>）</a:t>
            </a:r>
            <a:r>
              <a:rPr lang="en-US" altLang="zh-CN" b="1" dirty="0" smtClean="0"/>
              <a:t>&lt;</a:t>
            </a:r>
            <a:r>
              <a:rPr lang="zh-CN" altLang="zh-CN" b="1" dirty="0" smtClean="0"/>
              <a:t>电压</a:t>
            </a:r>
            <a:r>
              <a:rPr lang="en-US" altLang="zh-CN" b="1" dirty="0" smtClean="0"/>
              <a:t>/</a:t>
            </a:r>
            <a:r>
              <a:rPr lang="zh-CN" altLang="zh-CN" b="1" dirty="0" smtClean="0"/>
              <a:t>电流</a:t>
            </a:r>
            <a:r>
              <a:rPr lang="en-US" altLang="zh-CN" b="1" dirty="0" smtClean="0"/>
              <a:t>/</a:t>
            </a:r>
            <a:r>
              <a:rPr lang="zh-CN" altLang="zh-CN" b="1" dirty="0" smtClean="0"/>
              <a:t>跨阻</a:t>
            </a:r>
            <a:r>
              <a:rPr lang="en-US" altLang="zh-CN" b="1" dirty="0" smtClean="0"/>
              <a:t>/</a:t>
            </a:r>
            <a:r>
              <a:rPr lang="zh-CN" altLang="zh-CN" b="1" dirty="0" smtClean="0"/>
              <a:t>跨导</a:t>
            </a:r>
            <a:r>
              <a:rPr lang="en-US" altLang="zh-CN" b="1" dirty="0" smtClean="0"/>
              <a:t>&gt;</a:t>
            </a:r>
            <a:r>
              <a:rPr lang="zh-CN" altLang="zh-CN" b="1" dirty="0" smtClean="0"/>
              <a:t>反馈系数（</a:t>
            </a:r>
            <a:r>
              <a:rPr lang="en-US" altLang="zh-CN" b="1" dirty="0" smtClean="0"/>
              <a:t>     </a:t>
            </a:r>
            <a:r>
              <a:rPr lang="zh-CN" altLang="zh-CN" b="1" dirty="0" smtClean="0"/>
              <a:t>）</a:t>
            </a:r>
            <a:r>
              <a:rPr lang="en-US" altLang="zh-CN" b="1" dirty="0" smtClean="0"/>
              <a:t>&lt;F</a:t>
            </a:r>
            <a:r>
              <a:rPr lang="en-US" altLang="zh-CN" b="1" baseline="-25000" dirty="0" smtClean="0"/>
              <a:t>v</a:t>
            </a:r>
            <a:r>
              <a:rPr lang="en-US" altLang="zh-CN" b="1" dirty="0" smtClean="0"/>
              <a:t>/</a:t>
            </a:r>
            <a:r>
              <a:rPr lang="en-US" altLang="zh-CN" b="1" dirty="0" err="1" smtClean="0"/>
              <a:t>F</a:t>
            </a:r>
            <a:r>
              <a:rPr lang="en-US" altLang="zh-CN" b="1" baseline="-25000" dirty="0" err="1" smtClean="0"/>
              <a:t>i</a:t>
            </a:r>
            <a:r>
              <a:rPr lang="en-US" altLang="zh-CN" b="1" dirty="0" smtClean="0"/>
              <a:t>/R</a:t>
            </a:r>
            <a:r>
              <a:rPr lang="en-US" altLang="zh-CN" b="1" baseline="-25000" dirty="0" smtClean="0"/>
              <a:t>F</a:t>
            </a:r>
            <a:r>
              <a:rPr lang="en-US" altLang="zh-CN" b="1" dirty="0" smtClean="0"/>
              <a:t>/G</a:t>
            </a:r>
            <a:r>
              <a:rPr lang="en-US" altLang="zh-CN" b="1" baseline="-25000" dirty="0" smtClean="0"/>
              <a:t>F</a:t>
            </a:r>
            <a:r>
              <a:rPr lang="en-US" altLang="zh-CN" b="1" dirty="0" smtClean="0"/>
              <a:t>&gt;</a:t>
            </a:r>
            <a:r>
              <a:rPr lang="zh-CN" altLang="zh-CN" b="1" dirty="0" smtClean="0"/>
              <a:t>，剩下的三个元素则是开环放大器基本放大参量，其中，开环放大器的输入电阻</a:t>
            </a:r>
            <a:r>
              <a:rPr lang="en-US" altLang="zh-CN" b="1" dirty="0" err="1" smtClean="0"/>
              <a:t>r</a:t>
            </a:r>
            <a:r>
              <a:rPr lang="en-US" altLang="zh-CN" b="1" baseline="-25000" dirty="0" err="1" smtClean="0"/>
              <a:t>in</a:t>
            </a:r>
            <a:r>
              <a:rPr lang="zh-CN" altLang="zh-CN" b="1" dirty="0" smtClean="0"/>
              <a:t>等于（</a:t>
            </a:r>
            <a:r>
              <a:rPr lang="en-US" altLang="zh-CN" b="1" dirty="0" smtClean="0"/>
              <a:t>       </a:t>
            </a:r>
            <a:r>
              <a:rPr lang="zh-CN" altLang="zh-CN" b="1" dirty="0" smtClean="0"/>
              <a:t>），输出电阻</a:t>
            </a:r>
            <a:r>
              <a:rPr lang="en-US" altLang="zh-CN" b="1" dirty="0" smtClean="0"/>
              <a:t>r</a:t>
            </a:r>
            <a:r>
              <a:rPr lang="en-US" altLang="zh-CN" b="1" baseline="-25000" dirty="0" smtClean="0"/>
              <a:t>out</a:t>
            </a:r>
            <a:r>
              <a:rPr lang="zh-CN" altLang="zh-CN" b="1" dirty="0" smtClean="0"/>
              <a:t>等于（   </a:t>
            </a:r>
            <a:r>
              <a:rPr lang="en-US" altLang="zh-CN" b="1" dirty="0" smtClean="0"/>
              <a:t>    </a:t>
            </a:r>
            <a:r>
              <a:rPr lang="zh-CN" altLang="zh-CN" b="1" dirty="0" smtClean="0"/>
              <a:t>），开环（   </a:t>
            </a:r>
            <a:r>
              <a:rPr lang="en-US" altLang="zh-CN" b="1" dirty="0" smtClean="0"/>
              <a:t>  </a:t>
            </a:r>
            <a:r>
              <a:rPr lang="zh-CN" altLang="zh-CN" b="1" dirty="0" smtClean="0"/>
              <a:t>）</a:t>
            </a:r>
            <a:r>
              <a:rPr lang="en-US" altLang="zh-CN" b="1" dirty="0" smtClean="0"/>
              <a:t>&lt;</a:t>
            </a:r>
            <a:r>
              <a:rPr lang="zh-CN" altLang="zh-CN" b="1" dirty="0" smtClean="0"/>
              <a:t>电压</a:t>
            </a:r>
            <a:r>
              <a:rPr lang="en-US" altLang="zh-CN" b="1" dirty="0" smtClean="0"/>
              <a:t>/</a:t>
            </a:r>
            <a:r>
              <a:rPr lang="zh-CN" altLang="zh-CN" b="1" dirty="0" smtClean="0"/>
              <a:t>电流</a:t>
            </a:r>
            <a:r>
              <a:rPr lang="en-US" altLang="zh-CN" b="1" dirty="0" smtClean="0"/>
              <a:t>/</a:t>
            </a:r>
            <a:r>
              <a:rPr lang="zh-CN" altLang="zh-CN" b="1" dirty="0" smtClean="0"/>
              <a:t>跨导</a:t>
            </a:r>
            <a:r>
              <a:rPr lang="en-US" altLang="zh-CN" b="1" dirty="0" smtClean="0"/>
              <a:t>/</a:t>
            </a:r>
            <a:r>
              <a:rPr lang="zh-CN" altLang="zh-CN" b="1" dirty="0" smtClean="0"/>
              <a:t>跨阻</a:t>
            </a:r>
            <a:r>
              <a:rPr lang="en-US" altLang="zh-CN" b="1" dirty="0" smtClean="0"/>
              <a:t>&gt;</a:t>
            </a:r>
            <a:r>
              <a:rPr lang="zh-CN" altLang="zh-CN" b="1" dirty="0" smtClean="0"/>
              <a:t>增益（    </a:t>
            </a:r>
            <a:r>
              <a:rPr lang="en-US" altLang="zh-CN" b="1" dirty="0" smtClean="0"/>
              <a:t>  </a:t>
            </a:r>
            <a:r>
              <a:rPr lang="zh-CN" altLang="zh-CN" b="1" dirty="0" smtClean="0"/>
              <a:t>）</a:t>
            </a:r>
            <a:r>
              <a:rPr lang="en-US" altLang="zh-CN" b="1" dirty="0" smtClean="0"/>
              <a:t>&lt;A</a:t>
            </a:r>
            <a:r>
              <a:rPr lang="en-US" altLang="zh-CN" b="1" baseline="-25000" dirty="0" smtClean="0"/>
              <a:t>v0</a:t>
            </a:r>
            <a:r>
              <a:rPr lang="en-US" altLang="zh-CN" b="1" dirty="0" smtClean="0"/>
              <a:t>/A</a:t>
            </a:r>
            <a:r>
              <a:rPr lang="en-US" altLang="zh-CN" b="1" baseline="-25000" dirty="0" smtClean="0"/>
              <a:t>i0</a:t>
            </a:r>
            <a:r>
              <a:rPr lang="en-US" altLang="zh-CN" b="1" dirty="0" smtClean="0"/>
              <a:t>/G</a:t>
            </a:r>
            <a:r>
              <a:rPr lang="en-US" altLang="zh-CN" b="1" baseline="-25000" dirty="0" smtClean="0"/>
              <a:t>m0</a:t>
            </a:r>
            <a:r>
              <a:rPr lang="en-US" altLang="zh-CN" b="1" dirty="0" smtClean="0"/>
              <a:t>/R</a:t>
            </a:r>
            <a:r>
              <a:rPr lang="en-US" altLang="zh-CN" b="1" baseline="-25000" dirty="0" smtClean="0"/>
              <a:t>m0</a:t>
            </a:r>
            <a:r>
              <a:rPr lang="en-US" altLang="zh-CN" b="1" dirty="0" smtClean="0"/>
              <a:t>&gt;</a:t>
            </a:r>
            <a:r>
              <a:rPr lang="zh-CN" altLang="zh-CN" b="1" dirty="0" smtClean="0"/>
              <a:t>等于（</a:t>
            </a:r>
            <a:r>
              <a:rPr lang="en-US" altLang="zh-CN" b="1" dirty="0" smtClean="0"/>
              <a:t>               </a:t>
            </a:r>
            <a:r>
              <a:rPr lang="zh-CN" altLang="zh-CN" b="1" dirty="0" smtClean="0"/>
              <a:t>）。对前述求和参量矩阵再求逆，获得闭环放大器的最适网络参量，定义环路增益</a:t>
            </a:r>
            <a:r>
              <a:rPr lang="en-US" altLang="zh-CN" b="1" dirty="0" smtClean="0"/>
              <a:t>T=</a:t>
            </a:r>
            <a:r>
              <a:rPr lang="zh-CN" altLang="zh-CN" b="1" dirty="0" smtClean="0"/>
              <a:t>（</a:t>
            </a:r>
            <a:r>
              <a:rPr lang="en-US" altLang="zh-CN" b="1" dirty="0" smtClean="0"/>
              <a:t>          </a:t>
            </a:r>
            <a:r>
              <a:rPr lang="zh-CN" altLang="zh-CN" b="1" dirty="0" smtClean="0"/>
              <a:t>），则闭环放大器的输入电阻</a:t>
            </a:r>
            <a:r>
              <a:rPr lang="en-US" altLang="zh-CN" b="1" dirty="0" err="1" smtClean="0"/>
              <a:t>r</a:t>
            </a:r>
            <a:r>
              <a:rPr lang="en-US" altLang="zh-CN" b="1" baseline="-25000" dirty="0" err="1" smtClean="0"/>
              <a:t>inf</a:t>
            </a:r>
            <a:r>
              <a:rPr lang="zh-CN" altLang="zh-CN" b="1" dirty="0" smtClean="0"/>
              <a:t>是开环放大器输入电阻</a:t>
            </a:r>
            <a:r>
              <a:rPr lang="en-US" altLang="zh-CN" b="1" dirty="0" err="1" smtClean="0"/>
              <a:t>r</a:t>
            </a:r>
            <a:r>
              <a:rPr lang="en-US" altLang="zh-CN" b="1" baseline="-25000" dirty="0" err="1" smtClean="0"/>
              <a:t>in</a:t>
            </a:r>
            <a:r>
              <a:rPr lang="zh-CN" altLang="zh-CN" b="1" dirty="0" smtClean="0"/>
              <a:t>的（</a:t>
            </a:r>
            <a:r>
              <a:rPr lang="en-US" altLang="zh-CN" b="1" dirty="0" smtClean="0"/>
              <a:t>         </a:t>
            </a:r>
            <a:r>
              <a:rPr lang="zh-CN" altLang="zh-CN" b="1" dirty="0" smtClean="0"/>
              <a:t>）倍，闭环放大器的输出电阻</a:t>
            </a:r>
            <a:r>
              <a:rPr lang="en-US" altLang="zh-CN" b="1" dirty="0" err="1" smtClean="0"/>
              <a:t>r</a:t>
            </a:r>
            <a:r>
              <a:rPr lang="en-US" altLang="zh-CN" b="1" baseline="-25000" dirty="0" err="1" smtClean="0"/>
              <a:t>outf</a:t>
            </a:r>
            <a:r>
              <a:rPr lang="zh-CN" altLang="zh-CN" b="1" dirty="0" smtClean="0"/>
              <a:t>是开环放大器输出电阻</a:t>
            </a:r>
            <a:r>
              <a:rPr lang="en-US" altLang="zh-CN" b="1" dirty="0" smtClean="0"/>
              <a:t>r</a:t>
            </a:r>
            <a:r>
              <a:rPr lang="en-US" altLang="zh-CN" b="1" baseline="-25000" dirty="0" smtClean="0"/>
              <a:t>out</a:t>
            </a:r>
            <a:r>
              <a:rPr lang="zh-CN" altLang="zh-CN" b="1" dirty="0" smtClean="0"/>
              <a:t>的（</a:t>
            </a:r>
            <a:r>
              <a:rPr lang="en-US" altLang="zh-CN" b="1" dirty="0" smtClean="0"/>
              <a:t>          </a:t>
            </a:r>
            <a:r>
              <a:rPr lang="zh-CN" altLang="zh-CN" b="1" dirty="0" smtClean="0"/>
              <a:t>）倍，闭环放大器的闭环（</a:t>
            </a:r>
            <a:r>
              <a:rPr lang="en-US" altLang="zh-CN" b="1" dirty="0" smtClean="0"/>
              <a:t>        </a:t>
            </a:r>
            <a:r>
              <a:rPr lang="zh-CN" altLang="zh-CN" b="1" dirty="0" smtClean="0"/>
              <a:t>）增益（</a:t>
            </a:r>
            <a:r>
              <a:rPr lang="en-US" altLang="zh-CN" b="1" dirty="0" smtClean="0"/>
              <a:t>      </a:t>
            </a:r>
            <a:r>
              <a:rPr lang="zh-CN" altLang="zh-CN" b="1" dirty="0" smtClean="0"/>
              <a:t>）</a:t>
            </a:r>
            <a:r>
              <a:rPr lang="en-US" altLang="zh-CN" b="1" dirty="0" smtClean="0"/>
              <a:t>&lt;</a:t>
            </a:r>
            <a:r>
              <a:rPr lang="en-US" altLang="zh-CN" b="1" dirty="0" err="1" smtClean="0"/>
              <a:t>A</a:t>
            </a:r>
            <a:r>
              <a:rPr lang="en-US" altLang="zh-CN" b="1" baseline="-25000" dirty="0" err="1" smtClean="0"/>
              <a:t>vf</a:t>
            </a:r>
            <a:r>
              <a:rPr lang="en-US" altLang="zh-CN" b="1" dirty="0" smtClean="0"/>
              <a:t>/</a:t>
            </a:r>
            <a:r>
              <a:rPr lang="en-US" altLang="zh-CN" b="1" dirty="0" err="1" smtClean="0"/>
              <a:t>A</a:t>
            </a:r>
            <a:r>
              <a:rPr lang="en-US" altLang="zh-CN" b="1" baseline="-25000" dirty="0" err="1" smtClean="0"/>
              <a:t>if</a:t>
            </a:r>
            <a:r>
              <a:rPr lang="en-US" altLang="zh-CN" b="1" dirty="0" smtClean="0"/>
              <a:t>/</a:t>
            </a:r>
            <a:r>
              <a:rPr lang="en-US" altLang="zh-CN" b="1" dirty="0" err="1" smtClean="0"/>
              <a:t>G</a:t>
            </a:r>
            <a:r>
              <a:rPr lang="en-US" altLang="zh-CN" b="1" baseline="-25000" dirty="0" err="1" smtClean="0"/>
              <a:t>mf</a:t>
            </a:r>
            <a:r>
              <a:rPr lang="en-US" altLang="zh-CN" b="1" dirty="0" smtClean="0"/>
              <a:t>/</a:t>
            </a:r>
            <a:r>
              <a:rPr lang="en-US" altLang="zh-CN" b="1" dirty="0" err="1" smtClean="0"/>
              <a:t>R</a:t>
            </a:r>
            <a:r>
              <a:rPr lang="en-US" altLang="zh-CN" b="1" baseline="-25000" dirty="0" err="1" smtClean="0"/>
              <a:t>mf</a:t>
            </a:r>
            <a:r>
              <a:rPr lang="en-US" altLang="zh-CN" b="1" dirty="0" smtClean="0"/>
              <a:t>&gt;</a:t>
            </a:r>
            <a:r>
              <a:rPr lang="zh-CN" altLang="zh-CN" b="1" dirty="0" smtClean="0"/>
              <a:t>是开环增益的（</a:t>
            </a:r>
            <a:r>
              <a:rPr lang="en-US" altLang="zh-CN" b="1" dirty="0" smtClean="0"/>
              <a:t>         </a:t>
            </a:r>
            <a:r>
              <a:rPr lang="zh-CN" altLang="zh-CN" b="1" dirty="0" smtClean="0"/>
              <a:t>）倍，在满足深度负反馈条件（</a:t>
            </a:r>
            <a:r>
              <a:rPr lang="en-US" altLang="zh-CN" b="1" dirty="0" smtClean="0"/>
              <a:t>          </a:t>
            </a:r>
            <a:r>
              <a:rPr lang="zh-CN" altLang="zh-CN" b="1" dirty="0" smtClean="0"/>
              <a:t>）前提下，闭环增益近似为（ </a:t>
            </a:r>
            <a:r>
              <a:rPr lang="en-US" altLang="zh-CN" b="1" dirty="0" smtClean="0"/>
              <a:t>                    </a:t>
            </a:r>
            <a:r>
              <a:rPr lang="zh-CN" altLang="zh-CN" b="1" dirty="0" smtClean="0"/>
              <a:t>），即（</a:t>
            </a:r>
            <a:r>
              <a:rPr lang="en-US" altLang="zh-CN" b="1" dirty="0" smtClean="0"/>
              <a:t>                 </a:t>
            </a:r>
            <a:r>
              <a:rPr lang="zh-CN" altLang="zh-CN" b="1" dirty="0" smtClean="0"/>
              <a:t>）（公式）。</a:t>
            </a:r>
          </a:p>
          <a:p>
            <a:endParaRPr lang="zh-CN" altLang="en-US" b="1" dirty="0"/>
          </a:p>
        </p:txBody>
      </p:sp>
      <p:graphicFrame>
        <p:nvGraphicFramePr>
          <p:cNvPr id="404481" name="Object 1"/>
          <p:cNvGraphicFramePr>
            <a:graphicFrameLocks noChangeAspect="1"/>
          </p:cNvGraphicFramePr>
          <p:nvPr/>
        </p:nvGraphicFramePr>
        <p:xfrm>
          <a:off x="6705600" y="-27384"/>
          <a:ext cx="2438400" cy="1323975"/>
        </p:xfrm>
        <a:graphic>
          <a:graphicData uri="http://schemas.openxmlformats.org/presentationml/2006/ole">
            <p:oleObj spid="_x0000_s404481" name="Picture" r:id="rId3" imgW="3245734" imgH="1732559" progId="Word.Picture.8">
              <p:embed/>
            </p:oleObj>
          </a:graphicData>
        </a:graphic>
      </p:graphicFrame>
      <p:sp>
        <p:nvSpPr>
          <p:cNvPr id="9" name="矩形 8"/>
          <p:cNvSpPr/>
          <p:nvPr/>
        </p:nvSpPr>
        <p:spPr>
          <a:xfrm>
            <a:off x="4012265" y="1988840"/>
            <a:ext cx="649537" cy="369332"/>
          </a:xfrm>
          <a:prstGeom prst="rect">
            <a:avLst/>
          </a:prstGeom>
        </p:spPr>
        <p:txBody>
          <a:bodyPr wrap="none">
            <a:spAutoFit/>
          </a:bodyPr>
          <a:lstStyle/>
          <a:p>
            <a:r>
              <a:rPr lang="zh-CN" altLang="zh-CN" b="1" dirty="0" smtClean="0">
                <a:solidFill>
                  <a:srgbClr val="FF0000"/>
                </a:solidFill>
              </a:rPr>
              <a:t>并串</a:t>
            </a:r>
            <a:endParaRPr lang="zh-CN" altLang="en-US" dirty="0">
              <a:solidFill>
                <a:srgbClr val="FF0000"/>
              </a:solidFill>
            </a:endParaRPr>
          </a:p>
        </p:txBody>
      </p:sp>
      <p:sp>
        <p:nvSpPr>
          <p:cNvPr id="10" name="矩形 9"/>
          <p:cNvSpPr/>
          <p:nvPr/>
        </p:nvSpPr>
        <p:spPr>
          <a:xfrm>
            <a:off x="6300192" y="2214156"/>
            <a:ext cx="1114408" cy="369332"/>
          </a:xfrm>
          <a:prstGeom prst="rect">
            <a:avLst/>
          </a:prstGeom>
        </p:spPr>
        <p:txBody>
          <a:bodyPr wrap="none">
            <a:spAutoFit/>
          </a:bodyPr>
          <a:lstStyle/>
          <a:p>
            <a:r>
              <a:rPr lang="zh-CN" altLang="zh-CN" b="1" dirty="0" smtClean="0">
                <a:solidFill>
                  <a:srgbClr val="FF0000"/>
                </a:solidFill>
              </a:rPr>
              <a:t>反馈电流</a:t>
            </a:r>
            <a:endParaRPr lang="zh-CN" altLang="en-US" dirty="0">
              <a:solidFill>
                <a:srgbClr val="FF0000"/>
              </a:solidFill>
            </a:endParaRPr>
          </a:p>
        </p:txBody>
      </p:sp>
      <p:sp>
        <p:nvSpPr>
          <p:cNvPr id="11" name="矩形 10"/>
          <p:cNvSpPr/>
          <p:nvPr/>
        </p:nvSpPr>
        <p:spPr>
          <a:xfrm>
            <a:off x="539552" y="2502188"/>
            <a:ext cx="1114408" cy="369332"/>
          </a:xfrm>
          <a:prstGeom prst="rect">
            <a:avLst/>
          </a:prstGeom>
        </p:spPr>
        <p:txBody>
          <a:bodyPr wrap="none">
            <a:spAutoFit/>
          </a:bodyPr>
          <a:lstStyle/>
          <a:p>
            <a:r>
              <a:rPr lang="zh-CN" altLang="zh-CN" b="1" dirty="0" smtClean="0">
                <a:solidFill>
                  <a:srgbClr val="FF0000"/>
                </a:solidFill>
              </a:rPr>
              <a:t>输入电流</a:t>
            </a:r>
            <a:endParaRPr lang="zh-CN" altLang="en-US" dirty="0">
              <a:solidFill>
                <a:srgbClr val="FF0000"/>
              </a:solidFill>
            </a:endParaRPr>
          </a:p>
        </p:txBody>
      </p:sp>
      <p:sp>
        <p:nvSpPr>
          <p:cNvPr id="12" name="矩形 11"/>
          <p:cNvSpPr/>
          <p:nvPr/>
        </p:nvSpPr>
        <p:spPr>
          <a:xfrm>
            <a:off x="3923928" y="2502188"/>
            <a:ext cx="1114408" cy="369332"/>
          </a:xfrm>
          <a:prstGeom prst="rect">
            <a:avLst/>
          </a:prstGeom>
        </p:spPr>
        <p:txBody>
          <a:bodyPr wrap="none">
            <a:spAutoFit/>
          </a:bodyPr>
          <a:lstStyle/>
          <a:p>
            <a:r>
              <a:rPr lang="zh-CN" altLang="zh-CN" b="1" dirty="0" smtClean="0">
                <a:solidFill>
                  <a:srgbClr val="FF0000"/>
                </a:solidFill>
              </a:rPr>
              <a:t>误差电流</a:t>
            </a:r>
            <a:endParaRPr lang="zh-CN" altLang="en-US" dirty="0">
              <a:solidFill>
                <a:srgbClr val="FF0000"/>
              </a:solidFill>
            </a:endParaRPr>
          </a:p>
        </p:txBody>
      </p:sp>
      <p:sp>
        <p:nvSpPr>
          <p:cNvPr id="13" name="矩形 12"/>
          <p:cNvSpPr/>
          <p:nvPr/>
        </p:nvSpPr>
        <p:spPr>
          <a:xfrm>
            <a:off x="1979712" y="2790220"/>
            <a:ext cx="1114408" cy="369332"/>
          </a:xfrm>
          <a:prstGeom prst="rect">
            <a:avLst/>
          </a:prstGeom>
        </p:spPr>
        <p:txBody>
          <a:bodyPr wrap="none">
            <a:spAutoFit/>
          </a:bodyPr>
          <a:lstStyle/>
          <a:p>
            <a:r>
              <a:rPr lang="zh-CN" altLang="zh-CN" b="1" dirty="0" smtClean="0">
                <a:solidFill>
                  <a:srgbClr val="FF0000"/>
                </a:solidFill>
              </a:rPr>
              <a:t>输出电流</a:t>
            </a:r>
            <a:endParaRPr lang="zh-CN" altLang="en-US" dirty="0">
              <a:solidFill>
                <a:srgbClr val="FF0000"/>
              </a:solidFill>
            </a:endParaRPr>
          </a:p>
        </p:txBody>
      </p:sp>
      <p:sp>
        <p:nvSpPr>
          <p:cNvPr id="14" name="矩形 13"/>
          <p:cNvSpPr/>
          <p:nvPr/>
        </p:nvSpPr>
        <p:spPr>
          <a:xfrm>
            <a:off x="4200693" y="2244214"/>
            <a:ext cx="1114408" cy="369332"/>
          </a:xfrm>
          <a:prstGeom prst="rect">
            <a:avLst/>
          </a:prstGeom>
        </p:spPr>
        <p:txBody>
          <a:bodyPr wrap="none">
            <a:spAutoFit/>
          </a:bodyPr>
          <a:lstStyle/>
          <a:p>
            <a:r>
              <a:rPr lang="zh-CN" altLang="zh-CN" b="1" dirty="0" smtClean="0">
                <a:solidFill>
                  <a:srgbClr val="FF0000"/>
                </a:solidFill>
              </a:rPr>
              <a:t>输出电流</a:t>
            </a:r>
            <a:endParaRPr lang="zh-CN" altLang="en-US" dirty="0">
              <a:solidFill>
                <a:srgbClr val="FF0000"/>
              </a:solidFill>
            </a:endParaRPr>
          </a:p>
        </p:txBody>
      </p:sp>
      <p:sp>
        <p:nvSpPr>
          <p:cNvPr id="15" name="矩形 14"/>
          <p:cNvSpPr/>
          <p:nvPr/>
        </p:nvSpPr>
        <p:spPr>
          <a:xfrm>
            <a:off x="1076266" y="3294276"/>
            <a:ext cx="1114408" cy="369332"/>
          </a:xfrm>
          <a:prstGeom prst="rect">
            <a:avLst/>
          </a:prstGeom>
        </p:spPr>
        <p:txBody>
          <a:bodyPr wrap="none">
            <a:spAutoFit/>
          </a:bodyPr>
          <a:lstStyle/>
          <a:p>
            <a:r>
              <a:rPr lang="zh-CN" altLang="zh-CN" b="1" dirty="0" smtClean="0">
                <a:solidFill>
                  <a:srgbClr val="FF0000"/>
                </a:solidFill>
              </a:rPr>
              <a:t>流控流源</a:t>
            </a:r>
            <a:endParaRPr lang="zh-CN" altLang="en-US" dirty="0">
              <a:solidFill>
                <a:srgbClr val="FF0000"/>
              </a:solidFill>
            </a:endParaRPr>
          </a:p>
        </p:txBody>
      </p:sp>
      <p:sp>
        <p:nvSpPr>
          <p:cNvPr id="16" name="矩形 15"/>
          <p:cNvSpPr/>
          <p:nvPr/>
        </p:nvSpPr>
        <p:spPr>
          <a:xfrm>
            <a:off x="6444208" y="3294276"/>
            <a:ext cx="1223412" cy="369332"/>
          </a:xfrm>
          <a:prstGeom prst="rect">
            <a:avLst/>
          </a:prstGeom>
        </p:spPr>
        <p:txBody>
          <a:bodyPr wrap="none">
            <a:spAutoFit/>
          </a:bodyPr>
          <a:lstStyle/>
          <a:p>
            <a:r>
              <a:rPr lang="zh-CN" altLang="zh-CN" b="1" dirty="0" smtClean="0">
                <a:solidFill>
                  <a:srgbClr val="FF0000"/>
                </a:solidFill>
              </a:rPr>
              <a:t>并串连接</a:t>
            </a:r>
            <a:r>
              <a:rPr lang="en-US" altLang="zh-CN" b="1" dirty="0" smtClean="0">
                <a:solidFill>
                  <a:srgbClr val="FF0000"/>
                </a:solidFill>
              </a:rPr>
              <a:t>g</a:t>
            </a:r>
            <a:endParaRPr lang="zh-CN" altLang="en-US" dirty="0">
              <a:solidFill>
                <a:srgbClr val="FF0000"/>
              </a:solidFill>
            </a:endParaRPr>
          </a:p>
        </p:txBody>
      </p:sp>
      <p:sp>
        <p:nvSpPr>
          <p:cNvPr id="17" name="矩形 16"/>
          <p:cNvSpPr/>
          <p:nvPr/>
        </p:nvSpPr>
        <p:spPr>
          <a:xfrm>
            <a:off x="611560" y="3828390"/>
            <a:ext cx="649537" cy="369332"/>
          </a:xfrm>
          <a:prstGeom prst="rect">
            <a:avLst/>
          </a:prstGeom>
        </p:spPr>
        <p:txBody>
          <a:bodyPr wrap="none">
            <a:spAutoFit/>
          </a:bodyPr>
          <a:lstStyle/>
          <a:p>
            <a:r>
              <a:rPr lang="zh-CN" altLang="zh-CN" b="1" dirty="0" smtClean="0">
                <a:solidFill>
                  <a:srgbClr val="FF0000"/>
                </a:solidFill>
              </a:rPr>
              <a:t>电流</a:t>
            </a:r>
            <a:endParaRPr lang="zh-CN" altLang="en-US" dirty="0">
              <a:solidFill>
                <a:srgbClr val="FF0000"/>
              </a:solidFill>
            </a:endParaRPr>
          </a:p>
        </p:txBody>
      </p:sp>
      <p:sp>
        <p:nvSpPr>
          <p:cNvPr id="18" name="矩形 17"/>
          <p:cNvSpPr/>
          <p:nvPr/>
        </p:nvSpPr>
        <p:spPr>
          <a:xfrm>
            <a:off x="5796136" y="3830990"/>
            <a:ext cx="328936" cy="369332"/>
          </a:xfrm>
          <a:prstGeom prst="rect">
            <a:avLst/>
          </a:prstGeom>
        </p:spPr>
        <p:txBody>
          <a:bodyPr wrap="none">
            <a:spAutoFit/>
          </a:bodyPr>
          <a:lstStyle/>
          <a:p>
            <a:r>
              <a:rPr lang="en-US" altLang="zh-CN" b="1" dirty="0" err="1" smtClean="0">
                <a:solidFill>
                  <a:srgbClr val="FF0000"/>
                </a:solidFill>
              </a:rPr>
              <a:t>F</a:t>
            </a:r>
            <a:r>
              <a:rPr lang="en-US" altLang="zh-CN" b="1" baseline="-25000" dirty="0" err="1" smtClean="0">
                <a:solidFill>
                  <a:srgbClr val="FF0000"/>
                </a:solidFill>
              </a:rPr>
              <a:t>i</a:t>
            </a:r>
            <a:endParaRPr lang="zh-CN" altLang="en-US" dirty="0">
              <a:solidFill>
                <a:srgbClr val="FF0000"/>
              </a:solidFill>
            </a:endParaRPr>
          </a:p>
        </p:txBody>
      </p:sp>
      <p:sp>
        <p:nvSpPr>
          <p:cNvPr id="22" name="矩形 21"/>
          <p:cNvSpPr/>
          <p:nvPr/>
        </p:nvSpPr>
        <p:spPr>
          <a:xfrm>
            <a:off x="1691680" y="4365104"/>
            <a:ext cx="662104" cy="369332"/>
          </a:xfrm>
          <a:prstGeom prst="rect">
            <a:avLst/>
          </a:prstGeom>
        </p:spPr>
        <p:txBody>
          <a:bodyPr wrap="none">
            <a:spAutoFit/>
          </a:bodyPr>
          <a:lstStyle/>
          <a:p>
            <a:r>
              <a:rPr lang="en-US" altLang="zh-CN" b="1" dirty="0" smtClean="0">
                <a:solidFill>
                  <a:srgbClr val="FF0000"/>
                </a:solidFill>
              </a:rPr>
              <a:t>1/g</a:t>
            </a:r>
            <a:r>
              <a:rPr lang="en-US" altLang="zh-CN" b="1" baseline="-25000" dirty="0" smtClean="0">
                <a:solidFill>
                  <a:srgbClr val="FF0000"/>
                </a:solidFill>
              </a:rPr>
              <a:t>11</a:t>
            </a:r>
            <a:endParaRPr lang="zh-CN" altLang="en-US" b="1" baseline="-25000" dirty="0">
              <a:solidFill>
                <a:srgbClr val="FF0000"/>
              </a:solidFill>
            </a:endParaRPr>
          </a:p>
        </p:txBody>
      </p:sp>
      <p:sp>
        <p:nvSpPr>
          <p:cNvPr id="23" name="矩形 22"/>
          <p:cNvSpPr/>
          <p:nvPr/>
        </p:nvSpPr>
        <p:spPr>
          <a:xfrm>
            <a:off x="5201356" y="4341738"/>
            <a:ext cx="450764" cy="369332"/>
          </a:xfrm>
          <a:prstGeom prst="rect">
            <a:avLst/>
          </a:prstGeom>
        </p:spPr>
        <p:txBody>
          <a:bodyPr wrap="none">
            <a:spAutoFit/>
          </a:bodyPr>
          <a:lstStyle/>
          <a:p>
            <a:r>
              <a:rPr lang="en-US" altLang="zh-CN" b="1" dirty="0" smtClean="0">
                <a:solidFill>
                  <a:srgbClr val="FF0000"/>
                </a:solidFill>
              </a:rPr>
              <a:t>g</a:t>
            </a:r>
            <a:r>
              <a:rPr lang="en-US" altLang="zh-CN" b="1" baseline="-25000" dirty="0" smtClean="0">
                <a:solidFill>
                  <a:srgbClr val="FF0000"/>
                </a:solidFill>
              </a:rPr>
              <a:t>22</a:t>
            </a:r>
            <a:endParaRPr lang="zh-CN" altLang="en-US" b="1" baseline="-25000" dirty="0">
              <a:solidFill>
                <a:srgbClr val="FF0000"/>
              </a:solidFill>
            </a:endParaRPr>
          </a:p>
        </p:txBody>
      </p:sp>
      <p:sp>
        <p:nvSpPr>
          <p:cNvPr id="24" name="矩形 23"/>
          <p:cNvSpPr/>
          <p:nvPr/>
        </p:nvSpPr>
        <p:spPr>
          <a:xfrm>
            <a:off x="6843598" y="4374396"/>
            <a:ext cx="649537" cy="369332"/>
          </a:xfrm>
          <a:prstGeom prst="rect">
            <a:avLst/>
          </a:prstGeom>
        </p:spPr>
        <p:txBody>
          <a:bodyPr wrap="none">
            <a:spAutoFit/>
          </a:bodyPr>
          <a:lstStyle/>
          <a:p>
            <a:r>
              <a:rPr lang="zh-CN" altLang="zh-CN" b="1" dirty="0" smtClean="0">
                <a:solidFill>
                  <a:srgbClr val="FF0000"/>
                </a:solidFill>
              </a:rPr>
              <a:t>电流</a:t>
            </a:r>
            <a:endParaRPr lang="zh-CN" altLang="en-US" dirty="0">
              <a:solidFill>
                <a:srgbClr val="FF0000"/>
              </a:solidFill>
            </a:endParaRPr>
          </a:p>
        </p:txBody>
      </p:sp>
      <p:sp>
        <p:nvSpPr>
          <p:cNvPr id="25" name="矩形 24"/>
          <p:cNvSpPr/>
          <p:nvPr/>
        </p:nvSpPr>
        <p:spPr>
          <a:xfrm>
            <a:off x="2771800" y="4662428"/>
            <a:ext cx="441146" cy="369332"/>
          </a:xfrm>
          <a:prstGeom prst="rect">
            <a:avLst/>
          </a:prstGeom>
        </p:spPr>
        <p:txBody>
          <a:bodyPr wrap="none">
            <a:spAutoFit/>
          </a:bodyPr>
          <a:lstStyle/>
          <a:p>
            <a:r>
              <a:rPr lang="en-US" altLang="zh-CN" b="1" dirty="0" smtClean="0">
                <a:solidFill>
                  <a:srgbClr val="FF0000"/>
                </a:solidFill>
              </a:rPr>
              <a:t>A</a:t>
            </a:r>
            <a:r>
              <a:rPr lang="en-US" altLang="zh-CN" b="1" baseline="-25000" dirty="0" smtClean="0">
                <a:solidFill>
                  <a:srgbClr val="FF0000"/>
                </a:solidFill>
              </a:rPr>
              <a:t>i0</a:t>
            </a:r>
            <a:endParaRPr lang="zh-CN" altLang="en-US" baseline="-25000" dirty="0">
              <a:solidFill>
                <a:srgbClr val="FF0000"/>
              </a:solidFill>
            </a:endParaRPr>
          </a:p>
        </p:txBody>
      </p:sp>
      <p:sp>
        <p:nvSpPr>
          <p:cNvPr id="26" name="矩形 25"/>
          <p:cNvSpPr/>
          <p:nvPr/>
        </p:nvSpPr>
        <p:spPr>
          <a:xfrm>
            <a:off x="6303137" y="4594857"/>
            <a:ext cx="1413720" cy="369332"/>
          </a:xfrm>
          <a:prstGeom prst="rect">
            <a:avLst/>
          </a:prstGeom>
        </p:spPr>
        <p:txBody>
          <a:bodyPr wrap="none">
            <a:spAutoFit/>
          </a:bodyPr>
          <a:lstStyle/>
          <a:p>
            <a:r>
              <a:rPr lang="en-US" altLang="zh-CN" b="1" dirty="0" smtClean="0">
                <a:solidFill>
                  <a:srgbClr val="FF0000"/>
                </a:solidFill>
              </a:rPr>
              <a:t>-g</a:t>
            </a:r>
            <a:r>
              <a:rPr lang="en-US" altLang="zh-CN" b="1" baseline="-25000" dirty="0" smtClean="0">
                <a:solidFill>
                  <a:srgbClr val="FF0000"/>
                </a:solidFill>
              </a:rPr>
              <a:t>21</a:t>
            </a:r>
            <a:r>
              <a:rPr lang="en-US" altLang="zh-CN" b="1" dirty="0" smtClean="0">
                <a:solidFill>
                  <a:srgbClr val="FF0000"/>
                </a:solidFill>
              </a:rPr>
              <a:t>/(g</a:t>
            </a:r>
            <a:r>
              <a:rPr lang="en-US" altLang="zh-CN" b="1" baseline="-25000" dirty="0" smtClean="0">
                <a:solidFill>
                  <a:srgbClr val="FF0000"/>
                </a:solidFill>
              </a:rPr>
              <a:t>11</a:t>
            </a:r>
            <a:r>
              <a:rPr lang="en-US" altLang="zh-CN" b="1" dirty="0" smtClean="0">
                <a:solidFill>
                  <a:srgbClr val="FF0000"/>
                </a:solidFill>
              </a:rPr>
              <a:t>*g</a:t>
            </a:r>
            <a:r>
              <a:rPr lang="en-US" altLang="zh-CN" b="1" baseline="-25000" dirty="0" smtClean="0">
                <a:solidFill>
                  <a:srgbClr val="FF0000"/>
                </a:solidFill>
              </a:rPr>
              <a:t>22</a:t>
            </a:r>
            <a:r>
              <a:rPr lang="en-US" altLang="zh-CN" b="1" dirty="0" smtClean="0">
                <a:solidFill>
                  <a:srgbClr val="FF0000"/>
                </a:solidFill>
              </a:rPr>
              <a:t>)</a:t>
            </a:r>
            <a:endParaRPr lang="zh-CN" altLang="en-US" dirty="0">
              <a:solidFill>
                <a:srgbClr val="FF0000"/>
              </a:solidFill>
            </a:endParaRPr>
          </a:p>
        </p:txBody>
      </p:sp>
      <p:sp>
        <p:nvSpPr>
          <p:cNvPr id="27" name="矩形 26"/>
          <p:cNvSpPr/>
          <p:nvPr/>
        </p:nvSpPr>
        <p:spPr>
          <a:xfrm>
            <a:off x="1043608" y="5157192"/>
            <a:ext cx="585417" cy="369332"/>
          </a:xfrm>
          <a:prstGeom prst="rect">
            <a:avLst/>
          </a:prstGeom>
        </p:spPr>
        <p:txBody>
          <a:bodyPr wrap="none">
            <a:spAutoFit/>
          </a:bodyPr>
          <a:lstStyle/>
          <a:p>
            <a:r>
              <a:rPr lang="en-US" altLang="zh-CN" b="1" dirty="0" smtClean="0">
                <a:solidFill>
                  <a:srgbClr val="FF0000"/>
                </a:solidFill>
              </a:rPr>
              <a:t>A</a:t>
            </a:r>
            <a:r>
              <a:rPr lang="en-US" altLang="zh-CN" b="1" baseline="-25000" dirty="0" smtClean="0">
                <a:solidFill>
                  <a:srgbClr val="FF0000"/>
                </a:solidFill>
              </a:rPr>
              <a:t>i0</a:t>
            </a:r>
            <a:r>
              <a:rPr lang="en-US" altLang="zh-CN" b="1" dirty="0" smtClean="0">
                <a:solidFill>
                  <a:srgbClr val="FF0000"/>
                </a:solidFill>
              </a:rPr>
              <a:t>F</a:t>
            </a:r>
            <a:r>
              <a:rPr lang="en-US" altLang="zh-CN" b="1" baseline="-25000" dirty="0" smtClean="0">
                <a:solidFill>
                  <a:srgbClr val="FF0000"/>
                </a:solidFill>
              </a:rPr>
              <a:t>i</a:t>
            </a:r>
            <a:endParaRPr lang="zh-CN" altLang="en-US" b="1" dirty="0">
              <a:solidFill>
                <a:srgbClr val="FF0000"/>
              </a:solidFill>
            </a:endParaRPr>
          </a:p>
        </p:txBody>
      </p:sp>
      <p:sp>
        <p:nvSpPr>
          <p:cNvPr id="28" name="矩形 27"/>
          <p:cNvSpPr/>
          <p:nvPr/>
        </p:nvSpPr>
        <p:spPr>
          <a:xfrm>
            <a:off x="562573" y="5445224"/>
            <a:ext cx="891591" cy="369332"/>
          </a:xfrm>
          <a:prstGeom prst="rect">
            <a:avLst/>
          </a:prstGeom>
        </p:spPr>
        <p:txBody>
          <a:bodyPr wrap="none">
            <a:spAutoFit/>
          </a:bodyPr>
          <a:lstStyle/>
          <a:p>
            <a:r>
              <a:rPr lang="en-US" altLang="zh-CN" b="1" dirty="0" smtClean="0">
                <a:solidFill>
                  <a:srgbClr val="FF0000"/>
                </a:solidFill>
              </a:rPr>
              <a:t>1/(1+T)</a:t>
            </a:r>
            <a:endParaRPr lang="zh-CN" altLang="en-US" dirty="0">
              <a:solidFill>
                <a:srgbClr val="FF0000"/>
              </a:solidFill>
            </a:endParaRPr>
          </a:p>
        </p:txBody>
      </p:sp>
      <p:sp>
        <p:nvSpPr>
          <p:cNvPr id="29" name="矩形 28"/>
          <p:cNvSpPr/>
          <p:nvPr/>
        </p:nvSpPr>
        <p:spPr>
          <a:xfrm>
            <a:off x="827584" y="5733256"/>
            <a:ext cx="530915" cy="369332"/>
          </a:xfrm>
          <a:prstGeom prst="rect">
            <a:avLst/>
          </a:prstGeom>
        </p:spPr>
        <p:txBody>
          <a:bodyPr wrap="none">
            <a:spAutoFit/>
          </a:bodyPr>
          <a:lstStyle/>
          <a:p>
            <a:r>
              <a:rPr lang="en-US" altLang="zh-CN" b="1" dirty="0" smtClean="0">
                <a:solidFill>
                  <a:srgbClr val="FF0000"/>
                </a:solidFill>
              </a:rPr>
              <a:t>1+T</a:t>
            </a:r>
            <a:endParaRPr lang="zh-CN" altLang="en-US" dirty="0">
              <a:solidFill>
                <a:srgbClr val="FF0000"/>
              </a:solidFill>
            </a:endParaRPr>
          </a:p>
        </p:txBody>
      </p:sp>
      <p:sp>
        <p:nvSpPr>
          <p:cNvPr id="30" name="矩形 29"/>
          <p:cNvSpPr/>
          <p:nvPr/>
        </p:nvSpPr>
        <p:spPr>
          <a:xfrm>
            <a:off x="4681893" y="5739948"/>
            <a:ext cx="649537" cy="369332"/>
          </a:xfrm>
          <a:prstGeom prst="rect">
            <a:avLst/>
          </a:prstGeom>
        </p:spPr>
        <p:txBody>
          <a:bodyPr wrap="none">
            <a:spAutoFit/>
          </a:bodyPr>
          <a:lstStyle/>
          <a:p>
            <a:r>
              <a:rPr lang="zh-CN" altLang="zh-CN" b="1" dirty="0" smtClean="0">
                <a:solidFill>
                  <a:srgbClr val="FF0000"/>
                </a:solidFill>
              </a:rPr>
              <a:t>电流</a:t>
            </a:r>
            <a:endParaRPr lang="zh-CN" altLang="en-US" dirty="0">
              <a:solidFill>
                <a:srgbClr val="FF0000"/>
              </a:solidFill>
            </a:endParaRPr>
          </a:p>
        </p:txBody>
      </p:sp>
      <p:sp>
        <p:nvSpPr>
          <p:cNvPr id="31" name="矩形 30"/>
          <p:cNvSpPr/>
          <p:nvPr/>
        </p:nvSpPr>
        <p:spPr>
          <a:xfrm>
            <a:off x="6372200" y="5661248"/>
            <a:ext cx="463588" cy="369332"/>
          </a:xfrm>
          <a:prstGeom prst="rect">
            <a:avLst/>
          </a:prstGeom>
        </p:spPr>
        <p:txBody>
          <a:bodyPr wrap="none">
            <a:spAutoFit/>
          </a:bodyPr>
          <a:lstStyle/>
          <a:p>
            <a:r>
              <a:rPr lang="en-US" altLang="zh-CN" b="1" dirty="0" err="1" smtClean="0">
                <a:solidFill>
                  <a:srgbClr val="FF0000"/>
                </a:solidFill>
              </a:rPr>
              <a:t>A</a:t>
            </a:r>
            <a:r>
              <a:rPr lang="en-US" altLang="zh-CN" b="1" baseline="-25000" dirty="0" err="1" smtClean="0">
                <a:solidFill>
                  <a:srgbClr val="FF0000"/>
                </a:solidFill>
              </a:rPr>
              <a:t>if</a:t>
            </a:r>
            <a:r>
              <a:rPr lang="en-US" altLang="zh-CN" dirty="0" smtClean="0">
                <a:solidFill>
                  <a:srgbClr val="FF0000"/>
                </a:solidFill>
              </a:rPr>
              <a:t> </a:t>
            </a:r>
            <a:endParaRPr lang="zh-CN" altLang="en-US" dirty="0">
              <a:solidFill>
                <a:srgbClr val="FF0000"/>
              </a:solidFill>
            </a:endParaRPr>
          </a:p>
        </p:txBody>
      </p:sp>
      <p:sp>
        <p:nvSpPr>
          <p:cNvPr id="32" name="矩形 31"/>
          <p:cNvSpPr/>
          <p:nvPr/>
        </p:nvSpPr>
        <p:spPr>
          <a:xfrm>
            <a:off x="2307094" y="5981938"/>
            <a:ext cx="891591" cy="369332"/>
          </a:xfrm>
          <a:prstGeom prst="rect">
            <a:avLst/>
          </a:prstGeom>
        </p:spPr>
        <p:txBody>
          <a:bodyPr wrap="none">
            <a:spAutoFit/>
          </a:bodyPr>
          <a:lstStyle/>
          <a:p>
            <a:r>
              <a:rPr lang="en-US" altLang="zh-CN" b="1" dirty="0" smtClean="0">
                <a:solidFill>
                  <a:srgbClr val="FF0000"/>
                </a:solidFill>
              </a:rPr>
              <a:t>1/(1+T)</a:t>
            </a:r>
            <a:endParaRPr lang="zh-CN" altLang="en-US" dirty="0">
              <a:solidFill>
                <a:srgbClr val="FF0000"/>
              </a:solidFill>
            </a:endParaRPr>
          </a:p>
        </p:txBody>
      </p:sp>
      <p:sp>
        <p:nvSpPr>
          <p:cNvPr id="33" name="矩形 32"/>
          <p:cNvSpPr/>
          <p:nvPr/>
        </p:nvSpPr>
        <p:spPr>
          <a:xfrm>
            <a:off x="6948264" y="5981938"/>
            <a:ext cx="646331" cy="369332"/>
          </a:xfrm>
          <a:prstGeom prst="rect">
            <a:avLst/>
          </a:prstGeom>
        </p:spPr>
        <p:txBody>
          <a:bodyPr wrap="none">
            <a:spAutoFit/>
          </a:bodyPr>
          <a:lstStyle/>
          <a:p>
            <a:r>
              <a:rPr lang="en-US" altLang="zh-CN" b="1" dirty="0" smtClean="0">
                <a:solidFill>
                  <a:srgbClr val="FF0000"/>
                </a:solidFill>
              </a:rPr>
              <a:t>T&gt;&gt;1</a:t>
            </a:r>
            <a:endParaRPr lang="zh-CN" altLang="en-US" dirty="0">
              <a:solidFill>
                <a:srgbClr val="FF0000"/>
              </a:solidFill>
            </a:endParaRPr>
          </a:p>
        </p:txBody>
      </p:sp>
      <p:sp>
        <p:nvSpPr>
          <p:cNvPr id="34" name="矩形 33"/>
          <p:cNvSpPr/>
          <p:nvPr/>
        </p:nvSpPr>
        <p:spPr>
          <a:xfrm>
            <a:off x="2483768" y="6237312"/>
            <a:ext cx="1811714" cy="369332"/>
          </a:xfrm>
          <a:prstGeom prst="rect">
            <a:avLst/>
          </a:prstGeom>
        </p:spPr>
        <p:txBody>
          <a:bodyPr wrap="none">
            <a:spAutoFit/>
          </a:bodyPr>
          <a:lstStyle/>
          <a:p>
            <a:r>
              <a:rPr lang="zh-CN" altLang="zh-CN" b="1" dirty="0" smtClean="0">
                <a:solidFill>
                  <a:srgbClr val="FF0000"/>
                </a:solidFill>
              </a:rPr>
              <a:t>反馈系数的倒数</a:t>
            </a:r>
            <a:endParaRPr lang="zh-CN" altLang="en-US" dirty="0">
              <a:solidFill>
                <a:srgbClr val="FF0000"/>
              </a:solidFill>
            </a:endParaRPr>
          </a:p>
        </p:txBody>
      </p:sp>
      <p:sp>
        <p:nvSpPr>
          <p:cNvPr id="35" name="矩形 34"/>
          <p:cNvSpPr/>
          <p:nvPr/>
        </p:nvSpPr>
        <p:spPr>
          <a:xfrm>
            <a:off x="5220072" y="6237312"/>
            <a:ext cx="950901" cy="369332"/>
          </a:xfrm>
          <a:prstGeom prst="rect">
            <a:avLst/>
          </a:prstGeom>
        </p:spPr>
        <p:txBody>
          <a:bodyPr wrap="none">
            <a:spAutoFit/>
          </a:bodyPr>
          <a:lstStyle/>
          <a:p>
            <a:r>
              <a:rPr lang="en-US" altLang="zh-CN" b="1" dirty="0" smtClean="0">
                <a:solidFill>
                  <a:srgbClr val="FF0000"/>
                </a:solidFill>
              </a:rPr>
              <a:t>A</a:t>
            </a:r>
            <a:r>
              <a:rPr lang="en-US" altLang="zh-CN" b="1" baseline="-25000" dirty="0" smtClean="0">
                <a:solidFill>
                  <a:srgbClr val="FF0000"/>
                </a:solidFill>
              </a:rPr>
              <a:t>if</a:t>
            </a:r>
            <a:r>
              <a:rPr lang="en-US" altLang="zh-CN" b="1" dirty="0" smtClean="0">
                <a:solidFill>
                  <a:srgbClr val="FF0000"/>
                </a:solidFill>
                <a:sym typeface="Symbol"/>
              </a:rPr>
              <a:t></a:t>
            </a:r>
            <a:r>
              <a:rPr lang="en-US" altLang="zh-CN" b="1" dirty="0" smtClean="0">
                <a:solidFill>
                  <a:srgbClr val="FF0000"/>
                </a:solidFill>
              </a:rPr>
              <a:t>1/</a:t>
            </a:r>
            <a:r>
              <a:rPr lang="en-US" altLang="zh-CN" b="1" dirty="0" err="1" smtClean="0">
                <a:solidFill>
                  <a:srgbClr val="FF0000"/>
                </a:solidFill>
              </a:rPr>
              <a:t>F</a:t>
            </a:r>
            <a:r>
              <a:rPr lang="en-US" altLang="zh-CN" b="1" baseline="-25000" dirty="0" err="1" smtClean="0">
                <a:solidFill>
                  <a:srgbClr val="FF0000"/>
                </a:solidFill>
              </a:rPr>
              <a:t>i</a:t>
            </a:r>
            <a:r>
              <a:rPr lang="en-US" altLang="zh-CN" dirty="0" smtClean="0">
                <a:solidFill>
                  <a:srgbClr val="FF0000"/>
                </a:solidFill>
              </a:rPr>
              <a:t> </a:t>
            </a:r>
            <a:endParaRPr lang="zh-CN" altLang="en-US" dirty="0">
              <a:solidFill>
                <a:srgbClr val="FF0000"/>
              </a:solidFill>
            </a:endParaRPr>
          </a:p>
        </p:txBody>
      </p:sp>
      <p:graphicFrame>
        <p:nvGraphicFramePr>
          <p:cNvPr id="404482" name="Object 2"/>
          <p:cNvGraphicFramePr>
            <a:graphicFrameLocks noChangeAspect="1"/>
          </p:cNvGraphicFramePr>
          <p:nvPr/>
        </p:nvGraphicFramePr>
        <p:xfrm>
          <a:off x="6705600" y="0"/>
          <a:ext cx="2438400" cy="1323975"/>
        </p:xfrm>
        <a:graphic>
          <a:graphicData uri="http://schemas.openxmlformats.org/presentationml/2006/ole">
            <p:oleObj spid="_x0000_s404482" name="Picture" r:id="rId4" imgW="3245734" imgH="1732559" progId="Word.Picture.8">
              <p:embed/>
            </p:oleObj>
          </a:graphicData>
        </a:graphic>
      </p:graphicFrame>
      <p:sp>
        <p:nvSpPr>
          <p:cNvPr id="36" name="矩形 35"/>
          <p:cNvSpPr/>
          <p:nvPr/>
        </p:nvSpPr>
        <p:spPr>
          <a:xfrm>
            <a:off x="4860032" y="168756"/>
            <a:ext cx="1811714" cy="923330"/>
          </a:xfrm>
          <a:prstGeom prst="rect">
            <a:avLst/>
          </a:prstGeom>
        </p:spPr>
        <p:txBody>
          <a:bodyPr wrap="none">
            <a:spAutoFit/>
          </a:bodyPr>
          <a:lstStyle/>
          <a:p>
            <a:r>
              <a:rPr lang="en-US" altLang="zh-CN" b="1" dirty="0" err="1" smtClean="0">
                <a:solidFill>
                  <a:srgbClr val="FF0000"/>
                </a:solidFill>
              </a:rPr>
              <a:t>i</a:t>
            </a:r>
            <a:r>
              <a:rPr lang="en-US" altLang="zh-CN" b="1" baseline="-25000" dirty="0" err="1" smtClean="0">
                <a:solidFill>
                  <a:srgbClr val="FF0000"/>
                </a:solidFill>
              </a:rPr>
              <a:t>in</a:t>
            </a:r>
            <a:r>
              <a:rPr lang="zh-CN" altLang="zh-CN" b="1" dirty="0" smtClean="0">
                <a:solidFill>
                  <a:srgbClr val="FF0000"/>
                </a:solidFill>
              </a:rPr>
              <a:t>，</a:t>
            </a:r>
            <a:r>
              <a:rPr lang="en-US" altLang="zh-CN" b="1" dirty="0" err="1" smtClean="0">
                <a:solidFill>
                  <a:srgbClr val="FF0000"/>
                </a:solidFill>
              </a:rPr>
              <a:t>i</a:t>
            </a:r>
            <a:r>
              <a:rPr lang="en-US" altLang="zh-CN" b="1" baseline="-25000" dirty="0" err="1" smtClean="0">
                <a:solidFill>
                  <a:srgbClr val="FF0000"/>
                </a:solidFill>
              </a:rPr>
              <a:t>e</a:t>
            </a:r>
            <a:r>
              <a:rPr lang="zh-CN" altLang="zh-CN" b="1" dirty="0" smtClean="0">
                <a:solidFill>
                  <a:srgbClr val="FF0000"/>
                </a:solidFill>
              </a:rPr>
              <a:t>，</a:t>
            </a:r>
            <a:r>
              <a:rPr lang="en-US" altLang="zh-CN" b="1" dirty="0" smtClean="0">
                <a:solidFill>
                  <a:srgbClr val="FF0000"/>
                </a:solidFill>
              </a:rPr>
              <a:t>i</a:t>
            </a:r>
            <a:r>
              <a:rPr lang="en-US" altLang="zh-CN" b="1" baseline="-25000" dirty="0" smtClean="0">
                <a:solidFill>
                  <a:srgbClr val="FF0000"/>
                </a:solidFill>
              </a:rPr>
              <a:t>f</a:t>
            </a:r>
            <a:r>
              <a:rPr lang="zh-CN" altLang="zh-CN" b="1" dirty="0" smtClean="0">
                <a:solidFill>
                  <a:srgbClr val="FF0000"/>
                </a:solidFill>
              </a:rPr>
              <a:t>，</a:t>
            </a:r>
            <a:r>
              <a:rPr lang="en-US" altLang="zh-CN" b="1" dirty="0" err="1" smtClean="0">
                <a:solidFill>
                  <a:srgbClr val="FF0000"/>
                </a:solidFill>
              </a:rPr>
              <a:t>i</a:t>
            </a:r>
            <a:r>
              <a:rPr lang="en-US" altLang="zh-CN" b="1" baseline="-25000" dirty="0" err="1" smtClean="0">
                <a:solidFill>
                  <a:srgbClr val="FF0000"/>
                </a:solidFill>
              </a:rPr>
              <a:t>out</a:t>
            </a:r>
            <a:endParaRPr lang="en-US" altLang="zh-CN" b="1" dirty="0" smtClean="0">
              <a:solidFill>
                <a:srgbClr val="FF0000"/>
              </a:solidFill>
            </a:endParaRPr>
          </a:p>
          <a:p>
            <a:r>
              <a:rPr lang="zh-CN" altLang="en-US" b="1" dirty="0" smtClean="0">
                <a:solidFill>
                  <a:srgbClr val="FF0000"/>
                </a:solidFill>
              </a:rPr>
              <a:t>符号</a:t>
            </a:r>
            <a:r>
              <a:rPr lang="en-US" altLang="zh-CN" b="1" dirty="0" smtClean="0">
                <a:solidFill>
                  <a:srgbClr val="FF0000"/>
                </a:solidFill>
              </a:rPr>
              <a:t>+</a:t>
            </a:r>
            <a:r>
              <a:rPr lang="zh-CN" altLang="en-US" b="1" dirty="0" smtClean="0">
                <a:solidFill>
                  <a:srgbClr val="FF0000"/>
                </a:solidFill>
              </a:rPr>
              <a:t>方向，</a:t>
            </a:r>
            <a:r>
              <a:rPr lang="en-US" altLang="zh-CN" b="1" dirty="0" smtClean="0">
                <a:solidFill>
                  <a:srgbClr val="FF0000"/>
                </a:solidFill>
              </a:rPr>
              <a:t>4</a:t>
            </a:r>
            <a:r>
              <a:rPr lang="zh-CN" altLang="en-US" b="1" dirty="0" smtClean="0">
                <a:solidFill>
                  <a:srgbClr val="FF0000"/>
                </a:solidFill>
              </a:rPr>
              <a:t>分</a:t>
            </a:r>
            <a:endParaRPr lang="en-US" altLang="zh-CN" b="1" dirty="0" smtClean="0">
              <a:solidFill>
                <a:srgbClr val="FF0000"/>
              </a:solidFill>
            </a:endParaRPr>
          </a:p>
          <a:p>
            <a:r>
              <a:rPr lang="en-US" altLang="zh-CN" b="1" dirty="0" smtClean="0">
                <a:solidFill>
                  <a:srgbClr val="FF0000"/>
                </a:solidFill>
              </a:rPr>
              <a:t>24</a:t>
            </a:r>
            <a:r>
              <a:rPr lang="zh-CN" altLang="en-US" b="1" dirty="0" smtClean="0">
                <a:solidFill>
                  <a:srgbClr val="FF0000"/>
                </a:solidFill>
              </a:rPr>
              <a:t>空，</a:t>
            </a:r>
            <a:r>
              <a:rPr lang="en-US" altLang="zh-CN" b="1" dirty="0" smtClean="0">
                <a:solidFill>
                  <a:srgbClr val="FF0000"/>
                </a:solidFill>
              </a:rPr>
              <a:t>12</a:t>
            </a:r>
            <a:r>
              <a:rPr lang="zh-CN" altLang="en-US" b="1" dirty="0" smtClean="0">
                <a:solidFill>
                  <a:srgbClr val="FF0000"/>
                </a:solidFill>
              </a:rPr>
              <a:t>分</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2"/>
                                        </p:tgtEl>
                                        <p:attrNameLst>
                                          <p:attrName>style.visibility</p:attrName>
                                        </p:attrNameLst>
                                      </p:cBhvr>
                                      <p:to>
                                        <p:strVal val="visible"/>
                                      </p:to>
                                    </p:set>
                                    <p:animEffect transition="in" filter="blinds(horizontal)">
                                      <p:cBhvr>
                                        <p:cTn id="7" dur="500"/>
                                        <p:tgtEl>
                                          <p:spTgt spid="40448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linds(horizontal)">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linds(horizontal)">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linds(horizontal)">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linds(horizontal)">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blinds(horizontal)">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blinds(horizontal)">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blinds(horizontal)">
                                      <p:cBhvr>
                                        <p:cTn id="81" dur="5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blinds(horizontal)">
                                      <p:cBhvr>
                                        <p:cTn id="86" dur="5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linds(horizontal)">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blinds(horizontal)">
                                      <p:cBhvr>
                                        <p:cTn id="101" dur="500"/>
                                        <p:tgtEl>
                                          <p:spTgt spid="29"/>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blinds(horizontal)">
                                      <p:cBhvr>
                                        <p:cTn id="106" dur="500"/>
                                        <p:tgtEl>
                                          <p:spTgt spid="30"/>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blinds(horizontal)">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blinds(horizontal)">
                                      <p:cBhvr>
                                        <p:cTn id="116" dur="500"/>
                                        <p:tgtEl>
                                          <p:spTgt spid="32"/>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blinds(horizontal)">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blinds(horizontal)">
                                      <p:cBhvr>
                                        <p:cTn id="126" dur="500"/>
                                        <p:tgtEl>
                                          <p:spTgt spid="3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blinds(horizontal)">
                                      <p:cBhvr>
                                        <p:cTn id="1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778694"/>
            <a:ext cx="730424" cy="5170586"/>
          </a:xfrm>
        </p:spPr>
        <p:txBody>
          <a:bodyPr>
            <a:noAutofit/>
          </a:bodyPr>
          <a:lstStyle/>
          <a:p>
            <a:r>
              <a:rPr lang="zh-CN" altLang="en-US" sz="3200" b="1" dirty="0" smtClean="0"/>
              <a:t>二极管非线性电阻负载的放大器</a:t>
            </a:r>
            <a:endParaRPr lang="zh-CN" altLang="en-US" sz="3200" b="1" dirty="0"/>
          </a:p>
        </p:txBody>
      </p:sp>
      <p:sp>
        <p:nvSpPr>
          <p:cNvPr id="3" name="内容占位符 2"/>
          <p:cNvSpPr>
            <a:spLocks noGrp="1"/>
          </p:cNvSpPr>
          <p:nvPr>
            <p:ph idx="1"/>
          </p:nvPr>
        </p:nvSpPr>
        <p:spPr>
          <a:xfrm>
            <a:off x="914400" y="44624"/>
            <a:ext cx="8229600" cy="3600400"/>
          </a:xfrm>
        </p:spPr>
        <p:txBody>
          <a:bodyPr/>
          <a:lstStyle/>
          <a:p>
            <a:r>
              <a:rPr lang="zh-CN" altLang="zh-CN" b="1" dirty="0" smtClean="0"/>
              <a:t>对于如图</a:t>
            </a:r>
            <a:r>
              <a:rPr lang="en-US" altLang="zh-CN" b="1" dirty="0" smtClean="0"/>
              <a:t>6</a:t>
            </a:r>
            <a:r>
              <a:rPr lang="zh-CN" altLang="zh-CN" b="1" dirty="0" smtClean="0"/>
              <a:t>所示放大电路，假设直流偏置</a:t>
            </a:r>
            <a:r>
              <a:rPr lang="en-US" altLang="zh-CN" b="1" dirty="0" smtClean="0"/>
              <a:t>V</a:t>
            </a:r>
            <a:r>
              <a:rPr lang="en-US" altLang="zh-CN" b="1" baseline="-25000" dirty="0" smtClean="0"/>
              <a:t>IN0</a:t>
            </a:r>
            <a:r>
              <a:rPr lang="zh-CN" altLang="zh-CN" b="1" dirty="0" smtClean="0"/>
              <a:t>使得晶体管工作于恒流导通区，已知两晶体管的宽长比分别为</a:t>
            </a:r>
            <a:r>
              <a:rPr lang="en-US" altLang="zh-CN" b="1" dirty="0" smtClean="0"/>
              <a:t>           </a:t>
            </a:r>
            <a:r>
              <a:rPr lang="zh-CN" altLang="zh-CN" b="1" dirty="0" smtClean="0"/>
              <a:t>和</a:t>
            </a:r>
            <a:r>
              <a:rPr lang="en-US" altLang="zh-CN" b="1" dirty="0" smtClean="0"/>
              <a:t>          </a:t>
            </a:r>
            <a:r>
              <a:rPr lang="zh-CN" altLang="zh-CN" b="1" dirty="0" smtClean="0"/>
              <a:t>，其他工艺参量完全一致，不考虑厄利效应，该放大电路的交流小信号本征电压增益为（</a:t>
            </a:r>
            <a:r>
              <a:rPr lang="en-US" altLang="zh-CN" b="1" dirty="0" smtClean="0"/>
              <a:t>                </a:t>
            </a:r>
            <a:r>
              <a:rPr lang="zh-CN"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22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2913" name="Object 1"/>
          <p:cNvGraphicFramePr>
            <a:graphicFrameLocks noChangeAspect="1"/>
          </p:cNvGraphicFramePr>
          <p:nvPr/>
        </p:nvGraphicFramePr>
        <p:xfrm>
          <a:off x="5724127" y="980728"/>
          <a:ext cx="569039" cy="648072"/>
        </p:xfrm>
        <a:graphic>
          <a:graphicData uri="http://schemas.openxmlformats.org/presentationml/2006/ole">
            <p:oleObj spid="_x0000_s422913" name="公式" r:id="rId3" imgW="342751" imgH="393529" progId="Equation.3">
              <p:embed/>
            </p:oleObj>
          </a:graphicData>
        </a:graphic>
      </p:graphicFrame>
      <p:sp>
        <p:nvSpPr>
          <p:cNvPr id="422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2915" name="Object 3"/>
          <p:cNvGraphicFramePr>
            <a:graphicFrameLocks noChangeAspect="1"/>
          </p:cNvGraphicFramePr>
          <p:nvPr/>
        </p:nvGraphicFramePr>
        <p:xfrm>
          <a:off x="7020272" y="1052736"/>
          <a:ext cx="504056" cy="558549"/>
        </p:xfrm>
        <a:graphic>
          <a:graphicData uri="http://schemas.openxmlformats.org/presentationml/2006/ole">
            <p:oleObj spid="_x0000_s422915" name="公式" r:id="rId4" imgW="355292" imgH="393359" progId="Equation.3">
              <p:embed/>
            </p:oleObj>
          </a:graphicData>
        </a:graphic>
      </p:graphicFrame>
      <p:sp>
        <p:nvSpPr>
          <p:cNvPr id="42291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2917" name="Object 5"/>
          <p:cNvGraphicFramePr>
            <a:graphicFrameLocks noChangeAspect="1"/>
          </p:cNvGraphicFramePr>
          <p:nvPr/>
        </p:nvGraphicFramePr>
        <p:xfrm>
          <a:off x="7380312" y="2348880"/>
          <a:ext cx="1800200" cy="2711990"/>
        </p:xfrm>
        <a:graphic>
          <a:graphicData uri="http://schemas.openxmlformats.org/presentationml/2006/ole">
            <p:oleObj spid="_x0000_s422917" name="Picture" r:id="rId5" imgW="2347573" imgH="3445286" progId="Word.Picture.8">
              <p:embed/>
            </p:oleObj>
          </a:graphicData>
        </a:graphic>
      </p:graphicFrame>
      <p:sp>
        <p:nvSpPr>
          <p:cNvPr id="4229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2919" name="Object 7"/>
          <p:cNvGraphicFramePr>
            <a:graphicFrameLocks noChangeAspect="1"/>
          </p:cNvGraphicFramePr>
          <p:nvPr/>
        </p:nvGraphicFramePr>
        <p:xfrm>
          <a:off x="1619672" y="2492896"/>
          <a:ext cx="1758950" cy="1485900"/>
        </p:xfrm>
        <a:graphic>
          <a:graphicData uri="http://schemas.openxmlformats.org/presentationml/2006/ole">
            <p:oleObj spid="_x0000_s422919" name="公式" r:id="rId6" imgW="888840" imgH="749160" progId="Equation.3">
              <p:embed/>
            </p:oleObj>
          </a:graphicData>
        </a:graphic>
      </p:graphicFrame>
      <p:sp>
        <p:nvSpPr>
          <p:cNvPr id="42292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2921" name="Object 9"/>
          <p:cNvGraphicFramePr>
            <a:graphicFrameLocks noChangeAspect="1"/>
          </p:cNvGraphicFramePr>
          <p:nvPr/>
        </p:nvGraphicFramePr>
        <p:xfrm>
          <a:off x="1211432" y="4752528"/>
          <a:ext cx="7393016" cy="2060848"/>
        </p:xfrm>
        <a:graphic>
          <a:graphicData uri="http://schemas.openxmlformats.org/presentationml/2006/ole">
            <p:oleObj spid="_x0000_s422921" name="公式" r:id="rId7" imgW="4254480" imgH="1180800" progId="Equation.3">
              <p:embed/>
            </p:oleObj>
          </a:graphicData>
        </a:graphic>
      </p:graphicFrame>
      <p:sp>
        <p:nvSpPr>
          <p:cNvPr id="17" name="矩形 16"/>
          <p:cNvSpPr/>
          <p:nvPr/>
        </p:nvSpPr>
        <p:spPr>
          <a:xfrm>
            <a:off x="5033322" y="3068960"/>
            <a:ext cx="2274982" cy="923330"/>
          </a:xfrm>
          <a:prstGeom prst="rect">
            <a:avLst/>
          </a:prstGeom>
        </p:spPr>
        <p:txBody>
          <a:bodyPr wrap="none">
            <a:spAutoFit/>
          </a:bodyPr>
          <a:lstStyle/>
          <a:p>
            <a:r>
              <a:rPr lang="zh-CN" altLang="en-US" b="1" dirty="0" smtClean="0">
                <a:solidFill>
                  <a:srgbClr val="FF0000"/>
                </a:solidFill>
              </a:rPr>
              <a:t>非线性</a:t>
            </a:r>
            <a:r>
              <a:rPr lang="en-US" altLang="zh-CN" b="1" dirty="0" smtClean="0">
                <a:solidFill>
                  <a:srgbClr val="FF0000"/>
                </a:solidFill>
              </a:rPr>
              <a:t>+</a:t>
            </a:r>
            <a:r>
              <a:rPr lang="zh-CN" altLang="en-US" b="1" dirty="0" smtClean="0">
                <a:solidFill>
                  <a:srgbClr val="FF0000"/>
                </a:solidFill>
              </a:rPr>
              <a:t>非线性</a:t>
            </a:r>
            <a:r>
              <a:rPr lang="en-US" altLang="zh-CN" b="1" dirty="0" smtClean="0">
                <a:solidFill>
                  <a:srgbClr val="FF0000"/>
                </a:solidFill>
              </a:rPr>
              <a:t>=</a:t>
            </a:r>
            <a:r>
              <a:rPr lang="zh-CN" altLang="en-US" b="1" dirty="0" smtClean="0">
                <a:solidFill>
                  <a:srgbClr val="FF0000"/>
                </a:solidFill>
              </a:rPr>
              <a:t>线性</a:t>
            </a:r>
            <a:endParaRPr lang="en-US" altLang="zh-CN" b="1" dirty="0" smtClean="0">
              <a:solidFill>
                <a:srgbClr val="FF0000"/>
              </a:solidFill>
            </a:endParaRPr>
          </a:p>
          <a:p>
            <a:r>
              <a:rPr lang="zh-CN" altLang="en-US" b="1" dirty="0" smtClean="0">
                <a:solidFill>
                  <a:srgbClr val="FF0000"/>
                </a:solidFill>
              </a:rPr>
              <a:t>逆函数</a:t>
            </a:r>
            <a:endParaRPr lang="en-US" altLang="zh-CN" b="1" dirty="0" smtClean="0">
              <a:solidFill>
                <a:srgbClr val="FF0000"/>
              </a:solidFill>
            </a:endParaRPr>
          </a:p>
          <a:p>
            <a:r>
              <a:rPr lang="zh-CN" altLang="en-US" b="1" dirty="0" smtClean="0">
                <a:solidFill>
                  <a:srgbClr val="FF0000"/>
                </a:solidFill>
              </a:rPr>
              <a:t>平方级联开方</a:t>
            </a:r>
            <a:r>
              <a:rPr lang="en-US" altLang="zh-CN" b="1" dirty="0" smtClean="0">
                <a:solidFill>
                  <a:srgbClr val="FF0000"/>
                </a:solidFill>
              </a:rPr>
              <a:t>=</a:t>
            </a:r>
            <a:r>
              <a:rPr lang="zh-CN" altLang="en-US" b="1" dirty="0" smtClean="0">
                <a:solidFill>
                  <a:srgbClr val="FF0000"/>
                </a:solidFill>
              </a:rPr>
              <a:t>线性</a:t>
            </a:r>
            <a:endParaRPr lang="en-US" altLang="zh-CN" b="1" dirty="0" smtClean="0">
              <a:solidFill>
                <a:srgbClr val="FF0000"/>
              </a:solidFill>
            </a:endParaRPr>
          </a:p>
        </p:txBody>
      </p:sp>
      <p:sp>
        <p:nvSpPr>
          <p:cNvPr id="18" name="矩形 17"/>
          <p:cNvSpPr/>
          <p:nvPr/>
        </p:nvSpPr>
        <p:spPr>
          <a:xfrm>
            <a:off x="3563888" y="3429000"/>
            <a:ext cx="534121" cy="369332"/>
          </a:xfrm>
          <a:prstGeom prst="rect">
            <a:avLst/>
          </a:prstGeom>
        </p:spPr>
        <p:txBody>
          <a:bodyPr wrap="none">
            <a:spAutoFit/>
          </a:bodyPr>
          <a:lstStyle/>
          <a:p>
            <a:r>
              <a:rPr lang="en-US" altLang="zh-CN" b="1" dirty="0" smtClean="0">
                <a:solidFill>
                  <a:srgbClr val="FF0000"/>
                </a:solidFill>
              </a:rPr>
              <a:t>3</a:t>
            </a:r>
            <a:r>
              <a:rPr lang="zh-CN" altLang="zh-CN" b="1" dirty="0" smtClean="0">
                <a:solidFill>
                  <a:srgbClr val="FF0000"/>
                </a:solidFill>
              </a:rPr>
              <a:t>分</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21"/>
                                        </p:tgtEl>
                                        <p:attrNameLst>
                                          <p:attrName>style.visibility</p:attrName>
                                        </p:attrNameLst>
                                      </p:cBhvr>
                                      <p:to>
                                        <p:strVal val="visible"/>
                                      </p:to>
                                    </p:set>
                                    <p:animEffect transition="in" filter="blinds(horizontal)">
                                      <p:cBhvr>
                                        <p:cTn id="7" dur="500"/>
                                        <p:tgtEl>
                                          <p:spTgt spid="422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9"/>
                                        </p:tgtEl>
                                        <p:attrNameLst>
                                          <p:attrName>style.visibility</p:attrName>
                                        </p:attrNameLst>
                                      </p:cBhvr>
                                      <p:to>
                                        <p:strVal val="visible"/>
                                      </p:to>
                                    </p:set>
                                    <p:animEffect transition="in" filter="blinds(horizontal)">
                                      <p:cBhvr>
                                        <p:cTn id="12" dur="500"/>
                                        <p:tgtEl>
                                          <p:spTgt spid="422919"/>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par>
                          <p:cTn id="17" fill="hold">
                            <p:stCondLst>
                              <p:cond delay="1000"/>
                            </p:stCondLst>
                            <p:childTnLst>
                              <p:par>
                                <p:cTn id="18" presetID="3" presetClass="entr" presetSubtype="10" fill="hold" grpId="0" nodeType="afterEffect">
                                  <p:stCondLst>
                                    <p:cond delay="200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 y="274638"/>
            <a:ext cx="658416" cy="5962674"/>
          </a:xfrm>
        </p:spPr>
        <p:txBody>
          <a:bodyPr/>
          <a:lstStyle/>
          <a:p>
            <a:r>
              <a:rPr lang="zh-CN" altLang="en-US" b="1" dirty="0" smtClean="0"/>
              <a:t>差分对放大电路</a:t>
            </a:r>
            <a:endParaRPr lang="zh-CN" altLang="en-US" b="1" dirty="0"/>
          </a:p>
        </p:txBody>
      </p:sp>
      <p:sp>
        <p:nvSpPr>
          <p:cNvPr id="3" name="内容占位符 2"/>
          <p:cNvSpPr>
            <a:spLocks noGrp="1"/>
          </p:cNvSpPr>
          <p:nvPr>
            <p:ph idx="1"/>
          </p:nvPr>
        </p:nvSpPr>
        <p:spPr>
          <a:xfrm>
            <a:off x="914400" y="0"/>
            <a:ext cx="8229600" cy="4525963"/>
          </a:xfrm>
        </p:spPr>
        <p:txBody>
          <a:bodyPr/>
          <a:lstStyle/>
          <a:p>
            <a:r>
              <a:rPr lang="zh-CN" altLang="zh-CN" b="1" dirty="0" smtClean="0"/>
              <a:t>如图</a:t>
            </a:r>
            <a:r>
              <a:rPr lang="en-US" altLang="zh-CN" b="1" dirty="0" smtClean="0"/>
              <a:t>7</a:t>
            </a:r>
            <a:r>
              <a:rPr lang="zh-CN" altLang="zh-CN" b="1" dirty="0" smtClean="0"/>
              <a:t>所示，这是一个差分对放大电路，已知固定偏置电压</a:t>
            </a:r>
            <a:r>
              <a:rPr lang="en-US" altLang="zh-CN" b="1" dirty="0" smtClean="0"/>
              <a:t> </a:t>
            </a:r>
            <a:r>
              <a:rPr lang="zh-CN" altLang="zh-CN" b="1" dirty="0" smtClean="0"/>
              <a:t>使得所有晶体管均工作于恒流导通区，所有晶体管的电流增益为</a:t>
            </a:r>
            <a:r>
              <a:rPr lang="en-US" altLang="zh-CN" b="1" dirty="0" smtClean="0">
                <a:sym typeface="Symbol"/>
              </a:rPr>
              <a:t></a:t>
            </a:r>
            <a:r>
              <a:rPr lang="zh-CN" altLang="zh-CN" b="1" dirty="0" smtClean="0"/>
              <a:t>，不考虑厄利效应，假设热电压为</a:t>
            </a:r>
            <a:r>
              <a:rPr lang="en-US" altLang="zh-CN" b="1" dirty="0" err="1" smtClean="0"/>
              <a:t>v</a:t>
            </a:r>
            <a:r>
              <a:rPr lang="en-US" altLang="zh-CN" b="1" baseline="-25000" dirty="0" err="1" smtClean="0"/>
              <a:t>T</a:t>
            </a:r>
            <a:r>
              <a:rPr lang="zh-CN" altLang="zh-CN" b="1" dirty="0" smtClean="0"/>
              <a:t>，则该放大电路的尾电流</a:t>
            </a:r>
            <a:r>
              <a:rPr lang="en-US" altLang="zh-CN" b="1" dirty="0" smtClean="0"/>
              <a:t>I</a:t>
            </a:r>
            <a:r>
              <a:rPr lang="en-US" altLang="zh-CN" b="1" baseline="-25000" dirty="0" smtClean="0"/>
              <a:t>EE</a:t>
            </a:r>
            <a:r>
              <a:rPr lang="en-US" altLang="zh-CN" b="1" dirty="0" smtClean="0"/>
              <a:t>=</a:t>
            </a:r>
            <a:r>
              <a:rPr lang="zh-CN" altLang="zh-CN" b="1" dirty="0" smtClean="0"/>
              <a:t>（</a:t>
            </a:r>
            <a:r>
              <a:rPr lang="en-US" altLang="zh-CN" b="1" dirty="0" smtClean="0"/>
              <a:t>                          </a:t>
            </a:r>
            <a:r>
              <a:rPr lang="zh-CN" altLang="zh-CN" b="1" dirty="0" smtClean="0"/>
              <a:t>），输入电阻</a:t>
            </a:r>
            <a:r>
              <a:rPr lang="en-US" altLang="zh-CN" b="1" dirty="0" err="1" smtClean="0"/>
              <a:t>r</a:t>
            </a:r>
            <a:r>
              <a:rPr lang="en-US" altLang="zh-CN" b="1" baseline="-25000" dirty="0" err="1" smtClean="0"/>
              <a:t>in</a:t>
            </a:r>
            <a:r>
              <a:rPr lang="en-US" altLang="zh-CN" b="1" dirty="0" smtClean="0"/>
              <a:t>=</a:t>
            </a:r>
            <a:r>
              <a:rPr lang="zh-CN" altLang="zh-CN" b="1" dirty="0" smtClean="0"/>
              <a:t>（</a:t>
            </a:r>
            <a:r>
              <a:rPr lang="en-US" altLang="zh-CN" b="1" dirty="0" smtClean="0"/>
              <a:t>              </a:t>
            </a:r>
            <a:r>
              <a:rPr lang="zh-CN" altLang="zh-CN" b="1" dirty="0" smtClean="0"/>
              <a:t>），输出电阻</a:t>
            </a:r>
            <a:r>
              <a:rPr lang="en-US" altLang="zh-CN" b="1" dirty="0" smtClean="0"/>
              <a:t>r</a:t>
            </a:r>
            <a:r>
              <a:rPr lang="en-US" altLang="zh-CN" b="1" baseline="-25000" dirty="0" smtClean="0"/>
              <a:t>out</a:t>
            </a:r>
            <a:r>
              <a:rPr lang="en-US" altLang="zh-CN" b="1" dirty="0" smtClean="0"/>
              <a:t>=</a:t>
            </a:r>
            <a:r>
              <a:rPr lang="zh-CN" altLang="zh-CN" b="1" dirty="0" smtClean="0"/>
              <a:t>（</a:t>
            </a:r>
            <a:r>
              <a:rPr lang="en-US" altLang="zh-CN" b="1" dirty="0" smtClean="0"/>
              <a:t>                 </a:t>
            </a:r>
            <a:r>
              <a:rPr lang="zh-CN" altLang="zh-CN" b="1" dirty="0" smtClean="0"/>
              <a:t>），本征电压增益</a:t>
            </a:r>
            <a:r>
              <a:rPr lang="en-US" altLang="zh-CN" b="1" dirty="0" smtClean="0"/>
              <a:t>A</a:t>
            </a:r>
            <a:r>
              <a:rPr lang="en-US" altLang="zh-CN" b="1" baseline="-25000" dirty="0" smtClean="0"/>
              <a:t>v0</a:t>
            </a:r>
            <a:r>
              <a:rPr lang="en-US" altLang="zh-CN" b="1" dirty="0" smtClean="0"/>
              <a:t>=</a:t>
            </a:r>
            <a:r>
              <a:rPr lang="zh-CN" altLang="zh-CN" b="1" dirty="0" smtClean="0"/>
              <a:t>（</a:t>
            </a:r>
            <a:r>
              <a:rPr lang="en-US" altLang="zh-CN" b="1" dirty="0" smtClean="0"/>
              <a:t>                   </a:t>
            </a:r>
            <a:r>
              <a:rPr lang="zh-CN" altLang="zh-CN" b="1" dirty="0" smtClean="0"/>
              <a:t>）。注：后空表达式可利用前空符号表述。</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423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3937" name="Object 1"/>
          <p:cNvGraphicFramePr>
            <a:graphicFrameLocks noChangeAspect="1"/>
          </p:cNvGraphicFramePr>
          <p:nvPr/>
        </p:nvGraphicFramePr>
        <p:xfrm>
          <a:off x="6257298" y="3933056"/>
          <a:ext cx="2851206" cy="2924944"/>
        </p:xfrm>
        <a:graphic>
          <a:graphicData uri="http://schemas.openxmlformats.org/presentationml/2006/ole">
            <p:oleObj spid="_x0000_s423937" name="Picture" r:id="rId3" imgW="3515074" imgH="3530382" progId="Word.Picture.8">
              <p:embed/>
            </p:oleObj>
          </a:graphicData>
        </a:graphic>
      </p:graphicFrame>
      <p:sp>
        <p:nvSpPr>
          <p:cNvPr id="4239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3939" name="Object 3"/>
          <p:cNvGraphicFramePr>
            <a:graphicFrameLocks noChangeAspect="1"/>
          </p:cNvGraphicFramePr>
          <p:nvPr/>
        </p:nvGraphicFramePr>
        <p:xfrm>
          <a:off x="5645150" y="2017713"/>
          <a:ext cx="1254125" cy="588962"/>
        </p:xfrm>
        <a:graphic>
          <a:graphicData uri="http://schemas.openxmlformats.org/presentationml/2006/ole">
            <p:oleObj spid="_x0000_s423939" name="公式" r:id="rId4" imgW="812520" imgH="380880" progId="Equation.3">
              <p:embed/>
            </p:oleObj>
          </a:graphicData>
        </a:graphic>
      </p:graphicFrame>
      <p:sp>
        <p:nvSpPr>
          <p:cNvPr id="42394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3941" name="Object 5"/>
          <p:cNvGraphicFramePr>
            <a:graphicFrameLocks noChangeAspect="1"/>
          </p:cNvGraphicFramePr>
          <p:nvPr/>
        </p:nvGraphicFramePr>
        <p:xfrm>
          <a:off x="3765550" y="2387600"/>
          <a:ext cx="979488" cy="654050"/>
        </p:xfrm>
        <a:graphic>
          <a:graphicData uri="http://schemas.openxmlformats.org/presentationml/2006/ole">
            <p:oleObj spid="_x0000_s423941" name="公式" r:id="rId5" imgW="571320" imgH="380880" progId="Equation.3">
              <p:embed/>
            </p:oleObj>
          </a:graphicData>
        </a:graphic>
      </p:graphicFrame>
      <p:sp>
        <p:nvSpPr>
          <p:cNvPr id="42394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2394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3945" name="Object 9"/>
          <p:cNvGraphicFramePr>
            <a:graphicFrameLocks noChangeAspect="1"/>
          </p:cNvGraphicFramePr>
          <p:nvPr/>
        </p:nvGraphicFramePr>
        <p:xfrm>
          <a:off x="1835696" y="3068960"/>
          <a:ext cx="595337" cy="446503"/>
        </p:xfrm>
        <a:graphic>
          <a:graphicData uri="http://schemas.openxmlformats.org/presentationml/2006/ole">
            <p:oleObj spid="_x0000_s423945" name="公式" r:id="rId6" imgW="253800" imgH="190440" progId="Equation.3">
              <p:embed/>
            </p:oleObj>
          </a:graphicData>
        </a:graphic>
      </p:graphicFrame>
      <p:sp>
        <p:nvSpPr>
          <p:cNvPr id="42394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3947" name="Object 11"/>
          <p:cNvGraphicFramePr>
            <a:graphicFrameLocks noChangeAspect="1"/>
          </p:cNvGraphicFramePr>
          <p:nvPr/>
        </p:nvGraphicFramePr>
        <p:xfrm>
          <a:off x="2483768" y="3304807"/>
          <a:ext cx="1132656" cy="772265"/>
        </p:xfrm>
        <a:graphic>
          <a:graphicData uri="http://schemas.openxmlformats.org/presentationml/2006/ole">
            <p:oleObj spid="_x0000_s423947" name="公式" r:id="rId7" imgW="558720" imgH="380880" progId="Equation.3">
              <p:embed/>
            </p:oleObj>
          </a:graphicData>
        </a:graphic>
      </p:graphicFrame>
      <p:sp>
        <p:nvSpPr>
          <p:cNvPr id="19" name="矩形 18"/>
          <p:cNvSpPr/>
          <p:nvPr/>
        </p:nvSpPr>
        <p:spPr>
          <a:xfrm>
            <a:off x="1428621" y="5229200"/>
            <a:ext cx="1991251" cy="369332"/>
          </a:xfrm>
          <a:prstGeom prst="rect">
            <a:avLst/>
          </a:prstGeom>
        </p:spPr>
        <p:txBody>
          <a:bodyPr wrap="none">
            <a:spAutoFit/>
          </a:bodyPr>
          <a:lstStyle/>
          <a:p>
            <a:r>
              <a:rPr lang="zh-CN" altLang="en-US" b="1" dirty="0" smtClean="0">
                <a:solidFill>
                  <a:srgbClr val="FF0000"/>
                </a:solidFill>
              </a:rPr>
              <a:t>每空</a:t>
            </a:r>
            <a:r>
              <a:rPr lang="en-US" altLang="zh-CN" b="1" dirty="0" smtClean="0">
                <a:solidFill>
                  <a:srgbClr val="FF0000"/>
                </a:solidFill>
              </a:rPr>
              <a:t>1.5</a:t>
            </a:r>
            <a:r>
              <a:rPr lang="zh-CN" altLang="en-US" b="1" dirty="0" smtClean="0">
                <a:solidFill>
                  <a:srgbClr val="FF0000"/>
                </a:solidFill>
              </a:rPr>
              <a:t>分，共</a:t>
            </a:r>
            <a:r>
              <a:rPr lang="en-US" altLang="zh-CN" b="1" dirty="0" smtClean="0">
                <a:solidFill>
                  <a:srgbClr val="FF0000"/>
                </a:solidFill>
              </a:rPr>
              <a:t>6</a:t>
            </a:r>
            <a:r>
              <a:rPr lang="zh-CN" altLang="zh-CN" b="1" dirty="0" smtClean="0">
                <a:solidFill>
                  <a:srgbClr val="FF0000"/>
                </a:solidFill>
              </a:rPr>
              <a:t>分</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gtEl>
                                        <p:attrNameLst>
                                          <p:attrName>style.visibility</p:attrName>
                                        </p:attrNameLst>
                                      </p:cBhvr>
                                      <p:to>
                                        <p:strVal val="visible"/>
                                      </p:to>
                                    </p:set>
                                    <p:animEffect transition="in" filter="blinds(horizontal)">
                                      <p:cBhvr>
                                        <p:cTn id="7" dur="500"/>
                                        <p:tgtEl>
                                          <p:spTgt spid="4239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41"/>
                                        </p:tgtEl>
                                        <p:attrNameLst>
                                          <p:attrName>style.visibility</p:attrName>
                                        </p:attrNameLst>
                                      </p:cBhvr>
                                      <p:to>
                                        <p:strVal val="visible"/>
                                      </p:to>
                                    </p:set>
                                    <p:animEffect transition="in" filter="blinds(horizontal)">
                                      <p:cBhvr>
                                        <p:cTn id="12" dur="500"/>
                                        <p:tgtEl>
                                          <p:spTgt spid="4239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3945"/>
                                        </p:tgtEl>
                                        <p:attrNameLst>
                                          <p:attrName>style.visibility</p:attrName>
                                        </p:attrNameLst>
                                      </p:cBhvr>
                                      <p:to>
                                        <p:strVal val="visible"/>
                                      </p:to>
                                    </p:set>
                                    <p:animEffect transition="in" filter="blinds(horizontal)">
                                      <p:cBhvr>
                                        <p:cTn id="17" dur="500"/>
                                        <p:tgtEl>
                                          <p:spTgt spid="4239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3947"/>
                                        </p:tgtEl>
                                        <p:attrNameLst>
                                          <p:attrName>style.visibility</p:attrName>
                                        </p:attrNameLst>
                                      </p:cBhvr>
                                      <p:to>
                                        <p:strVal val="visible"/>
                                      </p:to>
                                    </p:set>
                                    <p:animEffect transition="in" filter="blinds(horizontal)">
                                      <p:cBhvr>
                                        <p:cTn id="22" dur="500"/>
                                        <p:tgtEl>
                                          <p:spTgt spid="423947"/>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非线性描述</a:t>
            </a:r>
            <a:endParaRPr lang="zh-CN" altLang="en-US" b="1" dirty="0"/>
          </a:p>
        </p:txBody>
      </p:sp>
      <p:sp>
        <p:nvSpPr>
          <p:cNvPr id="3" name="内容占位符 2"/>
          <p:cNvSpPr>
            <a:spLocks noGrp="1"/>
          </p:cNvSpPr>
          <p:nvPr>
            <p:ph idx="1"/>
          </p:nvPr>
        </p:nvSpPr>
        <p:spPr/>
        <p:txBody>
          <a:bodyPr/>
          <a:lstStyle/>
          <a:p>
            <a:r>
              <a:rPr lang="en-US" altLang="zh-CN" b="1" dirty="0" smtClean="0"/>
              <a:t>y=</a:t>
            </a:r>
            <a:r>
              <a:rPr lang="en-US" altLang="zh-CN" b="1" dirty="0" err="1" smtClean="0"/>
              <a:t>sinx</a:t>
            </a:r>
            <a:r>
              <a:rPr lang="zh-CN" altLang="zh-CN" b="1" dirty="0" smtClean="0"/>
              <a:t>在工作点</a:t>
            </a:r>
            <a:r>
              <a:rPr lang="en-US" altLang="zh-CN" b="1" dirty="0" smtClean="0"/>
              <a:t>X</a:t>
            </a:r>
            <a:r>
              <a:rPr lang="en-US" altLang="zh-CN" b="1" baseline="-25000" dirty="0" smtClean="0"/>
              <a:t>0</a:t>
            </a:r>
            <a:r>
              <a:rPr lang="en-US" altLang="zh-CN" b="1" dirty="0" smtClean="0"/>
              <a:t>=0</a:t>
            </a:r>
            <a:r>
              <a:rPr lang="en-US" altLang="zh-CN" b="1" dirty="0" smtClean="0">
                <a:sym typeface="Symbol"/>
              </a:rPr>
              <a:t></a:t>
            </a:r>
            <a:r>
              <a:rPr lang="zh-CN" altLang="zh-CN" b="1" dirty="0" smtClean="0"/>
              <a:t>点位置的</a:t>
            </a:r>
            <a:r>
              <a:rPr lang="en-US" altLang="zh-CN" b="1" dirty="0" smtClean="0"/>
              <a:t>1dB</a:t>
            </a:r>
            <a:r>
              <a:rPr lang="zh-CN" altLang="zh-CN" b="1" dirty="0" smtClean="0"/>
              <a:t>线性范围为（ </a:t>
            </a:r>
            <a:r>
              <a:rPr lang="en-US" altLang="zh-CN" b="1" dirty="0" smtClean="0"/>
              <a:t>      </a:t>
            </a:r>
            <a:r>
              <a:rPr lang="zh-CN" altLang="zh-CN" b="1" dirty="0" smtClean="0"/>
              <a:t>）</a:t>
            </a:r>
            <a:r>
              <a:rPr lang="en-US" altLang="zh-CN" b="1" dirty="0" smtClean="0">
                <a:sym typeface="Symbol"/>
              </a:rPr>
              <a:t></a:t>
            </a:r>
          </a:p>
          <a:p>
            <a:endParaRPr lang="en-US" altLang="zh-CN" b="1" dirty="0" smtClean="0">
              <a:sym typeface="Symbol"/>
            </a:endParaRPr>
          </a:p>
          <a:p>
            <a:endParaRPr lang="en-US" altLang="zh-CN" b="1" dirty="0" smtClean="0">
              <a:sym typeface="Symbol"/>
            </a:endParaRPr>
          </a:p>
          <a:p>
            <a:r>
              <a:rPr lang="zh-CN" altLang="zh-CN" b="1" dirty="0" smtClean="0"/>
              <a:t>某理想桥式整流输入为</a:t>
            </a:r>
            <a:r>
              <a:rPr lang="en-US" altLang="zh-CN" b="1" dirty="0" smtClean="0"/>
              <a:t>               </a:t>
            </a:r>
            <a:r>
              <a:rPr lang="zh-CN" altLang="zh-CN" b="1" dirty="0" smtClean="0"/>
              <a:t>，输出为</a:t>
            </a:r>
            <a:r>
              <a:rPr lang="en-US" altLang="zh-CN" b="1" dirty="0" smtClean="0"/>
              <a:t>      </a:t>
            </a:r>
            <a:r>
              <a:rPr lang="zh-CN" altLang="zh-CN" b="1" dirty="0" smtClean="0"/>
              <a:t>，那么输出波形中的二次谐波分量为（ </a:t>
            </a:r>
            <a:r>
              <a:rPr lang="en-US" altLang="zh-CN" b="1" dirty="0" smtClean="0"/>
              <a:t>            </a:t>
            </a:r>
            <a:r>
              <a:rPr lang="zh-CN" altLang="zh-CN" b="1" dirty="0" smtClean="0"/>
              <a:t>），三次谐波分量为（</a:t>
            </a:r>
            <a:r>
              <a:rPr lang="en-US" altLang="zh-CN" b="1" dirty="0" smtClean="0"/>
              <a:t>           </a:t>
            </a:r>
            <a:r>
              <a:rPr lang="zh-CN"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24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4961" name="Object 1"/>
          <p:cNvGraphicFramePr>
            <a:graphicFrameLocks noChangeAspect="1"/>
          </p:cNvGraphicFramePr>
          <p:nvPr/>
        </p:nvGraphicFramePr>
        <p:xfrm>
          <a:off x="4860032" y="3501008"/>
          <a:ext cx="1717905" cy="375792"/>
        </p:xfrm>
        <a:graphic>
          <a:graphicData uri="http://schemas.openxmlformats.org/presentationml/2006/ole">
            <p:oleObj spid="_x0000_s424961" name="公式" r:id="rId3" imgW="914400" imgH="203200" progId="Equation.3">
              <p:embed/>
            </p:oleObj>
          </a:graphicData>
        </a:graphic>
      </p:graphicFrame>
      <p:sp>
        <p:nvSpPr>
          <p:cNvPr id="424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4963" name="Object 3"/>
          <p:cNvGraphicFramePr>
            <a:graphicFrameLocks noChangeAspect="1"/>
          </p:cNvGraphicFramePr>
          <p:nvPr/>
        </p:nvGraphicFramePr>
        <p:xfrm>
          <a:off x="7164288" y="3391592"/>
          <a:ext cx="1979712" cy="442072"/>
        </p:xfrm>
        <a:graphic>
          <a:graphicData uri="http://schemas.openxmlformats.org/presentationml/2006/ole">
            <p:oleObj spid="_x0000_s424963" name="公式" r:id="rId4" imgW="977476" imgH="215806" progId="Equation.3">
              <p:embed/>
            </p:oleObj>
          </a:graphicData>
        </a:graphic>
      </p:graphicFrame>
      <p:sp>
        <p:nvSpPr>
          <p:cNvPr id="11" name="矩形 10"/>
          <p:cNvSpPr/>
          <p:nvPr/>
        </p:nvSpPr>
        <p:spPr>
          <a:xfrm>
            <a:off x="1763688" y="2204864"/>
            <a:ext cx="545342" cy="369332"/>
          </a:xfrm>
          <a:prstGeom prst="rect">
            <a:avLst/>
          </a:prstGeom>
        </p:spPr>
        <p:txBody>
          <a:bodyPr wrap="none">
            <a:spAutoFit/>
          </a:bodyPr>
          <a:lstStyle/>
          <a:p>
            <a:r>
              <a:rPr lang="en-US" altLang="zh-CN" b="1" dirty="0" smtClean="0">
                <a:solidFill>
                  <a:srgbClr val="FF0000"/>
                </a:solidFill>
                <a:sym typeface="Symbol"/>
              </a:rPr>
              <a:t></a:t>
            </a:r>
            <a:r>
              <a:rPr lang="en-US" altLang="zh-CN" b="1" dirty="0" smtClean="0">
                <a:solidFill>
                  <a:srgbClr val="FF0000"/>
                </a:solidFill>
              </a:rPr>
              <a:t>30</a:t>
            </a:r>
            <a:endParaRPr lang="zh-CN" altLang="en-US" b="1" dirty="0">
              <a:solidFill>
                <a:srgbClr val="FF0000"/>
              </a:solidFill>
            </a:endParaRPr>
          </a:p>
        </p:txBody>
      </p:sp>
      <p:sp>
        <p:nvSpPr>
          <p:cNvPr id="12" name="矩形 11"/>
          <p:cNvSpPr/>
          <p:nvPr/>
        </p:nvSpPr>
        <p:spPr>
          <a:xfrm>
            <a:off x="3275856" y="2348880"/>
            <a:ext cx="534121" cy="369332"/>
          </a:xfrm>
          <a:prstGeom prst="rect">
            <a:avLst/>
          </a:prstGeom>
        </p:spPr>
        <p:txBody>
          <a:bodyPr wrap="none">
            <a:spAutoFit/>
          </a:bodyPr>
          <a:lstStyle/>
          <a:p>
            <a:r>
              <a:rPr lang="en-US" altLang="zh-CN" b="1" dirty="0" smtClean="0">
                <a:solidFill>
                  <a:srgbClr val="FF0000"/>
                </a:solidFill>
              </a:rPr>
              <a:t>2</a:t>
            </a:r>
            <a:r>
              <a:rPr lang="zh-CN" altLang="zh-CN" b="1" dirty="0" smtClean="0">
                <a:solidFill>
                  <a:srgbClr val="FF0000"/>
                </a:solidFill>
              </a:rPr>
              <a:t>分</a:t>
            </a:r>
            <a:endParaRPr lang="zh-CN" altLang="en-US" dirty="0">
              <a:solidFill>
                <a:srgbClr val="FF0000"/>
              </a:solidFill>
            </a:endParaRPr>
          </a:p>
        </p:txBody>
      </p:sp>
      <p:sp>
        <p:nvSpPr>
          <p:cNvPr id="424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4965" name="Object 5"/>
          <p:cNvGraphicFramePr>
            <a:graphicFrameLocks noChangeAspect="1"/>
          </p:cNvGraphicFramePr>
          <p:nvPr/>
        </p:nvGraphicFramePr>
        <p:xfrm>
          <a:off x="810715" y="5589240"/>
          <a:ext cx="7577709" cy="1196752"/>
        </p:xfrm>
        <a:graphic>
          <a:graphicData uri="http://schemas.openxmlformats.org/presentationml/2006/ole">
            <p:oleObj spid="_x0000_s424965" name="公式" r:id="rId5" imgW="4647960" imgH="723600" progId="Equation.3">
              <p:embed/>
            </p:oleObj>
          </a:graphicData>
        </a:graphic>
      </p:graphicFrame>
      <p:sp>
        <p:nvSpPr>
          <p:cNvPr id="15" name="矩形 14"/>
          <p:cNvSpPr/>
          <p:nvPr/>
        </p:nvSpPr>
        <p:spPr>
          <a:xfrm>
            <a:off x="1152380" y="5157192"/>
            <a:ext cx="1475404" cy="369332"/>
          </a:xfrm>
          <a:prstGeom prst="rect">
            <a:avLst/>
          </a:prstGeom>
        </p:spPr>
        <p:txBody>
          <a:bodyPr wrap="none">
            <a:spAutoFit/>
          </a:bodyPr>
          <a:lstStyle/>
          <a:p>
            <a:r>
              <a:rPr lang="en-US" altLang="zh-CN" b="1" dirty="0" smtClean="0">
                <a:solidFill>
                  <a:srgbClr val="FF0000"/>
                </a:solidFill>
              </a:rPr>
              <a:t>0.42V</a:t>
            </a:r>
            <a:r>
              <a:rPr lang="en-US" altLang="zh-CN" b="1" baseline="-25000" dirty="0" smtClean="0">
                <a:solidFill>
                  <a:srgbClr val="FF0000"/>
                </a:solidFill>
              </a:rPr>
              <a:t>p</a:t>
            </a:r>
            <a:r>
              <a:rPr lang="en-US" altLang="zh-CN" b="1" dirty="0" smtClean="0">
                <a:solidFill>
                  <a:srgbClr val="FF0000"/>
                </a:solidFill>
              </a:rPr>
              <a:t>cos2</a:t>
            </a:r>
            <a:r>
              <a:rPr lang="en-US" altLang="zh-CN" b="1" dirty="0" smtClean="0">
                <a:solidFill>
                  <a:srgbClr val="FF0000"/>
                </a:solidFill>
                <a:sym typeface="Symbol"/>
              </a:rPr>
              <a:t></a:t>
            </a:r>
            <a:r>
              <a:rPr lang="en-US" altLang="zh-CN" b="1" dirty="0" smtClean="0">
                <a:solidFill>
                  <a:srgbClr val="FF0000"/>
                </a:solidFill>
              </a:rPr>
              <a:t>t</a:t>
            </a:r>
            <a:endParaRPr lang="zh-CN" altLang="en-US" dirty="0">
              <a:solidFill>
                <a:srgbClr val="FF0000"/>
              </a:solidFill>
            </a:endParaRPr>
          </a:p>
        </p:txBody>
      </p:sp>
      <p:sp>
        <p:nvSpPr>
          <p:cNvPr id="16" name="矩形 15"/>
          <p:cNvSpPr/>
          <p:nvPr/>
        </p:nvSpPr>
        <p:spPr>
          <a:xfrm>
            <a:off x="6934610" y="5013176"/>
            <a:ext cx="301686" cy="369332"/>
          </a:xfrm>
          <a:prstGeom prst="rect">
            <a:avLst/>
          </a:prstGeom>
        </p:spPr>
        <p:txBody>
          <a:bodyPr wrap="none">
            <a:spAutoFit/>
          </a:bodyPr>
          <a:lstStyle/>
          <a:p>
            <a:r>
              <a:rPr lang="en-US" altLang="zh-CN" b="1" dirty="0" smtClean="0">
                <a:solidFill>
                  <a:srgbClr val="FF0000"/>
                </a:solidFill>
              </a:rPr>
              <a:t>0</a:t>
            </a:r>
            <a:endParaRPr lang="zh-CN" altLang="en-US" dirty="0">
              <a:solidFill>
                <a:srgbClr val="FF0000"/>
              </a:solidFill>
            </a:endParaRPr>
          </a:p>
        </p:txBody>
      </p:sp>
      <p:sp>
        <p:nvSpPr>
          <p:cNvPr id="17" name="矩形 16"/>
          <p:cNvSpPr/>
          <p:nvPr/>
        </p:nvSpPr>
        <p:spPr>
          <a:xfrm>
            <a:off x="8609879" y="5229200"/>
            <a:ext cx="534121" cy="369332"/>
          </a:xfrm>
          <a:prstGeom prst="rect">
            <a:avLst/>
          </a:prstGeom>
        </p:spPr>
        <p:txBody>
          <a:bodyPr wrap="none">
            <a:spAutoFit/>
          </a:bodyPr>
          <a:lstStyle/>
          <a:p>
            <a:r>
              <a:rPr lang="en-US" altLang="zh-CN" b="1" dirty="0" smtClean="0">
                <a:solidFill>
                  <a:srgbClr val="FF0000"/>
                </a:solidFill>
              </a:rPr>
              <a:t>3</a:t>
            </a:r>
            <a:r>
              <a:rPr lang="zh-CN" altLang="zh-CN" b="1" dirty="0" smtClean="0">
                <a:solidFill>
                  <a:srgbClr val="FF0000"/>
                </a:solidFill>
              </a:rPr>
              <a:t>分</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24965"/>
                                        </p:tgtEl>
                                        <p:attrNameLst>
                                          <p:attrName>style.visibility</p:attrName>
                                        </p:attrNameLst>
                                      </p:cBhvr>
                                      <p:to>
                                        <p:strVal val="visible"/>
                                      </p:to>
                                    </p:set>
                                    <p:animEffect transition="in" filter="blinds(horizontal)">
                                      <p:cBhvr>
                                        <p:cTn id="16" dur="500"/>
                                        <p:tgtEl>
                                          <p:spTgt spid="42496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晶体管三种组态</a:t>
            </a:r>
            <a:endParaRPr lang="zh-CN" altLang="en-US" b="1" dirty="0"/>
          </a:p>
        </p:txBody>
      </p:sp>
      <p:sp>
        <p:nvSpPr>
          <p:cNvPr id="3" name="内容占位符 2"/>
          <p:cNvSpPr>
            <a:spLocks noGrp="1"/>
          </p:cNvSpPr>
          <p:nvPr>
            <p:ph idx="1"/>
          </p:nvPr>
        </p:nvSpPr>
        <p:spPr/>
        <p:txBody>
          <a:bodyPr/>
          <a:lstStyle/>
          <a:p>
            <a:r>
              <a:rPr lang="zh-CN" altLang="zh-CN" b="1" dirty="0" smtClean="0"/>
              <a:t>如图表所示的单晶体管放大电路，如果放大管分别为三种组态，请将虚框二端口网络的输入电阻、输出电阻和电压增益分别填入空中</a:t>
            </a:r>
            <a:r>
              <a:rPr lang="en-US" altLang="zh-CN" b="1" dirty="0" smtClean="0"/>
              <a:t>, </a:t>
            </a:r>
            <a:r>
              <a:rPr lang="zh-CN" altLang="zh-CN" b="1" dirty="0" smtClean="0"/>
              <a:t>其中电压增益定义为</a:t>
            </a:r>
            <a:r>
              <a:rPr lang="en-US" altLang="zh-CN" b="1" dirty="0" smtClean="0"/>
              <a:t>A</a:t>
            </a:r>
            <a:r>
              <a:rPr lang="en-US" altLang="zh-CN" b="1" baseline="-25000" dirty="0" smtClean="0"/>
              <a:t>v</a:t>
            </a:r>
            <a:r>
              <a:rPr lang="en-US" altLang="zh-CN" b="1" dirty="0" smtClean="0"/>
              <a:t>=</a:t>
            </a:r>
            <a:r>
              <a:rPr lang="en-US" altLang="zh-CN" b="1" dirty="0" err="1" smtClean="0"/>
              <a:t>v</a:t>
            </a:r>
            <a:r>
              <a:rPr lang="en-US" altLang="zh-CN" b="1" baseline="-25000" dirty="0" err="1" smtClean="0"/>
              <a:t>L</a:t>
            </a:r>
            <a:r>
              <a:rPr lang="en-US" altLang="zh-CN" b="1" dirty="0" smtClean="0"/>
              <a:t>/</a:t>
            </a:r>
            <a:r>
              <a:rPr lang="en-US" altLang="zh-CN" b="1" dirty="0" err="1" smtClean="0"/>
              <a:t>v</a:t>
            </a:r>
            <a:r>
              <a:rPr lang="en-US" altLang="zh-CN" b="1" baseline="-25000" dirty="0" err="1" smtClean="0"/>
              <a:t>S</a:t>
            </a:r>
            <a:r>
              <a:rPr lang="zh-CN" altLang="zh-CN" b="1" dirty="0" smtClean="0"/>
              <a:t>。假设晶体管通用跨导器模型中的三个参量中，</a:t>
            </a:r>
            <a:r>
              <a:rPr lang="en-US" altLang="zh-CN" b="1" dirty="0" smtClean="0"/>
              <a:t>CE</a:t>
            </a:r>
            <a:r>
              <a:rPr lang="zh-CN" altLang="zh-CN" b="1" dirty="0" smtClean="0"/>
              <a:t>组态跨导增益为</a:t>
            </a:r>
            <a:r>
              <a:rPr lang="en-US" altLang="zh-CN" b="1" dirty="0" smtClean="0"/>
              <a:t>g</a:t>
            </a:r>
            <a:r>
              <a:rPr lang="en-US" altLang="zh-CN" b="1" baseline="-25000" dirty="0" smtClean="0"/>
              <a:t>m</a:t>
            </a:r>
            <a:r>
              <a:rPr lang="zh-CN" altLang="zh-CN" b="1" dirty="0" smtClean="0"/>
              <a:t>，</a:t>
            </a:r>
            <a:r>
              <a:rPr lang="en-US" altLang="zh-CN" b="1" dirty="0" smtClean="0"/>
              <a:t> CE</a:t>
            </a:r>
            <a:r>
              <a:rPr lang="zh-CN" altLang="zh-CN" b="1" dirty="0" smtClean="0"/>
              <a:t>组态</a:t>
            </a:r>
            <a:r>
              <a:rPr lang="en-US" altLang="zh-CN" b="1" dirty="0" smtClean="0"/>
              <a:t>be</a:t>
            </a:r>
            <a:r>
              <a:rPr lang="zh-CN" altLang="zh-CN" b="1" dirty="0" smtClean="0"/>
              <a:t>端口阻抗为</a:t>
            </a:r>
            <a:r>
              <a:rPr lang="en-US" altLang="zh-CN" b="1" dirty="0" err="1" smtClean="0"/>
              <a:t>r</a:t>
            </a:r>
            <a:r>
              <a:rPr lang="en-US" altLang="zh-CN" b="1" baseline="-25000" dirty="0" err="1" smtClean="0"/>
              <a:t>be</a:t>
            </a:r>
            <a:r>
              <a:rPr lang="zh-CN" altLang="zh-CN" b="1" dirty="0" smtClean="0"/>
              <a:t>，</a:t>
            </a:r>
            <a:r>
              <a:rPr lang="en-US" altLang="zh-CN" b="1" dirty="0" smtClean="0"/>
              <a:t>CE</a:t>
            </a:r>
            <a:r>
              <a:rPr lang="zh-CN" altLang="zh-CN" b="1" dirty="0" smtClean="0"/>
              <a:t>组态</a:t>
            </a:r>
            <a:r>
              <a:rPr lang="en-US" altLang="zh-CN" b="1" dirty="0" err="1" smtClean="0"/>
              <a:t>ce</a:t>
            </a:r>
            <a:r>
              <a:rPr lang="zh-CN" altLang="zh-CN" b="1" dirty="0" smtClean="0"/>
              <a:t>端口阻抗为</a:t>
            </a:r>
            <a:r>
              <a:rPr lang="en-US" altLang="zh-CN" b="1" dirty="0" err="1" smtClean="0"/>
              <a:t>r</a:t>
            </a:r>
            <a:r>
              <a:rPr lang="en-US" altLang="zh-CN" b="1" baseline="-25000" dirty="0" err="1" smtClean="0"/>
              <a:t>ce</a:t>
            </a:r>
            <a:r>
              <a:rPr lang="zh-CN" altLang="zh-CN" b="1" dirty="0" smtClean="0"/>
              <a:t>，同时信源内阻和负载电阻满足</a:t>
            </a:r>
            <a:r>
              <a:rPr lang="en-US" altLang="zh-CN" b="1" dirty="0" smtClean="0"/>
              <a:t>R</a:t>
            </a:r>
            <a:r>
              <a:rPr lang="en-US" altLang="zh-CN" b="1" baseline="-25000" dirty="0" smtClean="0"/>
              <a:t>S</a:t>
            </a:r>
            <a:r>
              <a:rPr lang="en-US" altLang="zh-CN" b="1" dirty="0" smtClean="0"/>
              <a:t>,R</a:t>
            </a:r>
            <a:r>
              <a:rPr lang="en-US" altLang="zh-CN" b="1" baseline="-25000" dirty="0" smtClean="0"/>
              <a:t>L</a:t>
            </a:r>
            <a:r>
              <a:rPr lang="en-US" altLang="zh-CN" b="1" dirty="0" smtClean="0"/>
              <a:t>&lt;&lt;</a:t>
            </a:r>
            <a:r>
              <a:rPr lang="en-US" altLang="zh-CN" b="1" dirty="0" err="1" smtClean="0"/>
              <a:t>r</a:t>
            </a:r>
            <a:r>
              <a:rPr lang="en-US" altLang="zh-CN" b="1" baseline="-25000" dirty="0" err="1" smtClean="0"/>
              <a:t>be</a:t>
            </a:r>
            <a:r>
              <a:rPr lang="en-US" altLang="zh-CN" b="1" dirty="0" smtClean="0"/>
              <a:t> ,</a:t>
            </a:r>
            <a:r>
              <a:rPr lang="en-US" altLang="zh-CN" b="1" dirty="0" err="1" smtClean="0"/>
              <a:t>r</a:t>
            </a:r>
            <a:r>
              <a:rPr lang="en-US" altLang="zh-CN" b="1" baseline="-25000" dirty="0" err="1" smtClean="0"/>
              <a:t>ce</a:t>
            </a:r>
            <a:r>
              <a:rPr lang="zh-CN" altLang="zh-CN" b="1" dirty="0" smtClean="0"/>
              <a:t>。</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259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5985" name="Object 1"/>
          <p:cNvGraphicFramePr>
            <a:graphicFrameLocks noChangeAspect="1"/>
          </p:cNvGraphicFramePr>
          <p:nvPr/>
        </p:nvGraphicFramePr>
        <p:xfrm>
          <a:off x="5831357" y="116632"/>
          <a:ext cx="2989115" cy="1368152"/>
        </p:xfrm>
        <a:graphic>
          <a:graphicData uri="http://schemas.openxmlformats.org/presentationml/2006/ole">
            <p:oleObj spid="_x0000_s425985" name="Picture" r:id="rId3" imgW="3077726" imgH="1369166" progId="Word.Picture.8">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C913308-F349-4B6D-A68A-DD1791B4A57B}" type="slidenum">
              <a:rPr lang="zh-CN" altLang="en-US" smtClean="0"/>
              <a:pPr/>
              <a:t>19</a:t>
            </a:fld>
            <a:endParaRPr lang="zh-CN" altLang="en-US"/>
          </a:p>
        </p:txBody>
      </p:sp>
      <p:graphicFrame>
        <p:nvGraphicFramePr>
          <p:cNvPr id="7" name="表格 6"/>
          <p:cNvGraphicFramePr>
            <a:graphicFrameLocks noGrp="1"/>
          </p:cNvGraphicFramePr>
          <p:nvPr/>
        </p:nvGraphicFramePr>
        <p:xfrm>
          <a:off x="395536" y="-891480"/>
          <a:ext cx="8208911" cy="7523104"/>
        </p:xfrm>
        <a:graphic>
          <a:graphicData uri="http://schemas.openxmlformats.org/drawingml/2006/table">
            <a:tbl>
              <a:tblPr/>
              <a:tblGrid>
                <a:gridCol w="2325499"/>
                <a:gridCol w="914861"/>
                <a:gridCol w="4968551"/>
              </a:tblGrid>
              <a:tr h="1008112">
                <a:tc>
                  <a:txBody>
                    <a:bodyPr/>
                    <a:lstStyle/>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spcAft>
                          <a:spcPts val="0"/>
                        </a:spcAft>
                      </a:pPr>
                      <a:endParaRPr lang="en-US" altLang="zh-CN" sz="1400" kern="100" dirty="0" smtClean="0">
                        <a:latin typeface="Calibri"/>
                        <a:ea typeface="宋体"/>
                        <a:cs typeface="Times New Roman"/>
                      </a:endParaRPr>
                    </a:p>
                    <a:p>
                      <a:pPr algn="ctr">
                        <a:lnSpc>
                          <a:spcPct val="125000"/>
                        </a:lnSpc>
                        <a:spcAft>
                          <a:spcPts val="0"/>
                        </a:spcAft>
                      </a:pPr>
                      <a:endParaRPr lang="en-US" altLang="zh-CN" sz="1400" kern="100" dirty="0" smtClean="0">
                        <a:latin typeface="Calibri"/>
                        <a:ea typeface="宋体"/>
                        <a:cs typeface="Times New Roman"/>
                      </a:endParaRPr>
                    </a:p>
                    <a:p>
                      <a:pPr algn="ctr">
                        <a:lnSpc>
                          <a:spcPct val="125000"/>
                        </a:lnSpc>
                        <a:spcAft>
                          <a:spcPts val="0"/>
                        </a:spcAft>
                      </a:pPr>
                      <a:endParaRPr lang="en-US" altLang="zh-CN" sz="1400" kern="100" dirty="0" smtClean="0">
                        <a:latin typeface="Calibri"/>
                        <a:ea typeface="宋体"/>
                        <a:cs typeface="Times New Roman"/>
                      </a:endParaRPr>
                    </a:p>
                    <a:p>
                      <a:pPr algn="ctr">
                        <a:lnSpc>
                          <a:spcPct val="125000"/>
                        </a:lnSpc>
                        <a:spcAft>
                          <a:spcPts val="0"/>
                        </a:spcAft>
                      </a:pPr>
                      <a:endParaRPr lang="en-US" altLang="zh-CN" sz="1400" kern="100" dirty="0" smtClean="0">
                        <a:latin typeface="Calibri"/>
                        <a:ea typeface="宋体"/>
                        <a:cs typeface="Times New Roman"/>
                      </a:endParaRPr>
                    </a:p>
                    <a:p>
                      <a:pPr algn="ctr">
                        <a:lnSpc>
                          <a:spcPct val="125000"/>
                        </a:lnSpc>
                        <a:spcAft>
                          <a:spcPts val="0"/>
                        </a:spcAft>
                      </a:pPr>
                      <a:r>
                        <a:rPr lang="zh-CN" sz="1400" kern="100" dirty="0" smtClean="0">
                          <a:latin typeface="Calibri"/>
                          <a:ea typeface="宋体"/>
                          <a:cs typeface="Times New Roman"/>
                        </a:rPr>
                        <a:t>电路</a:t>
                      </a:r>
                      <a:r>
                        <a:rPr lang="zh-CN" sz="1400" kern="100" dirty="0">
                          <a:latin typeface="Calibri"/>
                          <a:ea typeface="宋体"/>
                          <a:cs typeface="Times New Roman"/>
                        </a:rPr>
                        <a:t>参量</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491265">
                <a:tc rowSpan="3">
                  <a:txBody>
                    <a:bodyPr/>
                    <a:lstStyle/>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latin typeface="Calibri"/>
                          <a:ea typeface="宋体"/>
                          <a:cs typeface="Times New Roman"/>
                        </a:rPr>
                        <a:t>输入</a:t>
                      </a:r>
                    </a:p>
                    <a:p>
                      <a:pPr algn="just">
                        <a:lnSpc>
                          <a:spcPct val="125000"/>
                        </a:lnSpc>
                        <a:spcAft>
                          <a:spcPts val="0"/>
                        </a:spcAft>
                      </a:pPr>
                      <a:r>
                        <a:rPr lang="zh-CN" sz="1400" kern="100">
                          <a:latin typeface="Calibri"/>
                          <a:ea typeface="宋体"/>
                          <a:cs typeface="Times New Roman"/>
                        </a:rPr>
                        <a:t>电阻</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265">
                <a:tc vMerge="1">
                  <a:txBody>
                    <a:bodyPr/>
                    <a:lstStyle/>
                    <a:p>
                      <a:endParaRPr lang="zh-CN" altLang="en-US"/>
                    </a:p>
                  </a:txBody>
                  <a:tcPr/>
                </a:tc>
                <a:tc>
                  <a:txBody>
                    <a:bodyPr/>
                    <a:lstStyle/>
                    <a:p>
                      <a:pPr algn="just">
                        <a:lnSpc>
                          <a:spcPct val="125000"/>
                        </a:lnSpc>
                        <a:spcAft>
                          <a:spcPts val="0"/>
                        </a:spcAft>
                      </a:pPr>
                      <a:r>
                        <a:rPr lang="zh-CN" sz="1400" kern="100">
                          <a:latin typeface="Calibri"/>
                          <a:ea typeface="宋体"/>
                          <a:cs typeface="Times New Roman"/>
                        </a:rPr>
                        <a:t>输出</a:t>
                      </a:r>
                    </a:p>
                    <a:p>
                      <a:pPr algn="just">
                        <a:lnSpc>
                          <a:spcPct val="125000"/>
                        </a:lnSpc>
                        <a:spcAft>
                          <a:spcPts val="0"/>
                        </a:spcAft>
                      </a:pPr>
                      <a:r>
                        <a:rPr lang="zh-CN" sz="1400" kern="100">
                          <a:latin typeface="Calibri"/>
                          <a:ea typeface="宋体"/>
                          <a:cs typeface="Times New Roman"/>
                        </a:rPr>
                        <a:t>电阻</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265">
                <a:tc vMerge="1">
                  <a:txBody>
                    <a:bodyPr/>
                    <a:lstStyle/>
                    <a:p>
                      <a:endParaRPr lang="zh-CN" altLang="en-US"/>
                    </a:p>
                  </a:txBody>
                  <a:tcPr/>
                </a:tc>
                <a:tc>
                  <a:txBody>
                    <a:bodyPr/>
                    <a:lstStyle/>
                    <a:p>
                      <a:pPr algn="just">
                        <a:lnSpc>
                          <a:spcPct val="125000"/>
                        </a:lnSpc>
                        <a:spcAft>
                          <a:spcPts val="0"/>
                        </a:spcAft>
                      </a:pPr>
                      <a:r>
                        <a:rPr lang="zh-CN" sz="1400" kern="100">
                          <a:latin typeface="Calibri"/>
                          <a:ea typeface="宋体"/>
                          <a:cs typeface="Times New Roman"/>
                        </a:rPr>
                        <a:t>电压</a:t>
                      </a:r>
                    </a:p>
                    <a:p>
                      <a:pPr algn="just">
                        <a:lnSpc>
                          <a:spcPct val="125000"/>
                        </a:lnSpc>
                        <a:spcAft>
                          <a:spcPts val="0"/>
                        </a:spcAft>
                      </a:pPr>
                      <a:r>
                        <a:rPr lang="zh-CN" sz="1400" kern="100">
                          <a:latin typeface="Calibri"/>
                          <a:ea typeface="宋体"/>
                          <a:cs typeface="Times New Roman"/>
                        </a:rPr>
                        <a:t>增益</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265">
                <a:tc rowSpan="3">
                  <a:txBody>
                    <a:bodyPr/>
                    <a:lstStyle/>
                    <a:p>
                      <a:pPr algn="just">
                        <a:lnSpc>
                          <a:spcPct val="125000"/>
                        </a:lnSpc>
                        <a:spcAft>
                          <a:spcPts val="0"/>
                        </a:spcAft>
                      </a:pPr>
                      <a:endParaRPr lang="en-US" sz="1400" kern="10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latin typeface="Calibri"/>
                          <a:ea typeface="宋体"/>
                          <a:cs typeface="Times New Roman"/>
                        </a:rPr>
                        <a:t>输入</a:t>
                      </a:r>
                    </a:p>
                    <a:p>
                      <a:pPr algn="just">
                        <a:lnSpc>
                          <a:spcPct val="125000"/>
                        </a:lnSpc>
                        <a:spcAft>
                          <a:spcPts val="0"/>
                        </a:spcAft>
                      </a:pPr>
                      <a:r>
                        <a:rPr lang="zh-CN" sz="1400" kern="100">
                          <a:latin typeface="Calibri"/>
                          <a:ea typeface="宋体"/>
                          <a:cs typeface="Times New Roman"/>
                        </a:rPr>
                        <a:t>电阻</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265">
                <a:tc vMerge="1">
                  <a:txBody>
                    <a:bodyPr/>
                    <a:lstStyle/>
                    <a:p>
                      <a:endParaRPr lang="zh-CN" altLang="en-US"/>
                    </a:p>
                  </a:txBody>
                  <a:tcPr/>
                </a:tc>
                <a:tc>
                  <a:txBody>
                    <a:bodyPr/>
                    <a:lstStyle/>
                    <a:p>
                      <a:pPr algn="just">
                        <a:lnSpc>
                          <a:spcPct val="125000"/>
                        </a:lnSpc>
                        <a:spcAft>
                          <a:spcPts val="0"/>
                        </a:spcAft>
                      </a:pPr>
                      <a:r>
                        <a:rPr lang="zh-CN" sz="1400" kern="100">
                          <a:latin typeface="Calibri"/>
                          <a:ea typeface="宋体"/>
                          <a:cs typeface="Times New Roman"/>
                        </a:rPr>
                        <a:t>输出</a:t>
                      </a:r>
                    </a:p>
                    <a:p>
                      <a:pPr algn="just">
                        <a:lnSpc>
                          <a:spcPct val="125000"/>
                        </a:lnSpc>
                        <a:spcAft>
                          <a:spcPts val="0"/>
                        </a:spcAft>
                      </a:pPr>
                      <a:r>
                        <a:rPr lang="zh-CN" sz="1400" kern="100">
                          <a:latin typeface="Calibri"/>
                          <a:ea typeface="宋体"/>
                          <a:cs typeface="Times New Roman"/>
                        </a:rPr>
                        <a:t>电阻</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265">
                <a:tc vMerge="1">
                  <a:txBody>
                    <a:bodyPr/>
                    <a:lstStyle/>
                    <a:p>
                      <a:endParaRPr lang="zh-CN" altLang="en-US"/>
                    </a:p>
                  </a:txBody>
                  <a:tcPr/>
                </a:tc>
                <a:tc>
                  <a:txBody>
                    <a:bodyPr/>
                    <a:lstStyle/>
                    <a:p>
                      <a:pPr algn="just">
                        <a:lnSpc>
                          <a:spcPct val="125000"/>
                        </a:lnSpc>
                        <a:spcAft>
                          <a:spcPts val="0"/>
                        </a:spcAft>
                      </a:pPr>
                      <a:r>
                        <a:rPr lang="zh-CN" sz="1400" kern="100">
                          <a:latin typeface="Calibri"/>
                          <a:ea typeface="宋体"/>
                          <a:cs typeface="Times New Roman"/>
                        </a:rPr>
                        <a:t>电压</a:t>
                      </a:r>
                    </a:p>
                    <a:p>
                      <a:pPr algn="just">
                        <a:lnSpc>
                          <a:spcPct val="125000"/>
                        </a:lnSpc>
                        <a:spcAft>
                          <a:spcPts val="0"/>
                        </a:spcAft>
                      </a:pPr>
                      <a:r>
                        <a:rPr lang="zh-CN" sz="1400" kern="100">
                          <a:latin typeface="Calibri"/>
                          <a:ea typeface="宋体"/>
                          <a:cs typeface="Times New Roman"/>
                        </a:rPr>
                        <a:t>增益</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265">
                <a:tc rowSpan="3">
                  <a:txBody>
                    <a:bodyPr/>
                    <a:lstStyle/>
                    <a:p>
                      <a:pPr algn="just">
                        <a:lnSpc>
                          <a:spcPct val="125000"/>
                        </a:lnSpc>
                        <a:spcAft>
                          <a:spcPts val="0"/>
                        </a:spcAft>
                      </a:pPr>
                      <a:endParaRPr lang="en-US" sz="1400" kern="10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latin typeface="Calibri"/>
                          <a:ea typeface="宋体"/>
                          <a:cs typeface="Times New Roman"/>
                        </a:rPr>
                        <a:t>输入</a:t>
                      </a:r>
                    </a:p>
                    <a:p>
                      <a:pPr algn="just">
                        <a:lnSpc>
                          <a:spcPct val="125000"/>
                        </a:lnSpc>
                        <a:spcAft>
                          <a:spcPts val="0"/>
                        </a:spcAft>
                      </a:pPr>
                      <a:r>
                        <a:rPr lang="zh-CN" sz="1400" kern="100">
                          <a:latin typeface="Calibri"/>
                          <a:ea typeface="宋体"/>
                          <a:cs typeface="Times New Roman"/>
                        </a:rPr>
                        <a:t>电阻</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265">
                <a:tc vMerge="1">
                  <a:txBody>
                    <a:bodyPr/>
                    <a:lstStyle/>
                    <a:p>
                      <a:endParaRPr lang="zh-CN" altLang="en-US"/>
                    </a:p>
                  </a:txBody>
                  <a:tcPr/>
                </a:tc>
                <a:tc>
                  <a:txBody>
                    <a:bodyPr/>
                    <a:lstStyle/>
                    <a:p>
                      <a:pPr algn="just">
                        <a:lnSpc>
                          <a:spcPct val="125000"/>
                        </a:lnSpc>
                        <a:spcAft>
                          <a:spcPts val="0"/>
                        </a:spcAft>
                      </a:pPr>
                      <a:r>
                        <a:rPr lang="zh-CN" sz="1400" kern="100">
                          <a:latin typeface="Calibri"/>
                          <a:ea typeface="宋体"/>
                          <a:cs typeface="Times New Roman"/>
                        </a:rPr>
                        <a:t>输出</a:t>
                      </a:r>
                    </a:p>
                    <a:p>
                      <a:pPr algn="just">
                        <a:lnSpc>
                          <a:spcPct val="125000"/>
                        </a:lnSpc>
                        <a:spcAft>
                          <a:spcPts val="0"/>
                        </a:spcAft>
                      </a:pPr>
                      <a:r>
                        <a:rPr lang="zh-CN" sz="1400" kern="100">
                          <a:latin typeface="Calibri"/>
                          <a:ea typeface="宋体"/>
                          <a:cs typeface="Times New Roman"/>
                        </a:rPr>
                        <a:t>电阻</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smtClean="0">
                        <a:latin typeface="Calibri"/>
                        <a:ea typeface="宋体"/>
                        <a:cs typeface="Times New Roman"/>
                      </a:endParaRPr>
                    </a:p>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265">
                <a:tc vMerge="1">
                  <a:txBody>
                    <a:bodyPr/>
                    <a:lstStyle/>
                    <a:p>
                      <a:endParaRPr lang="zh-CN" altLang="en-US"/>
                    </a:p>
                  </a:txBody>
                  <a:tcPr/>
                </a:tc>
                <a:tc>
                  <a:txBody>
                    <a:bodyPr/>
                    <a:lstStyle/>
                    <a:p>
                      <a:pPr algn="just">
                        <a:lnSpc>
                          <a:spcPct val="125000"/>
                        </a:lnSpc>
                        <a:spcAft>
                          <a:spcPts val="0"/>
                        </a:spcAft>
                      </a:pPr>
                      <a:r>
                        <a:rPr lang="zh-CN" sz="1400" kern="100">
                          <a:latin typeface="Calibri"/>
                          <a:ea typeface="宋体"/>
                          <a:cs typeface="Times New Roman"/>
                        </a:rPr>
                        <a:t>电压</a:t>
                      </a:r>
                    </a:p>
                    <a:p>
                      <a:pPr algn="just">
                        <a:lnSpc>
                          <a:spcPct val="125000"/>
                        </a:lnSpc>
                        <a:spcAft>
                          <a:spcPts val="0"/>
                        </a:spcAft>
                      </a:pPr>
                      <a:r>
                        <a:rPr lang="zh-CN" sz="1400" kern="100">
                          <a:latin typeface="Calibri"/>
                          <a:ea typeface="宋体"/>
                          <a:cs typeface="Times New Roman"/>
                        </a:rPr>
                        <a:t>增益</a:t>
                      </a: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endParaRPr lang="en-US" sz="1400" kern="100" dirty="0">
                        <a:latin typeface="Calibri"/>
                        <a:ea typeface="宋体"/>
                        <a:cs typeface="Times New Roman"/>
                      </a:endParaRPr>
                    </a:p>
                  </a:txBody>
                  <a:tcPr marL="57600" marR="5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27013" name="Object 5"/>
          <p:cNvGraphicFramePr>
            <a:graphicFrameLocks noChangeAspect="1"/>
          </p:cNvGraphicFramePr>
          <p:nvPr/>
        </p:nvGraphicFramePr>
        <p:xfrm>
          <a:off x="539552" y="-39588"/>
          <a:ext cx="1914525" cy="876300"/>
        </p:xfrm>
        <a:graphic>
          <a:graphicData uri="http://schemas.openxmlformats.org/presentationml/2006/ole">
            <p:oleObj spid="_x0000_s427013" name="Picture" r:id="rId3" imgW="3077726" imgH="1369166" progId="Word.Picture.8">
              <p:embed/>
            </p:oleObj>
          </a:graphicData>
        </a:graphic>
      </p:graphicFrame>
      <p:graphicFrame>
        <p:nvGraphicFramePr>
          <p:cNvPr id="427012" name="Object 4"/>
          <p:cNvGraphicFramePr>
            <a:graphicFrameLocks noChangeAspect="1"/>
          </p:cNvGraphicFramePr>
          <p:nvPr/>
        </p:nvGraphicFramePr>
        <p:xfrm>
          <a:off x="611560" y="1268760"/>
          <a:ext cx="1914525" cy="876300"/>
        </p:xfrm>
        <a:graphic>
          <a:graphicData uri="http://schemas.openxmlformats.org/presentationml/2006/ole">
            <p:oleObj spid="_x0000_s427012" name="Picture" r:id="rId4" imgW="3065814" imgH="1371985" progId="Word.Picture.8">
              <p:embed/>
            </p:oleObj>
          </a:graphicData>
        </a:graphic>
      </p:graphicFrame>
      <p:graphicFrame>
        <p:nvGraphicFramePr>
          <p:cNvPr id="427011" name="Object 3"/>
          <p:cNvGraphicFramePr>
            <a:graphicFrameLocks noChangeAspect="1"/>
          </p:cNvGraphicFramePr>
          <p:nvPr/>
        </p:nvGraphicFramePr>
        <p:xfrm>
          <a:off x="539552" y="3284984"/>
          <a:ext cx="1914525" cy="876300"/>
        </p:xfrm>
        <a:graphic>
          <a:graphicData uri="http://schemas.openxmlformats.org/presentationml/2006/ole">
            <p:oleObj spid="_x0000_s427011" name="Picture" r:id="rId5" imgW="3065814" imgH="1371985" progId="Word.Picture.8">
              <p:embed/>
            </p:oleObj>
          </a:graphicData>
        </a:graphic>
      </p:graphicFrame>
      <p:graphicFrame>
        <p:nvGraphicFramePr>
          <p:cNvPr id="427010" name="Object 2"/>
          <p:cNvGraphicFramePr>
            <a:graphicFrameLocks noChangeAspect="1"/>
          </p:cNvGraphicFramePr>
          <p:nvPr/>
        </p:nvGraphicFramePr>
        <p:xfrm>
          <a:off x="0" y="0"/>
          <a:ext cx="104775" cy="190500"/>
        </p:xfrm>
        <a:graphic>
          <a:graphicData uri="http://schemas.openxmlformats.org/presentationml/2006/ole">
            <p:oleObj spid="_x0000_s427010" name="公式" r:id="rId6" imgW="101556" imgH="190417" progId="Equation.3">
              <p:embed/>
            </p:oleObj>
          </a:graphicData>
        </a:graphic>
      </p:graphicFrame>
      <p:graphicFrame>
        <p:nvGraphicFramePr>
          <p:cNvPr id="427009" name="Object 1"/>
          <p:cNvGraphicFramePr>
            <a:graphicFrameLocks noChangeAspect="1"/>
          </p:cNvGraphicFramePr>
          <p:nvPr/>
        </p:nvGraphicFramePr>
        <p:xfrm>
          <a:off x="539552" y="5517232"/>
          <a:ext cx="1914525" cy="876300"/>
        </p:xfrm>
        <a:graphic>
          <a:graphicData uri="http://schemas.openxmlformats.org/presentationml/2006/ole">
            <p:oleObj spid="_x0000_s427009" name="Picture" r:id="rId7" imgW="3065814" imgH="1371985" progId="Word.Picture.8">
              <p:embed/>
            </p:oleObj>
          </a:graphicData>
        </a:graphic>
      </p:graphicFrame>
      <p:sp>
        <p:nvSpPr>
          <p:cNvPr id="4270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7014" name="Object 6"/>
          <p:cNvGraphicFramePr>
            <a:graphicFrameLocks noChangeAspect="1"/>
          </p:cNvGraphicFramePr>
          <p:nvPr/>
        </p:nvGraphicFramePr>
        <p:xfrm>
          <a:off x="3707904" y="1844824"/>
          <a:ext cx="2577886" cy="576064"/>
        </p:xfrm>
        <a:graphic>
          <a:graphicData uri="http://schemas.openxmlformats.org/presentationml/2006/ole">
            <p:oleObj spid="_x0000_s427014" name="公式" r:id="rId8" imgW="1701800" imgH="381000" progId="Equation.3">
              <p:embed/>
            </p:oleObj>
          </a:graphicData>
        </a:graphic>
      </p:graphicFrame>
      <p:sp>
        <p:nvSpPr>
          <p:cNvPr id="15" name="矩形 14"/>
          <p:cNvSpPr/>
          <p:nvPr/>
        </p:nvSpPr>
        <p:spPr>
          <a:xfrm>
            <a:off x="2771800" y="188640"/>
            <a:ext cx="1422184" cy="369332"/>
          </a:xfrm>
          <a:prstGeom prst="rect">
            <a:avLst/>
          </a:prstGeom>
        </p:spPr>
        <p:txBody>
          <a:bodyPr wrap="none">
            <a:spAutoFit/>
          </a:bodyPr>
          <a:lstStyle/>
          <a:p>
            <a:r>
              <a:rPr lang="en-US" altLang="zh-CN" dirty="0" smtClean="0"/>
              <a:t>R</a:t>
            </a:r>
            <a:r>
              <a:rPr lang="en-US" altLang="zh-CN" baseline="-25000" dirty="0" smtClean="0"/>
              <a:t>S</a:t>
            </a:r>
            <a:r>
              <a:rPr lang="en-US" altLang="zh-CN" dirty="0" smtClean="0"/>
              <a:t>,R</a:t>
            </a:r>
            <a:r>
              <a:rPr lang="en-US" altLang="zh-CN" baseline="-25000" dirty="0" smtClean="0"/>
              <a:t>L</a:t>
            </a:r>
            <a:r>
              <a:rPr lang="en-US" altLang="zh-CN" dirty="0" smtClean="0"/>
              <a:t>&lt;&lt;</a:t>
            </a:r>
            <a:r>
              <a:rPr lang="en-US" altLang="zh-CN" dirty="0" err="1" smtClean="0"/>
              <a:t>r</a:t>
            </a:r>
            <a:r>
              <a:rPr lang="en-US" altLang="zh-CN" baseline="-25000" dirty="0" err="1" smtClean="0"/>
              <a:t>be</a:t>
            </a:r>
            <a:r>
              <a:rPr lang="en-US" altLang="zh-CN" dirty="0" smtClean="0"/>
              <a:t> ,</a:t>
            </a:r>
            <a:r>
              <a:rPr lang="en-US" altLang="zh-CN" dirty="0" err="1" smtClean="0"/>
              <a:t>r</a:t>
            </a:r>
            <a:r>
              <a:rPr lang="en-US" altLang="zh-CN" baseline="-25000" dirty="0" err="1" smtClean="0"/>
              <a:t>ce</a:t>
            </a:r>
            <a:endParaRPr lang="zh-CN" altLang="en-US" dirty="0"/>
          </a:p>
        </p:txBody>
      </p:sp>
      <p:sp>
        <p:nvSpPr>
          <p:cNvPr id="42701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7016" name="Object 8"/>
          <p:cNvGraphicFramePr>
            <a:graphicFrameLocks noChangeAspect="1"/>
          </p:cNvGraphicFramePr>
          <p:nvPr/>
        </p:nvGraphicFramePr>
        <p:xfrm>
          <a:off x="3851920" y="2564904"/>
          <a:ext cx="2822714" cy="576064"/>
        </p:xfrm>
        <a:graphic>
          <a:graphicData uri="http://schemas.openxmlformats.org/presentationml/2006/ole">
            <p:oleObj spid="_x0000_s427016" name="公式" r:id="rId9" imgW="1866900" imgH="381000" progId="Equation.3">
              <p:embed/>
            </p:oleObj>
          </a:graphicData>
        </a:graphic>
      </p:graphicFrame>
      <p:sp>
        <p:nvSpPr>
          <p:cNvPr id="42701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7018" name="Object 10"/>
          <p:cNvGraphicFramePr>
            <a:graphicFrameLocks noChangeAspect="1"/>
          </p:cNvGraphicFramePr>
          <p:nvPr/>
        </p:nvGraphicFramePr>
        <p:xfrm>
          <a:off x="3779912" y="3297039"/>
          <a:ext cx="4095750" cy="708025"/>
        </p:xfrm>
        <a:graphic>
          <a:graphicData uri="http://schemas.openxmlformats.org/presentationml/2006/ole">
            <p:oleObj spid="_x0000_s427018" name="公式" r:id="rId10" imgW="2438280" imgH="419040" progId="Equation.3">
              <p:embed/>
            </p:oleObj>
          </a:graphicData>
        </a:graphic>
      </p:graphicFrame>
      <p:sp>
        <p:nvSpPr>
          <p:cNvPr id="42702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7020" name="Object 12"/>
          <p:cNvGraphicFramePr>
            <a:graphicFrameLocks noChangeAspect="1"/>
          </p:cNvGraphicFramePr>
          <p:nvPr/>
        </p:nvGraphicFramePr>
        <p:xfrm>
          <a:off x="7452320" y="3933056"/>
          <a:ext cx="1008112" cy="720080"/>
        </p:xfrm>
        <a:graphic>
          <a:graphicData uri="http://schemas.openxmlformats.org/presentationml/2006/ole">
            <p:oleObj spid="_x0000_s427020" name="公式" r:id="rId11" imgW="533169" imgH="380835" progId="Equation.3">
              <p:embed/>
            </p:oleObj>
          </a:graphicData>
        </a:graphic>
      </p:graphicFrame>
      <p:sp>
        <p:nvSpPr>
          <p:cNvPr id="42702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7022" name="Object 14"/>
          <p:cNvGraphicFramePr>
            <a:graphicFrameLocks noChangeAspect="1"/>
          </p:cNvGraphicFramePr>
          <p:nvPr/>
        </p:nvGraphicFramePr>
        <p:xfrm>
          <a:off x="3707904" y="4653136"/>
          <a:ext cx="3797300" cy="658812"/>
        </p:xfrm>
        <a:graphic>
          <a:graphicData uri="http://schemas.openxmlformats.org/presentationml/2006/ole">
            <p:oleObj spid="_x0000_s427022" name="公式" r:id="rId12" imgW="2438280" imgH="419040" progId="Equation.3">
              <p:embed/>
            </p:oleObj>
          </a:graphicData>
        </a:graphic>
      </p:graphicFrame>
      <p:sp>
        <p:nvSpPr>
          <p:cNvPr id="42702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7024" name="Object 16"/>
          <p:cNvGraphicFramePr>
            <a:graphicFrameLocks noChangeAspect="1"/>
          </p:cNvGraphicFramePr>
          <p:nvPr/>
        </p:nvGraphicFramePr>
        <p:xfrm>
          <a:off x="3707904" y="5445224"/>
          <a:ext cx="3175553" cy="648072"/>
        </p:xfrm>
        <a:graphic>
          <a:graphicData uri="http://schemas.openxmlformats.org/presentationml/2006/ole">
            <p:oleObj spid="_x0000_s427024" name="公式" r:id="rId13" imgW="1866900" imgH="381000" progId="Equation.3">
              <p:embed/>
            </p:oleObj>
          </a:graphicData>
        </a:graphic>
      </p:graphicFrame>
      <p:sp>
        <p:nvSpPr>
          <p:cNvPr id="42702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7026" name="Object 18"/>
          <p:cNvGraphicFramePr>
            <a:graphicFrameLocks noChangeAspect="1"/>
          </p:cNvGraphicFramePr>
          <p:nvPr/>
        </p:nvGraphicFramePr>
        <p:xfrm>
          <a:off x="7308304" y="6093296"/>
          <a:ext cx="965448" cy="689606"/>
        </p:xfrm>
        <a:graphic>
          <a:graphicData uri="http://schemas.openxmlformats.org/presentationml/2006/ole">
            <p:oleObj spid="_x0000_s427026" name="公式" r:id="rId14" imgW="533169" imgH="380835" progId="Equation.3">
              <p:embed/>
            </p:oleObj>
          </a:graphicData>
        </a:graphic>
      </p:graphicFrame>
      <p:sp>
        <p:nvSpPr>
          <p:cNvPr id="28" name="矩形 27"/>
          <p:cNvSpPr/>
          <p:nvPr/>
        </p:nvSpPr>
        <p:spPr>
          <a:xfrm>
            <a:off x="6588224" y="188640"/>
            <a:ext cx="1930337" cy="369332"/>
          </a:xfrm>
          <a:prstGeom prst="rect">
            <a:avLst/>
          </a:prstGeom>
        </p:spPr>
        <p:txBody>
          <a:bodyPr wrap="none">
            <a:spAutoFit/>
          </a:bodyPr>
          <a:lstStyle/>
          <a:p>
            <a:r>
              <a:rPr lang="zh-CN" altLang="zh-CN" b="1" dirty="0" smtClean="0">
                <a:solidFill>
                  <a:srgbClr val="FF0000"/>
                </a:solidFill>
              </a:rPr>
              <a:t>每空</a:t>
            </a:r>
            <a:r>
              <a:rPr lang="en-US" altLang="zh-CN" b="1" dirty="0" smtClean="0">
                <a:solidFill>
                  <a:srgbClr val="FF0000"/>
                </a:solidFill>
              </a:rPr>
              <a:t>2</a:t>
            </a:r>
            <a:r>
              <a:rPr lang="zh-CN" altLang="zh-CN" b="1" dirty="0" smtClean="0">
                <a:solidFill>
                  <a:srgbClr val="FF0000"/>
                </a:solidFill>
              </a:rPr>
              <a:t>分，共</a:t>
            </a:r>
            <a:r>
              <a:rPr lang="en-US" altLang="zh-CN" b="1" dirty="0" smtClean="0">
                <a:solidFill>
                  <a:srgbClr val="FF0000"/>
                </a:solidFill>
              </a:rPr>
              <a:t>18</a:t>
            </a:r>
            <a:r>
              <a:rPr lang="zh-CN" altLang="zh-CN" b="1" dirty="0" smtClean="0">
                <a:solidFill>
                  <a:srgbClr val="FF0000"/>
                </a:solidFill>
              </a:rPr>
              <a:t>分</a:t>
            </a:r>
            <a:endParaRPr lang="zh-CN" altLang="en-US" dirty="0">
              <a:solidFill>
                <a:srgbClr val="FF0000"/>
              </a:solidFill>
            </a:endParaRPr>
          </a:p>
        </p:txBody>
      </p:sp>
      <p:sp>
        <p:nvSpPr>
          <p:cNvPr id="25" name="矩形 24"/>
          <p:cNvSpPr/>
          <p:nvPr/>
        </p:nvSpPr>
        <p:spPr>
          <a:xfrm>
            <a:off x="3707904" y="764704"/>
            <a:ext cx="421910" cy="438582"/>
          </a:xfrm>
          <a:prstGeom prst="rect">
            <a:avLst/>
          </a:prstGeom>
        </p:spPr>
        <p:txBody>
          <a:bodyPr wrap="none">
            <a:spAutoFit/>
          </a:bodyPr>
          <a:lstStyle/>
          <a:p>
            <a:pPr algn="just">
              <a:lnSpc>
                <a:spcPct val="125000"/>
              </a:lnSpc>
              <a:spcAft>
                <a:spcPts val="0"/>
              </a:spcAft>
            </a:pPr>
            <a:r>
              <a:rPr lang="en-US" altLang="zh-CN" dirty="0" err="1" smtClean="0"/>
              <a:t>r</a:t>
            </a:r>
            <a:r>
              <a:rPr lang="en-US" altLang="zh-CN" baseline="-25000" dirty="0" err="1" smtClean="0"/>
              <a:t>be</a:t>
            </a:r>
            <a:endParaRPr lang="en-US" altLang="zh-CN" sz="1400" kern="100" dirty="0">
              <a:cs typeface="Times New Roman"/>
            </a:endParaRPr>
          </a:p>
        </p:txBody>
      </p:sp>
      <p:sp>
        <p:nvSpPr>
          <p:cNvPr id="26" name="矩形 25"/>
          <p:cNvSpPr/>
          <p:nvPr/>
        </p:nvSpPr>
        <p:spPr>
          <a:xfrm>
            <a:off x="3707904" y="1268760"/>
            <a:ext cx="404085" cy="438582"/>
          </a:xfrm>
          <a:prstGeom prst="rect">
            <a:avLst/>
          </a:prstGeom>
        </p:spPr>
        <p:txBody>
          <a:bodyPr wrap="none">
            <a:spAutoFit/>
          </a:bodyPr>
          <a:lstStyle/>
          <a:p>
            <a:pPr algn="just">
              <a:lnSpc>
                <a:spcPct val="125000"/>
              </a:lnSpc>
              <a:spcAft>
                <a:spcPts val="0"/>
              </a:spcAft>
            </a:pPr>
            <a:r>
              <a:rPr lang="en-US" altLang="zh-CN" dirty="0" err="1" smtClean="0"/>
              <a:t>r</a:t>
            </a:r>
            <a:r>
              <a:rPr lang="en-US" altLang="zh-CN" baseline="-25000" dirty="0" err="1" smtClean="0"/>
              <a:t>ce</a:t>
            </a:r>
            <a:endParaRPr lang="en-US" altLang="zh-CN" sz="1400" kern="100" dirty="0">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linds(horizontal)">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27014"/>
                                        </p:tgtEl>
                                        <p:attrNameLst>
                                          <p:attrName>style.visibility</p:attrName>
                                        </p:attrNameLst>
                                      </p:cBhvr>
                                      <p:to>
                                        <p:strVal val="visible"/>
                                      </p:to>
                                    </p:set>
                                    <p:animEffect transition="in" filter="blinds(horizontal)">
                                      <p:cBhvr>
                                        <p:cTn id="26" dur="500"/>
                                        <p:tgtEl>
                                          <p:spTgt spid="4270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7016"/>
                                        </p:tgtEl>
                                        <p:attrNameLst>
                                          <p:attrName>style.visibility</p:attrName>
                                        </p:attrNameLst>
                                      </p:cBhvr>
                                      <p:to>
                                        <p:strVal val="visible"/>
                                      </p:to>
                                    </p:set>
                                    <p:animEffect transition="in" filter="blinds(horizontal)">
                                      <p:cBhvr>
                                        <p:cTn id="31" dur="500"/>
                                        <p:tgtEl>
                                          <p:spTgt spid="4270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27018"/>
                                        </p:tgtEl>
                                        <p:attrNameLst>
                                          <p:attrName>style.visibility</p:attrName>
                                        </p:attrNameLst>
                                      </p:cBhvr>
                                      <p:to>
                                        <p:strVal val="visible"/>
                                      </p:to>
                                    </p:set>
                                    <p:animEffect transition="in" filter="blinds(horizontal)">
                                      <p:cBhvr>
                                        <p:cTn id="36" dur="500"/>
                                        <p:tgtEl>
                                          <p:spTgt spid="42701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27020"/>
                                        </p:tgtEl>
                                        <p:attrNameLst>
                                          <p:attrName>style.visibility</p:attrName>
                                        </p:attrNameLst>
                                      </p:cBhvr>
                                      <p:to>
                                        <p:strVal val="visible"/>
                                      </p:to>
                                    </p:set>
                                    <p:animEffect transition="in" filter="blinds(horizontal)">
                                      <p:cBhvr>
                                        <p:cTn id="41" dur="500"/>
                                        <p:tgtEl>
                                          <p:spTgt spid="42702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27022"/>
                                        </p:tgtEl>
                                        <p:attrNameLst>
                                          <p:attrName>style.visibility</p:attrName>
                                        </p:attrNameLst>
                                      </p:cBhvr>
                                      <p:to>
                                        <p:strVal val="visible"/>
                                      </p:to>
                                    </p:set>
                                    <p:animEffect transition="in" filter="blinds(horizontal)">
                                      <p:cBhvr>
                                        <p:cTn id="46" dur="500"/>
                                        <p:tgtEl>
                                          <p:spTgt spid="42702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27024"/>
                                        </p:tgtEl>
                                        <p:attrNameLst>
                                          <p:attrName>style.visibility</p:attrName>
                                        </p:attrNameLst>
                                      </p:cBhvr>
                                      <p:to>
                                        <p:strVal val="visible"/>
                                      </p:to>
                                    </p:set>
                                    <p:animEffect transition="in" filter="blinds(horizontal)">
                                      <p:cBhvr>
                                        <p:cTn id="51" dur="500"/>
                                        <p:tgtEl>
                                          <p:spTgt spid="42702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27026"/>
                                        </p:tgtEl>
                                        <p:attrNameLst>
                                          <p:attrName>style.visibility</p:attrName>
                                        </p:attrNameLst>
                                      </p:cBhvr>
                                      <p:to>
                                        <p:strVal val="visible"/>
                                      </p:to>
                                    </p:set>
                                    <p:animEffect transition="in" filter="blinds(horizontal)">
                                      <p:cBhvr>
                                        <p:cTn id="56" dur="500"/>
                                        <p:tgtEl>
                                          <p:spTgt spid="427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联系方式</a:t>
            </a:r>
            <a:endParaRPr lang="zh-CN" altLang="en-US" b="1" dirty="0"/>
          </a:p>
        </p:txBody>
      </p:sp>
      <p:sp>
        <p:nvSpPr>
          <p:cNvPr id="3" name="内容占位符 2"/>
          <p:cNvSpPr>
            <a:spLocks noGrp="1"/>
          </p:cNvSpPr>
          <p:nvPr>
            <p:ph idx="1"/>
          </p:nvPr>
        </p:nvSpPr>
        <p:spPr>
          <a:xfrm>
            <a:off x="457200" y="1600200"/>
            <a:ext cx="8229600" cy="4637112"/>
          </a:xfrm>
        </p:spPr>
        <p:txBody>
          <a:bodyPr>
            <a:normAutofit/>
          </a:bodyPr>
          <a:lstStyle/>
          <a:p>
            <a:r>
              <a:rPr lang="zh-CN" altLang="en-US" b="1" dirty="0" smtClean="0"/>
              <a:t>李国林</a:t>
            </a:r>
            <a:endParaRPr lang="en-US" altLang="zh-CN" b="1" dirty="0" smtClean="0"/>
          </a:p>
          <a:p>
            <a:pPr lvl="1"/>
            <a:r>
              <a:rPr lang="en-US" altLang="zh-CN" b="1" dirty="0" smtClean="0"/>
              <a:t>EMAIL</a:t>
            </a:r>
            <a:r>
              <a:rPr lang="zh-CN" altLang="en-US" b="1" dirty="0" smtClean="0"/>
              <a:t>：</a:t>
            </a:r>
            <a:r>
              <a:rPr lang="en-US" altLang="zh-CN" b="1" dirty="0" smtClean="0"/>
              <a:t>guolinli@tsinghua.edu.cn</a:t>
            </a:r>
          </a:p>
          <a:p>
            <a:pPr lvl="1"/>
            <a:r>
              <a:rPr lang="en-US" altLang="zh-CN" b="1" dirty="0" smtClean="0"/>
              <a:t>TEL(O)</a:t>
            </a:r>
            <a:r>
              <a:rPr lang="zh-CN" altLang="en-US" b="1" dirty="0" smtClean="0"/>
              <a:t>：</a:t>
            </a:r>
            <a:r>
              <a:rPr lang="en-US" altLang="zh-CN" b="1" dirty="0" smtClean="0"/>
              <a:t>62781842</a:t>
            </a:r>
          </a:p>
          <a:p>
            <a:pPr lvl="1"/>
            <a:r>
              <a:rPr lang="zh-CN" altLang="en-US" b="1" dirty="0" smtClean="0"/>
              <a:t>罗姆楼</a:t>
            </a:r>
            <a:r>
              <a:rPr lang="en-US" altLang="zh-CN" b="1" dirty="0" smtClean="0"/>
              <a:t>4105</a:t>
            </a:r>
            <a:r>
              <a:rPr lang="zh-CN" altLang="en-US" b="1" dirty="0" smtClean="0"/>
              <a:t>房间</a:t>
            </a:r>
            <a:endParaRPr lang="en-US" altLang="zh-CN" b="1" dirty="0" smtClean="0"/>
          </a:p>
          <a:p>
            <a:pPr lvl="1"/>
            <a:r>
              <a:rPr lang="zh-CN" altLang="en-US" b="1" dirty="0" smtClean="0"/>
              <a:t>周四下午固定答疑：</a:t>
            </a:r>
            <a:r>
              <a:rPr lang="en-US" altLang="zh-CN" b="1" dirty="0" smtClean="0"/>
              <a:t>2:00-4:30</a:t>
            </a:r>
          </a:p>
          <a:p>
            <a:pPr lvl="1"/>
            <a:endParaRPr lang="en-US" altLang="zh-CN"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dirty="0"/>
          </a:p>
        </p:txBody>
      </p:sp>
      <p:sp>
        <p:nvSpPr>
          <p:cNvPr id="6" name="日期占位符 5"/>
          <p:cNvSpPr>
            <a:spLocks noGrp="1"/>
          </p:cNvSpPr>
          <p:nvPr>
            <p:ph type="dt" sz="half" idx="10"/>
          </p:nvPr>
        </p:nvSpPr>
        <p:spPr/>
        <p:txBody>
          <a:bodyPr/>
          <a:lstStyle/>
          <a:p>
            <a:r>
              <a:rPr lang="zh-CN" altLang="en-US" smtClean="0"/>
              <a:t>李国林   电子电路与系统基础</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514400" cy="5818658"/>
          </a:xfrm>
        </p:spPr>
        <p:txBody>
          <a:bodyPr/>
          <a:lstStyle/>
          <a:p>
            <a:r>
              <a:rPr lang="zh-CN" altLang="en-US" b="1" dirty="0" smtClean="0"/>
              <a:t>二</a:t>
            </a:r>
            <a:r>
              <a:rPr lang="en-US" altLang="zh-CN" b="1" dirty="0" smtClean="0"/>
              <a:t/>
            </a:r>
            <a:br>
              <a:rPr lang="en-US" altLang="zh-CN" b="1" dirty="0" smtClean="0"/>
            </a:br>
            <a:r>
              <a:rPr lang="en-US" altLang="zh-CN" b="1" dirty="0" smtClean="0"/>
              <a:t/>
            </a:r>
            <a:br>
              <a:rPr lang="en-US" altLang="zh-CN" b="1" dirty="0" smtClean="0"/>
            </a:br>
            <a:r>
              <a:rPr lang="en-US" altLang="zh-CN" b="1" dirty="0" smtClean="0"/>
              <a:t>A</a:t>
            </a:r>
            <a:r>
              <a:rPr lang="zh-CN" altLang="en-US" b="1" dirty="0" smtClean="0"/>
              <a:t>类缓冲器</a:t>
            </a:r>
            <a:endParaRPr lang="zh-CN" altLang="en-US" b="1" dirty="0"/>
          </a:p>
        </p:txBody>
      </p:sp>
      <p:sp>
        <p:nvSpPr>
          <p:cNvPr id="3" name="内容占位符 2"/>
          <p:cNvSpPr>
            <a:spLocks noGrp="1"/>
          </p:cNvSpPr>
          <p:nvPr>
            <p:ph idx="1"/>
          </p:nvPr>
        </p:nvSpPr>
        <p:spPr>
          <a:xfrm>
            <a:off x="914400" y="1"/>
            <a:ext cx="8229600" cy="3068960"/>
          </a:xfrm>
        </p:spPr>
        <p:txBody>
          <a:bodyPr>
            <a:normAutofit lnSpcReduction="10000"/>
          </a:bodyPr>
          <a:lstStyle/>
          <a:p>
            <a:r>
              <a:rPr lang="zh-CN" altLang="zh-CN" b="1" dirty="0" smtClean="0"/>
              <a:t>对于如图</a:t>
            </a:r>
            <a:r>
              <a:rPr lang="en-US" altLang="zh-CN" b="1" dirty="0" smtClean="0"/>
              <a:t>8a</a:t>
            </a:r>
            <a:r>
              <a:rPr lang="zh-CN" altLang="zh-CN" b="1" dirty="0" smtClean="0"/>
              <a:t>所示晶体管电路。已知在固定偏置电压</a:t>
            </a:r>
            <a:r>
              <a:rPr lang="en-US" altLang="zh-CN" b="1" dirty="0" smtClean="0"/>
              <a:t>V</a:t>
            </a:r>
            <a:r>
              <a:rPr lang="en-US" altLang="zh-CN" b="1" baseline="-25000" dirty="0" smtClean="0"/>
              <a:t>B0</a:t>
            </a:r>
            <a:r>
              <a:rPr lang="zh-CN" altLang="zh-CN" b="1" dirty="0" smtClean="0"/>
              <a:t>作用下，晶体管</a:t>
            </a:r>
            <a:r>
              <a:rPr lang="en-US" altLang="zh-CN" b="1" dirty="0" smtClean="0"/>
              <a:t>T</a:t>
            </a:r>
            <a:r>
              <a:rPr lang="en-US" altLang="zh-CN" b="1" baseline="-25000" dirty="0" smtClean="0"/>
              <a:t>2</a:t>
            </a:r>
            <a:r>
              <a:rPr lang="zh-CN" altLang="zh-CN" b="1" dirty="0" smtClean="0"/>
              <a:t>的恒流区集电极电流为</a:t>
            </a:r>
            <a:r>
              <a:rPr lang="en-US" altLang="zh-CN" b="1" dirty="0" smtClean="0"/>
              <a:t>1mA</a:t>
            </a:r>
            <a:r>
              <a:rPr lang="zh-CN" altLang="zh-CN" b="1" dirty="0" smtClean="0"/>
              <a:t>。</a:t>
            </a:r>
          </a:p>
          <a:p>
            <a:r>
              <a:rPr lang="zh-CN" altLang="zh-CN" b="1" dirty="0" smtClean="0"/>
              <a:t>（</a:t>
            </a:r>
            <a:r>
              <a:rPr lang="en-US" altLang="zh-CN" b="1" dirty="0" smtClean="0"/>
              <a:t>1</a:t>
            </a:r>
            <a:r>
              <a:rPr lang="zh-CN" altLang="zh-CN" b="1" dirty="0" smtClean="0"/>
              <a:t>）用分段折线模型分析其输入输出转移特性方程，在图</a:t>
            </a:r>
            <a:r>
              <a:rPr lang="en-US" altLang="zh-CN" b="1" dirty="0" smtClean="0"/>
              <a:t>8b</a:t>
            </a:r>
            <a:r>
              <a:rPr lang="zh-CN" altLang="zh-CN" b="1" dirty="0" smtClean="0"/>
              <a:t>位置画出其转移特性曲线。</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280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8033" name="Object 1"/>
          <p:cNvGraphicFramePr>
            <a:graphicFrameLocks noChangeAspect="1"/>
          </p:cNvGraphicFramePr>
          <p:nvPr/>
        </p:nvGraphicFramePr>
        <p:xfrm>
          <a:off x="755576" y="3284984"/>
          <a:ext cx="8299686" cy="2664296"/>
        </p:xfrm>
        <a:graphic>
          <a:graphicData uri="http://schemas.openxmlformats.org/presentationml/2006/ole">
            <p:oleObj spid="_x0000_s428033" name="Picture" r:id="rId3" imgW="7824883" imgH="2452986" progId="Word.Picture.8">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58" name="Object 2"/>
          <p:cNvGraphicFramePr>
            <a:graphicFrameLocks noChangeAspect="1"/>
          </p:cNvGraphicFramePr>
          <p:nvPr/>
        </p:nvGraphicFramePr>
        <p:xfrm>
          <a:off x="-252536" y="0"/>
          <a:ext cx="3641725" cy="2662238"/>
        </p:xfrm>
        <a:graphic>
          <a:graphicData uri="http://schemas.openxmlformats.org/presentationml/2006/ole">
            <p:oleObj spid="_x0000_s429058" name="Picture" r:id="rId3" imgW="3433320" imgH="2449080" progId="Word.Picture.8">
              <p:embed/>
            </p:oleObj>
          </a:graphicData>
        </a:graphic>
      </p:graphicFrame>
      <p:sp>
        <p:nvSpPr>
          <p:cNvPr id="8" name="矩形 7"/>
          <p:cNvSpPr/>
          <p:nvPr/>
        </p:nvSpPr>
        <p:spPr>
          <a:xfrm>
            <a:off x="3131840" y="44624"/>
            <a:ext cx="6012160" cy="923330"/>
          </a:xfrm>
          <a:prstGeom prst="rect">
            <a:avLst/>
          </a:prstGeom>
        </p:spPr>
        <p:txBody>
          <a:bodyPr wrap="square">
            <a:spAutoFit/>
          </a:bodyPr>
          <a:lstStyle/>
          <a:p>
            <a:r>
              <a:rPr lang="en-US" altLang="zh-CN" b="1" dirty="0" smtClean="0"/>
              <a:t>T2</a:t>
            </a:r>
            <a:r>
              <a:rPr lang="zh-CN" altLang="zh-CN" b="1" dirty="0" smtClean="0"/>
              <a:t>晶体管被固定偏置电压偏置为</a:t>
            </a:r>
            <a:r>
              <a:rPr lang="en-US" altLang="zh-CN" b="1" dirty="0" smtClean="0"/>
              <a:t>1mA</a:t>
            </a:r>
            <a:r>
              <a:rPr lang="zh-CN" altLang="zh-CN" b="1" dirty="0" smtClean="0"/>
              <a:t>恒流输出，因而该</a:t>
            </a:r>
            <a:r>
              <a:rPr lang="en-US" altLang="zh-CN" b="1" dirty="0" smtClean="0"/>
              <a:t>1mA</a:t>
            </a:r>
            <a:r>
              <a:rPr lang="zh-CN" altLang="zh-CN" b="1" dirty="0" smtClean="0"/>
              <a:t>恒流为</a:t>
            </a:r>
            <a:r>
              <a:rPr lang="en-US" altLang="zh-CN" b="1" dirty="0" smtClean="0"/>
              <a:t>T1</a:t>
            </a:r>
            <a:r>
              <a:rPr lang="zh-CN" altLang="zh-CN" b="1" dirty="0" smtClean="0"/>
              <a:t>放大管的偏置电流源，假设</a:t>
            </a:r>
            <a:r>
              <a:rPr lang="en-US" altLang="zh-CN" b="1" dirty="0" smtClean="0"/>
              <a:t>T1</a:t>
            </a:r>
            <a:r>
              <a:rPr lang="zh-CN" altLang="zh-CN" b="1" dirty="0" smtClean="0"/>
              <a:t>恒流导通，于是</a:t>
            </a:r>
            <a:endParaRPr lang="zh-CN" altLang="en-US" dirty="0"/>
          </a:p>
        </p:txBody>
      </p:sp>
      <p:sp>
        <p:nvSpPr>
          <p:cNvPr id="4290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9059" name="Object 3"/>
          <p:cNvGraphicFramePr>
            <a:graphicFrameLocks noChangeAspect="1"/>
          </p:cNvGraphicFramePr>
          <p:nvPr/>
        </p:nvGraphicFramePr>
        <p:xfrm>
          <a:off x="4427984" y="764704"/>
          <a:ext cx="2621091" cy="576064"/>
        </p:xfrm>
        <a:graphic>
          <a:graphicData uri="http://schemas.openxmlformats.org/presentationml/2006/ole">
            <p:oleObj spid="_x0000_s429059" name="公式" r:id="rId4" imgW="863225" imgH="190417" progId="Equation.3">
              <p:embed/>
            </p:oleObj>
          </a:graphicData>
        </a:graphic>
      </p:graphicFrame>
      <p:sp>
        <p:nvSpPr>
          <p:cNvPr id="11" name="矩形 10"/>
          <p:cNvSpPr/>
          <p:nvPr/>
        </p:nvSpPr>
        <p:spPr>
          <a:xfrm>
            <a:off x="4499992" y="1412776"/>
            <a:ext cx="4342856" cy="369332"/>
          </a:xfrm>
          <a:prstGeom prst="rect">
            <a:avLst/>
          </a:prstGeom>
        </p:spPr>
        <p:txBody>
          <a:bodyPr wrap="none">
            <a:spAutoFit/>
          </a:bodyPr>
          <a:lstStyle/>
          <a:p>
            <a:r>
              <a:rPr lang="en-US" altLang="zh-CN" b="1" dirty="0" smtClean="0"/>
              <a:t>0.7V</a:t>
            </a:r>
            <a:r>
              <a:rPr lang="zh-CN" altLang="zh-CN" b="1" dirty="0" smtClean="0"/>
              <a:t>是</a:t>
            </a:r>
            <a:r>
              <a:rPr lang="en-US" altLang="zh-CN" b="1" dirty="0" smtClean="0"/>
              <a:t>T1</a:t>
            </a:r>
            <a:r>
              <a:rPr lang="zh-CN" altLang="zh-CN" b="1" dirty="0" smtClean="0"/>
              <a:t>晶体管</a:t>
            </a:r>
            <a:r>
              <a:rPr lang="en-US" altLang="zh-CN" b="1" dirty="0" smtClean="0"/>
              <a:t>BE</a:t>
            </a:r>
            <a:r>
              <a:rPr lang="zh-CN" altLang="zh-CN" b="1" dirty="0" smtClean="0"/>
              <a:t>结导通电压的恒压抽象</a:t>
            </a:r>
            <a:endParaRPr lang="zh-CN" altLang="en-US" dirty="0"/>
          </a:p>
        </p:txBody>
      </p:sp>
      <p:sp>
        <p:nvSpPr>
          <p:cNvPr id="12" name="矩形 11"/>
          <p:cNvSpPr/>
          <p:nvPr/>
        </p:nvSpPr>
        <p:spPr>
          <a:xfrm>
            <a:off x="3257600" y="2060848"/>
            <a:ext cx="5886400" cy="369332"/>
          </a:xfrm>
          <a:prstGeom prst="rect">
            <a:avLst/>
          </a:prstGeom>
        </p:spPr>
        <p:txBody>
          <a:bodyPr wrap="square">
            <a:spAutoFit/>
          </a:bodyPr>
          <a:lstStyle/>
          <a:p>
            <a:r>
              <a:rPr lang="zh-CN" altLang="zh-CN" b="1" dirty="0" smtClean="0"/>
              <a:t>显然，随着</a:t>
            </a:r>
            <a:r>
              <a:rPr lang="en-US" altLang="zh-CN" b="1" dirty="0" err="1" smtClean="0"/>
              <a:t>v</a:t>
            </a:r>
            <a:r>
              <a:rPr lang="en-US" altLang="zh-CN" b="1" baseline="-25000" dirty="0" err="1" smtClean="0"/>
              <a:t>IN</a:t>
            </a:r>
            <a:r>
              <a:rPr lang="zh-CN" altLang="zh-CN" b="1" dirty="0" smtClean="0"/>
              <a:t>的下降，</a:t>
            </a:r>
            <a:r>
              <a:rPr lang="en-US" altLang="zh-CN" b="1" dirty="0" err="1" smtClean="0"/>
              <a:t>v</a:t>
            </a:r>
            <a:r>
              <a:rPr lang="en-US" altLang="zh-CN" b="1" baseline="-25000" dirty="0" err="1" smtClean="0"/>
              <a:t>OUT</a:t>
            </a:r>
            <a:r>
              <a:rPr lang="zh-CN" altLang="zh-CN" b="1" dirty="0" smtClean="0"/>
              <a:t>也下降，但是，由于</a:t>
            </a:r>
            <a:endParaRPr lang="zh-CN" altLang="en-US" dirty="0"/>
          </a:p>
        </p:txBody>
      </p:sp>
      <p:sp>
        <p:nvSpPr>
          <p:cNvPr id="4290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9061" name="Object 5"/>
          <p:cNvGraphicFramePr>
            <a:graphicFrameLocks noChangeAspect="1"/>
          </p:cNvGraphicFramePr>
          <p:nvPr/>
        </p:nvGraphicFramePr>
        <p:xfrm>
          <a:off x="3419872" y="2564904"/>
          <a:ext cx="3168352" cy="469385"/>
        </p:xfrm>
        <a:graphic>
          <a:graphicData uri="http://schemas.openxmlformats.org/presentationml/2006/ole">
            <p:oleObj spid="_x0000_s429061" name="公式" r:id="rId5" imgW="1282700" imgH="190500" progId="Equation.3">
              <p:embed/>
            </p:oleObj>
          </a:graphicData>
        </a:graphic>
      </p:graphicFrame>
      <p:sp>
        <p:nvSpPr>
          <p:cNvPr id="15" name="矩形 14"/>
          <p:cNvSpPr/>
          <p:nvPr/>
        </p:nvSpPr>
        <p:spPr>
          <a:xfrm>
            <a:off x="1043608" y="3286725"/>
            <a:ext cx="649537" cy="369332"/>
          </a:xfrm>
          <a:prstGeom prst="rect">
            <a:avLst/>
          </a:prstGeom>
        </p:spPr>
        <p:txBody>
          <a:bodyPr wrap="none">
            <a:spAutoFit/>
          </a:bodyPr>
          <a:lstStyle/>
          <a:p>
            <a:r>
              <a:rPr lang="zh-CN" altLang="zh-CN" b="1" dirty="0" smtClean="0"/>
              <a:t>故而</a:t>
            </a:r>
            <a:endParaRPr lang="zh-CN" altLang="en-US" dirty="0"/>
          </a:p>
        </p:txBody>
      </p:sp>
      <p:sp>
        <p:nvSpPr>
          <p:cNvPr id="42906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9063" name="Object 7"/>
          <p:cNvGraphicFramePr>
            <a:graphicFrameLocks noChangeAspect="1"/>
          </p:cNvGraphicFramePr>
          <p:nvPr/>
        </p:nvGraphicFramePr>
        <p:xfrm>
          <a:off x="2465766" y="3358733"/>
          <a:ext cx="1170130" cy="360040"/>
        </p:xfrm>
        <a:graphic>
          <a:graphicData uri="http://schemas.openxmlformats.org/presentationml/2006/ole">
            <p:oleObj spid="_x0000_s429063" name="公式" r:id="rId6" imgW="622030" imgH="190417" progId="Equation.3">
              <p:embed/>
            </p:oleObj>
          </a:graphicData>
        </a:graphic>
      </p:graphicFrame>
      <p:sp>
        <p:nvSpPr>
          <p:cNvPr id="42906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9065" name="Object 9"/>
          <p:cNvGraphicFramePr>
            <a:graphicFrameLocks noChangeAspect="1"/>
          </p:cNvGraphicFramePr>
          <p:nvPr/>
        </p:nvGraphicFramePr>
        <p:xfrm>
          <a:off x="4211960" y="3358733"/>
          <a:ext cx="1224136" cy="360040"/>
        </p:xfrm>
        <a:graphic>
          <a:graphicData uri="http://schemas.openxmlformats.org/presentationml/2006/ole">
            <p:oleObj spid="_x0000_s429065" name="公式" r:id="rId7" imgW="647700" imgH="190500" progId="Equation.3">
              <p:embed/>
            </p:oleObj>
          </a:graphicData>
        </a:graphic>
      </p:graphicFrame>
      <p:sp>
        <p:nvSpPr>
          <p:cNvPr id="20" name="矩形 19"/>
          <p:cNvSpPr/>
          <p:nvPr/>
        </p:nvSpPr>
        <p:spPr>
          <a:xfrm>
            <a:off x="1043608" y="3862789"/>
            <a:ext cx="7344816" cy="646331"/>
          </a:xfrm>
          <a:prstGeom prst="rect">
            <a:avLst/>
          </a:prstGeom>
        </p:spPr>
        <p:txBody>
          <a:bodyPr wrap="square">
            <a:spAutoFit/>
          </a:bodyPr>
          <a:lstStyle/>
          <a:p>
            <a:r>
              <a:rPr lang="zh-CN" altLang="zh-CN" b="1" dirty="0" smtClean="0"/>
              <a:t>即当</a:t>
            </a:r>
            <a:r>
              <a:rPr lang="en-US" altLang="zh-CN" b="1" dirty="0" err="1" smtClean="0"/>
              <a:t>v</a:t>
            </a:r>
            <a:r>
              <a:rPr lang="en-US" altLang="zh-CN" b="1" baseline="-25000" dirty="0" err="1" smtClean="0"/>
              <a:t>IN</a:t>
            </a:r>
            <a:r>
              <a:rPr lang="en-US" altLang="zh-CN" b="1" dirty="0" smtClean="0"/>
              <a:t>&lt;=-0.3V</a:t>
            </a:r>
            <a:r>
              <a:rPr lang="zh-CN" altLang="zh-CN" b="1" dirty="0" smtClean="0"/>
              <a:t>后，晶体管</a:t>
            </a:r>
            <a:r>
              <a:rPr lang="en-US" altLang="zh-CN" b="1" dirty="0" smtClean="0"/>
              <a:t>T1</a:t>
            </a:r>
            <a:r>
              <a:rPr lang="zh-CN" altLang="zh-CN" b="1" dirty="0" smtClean="0"/>
              <a:t>截止，晶体管</a:t>
            </a:r>
            <a:r>
              <a:rPr lang="en-US" altLang="zh-CN" b="1" dirty="0" smtClean="0"/>
              <a:t>T2</a:t>
            </a:r>
            <a:r>
              <a:rPr lang="zh-CN" altLang="zh-CN" b="1" dirty="0" smtClean="0"/>
              <a:t>恒流全部流经负载电阻，形成恒定的</a:t>
            </a:r>
            <a:r>
              <a:rPr lang="en-US" altLang="zh-CN" b="1" dirty="0" smtClean="0"/>
              <a:t>-1V</a:t>
            </a:r>
            <a:r>
              <a:rPr lang="zh-CN" altLang="zh-CN" b="1" dirty="0" smtClean="0"/>
              <a:t>电压输出</a:t>
            </a:r>
            <a:endParaRPr lang="zh-CN" altLang="en-US" dirty="0"/>
          </a:p>
        </p:txBody>
      </p:sp>
      <p:sp>
        <p:nvSpPr>
          <p:cNvPr id="21" name="矩形 20"/>
          <p:cNvSpPr/>
          <p:nvPr/>
        </p:nvSpPr>
        <p:spPr>
          <a:xfrm>
            <a:off x="1115616" y="4654877"/>
            <a:ext cx="8028384" cy="646331"/>
          </a:xfrm>
          <a:prstGeom prst="rect">
            <a:avLst/>
          </a:prstGeom>
        </p:spPr>
        <p:txBody>
          <a:bodyPr wrap="square">
            <a:spAutoFit/>
          </a:bodyPr>
          <a:lstStyle/>
          <a:p>
            <a:r>
              <a:rPr lang="zh-CN" altLang="zh-CN" b="1" dirty="0" smtClean="0"/>
              <a:t>同理，随着</a:t>
            </a:r>
            <a:r>
              <a:rPr lang="en-US" altLang="zh-CN" b="1" dirty="0" err="1" smtClean="0"/>
              <a:t>v</a:t>
            </a:r>
            <a:r>
              <a:rPr lang="en-US" altLang="zh-CN" b="1" baseline="-25000" dirty="0" err="1" smtClean="0"/>
              <a:t>IN</a:t>
            </a:r>
            <a:r>
              <a:rPr lang="zh-CN" altLang="zh-CN" b="1" dirty="0" smtClean="0"/>
              <a:t>的上升，</a:t>
            </a:r>
            <a:r>
              <a:rPr lang="en-US" altLang="zh-CN" b="1" dirty="0" err="1" smtClean="0"/>
              <a:t>v</a:t>
            </a:r>
            <a:r>
              <a:rPr lang="en-US" altLang="zh-CN" b="1" baseline="-25000" dirty="0" err="1" smtClean="0"/>
              <a:t>OUT</a:t>
            </a:r>
            <a:r>
              <a:rPr lang="zh-CN" altLang="zh-CN" b="1" dirty="0" smtClean="0"/>
              <a:t>也上升，但是当</a:t>
            </a:r>
            <a:r>
              <a:rPr lang="en-US" altLang="zh-CN" b="1" dirty="0" err="1" smtClean="0"/>
              <a:t>v</a:t>
            </a:r>
            <a:r>
              <a:rPr lang="en-US" altLang="zh-CN" b="1" baseline="-25000" dirty="0" err="1" smtClean="0"/>
              <a:t>OUT</a:t>
            </a:r>
            <a:r>
              <a:rPr lang="zh-CN" altLang="zh-CN" b="1" dirty="0" smtClean="0"/>
              <a:t>上升到</a:t>
            </a:r>
            <a:r>
              <a:rPr lang="en-US" altLang="zh-CN" b="1" dirty="0" smtClean="0"/>
              <a:t>2.8V</a:t>
            </a:r>
            <a:r>
              <a:rPr lang="zh-CN" altLang="zh-CN" b="1" dirty="0" smtClean="0"/>
              <a:t>时，</a:t>
            </a:r>
            <a:r>
              <a:rPr lang="en-US" altLang="zh-CN" b="1" dirty="0" smtClean="0"/>
              <a:t>T1</a:t>
            </a:r>
            <a:r>
              <a:rPr lang="zh-CN" altLang="zh-CN" b="1" dirty="0" smtClean="0"/>
              <a:t>晶体管进入饱和区，导致输出保持不变，即当</a:t>
            </a:r>
            <a:r>
              <a:rPr lang="en-US" altLang="zh-CN" b="1" dirty="0" err="1" smtClean="0"/>
              <a:t>v</a:t>
            </a:r>
            <a:r>
              <a:rPr lang="en-US" altLang="zh-CN" b="1" baseline="-25000" dirty="0" err="1" smtClean="0"/>
              <a:t>IN</a:t>
            </a:r>
            <a:r>
              <a:rPr lang="en-US" altLang="zh-CN" b="1" dirty="0" smtClean="0"/>
              <a:t>&gt;=3.5V</a:t>
            </a:r>
            <a:r>
              <a:rPr lang="zh-CN" altLang="zh-CN" b="1" dirty="0" smtClean="0"/>
              <a:t>时，</a:t>
            </a:r>
            <a:r>
              <a:rPr lang="en-US" altLang="zh-CN" b="1" dirty="0" err="1" smtClean="0"/>
              <a:t>vout</a:t>
            </a:r>
            <a:r>
              <a:rPr lang="en-US" altLang="zh-CN" b="1" dirty="0" smtClean="0"/>
              <a:t>=2.8V</a:t>
            </a:r>
            <a:r>
              <a:rPr lang="zh-CN" altLang="zh-CN" b="1" dirty="0" smtClean="0"/>
              <a:t>保持不变</a:t>
            </a:r>
            <a:endParaRPr lang="zh-CN" altLang="en-US" dirty="0"/>
          </a:p>
        </p:txBody>
      </p:sp>
      <p:sp>
        <p:nvSpPr>
          <p:cNvPr id="22" name="矩形 21"/>
          <p:cNvSpPr/>
          <p:nvPr/>
        </p:nvSpPr>
        <p:spPr>
          <a:xfrm>
            <a:off x="1043608" y="5795972"/>
            <a:ext cx="877163" cy="369332"/>
          </a:xfrm>
          <a:prstGeom prst="rect">
            <a:avLst/>
          </a:prstGeom>
        </p:spPr>
        <p:txBody>
          <a:bodyPr wrap="none">
            <a:spAutoFit/>
          </a:bodyPr>
          <a:lstStyle/>
          <a:p>
            <a:r>
              <a:rPr lang="zh-CN" altLang="en-US" b="1" dirty="0" smtClean="0"/>
              <a:t>于是有</a:t>
            </a:r>
            <a:endParaRPr lang="zh-CN" altLang="en-US" b="1" dirty="0"/>
          </a:p>
        </p:txBody>
      </p:sp>
      <p:sp>
        <p:nvSpPr>
          <p:cNvPr id="42906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9067" name="Object 11"/>
          <p:cNvGraphicFramePr>
            <a:graphicFrameLocks noChangeAspect="1"/>
          </p:cNvGraphicFramePr>
          <p:nvPr/>
        </p:nvGraphicFramePr>
        <p:xfrm>
          <a:off x="2267744" y="5445224"/>
          <a:ext cx="4864540" cy="1008112"/>
        </p:xfrm>
        <a:graphic>
          <a:graphicData uri="http://schemas.openxmlformats.org/presentationml/2006/ole">
            <p:oleObj spid="_x0000_s429067" name="公式" r:id="rId8" imgW="2895600" imgH="596900" progId="Equation.3">
              <p:embed/>
            </p:oleObj>
          </a:graphicData>
        </a:graphic>
      </p:graphicFrame>
      <p:sp>
        <p:nvSpPr>
          <p:cNvPr id="25" name="矩形 24"/>
          <p:cNvSpPr/>
          <p:nvPr/>
        </p:nvSpPr>
        <p:spPr>
          <a:xfrm>
            <a:off x="8070327" y="836712"/>
            <a:ext cx="534121" cy="369332"/>
          </a:xfrm>
          <a:prstGeom prst="rect">
            <a:avLst/>
          </a:prstGeom>
        </p:spPr>
        <p:txBody>
          <a:bodyPr wrap="none">
            <a:spAutoFit/>
          </a:bodyPr>
          <a:lstStyle/>
          <a:p>
            <a:r>
              <a:rPr lang="en-US" altLang="zh-CN" b="1" dirty="0" smtClean="0">
                <a:solidFill>
                  <a:srgbClr val="FF0000"/>
                </a:solidFill>
              </a:rPr>
              <a:t>1</a:t>
            </a:r>
            <a:r>
              <a:rPr lang="zh-CN" altLang="en-US" b="1" dirty="0" smtClean="0">
                <a:solidFill>
                  <a:srgbClr val="FF0000"/>
                </a:solidFill>
              </a:rPr>
              <a:t>分</a:t>
            </a:r>
            <a:endParaRPr lang="zh-CN" altLang="en-US" b="1" dirty="0">
              <a:solidFill>
                <a:srgbClr val="FF0000"/>
              </a:solidFill>
            </a:endParaRPr>
          </a:p>
        </p:txBody>
      </p:sp>
      <p:sp>
        <p:nvSpPr>
          <p:cNvPr id="26" name="矩形 25"/>
          <p:cNvSpPr/>
          <p:nvPr/>
        </p:nvSpPr>
        <p:spPr>
          <a:xfrm>
            <a:off x="8286351" y="3923764"/>
            <a:ext cx="534121" cy="369332"/>
          </a:xfrm>
          <a:prstGeom prst="rect">
            <a:avLst/>
          </a:prstGeom>
        </p:spPr>
        <p:txBody>
          <a:bodyPr wrap="none">
            <a:spAutoFit/>
          </a:bodyPr>
          <a:lstStyle/>
          <a:p>
            <a:r>
              <a:rPr lang="en-US" altLang="zh-CN" b="1" dirty="0" smtClean="0">
                <a:solidFill>
                  <a:srgbClr val="FF0000"/>
                </a:solidFill>
              </a:rPr>
              <a:t>1</a:t>
            </a:r>
            <a:r>
              <a:rPr lang="zh-CN" altLang="en-US" b="1" dirty="0" smtClean="0">
                <a:solidFill>
                  <a:srgbClr val="FF0000"/>
                </a:solidFill>
              </a:rPr>
              <a:t>分</a:t>
            </a:r>
            <a:endParaRPr lang="zh-CN" altLang="en-US" b="1" dirty="0">
              <a:solidFill>
                <a:srgbClr val="FF0000"/>
              </a:solidFill>
            </a:endParaRPr>
          </a:p>
        </p:txBody>
      </p:sp>
      <p:sp>
        <p:nvSpPr>
          <p:cNvPr id="27" name="矩形 26"/>
          <p:cNvSpPr/>
          <p:nvPr/>
        </p:nvSpPr>
        <p:spPr>
          <a:xfrm>
            <a:off x="8358359" y="5219908"/>
            <a:ext cx="534121" cy="369332"/>
          </a:xfrm>
          <a:prstGeom prst="rect">
            <a:avLst/>
          </a:prstGeom>
        </p:spPr>
        <p:txBody>
          <a:bodyPr wrap="none">
            <a:spAutoFit/>
          </a:bodyPr>
          <a:lstStyle/>
          <a:p>
            <a:r>
              <a:rPr lang="en-US" altLang="zh-CN" b="1" dirty="0" smtClean="0">
                <a:solidFill>
                  <a:srgbClr val="FF0000"/>
                </a:solidFill>
              </a:rPr>
              <a:t>1</a:t>
            </a:r>
            <a:r>
              <a:rPr lang="zh-CN" altLang="en-US" b="1" dirty="0" smtClean="0">
                <a:solidFill>
                  <a:srgbClr val="FF0000"/>
                </a:solidFill>
              </a:rPr>
              <a:t>分</a:t>
            </a:r>
            <a:endParaRPr lang="zh-CN" altLang="en-US" b="1" dirty="0">
              <a:solidFill>
                <a:srgbClr val="FF0000"/>
              </a:solidFill>
            </a:endParaRPr>
          </a:p>
        </p:txBody>
      </p:sp>
      <p:sp>
        <p:nvSpPr>
          <p:cNvPr id="28" name="矩形 27"/>
          <p:cNvSpPr/>
          <p:nvPr/>
        </p:nvSpPr>
        <p:spPr>
          <a:xfrm>
            <a:off x="8388424" y="6011996"/>
            <a:ext cx="534121" cy="369332"/>
          </a:xfrm>
          <a:prstGeom prst="rect">
            <a:avLst/>
          </a:prstGeom>
        </p:spPr>
        <p:txBody>
          <a:bodyPr wrap="none">
            <a:spAutoFit/>
          </a:bodyPr>
          <a:lstStyle/>
          <a:p>
            <a:r>
              <a:rPr lang="en-US" altLang="zh-CN" b="1" dirty="0" smtClean="0">
                <a:solidFill>
                  <a:srgbClr val="FF0000"/>
                </a:solidFill>
              </a:rPr>
              <a:t>3</a:t>
            </a:r>
            <a:r>
              <a:rPr lang="zh-CN" altLang="en-US" b="1" dirty="0" smtClean="0">
                <a:solidFill>
                  <a:srgbClr val="FF0000"/>
                </a:solidFill>
              </a:rPr>
              <a:t>分</a:t>
            </a:r>
            <a:endParaRPr lang="zh-CN" altLang="en-US" b="1" dirty="0">
              <a:solidFill>
                <a:srgbClr val="FF0000"/>
              </a:solidFill>
            </a:endParaRPr>
          </a:p>
        </p:txBody>
      </p:sp>
      <p:sp>
        <p:nvSpPr>
          <p:cNvPr id="29" name="矩形 28"/>
          <p:cNvSpPr/>
          <p:nvPr/>
        </p:nvSpPr>
        <p:spPr>
          <a:xfrm>
            <a:off x="3059440" y="6516052"/>
            <a:ext cx="4020652" cy="369332"/>
          </a:xfrm>
          <a:prstGeom prst="rect">
            <a:avLst/>
          </a:prstGeom>
        </p:spPr>
        <p:txBody>
          <a:bodyPr wrap="none">
            <a:spAutoFit/>
          </a:bodyPr>
          <a:lstStyle/>
          <a:p>
            <a:r>
              <a:rPr lang="zh-CN" altLang="en-US" b="1" dirty="0" smtClean="0">
                <a:solidFill>
                  <a:srgbClr val="FF0000"/>
                </a:solidFill>
              </a:rPr>
              <a:t>无分析过程，只有最终正确结果，</a:t>
            </a:r>
            <a:r>
              <a:rPr lang="en-US" altLang="zh-CN" b="1" dirty="0" smtClean="0">
                <a:solidFill>
                  <a:srgbClr val="FF0000"/>
                </a:solidFill>
              </a:rPr>
              <a:t>5</a:t>
            </a:r>
            <a:r>
              <a:rPr lang="zh-CN" altLang="en-US" b="1" dirty="0" smtClean="0">
                <a:solidFill>
                  <a:srgbClr val="FF0000"/>
                </a:solidFill>
              </a:rPr>
              <a:t>分</a:t>
            </a:r>
            <a:endParaRPr lang="zh-CN" altLang="en-US" b="1" dirty="0">
              <a:solidFill>
                <a:srgbClr val="FF0000"/>
              </a:solidFill>
            </a:endParaRPr>
          </a:p>
        </p:txBody>
      </p:sp>
      <p:sp>
        <p:nvSpPr>
          <p:cNvPr id="30" name="TextBox 29"/>
          <p:cNvSpPr txBox="1"/>
          <p:nvPr/>
        </p:nvSpPr>
        <p:spPr>
          <a:xfrm>
            <a:off x="7164288" y="5445224"/>
            <a:ext cx="1390124" cy="923330"/>
          </a:xfrm>
          <a:prstGeom prst="rect">
            <a:avLst/>
          </a:prstGeom>
          <a:noFill/>
        </p:spPr>
        <p:txBody>
          <a:bodyPr wrap="none" rtlCol="0">
            <a:spAutoFit/>
          </a:bodyPr>
          <a:lstStyle/>
          <a:p>
            <a:r>
              <a:rPr lang="en-US" altLang="zh-CN" b="1" dirty="0" smtClean="0">
                <a:solidFill>
                  <a:srgbClr val="0070C0"/>
                </a:solidFill>
              </a:rPr>
              <a:t>T1 </a:t>
            </a:r>
            <a:r>
              <a:rPr lang="zh-CN" altLang="en-US" b="1" dirty="0" smtClean="0">
                <a:solidFill>
                  <a:srgbClr val="0070C0"/>
                </a:solidFill>
              </a:rPr>
              <a:t>饱和导通</a:t>
            </a:r>
            <a:endParaRPr lang="en-US" altLang="zh-CN" b="1" dirty="0" smtClean="0">
              <a:solidFill>
                <a:srgbClr val="0070C0"/>
              </a:solidFill>
            </a:endParaRPr>
          </a:p>
          <a:p>
            <a:r>
              <a:rPr lang="en-US" altLang="zh-CN" b="1" dirty="0" smtClean="0">
                <a:solidFill>
                  <a:srgbClr val="0070C0"/>
                </a:solidFill>
              </a:rPr>
              <a:t>T1 </a:t>
            </a:r>
            <a:r>
              <a:rPr lang="zh-CN" altLang="en-US" b="1" dirty="0" smtClean="0">
                <a:solidFill>
                  <a:srgbClr val="0070C0"/>
                </a:solidFill>
              </a:rPr>
              <a:t>恒流导通</a:t>
            </a:r>
            <a:endParaRPr lang="en-US" altLang="zh-CN" b="1" dirty="0" smtClean="0">
              <a:solidFill>
                <a:srgbClr val="0070C0"/>
              </a:solidFill>
            </a:endParaRPr>
          </a:p>
          <a:p>
            <a:r>
              <a:rPr lang="en-US" altLang="zh-CN" b="1" dirty="0" smtClean="0">
                <a:solidFill>
                  <a:srgbClr val="0070C0"/>
                </a:solidFill>
              </a:rPr>
              <a:t>T1 </a:t>
            </a:r>
            <a:r>
              <a:rPr lang="zh-CN" altLang="en-US" b="1" dirty="0" smtClean="0">
                <a:solidFill>
                  <a:srgbClr val="0070C0"/>
                </a:solidFill>
              </a:rPr>
              <a:t>截止</a:t>
            </a:r>
            <a:endParaRPr lang="zh-CN" alt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29059"/>
                                        </p:tgtEl>
                                        <p:attrNameLst>
                                          <p:attrName>style.visibility</p:attrName>
                                        </p:attrNameLst>
                                      </p:cBhvr>
                                      <p:to>
                                        <p:strVal val="visible"/>
                                      </p:to>
                                    </p:set>
                                    <p:animEffect transition="in" filter="blinds(horizontal)">
                                      <p:cBhvr>
                                        <p:cTn id="11" dur="500"/>
                                        <p:tgtEl>
                                          <p:spTgt spid="42905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429061"/>
                                        </p:tgtEl>
                                        <p:attrNameLst>
                                          <p:attrName>style.visibility</p:attrName>
                                        </p:attrNameLst>
                                      </p:cBhvr>
                                      <p:to>
                                        <p:strVal val="visible"/>
                                      </p:to>
                                    </p:set>
                                    <p:animEffect transition="in" filter="blinds(horizontal)">
                                      <p:cBhvr>
                                        <p:cTn id="24" dur="500"/>
                                        <p:tgtEl>
                                          <p:spTgt spid="42906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429063"/>
                                        </p:tgtEl>
                                        <p:attrNameLst>
                                          <p:attrName>style.visibility</p:attrName>
                                        </p:attrNameLst>
                                      </p:cBhvr>
                                      <p:to>
                                        <p:strVal val="visible"/>
                                      </p:to>
                                    </p:set>
                                    <p:animEffect transition="in" filter="blinds(horizontal)">
                                      <p:cBhvr>
                                        <p:cTn id="33" dur="500"/>
                                        <p:tgtEl>
                                          <p:spTgt spid="429063"/>
                                        </p:tgtEl>
                                      </p:cBhvr>
                                    </p:animEffect>
                                  </p:childTnLst>
                                </p:cTn>
                              </p:par>
                            </p:childTnLst>
                          </p:cTn>
                        </p:par>
                        <p:par>
                          <p:cTn id="34" fill="hold">
                            <p:stCondLst>
                              <p:cond delay="1000"/>
                            </p:stCondLst>
                            <p:childTnLst>
                              <p:par>
                                <p:cTn id="35" presetID="3" presetClass="entr" presetSubtype="10" fill="hold" nodeType="afterEffect">
                                  <p:stCondLst>
                                    <p:cond delay="0"/>
                                  </p:stCondLst>
                                  <p:childTnLst>
                                    <p:set>
                                      <p:cBhvr>
                                        <p:cTn id="36" dur="1" fill="hold">
                                          <p:stCondLst>
                                            <p:cond delay="0"/>
                                          </p:stCondLst>
                                        </p:cTn>
                                        <p:tgtEl>
                                          <p:spTgt spid="429065"/>
                                        </p:tgtEl>
                                        <p:attrNameLst>
                                          <p:attrName>style.visibility</p:attrName>
                                        </p:attrNameLst>
                                      </p:cBhvr>
                                      <p:to>
                                        <p:strVal val="visible"/>
                                      </p:to>
                                    </p:set>
                                    <p:animEffect transition="in" filter="blinds(horizontal)">
                                      <p:cBhvr>
                                        <p:cTn id="37" dur="500"/>
                                        <p:tgtEl>
                                          <p:spTgt spid="42906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linds(horizontal)">
                                      <p:cBhvr>
                                        <p:cTn id="56" dur="500"/>
                                        <p:tgtEl>
                                          <p:spTgt spid="30"/>
                                        </p:tgtEl>
                                      </p:cBhvr>
                                    </p:animEffect>
                                  </p:childTnLst>
                                </p:cTn>
                              </p:par>
                            </p:childTnLst>
                          </p:cTn>
                        </p:par>
                        <p:par>
                          <p:cTn id="57" fill="hold">
                            <p:stCondLst>
                              <p:cond delay="1000"/>
                            </p:stCondLst>
                            <p:childTnLst>
                              <p:par>
                                <p:cTn id="58" presetID="2" presetClass="entr" presetSubtype="4" fill="hold" nodeType="afterEffect">
                                  <p:stCondLst>
                                    <p:cond delay="0"/>
                                  </p:stCondLst>
                                  <p:childTnLst>
                                    <p:set>
                                      <p:cBhvr>
                                        <p:cTn id="59" dur="1" fill="hold">
                                          <p:stCondLst>
                                            <p:cond delay="0"/>
                                          </p:stCondLst>
                                        </p:cTn>
                                        <p:tgtEl>
                                          <p:spTgt spid="429067"/>
                                        </p:tgtEl>
                                        <p:attrNameLst>
                                          <p:attrName>style.visibility</p:attrName>
                                        </p:attrNameLst>
                                      </p:cBhvr>
                                      <p:to>
                                        <p:strVal val="visible"/>
                                      </p:to>
                                    </p:set>
                                    <p:anim calcmode="lin" valueType="num">
                                      <p:cBhvr additive="base">
                                        <p:cTn id="60" dur="500" fill="hold"/>
                                        <p:tgtEl>
                                          <p:spTgt spid="429067"/>
                                        </p:tgtEl>
                                        <p:attrNameLst>
                                          <p:attrName>ppt_x</p:attrName>
                                        </p:attrNameLst>
                                      </p:cBhvr>
                                      <p:tavLst>
                                        <p:tav tm="0">
                                          <p:val>
                                            <p:strVal val="#ppt_x"/>
                                          </p:val>
                                        </p:tav>
                                        <p:tav tm="100000">
                                          <p:val>
                                            <p:strVal val="#ppt_x"/>
                                          </p:val>
                                        </p:tav>
                                      </p:tavLst>
                                    </p:anim>
                                    <p:anim calcmode="lin" valueType="num">
                                      <p:cBhvr additive="base">
                                        <p:cTn id="61" dur="500" fill="hold"/>
                                        <p:tgtEl>
                                          <p:spTgt spid="429067"/>
                                        </p:tgtEl>
                                        <p:attrNameLst>
                                          <p:attrName>ppt_y</p:attrName>
                                        </p:attrNameLst>
                                      </p:cBhvr>
                                      <p:tavLst>
                                        <p:tav tm="0">
                                          <p:val>
                                            <p:strVal val="1+#ppt_h/2"/>
                                          </p:val>
                                        </p:tav>
                                        <p:tav tm="100000">
                                          <p:val>
                                            <p:strVal val="#ppt_y"/>
                                          </p:val>
                                        </p:tav>
                                      </p:tavLst>
                                    </p:anim>
                                  </p:childTnLst>
                                </p:cTn>
                              </p:par>
                            </p:childTnLst>
                          </p:cTn>
                        </p:par>
                        <p:par>
                          <p:cTn id="62" fill="hold">
                            <p:stCondLst>
                              <p:cond delay="1500"/>
                            </p:stCondLst>
                            <p:childTnLst>
                              <p:par>
                                <p:cTn id="63" presetID="3"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linds(horizontal)">
                                      <p:cBhvr>
                                        <p:cTn id="65" dur="500"/>
                                        <p:tgtEl>
                                          <p:spTgt spid="25"/>
                                        </p:tgtEl>
                                      </p:cBhvr>
                                    </p:animEffect>
                                  </p:childTnLst>
                                </p:cTn>
                              </p:par>
                            </p:childTnLst>
                          </p:cTn>
                        </p:par>
                        <p:par>
                          <p:cTn id="66" fill="hold">
                            <p:stCondLst>
                              <p:cond delay="2000"/>
                            </p:stCondLst>
                            <p:childTnLst>
                              <p:par>
                                <p:cTn id="67" presetID="3" presetClass="entr" presetSubtype="1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blinds(horizontal)">
                                      <p:cBhvr>
                                        <p:cTn id="69" dur="500"/>
                                        <p:tgtEl>
                                          <p:spTgt spid="26"/>
                                        </p:tgtEl>
                                      </p:cBhvr>
                                    </p:animEffect>
                                  </p:childTnLst>
                                </p:cTn>
                              </p:par>
                            </p:childTnLst>
                          </p:cTn>
                        </p:par>
                        <p:par>
                          <p:cTn id="70" fill="hold">
                            <p:stCondLst>
                              <p:cond delay="2500"/>
                            </p:stCondLst>
                            <p:childTnLst>
                              <p:par>
                                <p:cTn id="71" presetID="3" presetClass="entr" presetSubtype="1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childTnLst>
                          </p:cTn>
                        </p:par>
                        <p:par>
                          <p:cTn id="74" fill="hold">
                            <p:stCondLst>
                              <p:cond delay="3000"/>
                            </p:stCondLst>
                            <p:childTnLst>
                              <p:par>
                                <p:cTn id="75" presetID="3" presetClass="entr" presetSubtype="10"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linds(horizontal)">
                                      <p:cBhvr>
                                        <p:cTn id="77" dur="500"/>
                                        <p:tgtEl>
                                          <p:spTgt spid="28"/>
                                        </p:tgtEl>
                                      </p:cBhvr>
                                    </p:animEffect>
                                  </p:childTnLst>
                                </p:cTn>
                              </p:par>
                            </p:childTnLst>
                          </p:cTn>
                        </p:par>
                        <p:par>
                          <p:cTn id="78" fill="hold">
                            <p:stCondLst>
                              <p:cond delay="3500"/>
                            </p:stCondLst>
                            <p:childTnLst>
                              <p:par>
                                <p:cTn id="79" presetID="3" presetClass="entr" presetSubtype="1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linds(horizontal)">
                                      <p:cBhvr>
                                        <p:cTn id="8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5" grpId="0"/>
      <p:bldP spid="20" grpId="0"/>
      <p:bldP spid="21" grpId="0"/>
      <p:bldP spid="22" grpId="0"/>
      <p:bldP spid="25" grpId="0"/>
      <p:bldP spid="26" grpId="0"/>
      <p:bldP spid="27" grpId="0"/>
      <p:bldP spid="28" grpId="0"/>
      <p:bldP spid="29"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转移特性曲线</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300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0081" name="Object 1"/>
          <p:cNvGraphicFramePr>
            <a:graphicFrameLocks noChangeAspect="1"/>
          </p:cNvGraphicFramePr>
          <p:nvPr/>
        </p:nvGraphicFramePr>
        <p:xfrm>
          <a:off x="0" y="3140968"/>
          <a:ext cx="8524002" cy="2736304"/>
        </p:xfrm>
        <a:graphic>
          <a:graphicData uri="http://schemas.openxmlformats.org/presentationml/2006/ole">
            <p:oleObj spid="_x0000_s430081" name="Picture" r:id="rId3" imgW="7824883" imgH="2452986" progId="Word.Picture.8">
              <p:embed/>
            </p:oleObj>
          </a:graphicData>
        </a:graphic>
      </p:graphicFrame>
      <p:graphicFrame>
        <p:nvGraphicFramePr>
          <p:cNvPr id="430083" name="Object 3"/>
          <p:cNvGraphicFramePr>
            <a:graphicFrameLocks noChangeAspect="1"/>
          </p:cNvGraphicFramePr>
          <p:nvPr/>
        </p:nvGraphicFramePr>
        <p:xfrm>
          <a:off x="1979712" y="1628849"/>
          <a:ext cx="4864100" cy="1008063"/>
        </p:xfrm>
        <a:graphic>
          <a:graphicData uri="http://schemas.openxmlformats.org/presentationml/2006/ole">
            <p:oleObj spid="_x0000_s430083" name="公式" r:id="rId4" imgW="2895600" imgH="596900" progId="Equation.3">
              <p:embed/>
            </p:oleObj>
          </a:graphicData>
        </a:graphic>
      </p:graphicFrame>
      <p:sp>
        <p:nvSpPr>
          <p:cNvPr id="10" name="矩形 9"/>
          <p:cNvSpPr/>
          <p:nvPr/>
        </p:nvSpPr>
        <p:spPr>
          <a:xfrm>
            <a:off x="3779912" y="6211669"/>
            <a:ext cx="4572000" cy="646331"/>
          </a:xfrm>
          <a:prstGeom prst="rect">
            <a:avLst/>
          </a:prstGeom>
        </p:spPr>
        <p:txBody>
          <a:bodyPr>
            <a:spAutoFit/>
          </a:bodyPr>
          <a:lstStyle/>
          <a:p>
            <a:r>
              <a:rPr lang="en-US" altLang="zh-CN" b="1" dirty="0" smtClean="0">
                <a:solidFill>
                  <a:srgbClr val="FF0000"/>
                </a:solidFill>
              </a:rPr>
              <a:t>3</a:t>
            </a:r>
            <a:r>
              <a:rPr lang="zh-CN" altLang="zh-CN" b="1" dirty="0" smtClean="0">
                <a:solidFill>
                  <a:srgbClr val="FF0000"/>
                </a:solidFill>
              </a:rPr>
              <a:t>分，其中，三段折线形态</a:t>
            </a:r>
            <a:r>
              <a:rPr lang="en-US" altLang="zh-CN" b="1" dirty="0" smtClean="0">
                <a:solidFill>
                  <a:srgbClr val="FF0000"/>
                </a:solidFill>
              </a:rPr>
              <a:t>1</a:t>
            </a:r>
            <a:r>
              <a:rPr lang="zh-CN" altLang="zh-CN" b="1" dirty="0" smtClean="0">
                <a:solidFill>
                  <a:srgbClr val="FF0000"/>
                </a:solidFill>
              </a:rPr>
              <a:t>分，位置正确</a:t>
            </a:r>
            <a:r>
              <a:rPr lang="en-US" altLang="zh-CN" b="1" dirty="0" smtClean="0">
                <a:solidFill>
                  <a:srgbClr val="FF0000"/>
                </a:solidFill>
              </a:rPr>
              <a:t>1</a:t>
            </a:r>
            <a:r>
              <a:rPr lang="zh-CN" altLang="zh-CN" b="1" dirty="0" smtClean="0">
                <a:solidFill>
                  <a:srgbClr val="FF0000"/>
                </a:solidFill>
              </a:rPr>
              <a:t>分，转折点标注正确</a:t>
            </a:r>
            <a:r>
              <a:rPr lang="en-US" altLang="zh-CN" b="1" dirty="0" smtClean="0">
                <a:solidFill>
                  <a:srgbClr val="FF0000"/>
                </a:solidFill>
              </a:rPr>
              <a:t>1</a:t>
            </a:r>
            <a:r>
              <a:rPr lang="zh-CN" altLang="zh-CN" b="1" dirty="0" smtClean="0">
                <a:solidFill>
                  <a:srgbClr val="FF0000"/>
                </a:solidFill>
              </a:rPr>
              <a:t>分</a:t>
            </a:r>
            <a:endParaRPr lang="zh-CN" altLang="en-US" dirty="0">
              <a:solidFill>
                <a:srgbClr val="FF0000"/>
              </a:solidFill>
            </a:endParaRPr>
          </a:p>
        </p:txBody>
      </p:sp>
      <p:sp>
        <p:nvSpPr>
          <p:cNvPr id="9" name="TextBox 8"/>
          <p:cNvSpPr txBox="1"/>
          <p:nvPr/>
        </p:nvSpPr>
        <p:spPr>
          <a:xfrm>
            <a:off x="6948264" y="1628800"/>
            <a:ext cx="1390124" cy="923330"/>
          </a:xfrm>
          <a:prstGeom prst="rect">
            <a:avLst/>
          </a:prstGeom>
          <a:noFill/>
        </p:spPr>
        <p:txBody>
          <a:bodyPr wrap="none" rtlCol="0">
            <a:spAutoFit/>
          </a:bodyPr>
          <a:lstStyle/>
          <a:p>
            <a:r>
              <a:rPr lang="en-US" altLang="zh-CN" b="1" dirty="0" smtClean="0">
                <a:solidFill>
                  <a:srgbClr val="0070C0"/>
                </a:solidFill>
              </a:rPr>
              <a:t>T1 </a:t>
            </a:r>
            <a:r>
              <a:rPr lang="zh-CN" altLang="en-US" b="1" dirty="0" smtClean="0">
                <a:solidFill>
                  <a:srgbClr val="0070C0"/>
                </a:solidFill>
              </a:rPr>
              <a:t>饱和导通</a:t>
            </a:r>
            <a:endParaRPr lang="en-US" altLang="zh-CN" b="1" dirty="0" smtClean="0">
              <a:solidFill>
                <a:srgbClr val="0070C0"/>
              </a:solidFill>
            </a:endParaRPr>
          </a:p>
          <a:p>
            <a:r>
              <a:rPr lang="en-US" altLang="zh-CN" b="1" dirty="0" smtClean="0">
                <a:solidFill>
                  <a:srgbClr val="0070C0"/>
                </a:solidFill>
              </a:rPr>
              <a:t>T1 </a:t>
            </a:r>
            <a:r>
              <a:rPr lang="zh-CN" altLang="en-US" b="1" dirty="0" smtClean="0">
                <a:solidFill>
                  <a:srgbClr val="0070C0"/>
                </a:solidFill>
              </a:rPr>
              <a:t>恒流导通</a:t>
            </a:r>
            <a:endParaRPr lang="en-US" altLang="zh-CN" b="1" dirty="0" smtClean="0">
              <a:solidFill>
                <a:srgbClr val="0070C0"/>
              </a:solidFill>
            </a:endParaRPr>
          </a:p>
          <a:p>
            <a:r>
              <a:rPr lang="en-US" altLang="zh-CN" b="1" dirty="0" smtClean="0">
                <a:solidFill>
                  <a:srgbClr val="0070C0"/>
                </a:solidFill>
              </a:rPr>
              <a:t>T1 </a:t>
            </a:r>
            <a:r>
              <a:rPr lang="zh-CN" altLang="en-US" b="1" dirty="0" smtClean="0">
                <a:solidFill>
                  <a:srgbClr val="0070C0"/>
                </a:solidFill>
              </a:rPr>
              <a:t>截止</a:t>
            </a:r>
            <a:endParaRPr lang="zh-CN" alt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blinds(horizontal)">
                                      <p:cBhvr>
                                        <p:cTn id="7" dur="500"/>
                                        <p:tgtEl>
                                          <p:spTgt spid="43008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30081"/>
                                        </p:tgtEl>
                                        <p:attrNameLst>
                                          <p:attrName>style.visibility</p:attrName>
                                        </p:attrNameLst>
                                      </p:cBhvr>
                                      <p:to>
                                        <p:strVal val="visible"/>
                                      </p:to>
                                    </p:set>
                                    <p:animEffect transition="in" filter="blinds(horizontal)">
                                      <p:cBhvr>
                                        <p:cTn id="16" dur="500"/>
                                        <p:tgtEl>
                                          <p:spTgt spid="430081"/>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4624"/>
            <a:ext cx="8229600" cy="4525963"/>
          </a:xfrm>
        </p:spPr>
        <p:txBody>
          <a:bodyPr/>
          <a:lstStyle/>
          <a:p>
            <a:r>
              <a:rPr lang="zh-CN" altLang="zh-CN" b="1" dirty="0" smtClean="0"/>
              <a:t>在图</a:t>
            </a:r>
            <a:r>
              <a:rPr lang="en-US" altLang="zh-CN" b="1" dirty="0" smtClean="0"/>
              <a:t>8c</a:t>
            </a:r>
            <a:r>
              <a:rPr lang="zh-CN" altLang="zh-CN" b="1" dirty="0" smtClean="0"/>
              <a:t>、图</a:t>
            </a:r>
            <a:r>
              <a:rPr lang="en-US" altLang="zh-CN" b="1" dirty="0" smtClean="0"/>
              <a:t>8d</a:t>
            </a:r>
            <a:r>
              <a:rPr lang="zh-CN" altLang="zh-CN" b="1" dirty="0" smtClean="0"/>
              <a:t>上找到</a:t>
            </a:r>
            <a:r>
              <a:rPr lang="en-US" altLang="zh-CN" b="1" dirty="0" err="1" smtClean="0"/>
              <a:t>v</a:t>
            </a:r>
            <a:r>
              <a:rPr lang="en-US" altLang="zh-CN" b="1" baseline="-25000" dirty="0" err="1" smtClean="0"/>
              <a:t>IN</a:t>
            </a:r>
            <a:r>
              <a:rPr lang="en-US" altLang="zh-CN" b="1" dirty="0" smtClean="0"/>
              <a:t>=-4V,-3V,-2V,-1V,0V,1V,2V,3V,4V</a:t>
            </a:r>
            <a:r>
              <a:rPr lang="zh-CN" altLang="zh-CN" b="1" dirty="0" smtClean="0"/>
              <a:t>这</a:t>
            </a:r>
            <a:r>
              <a:rPr lang="en-US" altLang="zh-CN" b="1" dirty="0" smtClean="0"/>
              <a:t>9</a:t>
            </a:r>
            <a:r>
              <a:rPr lang="zh-CN" altLang="zh-CN" b="1" dirty="0" smtClean="0"/>
              <a:t>种输入电压情况下，</a:t>
            </a:r>
            <a:r>
              <a:rPr lang="en-US" altLang="zh-CN" b="1" dirty="0" smtClean="0"/>
              <a:t>Q</a:t>
            </a:r>
            <a:r>
              <a:rPr lang="en-US" altLang="zh-CN" b="1" baseline="-25000" dirty="0" smtClean="0"/>
              <a:t>1</a:t>
            </a:r>
            <a:r>
              <a:rPr lang="zh-CN" altLang="zh-CN" b="1" dirty="0" smtClean="0"/>
              <a:t>晶体管和</a:t>
            </a:r>
            <a:r>
              <a:rPr lang="en-US" altLang="zh-CN" b="1" dirty="0" smtClean="0"/>
              <a:t>Q</a:t>
            </a:r>
            <a:r>
              <a:rPr lang="en-US" altLang="zh-CN" b="1" baseline="-25000" dirty="0" smtClean="0"/>
              <a:t>2</a:t>
            </a:r>
            <a:r>
              <a:rPr lang="zh-CN" altLang="zh-CN" b="1" dirty="0" smtClean="0"/>
              <a:t>晶体管的</a:t>
            </a:r>
            <a:r>
              <a:rPr lang="en-US" altLang="zh-CN" b="1" dirty="0" smtClean="0"/>
              <a:t>CE</a:t>
            </a:r>
            <a:r>
              <a:rPr lang="zh-CN" altLang="zh-CN" b="1" dirty="0" smtClean="0"/>
              <a:t>端口工作点，分别用圆圈</a:t>
            </a:r>
            <a:r>
              <a:rPr lang="en-US" altLang="zh-CN" b="1" dirty="0" smtClean="0">
                <a:sym typeface="Symbol"/>
              </a:rPr>
              <a:t></a:t>
            </a:r>
            <a:r>
              <a:rPr lang="zh-CN" altLang="zh-CN" b="1" dirty="0" smtClean="0"/>
              <a:t>标记，在旁边用符号</a:t>
            </a:r>
            <a:r>
              <a:rPr lang="en-US" altLang="zh-CN" b="1" dirty="0" smtClean="0"/>
              <a:t>Q</a:t>
            </a:r>
            <a:r>
              <a:rPr lang="en-US" altLang="zh-CN" b="1" baseline="-25000" dirty="0" smtClean="0"/>
              <a:t>-4</a:t>
            </a:r>
            <a:r>
              <a:rPr lang="zh-CN" altLang="zh-CN" b="1" dirty="0" smtClean="0"/>
              <a:t>，</a:t>
            </a:r>
            <a:r>
              <a:rPr lang="en-US" altLang="zh-CN" b="1" dirty="0" smtClean="0"/>
              <a:t>Q</a:t>
            </a:r>
            <a:r>
              <a:rPr lang="en-US" altLang="zh-CN" b="1" baseline="-25000" dirty="0" smtClean="0"/>
              <a:t>-3</a:t>
            </a:r>
            <a:r>
              <a:rPr lang="zh-CN" altLang="zh-CN" b="1" dirty="0" smtClean="0"/>
              <a:t>，</a:t>
            </a:r>
            <a:r>
              <a:rPr lang="en-US" altLang="zh-CN" b="1" dirty="0" smtClean="0"/>
              <a:t>Q</a:t>
            </a:r>
            <a:r>
              <a:rPr lang="en-US" altLang="zh-CN" b="1" baseline="-25000" dirty="0" smtClean="0"/>
              <a:t>-2</a:t>
            </a:r>
            <a:r>
              <a:rPr lang="zh-CN" altLang="zh-CN" b="1" dirty="0" smtClean="0"/>
              <a:t>，</a:t>
            </a:r>
            <a:r>
              <a:rPr lang="en-US" altLang="zh-CN" b="1" dirty="0" smtClean="0"/>
              <a:t>Q</a:t>
            </a:r>
            <a:r>
              <a:rPr lang="en-US" altLang="zh-CN" b="1" baseline="-25000" dirty="0" smtClean="0"/>
              <a:t>-1</a:t>
            </a:r>
            <a:r>
              <a:rPr lang="zh-CN" altLang="zh-CN" b="1" dirty="0" smtClean="0"/>
              <a:t>， </a:t>
            </a:r>
            <a:r>
              <a:rPr lang="en-US" altLang="zh-CN" b="1" dirty="0" smtClean="0"/>
              <a:t>Q</a:t>
            </a:r>
            <a:r>
              <a:rPr lang="en-US" altLang="zh-CN" b="1" baseline="-25000" dirty="0" smtClean="0"/>
              <a:t>0</a:t>
            </a:r>
            <a:r>
              <a:rPr lang="zh-CN" altLang="zh-CN" b="1" dirty="0" smtClean="0"/>
              <a:t>，</a:t>
            </a:r>
            <a:r>
              <a:rPr lang="en-US" altLang="zh-CN" b="1" dirty="0" smtClean="0"/>
              <a:t>Q</a:t>
            </a:r>
            <a:r>
              <a:rPr lang="en-US" altLang="zh-CN" b="1" baseline="-25000" dirty="0" smtClean="0"/>
              <a:t>+1</a:t>
            </a:r>
            <a:r>
              <a:rPr lang="zh-CN" altLang="zh-CN" b="1" dirty="0" smtClean="0"/>
              <a:t>，</a:t>
            </a:r>
            <a:r>
              <a:rPr lang="en-US" altLang="zh-CN" b="1" dirty="0" smtClean="0"/>
              <a:t>Q</a:t>
            </a:r>
            <a:r>
              <a:rPr lang="en-US" altLang="zh-CN" b="1" baseline="-25000" dirty="0" smtClean="0"/>
              <a:t>+2</a:t>
            </a:r>
            <a:r>
              <a:rPr lang="zh-CN" altLang="zh-CN" b="1" dirty="0" smtClean="0"/>
              <a:t>，</a:t>
            </a:r>
            <a:r>
              <a:rPr lang="en-US" altLang="zh-CN" b="1" dirty="0" smtClean="0"/>
              <a:t>Q</a:t>
            </a:r>
            <a:r>
              <a:rPr lang="en-US" altLang="zh-CN" b="1" baseline="-25000" dirty="0" smtClean="0"/>
              <a:t>+3</a:t>
            </a:r>
            <a:r>
              <a:rPr lang="zh-CN" altLang="zh-CN" b="1" dirty="0" smtClean="0"/>
              <a:t>，</a:t>
            </a:r>
            <a:r>
              <a:rPr lang="en-US" altLang="zh-CN" b="1" dirty="0" smtClean="0"/>
              <a:t>Q</a:t>
            </a:r>
            <a:r>
              <a:rPr lang="en-US" altLang="zh-CN" b="1" baseline="-25000" dirty="0" smtClean="0"/>
              <a:t>+4</a:t>
            </a:r>
            <a:r>
              <a:rPr lang="zh-CN" altLang="zh-CN" b="1" dirty="0" smtClean="0"/>
              <a:t>标记，并在图</a:t>
            </a:r>
            <a:r>
              <a:rPr lang="en-US" altLang="zh-CN" b="1" dirty="0" smtClean="0"/>
              <a:t>8c</a:t>
            </a:r>
            <a:r>
              <a:rPr lang="zh-CN" altLang="zh-CN" b="1" dirty="0" smtClean="0"/>
              <a:t>和图</a:t>
            </a:r>
            <a:r>
              <a:rPr lang="en-US" altLang="zh-CN" b="1" dirty="0" smtClean="0"/>
              <a:t>8d</a:t>
            </a:r>
            <a:r>
              <a:rPr lang="zh-CN" altLang="zh-CN" b="1" dirty="0" smtClean="0"/>
              <a:t>下方空格位置填写上随输入信号</a:t>
            </a:r>
            <a:r>
              <a:rPr lang="en-US" altLang="zh-CN" b="1" dirty="0" err="1" smtClean="0"/>
              <a:t>v</a:t>
            </a:r>
            <a:r>
              <a:rPr lang="en-US" altLang="zh-CN" b="1" baseline="-25000" dirty="0" err="1" smtClean="0"/>
              <a:t>IN</a:t>
            </a:r>
            <a:r>
              <a:rPr lang="zh-CN" altLang="zh-CN" b="1" dirty="0" smtClean="0"/>
              <a:t>增加，两个晶体管工作区的变化规律。已知在固定偏置电压</a:t>
            </a:r>
            <a:r>
              <a:rPr lang="en-US" altLang="zh-CN" b="1" dirty="0" smtClean="0"/>
              <a:t>V</a:t>
            </a:r>
            <a:r>
              <a:rPr lang="en-US" altLang="zh-CN" b="1" baseline="-25000" dirty="0" smtClean="0"/>
              <a:t>B0</a:t>
            </a:r>
            <a:r>
              <a:rPr lang="zh-CN" altLang="zh-CN" b="1" dirty="0" smtClean="0"/>
              <a:t>作用下，晶体管</a:t>
            </a:r>
            <a:r>
              <a:rPr lang="en-US" altLang="zh-CN" b="1" dirty="0" smtClean="0"/>
              <a:t>T</a:t>
            </a:r>
            <a:r>
              <a:rPr lang="en-US" altLang="zh-CN" b="1" baseline="-25000" dirty="0" smtClean="0"/>
              <a:t>2</a:t>
            </a:r>
            <a:r>
              <a:rPr lang="zh-CN" altLang="zh-CN" b="1" dirty="0" smtClean="0"/>
              <a:t>的集电极电流为</a:t>
            </a:r>
            <a:r>
              <a:rPr lang="en-US" altLang="zh-CN" b="1" dirty="0" smtClean="0"/>
              <a:t>1mA</a:t>
            </a:r>
            <a:r>
              <a:rPr lang="zh-CN" altLang="zh-CN" b="1" dirty="0" smtClean="0"/>
              <a:t>。</a:t>
            </a:r>
            <a:endParaRPr lang="zh-CN" altLang="en-US" b="1" dirty="0"/>
          </a:p>
        </p:txBody>
      </p:sp>
      <p:sp>
        <p:nvSpPr>
          <p:cNvPr id="431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1105" name="Object 1"/>
          <p:cNvGraphicFramePr>
            <a:graphicFrameLocks noChangeAspect="1"/>
          </p:cNvGraphicFramePr>
          <p:nvPr/>
        </p:nvGraphicFramePr>
        <p:xfrm>
          <a:off x="1619672" y="4797152"/>
          <a:ext cx="2295525" cy="1619250"/>
        </p:xfrm>
        <a:graphic>
          <a:graphicData uri="http://schemas.openxmlformats.org/presentationml/2006/ole">
            <p:oleObj spid="_x0000_s431105" name="Picture" r:id="rId3" imgW="3950688" imgH="2804185" progId="Word.Picture.8">
              <p:embed/>
            </p:oleObj>
          </a:graphicData>
        </a:graphic>
      </p:graphicFrame>
      <p:sp>
        <p:nvSpPr>
          <p:cNvPr id="431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1107" name="Object 3"/>
          <p:cNvGraphicFramePr>
            <a:graphicFrameLocks noChangeAspect="1"/>
          </p:cNvGraphicFramePr>
          <p:nvPr/>
        </p:nvGraphicFramePr>
        <p:xfrm>
          <a:off x="5148064" y="4797152"/>
          <a:ext cx="2295525" cy="1619250"/>
        </p:xfrm>
        <a:graphic>
          <a:graphicData uri="http://schemas.openxmlformats.org/presentationml/2006/ole">
            <p:oleObj spid="_x0000_s431107" name="Picture" r:id="rId4" imgW="3950688" imgH="2804185" progId="Word.Picture.8">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2130" name="Object 2"/>
          <p:cNvGraphicFramePr>
            <a:graphicFrameLocks noChangeAspect="1"/>
          </p:cNvGraphicFramePr>
          <p:nvPr/>
        </p:nvGraphicFramePr>
        <p:xfrm>
          <a:off x="755576" y="0"/>
          <a:ext cx="6984776" cy="2241529"/>
        </p:xfrm>
        <a:graphic>
          <a:graphicData uri="http://schemas.openxmlformats.org/presentationml/2006/ole">
            <p:oleObj spid="_x0000_s432130" name="Picture" r:id="rId3" imgW="7824883" imgH="2452986" progId="Word.Picture.8">
              <p:embed/>
            </p:oleObj>
          </a:graphicData>
        </a:graphic>
      </p:graphicFrame>
      <p:graphicFrame>
        <p:nvGraphicFramePr>
          <p:cNvPr id="8" name="表格 7"/>
          <p:cNvGraphicFramePr>
            <a:graphicFrameLocks noGrp="1"/>
          </p:cNvGraphicFramePr>
          <p:nvPr/>
        </p:nvGraphicFramePr>
        <p:xfrm>
          <a:off x="539552" y="2276872"/>
          <a:ext cx="7848872" cy="2194560"/>
        </p:xfrm>
        <a:graphic>
          <a:graphicData uri="http://schemas.openxmlformats.org/drawingml/2006/table">
            <a:tbl>
              <a:tblPr/>
              <a:tblGrid>
                <a:gridCol w="784703"/>
                <a:gridCol w="784703"/>
                <a:gridCol w="784703"/>
                <a:gridCol w="784703"/>
                <a:gridCol w="784703"/>
                <a:gridCol w="784703"/>
                <a:gridCol w="784703"/>
                <a:gridCol w="784703"/>
                <a:gridCol w="785624"/>
                <a:gridCol w="785624"/>
              </a:tblGrid>
              <a:tr h="0">
                <a:tc>
                  <a:txBody>
                    <a:bodyPr/>
                    <a:lstStyle/>
                    <a:p>
                      <a:pPr algn="ctr">
                        <a:spcAft>
                          <a:spcPts val="0"/>
                        </a:spcAft>
                      </a:pPr>
                      <a:r>
                        <a:rPr lang="en-US" sz="1800" kern="100" dirty="0" err="1">
                          <a:latin typeface="Calibri"/>
                          <a:ea typeface="宋体"/>
                          <a:cs typeface="Times New Roman"/>
                        </a:rPr>
                        <a:t>v</a:t>
                      </a:r>
                      <a:r>
                        <a:rPr lang="en-US" sz="1800" kern="100" baseline="-25000" dirty="0" err="1">
                          <a:latin typeface="Calibri"/>
                          <a:ea typeface="宋体"/>
                          <a:cs typeface="Times New Roman"/>
                        </a:rPr>
                        <a:t>IN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latin typeface="Calibri"/>
                          <a:ea typeface="宋体"/>
                          <a:cs typeface="Times New Roman"/>
                        </a:rPr>
                        <a:t>v</a:t>
                      </a:r>
                      <a:r>
                        <a:rPr lang="en-US" sz="1800" kern="100" baseline="-25000">
                          <a:latin typeface="Calibri"/>
                          <a:ea typeface="宋体"/>
                          <a:cs typeface="Times New Roman"/>
                        </a:rPr>
                        <a:t>OUT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Calibri"/>
                          <a:ea typeface="宋体"/>
                          <a:cs typeface="Times New Roman"/>
                        </a:rPr>
                        <a:t>-1</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Calibri"/>
                          <a:ea typeface="宋体"/>
                          <a:cs typeface="Times New Roman"/>
                        </a:rPr>
                        <a:t>0.3</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Calibri"/>
                          <a:ea typeface="宋体"/>
                          <a:cs typeface="Times New Roman"/>
                        </a:rPr>
                        <a:t>2.3</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2.8</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latin typeface="Calibri"/>
                          <a:ea typeface="宋体"/>
                          <a:cs typeface="Times New Roman"/>
                        </a:rPr>
                        <a:t>v</a:t>
                      </a:r>
                      <a:r>
                        <a:rPr lang="en-US" sz="1800" kern="100" baseline="-25000">
                          <a:latin typeface="Calibri"/>
                          <a:ea typeface="宋体"/>
                          <a:cs typeface="Times New Roman"/>
                        </a:rPr>
                        <a:t>CE1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3.7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latin typeface="Calibri"/>
                          <a:ea typeface="宋体"/>
                          <a:cs typeface="Times New Roman"/>
                        </a:rPr>
                        <a:t>I</a:t>
                      </a:r>
                      <a:r>
                        <a:rPr lang="en-US" sz="1800" kern="100" baseline="-25000">
                          <a:latin typeface="Calibri"/>
                          <a:ea typeface="宋体"/>
                          <a:cs typeface="Times New Roman"/>
                        </a:rPr>
                        <a:t>c1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0.3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3.3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3.8</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endParaRPr lang="en-US"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latin typeface="Calibri"/>
                          <a:ea typeface="宋体"/>
                          <a:cs typeface="Times New Roman"/>
                        </a:rPr>
                        <a:t>v</a:t>
                      </a:r>
                      <a:r>
                        <a:rPr lang="en-US" sz="1800" kern="100" baseline="-25000">
                          <a:latin typeface="Calibri"/>
                          <a:ea typeface="宋体"/>
                          <a:cs typeface="Times New Roman"/>
                        </a:rPr>
                        <a:t>CE2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2.3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3.3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4.3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5.3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5.8</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800" kern="100">
                          <a:latin typeface="Calibri"/>
                          <a:ea typeface="宋体"/>
                          <a:cs typeface="Times New Roman"/>
                        </a:rPr>
                        <a:t>I</a:t>
                      </a:r>
                      <a:r>
                        <a:rPr lang="en-US" sz="1800" kern="100" baseline="-25000">
                          <a:latin typeface="Calibri"/>
                          <a:ea typeface="宋体"/>
                          <a:cs typeface="Times New Roman"/>
                        </a:rPr>
                        <a:t>c2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Calibri"/>
                          <a:ea typeface="宋体"/>
                          <a:cs typeface="Times New Roman"/>
                        </a:rPr>
                        <a:t>1</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32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2131" name="Object 3"/>
          <p:cNvGraphicFramePr>
            <a:graphicFrameLocks noChangeAspect="1"/>
          </p:cNvGraphicFramePr>
          <p:nvPr/>
        </p:nvGraphicFramePr>
        <p:xfrm>
          <a:off x="0" y="4540531"/>
          <a:ext cx="2835077" cy="2317470"/>
        </p:xfrm>
        <a:graphic>
          <a:graphicData uri="http://schemas.openxmlformats.org/presentationml/2006/ole">
            <p:oleObj spid="_x0000_s432131" name="Picture" r:id="rId4" imgW="3950688" imgH="3255264" progId="Word.Picture.8">
              <p:embed/>
            </p:oleObj>
          </a:graphicData>
        </a:graphic>
      </p:graphicFrame>
      <p:sp>
        <p:nvSpPr>
          <p:cNvPr id="432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2133" name="Object 5"/>
          <p:cNvGraphicFramePr>
            <a:graphicFrameLocks noChangeAspect="1"/>
          </p:cNvGraphicFramePr>
          <p:nvPr/>
        </p:nvGraphicFramePr>
        <p:xfrm>
          <a:off x="6228185" y="4474533"/>
          <a:ext cx="2915816" cy="2383468"/>
        </p:xfrm>
        <a:graphic>
          <a:graphicData uri="http://schemas.openxmlformats.org/presentationml/2006/ole">
            <p:oleObj spid="_x0000_s432133" name="Picture" r:id="rId5" imgW="3950688" imgH="3255264" progId="Word.Picture.8">
              <p:embed/>
            </p:oleObj>
          </a:graphicData>
        </a:graphic>
      </p:graphicFrame>
      <p:sp>
        <p:nvSpPr>
          <p:cNvPr id="43213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2135" name="Object 7"/>
          <p:cNvGraphicFramePr>
            <a:graphicFrameLocks noChangeAspect="1"/>
          </p:cNvGraphicFramePr>
          <p:nvPr/>
        </p:nvGraphicFramePr>
        <p:xfrm>
          <a:off x="2195736" y="4725144"/>
          <a:ext cx="3599136" cy="792088"/>
        </p:xfrm>
        <a:graphic>
          <a:graphicData uri="http://schemas.openxmlformats.org/presentationml/2006/ole">
            <p:oleObj spid="_x0000_s432135" name="公式" r:id="rId6" imgW="2603500" imgH="571500" progId="Equation.3">
              <p:embed/>
            </p:oleObj>
          </a:graphicData>
        </a:graphic>
      </p:graphicFrame>
      <p:sp>
        <p:nvSpPr>
          <p:cNvPr id="43213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2137" name="Object 9"/>
          <p:cNvGraphicFramePr>
            <a:graphicFrameLocks noChangeAspect="1"/>
          </p:cNvGraphicFramePr>
          <p:nvPr/>
        </p:nvGraphicFramePr>
        <p:xfrm>
          <a:off x="2699792" y="6264696"/>
          <a:ext cx="3860619" cy="836712"/>
        </p:xfrm>
        <a:graphic>
          <a:graphicData uri="http://schemas.openxmlformats.org/presentationml/2006/ole">
            <p:oleObj spid="_x0000_s432137" name="公式" r:id="rId7" imgW="2616200" imgH="571500" progId="Equation.3">
              <p:embed/>
            </p:oleObj>
          </a:graphicData>
        </a:graphic>
      </p:graphicFrame>
      <p:sp>
        <p:nvSpPr>
          <p:cNvPr id="17" name="矩形 16"/>
          <p:cNvSpPr/>
          <p:nvPr/>
        </p:nvSpPr>
        <p:spPr>
          <a:xfrm>
            <a:off x="1907704" y="5661248"/>
            <a:ext cx="534121" cy="369332"/>
          </a:xfrm>
          <a:prstGeom prst="rect">
            <a:avLst/>
          </a:prstGeom>
        </p:spPr>
        <p:txBody>
          <a:bodyPr wrap="none">
            <a:spAutoFit/>
          </a:bodyPr>
          <a:lstStyle/>
          <a:p>
            <a:r>
              <a:rPr lang="en-US" altLang="zh-CN" b="1" dirty="0" smtClean="0">
                <a:solidFill>
                  <a:srgbClr val="FF0000"/>
                </a:solidFill>
              </a:rPr>
              <a:t>2</a:t>
            </a:r>
            <a:r>
              <a:rPr lang="zh-CN" altLang="zh-CN" b="1" dirty="0" smtClean="0">
                <a:solidFill>
                  <a:srgbClr val="FF0000"/>
                </a:solidFill>
              </a:rPr>
              <a:t>分</a:t>
            </a:r>
            <a:endParaRPr lang="zh-CN" altLang="en-US" dirty="0">
              <a:solidFill>
                <a:srgbClr val="FF0000"/>
              </a:solidFill>
            </a:endParaRPr>
          </a:p>
        </p:txBody>
      </p:sp>
      <p:sp>
        <p:nvSpPr>
          <p:cNvPr id="18" name="矩形 17"/>
          <p:cNvSpPr/>
          <p:nvPr/>
        </p:nvSpPr>
        <p:spPr>
          <a:xfrm>
            <a:off x="8142335" y="5661248"/>
            <a:ext cx="534121" cy="369332"/>
          </a:xfrm>
          <a:prstGeom prst="rect">
            <a:avLst/>
          </a:prstGeom>
        </p:spPr>
        <p:txBody>
          <a:bodyPr wrap="none">
            <a:spAutoFit/>
          </a:bodyPr>
          <a:lstStyle/>
          <a:p>
            <a:r>
              <a:rPr lang="en-US" altLang="zh-CN" b="1" dirty="0" smtClean="0">
                <a:solidFill>
                  <a:srgbClr val="FF0000"/>
                </a:solidFill>
              </a:rPr>
              <a:t>2</a:t>
            </a:r>
            <a:r>
              <a:rPr lang="zh-CN" altLang="zh-CN" b="1" dirty="0" smtClean="0">
                <a:solidFill>
                  <a:srgbClr val="FF0000"/>
                </a:solidFill>
              </a:rPr>
              <a:t>分</a:t>
            </a:r>
            <a:endParaRPr lang="zh-CN" altLang="en-US" dirty="0">
              <a:solidFill>
                <a:srgbClr val="FF0000"/>
              </a:solidFill>
            </a:endParaRPr>
          </a:p>
        </p:txBody>
      </p:sp>
      <p:sp>
        <p:nvSpPr>
          <p:cNvPr id="20" name="矩形 19"/>
          <p:cNvSpPr/>
          <p:nvPr/>
        </p:nvSpPr>
        <p:spPr>
          <a:xfrm>
            <a:off x="4572000" y="5229200"/>
            <a:ext cx="534121" cy="369332"/>
          </a:xfrm>
          <a:prstGeom prst="rect">
            <a:avLst/>
          </a:prstGeom>
        </p:spPr>
        <p:txBody>
          <a:bodyPr wrap="none">
            <a:spAutoFit/>
          </a:bodyPr>
          <a:lstStyle/>
          <a:p>
            <a:r>
              <a:rPr lang="en-US" altLang="zh-CN" b="1" dirty="0" smtClean="0">
                <a:solidFill>
                  <a:srgbClr val="FF0000"/>
                </a:solidFill>
              </a:rPr>
              <a:t>2</a:t>
            </a:r>
            <a:r>
              <a:rPr lang="zh-CN" altLang="zh-CN" b="1" dirty="0" smtClean="0">
                <a:solidFill>
                  <a:srgbClr val="FF0000"/>
                </a:solidFill>
              </a:rPr>
              <a:t>分</a:t>
            </a:r>
            <a:endParaRPr lang="zh-CN" altLang="en-US" dirty="0">
              <a:solidFill>
                <a:srgbClr val="FF0000"/>
              </a:solidFill>
            </a:endParaRPr>
          </a:p>
        </p:txBody>
      </p:sp>
      <p:sp>
        <p:nvSpPr>
          <p:cNvPr id="21" name="矩形 20"/>
          <p:cNvSpPr/>
          <p:nvPr/>
        </p:nvSpPr>
        <p:spPr>
          <a:xfrm>
            <a:off x="4860032" y="5877272"/>
            <a:ext cx="534121" cy="369332"/>
          </a:xfrm>
          <a:prstGeom prst="rect">
            <a:avLst/>
          </a:prstGeom>
        </p:spPr>
        <p:txBody>
          <a:bodyPr wrap="none">
            <a:spAutoFit/>
          </a:bodyPr>
          <a:lstStyle/>
          <a:p>
            <a:r>
              <a:rPr lang="en-US" altLang="zh-CN" b="1" dirty="0" smtClean="0">
                <a:solidFill>
                  <a:srgbClr val="FF0000"/>
                </a:solidFill>
              </a:rPr>
              <a:t>1</a:t>
            </a:r>
            <a:r>
              <a:rPr lang="zh-CN" altLang="zh-CN" b="1" dirty="0" smtClean="0">
                <a:solidFill>
                  <a:srgbClr val="FF0000"/>
                </a:solidFill>
              </a:rPr>
              <a:t>分</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32130"/>
                                        </p:tgtEl>
                                        <p:attrNameLst>
                                          <p:attrName>style.visibility</p:attrName>
                                        </p:attrNameLst>
                                      </p:cBhvr>
                                      <p:to>
                                        <p:strVal val="visible"/>
                                      </p:to>
                                    </p:set>
                                    <p:animEffect transition="in" filter="blinds(horizontal)">
                                      <p:cBhvr>
                                        <p:cTn id="7" dur="500"/>
                                        <p:tgtEl>
                                          <p:spTgt spid="4321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2131"/>
                                        </p:tgtEl>
                                        <p:attrNameLst>
                                          <p:attrName>style.visibility</p:attrName>
                                        </p:attrNameLst>
                                      </p:cBhvr>
                                      <p:to>
                                        <p:strVal val="visible"/>
                                      </p:to>
                                    </p:set>
                                    <p:animEffect transition="in" filter="blinds(horizontal)">
                                      <p:cBhvr>
                                        <p:cTn id="17" dur="500"/>
                                        <p:tgtEl>
                                          <p:spTgt spid="432131"/>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432135"/>
                                        </p:tgtEl>
                                        <p:attrNameLst>
                                          <p:attrName>style.visibility</p:attrName>
                                        </p:attrNameLst>
                                      </p:cBhvr>
                                      <p:to>
                                        <p:strVal val="visible"/>
                                      </p:to>
                                    </p:set>
                                    <p:animEffect transition="in" filter="blinds(horizontal)">
                                      <p:cBhvr>
                                        <p:cTn id="21" dur="500"/>
                                        <p:tgtEl>
                                          <p:spTgt spid="43213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32133"/>
                                        </p:tgtEl>
                                        <p:attrNameLst>
                                          <p:attrName>style.visibility</p:attrName>
                                        </p:attrNameLst>
                                      </p:cBhvr>
                                      <p:to>
                                        <p:strVal val="visible"/>
                                      </p:to>
                                    </p:set>
                                    <p:animEffect transition="in" filter="blinds(horizontal)">
                                      <p:cBhvr>
                                        <p:cTn id="26" dur="500"/>
                                        <p:tgtEl>
                                          <p:spTgt spid="432133"/>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432137"/>
                                        </p:tgtEl>
                                        <p:attrNameLst>
                                          <p:attrName>style.visibility</p:attrName>
                                        </p:attrNameLst>
                                      </p:cBhvr>
                                      <p:to>
                                        <p:strVal val="visible"/>
                                      </p:to>
                                    </p:set>
                                    <p:animEffect transition="in" filter="blinds(horizontal)">
                                      <p:cBhvr>
                                        <p:cTn id="30" dur="500"/>
                                        <p:tgtEl>
                                          <p:spTgt spid="432137"/>
                                        </p:tgtEl>
                                      </p:cBhvr>
                                    </p:animEffect>
                                  </p:childTnLst>
                                </p:cTn>
                              </p:par>
                            </p:childTnLst>
                          </p:cTn>
                        </p:par>
                        <p:par>
                          <p:cTn id="31" fill="hold">
                            <p:stCondLst>
                              <p:cond delay="1000"/>
                            </p:stCondLst>
                            <p:childTnLst>
                              <p:par>
                                <p:cTn id="32" presetID="3" presetClass="entr" presetSubtype="1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1090464" cy="5674642"/>
          </a:xfrm>
        </p:spPr>
        <p:txBody>
          <a:bodyPr>
            <a:normAutofit/>
          </a:bodyPr>
          <a:lstStyle/>
          <a:p>
            <a:r>
              <a:rPr lang="zh-CN" altLang="en-US" sz="3200" b="1" dirty="0" smtClean="0"/>
              <a:t>三</a:t>
            </a:r>
            <a:r>
              <a:rPr lang="en-US" altLang="zh-CN" sz="3200" b="1" dirty="0" smtClean="0"/>
              <a:t/>
            </a:r>
            <a:br>
              <a:rPr lang="en-US" altLang="zh-CN" sz="3200" b="1" dirty="0" smtClean="0"/>
            </a:br>
            <a:r>
              <a:rPr lang="en-US" altLang="zh-CN" sz="3200" b="1" dirty="0" smtClean="0"/>
              <a:t/>
            </a:r>
            <a:br>
              <a:rPr lang="en-US" altLang="zh-CN" sz="3200" b="1" dirty="0" smtClean="0"/>
            </a:br>
            <a:r>
              <a:rPr lang="en-US" altLang="zh-CN" sz="3200" b="1" dirty="0" err="1" smtClean="0"/>
              <a:t>cascode</a:t>
            </a:r>
            <a:r>
              <a:rPr lang="zh-CN" altLang="en-US" sz="3200" b="1" dirty="0" smtClean="0"/>
              <a:t>电流镜</a:t>
            </a:r>
            <a:r>
              <a:rPr lang="en-US" altLang="zh-CN" sz="3200" b="1" dirty="0" smtClean="0"/>
              <a:t/>
            </a:r>
            <a:br>
              <a:rPr lang="en-US" altLang="zh-CN" sz="3200" b="1" dirty="0" smtClean="0"/>
            </a:br>
            <a:r>
              <a:rPr lang="zh-CN" altLang="en-US" sz="3200" b="1" dirty="0" smtClean="0"/>
              <a:t>做</a:t>
            </a:r>
            <a:r>
              <a:rPr lang="en-US" altLang="zh-CN" sz="3200" b="1" dirty="0" smtClean="0"/>
              <a:t/>
            </a:r>
            <a:br>
              <a:rPr lang="en-US" altLang="zh-CN" sz="3200" b="1" dirty="0" smtClean="0"/>
            </a:br>
            <a:r>
              <a:rPr lang="zh-CN" altLang="en-US" sz="3200" b="1" dirty="0" smtClean="0"/>
              <a:t>电流放大器</a:t>
            </a:r>
            <a:endParaRPr lang="zh-CN" altLang="en-US" sz="3200" b="1" dirty="0"/>
          </a:p>
        </p:txBody>
      </p:sp>
      <p:sp>
        <p:nvSpPr>
          <p:cNvPr id="3" name="内容占位符 2"/>
          <p:cNvSpPr>
            <a:spLocks noGrp="1"/>
          </p:cNvSpPr>
          <p:nvPr>
            <p:ph idx="1"/>
          </p:nvPr>
        </p:nvSpPr>
        <p:spPr>
          <a:xfrm>
            <a:off x="1979712" y="0"/>
            <a:ext cx="6768752" cy="4525963"/>
          </a:xfrm>
        </p:spPr>
        <p:txBody>
          <a:bodyPr>
            <a:normAutofit/>
          </a:bodyPr>
          <a:lstStyle/>
          <a:p>
            <a:r>
              <a:rPr lang="zh-CN" altLang="zh-CN" b="1" dirty="0" smtClean="0"/>
              <a:t>对于如图</a:t>
            </a:r>
            <a:r>
              <a:rPr lang="en-US" altLang="zh-CN" b="1" dirty="0" smtClean="0"/>
              <a:t>9</a:t>
            </a:r>
            <a:r>
              <a:rPr lang="zh-CN" altLang="zh-CN" b="1" dirty="0" smtClean="0"/>
              <a:t>所示</a:t>
            </a:r>
            <a:r>
              <a:rPr lang="en-US" altLang="zh-CN" b="1" dirty="0" err="1" smtClean="0"/>
              <a:t>cascode</a:t>
            </a:r>
            <a:r>
              <a:rPr lang="zh-CN" altLang="zh-CN" b="1" dirty="0" smtClean="0"/>
              <a:t>电流镜电路，假设所有晶体管均工作在恒流区，晶体管恒流区交流小信号模型为跨导放大器模型，其跨导增益为</a:t>
            </a:r>
            <a:r>
              <a:rPr lang="en-US" altLang="zh-CN" b="1" dirty="0" smtClean="0"/>
              <a:t>g</a:t>
            </a:r>
            <a:r>
              <a:rPr lang="en-US" altLang="zh-CN" b="1" baseline="-25000" dirty="0" smtClean="0"/>
              <a:t>m1</a:t>
            </a:r>
            <a:r>
              <a:rPr lang="zh-CN" altLang="zh-CN" b="1" dirty="0" smtClean="0"/>
              <a:t>，</a:t>
            </a:r>
            <a:r>
              <a:rPr lang="en-US" altLang="zh-CN" b="1" dirty="0" smtClean="0"/>
              <a:t>g</a:t>
            </a:r>
            <a:r>
              <a:rPr lang="en-US" altLang="zh-CN" b="1" baseline="-25000" dirty="0" smtClean="0"/>
              <a:t>m2</a:t>
            </a:r>
            <a:r>
              <a:rPr lang="zh-CN" altLang="zh-CN" b="1" dirty="0" smtClean="0"/>
              <a:t>，</a:t>
            </a:r>
            <a:r>
              <a:rPr lang="en-US" altLang="zh-CN" b="1" dirty="0" smtClean="0"/>
              <a:t>g</a:t>
            </a:r>
            <a:r>
              <a:rPr lang="en-US" altLang="zh-CN" b="1" baseline="-25000" dirty="0" smtClean="0"/>
              <a:t>m3</a:t>
            </a:r>
            <a:r>
              <a:rPr lang="en-US" altLang="zh-CN" b="1" dirty="0" smtClean="0"/>
              <a:t>=g</a:t>
            </a:r>
            <a:r>
              <a:rPr lang="en-US" altLang="zh-CN" b="1" baseline="-25000" dirty="0" smtClean="0"/>
              <a:t>m1</a:t>
            </a:r>
            <a:r>
              <a:rPr lang="zh-CN" altLang="zh-CN" b="1" dirty="0" smtClean="0"/>
              <a:t>，</a:t>
            </a:r>
            <a:r>
              <a:rPr lang="en-US" altLang="zh-CN" b="1" dirty="0" smtClean="0"/>
              <a:t>g</a:t>
            </a:r>
            <a:r>
              <a:rPr lang="en-US" altLang="zh-CN" b="1" baseline="-25000" dirty="0" smtClean="0"/>
              <a:t>m4</a:t>
            </a:r>
            <a:r>
              <a:rPr lang="en-US" altLang="zh-CN" b="1" dirty="0" smtClean="0"/>
              <a:t>=g</a:t>
            </a:r>
            <a:r>
              <a:rPr lang="en-US" altLang="zh-CN" b="1" baseline="-25000" dirty="0" smtClean="0"/>
              <a:t>m2</a:t>
            </a:r>
            <a:r>
              <a:rPr lang="zh-CN" altLang="zh-CN" b="1" dirty="0" smtClean="0"/>
              <a:t>，其</a:t>
            </a:r>
            <a:r>
              <a:rPr lang="en-US" altLang="zh-CN" b="1" dirty="0" err="1" smtClean="0"/>
              <a:t>ds</a:t>
            </a:r>
            <a:r>
              <a:rPr lang="zh-CN" altLang="zh-CN" b="1" dirty="0" smtClean="0"/>
              <a:t>端口阻抗为</a:t>
            </a:r>
            <a:r>
              <a:rPr lang="en-US" altLang="zh-CN" b="1" dirty="0" smtClean="0"/>
              <a:t>r</a:t>
            </a:r>
            <a:r>
              <a:rPr lang="en-US" altLang="zh-CN" b="1" baseline="-25000" dirty="0" smtClean="0"/>
              <a:t>ds1</a:t>
            </a:r>
            <a:r>
              <a:rPr lang="zh-CN" altLang="zh-CN" b="1" dirty="0" smtClean="0"/>
              <a:t>，</a:t>
            </a:r>
            <a:r>
              <a:rPr lang="en-US" altLang="zh-CN" b="1" dirty="0" smtClean="0"/>
              <a:t>r</a:t>
            </a:r>
            <a:r>
              <a:rPr lang="en-US" altLang="zh-CN" b="1" baseline="-25000" dirty="0" smtClean="0"/>
              <a:t>ds2</a:t>
            </a:r>
            <a:r>
              <a:rPr lang="zh-CN" altLang="zh-CN" b="1" dirty="0" smtClean="0"/>
              <a:t>，</a:t>
            </a:r>
            <a:r>
              <a:rPr lang="en-US" altLang="zh-CN" b="1" dirty="0" smtClean="0"/>
              <a:t>r</a:t>
            </a:r>
            <a:r>
              <a:rPr lang="en-US" altLang="zh-CN" b="1" baseline="-25000" dirty="0" smtClean="0"/>
              <a:t>ds3</a:t>
            </a:r>
            <a:r>
              <a:rPr lang="en-US" altLang="zh-CN" b="1" dirty="0" smtClean="0"/>
              <a:t>=r</a:t>
            </a:r>
            <a:r>
              <a:rPr lang="en-US" altLang="zh-CN" b="1" baseline="-25000" dirty="0" smtClean="0"/>
              <a:t>ds1</a:t>
            </a:r>
            <a:r>
              <a:rPr lang="zh-CN" altLang="zh-CN" b="1" dirty="0" smtClean="0"/>
              <a:t>，</a:t>
            </a:r>
            <a:r>
              <a:rPr lang="en-US" altLang="zh-CN" b="1" dirty="0" smtClean="0"/>
              <a:t>r</a:t>
            </a:r>
            <a:r>
              <a:rPr lang="en-US" altLang="zh-CN" b="1" baseline="-25000" dirty="0" smtClean="0"/>
              <a:t>ds4</a:t>
            </a:r>
            <a:r>
              <a:rPr lang="en-US" altLang="zh-CN" b="1" dirty="0" smtClean="0"/>
              <a:t>=r</a:t>
            </a:r>
            <a:r>
              <a:rPr lang="en-US" altLang="zh-CN" b="1" baseline="-25000" dirty="0" smtClean="0"/>
              <a:t>ds2</a:t>
            </a:r>
            <a:r>
              <a:rPr lang="zh-CN" altLang="zh-CN" b="1" dirty="0" smtClean="0"/>
              <a:t>，且</a:t>
            </a:r>
            <a:r>
              <a:rPr lang="en-US" altLang="zh-CN" b="1" dirty="0" smtClean="0"/>
              <a:t>g</a:t>
            </a:r>
            <a:r>
              <a:rPr lang="en-US" altLang="zh-CN" b="1" baseline="-25000" dirty="0" smtClean="0"/>
              <a:t>m1</a:t>
            </a:r>
            <a:r>
              <a:rPr lang="en-US" altLang="zh-CN" b="1" dirty="0" smtClean="0"/>
              <a:t>r</a:t>
            </a:r>
            <a:r>
              <a:rPr lang="en-US" altLang="zh-CN" b="1" baseline="-25000" dirty="0" smtClean="0"/>
              <a:t>ds1</a:t>
            </a:r>
            <a:r>
              <a:rPr lang="en-US" altLang="zh-CN" b="1" dirty="0" smtClean="0"/>
              <a:t>&gt;&gt;1, g</a:t>
            </a:r>
            <a:r>
              <a:rPr lang="en-US" altLang="zh-CN" b="1" baseline="-25000" dirty="0" smtClean="0"/>
              <a:t>m2</a:t>
            </a:r>
            <a:r>
              <a:rPr lang="en-US" altLang="zh-CN" b="1" dirty="0" smtClean="0"/>
              <a:t>r</a:t>
            </a:r>
            <a:r>
              <a:rPr lang="en-US" altLang="zh-CN" b="1" baseline="-25000" dirty="0" smtClean="0"/>
              <a:t>ds2</a:t>
            </a:r>
            <a:r>
              <a:rPr lang="en-US" altLang="zh-CN" b="1" dirty="0" smtClean="0"/>
              <a:t>&gt;&gt;1</a:t>
            </a:r>
            <a:r>
              <a:rPr lang="zh-CN" altLang="zh-CN" b="1" dirty="0" smtClean="0"/>
              <a:t>，请分析求取该放大器的输入电阻、输出电阻和本征电流增益。</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25</a:t>
            </a:fld>
            <a:endParaRPr lang="zh-CN" altLang="en-US"/>
          </a:p>
        </p:txBody>
      </p:sp>
      <p:graphicFrame>
        <p:nvGraphicFramePr>
          <p:cNvPr id="433153" name="Object 1"/>
          <p:cNvGraphicFramePr>
            <a:graphicFrameLocks noChangeAspect="1"/>
          </p:cNvGraphicFramePr>
          <p:nvPr/>
        </p:nvGraphicFramePr>
        <p:xfrm>
          <a:off x="5436096" y="4293096"/>
          <a:ext cx="3456384" cy="2262813"/>
        </p:xfrm>
        <a:graphic>
          <a:graphicData uri="http://schemas.openxmlformats.org/presentationml/2006/ole">
            <p:oleObj spid="_x0000_s433153" name="Picture" r:id="rId3" imgW="3515074" imgH="2273060" progId="Word.Picture.8">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26</a:t>
            </a:fld>
            <a:endParaRPr lang="zh-CN" altLang="en-US"/>
          </a:p>
        </p:txBody>
      </p:sp>
      <p:graphicFrame>
        <p:nvGraphicFramePr>
          <p:cNvPr id="434178" name="Object 2"/>
          <p:cNvGraphicFramePr>
            <a:graphicFrameLocks noChangeAspect="1"/>
          </p:cNvGraphicFramePr>
          <p:nvPr/>
        </p:nvGraphicFramePr>
        <p:xfrm>
          <a:off x="0" y="0"/>
          <a:ext cx="3457575" cy="2263775"/>
        </p:xfrm>
        <a:graphic>
          <a:graphicData uri="http://schemas.openxmlformats.org/presentationml/2006/ole">
            <p:oleObj spid="_x0000_s434178" name="Picture" r:id="rId3" imgW="3515074" imgH="2273060" progId="Word.Picture.8">
              <p:embed/>
            </p:oleObj>
          </a:graphicData>
        </a:graphic>
      </p:graphicFrame>
      <p:sp>
        <p:nvSpPr>
          <p:cNvPr id="4341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4179" name="Object 3"/>
          <p:cNvGraphicFramePr>
            <a:graphicFrameLocks noChangeAspect="1"/>
          </p:cNvGraphicFramePr>
          <p:nvPr/>
        </p:nvGraphicFramePr>
        <p:xfrm>
          <a:off x="-1" y="2636912"/>
          <a:ext cx="7455695" cy="3744416"/>
        </p:xfrm>
        <a:graphic>
          <a:graphicData uri="http://schemas.openxmlformats.org/presentationml/2006/ole">
            <p:oleObj spid="_x0000_s434179" name="Picture" r:id="rId4" imgW="6208480" imgH="3084712" progId="Word.Picture.8">
              <p:embed/>
            </p:oleObj>
          </a:graphicData>
        </a:graphic>
      </p:graphicFrame>
      <p:sp>
        <p:nvSpPr>
          <p:cNvPr id="10" name="TextBox 9"/>
          <p:cNvSpPr txBox="1"/>
          <p:nvPr/>
        </p:nvSpPr>
        <p:spPr>
          <a:xfrm>
            <a:off x="4067944" y="1988840"/>
            <a:ext cx="2723823" cy="369332"/>
          </a:xfrm>
          <a:prstGeom prst="rect">
            <a:avLst/>
          </a:prstGeom>
          <a:noFill/>
        </p:spPr>
        <p:txBody>
          <a:bodyPr wrap="none" rtlCol="0">
            <a:spAutoFit/>
          </a:bodyPr>
          <a:lstStyle/>
          <a:p>
            <a:r>
              <a:rPr lang="zh-CN" altLang="en-US" b="1" dirty="0" smtClean="0">
                <a:solidFill>
                  <a:srgbClr val="FF0000"/>
                </a:solidFill>
              </a:rPr>
              <a:t>跨导模型替换晶体管符号</a:t>
            </a:r>
            <a:endParaRPr lang="zh-CN" altLang="en-US" b="1" dirty="0">
              <a:solidFill>
                <a:srgbClr val="FF0000"/>
              </a:solidFill>
            </a:endParaRPr>
          </a:p>
        </p:txBody>
      </p:sp>
      <p:sp>
        <p:nvSpPr>
          <p:cNvPr id="11" name="矩形 10"/>
          <p:cNvSpPr/>
          <p:nvPr/>
        </p:nvSpPr>
        <p:spPr>
          <a:xfrm>
            <a:off x="8028384" y="5445224"/>
            <a:ext cx="649537" cy="369332"/>
          </a:xfrm>
          <a:prstGeom prst="rect">
            <a:avLst/>
          </a:prstGeom>
        </p:spPr>
        <p:txBody>
          <a:bodyPr wrap="none">
            <a:spAutoFit/>
          </a:bodyPr>
          <a:lstStyle/>
          <a:p>
            <a:r>
              <a:rPr lang="en-US" altLang="zh-CN" b="1" dirty="0" smtClean="0">
                <a:solidFill>
                  <a:srgbClr val="FF0000"/>
                </a:solidFill>
              </a:rPr>
              <a:t>+4</a:t>
            </a:r>
            <a:r>
              <a:rPr lang="zh-CN" altLang="zh-CN" b="1" dirty="0" smtClean="0">
                <a:solidFill>
                  <a:srgbClr val="FF0000"/>
                </a:solidFill>
              </a:rPr>
              <a:t>分</a:t>
            </a:r>
            <a:endParaRPr lang="zh-CN" altLang="en-US" dirty="0">
              <a:solidFill>
                <a:srgbClr val="FF0000"/>
              </a:solidFill>
            </a:endParaRPr>
          </a:p>
        </p:txBody>
      </p:sp>
      <p:sp>
        <p:nvSpPr>
          <p:cNvPr id="12" name="标题 1"/>
          <p:cNvSpPr>
            <a:spLocks noGrp="1"/>
          </p:cNvSpPr>
          <p:nvPr>
            <p:ph type="title"/>
          </p:nvPr>
        </p:nvSpPr>
        <p:spPr>
          <a:xfrm>
            <a:off x="457200" y="274638"/>
            <a:ext cx="8229600" cy="1143000"/>
          </a:xfrm>
        </p:spPr>
        <p:txBody>
          <a:bodyPr/>
          <a:lstStyle/>
          <a:p>
            <a:pPr algn="r"/>
            <a:r>
              <a:rPr lang="zh-CN" altLang="en-US" b="1" dirty="0" smtClean="0"/>
              <a:t>等效电路</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34178"/>
                                        </p:tgtEl>
                                        <p:attrNameLst>
                                          <p:attrName>style.visibility</p:attrName>
                                        </p:attrNameLst>
                                      </p:cBhvr>
                                      <p:to>
                                        <p:strVal val="visible"/>
                                      </p:to>
                                    </p:set>
                                    <p:animEffect transition="in" filter="blinds(horizontal)">
                                      <p:cBhvr>
                                        <p:cTn id="7" dur="500"/>
                                        <p:tgtEl>
                                          <p:spTgt spid="4341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434179"/>
                                        </p:tgtEl>
                                        <p:attrNameLst>
                                          <p:attrName>style.visibility</p:attrName>
                                        </p:attrNameLst>
                                      </p:cBhvr>
                                      <p:to>
                                        <p:strVal val="visible"/>
                                      </p:to>
                                    </p:set>
                                    <p:animEffect transition="in" filter="blinds(horizontal)">
                                      <p:cBhvr>
                                        <p:cTn id="16" dur="500"/>
                                        <p:tgtEl>
                                          <p:spTgt spid="434179"/>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C913308-F349-4B6D-A68A-DD1791B4A57B}" type="slidenum">
              <a:rPr lang="zh-CN" altLang="en-US" smtClean="0"/>
              <a:pPr/>
              <a:t>27</a:t>
            </a:fld>
            <a:endParaRPr lang="zh-CN" altLang="en-US"/>
          </a:p>
        </p:txBody>
      </p:sp>
      <p:graphicFrame>
        <p:nvGraphicFramePr>
          <p:cNvPr id="435202" name="Object 2"/>
          <p:cNvGraphicFramePr>
            <a:graphicFrameLocks noChangeAspect="1"/>
          </p:cNvGraphicFramePr>
          <p:nvPr/>
        </p:nvGraphicFramePr>
        <p:xfrm>
          <a:off x="0" y="0"/>
          <a:ext cx="6588224" cy="3308839"/>
        </p:xfrm>
        <a:graphic>
          <a:graphicData uri="http://schemas.openxmlformats.org/presentationml/2006/ole">
            <p:oleObj spid="_x0000_s435202" name="Picture" r:id="rId3" imgW="6208480" imgH="3084712" progId="Word.Picture.8">
              <p:embed/>
            </p:oleObj>
          </a:graphicData>
        </a:graphic>
      </p:graphicFrame>
      <p:sp>
        <p:nvSpPr>
          <p:cNvPr id="435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5203" name="Object 3"/>
          <p:cNvGraphicFramePr>
            <a:graphicFrameLocks noChangeAspect="1"/>
          </p:cNvGraphicFramePr>
          <p:nvPr/>
        </p:nvGraphicFramePr>
        <p:xfrm>
          <a:off x="179512" y="3645024"/>
          <a:ext cx="6384225" cy="3212976"/>
        </p:xfrm>
        <a:graphic>
          <a:graphicData uri="http://schemas.openxmlformats.org/presentationml/2006/ole">
            <p:oleObj spid="_x0000_s435203" name="Picture" r:id="rId4" imgW="6208480" imgH="3084712" progId="Word.Picture.8">
              <p:embed/>
            </p:oleObj>
          </a:graphicData>
        </a:graphic>
      </p:graphicFrame>
      <p:sp>
        <p:nvSpPr>
          <p:cNvPr id="10" name="TextBox 9"/>
          <p:cNvSpPr txBox="1"/>
          <p:nvPr/>
        </p:nvSpPr>
        <p:spPr>
          <a:xfrm>
            <a:off x="4501202" y="3275692"/>
            <a:ext cx="3671198" cy="369332"/>
          </a:xfrm>
          <a:prstGeom prst="rect">
            <a:avLst/>
          </a:prstGeom>
          <a:noFill/>
        </p:spPr>
        <p:txBody>
          <a:bodyPr wrap="none" rtlCol="0">
            <a:spAutoFit/>
          </a:bodyPr>
          <a:lstStyle/>
          <a:p>
            <a:r>
              <a:rPr lang="zh-CN" altLang="en-US" b="1" dirty="0" smtClean="0">
                <a:solidFill>
                  <a:srgbClr val="FF0000"/>
                </a:solidFill>
              </a:rPr>
              <a:t>整理后，连接关系简单，不易出错</a:t>
            </a:r>
            <a:endParaRPr lang="zh-CN" altLang="en-US" b="1" dirty="0">
              <a:solidFill>
                <a:srgbClr val="FF0000"/>
              </a:solidFill>
            </a:endParaRPr>
          </a:p>
        </p:txBody>
      </p:sp>
      <p:sp>
        <p:nvSpPr>
          <p:cNvPr id="7" name="标题 1"/>
          <p:cNvSpPr>
            <a:spLocks noGrp="1"/>
          </p:cNvSpPr>
          <p:nvPr>
            <p:ph type="title"/>
          </p:nvPr>
        </p:nvSpPr>
        <p:spPr>
          <a:xfrm>
            <a:off x="457200" y="274638"/>
            <a:ext cx="8229600" cy="1143000"/>
          </a:xfrm>
        </p:spPr>
        <p:txBody>
          <a:bodyPr/>
          <a:lstStyle/>
          <a:p>
            <a:pPr algn="r"/>
            <a:r>
              <a:rPr lang="zh-CN" altLang="en-US" b="1" dirty="0" smtClean="0"/>
              <a:t>化简</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35202"/>
                                        </p:tgtEl>
                                        <p:attrNameLst>
                                          <p:attrName>style.visibility</p:attrName>
                                        </p:attrNameLst>
                                      </p:cBhvr>
                                      <p:to>
                                        <p:strVal val="visible"/>
                                      </p:to>
                                    </p:set>
                                    <p:animEffect transition="in" filter="blinds(horizontal)">
                                      <p:cBhvr>
                                        <p:cTn id="7" dur="500"/>
                                        <p:tgtEl>
                                          <p:spTgt spid="435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5203"/>
                                        </p:tgtEl>
                                        <p:attrNameLst>
                                          <p:attrName>style.visibility</p:attrName>
                                        </p:attrNameLst>
                                      </p:cBhvr>
                                      <p:to>
                                        <p:strVal val="visible"/>
                                      </p:to>
                                    </p:set>
                                    <p:animEffect transition="in" filter="blinds(horizontal)">
                                      <p:cBhvr>
                                        <p:cTn id="12" dur="500"/>
                                        <p:tgtEl>
                                          <p:spTgt spid="43520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C913308-F349-4B6D-A68A-DD1791B4A57B}" type="slidenum">
              <a:rPr lang="zh-CN" altLang="en-US" smtClean="0"/>
              <a:pPr/>
              <a:t>28</a:t>
            </a:fld>
            <a:endParaRPr lang="zh-CN" altLang="en-US"/>
          </a:p>
        </p:txBody>
      </p:sp>
      <p:graphicFrame>
        <p:nvGraphicFramePr>
          <p:cNvPr id="436226" name="Object 2"/>
          <p:cNvGraphicFramePr>
            <a:graphicFrameLocks noChangeAspect="1"/>
          </p:cNvGraphicFramePr>
          <p:nvPr/>
        </p:nvGraphicFramePr>
        <p:xfrm>
          <a:off x="1" y="0"/>
          <a:ext cx="5364088" cy="2699382"/>
        </p:xfrm>
        <a:graphic>
          <a:graphicData uri="http://schemas.openxmlformats.org/presentationml/2006/ole">
            <p:oleObj spid="_x0000_s436226" name="Picture" r:id="rId3" imgW="6208480" imgH="3084712" progId="Word.Picture.8">
              <p:embed/>
            </p:oleObj>
          </a:graphicData>
        </a:graphic>
      </p:graphicFrame>
      <p:sp>
        <p:nvSpPr>
          <p:cNvPr id="8" name="矩形 7"/>
          <p:cNvSpPr/>
          <p:nvPr/>
        </p:nvSpPr>
        <p:spPr>
          <a:xfrm>
            <a:off x="323528" y="4344102"/>
            <a:ext cx="2454903" cy="369332"/>
          </a:xfrm>
          <a:prstGeom prst="rect">
            <a:avLst/>
          </a:prstGeom>
        </p:spPr>
        <p:txBody>
          <a:bodyPr wrap="none">
            <a:spAutoFit/>
          </a:bodyPr>
          <a:lstStyle/>
          <a:p>
            <a:r>
              <a:rPr lang="zh-CN" altLang="zh-CN" b="1" dirty="0" smtClean="0"/>
              <a:t>显然流过</a:t>
            </a:r>
            <a:r>
              <a:rPr lang="en-US" altLang="zh-CN" b="1" dirty="0" smtClean="0"/>
              <a:t>rds3</a:t>
            </a:r>
            <a:r>
              <a:rPr lang="zh-CN" altLang="zh-CN" b="1" dirty="0" smtClean="0"/>
              <a:t>的电流为</a:t>
            </a:r>
            <a:endParaRPr lang="zh-CN" altLang="en-US" dirty="0"/>
          </a:p>
        </p:txBody>
      </p:sp>
      <p:sp>
        <p:nvSpPr>
          <p:cNvPr id="436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6227" name="Object 3"/>
          <p:cNvGraphicFramePr>
            <a:graphicFrameLocks noChangeAspect="1"/>
          </p:cNvGraphicFramePr>
          <p:nvPr/>
        </p:nvGraphicFramePr>
        <p:xfrm>
          <a:off x="3131840" y="4272094"/>
          <a:ext cx="2520280" cy="525058"/>
        </p:xfrm>
        <a:graphic>
          <a:graphicData uri="http://schemas.openxmlformats.org/presentationml/2006/ole">
            <p:oleObj spid="_x0000_s436227" name="公式" r:id="rId4" imgW="914400" imgH="190500" progId="Equation.3">
              <p:embed/>
            </p:oleObj>
          </a:graphicData>
        </a:graphic>
      </p:graphicFrame>
      <p:sp>
        <p:nvSpPr>
          <p:cNvPr id="4362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6229" name="Object 5"/>
          <p:cNvGraphicFramePr>
            <a:graphicFrameLocks noChangeAspect="1"/>
          </p:cNvGraphicFramePr>
          <p:nvPr/>
        </p:nvGraphicFramePr>
        <p:xfrm>
          <a:off x="539552" y="4869160"/>
          <a:ext cx="6653539" cy="576064"/>
        </p:xfrm>
        <a:graphic>
          <a:graphicData uri="http://schemas.openxmlformats.org/presentationml/2006/ole">
            <p:oleObj spid="_x0000_s436229" name="公式" r:id="rId5" imgW="2197100" imgH="190500" progId="Equation.3">
              <p:embed/>
            </p:oleObj>
          </a:graphicData>
        </a:graphic>
      </p:graphicFrame>
      <p:sp>
        <p:nvSpPr>
          <p:cNvPr id="13" name="矩形 12"/>
          <p:cNvSpPr/>
          <p:nvPr/>
        </p:nvSpPr>
        <p:spPr>
          <a:xfrm>
            <a:off x="467544" y="5661248"/>
            <a:ext cx="1757597" cy="369332"/>
          </a:xfrm>
          <a:prstGeom prst="rect">
            <a:avLst/>
          </a:prstGeom>
        </p:spPr>
        <p:txBody>
          <a:bodyPr wrap="none">
            <a:spAutoFit/>
          </a:bodyPr>
          <a:lstStyle/>
          <a:p>
            <a:r>
              <a:rPr lang="zh-CN" altLang="zh-CN" b="1" dirty="0" smtClean="0"/>
              <a:t>流过</a:t>
            </a:r>
            <a:r>
              <a:rPr lang="en-US" altLang="zh-CN" b="1" dirty="0" smtClean="0"/>
              <a:t>rds1</a:t>
            </a:r>
            <a:r>
              <a:rPr lang="zh-CN" altLang="zh-CN" b="1" dirty="0" smtClean="0"/>
              <a:t>的电流</a:t>
            </a:r>
            <a:endParaRPr lang="zh-CN" altLang="en-US" dirty="0"/>
          </a:p>
        </p:txBody>
      </p:sp>
      <p:sp>
        <p:nvSpPr>
          <p:cNvPr id="4362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6231" name="Object 7"/>
          <p:cNvGraphicFramePr>
            <a:graphicFrameLocks noChangeAspect="1"/>
          </p:cNvGraphicFramePr>
          <p:nvPr/>
        </p:nvGraphicFramePr>
        <p:xfrm>
          <a:off x="2699792" y="5661248"/>
          <a:ext cx="2009024" cy="432048"/>
        </p:xfrm>
        <a:graphic>
          <a:graphicData uri="http://schemas.openxmlformats.org/presentationml/2006/ole">
            <p:oleObj spid="_x0000_s436231" name="公式" r:id="rId6" imgW="889000" imgH="190500" progId="Equation.3">
              <p:embed/>
            </p:oleObj>
          </a:graphicData>
        </a:graphic>
      </p:graphicFrame>
      <p:sp>
        <p:nvSpPr>
          <p:cNvPr id="4362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6233" name="Object 9"/>
          <p:cNvGraphicFramePr>
            <a:graphicFrameLocks noChangeAspect="1"/>
          </p:cNvGraphicFramePr>
          <p:nvPr/>
        </p:nvGraphicFramePr>
        <p:xfrm>
          <a:off x="539552" y="6336704"/>
          <a:ext cx="4099379" cy="476672"/>
        </p:xfrm>
        <a:graphic>
          <a:graphicData uri="http://schemas.openxmlformats.org/presentationml/2006/ole">
            <p:oleObj spid="_x0000_s436233" name="公式" r:id="rId7" imgW="1638300" imgH="190500" progId="Equation.3">
              <p:embed/>
            </p:oleObj>
          </a:graphicData>
        </a:graphic>
      </p:graphicFrame>
      <p:sp>
        <p:nvSpPr>
          <p:cNvPr id="43623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6235" name="Object 11"/>
          <p:cNvGraphicFramePr>
            <a:graphicFrameLocks noChangeAspect="1"/>
          </p:cNvGraphicFramePr>
          <p:nvPr/>
        </p:nvGraphicFramePr>
        <p:xfrm>
          <a:off x="3022600" y="123205"/>
          <a:ext cx="6121400" cy="2225675"/>
        </p:xfrm>
        <a:graphic>
          <a:graphicData uri="http://schemas.openxmlformats.org/presentationml/2006/ole">
            <p:oleObj spid="_x0000_s436235" name="公式" r:id="rId8" imgW="2654280" imgH="965160" progId="Equation.3">
              <p:embed/>
            </p:oleObj>
          </a:graphicData>
        </a:graphic>
      </p:graphicFrame>
      <p:sp>
        <p:nvSpPr>
          <p:cNvPr id="4362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3624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6239" name="Object 15"/>
          <p:cNvGraphicFramePr>
            <a:graphicFrameLocks noChangeAspect="1"/>
          </p:cNvGraphicFramePr>
          <p:nvPr/>
        </p:nvGraphicFramePr>
        <p:xfrm>
          <a:off x="107504" y="2852936"/>
          <a:ext cx="8933771" cy="792088"/>
        </p:xfrm>
        <a:graphic>
          <a:graphicData uri="http://schemas.openxmlformats.org/presentationml/2006/ole">
            <p:oleObj spid="_x0000_s436239" name="公式" r:id="rId9" imgW="4736880" imgH="419040" progId="Equation.3">
              <p:embed/>
            </p:oleObj>
          </a:graphicData>
        </a:graphic>
      </p:graphicFrame>
      <p:sp>
        <p:nvSpPr>
          <p:cNvPr id="24" name="矩形 23"/>
          <p:cNvSpPr/>
          <p:nvPr/>
        </p:nvSpPr>
        <p:spPr>
          <a:xfrm>
            <a:off x="8388424" y="3717032"/>
            <a:ext cx="534121" cy="369332"/>
          </a:xfrm>
          <a:prstGeom prst="rect">
            <a:avLst/>
          </a:prstGeom>
        </p:spPr>
        <p:txBody>
          <a:bodyPr wrap="none">
            <a:spAutoFit/>
          </a:bodyPr>
          <a:lstStyle/>
          <a:p>
            <a:r>
              <a:rPr lang="en-US" altLang="zh-CN" b="1" dirty="0" smtClean="0">
                <a:solidFill>
                  <a:srgbClr val="FF0000"/>
                </a:solidFill>
              </a:rPr>
              <a:t>4</a:t>
            </a:r>
            <a:r>
              <a:rPr lang="zh-CN" altLang="zh-CN" b="1" dirty="0" smtClean="0">
                <a:solidFill>
                  <a:srgbClr val="FF0000"/>
                </a:solidFill>
              </a:rPr>
              <a:t>分</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36227"/>
                                        </p:tgtEl>
                                        <p:attrNameLst>
                                          <p:attrName>style.visibility</p:attrName>
                                        </p:attrNameLst>
                                      </p:cBhvr>
                                      <p:to>
                                        <p:strVal val="visible"/>
                                      </p:to>
                                    </p:set>
                                    <p:animEffect transition="in" filter="blinds(horizontal)">
                                      <p:cBhvr>
                                        <p:cTn id="11" dur="500"/>
                                        <p:tgtEl>
                                          <p:spTgt spid="43622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36229"/>
                                        </p:tgtEl>
                                        <p:attrNameLst>
                                          <p:attrName>style.visibility</p:attrName>
                                        </p:attrNameLst>
                                      </p:cBhvr>
                                      <p:to>
                                        <p:strVal val="visible"/>
                                      </p:to>
                                    </p:set>
                                    <p:animEffect transition="in" filter="blinds(horizontal)">
                                      <p:cBhvr>
                                        <p:cTn id="16" dur="500"/>
                                        <p:tgtEl>
                                          <p:spTgt spid="4362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436231"/>
                                        </p:tgtEl>
                                        <p:attrNameLst>
                                          <p:attrName>style.visibility</p:attrName>
                                        </p:attrNameLst>
                                      </p:cBhvr>
                                      <p:to>
                                        <p:strVal val="visible"/>
                                      </p:to>
                                    </p:set>
                                    <p:animEffect transition="in" filter="blinds(horizontal)">
                                      <p:cBhvr>
                                        <p:cTn id="25" dur="500"/>
                                        <p:tgtEl>
                                          <p:spTgt spid="436231"/>
                                        </p:tgtEl>
                                      </p:cBhvr>
                                    </p:animEffect>
                                  </p:childTnLst>
                                </p:cTn>
                              </p:par>
                            </p:childTnLst>
                          </p:cTn>
                        </p:par>
                        <p:par>
                          <p:cTn id="26" fill="hold">
                            <p:stCondLst>
                              <p:cond delay="1000"/>
                            </p:stCondLst>
                            <p:childTnLst>
                              <p:par>
                                <p:cTn id="27" presetID="3" presetClass="entr" presetSubtype="10" fill="hold" nodeType="afterEffect">
                                  <p:stCondLst>
                                    <p:cond delay="0"/>
                                  </p:stCondLst>
                                  <p:childTnLst>
                                    <p:set>
                                      <p:cBhvr>
                                        <p:cTn id="28" dur="1" fill="hold">
                                          <p:stCondLst>
                                            <p:cond delay="0"/>
                                          </p:stCondLst>
                                        </p:cTn>
                                        <p:tgtEl>
                                          <p:spTgt spid="436233"/>
                                        </p:tgtEl>
                                        <p:attrNameLst>
                                          <p:attrName>style.visibility</p:attrName>
                                        </p:attrNameLst>
                                      </p:cBhvr>
                                      <p:to>
                                        <p:strVal val="visible"/>
                                      </p:to>
                                    </p:set>
                                    <p:animEffect transition="in" filter="blinds(horizontal)">
                                      <p:cBhvr>
                                        <p:cTn id="29" dur="500"/>
                                        <p:tgtEl>
                                          <p:spTgt spid="43623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36235"/>
                                        </p:tgtEl>
                                        <p:attrNameLst>
                                          <p:attrName>style.visibility</p:attrName>
                                        </p:attrNameLst>
                                      </p:cBhvr>
                                      <p:to>
                                        <p:strVal val="visible"/>
                                      </p:to>
                                    </p:set>
                                    <p:animEffect transition="in" filter="blinds(horizontal)">
                                      <p:cBhvr>
                                        <p:cTn id="34" dur="500"/>
                                        <p:tgtEl>
                                          <p:spTgt spid="43623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36239"/>
                                        </p:tgtEl>
                                        <p:attrNameLst>
                                          <p:attrName>style.visibility</p:attrName>
                                        </p:attrNameLst>
                                      </p:cBhvr>
                                      <p:to>
                                        <p:strVal val="visible"/>
                                      </p:to>
                                    </p:set>
                                    <p:animEffect transition="in" filter="blinds(horizontal)">
                                      <p:cBhvr>
                                        <p:cTn id="39" dur="500"/>
                                        <p:tgtEl>
                                          <p:spTgt spid="436239"/>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本征电流增益</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29</a:t>
            </a:fld>
            <a:endParaRPr lang="zh-CN" altLang="en-US"/>
          </a:p>
        </p:txBody>
      </p:sp>
      <p:graphicFrame>
        <p:nvGraphicFramePr>
          <p:cNvPr id="437250" name="Object 2"/>
          <p:cNvGraphicFramePr>
            <a:graphicFrameLocks noChangeAspect="1"/>
          </p:cNvGraphicFramePr>
          <p:nvPr/>
        </p:nvGraphicFramePr>
        <p:xfrm>
          <a:off x="0" y="1412776"/>
          <a:ext cx="5364163" cy="2698750"/>
        </p:xfrm>
        <a:graphic>
          <a:graphicData uri="http://schemas.openxmlformats.org/presentationml/2006/ole">
            <p:oleObj spid="_x0000_s437250" name="Picture" r:id="rId3" imgW="6208480" imgH="3084712" progId="Word.Picture.8">
              <p:embed/>
            </p:oleObj>
          </a:graphicData>
        </a:graphic>
      </p:graphicFrame>
      <p:graphicFrame>
        <p:nvGraphicFramePr>
          <p:cNvPr id="437251" name="Object 3"/>
          <p:cNvGraphicFramePr>
            <a:graphicFrameLocks noChangeAspect="1"/>
          </p:cNvGraphicFramePr>
          <p:nvPr/>
        </p:nvGraphicFramePr>
        <p:xfrm>
          <a:off x="5686425" y="0"/>
          <a:ext cx="3457575" cy="2263775"/>
        </p:xfrm>
        <a:graphic>
          <a:graphicData uri="http://schemas.openxmlformats.org/presentationml/2006/ole">
            <p:oleObj spid="_x0000_s437251" name="Picture" r:id="rId4" imgW="3515074" imgH="2273060" progId="Word.Picture.8">
              <p:embed/>
            </p:oleObj>
          </a:graphicData>
        </a:graphic>
      </p:graphicFrame>
      <p:sp>
        <p:nvSpPr>
          <p:cNvPr id="437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7252" name="Object 4"/>
          <p:cNvGraphicFramePr>
            <a:graphicFrameLocks noChangeAspect="1"/>
          </p:cNvGraphicFramePr>
          <p:nvPr/>
        </p:nvGraphicFramePr>
        <p:xfrm>
          <a:off x="511175" y="4221163"/>
          <a:ext cx="7696200" cy="863600"/>
        </p:xfrm>
        <a:graphic>
          <a:graphicData uri="http://schemas.openxmlformats.org/presentationml/2006/ole">
            <p:oleObj spid="_x0000_s437252" name="公式" r:id="rId5" imgW="3390840" imgH="380880" progId="Equation.3">
              <p:embed/>
            </p:oleObj>
          </a:graphicData>
        </a:graphic>
      </p:graphicFrame>
      <p:graphicFrame>
        <p:nvGraphicFramePr>
          <p:cNvPr id="437254" name="Object 6"/>
          <p:cNvGraphicFramePr>
            <a:graphicFrameLocks noChangeAspect="1"/>
          </p:cNvGraphicFramePr>
          <p:nvPr/>
        </p:nvGraphicFramePr>
        <p:xfrm>
          <a:off x="322263" y="5516563"/>
          <a:ext cx="4010025" cy="720725"/>
        </p:xfrm>
        <a:graphic>
          <a:graphicData uri="http://schemas.openxmlformats.org/presentationml/2006/ole">
            <p:oleObj spid="_x0000_s437254" name="公式" r:id="rId6" imgW="2120760" imgH="380880" progId="Equation.3">
              <p:embed/>
            </p:oleObj>
          </a:graphicData>
        </a:graphic>
      </p:graphicFrame>
      <p:sp>
        <p:nvSpPr>
          <p:cNvPr id="13" name="矩形 12"/>
          <p:cNvSpPr/>
          <p:nvPr/>
        </p:nvSpPr>
        <p:spPr>
          <a:xfrm>
            <a:off x="5004048" y="5661248"/>
            <a:ext cx="534121" cy="369332"/>
          </a:xfrm>
          <a:prstGeom prst="rect">
            <a:avLst/>
          </a:prstGeom>
        </p:spPr>
        <p:txBody>
          <a:bodyPr wrap="none">
            <a:spAutoFit/>
          </a:bodyPr>
          <a:lstStyle/>
          <a:p>
            <a:r>
              <a:rPr lang="en-US" altLang="zh-CN" b="1" dirty="0" smtClean="0">
                <a:solidFill>
                  <a:srgbClr val="FF0000"/>
                </a:solidFill>
              </a:rPr>
              <a:t>3</a:t>
            </a:r>
            <a:r>
              <a:rPr lang="zh-CN" altLang="zh-CN" b="1" dirty="0" smtClean="0">
                <a:solidFill>
                  <a:srgbClr val="FF0000"/>
                </a:solidFill>
              </a:rPr>
              <a:t>分</a:t>
            </a:r>
            <a:endParaRPr lang="zh-CN" altLang="en-US" dirty="0">
              <a:solidFill>
                <a:srgbClr val="FF0000"/>
              </a:solidFill>
            </a:endParaRPr>
          </a:p>
        </p:txBody>
      </p:sp>
      <p:graphicFrame>
        <p:nvGraphicFramePr>
          <p:cNvPr id="3" name="Object 7"/>
          <p:cNvGraphicFramePr>
            <a:graphicFrameLocks noChangeAspect="1"/>
          </p:cNvGraphicFramePr>
          <p:nvPr/>
        </p:nvGraphicFramePr>
        <p:xfrm>
          <a:off x="5220072" y="548680"/>
          <a:ext cx="958850" cy="719138"/>
        </p:xfrm>
        <a:graphic>
          <a:graphicData uri="http://schemas.openxmlformats.org/presentationml/2006/ole">
            <p:oleObj spid="_x0000_s437255" name="公式" r:id="rId7" imgW="507960" imgH="380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7252"/>
                                        </p:tgtEl>
                                        <p:attrNameLst>
                                          <p:attrName>style.visibility</p:attrName>
                                        </p:attrNameLst>
                                      </p:cBhvr>
                                      <p:to>
                                        <p:strVal val="visible"/>
                                      </p:to>
                                    </p:set>
                                    <p:animEffect transition="in" filter="blinds(horizontal)">
                                      <p:cBhvr>
                                        <p:cTn id="12" dur="500"/>
                                        <p:tgtEl>
                                          <p:spTgt spid="4372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7254"/>
                                        </p:tgtEl>
                                        <p:attrNameLst>
                                          <p:attrName>style.visibility</p:attrName>
                                        </p:attrNameLst>
                                      </p:cBhvr>
                                      <p:to>
                                        <p:strVal val="visible"/>
                                      </p:to>
                                    </p:set>
                                    <p:animEffect transition="in" filter="blinds(horizontal)">
                                      <p:cBhvr>
                                        <p:cTn id="17" dur="500"/>
                                        <p:tgtEl>
                                          <p:spTgt spid="437254"/>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课程回顾与展望</a:t>
            </a:r>
            <a:endParaRPr lang="zh-CN" altLang="en-US" b="1" dirty="0"/>
          </a:p>
        </p:txBody>
      </p:sp>
      <p:sp>
        <p:nvSpPr>
          <p:cNvPr id="3" name="内容占位符 2"/>
          <p:cNvSpPr>
            <a:spLocks noGrp="1"/>
          </p:cNvSpPr>
          <p:nvPr>
            <p:ph idx="1"/>
          </p:nvPr>
        </p:nvSpPr>
        <p:spPr>
          <a:xfrm>
            <a:off x="457200" y="1600200"/>
            <a:ext cx="8472518" cy="4781128"/>
          </a:xfrm>
        </p:spPr>
        <p:txBody>
          <a:bodyPr>
            <a:normAutofit fontScale="70000" lnSpcReduction="20000"/>
          </a:bodyPr>
          <a:lstStyle/>
          <a:p>
            <a:r>
              <a:rPr lang="zh-CN" altLang="en-US" b="1" dirty="0" smtClean="0"/>
              <a:t>课程名称：电子电路与系统基础</a:t>
            </a:r>
            <a:endParaRPr lang="en-US" altLang="zh-CN" b="1" dirty="0" smtClean="0"/>
          </a:p>
          <a:p>
            <a:pPr lvl="1"/>
            <a:endParaRPr lang="en-US" altLang="zh-CN" b="1" dirty="0" smtClean="0"/>
          </a:p>
          <a:p>
            <a:r>
              <a:rPr lang="zh-CN" altLang="en-US" b="1" dirty="0" smtClean="0"/>
              <a:t>课程内容</a:t>
            </a:r>
            <a:endParaRPr lang="en-US" altLang="zh-CN" b="1" dirty="0" smtClean="0"/>
          </a:p>
          <a:p>
            <a:pPr lvl="1"/>
            <a:r>
              <a:rPr lang="zh-CN" altLang="en-US" b="1" dirty="0" smtClean="0">
                <a:solidFill>
                  <a:srgbClr val="00B050"/>
                </a:solidFill>
              </a:rPr>
              <a:t>大一下学期：基础</a:t>
            </a:r>
            <a:r>
              <a:rPr lang="en-US" altLang="zh-CN" b="1" dirty="0" smtClean="0">
                <a:solidFill>
                  <a:srgbClr val="00B050"/>
                </a:solidFill>
              </a:rPr>
              <a:t>I---</a:t>
            </a:r>
            <a:r>
              <a:rPr lang="zh-CN" altLang="en-US" b="1" dirty="0" smtClean="0">
                <a:solidFill>
                  <a:srgbClr val="00B050"/>
                </a:solidFill>
              </a:rPr>
              <a:t>电阻电路</a:t>
            </a:r>
            <a:endParaRPr lang="en-US" altLang="zh-CN" b="1" dirty="0" smtClean="0">
              <a:solidFill>
                <a:srgbClr val="00B050"/>
              </a:solidFill>
            </a:endParaRPr>
          </a:p>
          <a:p>
            <a:pPr lvl="2"/>
            <a:r>
              <a:rPr lang="zh-CN" altLang="en-US" b="1" dirty="0" smtClean="0">
                <a:solidFill>
                  <a:srgbClr val="00B050"/>
                </a:solidFill>
              </a:rPr>
              <a:t>线性电阻电路：线性电阻、电源、受控源、</a:t>
            </a:r>
            <a:r>
              <a:rPr lang="en-US" altLang="zh-CN" b="1" dirty="0" smtClean="0">
                <a:solidFill>
                  <a:srgbClr val="00B050"/>
                </a:solidFill>
              </a:rPr>
              <a:t>…</a:t>
            </a:r>
          </a:p>
          <a:p>
            <a:pPr lvl="2"/>
            <a:r>
              <a:rPr lang="zh-CN" altLang="en-US" b="1" dirty="0" smtClean="0">
                <a:solidFill>
                  <a:srgbClr val="00B050"/>
                </a:solidFill>
              </a:rPr>
              <a:t>非线性电阻电路：二极管、晶体管、放大器、</a:t>
            </a:r>
            <a:r>
              <a:rPr lang="en-US" altLang="zh-CN" b="1" dirty="0" smtClean="0">
                <a:solidFill>
                  <a:srgbClr val="00B050"/>
                </a:solidFill>
              </a:rPr>
              <a:t>…</a:t>
            </a:r>
          </a:p>
          <a:p>
            <a:pPr lvl="2"/>
            <a:endParaRPr lang="en-US" altLang="zh-CN" b="1" dirty="0" smtClean="0">
              <a:solidFill>
                <a:srgbClr val="00B050"/>
              </a:solidFill>
            </a:endParaRPr>
          </a:p>
          <a:p>
            <a:pPr lvl="1"/>
            <a:r>
              <a:rPr lang="zh-CN" altLang="en-US" b="1" dirty="0" smtClean="0"/>
              <a:t>大二上学期：基础</a:t>
            </a:r>
            <a:r>
              <a:rPr lang="en-US" altLang="zh-CN" b="1" dirty="0" smtClean="0"/>
              <a:t>II---</a:t>
            </a:r>
            <a:r>
              <a:rPr lang="zh-CN" altLang="en-US" b="1" dirty="0" smtClean="0"/>
              <a:t>动态电路</a:t>
            </a:r>
            <a:endParaRPr lang="en-US" altLang="zh-CN" b="1" dirty="0" smtClean="0"/>
          </a:p>
          <a:p>
            <a:pPr lvl="2"/>
            <a:r>
              <a:rPr lang="zh-CN" altLang="en-US" b="1" dirty="0" smtClean="0">
                <a:solidFill>
                  <a:srgbClr val="0070C0"/>
                </a:solidFill>
              </a:rPr>
              <a:t>电阻电路补</a:t>
            </a:r>
            <a:endParaRPr lang="en-US" altLang="zh-CN" b="1" dirty="0" smtClean="0">
              <a:solidFill>
                <a:srgbClr val="0070C0"/>
              </a:solidFill>
            </a:endParaRPr>
          </a:p>
          <a:p>
            <a:pPr lvl="3"/>
            <a:r>
              <a:rPr lang="zh-CN" altLang="en-US" b="1" dirty="0" smtClean="0">
                <a:solidFill>
                  <a:srgbClr val="0070C0"/>
                </a:solidFill>
              </a:rPr>
              <a:t>运算放大器电路</a:t>
            </a:r>
            <a:endParaRPr lang="en-US" altLang="zh-CN" b="1" dirty="0" smtClean="0">
              <a:solidFill>
                <a:srgbClr val="0070C0"/>
              </a:solidFill>
            </a:endParaRPr>
          </a:p>
          <a:p>
            <a:pPr lvl="3"/>
            <a:r>
              <a:rPr lang="zh-CN" altLang="en-US" b="1" dirty="0" smtClean="0">
                <a:solidFill>
                  <a:srgbClr val="0070C0"/>
                </a:solidFill>
              </a:rPr>
              <a:t>组合逻辑电路：非门、或门、与门、数字加法器、</a:t>
            </a:r>
            <a:r>
              <a:rPr lang="en-US" altLang="zh-CN" b="1" dirty="0" smtClean="0">
                <a:solidFill>
                  <a:srgbClr val="0070C0"/>
                </a:solidFill>
              </a:rPr>
              <a:t>…</a:t>
            </a:r>
          </a:p>
          <a:p>
            <a:pPr lvl="2"/>
            <a:endParaRPr lang="en-US" altLang="zh-CN" b="1" dirty="0" smtClean="0">
              <a:solidFill>
                <a:srgbClr val="0070C0"/>
              </a:solidFill>
            </a:endParaRPr>
          </a:p>
          <a:p>
            <a:pPr lvl="2"/>
            <a:r>
              <a:rPr lang="zh-CN" altLang="en-US" b="1" dirty="0" smtClean="0">
                <a:solidFill>
                  <a:srgbClr val="0070C0"/>
                </a:solidFill>
              </a:rPr>
              <a:t>电路抽象</a:t>
            </a:r>
            <a:endParaRPr lang="en-US" altLang="zh-CN" b="1" dirty="0" smtClean="0">
              <a:solidFill>
                <a:srgbClr val="0070C0"/>
              </a:solidFill>
            </a:endParaRPr>
          </a:p>
          <a:p>
            <a:pPr lvl="2"/>
            <a:endParaRPr lang="en-US" altLang="zh-CN" b="1" dirty="0" smtClean="0"/>
          </a:p>
          <a:p>
            <a:pPr lvl="2"/>
            <a:r>
              <a:rPr lang="zh-CN" altLang="en-US" b="1" dirty="0" smtClean="0"/>
              <a:t>动态电路</a:t>
            </a:r>
            <a:endParaRPr lang="en-US" altLang="zh-CN" b="1" dirty="0" smtClean="0"/>
          </a:p>
          <a:p>
            <a:pPr lvl="3"/>
            <a:r>
              <a:rPr lang="zh-CN" altLang="en-US" b="1" dirty="0" smtClean="0"/>
              <a:t>一阶动态电路：</a:t>
            </a:r>
            <a:r>
              <a:rPr lang="zh-CN" altLang="en-US" b="1" dirty="0" smtClean="0">
                <a:solidFill>
                  <a:srgbClr val="FF0000"/>
                </a:solidFill>
              </a:rPr>
              <a:t>一阶</a:t>
            </a:r>
            <a:r>
              <a:rPr lang="en-US" altLang="zh-CN" b="1" dirty="0" smtClean="0">
                <a:solidFill>
                  <a:srgbClr val="FF0000"/>
                </a:solidFill>
              </a:rPr>
              <a:t>RC</a:t>
            </a:r>
            <a:r>
              <a:rPr lang="zh-CN" altLang="en-US" b="1" dirty="0" smtClean="0">
                <a:solidFill>
                  <a:srgbClr val="FF0000"/>
                </a:solidFill>
              </a:rPr>
              <a:t>、</a:t>
            </a:r>
            <a:r>
              <a:rPr lang="en-US" altLang="zh-CN" b="1" dirty="0" smtClean="0">
                <a:solidFill>
                  <a:srgbClr val="FF0000"/>
                </a:solidFill>
              </a:rPr>
              <a:t>RL</a:t>
            </a:r>
            <a:r>
              <a:rPr lang="zh-CN" altLang="en-US" b="1" dirty="0" smtClean="0">
                <a:solidFill>
                  <a:srgbClr val="FF0000"/>
                </a:solidFill>
              </a:rPr>
              <a:t>电路（延时，滤波），整流器，张弛振荡器</a:t>
            </a:r>
            <a:endParaRPr lang="en-US" altLang="zh-CN" b="1" dirty="0" smtClean="0">
              <a:solidFill>
                <a:srgbClr val="FF0000"/>
              </a:solidFill>
            </a:endParaRPr>
          </a:p>
          <a:p>
            <a:pPr lvl="3"/>
            <a:r>
              <a:rPr lang="zh-CN" altLang="en-US" b="1" dirty="0" smtClean="0"/>
              <a:t>二阶动态电路：</a:t>
            </a:r>
            <a:r>
              <a:rPr lang="zh-CN" altLang="en-US" b="1" dirty="0" smtClean="0">
                <a:solidFill>
                  <a:srgbClr val="FF0000"/>
                </a:solidFill>
              </a:rPr>
              <a:t>二阶</a:t>
            </a:r>
            <a:r>
              <a:rPr lang="en-US" altLang="zh-CN" b="1" dirty="0" smtClean="0">
                <a:solidFill>
                  <a:srgbClr val="FF0000"/>
                </a:solidFill>
              </a:rPr>
              <a:t>RLC</a:t>
            </a:r>
            <a:r>
              <a:rPr lang="zh-CN" altLang="en-US" b="1" dirty="0" smtClean="0">
                <a:solidFill>
                  <a:srgbClr val="FF0000"/>
                </a:solidFill>
              </a:rPr>
              <a:t>电路（滤波、匹配），正弦波振荡器</a:t>
            </a:r>
            <a:endParaRPr lang="en-US" altLang="zh-CN" b="1" dirty="0" smtClean="0">
              <a:solidFill>
                <a:srgbClr val="FF0000"/>
              </a:solidFill>
            </a:endParaRPr>
          </a:p>
          <a:p>
            <a:pPr lvl="3"/>
            <a:r>
              <a:rPr lang="zh-CN" altLang="en-US" b="1" dirty="0" smtClean="0"/>
              <a:t>时序逻辑电路：锁存器、触发器、存储器、计数器、</a:t>
            </a:r>
            <a:r>
              <a:rPr lang="en-US" altLang="zh-CN" b="1" dirty="0" smtClean="0"/>
              <a:t>…</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8" name="页脚占位符 4"/>
          <p:cNvSpPr>
            <a:spLocks noGrp="1"/>
          </p:cNvSpPr>
          <p:nvPr>
            <p:ph type="ftr" sz="quarter" idx="11"/>
          </p:nvPr>
        </p:nvSpPr>
        <p:spPr>
          <a:xfrm>
            <a:off x="3124200" y="6356350"/>
            <a:ext cx="2895600" cy="365125"/>
          </a:xfrm>
        </p:spPr>
        <p:txBody>
          <a:bodyPr/>
          <a:lstStyle/>
          <a:p>
            <a:r>
              <a:rPr lang="zh-CN" altLang="en-US" smtClean="0"/>
              <a:t>清华大学电子工程系  </a:t>
            </a:r>
            <a:r>
              <a:rPr lang="en-US" altLang="zh-CN" smtClean="0"/>
              <a:t>2016</a:t>
            </a:r>
            <a:r>
              <a:rPr lang="zh-CN" altLang="en-US" smtClean="0"/>
              <a:t>年秋季学期</a:t>
            </a:r>
            <a:endParaRPr lang="zh-CN" altLang="en-US" dirty="0"/>
          </a:p>
        </p:txBody>
      </p:sp>
      <p:sp>
        <p:nvSpPr>
          <p:cNvPr id="9" name="日期占位符 5"/>
          <p:cNvSpPr>
            <a:spLocks noGrp="1"/>
          </p:cNvSpPr>
          <p:nvPr>
            <p:ph type="dt" sz="half" idx="10"/>
          </p:nvPr>
        </p:nvSpPr>
        <p:spPr>
          <a:xfrm>
            <a:off x="457200" y="6356350"/>
            <a:ext cx="2133600" cy="365125"/>
          </a:xfrm>
        </p:spPr>
        <p:txBody>
          <a:bodyPr/>
          <a:lstStyle/>
          <a:p>
            <a:r>
              <a:rPr lang="zh-CN" altLang="en-US" smtClean="0"/>
              <a:t>李国林   电子电路与系统基础</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输出电阻</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30</a:t>
            </a:fld>
            <a:endParaRPr lang="zh-CN" altLang="en-US"/>
          </a:p>
        </p:txBody>
      </p:sp>
      <p:graphicFrame>
        <p:nvGraphicFramePr>
          <p:cNvPr id="438274" name="Object 2"/>
          <p:cNvGraphicFramePr>
            <a:graphicFrameLocks noChangeAspect="1"/>
          </p:cNvGraphicFramePr>
          <p:nvPr/>
        </p:nvGraphicFramePr>
        <p:xfrm>
          <a:off x="0" y="1412875"/>
          <a:ext cx="5364163" cy="2698750"/>
        </p:xfrm>
        <a:graphic>
          <a:graphicData uri="http://schemas.openxmlformats.org/presentationml/2006/ole">
            <p:oleObj spid="_x0000_s438274" name="Picture" r:id="rId3" imgW="6208480" imgH="3084712" progId="Word.Picture.8">
              <p:embed/>
            </p:oleObj>
          </a:graphicData>
        </a:graphic>
      </p:graphicFrame>
      <p:sp>
        <p:nvSpPr>
          <p:cNvPr id="4382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8275" name="Object 3"/>
          <p:cNvGraphicFramePr>
            <a:graphicFrameLocks noChangeAspect="1"/>
          </p:cNvGraphicFramePr>
          <p:nvPr/>
        </p:nvGraphicFramePr>
        <p:xfrm>
          <a:off x="467544" y="4509120"/>
          <a:ext cx="6299200" cy="1120775"/>
        </p:xfrm>
        <a:graphic>
          <a:graphicData uri="http://schemas.openxmlformats.org/presentationml/2006/ole">
            <p:oleObj spid="_x0000_s438275" name="公式" r:id="rId4" imgW="2501640" imgH="444240" progId="Equation.3">
              <p:embed/>
            </p:oleObj>
          </a:graphicData>
        </a:graphic>
      </p:graphicFrame>
      <p:graphicFrame>
        <p:nvGraphicFramePr>
          <p:cNvPr id="438277" name="Object 5"/>
          <p:cNvGraphicFramePr>
            <a:graphicFrameLocks noChangeAspect="1"/>
          </p:cNvGraphicFramePr>
          <p:nvPr/>
        </p:nvGraphicFramePr>
        <p:xfrm>
          <a:off x="4788024" y="0"/>
          <a:ext cx="3457575" cy="2263775"/>
        </p:xfrm>
        <a:graphic>
          <a:graphicData uri="http://schemas.openxmlformats.org/presentationml/2006/ole">
            <p:oleObj spid="_x0000_s438277" name="Picture" r:id="rId5" imgW="3515074" imgH="2273060" progId="Word.Picture.8">
              <p:embed/>
            </p:oleObj>
          </a:graphicData>
        </a:graphic>
      </p:graphicFrame>
      <p:sp>
        <p:nvSpPr>
          <p:cNvPr id="11" name="矩形 10"/>
          <p:cNvSpPr/>
          <p:nvPr/>
        </p:nvSpPr>
        <p:spPr>
          <a:xfrm>
            <a:off x="5004048" y="5661248"/>
            <a:ext cx="534121" cy="369332"/>
          </a:xfrm>
          <a:prstGeom prst="rect">
            <a:avLst/>
          </a:prstGeom>
        </p:spPr>
        <p:txBody>
          <a:bodyPr wrap="none">
            <a:spAutoFit/>
          </a:bodyPr>
          <a:lstStyle/>
          <a:p>
            <a:r>
              <a:rPr lang="en-US" altLang="zh-CN" b="1" dirty="0" smtClean="0">
                <a:solidFill>
                  <a:srgbClr val="FF0000"/>
                </a:solidFill>
              </a:rPr>
              <a:t>2</a:t>
            </a:r>
            <a:r>
              <a:rPr lang="zh-CN" altLang="zh-CN" b="1" dirty="0" smtClean="0">
                <a:solidFill>
                  <a:srgbClr val="FF0000"/>
                </a:solidFill>
              </a:rPr>
              <a:t>分</a:t>
            </a:r>
            <a:endParaRPr lang="zh-CN" altLang="en-US" dirty="0">
              <a:solidFill>
                <a:srgbClr val="FF0000"/>
              </a:solidFill>
            </a:endParaRPr>
          </a:p>
        </p:txBody>
      </p:sp>
      <p:graphicFrame>
        <p:nvGraphicFramePr>
          <p:cNvPr id="438278" name="Object 6"/>
          <p:cNvGraphicFramePr>
            <a:graphicFrameLocks noChangeAspect="1"/>
          </p:cNvGraphicFramePr>
          <p:nvPr/>
        </p:nvGraphicFramePr>
        <p:xfrm>
          <a:off x="4427984" y="548680"/>
          <a:ext cx="958850" cy="719138"/>
        </p:xfrm>
        <a:graphic>
          <a:graphicData uri="http://schemas.openxmlformats.org/presentationml/2006/ole">
            <p:oleObj spid="_x0000_s438278" name="公式" r:id="rId6" imgW="507960" imgH="380880" progId="Equation.3">
              <p:embed/>
            </p:oleObj>
          </a:graphicData>
        </a:graphic>
      </p:graphicFrame>
      <p:graphicFrame>
        <p:nvGraphicFramePr>
          <p:cNvPr id="438279" name="Object 7"/>
          <p:cNvGraphicFramePr>
            <a:graphicFrameLocks noChangeAspect="1"/>
          </p:cNvGraphicFramePr>
          <p:nvPr/>
        </p:nvGraphicFramePr>
        <p:xfrm>
          <a:off x="5796136" y="2276872"/>
          <a:ext cx="1223962" cy="720725"/>
        </p:xfrm>
        <a:graphic>
          <a:graphicData uri="http://schemas.openxmlformats.org/presentationml/2006/ole">
            <p:oleObj spid="_x0000_s438279" name="公式" r:id="rId7" imgW="647640" imgH="380880" progId="Equation.3">
              <p:embed/>
            </p:oleObj>
          </a:graphicData>
        </a:graphic>
      </p:graphicFrame>
      <p:graphicFrame>
        <p:nvGraphicFramePr>
          <p:cNvPr id="438280" name="Object 8"/>
          <p:cNvGraphicFramePr>
            <a:graphicFrameLocks noChangeAspect="1"/>
          </p:cNvGraphicFramePr>
          <p:nvPr/>
        </p:nvGraphicFramePr>
        <p:xfrm>
          <a:off x="7524328" y="764704"/>
          <a:ext cx="1331664" cy="419816"/>
        </p:xfrm>
        <a:graphic>
          <a:graphicData uri="http://schemas.openxmlformats.org/presentationml/2006/ole">
            <p:oleObj spid="_x0000_s438280" name="公式" r:id="rId8" imgW="68580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38278"/>
                                        </p:tgtEl>
                                        <p:attrNameLst>
                                          <p:attrName>style.visibility</p:attrName>
                                        </p:attrNameLst>
                                      </p:cBhvr>
                                      <p:to>
                                        <p:strVal val="visible"/>
                                      </p:to>
                                    </p:set>
                                    <p:animEffect transition="in" filter="blinds(horizontal)">
                                      <p:cBhvr>
                                        <p:cTn id="7" dur="500"/>
                                        <p:tgtEl>
                                          <p:spTgt spid="43827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38279"/>
                                        </p:tgtEl>
                                        <p:attrNameLst>
                                          <p:attrName>style.visibility</p:attrName>
                                        </p:attrNameLst>
                                      </p:cBhvr>
                                      <p:to>
                                        <p:strVal val="visible"/>
                                      </p:to>
                                    </p:set>
                                    <p:animEffect transition="in" filter="blinds(horizontal)">
                                      <p:cBhvr>
                                        <p:cTn id="11" dur="500"/>
                                        <p:tgtEl>
                                          <p:spTgt spid="43827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38275"/>
                                        </p:tgtEl>
                                        <p:attrNameLst>
                                          <p:attrName>style.visibility</p:attrName>
                                        </p:attrNameLst>
                                      </p:cBhvr>
                                      <p:to>
                                        <p:strVal val="visible"/>
                                      </p:to>
                                    </p:set>
                                    <p:animEffect transition="in" filter="blinds(horizontal)">
                                      <p:cBhvr>
                                        <p:cTn id="16" dur="500"/>
                                        <p:tgtEl>
                                          <p:spTgt spid="438275"/>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par>
                          <p:cTn id="21" fill="hold">
                            <p:stCondLst>
                              <p:cond delay="1000"/>
                            </p:stCondLst>
                            <p:childTnLst>
                              <p:par>
                                <p:cTn id="22" presetID="3" presetClass="entr" presetSubtype="10" fill="hold" nodeType="afterEffect">
                                  <p:stCondLst>
                                    <p:cond delay="0"/>
                                  </p:stCondLst>
                                  <p:childTnLst>
                                    <p:set>
                                      <p:cBhvr>
                                        <p:cTn id="23" dur="1" fill="hold">
                                          <p:stCondLst>
                                            <p:cond delay="0"/>
                                          </p:stCondLst>
                                        </p:cTn>
                                        <p:tgtEl>
                                          <p:spTgt spid="438280"/>
                                        </p:tgtEl>
                                        <p:attrNameLst>
                                          <p:attrName>style.visibility</p:attrName>
                                        </p:attrNameLst>
                                      </p:cBhvr>
                                      <p:to>
                                        <p:strVal val="visible"/>
                                      </p:to>
                                    </p:set>
                                    <p:animEffect transition="in" filter="blinds(horizontal)">
                                      <p:cBhvr>
                                        <p:cTn id="24" dur="500"/>
                                        <p:tgtEl>
                                          <p:spTgt spid="438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274638"/>
            <a:ext cx="8229600" cy="1143000"/>
          </a:xfrm>
        </p:spPr>
        <p:txBody>
          <a:bodyPr>
            <a:normAutofit fontScale="90000"/>
          </a:bodyPr>
          <a:lstStyle/>
          <a:p>
            <a:pPr algn="r"/>
            <a:r>
              <a:rPr lang="zh-CN" altLang="en-US" b="1" dirty="0" smtClean="0"/>
              <a:t>四、</a:t>
            </a:r>
            <a:r>
              <a:rPr lang="en-US" altLang="zh-CN" b="1" dirty="0" smtClean="0"/>
              <a:t/>
            </a:r>
            <a:br>
              <a:rPr lang="en-US" altLang="zh-CN" b="1" dirty="0" smtClean="0"/>
            </a:br>
            <a:r>
              <a:rPr lang="zh-CN" altLang="en-US" b="1" dirty="0" smtClean="0"/>
              <a:t>负反馈放大器</a:t>
            </a:r>
            <a:endParaRPr lang="zh-CN" altLang="en-US" b="1" dirty="0"/>
          </a:p>
        </p:txBody>
      </p:sp>
      <p:sp>
        <p:nvSpPr>
          <p:cNvPr id="3" name="内容占位符 2"/>
          <p:cNvSpPr>
            <a:spLocks noGrp="1"/>
          </p:cNvSpPr>
          <p:nvPr>
            <p:ph idx="1"/>
          </p:nvPr>
        </p:nvSpPr>
        <p:spPr>
          <a:xfrm>
            <a:off x="0" y="288032"/>
            <a:ext cx="5436096" cy="6021288"/>
          </a:xfrm>
        </p:spPr>
        <p:txBody>
          <a:bodyPr>
            <a:normAutofit fontScale="85000" lnSpcReduction="10000"/>
          </a:bodyPr>
          <a:lstStyle/>
          <a:p>
            <a:r>
              <a:rPr lang="zh-CN" altLang="zh-CN" b="1" dirty="0" smtClean="0"/>
              <a:t>对于如图</a:t>
            </a:r>
            <a:r>
              <a:rPr lang="en-US" altLang="zh-CN" b="1" dirty="0" smtClean="0"/>
              <a:t>10</a:t>
            </a:r>
            <a:r>
              <a:rPr lang="zh-CN" altLang="zh-CN" b="1" dirty="0" smtClean="0"/>
              <a:t>所示负反馈放大电路。</a:t>
            </a:r>
          </a:p>
          <a:p>
            <a:r>
              <a:rPr lang="zh-CN" altLang="zh-CN" b="1" dirty="0" smtClean="0"/>
              <a:t>（</a:t>
            </a:r>
            <a:r>
              <a:rPr lang="en-US" altLang="zh-CN" b="1" dirty="0" smtClean="0"/>
              <a:t>1</a:t>
            </a:r>
            <a:r>
              <a:rPr lang="zh-CN" altLang="zh-CN" b="1" dirty="0" smtClean="0"/>
              <a:t>）找到负反馈闭合环路并加以描述，说明闭环上某一点电压的波动，环路一周后其波动被抑制，从而说明这是一个负反馈连接形式。</a:t>
            </a:r>
          </a:p>
          <a:p>
            <a:r>
              <a:rPr lang="zh-CN" altLang="zh-CN" b="1" dirty="0" smtClean="0"/>
              <a:t>（</a:t>
            </a:r>
            <a:r>
              <a:rPr lang="en-US" altLang="zh-CN" b="1" dirty="0" smtClean="0"/>
              <a:t>2</a:t>
            </a:r>
            <a:r>
              <a:rPr lang="zh-CN" altLang="zh-CN" b="1" dirty="0" smtClean="0"/>
              <a:t>）判定其负反馈连接方式，说明该负反馈连接方式决定的受控源类型，进而获得反馈系数表达式，并给出深度负反馈情况下的闭环增益表达式。</a:t>
            </a:r>
          </a:p>
          <a:p>
            <a:r>
              <a:rPr lang="zh-CN" altLang="zh-CN" b="1" dirty="0" smtClean="0"/>
              <a:t>（</a:t>
            </a:r>
            <a:r>
              <a:rPr lang="en-US" altLang="zh-CN" b="1" dirty="0" smtClean="0"/>
              <a:t>3</a:t>
            </a:r>
            <a:r>
              <a:rPr lang="zh-CN" altLang="zh-CN" b="1" dirty="0" smtClean="0"/>
              <a:t>）假设两个晶体管在恒流区的交流小信号电路模型为理想压控流源，其跨导增益分别为</a:t>
            </a:r>
            <a:r>
              <a:rPr lang="en-US" altLang="zh-CN" b="1" dirty="0" smtClean="0"/>
              <a:t>g</a:t>
            </a:r>
            <a:r>
              <a:rPr lang="en-US" altLang="zh-CN" b="1" baseline="-25000" dirty="0" smtClean="0"/>
              <a:t>m1</a:t>
            </a:r>
            <a:r>
              <a:rPr lang="zh-CN" altLang="zh-CN" b="1" dirty="0" smtClean="0"/>
              <a:t>和</a:t>
            </a:r>
            <a:r>
              <a:rPr lang="en-US" altLang="zh-CN" b="1" dirty="0" smtClean="0"/>
              <a:t>g</a:t>
            </a:r>
            <a:r>
              <a:rPr lang="en-US" altLang="zh-CN" b="1" baseline="-25000" dirty="0" smtClean="0"/>
              <a:t>m2</a:t>
            </a:r>
            <a:r>
              <a:rPr lang="zh-CN" altLang="zh-CN" b="1" dirty="0" smtClean="0"/>
              <a:t>，请给出开环增益表达式。</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392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9297" name="Object 1"/>
          <p:cNvGraphicFramePr>
            <a:graphicFrameLocks noChangeAspect="1"/>
          </p:cNvGraphicFramePr>
          <p:nvPr/>
        </p:nvGraphicFramePr>
        <p:xfrm>
          <a:off x="5640018" y="1916832"/>
          <a:ext cx="3180454" cy="3456384"/>
        </p:xfrm>
        <a:graphic>
          <a:graphicData uri="http://schemas.openxmlformats.org/presentationml/2006/ole">
            <p:oleObj spid="_x0000_s439297" name="Picture" r:id="rId3" imgW="3335155" imgH="3535430" progId="Word.Picture.8">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负反馈连接</a:t>
            </a:r>
            <a:endParaRPr lang="zh-CN" altLang="en-US" b="1" dirty="0"/>
          </a:p>
        </p:txBody>
      </p:sp>
      <p:sp>
        <p:nvSpPr>
          <p:cNvPr id="3" name="内容占位符 2"/>
          <p:cNvSpPr>
            <a:spLocks noGrp="1"/>
          </p:cNvSpPr>
          <p:nvPr>
            <p:ph idx="1"/>
          </p:nvPr>
        </p:nvSpPr>
        <p:spPr>
          <a:xfrm>
            <a:off x="457200" y="1600200"/>
            <a:ext cx="4618856" cy="4525963"/>
          </a:xfrm>
        </p:spPr>
        <p:txBody>
          <a:bodyPr>
            <a:normAutofit fontScale="77500" lnSpcReduction="20000"/>
          </a:bodyPr>
          <a:lstStyle/>
          <a:p>
            <a:r>
              <a:rPr lang="en-US" altLang="zh-CN" b="1" dirty="0" smtClean="0"/>
              <a:t>M1</a:t>
            </a:r>
            <a:r>
              <a:rPr lang="zh-CN" altLang="zh-CN" b="1" dirty="0" smtClean="0"/>
              <a:t>漏极－</a:t>
            </a:r>
            <a:r>
              <a:rPr lang="en-US" altLang="zh-CN" b="1" dirty="0" smtClean="0"/>
              <a:t>M2</a:t>
            </a:r>
            <a:r>
              <a:rPr lang="zh-CN" altLang="zh-CN" b="1" dirty="0" smtClean="0"/>
              <a:t>栅极－</a:t>
            </a:r>
            <a:r>
              <a:rPr lang="en-US" altLang="zh-CN" b="1" dirty="0" smtClean="0"/>
              <a:t>M2</a:t>
            </a:r>
            <a:r>
              <a:rPr lang="zh-CN" altLang="zh-CN" b="1" dirty="0" smtClean="0"/>
              <a:t>漏极－电阻网络－</a:t>
            </a:r>
            <a:r>
              <a:rPr lang="en-US" altLang="zh-CN" b="1" dirty="0" smtClean="0"/>
              <a:t>M1</a:t>
            </a:r>
            <a:r>
              <a:rPr lang="zh-CN" altLang="zh-CN" b="1" dirty="0" smtClean="0"/>
              <a:t>源极，构成一个</a:t>
            </a:r>
            <a:r>
              <a:rPr lang="zh-CN" altLang="zh-CN" b="1" dirty="0" smtClean="0"/>
              <a:t>闭</a:t>
            </a:r>
            <a:r>
              <a:rPr lang="zh-CN" altLang="en-US" b="1" dirty="0" smtClean="0"/>
              <a:t>合</a:t>
            </a:r>
            <a:r>
              <a:rPr lang="zh-CN" altLang="zh-CN" b="1" dirty="0" smtClean="0"/>
              <a:t>环</a:t>
            </a:r>
            <a:r>
              <a:rPr lang="zh-CN" altLang="en-US" b="1" dirty="0" smtClean="0"/>
              <a:t>路</a:t>
            </a:r>
            <a:r>
              <a:rPr lang="zh-CN" altLang="zh-CN" b="1" dirty="0" smtClean="0"/>
              <a:t>（</a:t>
            </a:r>
            <a:r>
              <a:rPr lang="en-US" altLang="zh-CN" b="1" dirty="0" smtClean="0"/>
              <a:t>+2</a:t>
            </a:r>
            <a:r>
              <a:rPr lang="zh-CN" altLang="zh-CN" b="1" dirty="0" smtClean="0"/>
              <a:t>分</a:t>
            </a:r>
            <a:r>
              <a:rPr lang="zh-CN" altLang="zh-CN" b="1" dirty="0" smtClean="0"/>
              <a:t>）</a:t>
            </a:r>
            <a:endParaRPr lang="en-US" altLang="zh-CN" b="1" dirty="0" smtClean="0"/>
          </a:p>
          <a:p>
            <a:endParaRPr lang="en-US" altLang="zh-CN" b="1" dirty="0" smtClean="0"/>
          </a:p>
          <a:p>
            <a:r>
              <a:rPr lang="zh-CN" altLang="zh-CN" b="1" dirty="0" smtClean="0"/>
              <a:t>假设闭环中，</a:t>
            </a:r>
            <a:r>
              <a:rPr lang="en-US" altLang="zh-CN" b="1" dirty="0" smtClean="0"/>
              <a:t>M1</a:t>
            </a:r>
            <a:r>
              <a:rPr lang="zh-CN" altLang="zh-CN" b="1" dirty="0" smtClean="0"/>
              <a:t>漏极电压（</a:t>
            </a:r>
            <a:r>
              <a:rPr lang="en-US" altLang="zh-CN" b="1" dirty="0" smtClean="0"/>
              <a:t>M2</a:t>
            </a:r>
            <a:r>
              <a:rPr lang="zh-CN" altLang="zh-CN" b="1" dirty="0" smtClean="0"/>
              <a:t>栅极电压）有微小的上升（</a:t>
            </a:r>
            <a:r>
              <a:rPr lang="en-US" altLang="zh-CN" b="1" dirty="0" smtClean="0"/>
              <a:t>0.5</a:t>
            </a:r>
            <a:r>
              <a:rPr lang="zh-CN" altLang="zh-CN" b="1" dirty="0" smtClean="0"/>
              <a:t>），</a:t>
            </a:r>
            <a:r>
              <a:rPr lang="en-US" altLang="zh-CN" b="1" dirty="0" smtClean="0"/>
              <a:t>M2</a:t>
            </a:r>
            <a:r>
              <a:rPr lang="zh-CN" altLang="en-US" b="1" dirty="0" smtClean="0"/>
              <a:t>共源反相放大，</a:t>
            </a:r>
            <a:r>
              <a:rPr lang="zh-CN" altLang="zh-CN" b="1" dirty="0" smtClean="0"/>
              <a:t>必将</a:t>
            </a:r>
            <a:r>
              <a:rPr lang="zh-CN" altLang="zh-CN" b="1" dirty="0" smtClean="0"/>
              <a:t>导致</a:t>
            </a:r>
            <a:r>
              <a:rPr lang="en-US" altLang="zh-CN" b="1" dirty="0" smtClean="0"/>
              <a:t>M2</a:t>
            </a:r>
            <a:r>
              <a:rPr lang="zh-CN" altLang="zh-CN" b="1" dirty="0" smtClean="0"/>
              <a:t>漏极电压下降（</a:t>
            </a:r>
            <a:r>
              <a:rPr lang="en-US" altLang="zh-CN" b="1" dirty="0" smtClean="0"/>
              <a:t>0.5</a:t>
            </a:r>
            <a:r>
              <a:rPr lang="zh-CN" altLang="zh-CN" b="1" dirty="0" smtClean="0"/>
              <a:t>），通过电阻</a:t>
            </a:r>
            <a:r>
              <a:rPr lang="zh-CN" altLang="zh-CN" b="1" dirty="0" smtClean="0"/>
              <a:t>网络</a:t>
            </a:r>
            <a:r>
              <a:rPr lang="zh-CN" altLang="en-US" b="1" dirty="0" smtClean="0"/>
              <a:t>分压</a:t>
            </a:r>
            <a:r>
              <a:rPr lang="zh-CN" altLang="zh-CN" b="1" dirty="0" smtClean="0"/>
              <a:t>，</a:t>
            </a:r>
            <a:r>
              <a:rPr lang="en-US" altLang="zh-CN" b="1" dirty="0" smtClean="0"/>
              <a:t>M1</a:t>
            </a:r>
            <a:r>
              <a:rPr lang="zh-CN" altLang="zh-CN" b="1" dirty="0" smtClean="0"/>
              <a:t>源极电压下降（</a:t>
            </a:r>
            <a:r>
              <a:rPr lang="en-US" altLang="zh-CN" b="1" dirty="0" smtClean="0"/>
              <a:t>0.5</a:t>
            </a:r>
            <a:r>
              <a:rPr lang="zh-CN" altLang="zh-CN" b="1" dirty="0" smtClean="0"/>
              <a:t>），</a:t>
            </a:r>
            <a:r>
              <a:rPr lang="en-US" altLang="zh-CN" b="1" dirty="0" smtClean="0"/>
              <a:t>M1</a:t>
            </a:r>
            <a:r>
              <a:rPr lang="zh-CN" altLang="en-US" b="1" dirty="0" smtClean="0"/>
              <a:t>共栅同相放大，</a:t>
            </a:r>
            <a:r>
              <a:rPr lang="zh-CN" altLang="zh-CN" b="1" dirty="0" smtClean="0"/>
              <a:t>导致</a:t>
            </a:r>
            <a:r>
              <a:rPr lang="en-US" altLang="zh-CN" b="1" dirty="0" smtClean="0"/>
              <a:t>M1</a:t>
            </a:r>
            <a:r>
              <a:rPr lang="zh-CN" altLang="zh-CN" b="1" dirty="0" smtClean="0"/>
              <a:t>漏极电压下降（</a:t>
            </a:r>
            <a:r>
              <a:rPr lang="en-US" altLang="zh-CN" b="1" dirty="0" smtClean="0"/>
              <a:t>0.5</a:t>
            </a:r>
            <a:r>
              <a:rPr lang="zh-CN" altLang="zh-CN" b="1" dirty="0" smtClean="0"/>
              <a:t>），可见信号转一圈后，其波动被抑制，故而是负反馈连接（</a:t>
            </a:r>
            <a:r>
              <a:rPr lang="en-US" altLang="zh-CN" b="1" dirty="0" smtClean="0"/>
              <a:t>+1</a:t>
            </a:r>
            <a:r>
              <a:rPr lang="zh-CN" altLang="zh-CN" b="1" dirty="0" smtClean="0"/>
              <a:t>）</a:t>
            </a:r>
            <a:endParaRPr lang="zh-CN" altLang="en-US"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32</a:t>
            </a:fld>
            <a:endParaRPr lang="zh-CN" altLang="en-US"/>
          </a:p>
        </p:txBody>
      </p:sp>
      <p:graphicFrame>
        <p:nvGraphicFramePr>
          <p:cNvPr id="440322" name="Object 2"/>
          <p:cNvGraphicFramePr>
            <a:graphicFrameLocks noChangeAspect="1"/>
          </p:cNvGraphicFramePr>
          <p:nvPr/>
        </p:nvGraphicFramePr>
        <p:xfrm>
          <a:off x="5640388" y="1916113"/>
          <a:ext cx="3179762" cy="3457575"/>
        </p:xfrm>
        <a:graphic>
          <a:graphicData uri="http://schemas.openxmlformats.org/presentationml/2006/ole">
            <p:oleObj spid="_x0000_s440322" name="Picture" r:id="rId3" imgW="3335155" imgH="3535430" progId="Word.Picture.8">
              <p:embed/>
            </p:oleObj>
          </a:graphicData>
        </a:graphic>
      </p:graphicFrame>
      <p:cxnSp>
        <p:nvCxnSpPr>
          <p:cNvPr id="9" name="直接箭头连接符 8"/>
          <p:cNvCxnSpPr/>
          <p:nvPr/>
        </p:nvCxnSpPr>
        <p:spPr>
          <a:xfrm flipV="1">
            <a:off x="7092280" y="2924944"/>
            <a:ext cx="0" cy="43204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812360" y="3429000"/>
            <a:ext cx="0" cy="43204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660232" y="3789040"/>
            <a:ext cx="0" cy="36004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925243" y="3029610"/>
            <a:ext cx="0" cy="36004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660232" y="5589240"/>
            <a:ext cx="534121" cy="369332"/>
          </a:xfrm>
          <a:prstGeom prst="rect">
            <a:avLst/>
          </a:prstGeom>
        </p:spPr>
        <p:txBody>
          <a:bodyPr wrap="none">
            <a:spAutoFit/>
          </a:bodyPr>
          <a:lstStyle/>
          <a:p>
            <a:r>
              <a:rPr lang="en-US" altLang="zh-CN" b="1" dirty="0" smtClean="0"/>
              <a:t>5</a:t>
            </a:r>
            <a:r>
              <a:rPr lang="zh-CN" altLang="zh-CN" b="1" dirty="0" smtClean="0"/>
              <a:t>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linds(horizontal)">
                                      <p:cBhvr>
                                        <p:cTn id="32" dur="500"/>
                                        <p:tgtEl>
                                          <p:spTgt spid="3">
                                            <p:txEl>
                                              <p:pRg st="2" end="2"/>
                                            </p:txEl>
                                          </p:spTgt>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t>负反馈连接形式</a:t>
            </a:r>
            <a:r>
              <a:rPr lang="en-US" altLang="zh-CN" b="1" dirty="0" smtClean="0"/>
              <a:t/>
            </a:r>
            <a:br>
              <a:rPr lang="en-US" altLang="zh-CN" b="1" dirty="0" smtClean="0"/>
            </a:br>
            <a:r>
              <a:rPr lang="zh-CN" altLang="en-US" b="1" dirty="0" smtClean="0"/>
              <a:t>决定受控源类型</a:t>
            </a:r>
            <a:endParaRPr lang="zh-CN" altLang="en-US" b="1" dirty="0"/>
          </a:p>
        </p:txBody>
      </p:sp>
      <p:sp>
        <p:nvSpPr>
          <p:cNvPr id="3" name="内容占位符 2"/>
          <p:cNvSpPr>
            <a:spLocks noGrp="1"/>
          </p:cNvSpPr>
          <p:nvPr>
            <p:ph idx="1"/>
          </p:nvPr>
        </p:nvSpPr>
        <p:spPr>
          <a:xfrm>
            <a:off x="457200" y="1600200"/>
            <a:ext cx="3538736" cy="4925144"/>
          </a:xfrm>
        </p:spPr>
        <p:txBody>
          <a:bodyPr>
            <a:normAutofit fontScale="70000" lnSpcReduction="20000"/>
          </a:bodyPr>
          <a:lstStyle/>
          <a:p>
            <a:r>
              <a:rPr lang="zh-CN" altLang="en-US" b="1" dirty="0" smtClean="0"/>
              <a:t>放大器输入点和反馈接入点不是一个点，端口</a:t>
            </a:r>
            <a:r>
              <a:rPr lang="en-US" altLang="zh-CN" b="1" dirty="0" smtClean="0"/>
              <a:t>1</a:t>
            </a:r>
            <a:r>
              <a:rPr lang="zh-CN" altLang="en-US" b="1" dirty="0" smtClean="0"/>
              <a:t>串联（</a:t>
            </a:r>
            <a:r>
              <a:rPr lang="en-US" altLang="zh-CN" b="1" dirty="0" smtClean="0"/>
              <a:t>0.5</a:t>
            </a:r>
            <a:r>
              <a:rPr lang="zh-CN" altLang="en-US" b="1" dirty="0" smtClean="0"/>
              <a:t>分）</a:t>
            </a:r>
            <a:endParaRPr lang="en-US" altLang="zh-CN" b="1" dirty="0" smtClean="0"/>
          </a:p>
          <a:p>
            <a:r>
              <a:rPr lang="zh-CN" altLang="en-US" b="1" dirty="0" smtClean="0"/>
              <a:t>放大器输出点和反馈接入点是一个结点，端口</a:t>
            </a:r>
            <a:r>
              <a:rPr lang="en-US" altLang="zh-CN" b="1" dirty="0" smtClean="0"/>
              <a:t>2</a:t>
            </a:r>
            <a:r>
              <a:rPr lang="zh-CN" altLang="en-US" b="1" dirty="0" smtClean="0"/>
              <a:t>并联（</a:t>
            </a:r>
            <a:r>
              <a:rPr lang="en-US" altLang="zh-CN" b="1" dirty="0" smtClean="0"/>
              <a:t>0.5</a:t>
            </a:r>
            <a:r>
              <a:rPr lang="zh-CN" altLang="en-US" b="1" dirty="0" smtClean="0"/>
              <a:t>分）</a:t>
            </a:r>
            <a:endParaRPr lang="en-US" altLang="zh-CN" b="1" dirty="0" smtClean="0"/>
          </a:p>
          <a:p>
            <a:r>
              <a:rPr lang="zh-CN" altLang="zh-CN" b="1" dirty="0" smtClean="0"/>
              <a:t>端口</a:t>
            </a:r>
            <a:r>
              <a:rPr lang="en-US" altLang="zh-CN" b="1" dirty="0" smtClean="0"/>
              <a:t>2</a:t>
            </a:r>
            <a:r>
              <a:rPr lang="zh-CN" altLang="zh-CN" b="1" dirty="0" smtClean="0"/>
              <a:t>并联，反馈网络检测放大网络输出电压（</a:t>
            </a:r>
            <a:r>
              <a:rPr lang="en-US" altLang="zh-CN" b="1" dirty="0" smtClean="0"/>
              <a:t>0.5</a:t>
            </a:r>
            <a:r>
              <a:rPr lang="zh-CN" altLang="zh-CN" b="1" dirty="0" smtClean="0"/>
              <a:t>）</a:t>
            </a:r>
            <a:endParaRPr lang="en-US" altLang="zh-CN" b="1" dirty="0" smtClean="0"/>
          </a:p>
          <a:p>
            <a:r>
              <a:rPr lang="zh-CN" altLang="zh-CN" b="1" dirty="0" smtClean="0"/>
              <a:t>端口</a:t>
            </a:r>
            <a:r>
              <a:rPr lang="en-US" altLang="zh-CN" b="1" dirty="0" smtClean="0"/>
              <a:t>1</a:t>
            </a:r>
            <a:r>
              <a:rPr lang="zh-CN" altLang="zh-CN" b="1" dirty="0" smtClean="0"/>
              <a:t>串联，在端口</a:t>
            </a:r>
            <a:r>
              <a:rPr lang="en-US" altLang="zh-CN" b="1" dirty="0" smtClean="0"/>
              <a:t>1</a:t>
            </a:r>
            <a:r>
              <a:rPr lang="zh-CN" altLang="zh-CN" b="1" dirty="0" smtClean="0"/>
              <a:t>形成反馈电压（</a:t>
            </a:r>
            <a:r>
              <a:rPr lang="en-US" altLang="zh-CN" b="1" dirty="0" smtClean="0"/>
              <a:t>0.5</a:t>
            </a:r>
            <a:r>
              <a:rPr lang="zh-CN" altLang="zh-CN" b="1" dirty="0" smtClean="0"/>
              <a:t>）</a:t>
            </a:r>
            <a:endParaRPr lang="en-US" altLang="zh-CN" b="1" dirty="0" smtClean="0"/>
          </a:p>
          <a:p>
            <a:r>
              <a:rPr lang="zh-CN" altLang="zh-CN" b="1" dirty="0" smtClean="0"/>
              <a:t>故而本网络将形成接近理想的压控压源（</a:t>
            </a:r>
            <a:r>
              <a:rPr lang="en-US" altLang="zh-CN" b="1" dirty="0" smtClean="0"/>
              <a:t>0.5</a:t>
            </a:r>
            <a:r>
              <a:rPr lang="zh-CN" altLang="zh-CN" b="1" dirty="0" smtClean="0"/>
              <a:t>）</a:t>
            </a:r>
            <a:endParaRPr lang="en-US" altLang="zh-CN" b="1" dirty="0" smtClean="0"/>
          </a:p>
          <a:p>
            <a:r>
              <a:rPr lang="zh-CN" altLang="zh-CN" b="1" dirty="0" smtClean="0"/>
              <a:t>只要是深度负反馈，闭环电压增益近似是电压反馈系数的倒数（</a:t>
            </a:r>
            <a:r>
              <a:rPr lang="en-US" altLang="zh-CN" b="1" dirty="0" smtClean="0"/>
              <a:t>0.5</a:t>
            </a:r>
            <a:r>
              <a:rPr lang="zh-CN" altLang="zh-CN" b="1" dirty="0" smtClean="0"/>
              <a:t>）</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33</a:t>
            </a:fld>
            <a:endParaRPr lang="zh-CN" altLang="en-US"/>
          </a:p>
        </p:txBody>
      </p:sp>
      <p:graphicFrame>
        <p:nvGraphicFramePr>
          <p:cNvPr id="441346" name="Object 2"/>
          <p:cNvGraphicFramePr>
            <a:graphicFrameLocks noChangeAspect="1"/>
          </p:cNvGraphicFramePr>
          <p:nvPr/>
        </p:nvGraphicFramePr>
        <p:xfrm>
          <a:off x="5637213" y="302915"/>
          <a:ext cx="3187700" cy="3803650"/>
        </p:xfrm>
        <a:graphic>
          <a:graphicData uri="http://schemas.openxmlformats.org/presentationml/2006/ole">
            <p:oleObj spid="_x0000_s441346" name="Picture" r:id="rId3" imgW="3343320" imgH="3889440" progId="Word.Picture.8">
              <p:embed/>
            </p:oleObj>
          </a:graphicData>
        </a:graphic>
      </p:graphicFrame>
      <p:sp>
        <p:nvSpPr>
          <p:cNvPr id="8" name="矩形 7"/>
          <p:cNvSpPr/>
          <p:nvPr/>
        </p:nvSpPr>
        <p:spPr>
          <a:xfrm>
            <a:off x="5292080" y="188640"/>
            <a:ext cx="3600400" cy="208823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292080" y="2492896"/>
            <a:ext cx="3600400" cy="165618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84368" y="260648"/>
            <a:ext cx="1107996" cy="369332"/>
          </a:xfrm>
          <a:prstGeom prst="rect">
            <a:avLst/>
          </a:prstGeom>
        </p:spPr>
        <p:txBody>
          <a:bodyPr wrap="none">
            <a:spAutoFit/>
          </a:bodyPr>
          <a:lstStyle/>
          <a:p>
            <a:r>
              <a:rPr lang="zh-CN" altLang="en-US" dirty="0" smtClean="0">
                <a:solidFill>
                  <a:srgbClr val="FF0000"/>
                </a:solidFill>
              </a:rPr>
              <a:t>放大网络</a:t>
            </a:r>
            <a:endParaRPr lang="zh-CN" altLang="en-US" dirty="0">
              <a:solidFill>
                <a:srgbClr val="FF0000"/>
              </a:solidFill>
            </a:endParaRPr>
          </a:p>
        </p:txBody>
      </p:sp>
      <p:sp>
        <p:nvSpPr>
          <p:cNvPr id="11" name="矩形 10"/>
          <p:cNvSpPr/>
          <p:nvPr/>
        </p:nvSpPr>
        <p:spPr>
          <a:xfrm>
            <a:off x="7884368" y="3563724"/>
            <a:ext cx="1107996" cy="369332"/>
          </a:xfrm>
          <a:prstGeom prst="rect">
            <a:avLst/>
          </a:prstGeom>
        </p:spPr>
        <p:txBody>
          <a:bodyPr wrap="none">
            <a:spAutoFit/>
          </a:bodyPr>
          <a:lstStyle/>
          <a:p>
            <a:r>
              <a:rPr lang="zh-CN" altLang="en-US" dirty="0" smtClean="0">
                <a:solidFill>
                  <a:srgbClr val="FF0000"/>
                </a:solidFill>
              </a:rPr>
              <a:t>反馈网络</a:t>
            </a:r>
            <a:endParaRPr lang="zh-CN" altLang="en-US" dirty="0">
              <a:solidFill>
                <a:srgbClr val="FF0000"/>
              </a:solidFill>
            </a:endParaRPr>
          </a:p>
        </p:txBody>
      </p:sp>
      <p:sp>
        <p:nvSpPr>
          <p:cNvPr id="12" name="椭圆 11"/>
          <p:cNvSpPr/>
          <p:nvPr/>
        </p:nvSpPr>
        <p:spPr>
          <a:xfrm>
            <a:off x="6228184" y="17728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660232" y="23488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812360" y="1884174"/>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524328" y="2348880"/>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3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1347" name="Object 3"/>
          <p:cNvGraphicFramePr>
            <a:graphicFrameLocks noChangeAspect="1"/>
          </p:cNvGraphicFramePr>
          <p:nvPr/>
        </p:nvGraphicFramePr>
        <p:xfrm>
          <a:off x="5220072" y="4509120"/>
          <a:ext cx="2448272" cy="896242"/>
        </p:xfrm>
        <a:graphic>
          <a:graphicData uri="http://schemas.openxmlformats.org/presentationml/2006/ole">
            <p:oleObj spid="_x0000_s441347" name="公式" r:id="rId4" imgW="1066337" imgH="393529" progId="Equation.3">
              <p:embed/>
            </p:oleObj>
          </a:graphicData>
        </a:graphic>
      </p:graphicFrame>
      <p:sp>
        <p:nvSpPr>
          <p:cNvPr id="44135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1349" name="Object 5"/>
          <p:cNvGraphicFramePr>
            <a:graphicFrameLocks noChangeAspect="1"/>
          </p:cNvGraphicFramePr>
          <p:nvPr/>
        </p:nvGraphicFramePr>
        <p:xfrm>
          <a:off x="5292080" y="5589240"/>
          <a:ext cx="1890210" cy="720080"/>
        </p:xfrm>
        <a:graphic>
          <a:graphicData uri="http://schemas.openxmlformats.org/presentationml/2006/ole">
            <p:oleObj spid="_x0000_s441349" name="公式" r:id="rId5" imgW="1002865" imgH="380835" progId="Equation.3">
              <p:embed/>
            </p:oleObj>
          </a:graphicData>
        </a:graphic>
      </p:graphicFrame>
      <p:sp>
        <p:nvSpPr>
          <p:cNvPr id="20" name="矩形 19"/>
          <p:cNvSpPr/>
          <p:nvPr/>
        </p:nvSpPr>
        <p:spPr>
          <a:xfrm>
            <a:off x="7884368" y="4797152"/>
            <a:ext cx="1114408" cy="369332"/>
          </a:xfrm>
          <a:prstGeom prst="rect">
            <a:avLst/>
          </a:prstGeom>
        </p:spPr>
        <p:txBody>
          <a:bodyPr wrap="none">
            <a:spAutoFit/>
          </a:bodyPr>
          <a:lstStyle/>
          <a:p>
            <a:r>
              <a:rPr lang="zh-CN" altLang="zh-CN" b="1" dirty="0" smtClean="0"/>
              <a:t>（</a:t>
            </a:r>
            <a:r>
              <a:rPr lang="en-US" altLang="zh-CN" b="1" dirty="0" smtClean="0"/>
              <a:t>+1</a:t>
            </a:r>
            <a:r>
              <a:rPr lang="zh-CN" altLang="en-US" b="1" dirty="0" smtClean="0"/>
              <a:t>分</a:t>
            </a:r>
            <a:r>
              <a:rPr lang="zh-CN" altLang="zh-CN" b="1" dirty="0" smtClean="0"/>
              <a:t>）</a:t>
            </a:r>
            <a:endParaRPr lang="zh-CN" altLang="en-US" dirty="0"/>
          </a:p>
        </p:txBody>
      </p:sp>
      <p:sp>
        <p:nvSpPr>
          <p:cNvPr id="21" name="矩形 20"/>
          <p:cNvSpPr/>
          <p:nvPr/>
        </p:nvSpPr>
        <p:spPr>
          <a:xfrm>
            <a:off x="7884368" y="5795972"/>
            <a:ext cx="1114408" cy="369332"/>
          </a:xfrm>
          <a:prstGeom prst="rect">
            <a:avLst/>
          </a:prstGeom>
        </p:spPr>
        <p:txBody>
          <a:bodyPr wrap="none">
            <a:spAutoFit/>
          </a:bodyPr>
          <a:lstStyle/>
          <a:p>
            <a:r>
              <a:rPr lang="zh-CN" altLang="zh-CN" b="1" dirty="0" smtClean="0"/>
              <a:t>（</a:t>
            </a:r>
            <a:r>
              <a:rPr lang="en-US" altLang="zh-CN" b="1" dirty="0" smtClean="0"/>
              <a:t>+1</a:t>
            </a:r>
            <a:r>
              <a:rPr lang="zh-CN" altLang="en-US" b="1" dirty="0" smtClean="0"/>
              <a:t>分</a:t>
            </a:r>
            <a:r>
              <a:rPr lang="zh-CN" altLang="zh-CN" b="1"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blinds(horizontal)">
                                      <p:cBhvr>
                                        <p:cTn id="41" dur="500"/>
                                        <p:tgtEl>
                                          <p:spTgt spid="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animEffect transition="in" filter="blinds(horizontal)">
                                      <p:cBhvr>
                                        <p:cTn id="46" dur="500"/>
                                        <p:tgtEl>
                                          <p:spTgt spid="3">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blinds(horizontal)">
                                      <p:cBhvr>
                                        <p:cTn id="51" dur="500"/>
                                        <p:tgtEl>
                                          <p:spTgt spid="3">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blinds(horizontal)">
                                      <p:cBhvr>
                                        <p:cTn id="56" dur="500"/>
                                        <p:tgtEl>
                                          <p:spTgt spid="3">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blinds(horizontal)">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blinds(horizontal)">
                                      <p:cBhvr>
                                        <p:cTn id="66" dur="500"/>
                                        <p:tgtEl>
                                          <p:spTgt spid="3">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441347"/>
                                        </p:tgtEl>
                                        <p:attrNameLst>
                                          <p:attrName>style.visibility</p:attrName>
                                        </p:attrNameLst>
                                      </p:cBhvr>
                                      <p:to>
                                        <p:strVal val="visible"/>
                                      </p:to>
                                    </p:set>
                                    <p:animEffect transition="in" filter="blinds(horizontal)">
                                      <p:cBhvr>
                                        <p:cTn id="71" dur="500"/>
                                        <p:tgtEl>
                                          <p:spTgt spid="44134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441349"/>
                                        </p:tgtEl>
                                        <p:attrNameLst>
                                          <p:attrName>style.visibility</p:attrName>
                                        </p:attrNameLst>
                                      </p:cBhvr>
                                      <p:to>
                                        <p:strVal val="visible"/>
                                      </p:to>
                                    </p:set>
                                    <p:animEffect transition="in" filter="blinds(horizontal)">
                                      <p:cBhvr>
                                        <p:cTn id="76" dur="500"/>
                                        <p:tgtEl>
                                          <p:spTgt spid="441349"/>
                                        </p:tgtEl>
                                      </p:cBhvr>
                                    </p:animEffec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blinds(horizontal)">
                                      <p:cBhvr>
                                        <p:cTn id="80" dur="500"/>
                                        <p:tgtEl>
                                          <p:spTgt spid="2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linds(horizontal)">
                                      <p:cBhvr>
                                        <p:cTn id="8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p:bldP spid="11" grpId="0"/>
      <p:bldP spid="12" grpId="0" animBg="1"/>
      <p:bldP spid="13" grpId="0" animBg="1"/>
      <p:bldP spid="14" grpId="0" animBg="1"/>
      <p:bldP spid="15" grpId="0" animBg="1"/>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开环放大倍数</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7" name="矩形 6"/>
          <p:cNvSpPr/>
          <p:nvPr/>
        </p:nvSpPr>
        <p:spPr>
          <a:xfrm>
            <a:off x="683568" y="1556792"/>
            <a:ext cx="1702710" cy="369332"/>
          </a:xfrm>
          <a:prstGeom prst="rect">
            <a:avLst/>
          </a:prstGeom>
        </p:spPr>
        <p:txBody>
          <a:bodyPr wrap="none">
            <a:spAutoFit/>
          </a:bodyPr>
          <a:lstStyle/>
          <a:p>
            <a:r>
              <a:rPr lang="zh-CN" altLang="zh-CN" b="1" dirty="0" smtClean="0"/>
              <a:t>串并连接</a:t>
            </a:r>
            <a:r>
              <a:rPr lang="en-US" altLang="zh-CN" b="1" dirty="0" smtClean="0"/>
              <a:t>h</a:t>
            </a:r>
            <a:r>
              <a:rPr lang="zh-CN" altLang="zh-CN" b="1" dirty="0" smtClean="0"/>
              <a:t>相加</a:t>
            </a:r>
            <a:endParaRPr lang="zh-CN" altLang="en-US" dirty="0"/>
          </a:p>
        </p:txBody>
      </p:sp>
      <p:graphicFrame>
        <p:nvGraphicFramePr>
          <p:cNvPr id="442370" name="Object 2"/>
          <p:cNvGraphicFramePr>
            <a:graphicFrameLocks noChangeAspect="1"/>
          </p:cNvGraphicFramePr>
          <p:nvPr/>
        </p:nvGraphicFramePr>
        <p:xfrm>
          <a:off x="5637213" y="303213"/>
          <a:ext cx="3187700" cy="3803650"/>
        </p:xfrm>
        <a:graphic>
          <a:graphicData uri="http://schemas.openxmlformats.org/presentationml/2006/ole">
            <p:oleObj spid="_x0000_s442370" name="Picture" r:id="rId3" imgW="3343320" imgH="3889440" progId="Word.Picture.8">
              <p:embed/>
            </p:oleObj>
          </a:graphicData>
        </a:graphic>
      </p:graphicFrame>
      <p:sp>
        <p:nvSpPr>
          <p:cNvPr id="4423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2371" name="Object 3"/>
          <p:cNvGraphicFramePr>
            <a:graphicFrameLocks noChangeAspect="1"/>
          </p:cNvGraphicFramePr>
          <p:nvPr/>
        </p:nvGraphicFramePr>
        <p:xfrm>
          <a:off x="683568" y="2204864"/>
          <a:ext cx="3495061" cy="1368152"/>
        </p:xfrm>
        <a:graphic>
          <a:graphicData uri="http://schemas.openxmlformats.org/presentationml/2006/ole">
            <p:oleObj spid="_x0000_s442371" name="公式" r:id="rId4" imgW="1854000" imgH="723600" progId="Equation.3">
              <p:embed/>
            </p:oleObj>
          </a:graphicData>
        </a:graphic>
      </p:graphicFrame>
      <p:sp>
        <p:nvSpPr>
          <p:cNvPr id="44237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2373" name="Object 5"/>
          <p:cNvGraphicFramePr>
            <a:graphicFrameLocks noChangeAspect="1"/>
          </p:cNvGraphicFramePr>
          <p:nvPr/>
        </p:nvGraphicFramePr>
        <p:xfrm>
          <a:off x="683568" y="3933056"/>
          <a:ext cx="2318985" cy="936104"/>
        </p:xfrm>
        <a:graphic>
          <a:graphicData uri="http://schemas.openxmlformats.org/presentationml/2006/ole">
            <p:oleObj spid="_x0000_s442373" name="公式" r:id="rId5" imgW="1040948" imgH="418918" progId="Equation.3">
              <p:embed/>
            </p:oleObj>
          </a:graphicData>
        </a:graphic>
      </p:graphicFrame>
      <p:sp>
        <p:nvSpPr>
          <p:cNvPr id="44237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2375" name="Object 7"/>
          <p:cNvGraphicFramePr>
            <a:graphicFrameLocks noChangeAspect="1"/>
          </p:cNvGraphicFramePr>
          <p:nvPr/>
        </p:nvGraphicFramePr>
        <p:xfrm>
          <a:off x="755575" y="5301208"/>
          <a:ext cx="5381459" cy="1296144"/>
        </p:xfrm>
        <a:graphic>
          <a:graphicData uri="http://schemas.openxmlformats.org/presentationml/2006/ole">
            <p:oleObj spid="_x0000_s442375" name="公式" r:id="rId6" imgW="3124200" imgH="749300" progId="Equation.3">
              <p:embed/>
            </p:oleObj>
          </a:graphicData>
        </a:graphic>
      </p:graphicFrame>
      <p:sp>
        <p:nvSpPr>
          <p:cNvPr id="15" name="矩形 14"/>
          <p:cNvSpPr/>
          <p:nvPr/>
        </p:nvSpPr>
        <p:spPr>
          <a:xfrm>
            <a:off x="6732240" y="6021288"/>
            <a:ext cx="881973" cy="369332"/>
          </a:xfrm>
          <a:prstGeom prst="rect">
            <a:avLst/>
          </a:prstGeom>
        </p:spPr>
        <p:txBody>
          <a:bodyPr wrap="none">
            <a:spAutoFit/>
          </a:bodyPr>
          <a:lstStyle/>
          <a:p>
            <a:r>
              <a:rPr lang="zh-CN" altLang="zh-CN" b="1" dirty="0" smtClean="0"/>
              <a:t>（</a:t>
            </a:r>
            <a:r>
              <a:rPr lang="en-US" altLang="zh-CN" b="1" dirty="0" smtClean="0"/>
              <a:t>+1</a:t>
            </a:r>
            <a:r>
              <a:rPr lang="zh-CN" altLang="zh-CN" b="1"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2371"/>
                                        </p:tgtEl>
                                        <p:attrNameLst>
                                          <p:attrName>style.visibility</p:attrName>
                                        </p:attrNameLst>
                                      </p:cBhvr>
                                      <p:to>
                                        <p:strVal val="visible"/>
                                      </p:to>
                                    </p:set>
                                    <p:animEffect transition="in" filter="blinds(horizontal)">
                                      <p:cBhvr>
                                        <p:cTn id="12" dur="500"/>
                                        <p:tgtEl>
                                          <p:spTgt spid="4423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2373"/>
                                        </p:tgtEl>
                                        <p:attrNameLst>
                                          <p:attrName>style.visibility</p:attrName>
                                        </p:attrNameLst>
                                      </p:cBhvr>
                                      <p:to>
                                        <p:strVal val="visible"/>
                                      </p:to>
                                    </p:set>
                                    <p:animEffect transition="in" filter="blinds(horizontal)">
                                      <p:cBhvr>
                                        <p:cTn id="17" dur="500"/>
                                        <p:tgtEl>
                                          <p:spTgt spid="4423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2375"/>
                                        </p:tgtEl>
                                        <p:attrNameLst>
                                          <p:attrName>style.visibility</p:attrName>
                                        </p:attrNameLst>
                                      </p:cBhvr>
                                      <p:to>
                                        <p:strVal val="visible"/>
                                      </p:to>
                                    </p:set>
                                    <p:animEffect transition="in" filter="blinds(horizontal)">
                                      <p:cBhvr>
                                        <p:cTn id="22" dur="500"/>
                                        <p:tgtEl>
                                          <p:spTgt spid="442375"/>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理想反馈网络和开环放大器</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433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3393" name="Object 1"/>
          <p:cNvGraphicFramePr>
            <a:graphicFrameLocks noChangeAspect="1"/>
          </p:cNvGraphicFramePr>
          <p:nvPr/>
        </p:nvGraphicFramePr>
        <p:xfrm>
          <a:off x="426101" y="3068960"/>
          <a:ext cx="5802083" cy="2880320"/>
        </p:xfrm>
        <a:graphic>
          <a:graphicData uri="http://schemas.openxmlformats.org/presentationml/2006/ole">
            <p:oleObj spid="_x0000_s443393" name="公式" r:id="rId3" imgW="2667000" imgH="1320800" progId="Equation.3">
              <p:embed/>
            </p:oleObj>
          </a:graphicData>
        </a:graphic>
      </p:graphicFrame>
      <p:sp>
        <p:nvSpPr>
          <p:cNvPr id="4433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3395" name="Object 3"/>
          <p:cNvGraphicFramePr>
            <a:graphicFrameLocks noChangeAspect="1"/>
          </p:cNvGraphicFramePr>
          <p:nvPr/>
        </p:nvGraphicFramePr>
        <p:xfrm>
          <a:off x="395536" y="1484784"/>
          <a:ext cx="8288469" cy="1123702"/>
        </p:xfrm>
        <a:graphic>
          <a:graphicData uri="http://schemas.openxmlformats.org/presentationml/2006/ole">
            <p:oleObj spid="_x0000_s443395" name="公式" r:id="rId4" imgW="4203360" imgH="571320" progId="Equation.3">
              <p:embed/>
            </p:oleObj>
          </a:graphicData>
        </a:graphic>
      </p:graphicFrame>
      <p:sp>
        <p:nvSpPr>
          <p:cNvPr id="11" name="矩形 10"/>
          <p:cNvSpPr/>
          <p:nvPr/>
        </p:nvSpPr>
        <p:spPr>
          <a:xfrm>
            <a:off x="6660232" y="5517232"/>
            <a:ext cx="881973" cy="369332"/>
          </a:xfrm>
          <a:prstGeom prst="rect">
            <a:avLst/>
          </a:prstGeom>
        </p:spPr>
        <p:txBody>
          <a:bodyPr wrap="none">
            <a:spAutoFit/>
          </a:bodyPr>
          <a:lstStyle/>
          <a:p>
            <a:r>
              <a:rPr lang="zh-CN" altLang="zh-CN" b="1" dirty="0" smtClean="0"/>
              <a:t>（</a:t>
            </a:r>
            <a:r>
              <a:rPr lang="en-US" altLang="zh-CN" b="1" dirty="0" smtClean="0"/>
              <a:t>+1</a:t>
            </a:r>
            <a:r>
              <a:rPr lang="zh-CN" altLang="zh-CN" b="1"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395"/>
                                        </p:tgtEl>
                                        <p:attrNameLst>
                                          <p:attrName>style.visibility</p:attrName>
                                        </p:attrNameLst>
                                      </p:cBhvr>
                                      <p:to>
                                        <p:strVal val="visible"/>
                                      </p:to>
                                    </p:set>
                                    <p:animEffect transition="in" filter="blinds(horizontal)">
                                      <p:cBhvr>
                                        <p:cTn id="7" dur="500"/>
                                        <p:tgtEl>
                                          <p:spTgt spid="4433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3393"/>
                                        </p:tgtEl>
                                        <p:attrNameLst>
                                          <p:attrName>style.visibility</p:attrName>
                                        </p:attrNameLst>
                                      </p:cBhvr>
                                      <p:to>
                                        <p:strVal val="visible"/>
                                      </p:to>
                                    </p:set>
                                    <p:animEffect transition="in" filter="blinds(horizontal)">
                                      <p:cBhvr>
                                        <p:cTn id="12" dur="500"/>
                                        <p:tgtEl>
                                          <p:spTgt spid="443393"/>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0648"/>
            <a:ext cx="8229600" cy="1143000"/>
          </a:xfrm>
        </p:spPr>
        <p:txBody>
          <a:bodyPr>
            <a:normAutofit/>
          </a:bodyPr>
          <a:lstStyle/>
          <a:p>
            <a:pPr algn="l"/>
            <a:r>
              <a:rPr lang="zh-CN" altLang="en-US" sz="4000" b="1" dirty="0" smtClean="0"/>
              <a:t>数学符号与电路的对应关系</a:t>
            </a:r>
            <a:endParaRPr lang="zh-CN" altLang="en-US" sz="4000"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36</a:t>
            </a:fld>
            <a:endParaRPr lang="zh-CN" altLang="en-US"/>
          </a:p>
        </p:txBody>
      </p:sp>
      <p:graphicFrame>
        <p:nvGraphicFramePr>
          <p:cNvPr id="444418" name="Object 2"/>
          <p:cNvGraphicFramePr>
            <a:graphicFrameLocks noChangeAspect="1"/>
          </p:cNvGraphicFramePr>
          <p:nvPr/>
        </p:nvGraphicFramePr>
        <p:xfrm>
          <a:off x="251520" y="1556792"/>
          <a:ext cx="5802313" cy="2881312"/>
        </p:xfrm>
        <a:graphic>
          <a:graphicData uri="http://schemas.openxmlformats.org/presentationml/2006/ole">
            <p:oleObj spid="_x0000_s444418" name="公式" r:id="rId3" imgW="2667000" imgH="1320800" progId="Equation.3">
              <p:embed/>
            </p:oleObj>
          </a:graphicData>
        </a:graphic>
      </p:graphicFrame>
      <p:graphicFrame>
        <p:nvGraphicFramePr>
          <p:cNvPr id="444419" name="Object 3"/>
          <p:cNvGraphicFramePr>
            <a:graphicFrameLocks noChangeAspect="1"/>
          </p:cNvGraphicFramePr>
          <p:nvPr/>
        </p:nvGraphicFramePr>
        <p:xfrm>
          <a:off x="6390974" y="0"/>
          <a:ext cx="2753025" cy="3284984"/>
        </p:xfrm>
        <a:graphic>
          <a:graphicData uri="http://schemas.openxmlformats.org/presentationml/2006/ole">
            <p:oleObj spid="_x0000_s444419" name="Picture" r:id="rId4" imgW="3343320" imgH="3889440" progId="Word.Picture.8">
              <p:embed/>
            </p:oleObj>
          </a:graphicData>
        </a:graphic>
      </p:graphicFrame>
      <p:sp>
        <p:nvSpPr>
          <p:cNvPr id="44442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4420" name="Object 4"/>
          <p:cNvGraphicFramePr>
            <a:graphicFrameLocks noChangeAspect="1"/>
          </p:cNvGraphicFramePr>
          <p:nvPr/>
        </p:nvGraphicFramePr>
        <p:xfrm>
          <a:off x="6253783" y="3717032"/>
          <a:ext cx="2890218" cy="3140968"/>
        </p:xfrm>
        <a:graphic>
          <a:graphicData uri="http://schemas.openxmlformats.org/presentationml/2006/ole">
            <p:oleObj spid="_x0000_s444420" name="Picture" r:id="rId5" imgW="3335155" imgH="3535430" progId="Word.Picture.8">
              <p:embed/>
            </p:oleObj>
          </a:graphicData>
        </a:graphic>
      </p:graphicFrame>
      <p:sp>
        <p:nvSpPr>
          <p:cNvPr id="12" name="矩形 11"/>
          <p:cNvSpPr/>
          <p:nvPr/>
        </p:nvSpPr>
        <p:spPr>
          <a:xfrm>
            <a:off x="5076056" y="6165304"/>
            <a:ext cx="881973" cy="369332"/>
          </a:xfrm>
          <a:prstGeom prst="rect">
            <a:avLst/>
          </a:prstGeom>
        </p:spPr>
        <p:txBody>
          <a:bodyPr wrap="none">
            <a:spAutoFit/>
          </a:bodyPr>
          <a:lstStyle/>
          <a:p>
            <a:r>
              <a:rPr lang="zh-CN" altLang="zh-CN" b="1" dirty="0" smtClean="0"/>
              <a:t>（</a:t>
            </a:r>
            <a:r>
              <a:rPr lang="en-US" altLang="zh-CN" b="1" dirty="0" smtClean="0"/>
              <a:t>+1</a:t>
            </a:r>
            <a:r>
              <a:rPr lang="zh-CN" altLang="zh-CN" b="1" dirty="0" smtClean="0"/>
              <a:t>）</a:t>
            </a:r>
            <a:endParaRPr lang="zh-CN" altLang="en-US" dirty="0"/>
          </a:p>
        </p:txBody>
      </p:sp>
      <p:sp>
        <p:nvSpPr>
          <p:cNvPr id="10" name="矩形 9"/>
          <p:cNvSpPr/>
          <p:nvPr/>
        </p:nvSpPr>
        <p:spPr>
          <a:xfrm>
            <a:off x="6948264" y="0"/>
            <a:ext cx="1440160" cy="184482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76256" y="3861048"/>
            <a:ext cx="1440160" cy="16288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44418"/>
                                        </p:tgtEl>
                                        <p:attrNameLst>
                                          <p:attrName>style.visibility</p:attrName>
                                        </p:attrNameLst>
                                      </p:cBhvr>
                                      <p:to>
                                        <p:strVal val="visible"/>
                                      </p:to>
                                    </p:set>
                                    <p:animEffect transition="in" filter="blinds(horizontal)">
                                      <p:cBhvr>
                                        <p:cTn id="7" dur="500"/>
                                        <p:tgtEl>
                                          <p:spTgt spid="4444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4420"/>
                                        </p:tgtEl>
                                        <p:attrNameLst>
                                          <p:attrName>style.visibility</p:attrName>
                                        </p:attrNameLst>
                                      </p:cBhvr>
                                      <p:to>
                                        <p:strVal val="visible"/>
                                      </p:to>
                                    </p:set>
                                    <p:animEffect transition="in" filter="blinds(horizontal)">
                                      <p:cBhvr>
                                        <p:cTn id="12" dur="500"/>
                                        <p:tgtEl>
                                          <p:spTgt spid="44442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开环增益</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37</a:t>
            </a:fld>
            <a:endParaRPr lang="zh-CN" altLang="en-US"/>
          </a:p>
        </p:txBody>
      </p:sp>
      <p:graphicFrame>
        <p:nvGraphicFramePr>
          <p:cNvPr id="445442" name="Object 2"/>
          <p:cNvGraphicFramePr>
            <a:graphicFrameLocks noChangeAspect="1"/>
          </p:cNvGraphicFramePr>
          <p:nvPr/>
        </p:nvGraphicFramePr>
        <p:xfrm>
          <a:off x="35496" y="0"/>
          <a:ext cx="2890837" cy="3141662"/>
        </p:xfrm>
        <a:graphic>
          <a:graphicData uri="http://schemas.openxmlformats.org/presentationml/2006/ole">
            <p:oleObj spid="_x0000_s445442" name="Picture" r:id="rId3" imgW="3335155" imgH="3535430" progId="Word.Picture.8">
              <p:embed/>
            </p:oleObj>
          </a:graphicData>
        </a:graphic>
      </p:graphicFrame>
      <p:graphicFrame>
        <p:nvGraphicFramePr>
          <p:cNvPr id="445443" name="Object 3"/>
          <p:cNvGraphicFramePr>
            <a:graphicFrameLocks noChangeAspect="1"/>
          </p:cNvGraphicFramePr>
          <p:nvPr/>
        </p:nvGraphicFramePr>
        <p:xfrm>
          <a:off x="6245225" y="0"/>
          <a:ext cx="2898775" cy="3136900"/>
        </p:xfrm>
        <a:graphic>
          <a:graphicData uri="http://schemas.openxmlformats.org/presentationml/2006/ole">
            <p:oleObj spid="_x0000_s445443" name="Picture" r:id="rId4" imgW="3343320" imgH="3529800" progId="Word.Picture.8">
              <p:embed/>
            </p:oleObj>
          </a:graphicData>
        </a:graphic>
      </p:graphicFrame>
      <p:sp>
        <p:nvSpPr>
          <p:cNvPr id="44544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5444" name="Object 4"/>
          <p:cNvGraphicFramePr>
            <a:graphicFrameLocks noChangeAspect="1"/>
          </p:cNvGraphicFramePr>
          <p:nvPr/>
        </p:nvGraphicFramePr>
        <p:xfrm>
          <a:off x="467544" y="3645024"/>
          <a:ext cx="8346070" cy="2344715"/>
        </p:xfrm>
        <a:graphic>
          <a:graphicData uri="http://schemas.openxmlformats.org/presentationml/2006/ole">
            <p:oleObj spid="_x0000_s445444" name="公式" r:id="rId5" imgW="2844800" imgH="800100" progId="Equation.3">
              <p:embed/>
            </p:oleObj>
          </a:graphicData>
        </a:graphic>
      </p:graphicFrame>
      <p:sp>
        <p:nvSpPr>
          <p:cNvPr id="12" name="矩形 11"/>
          <p:cNvSpPr/>
          <p:nvPr/>
        </p:nvSpPr>
        <p:spPr>
          <a:xfrm>
            <a:off x="7668344" y="5661248"/>
            <a:ext cx="1114408" cy="369332"/>
          </a:xfrm>
          <a:prstGeom prst="rect">
            <a:avLst/>
          </a:prstGeom>
        </p:spPr>
        <p:txBody>
          <a:bodyPr wrap="none">
            <a:spAutoFit/>
          </a:bodyPr>
          <a:lstStyle/>
          <a:p>
            <a:r>
              <a:rPr lang="zh-CN" altLang="zh-CN" b="1" dirty="0" smtClean="0">
                <a:solidFill>
                  <a:srgbClr val="FF0000"/>
                </a:solidFill>
              </a:rPr>
              <a:t>（</a:t>
            </a:r>
            <a:r>
              <a:rPr lang="en-US" altLang="zh-CN" b="1" dirty="0" smtClean="0">
                <a:solidFill>
                  <a:srgbClr val="FF0000"/>
                </a:solidFill>
              </a:rPr>
              <a:t>+2</a:t>
            </a:r>
            <a:r>
              <a:rPr lang="zh-CN" altLang="zh-CN" b="1" dirty="0" smtClean="0">
                <a:solidFill>
                  <a:srgbClr val="FF0000"/>
                </a:solidFill>
              </a:rPr>
              <a:t>分）</a:t>
            </a:r>
            <a:endParaRPr lang="zh-CN" altLang="en-US" dirty="0">
              <a:solidFill>
                <a:srgbClr val="FF0000"/>
              </a:solidFill>
            </a:endParaRPr>
          </a:p>
        </p:txBody>
      </p:sp>
      <p:graphicFrame>
        <p:nvGraphicFramePr>
          <p:cNvPr id="3" name="Object 5"/>
          <p:cNvGraphicFramePr>
            <a:graphicFrameLocks noChangeAspect="1"/>
          </p:cNvGraphicFramePr>
          <p:nvPr/>
        </p:nvGraphicFramePr>
        <p:xfrm>
          <a:off x="2915816" y="1628800"/>
          <a:ext cx="3457636" cy="1512168"/>
        </p:xfrm>
        <a:graphic>
          <a:graphicData uri="http://schemas.openxmlformats.org/presentationml/2006/ole">
            <p:oleObj spid="_x0000_s445445" name="公式" r:id="rId6" imgW="2590560" imgH="1130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5443"/>
                                        </p:tgtEl>
                                        <p:attrNameLst>
                                          <p:attrName>style.visibility</p:attrName>
                                        </p:attrNameLst>
                                      </p:cBhvr>
                                      <p:to>
                                        <p:strVal val="visible"/>
                                      </p:to>
                                    </p:set>
                                    <p:animEffect transition="in" filter="blinds(horizontal)">
                                      <p:cBhvr>
                                        <p:cTn id="12" dur="500"/>
                                        <p:tgtEl>
                                          <p:spTgt spid="4454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4"/>
                                        </p:tgtEl>
                                        <p:attrNameLst>
                                          <p:attrName>style.visibility</p:attrName>
                                        </p:attrNameLst>
                                      </p:cBhvr>
                                      <p:to>
                                        <p:strVal val="visible"/>
                                      </p:to>
                                    </p:set>
                                    <p:animEffect transition="in" filter="blinds(horizontal)">
                                      <p:cBhvr>
                                        <p:cTn id="17" dur="500"/>
                                        <p:tgtEl>
                                          <p:spTgt spid="445444"/>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1008112" cy="5184576"/>
          </a:xfrm>
        </p:spPr>
        <p:txBody>
          <a:bodyPr/>
          <a:lstStyle/>
          <a:p>
            <a:pPr algn="l"/>
            <a:r>
              <a:rPr lang="zh-CN" altLang="en-US" b="1" dirty="0" smtClean="0"/>
              <a:t>开环放大器</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464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6465" name="Object 1"/>
          <p:cNvGraphicFramePr>
            <a:graphicFrameLocks noChangeAspect="1"/>
          </p:cNvGraphicFramePr>
          <p:nvPr/>
        </p:nvGraphicFramePr>
        <p:xfrm>
          <a:off x="1995730" y="3717032"/>
          <a:ext cx="7148270" cy="2376264"/>
        </p:xfrm>
        <a:graphic>
          <a:graphicData uri="http://schemas.openxmlformats.org/presentationml/2006/ole">
            <p:oleObj spid="_x0000_s446465" name="Picture" r:id="rId3" imgW="6941017" imgH="2264071" progId="Word.Picture.8">
              <p:embed/>
            </p:oleObj>
          </a:graphicData>
        </a:graphic>
      </p:graphicFrame>
      <p:sp>
        <p:nvSpPr>
          <p:cNvPr id="44646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6467" name="Object 3"/>
          <p:cNvGraphicFramePr>
            <a:graphicFrameLocks noChangeAspect="1"/>
          </p:cNvGraphicFramePr>
          <p:nvPr/>
        </p:nvGraphicFramePr>
        <p:xfrm>
          <a:off x="2078107" y="0"/>
          <a:ext cx="7065893" cy="2348880"/>
        </p:xfrm>
        <a:graphic>
          <a:graphicData uri="http://schemas.openxmlformats.org/presentationml/2006/ole">
            <p:oleObj spid="_x0000_s446467" name="Picture" r:id="rId4" imgW="6941017" imgH="2264071" progId="Word.Picture.8">
              <p:embed/>
            </p:oleObj>
          </a:graphicData>
        </a:graphic>
      </p:graphicFrame>
      <p:graphicFrame>
        <p:nvGraphicFramePr>
          <p:cNvPr id="446469" name="Object 5"/>
          <p:cNvGraphicFramePr>
            <a:graphicFrameLocks noChangeAspect="1"/>
          </p:cNvGraphicFramePr>
          <p:nvPr/>
        </p:nvGraphicFramePr>
        <p:xfrm>
          <a:off x="6012160" y="1556792"/>
          <a:ext cx="565150" cy="454025"/>
        </p:xfrm>
        <a:graphic>
          <a:graphicData uri="http://schemas.openxmlformats.org/presentationml/2006/ole">
            <p:oleObj spid="_x0000_s446469" name="公式" r:id="rId5" imgW="253800" imgH="203040" progId="Equation.3">
              <p:embed/>
            </p:oleObj>
          </a:graphicData>
        </a:graphic>
      </p:graphicFrame>
      <p:graphicFrame>
        <p:nvGraphicFramePr>
          <p:cNvPr id="446470" name="Object 6"/>
          <p:cNvGraphicFramePr>
            <a:graphicFrameLocks noChangeAspect="1"/>
          </p:cNvGraphicFramePr>
          <p:nvPr/>
        </p:nvGraphicFramePr>
        <p:xfrm>
          <a:off x="8313738" y="1557338"/>
          <a:ext cx="593725" cy="454025"/>
        </p:xfrm>
        <a:graphic>
          <a:graphicData uri="http://schemas.openxmlformats.org/presentationml/2006/ole">
            <p:oleObj spid="_x0000_s446470" name="公式" r:id="rId6" imgW="266400" imgH="203040" progId="Equation.3">
              <p:embed/>
            </p:oleObj>
          </a:graphicData>
        </a:graphic>
      </p:graphicFrame>
      <p:graphicFrame>
        <p:nvGraphicFramePr>
          <p:cNvPr id="446471" name="Object 7"/>
          <p:cNvGraphicFramePr>
            <a:graphicFrameLocks noChangeAspect="1"/>
          </p:cNvGraphicFramePr>
          <p:nvPr/>
        </p:nvGraphicFramePr>
        <p:xfrm>
          <a:off x="6142038" y="5949950"/>
          <a:ext cx="593725" cy="454025"/>
        </p:xfrm>
        <a:graphic>
          <a:graphicData uri="http://schemas.openxmlformats.org/presentationml/2006/ole">
            <p:oleObj spid="_x0000_s446471" name="公式" r:id="rId7" imgW="266400" imgH="203040" progId="Equation.3">
              <p:embed/>
            </p:oleObj>
          </a:graphicData>
        </a:graphic>
      </p:graphicFrame>
      <p:graphicFrame>
        <p:nvGraphicFramePr>
          <p:cNvPr id="446472" name="Object 8"/>
          <p:cNvGraphicFramePr>
            <a:graphicFrameLocks noChangeAspect="1"/>
          </p:cNvGraphicFramePr>
          <p:nvPr/>
        </p:nvGraphicFramePr>
        <p:xfrm>
          <a:off x="8229600" y="5949950"/>
          <a:ext cx="622300" cy="454025"/>
        </p:xfrm>
        <a:graphic>
          <a:graphicData uri="http://schemas.openxmlformats.org/presentationml/2006/ole">
            <p:oleObj spid="_x0000_s446472" name="公式" r:id="rId8" imgW="27936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46467"/>
                                        </p:tgtEl>
                                        <p:attrNameLst>
                                          <p:attrName>style.visibility</p:attrName>
                                        </p:attrNameLst>
                                      </p:cBhvr>
                                      <p:to>
                                        <p:strVal val="visible"/>
                                      </p:to>
                                    </p:set>
                                    <p:animEffect transition="in" filter="blinds(horizontal)">
                                      <p:cBhvr>
                                        <p:cTn id="7" dur="500"/>
                                        <p:tgtEl>
                                          <p:spTgt spid="446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6465"/>
                                        </p:tgtEl>
                                        <p:attrNameLst>
                                          <p:attrName>style.visibility</p:attrName>
                                        </p:attrNameLst>
                                      </p:cBhvr>
                                      <p:to>
                                        <p:strVal val="visible"/>
                                      </p:to>
                                    </p:set>
                                    <p:animEffect transition="in" filter="blinds(horizontal)">
                                      <p:cBhvr>
                                        <p:cTn id="12" dur="500"/>
                                        <p:tgtEl>
                                          <p:spTgt spid="446465"/>
                                        </p:tgtEl>
                                      </p:cBhvr>
                                    </p:animEffect>
                                  </p:childTnLst>
                                </p:cTn>
                              </p:par>
                              <p:par>
                                <p:cTn id="13" presetID="3" presetClass="entr" presetSubtype="10" fill="hold" nodeType="withEffect">
                                  <p:stCondLst>
                                    <p:cond delay="0"/>
                                  </p:stCondLst>
                                  <p:childTnLst>
                                    <p:set>
                                      <p:cBhvr>
                                        <p:cTn id="14" dur="1" fill="hold">
                                          <p:stCondLst>
                                            <p:cond delay="0"/>
                                          </p:stCondLst>
                                        </p:cTn>
                                        <p:tgtEl>
                                          <p:spTgt spid="446471"/>
                                        </p:tgtEl>
                                        <p:attrNameLst>
                                          <p:attrName>style.visibility</p:attrName>
                                        </p:attrNameLst>
                                      </p:cBhvr>
                                      <p:to>
                                        <p:strVal val="visible"/>
                                      </p:to>
                                    </p:set>
                                    <p:animEffect transition="in" filter="blinds(horizontal)">
                                      <p:cBhvr>
                                        <p:cTn id="15" dur="500"/>
                                        <p:tgtEl>
                                          <p:spTgt spid="446471"/>
                                        </p:tgtEl>
                                      </p:cBhvr>
                                    </p:animEffect>
                                  </p:childTnLst>
                                </p:cTn>
                              </p:par>
                              <p:par>
                                <p:cTn id="16" presetID="3" presetClass="entr" presetSubtype="10" fill="hold" nodeType="withEffect">
                                  <p:stCondLst>
                                    <p:cond delay="0"/>
                                  </p:stCondLst>
                                  <p:childTnLst>
                                    <p:set>
                                      <p:cBhvr>
                                        <p:cTn id="17" dur="1" fill="hold">
                                          <p:stCondLst>
                                            <p:cond delay="0"/>
                                          </p:stCondLst>
                                        </p:cTn>
                                        <p:tgtEl>
                                          <p:spTgt spid="446472"/>
                                        </p:tgtEl>
                                        <p:attrNameLst>
                                          <p:attrName>style.visibility</p:attrName>
                                        </p:attrNameLst>
                                      </p:cBhvr>
                                      <p:to>
                                        <p:strVal val="visible"/>
                                      </p:to>
                                    </p:set>
                                    <p:animEffect transition="in" filter="blinds(horizontal)">
                                      <p:cBhvr>
                                        <p:cTn id="18" dur="500"/>
                                        <p:tgtEl>
                                          <p:spTgt spid="446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2432" cy="5962674"/>
          </a:xfrm>
        </p:spPr>
        <p:txBody>
          <a:bodyPr/>
          <a:lstStyle/>
          <a:p>
            <a:r>
              <a:rPr lang="zh-CN" altLang="en-US" b="1" dirty="0" smtClean="0"/>
              <a:t>开环放大器</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474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7489" name="Object 1"/>
          <p:cNvGraphicFramePr>
            <a:graphicFrameLocks noChangeAspect="1"/>
          </p:cNvGraphicFramePr>
          <p:nvPr/>
        </p:nvGraphicFramePr>
        <p:xfrm>
          <a:off x="2051720" y="332656"/>
          <a:ext cx="6849279" cy="2276872"/>
        </p:xfrm>
        <a:graphic>
          <a:graphicData uri="http://schemas.openxmlformats.org/presentationml/2006/ole">
            <p:oleObj spid="_x0000_s447489" name="Picture" r:id="rId3" imgW="6941017" imgH="2264071" progId="Word.Picture.8">
              <p:embed/>
            </p:oleObj>
          </a:graphicData>
        </a:graphic>
      </p:graphicFrame>
      <p:sp>
        <p:nvSpPr>
          <p:cNvPr id="4474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7491" name="Object 3"/>
          <p:cNvGraphicFramePr>
            <a:graphicFrameLocks noChangeAspect="1"/>
          </p:cNvGraphicFramePr>
          <p:nvPr/>
        </p:nvGraphicFramePr>
        <p:xfrm>
          <a:off x="1907704" y="3645024"/>
          <a:ext cx="7148270" cy="2376264"/>
        </p:xfrm>
        <a:graphic>
          <a:graphicData uri="http://schemas.openxmlformats.org/presentationml/2006/ole">
            <p:oleObj spid="_x0000_s447491" name="Picture" r:id="rId4" imgW="6941017" imgH="2264071" progId="Word.Picture.8">
              <p:embed/>
            </p:oleObj>
          </a:graphicData>
        </a:graphic>
      </p:graphicFrame>
      <p:cxnSp>
        <p:nvCxnSpPr>
          <p:cNvPr id="12" name="直接连接符 11"/>
          <p:cNvCxnSpPr/>
          <p:nvPr/>
        </p:nvCxnSpPr>
        <p:spPr>
          <a:xfrm>
            <a:off x="6267534" y="764704"/>
            <a:ext cx="0" cy="108012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156176" y="1124744"/>
            <a:ext cx="0" cy="1152128"/>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156176" y="2276872"/>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16416" y="1124744"/>
            <a:ext cx="0" cy="72008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452320" y="1916832"/>
            <a:ext cx="0" cy="36004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460432" y="4509120"/>
            <a:ext cx="0" cy="72008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300192" y="4509120"/>
            <a:ext cx="0" cy="72008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8316416" y="2276872"/>
            <a:ext cx="82758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316416" y="748375"/>
            <a:ext cx="82758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316416" y="5661248"/>
            <a:ext cx="82758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532440" y="4077072"/>
            <a:ext cx="82758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92080" y="4077072"/>
            <a:ext cx="82758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92080" y="5661248"/>
            <a:ext cx="108012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47493" name="Object 5"/>
          <p:cNvGraphicFramePr>
            <a:graphicFrameLocks noChangeAspect="1"/>
          </p:cNvGraphicFramePr>
          <p:nvPr/>
        </p:nvGraphicFramePr>
        <p:xfrm>
          <a:off x="6156325" y="5949950"/>
          <a:ext cx="565150" cy="454025"/>
        </p:xfrm>
        <a:graphic>
          <a:graphicData uri="http://schemas.openxmlformats.org/presentationml/2006/ole">
            <p:oleObj spid="_x0000_s447493" name="公式" r:id="rId5" imgW="253800" imgH="203040" progId="Equation.3">
              <p:embed/>
            </p:oleObj>
          </a:graphicData>
        </a:graphic>
      </p:graphicFrame>
      <p:graphicFrame>
        <p:nvGraphicFramePr>
          <p:cNvPr id="447494" name="Object 6"/>
          <p:cNvGraphicFramePr>
            <a:graphicFrameLocks noChangeAspect="1"/>
          </p:cNvGraphicFramePr>
          <p:nvPr/>
        </p:nvGraphicFramePr>
        <p:xfrm>
          <a:off x="8158163" y="5949950"/>
          <a:ext cx="593725" cy="454025"/>
        </p:xfrm>
        <a:graphic>
          <a:graphicData uri="http://schemas.openxmlformats.org/presentationml/2006/ole">
            <p:oleObj spid="_x0000_s447494" name="公式" r:id="rId6" imgW="266400" imgH="203040" progId="Equation.3">
              <p:embed/>
            </p:oleObj>
          </a:graphicData>
        </a:graphic>
      </p:graphicFrame>
      <p:graphicFrame>
        <p:nvGraphicFramePr>
          <p:cNvPr id="37" name="Object 5"/>
          <p:cNvGraphicFramePr>
            <a:graphicFrameLocks noChangeAspect="1"/>
          </p:cNvGraphicFramePr>
          <p:nvPr/>
        </p:nvGraphicFramePr>
        <p:xfrm>
          <a:off x="5994400" y="2349500"/>
          <a:ext cx="593725" cy="454025"/>
        </p:xfrm>
        <a:graphic>
          <a:graphicData uri="http://schemas.openxmlformats.org/presentationml/2006/ole">
            <p:oleObj spid="_x0000_s447495" name="公式" r:id="rId7" imgW="266400" imgH="203040" progId="Equation.3">
              <p:embed/>
            </p:oleObj>
          </a:graphicData>
        </a:graphic>
      </p:graphicFrame>
      <p:graphicFrame>
        <p:nvGraphicFramePr>
          <p:cNvPr id="38" name="Object 6"/>
          <p:cNvGraphicFramePr>
            <a:graphicFrameLocks noChangeAspect="1"/>
          </p:cNvGraphicFramePr>
          <p:nvPr/>
        </p:nvGraphicFramePr>
        <p:xfrm>
          <a:off x="7983538" y="2349500"/>
          <a:ext cx="649287" cy="454025"/>
        </p:xfrm>
        <a:graphic>
          <a:graphicData uri="http://schemas.openxmlformats.org/presentationml/2006/ole">
            <p:oleObj spid="_x0000_s447496" name="公式" r:id="rId8" imgW="29196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47489"/>
                                        </p:tgtEl>
                                        <p:attrNameLst>
                                          <p:attrName>style.visibility</p:attrName>
                                        </p:attrNameLst>
                                      </p:cBhvr>
                                      <p:to>
                                        <p:strVal val="visible"/>
                                      </p:to>
                                    </p:set>
                                    <p:animEffect transition="in" filter="blinds(horizontal)">
                                      <p:cBhvr>
                                        <p:cTn id="7" dur="500"/>
                                        <p:tgtEl>
                                          <p:spTgt spid="4474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par>
                                <p:cTn id="28" presetID="3" presetClass="entr" presetSubtype="1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447491"/>
                                        </p:tgtEl>
                                        <p:attrNameLst>
                                          <p:attrName>style.visibility</p:attrName>
                                        </p:attrNameLst>
                                      </p:cBhvr>
                                      <p:to>
                                        <p:strVal val="visible"/>
                                      </p:to>
                                    </p:set>
                                    <p:animEffect transition="in" filter="blinds(horizontal)">
                                      <p:cBhvr>
                                        <p:cTn id="34" dur="500"/>
                                        <p:tgtEl>
                                          <p:spTgt spid="44749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par>
                                <p:cTn id="43" presetID="3" presetClass="entr" presetSubtype="1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par>
                                <p:cTn id="46" presetID="3" presetClass="entr" presetSubtype="10"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linds(horizontal)">
                                      <p:cBhvr>
                                        <p:cTn id="48" dur="500"/>
                                        <p:tgtEl>
                                          <p:spTgt spid="29"/>
                                        </p:tgtEl>
                                      </p:cBhvr>
                                    </p:animEffect>
                                  </p:childTnLst>
                                </p:cTn>
                              </p:par>
                              <p:par>
                                <p:cTn id="49" presetID="3" presetClass="entr" presetSubtype="1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blinds(horizontal)">
                                      <p:cBhvr>
                                        <p:cTn id="51" dur="500"/>
                                        <p:tgtEl>
                                          <p:spTgt spid="30"/>
                                        </p:tgtEl>
                                      </p:cBhvr>
                                    </p:animEffect>
                                  </p:childTnLst>
                                </p:cTn>
                              </p:par>
                              <p:par>
                                <p:cTn id="52" presetID="3" presetClass="entr" presetSubtype="1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linds(horizontal)">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椭圆 70"/>
          <p:cNvSpPr/>
          <p:nvPr/>
        </p:nvSpPr>
        <p:spPr>
          <a:xfrm rot="21340823" flipH="1">
            <a:off x="2026722" y="-296082"/>
            <a:ext cx="5954263" cy="4149874"/>
          </a:xfrm>
          <a:prstGeom prst="ellipse">
            <a:avLst/>
          </a:prstGeom>
          <a:solidFill>
            <a:srgbClr val="FFFF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6178293" y="-27384"/>
            <a:ext cx="2426155" cy="151216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51520" y="274638"/>
            <a:ext cx="576064" cy="5890666"/>
          </a:xfrm>
        </p:spPr>
        <p:txBody>
          <a:bodyPr/>
          <a:lstStyle/>
          <a:p>
            <a:r>
              <a:rPr lang="zh-CN" altLang="en-US" b="1" dirty="0" smtClean="0"/>
              <a:t>课程内容规划</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39" name="椭圆 38"/>
          <p:cNvSpPr/>
          <p:nvPr/>
        </p:nvSpPr>
        <p:spPr>
          <a:xfrm>
            <a:off x="1706494" y="498801"/>
            <a:ext cx="2448272" cy="168732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2517958">
            <a:off x="6514017" y="1818354"/>
            <a:ext cx="2448272" cy="198238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0620178">
            <a:off x="1215817" y="2659041"/>
            <a:ext cx="2448272" cy="168732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2294143" y="4081899"/>
            <a:ext cx="1840524" cy="2637692"/>
          </a:xfrm>
          <a:custGeom>
            <a:avLst/>
            <a:gdLst>
              <a:gd name="connsiteX0" fmla="*/ 1406769 w 1840524"/>
              <a:gd name="connsiteY0" fmla="*/ 2637692 h 2637692"/>
              <a:gd name="connsiteX1" fmla="*/ 1606062 w 1840524"/>
              <a:gd name="connsiteY1" fmla="*/ 1793631 h 2637692"/>
              <a:gd name="connsiteX2" fmla="*/ 0 w 1840524"/>
              <a:gd name="connsiteY2" fmla="*/ 0 h 2637692"/>
            </a:gdLst>
            <a:ahLst/>
            <a:cxnLst>
              <a:cxn ang="0">
                <a:pos x="connsiteX0" y="connsiteY0"/>
              </a:cxn>
              <a:cxn ang="0">
                <a:pos x="connsiteX1" y="connsiteY1"/>
              </a:cxn>
              <a:cxn ang="0">
                <a:pos x="connsiteX2" y="connsiteY2"/>
              </a:cxn>
            </a:cxnLst>
            <a:rect l="l" t="t" r="r" b="b"/>
            <a:pathLst>
              <a:path w="1840524" h="2637692">
                <a:moveTo>
                  <a:pt x="1406769" y="2637692"/>
                </a:moveTo>
                <a:cubicBezTo>
                  <a:pt x="1623646" y="2435469"/>
                  <a:pt x="1840524" y="2233246"/>
                  <a:pt x="1606062" y="1793631"/>
                </a:cubicBezTo>
                <a:cubicBezTo>
                  <a:pt x="1371601" y="1354016"/>
                  <a:pt x="685800" y="677008"/>
                  <a:pt x="0" y="0"/>
                </a:cubicBezTo>
              </a:path>
            </a:pathLst>
          </a:custGeom>
          <a:ln w="603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任意多边形 42"/>
          <p:cNvSpPr/>
          <p:nvPr/>
        </p:nvSpPr>
        <p:spPr>
          <a:xfrm>
            <a:off x="2774789" y="1854514"/>
            <a:ext cx="1492739" cy="3061677"/>
          </a:xfrm>
          <a:custGeom>
            <a:avLst/>
            <a:gdLst>
              <a:gd name="connsiteX0" fmla="*/ 0 w 1492739"/>
              <a:gd name="connsiteY0" fmla="*/ 1652954 h 3061677"/>
              <a:gd name="connsiteX1" fmla="*/ 1160585 w 1492739"/>
              <a:gd name="connsiteY1" fmla="*/ 2989385 h 3061677"/>
              <a:gd name="connsiteX2" fmla="*/ 1336431 w 1492739"/>
              <a:gd name="connsiteY2" fmla="*/ 2086708 h 3061677"/>
              <a:gd name="connsiteX3" fmla="*/ 222739 w 1492739"/>
              <a:gd name="connsiteY3" fmla="*/ 0 h 3061677"/>
            </a:gdLst>
            <a:ahLst/>
            <a:cxnLst>
              <a:cxn ang="0">
                <a:pos x="connsiteX0" y="connsiteY0"/>
              </a:cxn>
              <a:cxn ang="0">
                <a:pos x="connsiteX1" y="connsiteY1"/>
              </a:cxn>
              <a:cxn ang="0">
                <a:pos x="connsiteX2" y="connsiteY2"/>
              </a:cxn>
              <a:cxn ang="0">
                <a:pos x="connsiteX3" y="connsiteY3"/>
              </a:cxn>
            </a:cxnLst>
            <a:rect l="l" t="t" r="r" b="b"/>
            <a:pathLst>
              <a:path w="1492739" h="3061677">
                <a:moveTo>
                  <a:pt x="0" y="1652954"/>
                </a:moveTo>
                <a:cubicBezTo>
                  <a:pt x="468923" y="2285023"/>
                  <a:pt x="937847" y="2917093"/>
                  <a:pt x="1160585" y="2989385"/>
                </a:cubicBezTo>
                <a:cubicBezTo>
                  <a:pt x="1383324" y="3061677"/>
                  <a:pt x="1492739" y="2584939"/>
                  <a:pt x="1336431" y="2086708"/>
                </a:cubicBezTo>
                <a:cubicBezTo>
                  <a:pt x="1180123" y="1588477"/>
                  <a:pt x="701431" y="794238"/>
                  <a:pt x="222739" y="0"/>
                </a:cubicBezTo>
              </a:path>
            </a:pathLst>
          </a:custGeom>
          <a:ln w="603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任意多边形 43"/>
          <p:cNvSpPr/>
          <p:nvPr/>
        </p:nvSpPr>
        <p:spPr>
          <a:xfrm>
            <a:off x="5703604" y="3144053"/>
            <a:ext cx="2311401" cy="3669323"/>
          </a:xfrm>
          <a:custGeom>
            <a:avLst/>
            <a:gdLst>
              <a:gd name="connsiteX0" fmla="*/ 353647 w 2311401"/>
              <a:gd name="connsiteY0" fmla="*/ 3669323 h 3669323"/>
              <a:gd name="connsiteX1" fmla="*/ 130908 w 2311401"/>
              <a:gd name="connsiteY1" fmla="*/ 2801815 h 3669323"/>
              <a:gd name="connsiteX2" fmla="*/ 1139093 w 2311401"/>
              <a:gd name="connsiteY2" fmla="*/ 785446 h 3669323"/>
              <a:gd name="connsiteX3" fmla="*/ 2311401 w 2311401"/>
              <a:gd name="connsiteY3" fmla="*/ 0 h 3669323"/>
            </a:gdLst>
            <a:ahLst/>
            <a:cxnLst>
              <a:cxn ang="0">
                <a:pos x="connsiteX0" y="connsiteY0"/>
              </a:cxn>
              <a:cxn ang="0">
                <a:pos x="connsiteX1" y="connsiteY1"/>
              </a:cxn>
              <a:cxn ang="0">
                <a:pos x="connsiteX2" y="connsiteY2"/>
              </a:cxn>
              <a:cxn ang="0">
                <a:pos x="connsiteX3" y="connsiteY3"/>
              </a:cxn>
            </a:cxnLst>
            <a:rect l="l" t="t" r="r" b="b"/>
            <a:pathLst>
              <a:path w="2311401" h="3669323">
                <a:moveTo>
                  <a:pt x="353647" y="3669323"/>
                </a:moveTo>
                <a:cubicBezTo>
                  <a:pt x="176823" y="3475892"/>
                  <a:pt x="0" y="3282461"/>
                  <a:pt x="130908" y="2801815"/>
                </a:cubicBezTo>
                <a:cubicBezTo>
                  <a:pt x="261816" y="2321169"/>
                  <a:pt x="775678" y="1252415"/>
                  <a:pt x="1139093" y="785446"/>
                </a:cubicBezTo>
                <a:cubicBezTo>
                  <a:pt x="1502509" y="318477"/>
                  <a:pt x="1906955" y="159238"/>
                  <a:pt x="2311401" y="0"/>
                </a:cubicBezTo>
              </a:path>
            </a:pathLst>
          </a:custGeom>
          <a:ln w="603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5531666" y="975284"/>
            <a:ext cx="2096477" cy="2971800"/>
          </a:xfrm>
          <a:custGeom>
            <a:avLst/>
            <a:gdLst>
              <a:gd name="connsiteX0" fmla="*/ 2096477 w 2096477"/>
              <a:gd name="connsiteY0" fmla="*/ 1500553 h 2971800"/>
              <a:gd name="connsiteX1" fmla="*/ 279400 w 2096477"/>
              <a:gd name="connsiteY1" fmla="*/ 2907323 h 2971800"/>
              <a:gd name="connsiteX2" fmla="*/ 420077 w 2096477"/>
              <a:gd name="connsiteY2" fmla="*/ 1887415 h 2971800"/>
              <a:gd name="connsiteX3" fmla="*/ 619369 w 2096477"/>
              <a:gd name="connsiteY3" fmla="*/ 703384 h 2971800"/>
              <a:gd name="connsiteX4" fmla="*/ 1803400 w 2096477"/>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a:cubicBezTo>
                  <a:pt x="0" y="2971800"/>
                  <a:pt x="363416" y="2254738"/>
                  <a:pt x="420077" y="1887415"/>
                </a:cubicBezTo>
                <a:cubicBezTo>
                  <a:pt x="476738" y="1520092"/>
                  <a:pt x="388815" y="1017953"/>
                  <a:pt x="619369" y="703384"/>
                </a:cubicBezTo>
                <a:cubicBezTo>
                  <a:pt x="849923" y="388815"/>
                  <a:pt x="1326661" y="194407"/>
                  <a:pt x="1803400" y="0"/>
                </a:cubicBezTo>
              </a:path>
            </a:pathLst>
          </a:custGeom>
          <a:ln w="603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任意多边形 45"/>
          <p:cNvSpPr/>
          <p:nvPr/>
        </p:nvSpPr>
        <p:spPr>
          <a:xfrm>
            <a:off x="5856004" y="548680"/>
            <a:ext cx="881185" cy="597877"/>
          </a:xfrm>
          <a:custGeom>
            <a:avLst/>
            <a:gdLst>
              <a:gd name="connsiteX0" fmla="*/ 881185 w 881185"/>
              <a:gd name="connsiteY0" fmla="*/ 70338 h 597877"/>
              <a:gd name="connsiteX1" fmla="*/ 142631 w 881185"/>
              <a:gd name="connsiteY1" fmla="*/ 586154 h 597877"/>
              <a:gd name="connsiteX2" fmla="*/ 25401 w 881185"/>
              <a:gd name="connsiteY2" fmla="*/ 0 h 597877"/>
            </a:gdLst>
            <a:ahLst/>
            <a:cxnLst>
              <a:cxn ang="0">
                <a:pos x="connsiteX0" y="connsiteY0"/>
              </a:cxn>
              <a:cxn ang="0">
                <a:pos x="connsiteX1" y="connsiteY1"/>
              </a:cxn>
              <a:cxn ang="0">
                <a:pos x="connsiteX2" y="connsiteY2"/>
              </a:cxn>
            </a:cxnLst>
            <a:rect l="l" t="t" r="r" b="b"/>
            <a:pathLst>
              <a:path w="881185" h="597877">
                <a:moveTo>
                  <a:pt x="881185" y="70338"/>
                </a:moveTo>
                <a:cubicBezTo>
                  <a:pt x="583223" y="334107"/>
                  <a:pt x="285262" y="597877"/>
                  <a:pt x="142631" y="586154"/>
                </a:cubicBezTo>
                <a:cubicBezTo>
                  <a:pt x="0" y="574431"/>
                  <a:pt x="12700" y="287215"/>
                  <a:pt x="25401" y="0"/>
                </a:cubicBezTo>
              </a:path>
            </a:pathLst>
          </a:custGeom>
          <a:ln w="603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任意多边形 46"/>
          <p:cNvSpPr/>
          <p:nvPr/>
        </p:nvSpPr>
        <p:spPr>
          <a:xfrm>
            <a:off x="3396112" y="515779"/>
            <a:ext cx="1178170" cy="2100385"/>
          </a:xfrm>
          <a:custGeom>
            <a:avLst/>
            <a:gdLst>
              <a:gd name="connsiteX0" fmla="*/ 0 w 1178170"/>
              <a:gd name="connsiteY0" fmla="*/ 773723 h 2100385"/>
              <a:gd name="connsiteX1" fmla="*/ 902677 w 1178170"/>
              <a:gd name="connsiteY1" fmla="*/ 2098431 h 2100385"/>
              <a:gd name="connsiteX2" fmla="*/ 1137139 w 1178170"/>
              <a:gd name="connsiteY2" fmla="*/ 762000 h 2100385"/>
              <a:gd name="connsiteX3" fmla="*/ 1148862 w 1178170"/>
              <a:gd name="connsiteY3" fmla="*/ 0 h 2100385"/>
            </a:gdLst>
            <a:ahLst/>
            <a:cxnLst>
              <a:cxn ang="0">
                <a:pos x="connsiteX0" y="connsiteY0"/>
              </a:cxn>
              <a:cxn ang="0">
                <a:pos x="connsiteX1" y="connsiteY1"/>
              </a:cxn>
              <a:cxn ang="0">
                <a:pos x="connsiteX2" y="connsiteY2"/>
              </a:cxn>
              <a:cxn ang="0">
                <a:pos x="connsiteX3" y="connsiteY3"/>
              </a:cxn>
            </a:cxnLst>
            <a:rect l="l" t="t" r="r" b="b"/>
            <a:pathLst>
              <a:path w="1178170" h="2100385">
                <a:moveTo>
                  <a:pt x="0" y="773723"/>
                </a:moveTo>
                <a:cubicBezTo>
                  <a:pt x="356577" y="1437054"/>
                  <a:pt x="713154" y="2100385"/>
                  <a:pt x="902677" y="2098431"/>
                </a:cubicBezTo>
                <a:cubicBezTo>
                  <a:pt x="1092200" y="2096477"/>
                  <a:pt x="1096108" y="1111739"/>
                  <a:pt x="1137139" y="762000"/>
                </a:cubicBezTo>
                <a:cubicBezTo>
                  <a:pt x="1178170" y="412262"/>
                  <a:pt x="1148862" y="0"/>
                  <a:pt x="1148862" y="0"/>
                </a:cubicBezTo>
              </a:path>
            </a:pathLst>
          </a:custGeom>
          <a:ln w="603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TextBox 47"/>
          <p:cNvSpPr txBox="1"/>
          <p:nvPr/>
        </p:nvSpPr>
        <p:spPr>
          <a:xfrm>
            <a:off x="3995936" y="6011996"/>
            <a:ext cx="1661032" cy="369332"/>
          </a:xfrm>
          <a:prstGeom prst="rect">
            <a:avLst/>
          </a:prstGeom>
          <a:noFill/>
        </p:spPr>
        <p:txBody>
          <a:bodyPr wrap="none" rtlCol="0">
            <a:spAutoFit/>
          </a:bodyPr>
          <a:lstStyle/>
          <a:p>
            <a:r>
              <a:rPr lang="en-US" altLang="zh-CN" b="1" dirty="0" smtClean="0">
                <a:solidFill>
                  <a:schemeClr val="accent6">
                    <a:lumMod val="75000"/>
                  </a:schemeClr>
                </a:solidFill>
              </a:rPr>
              <a:t>(1) </a:t>
            </a:r>
            <a:r>
              <a:rPr lang="zh-CN" altLang="en-US" b="1" dirty="0" smtClean="0">
                <a:solidFill>
                  <a:schemeClr val="accent6">
                    <a:lumMod val="75000"/>
                  </a:schemeClr>
                </a:solidFill>
              </a:rPr>
              <a:t>电阻、电源</a:t>
            </a:r>
            <a:endParaRPr lang="zh-CN" altLang="en-US" b="1" dirty="0">
              <a:solidFill>
                <a:schemeClr val="accent6">
                  <a:lumMod val="75000"/>
                </a:schemeClr>
              </a:solidFill>
            </a:endParaRPr>
          </a:p>
        </p:txBody>
      </p:sp>
      <p:sp>
        <p:nvSpPr>
          <p:cNvPr id="49" name="TextBox 48"/>
          <p:cNvSpPr txBox="1"/>
          <p:nvPr/>
        </p:nvSpPr>
        <p:spPr>
          <a:xfrm>
            <a:off x="3955568" y="4797152"/>
            <a:ext cx="1840568" cy="1200329"/>
          </a:xfrm>
          <a:prstGeom prst="rect">
            <a:avLst/>
          </a:prstGeom>
          <a:noFill/>
        </p:spPr>
        <p:txBody>
          <a:bodyPr wrap="none" rtlCol="0">
            <a:spAutoFit/>
          </a:bodyPr>
          <a:lstStyle/>
          <a:p>
            <a:r>
              <a:rPr lang="en-US" altLang="zh-CN" b="1" dirty="0" smtClean="0">
                <a:solidFill>
                  <a:srgbClr val="0070C0"/>
                </a:solidFill>
              </a:rPr>
              <a:t>(2)</a:t>
            </a:r>
            <a:r>
              <a:rPr lang="zh-CN" altLang="en-US" b="1" dirty="0" smtClean="0">
                <a:solidFill>
                  <a:srgbClr val="0070C0"/>
                </a:solidFill>
              </a:rPr>
              <a:t>基本电路定律</a:t>
            </a:r>
            <a:endParaRPr lang="en-US" altLang="zh-CN" b="1" dirty="0" smtClean="0">
              <a:solidFill>
                <a:srgbClr val="0070C0"/>
              </a:solidFill>
            </a:endParaRPr>
          </a:p>
          <a:p>
            <a:r>
              <a:rPr lang="zh-CN" altLang="en-US" b="1" dirty="0" smtClean="0">
                <a:solidFill>
                  <a:srgbClr val="0070C0"/>
                </a:solidFill>
              </a:rPr>
              <a:t>基本电路定理</a:t>
            </a:r>
            <a:endParaRPr lang="en-US" altLang="zh-CN" b="1" dirty="0" smtClean="0">
              <a:solidFill>
                <a:srgbClr val="0070C0"/>
              </a:solidFill>
            </a:endParaRPr>
          </a:p>
          <a:p>
            <a:r>
              <a:rPr lang="zh-CN" altLang="en-US" b="1" dirty="0" smtClean="0">
                <a:solidFill>
                  <a:srgbClr val="0070C0"/>
                </a:solidFill>
              </a:rPr>
              <a:t>基本概念</a:t>
            </a:r>
          </a:p>
          <a:p>
            <a:r>
              <a:rPr lang="zh-CN" altLang="en-US" b="1" dirty="0" smtClean="0">
                <a:solidFill>
                  <a:srgbClr val="FF0000"/>
                </a:solidFill>
              </a:rPr>
              <a:t>基本分析方法</a:t>
            </a:r>
            <a:endParaRPr lang="en-US" altLang="zh-CN" b="1" dirty="0" smtClean="0">
              <a:solidFill>
                <a:srgbClr val="FF0000"/>
              </a:solidFill>
            </a:endParaRPr>
          </a:p>
        </p:txBody>
      </p:sp>
      <p:sp>
        <p:nvSpPr>
          <p:cNvPr id="50" name="TextBox 49"/>
          <p:cNvSpPr txBox="1"/>
          <p:nvPr/>
        </p:nvSpPr>
        <p:spPr>
          <a:xfrm rot="2850859">
            <a:off x="2174174" y="4239407"/>
            <a:ext cx="1840568" cy="369332"/>
          </a:xfrm>
          <a:prstGeom prst="rect">
            <a:avLst/>
          </a:prstGeom>
          <a:noFill/>
        </p:spPr>
        <p:txBody>
          <a:bodyPr wrap="none" rtlCol="0">
            <a:spAutoFit/>
          </a:bodyPr>
          <a:lstStyle/>
          <a:p>
            <a:r>
              <a:rPr lang="en-US" altLang="zh-CN" b="1" dirty="0" smtClean="0"/>
              <a:t>(3)</a:t>
            </a:r>
            <a:r>
              <a:rPr lang="zh-CN" altLang="en-US" b="1" dirty="0" smtClean="0"/>
              <a:t>线性电阻电路</a:t>
            </a:r>
            <a:endParaRPr lang="zh-CN" altLang="en-US" b="1" dirty="0"/>
          </a:p>
        </p:txBody>
      </p:sp>
      <p:sp>
        <p:nvSpPr>
          <p:cNvPr id="51" name="TextBox 50"/>
          <p:cNvSpPr txBox="1"/>
          <p:nvPr/>
        </p:nvSpPr>
        <p:spPr>
          <a:xfrm rot="19324651">
            <a:off x="5762775" y="3397737"/>
            <a:ext cx="2073003" cy="369332"/>
          </a:xfrm>
          <a:prstGeom prst="rect">
            <a:avLst/>
          </a:prstGeom>
          <a:noFill/>
        </p:spPr>
        <p:txBody>
          <a:bodyPr wrap="none" rtlCol="0">
            <a:spAutoFit/>
          </a:bodyPr>
          <a:lstStyle/>
          <a:p>
            <a:r>
              <a:rPr lang="en-US" altLang="zh-CN" b="1" dirty="0" smtClean="0"/>
              <a:t>(4)</a:t>
            </a:r>
            <a:r>
              <a:rPr lang="zh-CN" altLang="en-US" b="1" dirty="0" smtClean="0"/>
              <a:t>非线性电阻电路</a:t>
            </a:r>
            <a:endParaRPr lang="zh-CN" altLang="en-US" b="1" dirty="0"/>
          </a:p>
        </p:txBody>
      </p:sp>
      <p:sp>
        <p:nvSpPr>
          <p:cNvPr id="52" name="TextBox 51"/>
          <p:cNvSpPr txBox="1"/>
          <p:nvPr/>
        </p:nvSpPr>
        <p:spPr>
          <a:xfrm rot="3525898">
            <a:off x="2606222" y="1927040"/>
            <a:ext cx="1840568" cy="369332"/>
          </a:xfrm>
          <a:prstGeom prst="rect">
            <a:avLst/>
          </a:prstGeom>
          <a:noFill/>
        </p:spPr>
        <p:txBody>
          <a:bodyPr wrap="none" rtlCol="0">
            <a:spAutoFit/>
          </a:bodyPr>
          <a:lstStyle/>
          <a:p>
            <a:r>
              <a:rPr lang="en-US" altLang="zh-CN" b="1" dirty="0" smtClean="0"/>
              <a:t>(7)</a:t>
            </a:r>
            <a:r>
              <a:rPr lang="zh-CN" altLang="en-US" b="1" dirty="0" smtClean="0"/>
              <a:t>一阶动态电路</a:t>
            </a:r>
            <a:endParaRPr lang="zh-CN" altLang="en-US" b="1" dirty="0"/>
          </a:p>
        </p:txBody>
      </p:sp>
      <p:sp>
        <p:nvSpPr>
          <p:cNvPr id="53" name="TextBox 52"/>
          <p:cNvSpPr txBox="1"/>
          <p:nvPr/>
        </p:nvSpPr>
        <p:spPr>
          <a:xfrm rot="19446370">
            <a:off x="5886547" y="617243"/>
            <a:ext cx="2073003" cy="369332"/>
          </a:xfrm>
          <a:prstGeom prst="rect">
            <a:avLst/>
          </a:prstGeom>
          <a:noFill/>
        </p:spPr>
        <p:txBody>
          <a:bodyPr wrap="none" rtlCol="0">
            <a:spAutoFit/>
          </a:bodyPr>
          <a:lstStyle/>
          <a:p>
            <a:r>
              <a:rPr lang="en-US" altLang="zh-CN" b="1" dirty="0" smtClean="0"/>
              <a:t>(8)</a:t>
            </a:r>
            <a:r>
              <a:rPr lang="zh-CN" altLang="en-US" b="1" dirty="0" smtClean="0"/>
              <a:t>二阶非线性电路</a:t>
            </a:r>
            <a:endParaRPr lang="zh-CN" altLang="en-US" b="1" dirty="0"/>
          </a:p>
        </p:txBody>
      </p:sp>
      <p:sp>
        <p:nvSpPr>
          <p:cNvPr id="54" name="TextBox 53"/>
          <p:cNvSpPr txBox="1"/>
          <p:nvPr/>
        </p:nvSpPr>
        <p:spPr>
          <a:xfrm>
            <a:off x="4115995" y="2638653"/>
            <a:ext cx="1608133" cy="646331"/>
          </a:xfrm>
          <a:prstGeom prst="rect">
            <a:avLst/>
          </a:prstGeom>
          <a:noFill/>
        </p:spPr>
        <p:txBody>
          <a:bodyPr wrap="none" rtlCol="0">
            <a:spAutoFit/>
          </a:bodyPr>
          <a:lstStyle/>
          <a:p>
            <a:r>
              <a:rPr lang="en-US" altLang="zh-CN" b="1" dirty="0" smtClean="0">
                <a:solidFill>
                  <a:schemeClr val="accent6">
                    <a:lumMod val="75000"/>
                  </a:schemeClr>
                </a:solidFill>
              </a:rPr>
              <a:t>(6)</a:t>
            </a:r>
            <a:r>
              <a:rPr lang="zh-CN" altLang="en-US" b="1" dirty="0" smtClean="0">
                <a:solidFill>
                  <a:schemeClr val="accent6">
                    <a:lumMod val="75000"/>
                  </a:schemeClr>
                </a:solidFill>
              </a:rPr>
              <a:t>电容、电感</a:t>
            </a:r>
            <a:endParaRPr lang="en-US" altLang="zh-CN" b="1" dirty="0" smtClean="0">
              <a:solidFill>
                <a:schemeClr val="accent6">
                  <a:lumMod val="75000"/>
                </a:schemeClr>
              </a:solidFill>
            </a:endParaRPr>
          </a:p>
          <a:p>
            <a:r>
              <a:rPr lang="zh-CN" altLang="en-US" b="1" dirty="0" smtClean="0">
                <a:solidFill>
                  <a:schemeClr val="accent6">
                    <a:lumMod val="75000"/>
                  </a:schemeClr>
                </a:solidFill>
              </a:rPr>
              <a:t>基本分析方法</a:t>
            </a:r>
            <a:endParaRPr lang="zh-CN" altLang="en-US" b="1" dirty="0">
              <a:solidFill>
                <a:schemeClr val="accent6">
                  <a:lumMod val="75000"/>
                </a:schemeClr>
              </a:solidFill>
            </a:endParaRPr>
          </a:p>
        </p:txBody>
      </p:sp>
      <p:sp>
        <p:nvSpPr>
          <p:cNvPr id="55" name="TextBox 54"/>
          <p:cNvSpPr txBox="1"/>
          <p:nvPr/>
        </p:nvSpPr>
        <p:spPr>
          <a:xfrm>
            <a:off x="2699792" y="5229200"/>
            <a:ext cx="1114472" cy="646331"/>
          </a:xfrm>
          <a:prstGeom prst="rect">
            <a:avLst/>
          </a:prstGeom>
          <a:noFill/>
        </p:spPr>
        <p:txBody>
          <a:bodyPr wrap="none" rtlCol="0">
            <a:spAutoFit/>
          </a:bodyPr>
          <a:lstStyle/>
          <a:p>
            <a:pPr algn="r"/>
            <a:r>
              <a:rPr lang="zh-CN" altLang="en-US" b="1" dirty="0" smtClean="0">
                <a:solidFill>
                  <a:srgbClr val="FF0000"/>
                </a:solidFill>
              </a:rPr>
              <a:t>第一学期</a:t>
            </a:r>
            <a:endParaRPr lang="en-US" altLang="zh-CN" b="1" dirty="0" smtClean="0">
              <a:solidFill>
                <a:srgbClr val="FF0000"/>
              </a:solidFill>
            </a:endParaRPr>
          </a:p>
          <a:p>
            <a:pPr algn="r"/>
            <a:r>
              <a:rPr lang="zh-CN" altLang="en-US" b="1" dirty="0" smtClean="0">
                <a:solidFill>
                  <a:srgbClr val="FF0000"/>
                </a:solidFill>
              </a:rPr>
              <a:t>上半学期</a:t>
            </a:r>
            <a:endParaRPr lang="zh-CN" altLang="en-US" b="1" dirty="0">
              <a:solidFill>
                <a:srgbClr val="FF0000"/>
              </a:solidFill>
            </a:endParaRPr>
          </a:p>
        </p:txBody>
      </p:sp>
      <p:sp>
        <p:nvSpPr>
          <p:cNvPr id="56" name="TextBox 55"/>
          <p:cNvSpPr txBox="1"/>
          <p:nvPr/>
        </p:nvSpPr>
        <p:spPr>
          <a:xfrm>
            <a:off x="1691680" y="2852936"/>
            <a:ext cx="1620957" cy="1169551"/>
          </a:xfrm>
          <a:prstGeom prst="rect">
            <a:avLst/>
          </a:prstGeom>
          <a:noFill/>
        </p:spPr>
        <p:txBody>
          <a:bodyPr wrap="none" rtlCol="0">
            <a:spAutoFit/>
          </a:bodyPr>
          <a:lstStyle/>
          <a:p>
            <a:r>
              <a:rPr lang="zh-CN" altLang="en-US" sz="1400" b="1" dirty="0" smtClean="0">
                <a:solidFill>
                  <a:schemeClr val="bg1"/>
                </a:solidFill>
              </a:rPr>
              <a:t>分压器、分流器、</a:t>
            </a:r>
            <a:endParaRPr lang="en-US" altLang="zh-CN" sz="1400" b="1" dirty="0" smtClean="0">
              <a:solidFill>
                <a:schemeClr val="bg1"/>
              </a:solidFill>
            </a:endParaRPr>
          </a:p>
          <a:p>
            <a:r>
              <a:rPr lang="zh-CN" altLang="en-US" sz="1400" b="1" dirty="0" smtClean="0">
                <a:solidFill>
                  <a:schemeClr val="bg1"/>
                </a:solidFill>
              </a:rPr>
              <a:t>衰减器、电桥、</a:t>
            </a:r>
            <a:endParaRPr lang="en-US" altLang="zh-CN" sz="1400" b="1" dirty="0" smtClean="0">
              <a:solidFill>
                <a:schemeClr val="bg1"/>
              </a:solidFill>
            </a:endParaRPr>
          </a:p>
          <a:p>
            <a:r>
              <a:rPr lang="zh-CN" altLang="en-US" sz="1400" b="1" dirty="0" smtClean="0">
                <a:solidFill>
                  <a:schemeClr val="bg1"/>
                </a:solidFill>
              </a:rPr>
              <a:t>理想放大器、</a:t>
            </a:r>
            <a:endParaRPr lang="en-US" altLang="zh-CN" sz="1400" b="1" dirty="0" smtClean="0">
              <a:solidFill>
                <a:schemeClr val="bg1"/>
              </a:solidFill>
            </a:endParaRPr>
          </a:p>
          <a:p>
            <a:r>
              <a:rPr lang="zh-CN" altLang="en-US" sz="1400" b="1" dirty="0" smtClean="0">
                <a:solidFill>
                  <a:schemeClr val="bg1"/>
                </a:solidFill>
              </a:rPr>
              <a:t>理想变压器、</a:t>
            </a:r>
            <a:endParaRPr lang="en-US" altLang="zh-CN" sz="1400" b="1" dirty="0" smtClean="0">
              <a:solidFill>
                <a:schemeClr val="bg1"/>
              </a:solidFill>
            </a:endParaRPr>
          </a:p>
          <a:p>
            <a:r>
              <a:rPr lang="zh-CN" altLang="en-US" sz="1400" b="1" dirty="0" smtClean="0">
                <a:solidFill>
                  <a:schemeClr val="bg1"/>
                </a:solidFill>
              </a:rPr>
              <a:t>理想回旋器、</a:t>
            </a:r>
            <a:r>
              <a:rPr lang="en-US" altLang="zh-CN" sz="1400" b="1" dirty="0" smtClean="0">
                <a:solidFill>
                  <a:schemeClr val="bg1"/>
                </a:solidFill>
              </a:rPr>
              <a:t>…</a:t>
            </a:r>
            <a:endParaRPr lang="zh-CN" altLang="en-US" sz="1400" b="1" dirty="0">
              <a:solidFill>
                <a:schemeClr val="bg1"/>
              </a:solidFill>
            </a:endParaRPr>
          </a:p>
        </p:txBody>
      </p:sp>
      <p:sp>
        <p:nvSpPr>
          <p:cNvPr id="57" name="TextBox 56"/>
          <p:cNvSpPr txBox="1"/>
          <p:nvPr/>
        </p:nvSpPr>
        <p:spPr>
          <a:xfrm>
            <a:off x="6732240" y="1916832"/>
            <a:ext cx="1915974" cy="1169551"/>
          </a:xfrm>
          <a:prstGeom prst="rect">
            <a:avLst/>
          </a:prstGeom>
          <a:noFill/>
        </p:spPr>
        <p:txBody>
          <a:bodyPr wrap="none" rtlCol="0">
            <a:spAutoFit/>
          </a:bodyPr>
          <a:lstStyle/>
          <a:p>
            <a:r>
              <a:rPr lang="zh-CN" altLang="en-US" sz="1400" b="1" dirty="0" smtClean="0">
                <a:solidFill>
                  <a:schemeClr val="bg1"/>
                </a:solidFill>
              </a:rPr>
              <a:t>二极管、晶体管；</a:t>
            </a:r>
            <a:endParaRPr lang="en-US" altLang="zh-CN" sz="1400" b="1" dirty="0" smtClean="0">
              <a:solidFill>
                <a:schemeClr val="bg1"/>
              </a:solidFill>
            </a:endParaRPr>
          </a:p>
          <a:p>
            <a:r>
              <a:rPr lang="zh-CN" altLang="en-US" sz="1400" b="1" dirty="0" smtClean="0">
                <a:solidFill>
                  <a:schemeClr val="bg1"/>
                </a:solidFill>
              </a:rPr>
              <a:t>放大器、比较器、</a:t>
            </a:r>
            <a:endParaRPr lang="en-US" altLang="zh-CN" sz="1400" b="1" dirty="0" smtClean="0">
              <a:solidFill>
                <a:schemeClr val="bg1"/>
              </a:solidFill>
            </a:endParaRPr>
          </a:p>
          <a:p>
            <a:r>
              <a:rPr lang="zh-CN" altLang="en-US" sz="1400" b="1" dirty="0" smtClean="0">
                <a:solidFill>
                  <a:schemeClr val="bg1"/>
                </a:solidFill>
              </a:rPr>
              <a:t>电流镜</a:t>
            </a:r>
            <a:r>
              <a:rPr lang="zh-CN" altLang="en-US" sz="1400" b="1" dirty="0" smtClean="0">
                <a:solidFill>
                  <a:schemeClr val="bg1"/>
                </a:solidFill>
              </a:rPr>
              <a:t>、运放</a:t>
            </a:r>
            <a:r>
              <a:rPr lang="zh-CN" altLang="en-US" sz="1400" b="1" dirty="0" smtClean="0">
                <a:solidFill>
                  <a:schemeClr val="bg1"/>
                </a:solidFill>
              </a:rPr>
              <a:t>电路、</a:t>
            </a:r>
            <a:endParaRPr lang="en-US" altLang="zh-CN" sz="1400" b="1" dirty="0" smtClean="0">
              <a:solidFill>
                <a:schemeClr val="bg1"/>
              </a:solidFill>
            </a:endParaRPr>
          </a:p>
          <a:p>
            <a:r>
              <a:rPr lang="zh-CN" altLang="en-US" sz="1400" b="1" dirty="0" smtClean="0">
                <a:solidFill>
                  <a:schemeClr val="bg1"/>
                </a:solidFill>
              </a:rPr>
              <a:t>整流器、稳压器、</a:t>
            </a:r>
            <a:endParaRPr lang="en-US" altLang="zh-CN" sz="1400" b="1" dirty="0" smtClean="0">
              <a:solidFill>
                <a:schemeClr val="bg1"/>
              </a:solidFill>
            </a:endParaRPr>
          </a:p>
          <a:p>
            <a:r>
              <a:rPr lang="zh-CN" altLang="en-US" sz="1400" b="1" dirty="0" smtClean="0">
                <a:solidFill>
                  <a:schemeClr val="bg1"/>
                </a:solidFill>
              </a:rPr>
              <a:t>逆变器</a:t>
            </a:r>
            <a:r>
              <a:rPr lang="zh-CN" altLang="en-US" sz="1400" b="1" dirty="0" smtClean="0">
                <a:solidFill>
                  <a:schemeClr val="bg1"/>
                </a:solidFill>
              </a:rPr>
              <a:t>、</a:t>
            </a:r>
            <a:r>
              <a:rPr lang="en-US" altLang="zh-CN" sz="1400" b="1" dirty="0" smtClean="0">
                <a:solidFill>
                  <a:schemeClr val="bg1"/>
                </a:solidFill>
              </a:rPr>
              <a:t>ADC/DAC</a:t>
            </a:r>
            <a:r>
              <a:rPr lang="zh-CN" altLang="en-US" sz="1400" b="1" dirty="0" smtClean="0">
                <a:solidFill>
                  <a:schemeClr val="bg1"/>
                </a:solidFill>
              </a:rPr>
              <a:t>、</a:t>
            </a:r>
            <a:r>
              <a:rPr lang="en-US" altLang="zh-CN" sz="1400" b="1" dirty="0" smtClean="0">
                <a:solidFill>
                  <a:schemeClr val="bg1"/>
                </a:solidFill>
              </a:rPr>
              <a:t>…</a:t>
            </a:r>
            <a:endParaRPr lang="zh-CN" altLang="en-US" sz="1400" b="1" dirty="0">
              <a:solidFill>
                <a:schemeClr val="bg1"/>
              </a:solidFill>
            </a:endParaRPr>
          </a:p>
        </p:txBody>
      </p:sp>
      <p:sp>
        <p:nvSpPr>
          <p:cNvPr id="58" name="TextBox 57"/>
          <p:cNvSpPr txBox="1"/>
          <p:nvPr/>
        </p:nvSpPr>
        <p:spPr>
          <a:xfrm>
            <a:off x="1979419" y="692696"/>
            <a:ext cx="1800493" cy="954107"/>
          </a:xfrm>
          <a:prstGeom prst="rect">
            <a:avLst/>
          </a:prstGeom>
          <a:noFill/>
        </p:spPr>
        <p:txBody>
          <a:bodyPr wrap="none" rtlCol="0">
            <a:spAutoFit/>
          </a:bodyPr>
          <a:lstStyle/>
          <a:p>
            <a:r>
              <a:rPr lang="zh-CN" altLang="en-US" sz="1400" b="1" dirty="0" smtClean="0">
                <a:solidFill>
                  <a:schemeClr val="bg1"/>
                </a:solidFill>
              </a:rPr>
              <a:t>一阶</a:t>
            </a:r>
            <a:r>
              <a:rPr lang="en-US" altLang="zh-CN" sz="1400" b="1" dirty="0" smtClean="0">
                <a:solidFill>
                  <a:schemeClr val="bg1"/>
                </a:solidFill>
              </a:rPr>
              <a:t>RC</a:t>
            </a:r>
            <a:r>
              <a:rPr lang="zh-CN" altLang="en-US" sz="1400" b="1" dirty="0" smtClean="0">
                <a:solidFill>
                  <a:schemeClr val="bg1"/>
                </a:solidFill>
              </a:rPr>
              <a:t>、</a:t>
            </a:r>
            <a:r>
              <a:rPr lang="en-US" altLang="zh-CN" sz="1400" b="1" dirty="0" smtClean="0">
                <a:solidFill>
                  <a:schemeClr val="bg1"/>
                </a:solidFill>
              </a:rPr>
              <a:t>RL</a:t>
            </a:r>
            <a:r>
              <a:rPr lang="zh-CN" altLang="en-US" sz="1400" b="1" dirty="0" smtClean="0">
                <a:solidFill>
                  <a:schemeClr val="bg1"/>
                </a:solidFill>
              </a:rPr>
              <a:t>电路；</a:t>
            </a:r>
            <a:endParaRPr lang="en-US" altLang="zh-CN" sz="1400" b="1" dirty="0" smtClean="0">
              <a:solidFill>
                <a:schemeClr val="bg1"/>
              </a:solidFill>
            </a:endParaRPr>
          </a:p>
          <a:p>
            <a:r>
              <a:rPr lang="zh-CN" altLang="en-US" sz="1400" b="1" dirty="0" smtClean="0">
                <a:solidFill>
                  <a:schemeClr val="bg1"/>
                </a:solidFill>
              </a:rPr>
              <a:t>滤波、延时、移相、</a:t>
            </a:r>
            <a:endParaRPr lang="en-US" altLang="zh-CN" sz="1400" b="1" dirty="0" smtClean="0">
              <a:solidFill>
                <a:schemeClr val="bg1"/>
              </a:solidFill>
            </a:endParaRPr>
          </a:p>
          <a:p>
            <a:r>
              <a:rPr lang="zh-CN" altLang="en-US" sz="1400" b="1" dirty="0" smtClean="0">
                <a:solidFill>
                  <a:schemeClr val="bg1"/>
                </a:solidFill>
              </a:rPr>
              <a:t>积分、微分电路、</a:t>
            </a:r>
            <a:endParaRPr lang="en-US" altLang="zh-CN" sz="1400" b="1" dirty="0" smtClean="0">
              <a:solidFill>
                <a:schemeClr val="bg1"/>
              </a:solidFill>
            </a:endParaRPr>
          </a:p>
          <a:p>
            <a:r>
              <a:rPr lang="zh-CN" altLang="en-US" sz="1400" b="1" dirty="0" smtClean="0">
                <a:solidFill>
                  <a:schemeClr val="bg1"/>
                </a:solidFill>
              </a:rPr>
              <a:t>张弛振荡、</a:t>
            </a:r>
            <a:r>
              <a:rPr lang="en-US" altLang="zh-CN" sz="1400" b="1" dirty="0" smtClean="0">
                <a:solidFill>
                  <a:schemeClr val="bg1"/>
                </a:solidFill>
              </a:rPr>
              <a:t>…</a:t>
            </a:r>
            <a:endParaRPr lang="zh-CN" altLang="en-US" sz="1400" b="1" dirty="0">
              <a:solidFill>
                <a:schemeClr val="bg1"/>
              </a:solidFill>
            </a:endParaRPr>
          </a:p>
        </p:txBody>
      </p:sp>
      <p:sp>
        <p:nvSpPr>
          <p:cNvPr id="59" name="TextBox 58"/>
          <p:cNvSpPr txBox="1"/>
          <p:nvPr/>
        </p:nvSpPr>
        <p:spPr>
          <a:xfrm>
            <a:off x="6588224" y="44624"/>
            <a:ext cx="1656184" cy="1169551"/>
          </a:xfrm>
          <a:prstGeom prst="rect">
            <a:avLst/>
          </a:prstGeom>
          <a:noFill/>
        </p:spPr>
        <p:txBody>
          <a:bodyPr wrap="square" rtlCol="0">
            <a:spAutoFit/>
          </a:bodyPr>
          <a:lstStyle/>
          <a:p>
            <a:r>
              <a:rPr lang="zh-CN" altLang="en-US" sz="1400" b="1" dirty="0" smtClean="0">
                <a:solidFill>
                  <a:schemeClr val="bg1"/>
                </a:solidFill>
              </a:rPr>
              <a:t>二阶</a:t>
            </a:r>
            <a:r>
              <a:rPr lang="en-US" altLang="zh-CN" sz="1400" b="1" dirty="0" smtClean="0">
                <a:solidFill>
                  <a:schemeClr val="bg1"/>
                </a:solidFill>
              </a:rPr>
              <a:t>RLC</a:t>
            </a:r>
            <a:r>
              <a:rPr lang="zh-CN" altLang="en-US" sz="1400" b="1" dirty="0" smtClean="0">
                <a:solidFill>
                  <a:schemeClr val="bg1"/>
                </a:solidFill>
              </a:rPr>
              <a:t>谐振电路；二阶滤波、延时；匹配，阻抗变换；正弦波振荡器、</a:t>
            </a:r>
            <a:r>
              <a:rPr lang="en-US" altLang="zh-CN" sz="1400" b="1" dirty="0" smtClean="0">
                <a:solidFill>
                  <a:schemeClr val="bg1"/>
                </a:solidFill>
              </a:rPr>
              <a:t>…</a:t>
            </a:r>
          </a:p>
          <a:p>
            <a:endParaRPr lang="zh-CN" altLang="en-US" sz="1400" b="1" dirty="0">
              <a:solidFill>
                <a:schemeClr val="bg1"/>
              </a:solidFill>
            </a:endParaRPr>
          </a:p>
        </p:txBody>
      </p:sp>
      <p:sp>
        <p:nvSpPr>
          <p:cNvPr id="60" name="TextBox 59"/>
          <p:cNvSpPr txBox="1"/>
          <p:nvPr/>
        </p:nvSpPr>
        <p:spPr>
          <a:xfrm>
            <a:off x="4191035" y="3429000"/>
            <a:ext cx="1375698" cy="369332"/>
          </a:xfrm>
          <a:prstGeom prst="rect">
            <a:avLst/>
          </a:prstGeom>
          <a:noFill/>
        </p:spPr>
        <p:txBody>
          <a:bodyPr wrap="none" rtlCol="0">
            <a:spAutoFit/>
          </a:bodyPr>
          <a:lstStyle/>
          <a:p>
            <a:r>
              <a:rPr lang="en-US" altLang="zh-CN" b="1" dirty="0" smtClean="0">
                <a:solidFill>
                  <a:schemeClr val="accent6">
                    <a:lumMod val="75000"/>
                  </a:schemeClr>
                </a:solidFill>
              </a:rPr>
              <a:t>(5)</a:t>
            </a:r>
            <a:r>
              <a:rPr lang="zh-CN" altLang="en-US" b="1" dirty="0" smtClean="0">
                <a:solidFill>
                  <a:schemeClr val="accent6">
                    <a:lumMod val="75000"/>
                  </a:schemeClr>
                </a:solidFill>
              </a:rPr>
              <a:t>电路抽象</a:t>
            </a:r>
            <a:endParaRPr lang="zh-CN" altLang="en-US" b="1" dirty="0">
              <a:solidFill>
                <a:schemeClr val="accent6">
                  <a:lumMod val="75000"/>
                </a:schemeClr>
              </a:solidFill>
            </a:endParaRPr>
          </a:p>
        </p:txBody>
      </p:sp>
      <p:sp>
        <p:nvSpPr>
          <p:cNvPr id="61" name="TextBox 60"/>
          <p:cNvSpPr txBox="1"/>
          <p:nvPr/>
        </p:nvSpPr>
        <p:spPr>
          <a:xfrm>
            <a:off x="6300192" y="4221088"/>
            <a:ext cx="1114472" cy="646331"/>
          </a:xfrm>
          <a:prstGeom prst="rect">
            <a:avLst/>
          </a:prstGeom>
          <a:noFill/>
        </p:spPr>
        <p:txBody>
          <a:bodyPr wrap="none" rtlCol="0">
            <a:spAutoFit/>
          </a:bodyPr>
          <a:lstStyle/>
          <a:p>
            <a:pPr algn="r"/>
            <a:r>
              <a:rPr lang="zh-CN" altLang="en-US" b="1" dirty="0" smtClean="0">
                <a:solidFill>
                  <a:srgbClr val="FF0000"/>
                </a:solidFill>
              </a:rPr>
              <a:t>第一学期</a:t>
            </a:r>
            <a:endParaRPr lang="en-US" altLang="zh-CN" b="1" dirty="0" smtClean="0">
              <a:solidFill>
                <a:srgbClr val="FF0000"/>
              </a:solidFill>
            </a:endParaRPr>
          </a:p>
          <a:p>
            <a:pPr algn="r"/>
            <a:r>
              <a:rPr lang="zh-CN" altLang="en-US" b="1" dirty="0" smtClean="0">
                <a:solidFill>
                  <a:srgbClr val="FF0000"/>
                </a:solidFill>
              </a:rPr>
              <a:t>下半学期</a:t>
            </a:r>
            <a:endParaRPr lang="zh-CN" altLang="en-US" b="1" dirty="0">
              <a:solidFill>
                <a:srgbClr val="FF0000"/>
              </a:solidFill>
            </a:endParaRPr>
          </a:p>
        </p:txBody>
      </p:sp>
      <p:sp>
        <p:nvSpPr>
          <p:cNvPr id="62" name="TextBox 61"/>
          <p:cNvSpPr txBox="1"/>
          <p:nvPr/>
        </p:nvSpPr>
        <p:spPr>
          <a:xfrm>
            <a:off x="2411760" y="2132856"/>
            <a:ext cx="1114408" cy="646331"/>
          </a:xfrm>
          <a:prstGeom prst="rect">
            <a:avLst/>
          </a:prstGeom>
          <a:noFill/>
        </p:spPr>
        <p:txBody>
          <a:bodyPr wrap="none" rtlCol="0">
            <a:spAutoFit/>
          </a:bodyPr>
          <a:lstStyle/>
          <a:p>
            <a:pPr algn="r"/>
            <a:r>
              <a:rPr lang="zh-CN" altLang="en-US" b="1" dirty="0" smtClean="0">
                <a:solidFill>
                  <a:srgbClr val="FF0000"/>
                </a:solidFill>
              </a:rPr>
              <a:t>第二学期</a:t>
            </a:r>
            <a:endParaRPr lang="en-US" altLang="zh-CN" b="1" dirty="0" smtClean="0">
              <a:solidFill>
                <a:srgbClr val="FF0000"/>
              </a:solidFill>
            </a:endParaRPr>
          </a:p>
          <a:p>
            <a:pPr algn="r"/>
            <a:r>
              <a:rPr lang="zh-CN" altLang="en-US" b="1" dirty="0" smtClean="0">
                <a:solidFill>
                  <a:srgbClr val="FF0000"/>
                </a:solidFill>
              </a:rPr>
              <a:t>上半学期</a:t>
            </a:r>
            <a:endParaRPr lang="en-US" altLang="zh-CN" b="1" dirty="0" smtClean="0">
              <a:solidFill>
                <a:srgbClr val="FF0000"/>
              </a:solidFill>
            </a:endParaRPr>
          </a:p>
        </p:txBody>
      </p:sp>
      <p:sp>
        <p:nvSpPr>
          <p:cNvPr id="63" name="TextBox 62"/>
          <p:cNvSpPr txBox="1"/>
          <p:nvPr/>
        </p:nvSpPr>
        <p:spPr>
          <a:xfrm>
            <a:off x="8029592" y="980728"/>
            <a:ext cx="1114408" cy="646331"/>
          </a:xfrm>
          <a:prstGeom prst="rect">
            <a:avLst/>
          </a:prstGeom>
          <a:noFill/>
        </p:spPr>
        <p:txBody>
          <a:bodyPr wrap="none" rtlCol="0">
            <a:spAutoFit/>
          </a:bodyPr>
          <a:lstStyle/>
          <a:p>
            <a:pPr algn="r"/>
            <a:r>
              <a:rPr lang="zh-CN" altLang="en-US" b="1" dirty="0" smtClean="0">
                <a:solidFill>
                  <a:srgbClr val="FF0000"/>
                </a:solidFill>
              </a:rPr>
              <a:t>第二学期</a:t>
            </a:r>
            <a:endParaRPr lang="en-US" altLang="zh-CN" b="1" dirty="0" smtClean="0">
              <a:solidFill>
                <a:srgbClr val="FF0000"/>
              </a:solidFill>
            </a:endParaRPr>
          </a:p>
          <a:p>
            <a:pPr algn="r"/>
            <a:r>
              <a:rPr lang="zh-CN" altLang="en-US" b="1" dirty="0" smtClean="0">
                <a:solidFill>
                  <a:srgbClr val="FF0000"/>
                </a:solidFill>
              </a:rPr>
              <a:t>下半学期</a:t>
            </a:r>
            <a:endParaRPr lang="en-US" altLang="zh-CN" b="1" dirty="0" smtClean="0">
              <a:solidFill>
                <a:srgbClr val="FF0000"/>
              </a:solidFill>
            </a:endParaRPr>
          </a:p>
        </p:txBody>
      </p:sp>
      <p:sp>
        <p:nvSpPr>
          <p:cNvPr id="64" name="TextBox 63"/>
          <p:cNvSpPr txBox="1"/>
          <p:nvPr/>
        </p:nvSpPr>
        <p:spPr>
          <a:xfrm>
            <a:off x="2555776" y="6444044"/>
            <a:ext cx="4862228" cy="369332"/>
          </a:xfrm>
          <a:prstGeom prst="rect">
            <a:avLst/>
          </a:prstGeom>
          <a:noFill/>
        </p:spPr>
        <p:txBody>
          <a:bodyPr wrap="none" rtlCol="0">
            <a:spAutoFit/>
          </a:bodyPr>
          <a:lstStyle/>
          <a:p>
            <a:r>
              <a:rPr lang="en-US" altLang="zh-CN" b="1" dirty="0" smtClean="0">
                <a:solidFill>
                  <a:schemeClr val="accent6">
                    <a:lumMod val="75000"/>
                  </a:schemeClr>
                </a:solidFill>
              </a:rPr>
              <a:t>(0)</a:t>
            </a:r>
            <a:r>
              <a:rPr lang="zh-CN" altLang="en-US" b="1" dirty="0" smtClean="0">
                <a:solidFill>
                  <a:schemeClr val="accent6">
                    <a:lumMod val="75000"/>
                  </a:schemeClr>
                </a:solidFill>
              </a:rPr>
              <a:t>绪论：电路功用，系统构成需要的功能电路</a:t>
            </a:r>
            <a:endParaRPr lang="zh-CN" altLang="en-US" b="1" dirty="0">
              <a:solidFill>
                <a:schemeClr val="accent6">
                  <a:lumMod val="75000"/>
                </a:schemeClr>
              </a:solidFill>
            </a:endParaRPr>
          </a:p>
        </p:txBody>
      </p:sp>
      <p:sp>
        <p:nvSpPr>
          <p:cNvPr id="65" name="灯片编号占位符 32"/>
          <p:cNvSpPr>
            <a:spLocks noGrp="1"/>
          </p:cNvSpPr>
          <p:nvPr>
            <p:ph type="sldNum" sz="quarter" idx="12"/>
          </p:nvPr>
        </p:nvSpPr>
        <p:spPr>
          <a:xfrm>
            <a:off x="6553200" y="6428358"/>
            <a:ext cx="2133600" cy="365125"/>
          </a:xfrm>
        </p:spPr>
        <p:txBody>
          <a:bodyPr/>
          <a:lstStyle/>
          <a:p>
            <a:fld id="{0C913308-F349-4B6D-A68A-DD1791B4A57B}" type="slidenum">
              <a:rPr lang="zh-CN" altLang="en-US" smtClean="0"/>
              <a:pPr/>
              <a:t>4</a:t>
            </a:fld>
            <a:endParaRPr lang="zh-CN" altLang="en-US"/>
          </a:p>
        </p:txBody>
      </p:sp>
      <p:sp>
        <p:nvSpPr>
          <p:cNvPr id="66" name="TextBox 65"/>
          <p:cNvSpPr txBox="1"/>
          <p:nvPr/>
        </p:nvSpPr>
        <p:spPr>
          <a:xfrm>
            <a:off x="7380312" y="3284984"/>
            <a:ext cx="1346844" cy="646331"/>
          </a:xfrm>
          <a:prstGeom prst="rect">
            <a:avLst/>
          </a:prstGeom>
          <a:noFill/>
        </p:spPr>
        <p:txBody>
          <a:bodyPr wrap="none" rtlCol="0">
            <a:spAutoFit/>
          </a:bodyPr>
          <a:lstStyle/>
          <a:p>
            <a:r>
              <a:rPr lang="zh-CN" altLang="en-US" b="1" dirty="0" smtClean="0">
                <a:solidFill>
                  <a:schemeClr val="accent1">
                    <a:lumMod val="20000"/>
                    <a:lumOff val="80000"/>
                  </a:schemeClr>
                </a:solidFill>
              </a:rPr>
              <a:t>非线性转换</a:t>
            </a:r>
            <a:endParaRPr lang="en-US" altLang="zh-CN" b="1" dirty="0" smtClean="0">
              <a:solidFill>
                <a:schemeClr val="accent1">
                  <a:lumMod val="20000"/>
                  <a:lumOff val="80000"/>
                </a:schemeClr>
              </a:solidFill>
            </a:endParaRPr>
          </a:p>
          <a:p>
            <a:r>
              <a:rPr lang="zh-CN" altLang="en-US" b="1" dirty="0" smtClean="0">
                <a:solidFill>
                  <a:schemeClr val="accent1">
                    <a:lumMod val="20000"/>
                    <a:lumOff val="80000"/>
                  </a:schemeClr>
                </a:solidFill>
              </a:rPr>
              <a:t>有源</a:t>
            </a:r>
            <a:endParaRPr lang="zh-CN" altLang="en-US" b="1" dirty="0">
              <a:solidFill>
                <a:schemeClr val="accent1">
                  <a:lumMod val="20000"/>
                  <a:lumOff val="80000"/>
                </a:schemeClr>
              </a:solidFill>
            </a:endParaRPr>
          </a:p>
        </p:txBody>
      </p:sp>
      <p:sp>
        <p:nvSpPr>
          <p:cNvPr id="67" name="TextBox 66"/>
          <p:cNvSpPr txBox="1"/>
          <p:nvPr/>
        </p:nvSpPr>
        <p:spPr>
          <a:xfrm>
            <a:off x="1547664" y="4005064"/>
            <a:ext cx="1114408" cy="369332"/>
          </a:xfrm>
          <a:prstGeom prst="rect">
            <a:avLst/>
          </a:prstGeom>
          <a:noFill/>
        </p:spPr>
        <p:txBody>
          <a:bodyPr wrap="none" rtlCol="0">
            <a:spAutoFit/>
          </a:bodyPr>
          <a:lstStyle/>
          <a:p>
            <a:r>
              <a:rPr lang="zh-CN" altLang="en-US" b="1" dirty="0" smtClean="0">
                <a:solidFill>
                  <a:schemeClr val="accent1">
                    <a:lumMod val="20000"/>
                    <a:lumOff val="80000"/>
                  </a:schemeClr>
                </a:solidFill>
              </a:rPr>
              <a:t>线性变换</a:t>
            </a:r>
            <a:endParaRPr lang="zh-CN" altLang="en-US" b="1" dirty="0">
              <a:solidFill>
                <a:schemeClr val="accent1">
                  <a:lumMod val="20000"/>
                  <a:lumOff val="80000"/>
                </a:schemeClr>
              </a:solidFill>
            </a:endParaRPr>
          </a:p>
        </p:txBody>
      </p:sp>
      <p:sp>
        <p:nvSpPr>
          <p:cNvPr id="68" name="TextBox 67"/>
          <p:cNvSpPr txBox="1"/>
          <p:nvPr/>
        </p:nvSpPr>
        <p:spPr>
          <a:xfrm>
            <a:off x="2195736" y="1700808"/>
            <a:ext cx="1114408" cy="369332"/>
          </a:xfrm>
          <a:prstGeom prst="rect">
            <a:avLst/>
          </a:prstGeom>
          <a:noFill/>
        </p:spPr>
        <p:txBody>
          <a:bodyPr wrap="none" rtlCol="0">
            <a:spAutoFit/>
          </a:bodyPr>
          <a:lstStyle/>
          <a:p>
            <a:r>
              <a:rPr lang="zh-CN" altLang="en-US" b="1" dirty="0" smtClean="0">
                <a:solidFill>
                  <a:schemeClr val="accent1">
                    <a:lumMod val="20000"/>
                    <a:lumOff val="80000"/>
                  </a:schemeClr>
                </a:solidFill>
              </a:rPr>
              <a:t>动态特性</a:t>
            </a:r>
            <a:endParaRPr lang="zh-CN" altLang="en-US" b="1" dirty="0">
              <a:solidFill>
                <a:schemeClr val="accent1">
                  <a:lumMod val="20000"/>
                  <a:lumOff val="80000"/>
                </a:schemeClr>
              </a:solidFill>
            </a:endParaRPr>
          </a:p>
        </p:txBody>
      </p:sp>
      <p:sp>
        <p:nvSpPr>
          <p:cNvPr id="69" name="TextBox 68"/>
          <p:cNvSpPr txBox="1"/>
          <p:nvPr/>
        </p:nvSpPr>
        <p:spPr>
          <a:xfrm>
            <a:off x="6876256" y="1124744"/>
            <a:ext cx="1114408" cy="369332"/>
          </a:xfrm>
          <a:prstGeom prst="rect">
            <a:avLst/>
          </a:prstGeom>
          <a:noFill/>
        </p:spPr>
        <p:txBody>
          <a:bodyPr wrap="none" rtlCol="0">
            <a:spAutoFit/>
          </a:bodyPr>
          <a:lstStyle/>
          <a:p>
            <a:r>
              <a:rPr lang="zh-CN" altLang="en-US" b="1" dirty="0" smtClean="0">
                <a:solidFill>
                  <a:schemeClr val="accent1">
                    <a:lumMod val="20000"/>
                    <a:lumOff val="80000"/>
                  </a:schemeClr>
                </a:solidFill>
              </a:rPr>
              <a:t>谐振振荡</a:t>
            </a:r>
            <a:endParaRPr lang="zh-CN" altLang="en-US" b="1" dirty="0">
              <a:solidFill>
                <a:schemeClr val="accent1">
                  <a:lumMod val="20000"/>
                  <a:lumOff val="80000"/>
                </a:schemeClr>
              </a:solidFill>
            </a:endParaRPr>
          </a:p>
        </p:txBody>
      </p:sp>
      <p:sp>
        <p:nvSpPr>
          <p:cNvPr id="37" name="TextBox 36"/>
          <p:cNvSpPr txBox="1"/>
          <p:nvPr/>
        </p:nvSpPr>
        <p:spPr>
          <a:xfrm>
            <a:off x="4499992" y="692696"/>
            <a:ext cx="1375698" cy="923330"/>
          </a:xfrm>
          <a:prstGeom prst="rect">
            <a:avLst/>
          </a:prstGeom>
          <a:noFill/>
        </p:spPr>
        <p:txBody>
          <a:bodyPr wrap="none" rtlCol="0">
            <a:spAutoFit/>
          </a:bodyPr>
          <a:lstStyle/>
          <a:p>
            <a:pPr algn="ctr"/>
            <a:r>
              <a:rPr lang="en-US" altLang="zh-CN" b="1" dirty="0" smtClean="0">
                <a:solidFill>
                  <a:schemeClr val="accent6">
                    <a:lumMod val="75000"/>
                  </a:schemeClr>
                </a:solidFill>
              </a:rPr>
              <a:t>(9)</a:t>
            </a:r>
            <a:r>
              <a:rPr lang="zh-CN" altLang="en-US" b="1" dirty="0" smtClean="0">
                <a:solidFill>
                  <a:schemeClr val="accent6">
                    <a:lumMod val="75000"/>
                  </a:schemeClr>
                </a:solidFill>
              </a:rPr>
              <a:t>数字抽象</a:t>
            </a:r>
            <a:endParaRPr lang="en-US" altLang="zh-CN" b="1" dirty="0" smtClean="0">
              <a:solidFill>
                <a:schemeClr val="accent6">
                  <a:lumMod val="75000"/>
                </a:schemeClr>
              </a:solidFill>
            </a:endParaRPr>
          </a:p>
          <a:p>
            <a:pPr algn="ctr"/>
            <a:r>
              <a:rPr lang="zh-CN" altLang="en-US" b="1" dirty="0" smtClean="0">
                <a:solidFill>
                  <a:schemeClr val="tx2">
                    <a:lumMod val="60000"/>
                    <a:lumOff val="40000"/>
                  </a:schemeClr>
                </a:solidFill>
              </a:rPr>
              <a:t>与</a:t>
            </a:r>
            <a:r>
              <a:rPr lang="zh-CN" altLang="en-US" b="1" dirty="0" smtClean="0">
                <a:solidFill>
                  <a:schemeClr val="tx2">
                    <a:lumMod val="60000"/>
                    <a:lumOff val="40000"/>
                  </a:schemeClr>
                </a:solidFill>
              </a:rPr>
              <a:t>或非门</a:t>
            </a:r>
            <a:endParaRPr lang="en-US" altLang="zh-CN" b="1" dirty="0" smtClean="0">
              <a:solidFill>
                <a:schemeClr val="tx2">
                  <a:lumMod val="60000"/>
                  <a:lumOff val="40000"/>
                </a:schemeClr>
              </a:solidFill>
            </a:endParaRPr>
          </a:p>
          <a:p>
            <a:pPr algn="ctr"/>
            <a:r>
              <a:rPr lang="zh-CN" altLang="en-US" b="1" dirty="0" smtClean="0">
                <a:solidFill>
                  <a:schemeClr val="tx2">
                    <a:lumMod val="60000"/>
                    <a:lumOff val="40000"/>
                  </a:schemeClr>
                </a:solidFill>
              </a:rPr>
              <a:t>触发器</a:t>
            </a:r>
            <a:endParaRPr lang="zh-CN" altLang="en-US" b="1"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3000"/>
                                  </p:stCondLst>
                                  <p:childTnLst>
                                    <p:set>
                                      <p:cBhvr>
                                        <p:cTn id="6" dur="1" fill="hold">
                                          <p:stCondLst>
                                            <p:cond delay="0"/>
                                          </p:stCondLst>
                                        </p:cTn>
                                        <p:tgtEl>
                                          <p:spTgt spid="71"/>
                                        </p:tgtEl>
                                        <p:attrNameLst>
                                          <p:attrName>style.visibility</p:attrName>
                                        </p:attrNameLst>
                                      </p:cBhvr>
                                      <p:to>
                                        <p:strVal val="visible"/>
                                      </p:to>
                                    </p:set>
                                    <p:animEffect transition="in" filter="box(in)">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40</a:t>
            </a:fld>
            <a:endParaRPr lang="zh-CN" altLang="en-US"/>
          </a:p>
        </p:txBody>
      </p:sp>
      <p:graphicFrame>
        <p:nvGraphicFramePr>
          <p:cNvPr id="7" name="Object 2"/>
          <p:cNvGraphicFramePr>
            <a:graphicFrameLocks noChangeAspect="1"/>
          </p:cNvGraphicFramePr>
          <p:nvPr/>
        </p:nvGraphicFramePr>
        <p:xfrm>
          <a:off x="496769" y="404664"/>
          <a:ext cx="3187700" cy="3803650"/>
        </p:xfrm>
        <a:graphic>
          <a:graphicData uri="http://schemas.openxmlformats.org/presentationml/2006/ole">
            <p:oleObj spid="_x0000_s463874" name="Picture" r:id="rId3" imgW="3343320" imgH="3889440" progId="Word.Picture.8">
              <p:embed/>
            </p:oleObj>
          </a:graphicData>
        </a:graphic>
      </p:graphicFrame>
      <p:sp>
        <p:nvSpPr>
          <p:cNvPr id="8" name="矩形 7"/>
          <p:cNvSpPr/>
          <p:nvPr/>
        </p:nvSpPr>
        <p:spPr>
          <a:xfrm>
            <a:off x="151636" y="290389"/>
            <a:ext cx="3600400" cy="208823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1636" y="2594645"/>
            <a:ext cx="3600400" cy="165618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43924" y="362397"/>
            <a:ext cx="1107996" cy="369332"/>
          </a:xfrm>
          <a:prstGeom prst="rect">
            <a:avLst/>
          </a:prstGeom>
        </p:spPr>
        <p:txBody>
          <a:bodyPr wrap="none">
            <a:spAutoFit/>
          </a:bodyPr>
          <a:lstStyle/>
          <a:p>
            <a:r>
              <a:rPr lang="zh-CN" altLang="en-US" dirty="0" smtClean="0">
                <a:solidFill>
                  <a:srgbClr val="FF0000"/>
                </a:solidFill>
              </a:rPr>
              <a:t>放大网络</a:t>
            </a:r>
            <a:endParaRPr lang="zh-CN" altLang="en-US" dirty="0">
              <a:solidFill>
                <a:srgbClr val="FF0000"/>
              </a:solidFill>
            </a:endParaRPr>
          </a:p>
        </p:txBody>
      </p:sp>
      <p:sp>
        <p:nvSpPr>
          <p:cNvPr id="11" name="矩形 10"/>
          <p:cNvSpPr/>
          <p:nvPr/>
        </p:nvSpPr>
        <p:spPr>
          <a:xfrm>
            <a:off x="2743924" y="3665473"/>
            <a:ext cx="1107996" cy="369332"/>
          </a:xfrm>
          <a:prstGeom prst="rect">
            <a:avLst/>
          </a:prstGeom>
        </p:spPr>
        <p:txBody>
          <a:bodyPr wrap="none">
            <a:spAutoFit/>
          </a:bodyPr>
          <a:lstStyle/>
          <a:p>
            <a:r>
              <a:rPr lang="zh-CN" altLang="en-US" dirty="0" smtClean="0">
                <a:solidFill>
                  <a:srgbClr val="FF0000"/>
                </a:solidFill>
              </a:rPr>
              <a:t>反馈网络</a:t>
            </a:r>
            <a:endParaRPr lang="zh-CN" altLang="en-US" dirty="0">
              <a:solidFill>
                <a:srgbClr val="FF0000"/>
              </a:solidFill>
            </a:endParaRPr>
          </a:p>
        </p:txBody>
      </p:sp>
      <p:sp>
        <p:nvSpPr>
          <p:cNvPr id="12" name="椭圆 11"/>
          <p:cNvSpPr/>
          <p:nvPr/>
        </p:nvSpPr>
        <p:spPr>
          <a:xfrm>
            <a:off x="1087740" y="18448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519788" y="245062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671916" y="1985923"/>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83884" y="2450629"/>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63875" name="Object 3"/>
          <p:cNvGraphicFramePr>
            <a:graphicFrameLocks noChangeAspect="1"/>
          </p:cNvGraphicFramePr>
          <p:nvPr/>
        </p:nvGraphicFramePr>
        <p:xfrm>
          <a:off x="4139952" y="-27384"/>
          <a:ext cx="4819650" cy="3803650"/>
        </p:xfrm>
        <a:graphic>
          <a:graphicData uri="http://schemas.openxmlformats.org/presentationml/2006/ole">
            <p:oleObj spid="_x0000_s463875" name="Picture" r:id="rId4" imgW="5054040" imgH="3889440" progId="Word.Picture.8">
              <p:embed/>
            </p:oleObj>
          </a:graphicData>
        </a:graphic>
      </p:graphicFrame>
      <p:graphicFrame>
        <p:nvGraphicFramePr>
          <p:cNvPr id="463876" name="Object 4"/>
          <p:cNvGraphicFramePr>
            <a:graphicFrameLocks noChangeAspect="1"/>
          </p:cNvGraphicFramePr>
          <p:nvPr/>
        </p:nvGraphicFramePr>
        <p:xfrm>
          <a:off x="5464026" y="3849219"/>
          <a:ext cx="2780382" cy="3008781"/>
        </p:xfrm>
        <a:graphic>
          <a:graphicData uri="http://schemas.openxmlformats.org/presentationml/2006/ole">
            <p:oleObj spid="_x0000_s463876" name="Picture" r:id="rId5" imgW="3343320" imgH="3529800" progId="Word.Picture.8">
              <p:embed/>
            </p:oleObj>
          </a:graphicData>
        </a:graphic>
      </p:graphicFrame>
      <p:graphicFrame>
        <p:nvGraphicFramePr>
          <p:cNvPr id="463877" name="Object 5"/>
          <p:cNvGraphicFramePr>
            <a:graphicFrameLocks noChangeAspect="1"/>
          </p:cNvGraphicFramePr>
          <p:nvPr/>
        </p:nvGraphicFramePr>
        <p:xfrm>
          <a:off x="323528" y="5229200"/>
          <a:ext cx="4758159" cy="819047"/>
        </p:xfrm>
        <a:graphic>
          <a:graphicData uri="http://schemas.openxmlformats.org/presentationml/2006/ole">
            <p:oleObj spid="_x0000_s463877" name="公式" r:id="rId6" imgW="2209680" imgH="380880" progId="Equation.3">
              <p:embed/>
            </p:oleObj>
          </a:graphicData>
        </a:graphic>
      </p:graphicFrame>
      <p:sp>
        <p:nvSpPr>
          <p:cNvPr id="19" name="矩形 18"/>
          <p:cNvSpPr/>
          <p:nvPr/>
        </p:nvSpPr>
        <p:spPr>
          <a:xfrm>
            <a:off x="4716016" y="188640"/>
            <a:ext cx="3528392" cy="172819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860032" y="2276872"/>
            <a:ext cx="1296144" cy="115212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948264" y="2276872"/>
            <a:ext cx="1296144" cy="115212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63875"/>
                                        </p:tgtEl>
                                        <p:attrNameLst>
                                          <p:attrName>style.visibility</p:attrName>
                                        </p:attrNameLst>
                                      </p:cBhvr>
                                      <p:to>
                                        <p:strVal val="visible"/>
                                      </p:to>
                                    </p:set>
                                    <p:animEffect transition="in" filter="blinds(horizontal)">
                                      <p:cBhvr>
                                        <p:cTn id="38" dur="500"/>
                                        <p:tgtEl>
                                          <p:spTgt spid="463875"/>
                                        </p:tgtEl>
                                      </p:cBhvr>
                                    </p:animEffect>
                                  </p:childTnLst>
                                </p:cTn>
                              </p:par>
                            </p:childTnLst>
                          </p:cTn>
                        </p:par>
                        <p:par>
                          <p:cTn id="39" fill="hold">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par>
                          <p:cTn id="43" fill="hold">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childTnLst>
                          </p:cTn>
                        </p:par>
                        <p:par>
                          <p:cTn id="47" fill="hold">
                            <p:stCondLst>
                              <p:cond delay="1500"/>
                            </p:stCondLst>
                            <p:childTnLst>
                              <p:par>
                                <p:cTn id="48" presetID="3" presetClass="entr" presetSubtype="1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63876"/>
                                        </p:tgtEl>
                                        <p:attrNameLst>
                                          <p:attrName>style.visibility</p:attrName>
                                        </p:attrNameLst>
                                      </p:cBhvr>
                                      <p:to>
                                        <p:strVal val="visible"/>
                                      </p:to>
                                    </p:set>
                                    <p:animEffect transition="in" filter="blinds(horizontal)">
                                      <p:cBhvr>
                                        <p:cTn id="55" dur="500"/>
                                        <p:tgtEl>
                                          <p:spTgt spid="463876"/>
                                        </p:tgtEl>
                                      </p:cBhvr>
                                    </p:animEffect>
                                  </p:childTnLst>
                                </p:cTn>
                              </p:par>
                            </p:childTnLst>
                          </p:cTn>
                        </p:par>
                        <p:par>
                          <p:cTn id="56" fill="hold">
                            <p:stCondLst>
                              <p:cond delay="500"/>
                            </p:stCondLst>
                            <p:childTnLst>
                              <p:par>
                                <p:cTn id="57" presetID="3" presetClass="entr" presetSubtype="10" fill="hold" nodeType="afterEffect">
                                  <p:stCondLst>
                                    <p:cond delay="0"/>
                                  </p:stCondLst>
                                  <p:childTnLst>
                                    <p:set>
                                      <p:cBhvr>
                                        <p:cTn id="58" dur="1" fill="hold">
                                          <p:stCondLst>
                                            <p:cond delay="0"/>
                                          </p:stCondLst>
                                        </p:cTn>
                                        <p:tgtEl>
                                          <p:spTgt spid="463877"/>
                                        </p:tgtEl>
                                        <p:attrNameLst>
                                          <p:attrName>style.visibility</p:attrName>
                                        </p:attrNameLst>
                                      </p:cBhvr>
                                      <p:to>
                                        <p:strVal val="visible"/>
                                      </p:to>
                                    </p:set>
                                    <p:animEffect transition="in" filter="blinds(horizontal)">
                                      <p:cBhvr>
                                        <p:cTn id="59" dur="500"/>
                                        <p:tgtEl>
                                          <p:spTgt spid="463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animBg="1"/>
      <p:bldP spid="15" grpId="0" animBg="1"/>
      <p:bldP spid="19" grpId="0" animBg="1"/>
      <p:bldP spid="20"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电路抽象  大纲</a:t>
            </a:r>
            <a:endParaRPr lang="zh-CN" altLang="en-US" b="1" dirty="0"/>
          </a:p>
        </p:txBody>
      </p:sp>
      <p:sp>
        <p:nvSpPr>
          <p:cNvPr id="3" name="内容占位符 2"/>
          <p:cNvSpPr>
            <a:spLocks noGrp="1"/>
          </p:cNvSpPr>
          <p:nvPr>
            <p:ph idx="1"/>
          </p:nvPr>
        </p:nvSpPr>
        <p:spPr/>
        <p:txBody>
          <a:bodyPr>
            <a:normAutofit/>
          </a:bodyPr>
          <a:lstStyle/>
          <a:p>
            <a:r>
              <a:rPr lang="zh-CN" altLang="en-US" b="1" dirty="0" smtClean="0">
                <a:solidFill>
                  <a:srgbClr val="7030A0"/>
                </a:solidFill>
              </a:rPr>
              <a:t>电路抽象</a:t>
            </a:r>
            <a:endParaRPr lang="en-US" altLang="zh-CN" b="1" dirty="0" smtClean="0">
              <a:solidFill>
                <a:srgbClr val="7030A0"/>
              </a:solidFill>
            </a:endParaRPr>
          </a:p>
          <a:p>
            <a:pPr lvl="1"/>
            <a:r>
              <a:rPr lang="zh-CN" altLang="en-US" b="1" dirty="0" smtClean="0">
                <a:solidFill>
                  <a:srgbClr val="7030A0"/>
                </a:solidFill>
              </a:rPr>
              <a:t>端口抽象</a:t>
            </a:r>
            <a:endParaRPr lang="en-US" altLang="zh-CN" b="1" dirty="0" smtClean="0">
              <a:solidFill>
                <a:srgbClr val="7030A0"/>
              </a:solidFill>
            </a:endParaRPr>
          </a:p>
          <a:p>
            <a:pPr lvl="1"/>
            <a:r>
              <a:rPr lang="zh-CN" altLang="en-US" b="1" dirty="0" smtClean="0">
                <a:solidFill>
                  <a:srgbClr val="7030A0"/>
                </a:solidFill>
              </a:rPr>
              <a:t>抽象三原则</a:t>
            </a:r>
            <a:endParaRPr lang="en-US" altLang="zh-CN" b="1" dirty="0" smtClean="0">
              <a:solidFill>
                <a:srgbClr val="7030A0"/>
              </a:solidFill>
            </a:endParaRPr>
          </a:p>
          <a:p>
            <a:pPr lvl="1"/>
            <a:r>
              <a:rPr lang="zh-CN" altLang="en-US" b="1" dirty="0" smtClean="0">
                <a:solidFill>
                  <a:srgbClr val="7030A0"/>
                </a:solidFill>
              </a:rPr>
              <a:t>分层抽象</a:t>
            </a:r>
            <a:endParaRPr lang="en-US" altLang="zh-CN" b="1" dirty="0" smtClean="0">
              <a:solidFill>
                <a:srgbClr val="7030A0"/>
              </a:solidFill>
            </a:endParaRPr>
          </a:p>
          <a:p>
            <a:pPr lvl="1"/>
            <a:endParaRPr lang="en-US" altLang="zh-CN" b="1" dirty="0" smtClean="0">
              <a:solidFill>
                <a:srgbClr val="7030A0"/>
              </a:solidFill>
            </a:endParaRPr>
          </a:p>
        </p:txBody>
      </p:sp>
      <p:sp>
        <p:nvSpPr>
          <p:cNvPr id="5" name="日期占位符 4"/>
          <p:cNvSpPr>
            <a:spLocks noGrp="1"/>
          </p:cNvSpPr>
          <p:nvPr>
            <p:ph type="dt" sz="half" idx="10"/>
          </p:nvPr>
        </p:nvSpPr>
        <p:spPr/>
        <p:txBody>
          <a:bodyPr/>
          <a:lstStyle/>
          <a:p>
            <a:r>
              <a:rPr lang="zh-CN" altLang="en-US" smtClean="0"/>
              <a:t>李国林   电子电路与系统基础</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7" name="页脚占位符 6"/>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b="1" dirty="0" smtClean="0"/>
              <a:t>一、什么是电路抽象</a:t>
            </a:r>
          </a:p>
        </p:txBody>
      </p:sp>
      <p:sp>
        <p:nvSpPr>
          <p:cNvPr id="78851" name="内容占位符 2"/>
          <p:cNvSpPr>
            <a:spLocks noGrp="1"/>
          </p:cNvSpPr>
          <p:nvPr>
            <p:ph idx="1"/>
          </p:nvPr>
        </p:nvSpPr>
        <p:spPr>
          <a:xfrm>
            <a:off x="323528" y="1412776"/>
            <a:ext cx="8820472" cy="4680520"/>
          </a:xfrm>
        </p:spPr>
        <p:txBody>
          <a:bodyPr>
            <a:normAutofit fontScale="92500" lnSpcReduction="20000"/>
          </a:bodyPr>
          <a:lstStyle/>
          <a:p>
            <a:r>
              <a:rPr lang="zh-CN" altLang="en-US" b="1" dirty="0" smtClean="0"/>
              <a:t>抽象</a:t>
            </a:r>
            <a:endParaRPr lang="en-US" altLang="zh-CN" b="1" dirty="0" smtClean="0"/>
          </a:p>
          <a:p>
            <a:pPr lvl="1"/>
            <a:r>
              <a:rPr lang="en-US" altLang="zh-CN" b="1" dirty="0" smtClean="0"/>
              <a:t>Abstract</a:t>
            </a:r>
            <a:r>
              <a:rPr lang="zh-CN" altLang="en-US" b="1" dirty="0" smtClean="0"/>
              <a:t>：</a:t>
            </a:r>
            <a:r>
              <a:rPr lang="en-US" altLang="zh-CN" b="1" dirty="0" smtClean="0"/>
              <a:t>extract or remove</a:t>
            </a:r>
            <a:r>
              <a:rPr lang="zh-CN" altLang="en-US" b="1" dirty="0" smtClean="0"/>
              <a:t>，提取和去除</a:t>
            </a:r>
            <a:endParaRPr lang="en-US" altLang="zh-CN" b="1" dirty="0" smtClean="0"/>
          </a:p>
          <a:p>
            <a:pPr lvl="2"/>
            <a:r>
              <a:rPr lang="zh-CN" altLang="en-US" b="1" dirty="0" smtClean="0"/>
              <a:t>提取出部分东西来，去掉其他部分</a:t>
            </a:r>
            <a:endParaRPr lang="en-US" altLang="zh-CN" b="1" dirty="0" smtClean="0"/>
          </a:p>
          <a:p>
            <a:pPr lvl="1"/>
            <a:endParaRPr lang="en-US" altLang="zh-CN" b="1" dirty="0" smtClean="0"/>
          </a:p>
          <a:p>
            <a:pPr>
              <a:defRPr/>
            </a:pPr>
            <a:r>
              <a:rPr lang="zh-CN" altLang="en-US" b="1" dirty="0" smtClean="0"/>
              <a:t>电路抽象</a:t>
            </a:r>
            <a:endParaRPr lang="en-US" altLang="zh-CN" b="1" dirty="0" smtClean="0"/>
          </a:p>
          <a:p>
            <a:pPr lvl="1">
              <a:defRPr/>
            </a:pPr>
            <a:r>
              <a:rPr lang="zh-CN" altLang="en-US" b="1" dirty="0" smtClean="0"/>
              <a:t>将电路电特性的关键特征抽取出来，并将对关键特征的描述扩大化为电路元件、电路网络、电路系统的‘唯一’特征</a:t>
            </a:r>
            <a:endParaRPr lang="en-US" altLang="zh-CN" b="1" dirty="0" smtClean="0"/>
          </a:p>
          <a:p>
            <a:pPr lvl="2">
              <a:defRPr/>
            </a:pPr>
            <a:r>
              <a:rPr lang="zh-CN" altLang="en-US" b="1" dirty="0" smtClean="0"/>
              <a:t>抽象出的这个‘唯一’特征可以用最简单的概念、公式或原理来表述，从而电路系统的分析和设计变得简单明了</a:t>
            </a:r>
            <a:endParaRPr lang="en-US" altLang="zh-CN" b="1" dirty="0" smtClean="0"/>
          </a:p>
          <a:p>
            <a:pPr lvl="2">
              <a:defRPr/>
            </a:pPr>
            <a:r>
              <a:rPr lang="zh-CN" altLang="en-US" b="1" dirty="0" smtClean="0"/>
              <a:t>有了解决问题的把手，难以入手的问题得以进展，问题在一定程度上得以解决</a:t>
            </a:r>
            <a:endParaRPr lang="en-US" altLang="zh-CN" b="1" dirty="0" smtClean="0"/>
          </a:p>
          <a:p>
            <a:pPr lvl="2">
              <a:defRPr/>
            </a:pPr>
            <a:endParaRPr lang="en-US" altLang="zh-CN" b="1" dirty="0" smtClean="0"/>
          </a:p>
        </p:txBody>
      </p:sp>
      <p:sp>
        <p:nvSpPr>
          <p:cNvPr id="6" name="灯片编号占位符 5"/>
          <p:cNvSpPr>
            <a:spLocks noGrp="1"/>
          </p:cNvSpPr>
          <p:nvPr>
            <p:ph type="sldNum" sz="quarter" idx="12"/>
          </p:nvPr>
        </p:nvSpPr>
        <p:spPr/>
        <p:txBody>
          <a:bodyPr/>
          <a:lstStyle/>
          <a:p>
            <a:pPr>
              <a:defRPr/>
            </a:pPr>
            <a:fld id="{EAD2FDC2-EF79-4FFA-8548-55BD2C94ECDA}" type="slidenum">
              <a:rPr lang="zh-CN" altLang="en-US" smtClean="0"/>
              <a:pPr>
                <a:defRPr/>
              </a:pPr>
              <a:t>42</a:t>
            </a:fld>
            <a:endParaRPr lang="zh-CN" altLang="en-US" dirty="0"/>
          </a:p>
        </p:txBody>
      </p:sp>
      <p:sp>
        <p:nvSpPr>
          <p:cNvPr id="8" name="日期占位符 7"/>
          <p:cNvSpPr>
            <a:spLocks noGrp="1"/>
          </p:cNvSpPr>
          <p:nvPr>
            <p:ph type="dt" sz="half" idx="10"/>
          </p:nvPr>
        </p:nvSpPr>
        <p:spPr/>
        <p:txBody>
          <a:bodyPr/>
          <a:lstStyle/>
          <a:p>
            <a:r>
              <a:rPr lang="zh-CN" altLang="en-US" smtClean="0"/>
              <a:t>李国林   电子电路与系统基础</a:t>
            </a:r>
            <a:endParaRPr lang="zh-CN" altLang="en-US"/>
          </a:p>
        </p:txBody>
      </p:sp>
      <p:sp>
        <p:nvSpPr>
          <p:cNvPr id="7" name="页脚占位符 4"/>
          <p:cNvSpPr>
            <a:spLocks noGrp="1"/>
          </p:cNvSpPr>
          <p:nvPr>
            <p:ph type="ftr" sz="quarter" idx="11"/>
          </p:nvPr>
        </p:nvSpPr>
        <p:spPr>
          <a:xfrm>
            <a:off x="3124200" y="6356350"/>
            <a:ext cx="2895600" cy="365125"/>
          </a:xfrm>
        </p:spPr>
        <p:txBody>
          <a:bodyPr/>
          <a:lstStyle/>
          <a:p>
            <a:r>
              <a:rPr lang="zh-CN" altLang="en-US" smtClean="0"/>
              <a:t>清华大学电子工程系  </a:t>
            </a:r>
            <a:r>
              <a:rPr lang="en-US" altLang="zh-CN" smtClean="0"/>
              <a:t>2016</a:t>
            </a:r>
            <a:r>
              <a:rPr lang="zh-CN" altLang="en-US" smtClean="0"/>
              <a:t>年秋季学期</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关键特征</a:t>
            </a:r>
            <a:endParaRPr lang="zh-CN" altLang="en-US" b="1" dirty="0"/>
          </a:p>
        </p:txBody>
      </p:sp>
      <p:sp>
        <p:nvSpPr>
          <p:cNvPr id="3" name="内容占位符 2"/>
          <p:cNvSpPr>
            <a:spLocks noGrp="1"/>
          </p:cNvSpPr>
          <p:nvPr>
            <p:ph idx="1"/>
          </p:nvPr>
        </p:nvSpPr>
        <p:spPr/>
        <p:txBody>
          <a:bodyPr/>
          <a:lstStyle/>
          <a:p>
            <a:pPr>
              <a:defRPr/>
            </a:pPr>
            <a:r>
              <a:rPr lang="zh-CN" altLang="en-US" b="1" dirty="0" smtClean="0"/>
              <a:t>关键特征</a:t>
            </a:r>
            <a:endParaRPr lang="en-US" altLang="zh-CN" b="1" dirty="0" smtClean="0"/>
          </a:p>
          <a:p>
            <a:pPr lvl="1">
              <a:defRPr/>
            </a:pPr>
            <a:r>
              <a:rPr lang="zh-CN" altLang="en-US" b="1" dirty="0" smtClean="0"/>
              <a:t>能够表述事物运动规律的特征，可以用这个特征概括事物的一类运动</a:t>
            </a:r>
            <a:endParaRPr lang="en-US" altLang="zh-CN" b="1" dirty="0" smtClean="0"/>
          </a:p>
          <a:p>
            <a:pPr lvl="1">
              <a:defRPr/>
            </a:pPr>
            <a:r>
              <a:rPr lang="zh-CN" altLang="en-US" b="1" dirty="0" smtClean="0"/>
              <a:t>对电路而言：端口是其对外界面，因而端口电压电流之间的关系，就是该电路系统的‘唯一’ 电特性，端口电压电流关系概括了一类电路</a:t>
            </a:r>
            <a:endParaRPr lang="en-US" altLang="zh-CN" b="1" dirty="0" smtClean="0"/>
          </a:p>
          <a:p>
            <a:pPr>
              <a:defRPr/>
            </a:pPr>
            <a:endParaRPr lang="en-US" altLang="zh-CN" b="1" dirty="0" smtClean="0"/>
          </a:p>
          <a:p>
            <a:endParaRPr lang="zh-CN" altLang="en-US"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C480E251-B891-4FFF-88BA-1AC5A4071CBC}" type="slidenum">
              <a:rPr lang="zh-CN" altLang="en-US" smtClean="0"/>
              <a:pPr/>
              <a:t>43</a:t>
            </a:fld>
            <a:endParaRPr lang="zh-CN" altLang="en-US"/>
          </a:p>
        </p:txBody>
      </p:sp>
      <p:graphicFrame>
        <p:nvGraphicFramePr>
          <p:cNvPr id="7" name="Object 2"/>
          <p:cNvGraphicFramePr>
            <a:graphicFrameLocks noChangeAspect="1"/>
          </p:cNvGraphicFramePr>
          <p:nvPr/>
        </p:nvGraphicFramePr>
        <p:xfrm>
          <a:off x="1691680" y="5053682"/>
          <a:ext cx="1079500" cy="463550"/>
        </p:xfrm>
        <a:graphic>
          <a:graphicData uri="http://schemas.openxmlformats.org/presentationml/2006/ole">
            <p:oleObj spid="_x0000_s296962" name="公式" r:id="rId3" imgW="355292" imgH="152268" progId="Equation.3">
              <p:embed/>
            </p:oleObj>
          </a:graphicData>
        </a:graphic>
      </p:graphicFrame>
      <p:sp>
        <p:nvSpPr>
          <p:cNvPr id="8" name="TextBox 7"/>
          <p:cNvSpPr txBox="1"/>
          <p:nvPr/>
        </p:nvSpPr>
        <p:spPr>
          <a:xfrm>
            <a:off x="2915816" y="4941168"/>
            <a:ext cx="4824536" cy="1323439"/>
          </a:xfrm>
          <a:prstGeom prst="rect">
            <a:avLst/>
          </a:prstGeom>
          <a:noFill/>
        </p:spPr>
        <p:txBody>
          <a:bodyPr wrap="square" rtlCol="0">
            <a:spAutoFit/>
          </a:bodyPr>
          <a:lstStyle/>
          <a:p>
            <a:r>
              <a:rPr lang="zh-CN" altLang="en-US" sz="2000" b="1" dirty="0" smtClean="0">
                <a:solidFill>
                  <a:srgbClr val="FF0000"/>
                </a:solidFill>
              </a:rPr>
              <a:t>端口电压、电流具有线性比值关系，则这类单端口网络则被抽象为线性电阻器件</a:t>
            </a:r>
            <a:endParaRPr lang="en-US" altLang="zh-CN" sz="2000" b="1" dirty="0" smtClean="0">
              <a:solidFill>
                <a:srgbClr val="FF0000"/>
              </a:solidFill>
            </a:endParaRPr>
          </a:p>
          <a:p>
            <a:endParaRPr lang="en-US" altLang="zh-CN" sz="2000" b="1" dirty="0" smtClean="0">
              <a:solidFill>
                <a:srgbClr val="FF0000"/>
              </a:solidFill>
            </a:endParaRPr>
          </a:p>
          <a:p>
            <a:r>
              <a:rPr lang="zh-CN" altLang="en-US" sz="2000" b="1" dirty="0" smtClean="0">
                <a:solidFill>
                  <a:srgbClr val="FF0000"/>
                </a:solidFill>
              </a:rPr>
              <a:t>而不论电路网络内部具有什么样的结构</a:t>
            </a:r>
            <a:endParaRPr lang="zh-CN" altLang="en-US" sz="2000" b="1"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229600" cy="1143000"/>
          </a:xfrm>
        </p:spPr>
        <p:txBody>
          <a:bodyPr/>
          <a:lstStyle/>
          <a:p>
            <a:r>
              <a:rPr lang="zh-CN" altLang="en-US" b="1" dirty="0" smtClean="0"/>
              <a:t>抓住关键特征</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6" name="灯片编号占位符 5"/>
          <p:cNvSpPr>
            <a:spLocks noGrp="1"/>
          </p:cNvSpPr>
          <p:nvPr>
            <p:ph type="sldNum" sz="quarter" idx="12"/>
          </p:nvPr>
        </p:nvSpPr>
        <p:spPr/>
        <p:txBody>
          <a:bodyPr/>
          <a:lstStyle/>
          <a:p>
            <a:fld id="{C480E251-B891-4FFF-88BA-1AC5A4071CBC}" type="slidenum">
              <a:rPr lang="zh-CN" altLang="en-US" smtClean="0"/>
              <a:pPr/>
              <a:t>44</a:t>
            </a:fld>
            <a:endParaRPr lang="zh-CN" altLang="en-US"/>
          </a:p>
        </p:txBody>
      </p:sp>
      <p:sp>
        <p:nvSpPr>
          <p:cNvPr id="14" name="内容占位符 2"/>
          <p:cNvSpPr txBox="1">
            <a:spLocks/>
          </p:cNvSpPr>
          <p:nvPr/>
        </p:nvSpPr>
        <p:spPr>
          <a:xfrm>
            <a:off x="1187624" y="5661248"/>
            <a:ext cx="6912768" cy="576064"/>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pitchFamily="34" charset="0"/>
              <a:buNone/>
            </a:pPr>
            <a:r>
              <a:rPr lang="zh-CN" altLang="en-US" b="1" dirty="0" smtClean="0">
                <a:solidFill>
                  <a:srgbClr val="FF0000"/>
                </a:solidFill>
              </a:rPr>
              <a:t>抽象 就是抓住主要矛盾，舍弃次要矛盾的过程</a:t>
            </a:r>
            <a:endParaRPr lang="en-US" altLang="zh-CN" b="1" dirty="0" smtClean="0">
              <a:solidFill>
                <a:srgbClr val="FF0000"/>
              </a:solidFill>
            </a:endParaRPr>
          </a:p>
        </p:txBody>
      </p:sp>
      <p:cxnSp>
        <p:nvCxnSpPr>
          <p:cNvPr id="15" name="直接连接符 14"/>
          <p:cNvCxnSpPr/>
          <p:nvPr/>
        </p:nvCxnSpPr>
        <p:spPr>
          <a:xfrm flipH="1">
            <a:off x="5487348" y="2132856"/>
            <a:ext cx="1800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rot="5400000">
            <a:off x="6296197" y="1776811"/>
            <a:ext cx="292027" cy="716086"/>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5343332" y="2060848"/>
            <a:ext cx="144016" cy="144016"/>
          </a:xfrm>
          <a:prstGeom prst="ellipse">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287548" y="2074100"/>
            <a:ext cx="144016" cy="144016"/>
          </a:xfrm>
          <a:prstGeom prst="ellipse">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内容占位符 2"/>
          <p:cNvSpPr txBox="1">
            <a:spLocks/>
          </p:cNvSpPr>
          <p:nvPr/>
        </p:nvSpPr>
        <p:spPr>
          <a:xfrm>
            <a:off x="899592" y="1916832"/>
            <a:ext cx="7560840"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smtClean="0"/>
              <a:t>电阻</a:t>
            </a:r>
            <a:endParaRPr lang="en-US" altLang="zh-CN" b="1" dirty="0" smtClean="0"/>
          </a:p>
          <a:p>
            <a:pPr marL="0" indent="0">
              <a:buNone/>
            </a:pPr>
            <a:endParaRPr lang="en-US" altLang="zh-CN" sz="2000" b="1" dirty="0" smtClean="0"/>
          </a:p>
          <a:p>
            <a:pPr marL="0" indent="0">
              <a:buNone/>
            </a:pPr>
            <a:r>
              <a:rPr lang="zh-CN" altLang="en-US" sz="2000" b="1" dirty="0" smtClean="0"/>
              <a:t>当‘线性电阻’的关键特性用</a:t>
            </a:r>
            <a:r>
              <a:rPr lang="zh-CN" altLang="en-US" sz="2000" b="1" dirty="0" smtClean="0">
                <a:solidFill>
                  <a:srgbClr val="FF0000"/>
                </a:solidFill>
              </a:rPr>
              <a:t>电阻阻值</a:t>
            </a:r>
            <a:r>
              <a:rPr lang="en-US" altLang="zh-CN" sz="2000" b="1" dirty="0" smtClean="0">
                <a:solidFill>
                  <a:srgbClr val="FF0000"/>
                </a:solidFill>
              </a:rPr>
              <a:t>R</a:t>
            </a:r>
            <a:r>
              <a:rPr lang="zh-CN" altLang="en-US" sz="2000" b="1" dirty="0" smtClean="0"/>
              <a:t>表述后，</a:t>
            </a:r>
            <a:endParaRPr lang="en-US" altLang="zh-CN" sz="2000" b="1" dirty="0" smtClean="0"/>
          </a:p>
          <a:p>
            <a:pPr marL="0" indent="0">
              <a:buNone/>
            </a:pPr>
            <a:endParaRPr lang="en-US" altLang="zh-CN" sz="2000" b="1" dirty="0" smtClean="0"/>
          </a:p>
          <a:p>
            <a:pPr marL="0" indent="0">
              <a:buNone/>
            </a:pPr>
            <a:r>
              <a:rPr lang="zh-CN" altLang="en-US" sz="2000" b="1" dirty="0" smtClean="0"/>
              <a:t>我们不关注电阻器件的物质构成是什么，尺寸大小多少</a:t>
            </a:r>
            <a:endParaRPr lang="en-US" altLang="zh-CN" sz="2000" b="1" dirty="0" smtClean="0"/>
          </a:p>
          <a:p>
            <a:pPr marL="0" indent="0">
              <a:buNone/>
            </a:pPr>
            <a:endParaRPr lang="en-US" altLang="zh-CN" sz="2000" b="1" dirty="0" smtClean="0"/>
          </a:p>
          <a:p>
            <a:pPr marL="0" indent="0">
              <a:buNone/>
            </a:pPr>
            <a:r>
              <a:rPr lang="zh-CN" altLang="en-US" sz="2000" b="1" dirty="0" smtClean="0"/>
              <a:t>只关注其端口电压和端口电流的这种线性比值关系可以被用来实现某种电路功能</a:t>
            </a:r>
            <a:endParaRPr lang="en-US" altLang="zh-CN" sz="2000" b="1" dirty="0" smtClean="0"/>
          </a:p>
          <a:p>
            <a:pPr marL="0" indent="0">
              <a:buNone/>
            </a:pPr>
            <a:endParaRPr lang="en-US" altLang="zh-CN" sz="2000" b="1" dirty="0"/>
          </a:p>
          <a:p>
            <a:pPr marL="0" indent="0">
              <a:buNone/>
            </a:pPr>
            <a:endParaRPr lang="en-US" altLang="zh-CN" sz="2000" b="1" dirty="0" smtClean="0"/>
          </a:p>
        </p:txBody>
      </p:sp>
      <p:graphicFrame>
        <p:nvGraphicFramePr>
          <p:cNvPr id="424963" name="Object 2"/>
          <p:cNvGraphicFramePr>
            <a:graphicFrameLocks noChangeAspect="1"/>
          </p:cNvGraphicFramePr>
          <p:nvPr/>
        </p:nvGraphicFramePr>
        <p:xfrm>
          <a:off x="6012780" y="2461394"/>
          <a:ext cx="1079500" cy="463550"/>
        </p:xfrm>
        <a:graphic>
          <a:graphicData uri="http://schemas.openxmlformats.org/presentationml/2006/ole">
            <p:oleObj spid="_x0000_s297986" name="公式" r:id="rId3" imgW="355292" imgH="152268" progId="Equation.3">
              <p:embed/>
            </p:oleObj>
          </a:graphicData>
        </a:graphic>
      </p:graphicFrame>
      <p:cxnSp>
        <p:nvCxnSpPr>
          <p:cNvPr id="24" name="直接箭头连接符 23"/>
          <p:cNvCxnSpPr/>
          <p:nvPr/>
        </p:nvCxnSpPr>
        <p:spPr>
          <a:xfrm>
            <a:off x="5703372" y="198884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24964" name="Object 2"/>
          <p:cNvGraphicFramePr>
            <a:graphicFrameLocks noChangeAspect="1"/>
          </p:cNvGraphicFramePr>
          <p:nvPr/>
        </p:nvGraphicFramePr>
        <p:xfrm>
          <a:off x="5703372" y="1484784"/>
          <a:ext cx="269875" cy="463550"/>
        </p:xfrm>
        <a:graphic>
          <a:graphicData uri="http://schemas.openxmlformats.org/presentationml/2006/ole">
            <p:oleObj spid="_x0000_s297987" name="公式" r:id="rId4" imgW="88746" imgH="152136" progId="Equation.3">
              <p:embed/>
            </p:oleObj>
          </a:graphicData>
        </a:graphic>
      </p:graphicFrame>
      <p:cxnSp>
        <p:nvCxnSpPr>
          <p:cNvPr id="26" name="直接箭头连接符 25"/>
          <p:cNvCxnSpPr/>
          <p:nvPr/>
        </p:nvCxnSpPr>
        <p:spPr>
          <a:xfrm>
            <a:off x="6279436" y="1844824"/>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24965" name="Object 2"/>
          <p:cNvGraphicFramePr>
            <a:graphicFrameLocks noChangeAspect="1"/>
          </p:cNvGraphicFramePr>
          <p:nvPr/>
        </p:nvGraphicFramePr>
        <p:xfrm>
          <a:off x="6259493" y="1459061"/>
          <a:ext cx="307975" cy="385763"/>
        </p:xfrm>
        <a:graphic>
          <a:graphicData uri="http://schemas.openxmlformats.org/presentationml/2006/ole">
            <p:oleObj spid="_x0000_s297988" name="公式" r:id="rId5" imgW="101424" imgH="126780" progId="Equation.3">
              <p:embed/>
            </p:oleObj>
          </a:graphicData>
        </a:graphic>
      </p:graphicFrame>
      <p:sp>
        <p:nvSpPr>
          <p:cNvPr id="19" name="页脚占位符 18"/>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par>
                                <p:cTn id="17" presetID="3" presetClass="entr" presetSubtype="1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horizontal)">
                                      <p:cBhvr>
                                        <p:cTn id="19" dur="500"/>
                                        <p:tgtEl>
                                          <p:spTgt spid="24"/>
                                        </p:tgtEl>
                                      </p:cBhvr>
                                    </p:animEffect>
                                  </p:childTnLst>
                                </p:cTn>
                              </p:par>
                              <p:par>
                                <p:cTn id="20" presetID="3" presetClass="entr" presetSubtype="10" fill="hold" nodeType="withEffect">
                                  <p:stCondLst>
                                    <p:cond delay="0"/>
                                  </p:stCondLst>
                                  <p:childTnLst>
                                    <p:set>
                                      <p:cBhvr>
                                        <p:cTn id="21" dur="1" fill="hold">
                                          <p:stCondLst>
                                            <p:cond delay="0"/>
                                          </p:stCondLst>
                                        </p:cTn>
                                        <p:tgtEl>
                                          <p:spTgt spid="424964"/>
                                        </p:tgtEl>
                                        <p:attrNameLst>
                                          <p:attrName>style.visibility</p:attrName>
                                        </p:attrNameLst>
                                      </p:cBhvr>
                                      <p:to>
                                        <p:strVal val="visible"/>
                                      </p:to>
                                    </p:set>
                                    <p:animEffect transition="in" filter="blinds(horizontal)">
                                      <p:cBhvr>
                                        <p:cTn id="22" dur="500"/>
                                        <p:tgtEl>
                                          <p:spTgt spid="424964"/>
                                        </p:tgtEl>
                                      </p:cBhvr>
                                    </p:animEffect>
                                  </p:childTnLst>
                                </p:cTn>
                              </p:par>
                              <p:par>
                                <p:cTn id="23" presetID="3" presetClass="entr" presetSubtype="1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nodeType="withEffect">
                                  <p:stCondLst>
                                    <p:cond delay="0"/>
                                  </p:stCondLst>
                                  <p:childTnLst>
                                    <p:set>
                                      <p:cBhvr>
                                        <p:cTn id="27" dur="1" fill="hold">
                                          <p:stCondLst>
                                            <p:cond delay="0"/>
                                          </p:stCondLst>
                                        </p:cTn>
                                        <p:tgtEl>
                                          <p:spTgt spid="424965"/>
                                        </p:tgtEl>
                                        <p:attrNameLst>
                                          <p:attrName>style.visibility</p:attrName>
                                        </p:attrNameLst>
                                      </p:cBhvr>
                                      <p:to>
                                        <p:strVal val="visible"/>
                                      </p:to>
                                    </p:set>
                                    <p:animEffect transition="in" filter="blinds(horizontal)">
                                      <p:cBhvr>
                                        <p:cTn id="28" dur="500"/>
                                        <p:tgtEl>
                                          <p:spTgt spid="424965"/>
                                        </p:tgtEl>
                                      </p:cBhvr>
                                    </p:animEffect>
                                  </p:childTnLst>
                                </p:cTn>
                              </p:par>
                            </p:childTnLst>
                          </p:cTn>
                        </p:par>
                        <p:par>
                          <p:cTn id="29" fill="hold">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ox(in)">
                                      <p:cBhvr>
                                        <p:cTn id="32" dur="500"/>
                                        <p:tgtEl>
                                          <p:spTgt spid="21"/>
                                        </p:tgtEl>
                                      </p:cBhvr>
                                    </p:animEffect>
                                  </p:childTnLst>
                                </p:cTn>
                              </p:par>
                            </p:childTnLst>
                          </p:cTn>
                        </p:par>
                        <p:par>
                          <p:cTn id="33" fill="hold">
                            <p:stCondLst>
                              <p:cond delay="1000"/>
                            </p:stCondLst>
                            <p:childTnLst>
                              <p:par>
                                <p:cTn id="34" presetID="4" presetClass="entr" presetSubtype="16" fill="hold" nodeType="afterEffect">
                                  <p:stCondLst>
                                    <p:cond delay="0"/>
                                  </p:stCondLst>
                                  <p:childTnLst>
                                    <p:set>
                                      <p:cBhvr>
                                        <p:cTn id="35" dur="1" fill="hold">
                                          <p:stCondLst>
                                            <p:cond delay="0"/>
                                          </p:stCondLst>
                                        </p:cTn>
                                        <p:tgtEl>
                                          <p:spTgt spid="424963"/>
                                        </p:tgtEl>
                                        <p:attrNameLst>
                                          <p:attrName>style.visibility</p:attrName>
                                        </p:attrNameLst>
                                      </p:cBhvr>
                                      <p:to>
                                        <p:strVal val="visible"/>
                                      </p:to>
                                    </p:set>
                                    <p:animEffect transition="in" filter="box(in)">
                                      <p:cBhvr>
                                        <p:cTn id="36" dur="500"/>
                                        <p:tgtEl>
                                          <p:spTgt spid="424963"/>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amond(in)">
                                      <p:cBhvr>
                                        <p:cTn id="3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animBg="1"/>
      <p:bldP spid="18" grpId="0" animBg="1"/>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r"/>
            <a:r>
              <a:rPr lang="zh-CN" altLang="en-US" b="1" dirty="0" smtClean="0">
                <a:solidFill>
                  <a:srgbClr val="FF0000"/>
                </a:solidFill>
              </a:rPr>
              <a:t>电路抽象的核心</a:t>
            </a:r>
            <a:r>
              <a:rPr lang="en-US" altLang="zh-CN" b="1" dirty="0" smtClean="0">
                <a:solidFill>
                  <a:srgbClr val="FF0000"/>
                </a:solidFill>
              </a:rPr>
              <a:t/>
            </a:r>
            <a:br>
              <a:rPr lang="en-US" altLang="zh-CN" b="1" dirty="0" smtClean="0">
                <a:solidFill>
                  <a:srgbClr val="FF0000"/>
                </a:solidFill>
              </a:rPr>
            </a:br>
            <a:r>
              <a:rPr lang="zh-CN" altLang="en-US" b="1" dirty="0" smtClean="0"/>
              <a:t>端口抽象</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45</a:t>
            </a:fld>
            <a:endParaRPr lang="zh-CN" altLang="en-US"/>
          </a:p>
        </p:txBody>
      </p:sp>
      <p:graphicFrame>
        <p:nvGraphicFramePr>
          <p:cNvPr id="236545" name="Object 1"/>
          <p:cNvGraphicFramePr>
            <a:graphicFrameLocks noChangeAspect="1"/>
          </p:cNvGraphicFramePr>
          <p:nvPr/>
        </p:nvGraphicFramePr>
        <p:xfrm>
          <a:off x="3381537" y="1700808"/>
          <a:ext cx="5366927" cy="2016224"/>
        </p:xfrm>
        <a:graphic>
          <a:graphicData uri="http://schemas.openxmlformats.org/presentationml/2006/ole">
            <p:oleObj spid="_x0000_s299010" name="Picture" r:id="rId3" imgW="4683843" imgH="1729200" progId="Word.Picture.8">
              <p:embed/>
            </p:oleObj>
          </a:graphicData>
        </a:graphic>
      </p:graphicFrame>
      <p:graphicFrame>
        <p:nvGraphicFramePr>
          <p:cNvPr id="9" name="内容占位符 8"/>
          <p:cNvGraphicFramePr>
            <a:graphicFrameLocks noChangeAspect="1"/>
          </p:cNvGraphicFramePr>
          <p:nvPr>
            <p:ph idx="1"/>
          </p:nvPr>
        </p:nvGraphicFramePr>
        <p:xfrm>
          <a:off x="5796136" y="3717032"/>
          <a:ext cx="990600" cy="512763"/>
        </p:xfrm>
        <a:graphic>
          <a:graphicData uri="http://schemas.openxmlformats.org/presentationml/2006/ole">
            <p:oleObj spid="_x0000_s299011" name="公式" r:id="rId4" imgW="368280" imgH="190440" progId="Equation.3">
              <p:embed/>
            </p:oleObj>
          </a:graphicData>
        </a:graphic>
      </p:graphicFrame>
      <p:sp>
        <p:nvSpPr>
          <p:cNvPr id="10" name="矩形 9"/>
          <p:cNvSpPr/>
          <p:nvPr/>
        </p:nvSpPr>
        <p:spPr>
          <a:xfrm>
            <a:off x="611560" y="2217638"/>
            <a:ext cx="2088232" cy="1200329"/>
          </a:xfrm>
          <a:prstGeom prst="rect">
            <a:avLst/>
          </a:prstGeom>
        </p:spPr>
        <p:txBody>
          <a:bodyPr wrap="square">
            <a:spAutoFit/>
          </a:bodyPr>
          <a:lstStyle/>
          <a:p>
            <a:r>
              <a:rPr lang="zh-CN" altLang="zh-CN" b="1" dirty="0" smtClean="0"/>
              <a:t>端口是一个系统和另外一个系统相互作用的界面或接口（</a:t>
            </a:r>
            <a:r>
              <a:rPr lang="en-US" altLang="zh-CN" b="1" dirty="0" smtClean="0"/>
              <a:t>interface</a:t>
            </a:r>
            <a:r>
              <a:rPr lang="zh-CN" altLang="zh-CN" b="1" dirty="0" smtClean="0"/>
              <a:t>）</a:t>
            </a:r>
            <a:endParaRPr lang="zh-CN" altLang="en-US" b="1" dirty="0"/>
          </a:p>
        </p:txBody>
      </p:sp>
      <p:sp>
        <p:nvSpPr>
          <p:cNvPr id="11" name="矩形 10"/>
          <p:cNvSpPr/>
          <p:nvPr/>
        </p:nvSpPr>
        <p:spPr>
          <a:xfrm>
            <a:off x="755576" y="4581128"/>
            <a:ext cx="7920880" cy="1477328"/>
          </a:xfrm>
          <a:prstGeom prst="rect">
            <a:avLst/>
          </a:prstGeom>
        </p:spPr>
        <p:txBody>
          <a:bodyPr wrap="square">
            <a:spAutoFit/>
          </a:bodyPr>
          <a:lstStyle/>
          <a:p>
            <a:r>
              <a:rPr lang="zh-CN" altLang="zh-CN" b="1" dirty="0" smtClean="0"/>
              <a:t>端口条件是</a:t>
            </a:r>
            <a:r>
              <a:rPr lang="zh-CN" altLang="en-US" b="1" dirty="0" smtClean="0"/>
              <a:t>在</a:t>
            </a:r>
            <a:r>
              <a:rPr lang="zh-CN" altLang="zh-CN" b="1" dirty="0" smtClean="0"/>
              <a:t>电磁作用</a:t>
            </a:r>
            <a:r>
              <a:rPr lang="zh-CN" altLang="en-US" b="1" dirty="0" smtClean="0"/>
              <a:t>下</a:t>
            </a:r>
            <a:r>
              <a:rPr lang="zh-CN" altLang="zh-CN" b="1" dirty="0" smtClean="0"/>
              <a:t>的实体物质可以用电路建模并分析的前提条件，换句话说，如果某电磁系统无法定义端口，则不能用电路方法解析该系统，只要能够定义出端口，那么无论电磁系统内部的电磁场和构成系统的实体物质如何作用，我们都可以用端口电压、端口电流之间的关系描述它的端口特性，该系统则可以端口为界面用电路理论进行电特性分析</a:t>
            </a:r>
            <a:endParaRPr lang="zh-CN" altLang="en-US" b="1" dirty="0"/>
          </a:p>
        </p:txBody>
      </p:sp>
      <p:sp>
        <p:nvSpPr>
          <p:cNvPr id="12" name="矩形 11"/>
          <p:cNvSpPr/>
          <p:nvPr/>
        </p:nvSpPr>
        <p:spPr>
          <a:xfrm>
            <a:off x="7668344" y="3717032"/>
            <a:ext cx="837089" cy="369332"/>
          </a:xfrm>
          <a:prstGeom prst="rect">
            <a:avLst/>
          </a:prstGeom>
        </p:spPr>
        <p:txBody>
          <a:bodyPr wrap="none">
            <a:spAutoFit/>
          </a:bodyPr>
          <a:lstStyle/>
          <a:p>
            <a:r>
              <a:rPr lang="en-US" altLang="zh-CN" b="1" dirty="0" err="1" smtClean="0">
                <a:solidFill>
                  <a:srgbClr val="FF0000"/>
                </a:solidFill>
              </a:rPr>
              <a:t>d</a:t>
            </a:r>
            <a:r>
              <a:rPr lang="en-US" altLang="zh-CN" b="1" baseline="-25000" dirty="0" err="1" smtClean="0">
                <a:solidFill>
                  <a:srgbClr val="FF0000"/>
                </a:solidFill>
              </a:rPr>
              <a:t>AB</a:t>
            </a:r>
            <a:r>
              <a:rPr lang="en-US" altLang="zh-CN" b="1" dirty="0" smtClean="0">
                <a:solidFill>
                  <a:srgbClr val="FF0000"/>
                </a:solidFill>
              </a:rPr>
              <a:t>&lt;&lt;</a:t>
            </a:r>
            <a:r>
              <a:rPr lang="en-US" altLang="zh-CN" b="1" dirty="0" smtClean="0">
                <a:solidFill>
                  <a:srgbClr val="FF0000"/>
                </a:solidFill>
                <a:sym typeface="Symbol"/>
              </a:rPr>
              <a:t></a:t>
            </a:r>
            <a:endParaRPr lang="zh-CN" altLang="en-US" b="1" dirty="0">
              <a:solidFill>
                <a:srgbClr val="FF0000"/>
              </a:solidFill>
            </a:endParaRPr>
          </a:p>
        </p:txBody>
      </p:sp>
      <p:sp>
        <p:nvSpPr>
          <p:cNvPr id="13" name="矩形 12"/>
          <p:cNvSpPr/>
          <p:nvPr/>
        </p:nvSpPr>
        <p:spPr>
          <a:xfrm>
            <a:off x="0" y="404664"/>
            <a:ext cx="4572000" cy="1200329"/>
          </a:xfrm>
          <a:prstGeom prst="rect">
            <a:avLst/>
          </a:prstGeom>
        </p:spPr>
        <p:txBody>
          <a:bodyPr>
            <a:spAutoFit/>
          </a:bodyPr>
          <a:lstStyle/>
          <a:p>
            <a:r>
              <a:rPr lang="zh-CN" altLang="zh-CN" b="1" dirty="0" smtClean="0"/>
              <a:t>器件的功能由其端口方程描述，多个器件连接后，它们通过端口</a:t>
            </a:r>
            <a:r>
              <a:rPr lang="zh-CN" altLang="en-US" b="1" dirty="0" smtClean="0"/>
              <a:t>间的</a:t>
            </a:r>
            <a:r>
              <a:rPr lang="zh-CN" altLang="zh-CN" b="1" dirty="0" smtClean="0"/>
              <a:t>相互作用，形成某种电路功能，这种功能模块也是通过对外端口的端口方程表现其功能</a:t>
            </a:r>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36545"/>
                                        </p:tgtEl>
                                        <p:attrNameLst>
                                          <p:attrName>style.visibility</p:attrName>
                                        </p:attrNameLst>
                                      </p:cBhvr>
                                      <p:to>
                                        <p:strVal val="visible"/>
                                      </p:to>
                                    </p:set>
                                    <p:animEffect transition="in" filter="blinds(horizontal)">
                                      <p:cBhvr>
                                        <p:cTn id="11" dur="500"/>
                                        <p:tgtEl>
                                          <p:spTgt spid="236545"/>
                                        </p:tgtEl>
                                      </p:cBhvr>
                                    </p:animEffect>
                                  </p:childTnLst>
                                </p:cTn>
                              </p:par>
                              <p:par>
                                <p:cTn id="12" presetID="3" presetClass="entr" presetSubtype="1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par>
                          <p:cTn id="15" fill="hold">
                            <p:stCondLst>
                              <p:cond delay="1000"/>
                            </p:stCondLst>
                            <p:childTnLst>
                              <p:par>
                                <p:cTn id="16" presetID="3" presetClass="entr" presetSubtype="10" fill="hold" grpId="0" nodeType="afterEffect">
                                  <p:stCondLst>
                                    <p:cond delay="1000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par>
                          <p:cTn id="19" fill="hold">
                            <p:stCondLst>
                              <p:cond delay="11500"/>
                            </p:stCondLst>
                            <p:childTnLst>
                              <p:par>
                                <p:cTn id="20" presetID="3" presetClass="entr" presetSubtype="10" fill="hold" grpId="0" nodeType="afterEffect">
                                  <p:stCondLst>
                                    <p:cond delay="1000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par>
                          <p:cTn id="23" fill="hold">
                            <p:stCondLst>
                              <p:cond delay="22000"/>
                            </p:stCondLst>
                            <p:childTnLst>
                              <p:par>
                                <p:cTn id="24" presetID="4" presetClass="entr" presetSubtype="16" fill="hold" grpId="0" nodeType="afterEffect">
                                  <p:stCondLst>
                                    <p:cond delay="2000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b="1" dirty="0" smtClean="0"/>
              <a:t>二、电路抽象三原则</a:t>
            </a:r>
          </a:p>
        </p:txBody>
      </p:sp>
      <p:sp>
        <p:nvSpPr>
          <p:cNvPr id="80899" name="内容占位符 2"/>
          <p:cNvSpPr>
            <a:spLocks noGrp="1"/>
          </p:cNvSpPr>
          <p:nvPr>
            <p:ph idx="1"/>
          </p:nvPr>
        </p:nvSpPr>
        <p:spPr/>
        <p:txBody>
          <a:bodyPr>
            <a:normAutofit/>
          </a:bodyPr>
          <a:lstStyle/>
          <a:p>
            <a:r>
              <a:rPr lang="zh-CN" altLang="en-US" b="1" dirty="0" smtClean="0"/>
              <a:t>抽象是为了降低复杂度</a:t>
            </a:r>
            <a:endParaRPr lang="en-US" altLang="zh-CN" b="1" dirty="0" smtClean="0"/>
          </a:p>
          <a:p>
            <a:pPr lvl="1"/>
            <a:r>
              <a:rPr lang="zh-CN" altLang="en-US" b="1" dirty="0" smtClean="0"/>
              <a:t>抽象的基本原则就是简单化</a:t>
            </a:r>
            <a:endParaRPr lang="en-US" altLang="zh-CN" b="1" dirty="0" smtClean="0"/>
          </a:p>
          <a:p>
            <a:pPr lvl="2"/>
            <a:r>
              <a:rPr lang="zh-CN" altLang="en-US" b="1" dirty="0" smtClean="0"/>
              <a:t>把不能处理的变成可以处理的，把复杂处理的变成简单处理</a:t>
            </a:r>
          </a:p>
          <a:p>
            <a:endParaRPr lang="en-US" altLang="zh-CN" b="1" dirty="0" smtClean="0"/>
          </a:p>
          <a:p>
            <a:r>
              <a:rPr lang="zh-CN" altLang="en-US" b="1" dirty="0" smtClean="0"/>
              <a:t>离散化原则 </a:t>
            </a:r>
            <a:r>
              <a:rPr lang="en-US" altLang="zh-CN" b="1" dirty="0" err="1" smtClean="0"/>
              <a:t>discretization</a:t>
            </a:r>
            <a:endParaRPr lang="en-US" altLang="zh-CN" b="1" dirty="0" smtClean="0"/>
          </a:p>
          <a:p>
            <a:r>
              <a:rPr lang="zh-CN" altLang="en-US" b="1" dirty="0" smtClean="0"/>
              <a:t>极致化原则 </a:t>
            </a:r>
            <a:r>
              <a:rPr lang="en-US" altLang="zh-CN" b="1" dirty="0" smtClean="0"/>
              <a:t>perfection</a:t>
            </a:r>
          </a:p>
          <a:p>
            <a:r>
              <a:rPr lang="zh-CN" altLang="en-US" b="1" dirty="0" smtClean="0"/>
              <a:t>限定性原则 </a:t>
            </a:r>
            <a:r>
              <a:rPr lang="en-US" altLang="zh-CN" b="1" dirty="0" smtClean="0"/>
              <a:t>limitation</a:t>
            </a:r>
          </a:p>
        </p:txBody>
      </p:sp>
      <p:sp>
        <p:nvSpPr>
          <p:cNvPr id="4" name="日期占位符 3"/>
          <p:cNvSpPr>
            <a:spLocks noGrp="1"/>
          </p:cNvSpPr>
          <p:nvPr>
            <p:ph type="dt" sz="quarter" idx="10"/>
          </p:nvPr>
        </p:nvSpPr>
        <p:spPr/>
        <p:txBody>
          <a:bodyPr/>
          <a:lstStyle/>
          <a:p>
            <a:pPr>
              <a:defRPr/>
            </a:pPr>
            <a:r>
              <a:rPr lang="zh-CN" altLang="en-US" smtClean="0"/>
              <a:t>李国林   电子电路与系统基础</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pPr>
              <a:defRPr/>
            </a:pPr>
            <a:fld id="{9984624E-ECF9-492B-846E-FCE378BC6A84}" type="slidenum">
              <a:rPr lang="zh-CN" altLang="en-US" smtClean="0"/>
              <a:pPr>
                <a:defRPr/>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467544" y="260648"/>
            <a:ext cx="8229600" cy="1143000"/>
          </a:xfrm>
        </p:spPr>
        <p:txBody>
          <a:bodyPr/>
          <a:lstStyle/>
          <a:p>
            <a:r>
              <a:rPr lang="zh-CN" altLang="en-US" b="1" dirty="0" smtClean="0">
                <a:solidFill>
                  <a:srgbClr val="FF0000"/>
                </a:solidFill>
              </a:rPr>
              <a:t>离散化原则</a:t>
            </a:r>
          </a:p>
        </p:txBody>
      </p:sp>
      <p:sp>
        <p:nvSpPr>
          <p:cNvPr id="3" name="内容占位符 2"/>
          <p:cNvSpPr>
            <a:spLocks noGrp="1"/>
          </p:cNvSpPr>
          <p:nvPr>
            <p:ph idx="1"/>
          </p:nvPr>
        </p:nvSpPr>
        <p:spPr>
          <a:xfrm>
            <a:off x="755576" y="1412776"/>
            <a:ext cx="7812360" cy="4392488"/>
          </a:xfrm>
        </p:spPr>
        <p:txBody>
          <a:bodyPr>
            <a:normAutofit/>
          </a:bodyPr>
          <a:lstStyle/>
          <a:p>
            <a:pPr>
              <a:defRPr/>
            </a:pPr>
            <a:r>
              <a:rPr lang="zh-CN" altLang="en-US" b="1" dirty="0" smtClean="0"/>
              <a:t>所谓离散，就是可数</a:t>
            </a:r>
            <a:endParaRPr lang="en-US" altLang="zh-CN" b="1" dirty="0" smtClean="0"/>
          </a:p>
          <a:p>
            <a:pPr lvl="1">
              <a:defRPr/>
            </a:pPr>
            <a:r>
              <a:rPr lang="zh-CN" altLang="en-US" b="1" dirty="0" smtClean="0"/>
              <a:t>用离散的端口电压、电流对电路特性进行描述，不论电路内部连续的物质如何构造，不论电路内部连续的电磁场如何分布</a:t>
            </a:r>
            <a:endParaRPr lang="en-US" altLang="zh-CN" b="1" dirty="0" smtClean="0"/>
          </a:p>
          <a:p>
            <a:pPr lvl="2">
              <a:defRPr/>
            </a:pPr>
            <a:r>
              <a:rPr lang="zh-CN" altLang="en-US" b="1" dirty="0" smtClean="0"/>
              <a:t>我们通过有限个端口的定义，将电磁问题转化为电路问题</a:t>
            </a:r>
            <a:endParaRPr lang="en-US" altLang="zh-CN" b="1" dirty="0" smtClean="0"/>
          </a:p>
        </p:txBody>
      </p:sp>
      <p:sp>
        <p:nvSpPr>
          <p:cNvPr id="6" name="灯片编号占位符 5"/>
          <p:cNvSpPr>
            <a:spLocks noGrp="1"/>
          </p:cNvSpPr>
          <p:nvPr>
            <p:ph type="sldNum" sz="quarter" idx="12"/>
          </p:nvPr>
        </p:nvSpPr>
        <p:spPr/>
        <p:txBody>
          <a:bodyPr/>
          <a:lstStyle/>
          <a:p>
            <a:pPr>
              <a:defRPr/>
            </a:pPr>
            <a:fld id="{D5E522F8-2A94-4BF1-9143-A21E48832A2F}" type="slidenum">
              <a:rPr lang="zh-CN" altLang="en-US" smtClean="0"/>
              <a:pPr>
                <a:defRPr/>
              </a:pPr>
              <a:t>47</a:t>
            </a:fld>
            <a:endParaRPr lang="zh-CN" altLang="en-US"/>
          </a:p>
        </p:txBody>
      </p:sp>
      <p:sp>
        <p:nvSpPr>
          <p:cNvPr id="7" name="页脚占位符 6"/>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8" name="日期占位符 7"/>
          <p:cNvSpPr>
            <a:spLocks noGrp="1"/>
          </p:cNvSpPr>
          <p:nvPr>
            <p:ph type="dt" sz="half" idx="10"/>
          </p:nvPr>
        </p:nvSpPr>
        <p:spPr/>
        <p:txBody>
          <a:bodyPr/>
          <a:lstStyle/>
          <a:p>
            <a:r>
              <a:rPr lang="zh-CN" altLang="en-US" smtClean="0"/>
              <a:t>李国林   电子电路与系统基础</a:t>
            </a:r>
            <a:endParaRPr lang="zh-CN" altLang="en-US"/>
          </a:p>
        </p:txBody>
      </p:sp>
      <p:pic>
        <p:nvPicPr>
          <p:cNvPr id="9" name="图片 8" descr="imagesCAGB9VSB.jpg"/>
          <p:cNvPicPr>
            <a:picLocks noChangeAspect="1"/>
          </p:cNvPicPr>
          <p:nvPr/>
        </p:nvPicPr>
        <p:blipFill>
          <a:blip r:embed="rId2" cstate="print"/>
          <a:stretch>
            <a:fillRect/>
          </a:stretch>
        </p:blipFill>
        <p:spPr>
          <a:xfrm>
            <a:off x="467544" y="4221088"/>
            <a:ext cx="2466975" cy="1847850"/>
          </a:xfrm>
          <a:prstGeom prst="rect">
            <a:avLst/>
          </a:prstGeom>
        </p:spPr>
      </p:pic>
      <p:sp>
        <p:nvSpPr>
          <p:cNvPr id="10" name="TextBox 9"/>
          <p:cNvSpPr txBox="1"/>
          <p:nvPr/>
        </p:nvSpPr>
        <p:spPr>
          <a:xfrm>
            <a:off x="1907704" y="5949280"/>
            <a:ext cx="881973" cy="369332"/>
          </a:xfrm>
          <a:prstGeom prst="rect">
            <a:avLst/>
          </a:prstGeom>
          <a:noFill/>
        </p:spPr>
        <p:txBody>
          <a:bodyPr wrap="none" rtlCol="0">
            <a:spAutoFit/>
          </a:bodyPr>
          <a:lstStyle/>
          <a:p>
            <a:r>
              <a:rPr lang="zh-CN" altLang="en-US" b="1" dirty="0" smtClean="0">
                <a:solidFill>
                  <a:srgbClr val="FF0000"/>
                </a:solidFill>
              </a:rPr>
              <a:t>滤波器</a:t>
            </a:r>
            <a:endParaRPr lang="zh-CN" altLang="en-US" b="1" dirty="0">
              <a:solidFill>
                <a:srgbClr val="FF0000"/>
              </a:solidFill>
            </a:endParaRPr>
          </a:p>
        </p:txBody>
      </p:sp>
      <p:sp>
        <p:nvSpPr>
          <p:cNvPr id="11" name="TextBox 10"/>
          <p:cNvSpPr txBox="1"/>
          <p:nvPr/>
        </p:nvSpPr>
        <p:spPr>
          <a:xfrm>
            <a:off x="250055" y="5229200"/>
            <a:ext cx="766557" cy="369332"/>
          </a:xfrm>
          <a:prstGeom prst="rect">
            <a:avLst/>
          </a:prstGeom>
          <a:noFill/>
        </p:spPr>
        <p:txBody>
          <a:bodyPr wrap="none" rtlCol="0">
            <a:spAutoFit/>
          </a:bodyPr>
          <a:lstStyle/>
          <a:p>
            <a:r>
              <a:rPr lang="zh-CN" altLang="en-US" b="1" dirty="0" smtClean="0">
                <a:solidFill>
                  <a:srgbClr val="7030A0"/>
                </a:solidFill>
              </a:rPr>
              <a:t>端口</a:t>
            </a:r>
            <a:r>
              <a:rPr lang="en-US" altLang="zh-CN" b="1" dirty="0" smtClean="0">
                <a:solidFill>
                  <a:srgbClr val="7030A0"/>
                </a:solidFill>
              </a:rPr>
              <a:t>1</a:t>
            </a:r>
            <a:endParaRPr lang="zh-CN" altLang="en-US" b="1" dirty="0">
              <a:solidFill>
                <a:srgbClr val="7030A0"/>
              </a:solidFill>
            </a:endParaRPr>
          </a:p>
        </p:txBody>
      </p:sp>
      <p:sp>
        <p:nvSpPr>
          <p:cNvPr id="12" name="TextBox 11"/>
          <p:cNvSpPr txBox="1"/>
          <p:nvPr/>
        </p:nvSpPr>
        <p:spPr>
          <a:xfrm>
            <a:off x="826119" y="5805264"/>
            <a:ext cx="766557" cy="369332"/>
          </a:xfrm>
          <a:prstGeom prst="rect">
            <a:avLst/>
          </a:prstGeom>
          <a:noFill/>
        </p:spPr>
        <p:txBody>
          <a:bodyPr wrap="none" rtlCol="0">
            <a:spAutoFit/>
          </a:bodyPr>
          <a:lstStyle/>
          <a:p>
            <a:r>
              <a:rPr lang="zh-CN" altLang="en-US" b="1" dirty="0" smtClean="0">
                <a:solidFill>
                  <a:srgbClr val="7030A0"/>
                </a:solidFill>
              </a:rPr>
              <a:t>端口</a:t>
            </a:r>
            <a:r>
              <a:rPr lang="en-US" altLang="zh-CN" b="1" dirty="0" smtClean="0">
                <a:solidFill>
                  <a:srgbClr val="7030A0"/>
                </a:solidFill>
              </a:rPr>
              <a:t>2</a:t>
            </a:r>
            <a:endParaRPr lang="zh-CN" altLang="en-US" b="1" dirty="0">
              <a:solidFill>
                <a:srgbClr val="7030A0"/>
              </a:solidFill>
            </a:endParaRPr>
          </a:p>
        </p:txBody>
      </p:sp>
      <p:sp>
        <p:nvSpPr>
          <p:cNvPr id="13" name="TextBox 12"/>
          <p:cNvSpPr txBox="1"/>
          <p:nvPr/>
        </p:nvSpPr>
        <p:spPr>
          <a:xfrm>
            <a:off x="3239344" y="4581128"/>
            <a:ext cx="5616624" cy="1569660"/>
          </a:xfrm>
          <a:prstGeom prst="rect">
            <a:avLst/>
          </a:prstGeom>
          <a:noFill/>
        </p:spPr>
        <p:txBody>
          <a:bodyPr wrap="square" rtlCol="0">
            <a:spAutoFit/>
          </a:bodyPr>
          <a:lstStyle/>
          <a:p>
            <a:r>
              <a:rPr lang="zh-CN" altLang="en-US" sz="2400" b="1" dirty="0" smtClean="0">
                <a:solidFill>
                  <a:srgbClr val="FF0000"/>
                </a:solidFill>
              </a:rPr>
              <a:t>只对端口电压电流感兴趣，加载在端口</a:t>
            </a:r>
            <a:r>
              <a:rPr lang="en-US" altLang="zh-CN" sz="2400" b="1" dirty="0" smtClean="0">
                <a:solidFill>
                  <a:srgbClr val="FF0000"/>
                </a:solidFill>
              </a:rPr>
              <a:t>1</a:t>
            </a:r>
            <a:r>
              <a:rPr lang="zh-CN" altLang="en-US" sz="2400" b="1" dirty="0" smtClean="0">
                <a:solidFill>
                  <a:srgbClr val="FF0000"/>
                </a:solidFill>
              </a:rPr>
              <a:t>的信号，在端口看，发现某些频率分量可以通过，某些频率分量不能通过，从而确认这是一个具有选频作用的滤波器</a:t>
            </a:r>
            <a:endParaRPr lang="zh-CN" altLang="en-US" sz="2400" b="1" dirty="0">
              <a:solidFill>
                <a:srgbClr val="FF0000"/>
              </a:solidFill>
            </a:endParaRPr>
          </a:p>
        </p:txBody>
      </p:sp>
      <p:sp>
        <p:nvSpPr>
          <p:cNvPr id="14" name="TextBox 13"/>
          <p:cNvSpPr txBox="1"/>
          <p:nvPr/>
        </p:nvSpPr>
        <p:spPr>
          <a:xfrm>
            <a:off x="1062311" y="4449886"/>
            <a:ext cx="1346844" cy="923330"/>
          </a:xfrm>
          <a:prstGeom prst="rect">
            <a:avLst/>
          </a:prstGeom>
          <a:noFill/>
        </p:spPr>
        <p:txBody>
          <a:bodyPr wrap="none" rtlCol="0">
            <a:spAutoFit/>
          </a:bodyPr>
          <a:lstStyle/>
          <a:p>
            <a:r>
              <a:rPr lang="zh-CN" altLang="en-US" b="1" dirty="0" smtClean="0">
                <a:solidFill>
                  <a:srgbClr val="FF0000"/>
                </a:solidFill>
              </a:rPr>
              <a:t>电容、电感</a:t>
            </a:r>
            <a:endParaRPr lang="en-US" altLang="zh-CN" b="1" dirty="0" smtClean="0">
              <a:solidFill>
                <a:srgbClr val="FF0000"/>
              </a:solidFill>
            </a:endParaRPr>
          </a:p>
          <a:p>
            <a:r>
              <a:rPr lang="zh-CN" altLang="en-US" b="1" dirty="0" smtClean="0">
                <a:solidFill>
                  <a:srgbClr val="FF0000"/>
                </a:solidFill>
              </a:rPr>
              <a:t>波导谐振腔</a:t>
            </a:r>
            <a:endParaRPr lang="en-US" altLang="zh-CN" b="1" dirty="0" smtClean="0">
              <a:solidFill>
                <a:srgbClr val="FF0000"/>
              </a:solidFill>
            </a:endParaRPr>
          </a:p>
          <a:p>
            <a:r>
              <a:rPr lang="zh-CN" altLang="en-US" b="1" dirty="0" smtClean="0">
                <a:solidFill>
                  <a:srgbClr val="FF0000"/>
                </a:solidFill>
              </a:rPr>
              <a:t>固体谐振腔</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8229600" cy="1143000"/>
          </a:xfrm>
        </p:spPr>
        <p:txBody>
          <a:bodyPr/>
          <a:lstStyle/>
          <a:p>
            <a:r>
              <a:rPr lang="zh-CN" altLang="en-US" b="1" dirty="0" smtClean="0"/>
              <a:t>极致化原则</a:t>
            </a:r>
            <a:endParaRPr lang="zh-CN" altLang="en-US" b="1" dirty="0"/>
          </a:p>
        </p:txBody>
      </p:sp>
      <p:sp>
        <p:nvSpPr>
          <p:cNvPr id="3" name="内容占位符 2"/>
          <p:cNvSpPr>
            <a:spLocks noGrp="1"/>
          </p:cNvSpPr>
          <p:nvPr>
            <p:ph idx="1"/>
          </p:nvPr>
        </p:nvSpPr>
        <p:spPr>
          <a:xfrm>
            <a:off x="827584" y="1340768"/>
            <a:ext cx="7776864" cy="1944216"/>
          </a:xfrm>
        </p:spPr>
        <p:txBody>
          <a:bodyPr>
            <a:normAutofit fontScale="92500" lnSpcReduction="10000"/>
          </a:bodyPr>
          <a:lstStyle/>
          <a:p>
            <a:pPr marL="342900" lvl="1" indent="-342900">
              <a:buFont typeface="Arial" pitchFamily="34" charset="0"/>
              <a:buChar char="•"/>
            </a:pPr>
            <a:r>
              <a:rPr lang="zh-CN" altLang="en-US" sz="3200" b="1" dirty="0" smtClean="0"/>
              <a:t>所谓极致，就是走极端，追求完美，忽略细枝末节</a:t>
            </a:r>
            <a:endParaRPr lang="en-US" altLang="zh-CN" sz="3200" b="1" dirty="0" smtClean="0"/>
          </a:p>
          <a:p>
            <a:pPr marL="342900" lvl="1" indent="-342900">
              <a:buFont typeface="Arial" pitchFamily="34" charset="0"/>
              <a:buChar char="•"/>
            </a:pPr>
            <a:endParaRPr lang="en-US" altLang="zh-CN" sz="3200" b="1" dirty="0" smtClean="0"/>
          </a:p>
          <a:p>
            <a:pPr marL="342900" lvl="1" indent="-342900">
              <a:buFont typeface="Arial" pitchFamily="34" charset="0"/>
              <a:buChar char="•"/>
            </a:pPr>
            <a:r>
              <a:rPr lang="zh-CN" altLang="en-US" sz="3200" b="1" dirty="0" smtClean="0"/>
              <a:t>数学上的简单表述</a:t>
            </a:r>
            <a:endParaRPr lang="en-US" altLang="zh-CN" b="1" dirty="0" smtClean="0"/>
          </a:p>
        </p:txBody>
      </p:sp>
      <p:graphicFrame>
        <p:nvGraphicFramePr>
          <p:cNvPr id="28" name="Object 2"/>
          <p:cNvGraphicFramePr>
            <a:graphicFrameLocks noChangeAspect="1"/>
          </p:cNvGraphicFramePr>
          <p:nvPr/>
        </p:nvGraphicFramePr>
        <p:xfrm>
          <a:off x="1403648" y="3356992"/>
          <a:ext cx="1052513" cy="500063"/>
        </p:xfrm>
        <a:graphic>
          <a:graphicData uri="http://schemas.openxmlformats.org/presentationml/2006/ole">
            <p:oleObj spid="_x0000_s300034" name="公式" r:id="rId3" imgW="457002" imgH="215806" progId="Equation.3">
              <p:embed/>
            </p:oleObj>
          </a:graphicData>
        </a:graphic>
      </p:graphicFrame>
      <p:sp>
        <p:nvSpPr>
          <p:cNvPr id="29" name="TextBox 28"/>
          <p:cNvSpPr txBox="1"/>
          <p:nvPr/>
        </p:nvSpPr>
        <p:spPr>
          <a:xfrm>
            <a:off x="3491881" y="4355812"/>
            <a:ext cx="3744416" cy="830997"/>
          </a:xfrm>
          <a:prstGeom prst="rect">
            <a:avLst/>
          </a:prstGeom>
          <a:noFill/>
        </p:spPr>
        <p:txBody>
          <a:bodyPr wrap="square" rtlCol="0">
            <a:spAutoFit/>
          </a:bodyPr>
          <a:lstStyle/>
          <a:p>
            <a:r>
              <a:rPr lang="en-US" altLang="zh-CN" sz="2400" b="1" dirty="0" smtClean="0">
                <a:solidFill>
                  <a:srgbClr val="FF0000"/>
                </a:solidFill>
              </a:rPr>
              <a:t>b</a:t>
            </a:r>
            <a:r>
              <a:rPr lang="zh-CN" altLang="en-US" sz="2400" b="1" dirty="0" smtClean="0">
                <a:solidFill>
                  <a:srgbClr val="FF0000"/>
                </a:solidFill>
              </a:rPr>
              <a:t>是可以忽略不计的小量：</a:t>
            </a:r>
            <a:r>
              <a:rPr lang="en-US" altLang="zh-CN" sz="2400" b="1" dirty="0" smtClean="0">
                <a:solidFill>
                  <a:srgbClr val="FF0000"/>
                </a:solidFill>
              </a:rPr>
              <a:t>b</a:t>
            </a:r>
            <a:r>
              <a:rPr lang="zh-CN" altLang="en-US" sz="2400" b="1" dirty="0" smtClean="0">
                <a:solidFill>
                  <a:srgbClr val="FF0000"/>
                </a:solidFill>
              </a:rPr>
              <a:t>被极致化为</a:t>
            </a:r>
            <a:r>
              <a:rPr lang="en-US" altLang="zh-CN" sz="2400" b="1" dirty="0" smtClean="0">
                <a:solidFill>
                  <a:srgbClr val="FF0000"/>
                </a:solidFill>
              </a:rPr>
              <a:t>0</a:t>
            </a:r>
            <a:endParaRPr lang="zh-CN" altLang="en-US" sz="2400" b="1" dirty="0">
              <a:solidFill>
                <a:srgbClr val="FF0000"/>
              </a:solidFill>
            </a:endParaRPr>
          </a:p>
        </p:txBody>
      </p:sp>
      <p:graphicFrame>
        <p:nvGraphicFramePr>
          <p:cNvPr id="30" name="Object 4"/>
          <p:cNvGraphicFramePr>
            <a:graphicFrameLocks noChangeAspect="1"/>
          </p:cNvGraphicFramePr>
          <p:nvPr/>
        </p:nvGraphicFramePr>
        <p:xfrm>
          <a:off x="1763688" y="4283804"/>
          <a:ext cx="1139825" cy="382588"/>
        </p:xfrm>
        <a:graphic>
          <a:graphicData uri="http://schemas.openxmlformats.org/presentationml/2006/ole">
            <p:oleObj spid="_x0000_s300035" name="公式" r:id="rId4" imgW="494870" imgH="164957" progId="Equation.3">
              <p:embed/>
            </p:oleObj>
          </a:graphicData>
        </a:graphic>
      </p:graphicFrame>
      <p:sp>
        <p:nvSpPr>
          <p:cNvPr id="31" name="TextBox 30"/>
          <p:cNvSpPr txBox="1"/>
          <p:nvPr/>
        </p:nvSpPr>
        <p:spPr>
          <a:xfrm>
            <a:off x="3491880" y="5485407"/>
            <a:ext cx="4104456" cy="830997"/>
          </a:xfrm>
          <a:prstGeom prst="rect">
            <a:avLst/>
          </a:prstGeom>
          <a:noFill/>
        </p:spPr>
        <p:txBody>
          <a:bodyPr wrap="square" rtlCol="0">
            <a:spAutoFit/>
          </a:bodyPr>
          <a:lstStyle/>
          <a:p>
            <a:r>
              <a:rPr lang="en-US" altLang="zh-CN" sz="2400" b="1" dirty="0" smtClean="0">
                <a:solidFill>
                  <a:srgbClr val="FF0000"/>
                </a:solidFill>
              </a:rPr>
              <a:t>1/a</a:t>
            </a:r>
            <a:r>
              <a:rPr lang="zh-CN" altLang="en-US" sz="2400" b="1" dirty="0" smtClean="0">
                <a:solidFill>
                  <a:srgbClr val="FF0000"/>
                </a:solidFill>
              </a:rPr>
              <a:t>是可以忽略不计的小量：</a:t>
            </a:r>
            <a:r>
              <a:rPr lang="en-US" altLang="zh-CN" sz="2400" b="1" dirty="0" smtClean="0">
                <a:solidFill>
                  <a:srgbClr val="FF0000"/>
                </a:solidFill>
              </a:rPr>
              <a:t>a</a:t>
            </a:r>
            <a:r>
              <a:rPr lang="zh-CN" altLang="en-US" sz="2400" b="1" dirty="0" smtClean="0">
                <a:solidFill>
                  <a:srgbClr val="FF0000"/>
                </a:solidFill>
              </a:rPr>
              <a:t>被极致化为无穷大</a:t>
            </a:r>
            <a:endParaRPr lang="zh-CN" altLang="en-US" sz="2400" b="1" dirty="0">
              <a:solidFill>
                <a:srgbClr val="FF0000"/>
              </a:solidFill>
            </a:endParaRPr>
          </a:p>
        </p:txBody>
      </p:sp>
      <p:graphicFrame>
        <p:nvGraphicFramePr>
          <p:cNvPr id="32" name="Object 4"/>
          <p:cNvGraphicFramePr>
            <a:graphicFrameLocks noChangeAspect="1"/>
          </p:cNvGraphicFramePr>
          <p:nvPr/>
        </p:nvGraphicFramePr>
        <p:xfrm>
          <a:off x="1763688" y="5269383"/>
          <a:ext cx="1285875" cy="823913"/>
        </p:xfrm>
        <a:graphic>
          <a:graphicData uri="http://schemas.openxmlformats.org/presentationml/2006/ole">
            <p:oleObj spid="_x0000_s300036" name="公式" r:id="rId5" imgW="558558" imgH="355446" progId="Equation.3">
              <p:embed/>
            </p:oleObj>
          </a:graphicData>
        </a:graphic>
      </p:graphicFrame>
      <p:sp>
        <p:nvSpPr>
          <p:cNvPr id="33" name="日期占位符 3"/>
          <p:cNvSpPr>
            <a:spLocks noGrp="1"/>
          </p:cNvSpPr>
          <p:nvPr>
            <p:ph type="dt" sz="half" idx="10"/>
          </p:nvPr>
        </p:nvSpPr>
        <p:spPr>
          <a:xfrm>
            <a:off x="457200" y="6356350"/>
            <a:ext cx="2133600" cy="365125"/>
          </a:xfrm>
        </p:spPr>
        <p:txBody>
          <a:bodyPr/>
          <a:lstStyle/>
          <a:p>
            <a:r>
              <a:rPr lang="zh-CN" altLang="en-US" smtClean="0"/>
              <a:t>李国林   电子电路与系统基础</a:t>
            </a:r>
            <a:endParaRPr lang="zh-CN" altLang="en-US"/>
          </a:p>
        </p:txBody>
      </p:sp>
      <p:sp>
        <p:nvSpPr>
          <p:cNvPr id="34" name="页脚占位符 4"/>
          <p:cNvSpPr>
            <a:spLocks noGrp="1"/>
          </p:cNvSpPr>
          <p:nvPr>
            <p:ph type="ftr" sz="quarter" idx="11"/>
          </p:nvPr>
        </p:nvSpPr>
        <p:spPr>
          <a:xfrm>
            <a:off x="3124200" y="6356350"/>
            <a:ext cx="2895600" cy="365125"/>
          </a:xfrm>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35" name="灯片编号占位符 5"/>
          <p:cNvSpPr>
            <a:spLocks noGrp="1"/>
          </p:cNvSpPr>
          <p:nvPr>
            <p:ph type="sldNum" sz="quarter" idx="12"/>
          </p:nvPr>
        </p:nvSpPr>
        <p:spPr>
          <a:xfrm>
            <a:off x="6553200" y="6356350"/>
            <a:ext cx="2133600" cy="365125"/>
          </a:xfrm>
        </p:spPr>
        <p:txBody>
          <a:bodyPr/>
          <a:lstStyle/>
          <a:p>
            <a:fld id="{C480E251-B891-4FFF-88BA-1AC5A4071CBC}" type="slidenum">
              <a:rPr lang="zh-CN" altLang="en-US" smtClean="0"/>
              <a:pPr/>
              <a:t>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0-#ppt_w/2"/>
                                          </p:val>
                                        </p:tav>
                                        <p:tav tm="100000">
                                          <p:val>
                                            <p:strVal val="#ppt_x"/>
                                          </p:val>
                                        </p:tav>
                                      </p:tavLst>
                                    </p:anim>
                                    <p:anim calcmode="lin" valueType="num">
                                      <p:cBhvr additive="base">
                                        <p:cTn id="13" dur="500" fill="hold"/>
                                        <p:tgtEl>
                                          <p:spTgt spid="3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linds(horizontal)">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极致化原则：留大弃小</a:t>
            </a:r>
            <a:endParaRPr lang="zh-CN" altLang="en-US" b="1" dirty="0"/>
          </a:p>
        </p:txBody>
      </p:sp>
      <p:sp>
        <p:nvSpPr>
          <p:cNvPr id="3" name="内容占位符 2"/>
          <p:cNvSpPr>
            <a:spLocks noGrp="1"/>
          </p:cNvSpPr>
          <p:nvPr>
            <p:ph idx="1"/>
          </p:nvPr>
        </p:nvSpPr>
        <p:spPr>
          <a:xfrm>
            <a:off x="313184" y="1600200"/>
            <a:ext cx="8507288" cy="4525963"/>
          </a:xfrm>
        </p:spPr>
        <p:txBody>
          <a:bodyPr>
            <a:normAutofit fontScale="85000" lnSpcReduction="10000"/>
          </a:bodyPr>
          <a:lstStyle/>
          <a:p>
            <a:r>
              <a:rPr lang="zh-CN" altLang="en-US" b="1" dirty="0" smtClean="0">
                <a:solidFill>
                  <a:srgbClr val="FF0000"/>
                </a:solidFill>
              </a:rPr>
              <a:t>实际电路原理性分析和设计中，大量地舍弃小量，做极致化抽象，从而可以获得极为简单的原理性结论，并由这些简单结论进一步进行电路的原理性设计</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7030A0"/>
                </a:solidFill>
              </a:rPr>
              <a:t>一句话：电路设计中，没有掌握极致化原则的，会淹没在一大堆混乱的公式或混乱的思维中，没有头绪，不知如何进行电路设计</a:t>
            </a:r>
            <a:endParaRPr lang="en-US" altLang="zh-CN" b="1" dirty="0" smtClean="0">
              <a:solidFill>
                <a:srgbClr val="7030A0"/>
              </a:solidFill>
            </a:endParaRPr>
          </a:p>
          <a:p>
            <a:endParaRPr lang="en-US" altLang="zh-CN" b="1" dirty="0" smtClean="0">
              <a:solidFill>
                <a:srgbClr val="7030A0"/>
              </a:solidFill>
            </a:endParaRPr>
          </a:p>
          <a:p>
            <a:r>
              <a:rPr lang="zh-CN" altLang="en-US" b="1" dirty="0" smtClean="0">
                <a:solidFill>
                  <a:srgbClr val="7030A0"/>
                </a:solidFill>
              </a:rPr>
              <a:t>而掌握了极致化原则的，电路设计将变得十分的简单</a:t>
            </a:r>
            <a:endParaRPr lang="en-US" altLang="zh-CN" b="1" dirty="0" smtClean="0">
              <a:solidFill>
                <a:srgbClr val="7030A0"/>
              </a:solidFill>
            </a:endParaRPr>
          </a:p>
          <a:p>
            <a:pPr lvl="1"/>
            <a:r>
              <a:rPr lang="zh-CN" altLang="en-US" b="1" dirty="0" smtClean="0">
                <a:solidFill>
                  <a:srgbClr val="7030A0"/>
                </a:solidFill>
              </a:rPr>
              <a:t>因为我们抓住了主要矛盾</a:t>
            </a:r>
          </a:p>
          <a:p>
            <a:endParaRPr lang="zh-CN" altLang="en-US"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C480E251-B891-4FFF-88BA-1AC5A4071CBC}" type="slidenum">
              <a:rPr lang="zh-CN" altLang="en-US" smtClean="0"/>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5844264" y="1412776"/>
            <a:ext cx="936104" cy="158417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020000" y="1412776"/>
            <a:ext cx="936104" cy="158417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34" name="标题 1"/>
          <p:cNvSpPr>
            <a:spLocks noGrp="1"/>
          </p:cNvSpPr>
          <p:nvPr>
            <p:ph type="title"/>
          </p:nvPr>
        </p:nvSpPr>
        <p:spPr/>
        <p:txBody>
          <a:bodyPr/>
          <a:lstStyle/>
          <a:p>
            <a:pPr eaLnBrk="1" hangingPunct="1"/>
            <a:r>
              <a:rPr lang="zh-CN" altLang="en-US" b="1" smtClean="0"/>
              <a:t>考评</a:t>
            </a:r>
          </a:p>
        </p:txBody>
      </p:sp>
      <p:sp>
        <p:nvSpPr>
          <p:cNvPr id="18435" name="内容占位符 2"/>
          <p:cNvSpPr>
            <a:spLocks noGrp="1"/>
          </p:cNvSpPr>
          <p:nvPr>
            <p:ph idx="1"/>
          </p:nvPr>
        </p:nvSpPr>
        <p:spPr/>
        <p:txBody>
          <a:bodyPr>
            <a:normAutofit fontScale="77500" lnSpcReduction="20000"/>
          </a:bodyPr>
          <a:lstStyle/>
          <a:p>
            <a:pPr eaLnBrk="1" hangingPunct="1"/>
            <a:r>
              <a:rPr lang="zh-CN" altLang="en-US" b="1" dirty="0" smtClean="0"/>
              <a:t>期末考试</a:t>
            </a:r>
            <a:r>
              <a:rPr lang="en-US" altLang="zh-CN" b="1" dirty="0" smtClean="0"/>
              <a:t>			50</a:t>
            </a:r>
            <a:r>
              <a:rPr lang="zh-CN" altLang="en-US" b="1" dirty="0" smtClean="0"/>
              <a:t>分</a:t>
            </a:r>
            <a:r>
              <a:rPr lang="en-US" altLang="zh-CN" b="1" dirty="0" smtClean="0"/>
              <a:t>		85</a:t>
            </a:r>
            <a:r>
              <a:rPr lang="zh-CN" altLang="en-US" b="1" dirty="0" smtClean="0"/>
              <a:t>分</a:t>
            </a:r>
            <a:endParaRPr lang="en-US" altLang="zh-CN" b="1" dirty="0" smtClean="0"/>
          </a:p>
          <a:p>
            <a:pPr eaLnBrk="1" hangingPunct="1"/>
            <a:r>
              <a:rPr lang="zh-CN" altLang="en-US" b="1" dirty="0" smtClean="0"/>
              <a:t>期中考试</a:t>
            </a:r>
            <a:r>
              <a:rPr lang="en-US" altLang="zh-CN" b="1" dirty="0" smtClean="0"/>
              <a:t>			45</a:t>
            </a:r>
            <a:r>
              <a:rPr lang="zh-CN" altLang="en-US" b="1" dirty="0" smtClean="0"/>
              <a:t>分</a:t>
            </a:r>
            <a:r>
              <a:rPr lang="en-US" altLang="zh-CN" b="1" dirty="0" smtClean="0"/>
              <a:t>		10</a:t>
            </a:r>
            <a:r>
              <a:rPr lang="zh-CN" altLang="en-US" b="1" dirty="0" smtClean="0"/>
              <a:t>分</a:t>
            </a:r>
            <a:endParaRPr lang="en-US" altLang="zh-CN" b="1" dirty="0" smtClean="0"/>
          </a:p>
          <a:p>
            <a:pPr eaLnBrk="1" hangingPunct="1"/>
            <a:r>
              <a:rPr lang="zh-CN" altLang="en-US" b="1" dirty="0" smtClean="0"/>
              <a:t>作业</a:t>
            </a:r>
            <a:r>
              <a:rPr lang="en-US" altLang="zh-CN" b="1" dirty="0" smtClean="0"/>
              <a:t>			5</a:t>
            </a:r>
            <a:r>
              <a:rPr lang="zh-CN" altLang="en-US" b="1" dirty="0" smtClean="0"/>
              <a:t>分</a:t>
            </a:r>
            <a:r>
              <a:rPr lang="en-US" altLang="zh-CN" b="1" dirty="0" smtClean="0"/>
              <a:t>		5</a:t>
            </a:r>
            <a:r>
              <a:rPr lang="zh-CN" altLang="en-US" b="1" dirty="0" smtClean="0"/>
              <a:t>分</a:t>
            </a:r>
            <a:endParaRPr lang="en-US" altLang="zh-CN" b="1" dirty="0" smtClean="0"/>
          </a:p>
          <a:p>
            <a:pPr lvl="1"/>
            <a:r>
              <a:rPr lang="zh-CN" altLang="en-US" b="1" dirty="0" smtClean="0"/>
              <a:t>希望同学更加重视作业，不要抄袭，理解之后自己做</a:t>
            </a:r>
            <a:r>
              <a:rPr lang="en-US" altLang="zh-CN" b="1" dirty="0" smtClean="0"/>
              <a:t>			</a:t>
            </a:r>
          </a:p>
          <a:p>
            <a:endParaRPr lang="en-US" altLang="zh-CN" b="1" dirty="0" smtClean="0"/>
          </a:p>
          <a:p>
            <a:r>
              <a:rPr lang="zh-CN" altLang="en-US" b="1" dirty="0" smtClean="0"/>
              <a:t>关于作业</a:t>
            </a:r>
            <a:endParaRPr lang="en-US" altLang="zh-CN" b="1" dirty="0" smtClean="0"/>
          </a:p>
          <a:p>
            <a:pPr lvl="1"/>
            <a:r>
              <a:rPr lang="zh-CN" altLang="en-US" b="1" dirty="0" smtClean="0"/>
              <a:t>本周布置的作业，下周上课时提交</a:t>
            </a:r>
            <a:endParaRPr lang="en-US" altLang="zh-CN" b="1" dirty="0" smtClean="0"/>
          </a:p>
          <a:p>
            <a:pPr lvl="2"/>
            <a:r>
              <a:rPr lang="zh-CN" altLang="en-US" b="1" dirty="0" smtClean="0"/>
              <a:t>课代表和助教双方确认交作业具体时间和地点</a:t>
            </a:r>
            <a:endParaRPr lang="en-US" altLang="zh-CN" b="1" dirty="0" smtClean="0"/>
          </a:p>
          <a:p>
            <a:pPr lvl="2"/>
            <a:r>
              <a:rPr lang="zh-CN" altLang="en-US" b="1" dirty="0" smtClean="0"/>
              <a:t>助教联系方式，见网络学堂</a:t>
            </a:r>
            <a:endParaRPr lang="en-US" altLang="zh-CN" b="1" dirty="0" smtClean="0"/>
          </a:p>
          <a:p>
            <a:pPr lvl="1"/>
            <a:r>
              <a:rPr lang="zh-CN" altLang="en-US" b="1" dirty="0" smtClean="0"/>
              <a:t>本周提交的作业，下周上课时取走</a:t>
            </a:r>
            <a:endParaRPr lang="en-US" altLang="zh-CN" b="1" dirty="0" smtClean="0"/>
          </a:p>
          <a:p>
            <a:pPr lvl="2"/>
            <a:r>
              <a:rPr lang="zh-CN" altLang="en-US" b="1" dirty="0" smtClean="0"/>
              <a:t>周三习题课前拿到手</a:t>
            </a:r>
            <a:endParaRPr lang="en-US" altLang="zh-CN" b="1" dirty="0" smtClean="0"/>
          </a:p>
          <a:p>
            <a:pPr lvl="1"/>
            <a:r>
              <a:rPr lang="zh-CN" altLang="en-US" b="1" dirty="0" smtClean="0"/>
              <a:t>助教批改，随时汇报作业问题，习题课教师汇总讲解</a:t>
            </a:r>
            <a:endParaRPr lang="en-US" altLang="zh-CN" b="1" dirty="0" smtClean="0"/>
          </a:p>
        </p:txBody>
      </p:sp>
      <p:sp>
        <p:nvSpPr>
          <p:cNvPr id="4" name="日期占位符 3"/>
          <p:cNvSpPr>
            <a:spLocks noGrp="1"/>
          </p:cNvSpPr>
          <p:nvPr>
            <p:ph type="dt" sz="quarter" idx="10"/>
          </p:nvPr>
        </p:nvSpPr>
        <p:spPr/>
        <p:txBody>
          <a:bodyPr/>
          <a:lstStyle/>
          <a:p>
            <a:pPr>
              <a:defRPr/>
            </a:pPr>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pPr>
              <a:defRPr/>
            </a:pPr>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pPr>
              <a:defRPr/>
            </a:pPr>
            <a:fld id="{7180C4E8-CF04-47F1-BA49-BE323546731D}" type="slidenum">
              <a:rPr lang="zh-CN" altLang="en-US"/>
              <a:pPr>
                <a:defRPr/>
              </a:pPr>
              <a:t>5</a:t>
            </a:fld>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b="1" smtClean="0"/>
              <a:t>限定性原则</a:t>
            </a:r>
          </a:p>
        </p:txBody>
      </p:sp>
      <p:sp>
        <p:nvSpPr>
          <p:cNvPr id="3" name="内容占位符 2"/>
          <p:cNvSpPr>
            <a:spLocks noGrp="1"/>
          </p:cNvSpPr>
          <p:nvPr>
            <p:ph idx="1"/>
          </p:nvPr>
        </p:nvSpPr>
        <p:spPr>
          <a:xfrm>
            <a:off x="457200" y="1484313"/>
            <a:ext cx="8229600" cy="4897437"/>
          </a:xfrm>
        </p:spPr>
        <p:txBody>
          <a:bodyPr>
            <a:normAutofit fontScale="92500" lnSpcReduction="20000"/>
          </a:bodyPr>
          <a:lstStyle/>
          <a:p>
            <a:pPr>
              <a:defRPr/>
            </a:pPr>
            <a:r>
              <a:rPr lang="zh-CN" altLang="en-US" b="1" dirty="0" smtClean="0"/>
              <a:t>不管是离散化原则，还是极致化原则，抽象最根本的思想就是抓住主要矛盾，舍弃次要矛盾</a:t>
            </a:r>
            <a:endParaRPr lang="en-US" altLang="zh-CN" b="1" dirty="0" smtClean="0"/>
          </a:p>
          <a:p>
            <a:pPr lvl="1">
              <a:defRPr/>
            </a:pPr>
            <a:r>
              <a:rPr lang="zh-CN" altLang="en-US" b="1" dirty="0" smtClean="0"/>
              <a:t>有所舍弃，则必有限制</a:t>
            </a:r>
            <a:endParaRPr lang="en-US" altLang="zh-CN" b="1" dirty="0" smtClean="0"/>
          </a:p>
          <a:p>
            <a:pPr>
              <a:defRPr/>
            </a:pPr>
            <a:endParaRPr lang="en-US" altLang="zh-CN" b="1" dirty="0" smtClean="0"/>
          </a:p>
          <a:p>
            <a:pPr>
              <a:defRPr/>
            </a:pPr>
            <a:r>
              <a:rPr lang="zh-CN" altLang="en-US" b="1" dirty="0" smtClean="0"/>
              <a:t>所谓限定，指的是</a:t>
            </a:r>
            <a:r>
              <a:rPr lang="zh-CN" altLang="en-US" b="1" dirty="0" smtClean="0">
                <a:solidFill>
                  <a:srgbClr val="FF0000"/>
                </a:solidFill>
              </a:rPr>
              <a:t>抽象结果都有其适用范围</a:t>
            </a:r>
            <a:r>
              <a:rPr lang="zh-CN" altLang="en-US" b="1" dirty="0" smtClean="0"/>
              <a:t>，超过了适用范围，抽象就是不适当的</a:t>
            </a:r>
            <a:endParaRPr lang="en-US" altLang="zh-CN" b="1" dirty="0" smtClean="0"/>
          </a:p>
          <a:p>
            <a:pPr lvl="1">
              <a:defRPr/>
            </a:pPr>
            <a:r>
              <a:rPr lang="zh-CN" altLang="en-US" b="1" dirty="0" smtClean="0"/>
              <a:t>大家记住一点：我们运用抽象时，并不打算用一个概念、一个公式、一个原理解决所有的问题，我们只着眼于解决并因此解决了其中一部分问题</a:t>
            </a:r>
            <a:endParaRPr lang="en-US" altLang="zh-CN" b="1" dirty="0" smtClean="0"/>
          </a:p>
          <a:p>
            <a:pPr lvl="1">
              <a:defRPr/>
            </a:pPr>
            <a:r>
              <a:rPr lang="zh-CN" altLang="en-US" b="1" dirty="0" smtClean="0"/>
              <a:t>超过抽象适用范围后，次要矛盾则有可能上升为主要矛盾，我们需要采用新的抽象来理解适用范围之外出现的问题</a:t>
            </a:r>
            <a:endParaRPr lang="en-US" altLang="zh-CN" b="1" dirty="0" smtClean="0"/>
          </a:p>
          <a:p>
            <a:pPr lvl="2">
              <a:defRPr/>
            </a:pPr>
            <a:r>
              <a:rPr lang="zh-CN" altLang="en-US" b="1" dirty="0" smtClean="0"/>
              <a:t>当然，新的抽象模型也有它自己的限定性范围</a:t>
            </a:r>
            <a:endParaRPr lang="en-US" altLang="zh-CN" b="1" dirty="0" smtClean="0"/>
          </a:p>
        </p:txBody>
      </p:sp>
      <p:sp>
        <p:nvSpPr>
          <p:cNvPr id="6" name="灯片编号占位符 5"/>
          <p:cNvSpPr>
            <a:spLocks noGrp="1"/>
          </p:cNvSpPr>
          <p:nvPr>
            <p:ph type="sldNum" sz="quarter" idx="12"/>
          </p:nvPr>
        </p:nvSpPr>
        <p:spPr/>
        <p:txBody>
          <a:bodyPr/>
          <a:lstStyle/>
          <a:p>
            <a:pPr>
              <a:defRPr/>
            </a:pPr>
            <a:fld id="{48F09F13-D2FF-4998-BE63-3F64780D706A}" type="slidenum">
              <a:rPr lang="zh-CN" altLang="en-US" smtClean="0"/>
              <a:pPr>
                <a:defRPr/>
              </a:pPr>
              <a:t>50</a:t>
            </a:fld>
            <a:endParaRPr lang="zh-CN" altLang="en-US"/>
          </a:p>
        </p:txBody>
      </p:sp>
      <p:sp>
        <p:nvSpPr>
          <p:cNvPr id="7" name="页脚占位符 6"/>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8" name="日期占位符 7"/>
          <p:cNvSpPr>
            <a:spLocks noGrp="1"/>
          </p:cNvSpPr>
          <p:nvPr>
            <p:ph type="dt" sz="half" idx="10"/>
          </p:nvPr>
        </p:nvSpPr>
        <p:spPr/>
        <p:txBody>
          <a:bodyPr/>
          <a:lstStyle/>
          <a:p>
            <a:r>
              <a:rPr lang="zh-CN" altLang="en-US" smtClean="0"/>
              <a:t>李国林   电子电路与系统基础</a:t>
            </a: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电路抽象例</a:t>
            </a:r>
            <a:endParaRPr lang="zh-CN" altLang="en-US" b="1" dirty="0"/>
          </a:p>
        </p:txBody>
      </p:sp>
      <p:sp>
        <p:nvSpPr>
          <p:cNvPr id="3" name="内容占位符 2"/>
          <p:cNvSpPr>
            <a:spLocks noGrp="1"/>
          </p:cNvSpPr>
          <p:nvPr>
            <p:ph idx="1"/>
          </p:nvPr>
        </p:nvSpPr>
        <p:spPr/>
        <p:txBody>
          <a:bodyPr>
            <a:normAutofit fontScale="92500" lnSpcReduction="20000"/>
          </a:bodyPr>
          <a:lstStyle/>
          <a:p>
            <a:r>
              <a:rPr lang="zh-CN" altLang="en-US" b="1" dirty="0" smtClean="0"/>
              <a:t>对上学期课程中的某些电路抽象做简单的回顾</a:t>
            </a:r>
            <a:endParaRPr lang="en-US" altLang="zh-CN" b="1" dirty="0" smtClean="0"/>
          </a:p>
          <a:p>
            <a:pPr lvl="1"/>
            <a:r>
              <a:rPr lang="zh-CN" altLang="en-US" b="1" dirty="0" smtClean="0"/>
              <a:t>电源抽象</a:t>
            </a:r>
            <a:endParaRPr lang="en-US" altLang="zh-CN" b="1" dirty="0" smtClean="0"/>
          </a:p>
          <a:p>
            <a:pPr lvl="2"/>
            <a:r>
              <a:rPr lang="zh-CN" altLang="en-US" b="1" dirty="0" smtClean="0"/>
              <a:t>当我们抽象出电源元件后，电路分析中，我们不再关注电源的能量从何而来</a:t>
            </a:r>
            <a:endParaRPr lang="en-US" altLang="zh-CN" b="1" dirty="0" smtClean="0"/>
          </a:p>
          <a:p>
            <a:pPr lvl="3"/>
            <a:r>
              <a:rPr lang="zh-CN" altLang="en-US" b="1" dirty="0" smtClean="0"/>
              <a:t>风能，水势能，化学能，热能，太阳能，电能，</a:t>
            </a:r>
            <a:r>
              <a:rPr lang="en-US" altLang="zh-CN" b="1" dirty="0" smtClean="0"/>
              <a:t>…</a:t>
            </a:r>
          </a:p>
          <a:p>
            <a:pPr lvl="2"/>
            <a:r>
              <a:rPr lang="zh-CN" altLang="en-US" b="1" dirty="0" smtClean="0"/>
              <a:t>不再关注电源的具体构成如何</a:t>
            </a:r>
            <a:endParaRPr lang="en-US" altLang="zh-CN" b="1" dirty="0" smtClean="0"/>
          </a:p>
          <a:p>
            <a:pPr lvl="3"/>
            <a:r>
              <a:rPr lang="zh-CN" altLang="en-US" b="1" dirty="0" smtClean="0"/>
              <a:t>发电机，电池，</a:t>
            </a:r>
            <a:r>
              <a:rPr lang="en-US" altLang="zh-CN" b="1" dirty="0" smtClean="0"/>
              <a:t>…</a:t>
            </a:r>
          </a:p>
          <a:p>
            <a:pPr lvl="2"/>
            <a:r>
              <a:rPr lang="zh-CN" altLang="en-US" b="1" dirty="0" smtClean="0"/>
              <a:t>不再关注</a:t>
            </a:r>
            <a:r>
              <a:rPr lang="en-US" altLang="zh-CN" b="1" dirty="0" smtClean="0"/>
              <a:t>…</a:t>
            </a:r>
          </a:p>
          <a:p>
            <a:pPr lvl="2"/>
            <a:r>
              <a:rPr lang="zh-CN" altLang="en-US" b="1" dirty="0" smtClean="0"/>
              <a:t>我们只关注它的端口特性具有（抽象）电源电路的伏安特性</a:t>
            </a:r>
            <a:endParaRPr lang="en-US" altLang="zh-CN" b="1" dirty="0" smtClean="0"/>
          </a:p>
          <a:p>
            <a:pPr lvl="2"/>
            <a:endParaRPr lang="en-US" altLang="zh-CN" b="1" dirty="0" smtClean="0"/>
          </a:p>
          <a:p>
            <a:pPr lvl="1"/>
            <a:r>
              <a:rPr lang="zh-CN" altLang="en-US" b="1" dirty="0" smtClean="0"/>
              <a:t>晶体管抽象</a:t>
            </a:r>
            <a:endParaRPr lang="en-US" altLang="zh-CN" b="1" dirty="0" smtClean="0"/>
          </a:p>
          <a:p>
            <a:pPr lvl="1"/>
            <a:r>
              <a:rPr lang="en-US" altLang="zh-CN" b="1" dirty="0" smtClean="0"/>
              <a:t>…</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 y="274638"/>
            <a:ext cx="946448" cy="6178698"/>
          </a:xfrm>
        </p:spPr>
        <p:txBody>
          <a:bodyPr/>
          <a:lstStyle/>
          <a:p>
            <a:pPr algn="l"/>
            <a:r>
              <a:rPr lang="zh-CN" altLang="en-US" b="1" dirty="0" smtClean="0"/>
              <a:t>电源抽象</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cxnSp>
        <p:nvCxnSpPr>
          <p:cNvPr id="7" name="AutoShape 2"/>
          <p:cNvCxnSpPr>
            <a:cxnSpLocks noChangeShapeType="1"/>
          </p:cNvCxnSpPr>
          <p:nvPr/>
        </p:nvCxnSpPr>
        <p:spPr bwMode="auto">
          <a:xfrm>
            <a:off x="1189059" y="2269406"/>
            <a:ext cx="1990725" cy="0"/>
          </a:xfrm>
          <a:prstGeom prst="straightConnector1">
            <a:avLst/>
          </a:prstGeom>
          <a:noFill/>
          <a:ln w="22225">
            <a:solidFill>
              <a:srgbClr val="000000"/>
            </a:solidFill>
            <a:round/>
            <a:headEnd/>
            <a:tailEnd type="triangle" w="med" len="med"/>
          </a:ln>
        </p:spPr>
      </p:cxnSp>
      <p:cxnSp>
        <p:nvCxnSpPr>
          <p:cNvPr id="8" name="AutoShape 3"/>
          <p:cNvCxnSpPr>
            <a:cxnSpLocks noChangeShapeType="1"/>
          </p:cNvCxnSpPr>
          <p:nvPr/>
        </p:nvCxnSpPr>
        <p:spPr bwMode="auto">
          <a:xfrm flipV="1">
            <a:off x="1739922" y="599356"/>
            <a:ext cx="1587" cy="2505075"/>
          </a:xfrm>
          <a:prstGeom prst="straightConnector1">
            <a:avLst/>
          </a:prstGeom>
          <a:noFill/>
          <a:ln w="22225">
            <a:solidFill>
              <a:srgbClr val="000000"/>
            </a:solidFill>
            <a:round/>
            <a:headEnd/>
            <a:tailEnd type="triangle" w="med" len="med"/>
          </a:ln>
        </p:spPr>
      </p:cxnSp>
      <p:graphicFrame>
        <p:nvGraphicFramePr>
          <p:cNvPr id="12" name="Object 15"/>
          <p:cNvGraphicFramePr>
            <a:graphicFrameLocks noChangeAspect="1"/>
          </p:cNvGraphicFramePr>
          <p:nvPr/>
        </p:nvGraphicFramePr>
        <p:xfrm>
          <a:off x="1825225" y="332656"/>
          <a:ext cx="234950" cy="285750"/>
        </p:xfrm>
        <a:graphic>
          <a:graphicData uri="http://schemas.openxmlformats.org/presentationml/2006/ole">
            <p:oleObj spid="_x0000_s301058" name="公式" r:id="rId3" imgW="114120" imgH="139680" progId="Equation.3">
              <p:embed/>
            </p:oleObj>
          </a:graphicData>
        </a:graphic>
      </p:graphicFrame>
      <p:graphicFrame>
        <p:nvGraphicFramePr>
          <p:cNvPr id="13" name="Object 16"/>
          <p:cNvGraphicFramePr>
            <a:graphicFrameLocks noChangeAspect="1"/>
          </p:cNvGraphicFramePr>
          <p:nvPr/>
        </p:nvGraphicFramePr>
        <p:xfrm>
          <a:off x="1333522" y="2348136"/>
          <a:ext cx="287337" cy="312738"/>
        </p:xfrm>
        <a:graphic>
          <a:graphicData uri="http://schemas.openxmlformats.org/presentationml/2006/ole">
            <p:oleObj spid="_x0000_s301059" name="公式" r:id="rId4" imgW="139680" imgH="152280" progId="Equation.3">
              <p:embed/>
            </p:oleObj>
          </a:graphicData>
        </a:graphic>
      </p:graphicFrame>
      <p:graphicFrame>
        <p:nvGraphicFramePr>
          <p:cNvPr id="14" name="Object 17"/>
          <p:cNvGraphicFramePr>
            <a:graphicFrameLocks noChangeAspect="1"/>
          </p:cNvGraphicFramePr>
          <p:nvPr/>
        </p:nvGraphicFramePr>
        <p:xfrm>
          <a:off x="1785959" y="928911"/>
          <a:ext cx="314325" cy="390525"/>
        </p:xfrm>
        <a:graphic>
          <a:graphicData uri="http://schemas.openxmlformats.org/presentationml/2006/ole">
            <p:oleObj spid="_x0000_s301060" name="公式" r:id="rId5" imgW="152280" imgH="190440" progId="Equation.3">
              <p:embed/>
            </p:oleObj>
          </a:graphicData>
        </a:graphic>
      </p:graphicFrame>
      <p:graphicFrame>
        <p:nvGraphicFramePr>
          <p:cNvPr id="15" name="Object 18"/>
          <p:cNvGraphicFramePr>
            <a:graphicFrameLocks noChangeAspect="1"/>
          </p:cNvGraphicFramePr>
          <p:nvPr/>
        </p:nvGraphicFramePr>
        <p:xfrm>
          <a:off x="2532084" y="1844899"/>
          <a:ext cx="339725" cy="390525"/>
        </p:xfrm>
        <a:graphic>
          <a:graphicData uri="http://schemas.openxmlformats.org/presentationml/2006/ole">
            <p:oleObj spid="_x0000_s301061" name="公式" r:id="rId6" imgW="164880" imgH="190440" progId="Equation.3">
              <p:embed/>
            </p:oleObj>
          </a:graphicData>
        </a:graphic>
      </p:graphicFrame>
      <p:cxnSp>
        <p:nvCxnSpPr>
          <p:cNvPr id="16" name="AutoShape 2"/>
          <p:cNvCxnSpPr>
            <a:cxnSpLocks noChangeShapeType="1"/>
          </p:cNvCxnSpPr>
          <p:nvPr/>
        </p:nvCxnSpPr>
        <p:spPr bwMode="auto">
          <a:xfrm>
            <a:off x="2450071" y="6050359"/>
            <a:ext cx="1990725" cy="0"/>
          </a:xfrm>
          <a:prstGeom prst="straightConnector1">
            <a:avLst/>
          </a:prstGeom>
          <a:noFill/>
          <a:ln w="22225">
            <a:solidFill>
              <a:srgbClr val="000000"/>
            </a:solidFill>
            <a:round/>
            <a:headEnd/>
            <a:tailEnd type="triangle" w="med" len="med"/>
          </a:ln>
        </p:spPr>
      </p:cxnSp>
      <p:cxnSp>
        <p:nvCxnSpPr>
          <p:cNvPr id="17" name="AutoShape 3"/>
          <p:cNvCxnSpPr>
            <a:cxnSpLocks noChangeShapeType="1"/>
          </p:cNvCxnSpPr>
          <p:nvPr/>
        </p:nvCxnSpPr>
        <p:spPr bwMode="auto">
          <a:xfrm flipV="1">
            <a:off x="3000934" y="4380309"/>
            <a:ext cx="1587" cy="2505075"/>
          </a:xfrm>
          <a:prstGeom prst="straightConnector1">
            <a:avLst/>
          </a:prstGeom>
          <a:noFill/>
          <a:ln w="22225">
            <a:solidFill>
              <a:srgbClr val="000000"/>
            </a:solidFill>
            <a:round/>
            <a:headEnd/>
            <a:tailEnd type="triangle" w="med" len="med"/>
          </a:ln>
        </p:spPr>
      </p:cxnSp>
      <p:graphicFrame>
        <p:nvGraphicFramePr>
          <p:cNvPr id="19" name="Object 14"/>
          <p:cNvGraphicFramePr>
            <a:graphicFrameLocks noChangeAspect="1"/>
          </p:cNvGraphicFramePr>
          <p:nvPr/>
        </p:nvGraphicFramePr>
        <p:xfrm>
          <a:off x="4513263" y="5913438"/>
          <a:ext cx="285750" cy="312737"/>
        </p:xfrm>
        <a:graphic>
          <a:graphicData uri="http://schemas.openxmlformats.org/presentationml/2006/ole">
            <p:oleObj spid="_x0000_s301062" name="公式" r:id="rId7" imgW="139680" imgH="152280" progId="Equation.3">
              <p:embed/>
            </p:oleObj>
          </a:graphicData>
        </a:graphic>
      </p:graphicFrame>
      <p:graphicFrame>
        <p:nvGraphicFramePr>
          <p:cNvPr id="20" name="Object 15"/>
          <p:cNvGraphicFramePr>
            <a:graphicFrameLocks noChangeAspect="1"/>
          </p:cNvGraphicFramePr>
          <p:nvPr/>
        </p:nvGraphicFramePr>
        <p:xfrm>
          <a:off x="2752874" y="4295378"/>
          <a:ext cx="234950" cy="285750"/>
        </p:xfrm>
        <a:graphic>
          <a:graphicData uri="http://schemas.openxmlformats.org/presentationml/2006/ole">
            <p:oleObj spid="_x0000_s301063" name="公式" r:id="rId8" imgW="114120" imgH="139680" progId="Equation.3">
              <p:embed/>
            </p:oleObj>
          </a:graphicData>
        </a:graphic>
      </p:graphicFrame>
      <p:graphicFrame>
        <p:nvGraphicFramePr>
          <p:cNvPr id="21" name="Object 16"/>
          <p:cNvGraphicFramePr>
            <a:graphicFrameLocks noChangeAspect="1"/>
          </p:cNvGraphicFramePr>
          <p:nvPr/>
        </p:nvGraphicFramePr>
        <p:xfrm>
          <a:off x="2594534" y="6129089"/>
          <a:ext cx="287337" cy="312738"/>
        </p:xfrm>
        <a:graphic>
          <a:graphicData uri="http://schemas.openxmlformats.org/presentationml/2006/ole">
            <p:oleObj spid="_x0000_s301064" name="公式" r:id="rId9" imgW="139680" imgH="152280" progId="Equation.3">
              <p:embed/>
            </p:oleObj>
          </a:graphicData>
        </a:graphic>
      </p:graphicFrame>
      <p:graphicFrame>
        <p:nvGraphicFramePr>
          <p:cNvPr id="22" name="Object 17"/>
          <p:cNvGraphicFramePr>
            <a:graphicFrameLocks noChangeAspect="1"/>
          </p:cNvGraphicFramePr>
          <p:nvPr/>
        </p:nvGraphicFramePr>
        <p:xfrm>
          <a:off x="2972361" y="4758160"/>
          <a:ext cx="314325" cy="390525"/>
        </p:xfrm>
        <a:graphic>
          <a:graphicData uri="http://schemas.openxmlformats.org/presentationml/2006/ole">
            <p:oleObj spid="_x0000_s301065" name="公式" r:id="rId10" imgW="152280" imgH="190440" progId="Equation.3">
              <p:embed/>
            </p:oleObj>
          </a:graphicData>
        </a:graphic>
      </p:graphicFrame>
      <p:graphicFrame>
        <p:nvGraphicFramePr>
          <p:cNvPr id="23" name="Object 18"/>
          <p:cNvGraphicFramePr>
            <a:graphicFrameLocks noChangeAspect="1"/>
          </p:cNvGraphicFramePr>
          <p:nvPr/>
        </p:nvGraphicFramePr>
        <p:xfrm>
          <a:off x="3779912" y="6087639"/>
          <a:ext cx="339725" cy="390525"/>
        </p:xfrm>
        <a:graphic>
          <a:graphicData uri="http://schemas.openxmlformats.org/presentationml/2006/ole">
            <p:oleObj spid="_x0000_s301066" name="公式" r:id="rId11" imgW="164880" imgH="190440" progId="Equation.3">
              <p:embed/>
            </p:oleObj>
          </a:graphicData>
        </a:graphic>
      </p:graphicFrame>
      <p:cxnSp>
        <p:nvCxnSpPr>
          <p:cNvPr id="29" name="AutoShape 2"/>
          <p:cNvCxnSpPr>
            <a:cxnSpLocks noChangeShapeType="1"/>
          </p:cNvCxnSpPr>
          <p:nvPr/>
        </p:nvCxnSpPr>
        <p:spPr bwMode="auto">
          <a:xfrm>
            <a:off x="3516888" y="2269406"/>
            <a:ext cx="1990725" cy="0"/>
          </a:xfrm>
          <a:prstGeom prst="straightConnector1">
            <a:avLst/>
          </a:prstGeom>
          <a:noFill/>
          <a:ln w="22225">
            <a:solidFill>
              <a:srgbClr val="000000"/>
            </a:solidFill>
            <a:round/>
            <a:headEnd/>
            <a:tailEnd type="triangle" w="med" len="med"/>
          </a:ln>
        </p:spPr>
      </p:cxnSp>
      <p:cxnSp>
        <p:nvCxnSpPr>
          <p:cNvPr id="30" name="AutoShape 3"/>
          <p:cNvCxnSpPr>
            <a:cxnSpLocks noChangeShapeType="1"/>
          </p:cNvCxnSpPr>
          <p:nvPr/>
        </p:nvCxnSpPr>
        <p:spPr bwMode="auto">
          <a:xfrm flipV="1">
            <a:off x="4067751" y="599356"/>
            <a:ext cx="1587" cy="2505075"/>
          </a:xfrm>
          <a:prstGeom prst="straightConnector1">
            <a:avLst/>
          </a:prstGeom>
          <a:noFill/>
          <a:ln w="22225">
            <a:solidFill>
              <a:srgbClr val="000000"/>
            </a:solidFill>
            <a:round/>
            <a:headEnd/>
            <a:tailEnd type="triangle" w="med" len="med"/>
          </a:ln>
        </p:spPr>
      </p:cxnSp>
      <p:graphicFrame>
        <p:nvGraphicFramePr>
          <p:cNvPr id="32" name="Object 14"/>
          <p:cNvGraphicFramePr>
            <a:graphicFrameLocks noChangeAspect="1"/>
          </p:cNvGraphicFramePr>
          <p:nvPr/>
        </p:nvGraphicFramePr>
        <p:xfrm>
          <a:off x="5605463" y="2133600"/>
          <a:ext cx="287337" cy="312738"/>
        </p:xfrm>
        <a:graphic>
          <a:graphicData uri="http://schemas.openxmlformats.org/presentationml/2006/ole">
            <p:oleObj spid="_x0000_s301067" name="公式" r:id="rId12" imgW="139680" imgH="152280" progId="Equation.3">
              <p:embed/>
            </p:oleObj>
          </a:graphicData>
        </a:graphic>
      </p:graphicFrame>
      <p:graphicFrame>
        <p:nvGraphicFramePr>
          <p:cNvPr id="33" name="Object 15"/>
          <p:cNvGraphicFramePr>
            <a:graphicFrameLocks noChangeAspect="1"/>
          </p:cNvGraphicFramePr>
          <p:nvPr/>
        </p:nvGraphicFramePr>
        <p:xfrm>
          <a:off x="4153054" y="332656"/>
          <a:ext cx="234950" cy="285750"/>
        </p:xfrm>
        <a:graphic>
          <a:graphicData uri="http://schemas.openxmlformats.org/presentationml/2006/ole">
            <p:oleObj spid="_x0000_s301068" name="公式" r:id="rId13" imgW="114120" imgH="139680" progId="Equation.3">
              <p:embed/>
            </p:oleObj>
          </a:graphicData>
        </a:graphic>
      </p:graphicFrame>
      <p:graphicFrame>
        <p:nvGraphicFramePr>
          <p:cNvPr id="34" name="Object 16"/>
          <p:cNvGraphicFramePr>
            <a:graphicFrameLocks noChangeAspect="1"/>
          </p:cNvGraphicFramePr>
          <p:nvPr/>
        </p:nvGraphicFramePr>
        <p:xfrm>
          <a:off x="3661351" y="2348136"/>
          <a:ext cx="287337" cy="312738"/>
        </p:xfrm>
        <a:graphic>
          <a:graphicData uri="http://schemas.openxmlformats.org/presentationml/2006/ole">
            <p:oleObj spid="_x0000_s301069" name="公式" r:id="rId14" imgW="139680" imgH="152280" progId="Equation.3">
              <p:embed/>
            </p:oleObj>
          </a:graphicData>
        </a:graphic>
      </p:graphicFrame>
      <p:graphicFrame>
        <p:nvGraphicFramePr>
          <p:cNvPr id="35" name="Object 17"/>
          <p:cNvGraphicFramePr>
            <a:graphicFrameLocks noChangeAspect="1"/>
          </p:cNvGraphicFramePr>
          <p:nvPr/>
        </p:nvGraphicFramePr>
        <p:xfrm>
          <a:off x="3779912" y="921614"/>
          <a:ext cx="314325" cy="390525"/>
        </p:xfrm>
        <a:graphic>
          <a:graphicData uri="http://schemas.openxmlformats.org/presentationml/2006/ole">
            <p:oleObj spid="_x0000_s301070" name="公式" r:id="rId15" imgW="152280" imgH="190440" progId="Equation.3">
              <p:embed/>
            </p:oleObj>
          </a:graphicData>
        </a:graphic>
      </p:graphicFrame>
      <p:graphicFrame>
        <p:nvGraphicFramePr>
          <p:cNvPr id="36" name="Object 18"/>
          <p:cNvGraphicFramePr>
            <a:graphicFrameLocks noChangeAspect="1"/>
          </p:cNvGraphicFramePr>
          <p:nvPr/>
        </p:nvGraphicFramePr>
        <p:xfrm>
          <a:off x="4859913" y="1943976"/>
          <a:ext cx="339725" cy="390525"/>
        </p:xfrm>
        <a:graphic>
          <a:graphicData uri="http://schemas.openxmlformats.org/presentationml/2006/ole">
            <p:oleObj spid="_x0000_s301071" name="公式" r:id="rId16" imgW="164880" imgH="190440" progId="Equation.3">
              <p:embed/>
            </p:oleObj>
          </a:graphicData>
        </a:graphic>
      </p:graphicFrame>
      <p:cxnSp>
        <p:nvCxnSpPr>
          <p:cNvPr id="37" name="直接连接符 36"/>
          <p:cNvCxnSpPr/>
          <p:nvPr/>
        </p:nvCxnSpPr>
        <p:spPr>
          <a:xfrm flipV="1">
            <a:off x="3691374" y="1735736"/>
            <a:ext cx="1888738" cy="66208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3680735" y="1911435"/>
            <a:ext cx="2214578"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16200000" flipH="1">
            <a:off x="5370167" y="1892867"/>
            <a:ext cx="28575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42354" name="Object 18"/>
          <p:cNvGraphicFramePr>
            <a:graphicFrameLocks noChangeAspect="1"/>
          </p:cNvGraphicFramePr>
          <p:nvPr/>
        </p:nvGraphicFramePr>
        <p:xfrm>
          <a:off x="4788024" y="476250"/>
          <a:ext cx="776907" cy="387217"/>
        </p:xfrm>
        <a:graphic>
          <a:graphicData uri="http://schemas.openxmlformats.org/presentationml/2006/ole">
            <p:oleObj spid="_x0000_s301072" name="公式" r:id="rId17" imgW="380880" imgH="190440" progId="Equation.3">
              <p:embed/>
            </p:oleObj>
          </a:graphicData>
        </a:graphic>
      </p:graphicFrame>
      <p:cxnSp>
        <p:nvCxnSpPr>
          <p:cNvPr id="53" name="AutoShape 2"/>
          <p:cNvCxnSpPr>
            <a:cxnSpLocks noChangeShapeType="1"/>
          </p:cNvCxnSpPr>
          <p:nvPr/>
        </p:nvCxnSpPr>
        <p:spPr bwMode="auto">
          <a:xfrm>
            <a:off x="6300192" y="2295702"/>
            <a:ext cx="1990725" cy="0"/>
          </a:xfrm>
          <a:prstGeom prst="straightConnector1">
            <a:avLst/>
          </a:prstGeom>
          <a:noFill/>
          <a:ln w="22225">
            <a:solidFill>
              <a:srgbClr val="000000"/>
            </a:solidFill>
            <a:round/>
            <a:headEnd/>
            <a:tailEnd type="triangle" w="med" len="med"/>
          </a:ln>
        </p:spPr>
      </p:cxnSp>
      <p:cxnSp>
        <p:nvCxnSpPr>
          <p:cNvPr id="54" name="AutoShape 3"/>
          <p:cNvCxnSpPr>
            <a:cxnSpLocks noChangeShapeType="1"/>
          </p:cNvCxnSpPr>
          <p:nvPr/>
        </p:nvCxnSpPr>
        <p:spPr bwMode="auto">
          <a:xfrm flipV="1">
            <a:off x="6851055" y="625652"/>
            <a:ext cx="1587" cy="2505075"/>
          </a:xfrm>
          <a:prstGeom prst="straightConnector1">
            <a:avLst/>
          </a:prstGeom>
          <a:noFill/>
          <a:ln w="22225">
            <a:solidFill>
              <a:srgbClr val="000000"/>
            </a:solidFill>
            <a:round/>
            <a:headEnd/>
            <a:tailEnd type="triangle" w="med" len="med"/>
          </a:ln>
        </p:spPr>
      </p:cxnSp>
      <p:graphicFrame>
        <p:nvGraphicFramePr>
          <p:cNvPr id="56" name="Object 14"/>
          <p:cNvGraphicFramePr>
            <a:graphicFrameLocks noChangeAspect="1"/>
          </p:cNvGraphicFramePr>
          <p:nvPr/>
        </p:nvGraphicFramePr>
        <p:xfrm>
          <a:off x="8389938" y="2159000"/>
          <a:ext cx="287337" cy="312738"/>
        </p:xfrm>
        <a:graphic>
          <a:graphicData uri="http://schemas.openxmlformats.org/presentationml/2006/ole">
            <p:oleObj spid="_x0000_s301073" name="公式" r:id="rId18" imgW="139680" imgH="152280" progId="Equation.3">
              <p:embed/>
            </p:oleObj>
          </a:graphicData>
        </a:graphic>
      </p:graphicFrame>
      <p:graphicFrame>
        <p:nvGraphicFramePr>
          <p:cNvPr id="57" name="Object 15"/>
          <p:cNvGraphicFramePr>
            <a:graphicFrameLocks noChangeAspect="1"/>
          </p:cNvGraphicFramePr>
          <p:nvPr/>
        </p:nvGraphicFramePr>
        <p:xfrm>
          <a:off x="6695262" y="260648"/>
          <a:ext cx="234950" cy="285750"/>
        </p:xfrm>
        <a:graphic>
          <a:graphicData uri="http://schemas.openxmlformats.org/presentationml/2006/ole">
            <p:oleObj spid="_x0000_s301074" name="公式" r:id="rId19" imgW="114120" imgH="139680" progId="Equation.3">
              <p:embed/>
            </p:oleObj>
          </a:graphicData>
        </a:graphic>
      </p:graphicFrame>
      <p:graphicFrame>
        <p:nvGraphicFramePr>
          <p:cNvPr id="58" name="Object 16"/>
          <p:cNvGraphicFramePr>
            <a:graphicFrameLocks noChangeAspect="1"/>
          </p:cNvGraphicFramePr>
          <p:nvPr/>
        </p:nvGraphicFramePr>
        <p:xfrm>
          <a:off x="6444655" y="2374432"/>
          <a:ext cx="287337" cy="312738"/>
        </p:xfrm>
        <a:graphic>
          <a:graphicData uri="http://schemas.openxmlformats.org/presentationml/2006/ole">
            <p:oleObj spid="_x0000_s301075" name="公式" r:id="rId20" imgW="139680" imgH="152280" progId="Equation.3">
              <p:embed/>
            </p:oleObj>
          </a:graphicData>
        </a:graphic>
      </p:graphicFrame>
      <p:graphicFrame>
        <p:nvGraphicFramePr>
          <p:cNvPr id="59" name="Object 17"/>
          <p:cNvGraphicFramePr>
            <a:graphicFrameLocks noChangeAspect="1"/>
          </p:cNvGraphicFramePr>
          <p:nvPr/>
        </p:nvGraphicFramePr>
        <p:xfrm>
          <a:off x="6474678" y="764704"/>
          <a:ext cx="314325" cy="390525"/>
        </p:xfrm>
        <a:graphic>
          <a:graphicData uri="http://schemas.openxmlformats.org/presentationml/2006/ole">
            <p:oleObj spid="_x0000_s301076" name="公式" r:id="rId21" imgW="152280" imgH="190440" progId="Equation.3">
              <p:embed/>
            </p:oleObj>
          </a:graphicData>
        </a:graphic>
      </p:graphicFrame>
      <p:graphicFrame>
        <p:nvGraphicFramePr>
          <p:cNvPr id="60" name="Object 18"/>
          <p:cNvGraphicFramePr>
            <a:graphicFrameLocks noChangeAspect="1"/>
          </p:cNvGraphicFramePr>
          <p:nvPr/>
        </p:nvGraphicFramePr>
        <p:xfrm>
          <a:off x="7260496" y="2402078"/>
          <a:ext cx="339725" cy="390525"/>
        </p:xfrm>
        <a:graphic>
          <a:graphicData uri="http://schemas.openxmlformats.org/presentationml/2006/ole">
            <p:oleObj spid="_x0000_s301077" name="公式" r:id="rId22" imgW="164880" imgH="190440" progId="Equation.3">
              <p:embed/>
            </p:oleObj>
          </a:graphicData>
        </a:graphic>
      </p:graphicFrame>
      <p:cxnSp>
        <p:nvCxnSpPr>
          <p:cNvPr id="61" name="直接连接符 60"/>
          <p:cNvCxnSpPr/>
          <p:nvPr/>
        </p:nvCxnSpPr>
        <p:spPr>
          <a:xfrm flipV="1">
            <a:off x="6760430" y="836712"/>
            <a:ext cx="403858" cy="1779680"/>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546116" y="1196752"/>
            <a:ext cx="1143008"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10800000">
            <a:off x="6911287" y="901880"/>
            <a:ext cx="28575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42361" name="Object 25"/>
          <p:cNvGraphicFramePr>
            <a:graphicFrameLocks noChangeAspect="1"/>
          </p:cNvGraphicFramePr>
          <p:nvPr/>
        </p:nvGraphicFramePr>
        <p:xfrm>
          <a:off x="7812361" y="980728"/>
          <a:ext cx="720080" cy="398912"/>
        </p:xfrm>
        <a:graphic>
          <a:graphicData uri="http://schemas.openxmlformats.org/presentationml/2006/ole">
            <p:oleObj spid="_x0000_s301078" name="公式" r:id="rId23" imgW="342720" imgH="190440" progId="Equation.3">
              <p:embed/>
            </p:oleObj>
          </a:graphicData>
        </a:graphic>
      </p:graphicFrame>
      <p:sp>
        <p:nvSpPr>
          <p:cNvPr id="73" name="TextBox 72"/>
          <p:cNvSpPr txBox="1"/>
          <p:nvPr/>
        </p:nvSpPr>
        <p:spPr>
          <a:xfrm>
            <a:off x="4716016" y="4941168"/>
            <a:ext cx="3888432" cy="923330"/>
          </a:xfrm>
          <a:prstGeom prst="rect">
            <a:avLst/>
          </a:prstGeom>
          <a:noFill/>
        </p:spPr>
        <p:txBody>
          <a:bodyPr wrap="square" rtlCol="0">
            <a:spAutoFit/>
          </a:bodyPr>
          <a:lstStyle/>
          <a:p>
            <a:r>
              <a:rPr lang="zh-CN" altLang="en-US" b="1" dirty="0" smtClean="0"/>
              <a:t>极致化：线性内阻抽象</a:t>
            </a:r>
            <a:endParaRPr lang="en-US" altLang="zh-CN" b="1" dirty="0" smtClean="0"/>
          </a:p>
          <a:p>
            <a:endParaRPr lang="en-US" altLang="zh-CN" b="1" dirty="0" smtClean="0"/>
          </a:p>
          <a:p>
            <a:r>
              <a:rPr lang="zh-CN" altLang="en-US" b="1" dirty="0" smtClean="0"/>
              <a:t>限定性：负载在小范围内波动</a:t>
            </a:r>
            <a:endParaRPr lang="en-US" altLang="zh-CN" b="1" dirty="0" smtClean="0"/>
          </a:p>
        </p:txBody>
      </p:sp>
      <p:sp>
        <p:nvSpPr>
          <p:cNvPr id="74" name="TextBox 73"/>
          <p:cNvSpPr txBox="1"/>
          <p:nvPr/>
        </p:nvSpPr>
        <p:spPr>
          <a:xfrm>
            <a:off x="971600" y="3091663"/>
            <a:ext cx="2808312" cy="1477328"/>
          </a:xfrm>
          <a:prstGeom prst="rect">
            <a:avLst/>
          </a:prstGeom>
          <a:noFill/>
        </p:spPr>
        <p:txBody>
          <a:bodyPr wrap="square" rtlCol="0">
            <a:spAutoFit/>
          </a:bodyPr>
          <a:lstStyle/>
          <a:p>
            <a:r>
              <a:rPr lang="zh-CN" altLang="en-US" b="1" dirty="0" smtClean="0">
                <a:solidFill>
                  <a:srgbClr val="FF0000"/>
                </a:solidFill>
              </a:rPr>
              <a:t>离散化：不考虑太阳能电池内部如何形成能量输出，只关注端口电压、电流，从端口特性看，电池内阻是非线性的</a:t>
            </a:r>
            <a:endParaRPr lang="en-US" altLang="zh-CN" b="1" dirty="0" smtClean="0">
              <a:solidFill>
                <a:srgbClr val="FF0000"/>
              </a:solidFill>
            </a:endParaRPr>
          </a:p>
        </p:txBody>
      </p:sp>
      <p:cxnSp>
        <p:nvCxnSpPr>
          <p:cNvPr id="79" name="直接连接符 78"/>
          <p:cNvCxnSpPr/>
          <p:nvPr/>
        </p:nvCxnSpPr>
        <p:spPr>
          <a:xfrm flipV="1">
            <a:off x="2715182" y="4863503"/>
            <a:ext cx="1136738" cy="1442478"/>
          </a:xfrm>
          <a:prstGeom prst="line">
            <a:avLst/>
          </a:prstGeom>
          <a:ln w="34925">
            <a:prstDash val="dash"/>
          </a:ln>
        </p:spPr>
        <p:style>
          <a:lnRef idx="1">
            <a:schemeClr val="accent1"/>
          </a:lnRef>
          <a:fillRef idx="0">
            <a:schemeClr val="accent1"/>
          </a:fillRef>
          <a:effectRef idx="0">
            <a:schemeClr val="accent1"/>
          </a:effectRef>
          <a:fontRef idx="minor">
            <a:schemeClr val="tx1"/>
          </a:fontRef>
        </p:style>
      </p:cxnSp>
      <p:sp>
        <p:nvSpPr>
          <p:cNvPr id="92" name="灯片编号占位符 5"/>
          <p:cNvSpPr>
            <a:spLocks noGrp="1"/>
          </p:cNvSpPr>
          <p:nvPr>
            <p:ph type="sldNum" sz="quarter" idx="12"/>
          </p:nvPr>
        </p:nvSpPr>
        <p:spPr>
          <a:xfrm>
            <a:off x="6553200" y="6356350"/>
            <a:ext cx="2133600" cy="365125"/>
          </a:xfrm>
        </p:spPr>
        <p:txBody>
          <a:bodyPr/>
          <a:lstStyle/>
          <a:p>
            <a:fld id="{0C913308-F349-4B6D-A68A-DD1791B4A57B}" type="slidenum">
              <a:rPr lang="zh-CN" altLang="en-US" smtClean="0"/>
              <a:pPr/>
              <a:t>52</a:t>
            </a:fld>
            <a:endParaRPr lang="zh-CN" altLang="en-US"/>
          </a:p>
        </p:txBody>
      </p:sp>
      <p:sp>
        <p:nvSpPr>
          <p:cNvPr id="64" name="任意多边形 63"/>
          <p:cNvSpPr/>
          <p:nvPr/>
        </p:nvSpPr>
        <p:spPr>
          <a:xfrm>
            <a:off x="1514888" y="1250218"/>
            <a:ext cx="1035585" cy="1564396"/>
          </a:xfrm>
          <a:custGeom>
            <a:avLst/>
            <a:gdLst>
              <a:gd name="connsiteX0" fmla="*/ 0 w 1035585"/>
              <a:gd name="connsiteY0" fmla="*/ 0 h 1564396"/>
              <a:gd name="connsiteX1" fmla="*/ 638978 w 1035585"/>
              <a:gd name="connsiteY1" fmla="*/ 143220 h 1564396"/>
              <a:gd name="connsiteX2" fmla="*/ 881349 w 1035585"/>
              <a:gd name="connsiteY2" fmla="*/ 782198 h 1564396"/>
              <a:gd name="connsiteX3" fmla="*/ 1035585 w 1035585"/>
              <a:gd name="connsiteY3" fmla="*/ 1564396 h 1564396"/>
            </a:gdLst>
            <a:ahLst/>
            <a:cxnLst>
              <a:cxn ang="0">
                <a:pos x="connsiteX0" y="connsiteY0"/>
              </a:cxn>
              <a:cxn ang="0">
                <a:pos x="connsiteX1" y="connsiteY1"/>
              </a:cxn>
              <a:cxn ang="0">
                <a:pos x="connsiteX2" y="connsiteY2"/>
              </a:cxn>
              <a:cxn ang="0">
                <a:pos x="connsiteX3" y="connsiteY3"/>
              </a:cxn>
            </a:cxnLst>
            <a:rect l="l" t="t" r="r" b="b"/>
            <a:pathLst>
              <a:path w="1035585" h="1564396">
                <a:moveTo>
                  <a:pt x="0" y="0"/>
                </a:moveTo>
                <a:cubicBezTo>
                  <a:pt x="246043" y="6427"/>
                  <a:pt x="492087" y="12854"/>
                  <a:pt x="638978" y="143220"/>
                </a:cubicBezTo>
                <a:cubicBezTo>
                  <a:pt x="785870" y="273586"/>
                  <a:pt x="815248" y="545335"/>
                  <a:pt x="881349" y="782198"/>
                </a:cubicBezTo>
                <a:cubicBezTo>
                  <a:pt x="947450" y="1019061"/>
                  <a:pt x="991517" y="1291728"/>
                  <a:pt x="1035585" y="1564396"/>
                </a:cubicBezTo>
              </a:path>
            </a:pathLst>
          </a:cu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任意多边形 64"/>
          <p:cNvSpPr/>
          <p:nvPr/>
        </p:nvSpPr>
        <p:spPr>
          <a:xfrm>
            <a:off x="2771800" y="5007519"/>
            <a:ext cx="1035585" cy="1564396"/>
          </a:xfrm>
          <a:custGeom>
            <a:avLst/>
            <a:gdLst>
              <a:gd name="connsiteX0" fmla="*/ 0 w 1035585"/>
              <a:gd name="connsiteY0" fmla="*/ 0 h 1564396"/>
              <a:gd name="connsiteX1" fmla="*/ 638978 w 1035585"/>
              <a:gd name="connsiteY1" fmla="*/ 143220 h 1564396"/>
              <a:gd name="connsiteX2" fmla="*/ 881349 w 1035585"/>
              <a:gd name="connsiteY2" fmla="*/ 782198 h 1564396"/>
              <a:gd name="connsiteX3" fmla="*/ 1035585 w 1035585"/>
              <a:gd name="connsiteY3" fmla="*/ 1564396 h 1564396"/>
            </a:gdLst>
            <a:ahLst/>
            <a:cxnLst>
              <a:cxn ang="0">
                <a:pos x="connsiteX0" y="connsiteY0"/>
              </a:cxn>
              <a:cxn ang="0">
                <a:pos x="connsiteX1" y="connsiteY1"/>
              </a:cxn>
              <a:cxn ang="0">
                <a:pos x="connsiteX2" y="connsiteY2"/>
              </a:cxn>
              <a:cxn ang="0">
                <a:pos x="connsiteX3" y="connsiteY3"/>
              </a:cxn>
            </a:cxnLst>
            <a:rect l="l" t="t" r="r" b="b"/>
            <a:pathLst>
              <a:path w="1035585" h="1564396">
                <a:moveTo>
                  <a:pt x="0" y="0"/>
                </a:moveTo>
                <a:cubicBezTo>
                  <a:pt x="246043" y="6427"/>
                  <a:pt x="492087" y="12854"/>
                  <a:pt x="638978" y="143220"/>
                </a:cubicBezTo>
                <a:cubicBezTo>
                  <a:pt x="785870" y="273586"/>
                  <a:pt x="815248" y="545335"/>
                  <a:pt x="881349" y="782198"/>
                </a:cubicBezTo>
                <a:cubicBezTo>
                  <a:pt x="947450" y="1019061"/>
                  <a:pt x="991517" y="1291728"/>
                  <a:pt x="1035585" y="1564396"/>
                </a:cubicBezTo>
              </a:path>
            </a:pathLst>
          </a:cu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任意多边形 68"/>
          <p:cNvSpPr/>
          <p:nvPr/>
        </p:nvSpPr>
        <p:spPr>
          <a:xfrm>
            <a:off x="3851920" y="1281654"/>
            <a:ext cx="1035585" cy="1564396"/>
          </a:xfrm>
          <a:custGeom>
            <a:avLst/>
            <a:gdLst>
              <a:gd name="connsiteX0" fmla="*/ 0 w 1035585"/>
              <a:gd name="connsiteY0" fmla="*/ 0 h 1564396"/>
              <a:gd name="connsiteX1" fmla="*/ 638978 w 1035585"/>
              <a:gd name="connsiteY1" fmla="*/ 143220 h 1564396"/>
              <a:gd name="connsiteX2" fmla="*/ 881349 w 1035585"/>
              <a:gd name="connsiteY2" fmla="*/ 782198 h 1564396"/>
              <a:gd name="connsiteX3" fmla="*/ 1035585 w 1035585"/>
              <a:gd name="connsiteY3" fmla="*/ 1564396 h 1564396"/>
            </a:gdLst>
            <a:ahLst/>
            <a:cxnLst>
              <a:cxn ang="0">
                <a:pos x="connsiteX0" y="connsiteY0"/>
              </a:cxn>
              <a:cxn ang="0">
                <a:pos x="connsiteX1" y="connsiteY1"/>
              </a:cxn>
              <a:cxn ang="0">
                <a:pos x="connsiteX2" y="connsiteY2"/>
              </a:cxn>
              <a:cxn ang="0">
                <a:pos x="connsiteX3" y="connsiteY3"/>
              </a:cxn>
            </a:cxnLst>
            <a:rect l="l" t="t" r="r" b="b"/>
            <a:pathLst>
              <a:path w="1035585" h="1564396">
                <a:moveTo>
                  <a:pt x="0" y="0"/>
                </a:moveTo>
                <a:cubicBezTo>
                  <a:pt x="246043" y="6427"/>
                  <a:pt x="492087" y="12854"/>
                  <a:pt x="638978" y="143220"/>
                </a:cubicBezTo>
                <a:cubicBezTo>
                  <a:pt x="785870" y="273586"/>
                  <a:pt x="815248" y="545335"/>
                  <a:pt x="881349" y="782198"/>
                </a:cubicBezTo>
                <a:cubicBezTo>
                  <a:pt x="947450" y="1019061"/>
                  <a:pt x="991517" y="1291728"/>
                  <a:pt x="1035585" y="1564396"/>
                </a:cubicBezTo>
              </a:path>
            </a:pathLst>
          </a:cu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任意多边形 75"/>
          <p:cNvSpPr/>
          <p:nvPr/>
        </p:nvSpPr>
        <p:spPr>
          <a:xfrm>
            <a:off x="6551246" y="1196752"/>
            <a:ext cx="1035585" cy="1564396"/>
          </a:xfrm>
          <a:custGeom>
            <a:avLst/>
            <a:gdLst>
              <a:gd name="connsiteX0" fmla="*/ 0 w 1035585"/>
              <a:gd name="connsiteY0" fmla="*/ 0 h 1564396"/>
              <a:gd name="connsiteX1" fmla="*/ 638978 w 1035585"/>
              <a:gd name="connsiteY1" fmla="*/ 143220 h 1564396"/>
              <a:gd name="connsiteX2" fmla="*/ 881349 w 1035585"/>
              <a:gd name="connsiteY2" fmla="*/ 782198 h 1564396"/>
              <a:gd name="connsiteX3" fmla="*/ 1035585 w 1035585"/>
              <a:gd name="connsiteY3" fmla="*/ 1564396 h 1564396"/>
            </a:gdLst>
            <a:ahLst/>
            <a:cxnLst>
              <a:cxn ang="0">
                <a:pos x="connsiteX0" y="connsiteY0"/>
              </a:cxn>
              <a:cxn ang="0">
                <a:pos x="connsiteX1" y="connsiteY1"/>
              </a:cxn>
              <a:cxn ang="0">
                <a:pos x="connsiteX2" y="connsiteY2"/>
              </a:cxn>
              <a:cxn ang="0">
                <a:pos x="connsiteX3" y="connsiteY3"/>
              </a:cxn>
            </a:cxnLst>
            <a:rect l="l" t="t" r="r" b="b"/>
            <a:pathLst>
              <a:path w="1035585" h="1564396">
                <a:moveTo>
                  <a:pt x="0" y="0"/>
                </a:moveTo>
                <a:cubicBezTo>
                  <a:pt x="246043" y="6427"/>
                  <a:pt x="492087" y="12854"/>
                  <a:pt x="638978" y="143220"/>
                </a:cubicBezTo>
                <a:cubicBezTo>
                  <a:pt x="785870" y="273586"/>
                  <a:pt x="815248" y="545335"/>
                  <a:pt x="881349" y="782198"/>
                </a:cubicBezTo>
                <a:cubicBezTo>
                  <a:pt x="947450" y="1019061"/>
                  <a:pt x="991517" y="1291728"/>
                  <a:pt x="1035585" y="1564396"/>
                </a:cubicBezTo>
              </a:path>
            </a:pathLst>
          </a:cu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65"/>
          <p:cNvSpPr txBox="1"/>
          <p:nvPr/>
        </p:nvSpPr>
        <p:spPr>
          <a:xfrm>
            <a:off x="4932040" y="1405925"/>
            <a:ext cx="1261884" cy="307777"/>
          </a:xfrm>
          <a:prstGeom prst="rect">
            <a:avLst/>
          </a:prstGeom>
          <a:noFill/>
        </p:spPr>
        <p:txBody>
          <a:bodyPr wrap="none" rtlCol="0">
            <a:spAutoFit/>
          </a:bodyPr>
          <a:lstStyle/>
          <a:p>
            <a:r>
              <a:rPr lang="zh-CN" altLang="en-US" sz="1400" b="1" dirty="0" smtClean="0">
                <a:solidFill>
                  <a:srgbClr val="FF0000"/>
                </a:solidFill>
              </a:rPr>
              <a:t>负载电阻很大</a:t>
            </a:r>
            <a:endParaRPr lang="zh-CN" altLang="en-US" sz="1400" b="1" dirty="0">
              <a:solidFill>
                <a:srgbClr val="FF0000"/>
              </a:solidFill>
            </a:endParaRPr>
          </a:p>
        </p:txBody>
      </p:sp>
      <p:sp>
        <p:nvSpPr>
          <p:cNvPr id="67" name="TextBox 66"/>
          <p:cNvSpPr txBox="1"/>
          <p:nvPr/>
        </p:nvSpPr>
        <p:spPr>
          <a:xfrm>
            <a:off x="6983294" y="600943"/>
            <a:ext cx="1261884" cy="307777"/>
          </a:xfrm>
          <a:prstGeom prst="rect">
            <a:avLst/>
          </a:prstGeom>
          <a:noFill/>
        </p:spPr>
        <p:txBody>
          <a:bodyPr wrap="none" rtlCol="0">
            <a:spAutoFit/>
          </a:bodyPr>
          <a:lstStyle/>
          <a:p>
            <a:r>
              <a:rPr lang="zh-CN" altLang="en-US" sz="1400" b="1" dirty="0" smtClean="0">
                <a:solidFill>
                  <a:srgbClr val="FF0000"/>
                </a:solidFill>
              </a:rPr>
              <a:t>负载电阻很小</a:t>
            </a:r>
            <a:endParaRPr lang="zh-CN" altLang="en-US" sz="1400" b="1" dirty="0">
              <a:solidFill>
                <a:srgbClr val="FF0000"/>
              </a:solidFill>
            </a:endParaRPr>
          </a:p>
        </p:txBody>
      </p:sp>
      <p:cxnSp>
        <p:nvCxnSpPr>
          <p:cNvPr id="72" name="直接连接符 71"/>
          <p:cNvCxnSpPr/>
          <p:nvPr/>
        </p:nvCxnSpPr>
        <p:spPr>
          <a:xfrm>
            <a:off x="3491880" y="5151535"/>
            <a:ext cx="216024" cy="936104"/>
          </a:xfrm>
          <a:prstGeom prst="line">
            <a:avLst/>
          </a:prstGeom>
          <a:ln w="3492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987824" y="5007519"/>
            <a:ext cx="504056" cy="144016"/>
          </a:xfrm>
          <a:prstGeom prst="line">
            <a:avLst/>
          </a:prstGeom>
          <a:ln w="34925">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635896" y="3140968"/>
            <a:ext cx="2880320" cy="1200329"/>
          </a:xfrm>
          <a:prstGeom prst="rect">
            <a:avLst/>
          </a:prstGeom>
          <a:noFill/>
        </p:spPr>
        <p:txBody>
          <a:bodyPr wrap="square" rtlCol="0">
            <a:spAutoFit/>
          </a:bodyPr>
          <a:lstStyle/>
          <a:p>
            <a:r>
              <a:rPr lang="zh-CN" altLang="en-US" b="1" dirty="0" smtClean="0">
                <a:solidFill>
                  <a:srgbClr val="7030A0"/>
                </a:solidFill>
              </a:rPr>
              <a:t>极致化：负载电阻很大时，电池被极致化为恒压源；</a:t>
            </a:r>
            <a:endParaRPr lang="en-US" altLang="zh-CN" b="1" dirty="0" smtClean="0">
              <a:solidFill>
                <a:srgbClr val="7030A0"/>
              </a:solidFill>
            </a:endParaRPr>
          </a:p>
          <a:p>
            <a:r>
              <a:rPr lang="zh-CN" altLang="en-US" b="1" dirty="0" smtClean="0">
                <a:solidFill>
                  <a:srgbClr val="7030A0"/>
                </a:solidFill>
              </a:rPr>
              <a:t>限定性：抽象只适用于负载电阻远大于电池内阻</a:t>
            </a:r>
            <a:endParaRPr lang="en-US" altLang="zh-CN" b="1" dirty="0" smtClean="0">
              <a:solidFill>
                <a:srgbClr val="7030A0"/>
              </a:solidFill>
            </a:endParaRPr>
          </a:p>
        </p:txBody>
      </p:sp>
      <p:sp>
        <p:nvSpPr>
          <p:cNvPr id="86" name="TextBox 85"/>
          <p:cNvSpPr txBox="1"/>
          <p:nvPr/>
        </p:nvSpPr>
        <p:spPr>
          <a:xfrm>
            <a:off x="6372200" y="3140968"/>
            <a:ext cx="2772816" cy="1200329"/>
          </a:xfrm>
          <a:prstGeom prst="rect">
            <a:avLst/>
          </a:prstGeom>
          <a:noFill/>
        </p:spPr>
        <p:txBody>
          <a:bodyPr wrap="square" rtlCol="0">
            <a:spAutoFit/>
          </a:bodyPr>
          <a:lstStyle/>
          <a:p>
            <a:r>
              <a:rPr lang="zh-CN" altLang="en-US" b="1" dirty="0" smtClean="0">
                <a:solidFill>
                  <a:srgbClr val="00B050"/>
                </a:solidFill>
              </a:rPr>
              <a:t>极致化：负载电阻很小时，电池被极致化为恒流源。</a:t>
            </a:r>
            <a:endParaRPr lang="en-US" altLang="zh-CN" b="1" dirty="0" smtClean="0">
              <a:solidFill>
                <a:srgbClr val="00B050"/>
              </a:solidFill>
            </a:endParaRPr>
          </a:p>
          <a:p>
            <a:r>
              <a:rPr lang="zh-CN" altLang="en-US" b="1" dirty="0" smtClean="0">
                <a:solidFill>
                  <a:srgbClr val="00B050"/>
                </a:solidFill>
              </a:rPr>
              <a:t>限定性：抽象只适用于负载电阻远小于电池内阻</a:t>
            </a:r>
            <a:endParaRPr lang="zh-CN" altLang="en-US" dirty="0">
              <a:solidFill>
                <a:srgbClr val="00B050"/>
              </a:solidFill>
            </a:endParaRPr>
          </a:p>
        </p:txBody>
      </p:sp>
      <p:cxnSp>
        <p:nvCxnSpPr>
          <p:cNvPr id="87" name="直接连接符 86"/>
          <p:cNvCxnSpPr/>
          <p:nvPr/>
        </p:nvCxnSpPr>
        <p:spPr>
          <a:xfrm>
            <a:off x="3230136" y="4653136"/>
            <a:ext cx="576064" cy="1296144"/>
          </a:xfrm>
          <a:prstGeom prst="line">
            <a:avLst/>
          </a:prstGeom>
          <a:ln w="34925">
            <a:solidFill>
              <a:srgbClr val="FF000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651291" name="Object 27"/>
          <p:cNvGraphicFramePr>
            <a:graphicFrameLocks noChangeAspect="1"/>
          </p:cNvGraphicFramePr>
          <p:nvPr/>
        </p:nvGraphicFramePr>
        <p:xfrm>
          <a:off x="3144838" y="2060575"/>
          <a:ext cx="285750" cy="312738"/>
        </p:xfrm>
        <a:graphic>
          <a:graphicData uri="http://schemas.openxmlformats.org/presentationml/2006/ole">
            <p:oleObj spid="_x0000_s301079" name="公式" r:id="rId24" imgW="139680" imgH="152280" progId="Equation.3">
              <p:embed/>
            </p:oleObj>
          </a:graphicData>
        </a:graphic>
      </p:graphicFrame>
      <p:graphicFrame>
        <p:nvGraphicFramePr>
          <p:cNvPr id="651292" name="Object 28"/>
          <p:cNvGraphicFramePr>
            <a:graphicFrameLocks noChangeAspect="1"/>
          </p:cNvGraphicFramePr>
          <p:nvPr/>
        </p:nvGraphicFramePr>
        <p:xfrm>
          <a:off x="1463675" y="5084763"/>
          <a:ext cx="1303338" cy="782637"/>
        </p:xfrm>
        <a:graphic>
          <a:graphicData uri="http://schemas.openxmlformats.org/presentationml/2006/ole">
            <p:oleObj spid="_x0000_s301080" name="公式" r:id="rId25" imgW="634680" imgH="380880" progId="Equation.3">
              <p:embed/>
            </p:oleObj>
          </a:graphicData>
        </a:graphic>
      </p:graphicFrame>
      <p:graphicFrame>
        <p:nvGraphicFramePr>
          <p:cNvPr id="651293" name="Object 29"/>
          <p:cNvGraphicFramePr>
            <a:graphicFrameLocks noChangeAspect="1"/>
          </p:cNvGraphicFramePr>
          <p:nvPr/>
        </p:nvGraphicFramePr>
        <p:xfrm>
          <a:off x="2109788" y="1308100"/>
          <a:ext cx="1225550" cy="392113"/>
        </p:xfrm>
        <a:graphic>
          <a:graphicData uri="http://schemas.openxmlformats.org/presentationml/2006/ole">
            <p:oleObj spid="_x0000_s301081" name="公式" r:id="rId26" imgW="596880" imgH="190440" progId="Equation.3">
              <p:embed/>
            </p:oleObj>
          </a:graphicData>
        </a:graphic>
      </p:graphicFrame>
      <p:sp>
        <p:nvSpPr>
          <p:cNvPr id="70" name="页脚占位符 69"/>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恒压源、恒流源抽象</a:t>
            </a:r>
            <a:endParaRPr lang="zh-CN" altLang="en-US" b="1" dirty="0"/>
          </a:p>
        </p:txBody>
      </p:sp>
      <p:sp>
        <p:nvSpPr>
          <p:cNvPr id="3" name="内容占位符 2"/>
          <p:cNvSpPr>
            <a:spLocks noGrp="1"/>
          </p:cNvSpPr>
          <p:nvPr>
            <p:ph idx="1"/>
          </p:nvPr>
        </p:nvSpPr>
        <p:spPr/>
        <p:txBody>
          <a:bodyPr>
            <a:normAutofit fontScale="77500" lnSpcReduction="20000"/>
          </a:bodyPr>
          <a:lstStyle/>
          <a:p>
            <a:r>
              <a:rPr lang="zh-CN" altLang="en-US" b="1" dirty="0" smtClean="0"/>
              <a:t>由于有了恒压恒流电源抽象后，对于提供电能的电源，我们追求理想恒压、恒流特性</a:t>
            </a:r>
            <a:endParaRPr lang="en-US" altLang="zh-CN" b="1" dirty="0" smtClean="0"/>
          </a:p>
          <a:p>
            <a:pPr lvl="1"/>
            <a:r>
              <a:rPr lang="zh-CN" altLang="en-US" b="1" dirty="0" smtClean="0"/>
              <a:t>（</a:t>
            </a:r>
            <a:r>
              <a:rPr lang="en-US" altLang="zh-CN" b="1" dirty="0" smtClean="0"/>
              <a:t>1</a:t>
            </a:r>
            <a:r>
              <a:rPr lang="zh-CN" altLang="en-US" b="1" dirty="0" smtClean="0"/>
              <a:t>）对外驱动不因外部阻抗变化而变化</a:t>
            </a:r>
            <a:endParaRPr lang="en-US" altLang="zh-CN" b="1" dirty="0" smtClean="0"/>
          </a:p>
          <a:p>
            <a:pPr lvl="1"/>
            <a:r>
              <a:rPr lang="zh-CN" altLang="en-US" b="1" dirty="0" smtClean="0"/>
              <a:t>（</a:t>
            </a:r>
            <a:r>
              <a:rPr lang="en-US" altLang="zh-CN" b="1" dirty="0" smtClean="0"/>
              <a:t>2</a:t>
            </a:r>
            <a:r>
              <a:rPr lang="zh-CN" altLang="en-US" b="1" dirty="0" smtClean="0"/>
              <a:t>）没有内耗</a:t>
            </a:r>
            <a:endParaRPr lang="en-US" altLang="zh-CN" b="1" dirty="0" smtClean="0"/>
          </a:p>
          <a:p>
            <a:pPr lvl="1"/>
            <a:endParaRPr lang="en-US" altLang="zh-CN" b="1" dirty="0" smtClean="0"/>
          </a:p>
          <a:p>
            <a:r>
              <a:rPr lang="zh-CN" altLang="en-US" b="1" dirty="0" smtClean="0"/>
              <a:t>我们试图通过工艺的、电路的技术实现尽可能接近理想的恒压特性、恒流特性</a:t>
            </a:r>
            <a:endParaRPr lang="en-US" altLang="zh-CN" b="1" dirty="0" smtClean="0"/>
          </a:p>
          <a:p>
            <a:pPr lvl="1"/>
            <a:r>
              <a:rPr lang="zh-CN" altLang="en-US" b="1" dirty="0" smtClean="0"/>
              <a:t>器件具</a:t>
            </a:r>
            <a:r>
              <a:rPr lang="zh-CN" altLang="en-US" b="1" smtClean="0"/>
              <a:t>有恒压特性</a:t>
            </a:r>
            <a:r>
              <a:rPr lang="zh-CN" altLang="en-US" b="1" dirty="0" smtClean="0"/>
              <a:t>，则可等效为恒压源</a:t>
            </a:r>
            <a:endParaRPr lang="en-US" altLang="zh-CN" b="1" dirty="0" smtClean="0"/>
          </a:p>
          <a:p>
            <a:pPr lvl="2"/>
            <a:r>
              <a:rPr lang="zh-CN" altLang="en-US" b="1" dirty="0" smtClean="0"/>
              <a:t>令稳压二极管工作在反向击穿区，对外可提供近似恒压特性，可实现恒压源</a:t>
            </a:r>
            <a:endParaRPr lang="en-US" altLang="zh-CN" b="1" dirty="0" smtClean="0"/>
          </a:p>
          <a:p>
            <a:pPr lvl="2"/>
            <a:r>
              <a:rPr lang="zh-CN" altLang="en-US" b="1" dirty="0" smtClean="0"/>
              <a:t>令晶体管工作在有源区，对外可提供近似恒流特性，可实现恒流源</a:t>
            </a:r>
            <a:endParaRPr lang="en-US" altLang="zh-CN" b="1" dirty="0" smtClean="0"/>
          </a:p>
          <a:p>
            <a:pPr lvl="1"/>
            <a:r>
              <a:rPr lang="zh-CN" altLang="en-US" b="1" dirty="0" smtClean="0"/>
              <a:t>通过电路技术，如负反馈，滤波等措施，使得恒压、恒流特性更接近理想</a:t>
            </a:r>
            <a:endParaRPr lang="en-US" altLang="zh-CN" b="1" dirty="0" smtClean="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晶体管抽象</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54</a:t>
            </a:fld>
            <a:endParaRPr lang="zh-CN" altLang="en-US"/>
          </a:p>
        </p:txBody>
      </p:sp>
      <p:sp>
        <p:nvSpPr>
          <p:cNvPr id="7" name="矩形 6"/>
          <p:cNvSpPr/>
          <p:nvPr/>
        </p:nvSpPr>
        <p:spPr>
          <a:xfrm>
            <a:off x="1222346" y="5457662"/>
            <a:ext cx="1152128" cy="7200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014434" y="5429526"/>
            <a:ext cx="1152128" cy="1001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66562" y="5401390"/>
            <a:ext cx="936104" cy="1282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02666" y="5385654"/>
            <a:ext cx="936104" cy="1440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22346" y="4881598"/>
            <a:ext cx="360040" cy="5040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22346" y="4593566"/>
            <a:ext cx="504056" cy="5040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22346" y="4089510"/>
            <a:ext cx="792088" cy="5040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222346" y="3585454"/>
            <a:ext cx="1080120" cy="5040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22346" y="3081398"/>
            <a:ext cx="1080120" cy="5040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22346" y="2577342"/>
            <a:ext cx="1296144" cy="5040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8"/>
          <p:cNvSpPr>
            <a:spLocks/>
          </p:cNvSpPr>
          <p:nvPr/>
        </p:nvSpPr>
        <p:spPr bwMode="auto">
          <a:xfrm>
            <a:off x="1207289" y="2541102"/>
            <a:ext cx="1341437" cy="2971800"/>
          </a:xfrm>
          <a:custGeom>
            <a:avLst/>
            <a:gdLst>
              <a:gd name="T0" fmla="*/ 0 w 1008"/>
              <a:gd name="T1" fmla="*/ 2147483647 h 1872"/>
              <a:gd name="T2" fmla="*/ 765074368 w 1008"/>
              <a:gd name="T3" fmla="*/ 2147483647 h 1872"/>
              <a:gd name="T4" fmla="*/ 1445139179 w 1008"/>
              <a:gd name="T5" fmla="*/ 2147483647 h 1872"/>
              <a:gd name="T6" fmla="*/ 1785172083 w 1008"/>
              <a:gd name="T7" fmla="*/ 0 h 1872"/>
              <a:gd name="T8" fmla="*/ 0 60000 65536"/>
              <a:gd name="T9" fmla="*/ 0 60000 65536"/>
              <a:gd name="T10" fmla="*/ 0 60000 65536"/>
              <a:gd name="T11" fmla="*/ 0 60000 65536"/>
              <a:gd name="T12" fmla="*/ 0 w 1008"/>
              <a:gd name="T13" fmla="*/ 0 h 1872"/>
              <a:gd name="T14" fmla="*/ 1008 w 1008"/>
              <a:gd name="T15" fmla="*/ 1872 h 1872"/>
            </a:gdLst>
            <a:ahLst/>
            <a:cxnLst>
              <a:cxn ang="T8">
                <a:pos x="T0" y="T1"/>
              </a:cxn>
              <a:cxn ang="T9">
                <a:pos x="T2" y="T3"/>
              </a:cxn>
              <a:cxn ang="T10">
                <a:pos x="T4" y="T5"/>
              </a:cxn>
              <a:cxn ang="T11">
                <a:pos x="T6" y="T7"/>
              </a:cxn>
            </a:cxnLst>
            <a:rect l="T12" t="T13" r="T14" b="T15"/>
            <a:pathLst>
              <a:path w="1008" h="1872">
                <a:moveTo>
                  <a:pt x="0" y="1872"/>
                </a:moveTo>
                <a:cubicBezTo>
                  <a:pt x="148" y="1848"/>
                  <a:pt x="296" y="1824"/>
                  <a:pt x="432" y="1680"/>
                </a:cubicBezTo>
                <a:cubicBezTo>
                  <a:pt x="568" y="1536"/>
                  <a:pt x="720" y="1288"/>
                  <a:pt x="816" y="1008"/>
                </a:cubicBezTo>
                <a:cubicBezTo>
                  <a:pt x="912" y="728"/>
                  <a:pt x="960" y="364"/>
                  <a:pt x="1008" y="0"/>
                </a:cubicBezTo>
              </a:path>
            </a:pathLst>
          </a:custGeom>
          <a:solidFill>
            <a:schemeClr val="accent4">
              <a:lumMod val="20000"/>
              <a:lumOff val="80000"/>
            </a:schemeClr>
          </a:solidFill>
          <a:ln w="38100" cap="flat" cmpd="sng">
            <a:solidFill>
              <a:srgbClr val="008000"/>
            </a:solidFill>
            <a:prstDash val="dash"/>
            <a:miter lim="800000"/>
            <a:headEnd type="none" w="med" len="med"/>
            <a:tailEnd type="none" w="med" len="med"/>
          </a:ln>
        </p:spPr>
        <p:txBody>
          <a:bodyPr wrap="none"/>
          <a:lstStyle/>
          <a:p>
            <a:endParaRPr lang="zh-CN" altLang="en-US"/>
          </a:p>
        </p:txBody>
      </p:sp>
      <p:sp>
        <p:nvSpPr>
          <p:cNvPr id="18" name="Text Box 17"/>
          <p:cNvSpPr txBox="1">
            <a:spLocks noChangeArrowheads="1"/>
          </p:cNvSpPr>
          <p:nvPr/>
        </p:nvSpPr>
        <p:spPr bwMode="auto">
          <a:xfrm>
            <a:off x="2445960" y="4030276"/>
            <a:ext cx="3888432" cy="369332"/>
          </a:xfrm>
          <a:prstGeom prst="rect">
            <a:avLst/>
          </a:prstGeom>
          <a:noFill/>
          <a:ln w="9525">
            <a:noFill/>
            <a:miter lim="800000"/>
            <a:headEnd/>
            <a:tailEnd/>
          </a:ln>
        </p:spPr>
        <p:txBody>
          <a:bodyPr wrap="square">
            <a:spAutoFit/>
          </a:bodyPr>
          <a:lstStyle/>
          <a:p>
            <a:r>
              <a:rPr lang="zh-CN" altLang="en-US" b="1" baseline="0" dirty="0">
                <a:solidFill>
                  <a:srgbClr val="FF0000"/>
                </a:solidFill>
              </a:rPr>
              <a:t>恒</a:t>
            </a:r>
            <a:r>
              <a:rPr lang="zh-CN" altLang="en-US" b="1" baseline="0" dirty="0" smtClean="0">
                <a:solidFill>
                  <a:srgbClr val="FF0000"/>
                </a:solidFill>
              </a:rPr>
              <a:t>流区：</a:t>
            </a:r>
            <a:r>
              <a:rPr lang="en-US" altLang="zh-CN" b="1" baseline="0" dirty="0" smtClean="0">
                <a:solidFill>
                  <a:srgbClr val="FF0000"/>
                </a:solidFill>
              </a:rPr>
              <a:t>constant current region</a:t>
            </a:r>
            <a:endParaRPr lang="en-US" altLang="zh-CN" b="1" dirty="0" smtClean="0">
              <a:solidFill>
                <a:srgbClr val="FF0000"/>
              </a:solidFill>
            </a:endParaRPr>
          </a:p>
        </p:txBody>
      </p:sp>
      <p:sp>
        <p:nvSpPr>
          <p:cNvPr id="19" name="Line 18"/>
          <p:cNvSpPr>
            <a:spLocks noChangeShapeType="1"/>
          </p:cNvSpPr>
          <p:nvPr/>
        </p:nvSpPr>
        <p:spPr bwMode="auto">
          <a:xfrm>
            <a:off x="1207289" y="5512902"/>
            <a:ext cx="4495800" cy="0"/>
          </a:xfrm>
          <a:prstGeom prst="line">
            <a:avLst/>
          </a:prstGeom>
          <a:noFill/>
          <a:ln w="38100">
            <a:solidFill>
              <a:schemeClr val="tx1"/>
            </a:solidFill>
            <a:miter lim="800000"/>
            <a:headEnd/>
            <a:tailEnd type="triangle" w="med" len="med"/>
          </a:ln>
        </p:spPr>
        <p:txBody>
          <a:bodyPr wrap="none"/>
          <a:lstStyle/>
          <a:p>
            <a:endParaRPr lang="zh-CN" altLang="en-US"/>
          </a:p>
        </p:txBody>
      </p:sp>
      <p:sp>
        <p:nvSpPr>
          <p:cNvPr id="20" name="Line 19"/>
          <p:cNvSpPr>
            <a:spLocks noChangeShapeType="1"/>
          </p:cNvSpPr>
          <p:nvPr/>
        </p:nvSpPr>
        <p:spPr bwMode="auto">
          <a:xfrm flipH="1" flipV="1">
            <a:off x="1221823" y="2217302"/>
            <a:ext cx="1" cy="3312368"/>
          </a:xfrm>
          <a:prstGeom prst="line">
            <a:avLst/>
          </a:prstGeom>
          <a:noFill/>
          <a:ln w="38100">
            <a:solidFill>
              <a:schemeClr val="tx1"/>
            </a:solidFill>
            <a:miter lim="800000"/>
            <a:headEnd/>
            <a:tailEnd type="triangle" w="med" len="med"/>
          </a:ln>
        </p:spPr>
        <p:txBody>
          <a:bodyPr wrap="none"/>
          <a:lstStyle/>
          <a:p>
            <a:endParaRPr lang="zh-CN" altLang="en-US"/>
          </a:p>
        </p:txBody>
      </p:sp>
      <p:graphicFrame>
        <p:nvGraphicFramePr>
          <p:cNvPr id="21" name="Object 20"/>
          <p:cNvGraphicFramePr>
            <a:graphicFrameLocks noChangeAspect="1"/>
          </p:cNvGraphicFramePr>
          <p:nvPr/>
        </p:nvGraphicFramePr>
        <p:xfrm>
          <a:off x="5543547" y="5097452"/>
          <a:ext cx="633412" cy="431800"/>
        </p:xfrm>
        <a:graphic>
          <a:graphicData uri="http://schemas.openxmlformats.org/presentationml/2006/ole">
            <p:oleObj spid="_x0000_s302082" name="公式" r:id="rId3" imgW="279360" imgH="190440" progId="Equation.3">
              <p:embed/>
            </p:oleObj>
          </a:graphicData>
        </a:graphic>
      </p:graphicFrame>
      <p:graphicFrame>
        <p:nvGraphicFramePr>
          <p:cNvPr id="22" name="Object 21"/>
          <p:cNvGraphicFramePr>
            <a:graphicFrameLocks noChangeAspect="1"/>
          </p:cNvGraphicFramePr>
          <p:nvPr/>
        </p:nvGraphicFramePr>
        <p:xfrm>
          <a:off x="1166809" y="1928802"/>
          <a:ext cx="603250" cy="431800"/>
        </p:xfrm>
        <a:graphic>
          <a:graphicData uri="http://schemas.openxmlformats.org/presentationml/2006/ole">
            <p:oleObj spid="_x0000_s302083" name="公式" r:id="rId4" imgW="266400" imgH="190440" progId="Equation.3">
              <p:embed/>
            </p:oleObj>
          </a:graphicData>
        </a:graphic>
      </p:graphicFrame>
      <p:graphicFrame>
        <p:nvGraphicFramePr>
          <p:cNvPr id="23" name="Object 22"/>
          <p:cNvGraphicFramePr>
            <a:graphicFrameLocks noChangeAspect="1"/>
          </p:cNvGraphicFramePr>
          <p:nvPr/>
        </p:nvGraphicFramePr>
        <p:xfrm>
          <a:off x="789776" y="5471627"/>
          <a:ext cx="315913" cy="346075"/>
        </p:xfrm>
        <a:graphic>
          <a:graphicData uri="http://schemas.openxmlformats.org/presentationml/2006/ole">
            <p:oleObj spid="_x0000_s302084" name="Equation" r:id="rId5" imgW="139639" imgH="152334" progId="Equation.3">
              <p:embed/>
            </p:oleObj>
          </a:graphicData>
        </a:graphic>
      </p:graphicFrame>
      <p:sp>
        <p:nvSpPr>
          <p:cNvPr id="24" name="Freeform 23"/>
          <p:cNvSpPr>
            <a:spLocks/>
          </p:cNvSpPr>
          <p:nvPr/>
        </p:nvSpPr>
        <p:spPr bwMode="auto">
          <a:xfrm>
            <a:off x="1054889" y="5360502"/>
            <a:ext cx="4038600" cy="152400"/>
          </a:xfrm>
          <a:custGeom>
            <a:avLst/>
            <a:gdLst>
              <a:gd name="T0" fmla="*/ 241935006 w 2544"/>
              <a:gd name="T1" fmla="*/ 241935022 h 96"/>
              <a:gd name="T2" fmla="*/ 604837466 w 2544"/>
              <a:gd name="T3" fmla="*/ 120967511 h 96"/>
              <a:gd name="T4" fmla="*/ 967740025 w 2544"/>
              <a:gd name="T5" fmla="*/ 120967511 h 96"/>
              <a:gd name="T6" fmla="*/ 2147483647 w 2544"/>
              <a:gd name="T7" fmla="*/ 0 h 96"/>
              <a:gd name="T8" fmla="*/ 0 60000 65536"/>
              <a:gd name="T9" fmla="*/ 0 60000 65536"/>
              <a:gd name="T10" fmla="*/ 0 60000 65536"/>
              <a:gd name="T11" fmla="*/ 0 60000 65536"/>
              <a:gd name="T12" fmla="*/ 0 w 2544"/>
              <a:gd name="T13" fmla="*/ 0 h 96"/>
              <a:gd name="T14" fmla="*/ 2544 w 2544"/>
              <a:gd name="T15" fmla="*/ 96 h 96"/>
            </a:gdLst>
            <a:ahLst/>
            <a:cxnLst>
              <a:cxn ang="T8">
                <a:pos x="T0" y="T1"/>
              </a:cxn>
              <a:cxn ang="T9">
                <a:pos x="T2" y="T3"/>
              </a:cxn>
              <a:cxn ang="T10">
                <a:pos x="T4" y="T5"/>
              </a:cxn>
              <a:cxn ang="T11">
                <a:pos x="T6" y="T7"/>
              </a:cxn>
            </a:cxnLst>
            <a:rect l="T12" t="T13" r="T14" b="T15"/>
            <a:pathLst>
              <a:path w="2544" h="96">
                <a:moveTo>
                  <a:pt x="96" y="96"/>
                </a:moveTo>
                <a:cubicBezTo>
                  <a:pt x="144" y="76"/>
                  <a:pt x="192" y="56"/>
                  <a:pt x="240" y="48"/>
                </a:cubicBezTo>
                <a:cubicBezTo>
                  <a:pt x="288" y="40"/>
                  <a:pt x="0" y="56"/>
                  <a:pt x="384" y="48"/>
                </a:cubicBezTo>
                <a:cubicBezTo>
                  <a:pt x="768" y="40"/>
                  <a:pt x="1656" y="20"/>
                  <a:pt x="2544" y="0"/>
                </a:cubicBezTo>
              </a:path>
            </a:pathLst>
          </a:custGeom>
          <a:solidFill>
            <a:schemeClr val="accent6">
              <a:lumMod val="20000"/>
              <a:lumOff val="80000"/>
            </a:schemeClr>
          </a:solidFill>
          <a:ln w="50800" cap="flat" cmpd="sng">
            <a:solidFill>
              <a:schemeClr val="tx1"/>
            </a:solidFill>
            <a:prstDash val="solid"/>
            <a:miter lim="800000"/>
            <a:headEnd type="none" w="med" len="med"/>
            <a:tailEnd type="none" w="med" len="med"/>
          </a:ln>
        </p:spPr>
        <p:txBody>
          <a:bodyPr wrap="none"/>
          <a:lstStyle/>
          <a:p>
            <a:endParaRPr lang="zh-CN" altLang="en-US"/>
          </a:p>
        </p:txBody>
      </p:sp>
      <p:sp>
        <p:nvSpPr>
          <p:cNvPr id="25" name="Freeform 24"/>
          <p:cNvSpPr>
            <a:spLocks/>
          </p:cNvSpPr>
          <p:nvPr/>
        </p:nvSpPr>
        <p:spPr bwMode="auto">
          <a:xfrm>
            <a:off x="1207289" y="4979502"/>
            <a:ext cx="3810000" cy="533400"/>
          </a:xfrm>
          <a:custGeom>
            <a:avLst/>
            <a:gdLst>
              <a:gd name="T0" fmla="*/ 0 w 2400"/>
              <a:gd name="T1" fmla="*/ 846772589 h 336"/>
              <a:gd name="T2" fmla="*/ 483870002 w 2400"/>
              <a:gd name="T3" fmla="*/ 483870023 h 336"/>
              <a:gd name="T4" fmla="*/ 1209674905 w 2400"/>
              <a:gd name="T5" fmla="*/ 362902467 h 336"/>
              <a:gd name="T6" fmla="*/ 2147483647 w 2400"/>
              <a:gd name="T7" fmla="*/ 0 h 336"/>
              <a:gd name="T8" fmla="*/ 0 60000 65536"/>
              <a:gd name="T9" fmla="*/ 0 60000 65536"/>
              <a:gd name="T10" fmla="*/ 0 60000 65536"/>
              <a:gd name="T11" fmla="*/ 0 60000 65536"/>
              <a:gd name="T12" fmla="*/ 0 w 2400"/>
              <a:gd name="T13" fmla="*/ 0 h 336"/>
              <a:gd name="T14" fmla="*/ 2400 w 2400"/>
              <a:gd name="T15" fmla="*/ 336 h 336"/>
            </a:gdLst>
            <a:ahLst/>
            <a:cxnLst>
              <a:cxn ang="T8">
                <a:pos x="T0" y="T1"/>
              </a:cxn>
              <a:cxn ang="T9">
                <a:pos x="T2" y="T3"/>
              </a:cxn>
              <a:cxn ang="T10">
                <a:pos x="T4" y="T5"/>
              </a:cxn>
              <a:cxn ang="T11">
                <a:pos x="T6" y="T7"/>
              </a:cxn>
            </a:cxnLst>
            <a:rect l="T12" t="T13" r="T14" b="T15"/>
            <a:pathLst>
              <a:path w="2400" h="336">
                <a:moveTo>
                  <a:pt x="0" y="336"/>
                </a:moveTo>
                <a:cubicBezTo>
                  <a:pt x="56" y="280"/>
                  <a:pt x="112" y="224"/>
                  <a:pt x="192" y="192"/>
                </a:cubicBezTo>
                <a:cubicBezTo>
                  <a:pt x="272" y="160"/>
                  <a:pt x="112" y="176"/>
                  <a:pt x="480" y="144"/>
                </a:cubicBezTo>
                <a:cubicBezTo>
                  <a:pt x="848" y="112"/>
                  <a:pt x="1624" y="56"/>
                  <a:pt x="2400" y="0"/>
                </a:cubicBezTo>
              </a:path>
            </a:pathLst>
          </a:custGeom>
          <a:noFill/>
          <a:ln w="38100" cap="flat" cmpd="sng">
            <a:solidFill>
              <a:schemeClr val="tx1"/>
            </a:solidFill>
            <a:prstDash val="solid"/>
            <a:miter lim="800000"/>
            <a:headEnd type="none" w="med" len="med"/>
            <a:tailEnd type="none" w="med" len="med"/>
          </a:ln>
        </p:spPr>
        <p:txBody>
          <a:bodyPr wrap="none"/>
          <a:lstStyle/>
          <a:p>
            <a:endParaRPr lang="zh-CN" altLang="en-US"/>
          </a:p>
        </p:txBody>
      </p:sp>
      <p:sp>
        <p:nvSpPr>
          <p:cNvPr id="26" name="Freeform 25"/>
          <p:cNvSpPr>
            <a:spLocks/>
          </p:cNvSpPr>
          <p:nvPr/>
        </p:nvSpPr>
        <p:spPr bwMode="auto">
          <a:xfrm>
            <a:off x="1207289" y="4293702"/>
            <a:ext cx="3733800" cy="1219200"/>
          </a:xfrm>
          <a:custGeom>
            <a:avLst/>
            <a:gdLst>
              <a:gd name="T0" fmla="*/ 0 w 2352"/>
              <a:gd name="T1" fmla="*/ 1935480178 h 768"/>
              <a:gd name="T2" fmla="*/ 725804897 w 2352"/>
              <a:gd name="T3" fmla="*/ 1088707551 h 768"/>
              <a:gd name="T4" fmla="*/ 1814512540 w 2352"/>
              <a:gd name="T5" fmla="*/ 483870045 h 768"/>
              <a:gd name="T6" fmla="*/ 2147483647 w 2352"/>
              <a:gd name="T7" fmla="*/ 120967511 h 768"/>
              <a:gd name="T8" fmla="*/ 2147483647 w 2352"/>
              <a:gd name="T9" fmla="*/ 0 h 768"/>
              <a:gd name="T10" fmla="*/ 0 60000 65536"/>
              <a:gd name="T11" fmla="*/ 0 60000 65536"/>
              <a:gd name="T12" fmla="*/ 0 60000 65536"/>
              <a:gd name="T13" fmla="*/ 0 60000 65536"/>
              <a:gd name="T14" fmla="*/ 0 60000 65536"/>
              <a:gd name="T15" fmla="*/ 0 w 2352"/>
              <a:gd name="T16" fmla="*/ 0 h 768"/>
              <a:gd name="T17" fmla="*/ 2352 w 2352"/>
              <a:gd name="T18" fmla="*/ 768 h 768"/>
            </a:gdLst>
            <a:ahLst/>
            <a:cxnLst>
              <a:cxn ang="T10">
                <a:pos x="T0" y="T1"/>
              </a:cxn>
              <a:cxn ang="T11">
                <a:pos x="T2" y="T3"/>
              </a:cxn>
              <a:cxn ang="T12">
                <a:pos x="T4" y="T5"/>
              </a:cxn>
              <a:cxn ang="T13">
                <a:pos x="T6" y="T7"/>
              </a:cxn>
              <a:cxn ang="T14">
                <a:pos x="T8" y="T9"/>
              </a:cxn>
            </a:cxnLst>
            <a:rect l="T15" t="T16" r="T17" b="T18"/>
            <a:pathLst>
              <a:path w="2352" h="768">
                <a:moveTo>
                  <a:pt x="0" y="768"/>
                </a:moveTo>
                <a:cubicBezTo>
                  <a:pt x="84" y="648"/>
                  <a:pt x="168" y="528"/>
                  <a:pt x="288" y="432"/>
                </a:cubicBezTo>
                <a:cubicBezTo>
                  <a:pt x="408" y="336"/>
                  <a:pt x="480" y="256"/>
                  <a:pt x="720" y="192"/>
                </a:cubicBezTo>
                <a:cubicBezTo>
                  <a:pt x="960" y="128"/>
                  <a:pt x="1456" y="80"/>
                  <a:pt x="1728" y="48"/>
                </a:cubicBezTo>
                <a:cubicBezTo>
                  <a:pt x="2000" y="16"/>
                  <a:pt x="2176" y="8"/>
                  <a:pt x="2352" y="0"/>
                </a:cubicBezTo>
              </a:path>
            </a:pathLst>
          </a:custGeom>
          <a:noFill/>
          <a:ln w="38100" cap="flat" cmpd="sng">
            <a:solidFill>
              <a:schemeClr val="tx1"/>
            </a:solidFill>
            <a:prstDash val="solid"/>
            <a:miter lim="800000"/>
            <a:headEnd type="none" w="med" len="med"/>
            <a:tailEnd type="none" w="med" len="med"/>
          </a:ln>
        </p:spPr>
        <p:txBody>
          <a:bodyPr wrap="none"/>
          <a:lstStyle/>
          <a:p>
            <a:endParaRPr lang="zh-CN" altLang="en-US"/>
          </a:p>
        </p:txBody>
      </p:sp>
      <p:sp>
        <p:nvSpPr>
          <p:cNvPr id="27" name="Freeform 26"/>
          <p:cNvSpPr>
            <a:spLocks/>
          </p:cNvSpPr>
          <p:nvPr/>
        </p:nvSpPr>
        <p:spPr bwMode="auto">
          <a:xfrm>
            <a:off x="1207289" y="3607902"/>
            <a:ext cx="3810000" cy="1905000"/>
          </a:xfrm>
          <a:custGeom>
            <a:avLst/>
            <a:gdLst>
              <a:gd name="T0" fmla="*/ 0 w 2400"/>
              <a:gd name="T1" fmla="*/ 2147483647 h 1200"/>
              <a:gd name="T2" fmla="*/ 846772552 w 2400"/>
              <a:gd name="T3" fmla="*/ 1451609806 h 1200"/>
              <a:gd name="T4" fmla="*/ 2056447457 w 2400"/>
              <a:gd name="T5" fmla="*/ 604837452 h 1200"/>
              <a:gd name="T6" fmla="*/ 2147483647 w 2400"/>
              <a:gd name="T7" fmla="*/ 120967500 h 1200"/>
              <a:gd name="T8" fmla="*/ 2147483647 w 2400"/>
              <a:gd name="T9" fmla="*/ 0 h 1200"/>
              <a:gd name="T10" fmla="*/ 0 60000 65536"/>
              <a:gd name="T11" fmla="*/ 0 60000 65536"/>
              <a:gd name="T12" fmla="*/ 0 60000 65536"/>
              <a:gd name="T13" fmla="*/ 0 60000 65536"/>
              <a:gd name="T14" fmla="*/ 0 60000 65536"/>
              <a:gd name="T15" fmla="*/ 0 w 2400"/>
              <a:gd name="T16" fmla="*/ 0 h 1200"/>
              <a:gd name="T17" fmla="*/ 2400 w 2400"/>
              <a:gd name="T18" fmla="*/ 1200 h 1200"/>
            </a:gdLst>
            <a:ahLst/>
            <a:cxnLst>
              <a:cxn ang="T10">
                <a:pos x="T0" y="T1"/>
              </a:cxn>
              <a:cxn ang="T11">
                <a:pos x="T2" y="T3"/>
              </a:cxn>
              <a:cxn ang="T12">
                <a:pos x="T4" y="T5"/>
              </a:cxn>
              <a:cxn ang="T13">
                <a:pos x="T6" y="T7"/>
              </a:cxn>
              <a:cxn ang="T14">
                <a:pos x="T8" y="T9"/>
              </a:cxn>
            </a:cxnLst>
            <a:rect l="T15" t="T16" r="T17" b="T18"/>
            <a:pathLst>
              <a:path w="2400" h="1200">
                <a:moveTo>
                  <a:pt x="0" y="1200"/>
                </a:moveTo>
                <a:cubicBezTo>
                  <a:pt x="100" y="968"/>
                  <a:pt x="200" y="736"/>
                  <a:pt x="336" y="576"/>
                </a:cubicBezTo>
                <a:cubicBezTo>
                  <a:pt x="472" y="416"/>
                  <a:pt x="552" y="328"/>
                  <a:pt x="816" y="240"/>
                </a:cubicBezTo>
                <a:cubicBezTo>
                  <a:pt x="1080" y="152"/>
                  <a:pt x="1656" y="88"/>
                  <a:pt x="1920" y="48"/>
                </a:cubicBezTo>
                <a:cubicBezTo>
                  <a:pt x="2184" y="8"/>
                  <a:pt x="2292" y="4"/>
                  <a:pt x="2400" y="0"/>
                </a:cubicBezTo>
              </a:path>
            </a:pathLst>
          </a:custGeom>
          <a:noFill/>
          <a:ln w="38100" cap="flat" cmpd="sng">
            <a:solidFill>
              <a:srgbClr val="FF0000"/>
            </a:solidFill>
            <a:prstDash val="solid"/>
            <a:miter lim="800000"/>
            <a:headEnd type="none" w="med" len="med"/>
            <a:tailEnd type="none" w="med" len="med"/>
          </a:ln>
        </p:spPr>
        <p:txBody>
          <a:bodyPr wrap="none"/>
          <a:lstStyle/>
          <a:p>
            <a:endParaRPr lang="zh-CN" altLang="en-US"/>
          </a:p>
        </p:txBody>
      </p:sp>
      <p:sp>
        <p:nvSpPr>
          <p:cNvPr id="28" name="Freeform 27"/>
          <p:cNvSpPr>
            <a:spLocks/>
          </p:cNvSpPr>
          <p:nvPr/>
        </p:nvSpPr>
        <p:spPr bwMode="auto">
          <a:xfrm>
            <a:off x="1207289" y="2845902"/>
            <a:ext cx="3657600" cy="2667000"/>
          </a:xfrm>
          <a:custGeom>
            <a:avLst/>
            <a:gdLst>
              <a:gd name="T0" fmla="*/ 0 w 2304"/>
              <a:gd name="T1" fmla="*/ 2147483647 h 1680"/>
              <a:gd name="T2" fmla="*/ 483869993 w 2304"/>
              <a:gd name="T3" fmla="*/ 2056447696 h 1680"/>
              <a:gd name="T4" fmla="*/ 1451609782 w 2304"/>
              <a:gd name="T5" fmla="*/ 725804987 h 1680"/>
              <a:gd name="T6" fmla="*/ 2147483647 w 2304"/>
              <a:gd name="T7" fmla="*/ 241935029 h 1680"/>
              <a:gd name="T8" fmla="*/ 2147483647 w 2304"/>
              <a:gd name="T9" fmla="*/ 120967514 h 1680"/>
              <a:gd name="T10" fmla="*/ 2147483647 w 2304"/>
              <a:gd name="T11" fmla="*/ 0 h 1680"/>
              <a:gd name="T12" fmla="*/ 0 60000 65536"/>
              <a:gd name="T13" fmla="*/ 0 60000 65536"/>
              <a:gd name="T14" fmla="*/ 0 60000 65536"/>
              <a:gd name="T15" fmla="*/ 0 60000 65536"/>
              <a:gd name="T16" fmla="*/ 0 60000 65536"/>
              <a:gd name="T17" fmla="*/ 0 60000 65536"/>
              <a:gd name="T18" fmla="*/ 0 w 2304"/>
              <a:gd name="T19" fmla="*/ 0 h 1680"/>
              <a:gd name="T20" fmla="*/ 2304 w 2304"/>
              <a:gd name="T21" fmla="*/ 1680 h 1680"/>
            </a:gdLst>
            <a:ahLst/>
            <a:cxnLst>
              <a:cxn ang="T12">
                <a:pos x="T0" y="T1"/>
              </a:cxn>
              <a:cxn ang="T13">
                <a:pos x="T2" y="T3"/>
              </a:cxn>
              <a:cxn ang="T14">
                <a:pos x="T4" y="T5"/>
              </a:cxn>
              <a:cxn ang="T15">
                <a:pos x="T6" y="T7"/>
              </a:cxn>
              <a:cxn ang="T16">
                <a:pos x="T8" y="T9"/>
              </a:cxn>
              <a:cxn ang="T17">
                <a:pos x="T10" y="T11"/>
              </a:cxn>
            </a:cxnLst>
            <a:rect l="T18" t="T19" r="T20" b="T21"/>
            <a:pathLst>
              <a:path w="2304" h="1680">
                <a:moveTo>
                  <a:pt x="0" y="1680"/>
                </a:moveTo>
                <a:cubicBezTo>
                  <a:pt x="48" y="1364"/>
                  <a:pt x="96" y="1048"/>
                  <a:pt x="192" y="816"/>
                </a:cubicBezTo>
                <a:cubicBezTo>
                  <a:pt x="288" y="584"/>
                  <a:pt x="392" y="408"/>
                  <a:pt x="576" y="288"/>
                </a:cubicBezTo>
                <a:cubicBezTo>
                  <a:pt x="760" y="168"/>
                  <a:pt x="1040" y="136"/>
                  <a:pt x="1296" y="96"/>
                </a:cubicBezTo>
                <a:cubicBezTo>
                  <a:pt x="1552" y="56"/>
                  <a:pt x="1944" y="64"/>
                  <a:pt x="2112" y="48"/>
                </a:cubicBezTo>
                <a:cubicBezTo>
                  <a:pt x="2280" y="32"/>
                  <a:pt x="2292" y="16"/>
                  <a:pt x="2304" y="0"/>
                </a:cubicBezTo>
              </a:path>
            </a:pathLst>
          </a:custGeom>
          <a:noFill/>
          <a:ln w="38100" cap="flat" cmpd="sng">
            <a:solidFill>
              <a:schemeClr val="tx1"/>
            </a:solidFill>
            <a:prstDash val="solid"/>
            <a:miter lim="800000"/>
            <a:headEnd type="none" w="med" len="med"/>
            <a:tailEnd type="none" w="med" len="med"/>
          </a:ln>
        </p:spPr>
        <p:txBody>
          <a:bodyPr wrap="none"/>
          <a:lstStyle/>
          <a:p>
            <a:endParaRPr lang="zh-CN" altLang="en-US"/>
          </a:p>
        </p:txBody>
      </p:sp>
      <p:sp>
        <p:nvSpPr>
          <p:cNvPr id="29" name="Line 34"/>
          <p:cNvSpPr>
            <a:spLocks noChangeShapeType="1"/>
          </p:cNvSpPr>
          <p:nvPr/>
        </p:nvSpPr>
        <p:spPr bwMode="auto">
          <a:xfrm flipV="1">
            <a:off x="4500562" y="2071678"/>
            <a:ext cx="0" cy="3600400"/>
          </a:xfrm>
          <a:prstGeom prst="line">
            <a:avLst/>
          </a:prstGeom>
          <a:noFill/>
          <a:ln w="28575">
            <a:solidFill>
              <a:srgbClr val="7030A0"/>
            </a:solidFill>
            <a:prstDash val="dash"/>
            <a:miter lim="800000"/>
            <a:headEnd/>
            <a:tailEnd type="triangle" w="med" len="med"/>
          </a:ln>
        </p:spPr>
        <p:txBody>
          <a:bodyPr wrap="none"/>
          <a:lstStyle/>
          <a:p>
            <a:endParaRPr lang="zh-CN" altLang="en-US"/>
          </a:p>
        </p:txBody>
      </p:sp>
      <p:graphicFrame>
        <p:nvGraphicFramePr>
          <p:cNvPr id="30" name="Object 35"/>
          <p:cNvGraphicFramePr>
            <a:graphicFrameLocks noChangeAspect="1"/>
          </p:cNvGraphicFramePr>
          <p:nvPr/>
        </p:nvGraphicFramePr>
        <p:xfrm>
          <a:off x="4643438" y="2214554"/>
          <a:ext cx="1208088" cy="461963"/>
        </p:xfrm>
        <a:graphic>
          <a:graphicData uri="http://schemas.openxmlformats.org/presentationml/2006/ole">
            <p:oleObj spid="_x0000_s302085" name="公式" r:id="rId6" imgW="533160" imgH="203040" progId="Equation.3">
              <p:embed/>
            </p:oleObj>
          </a:graphicData>
        </a:graphic>
      </p:graphicFrame>
      <p:sp>
        <p:nvSpPr>
          <p:cNvPr id="31" name="Text Box 17"/>
          <p:cNvSpPr txBox="1">
            <a:spLocks noChangeArrowheads="1"/>
          </p:cNvSpPr>
          <p:nvPr/>
        </p:nvSpPr>
        <p:spPr bwMode="auto">
          <a:xfrm>
            <a:off x="1509856" y="5531411"/>
            <a:ext cx="4320480" cy="369332"/>
          </a:xfrm>
          <a:prstGeom prst="rect">
            <a:avLst/>
          </a:prstGeom>
          <a:noFill/>
          <a:ln w="9525">
            <a:noFill/>
            <a:miter lim="800000"/>
            <a:headEnd/>
            <a:tailEnd/>
          </a:ln>
        </p:spPr>
        <p:txBody>
          <a:bodyPr wrap="square">
            <a:spAutoFit/>
          </a:bodyPr>
          <a:lstStyle/>
          <a:p>
            <a:r>
              <a:rPr lang="zh-CN" altLang="en-US" b="1" dirty="0" smtClean="0">
                <a:solidFill>
                  <a:srgbClr val="FF0000"/>
                </a:solidFill>
              </a:rPr>
              <a:t>截止</a:t>
            </a:r>
            <a:r>
              <a:rPr lang="zh-CN" altLang="en-US" b="1" baseline="0" dirty="0" smtClean="0">
                <a:solidFill>
                  <a:srgbClr val="FF0000"/>
                </a:solidFill>
              </a:rPr>
              <a:t>区：</a:t>
            </a:r>
            <a:r>
              <a:rPr lang="en-US" altLang="zh-CN" b="1" baseline="0" dirty="0" smtClean="0">
                <a:solidFill>
                  <a:srgbClr val="FF0000"/>
                </a:solidFill>
              </a:rPr>
              <a:t>cutoff region</a:t>
            </a:r>
            <a:endParaRPr lang="en-US" altLang="zh-CN" b="1" dirty="0" smtClean="0">
              <a:solidFill>
                <a:srgbClr val="FF0000"/>
              </a:solidFill>
            </a:endParaRPr>
          </a:p>
        </p:txBody>
      </p:sp>
      <p:sp>
        <p:nvSpPr>
          <p:cNvPr id="32" name="Text Box 17"/>
          <p:cNvSpPr txBox="1">
            <a:spLocks noChangeArrowheads="1"/>
          </p:cNvSpPr>
          <p:nvPr/>
        </p:nvSpPr>
        <p:spPr bwMode="auto">
          <a:xfrm>
            <a:off x="285720" y="2577342"/>
            <a:ext cx="3600400" cy="369332"/>
          </a:xfrm>
          <a:prstGeom prst="rect">
            <a:avLst/>
          </a:prstGeom>
          <a:noFill/>
          <a:ln w="9525">
            <a:noFill/>
            <a:miter lim="800000"/>
            <a:headEnd/>
            <a:tailEnd/>
          </a:ln>
        </p:spPr>
        <p:txBody>
          <a:bodyPr wrap="square">
            <a:spAutoFit/>
          </a:bodyPr>
          <a:lstStyle/>
          <a:p>
            <a:r>
              <a:rPr lang="zh-CN" altLang="en-US" b="1" dirty="0" smtClean="0">
                <a:solidFill>
                  <a:srgbClr val="FF0000"/>
                </a:solidFill>
              </a:rPr>
              <a:t>欧姆</a:t>
            </a:r>
            <a:r>
              <a:rPr lang="zh-CN" altLang="en-US" b="1" baseline="0" dirty="0" smtClean="0">
                <a:solidFill>
                  <a:srgbClr val="FF0000"/>
                </a:solidFill>
              </a:rPr>
              <a:t>区：</a:t>
            </a:r>
            <a:r>
              <a:rPr lang="en-US" altLang="zh-CN" b="1" baseline="0" dirty="0" err="1" smtClean="0">
                <a:solidFill>
                  <a:srgbClr val="FF0000"/>
                </a:solidFill>
              </a:rPr>
              <a:t>ohmic</a:t>
            </a:r>
            <a:r>
              <a:rPr lang="en-US" altLang="zh-CN" b="1" baseline="0" dirty="0" smtClean="0">
                <a:solidFill>
                  <a:srgbClr val="FF0000"/>
                </a:solidFill>
              </a:rPr>
              <a:t> region</a:t>
            </a:r>
            <a:endParaRPr lang="en-US" altLang="zh-CN" b="1" dirty="0" smtClean="0">
              <a:solidFill>
                <a:srgbClr val="FF0000"/>
              </a:solidFill>
            </a:endParaRPr>
          </a:p>
        </p:txBody>
      </p:sp>
      <p:sp>
        <p:nvSpPr>
          <p:cNvPr id="177172" name="Line 20"/>
          <p:cNvSpPr>
            <a:spLocks noChangeShapeType="1"/>
          </p:cNvSpPr>
          <p:nvPr/>
        </p:nvSpPr>
        <p:spPr bwMode="auto">
          <a:xfrm>
            <a:off x="7096144" y="2246302"/>
            <a:ext cx="228600" cy="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77173" name="Line 21"/>
          <p:cNvSpPr>
            <a:spLocks noChangeShapeType="1"/>
          </p:cNvSpPr>
          <p:nvPr/>
        </p:nvSpPr>
        <p:spPr bwMode="auto">
          <a:xfrm flipV="1">
            <a:off x="7553344" y="2443152"/>
            <a:ext cx="0" cy="198438"/>
          </a:xfrm>
          <a:prstGeom prst="line">
            <a:avLst/>
          </a:prstGeom>
          <a:noFill/>
          <a:ln w="28575">
            <a:solidFill>
              <a:srgbClr val="000000"/>
            </a:solidFill>
            <a:round/>
            <a:headEnd type="triangle"/>
            <a:tailEnd type="none"/>
          </a:ln>
        </p:spPr>
        <p:txBody>
          <a:bodyPr vert="horz" wrap="square" lIns="91440" tIns="45720" rIns="91440" bIns="45720" numCol="1" anchor="t" anchorCtr="0" compatLnSpc="1">
            <a:prstTxWarp prst="textNoShape">
              <a:avLst/>
            </a:prstTxWarp>
          </a:bodyPr>
          <a:lstStyle/>
          <a:p>
            <a:endParaRPr lang="zh-CN" altLang="en-US"/>
          </a:p>
        </p:txBody>
      </p:sp>
      <p:sp>
        <p:nvSpPr>
          <p:cNvPr id="177174" name="Line 22"/>
          <p:cNvSpPr>
            <a:spLocks noChangeShapeType="1"/>
          </p:cNvSpPr>
          <p:nvPr/>
        </p:nvSpPr>
        <p:spPr bwMode="auto">
          <a:xfrm>
            <a:off x="7553344" y="1801802"/>
            <a:ext cx="0" cy="198438"/>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77175" name="Freeform 23"/>
          <p:cNvSpPr>
            <a:spLocks/>
          </p:cNvSpPr>
          <p:nvPr/>
        </p:nvSpPr>
        <p:spPr bwMode="auto">
          <a:xfrm>
            <a:off x="7096144" y="2344727"/>
            <a:ext cx="342900" cy="296863"/>
          </a:xfrm>
          <a:custGeom>
            <a:avLst/>
            <a:gdLst/>
            <a:ahLst/>
            <a:cxnLst>
              <a:cxn ang="0">
                <a:pos x="0" y="0"/>
              </a:cxn>
              <a:cxn ang="0">
                <a:pos x="180" y="312"/>
              </a:cxn>
              <a:cxn ang="0">
                <a:pos x="540" y="468"/>
              </a:cxn>
            </a:cxnLst>
            <a:rect l="0" t="0" r="r" b="b"/>
            <a:pathLst>
              <a:path w="540" h="468">
                <a:moveTo>
                  <a:pt x="0" y="0"/>
                </a:moveTo>
                <a:cubicBezTo>
                  <a:pt x="45" y="117"/>
                  <a:pt x="90" y="234"/>
                  <a:pt x="180" y="312"/>
                </a:cubicBezTo>
                <a:cubicBezTo>
                  <a:pt x="270" y="390"/>
                  <a:pt x="405" y="429"/>
                  <a:pt x="540" y="468"/>
                </a:cubicBezTo>
              </a:path>
            </a:pathLst>
          </a:custGeom>
          <a:noFill/>
          <a:ln w="9525" cap="flat">
            <a:solidFill>
              <a:srgbClr val="000000"/>
            </a:solidFill>
            <a:prstDash val="dash"/>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77177" name="Freeform 25"/>
          <p:cNvSpPr>
            <a:spLocks/>
          </p:cNvSpPr>
          <p:nvPr/>
        </p:nvSpPr>
        <p:spPr bwMode="auto">
          <a:xfrm>
            <a:off x="7667644" y="1849427"/>
            <a:ext cx="228600" cy="792163"/>
          </a:xfrm>
          <a:custGeom>
            <a:avLst/>
            <a:gdLst/>
            <a:ahLst/>
            <a:cxnLst>
              <a:cxn ang="0">
                <a:pos x="0" y="0"/>
              </a:cxn>
              <a:cxn ang="0">
                <a:pos x="360" y="624"/>
              </a:cxn>
              <a:cxn ang="0">
                <a:pos x="0" y="1248"/>
              </a:cxn>
            </a:cxnLst>
            <a:rect l="0" t="0" r="r" b="b"/>
            <a:pathLst>
              <a:path w="360" h="1248">
                <a:moveTo>
                  <a:pt x="0" y="0"/>
                </a:moveTo>
                <a:cubicBezTo>
                  <a:pt x="180" y="208"/>
                  <a:pt x="360" y="416"/>
                  <a:pt x="360" y="624"/>
                </a:cubicBezTo>
                <a:cubicBezTo>
                  <a:pt x="360" y="832"/>
                  <a:pt x="180" y="1040"/>
                  <a:pt x="0" y="1248"/>
                </a:cubicBezTo>
              </a:path>
            </a:pathLst>
          </a:custGeom>
          <a:noFill/>
          <a:ln w="9525" cap="flat">
            <a:solidFill>
              <a:srgbClr val="000000"/>
            </a:solidFill>
            <a:prstDash val="dash"/>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77180" name="Oval 28"/>
          <p:cNvSpPr>
            <a:spLocks noChangeArrowheads="1"/>
          </p:cNvSpPr>
          <p:nvPr/>
        </p:nvSpPr>
        <p:spPr bwMode="auto">
          <a:xfrm>
            <a:off x="7286644" y="2000240"/>
            <a:ext cx="523875" cy="495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77182" name="Object 35"/>
          <p:cNvGraphicFramePr>
            <a:graphicFrameLocks noChangeAspect="1"/>
          </p:cNvGraphicFramePr>
          <p:nvPr/>
        </p:nvGraphicFramePr>
        <p:xfrm>
          <a:off x="6715140" y="2428868"/>
          <a:ext cx="460375" cy="433387"/>
        </p:xfrm>
        <a:graphic>
          <a:graphicData uri="http://schemas.openxmlformats.org/presentationml/2006/ole">
            <p:oleObj spid="_x0000_s302086" name="公式" r:id="rId7" imgW="203040" imgH="190440" progId="Equation.3">
              <p:embed/>
            </p:oleObj>
          </a:graphicData>
        </a:graphic>
      </p:graphicFrame>
      <p:graphicFrame>
        <p:nvGraphicFramePr>
          <p:cNvPr id="177183" name="Object 35"/>
          <p:cNvGraphicFramePr>
            <a:graphicFrameLocks noChangeAspect="1"/>
          </p:cNvGraphicFramePr>
          <p:nvPr/>
        </p:nvGraphicFramePr>
        <p:xfrm>
          <a:off x="6800850" y="1785938"/>
          <a:ext cx="431800" cy="433387"/>
        </p:xfrm>
        <a:graphic>
          <a:graphicData uri="http://schemas.openxmlformats.org/presentationml/2006/ole">
            <p:oleObj spid="_x0000_s302087" name="公式" r:id="rId8" imgW="190440" imgH="190440" progId="Equation.3">
              <p:embed/>
            </p:oleObj>
          </a:graphicData>
        </a:graphic>
      </p:graphicFrame>
      <p:graphicFrame>
        <p:nvGraphicFramePr>
          <p:cNvPr id="177184" name="Object 35"/>
          <p:cNvGraphicFramePr>
            <a:graphicFrameLocks noChangeAspect="1"/>
          </p:cNvGraphicFramePr>
          <p:nvPr/>
        </p:nvGraphicFramePr>
        <p:xfrm>
          <a:off x="7486650" y="1428750"/>
          <a:ext cx="604838" cy="433388"/>
        </p:xfrm>
        <a:graphic>
          <a:graphicData uri="http://schemas.openxmlformats.org/presentationml/2006/ole">
            <p:oleObj spid="_x0000_s302088" name="公式" r:id="rId9" imgW="266400" imgH="190440" progId="Equation.3">
              <p:embed/>
            </p:oleObj>
          </a:graphicData>
        </a:graphic>
      </p:graphicFrame>
      <p:graphicFrame>
        <p:nvGraphicFramePr>
          <p:cNvPr id="177185" name="Object 35"/>
          <p:cNvGraphicFramePr>
            <a:graphicFrameLocks noChangeAspect="1"/>
          </p:cNvGraphicFramePr>
          <p:nvPr/>
        </p:nvGraphicFramePr>
        <p:xfrm>
          <a:off x="7915275" y="2071688"/>
          <a:ext cx="633413" cy="433387"/>
        </p:xfrm>
        <a:graphic>
          <a:graphicData uri="http://schemas.openxmlformats.org/presentationml/2006/ole">
            <p:oleObj spid="_x0000_s302089" name="公式" r:id="rId10" imgW="279360" imgH="190440" progId="Equation.3">
              <p:embed/>
            </p:oleObj>
          </a:graphicData>
        </a:graphic>
      </p:graphicFrame>
      <p:sp>
        <p:nvSpPr>
          <p:cNvPr id="61" name="TextBox 60"/>
          <p:cNvSpPr txBox="1"/>
          <p:nvPr/>
        </p:nvSpPr>
        <p:spPr>
          <a:xfrm>
            <a:off x="6715141" y="3500438"/>
            <a:ext cx="2428860" cy="2031325"/>
          </a:xfrm>
          <a:prstGeom prst="rect">
            <a:avLst/>
          </a:prstGeom>
          <a:noFill/>
        </p:spPr>
        <p:txBody>
          <a:bodyPr wrap="square" rtlCol="0">
            <a:spAutoFit/>
          </a:bodyPr>
          <a:lstStyle/>
          <a:p>
            <a:r>
              <a:rPr lang="zh-CN" altLang="en-US" b="1" dirty="0" smtClean="0"/>
              <a:t>三端电阻器件，以一端为公共地，构成二端口网络</a:t>
            </a:r>
            <a:endParaRPr lang="en-US" altLang="zh-CN" b="1" dirty="0" smtClean="0"/>
          </a:p>
          <a:p>
            <a:endParaRPr lang="en-US" altLang="zh-CN" b="1" dirty="0" smtClean="0"/>
          </a:p>
          <a:p>
            <a:r>
              <a:rPr lang="zh-CN" altLang="en-US" b="1" dirty="0" smtClean="0"/>
              <a:t>在输入电压</a:t>
            </a:r>
            <a:r>
              <a:rPr lang="en-US" altLang="zh-CN" b="1" dirty="0" smtClean="0"/>
              <a:t>/</a:t>
            </a:r>
            <a:r>
              <a:rPr lang="zh-CN" altLang="en-US" b="1" dirty="0" smtClean="0"/>
              <a:t>电流控制下，输出电流和输出电压的伏安关系曲线</a:t>
            </a:r>
            <a:endParaRPr lang="zh-CN" altLang="en-US" b="1" dirty="0"/>
          </a:p>
        </p:txBody>
      </p:sp>
      <p:sp>
        <p:nvSpPr>
          <p:cNvPr id="62" name="TextBox 61"/>
          <p:cNvSpPr txBox="1"/>
          <p:nvPr/>
        </p:nvSpPr>
        <p:spPr>
          <a:xfrm>
            <a:off x="2561209" y="5929330"/>
            <a:ext cx="3090911" cy="369332"/>
          </a:xfrm>
          <a:prstGeom prst="rect">
            <a:avLst/>
          </a:prstGeom>
          <a:noFill/>
        </p:spPr>
        <p:txBody>
          <a:bodyPr wrap="none" rtlCol="0">
            <a:spAutoFit/>
          </a:bodyPr>
          <a:lstStyle/>
          <a:p>
            <a:r>
              <a:rPr lang="zh-CN" altLang="en-US" b="1" dirty="0" smtClean="0"/>
              <a:t>离散化原则体现</a:t>
            </a:r>
            <a:r>
              <a:rPr lang="en-US" altLang="zh-CN" b="1" dirty="0" smtClean="0"/>
              <a:t>2</a:t>
            </a:r>
            <a:r>
              <a:rPr lang="zh-CN" altLang="en-US" b="1" dirty="0" smtClean="0"/>
              <a:t>：分区处理</a:t>
            </a:r>
            <a:endParaRPr lang="zh-CN" altLang="en-US" b="1" dirty="0"/>
          </a:p>
        </p:txBody>
      </p:sp>
      <p:graphicFrame>
        <p:nvGraphicFramePr>
          <p:cNvPr id="653322" name="Object 10"/>
          <p:cNvGraphicFramePr>
            <a:graphicFrameLocks noChangeAspect="1"/>
          </p:cNvGraphicFramePr>
          <p:nvPr/>
        </p:nvGraphicFramePr>
        <p:xfrm>
          <a:off x="7451923" y="2636912"/>
          <a:ext cx="1152525" cy="433388"/>
        </p:xfrm>
        <a:graphic>
          <a:graphicData uri="http://schemas.openxmlformats.org/presentationml/2006/ole">
            <p:oleObj spid="_x0000_s302090" name="公式" r:id="rId11" imgW="507960" imgH="190440" progId="Equation.3">
              <p:embed/>
            </p:oleObj>
          </a:graphicData>
        </a:graphic>
      </p:graphicFrame>
      <p:sp>
        <p:nvSpPr>
          <p:cNvPr id="45" name="TextBox 44"/>
          <p:cNvSpPr txBox="1"/>
          <p:nvPr/>
        </p:nvSpPr>
        <p:spPr>
          <a:xfrm>
            <a:off x="6338448" y="908720"/>
            <a:ext cx="2626040" cy="369332"/>
          </a:xfrm>
          <a:prstGeom prst="rect">
            <a:avLst/>
          </a:prstGeom>
          <a:noFill/>
        </p:spPr>
        <p:txBody>
          <a:bodyPr wrap="none" rtlCol="0">
            <a:spAutoFit/>
          </a:bodyPr>
          <a:lstStyle/>
          <a:p>
            <a:r>
              <a:rPr lang="zh-CN" altLang="en-US" b="1" dirty="0" smtClean="0"/>
              <a:t>离散化原则体现</a:t>
            </a:r>
            <a:r>
              <a:rPr lang="en-US" altLang="zh-CN" b="1" dirty="0" smtClean="0"/>
              <a:t>1</a:t>
            </a:r>
            <a:r>
              <a:rPr lang="zh-CN" altLang="en-US" b="1" dirty="0" smtClean="0"/>
              <a:t>：端口</a:t>
            </a:r>
            <a:endParaRPr lang="zh-CN" altLang="en-US"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57214" cy="5869006"/>
          </a:xfrm>
        </p:spPr>
        <p:txBody>
          <a:bodyPr/>
          <a:lstStyle/>
          <a:p>
            <a:pPr algn="l"/>
            <a:r>
              <a:rPr lang="zh-CN" altLang="en-US" b="1" dirty="0" smtClean="0"/>
              <a:t>恒流区</a:t>
            </a:r>
            <a:r>
              <a:rPr lang="en-US" altLang="zh-CN" b="1" dirty="0" smtClean="0"/>
              <a:t/>
            </a:r>
            <a:br>
              <a:rPr lang="en-US" altLang="zh-CN" b="1" dirty="0" smtClean="0"/>
            </a:br>
            <a:r>
              <a:rPr lang="en-US" altLang="zh-CN" b="1" dirty="0" smtClean="0"/>
              <a:t/>
            </a:r>
            <a:br>
              <a:rPr lang="en-US" altLang="zh-CN" b="1" dirty="0" smtClean="0"/>
            </a:br>
            <a:r>
              <a:rPr lang="zh-CN" altLang="en-US" b="1" dirty="0" smtClean="0"/>
              <a:t>电路</a:t>
            </a:r>
            <a:r>
              <a:rPr lang="en-US" altLang="zh-CN" b="1" dirty="0" smtClean="0"/>
              <a:t/>
            </a:r>
            <a:br>
              <a:rPr lang="en-US" altLang="zh-CN" b="1" dirty="0" smtClean="0"/>
            </a:br>
            <a:r>
              <a:rPr lang="zh-CN" altLang="en-US" b="1" dirty="0" smtClean="0"/>
              <a:t>抽象</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55</a:t>
            </a:fld>
            <a:endParaRPr lang="zh-CN" altLang="en-US"/>
          </a:p>
        </p:txBody>
      </p:sp>
      <p:sp>
        <p:nvSpPr>
          <p:cNvPr id="178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8177" name="Object 1"/>
          <p:cNvGraphicFramePr>
            <a:graphicFrameLocks noChangeAspect="1"/>
          </p:cNvGraphicFramePr>
          <p:nvPr/>
        </p:nvGraphicFramePr>
        <p:xfrm>
          <a:off x="1925638" y="311170"/>
          <a:ext cx="7040562" cy="5903912"/>
        </p:xfrm>
        <a:graphic>
          <a:graphicData uri="http://schemas.openxmlformats.org/presentationml/2006/ole">
            <p:oleObj spid="_x0000_s303106" name="Picture" r:id="rId3" imgW="7896240" imgH="6635880" progId="Word.Picture.8">
              <p:embed/>
            </p:oleObj>
          </a:graphicData>
        </a:graphic>
      </p:graphicFrame>
      <p:sp>
        <p:nvSpPr>
          <p:cNvPr id="10" name="TextBox 9"/>
          <p:cNvSpPr txBox="1"/>
          <p:nvPr/>
        </p:nvSpPr>
        <p:spPr>
          <a:xfrm>
            <a:off x="6500826" y="214290"/>
            <a:ext cx="2262158" cy="369332"/>
          </a:xfrm>
          <a:prstGeom prst="rect">
            <a:avLst/>
          </a:prstGeom>
          <a:noFill/>
        </p:spPr>
        <p:txBody>
          <a:bodyPr wrap="none" rtlCol="0">
            <a:spAutoFit/>
          </a:bodyPr>
          <a:lstStyle/>
          <a:p>
            <a:r>
              <a:rPr lang="zh-CN" altLang="en-US" b="1" dirty="0" smtClean="0"/>
              <a:t>平直线：极致化原则</a:t>
            </a:r>
            <a:endParaRPr lang="zh-CN" altLang="en-US" b="1" dirty="0"/>
          </a:p>
        </p:txBody>
      </p:sp>
      <p:sp>
        <p:nvSpPr>
          <p:cNvPr id="9" name="TextBox 8"/>
          <p:cNvSpPr txBox="1"/>
          <p:nvPr/>
        </p:nvSpPr>
        <p:spPr>
          <a:xfrm>
            <a:off x="6228184" y="5949280"/>
            <a:ext cx="2262158" cy="369332"/>
          </a:xfrm>
          <a:prstGeom prst="rect">
            <a:avLst/>
          </a:prstGeom>
          <a:noFill/>
        </p:spPr>
        <p:txBody>
          <a:bodyPr wrap="none" rtlCol="0">
            <a:spAutoFit/>
          </a:bodyPr>
          <a:lstStyle/>
          <a:p>
            <a:r>
              <a:rPr lang="zh-CN" altLang="en-US" b="1" dirty="0" smtClean="0">
                <a:solidFill>
                  <a:srgbClr val="FF0000"/>
                </a:solidFill>
              </a:rPr>
              <a:t>原理性模型：受控源</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8332"/>
            <a:ext cx="971528" cy="5368940"/>
          </a:xfrm>
        </p:spPr>
        <p:txBody>
          <a:bodyPr>
            <a:noAutofit/>
          </a:bodyPr>
          <a:lstStyle/>
          <a:p>
            <a:r>
              <a:rPr lang="zh-CN" altLang="en-US" sz="3200" b="1" dirty="0" smtClean="0"/>
              <a:t>欧姆区和截止区</a:t>
            </a:r>
            <a:r>
              <a:rPr lang="en-US" altLang="zh-CN" sz="3200" b="1" dirty="0" smtClean="0"/>
              <a:t/>
            </a:r>
            <a:br>
              <a:rPr lang="en-US" altLang="zh-CN" sz="3200" b="1" dirty="0" smtClean="0"/>
            </a:br>
            <a:r>
              <a:rPr lang="en-US" altLang="zh-CN" sz="3200" b="1" dirty="0" smtClean="0"/>
              <a:t/>
            </a:r>
            <a:br>
              <a:rPr lang="en-US" altLang="zh-CN" sz="3200" b="1" dirty="0" smtClean="0"/>
            </a:br>
            <a:r>
              <a:rPr lang="zh-CN" altLang="en-US" sz="3200" b="1" dirty="0" smtClean="0"/>
              <a:t>电路抽象</a:t>
            </a:r>
            <a:endParaRPr lang="zh-CN" altLang="en-US" sz="3200"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56</a:t>
            </a:fld>
            <a:endParaRPr lang="zh-CN" altLang="en-US"/>
          </a:p>
        </p:txBody>
      </p:sp>
      <p:sp>
        <p:nvSpPr>
          <p:cNvPr id="183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3297" name="Object 1"/>
          <p:cNvGraphicFramePr>
            <a:graphicFrameLocks noChangeAspect="1"/>
          </p:cNvGraphicFramePr>
          <p:nvPr/>
        </p:nvGraphicFramePr>
        <p:xfrm>
          <a:off x="1730375" y="571500"/>
          <a:ext cx="7278688" cy="5213350"/>
        </p:xfrm>
        <a:graphic>
          <a:graphicData uri="http://schemas.openxmlformats.org/presentationml/2006/ole">
            <p:oleObj spid="_x0000_s304130" name="Picture" r:id="rId3" imgW="8294400" imgH="5960160" progId="Word.Picture.8">
              <p:embed/>
            </p:oleObj>
          </a:graphicData>
        </a:graphic>
      </p:graphicFrame>
      <p:sp>
        <p:nvSpPr>
          <p:cNvPr id="8" name="TextBox 7"/>
          <p:cNvSpPr txBox="1"/>
          <p:nvPr/>
        </p:nvSpPr>
        <p:spPr>
          <a:xfrm>
            <a:off x="6228184" y="2852936"/>
            <a:ext cx="2031325" cy="369332"/>
          </a:xfrm>
          <a:prstGeom prst="rect">
            <a:avLst/>
          </a:prstGeom>
          <a:noFill/>
        </p:spPr>
        <p:txBody>
          <a:bodyPr wrap="none" rtlCol="0">
            <a:spAutoFit/>
          </a:bodyPr>
          <a:lstStyle/>
          <a:p>
            <a:r>
              <a:rPr lang="zh-CN" altLang="en-US" b="1" dirty="0" smtClean="0">
                <a:solidFill>
                  <a:srgbClr val="FF0000"/>
                </a:solidFill>
              </a:rPr>
              <a:t>原理性模型：开关</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b="1" dirty="0" smtClean="0"/>
              <a:t>晶体管抽象</a:t>
            </a:r>
            <a:endParaRPr lang="zh-CN" altLang="en-US" b="1" dirty="0"/>
          </a:p>
        </p:txBody>
      </p:sp>
      <p:sp>
        <p:nvSpPr>
          <p:cNvPr id="3" name="内容占位符 2"/>
          <p:cNvSpPr>
            <a:spLocks noGrp="1"/>
          </p:cNvSpPr>
          <p:nvPr>
            <p:ph idx="1"/>
          </p:nvPr>
        </p:nvSpPr>
        <p:spPr>
          <a:xfrm>
            <a:off x="457200" y="1340768"/>
            <a:ext cx="8363272" cy="5040560"/>
          </a:xfrm>
        </p:spPr>
        <p:txBody>
          <a:bodyPr>
            <a:normAutofit fontScale="62500" lnSpcReduction="20000"/>
          </a:bodyPr>
          <a:lstStyle/>
          <a:p>
            <a:r>
              <a:rPr lang="zh-CN" altLang="en-US" b="1" dirty="0" smtClean="0"/>
              <a:t>晶体管在恒流区被抽象为受控电流源，因而可以实现放大、振荡等有源功能</a:t>
            </a:r>
            <a:endParaRPr lang="en-US" altLang="zh-CN" b="1" dirty="0" smtClean="0"/>
          </a:p>
          <a:p>
            <a:pPr lvl="1"/>
            <a:endParaRPr lang="en-US" altLang="zh-CN" b="1" dirty="0" smtClean="0"/>
          </a:p>
          <a:p>
            <a:r>
              <a:rPr lang="zh-CN" altLang="en-US" b="1" dirty="0" smtClean="0"/>
              <a:t>晶体管在欧姆区和截止区被抽象为受控开关，因而可实现开关功能</a:t>
            </a:r>
            <a:endParaRPr lang="en-US" altLang="zh-CN" b="1" dirty="0" smtClean="0"/>
          </a:p>
          <a:p>
            <a:pPr lvl="1"/>
            <a:r>
              <a:rPr lang="zh-CN" altLang="en-US" b="1" dirty="0" smtClean="0"/>
              <a:t>时变特性：变频（</a:t>
            </a:r>
            <a:r>
              <a:rPr lang="en-US" altLang="zh-CN" b="1" dirty="0" smtClean="0"/>
              <a:t>《</a:t>
            </a:r>
            <a:r>
              <a:rPr lang="zh-CN" altLang="en-US" b="1" dirty="0" smtClean="0"/>
              <a:t>通信电路</a:t>
            </a:r>
            <a:r>
              <a:rPr lang="en-US" altLang="zh-CN" b="1" dirty="0" smtClean="0"/>
              <a:t>》</a:t>
            </a:r>
            <a:r>
              <a:rPr lang="zh-CN" altLang="en-US" b="1" dirty="0" smtClean="0"/>
              <a:t>课程学习）</a:t>
            </a:r>
            <a:endParaRPr lang="en-US" altLang="zh-CN" b="1" dirty="0" smtClean="0"/>
          </a:p>
          <a:p>
            <a:pPr lvl="1"/>
            <a:r>
              <a:rPr lang="zh-CN" altLang="en-US" b="1" dirty="0" smtClean="0"/>
              <a:t>无损特性：能量转换：交直流转换（二极管整流器、晶体管逆变器）</a:t>
            </a:r>
            <a:endParaRPr lang="en-US" altLang="zh-CN" b="1" dirty="0" smtClean="0"/>
          </a:p>
          <a:p>
            <a:pPr lvl="1"/>
            <a:r>
              <a:rPr lang="zh-CN" altLang="en-US" b="1" dirty="0" smtClean="0"/>
              <a:t>二值逻辑状态：数字门电路（第</a:t>
            </a:r>
            <a:r>
              <a:rPr lang="en-US" altLang="zh-CN" b="1" dirty="0" smtClean="0"/>
              <a:t>7</a:t>
            </a:r>
            <a:r>
              <a:rPr lang="zh-CN" altLang="en-US" b="1" dirty="0" smtClean="0"/>
              <a:t>章内容）</a:t>
            </a:r>
            <a:endParaRPr lang="en-US" altLang="zh-CN" b="1" dirty="0" smtClean="0"/>
          </a:p>
          <a:p>
            <a:pPr lvl="1"/>
            <a:endParaRPr lang="en-US" altLang="zh-CN" b="1" dirty="0" smtClean="0"/>
          </a:p>
          <a:p>
            <a:r>
              <a:rPr lang="zh-CN" altLang="en-US" b="1" dirty="0" smtClean="0"/>
              <a:t>当我们看到</a:t>
            </a:r>
            <a:r>
              <a:rPr lang="en-US" altLang="zh-CN" b="1" dirty="0" smtClean="0"/>
              <a:t>BJT</a:t>
            </a:r>
            <a:r>
              <a:rPr lang="zh-CN" altLang="en-US" b="1" dirty="0" smtClean="0"/>
              <a:t>或</a:t>
            </a:r>
            <a:r>
              <a:rPr lang="en-US" altLang="zh-CN" b="1" dirty="0" smtClean="0"/>
              <a:t>MOSFET</a:t>
            </a:r>
            <a:r>
              <a:rPr lang="zh-CN" altLang="en-US" b="1" dirty="0" smtClean="0"/>
              <a:t>的符号时，我们就有了它们的这些概念，这些概念的获得是因为我们运用了电路抽象</a:t>
            </a:r>
            <a:endParaRPr lang="en-US" altLang="zh-CN" b="1" dirty="0" smtClean="0"/>
          </a:p>
          <a:p>
            <a:pPr lvl="1"/>
            <a:r>
              <a:rPr lang="zh-CN" altLang="en-US" b="1" dirty="0" smtClean="0"/>
              <a:t>受控源，开关</a:t>
            </a:r>
            <a:endParaRPr lang="en-US" altLang="zh-CN" b="1" dirty="0" smtClean="0"/>
          </a:p>
          <a:p>
            <a:endParaRPr lang="en-US" altLang="zh-CN" b="1" dirty="0" smtClean="0"/>
          </a:p>
          <a:p>
            <a:r>
              <a:rPr lang="zh-CN" altLang="en-US" b="1" dirty="0" smtClean="0"/>
              <a:t>开关、受控源的抽象度远高于晶体管，前者是理想元件，后者是物理器件</a:t>
            </a:r>
            <a:endParaRPr lang="en-US" altLang="zh-CN" b="1" dirty="0" smtClean="0"/>
          </a:p>
          <a:p>
            <a:pPr lvl="1"/>
            <a:r>
              <a:rPr lang="zh-CN" altLang="en-US" b="1" dirty="0" smtClean="0"/>
              <a:t>当我们看到晶体管符号时，还需要看和它配合的其他电路元件及其他设定</a:t>
            </a:r>
            <a:endParaRPr lang="en-US" altLang="zh-CN" b="1" dirty="0" smtClean="0"/>
          </a:p>
          <a:p>
            <a:pPr lvl="1"/>
            <a:r>
              <a:rPr lang="zh-CN" altLang="en-US" b="1" dirty="0" smtClean="0"/>
              <a:t>当我们看到开关符号时，我们不在意它是用什么做的，只需知道它具有通断特性，我们只关注它的通断特性，其他特性不再关注</a:t>
            </a:r>
            <a:endParaRPr lang="en-US" altLang="zh-CN" b="1" dirty="0" smtClean="0"/>
          </a:p>
          <a:p>
            <a:pPr lvl="2"/>
            <a:r>
              <a:rPr lang="zh-CN" altLang="en-US" b="1" dirty="0" smtClean="0"/>
              <a:t>抽象是否正确？：看是否满足限定性条件</a:t>
            </a:r>
            <a:endParaRPr lang="en-US" altLang="zh-CN" b="1" dirty="0" smtClean="0"/>
          </a:p>
          <a:p>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三、分层抽象思想</a:t>
            </a:r>
            <a:endParaRPr lang="zh-CN" altLang="en-US" b="1" dirty="0"/>
          </a:p>
        </p:txBody>
      </p:sp>
      <p:sp>
        <p:nvSpPr>
          <p:cNvPr id="3" name="内容占位符 2"/>
          <p:cNvSpPr>
            <a:spLocks noGrp="1"/>
          </p:cNvSpPr>
          <p:nvPr>
            <p:ph idx="1"/>
          </p:nvPr>
        </p:nvSpPr>
        <p:spPr>
          <a:xfrm>
            <a:off x="457200" y="1600200"/>
            <a:ext cx="8507288" cy="4853136"/>
          </a:xfrm>
        </p:spPr>
        <p:txBody>
          <a:bodyPr>
            <a:normAutofit/>
          </a:bodyPr>
          <a:lstStyle/>
          <a:p>
            <a:r>
              <a:rPr lang="zh-CN" altLang="en-US" b="1" dirty="0" smtClean="0"/>
              <a:t>通过端口抽象，可将电磁场分析转化为电路分析</a:t>
            </a:r>
            <a:endParaRPr lang="en-US" altLang="zh-CN" b="1" dirty="0" smtClean="0"/>
          </a:p>
          <a:p>
            <a:endParaRPr lang="en-US" altLang="zh-CN" b="1" dirty="0" smtClean="0"/>
          </a:p>
          <a:p>
            <a:r>
              <a:rPr lang="zh-CN" altLang="en-US" b="1" dirty="0" smtClean="0"/>
              <a:t>电路</a:t>
            </a:r>
            <a:r>
              <a:rPr lang="zh-CN" altLang="zh-CN" b="1" dirty="0" smtClean="0"/>
              <a:t>器件</a:t>
            </a:r>
            <a:r>
              <a:rPr lang="zh-CN" altLang="zh-CN" b="1" dirty="0"/>
              <a:t>的功能由其端口</a:t>
            </a:r>
            <a:r>
              <a:rPr lang="zh-CN" altLang="zh-CN" b="1" dirty="0" smtClean="0"/>
              <a:t>方程</a:t>
            </a:r>
            <a:r>
              <a:rPr lang="zh-CN" altLang="en-US" b="1" dirty="0" smtClean="0"/>
              <a:t>（元件约束条件）</a:t>
            </a:r>
            <a:r>
              <a:rPr lang="zh-CN" altLang="zh-CN" b="1" dirty="0" smtClean="0"/>
              <a:t>描述</a:t>
            </a:r>
            <a:r>
              <a:rPr lang="zh-CN" altLang="zh-CN" b="1" dirty="0"/>
              <a:t>，多个器件连接后，它们通过</a:t>
            </a:r>
            <a:r>
              <a:rPr lang="zh-CN" altLang="zh-CN" b="1" dirty="0" smtClean="0"/>
              <a:t>端口</a:t>
            </a:r>
            <a:r>
              <a:rPr lang="zh-CN" altLang="en-US" b="1" dirty="0" smtClean="0"/>
              <a:t>间的</a:t>
            </a:r>
            <a:r>
              <a:rPr lang="zh-CN" altLang="zh-CN" b="1" dirty="0" smtClean="0"/>
              <a:t>相互作用</a:t>
            </a:r>
            <a:r>
              <a:rPr lang="zh-CN" altLang="zh-CN" b="1" dirty="0"/>
              <a:t>，</a:t>
            </a:r>
            <a:r>
              <a:rPr lang="zh-CN" altLang="zh-CN" b="1" dirty="0" smtClean="0"/>
              <a:t>形成某种功能电路，</a:t>
            </a:r>
            <a:r>
              <a:rPr lang="zh-CN" altLang="zh-CN" b="1" dirty="0"/>
              <a:t>这种</a:t>
            </a:r>
            <a:r>
              <a:rPr lang="zh-CN" altLang="zh-CN" b="1" dirty="0" smtClean="0"/>
              <a:t>功能</a:t>
            </a:r>
            <a:r>
              <a:rPr lang="zh-CN" altLang="en-US" b="1" dirty="0" smtClean="0"/>
              <a:t>电路</a:t>
            </a:r>
            <a:r>
              <a:rPr lang="zh-CN" altLang="zh-CN" b="1" dirty="0" smtClean="0"/>
              <a:t>也</a:t>
            </a:r>
            <a:r>
              <a:rPr lang="zh-CN" altLang="zh-CN" b="1" dirty="0"/>
              <a:t>是</a:t>
            </a:r>
            <a:r>
              <a:rPr lang="zh-CN" altLang="zh-CN" b="1" dirty="0" smtClean="0"/>
              <a:t>通过</a:t>
            </a:r>
            <a:r>
              <a:rPr lang="zh-CN" altLang="en-US" b="1" dirty="0" smtClean="0"/>
              <a:t>整体的重新定义的</a:t>
            </a:r>
            <a:r>
              <a:rPr lang="zh-CN" altLang="zh-CN" b="1" dirty="0" smtClean="0"/>
              <a:t>对外</a:t>
            </a:r>
            <a:r>
              <a:rPr lang="zh-CN" altLang="zh-CN" b="1" dirty="0"/>
              <a:t>端口的</a:t>
            </a:r>
            <a:r>
              <a:rPr lang="zh-CN" altLang="zh-CN" b="1" dirty="0" smtClean="0"/>
              <a:t>端口</a:t>
            </a:r>
            <a:r>
              <a:rPr lang="zh-CN" altLang="en-US" b="1" dirty="0" smtClean="0"/>
              <a:t>描述</a:t>
            </a:r>
            <a:r>
              <a:rPr lang="zh-CN" altLang="zh-CN" b="1" dirty="0" smtClean="0"/>
              <a:t>方程</a:t>
            </a:r>
            <a:r>
              <a:rPr lang="zh-CN" altLang="zh-CN" b="1" dirty="0"/>
              <a:t>表现其</a:t>
            </a:r>
            <a:r>
              <a:rPr lang="zh-CN" altLang="zh-CN" b="1" dirty="0" smtClean="0"/>
              <a:t>功能</a:t>
            </a:r>
            <a:endParaRPr lang="en-US" altLang="zh-CN" b="1" dirty="0" smtClean="0"/>
          </a:p>
        </p:txBody>
      </p:sp>
      <p:sp>
        <p:nvSpPr>
          <p:cNvPr id="6" name="灯片编号占位符 5"/>
          <p:cNvSpPr>
            <a:spLocks noGrp="1"/>
          </p:cNvSpPr>
          <p:nvPr>
            <p:ph type="sldNum" sz="quarter" idx="12"/>
          </p:nvPr>
        </p:nvSpPr>
        <p:spPr/>
        <p:txBody>
          <a:bodyPr/>
          <a:lstStyle/>
          <a:p>
            <a:fld id="{C480E251-B891-4FFF-88BA-1AC5A4071CBC}" type="slidenum">
              <a:rPr lang="zh-CN" altLang="en-US" smtClean="0"/>
              <a:pPr/>
              <a:t>58</a:t>
            </a:fld>
            <a:endParaRPr lang="zh-CN" altLang="en-US"/>
          </a:p>
        </p:txBody>
      </p:sp>
      <p:sp>
        <p:nvSpPr>
          <p:cNvPr id="7" name="页脚占位符 6"/>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8" name="日期占位符 7"/>
          <p:cNvSpPr>
            <a:spLocks noGrp="1"/>
          </p:cNvSpPr>
          <p:nvPr>
            <p:ph type="dt" sz="half" idx="10"/>
          </p:nvPr>
        </p:nvSpPr>
        <p:spPr/>
        <p:txBody>
          <a:bodyPr/>
          <a:lstStyle/>
          <a:p>
            <a:r>
              <a:rPr lang="zh-CN" altLang="en-US" smtClean="0"/>
              <a:t>李国林   电子电路与系统基础</a:t>
            </a: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分层抽象思想</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t>构造更大的电路系统时，可采用分层设计思想</a:t>
            </a:r>
            <a:endParaRPr lang="en-US" altLang="zh-CN" b="1" dirty="0" smtClean="0"/>
          </a:p>
          <a:p>
            <a:pPr lvl="1"/>
            <a:r>
              <a:rPr lang="zh-CN" altLang="en-US" b="1" dirty="0" smtClean="0"/>
              <a:t>在高层次定义功能模块的端口，并对功能模块端口提出要求</a:t>
            </a:r>
            <a:endParaRPr lang="en-US" altLang="zh-CN" b="1" dirty="0" smtClean="0"/>
          </a:p>
          <a:p>
            <a:pPr lvl="1"/>
            <a:r>
              <a:rPr lang="zh-CN" altLang="en-US" b="1" dirty="0" smtClean="0"/>
              <a:t>对上一层次的应用者而言，他只需知道电子系统或电路网络的端口特性即可</a:t>
            </a:r>
            <a:endParaRPr lang="en-US" altLang="zh-CN" b="1" dirty="0" smtClean="0"/>
          </a:p>
          <a:p>
            <a:pPr lvl="1"/>
            <a:r>
              <a:rPr lang="zh-CN" altLang="en-US" b="1" dirty="0" smtClean="0"/>
              <a:t>系统对应用者而言，可以是只有明确界面定义（端口定义）的黑匣子</a:t>
            </a:r>
            <a:endParaRPr lang="en-US" altLang="zh-CN" b="1" dirty="0" smtClean="0"/>
          </a:p>
          <a:p>
            <a:pPr lvl="1"/>
            <a:r>
              <a:rPr lang="zh-CN" altLang="en-US" b="1" dirty="0" smtClean="0"/>
              <a:t>系统的功能通过端口（界面）得以体现，其内部如何工作对应用者而言可能并不关心</a:t>
            </a:r>
            <a:endParaRPr lang="en-US" altLang="zh-CN" b="1" dirty="0" smtClean="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C480E251-B891-4FFF-88BA-1AC5A4071CBC}" type="slidenum">
              <a:rPr lang="zh-CN" altLang="en-US" smtClean="0"/>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b="1" dirty="0" smtClean="0"/>
              <a:t>教材</a:t>
            </a:r>
          </a:p>
        </p:txBody>
      </p:sp>
      <p:sp>
        <p:nvSpPr>
          <p:cNvPr id="3" name="内容占位符 2"/>
          <p:cNvSpPr>
            <a:spLocks noGrp="1"/>
          </p:cNvSpPr>
          <p:nvPr>
            <p:ph idx="1"/>
          </p:nvPr>
        </p:nvSpPr>
        <p:spPr>
          <a:xfrm>
            <a:off x="323528" y="1600200"/>
            <a:ext cx="8458200" cy="4853136"/>
          </a:xfrm>
        </p:spPr>
        <p:txBody>
          <a:bodyPr rtlCol="0">
            <a:normAutofit fontScale="85000" lnSpcReduction="10000"/>
          </a:bodyPr>
          <a:lstStyle/>
          <a:p>
            <a:pPr eaLnBrk="1" fontAlgn="auto" hangingPunct="1">
              <a:spcAft>
                <a:spcPts val="0"/>
              </a:spcAft>
              <a:defRPr/>
            </a:pPr>
            <a:r>
              <a:rPr lang="zh-CN" altLang="en-US" b="1" dirty="0" smtClean="0"/>
              <a:t>讲义</a:t>
            </a:r>
            <a:endParaRPr lang="en-US" altLang="zh-CN" b="1" dirty="0" smtClean="0"/>
          </a:p>
          <a:p>
            <a:pPr lvl="1">
              <a:defRPr/>
            </a:pPr>
            <a:r>
              <a:rPr lang="en-US" altLang="zh-CN" b="1" dirty="0" smtClean="0"/>
              <a:t>2012</a:t>
            </a:r>
            <a:r>
              <a:rPr lang="zh-CN" altLang="en-US" b="1" dirty="0" smtClean="0"/>
              <a:t>版（第一版）</a:t>
            </a:r>
            <a:endParaRPr lang="en-US" altLang="zh-CN" b="1" dirty="0" smtClean="0"/>
          </a:p>
          <a:p>
            <a:pPr lvl="2">
              <a:defRPr/>
            </a:pPr>
            <a:r>
              <a:rPr lang="zh-CN" altLang="en-US" b="1" dirty="0" smtClean="0"/>
              <a:t>根据</a:t>
            </a:r>
            <a:r>
              <a:rPr lang="en-US" altLang="zh-CN" b="1" dirty="0" smtClean="0"/>
              <a:t>2011</a:t>
            </a:r>
            <a:r>
              <a:rPr lang="zh-CN" altLang="en-US" b="1" dirty="0" smtClean="0"/>
              <a:t>年小班</a:t>
            </a:r>
            <a:r>
              <a:rPr lang="zh-CN" altLang="en-US" b="1" dirty="0" smtClean="0"/>
              <a:t>试讲录音整理，用于大班推广</a:t>
            </a:r>
            <a:endParaRPr lang="en-US" altLang="zh-CN" b="1" dirty="0" smtClean="0"/>
          </a:p>
          <a:p>
            <a:pPr lvl="3">
              <a:defRPr/>
            </a:pPr>
            <a:endParaRPr lang="en-US" altLang="zh-CN" b="1" dirty="0" smtClean="0"/>
          </a:p>
          <a:p>
            <a:pPr lvl="1">
              <a:defRPr/>
            </a:pPr>
            <a:r>
              <a:rPr lang="en-US" altLang="zh-CN" b="1" dirty="0" smtClean="0"/>
              <a:t>2013</a:t>
            </a:r>
            <a:r>
              <a:rPr lang="zh-CN" altLang="en-US" b="1" dirty="0" smtClean="0"/>
              <a:t>版（第二版）</a:t>
            </a:r>
            <a:endParaRPr lang="en-US" altLang="zh-CN" b="1" dirty="0" smtClean="0"/>
          </a:p>
          <a:p>
            <a:pPr lvl="2">
              <a:defRPr/>
            </a:pPr>
            <a:r>
              <a:rPr lang="zh-CN" altLang="en-US" b="1" dirty="0" smtClean="0"/>
              <a:t>在</a:t>
            </a:r>
            <a:r>
              <a:rPr lang="en-US" altLang="zh-CN" b="1" dirty="0" smtClean="0"/>
              <a:t>2012</a:t>
            </a:r>
            <a:r>
              <a:rPr lang="zh-CN" altLang="en-US" b="1" dirty="0" smtClean="0"/>
              <a:t>版（第一版）基础上</a:t>
            </a:r>
            <a:r>
              <a:rPr lang="zh-CN" altLang="en-US" b="1" dirty="0" smtClean="0"/>
              <a:t>整理思考而</a:t>
            </a:r>
            <a:r>
              <a:rPr lang="zh-CN" altLang="en-US" b="1" dirty="0" smtClean="0"/>
              <a:t>成</a:t>
            </a:r>
            <a:endParaRPr lang="en-US" altLang="zh-CN" b="1" dirty="0" smtClean="0"/>
          </a:p>
          <a:p>
            <a:pPr lvl="3">
              <a:defRPr/>
            </a:pPr>
            <a:endParaRPr lang="en-US" altLang="zh-CN" b="1" dirty="0" smtClean="0"/>
          </a:p>
          <a:p>
            <a:pPr lvl="1">
              <a:defRPr/>
            </a:pPr>
            <a:r>
              <a:rPr lang="en-US" altLang="zh-CN" b="1" dirty="0" smtClean="0"/>
              <a:t>2016</a:t>
            </a:r>
            <a:r>
              <a:rPr lang="zh-CN" altLang="en-US" b="1" dirty="0" smtClean="0"/>
              <a:t>版（第三版）</a:t>
            </a:r>
            <a:endParaRPr lang="en-US" altLang="zh-CN" b="1" dirty="0" smtClean="0"/>
          </a:p>
          <a:p>
            <a:pPr lvl="2">
              <a:defRPr/>
            </a:pPr>
            <a:r>
              <a:rPr lang="zh-CN" altLang="en-US" b="1" dirty="0" smtClean="0"/>
              <a:t>框架同</a:t>
            </a:r>
            <a:r>
              <a:rPr lang="en-US" altLang="zh-CN" b="1" dirty="0" smtClean="0"/>
              <a:t>2013</a:t>
            </a:r>
            <a:r>
              <a:rPr lang="zh-CN" altLang="en-US" b="1" dirty="0" smtClean="0"/>
              <a:t>版，内容做</a:t>
            </a:r>
            <a:r>
              <a:rPr lang="zh-CN" altLang="en-US" b="1" dirty="0" smtClean="0"/>
              <a:t>了增补修订</a:t>
            </a:r>
            <a:endParaRPr lang="en-US" altLang="zh-CN" b="1" dirty="0" smtClean="0"/>
          </a:p>
          <a:p>
            <a:pPr lvl="3">
              <a:defRPr/>
            </a:pPr>
            <a:r>
              <a:rPr lang="zh-CN" altLang="en-US" b="1" dirty="0" smtClean="0"/>
              <a:t>增加了习题量，</a:t>
            </a:r>
            <a:r>
              <a:rPr lang="zh-CN" altLang="en-US" b="1" dirty="0" smtClean="0"/>
              <a:t>增补的内容使得框架丰满，知识点全面</a:t>
            </a:r>
            <a:r>
              <a:rPr lang="zh-CN" altLang="en-US" b="1" dirty="0" smtClean="0"/>
              <a:t>覆盖</a:t>
            </a:r>
            <a:endParaRPr lang="en-US" altLang="zh-CN" b="1" dirty="0" smtClean="0"/>
          </a:p>
          <a:p>
            <a:pPr lvl="4">
              <a:defRPr/>
            </a:pPr>
            <a:r>
              <a:rPr lang="zh-CN" altLang="en-US" b="1" dirty="0" smtClean="0"/>
              <a:t>上册</a:t>
            </a:r>
            <a:r>
              <a:rPr lang="en-US" altLang="zh-CN" b="1" dirty="0" smtClean="0"/>
              <a:t>659</a:t>
            </a:r>
            <a:r>
              <a:rPr lang="zh-CN" altLang="en-US" b="1" dirty="0" smtClean="0"/>
              <a:t>页，下册</a:t>
            </a:r>
            <a:r>
              <a:rPr lang="en-US" altLang="zh-CN" b="1" dirty="0" smtClean="0"/>
              <a:t>673</a:t>
            </a:r>
            <a:r>
              <a:rPr lang="zh-CN" altLang="en-US" b="1" dirty="0" smtClean="0"/>
              <a:t>页</a:t>
            </a:r>
            <a:endParaRPr lang="en-US" altLang="zh-CN" b="1" dirty="0" smtClean="0"/>
          </a:p>
          <a:p>
            <a:pPr lvl="2">
              <a:defRPr/>
            </a:pPr>
            <a:r>
              <a:rPr lang="zh-CN" altLang="en-US" b="1" dirty="0" smtClean="0"/>
              <a:t>计划</a:t>
            </a:r>
            <a:r>
              <a:rPr lang="en-US" altLang="zh-CN" b="1" dirty="0" smtClean="0"/>
              <a:t>2017</a:t>
            </a:r>
            <a:r>
              <a:rPr lang="zh-CN" altLang="en-US" b="1" dirty="0" smtClean="0"/>
              <a:t>年以此版本出教材</a:t>
            </a:r>
            <a:endParaRPr lang="en-US" altLang="zh-CN" b="1" dirty="0" smtClean="0"/>
          </a:p>
          <a:p>
            <a:pPr lvl="3">
              <a:defRPr/>
            </a:pPr>
            <a:r>
              <a:rPr lang="zh-CN" altLang="en-US" b="1" dirty="0" smtClean="0"/>
              <a:t>请同学将发现的</a:t>
            </a:r>
            <a:r>
              <a:rPr lang="zh-CN" altLang="en-US" b="1" dirty="0" smtClean="0"/>
              <a:t>问题（错别字、计算错误，表述错误，不准确，不适当）发给</a:t>
            </a:r>
            <a:r>
              <a:rPr lang="zh-CN" altLang="en-US" b="1" dirty="0" smtClean="0"/>
              <a:t>我，无论上下册，均计入本学期最终考评的额外加分中</a:t>
            </a:r>
            <a:endParaRPr lang="en-US" altLang="zh-CN" b="1" dirty="0" smtClean="0"/>
          </a:p>
        </p:txBody>
      </p:sp>
      <p:sp>
        <p:nvSpPr>
          <p:cNvPr id="4" name="日期占位符 3"/>
          <p:cNvSpPr>
            <a:spLocks noGrp="1"/>
          </p:cNvSpPr>
          <p:nvPr>
            <p:ph type="dt" sz="quarter" idx="10"/>
          </p:nvPr>
        </p:nvSpPr>
        <p:spPr/>
        <p:txBody>
          <a:bodyPr/>
          <a:lstStyle/>
          <a:p>
            <a:pPr>
              <a:defRPr/>
            </a:pPr>
            <a:r>
              <a:rPr lang="zh-CN" altLang="en-US" smtClean="0"/>
              <a:t>李国林   电子电路与系统基础</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pPr>
              <a:defRPr/>
            </a:pPr>
            <a:fld id="{62B578D4-4C19-471E-A0DE-FAD204F4F79E}" type="slidenum">
              <a:rPr lang="zh-CN" altLang="en-US"/>
              <a:pPr>
                <a:defRPr/>
              </a:pPr>
              <a:t>6</a:t>
            </a:fld>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复杂系统构造</a:t>
            </a:r>
            <a:endParaRPr lang="zh-CN" altLang="en-US" b="1" dirty="0"/>
          </a:p>
        </p:txBody>
      </p:sp>
      <p:sp>
        <p:nvSpPr>
          <p:cNvPr id="3" name="内容占位符 2"/>
          <p:cNvSpPr>
            <a:spLocks noGrp="1"/>
          </p:cNvSpPr>
          <p:nvPr>
            <p:ph idx="1"/>
          </p:nvPr>
        </p:nvSpPr>
        <p:spPr/>
        <p:txBody>
          <a:bodyPr>
            <a:normAutofit fontScale="92500" lnSpcReduction="20000"/>
          </a:bodyPr>
          <a:lstStyle/>
          <a:p>
            <a:r>
              <a:rPr lang="zh-CN" altLang="en-US" b="1" dirty="0" smtClean="0"/>
              <a:t>可以通过分层设计实现复杂系统设计</a:t>
            </a:r>
            <a:endParaRPr lang="en-US" altLang="zh-CN" b="1" dirty="0" smtClean="0"/>
          </a:p>
          <a:p>
            <a:pPr lvl="1"/>
            <a:r>
              <a:rPr lang="zh-CN" altLang="zh-CN" b="1" dirty="0" smtClean="0"/>
              <a:t>实体物质和场物质相互作用形成基本器件</a:t>
            </a:r>
            <a:endParaRPr lang="en-US" altLang="zh-CN" b="1" dirty="0" smtClean="0"/>
          </a:p>
          <a:p>
            <a:pPr lvl="1"/>
            <a:r>
              <a:rPr lang="zh-CN" altLang="zh-CN" b="1" dirty="0" smtClean="0"/>
              <a:t>基本器件相互连接形成功能电路</a:t>
            </a:r>
            <a:endParaRPr lang="en-US" altLang="zh-CN" b="1" dirty="0" smtClean="0"/>
          </a:p>
          <a:p>
            <a:pPr lvl="1"/>
            <a:r>
              <a:rPr lang="zh-CN" altLang="zh-CN" b="1" dirty="0" smtClean="0"/>
              <a:t>功能电路相互连接形成子系统</a:t>
            </a:r>
            <a:endParaRPr lang="en-US" altLang="zh-CN" b="1" dirty="0" smtClean="0"/>
          </a:p>
          <a:p>
            <a:pPr lvl="1"/>
            <a:r>
              <a:rPr lang="zh-CN" altLang="zh-CN" b="1" dirty="0" smtClean="0"/>
              <a:t>子系统相互连接形成大系统，进而</a:t>
            </a:r>
            <a:r>
              <a:rPr lang="zh-CN" altLang="en-US" b="1" dirty="0" smtClean="0"/>
              <a:t>再连接，</a:t>
            </a:r>
            <a:r>
              <a:rPr lang="zh-CN" altLang="zh-CN" b="1" dirty="0" smtClean="0"/>
              <a:t>形成更大的系统</a:t>
            </a:r>
            <a:endParaRPr lang="en-US" altLang="zh-CN" b="1" dirty="0" smtClean="0"/>
          </a:p>
          <a:p>
            <a:pPr lvl="1"/>
            <a:endParaRPr lang="en-US" altLang="zh-CN" b="1" dirty="0" smtClean="0"/>
          </a:p>
          <a:p>
            <a:pPr lvl="1"/>
            <a:r>
              <a:rPr lang="zh-CN" altLang="zh-CN" b="1" dirty="0" smtClean="0"/>
              <a:t>每一层的基本</a:t>
            </a:r>
            <a:r>
              <a:rPr lang="zh-CN" altLang="en-US" b="1" dirty="0" smtClean="0"/>
              <a:t>器件</a:t>
            </a:r>
            <a:r>
              <a:rPr lang="zh-CN" altLang="zh-CN" b="1" dirty="0" smtClean="0"/>
              <a:t>、基本功能电路、子系统、大系统，它们</a:t>
            </a:r>
            <a:r>
              <a:rPr lang="zh-CN" altLang="en-US" b="1" dirty="0" smtClean="0"/>
              <a:t>都可以从</a:t>
            </a:r>
            <a:r>
              <a:rPr lang="zh-CN" altLang="zh-CN" b="1" dirty="0" smtClean="0"/>
              <a:t>端口伏安特性上</a:t>
            </a:r>
            <a:r>
              <a:rPr lang="zh-CN" altLang="en-US" b="1" dirty="0" smtClean="0"/>
              <a:t>描述或表现其功能</a:t>
            </a:r>
            <a:endParaRPr lang="en-US" altLang="zh-CN" b="1" dirty="0" smtClean="0"/>
          </a:p>
          <a:p>
            <a:pPr lvl="2"/>
            <a:r>
              <a:rPr lang="zh-CN" altLang="en-US" b="1" dirty="0" smtClean="0"/>
              <a:t>高层设计者</a:t>
            </a:r>
            <a:r>
              <a:rPr lang="zh-CN" altLang="en-US" b="1" dirty="0" smtClean="0">
                <a:solidFill>
                  <a:srgbClr val="FF0000"/>
                </a:solidFill>
              </a:rPr>
              <a:t>只关注端口</a:t>
            </a:r>
            <a:r>
              <a:rPr lang="zh-CN" altLang="en-US" b="1" dirty="0" smtClean="0"/>
              <a:t>特性，或者只关注其功能，而不必关注内部实现方式</a:t>
            </a:r>
          </a:p>
          <a:p>
            <a:endParaRPr lang="zh-CN" altLang="en-US"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C480E251-B891-4FFF-88BA-1AC5A4071CBC}" type="slidenum">
              <a:rPr lang="zh-CN" altLang="en-US" smtClean="0"/>
              <a:pPr/>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pPr algn="r"/>
            <a:r>
              <a:rPr lang="en-US" altLang="zh-CN" b="1" dirty="0" smtClean="0"/>
              <a:t>741</a:t>
            </a:r>
            <a:r>
              <a:rPr lang="zh-CN" altLang="en-US" b="1" dirty="0" smtClean="0"/>
              <a:t>运放内部电路</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61</a:t>
            </a:fld>
            <a:endParaRPr lang="zh-CN" altLang="en-US"/>
          </a:p>
        </p:txBody>
      </p:sp>
      <p:pic>
        <p:nvPicPr>
          <p:cNvPr id="434177" name="Picture 1"/>
          <p:cNvPicPr>
            <a:picLocks noChangeAspect="1" noChangeArrowheads="1"/>
          </p:cNvPicPr>
          <p:nvPr/>
        </p:nvPicPr>
        <p:blipFill>
          <a:blip r:embed="rId3" cstate="print"/>
          <a:srcRect/>
          <a:stretch>
            <a:fillRect/>
          </a:stretch>
        </p:blipFill>
        <p:spPr bwMode="auto">
          <a:xfrm>
            <a:off x="539552" y="1268760"/>
            <a:ext cx="6768752" cy="5062806"/>
          </a:xfrm>
          <a:prstGeom prst="rect">
            <a:avLst/>
          </a:prstGeom>
          <a:noFill/>
          <a:ln w="9525">
            <a:noFill/>
            <a:miter lim="800000"/>
            <a:headEnd/>
            <a:tailEnd/>
          </a:ln>
        </p:spPr>
      </p:pic>
      <p:sp>
        <p:nvSpPr>
          <p:cNvPr id="9" name="TextBox 8"/>
          <p:cNvSpPr txBox="1"/>
          <p:nvPr/>
        </p:nvSpPr>
        <p:spPr>
          <a:xfrm>
            <a:off x="1763688" y="3140968"/>
            <a:ext cx="576064" cy="738664"/>
          </a:xfrm>
          <a:prstGeom prst="rect">
            <a:avLst/>
          </a:prstGeom>
          <a:noFill/>
        </p:spPr>
        <p:txBody>
          <a:bodyPr wrap="square" rtlCol="0">
            <a:spAutoFit/>
          </a:bodyPr>
          <a:lstStyle/>
          <a:p>
            <a:pPr algn="ctr"/>
            <a:r>
              <a:rPr lang="zh-CN" altLang="en-US" sz="1400" b="1" dirty="0" smtClean="0">
                <a:solidFill>
                  <a:srgbClr val="FF0000"/>
                </a:solidFill>
              </a:rPr>
              <a:t>同相输入端</a:t>
            </a:r>
            <a:endParaRPr lang="zh-CN" altLang="en-US" sz="1400" b="1" dirty="0">
              <a:solidFill>
                <a:srgbClr val="FF0000"/>
              </a:solidFill>
            </a:endParaRPr>
          </a:p>
        </p:txBody>
      </p:sp>
      <p:sp>
        <p:nvSpPr>
          <p:cNvPr id="10" name="TextBox 9"/>
          <p:cNvSpPr txBox="1"/>
          <p:nvPr/>
        </p:nvSpPr>
        <p:spPr>
          <a:xfrm>
            <a:off x="3563888" y="3140968"/>
            <a:ext cx="576064" cy="738664"/>
          </a:xfrm>
          <a:prstGeom prst="rect">
            <a:avLst/>
          </a:prstGeom>
          <a:noFill/>
        </p:spPr>
        <p:txBody>
          <a:bodyPr wrap="square" rtlCol="0">
            <a:spAutoFit/>
          </a:bodyPr>
          <a:lstStyle/>
          <a:p>
            <a:pPr algn="ctr"/>
            <a:r>
              <a:rPr lang="zh-CN" altLang="en-US" sz="1400" b="1" dirty="0" smtClean="0">
                <a:solidFill>
                  <a:srgbClr val="FF0000"/>
                </a:solidFill>
              </a:rPr>
              <a:t>反相输入端</a:t>
            </a:r>
            <a:endParaRPr lang="zh-CN" altLang="en-US" sz="1400" b="1" dirty="0">
              <a:solidFill>
                <a:srgbClr val="FF0000"/>
              </a:solidFill>
            </a:endParaRPr>
          </a:p>
        </p:txBody>
      </p:sp>
      <p:sp>
        <p:nvSpPr>
          <p:cNvPr id="11" name="TextBox 10"/>
          <p:cNvSpPr txBox="1"/>
          <p:nvPr/>
        </p:nvSpPr>
        <p:spPr>
          <a:xfrm>
            <a:off x="7092280" y="3068960"/>
            <a:ext cx="432048" cy="738664"/>
          </a:xfrm>
          <a:prstGeom prst="rect">
            <a:avLst/>
          </a:prstGeom>
          <a:noFill/>
        </p:spPr>
        <p:txBody>
          <a:bodyPr wrap="square" rtlCol="0">
            <a:spAutoFit/>
          </a:bodyPr>
          <a:lstStyle/>
          <a:p>
            <a:pPr algn="ctr"/>
            <a:r>
              <a:rPr lang="zh-CN" altLang="en-US" sz="1400" b="1" dirty="0" smtClean="0">
                <a:solidFill>
                  <a:srgbClr val="FF0000"/>
                </a:solidFill>
              </a:rPr>
              <a:t>输出端</a:t>
            </a:r>
            <a:endParaRPr lang="zh-CN" altLang="en-US" sz="1400" b="1" dirty="0">
              <a:solidFill>
                <a:srgbClr val="FF0000"/>
              </a:solidFill>
            </a:endParaRPr>
          </a:p>
        </p:txBody>
      </p:sp>
      <p:sp>
        <p:nvSpPr>
          <p:cNvPr id="12" name="TextBox 11"/>
          <p:cNvSpPr txBox="1"/>
          <p:nvPr/>
        </p:nvSpPr>
        <p:spPr>
          <a:xfrm>
            <a:off x="7236296" y="1412776"/>
            <a:ext cx="1008112" cy="307777"/>
          </a:xfrm>
          <a:prstGeom prst="rect">
            <a:avLst/>
          </a:prstGeom>
          <a:noFill/>
        </p:spPr>
        <p:txBody>
          <a:bodyPr wrap="square" rtlCol="0">
            <a:spAutoFit/>
          </a:bodyPr>
          <a:lstStyle/>
          <a:p>
            <a:pPr algn="ctr"/>
            <a:r>
              <a:rPr lang="zh-CN" altLang="en-US" sz="1400" b="1" dirty="0" smtClean="0">
                <a:solidFill>
                  <a:srgbClr val="FF0000"/>
                </a:solidFill>
              </a:rPr>
              <a:t>正电压源</a:t>
            </a:r>
            <a:endParaRPr lang="zh-CN" altLang="en-US" sz="1400" b="1" dirty="0">
              <a:solidFill>
                <a:srgbClr val="FF0000"/>
              </a:solidFill>
            </a:endParaRPr>
          </a:p>
        </p:txBody>
      </p:sp>
      <p:sp>
        <p:nvSpPr>
          <p:cNvPr id="13" name="TextBox 12"/>
          <p:cNvSpPr txBox="1"/>
          <p:nvPr/>
        </p:nvSpPr>
        <p:spPr>
          <a:xfrm>
            <a:off x="7236296" y="6001543"/>
            <a:ext cx="1008112" cy="307777"/>
          </a:xfrm>
          <a:prstGeom prst="rect">
            <a:avLst/>
          </a:prstGeom>
          <a:noFill/>
        </p:spPr>
        <p:txBody>
          <a:bodyPr wrap="square" rtlCol="0">
            <a:spAutoFit/>
          </a:bodyPr>
          <a:lstStyle/>
          <a:p>
            <a:pPr algn="ctr"/>
            <a:r>
              <a:rPr lang="zh-CN" altLang="en-US" sz="1400" b="1" dirty="0" smtClean="0">
                <a:solidFill>
                  <a:srgbClr val="FF0000"/>
                </a:solidFill>
              </a:rPr>
              <a:t>负电压源</a:t>
            </a:r>
            <a:endParaRPr lang="zh-CN" altLang="en-US" sz="1400" b="1" dirty="0">
              <a:solidFill>
                <a:srgbClr val="FF0000"/>
              </a:solidFill>
            </a:endParaRPr>
          </a:p>
        </p:txBody>
      </p:sp>
      <p:sp>
        <p:nvSpPr>
          <p:cNvPr id="14" name="TextBox 13"/>
          <p:cNvSpPr txBox="1"/>
          <p:nvPr/>
        </p:nvSpPr>
        <p:spPr>
          <a:xfrm>
            <a:off x="2483768" y="5157192"/>
            <a:ext cx="1008112" cy="307777"/>
          </a:xfrm>
          <a:prstGeom prst="rect">
            <a:avLst/>
          </a:prstGeom>
          <a:noFill/>
        </p:spPr>
        <p:txBody>
          <a:bodyPr wrap="square" rtlCol="0">
            <a:spAutoFit/>
          </a:bodyPr>
          <a:lstStyle/>
          <a:p>
            <a:pPr algn="ctr"/>
            <a:r>
              <a:rPr lang="zh-CN" altLang="en-US" sz="1400" b="1" dirty="0" smtClean="0">
                <a:solidFill>
                  <a:srgbClr val="FF0000"/>
                </a:solidFill>
              </a:rPr>
              <a:t>调零端</a:t>
            </a:r>
            <a:endParaRPr lang="zh-CN" altLang="en-US" sz="1400" b="1" dirty="0">
              <a:solidFill>
                <a:srgbClr val="FF0000"/>
              </a:solidFill>
            </a:endParaRPr>
          </a:p>
        </p:txBody>
      </p:sp>
      <p:sp>
        <p:nvSpPr>
          <p:cNvPr id="15" name="TextBox 14"/>
          <p:cNvSpPr txBox="1"/>
          <p:nvPr/>
        </p:nvSpPr>
        <p:spPr>
          <a:xfrm>
            <a:off x="3347864" y="6381328"/>
            <a:ext cx="3266343" cy="369332"/>
          </a:xfrm>
          <a:prstGeom prst="rect">
            <a:avLst/>
          </a:prstGeom>
          <a:noFill/>
        </p:spPr>
        <p:txBody>
          <a:bodyPr wrap="none" rtlCol="0">
            <a:spAutoFit/>
          </a:bodyPr>
          <a:lstStyle/>
          <a:p>
            <a:r>
              <a:rPr lang="en-US" altLang="zh-CN" b="1" dirty="0" smtClean="0">
                <a:solidFill>
                  <a:srgbClr val="7030A0"/>
                </a:solidFill>
              </a:rPr>
              <a:t>BJT</a:t>
            </a:r>
            <a:r>
              <a:rPr lang="zh-CN" altLang="en-US" b="1" dirty="0" smtClean="0">
                <a:solidFill>
                  <a:srgbClr val="7030A0"/>
                </a:solidFill>
              </a:rPr>
              <a:t>：</a:t>
            </a:r>
            <a:r>
              <a:rPr lang="en-US" altLang="zh-CN" b="1" dirty="0" smtClean="0">
                <a:solidFill>
                  <a:srgbClr val="7030A0"/>
                </a:solidFill>
              </a:rPr>
              <a:t>Bipolar Junction Transistor</a:t>
            </a:r>
            <a:endParaRPr lang="zh-CN" altLang="en-US" b="1" dirty="0">
              <a:solidFill>
                <a:srgbClr val="7030A0"/>
              </a:solidFill>
            </a:endParaRPr>
          </a:p>
        </p:txBody>
      </p:sp>
      <p:sp>
        <p:nvSpPr>
          <p:cNvPr id="16" name="TextBox 15"/>
          <p:cNvSpPr txBox="1"/>
          <p:nvPr/>
        </p:nvSpPr>
        <p:spPr>
          <a:xfrm>
            <a:off x="0" y="-27384"/>
            <a:ext cx="3923928" cy="1323439"/>
          </a:xfrm>
          <a:prstGeom prst="rect">
            <a:avLst/>
          </a:prstGeom>
          <a:noFill/>
        </p:spPr>
        <p:txBody>
          <a:bodyPr wrap="square" rtlCol="0">
            <a:spAutoFit/>
          </a:bodyPr>
          <a:lstStyle/>
          <a:p>
            <a:r>
              <a:rPr lang="zh-CN" altLang="en-US" sz="2000" b="1" dirty="0" smtClean="0">
                <a:solidFill>
                  <a:srgbClr val="7030A0"/>
                </a:solidFill>
              </a:rPr>
              <a:t>设计运放时，需要关注这些晶体管的性能、尺寸、版图结构等，对高层应用者而言，只关注对外引出的</a:t>
            </a:r>
            <a:r>
              <a:rPr lang="en-US" altLang="zh-CN" sz="2000" b="1" dirty="0" smtClean="0">
                <a:solidFill>
                  <a:srgbClr val="7030A0"/>
                </a:solidFill>
              </a:rPr>
              <a:t>7</a:t>
            </a:r>
            <a:r>
              <a:rPr lang="zh-CN" altLang="en-US" sz="2000" b="1" dirty="0" smtClean="0">
                <a:solidFill>
                  <a:srgbClr val="7030A0"/>
                </a:solidFill>
              </a:rPr>
              <a:t>个端点</a:t>
            </a:r>
            <a:endParaRPr lang="zh-CN" altLang="en-US" sz="2000" b="1" dirty="0">
              <a:solidFill>
                <a:srgbClr val="7030A0"/>
              </a:solidFill>
            </a:endParaRPr>
          </a:p>
        </p:txBody>
      </p:sp>
      <p:sp>
        <p:nvSpPr>
          <p:cNvPr id="19" name="日期占位符 18"/>
          <p:cNvSpPr>
            <a:spLocks noGrp="1"/>
          </p:cNvSpPr>
          <p:nvPr>
            <p:ph type="dt" sz="half" idx="10"/>
          </p:nvPr>
        </p:nvSpPr>
        <p:spPr/>
        <p:txBody>
          <a:bodyPr/>
          <a:lstStyle/>
          <a:p>
            <a:r>
              <a:rPr lang="zh-CN" altLang="en-US" smtClean="0"/>
              <a:t>李国林   电子电路与系统基础</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2656"/>
            <a:ext cx="946448" cy="4392488"/>
          </a:xfrm>
        </p:spPr>
        <p:txBody>
          <a:bodyPr/>
          <a:lstStyle/>
          <a:p>
            <a:r>
              <a:rPr lang="zh-CN" altLang="en-US" b="1" dirty="0" smtClean="0"/>
              <a:t>运放等效电路</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62</a:t>
            </a:fld>
            <a:endParaRPr lang="zh-CN" altLang="en-US"/>
          </a:p>
        </p:txBody>
      </p:sp>
      <p:graphicFrame>
        <p:nvGraphicFramePr>
          <p:cNvPr id="433153" name="Object 1"/>
          <p:cNvGraphicFramePr>
            <a:graphicFrameLocks noChangeAspect="1"/>
          </p:cNvGraphicFramePr>
          <p:nvPr/>
        </p:nvGraphicFramePr>
        <p:xfrm>
          <a:off x="1259632" y="620688"/>
          <a:ext cx="7857195" cy="5363077"/>
        </p:xfrm>
        <a:graphic>
          <a:graphicData uri="http://schemas.openxmlformats.org/presentationml/2006/ole">
            <p:oleObj spid="_x0000_s305154" name="Picture" r:id="rId3" imgW="9532988" imgH="6402958" progId="Word.Picture.8">
              <p:embed/>
            </p:oleObj>
          </a:graphicData>
        </a:graphic>
      </p:graphicFrame>
      <p:sp>
        <p:nvSpPr>
          <p:cNvPr id="9" name="TextBox 8"/>
          <p:cNvSpPr txBox="1"/>
          <p:nvPr/>
        </p:nvSpPr>
        <p:spPr>
          <a:xfrm>
            <a:off x="2123728" y="1465039"/>
            <a:ext cx="1152128" cy="307777"/>
          </a:xfrm>
          <a:prstGeom prst="rect">
            <a:avLst/>
          </a:prstGeom>
          <a:noFill/>
        </p:spPr>
        <p:txBody>
          <a:bodyPr wrap="square" rtlCol="0">
            <a:spAutoFit/>
          </a:bodyPr>
          <a:lstStyle/>
          <a:p>
            <a:pPr algn="ctr"/>
            <a:r>
              <a:rPr lang="zh-CN" altLang="en-US" sz="1400" b="1" dirty="0" smtClean="0">
                <a:solidFill>
                  <a:srgbClr val="FF0000"/>
                </a:solidFill>
              </a:rPr>
              <a:t>同相输入端</a:t>
            </a:r>
            <a:endParaRPr lang="zh-CN" altLang="en-US" sz="1400" b="1" dirty="0">
              <a:solidFill>
                <a:srgbClr val="FF0000"/>
              </a:solidFill>
            </a:endParaRPr>
          </a:p>
        </p:txBody>
      </p:sp>
      <p:sp>
        <p:nvSpPr>
          <p:cNvPr id="10" name="TextBox 9"/>
          <p:cNvSpPr txBox="1"/>
          <p:nvPr/>
        </p:nvSpPr>
        <p:spPr>
          <a:xfrm>
            <a:off x="2123728" y="2348880"/>
            <a:ext cx="1152128" cy="307777"/>
          </a:xfrm>
          <a:prstGeom prst="rect">
            <a:avLst/>
          </a:prstGeom>
          <a:noFill/>
        </p:spPr>
        <p:txBody>
          <a:bodyPr wrap="square" rtlCol="0">
            <a:spAutoFit/>
          </a:bodyPr>
          <a:lstStyle/>
          <a:p>
            <a:pPr algn="ctr"/>
            <a:r>
              <a:rPr lang="zh-CN" altLang="en-US" sz="1400" b="1" dirty="0" smtClean="0">
                <a:solidFill>
                  <a:srgbClr val="FF0000"/>
                </a:solidFill>
              </a:rPr>
              <a:t>反相输入端</a:t>
            </a:r>
            <a:endParaRPr lang="zh-CN" altLang="en-US" sz="1400" b="1" dirty="0">
              <a:solidFill>
                <a:srgbClr val="FF0000"/>
              </a:solidFill>
            </a:endParaRPr>
          </a:p>
        </p:txBody>
      </p:sp>
      <p:sp>
        <p:nvSpPr>
          <p:cNvPr id="11" name="TextBox 10"/>
          <p:cNvSpPr txBox="1"/>
          <p:nvPr/>
        </p:nvSpPr>
        <p:spPr>
          <a:xfrm>
            <a:off x="1979712" y="2636912"/>
            <a:ext cx="288032" cy="954107"/>
          </a:xfrm>
          <a:prstGeom prst="rect">
            <a:avLst/>
          </a:prstGeom>
          <a:noFill/>
        </p:spPr>
        <p:txBody>
          <a:bodyPr wrap="square" rtlCol="0">
            <a:spAutoFit/>
          </a:bodyPr>
          <a:lstStyle/>
          <a:p>
            <a:pPr algn="ctr"/>
            <a:r>
              <a:rPr lang="zh-CN" altLang="en-US" sz="1400" b="1" dirty="0" smtClean="0">
                <a:solidFill>
                  <a:srgbClr val="FF0000"/>
                </a:solidFill>
              </a:rPr>
              <a:t>失调调零</a:t>
            </a:r>
            <a:endParaRPr lang="zh-CN" altLang="en-US" sz="1400" b="1" dirty="0">
              <a:solidFill>
                <a:srgbClr val="FF0000"/>
              </a:solidFill>
            </a:endParaRPr>
          </a:p>
        </p:txBody>
      </p:sp>
      <p:sp>
        <p:nvSpPr>
          <p:cNvPr id="12" name="TextBox 11"/>
          <p:cNvSpPr txBox="1"/>
          <p:nvPr/>
        </p:nvSpPr>
        <p:spPr>
          <a:xfrm>
            <a:off x="3203848" y="764704"/>
            <a:ext cx="1008112" cy="307777"/>
          </a:xfrm>
          <a:prstGeom prst="rect">
            <a:avLst/>
          </a:prstGeom>
          <a:noFill/>
        </p:spPr>
        <p:txBody>
          <a:bodyPr wrap="square" rtlCol="0">
            <a:spAutoFit/>
          </a:bodyPr>
          <a:lstStyle/>
          <a:p>
            <a:pPr algn="ctr"/>
            <a:r>
              <a:rPr lang="zh-CN" altLang="en-US" sz="1400" b="1" dirty="0" smtClean="0">
                <a:solidFill>
                  <a:srgbClr val="FF0000"/>
                </a:solidFill>
              </a:rPr>
              <a:t>正电压源</a:t>
            </a:r>
            <a:endParaRPr lang="zh-CN" altLang="en-US" sz="1400" b="1" dirty="0">
              <a:solidFill>
                <a:srgbClr val="FF0000"/>
              </a:solidFill>
            </a:endParaRPr>
          </a:p>
        </p:txBody>
      </p:sp>
      <p:sp>
        <p:nvSpPr>
          <p:cNvPr id="13" name="TextBox 12"/>
          <p:cNvSpPr txBox="1"/>
          <p:nvPr/>
        </p:nvSpPr>
        <p:spPr>
          <a:xfrm>
            <a:off x="3203848" y="3409255"/>
            <a:ext cx="1008112" cy="307777"/>
          </a:xfrm>
          <a:prstGeom prst="rect">
            <a:avLst/>
          </a:prstGeom>
          <a:noFill/>
        </p:spPr>
        <p:txBody>
          <a:bodyPr wrap="square" rtlCol="0">
            <a:spAutoFit/>
          </a:bodyPr>
          <a:lstStyle/>
          <a:p>
            <a:pPr algn="ctr"/>
            <a:r>
              <a:rPr lang="zh-CN" altLang="en-US" sz="1400" b="1" dirty="0" smtClean="0">
                <a:solidFill>
                  <a:srgbClr val="FF0000"/>
                </a:solidFill>
              </a:rPr>
              <a:t>负电压源</a:t>
            </a:r>
            <a:endParaRPr lang="zh-CN" altLang="en-US" sz="1400" b="1" dirty="0">
              <a:solidFill>
                <a:srgbClr val="FF0000"/>
              </a:solidFill>
            </a:endParaRPr>
          </a:p>
        </p:txBody>
      </p:sp>
      <p:sp>
        <p:nvSpPr>
          <p:cNvPr id="14" name="TextBox 13"/>
          <p:cNvSpPr txBox="1"/>
          <p:nvPr/>
        </p:nvSpPr>
        <p:spPr>
          <a:xfrm>
            <a:off x="4644008" y="3429000"/>
            <a:ext cx="1008112" cy="307777"/>
          </a:xfrm>
          <a:prstGeom prst="rect">
            <a:avLst/>
          </a:prstGeom>
          <a:noFill/>
        </p:spPr>
        <p:txBody>
          <a:bodyPr wrap="square" rtlCol="0">
            <a:spAutoFit/>
          </a:bodyPr>
          <a:lstStyle/>
          <a:p>
            <a:pPr algn="ctr"/>
            <a:r>
              <a:rPr lang="zh-CN" altLang="en-US" sz="1400" b="1" dirty="0" smtClean="0">
                <a:solidFill>
                  <a:srgbClr val="FF0000"/>
                </a:solidFill>
              </a:rPr>
              <a:t>公共地</a:t>
            </a:r>
            <a:endParaRPr lang="zh-CN" altLang="en-US" sz="1400" b="1" dirty="0">
              <a:solidFill>
                <a:srgbClr val="FF0000"/>
              </a:solidFill>
            </a:endParaRPr>
          </a:p>
        </p:txBody>
      </p:sp>
      <p:sp>
        <p:nvSpPr>
          <p:cNvPr id="15" name="TextBox 14"/>
          <p:cNvSpPr txBox="1"/>
          <p:nvPr/>
        </p:nvSpPr>
        <p:spPr>
          <a:xfrm>
            <a:off x="3923928" y="2132856"/>
            <a:ext cx="1008112" cy="307777"/>
          </a:xfrm>
          <a:prstGeom prst="rect">
            <a:avLst/>
          </a:prstGeom>
          <a:noFill/>
        </p:spPr>
        <p:txBody>
          <a:bodyPr wrap="square" rtlCol="0">
            <a:spAutoFit/>
          </a:bodyPr>
          <a:lstStyle/>
          <a:p>
            <a:pPr algn="ctr"/>
            <a:r>
              <a:rPr lang="zh-CN" altLang="en-US" sz="1400" b="1" dirty="0" smtClean="0">
                <a:solidFill>
                  <a:srgbClr val="FF0000"/>
                </a:solidFill>
              </a:rPr>
              <a:t>输出端</a:t>
            </a:r>
            <a:endParaRPr lang="zh-CN" altLang="en-US" sz="1400" b="1" dirty="0">
              <a:solidFill>
                <a:srgbClr val="FF0000"/>
              </a:solidFill>
            </a:endParaRPr>
          </a:p>
        </p:txBody>
      </p:sp>
      <p:sp>
        <p:nvSpPr>
          <p:cNvPr id="18" name="TextBox 17"/>
          <p:cNvSpPr txBox="1"/>
          <p:nvPr/>
        </p:nvSpPr>
        <p:spPr>
          <a:xfrm>
            <a:off x="4139952" y="5949280"/>
            <a:ext cx="2016224" cy="307777"/>
          </a:xfrm>
          <a:prstGeom prst="rect">
            <a:avLst/>
          </a:prstGeom>
          <a:noFill/>
        </p:spPr>
        <p:txBody>
          <a:bodyPr wrap="square" rtlCol="0">
            <a:spAutoFit/>
          </a:bodyPr>
          <a:lstStyle/>
          <a:p>
            <a:pPr algn="ctr"/>
            <a:r>
              <a:rPr lang="zh-CN" altLang="en-US" sz="1400" b="1" dirty="0" smtClean="0">
                <a:solidFill>
                  <a:srgbClr val="FF0000"/>
                </a:solidFill>
              </a:rPr>
              <a:t>线性区运放电路模型</a:t>
            </a:r>
            <a:endParaRPr lang="zh-CN" altLang="en-US" sz="1400" b="1" dirty="0">
              <a:solidFill>
                <a:srgbClr val="FF0000"/>
              </a:solidFill>
            </a:endParaRPr>
          </a:p>
        </p:txBody>
      </p:sp>
      <p:sp>
        <p:nvSpPr>
          <p:cNvPr id="19" name="TextBox 18"/>
          <p:cNvSpPr txBox="1"/>
          <p:nvPr/>
        </p:nvSpPr>
        <p:spPr>
          <a:xfrm>
            <a:off x="1674346" y="188640"/>
            <a:ext cx="6930102" cy="369332"/>
          </a:xfrm>
          <a:prstGeom prst="rect">
            <a:avLst/>
          </a:prstGeom>
          <a:noFill/>
        </p:spPr>
        <p:txBody>
          <a:bodyPr wrap="none" rtlCol="0">
            <a:spAutoFit/>
          </a:bodyPr>
          <a:lstStyle/>
          <a:p>
            <a:r>
              <a:rPr lang="zh-CN" altLang="en-US" b="1" dirty="0" smtClean="0">
                <a:solidFill>
                  <a:srgbClr val="7030A0"/>
                </a:solidFill>
              </a:rPr>
              <a:t>高层次应用：应用</a:t>
            </a:r>
            <a:r>
              <a:rPr lang="en-US" altLang="zh-CN" b="1" dirty="0" smtClean="0">
                <a:solidFill>
                  <a:srgbClr val="7030A0"/>
                </a:solidFill>
              </a:rPr>
              <a:t>741</a:t>
            </a:r>
            <a:r>
              <a:rPr lang="zh-CN" altLang="en-US" b="1" dirty="0" smtClean="0">
                <a:solidFill>
                  <a:srgbClr val="7030A0"/>
                </a:solidFill>
              </a:rPr>
              <a:t>实现其他功能电路时，无需关注</a:t>
            </a:r>
            <a:r>
              <a:rPr lang="en-US" altLang="zh-CN" b="1" dirty="0" smtClean="0">
                <a:solidFill>
                  <a:srgbClr val="7030A0"/>
                </a:solidFill>
              </a:rPr>
              <a:t>741</a:t>
            </a:r>
            <a:r>
              <a:rPr lang="zh-CN" altLang="en-US" b="1" dirty="0" smtClean="0">
                <a:solidFill>
                  <a:srgbClr val="7030A0"/>
                </a:solidFill>
              </a:rPr>
              <a:t>内部电路</a:t>
            </a:r>
            <a:endParaRPr lang="zh-CN" altLang="en-US" b="1" dirty="0">
              <a:solidFill>
                <a:srgbClr val="7030A0"/>
              </a:solidFill>
            </a:endParaRPr>
          </a:p>
        </p:txBody>
      </p:sp>
      <p:sp>
        <p:nvSpPr>
          <p:cNvPr id="22" name="TextBox 21"/>
          <p:cNvSpPr txBox="1"/>
          <p:nvPr/>
        </p:nvSpPr>
        <p:spPr>
          <a:xfrm>
            <a:off x="0" y="4725144"/>
            <a:ext cx="3491880" cy="1631216"/>
          </a:xfrm>
          <a:prstGeom prst="rect">
            <a:avLst/>
          </a:prstGeom>
          <a:noFill/>
        </p:spPr>
        <p:txBody>
          <a:bodyPr wrap="square" rtlCol="0">
            <a:spAutoFit/>
          </a:bodyPr>
          <a:lstStyle/>
          <a:p>
            <a:pPr algn="ctr"/>
            <a:r>
              <a:rPr lang="zh-CN" altLang="en-US" sz="2000" b="1" dirty="0" smtClean="0">
                <a:solidFill>
                  <a:srgbClr val="FF0000"/>
                </a:solidFill>
              </a:rPr>
              <a:t>由于输入电阻很大，电压增益很大，可以进一步抽象，用虚短虚断进行电路分析：</a:t>
            </a:r>
            <a:r>
              <a:rPr lang="zh-CN" altLang="en-US" sz="2000" b="1" dirty="0" smtClean="0">
                <a:solidFill>
                  <a:srgbClr val="7030A0"/>
                </a:solidFill>
              </a:rPr>
              <a:t>很复杂的内部构成，分层抽象后，可以变得很简单</a:t>
            </a:r>
            <a:endParaRPr lang="zh-CN" altLang="en-US" sz="2000" b="1" dirty="0">
              <a:solidFill>
                <a:srgbClr val="7030A0"/>
              </a:solidFill>
            </a:endParaRPr>
          </a:p>
        </p:txBody>
      </p:sp>
      <p:sp>
        <p:nvSpPr>
          <p:cNvPr id="23" name="页脚占位符 6"/>
          <p:cNvSpPr>
            <a:spLocks noGrp="1"/>
          </p:cNvSpPr>
          <p:nvPr>
            <p:ph type="ftr" sz="quarter" idx="11"/>
          </p:nvPr>
        </p:nvSpPr>
        <p:spPr>
          <a:xfrm>
            <a:off x="3124200" y="6356350"/>
            <a:ext cx="2895600" cy="365125"/>
          </a:xfrm>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24" name="日期占位符 7"/>
          <p:cNvSpPr>
            <a:spLocks noGrp="1"/>
          </p:cNvSpPr>
          <p:nvPr>
            <p:ph type="dt" sz="half" idx="10"/>
          </p:nvPr>
        </p:nvSpPr>
        <p:spPr>
          <a:xfrm>
            <a:off x="457200" y="6356350"/>
            <a:ext cx="2133600" cy="365125"/>
          </a:xfrm>
        </p:spPr>
        <p:txBody>
          <a:bodyPr/>
          <a:lstStyle/>
          <a:p>
            <a:r>
              <a:rPr lang="zh-CN" altLang="en-US" smtClean="0"/>
              <a:t>李国林   电子电路与系统基础</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运放电路分析：只需运放端口模型</a:t>
            </a:r>
            <a:endParaRPr lang="zh-CN" altLang="en-US" b="1" dirty="0"/>
          </a:p>
        </p:txBody>
      </p:sp>
      <p:graphicFrame>
        <p:nvGraphicFramePr>
          <p:cNvPr id="7" name="Object 6"/>
          <p:cNvGraphicFramePr>
            <a:graphicFrameLocks noChangeAspect="1"/>
          </p:cNvGraphicFramePr>
          <p:nvPr/>
        </p:nvGraphicFramePr>
        <p:xfrm>
          <a:off x="2915816" y="3717032"/>
          <a:ext cx="396875" cy="500063"/>
        </p:xfrm>
        <a:graphic>
          <a:graphicData uri="http://schemas.openxmlformats.org/presentationml/2006/ole">
            <p:oleObj spid="_x0000_s306178" name="公式" r:id="rId3" imgW="152334" imgH="190417" progId="Equation.3">
              <p:embed/>
            </p:oleObj>
          </a:graphicData>
        </a:graphic>
      </p:graphicFrame>
      <p:graphicFrame>
        <p:nvGraphicFramePr>
          <p:cNvPr id="8" name="Object 7"/>
          <p:cNvGraphicFramePr>
            <a:graphicFrameLocks noChangeAspect="1"/>
          </p:cNvGraphicFramePr>
          <p:nvPr/>
        </p:nvGraphicFramePr>
        <p:xfrm>
          <a:off x="2915816" y="2996952"/>
          <a:ext cx="431800" cy="500063"/>
        </p:xfrm>
        <a:graphic>
          <a:graphicData uri="http://schemas.openxmlformats.org/presentationml/2006/ole">
            <p:oleObj spid="_x0000_s306179" name="公式" r:id="rId4" imgW="164957" imgH="190335" progId="Equation.3">
              <p:embed/>
            </p:oleObj>
          </a:graphicData>
        </a:graphic>
      </p:graphicFrame>
      <p:cxnSp>
        <p:nvCxnSpPr>
          <p:cNvPr id="9" name="直接连接符 8"/>
          <p:cNvCxnSpPr/>
          <p:nvPr/>
        </p:nvCxnSpPr>
        <p:spPr>
          <a:xfrm flipV="1">
            <a:off x="1331640" y="2636912"/>
            <a:ext cx="432048"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6200000" flipV="1">
            <a:off x="1751557" y="1568923"/>
            <a:ext cx="1589862" cy="1565597"/>
          </a:xfrm>
          <a:prstGeom prst="triangle">
            <a:avLst/>
          </a:prstGeom>
          <a:solidFill>
            <a:schemeClr val="bg1"/>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1907705" y="2642596"/>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907705" y="2010260"/>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1913905" y="2633998"/>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385070" y="1988840"/>
            <a:ext cx="36004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329286" y="2348880"/>
            <a:ext cx="316036"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flipV="1">
            <a:off x="2105150" y="3356992"/>
            <a:ext cx="720080" cy="288032"/>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1331640" y="3501008"/>
            <a:ext cx="22322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331640" y="2636912"/>
            <a:ext cx="0" cy="1584176"/>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563888" y="2348880"/>
            <a:ext cx="0" cy="115212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83568" y="1988840"/>
            <a:ext cx="715437"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8028384" y="1484784"/>
            <a:ext cx="0" cy="1224136"/>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100392" y="2708920"/>
            <a:ext cx="50405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20272" y="1484784"/>
            <a:ext cx="100811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83568" y="1988840"/>
            <a:ext cx="0" cy="216024"/>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26" name="Object 13"/>
          <p:cNvGraphicFramePr>
            <a:graphicFrameLocks noChangeAspect="1"/>
          </p:cNvGraphicFramePr>
          <p:nvPr/>
        </p:nvGraphicFramePr>
        <p:xfrm>
          <a:off x="6804248" y="1844824"/>
          <a:ext cx="285750" cy="314325"/>
        </p:xfrm>
        <a:graphic>
          <a:graphicData uri="http://schemas.openxmlformats.org/presentationml/2006/ole">
            <p:oleObj spid="_x0000_s306180" name="公式" r:id="rId5" imgW="139639" imgH="152334" progId="Equation.3">
              <p:embed/>
            </p:oleObj>
          </a:graphicData>
        </a:graphic>
      </p:graphicFrame>
      <p:cxnSp>
        <p:nvCxnSpPr>
          <p:cNvPr id="27" name="直接连接符 26"/>
          <p:cNvCxnSpPr/>
          <p:nvPr/>
        </p:nvCxnSpPr>
        <p:spPr>
          <a:xfrm>
            <a:off x="467544" y="2204864"/>
            <a:ext cx="4320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9552" y="2276872"/>
            <a:ext cx="2880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11560" y="2348880"/>
            <a:ext cx="14401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67544" y="2204864"/>
            <a:ext cx="4320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9552" y="2276872"/>
            <a:ext cx="2880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1560" y="2348880"/>
            <a:ext cx="14401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5868144" y="2996954"/>
            <a:ext cx="432048"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等腰三角形 33"/>
          <p:cNvSpPr/>
          <p:nvPr/>
        </p:nvSpPr>
        <p:spPr>
          <a:xfrm rot="16200000" flipV="1">
            <a:off x="6238099" y="1928965"/>
            <a:ext cx="1589862" cy="1565597"/>
          </a:xfrm>
          <a:prstGeom prst="triangle">
            <a:avLst/>
          </a:prstGeom>
          <a:solidFill>
            <a:schemeClr val="bg1"/>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V="1">
            <a:off x="6394247" y="3002638"/>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6394247" y="2370302"/>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6200000" flipV="1">
            <a:off x="6400447" y="2994040"/>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5871612" y="2348882"/>
            <a:ext cx="36004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7815828" y="2708922"/>
            <a:ext cx="316036"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0" name="Object 12"/>
          <p:cNvGraphicFramePr>
            <a:graphicFrameLocks noChangeAspect="1"/>
          </p:cNvGraphicFramePr>
          <p:nvPr/>
        </p:nvGraphicFramePr>
        <p:xfrm>
          <a:off x="8316416" y="2276872"/>
          <a:ext cx="309562" cy="393700"/>
        </p:xfrm>
        <a:graphic>
          <a:graphicData uri="http://schemas.openxmlformats.org/presentationml/2006/ole">
            <p:oleObj spid="_x0000_s306181" name="公式" r:id="rId6" imgW="152334" imgH="190417" progId="Equation.3">
              <p:embed/>
            </p:oleObj>
          </a:graphicData>
        </a:graphic>
      </p:graphicFrame>
      <p:cxnSp>
        <p:nvCxnSpPr>
          <p:cNvPr id="41" name="直接连接符 40"/>
          <p:cNvCxnSpPr/>
          <p:nvPr/>
        </p:nvCxnSpPr>
        <p:spPr>
          <a:xfrm>
            <a:off x="3635896" y="2348880"/>
            <a:ext cx="21602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5652120" y="1484784"/>
            <a:ext cx="0" cy="864096"/>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652120" y="1484784"/>
            <a:ext cx="115212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6552220" y="1520788"/>
            <a:ext cx="50405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6768244" y="1520788"/>
            <a:ext cx="50405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8172400" y="2708920"/>
            <a:ext cx="0" cy="151216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331640" y="4221088"/>
            <a:ext cx="237626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868144" y="2996952"/>
            <a:ext cx="0" cy="21602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652120" y="3212976"/>
            <a:ext cx="4320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724128" y="3284984"/>
            <a:ext cx="2880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796136" y="3356992"/>
            <a:ext cx="14401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652120" y="3212976"/>
            <a:ext cx="4320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24128" y="3284984"/>
            <a:ext cx="2880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96136" y="3356992"/>
            <a:ext cx="14401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55" name="Object 11"/>
          <p:cNvGraphicFramePr>
            <a:graphicFrameLocks noChangeAspect="1"/>
          </p:cNvGraphicFramePr>
          <p:nvPr/>
        </p:nvGraphicFramePr>
        <p:xfrm>
          <a:off x="4644008" y="2564904"/>
          <a:ext cx="336550" cy="392112"/>
        </p:xfrm>
        <a:graphic>
          <a:graphicData uri="http://schemas.openxmlformats.org/presentationml/2006/ole">
            <p:oleObj spid="_x0000_s306182" name="公式" r:id="rId7" imgW="164957" imgH="190335" progId="Equation.3">
              <p:embed/>
            </p:oleObj>
          </a:graphicData>
        </a:graphic>
      </p:graphicFrame>
      <p:sp>
        <p:nvSpPr>
          <p:cNvPr id="56" name="矩形 55"/>
          <p:cNvSpPr/>
          <p:nvPr/>
        </p:nvSpPr>
        <p:spPr>
          <a:xfrm flipV="1">
            <a:off x="2123728" y="4077072"/>
            <a:ext cx="720080" cy="288032"/>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7" name="Object 12"/>
          <p:cNvGraphicFramePr>
            <a:graphicFrameLocks noChangeAspect="1"/>
          </p:cNvGraphicFramePr>
          <p:nvPr/>
        </p:nvGraphicFramePr>
        <p:xfrm>
          <a:off x="3251200" y="1916435"/>
          <a:ext cx="307975" cy="393700"/>
        </p:xfrm>
        <a:graphic>
          <a:graphicData uri="http://schemas.openxmlformats.org/presentationml/2006/ole">
            <p:oleObj spid="_x0000_s306183" name="公式" r:id="rId8" imgW="152334" imgH="190417" progId="Equation.3">
              <p:embed/>
            </p:oleObj>
          </a:graphicData>
        </a:graphic>
      </p:graphicFrame>
      <p:sp>
        <p:nvSpPr>
          <p:cNvPr id="64" name="矩形 63"/>
          <p:cNvSpPr/>
          <p:nvPr/>
        </p:nvSpPr>
        <p:spPr>
          <a:xfrm flipV="1">
            <a:off x="4427984" y="2204864"/>
            <a:ext cx="720080" cy="288032"/>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p:nvCxnSpPr>
        <p:spPr>
          <a:xfrm flipH="1">
            <a:off x="4211960" y="2348880"/>
            <a:ext cx="144016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652120" y="2348880"/>
            <a:ext cx="216024"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0" y="4748951"/>
            <a:ext cx="4572000" cy="1200329"/>
          </a:xfrm>
          <a:prstGeom prst="rect">
            <a:avLst/>
          </a:prstGeom>
          <a:noFill/>
        </p:spPr>
        <p:txBody>
          <a:bodyPr wrap="square" rtlCol="0">
            <a:spAutoFit/>
          </a:bodyPr>
          <a:lstStyle/>
          <a:p>
            <a:r>
              <a:rPr lang="zh-CN" altLang="en-US" b="1" dirty="0" smtClean="0">
                <a:solidFill>
                  <a:srgbClr val="7030A0"/>
                </a:solidFill>
              </a:rPr>
              <a:t>电阻</a:t>
            </a:r>
            <a:r>
              <a:rPr lang="en-US" altLang="zh-CN" b="1" dirty="0" smtClean="0">
                <a:solidFill>
                  <a:srgbClr val="7030A0"/>
                </a:solidFill>
              </a:rPr>
              <a:t>R1</a:t>
            </a:r>
            <a:r>
              <a:rPr lang="zh-CN" altLang="en-US" b="1" dirty="0" smtClean="0">
                <a:solidFill>
                  <a:srgbClr val="7030A0"/>
                </a:solidFill>
              </a:rPr>
              <a:t>、</a:t>
            </a:r>
            <a:r>
              <a:rPr lang="en-US" altLang="zh-CN" b="1" dirty="0" smtClean="0">
                <a:solidFill>
                  <a:srgbClr val="7030A0"/>
                </a:solidFill>
              </a:rPr>
              <a:t>R2</a:t>
            </a:r>
            <a:r>
              <a:rPr lang="zh-CN" altLang="en-US" b="1" dirty="0" smtClean="0">
                <a:solidFill>
                  <a:srgbClr val="7030A0"/>
                </a:solidFill>
              </a:rPr>
              <a:t>和运放构成一个施密特触发器</a:t>
            </a:r>
            <a:endParaRPr lang="en-US" altLang="zh-CN" b="1" dirty="0" smtClean="0">
              <a:solidFill>
                <a:srgbClr val="7030A0"/>
              </a:solidFill>
            </a:endParaRPr>
          </a:p>
          <a:p>
            <a:r>
              <a:rPr lang="zh-CN" altLang="en-US" b="1" dirty="0" smtClean="0">
                <a:solidFill>
                  <a:srgbClr val="7030A0"/>
                </a:solidFill>
              </a:rPr>
              <a:t>运放工作在非线性区，需要用非线性区电路模型进行分析，分析表明该电路输出有两个状态，两个状态间的转换和之前的经历有关</a:t>
            </a:r>
            <a:endParaRPr lang="zh-CN" altLang="en-US" b="1" dirty="0">
              <a:solidFill>
                <a:srgbClr val="7030A0"/>
              </a:solidFill>
            </a:endParaRPr>
          </a:p>
        </p:txBody>
      </p:sp>
      <p:sp>
        <p:nvSpPr>
          <p:cNvPr id="63" name="TextBox 62"/>
          <p:cNvSpPr txBox="1"/>
          <p:nvPr/>
        </p:nvSpPr>
        <p:spPr>
          <a:xfrm>
            <a:off x="4824536" y="4725144"/>
            <a:ext cx="4283968" cy="1200329"/>
          </a:xfrm>
          <a:prstGeom prst="rect">
            <a:avLst/>
          </a:prstGeom>
          <a:noFill/>
        </p:spPr>
        <p:txBody>
          <a:bodyPr wrap="square" rtlCol="0">
            <a:spAutoFit/>
          </a:bodyPr>
          <a:lstStyle/>
          <a:p>
            <a:r>
              <a:rPr lang="zh-CN" altLang="en-US" b="1" dirty="0" smtClean="0">
                <a:solidFill>
                  <a:srgbClr val="7030A0"/>
                </a:solidFill>
              </a:rPr>
              <a:t>电阻</a:t>
            </a:r>
            <a:r>
              <a:rPr lang="en-US" altLang="zh-CN" b="1" dirty="0" smtClean="0">
                <a:solidFill>
                  <a:srgbClr val="7030A0"/>
                </a:solidFill>
              </a:rPr>
              <a:t>R3</a:t>
            </a:r>
            <a:r>
              <a:rPr lang="zh-CN" altLang="en-US" b="1" dirty="0" smtClean="0">
                <a:solidFill>
                  <a:srgbClr val="7030A0"/>
                </a:solidFill>
              </a:rPr>
              <a:t>、电容</a:t>
            </a:r>
            <a:r>
              <a:rPr lang="en-US" altLang="zh-CN" b="1" dirty="0" smtClean="0">
                <a:solidFill>
                  <a:srgbClr val="7030A0"/>
                </a:solidFill>
              </a:rPr>
              <a:t>C</a:t>
            </a:r>
            <a:r>
              <a:rPr lang="zh-CN" altLang="en-US" b="1" dirty="0" smtClean="0">
                <a:solidFill>
                  <a:srgbClr val="7030A0"/>
                </a:solidFill>
              </a:rPr>
              <a:t>和运放构成一个积分器</a:t>
            </a:r>
            <a:endParaRPr lang="en-US" altLang="zh-CN" b="1" dirty="0" smtClean="0">
              <a:solidFill>
                <a:srgbClr val="7030A0"/>
              </a:solidFill>
            </a:endParaRPr>
          </a:p>
          <a:p>
            <a:r>
              <a:rPr lang="zh-CN" altLang="en-US" b="1" dirty="0" smtClean="0">
                <a:solidFill>
                  <a:srgbClr val="7030A0"/>
                </a:solidFill>
              </a:rPr>
              <a:t>运放工作在线性区，可以用虚短、虚断进行分析，分析结果表明输出电压是输入电压的积分运算</a:t>
            </a:r>
            <a:endParaRPr lang="zh-CN" altLang="en-US" b="1" dirty="0">
              <a:solidFill>
                <a:srgbClr val="7030A0"/>
              </a:solidFill>
            </a:endParaRPr>
          </a:p>
        </p:txBody>
      </p:sp>
      <p:sp>
        <p:nvSpPr>
          <p:cNvPr id="65" name="TextBox 64"/>
          <p:cNvSpPr txBox="1"/>
          <p:nvPr/>
        </p:nvSpPr>
        <p:spPr>
          <a:xfrm>
            <a:off x="252536" y="6093296"/>
            <a:ext cx="8711952" cy="646331"/>
          </a:xfrm>
          <a:prstGeom prst="rect">
            <a:avLst/>
          </a:prstGeom>
          <a:noFill/>
        </p:spPr>
        <p:txBody>
          <a:bodyPr wrap="square" rtlCol="0">
            <a:spAutoFit/>
          </a:bodyPr>
          <a:lstStyle/>
          <a:p>
            <a:r>
              <a:rPr lang="zh-CN" altLang="en-US" b="1" dirty="0" smtClean="0">
                <a:solidFill>
                  <a:srgbClr val="FF0000"/>
                </a:solidFill>
              </a:rPr>
              <a:t>施密特触发器和积分器构成闭环后，形成张弛振荡器，无需任何外加激励，自行产生周期信号输出，在</a:t>
            </a:r>
            <a:r>
              <a:rPr lang="en-US" altLang="zh-CN" b="1" dirty="0" err="1" smtClean="0">
                <a:solidFill>
                  <a:srgbClr val="FF0000"/>
                </a:solidFill>
              </a:rPr>
              <a:t>vo</a:t>
            </a:r>
            <a:r>
              <a:rPr lang="zh-CN" altLang="en-US" b="1" dirty="0" smtClean="0">
                <a:solidFill>
                  <a:srgbClr val="FF0000"/>
                </a:solidFill>
              </a:rPr>
              <a:t>位置的波形为三角波，而</a:t>
            </a:r>
            <a:r>
              <a:rPr lang="en-US" altLang="zh-CN" b="1" dirty="0" smtClean="0">
                <a:solidFill>
                  <a:srgbClr val="FF0000"/>
                </a:solidFill>
              </a:rPr>
              <a:t>vi</a:t>
            </a:r>
            <a:r>
              <a:rPr lang="zh-CN" altLang="en-US" b="1" dirty="0" smtClean="0">
                <a:solidFill>
                  <a:srgbClr val="FF0000"/>
                </a:solidFill>
              </a:rPr>
              <a:t>位置的波形为方波</a:t>
            </a:r>
            <a:endParaRPr lang="zh-CN" altLang="en-US" b="1" dirty="0">
              <a:solidFill>
                <a:srgbClr val="FF0000"/>
              </a:solidFill>
            </a:endParaRPr>
          </a:p>
        </p:txBody>
      </p:sp>
      <p:cxnSp>
        <p:nvCxnSpPr>
          <p:cNvPr id="69" name="直接连接符 68"/>
          <p:cNvCxnSpPr/>
          <p:nvPr/>
        </p:nvCxnSpPr>
        <p:spPr>
          <a:xfrm>
            <a:off x="3707904" y="2348880"/>
            <a:ext cx="683568"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707904" y="4221088"/>
            <a:ext cx="4464496"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436232" name="Object 8"/>
          <p:cNvGraphicFramePr>
            <a:graphicFrameLocks noChangeAspect="1"/>
          </p:cNvGraphicFramePr>
          <p:nvPr/>
        </p:nvGraphicFramePr>
        <p:xfrm>
          <a:off x="3275856" y="4293096"/>
          <a:ext cx="257175" cy="393700"/>
        </p:xfrm>
        <a:graphic>
          <a:graphicData uri="http://schemas.openxmlformats.org/presentationml/2006/ole">
            <p:oleObj spid="_x0000_s306184" name="公式" r:id="rId9" imgW="126890" imgH="190335" progId="Equation.3">
              <p:embed/>
            </p:oleObj>
          </a:graphicData>
        </a:graphic>
      </p:graphicFrame>
      <p:graphicFrame>
        <p:nvGraphicFramePr>
          <p:cNvPr id="436233" name="Object 9"/>
          <p:cNvGraphicFramePr>
            <a:graphicFrameLocks noChangeAspect="1"/>
          </p:cNvGraphicFramePr>
          <p:nvPr/>
        </p:nvGraphicFramePr>
        <p:xfrm>
          <a:off x="4002088" y="1916435"/>
          <a:ext cx="255587" cy="393700"/>
        </p:xfrm>
        <a:graphic>
          <a:graphicData uri="http://schemas.openxmlformats.org/presentationml/2006/ole">
            <p:oleObj spid="_x0000_s306185" name="公式" r:id="rId10" imgW="126890" imgH="190335" progId="Equation.3">
              <p:embed/>
            </p:oleObj>
          </a:graphicData>
        </a:graphic>
      </p:graphicFrame>
      <p:sp>
        <p:nvSpPr>
          <p:cNvPr id="70" name="灯片编号占位符 69"/>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par>
                          <p:cTn id="8" fill="hold">
                            <p:stCondLst>
                              <p:cond delay="500"/>
                            </p:stCondLst>
                            <p:childTnLst>
                              <p:par>
                                <p:cTn id="9" presetID="3" presetClass="entr" presetSubtype="10" fill="hold" grpId="0" nodeType="afterEffect">
                                  <p:stCondLst>
                                    <p:cond delay="7000"/>
                                  </p:stCondLst>
                                  <p:childTnLst>
                                    <p:set>
                                      <p:cBhvr>
                                        <p:cTn id="10" dur="1" fill="hold">
                                          <p:stCondLst>
                                            <p:cond delay="0"/>
                                          </p:stCondLst>
                                        </p:cTn>
                                        <p:tgtEl>
                                          <p:spTgt spid="62"/>
                                        </p:tgtEl>
                                        <p:attrNameLst>
                                          <p:attrName>style.visibility</p:attrName>
                                        </p:attrNameLst>
                                      </p:cBhvr>
                                      <p:to>
                                        <p:strVal val="visible"/>
                                      </p:to>
                                    </p:set>
                                    <p:animEffect transition="in" filter="blinds(horizontal)">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childTnLst>
                          </p:cTn>
                        </p:par>
                        <p:par>
                          <p:cTn id="17" fill="hold">
                            <p:stCondLst>
                              <p:cond delay="500"/>
                            </p:stCondLst>
                            <p:childTnLst>
                              <p:par>
                                <p:cTn id="18" presetID="2" presetClass="entr" presetSubtype="1"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additive="base">
                                        <p:cTn id="20" dur="500" fill="hold"/>
                                        <p:tgtEl>
                                          <p:spTgt spid="46"/>
                                        </p:tgtEl>
                                        <p:attrNameLst>
                                          <p:attrName>ppt_x</p:attrName>
                                        </p:attrNameLst>
                                      </p:cBhvr>
                                      <p:tavLst>
                                        <p:tav tm="0">
                                          <p:val>
                                            <p:strVal val="#ppt_x"/>
                                          </p:val>
                                        </p:tav>
                                        <p:tav tm="100000">
                                          <p:val>
                                            <p:strVal val="#ppt_x"/>
                                          </p:val>
                                        </p:tav>
                                      </p:tavLst>
                                    </p:anim>
                                    <p:anim calcmode="lin" valueType="num">
                                      <p:cBhvr additive="base">
                                        <p:cTn id="21" dur="500" fill="hold"/>
                                        <p:tgtEl>
                                          <p:spTgt spid="46"/>
                                        </p:tgtEl>
                                        <p:attrNameLst>
                                          <p:attrName>ppt_y</p:attrName>
                                        </p:attrNameLst>
                                      </p:cBhvr>
                                      <p:tavLst>
                                        <p:tav tm="0">
                                          <p:val>
                                            <p:strVal val="0-#ppt_h/2"/>
                                          </p:val>
                                        </p:tav>
                                        <p:tav tm="100000">
                                          <p:val>
                                            <p:strVal val="#ppt_y"/>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additive="base">
                                        <p:cTn id="25" dur="500" fill="hold"/>
                                        <p:tgtEl>
                                          <p:spTgt spid="76"/>
                                        </p:tgtEl>
                                        <p:attrNameLst>
                                          <p:attrName>ppt_x</p:attrName>
                                        </p:attrNameLst>
                                      </p:cBhvr>
                                      <p:tavLst>
                                        <p:tav tm="0">
                                          <p:val>
                                            <p:strVal val="1+#ppt_w/2"/>
                                          </p:val>
                                        </p:tav>
                                        <p:tav tm="100000">
                                          <p:val>
                                            <p:strVal val="#ppt_x"/>
                                          </p:val>
                                        </p:tav>
                                      </p:tavLst>
                                    </p:anim>
                                    <p:anim calcmode="lin" valueType="num">
                                      <p:cBhvr additive="base">
                                        <p:cTn id="26" dur="500" fill="hold"/>
                                        <p:tgtEl>
                                          <p:spTgt spid="76"/>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additive="base">
                                        <p:cTn id="30" dur="500" fill="hold"/>
                                        <p:tgtEl>
                                          <p:spTgt spid="69"/>
                                        </p:tgtEl>
                                        <p:attrNameLst>
                                          <p:attrName>ppt_x</p:attrName>
                                        </p:attrNameLst>
                                      </p:cBhvr>
                                      <p:tavLst>
                                        <p:tav tm="0">
                                          <p:val>
                                            <p:strVal val="0-#ppt_w/2"/>
                                          </p:val>
                                        </p:tav>
                                        <p:tav tm="100000">
                                          <p:val>
                                            <p:strVal val="#ppt_x"/>
                                          </p:val>
                                        </p:tav>
                                      </p:tavLst>
                                    </p:anim>
                                    <p:anim calcmode="lin" valueType="num">
                                      <p:cBhvr additive="base">
                                        <p:cTn id="31"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118"/>
          <p:cNvSpPr/>
          <p:nvPr/>
        </p:nvSpPr>
        <p:spPr>
          <a:xfrm>
            <a:off x="827584" y="260648"/>
            <a:ext cx="3672408" cy="30963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4788024" y="0"/>
            <a:ext cx="3672408" cy="285293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274638"/>
            <a:ext cx="683568" cy="6106690"/>
          </a:xfrm>
        </p:spPr>
        <p:txBody>
          <a:bodyPr/>
          <a:lstStyle/>
          <a:p>
            <a:r>
              <a:rPr lang="zh-CN" altLang="en-US" b="1" dirty="0" smtClean="0"/>
              <a:t>层层抽象</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64</a:t>
            </a:fld>
            <a:endParaRPr lang="zh-CN" altLang="en-US"/>
          </a:p>
        </p:txBody>
      </p:sp>
      <p:graphicFrame>
        <p:nvGraphicFramePr>
          <p:cNvPr id="7" name="Object 6"/>
          <p:cNvGraphicFramePr>
            <a:graphicFrameLocks noChangeAspect="1"/>
          </p:cNvGraphicFramePr>
          <p:nvPr/>
        </p:nvGraphicFramePr>
        <p:xfrm>
          <a:off x="3275856" y="2564904"/>
          <a:ext cx="396875" cy="500063"/>
        </p:xfrm>
        <a:graphic>
          <a:graphicData uri="http://schemas.openxmlformats.org/presentationml/2006/ole">
            <p:oleObj spid="_x0000_s322562" name="公式" r:id="rId3" imgW="152334" imgH="190417" progId="Equation.3">
              <p:embed/>
            </p:oleObj>
          </a:graphicData>
        </a:graphic>
      </p:graphicFrame>
      <p:graphicFrame>
        <p:nvGraphicFramePr>
          <p:cNvPr id="8" name="Object 7"/>
          <p:cNvGraphicFramePr>
            <a:graphicFrameLocks noChangeAspect="1"/>
          </p:cNvGraphicFramePr>
          <p:nvPr/>
        </p:nvGraphicFramePr>
        <p:xfrm>
          <a:off x="3275856" y="1844824"/>
          <a:ext cx="431800" cy="500063"/>
        </p:xfrm>
        <a:graphic>
          <a:graphicData uri="http://schemas.openxmlformats.org/presentationml/2006/ole">
            <p:oleObj spid="_x0000_s322563" name="公式" r:id="rId4" imgW="164957" imgH="190335" progId="Equation.3">
              <p:embed/>
            </p:oleObj>
          </a:graphicData>
        </a:graphic>
      </p:graphicFrame>
      <p:cxnSp>
        <p:nvCxnSpPr>
          <p:cNvPr id="9" name="直接连接符 8"/>
          <p:cNvCxnSpPr/>
          <p:nvPr/>
        </p:nvCxnSpPr>
        <p:spPr>
          <a:xfrm flipV="1">
            <a:off x="1691680" y="1484784"/>
            <a:ext cx="432048"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6200000" flipV="1">
            <a:off x="2111597" y="416795"/>
            <a:ext cx="1589862" cy="1565597"/>
          </a:xfrm>
          <a:prstGeom prst="triangle">
            <a:avLst/>
          </a:prstGeom>
          <a:solidFill>
            <a:schemeClr val="bg1"/>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flipV="1">
            <a:off x="2267745" y="1490468"/>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267745" y="858132"/>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2273945" y="1481870"/>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745110" y="836712"/>
            <a:ext cx="36004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689326" y="1196752"/>
            <a:ext cx="316036"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flipV="1">
            <a:off x="2465190" y="2204864"/>
            <a:ext cx="720080" cy="288032"/>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1691680" y="2348880"/>
            <a:ext cx="22322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691680" y="1484784"/>
            <a:ext cx="0" cy="1584176"/>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923928" y="1196752"/>
            <a:ext cx="0" cy="115212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43608" y="836712"/>
            <a:ext cx="715437"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8388424" y="332656"/>
            <a:ext cx="0" cy="1224136"/>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460432" y="1556792"/>
            <a:ext cx="50405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380312" y="332656"/>
            <a:ext cx="100811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043608" y="836712"/>
            <a:ext cx="0" cy="216024"/>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25" name="Object 13"/>
          <p:cNvGraphicFramePr>
            <a:graphicFrameLocks noChangeAspect="1"/>
          </p:cNvGraphicFramePr>
          <p:nvPr/>
        </p:nvGraphicFramePr>
        <p:xfrm>
          <a:off x="7164288" y="692696"/>
          <a:ext cx="285750" cy="314325"/>
        </p:xfrm>
        <a:graphic>
          <a:graphicData uri="http://schemas.openxmlformats.org/presentationml/2006/ole">
            <p:oleObj spid="_x0000_s322564" name="公式" r:id="rId5" imgW="139639" imgH="152334" progId="Equation.3">
              <p:embed/>
            </p:oleObj>
          </a:graphicData>
        </a:graphic>
      </p:graphicFrame>
      <p:cxnSp>
        <p:nvCxnSpPr>
          <p:cNvPr id="26" name="直接连接符 25"/>
          <p:cNvCxnSpPr/>
          <p:nvPr/>
        </p:nvCxnSpPr>
        <p:spPr>
          <a:xfrm>
            <a:off x="827584" y="1052736"/>
            <a:ext cx="4320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99592" y="1124744"/>
            <a:ext cx="2880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71600" y="1196752"/>
            <a:ext cx="14401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27584" y="1052736"/>
            <a:ext cx="4320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99592" y="1124744"/>
            <a:ext cx="2880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71600" y="1196752"/>
            <a:ext cx="14401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6228184" y="1844826"/>
            <a:ext cx="432048"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rot="16200000" flipV="1">
            <a:off x="6598139" y="776837"/>
            <a:ext cx="1589862" cy="1565597"/>
          </a:xfrm>
          <a:prstGeom prst="triangle">
            <a:avLst/>
          </a:prstGeom>
          <a:solidFill>
            <a:schemeClr val="bg1"/>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V="1">
            <a:off x="6754287" y="1850510"/>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754287" y="1218174"/>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6200000" flipV="1">
            <a:off x="6760487" y="1841912"/>
            <a:ext cx="216024"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6231652" y="1196754"/>
            <a:ext cx="36004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8175868" y="1556794"/>
            <a:ext cx="316036"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nvGraphicFramePr>
        <p:xfrm>
          <a:off x="8676456" y="1124744"/>
          <a:ext cx="309562" cy="393700"/>
        </p:xfrm>
        <a:graphic>
          <a:graphicData uri="http://schemas.openxmlformats.org/presentationml/2006/ole">
            <p:oleObj spid="_x0000_s322565" name="公式" r:id="rId6" imgW="152334" imgH="190417" progId="Equation.3">
              <p:embed/>
            </p:oleObj>
          </a:graphicData>
        </a:graphic>
      </p:graphicFrame>
      <p:cxnSp>
        <p:nvCxnSpPr>
          <p:cNvPr id="40" name="直接连接符 39"/>
          <p:cNvCxnSpPr/>
          <p:nvPr/>
        </p:nvCxnSpPr>
        <p:spPr>
          <a:xfrm>
            <a:off x="3995936" y="1196752"/>
            <a:ext cx="21602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6012160" y="332656"/>
            <a:ext cx="0" cy="864096"/>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12160" y="332656"/>
            <a:ext cx="115212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912260" y="368660"/>
            <a:ext cx="50405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7128284" y="368660"/>
            <a:ext cx="50405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8532440" y="1556792"/>
            <a:ext cx="0" cy="151216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691680" y="3068960"/>
            <a:ext cx="237626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228184" y="1844824"/>
            <a:ext cx="0" cy="21602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12160" y="2060848"/>
            <a:ext cx="4320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84168" y="2132856"/>
            <a:ext cx="2880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156176" y="2204864"/>
            <a:ext cx="14401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012160" y="2060848"/>
            <a:ext cx="43204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084168" y="2132856"/>
            <a:ext cx="288032"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56176" y="2204864"/>
            <a:ext cx="14401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54" name="Object 11"/>
          <p:cNvGraphicFramePr>
            <a:graphicFrameLocks noChangeAspect="1"/>
          </p:cNvGraphicFramePr>
          <p:nvPr/>
        </p:nvGraphicFramePr>
        <p:xfrm>
          <a:off x="5243562" y="1412776"/>
          <a:ext cx="336550" cy="392112"/>
        </p:xfrm>
        <a:graphic>
          <a:graphicData uri="http://schemas.openxmlformats.org/presentationml/2006/ole">
            <p:oleObj spid="_x0000_s322566" name="公式" r:id="rId7" imgW="164957" imgH="190335" progId="Equation.3">
              <p:embed/>
            </p:oleObj>
          </a:graphicData>
        </a:graphic>
      </p:graphicFrame>
      <p:sp>
        <p:nvSpPr>
          <p:cNvPr id="55" name="矩形 54"/>
          <p:cNvSpPr/>
          <p:nvPr/>
        </p:nvSpPr>
        <p:spPr>
          <a:xfrm flipV="1">
            <a:off x="2483768" y="2924944"/>
            <a:ext cx="720080" cy="288032"/>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6" name="Object 12"/>
          <p:cNvGraphicFramePr>
            <a:graphicFrameLocks noChangeAspect="1"/>
          </p:cNvGraphicFramePr>
          <p:nvPr/>
        </p:nvGraphicFramePr>
        <p:xfrm>
          <a:off x="3611240" y="764307"/>
          <a:ext cx="307975" cy="393700"/>
        </p:xfrm>
        <a:graphic>
          <a:graphicData uri="http://schemas.openxmlformats.org/presentationml/2006/ole">
            <p:oleObj spid="_x0000_s322567" name="公式" r:id="rId8" imgW="152334" imgH="190417" progId="Equation.3">
              <p:embed/>
            </p:oleObj>
          </a:graphicData>
        </a:graphic>
      </p:graphicFrame>
      <p:sp>
        <p:nvSpPr>
          <p:cNvPr id="57" name="矩形 56"/>
          <p:cNvSpPr/>
          <p:nvPr/>
        </p:nvSpPr>
        <p:spPr>
          <a:xfrm flipV="1">
            <a:off x="5004048" y="1052736"/>
            <a:ext cx="720080" cy="288032"/>
          </a:xfrm>
          <a:prstGeom prst="rect">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p:cNvCxnSpPr/>
          <p:nvPr/>
        </p:nvCxnSpPr>
        <p:spPr>
          <a:xfrm flipH="1">
            <a:off x="4572000" y="1196752"/>
            <a:ext cx="144016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012160" y="1196752"/>
            <a:ext cx="21602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067944" y="1196752"/>
            <a:ext cx="683568"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067944" y="3068960"/>
            <a:ext cx="4464496"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62" name="Object 8"/>
          <p:cNvGraphicFramePr>
            <a:graphicFrameLocks noChangeAspect="1"/>
          </p:cNvGraphicFramePr>
          <p:nvPr/>
        </p:nvGraphicFramePr>
        <p:xfrm>
          <a:off x="3635896" y="3140968"/>
          <a:ext cx="257175" cy="393700"/>
        </p:xfrm>
        <a:graphic>
          <a:graphicData uri="http://schemas.openxmlformats.org/presentationml/2006/ole">
            <p:oleObj spid="_x0000_s322568" name="公式" r:id="rId9" imgW="126890" imgH="190335" progId="Equation.3">
              <p:embed/>
            </p:oleObj>
          </a:graphicData>
        </a:graphic>
      </p:graphicFrame>
      <p:graphicFrame>
        <p:nvGraphicFramePr>
          <p:cNvPr id="63" name="Object 9"/>
          <p:cNvGraphicFramePr>
            <a:graphicFrameLocks noChangeAspect="1"/>
          </p:cNvGraphicFramePr>
          <p:nvPr/>
        </p:nvGraphicFramePr>
        <p:xfrm>
          <a:off x="4362128" y="764307"/>
          <a:ext cx="255587" cy="393700"/>
        </p:xfrm>
        <a:graphic>
          <a:graphicData uri="http://schemas.openxmlformats.org/presentationml/2006/ole">
            <p:oleObj spid="_x0000_s322569" name="公式" r:id="rId10" imgW="126890" imgH="190335" progId="Equation.3">
              <p:embed/>
            </p:oleObj>
          </a:graphicData>
        </a:graphic>
      </p:graphicFrame>
      <p:sp>
        <p:nvSpPr>
          <p:cNvPr id="64" name="矩形 63"/>
          <p:cNvSpPr/>
          <p:nvPr/>
        </p:nvSpPr>
        <p:spPr>
          <a:xfrm>
            <a:off x="2699792" y="4365104"/>
            <a:ext cx="1728192" cy="12241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6156176" y="4365104"/>
            <a:ext cx="1728192" cy="12241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p:cNvCxnSpPr/>
          <p:nvPr/>
        </p:nvCxnSpPr>
        <p:spPr>
          <a:xfrm>
            <a:off x="3059832" y="5013176"/>
            <a:ext cx="1008112" cy="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flipV="1">
            <a:off x="3491880" y="4509120"/>
            <a:ext cx="8384" cy="94448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131840" y="5229200"/>
            <a:ext cx="540439"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312239" y="4797152"/>
            <a:ext cx="611689"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672279" y="4797152"/>
            <a:ext cx="0" cy="432048"/>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312239" y="4797152"/>
            <a:ext cx="0" cy="432048"/>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22570" name="Object 10"/>
          <p:cNvGraphicFramePr>
            <a:graphicFrameLocks noChangeAspect="1"/>
          </p:cNvGraphicFramePr>
          <p:nvPr/>
        </p:nvGraphicFramePr>
        <p:xfrm>
          <a:off x="6444208" y="4689127"/>
          <a:ext cx="1263650" cy="900113"/>
        </p:xfrm>
        <a:graphic>
          <a:graphicData uri="http://schemas.openxmlformats.org/presentationml/2006/ole">
            <p:oleObj spid="_x0000_s322570" name="公式" r:id="rId11" imgW="482400" imgH="342720" progId="Equation.3">
              <p:embed/>
            </p:oleObj>
          </a:graphicData>
        </a:graphic>
      </p:graphicFrame>
      <p:cxnSp>
        <p:nvCxnSpPr>
          <p:cNvPr id="82" name="直接箭头连接符 81"/>
          <p:cNvCxnSpPr>
            <a:stCxn id="64" idx="3"/>
            <a:endCxn id="65" idx="1"/>
          </p:cNvCxnSpPr>
          <p:nvPr/>
        </p:nvCxnSpPr>
        <p:spPr>
          <a:xfrm>
            <a:off x="4427984" y="4977172"/>
            <a:ext cx="1728192"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1835696" y="5013176"/>
            <a:ext cx="864096"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835696" y="5949280"/>
            <a:ext cx="6624736"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1835696" y="5013176"/>
            <a:ext cx="0" cy="93610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8460432" y="5013176"/>
            <a:ext cx="0" cy="936104"/>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7884368" y="5013176"/>
            <a:ext cx="57606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427984" y="5373216"/>
            <a:ext cx="1728192" cy="0"/>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2339752" y="5373216"/>
            <a:ext cx="360040" cy="0"/>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884368" y="5373216"/>
            <a:ext cx="288032" cy="0"/>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2339752" y="5805264"/>
            <a:ext cx="5832648" cy="0"/>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2339752" y="5373216"/>
            <a:ext cx="0" cy="432048"/>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8172400" y="5373216"/>
            <a:ext cx="0" cy="432048"/>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5292080" y="5373216"/>
            <a:ext cx="0" cy="216024"/>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5076056" y="5589240"/>
            <a:ext cx="432048" cy="0"/>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148064" y="5661248"/>
            <a:ext cx="288032" cy="0"/>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220072" y="5733256"/>
            <a:ext cx="144016" cy="0"/>
          </a:xfrm>
          <a:prstGeom prst="line">
            <a:avLst/>
          </a:prstGeom>
          <a:ln w="34925">
            <a:solidFill>
              <a:srgbClr val="00B0F0">
                <a:alpha val="34000"/>
              </a:srgbClr>
            </a:solidFill>
          </a:ln>
        </p:spPr>
        <p:style>
          <a:lnRef idx="1">
            <a:schemeClr val="accent1"/>
          </a:lnRef>
          <a:fillRef idx="0">
            <a:schemeClr val="accent1"/>
          </a:fillRef>
          <a:effectRef idx="0">
            <a:schemeClr val="accent1"/>
          </a:effectRef>
          <a:fontRef idx="minor">
            <a:schemeClr val="tx1"/>
          </a:fontRef>
        </p:style>
      </p:cxnSp>
      <p:graphicFrame>
        <p:nvGraphicFramePr>
          <p:cNvPr id="322571" name="Object 11"/>
          <p:cNvGraphicFramePr>
            <a:graphicFrameLocks noChangeAspect="1"/>
          </p:cNvGraphicFramePr>
          <p:nvPr/>
        </p:nvGraphicFramePr>
        <p:xfrm>
          <a:off x="5148064" y="4509120"/>
          <a:ext cx="255588" cy="393700"/>
        </p:xfrm>
        <a:graphic>
          <a:graphicData uri="http://schemas.openxmlformats.org/presentationml/2006/ole">
            <p:oleObj spid="_x0000_s322571" name="公式" r:id="rId12" imgW="126890" imgH="190335" progId="Equation.3">
              <p:embed/>
            </p:oleObj>
          </a:graphicData>
        </a:graphic>
      </p:graphicFrame>
      <p:graphicFrame>
        <p:nvGraphicFramePr>
          <p:cNvPr id="322573" name="Object 13"/>
          <p:cNvGraphicFramePr>
            <a:graphicFrameLocks noChangeAspect="1"/>
          </p:cNvGraphicFramePr>
          <p:nvPr/>
        </p:nvGraphicFramePr>
        <p:xfrm>
          <a:off x="8172400" y="4509120"/>
          <a:ext cx="309562" cy="393700"/>
        </p:xfrm>
        <a:graphic>
          <a:graphicData uri="http://schemas.openxmlformats.org/presentationml/2006/ole">
            <p:oleObj spid="_x0000_s322573" name="公式" r:id="rId13" imgW="152334" imgH="190417"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additive="base">
                                        <p:cTn id="12" dur="500" fill="hold"/>
                                        <p:tgtEl>
                                          <p:spTgt spid="61"/>
                                        </p:tgtEl>
                                        <p:attrNameLst>
                                          <p:attrName>ppt_x</p:attrName>
                                        </p:attrNameLst>
                                      </p:cBhvr>
                                      <p:tavLst>
                                        <p:tav tm="0">
                                          <p:val>
                                            <p:strVal val="1+#ppt_w/2"/>
                                          </p:val>
                                        </p:tav>
                                        <p:tav tm="100000">
                                          <p:val>
                                            <p:strVal val="#ppt_x"/>
                                          </p:val>
                                        </p:tav>
                                      </p:tavLst>
                                    </p:anim>
                                    <p:anim calcmode="lin" valueType="num">
                                      <p:cBhvr additive="base">
                                        <p:cTn id="13" dur="500" fill="hold"/>
                                        <p:tgtEl>
                                          <p:spTgt spid="6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fill="hold"/>
                                        <p:tgtEl>
                                          <p:spTgt spid="60"/>
                                        </p:tgtEl>
                                        <p:attrNameLst>
                                          <p:attrName>ppt_x</p:attrName>
                                        </p:attrNameLst>
                                      </p:cBhvr>
                                      <p:tavLst>
                                        <p:tav tm="0">
                                          <p:val>
                                            <p:strVal val="0-#ppt_w/2"/>
                                          </p:val>
                                        </p:tav>
                                        <p:tav tm="100000">
                                          <p:val>
                                            <p:strVal val="#ppt_x"/>
                                          </p:val>
                                        </p:tav>
                                      </p:tavLst>
                                    </p:anim>
                                    <p:anim calcmode="lin" valueType="num">
                                      <p:cBhvr additive="base">
                                        <p:cTn id="18"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分层设计可以构造复杂系统</a:t>
            </a:r>
            <a:endParaRPr lang="zh-CN" altLang="en-US" b="1" dirty="0"/>
          </a:p>
        </p:txBody>
      </p:sp>
      <p:sp>
        <p:nvSpPr>
          <p:cNvPr id="3" name="内容占位符 2"/>
          <p:cNvSpPr>
            <a:spLocks noGrp="1"/>
          </p:cNvSpPr>
          <p:nvPr>
            <p:ph idx="1"/>
          </p:nvPr>
        </p:nvSpPr>
        <p:spPr>
          <a:xfrm>
            <a:off x="457200" y="1600200"/>
            <a:ext cx="8435280" cy="4709120"/>
          </a:xfrm>
        </p:spPr>
        <p:txBody>
          <a:bodyPr>
            <a:normAutofit lnSpcReduction="10000"/>
          </a:bodyPr>
          <a:lstStyle/>
          <a:p>
            <a:r>
              <a:rPr lang="zh-CN" altLang="en-US" b="1" dirty="0" smtClean="0"/>
              <a:t>分层设计可以构造出功能复杂的电子系统</a:t>
            </a:r>
            <a:endParaRPr lang="en-US" altLang="zh-CN" b="1" dirty="0" smtClean="0"/>
          </a:p>
          <a:p>
            <a:pPr lvl="1"/>
            <a:r>
              <a:rPr lang="zh-CN" altLang="zh-CN" b="1" dirty="0" smtClean="0"/>
              <a:t>上层设计者只需给出下层模块的各种规范，下层设计者可以采用任何结构、任何方法实现</a:t>
            </a:r>
            <a:r>
              <a:rPr lang="zh-CN" altLang="en-US" b="1" dirty="0" smtClean="0"/>
              <a:t>这个模块的功能，只要满足要求的规范就可以了</a:t>
            </a:r>
            <a:endParaRPr lang="en-US" altLang="zh-CN" b="1" dirty="0" smtClean="0"/>
          </a:p>
          <a:p>
            <a:pPr lvl="2"/>
            <a:r>
              <a:rPr lang="zh-CN" altLang="en-US" b="1" dirty="0" smtClean="0"/>
              <a:t>规范除了功能要求外，还可能包括尺寸、功耗、接口等</a:t>
            </a:r>
            <a:endParaRPr lang="en-US" altLang="zh-CN" b="1" dirty="0" smtClean="0"/>
          </a:p>
          <a:p>
            <a:pPr lvl="2"/>
            <a:r>
              <a:rPr lang="zh-CN" altLang="zh-CN" b="1" dirty="0" smtClean="0"/>
              <a:t>只要符合规范，模块则</a:t>
            </a:r>
            <a:r>
              <a:rPr lang="zh-CN" altLang="en-US" b="1" dirty="0" smtClean="0"/>
              <a:t>可相互替换，具有</a:t>
            </a:r>
            <a:r>
              <a:rPr lang="zh-CN" altLang="zh-CN" b="1" dirty="0" smtClean="0"/>
              <a:t>可移植性，系统维护和升级都很方便</a:t>
            </a:r>
          </a:p>
          <a:p>
            <a:pPr lvl="2"/>
            <a:r>
              <a:rPr lang="zh-CN" altLang="zh-CN" b="1" dirty="0" smtClean="0"/>
              <a:t>在</a:t>
            </a:r>
            <a:r>
              <a:rPr lang="zh-CN" altLang="zh-CN" b="1" dirty="0"/>
              <a:t>每个抽象层次上，人们都可以考虑是否采用现有</a:t>
            </a:r>
            <a:r>
              <a:rPr lang="zh-CN" altLang="zh-CN" b="1" dirty="0" smtClean="0"/>
              <a:t>的成熟电路</a:t>
            </a:r>
            <a:r>
              <a:rPr lang="zh-CN" altLang="en-US" b="1" dirty="0" smtClean="0"/>
              <a:t>或已有产品</a:t>
            </a:r>
            <a:r>
              <a:rPr lang="zh-CN" altLang="zh-CN" b="1" dirty="0" smtClean="0"/>
              <a:t>，</a:t>
            </a:r>
            <a:r>
              <a:rPr lang="zh-CN" altLang="en-US" b="1" dirty="0" smtClean="0"/>
              <a:t>从而</a:t>
            </a:r>
            <a:r>
              <a:rPr lang="zh-CN" altLang="zh-CN" b="1" dirty="0" smtClean="0"/>
              <a:t>以</a:t>
            </a:r>
            <a:r>
              <a:rPr lang="zh-CN" altLang="zh-CN" b="1" dirty="0"/>
              <a:t>最短的</a:t>
            </a:r>
            <a:r>
              <a:rPr lang="zh-CN" altLang="zh-CN" b="1" dirty="0" smtClean="0"/>
              <a:t>时间</a:t>
            </a:r>
            <a:r>
              <a:rPr lang="zh-CN" altLang="en-US" b="1" dirty="0" smtClean="0"/>
              <a:t>构造出符合要求的具有特定功能的电子系统</a:t>
            </a:r>
            <a:endParaRPr lang="en-US" altLang="zh-CN" b="1" dirty="0" smtClean="0"/>
          </a:p>
          <a:p>
            <a:endParaRPr lang="zh-CN" altLang="en-US" b="1" dirty="0"/>
          </a:p>
        </p:txBody>
      </p:sp>
      <p:sp>
        <p:nvSpPr>
          <p:cNvPr id="6" name="灯片编号占位符 5"/>
          <p:cNvSpPr>
            <a:spLocks noGrp="1"/>
          </p:cNvSpPr>
          <p:nvPr>
            <p:ph type="sldNum" sz="quarter" idx="12"/>
          </p:nvPr>
        </p:nvSpPr>
        <p:spPr/>
        <p:txBody>
          <a:bodyPr/>
          <a:lstStyle/>
          <a:p>
            <a:fld id="{C480E251-B891-4FFF-88BA-1AC5A4071CBC}" type="slidenum">
              <a:rPr lang="zh-CN" altLang="en-US" smtClean="0"/>
              <a:pPr/>
              <a:t>65</a:t>
            </a:fld>
            <a:endParaRPr lang="zh-CN" altLang="en-US"/>
          </a:p>
        </p:txBody>
      </p:sp>
      <p:sp>
        <p:nvSpPr>
          <p:cNvPr id="7" name="页脚占位符 6"/>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8" name="日期占位符 7"/>
          <p:cNvSpPr>
            <a:spLocks noGrp="1"/>
          </p:cNvSpPr>
          <p:nvPr>
            <p:ph type="dt" sz="half" idx="10"/>
          </p:nvPr>
        </p:nvSpPr>
        <p:spPr/>
        <p:txBody>
          <a:bodyPr/>
          <a:lstStyle/>
          <a:p>
            <a:r>
              <a:rPr lang="zh-CN" altLang="en-US" smtClean="0"/>
              <a:t>李国林   电子电路与系统基础</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66</a:t>
            </a:fld>
            <a:endParaRPr lang="zh-CN" altLang="en-US"/>
          </a:p>
        </p:txBody>
      </p:sp>
      <p:graphicFrame>
        <p:nvGraphicFramePr>
          <p:cNvPr id="7" name="Object 2"/>
          <p:cNvGraphicFramePr>
            <a:graphicFrameLocks noChangeAspect="1"/>
          </p:cNvGraphicFramePr>
          <p:nvPr/>
        </p:nvGraphicFramePr>
        <p:xfrm>
          <a:off x="496769" y="404664"/>
          <a:ext cx="3187700" cy="3803650"/>
        </p:xfrm>
        <a:graphic>
          <a:graphicData uri="http://schemas.openxmlformats.org/presentationml/2006/ole">
            <p:oleObj spid="_x0000_s465922" name="Picture" r:id="rId3" imgW="3343320" imgH="3889440" progId="Word.Picture.8">
              <p:embed/>
            </p:oleObj>
          </a:graphicData>
        </a:graphic>
      </p:graphicFrame>
      <p:sp>
        <p:nvSpPr>
          <p:cNvPr id="8" name="矩形 7"/>
          <p:cNvSpPr/>
          <p:nvPr/>
        </p:nvSpPr>
        <p:spPr>
          <a:xfrm>
            <a:off x="151636" y="290389"/>
            <a:ext cx="3600400" cy="208823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1636" y="2594645"/>
            <a:ext cx="3600400" cy="165618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43924" y="362397"/>
            <a:ext cx="1107996" cy="369332"/>
          </a:xfrm>
          <a:prstGeom prst="rect">
            <a:avLst/>
          </a:prstGeom>
        </p:spPr>
        <p:txBody>
          <a:bodyPr wrap="none">
            <a:spAutoFit/>
          </a:bodyPr>
          <a:lstStyle/>
          <a:p>
            <a:r>
              <a:rPr lang="zh-CN" altLang="en-US" dirty="0" smtClean="0">
                <a:solidFill>
                  <a:srgbClr val="FF0000"/>
                </a:solidFill>
              </a:rPr>
              <a:t>放大网络</a:t>
            </a:r>
            <a:endParaRPr lang="zh-CN" altLang="en-US" dirty="0">
              <a:solidFill>
                <a:srgbClr val="FF0000"/>
              </a:solidFill>
            </a:endParaRPr>
          </a:p>
        </p:txBody>
      </p:sp>
      <p:sp>
        <p:nvSpPr>
          <p:cNvPr id="11" name="矩形 10"/>
          <p:cNvSpPr/>
          <p:nvPr/>
        </p:nvSpPr>
        <p:spPr>
          <a:xfrm>
            <a:off x="2743924" y="3665473"/>
            <a:ext cx="1107996" cy="369332"/>
          </a:xfrm>
          <a:prstGeom prst="rect">
            <a:avLst/>
          </a:prstGeom>
        </p:spPr>
        <p:txBody>
          <a:bodyPr wrap="none">
            <a:spAutoFit/>
          </a:bodyPr>
          <a:lstStyle/>
          <a:p>
            <a:r>
              <a:rPr lang="zh-CN" altLang="en-US" dirty="0" smtClean="0">
                <a:solidFill>
                  <a:srgbClr val="FF0000"/>
                </a:solidFill>
              </a:rPr>
              <a:t>反馈网络</a:t>
            </a:r>
            <a:endParaRPr lang="zh-CN" altLang="en-US" dirty="0">
              <a:solidFill>
                <a:srgbClr val="FF0000"/>
              </a:solidFill>
            </a:endParaRPr>
          </a:p>
        </p:txBody>
      </p:sp>
      <p:sp>
        <p:nvSpPr>
          <p:cNvPr id="12" name="椭圆 11"/>
          <p:cNvSpPr/>
          <p:nvPr/>
        </p:nvSpPr>
        <p:spPr>
          <a:xfrm>
            <a:off x="1087740" y="18448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519788" y="245062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671916" y="1985923"/>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83884" y="2450629"/>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63875" name="Object 3"/>
          <p:cNvGraphicFramePr>
            <a:graphicFrameLocks noChangeAspect="1"/>
          </p:cNvGraphicFramePr>
          <p:nvPr/>
        </p:nvGraphicFramePr>
        <p:xfrm>
          <a:off x="4139952" y="-27384"/>
          <a:ext cx="4819650" cy="3803650"/>
        </p:xfrm>
        <a:graphic>
          <a:graphicData uri="http://schemas.openxmlformats.org/presentationml/2006/ole">
            <p:oleObj spid="_x0000_s465923" name="Picture" r:id="rId4" imgW="5054040" imgH="3889440" progId="Word.Picture.8">
              <p:embed/>
            </p:oleObj>
          </a:graphicData>
        </a:graphic>
      </p:graphicFrame>
      <p:graphicFrame>
        <p:nvGraphicFramePr>
          <p:cNvPr id="463876" name="Object 4"/>
          <p:cNvGraphicFramePr>
            <a:graphicFrameLocks noChangeAspect="1"/>
          </p:cNvGraphicFramePr>
          <p:nvPr/>
        </p:nvGraphicFramePr>
        <p:xfrm>
          <a:off x="5464026" y="3849219"/>
          <a:ext cx="2780382" cy="3008781"/>
        </p:xfrm>
        <a:graphic>
          <a:graphicData uri="http://schemas.openxmlformats.org/presentationml/2006/ole">
            <p:oleObj spid="_x0000_s465924" name="Picture" r:id="rId5" imgW="3343320" imgH="3529800" progId="Word.Picture.8">
              <p:embed/>
            </p:oleObj>
          </a:graphicData>
        </a:graphic>
      </p:graphicFrame>
      <p:graphicFrame>
        <p:nvGraphicFramePr>
          <p:cNvPr id="463877" name="Object 5"/>
          <p:cNvGraphicFramePr>
            <a:graphicFrameLocks noChangeAspect="1"/>
          </p:cNvGraphicFramePr>
          <p:nvPr/>
        </p:nvGraphicFramePr>
        <p:xfrm>
          <a:off x="323528" y="5229200"/>
          <a:ext cx="4758159" cy="819047"/>
        </p:xfrm>
        <a:graphic>
          <a:graphicData uri="http://schemas.openxmlformats.org/presentationml/2006/ole">
            <p:oleObj spid="_x0000_s465925" name="公式" r:id="rId6" imgW="2209680" imgH="380880" progId="Equation.3">
              <p:embed/>
            </p:oleObj>
          </a:graphicData>
        </a:graphic>
      </p:graphicFrame>
      <p:sp>
        <p:nvSpPr>
          <p:cNvPr id="19" name="矩形 18"/>
          <p:cNvSpPr/>
          <p:nvPr/>
        </p:nvSpPr>
        <p:spPr>
          <a:xfrm>
            <a:off x="4716016" y="188640"/>
            <a:ext cx="3528392" cy="172819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860032" y="2276872"/>
            <a:ext cx="1296144" cy="115212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948264" y="2276872"/>
            <a:ext cx="1296144" cy="115212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131840" y="2312784"/>
            <a:ext cx="1107996" cy="369332"/>
          </a:xfrm>
          <a:prstGeom prst="rect">
            <a:avLst/>
          </a:prstGeom>
          <a:noFill/>
        </p:spPr>
        <p:txBody>
          <a:bodyPr wrap="none" rtlCol="0">
            <a:spAutoFit/>
          </a:bodyPr>
          <a:lstStyle/>
          <a:p>
            <a:r>
              <a:rPr lang="zh-CN" altLang="en-US" b="1" dirty="0" smtClean="0">
                <a:solidFill>
                  <a:srgbClr val="7030A0"/>
                </a:solidFill>
              </a:rPr>
              <a:t>分层抽象</a:t>
            </a:r>
            <a:endParaRPr lang="zh-CN" altLang="en-US" b="1" dirty="0">
              <a:solidFill>
                <a:srgbClr val="7030A0"/>
              </a:solidFill>
            </a:endParaRPr>
          </a:p>
        </p:txBody>
      </p:sp>
      <p:sp>
        <p:nvSpPr>
          <p:cNvPr id="23" name="TextBox 22"/>
          <p:cNvSpPr txBox="1"/>
          <p:nvPr/>
        </p:nvSpPr>
        <p:spPr>
          <a:xfrm>
            <a:off x="5905864" y="1556792"/>
            <a:ext cx="1114408" cy="369332"/>
          </a:xfrm>
          <a:prstGeom prst="rect">
            <a:avLst/>
          </a:prstGeom>
          <a:noFill/>
        </p:spPr>
        <p:txBody>
          <a:bodyPr wrap="none" rtlCol="0">
            <a:spAutoFit/>
          </a:bodyPr>
          <a:lstStyle/>
          <a:p>
            <a:r>
              <a:rPr lang="zh-CN" altLang="en-US" b="1" dirty="0" smtClean="0">
                <a:solidFill>
                  <a:srgbClr val="7030A0"/>
                </a:solidFill>
              </a:rPr>
              <a:t>端口抽象</a:t>
            </a:r>
            <a:endParaRPr lang="zh-CN" altLang="en-US" b="1" dirty="0">
              <a:solidFill>
                <a:srgbClr val="7030A0"/>
              </a:solidFill>
            </a:endParaRPr>
          </a:p>
        </p:txBody>
      </p:sp>
      <p:sp>
        <p:nvSpPr>
          <p:cNvPr id="24" name="TextBox 23"/>
          <p:cNvSpPr txBox="1"/>
          <p:nvPr/>
        </p:nvSpPr>
        <p:spPr>
          <a:xfrm>
            <a:off x="5436096" y="3501008"/>
            <a:ext cx="881973" cy="369332"/>
          </a:xfrm>
          <a:prstGeom prst="rect">
            <a:avLst/>
          </a:prstGeom>
          <a:noFill/>
        </p:spPr>
        <p:txBody>
          <a:bodyPr wrap="none" rtlCol="0">
            <a:spAutoFit/>
          </a:bodyPr>
          <a:lstStyle/>
          <a:p>
            <a:r>
              <a:rPr lang="zh-CN" altLang="en-US" b="1" dirty="0" smtClean="0">
                <a:solidFill>
                  <a:srgbClr val="7030A0"/>
                </a:solidFill>
              </a:rPr>
              <a:t>极致化</a:t>
            </a:r>
            <a:endParaRPr lang="zh-CN" altLang="en-US" b="1" dirty="0">
              <a:solidFill>
                <a:srgbClr val="7030A0"/>
              </a:solidFill>
            </a:endParaRPr>
          </a:p>
        </p:txBody>
      </p:sp>
      <p:sp>
        <p:nvSpPr>
          <p:cNvPr id="25" name="TextBox 24"/>
          <p:cNvSpPr txBox="1"/>
          <p:nvPr/>
        </p:nvSpPr>
        <p:spPr>
          <a:xfrm>
            <a:off x="8028384" y="3717032"/>
            <a:ext cx="881973" cy="369332"/>
          </a:xfrm>
          <a:prstGeom prst="rect">
            <a:avLst/>
          </a:prstGeom>
          <a:noFill/>
        </p:spPr>
        <p:txBody>
          <a:bodyPr wrap="none" rtlCol="0">
            <a:spAutoFit/>
          </a:bodyPr>
          <a:lstStyle/>
          <a:p>
            <a:r>
              <a:rPr lang="zh-CN" altLang="en-US" b="1" dirty="0" smtClean="0">
                <a:solidFill>
                  <a:srgbClr val="7030A0"/>
                </a:solidFill>
              </a:rPr>
              <a:t>限定性</a:t>
            </a:r>
            <a:endParaRPr lang="zh-CN" alt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par>
                          <p:cTn id="34" fill="hold">
                            <p:stCondLst>
                              <p:cond delay="3000"/>
                            </p:stCondLst>
                            <p:childTnLst>
                              <p:par>
                                <p:cTn id="35" presetID="3" presetClass="entr" presetSubtype="10" fill="hold" nodeType="afterEffect">
                                  <p:stCondLst>
                                    <p:cond delay="0"/>
                                  </p:stCondLst>
                                  <p:childTnLst>
                                    <p:set>
                                      <p:cBhvr>
                                        <p:cTn id="36" dur="1" fill="hold">
                                          <p:stCondLst>
                                            <p:cond delay="0"/>
                                          </p:stCondLst>
                                        </p:cTn>
                                        <p:tgtEl>
                                          <p:spTgt spid="463875"/>
                                        </p:tgtEl>
                                        <p:attrNameLst>
                                          <p:attrName>style.visibility</p:attrName>
                                        </p:attrNameLst>
                                      </p:cBhvr>
                                      <p:to>
                                        <p:strVal val="visible"/>
                                      </p:to>
                                    </p:set>
                                    <p:animEffect transition="in" filter="blinds(horizontal)">
                                      <p:cBhvr>
                                        <p:cTn id="37" dur="500"/>
                                        <p:tgtEl>
                                          <p:spTgt spid="463875"/>
                                        </p:tgtEl>
                                      </p:cBhvr>
                                    </p:animEffect>
                                  </p:childTnLst>
                                </p:cTn>
                              </p:par>
                            </p:childTnLst>
                          </p:cTn>
                        </p:par>
                        <p:par>
                          <p:cTn id="38" fill="hold">
                            <p:stCondLst>
                              <p:cond delay="3500"/>
                            </p:stCondLst>
                            <p:childTnLst>
                              <p:par>
                                <p:cTn id="39" presetID="3" presetClass="entr" presetSubtype="1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par>
                          <p:cTn id="42" fill="hold">
                            <p:stCondLst>
                              <p:cond delay="4000"/>
                            </p:stCondLst>
                            <p:childTnLst>
                              <p:par>
                                <p:cTn id="43" presetID="3" presetClass="entr" presetSubtype="10"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par>
                          <p:cTn id="46" fill="hold">
                            <p:stCondLst>
                              <p:cond delay="4500"/>
                            </p:stCondLst>
                            <p:childTnLst>
                              <p:par>
                                <p:cTn id="47" presetID="3" presetClass="entr" presetSubtype="1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childTnLst>
                          </p:cTn>
                        </p:par>
                        <p:par>
                          <p:cTn id="50" fill="hold">
                            <p:stCondLst>
                              <p:cond delay="5000"/>
                            </p:stCondLst>
                            <p:childTnLst>
                              <p:par>
                                <p:cTn id="51" presetID="3" presetClass="entr" presetSubtype="10" fill="hold" nodeType="afterEffect">
                                  <p:stCondLst>
                                    <p:cond delay="0"/>
                                  </p:stCondLst>
                                  <p:childTnLst>
                                    <p:set>
                                      <p:cBhvr>
                                        <p:cTn id="52" dur="1" fill="hold">
                                          <p:stCondLst>
                                            <p:cond delay="0"/>
                                          </p:stCondLst>
                                        </p:cTn>
                                        <p:tgtEl>
                                          <p:spTgt spid="463876"/>
                                        </p:tgtEl>
                                        <p:attrNameLst>
                                          <p:attrName>style.visibility</p:attrName>
                                        </p:attrNameLst>
                                      </p:cBhvr>
                                      <p:to>
                                        <p:strVal val="visible"/>
                                      </p:to>
                                    </p:set>
                                    <p:animEffect transition="in" filter="blinds(horizontal)">
                                      <p:cBhvr>
                                        <p:cTn id="53" dur="500"/>
                                        <p:tgtEl>
                                          <p:spTgt spid="463876"/>
                                        </p:tgtEl>
                                      </p:cBhvr>
                                    </p:animEffect>
                                  </p:childTnLst>
                                </p:cTn>
                              </p:par>
                            </p:childTnLst>
                          </p:cTn>
                        </p:par>
                        <p:par>
                          <p:cTn id="54" fill="hold">
                            <p:stCondLst>
                              <p:cond delay="5500"/>
                            </p:stCondLst>
                            <p:childTnLst>
                              <p:par>
                                <p:cTn id="55" presetID="3" presetClass="entr" presetSubtype="10" fill="hold" nodeType="afterEffect">
                                  <p:stCondLst>
                                    <p:cond delay="0"/>
                                  </p:stCondLst>
                                  <p:childTnLst>
                                    <p:set>
                                      <p:cBhvr>
                                        <p:cTn id="56" dur="1" fill="hold">
                                          <p:stCondLst>
                                            <p:cond delay="0"/>
                                          </p:stCondLst>
                                        </p:cTn>
                                        <p:tgtEl>
                                          <p:spTgt spid="463877"/>
                                        </p:tgtEl>
                                        <p:attrNameLst>
                                          <p:attrName>style.visibility</p:attrName>
                                        </p:attrNameLst>
                                      </p:cBhvr>
                                      <p:to>
                                        <p:strVal val="visible"/>
                                      </p:to>
                                    </p:set>
                                    <p:animEffect transition="in" filter="blinds(horizontal)">
                                      <p:cBhvr>
                                        <p:cTn id="57" dur="500"/>
                                        <p:tgtEl>
                                          <p:spTgt spid="46387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linds(horizontal)">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blinds(horizontal)">
                                      <p:cBhvr>
                                        <p:cTn id="72" dur="500"/>
                                        <p:tgtEl>
                                          <p:spTgt spid="24"/>
                                        </p:tgtEl>
                                      </p:cBhvr>
                                    </p:animEffec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blinds(horizontal)">
                                      <p:cBhvr>
                                        <p:cTn id="7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animBg="1"/>
      <p:bldP spid="15" grpId="0" animBg="1"/>
      <p:bldP spid="19" grpId="0" animBg="1"/>
      <p:bldP spid="20" grpId="0" animBg="1"/>
      <p:bldP spid="21" grpId="0" animBg="1"/>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秋季学期课程进度安排</a:t>
            </a:r>
            <a:endParaRPr lang="zh-CN" altLang="en-US" b="1" dirty="0"/>
          </a:p>
        </p:txBody>
      </p:sp>
      <p:sp>
        <p:nvSpPr>
          <p:cNvPr id="3" name="内容占位符 2"/>
          <p:cNvSpPr>
            <a:spLocks noGrp="1"/>
          </p:cNvSpPr>
          <p:nvPr>
            <p:ph idx="1"/>
          </p:nvPr>
        </p:nvSpPr>
        <p:spPr>
          <a:xfrm>
            <a:off x="457200" y="1600200"/>
            <a:ext cx="8363272" cy="4525963"/>
          </a:xfrm>
        </p:spPr>
        <p:txBody>
          <a:bodyPr>
            <a:normAutofit fontScale="55000" lnSpcReduction="20000"/>
          </a:bodyPr>
          <a:lstStyle/>
          <a:p>
            <a:r>
              <a:rPr lang="zh-CN" altLang="en-US" b="1" dirty="0" smtClean="0"/>
              <a:t>第</a:t>
            </a:r>
            <a:r>
              <a:rPr lang="en-US" altLang="zh-CN" b="1" dirty="0" smtClean="0"/>
              <a:t>5</a:t>
            </a:r>
            <a:r>
              <a:rPr lang="zh-CN" altLang="en-US" b="1" dirty="0" smtClean="0"/>
              <a:t>章</a:t>
            </a:r>
            <a:r>
              <a:rPr lang="en-US" altLang="zh-CN" b="1" dirty="0" smtClean="0"/>
              <a:t>	</a:t>
            </a:r>
            <a:r>
              <a:rPr lang="zh-CN" altLang="en-US" b="1" dirty="0" smtClean="0"/>
              <a:t>运放电路</a:t>
            </a:r>
            <a:r>
              <a:rPr lang="en-US" altLang="zh-CN" b="1" dirty="0" smtClean="0"/>
              <a:t>			</a:t>
            </a:r>
            <a:r>
              <a:rPr lang="zh-CN" altLang="en-US" b="1" dirty="0" smtClean="0"/>
              <a:t>两周</a:t>
            </a:r>
            <a:r>
              <a:rPr lang="en-US" altLang="zh-CN" b="1" dirty="0" smtClean="0"/>
              <a:t>		1</a:t>
            </a:r>
            <a:r>
              <a:rPr lang="zh-CN" altLang="en-US" b="1" dirty="0" smtClean="0"/>
              <a:t>、</a:t>
            </a:r>
            <a:r>
              <a:rPr lang="en-US" altLang="zh-CN" b="1" dirty="0" smtClean="0"/>
              <a:t>2</a:t>
            </a:r>
          </a:p>
          <a:p>
            <a:pPr lvl="1"/>
            <a:r>
              <a:rPr lang="zh-CN" altLang="en-US" b="1" dirty="0" smtClean="0"/>
              <a:t>第</a:t>
            </a:r>
            <a:r>
              <a:rPr lang="en-US" altLang="zh-CN" b="1" dirty="0" smtClean="0"/>
              <a:t>6</a:t>
            </a:r>
            <a:r>
              <a:rPr lang="zh-CN" altLang="en-US" b="1" dirty="0" smtClean="0"/>
              <a:t>章</a:t>
            </a:r>
            <a:r>
              <a:rPr lang="en-US" altLang="zh-CN" b="1" dirty="0" smtClean="0"/>
              <a:t>	</a:t>
            </a:r>
            <a:r>
              <a:rPr lang="zh-CN" altLang="en-US" b="1" dirty="0" smtClean="0"/>
              <a:t>电路抽象</a:t>
            </a:r>
            <a:r>
              <a:rPr lang="en-US" altLang="zh-CN" b="1" dirty="0" smtClean="0"/>
              <a:t>	</a:t>
            </a:r>
            <a:r>
              <a:rPr lang="zh-CN" altLang="en-US" b="1" dirty="0" smtClean="0"/>
              <a:t>习题课</a:t>
            </a:r>
            <a:r>
              <a:rPr lang="en-US" altLang="zh-CN" b="1" dirty="0" smtClean="0"/>
              <a:t>			 1</a:t>
            </a:r>
            <a:r>
              <a:rPr lang="zh-CN" altLang="en-US" b="1" dirty="0" smtClean="0"/>
              <a:t>周</a:t>
            </a:r>
            <a:endParaRPr lang="en-US" altLang="zh-CN" b="1" dirty="0" smtClean="0"/>
          </a:p>
          <a:p>
            <a:pPr marL="742950" lvl="2" indent="-342900"/>
            <a:r>
              <a:rPr lang="en-US" altLang="zh-CN" b="1" dirty="0" smtClean="0"/>
              <a:t>								</a:t>
            </a:r>
          </a:p>
          <a:p>
            <a:r>
              <a:rPr lang="zh-CN" altLang="en-US" b="1" dirty="0" smtClean="0"/>
              <a:t>第</a:t>
            </a:r>
            <a:r>
              <a:rPr lang="en-US" altLang="zh-CN" b="1" dirty="0" smtClean="0"/>
              <a:t>7</a:t>
            </a:r>
            <a:r>
              <a:rPr lang="zh-CN" altLang="en-US" b="1" dirty="0" smtClean="0"/>
              <a:t>章</a:t>
            </a:r>
            <a:r>
              <a:rPr lang="en-US" altLang="zh-CN" b="1" dirty="0" smtClean="0"/>
              <a:t>	</a:t>
            </a:r>
            <a:r>
              <a:rPr lang="zh-CN" altLang="en-US" b="1" dirty="0" smtClean="0"/>
              <a:t>组合逻辑电路</a:t>
            </a:r>
            <a:r>
              <a:rPr lang="en-US" altLang="zh-CN" b="1" dirty="0" smtClean="0"/>
              <a:t>			</a:t>
            </a:r>
            <a:r>
              <a:rPr lang="zh-CN" altLang="en-US" b="1" dirty="0" smtClean="0"/>
              <a:t>一周</a:t>
            </a:r>
            <a:r>
              <a:rPr lang="en-US" altLang="zh-CN" b="1" dirty="0" smtClean="0"/>
              <a:t>		3</a:t>
            </a:r>
          </a:p>
          <a:p>
            <a:pPr lvl="1"/>
            <a:r>
              <a:rPr lang="zh-CN" altLang="en-US" b="1" dirty="0" smtClean="0"/>
              <a:t>十一放假</a:t>
            </a:r>
            <a:r>
              <a:rPr lang="en-US" altLang="zh-CN" b="1" dirty="0" smtClean="0"/>
              <a:t>							4</a:t>
            </a:r>
          </a:p>
          <a:p>
            <a:endParaRPr lang="en-US" altLang="zh-CN" b="1" dirty="0" smtClean="0"/>
          </a:p>
          <a:p>
            <a:r>
              <a:rPr lang="zh-CN" altLang="en-US" b="1" dirty="0" smtClean="0"/>
              <a:t>第</a:t>
            </a:r>
            <a:r>
              <a:rPr lang="en-US" altLang="zh-CN" b="1" dirty="0" smtClean="0"/>
              <a:t>8</a:t>
            </a:r>
            <a:r>
              <a:rPr lang="zh-CN" altLang="en-US" b="1" dirty="0" smtClean="0"/>
              <a:t>章</a:t>
            </a:r>
            <a:r>
              <a:rPr lang="en-US" altLang="zh-CN" b="1" dirty="0" smtClean="0"/>
              <a:t>	</a:t>
            </a:r>
            <a:r>
              <a:rPr lang="zh-CN" altLang="en-US" b="1" dirty="0" smtClean="0"/>
              <a:t>电容、电感及动态电路分析方法</a:t>
            </a:r>
            <a:r>
              <a:rPr lang="en-US" altLang="zh-CN" b="1" dirty="0" smtClean="0"/>
              <a:t>	</a:t>
            </a:r>
            <a:r>
              <a:rPr lang="zh-CN" altLang="en-US" b="1" dirty="0" smtClean="0"/>
              <a:t>两周</a:t>
            </a:r>
            <a:r>
              <a:rPr lang="en-US" altLang="zh-CN" b="1" dirty="0" smtClean="0"/>
              <a:t>		5</a:t>
            </a:r>
            <a:r>
              <a:rPr lang="zh-CN" altLang="en-US" b="1" dirty="0" smtClean="0"/>
              <a:t>、</a:t>
            </a:r>
            <a:r>
              <a:rPr lang="en-US" altLang="zh-CN" b="1" dirty="0" smtClean="0"/>
              <a:t>6</a:t>
            </a:r>
          </a:p>
          <a:p>
            <a:endParaRPr lang="en-US" altLang="zh-CN" b="1" dirty="0" smtClean="0"/>
          </a:p>
          <a:p>
            <a:r>
              <a:rPr lang="zh-CN" altLang="en-US" b="1" dirty="0" smtClean="0"/>
              <a:t>第</a:t>
            </a:r>
            <a:r>
              <a:rPr lang="en-US" altLang="zh-CN" b="1" dirty="0" smtClean="0"/>
              <a:t>9</a:t>
            </a:r>
            <a:r>
              <a:rPr lang="zh-CN" altLang="en-US" b="1" dirty="0" smtClean="0"/>
              <a:t>章</a:t>
            </a:r>
            <a:r>
              <a:rPr lang="en-US" altLang="zh-CN" b="1" dirty="0" smtClean="0"/>
              <a:t>	</a:t>
            </a:r>
            <a:r>
              <a:rPr lang="zh-CN" altLang="en-US" b="1" dirty="0" smtClean="0"/>
              <a:t>一阶动态电路</a:t>
            </a:r>
            <a:r>
              <a:rPr lang="en-US" altLang="zh-CN" b="1" dirty="0" smtClean="0"/>
              <a:t>			</a:t>
            </a:r>
            <a:r>
              <a:rPr lang="zh-CN" altLang="en-US" b="1" dirty="0" smtClean="0"/>
              <a:t>三周</a:t>
            </a:r>
            <a:r>
              <a:rPr lang="en-US" altLang="zh-CN" b="1" dirty="0" smtClean="0"/>
              <a:t>		7</a:t>
            </a:r>
            <a:r>
              <a:rPr lang="zh-CN" altLang="en-US" b="1" dirty="0" smtClean="0"/>
              <a:t>、</a:t>
            </a:r>
            <a:r>
              <a:rPr lang="en-US" altLang="zh-CN" b="1" dirty="0" smtClean="0"/>
              <a:t>8</a:t>
            </a:r>
            <a:r>
              <a:rPr lang="zh-CN" altLang="en-US" b="1" dirty="0" smtClean="0"/>
              <a:t>、</a:t>
            </a:r>
            <a:r>
              <a:rPr lang="en-US" altLang="zh-CN" b="1" dirty="0" smtClean="0"/>
              <a:t>9</a:t>
            </a:r>
          </a:p>
          <a:p>
            <a:pPr lvl="1"/>
            <a:r>
              <a:rPr lang="zh-CN" altLang="en-US" b="1" dirty="0" smtClean="0"/>
              <a:t>第</a:t>
            </a:r>
            <a:r>
              <a:rPr lang="en-US" altLang="zh-CN" b="1" dirty="0" smtClean="0"/>
              <a:t>10</a:t>
            </a:r>
            <a:r>
              <a:rPr lang="zh-CN" altLang="en-US" b="1" dirty="0" smtClean="0"/>
              <a:t>周周末期中考试，只考前</a:t>
            </a:r>
            <a:r>
              <a:rPr lang="en-US" altLang="zh-CN" b="1" dirty="0" smtClean="0"/>
              <a:t>8</a:t>
            </a:r>
            <a:r>
              <a:rPr lang="zh-CN" altLang="en-US" b="1" dirty="0" smtClean="0"/>
              <a:t>周内容</a:t>
            </a:r>
            <a:endParaRPr lang="en-US" altLang="zh-CN" b="1" dirty="0" smtClean="0"/>
          </a:p>
          <a:p>
            <a:pPr lvl="1"/>
            <a:r>
              <a:rPr lang="zh-CN" altLang="en-US" b="1" dirty="0" smtClean="0"/>
              <a:t>根据实际情况可能推到</a:t>
            </a:r>
            <a:r>
              <a:rPr lang="en-US" altLang="zh-CN" b="1" dirty="0" smtClean="0"/>
              <a:t>11</a:t>
            </a:r>
            <a:r>
              <a:rPr lang="zh-CN" altLang="en-US" b="1" dirty="0" smtClean="0"/>
              <a:t>周、</a:t>
            </a:r>
            <a:r>
              <a:rPr lang="en-US" altLang="zh-CN" b="1" dirty="0" smtClean="0"/>
              <a:t>12</a:t>
            </a:r>
            <a:r>
              <a:rPr lang="zh-CN" altLang="en-US" b="1" dirty="0" smtClean="0"/>
              <a:t>周，不晚于</a:t>
            </a:r>
            <a:r>
              <a:rPr lang="en-US" altLang="zh-CN" b="1" dirty="0" smtClean="0"/>
              <a:t>12</a:t>
            </a:r>
            <a:r>
              <a:rPr lang="zh-CN" altLang="en-US" b="1" dirty="0" smtClean="0"/>
              <a:t>周</a:t>
            </a:r>
            <a:endParaRPr lang="en-US" altLang="zh-CN" b="1" dirty="0" smtClean="0"/>
          </a:p>
          <a:p>
            <a:endParaRPr lang="en-US" altLang="zh-CN" b="1" dirty="0" smtClean="0"/>
          </a:p>
          <a:p>
            <a:r>
              <a:rPr lang="zh-CN" altLang="en-US" b="1" dirty="0" smtClean="0"/>
              <a:t>第</a:t>
            </a:r>
            <a:r>
              <a:rPr lang="en-US" altLang="zh-CN" b="1" dirty="0" smtClean="0"/>
              <a:t>7</a:t>
            </a:r>
            <a:r>
              <a:rPr lang="zh-CN" altLang="en-US" b="1" dirty="0" smtClean="0"/>
              <a:t>章</a:t>
            </a:r>
            <a:r>
              <a:rPr lang="en-US" altLang="zh-CN" b="1" dirty="0" smtClean="0"/>
              <a:t>	</a:t>
            </a:r>
            <a:r>
              <a:rPr lang="zh-CN" altLang="en-US" b="1" dirty="0" smtClean="0"/>
              <a:t>时序逻辑电路</a:t>
            </a:r>
            <a:r>
              <a:rPr lang="en-US" altLang="zh-CN" b="1" dirty="0" smtClean="0"/>
              <a:t>			</a:t>
            </a:r>
            <a:r>
              <a:rPr lang="zh-CN" altLang="en-US" b="1" dirty="0" smtClean="0"/>
              <a:t>一周</a:t>
            </a:r>
            <a:r>
              <a:rPr lang="en-US" altLang="zh-CN" b="1" dirty="0" smtClean="0"/>
              <a:t>		10</a:t>
            </a:r>
          </a:p>
          <a:p>
            <a:endParaRPr lang="en-US" altLang="zh-CN" b="1" dirty="0" smtClean="0"/>
          </a:p>
          <a:p>
            <a:r>
              <a:rPr lang="zh-CN" altLang="en-US" b="1" dirty="0" smtClean="0"/>
              <a:t>第</a:t>
            </a:r>
            <a:r>
              <a:rPr lang="en-US" altLang="zh-CN" b="1" dirty="0" smtClean="0"/>
              <a:t>10</a:t>
            </a:r>
            <a:r>
              <a:rPr lang="zh-CN" altLang="en-US" b="1" dirty="0" smtClean="0"/>
              <a:t>章</a:t>
            </a:r>
            <a:r>
              <a:rPr lang="en-US" altLang="zh-CN" b="1" dirty="0" smtClean="0"/>
              <a:t>	</a:t>
            </a:r>
            <a:r>
              <a:rPr lang="zh-CN" altLang="en-US" b="1" dirty="0" smtClean="0"/>
              <a:t>二阶动态电路</a:t>
            </a:r>
            <a:r>
              <a:rPr lang="en-US" altLang="zh-CN" b="1" dirty="0" smtClean="0"/>
              <a:t>			</a:t>
            </a:r>
            <a:r>
              <a:rPr lang="zh-CN" altLang="en-US" b="1" dirty="0" smtClean="0"/>
              <a:t>五周</a:t>
            </a:r>
            <a:r>
              <a:rPr lang="en-US" altLang="zh-CN" b="1" dirty="0" smtClean="0"/>
              <a:t>		11-15</a:t>
            </a:r>
          </a:p>
          <a:p>
            <a:endParaRPr lang="en-US" altLang="zh-CN" b="1" dirty="0" smtClean="0"/>
          </a:p>
          <a:p>
            <a:r>
              <a:rPr lang="zh-CN" altLang="en-US" b="1" dirty="0" smtClean="0"/>
              <a:t>总复习</a:t>
            </a:r>
            <a:r>
              <a:rPr lang="en-US" altLang="zh-CN" b="1" dirty="0" smtClean="0"/>
              <a:t>					</a:t>
            </a:r>
            <a:r>
              <a:rPr lang="zh-CN" altLang="en-US" b="1" dirty="0" smtClean="0"/>
              <a:t>一周</a:t>
            </a:r>
            <a:r>
              <a:rPr lang="en-US" altLang="zh-CN" b="1" dirty="0" smtClean="0"/>
              <a:t>		16</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7" name="椭圆 6"/>
          <p:cNvSpPr/>
          <p:nvPr/>
        </p:nvSpPr>
        <p:spPr>
          <a:xfrm>
            <a:off x="8388424" y="1556792"/>
            <a:ext cx="432048" cy="43204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660232" y="3140968"/>
            <a:ext cx="144016" cy="14401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60232" y="5229200"/>
            <a:ext cx="144016" cy="14401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2016</a:t>
            </a:r>
            <a:r>
              <a:rPr lang="zh-CN" altLang="en-US" b="1" dirty="0" smtClean="0"/>
              <a:t>年春季学期期末考题</a:t>
            </a:r>
            <a:endParaRPr lang="zh-CN" altLang="en-US" b="1" dirty="0"/>
          </a:p>
        </p:txBody>
      </p:sp>
      <p:sp>
        <p:nvSpPr>
          <p:cNvPr id="3" name="内容占位符 2"/>
          <p:cNvSpPr>
            <a:spLocks noGrp="1"/>
          </p:cNvSpPr>
          <p:nvPr>
            <p:ph idx="1"/>
          </p:nvPr>
        </p:nvSpPr>
        <p:spPr/>
        <p:txBody>
          <a:bodyPr>
            <a:normAutofit fontScale="77500" lnSpcReduction="20000"/>
          </a:bodyPr>
          <a:lstStyle/>
          <a:p>
            <a:r>
              <a:rPr lang="zh-CN" altLang="zh-CN" b="1" dirty="0" smtClean="0"/>
              <a:t>卷面满分</a:t>
            </a:r>
            <a:r>
              <a:rPr lang="en-US" altLang="zh-CN" b="1" dirty="0" smtClean="0"/>
              <a:t>108</a:t>
            </a:r>
            <a:r>
              <a:rPr lang="zh-CN" altLang="zh-CN" b="1" dirty="0" smtClean="0"/>
              <a:t>分，超过</a:t>
            </a:r>
            <a:r>
              <a:rPr lang="en-US" altLang="zh-CN" b="1" dirty="0" smtClean="0"/>
              <a:t>100</a:t>
            </a:r>
            <a:r>
              <a:rPr lang="zh-CN" altLang="zh-CN" b="1" dirty="0" smtClean="0"/>
              <a:t>分按</a:t>
            </a:r>
            <a:r>
              <a:rPr lang="en-US" altLang="zh-CN" b="1" dirty="0" smtClean="0"/>
              <a:t>100</a:t>
            </a:r>
            <a:r>
              <a:rPr lang="zh-CN" altLang="zh-CN" b="1" dirty="0" smtClean="0"/>
              <a:t>分计。数值计算保留</a:t>
            </a:r>
            <a:r>
              <a:rPr lang="en-US" altLang="zh-CN" b="1" dirty="0" smtClean="0"/>
              <a:t>3</a:t>
            </a:r>
            <a:r>
              <a:rPr lang="zh-CN" altLang="zh-CN" b="1" dirty="0" smtClean="0"/>
              <a:t>位有效位数。当</a:t>
            </a:r>
            <a:r>
              <a:rPr lang="en-US" altLang="zh-CN" b="1" dirty="0" smtClean="0"/>
              <a:t>             </a:t>
            </a:r>
            <a:r>
              <a:rPr lang="zh-CN" altLang="zh-CN" b="1" dirty="0" smtClean="0"/>
              <a:t>时，可取</a:t>
            </a:r>
            <a:r>
              <a:rPr lang="en-US" altLang="zh-CN" b="1" dirty="0" smtClean="0"/>
              <a:t>         </a:t>
            </a:r>
            <a:r>
              <a:rPr lang="en-US" altLang="zh-CN" b="1" dirty="0" smtClean="0"/>
              <a:t>        </a:t>
            </a:r>
            <a:r>
              <a:rPr lang="zh-CN" altLang="zh-CN" b="1" dirty="0" smtClean="0"/>
              <a:t>以</a:t>
            </a:r>
            <a:r>
              <a:rPr lang="zh-CN" altLang="zh-CN" b="1" dirty="0" smtClean="0"/>
              <a:t>充分简化分析过程和分析结果表达式</a:t>
            </a:r>
          </a:p>
          <a:p>
            <a:r>
              <a:rPr lang="en-US" altLang="zh-CN" b="1" dirty="0" smtClean="0"/>
              <a:t> </a:t>
            </a:r>
            <a:endParaRPr lang="zh-CN" altLang="zh-CN" b="1" dirty="0" smtClean="0"/>
          </a:p>
          <a:p>
            <a:r>
              <a:rPr lang="zh-CN" altLang="zh-CN" b="1" dirty="0" smtClean="0"/>
              <a:t>一、填空题</a:t>
            </a:r>
            <a:r>
              <a:rPr lang="zh-CN" altLang="zh-CN" b="1" dirty="0" smtClean="0"/>
              <a:t>（请</a:t>
            </a:r>
            <a:r>
              <a:rPr lang="zh-CN" altLang="zh-CN" b="1" dirty="0" smtClean="0"/>
              <a:t>在试题纸对应空位填空或画图</a:t>
            </a:r>
            <a:r>
              <a:rPr lang="zh-CN" altLang="en-US" b="1" dirty="0" smtClean="0"/>
              <a:t>，选择填空题可选项在括号后</a:t>
            </a:r>
            <a:r>
              <a:rPr lang="en-US" altLang="zh-CN" b="1" dirty="0" smtClean="0"/>
              <a:t>&lt;…&gt;</a:t>
            </a:r>
            <a:r>
              <a:rPr lang="zh-CN" altLang="en-US" b="1" dirty="0" smtClean="0"/>
              <a:t>内选取填入</a:t>
            </a:r>
            <a:r>
              <a:rPr lang="zh-CN" altLang="zh-CN" b="1" dirty="0" smtClean="0"/>
              <a:t>）</a:t>
            </a:r>
            <a:r>
              <a:rPr lang="en-US" altLang="zh-CN" b="1" dirty="0" smtClean="0"/>
              <a:t>         </a:t>
            </a:r>
            <a:r>
              <a:rPr lang="en-US" altLang="zh-CN" b="1" dirty="0" smtClean="0"/>
              <a:t> </a:t>
            </a:r>
            <a:r>
              <a:rPr lang="en-US" altLang="zh-CN" b="1" dirty="0" smtClean="0"/>
              <a:t>64</a:t>
            </a:r>
            <a:r>
              <a:rPr lang="zh-CN" altLang="zh-CN" b="1" dirty="0" smtClean="0"/>
              <a:t>分</a:t>
            </a:r>
            <a:endParaRPr lang="en-US" altLang="zh-CN" b="1" dirty="0" smtClean="0"/>
          </a:p>
          <a:p>
            <a:endParaRPr lang="en-US" altLang="zh-CN" b="1" dirty="0" smtClean="0"/>
          </a:p>
          <a:p>
            <a:r>
              <a:rPr lang="zh-CN" altLang="en-US" b="1" dirty="0" smtClean="0"/>
              <a:t>二</a:t>
            </a:r>
            <a:r>
              <a:rPr lang="zh-CN" altLang="en-US" b="1" dirty="0" smtClean="0"/>
              <a:t>、</a:t>
            </a:r>
            <a:r>
              <a:rPr lang="en-US" altLang="zh-CN" b="1" dirty="0" smtClean="0"/>
              <a:t>A</a:t>
            </a:r>
            <a:r>
              <a:rPr lang="zh-CN" altLang="en-US" b="1" dirty="0" smtClean="0"/>
              <a:t>类缓冲器分析</a:t>
            </a:r>
            <a:r>
              <a:rPr lang="en-US" altLang="zh-CN" b="1" dirty="0" smtClean="0"/>
              <a:t>				16</a:t>
            </a:r>
            <a:r>
              <a:rPr lang="zh-CN" altLang="en-US" b="1" dirty="0" smtClean="0"/>
              <a:t>分</a:t>
            </a:r>
            <a:endParaRPr lang="en-US" altLang="zh-CN" b="1" dirty="0" smtClean="0"/>
          </a:p>
          <a:p>
            <a:endParaRPr lang="en-US" altLang="zh-CN" b="1" dirty="0" smtClean="0"/>
          </a:p>
          <a:p>
            <a:r>
              <a:rPr lang="zh-CN" altLang="en-US" b="1" dirty="0" smtClean="0"/>
              <a:t>三</a:t>
            </a:r>
            <a:r>
              <a:rPr lang="zh-CN" altLang="en-US" b="1" dirty="0" smtClean="0"/>
              <a:t>、</a:t>
            </a:r>
            <a:r>
              <a:rPr lang="en-US" altLang="zh-CN" b="1" dirty="0" smtClean="0"/>
              <a:t> </a:t>
            </a:r>
            <a:r>
              <a:rPr lang="en-US" altLang="zh-CN" b="1" dirty="0" err="1" smtClean="0"/>
              <a:t>cascode</a:t>
            </a:r>
            <a:r>
              <a:rPr lang="zh-CN" altLang="en-US" b="1" dirty="0" smtClean="0"/>
              <a:t>电流</a:t>
            </a:r>
            <a:r>
              <a:rPr lang="zh-CN" altLang="en-US" b="1" dirty="0" smtClean="0"/>
              <a:t>镜电流放大</a:t>
            </a:r>
            <a:r>
              <a:rPr lang="zh-CN" altLang="en-US" b="1" dirty="0" smtClean="0"/>
              <a:t>电路</a:t>
            </a:r>
            <a:r>
              <a:rPr lang="zh-CN" altLang="en-US" b="1" dirty="0" smtClean="0"/>
              <a:t>分析</a:t>
            </a:r>
            <a:r>
              <a:rPr lang="en-US" altLang="zh-CN" b="1" dirty="0" smtClean="0"/>
              <a:t>	13</a:t>
            </a:r>
            <a:r>
              <a:rPr lang="zh-CN" altLang="en-US" b="1" dirty="0" smtClean="0"/>
              <a:t>分</a:t>
            </a:r>
            <a:endParaRPr lang="en-US" altLang="zh-CN" b="1" dirty="0" smtClean="0"/>
          </a:p>
          <a:p>
            <a:endParaRPr lang="en-US" altLang="zh-CN" b="1" dirty="0" smtClean="0"/>
          </a:p>
          <a:p>
            <a:r>
              <a:rPr lang="zh-CN" altLang="en-US" b="1" dirty="0" smtClean="0"/>
              <a:t>四</a:t>
            </a:r>
            <a:r>
              <a:rPr lang="zh-CN" altLang="en-US" b="1" dirty="0" smtClean="0"/>
              <a:t>、负反馈放大器分析</a:t>
            </a:r>
            <a:r>
              <a:rPr lang="en-US" altLang="zh-CN" b="1" dirty="0" smtClean="0"/>
              <a:t>			</a:t>
            </a:r>
            <a:r>
              <a:rPr lang="en-US" altLang="zh-CN" b="1" dirty="0" smtClean="0"/>
              <a:t>	15</a:t>
            </a:r>
            <a:r>
              <a:rPr lang="zh-CN" altLang="en-US" b="1" dirty="0" smtClean="0"/>
              <a:t>分</a:t>
            </a:r>
            <a:endParaRPr lang="en-US" altLang="zh-CN" b="1" dirty="0" smtClean="0"/>
          </a:p>
          <a:p>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3747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4785" name="Object 1"/>
          <p:cNvGraphicFramePr>
            <a:graphicFrameLocks noChangeAspect="1"/>
          </p:cNvGraphicFramePr>
          <p:nvPr/>
        </p:nvGraphicFramePr>
        <p:xfrm>
          <a:off x="3143872" y="1868888"/>
          <a:ext cx="901665" cy="432048"/>
        </p:xfrm>
        <a:graphic>
          <a:graphicData uri="http://schemas.openxmlformats.org/presentationml/2006/ole">
            <p:oleObj spid="_x0000_s374785" name="公式" r:id="rId3" imgW="457002" imgH="215806" progId="Equation.3">
              <p:embed/>
            </p:oleObj>
          </a:graphicData>
        </a:graphic>
      </p:graphicFrame>
      <p:sp>
        <p:nvSpPr>
          <p:cNvPr id="3747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4787" name="Object 3"/>
          <p:cNvGraphicFramePr>
            <a:graphicFrameLocks noChangeAspect="1"/>
          </p:cNvGraphicFramePr>
          <p:nvPr/>
        </p:nvGraphicFramePr>
        <p:xfrm>
          <a:off x="5379420" y="1856856"/>
          <a:ext cx="1160860" cy="379512"/>
        </p:xfrm>
        <a:graphic>
          <a:graphicData uri="http://schemas.openxmlformats.org/presentationml/2006/ole">
            <p:oleObj spid="_x0000_s374787" name="公式" r:id="rId4" imgW="494870" imgH="164957"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考试情况</a:t>
            </a:r>
            <a:endParaRPr lang="zh-CN" altLang="en-US" b="1" dirty="0"/>
          </a:p>
        </p:txBody>
      </p:sp>
      <p:sp>
        <p:nvSpPr>
          <p:cNvPr id="3" name="内容占位符 2"/>
          <p:cNvSpPr>
            <a:spLocks noGrp="1"/>
          </p:cNvSpPr>
          <p:nvPr>
            <p:ph idx="1"/>
          </p:nvPr>
        </p:nvSpPr>
        <p:spPr>
          <a:xfrm>
            <a:off x="457200" y="1600200"/>
            <a:ext cx="8229600" cy="4637112"/>
          </a:xfrm>
        </p:spPr>
        <p:txBody>
          <a:bodyPr>
            <a:normAutofit fontScale="77500" lnSpcReduction="20000"/>
          </a:bodyPr>
          <a:lstStyle/>
          <a:p>
            <a:r>
              <a:rPr lang="zh-CN" altLang="en-US" b="1" dirty="0" smtClean="0"/>
              <a:t>期末最高卷面分   </a:t>
            </a:r>
            <a:r>
              <a:rPr lang="en-US" altLang="zh-CN" b="1" dirty="0" smtClean="0"/>
              <a:t>102.5   99   99</a:t>
            </a:r>
          </a:p>
          <a:p>
            <a:endParaRPr lang="en-US" altLang="zh-CN" b="1" dirty="0" smtClean="0"/>
          </a:p>
          <a:p>
            <a:r>
              <a:rPr lang="zh-CN" altLang="en-US" b="1" dirty="0" smtClean="0"/>
              <a:t>                     期末卷面分</a:t>
            </a:r>
            <a:r>
              <a:rPr lang="en-US" altLang="zh-CN" b="1" dirty="0" smtClean="0"/>
              <a:t>		</a:t>
            </a:r>
            <a:r>
              <a:rPr lang="zh-CN" altLang="en-US" b="1" dirty="0" smtClean="0"/>
              <a:t>总评分</a:t>
            </a:r>
            <a:endParaRPr lang="en-US" altLang="zh-CN" b="1" dirty="0" smtClean="0"/>
          </a:p>
          <a:p>
            <a:r>
              <a:rPr lang="en-US" altLang="zh-CN" b="1" dirty="0" smtClean="0">
                <a:solidFill>
                  <a:srgbClr val="00B050"/>
                </a:solidFill>
              </a:rPr>
              <a:t>90</a:t>
            </a:r>
            <a:r>
              <a:rPr lang="zh-CN" altLang="en-US" b="1" dirty="0" smtClean="0">
                <a:solidFill>
                  <a:srgbClr val="00B050"/>
                </a:solidFill>
              </a:rPr>
              <a:t>分以上</a:t>
            </a:r>
            <a:r>
              <a:rPr lang="en-US" altLang="zh-CN" b="1" dirty="0" smtClean="0"/>
              <a:t>	18	</a:t>
            </a:r>
            <a:r>
              <a:rPr lang="en-US" altLang="zh-CN" b="1" dirty="0" smtClean="0">
                <a:solidFill>
                  <a:srgbClr val="FF0000"/>
                </a:solidFill>
              </a:rPr>
              <a:t>6.3%</a:t>
            </a:r>
            <a:r>
              <a:rPr lang="en-US" altLang="zh-CN" b="1" dirty="0" smtClean="0"/>
              <a:t>		39	</a:t>
            </a:r>
            <a:r>
              <a:rPr lang="en-US" altLang="zh-CN" b="1" dirty="0" smtClean="0">
                <a:solidFill>
                  <a:srgbClr val="FF0000"/>
                </a:solidFill>
              </a:rPr>
              <a:t>13.5%</a:t>
            </a:r>
          </a:p>
          <a:p>
            <a:r>
              <a:rPr lang="en-US" altLang="zh-CN" b="1" dirty="0" smtClean="0"/>
              <a:t>80</a:t>
            </a:r>
            <a:r>
              <a:rPr lang="zh-CN" altLang="en-US" b="1" dirty="0" smtClean="0"/>
              <a:t>分以上</a:t>
            </a:r>
            <a:r>
              <a:rPr lang="en-US" altLang="zh-CN" b="1" dirty="0" smtClean="0"/>
              <a:t>	39	</a:t>
            </a:r>
            <a:r>
              <a:rPr lang="en-US" altLang="zh-CN" b="1" dirty="0" smtClean="0">
                <a:solidFill>
                  <a:srgbClr val="FF0000"/>
                </a:solidFill>
              </a:rPr>
              <a:t>13.5%</a:t>
            </a:r>
            <a:r>
              <a:rPr lang="en-US" altLang="zh-CN" b="1" dirty="0" smtClean="0"/>
              <a:t>		79	</a:t>
            </a:r>
            <a:r>
              <a:rPr lang="en-US" altLang="zh-CN" b="1" dirty="0" smtClean="0">
                <a:solidFill>
                  <a:srgbClr val="FF0000"/>
                </a:solidFill>
              </a:rPr>
              <a:t>27.4%</a:t>
            </a:r>
          </a:p>
          <a:p>
            <a:r>
              <a:rPr lang="en-US" altLang="zh-CN" b="1" dirty="0" smtClean="0"/>
              <a:t>70</a:t>
            </a:r>
            <a:r>
              <a:rPr lang="zh-CN" altLang="en-US" b="1" dirty="0" smtClean="0"/>
              <a:t>分以上</a:t>
            </a:r>
            <a:r>
              <a:rPr lang="en-US" altLang="zh-CN" b="1" dirty="0" smtClean="0"/>
              <a:t>	45	</a:t>
            </a:r>
            <a:r>
              <a:rPr lang="en-US" altLang="zh-CN" b="1" dirty="0" smtClean="0">
                <a:solidFill>
                  <a:srgbClr val="FF0000"/>
                </a:solidFill>
              </a:rPr>
              <a:t>15.6%</a:t>
            </a:r>
            <a:r>
              <a:rPr lang="en-US" altLang="zh-CN" b="1" dirty="0" smtClean="0"/>
              <a:t>		67	</a:t>
            </a:r>
            <a:r>
              <a:rPr lang="en-US" altLang="zh-CN" b="1" dirty="0" smtClean="0">
                <a:solidFill>
                  <a:srgbClr val="FF0000"/>
                </a:solidFill>
              </a:rPr>
              <a:t>23.3%</a:t>
            </a:r>
          </a:p>
          <a:p>
            <a:r>
              <a:rPr lang="en-US" altLang="zh-CN" b="1" dirty="0" smtClean="0"/>
              <a:t>60</a:t>
            </a:r>
            <a:r>
              <a:rPr lang="zh-CN" altLang="en-US" b="1" dirty="0" smtClean="0"/>
              <a:t>分以上</a:t>
            </a:r>
            <a:r>
              <a:rPr lang="en-US" altLang="zh-CN" b="1" dirty="0" smtClean="0"/>
              <a:t>	48	</a:t>
            </a:r>
            <a:r>
              <a:rPr lang="en-US" altLang="zh-CN" b="1" dirty="0" smtClean="0">
                <a:solidFill>
                  <a:srgbClr val="FF0000"/>
                </a:solidFill>
              </a:rPr>
              <a:t>16.7%</a:t>
            </a:r>
            <a:r>
              <a:rPr lang="en-US" altLang="zh-CN" b="1" dirty="0" smtClean="0"/>
              <a:t>		65	</a:t>
            </a:r>
            <a:r>
              <a:rPr lang="en-US" altLang="zh-CN" b="1" dirty="0" smtClean="0">
                <a:solidFill>
                  <a:srgbClr val="FF0000"/>
                </a:solidFill>
              </a:rPr>
              <a:t>22.6%</a:t>
            </a:r>
          </a:p>
          <a:p>
            <a:r>
              <a:rPr lang="en-US" altLang="zh-CN" b="1" dirty="0" smtClean="0">
                <a:solidFill>
                  <a:srgbClr val="FFC000"/>
                </a:solidFill>
              </a:rPr>
              <a:t>50</a:t>
            </a:r>
            <a:r>
              <a:rPr lang="zh-CN" altLang="en-US" b="1" dirty="0" smtClean="0">
                <a:solidFill>
                  <a:srgbClr val="FFC000"/>
                </a:solidFill>
              </a:rPr>
              <a:t>分以上</a:t>
            </a:r>
            <a:r>
              <a:rPr lang="en-US" altLang="zh-CN" b="1" dirty="0" smtClean="0"/>
              <a:t>	38	</a:t>
            </a:r>
            <a:r>
              <a:rPr lang="en-US" altLang="zh-CN" b="1" dirty="0" smtClean="0">
                <a:solidFill>
                  <a:srgbClr val="FF0000"/>
                </a:solidFill>
              </a:rPr>
              <a:t>13.2%</a:t>
            </a:r>
            <a:r>
              <a:rPr lang="en-US" altLang="zh-CN" b="1" dirty="0" smtClean="0"/>
              <a:t>		38	13.2</a:t>
            </a:r>
            <a:r>
              <a:rPr lang="en-US" altLang="zh-CN" b="1" dirty="0" smtClean="0">
                <a:solidFill>
                  <a:srgbClr val="FF0000"/>
                </a:solidFill>
              </a:rPr>
              <a:t>%</a:t>
            </a:r>
          </a:p>
          <a:p>
            <a:r>
              <a:rPr lang="en-US" altLang="zh-CN" b="1" dirty="0" smtClean="0">
                <a:solidFill>
                  <a:srgbClr val="FFC000"/>
                </a:solidFill>
              </a:rPr>
              <a:t>50</a:t>
            </a:r>
            <a:r>
              <a:rPr lang="zh-CN" altLang="en-US" b="1" dirty="0" smtClean="0">
                <a:solidFill>
                  <a:srgbClr val="FFC000"/>
                </a:solidFill>
              </a:rPr>
              <a:t>分以下</a:t>
            </a:r>
            <a:r>
              <a:rPr lang="en-US" altLang="zh-CN" b="1" dirty="0" smtClean="0"/>
              <a:t>	100	</a:t>
            </a:r>
            <a:r>
              <a:rPr lang="en-US" altLang="zh-CN" b="1" dirty="0" smtClean="0">
                <a:solidFill>
                  <a:srgbClr val="FF0000"/>
                </a:solidFill>
              </a:rPr>
              <a:t>34.7%</a:t>
            </a:r>
          </a:p>
          <a:p>
            <a:endParaRPr lang="en-US" altLang="zh-CN" b="1" dirty="0" smtClean="0"/>
          </a:p>
          <a:p>
            <a:r>
              <a:rPr lang="zh-CN" altLang="en-US" b="1" dirty="0" smtClean="0"/>
              <a:t>总共</a:t>
            </a:r>
            <a:r>
              <a:rPr lang="en-US" altLang="zh-CN" b="1" dirty="0" smtClean="0"/>
              <a:t>	288</a:t>
            </a:r>
            <a:r>
              <a:rPr lang="zh-CN" altLang="en-US" b="1" dirty="0" smtClean="0"/>
              <a:t>人</a:t>
            </a:r>
            <a:r>
              <a:rPr lang="en-US" altLang="zh-CN" b="1" dirty="0" smtClean="0"/>
              <a:t>	</a:t>
            </a:r>
          </a:p>
          <a:p>
            <a:r>
              <a:rPr lang="zh-CN" altLang="en-US" b="1" dirty="0" smtClean="0"/>
              <a:t>平均分</a:t>
            </a:r>
            <a:r>
              <a:rPr lang="en-US" altLang="zh-CN" b="1" dirty="0" smtClean="0"/>
              <a:t>	59			74</a:t>
            </a:r>
            <a:endParaRPr lang="zh-CN" altLang="en-US" b="1" dirty="0"/>
          </a:p>
        </p:txBody>
      </p:sp>
      <p:sp>
        <p:nvSpPr>
          <p:cNvPr id="4" name="日期占位符 3"/>
          <p:cNvSpPr>
            <a:spLocks noGrp="1"/>
          </p:cNvSpPr>
          <p:nvPr>
            <p:ph type="dt" sz="half" idx="10"/>
          </p:nvPr>
        </p:nvSpPr>
        <p:spPr/>
        <p:txBody>
          <a:bodyPr/>
          <a:lstStyle/>
          <a:p>
            <a:r>
              <a:rPr lang="zh-CN" altLang="en-US" smtClean="0"/>
              <a:t>李国林   电子电路与系统基础</a:t>
            </a:r>
            <a:endParaRPr lang="zh-CN" altLang="en-US"/>
          </a:p>
        </p:txBody>
      </p:sp>
      <p:sp>
        <p:nvSpPr>
          <p:cNvPr id="5" name="页脚占位符 4"/>
          <p:cNvSpPr>
            <a:spLocks noGrp="1"/>
          </p:cNvSpPr>
          <p:nvPr>
            <p:ph type="ftr" sz="quarter" idx="11"/>
          </p:nvPr>
        </p:nvSpPr>
        <p:spPr/>
        <p:txBody>
          <a:bodyPr/>
          <a:lstStyle/>
          <a:p>
            <a:r>
              <a:rPr lang="zh-CN" altLang="en-US" smtClean="0"/>
              <a:t>清华大学电子工程系  </a:t>
            </a:r>
            <a:r>
              <a:rPr lang="en-US" altLang="zh-CN" smtClean="0"/>
              <a:t>2016</a:t>
            </a:r>
            <a:r>
              <a:rPr lang="zh-CN" altLang="en-US" smtClean="0"/>
              <a:t>年秋季学期</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7" name="TextBox 6"/>
          <p:cNvSpPr txBox="1"/>
          <p:nvPr/>
        </p:nvSpPr>
        <p:spPr>
          <a:xfrm>
            <a:off x="5924747" y="116632"/>
            <a:ext cx="3111749" cy="1754326"/>
          </a:xfrm>
          <a:prstGeom prst="rect">
            <a:avLst/>
          </a:prstGeom>
          <a:noFill/>
        </p:spPr>
        <p:txBody>
          <a:bodyPr wrap="none" rtlCol="0">
            <a:spAutoFit/>
          </a:bodyPr>
          <a:lstStyle/>
          <a:p>
            <a:r>
              <a:rPr lang="zh-CN" altLang="en-US" b="1" dirty="0" smtClean="0">
                <a:solidFill>
                  <a:srgbClr val="FF0000"/>
                </a:solidFill>
              </a:rPr>
              <a:t>分数情况不佳</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FF0000"/>
                </a:solidFill>
              </a:rPr>
              <a:t>原因：</a:t>
            </a:r>
            <a:endParaRPr lang="en-US" altLang="zh-CN" b="1" dirty="0" smtClean="0">
              <a:solidFill>
                <a:srgbClr val="FF0000"/>
              </a:solidFill>
            </a:endParaRPr>
          </a:p>
          <a:p>
            <a:r>
              <a:rPr lang="en-US" altLang="zh-CN" b="1" dirty="0" smtClean="0">
                <a:solidFill>
                  <a:srgbClr val="FF0000"/>
                </a:solidFill>
              </a:rPr>
              <a:t>1</a:t>
            </a:r>
            <a:r>
              <a:rPr lang="zh-CN" altLang="en-US" b="1" dirty="0" smtClean="0">
                <a:solidFill>
                  <a:srgbClr val="FF0000"/>
                </a:solidFill>
              </a:rPr>
              <a:t>、考题难，整体下移</a:t>
            </a:r>
            <a:endParaRPr lang="en-US" altLang="zh-CN" b="1" dirty="0" smtClean="0">
              <a:solidFill>
                <a:srgbClr val="FF0000"/>
              </a:solidFill>
            </a:endParaRPr>
          </a:p>
          <a:p>
            <a:r>
              <a:rPr lang="en-US" altLang="zh-CN" b="1" dirty="0" smtClean="0">
                <a:solidFill>
                  <a:srgbClr val="FF0000"/>
                </a:solidFill>
              </a:rPr>
              <a:t>       </a:t>
            </a:r>
            <a:r>
              <a:rPr lang="zh-CN" altLang="en-US" b="1" dirty="0" smtClean="0">
                <a:solidFill>
                  <a:srgbClr val="FF0000"/>
                </a:solidFill>
              </a:rPr>
              <a:t>助教反映抄作业情况严重</a:t>
            </a:r>
            <a:endParaRPr lang="en-US" altLang="zh-CN" b="1" dirty="0" smtClean="0">
              <a:solidFill>
                <a:srgbClr val="FF0000"/>
              </a:solidFill>
            </a:endParaRPr>
          </a:p>
          <a:p>
            <a:r>
              <a:rPr lang="en-US" altLang="zh-CN" b="1" dirty="0" smtClean="0">
                <a:solidFill>
                  <a:srgbClr val="FF0000"/>
                </a:solidFill>
              </a:rPr>
              <a:t>2</a:t>
            </a:r>
            <a:r>
              <a:rPr lang="zh-CN" altLang="en-US" b="1" dirty="0" smtClean="0">
                <a:solidFill>
                  <a:srgbClr val="FF0000"/>
                </a:solidFill>
              </a:rPr>
              <a:t>、务必端正学习心态</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500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28286</TotalTime>
  <Words>5425</Words>
  <Application>Microsoft Office PowerPoint</Application>
  <PresentationFormat>全屏显示(4:3)</PresentationFormat>
  <Paragraphs>747</Paragraphs>
  <Slides>66</Slides>
  <Notes>3</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66</vt:i4>
      </vt:variant>
    </vt:vector>
  </HeadingPairs>
  <TitlesOfParts>
    <vt:vector size="72" baseType="lpstr">
      <vt:lpstr>Office 主题</vt:lpstr>
      <vt:lpstr>公式</vt:lpstr>
      <vt:lpstr>Picture</vt:lpstr>
      <vt:lpstr>Microsoft 公式 3.0</vt:lpstr>
      <vt:lpstr>Equation</vt:lpstr>
      <vt:lpstr>Microsoft Word Picture</vt:lpstr>
      <vt:lpstr>电子电路与系统基础II</vt:lpstr>
      <vt:lpstr>联系方式</vt:lpstr>
      <vt:lpstr>课程回顾与展望</vt:lpstr>
      <vt:lpstr>课程内容规划</vt:lpstr>
      <vt:lpstr>考评</vt:lpstr>
      <vt:lpstr>教材</vt:lpstr>
      <vt:lpstr>秋季学期课程进度安排</vt:lpstr>
      <vt:lpstr>2016年春季学期期末考题</vt:lpstr>
      <vt:lpstr>考试情况</vt:lpstr>
      <vt:lpstr>牛顿拉夫逊迭代法求非线性方程</vt:lpstr>
      <vt:lpstr>二极管削波电路</vt:lpstr>
      <vt:lpstr>幻灯片 12</vt:lpstr>
      <vt:lpstr>齐纳跟随器</vt:lpstr>
      <vt:lpstr>负反馈放大器分析</vt:lpstr>
      <vt:lpstr>二极管非线性电阻负载的放大器</vt:lpstr>
      <vt:lpstr>差分对放大电路</vt:lpstr>
      <vt:lpstr>非线性描述</vt:lpstr>
      <vt:lpstr>晶体管三种组态</vt:lpstr>
      <vt:lpstr>幻灯片 19</vt:lpstr>
      <vt:lpstr>二  A类缓冲器</vt:lpstr>
      <vt:lpstr>幻灯片 21</vt:lpstr>
      <vt:lpstr>转移特性曲线</vt:lpstr>
      <vt:lpstr>幻灯片 23</vt:lpstr>
      <vt:lpstr>幻灯片 24</vt:lpstr>
      <vt:lpstr>三  cascode电流镜 做 电流放大器</vt:lpstr>
      <vt:lpstr>等效电路</vt:lpstr>
      <vt:lpstr>化简</vt:lpstr>
      <vt:lpstr>幻灯片 28</vt:lpstr>
      <vt:lpstr>本征电流增益</vt:lpstr>
      <vt:lpstr>输出电阻</vt:lpstr>
      <vt:lpstr>四、 负反馈放大器</vt:lpstr>
      <vt:lpstr>负反馈连接</vt:lpstr>
      <vt:lpstr>负反馈连接形式 决定受控源类型</vt:lpstr>
      <vt:lpstr>开环放大倍数</vt:lpstr>
      <vt:lpstr>理想反馈网络和开环放大器</vt:lpstr>
      <vt:lpstr>数学符号与电路的对应关系</vt:lpstr>
      <vt:lpstr>开环增益</vt:lpstr>
      <vt:lpstr>开环放大器</vt:lpstr>
      <vt:lpstr>开环放大器</vt:lpstr>
      <vt:lpstr>幻灯片 40</vt:lpstr>
      <vt:lpstr>电路抽象  大纲</vt:lpstr>
      <vt:lpstr>一、什么是电路抽象</vt:lpstr>
      <vt:lpstr>关键特征</vt:lpstr>
      <vt:lpstr>抓住关键特征</vt:lpstr>
      <vt:lpstr>电路抽象的核心 端口抽象</vt:lpstr>
      <vt:lpstr>二、电路抽象三原则</vt:lpstr>
      <vt:lpstr>离散化原则</vt:lpstr>
      <vt:lpstr>极致化原则</vt:lpstr>
      <vt:lpstr>极致化原则：留大弃小</vt:lpstr>
      <vt:lpstr>限定性原则</vt:lpstr>
      <vt:lpstr>电路抽象例</vt:lpstr>
      <vt:lpstr>电源抽象</vt:lpstr>
      <vt:lpstr>恒压源、恒流源抽象</vt:lpstr>
      <vt:lpstr>晶体管抽象</vt:lpstr>
      <vt:lpstr>恒流区  电路 抽象</vt:lpstr>
      <vt:lpstr>欧姆区和截止区  电路抽象</vt:lpstr>
      <vt:lpstr>晶体管抽象</vt:lpstr>
      <vt:lpstr>三、分层抽象思想</vt:lpstr>
      <vt:lpstr>分层抽象思想</vt:lpstr>
      <vt:lpstr>复杂系统构造</vt:lpstr>
      <vt:lpstr>741运放内部电路</vt:lpstr>
      <vt:lpstr>运放等效电路</vt:lpstr>
      <vt:lpstr>运放电路分析：只需运放端口模型</vt:lpstr>
      <vt:lpstr>层层抽象</vt:lpstr>
      <vt:lpstr>分层设计可以构造复杂系统</vt:lpstr>
      <vt:lpstr>幻灯片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电子电路基础习题课</dc:title>
  <dc:creator>guolinli</dc:creator>
  <cp:lastModifiedBy>guolinli</cp:lastModifiedBy>
  <cp:revision>444</cp:revision>
  <dcterms:created xsi:type="dcterms:W3CDTF">2010-09-12T15:37:07Z</dcterms:created>
  <dcterms:modified xsi:type="dcterms:W3CDTF">2016-09-14T08:51:00Z</dcterms:modified>
</cp:coreProperties>
</file>