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304" r:id="rId2"/>
    <p:sldId id="312" r:id="rId3"/>
    <p:sldId id="307" r:id="rId4"/>
    <p:sldId id="314" r:id="rId5"/>
    <p:sldId id="315" r:id="rId6"/>
    <p:sldId id="310" r:id="rId7"/>
    <p:sldId id="313" r:id="rId8"/>
    <p:sldId id="316" r:id="rId9"/>
    <p:sldId id="318" r:id="rId10"/>
    <p:sldId id="317" r:id="rId1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3"/>
    </p:embeddedFont>
    <p:embeddedFont>
      <p:font typeface="a스케치고딕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BC096"/>
    <a:srgbClr val="214473"/>
    <a:srgbClr val="1E5C8B"/>
    <a:srgbClr val="132843"/>
    <a:srgbClr val="132741"/>
    <a:srgbClr val="245F8E"/>
    <a:srgbClr val="17456B"/>
    <a:srgbClr val="0C192A"/>
    <a:srgbClr val="15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2" autoAdjust="0"/>
    <p:restoredTop sz="76307" autoAdjust="0"/>
  </p:normalViewPr>
  <p:slideViewPr>
    <p:cSldViewPr snapToGrid="0">
      <p:cViewPr varScale="1">
        <p:scale>
          <a:sx n="79" d="100"/>
          <a:sy n="79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1C5A-66BD-40FA-ACAD-D46423B51677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D845-E5A4-44B5-97F7-623D75C99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Large-scale </a:t>
            </a:r>
            <a:r>
              <a:rPr lang="ko-KR" altLang="en-US" dirty="0" smtClean="0"/>
              <a:t>웹 서비스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성능 이슈 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부하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낮은 처리량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느린 속도</a:t>
            </a:r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이슈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고비용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중복 데이터와 데이터 불연속성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제한된 용도로만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자주 접근되는 소량의 데이터만 </a:t>
            </a:r>
            <a:r>
              <a:rPr lang="ko-KR" altLang="en-US" dirty="0" err="1" smtClean="0"/>
              <a:t>캐싱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변경되지 않는 데이터만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아커스</a:t>
            </a:r>
            <a:r>
              <a:rPr lang="ko-KR" altLang="en-US" dirty="0" smtClean="0"/>
              <a:t> 필요성 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기존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0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아커스의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필요성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2 :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앞을 보완하기 위해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아커스를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2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dirty="0" smtClean="0">
                <a:solidFill>
                  <a:schemeClr val="tx1"/>
                </a:solidFill>
                <a:latin typeface="+mn-lt"/>
              </a:rPr>
              <a:t>응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용 서비스의 급변하는 사용자 요청에 유연히 대응하기 위해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NAVER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에서 개발된 메모리 캐시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클러스터이다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.</a:t>
            </a:r>
            <a:endParaRPr lang="en-US" altLang="ko-KR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ko-KR" sz="1200" b="0" dirty="0" err="1" smtClean="0">
                <a:solidFill>
                  <a:srgbClr val="7F7F7F"/>
                </a:solidFill>
                <a:latin typeface="+mj-ea"/>
              </a:rPr>
              <a:t>Memcached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&amp; Zookeeper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기반으로 확장한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자주 접근되는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데이터의 일부를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Remote Cache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인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ARCUS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에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적재함으로써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백엔드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저장소인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DBMS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의 부하를 경감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대용량 데이터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캐싱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데이터간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consistency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유지가 가능하다는 장점이 있다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.</a:t>
            </a:r>
            <a:endParaRPr lang="en-US" altLang="ko-KR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altLang="ko-KR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b="0" kern="1200" baseline="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오픈소스로 배포되었고 다양한 기업에서 쓰고 있는 전형적인 캐시 데이터베이스 중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하나로</a:t>
            </a:r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메모리” 상에 위치하여 더 빠른 속도를 자랑하는 대신 데이터가 보존됨을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보장하지 않는다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2000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년대부터 사용된 꽤나 오래된 프로젝트인데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그만큼 안정적이기는 하지만 최신의 요구를 반영하지는 못한다는 문제도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그렇기 때문에 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에서는 </a:t>
            </a:r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원하는 용도에 맞게 개선해서 사용하고 있다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기업에서는 </a:t>
            </a:r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원하는 용도에 맞게 개선해서 사용하거나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en-US" altLang="ko-KR" sz="1400" b="0" baseline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비슷한 기능을 하는 다른 캐시를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사용함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</a:t>
            </a:r>
            <a:r>
              <a:rPr lang="en-US" altLang="ko-KR" sz="1400" b="0" baseline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아파치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재단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프로젝트중의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소프트웨어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프로젝트로서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 서비스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서비스 및 대용량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시스템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레지스트리를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하둡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하위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프로젝트이었으나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지금은 독립적인 상위 프로젝트이다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중복 서비스를 이용한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고가용성을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마스터가 응답을 하지 않으면 다른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마스터에게 요청을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노드들은 파일 시스템이나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데이터구조와 비슷한 구조의 네임 스페이스안에 데이터들을 저장한다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클라이언트들은 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노드들에게서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읽거나 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 smtClean="0"/>
          </a:p>
          <a:p>
            <a:endParaRPr lang="en-US" altLang="ko-KR" b="0" dirty="0" smtClean="0"/>
          </a:p>
          <a:p>
            <a:pPr marL="285750" indent="-285750">
              <a:buFontTx/>
              <a:buChar char="-"/>
            </a:pPr>
            <a:endParaRPr lang="ko-KR" altLang="en-US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2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Zookeeper -&gt; cache </a:t>
            </a:r>
            <a:r>
              <a:rPr lang="ko-KR" altLang="en-US" dirty="0" smtClean="0"/>
              <a:t>들의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가지고 있다가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에게 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다운되면 다운되었다고 알려줌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ARCUS Hubble : </a:t>
            </a:r>
            <a:r>
              <a:rPr lang="ko-KR" altLang="en-US" dirty="0" err="1" smtClean="0"/>
              <a:t>아커스에</a:t>
            </a:r>
            <a:r>
              <a:rPr lang="ko-KR" altLang="en-US" dirty="0" smtClean="0"/>
              <a:t> 대한 모니터링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캐시 장비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리소스에 대한 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캐시 노드 </a:t>
            </a:r>
            <a:r>
              <a:rPr lang="en-US" altLang="ko-KR" dirty="0" smtClean="0"/>
              <a:t>- data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memory </a:t>
            </a:r>
            <a:r>
              <a:rPr lang="ko-KR" altLang="en-US" dirty="0" smtClean="0"/>
              <a:t>사용량</a:t>
            </a:r>
            <a:r>
              <a:rPr lang="en-US" altLang="ko-KR" dirty="0" smtClean="0"/>
              <a:t>, request</a:t>
            </a:r>
            <a:r>
              <a:rPr lang="ko-KR" altLang="en-US" dirty="0" smtClean="0"/>
              <a:t>에 대한 모니터링</a:t>
            </a:r>
            <a:r>
              <a:rPr lang="en-US" altLang="ko-KR" dirty="0" smtClean="0"/>
              <a:t>)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0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 smtClean="0"/>
              <a:t>서버의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참여</a:t>
            </a:r>
            <a:r>
              <a:rPr lang="en-US" altLang="ko-KR" dirty="0" smtClean="0"/>
              <a:t>(p.22)</a:t>
            </a:r>
            <a:endParaRPr lang="ko-KR" altLang="en-US" dirty="0" smtClean="0"/>
          </a:p>
          <a:p>
            <a:endParaRPr lang="en-US" altLang="ko-KR" sz="1200" b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ko-KR" altLang="en-US" sz="12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아커스</a:t>
            </a:r>
            <a:r>
              <a:rPr lang="ko-KR" altLang="en-US" sz="12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서버의 </a:t>
            </a:r>
            <a:r>
              <a:rPr lang="ko-KR" altLang="en-US" sz="12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클라우드</a:t>
            </a:r>
            <a:r>
              <a:rPr lang="ko-KR" altLang="en-US" sz="12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참여</a:t>
            </a:r>
            <a:endParaRPr lang="en-US" altLang="ko-KR" sz="12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Zookeeper(Master)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(Slave)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등록 하는 경우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8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cache_list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참여할 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code(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캐시 클러스터 이름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아래에 자신의 주소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8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저장 </a:t>
            </a:r>
            <a:endParaRPr lang="en-US" altLang="ko-KR" sz="8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7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Arcus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자동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Fail-Stop(</a:t>
            </a:r>
            <a:r>
              <a:rPr lang="en-US" altLang="ko-KR" dirty="0" smtClean="0"/>
              <a:t>p.24)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: health check --&gt; failure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ZK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Ping–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주기적인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 Ping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교환으로 서버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장애탐지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ZK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제거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Heartbeat–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주기적인간단요청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응답으로서버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Arcus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서버가스스로종료 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5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ZK watcher : Zookeeper</a:t>
            </a:r>
            <a:r>
              <a:rPr lang="ko-KR" altLang="en-US" dirty="0" smtClean="0"/>
              <a:t>가 관리함</a:t>
            </a:r>
            <a:r>
              <a:rPr lang="en-US" altLang="ko-KR" dirty="0" smtClean="0"/>
              <a:t>. Z</a:t>
            </a:r>
            <a:r>
              <a:rPr lang="ko-KR" altLang="en-US" dirty="0" smtClean="0"/>
              <a:t>노드에 대해 보다가 변경 이벤트가 생기면 서버를 갱신한다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test </a:t>
            </a:r>
            <a:r>
              <a:rPr lang="en-US" altLang="ko-KR" dirty="0" smtClean="0"/>
              <a:t>: ZK Watcher</a:t>
            </a:r>
            <a:r>
              <a:rPr lang="ko-KR" altLang="en-US" dirty="0" smtClean="0"/>
              <a:t>를 걸어서 변화가 오면 변경을 느낌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7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Masster</a:t>
            </a:r>
            <a:r>
              <a:rPr lang="en-US" altLang="ko-KR" dirty="0" smtClean="0"/>
              <a:t>-Slave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작업 종류 또는 시스템 상황에 따라 </a:t>
            </a:r>
            <a:r>
              <a:rPr lang="en-US" altLang="ko-KR" dirty="0" smtClean="0"/>
              <a:t>Synch </a:t>
            </a:r>
            <a:r>
              <a:rPr lang="ko-KR" altLang="en-US" dirty="0" smtClean="0"/>
              <a:t>통신이나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통신으로 전환 가능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Read on Slave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Write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에서 처리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Read</a:t>
            </a:r>
            <a:r>
              <a:rPr lang="ko-KR" altLang="en-US" dirty="0" smtClean="0"/>
              <a:t>는 데이터 특성 </a:t>
            </a:r>
            <a:r>
              <a:rPr lang="en-US" altLang="ko-KR" dirty="0" smtClean="0"/>
              <a:t>/ Replication </a:t>
            </a:r>
            <a:r>
              <a:rPr lang="ko-KR" altLang="en-US" dirty="0" smtClean="0"/>
              <a:t>상태 고려하여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에서 수행될 수 있도록 응용에서 지정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Failover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Master node </a:t>
            </a:r>
            <a:r>
              <a:rPr lang="ko-KR" altLang="en-US" dirty="0" smtClean="0"/>
              <a:t>비정상 종료 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Slave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Master node </a:t>
            </a:r>
            <a:r>
              <a:rPr lang="ko-KR" altLang="en-US" dirty="0" smtClean="0"/>
              <a:t>로 변경됨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Replica group </a:t>
            </a:r>
            <a:r>
              <a:rPr lang="ko-KR" altLang="en-US" dirty="0" smtClean="0"/>
              <a:t>전체가 비정상 종료 될 경우</a:t>
            </a:r>
            <a:r>
              <a:rPr lang="en-US" altLang="ko-KR" dirty="0" smtClean="0"/>
              <a:t>, ARCUS </a:t>
            </a:r>
            <a:r>
              <a:rPr lang="en-US" altLang="ko-KR" dirty="0" err="1" smtClean="0"/>
              <a:t>Ketama</a:t>
            </a:r>
            <a:r>
              <a:rPr lang="en-US" altLang="ko-KR" dirty="0" smtClean="0"/>
              <a:t> Hash </a:t>
            </a:r>
            <a:r>
              <a:rPr lang="ko-KR" altLang="en-US" dirty="0" smtClean="0"/>
              <a:t>변경</a:t>
            </a:r>
          </a:p>
          <a:p>
            <a:pPr marL="0" indent="0">
              <a:buFontTx/>
              <a:buNone/>
            </a:pPr>
            <a:endParaRPr lang="ko-KR" altLang="en-US" dirty="0" smtClean="0"/>
          </a:p>
          <a:p>
            <a:pPr marL="0" indent="0">
              <a:buFontTx/>
              <a:buNone/>
            </a:pPr>
            <a:r>
              <a:rPr lang="ko-KR" altLang="en-US" dirty="0" err="1" smtClean="0"/>
              <a:t>마스터슬레이브</a:t>
            </a:r>
            <a:r>
              <a:rPr lang="ko-KR" altLang="en-US" dirty="0" smtClean="0"/>
              <a:t> 구조의 </a:t>
            </a:r>
            <a:r>
              <a:rPr lang="ko-KR" altLang="en-US" dirty="0" smtClean="0"/>
              <a:t>특징과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ARCUS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마스터 </a:t>
            </a:r>
            <a:r>
              <a:rPr lang="ko-KR" altLang="en-US" dirty="0" err="1" smtClean="0"/>
              <a:t>슬레이브에</a:t>
            </a:r>
            <a:r>
              <a:rPr lang="ko-KR" altLang="en-US" dirty="0" smtClean="0"/>
              <a:t> 어떻게 대응되는지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4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832" y="286329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304520" y="1801413"/>
            <a:ext cx="63311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/>
              </a:rPr>
              <a:t>ARCUS</a:t>
            </a:r>
            <a:endParaRPr lang="en-US" altLang="ko-KR" sz="6600" b="1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458918" y="3251511"/>
            <a:ext cx="2222083" cy="1423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20153176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박도희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20153203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이가빈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20153207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 – SLAVE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36" y="2082857"/>
            <a:ext cx="5906110" cy="3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832" y="286329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2909820" y="995949"/>
            <a:ext cx="3204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/>
              </a:rPr>
              <a:t>Contents</a:t>
            </a:r>
            <a:endParaRPr lang="en-US" altLang="ko-KR" sz="4000" b="1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11671" y="1770359"/>
            <a:ext cx="58879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Software Architecture style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659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877BE6-3447-4A72-B6AC-5B218D1A9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27" y="1954422"/>
            <a:ext cx="2729179" cy="40384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209D4D-2137-4E62-8E92-CCC31374A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98" y="1954422"/>
            <a:ext cx="3946246" cy="3854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47738" y="5820338"/>
            <a:ext cx="25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7F7F"/>
                </a:solidFill>
              </a:rPr>
              <a:t>[ DB ONLY ]</a:t>
            </a:r>
            <a:endParaRPr lang="ko-KR" altLang="en-US" sz="1600" b="1" dirty="0">
              <a:solidFill>
                <a:srgbClr val="7F7F7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059" y="5784242"/>
            <a:ext cx="25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7F7F"/>
                </a:solidFill>
              </a:rPr>
              <a:t>[ Local Cache ]</a:t>
            </a:r>
            <a:endParaRPr lang="ko-KR" altLang="en-US" sz="16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필요성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E689D4-E221-4738-A2FF-4308AD6A1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05" y="2305339"/>
            <a:ext cx="5108990" cy="38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서비스의 급변하는 사용자 요청에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유연히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대응하기 위해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개발된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캐시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Zookeeper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저장소인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DBMS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부하를 경감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대용량 데이터 </a:t>
            </a: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캐싱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데이터간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consistency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유지</a:t>
            </a:r>
          </a:p>
          <a:p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1" y="1614200"/>
            <a:ext cx="4144471" cy="36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</a:p>
          <a:p>
            <a:pPr marL="342900" indent="-34290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들의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갖고 있다가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에게 전달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서버가 다운되었을 시 알려준다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Hubble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모니터링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61" y="1963400"/>
            <a:ext cx="6050079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3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서버의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참여</a:t>
            </a:r>
            <a:endParaRPr lang="en-US" altLang="ko-KR" sz="36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서버를 등록하는 경우</a:t>
            </a: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 list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참여할 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code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아래에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자신의 주소를 저장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6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65" y="2691194"/>
            <a:ext cx="6494507" cy="35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45858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서버의 자동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Fail-Stop</a:t>
            </a:r>
            <a:r>
              <a:rPr lang="en-US" altLang="ko-KR" sz="20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Ping</a:t>
            </a:r>
          </a:p>
          <a:p>
            <a:pPr marL="342900" indent="-34290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주기적인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Ping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교환으로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down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network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탐지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ZK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 Heartbeat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주기적인 간단한 요청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응답으로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hang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탐지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ARCUS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서버가 스스로 종료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35" y="2235343"/>
            <a:ext cx="6841442" cy="34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0005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클라이언트의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연결</a:t>
            </a:r>
            <a:r>
              <a:rPr lang="en-US" altLang="ko-KR" sz="1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Watcher</a:t>
            </a:r>
          </a:p>
          <a:p>
            <a:pPr marL="342900" indent="-34290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관리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모니터링 하다가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 이벤트가 생기면 서버를 갱신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89" y="2111818"/>
            <a:ext cx="7067642" cy="3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427</Words>
  <Application>Microsoft Office PowerPoint</Application>
  <PresentationFormat>와이드스크린</PresentationFormat>
  <Paragraphs>114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 ExtraBold</vt:lpstr>
      <vt:lpstr>a스케치고딕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MY</cp:lastModifiedBy>
  <cp:revision>116</cp:revision>
  <dcterms:created xsi:type="dcterms:W3CDTF">2019-02-08T07:37:09Z</dcterms:created>
  <dcterms:modified xsi:type="dcterms:W3CDTF">2019-04-28T13:46:57Z</dcterms:modified>
</cp:coreProperties>
</file>