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3"/>
  </p:notesMasterIdLst>
  <p:sldIdLst>
    <p:sldId id="304" r:id="rId2"/>
    <p:sldId id="312" r:id="rId3"/>
    <p:sldId id="307" r:id="rId4"/>
    <p:sldId id="314" r:id="rId5"/>
    <p:sldId id="315" r:id="rId6"/>
    <p:sldId id="310" r:id="rId7"/>
    <p:sldId id="313" r:id="rId8"/>
    <p:sldId id="316" r:id="rId9"/>
    <p:sldId id="318" r:id="rId10"/>
    <p:sldId id="317" r:id="rId11"/>
    <p:sldId id="319" r:id="rId12"/>
  </p:sldIdLst>
  <p:sldSz cx="12192000" cy="6858000"/>
  <p:notesSz cx="6858000" cy="9144000"/>
  <p:embeddedFontLst>
    <p:embeddedFont>
      <p:font typeface="나눔고딕 ExtraBold" panose="020D0904000000000000" pitchFamily="50" charset="-127"/>
      <p:bold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a스케치고딕" panose="02020600000000000000" pitchFamily="18" charset="-127"/>
      <p:regular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BC096"/>
    <a:srgbClr val="214473"/>
    <a:srgbClr val="1E5C8B"/>
    <a:srgbClr val="132843"/>
    <a:srgbClr val="132741"/>
    <a:srgbClr val="245F8E"/>
    <a:srgbClr val="17456B"/>
    <a:srgbClr val="0C192A"/>
    <a:srgbClr val="152A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22" autoAdjust="0"/>
    <p:restoredTop sz="76307" autoAdjust="0"/>
  </p:normalViewPr>
  <p:slideViewPr>
    <p:cSldViewPr snapToGrid="0">
      <p:cViewPr varScale="1">
        <p:scale>
          <a:sx n="79" d="100"/>
          <a:sy n="79" d="100"/>
        </p:scale>
        <p:origin x="4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11C5A-66BD-40FA-ACAD-D46423B51677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BD845-E5A4-44B5-97F7-623D75C99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788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Large-scale </a:t>
            </a:r>
            <a:r>
              <a:rPr lang="ko-KR" altLang="en-US" dirty="0" smtClean="0"/>
              <a:t>웹 서비스</a:t>
            </a:r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성능 이슈 </a:t>
            </a:r>
            <a:r>
              <a:rPr lang="en-US" altLang="ko-KR" dirty="0" smtClean="0"/>
              <a:t>: DB </a:t>
            </a:r>
            <a:r>
              <a:rPr lang="ko-KR" altLang="en-US" dirty="0" smtClean="0"/>
              <a:t>부하 </a:t>
            </a:r>
            <a:r>
              <a:rPr lang="en-US" altLang="ko-KR" dirty="0" smtClean="0"/>
              <a:t>--&gt; </a:t>
            </a:r>
            <a:r>
              <a:rPr lang="ko-KR" altLang="en-US" dirty="0" smtClean="0"/>
              <a:t>낮은 처리량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느린 속도</a:t>
            </a:r>
          </a:p>
          <a:p>
            <a:r>
              <a:rPr lang="en-US" altLang="ko-KR" dirty="0" smtClean="0"/>
              <a:t>DB </a:t>
            </a:r>
            <a:r>
              <a:rPr lang="ko-KR" altLang="en-US" dirty="0" smtClean="0"/>
              <a:t>이슈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고비용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중복 데이터와 데이터 불연속성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제한된 용도로만 사용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자주 접근되는 소량의 데이터만 </a:t>
            </a:r>
            <a:r>
              <a:rPr lang="ko-KR" altLang="en-US" dirty="0" err="1" smtClean="0"/>
              <a:t>캐싱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변경되지 않는 데이터만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//</a:t>
            </a:r>
            <a:r>
              <a:rPr lang="ko-KR" altLang="en-US" dirty="0" err="1" smtClean="0"/>
              <a:t>아커스</a:t>
            </a:r>
            <a:r>
              <a:rPr lang="ko-KR" altLang="en-US" dirty="0" smtClean="0"/>
              <a:t> 필요성 </a:t>
            </a:r>
            <a:r>
              <a:rPr lang="en-US" altLang="ko-KR" dirty="0" smtClean="0"/>
              <a:t>1</a:t>
            </a:r>
            <a:r>
              <a:rPr lang="en-US" altLang="ko-KR" baseline="0" dirty="0" smtClean="0"/>
              <a:t> : </a:t>
            </a:r>
            <a:r>
              <a:rPr lang="ko-KR" altLang="en-US" baseline="0" dirty="0" smtClean="0"/>
              <a:t>기존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D845-E5A4-44B5-97F7-623D75C99A5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908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ko-KR" altLang="en-US" sz="1200" b="0" kern="1200" dirty="0" err="1" smtClean="0">
                <a:solidFill>
                  <a:srgbClr val="7F7F7F"/>
                </a:solidFill>
                <a:latin typeface="+mj-ea"/>
                <a:ea typeface="+mn-ea"/>
                <a:cs typeface="+mn-cs"/>
              </a:rPr>
              <a:t>아커스의</a:t>
            </a:r>
            <a:r>
              <a:rPr lang="ko-KR" altLang="en-US" sz="1200" b="0" kern="1200" dirty="0" smtClean="0">
                <a:solidFill>
                  <a:srgbClr val="7F7F7F"/>
                </a:solidFill>
                <a:latin typeface="+mj-ea"/>
                <a:ea typeface="+mn-ea"/>
                <a:cs typeface="+mn-cs"/>
              </a:rPr>
              <a:t> 필요성</a:t>
            </a:r>
            <a:r>
              <a:rPr lang="en-US" altLang="ko-KR" sz="1200" b="0" kern="1200" dirty="0" smtClean="0">
                <a:solidFill>
                  <a:srgbClr val="7F7F7F"/>
                </a:solidFill>
                <a:latin typeface="+mj-ea"/>
                <a:ea typeface="+mn-ea"/>
                <a:cs typeface="+mn-cs"/>
              </a:rPr>
              <a:t>2 : </a:t>
            </a:r>
            <a:r>
              <a:rPr lang="ko-KR" altLang="en-US" sz="1200" b="0" kern="1200" dirty="0" smtClean="0">
                <a:solidFill>
                  <a:srgbClr val="7F7F7F"/>
                </a:solidFill>
                <a:latin typeface="+mj-ea"/>
                <a:ea typeface="+mn-ea"/>
                <a:cs typeface="+mn-cs"/>
              </a:rPr>
              <a:t>앞을 보완하기 위해 </a:t>
            </a:r>
            <a:r>
              <a:rPr lang="ko-KR" altLang="en-US" sz="1200" b="0" kern="1200" dirty="0" err="1" smtClean="0">
                <a:solidFill>
                  <a:srgbClr val="7F7F7F"/>
                </a:solidFill>
                <a:latin typeface="+mj-ea"/>
                <a:ea typeface="+mn-ea"/>
                <a:cs typeface="+mn-cs"/>
              </a:rPr>
              <a:t>아커스를</a:t>
            </a:r>
            <a:r>
              <a:rPr lang="ko-KR" altLang="en-US" sz="1200" b="0" kern="1200" dirty="0" smtClean="0">
                <a:solidFill>
                  <a:srgbClr val="7F7F7F"/>
                </a:solidFill>
                <a:latin typeface="+mj-ea"/>
                <a:ea typeface="+mn-ea"/>
                <a:cs typeface="+mn-cs"/>
              </a:rPr>
              <a:t> 쓴다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D845-E5A4-44B5-97F7-623D75C99A5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429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ko-KR" altLang="en-US" sz="1200" b="0" dirty="0" smtClean="0">
                <a:solidFill>
                  <a:schemeClr val="tx1"/>
                </a:solidFill>
                <a:latin typeface="+mn-lt"/>
              </a:rPr>
              <a:t>응</a:t>
            </a:r>
            <a:r>
              <a:rPr lang="ko-KR" altLang="en-US" sz="1200" b="0" dirty="0" smtClean="0">
                <a:solidFill>
                  <a:srgbClr val="7F7F7F"/>
                </a:solidFill>
                <a:latin typeface="+mj-ea"/>
              </a:rPr>
              <a:t>용 서비스의 급변하는 사용자 요청에 유연히 대응하기 위해</a:t>
            </a:r>
            <a:r>
              <a:rPr lang="en-US" altLang="ko-KR" sz="1200" b="0" dirty="0" smtClean="0">
                <a:solidFill>
                  <a:srgbClr val="7F7F7F"/>
                </a:solidFill>
                <a:latin typeface="+mj-ea"/>
              </a:rPr>
              <a:t> NAVER</a:t>
            </a:r>
            <a:r>
              <a:rPr lang="ko-KR" altLang="en-US" sz="1200" b="0" dirty="0" smtClean="0">
                <a:solidFill>
                  <a:srgbClr val="7F7F7F"/>
                </a:solidFill>
                <a:latin typeface="+mj-ea"/>
              </a:rPr>
              <a:t>에서 개발된 메모리 캐시 클러스터이다</a:t>
            </a:r>
            <a:r>
              <a:rPr lang="en-US" altLang="ko-KR" sz="1200" b="0" dirty="0" smtClean="0">
                <a:solidFill>
                  <a:srgbClr val="7F7F7F"/>
                </a:solidFill>
                <a:latin typeface="+mj-ea"/>
              </a:rPr>
              <a:t>.</a:t>
            </a:r>
            <a:endParaRPr lang="en-US" altLang="ko-KR" sz="1200" b="0" kern="1200" dirty="0" smtClean="0">
              <a:solidFill>
                <a:srgbClr val="7F7F7F"/>
              </a:solidFill>
              <a:latin typeface="+mj-ea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altLang="ko-KR" sz="1200" b="0" dirty="0" err="1" smtClean="0">
                <a:solidFill>
                  <a:srgbClr val="7F7F7F"/>
                </a:solidFill>
                <a:latin typeface="+mj-ea"/>
              </a:rPr>
              <a:t>Memcached</a:t>
            </a:r>
            <a:r>
              <a:rPr lang="en-US" altLang="ko-KR" sz="1200" b="0" dirty="0" smtClean="0">
                <a:solidFill>
                  <a:srgbClr val="7F7F7F"/>
                </a:solidFill>
                <a:latin typeface="+mj-ea"/>
              </a:rPr>
              <a:t> &amp; Zookeeper </a:t>
            </a:r>
            <a:r>
              <a:rPr lang="ko-KR" altLang="en-US" sz="1200" b="0" dirty="0" smtClean="0">
                <a:solidFill>
                  <a:srgbClr val="7F7F7F"/>
                </a:solidFill>
                <a:latin typeface="+mj-ea"/>
              </a:rPr>
              <a:t>기반으로 확장한</a:t>
            </a:r>
            <a:r>
              <a:rPr lang="en-US" altLang="ko-KR" sz="1200" b="0" dirty="0" smtClean="0">
                <a:solidFill>
                  <a:srgbClr val="7F7F7F"/>
                </a:solidFill>
                <a:latin typeface="+mj-ea"/>
              </a:rPr>
              <a:t> </a:t>
            </a:r>
            <a:r>
              <a:rPr lang="ko-KR" altLang="en-US" sz="1200" b="0" dirty="0" smtClean="0">
                <a:solidFill>
                  <a:srgbClr val="7F7F7F"/>
                </a:solidFill>
                <a:latin typeface="+mj-ea"/>
              </a:rPr>
              <a:t>자주 접근되는</a:t>
            </a:r>
            <a:r>
              <a:rPr lang="en-US" altLang="ko-KR" sz="1200" b="0" dirty="0" smtClean="0">
                <a:solidFill>
                  <a:srgbClr val="7F7F7F"/>
                </a:solidFill>
                <a:latin typeface="+mj-ea"/>
              </a:rPr>
              <a:t> </a:t>
            </a:r>
            <a:r>
              <a:rPr lang="ko-KR" altLang="en-US" sz="1200" b="0" dirty="0" smtClean="0">
                <a:solidFill>
                  <a:srgbClr val="7F7F7F"/>
                </a:solidFill>
                <a:latin typeface="+mj-ea"/>
              </a:rPr>
              <a:t>데이터의 일부를</a:t>
            </a:r>
            <a:r>
              <a:rPr lang="en-US" altLang="ko-KR" sz="1200" b="0" kern="1200" dirty="0" smtClean="0">
                <a:solidFill>
                  <a:srgbClr val="7F7F7F"/>
                </a:solidFill>
                <a:latin typeface="+mj-ea"/>
                <a:ea typeface="+mn-ea"/>
                <a:cs typeface="+mn-cs"/>
              </a:rPr>
              <a:t> Remote Cache</a:t>
            </a:r>
            <a:r>
              <a:rPr lang="ko-KR" altLang="en-US" sz="1200" b="0" kern="1200" dirty="0" smtClean="0">
                <a:solidFill>
                  <a:srgbClr val="7F7F7F"/>
                </a:solidFill>
                <a:latin typeface="+mj-ea"/>
                <a:ea typeface="+mn-ea"/>
                <a:cs typeface="+mn-cs"/>
              </a:rPr>
              <a:t>인 </a:t>
            </a:r>
            <a:r>
              <a:rPr lang="en-US" altLang="ko-KR" sz="1200" b="0" kern="1200" dirty="0" smtClean="0">
                <a:solidFill>
                  <a:srgbClr val="7F7F7F"/>
                </a:solidFill>
                <a:latin typeface="+mj-ea"/>
                <a:ea typeface="+mn-ea"/>
                <a:cs typeface="+mn-cs"/>
              </a:rPr>
              <a:t>ARCUS</a:t>
            </a:r>
            <a:r>
              <a:rPr lang="ko-KR" altLang="en-US" sz="1200" b="0" kern="1200" dirty="0" smtClean="0">
                <a:solidFill>
                  <a:srgbClr val="7F7F7F"/>
                </a:solidFill>
                <a:latin typeface="+mj-ea"/>
                <a:ea typeface="+mn-ea"/>
                <a:cs typeface="+mn-cs"/>
              </a:rPr>
              <a:t>에</a:t>
            </a:r>
            <a:r>
              <a:rPr lang="en-US" altLang="ko-KR" sz="1200" b="0" kern="1200" dirty="0" smtClean="0">
                <a:solidFill>
                  <a:srgbClr val="7F7F7F"/>
                </a:solidFill>
                <a:latin typeface="+mj-ea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rgbClr val="7F7F7F"/>
                </a:solidFill>
                <a:latin typeface="+mj-ea"/>
                <a:ea typeface="+mn-ea"/>
                <a:cs typeface="+mn-cs"/>
              </a:rPr>
            </a:br>
            <a:r>
              <a:rPr lang="ko-KR" altLang="en-US" sz="1200" b="0" kern="1200" dirty="0" smtClean="0">
                <a:solidFill>
                  <a:srgbClr val="7F7F7F"/>
                </a:solidFill>
                <a:latin typeface="+mj-ea"/>
                <a:ea typeface="+mn-ea"/>
                <a:cs typeface="+mn-cs"/>
              </a:rPr>
              <a:t>적재함으로써 </a:t>
            </a:r>
            <a:r>
              <a:rPr lang="ko-KR" altLang="en-US" sz="1200" b="0" kern="1200" dirty="0" err="1" smtClean="0">
                <a:solidFill>
                  <a:srgbClr val="7F7F7F"/>
                </a:solidFill>
                <a:latin typeface="+mj-ea"/>
                <a:ea typeface="+mn-ea"/>
                <a:cs typeface="+mn-cs"/>
              </a:rPr>
              <a:t>백엔드</a:t>
            </a:r>
            <a:r>
              <a:rPr lang="ko-KR" altLang="en-US" sz="1200" b="0" kern="1200" dirty="0" smtClean="0">
                <a:solidFill>
                  <a:srgbClr val="7F7F7F"/>
                </a:solidFill>
                <a:latin typeface="+mj-ea"/>
                <a:ea typeface="+mn-ea"/>
                <a:cs typeface="+mn-cs"/>
              </a:rPr>
              <a:t> 저장소인 </a:t>
            </a:r>
            <a:r>
              <a:rPr lang="en-US" altLang="ko-KR" sz="1200" b="0" kern="1200" dirty="0" smtClean="0">
                <a:solidFill>
                  <a:srgbClr val="7F7F7F"/>
                </a:solidFill>
                <a:latin typeface="+mj-ea"/>
                <a:ea typeface="+mn-ea"/>
                <a:cs typeface="+mn-cs"/>
              </a:rPr>
              <a:t>DBMS</a:t>
            </a:r>
            <a:r>
              <a:rPr lang="ko-KR" altLang="en-US" sz="1200" b="0" kern="1200" dirty="0" smtClean="0">
                <a:solidFill>
                  <a:srgbClr val="7F7F7F"/>
                </a:solidFill>
                <a:latin typeface="+mj-ea"/>
                <a:ea typeface="+mn-ea"/>
                <a:cs typeface="+mn-cs"/>
              </a:rPr>
              <a:t>의 부하를 경감</a:t>
            </a:r>
            <a:r>
              <a:rPr lang="en-US" altLang="ko-KR" sz="1200" b="0" kern="1200" dirty="0" smtClean="0">
                <a:solidFill>
                  <a:srgbClr val="7F7F7F"/>
                </a:solidFill>
                <a:latin typeface="+mj-ea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rgbClr val="7F7F7F"/>
                </a:solidFill>
                <a:latin typeface="+mj-ea"/>
                <a:ea typeface="+mn-ea"/>
                <a:cs typeface="+mn-cs"/>
              </a:rPr>
              <a:t>대용량 데이터 </a:t>
            </a:r>
            <a:r>
              <a:rPr lang="ko-KR" altLang="en-US" sz="1200" b="0" kern="1200" dirty="0" err="1" smtClean="0">
                <a:solidFill>
                  <a:srgbClr val="7F7F7F"/>
                </a:solidFill>
                <a:latin typeface="+mj-ea"/>
                <a:ea typeface="+mn-ea"/>
                <a:cs typeface="+mn-cs"/>
              </a:rPr>
              <a:t>캐싱</a:t>
            </a:r>
            <a:r>
              <a:rPr lang="en-US" altLang="ko-KR" sz="1200" b="0" kern="1200" dirty="0" smtClean="0">
                <a:solidFill>
                  <a:srgbClr val="7F7F7F"/>
                </a:solidFill>
                <a:latin typeface="+mj-ea"/>
                <a:ea typeface="+mn-ea"/>
                <a:cs typeface="+mn-cs"/>
              </a:rPr>
              <a:t>, </a:t>
            </a:r>
            <a:r>
              <a:rPr lang="ko-KR" altLang="en-US" sz="1200" b="0" kern="1200" dirty="0" err="1" smtClean="0">
                <a:solidFill>
                  <a:srgbClr val="7F7F7F"/>
                </a:solidFill>
                <a:latin typeface="+mj-ea"/>
                <a:ea typeface="+mn-ea"/>
                <a:cs typeface="+mn-cs"/>
              </a:rPr>
              <a:t>데이터간</a:t>
            </a:r>
            <a:r>
              <a:rPr lang="ko-KR" altLang="en-US" sz="1200" b="0" kern="1200" dirty="0" smtClean="0">
                <a:solidFill>
                  <a:srgbClr val="7F7F7F"/>
                </a:solidFill>
                <a:latin typeface="+mj-ea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rgbClr val="7F7F7F"/>
                </a:solidFill>
                <a:latin typeface="+mj-ea"/>
                <a:ea typeface="+mn-ea"/>
                <a:cs typeface="+mn-cs"/>
              </a:rPr>
              <a:t>consistency </a:t>
            </a:r>
            <a:r>
              <a:rPr lang="ko-KR" altLang="en-US" sz="1200" b="0" kern="1200" dirty="0" smtClean="0">
                <a:solidFill>
                  <a:srgbClr val="7F7F7F"/>
                </a:solidFill>
                <a:latin typeface="+mj-ea"/>
                <a:ea typeface="+mn-ea"/>
                <a:cs typeface="+mn-cs"/>
              </a:rPr>
              <a:t>유지가 가능하다는 장점이 있다</a:t>
            </a:r>
            <a:r>
              <a:rPr lang="en-US" altLang="ko-KR" sz="1200" b="0" kern="1200" dirty="0" smtClean="0">
                <a:solidFill>
                  <a:srgbClr val="7F7F7F"/>
                </a:solidFill>
                <a:latin typeface="+mj-ea"/>
                <a:ea typeface="+mn-ea"/>
                <a:cs typeface="+mn-cs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200" b="0" kern="1200" dirty="0" smtClean="0">
              <a:solidFill>
                <a:srgbClr val="7F7F7F"/>
              </a:solidFill>
              <a:latin typeface="+mj-ea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en-US" altLang="ko-KR" sz="1200" b="0" kern="1200" baseline="0" dirty="0" smtClean="0">
              <a:solidFill>
                <a:srgbClr val="7F7F7F"/>
              </a:solidFill>
              <a:latin typeface="+mj-ea"/>
              <a:ea typeface="+mn-ea"/>
              <a:cs typeface="+mn-cs"/>
            </a:endParaRPr>
          </a:p>
          <a:p>
            <a:r>
              <a:rPr lang="en-US" altLang="ko-KR" sz="1400" b="0" dirty="0" err="1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Memcached</a:t>
            </a:r>
            <a:r>
              <a:rPr lang="ko-KR" altLang="en-US" sz="14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오픈소스로 배포되었고 다양한 기업에서 쓰고 있는 전형적인 캐시 데이터베이스 중 하나로</a:t>
            </a:r>
            <a:endParaRPr lang="en-US" altLang="ko-KR" sz="1400" b="0" dirty="0" smtClean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4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“메모리” 상에 위치하여 더 빠른 속도를 자랑하는 대신 데이터가 보존됨을 보장하지 않는다</a:t>
            </a:r>
            <a:r>
              <a:rPr lang="en-US" altLang="ko-KR" sz="14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r>
              <a:rPr lang="en-US" altLang="ko-KR" sz="14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2000</a:t>
            </a:r>
            <a:r>
              <a:rPr lang="ko-KR" altLang="en-US" sz="14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년대부터 사용된 꽤나 오래된 프로젝트인데</a:t>
            </a:r>
            <a:r>
              <a:rPr lang="en-US" altLang="ko-KR" sz="14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4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그만큼 안정적이기는 하지만 최신의 요구를 반영하지는 못한다는 문제도 있다</a:t>
            </a:r>
            <a:r>
              <a:rPr lang="en-US" altLang="ko-KR" sz="14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r>
              <a:rPr lang="ko-KR" altLang="en-US" sz="14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그렇기 때문에 </a:t>
            </a:r>
            <a:r>
              <a:rPr lang="en-US" altLang="ko-KR" sz="14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ARCUS</a:t>
            </a:r>
            <a:r>
              <a:rPr lang="ko-KR" altLang="en-US" sz="14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에서는 </a:t>
            </a:r>
            <a:r>
              <a:rPr lang="en-US" altLang="ko-KR" sz="1400" b="0" dirty="0" err="1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Memcached</a:t>
            </a:r>
            <a:r>
              <a:rPr lang="ko-KR" altLang="en-US" sz="14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원하는 용도에 맞게 개선해서 사용하고 있다</a:t>
            </a:r>
            <a:r>
              <a:rPr lang="en-US" altLang="ko-KR" sz="14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r>
              <a:rPr lang="en-US" altLang="ko-KR" sz="14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4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다른 기업에서는 </a:t>
            </a:r>
            <a:r>
              <a:rPr lang="en-US" altLang="ko-KR" sz="1400" b="0" dirty="0" err="1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Memcached</a:t>
            </a:r>
            <a:r>
              <a:rPr lang="ko-KR" altLang="en-US" sz="14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원하는 용도에 맞게 개선해서 사용하거나</a:t>
            </a:r>
            <a:r>
              <a:rPr lang="en-US" altLang="ko-KR" sz="14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en-US" altLang="ko-KR" sz="1400" b="0" baseline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혹은 비슷한 기능을 하는 다른 캐시를 사용함</a:t>
            </a:r>
            <a:r>
              <a:rPr lang="en-US" altLang="ko-KR" sz="14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endParaRPr lang="en-US" altLang="ko-KR" sz="1400" b="0" dirty="0" smtClean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Zookeeper</a:t>
            </a:r>
            <a:r>
              <a:rPr lang="ko-KR" altLang="en-US" sz="14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</a:t>
            </a:r>
            <a:r>
              <a:rPr lang="en-US" altLang="ko-KR" sz="1400" b="0" baseline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아파치 소프트웨어 재단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프로젝트중의 한 소프트웨어 프로젝트로서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분산형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구성 서비스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동기 서비스 및 대용량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분산 시스템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위한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네이밍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레지스트리를 제공한다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주키퍼는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하둡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한 하위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프로젝트이었으나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지금은 독립적인 상위 프로젝트이다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주키퍼의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아키텍처는 중복 서비스를 이용한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고가용성을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제공한다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클라이언트는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주키퍼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마스터가 응답을 하지 않으면 다른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주키퍼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마스터에게 요청을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주키퍼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노드들은 파일 시스템이나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데이터구조와 비슷한 구조의 네임 스페이스안에 데이터들을 저장한다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클라이언트들은 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노드들에게서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읽거나 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b="0" dirty="0" smtClean="0"/>
          </a:p>
          <a:p>
            <a:endParaRPr lang="en-US" altLang="ko-KR" b="0" dirty="0" smtClean="0"/>
          </a:p>
          <a:p>
            <a:pPr marL="285750" indent="-285750">
              <a:buFontTx/>
              <a:buChar char="-"/>
            </a:pPr>
            <a:endParaRPr lang="ko-KR" altLang="en-US" sz="1200" b="0" kern="1200" dirty="0" smtClean="0">
              <a:solidFill>
                <a:srgbClr val="7F7F7F"/>
              </a:solidFill>
              <a:latin typeface="+mj-ea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D845-E5A4-44B5-97F7-623D75C99A5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920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ko-KR" dirty="0" smtClean="0"/>
              <a:t>Zookeeper -&gt; cache </a:t>
            </a:r>
            <a:r>
              <a:rPr lang="ko-KR" altLang="en-US" dirty="0" smtClean="0"/>
              <a:t>들의 </a:t>
            </a:r>
            <a:r>
              <a:rPr lang="en-US" altLang="ko-KR" dirty="0" err="1" smtClean="0"/>
              <a:t>ip</a:t>
            </a:r>
            <a:r>
              <a:rPr lang="ko-KR" altLang="en-US" dirty="0" smtClean="0"/>
              <a:t>를 가지고 있다가 </a:t>
            </a:r>
            <a:r>
              <a:rPr lang="en-US" altLang="ko-KR" dirty="0" smtClean="0"/>
              <a:t>client </a:t>
            </a:r>
            <a:r>
              <a:rPr lang="ko-KR" altLang="en-US" dirty="0" smtClean="0"/>
              <a:t>에게 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서버가 다운되면 다운되었다고 알려줌</a:t>
            </a:r>
            <a:endParaRPr lang="en-US" altLang="ko-KR" dirty="0" smtClean="0"/>
          </a:p>
          <a:p>
            <a:pPr marL="0" indent="0">
              <a:buFontTx/>
              <a:buNone/>
            </a:pPr>
            <a:endParaRPr lang="en-US" altLang="ko-KR" dirty="0" smtClean="0"/>
          </a:p>
          <a:p>
            <a:pPr marL="0" indent="0">
              <a:buFontTx/>
              <a:buNone/>
            </a:pPr>
            <a:r>
              <a:rPr lang="en-US" altLang="ko-KR" dirty="0" smtClean="0"/>
              <a:t>ARCUS Hubble : </a:t>
            </a:r>
            <a:r>
              <a:rPr lang="ko-KR" altLang="en-US" dirty="0" err="1" smtClean="0"/>
              <a:t>아커스에</a:t>
            </a:r>
            <a:r>
              <a:rPr lang="ko-KR" altLang="en-US" dirty="0" smtClean="0"/>
              <a:t> 대한 모니터링</a:t>
            </a:r>
            <a:endParaRPr lang="en-US" altLang="ko-KR" dirty="0" smtClean="0"/>
          </a:p>
          <a:p>
            <a:pPr marL="0" indent="0">
              <a:buFontTx/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캐시 장비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리소스에 대한 모니터링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캐시 노드 </a:t>
            </a:r>
            <a:r>
              <a:rPr lang="en-US" altLang="ko-KR" dirty="0" smtClean="0"/>
              <a:t>- data </a:t>
            </a:r>
            <a:r>
              <a:rPr lang="ko-KR" altLang="en-US" dirty="0" smtClean="0"/>
              <a:t>개수</a:t>
            </a:r>
            <a:r>
              <a:rPr lang="en-US" altLang="ko-KR" dirty="0" smtClean="0"/>
              <a:t>, memory </a:t>
            </a:r>
            <a:r>
              <a:rPr lang="ko-KR" altLang="en-US" dirty="0" smtClean="0"/>
              <a:t>사용량</a:t>
            </a:r>
            <a:r>
              <a:rPr lang="en-US" altLang="ko-KR" dirty="0" smtClean="0"/>
              <a:t>, request</a:t>
            </a:r>
            <a:r>
              <a:rPr lang="ko-KR" altLang="en-US" dirty="0" smtClean="0"/>
              <a:t>에 대한 모니터링</a:t>
            </a:r>
            <a:r>
              <a:rPr lang="en-US" altLang="ko-KR" dirty="0" smtClean="0"/>
              <a:t>)</a:t>
            </a:r>
          </a:p>
          <a:p>
            <a:pPr marL="0" indent="0">
              <a:buFontTx/>
              <a:buNone/>
            </a:pPr>
            <a:endParaRPr lang="en-US" altLang="ko-KR" dirty="0" smtClean="0"/>
          </a:p>
          <a:p>
            <a:pPr marL="0" indent="0">
              <a:buFontTx/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D845-E5A4-44B5-97F7-623D75C99A5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702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ko-KR" altLang="en-US" dirty="0" smtClean="0"/>
              <a:t>서버의 </a:t>
            </a:r>
            <a:r>
              <a:rPr lang="en-US" altLang="ko-KR" dirty="0" smtClean="0"/>
              <a:t>cloud </a:t>
            </a:r>
            <a:r>
              <a:rPr lang="ko-KR" altLang="en-US" dirty="0" smtClean="0"/>
              <a:t>참여</a:t>
            </a:r>
            <a:r>
              <a:rPr lang="en-US" altLang="ko-KR" dirty="0" smtClean="0"/>
              <a:t>(p.22)</a:t>
            </a:r>
            <a:endParaRPr lang="ko-KR" altLang="en-US" dirty="0" smtClean="0"/>
          </a:p>
          <a:p>
            <a:endParaRPr lang="en-US" altLang="ko-KR" sz="1200" b="0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r>
              <a:rPr lang="ko-KR" altLang="en-US" sz="1200" b="0" dirty="0" err="1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아커스</a:t>
            </a:r>
            <a:r>
              <a:rPr lang="ko-KR" altLang="en-US" sz="12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서버의 </a:t>
            </a:r>
            <a:r>
              <a:rPr lang="ko-KR" altLang="en-US" sz="1200" b="0" dirty="0" err="1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클라우드</a:t>
            </a:r>
            <a:r>
              <a:rPr lang="ko-KR" altLang="en-US" sz="12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참여</a:t>
            </a:r>
            <a:endParaRPr lang="en-US" altLang="ko-KR" sz="1200" b="0" dirty="0" smtClean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200" b="0" dirty="0" smtClean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8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Zookeeper(Master)</a:t>
            </a:r>
            <a:r>
              <a:rPr lang="ko-KR" altLang="en-US" sz="8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</a:t>
            </a:r>
            <a:r>
              <a:rPr lang="en-US" altLang="ko-KR" sz="8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ARCUS </a:t>
            </a:r>
            <a:r>
              <a:rPr lang="ko-KR" altLang="en-US" sz="8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</a:t>
            </a:r>
            <a:r>
              <a:rPr lang="en-US" altLang="ko-KR" sz="8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(Slave)</a:t>
            </a:r>
            <a:r>
              <a:rPr lang="ko-KR" altLang="en-US" sz="8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등록 하는 경우</a:t>
            </a:r>
            <a:r>
              <a:rPr lang="en-US" altLang="ko-KR" sz="8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</a:p>
          <a:p>
            <a:r>
              <a:rPr lang="en-US" altLang="ko-KR" sz="800" b="0" dirty="0" err="1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cache_list</a:t>
            </a:r>
            <a:r>
              <a:rPr lang="ko-KR" altLang="en-US" sz="8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참여할 </a:t>
            </a:r>
            <a:r>
              <a:rPr lang="en-US" altLang="ko-KR" sz="8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Service code(</a:t>
            </a:r>
            <a:r>
              <a:rPr lang="ko-KR" altLang="en-US" sz="8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캐시 클러스터 이름</a:t>
            </a:r>
            <a:r>
              <a:rPr lang="en-US" altLang="ko-KR" sz="8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ko-KR" altLang="en-US" sz="8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아래에 자신의 주소</a:t>
            </a:r>
            <a:r>
              <a:rPr lang="en-US" altLang="ko-KR" sz="8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800" b="0" dirty="0" err="1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znode</a:t>
            </a:r>
            <a:r>
              <a:rPr lang="en-US" altLang="ko-KR" sz="8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800" b="0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저장 </a:t>
            </a:r>
            <a:endParaRPr lang="en-US" altLang="ko-KR" sz="800" b="0" dirty="0" smtClean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D845-E5A4-44B5-97F7-623D75C99A5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73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Arcus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서버의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Failure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탐지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=&gt;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자동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Fail-Stop(</a:t>
            </a:r>
            <a:r>
              <a:rPr lang="en-US" altLang="ko-KR" dirty="0" smtClean="0"/>
              <a:t>p.24)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: health check --&gt; failure </a:t>
            </a:r>
            <a:r>
              <a:rPr lang="ko-KR" altLang="en-US" dirty="0" smtClean="0"/>
              <a:t>탐지</a:t>
            </a:r>
            <a:endParaRPr lang="en-US" altLang="ko-KR" dirty="0" smtClean="0"/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ZK Ping–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주기적인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ZK Ping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교환으로 서버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과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장애탐지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=&gt; ZK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znode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제거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MC Heartbeat–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주기적인간단요청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응답으로서버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hang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탐지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=&gt; Arcus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서버가스스로종료 </a:t>
            </a:r>
            <a:endParaRPr lang="en-US" altLang="ko-KR" dirty="0" smtClean="0"/>
          </a:p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D845-E5A4-44B5-97F7-623D75C99A5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453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ko-KR" dirty="0" smtClean="0"/>
              <a:t>ZK watcher : Zookeeper</a:t>
            </a:r>
            <a:r>
              <a:rPr lang="ko-KR" altLang="en-US" dirty="0" smtClean="0"/>
              <a:t>가 관리함</a:t>
            </a:r>
            <a:r>
              <a:rPr lang="en-US" altLang="ko-KR" dirty="0" smtClean="0"/>
              <a:t>. Z</a:t>
            </a:r>
            <a:r>
              <a:rPr lang="ko-KR" altLang="en-US" dirty="0" smtClean="0"/>
              <a:t>노드에 대해 보다가 변경 이벤트가 생기면 서버를 갱신한다</a:t>
            </a:r>
            <a:r>
              <a:rPr lang="en-US" altLang="ko-KR" dirty="0" smtClean="0"/>
              <a:t>.</a:t>
            </a:r>
          </a:p>
          <a:p>
            <a:pPr marL="0" indent="0">
              <a:buFontTx/>
              <a:buNone/>
            </a:pPr>
            <a:r>
              <a:rPr lang="en-US" altLang="ko-KR" dirty="0" smtClean="0"/>
              <a:t>test : ZK Watcher</a:t>
            </a:r>
            <a:r>
              <a:rPr lang="ko-KR" altLang="en-US" dirty="0" smtClean="0"/>
              <a:t>를 걸어서 변화가 오면 변경을 느낌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D845-E5A4-44B5-97F7-623D75C99A5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176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ko-KR" dirty="0" smtClean="0"/>
              <a:t>1. </a:t>
            </a:r>
            <a:r>
              <a:rPr lang="en-US" altLang="ko-KR" dirty="0" err="1" smtClean="0"/>
              <a:t>Masster</a:t>
            </a:r>
            <a:r>
              <a:rPr lang="en-US" altLang="ko-KR" dirty="0" smtClean="0"/>
              <a:t>-Slave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marL="0" indent="0">
              <a:buFontTx/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작업 종류 또는 시스템 상황에 따라 </a:t>
            </a:r>
            <a:r>
              <a:rPr lang="en-US" altLang="ko-KR" dirty="0" smtClean="0"/>
              <a:t>Synch </a:t>
            </a:r>
            <a:r>
              <a:rPr lang="ko-KR" altLang="en-US" dirty="0" smtClean="0"/>
              <a:t>통신이나 </a:t>
            </a:r>
            <a:r>
              <a:rPr lang="en-US" altLang="ko-KR" dirty="0" err="1" smtClean="0"/>
              <a:t>Async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통신으로 전환 가능</a:t>
            </a:r>
          </a:p>
          <a:p>
            <a:pPr marL="0" indent="0">
              <a:buFontTx/>
              <a:buNone/>
            </a:pPr>
            <a:r>
              <a:rPr lang="en-US" altLang="ko-KR" dirty="0" smtClean="0"/>
              <a:t>- Read on Slave</a:t>
            </a:r>
          </a:p>
          <a:p>
            <a:pPr marL="0" indent="0">
              <a:buFontTx/>
              <a:buNone/>
            </a:pPr>
            <a:r>
              <a:rPr lang="en-US" altLang="ko-KR" dirty="0" smtClean="0"/>
              <a:t>- Write</a:t>
            </a:r>
            <a:r>
              <a:rPr lang="ko-KR" altLang="en-US" dirty="0" smtClean="0"/>
              <a:t>는 항상 </a:t>
            </a:r>
            <a:r>
              <a:rPr lang="en-US" altLang="ko-KR" dirty="0" smtClean="0"/>
              <a:t>Master</a:t>
            </a:r>
            <a:r>
              <a:rPr lang="ko-KR" altLang="en-US" dirty="0" smtClean="0"/>
              <a:t>에서 처리</a:t>
            </a:r>
          </a:p>
          <a:p>
            <a:pPr marL="0" indent="0">
              <a:buFontTx/>
              <a:buNone/>
            </a:pPr>
            <a:r>
              <a:rPr lang="en-US" altLang="ko-KR" dirty="0" smtClean="0"/>
              <a:t>Read</a:t>
            </a:r>
            <a:r>
              <a:rPr lang="ko-KR" altLang="en-US" dirty="0" smtClean="0"/>
              <a:t>는 데이터 특성 </a:t>
            </a:r>
            <a:r>
              <a:rPr lang="en-US" altLang="ko-KR" dirty="0" smtClean="0"/>
              <a:t>/ Replication </a:t>
            </a:r>
            <a:r>
              <a:rPr lang="ko-KR" altLang="en-US" dirty="0" smtClean="0"/>
              <a:t>상태 고려하여 </a:t>
            </a:r>
            <a:r>
              <a:rPr lang="en-US" altLang="ko-KR" dirty="0" smtClean="0"/>
              <a:t>Master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Slave</a:t>
            </a:r>
            <a:r>
              <a:rPr lang="ko-KR" altLang="en-US" dirty="0" smtClean="0"/>
              <a:t>에서 수행될 수 있도록 응용에서 지정</a:t>
            </a:r>
          </a:p>
          <a:p>
            <a:pPr marL="0" indent="0">
              <a:buFontTx/>
              <a:buNone/>
            </a:pPr>
            <a:r>
              <a:rPr lang="en-US" altLang="ko-KR" dirty="0" smtClean="0"/>
              <a:t>- Failover</a:t>
            </a:r>
          </a:p>
          <a:p>
            <a:pPr marL="0" indent="0">
              <a:buFontTx/>
              <a:buNone/>
            </a:pPr>
            <a:r>
              <a:rPr lang="en-US" altLang="ko-KR" dirty="0" smtClean="0"/>
              <a:t>Master node </a:t>
            </a:r>
            <a:r>
              <a:rPr lang="ko-KR" altLang="en-US" dirty="0" smtClean="0"/>
              <a:t>비정상 종료 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 </a:t>
            </a:r>
            <a:r>
              <a:rPr lang="en-US" altLang="ko-KR" dirty="0" smtClean="0"/>
              <a:t>Slave node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Master node </a:t>
            </a:r>
            <a:r>
              <a:rPr lang="ko-KR" altLang="en-US" dirty="0" smtClean="0"/>
              <a:t>로 변경됨</a:t>
            </a:r>
          </a:p>
          <a:p>
            <a:pPr marL="0" indent="0">
              <a:buFontTx/>
              <a:buNone/>
            </a:pPr>
            <a:r>
              <a:rPr lang="en-US" altLang="ko-KR" dirty="0" smtClean="0"/>
              <a:t>Replica group </a:t>
            </a:r>
            <a:r>
              <a:rPr lang="ko-KR" altLang="en-US" dirty="0" smtClean="0"/>
              <a:t>전체가 비정상 종료 될 경우</a:t>
            </a:r>
            <a:r>
              <a:rPr lang="en-US" altLang="ko-KR" dirty="0" smtClean="0"/>
              <a:t>, ARCUS </a:t>
            </a:r>
            <a:r>
              <a:rPr lang="en-US" altLang="ko-KR" dirty="0" err="1" smtClean="0"/>
              <a:t>Ketama</a:t>
            </a:r>
            <a:r>
              <a:rPr lang="en-US" altLang="ko-KR" dirty="0" smtClean="0"/>
              <a:t> Hash </a:t>
            </a:r>
            <a:r>
              <a:rPr lang="ko-KR" altLang="en-US" dirty="0" smtClean="0"/>
              <a:t>변경</a:t>
            </a:r>
          </a:p>
          <a:p>
            <a:pPr marL="0" indent="0">
              <a:buFontTx/>
              <a:buNone/>
            </a:pPr>
            <a:endParaRPr lang="ko-KR" altLang="en-US" dirty="0" smtClean="0"/>
          </a:p>
          <a:p>
            <a:pPr marL="0" indent="0">
              <a:buFontTx/>
              <a:buNone/>
            </a:pPr>
            <a:r>
              <a:rPr lang="ko-KR" altLang="en-US" dirty="0" err="1" smtClean="0"/>
              <a:t>마스터슬레이브</a:t>
            </a:r>
            <a:r>
              <a:rPr lang="ko-KR" altLang="en-US" dirty="0" smtClean="0"/>
              <a:t> 구조의 특징과</a:t>
            </a:r>
            <a:r>
              <a:rPr lang="ko-KR" altLang="en-US" baseline="0" dirty="0" smtClean="0"/>
              <a:t> </a:t>
            </a:r>
            <a:r>
              <a:rPr lang="en-US" altLang="ko-KR" dirty="0" smtClean="0"/>
              <a:t>ARCUS</a:t>
            </a:r>
            <a:r>
              <a:rPr lang="ko-KR" altLang="en-US" dirty="0" smtClean="0"/>
              <a:t>의 각 </a:t>
            </a:r>
            <a:r>
              <a:rPr lang="en-US" altLang="ko-KR" dirty="0" smtClean="0"/>
              <a:t>element</a:t>
            </a:r>
            <a:r>
              <a:rPr lang="ko-KR" altLang="en-US" dirty="0" smtClean="0"/>
              <a:t>가 마스터 </a:t>
            </a:r>
            <a:r>
              <a:rPr lang="ko-KR" altLang="en-US" dirty="0" err="1" smtClean="0"/>
              <a:t>슬레이브에</a:t>
            </a:r>
            <a:r>
              <a:rPr lang="ko-KR" altLang="en-US" dirty="0" smtClean="0"/>
              <a:t> 어떻게 대응되는지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D845-E5A4-44B5-97F7-623D75C99A5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541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D845-E5A4-44B5-97F7-623D75C99A5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32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91832" y="286329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 smtClean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2" name="직사각형 101"/>
          <p:cNvSpPr/>
          <p:nvPr/>
        </p:nvSpPr>
        <p:spPr>
          <a:xfrm>
            <a:off x="3304520" y="1801413"/>
            <a:ext cx="633110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스케치고딕" panose="02020600000000000000" pitchFamily="18" charset="-127"/>
                <a:ea typeface="a스케치고딕" panose="02020600000000000000"/>
              </a:rPr>
              <a:t>ARCUS</a:t>
            </a:r>
            <a:endParaRPr lang="en-US" altLang="ko-KR" sz="6600" b="1" dirty="0">
              <a:solidFill>
                <a:prstClr val="black">
                  <a:lumMod val="50000"/>
                  <a:lumOff val="50000"/>
                </a:prstClr>
              </a:solidFill>
              <a:latin typeface="a스케치고딕" panose="02020600000000000000" pitchFamily="18" charset="-127"/>
              <a:ea typeface="a스케치고딕" panose="0202060000000000000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7458918" y="3251511"/>
            <a:ext cx="2222083" cy="14234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20153176 </a:t>
            </a:r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박도희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20153203 </a:t>
            </a:r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이가빈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20153207 </a:t>
            </a:r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이다솜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723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74972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941324" y="1123116"/>
            <a:ext cx="10500707" cy="9541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3600" b="1" i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MASTER – SLAVE </a:t>
            </a:r>
            <a:r>
              <a:rPr lang="ko-KR" altLang="en-US" sz="3600" b="1" i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구조</a:t>
            </a:r>
            <a:endParaRPr lang="en-US" altLang="ko-KR" sz="1600" b="1" dirty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000" b="1" dirty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353610" y="228600"/>
            <a:ext cx="5484781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r>
              <a:rPr lang="en-US" altLang="ko-KR" sz="28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</a:t>
            </a:r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CUS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software Architecture Style </a:t>
            </a:r>
            <a:endParaRPr lang="en-US" altLang="ko-KR" b="1" dirty="0" smtClean="0">
              <a:solidFill>
                <a:schemeClr val="bg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836" y="2082857"/>
            <a:ext cx="5906110" cy="396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96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74972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941324" y="1123116"/>
            <a:ext cx="10500707" cy="286232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ARCUS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개발자의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PPT</a:t>
            </a:r>
            <a:b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https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://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www.slideshare.net/JaM2in/arcus-offline-meeting-2015-05-20-1</a:t>
            </a:r>
          </a:p>
          <a:p>
            <a:endParaRPr lang="en-US" altLang="ko-KR" sz="2000" dirty="0" smtClean="0">
              <a:solidFill>
                <a:schemeClr val="bg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네이버와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협력하여 작업을 한 학생의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블로그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http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://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bitly.kr/XACZ4H</a:t>
            </a:r>
            <a:b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http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://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bitly.kr/QofToc</a:t>
            </a:r>
          </a:p>
          <a:p>
            <a:endParaRPr lang="en-US" altLang="ko-KR" sz="2000" b="1" dirty="0">
              <a:solidFill>
                <a:schemeClr val="bg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ARCUS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b="1" dirty="0" err="1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브로셔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https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://www.jam2in.com/service.html</a:t>
            </a:r>
            <a:endParaRPr lang="en-US" altLang="ko-KR" sz="2000" b="1" dirty="0">
              <a:solidFill>
                <a:schemeClr val="bg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353610" y="228600"/>
            <a:ext cx="5484781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</a:t>
            </a:r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eference</a:t>
            </a:r>
            <a:endParaRPr lang="en-US" altLang="ko-KR" sz="2800" b="1" dirty="0" smtClean="0">
              <a:solidFill>
                <a:schemeClr val="bg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8363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91832" y="286329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 smtClean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2" name="직사각형 101"/>
          <p:cNvSpPr/>
          <p:nvPr/>
        </p:nvSpPr>
        <p:spPr>
          <a:xfrm>
            <a:off x="2909820" y="995949"/>
            <a:ext cx="32045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스케치고딕" panose="02020600000000000000" pitchFamily="18" charset="-127"/>
                <a:ea typeface="a스케치고딕" panose="02020600000000000000"/>
              </a:rPr>
              <a:t>Contents</a:t>
            </a:r>
            <a:endParaRPr lang="en-US" altLang="ko-KR" sz="4000" b="1" dirty="0">
              <a:solidFill>
                <a:prstClr val="black">
                  <a:lumMod val="50000"/>
                  <a:lumOff val="50000"/>
                </a:prstClr>
              </a:solidFill>
              <a:latin typeface="a스케치고딕" panose="02020600000000000000" pitchFamily="18" charset="-127"/>
              <a:ea typeface="a스케치고딕" panose="0202060000000000000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111671" y="1770359"/>
            <a:ext cx="588792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ARCUS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소개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ARCUS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구성도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ARCUS Software Architecture style</a:t>
            </a:r>
            <a:endParaRPr lang="en-US" altLang="ko-KR" sz="2000" b="1" dirty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46593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74972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941324" y="1123116"/>
            <a:ext cx="10500707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4000" b="1" i="1" dirty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ARCUS</a:t>
            </a:r>
            <a:r>
              <a:rPr lang="en-US" altLang="ko-KR" sz="4000" b="1" dirty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b="1" dirty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</a:t>
            </a:r>
            <a:r>
              <a:rPr lang="ko-KR" altLang="en-US" sz="20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b="1" dirty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필요성</a:t>
            </a:r>
            <a:endParaRPr lang="en-US" altLang="ko-KR" sz="2000" b="1" dirty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r>
              <a:rPr lang="en-US" altLang="ko-KR" sz="28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</a:t>
            </a:r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CUS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소개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b="1" dirty="0" smtClean="0">
              <a:solidFill>
                <a:schemeClr val="bg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A877BE6-3447-4A72-B6AC-5B218D1A9E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727" y="1954422"/>
            <a:ext cx="2729179" cy="403844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D209D4D-2137-4E62-8E92-CCC31374AC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398" y="1954422"/>
            <a:ext cx="3946246" cy="385404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947738" y="5820338"/>
            <a:ext cx="2538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7F7F7F"/>
                </a:solidFill>
              </a:rPr>
              <a:t>[ DB ONLY ]</a:t>
            </a:r>
            <a:endParaRPr lang="ko-KR" altLang="en-US" sz="1600" b="1" dirty="0">
              <a:solidFill>
                <a:srgbClr val="7F7F7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69059" y="5784242"/>
            <a:ext cx="2538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7F7F7F"/>
                </a:solidFill>
              </a:rPr>
              <a:t>[ Local Cache ]</a:t>
            </a:r>
            <a:endParaRPr lang="ko-KR" altLang="en-US" sz="1600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536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74972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941324" y="1123116"/>
            <a:ext cx="10500707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4000" b="1" i="1" dirty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ARCUS</a:t>
            </a:r>
            <a:r>
              <a:rPr lang="en-US" altLang="ko-KR" sz="4000" b="1" dirty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필요성</a:t>
            </a:r>
            <a:r>
              <a:rPr lang="en-US" altLang="ko-KR" sz="20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20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20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2000" b="1" dirty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000" b="1" dirty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353610" y="228600"/>
            <a:ext cx="5484781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r>
              <a:rPr lang="en-US" altLang="ko-KR" sz="28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</a:t>
            </a:r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CUS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소개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b="1" dirty="0" smtClean="0">
              <a:solidFill>
                <a:schemeClr val="bg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CE689D4-E221-4738-A2FF-4308AD6A14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05" y="2305339"/>
            <a:ext cx="5108990" cy="380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4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74972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941324" y="1123116"/>
            <a:ext cx="10500707" cy="36625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4000" b="1" i="1" dirty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ARCUS</a:t>
            </a:r>
            <a:r>
              <a:rPr lang="en-US" altLang="ko-KR" sz="4000" b="1" dirty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란</a:t>
            </a:r>
            <a:r>
              <a:rPr lang="en-US" altLang="ko-KR" sz="20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br>
              <a:rPr lang="en-US" altLang="ko-KR" sz="20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endParaRPr lang="en-US" altLang="ko-KR" sz="2000" b="1" dirty="0" smtClean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b="1" dirty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응용 서비스의 급변하는 사용자 요청에 </a:t>
            </a:r>
            <a:r>
              <a:rPr lang="ko-KR" altLang="en-US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유연히</a:t>
            </a:r>
            <a:endParaRPr lang="en-US" altLang="ko-KR" sz="1600" b="1" dirty="0" smtClean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대응하기 위해</a:t>
            </a:r>
            <a:r>
              <a:rPr lang="en-US" altLang="ko-KR" sz="1600" b="1" dirty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NAVER</a:t>
            </a:r>
            <a:r>
              <a:rPr lang="ko-KR" altLang="en-US" sz="1600" b="1" dirty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 </a:t>
            </a:r>
            <a:r>
              <a:rPr lang="ko-KR" altLang="en-US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개발된</a:t>
            </a:r>
            <a:r>
              <a:rPr lang="en-US" altLang="ko-KR" sz="1600" b="1" dirty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메모리 </a:t>
            </a:r>
            <a:r>
              <a:rPr lang="ko-KR" altLang="en-US" sz="1600" b="1" dirty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캐시 </a:t>
            </a:r>
            <a:r>
              <a:rPr lang="ko-KR" altLang="en-US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클러스터</a:t>
            </a:r>
            <a:r>
              <a:rPr lang="en-US" altLang="ko-KR" sz="1600" b="1" dirty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1600" b="1" dirty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endParaRPr lang="en-US" altLang="ko-KR" sz="1600" b="1" dirty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b="1" dirty="0" err="1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Memcached</a:t>
            </a:r>
            <a:r>
              <a:rPr lang="en-US" altLang="ko-KR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b="1" dirty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&amp; Zookeeper </a:t>
            </a:r>
            <a:r>
              <a:rPr lang="ko-KR" altLang="en-US" sz="1600" b="1" dirty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기반</a:t>
            </a:r>
            <a:endParaRPr lang="en-US" altLang="ko-KR" sz="1600" b="1" dirty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b="1" dirty="0" err="1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백엔드</a:t>
            </a:r>
            <a:r>
              <a:rPr lang="ko-KR" altLang="en-US" sz="1600" b="1" dirty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저장소인 </a:t>
            </a:r>
            <a:r>
              <a:rPr lang="en-US" altLang="ko-KR" sz="1600" b="1" dirty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DBMS</a:t>
            </a:r>
            <a:r>
              <a:rPr lang="ko-KR" altLang="en-US" sz="1600" b="1" dirty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부하를 경감</a:t>
            </a:r>
            <a:endParaRPr lang="en-US" altLang="ko-KR" sz="1600" b="1" dirty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b="1" dirty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대용량 데이터 </a:t>
            </a:r>
            <a:r>
              <a:rPr lang="ko-KR" altLang="en-US" sz="1600" b="1" dirty="0" err="1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캐싱</a:t>
            </a:r>
            <a:endParaRPr lang="en-US" altLang="ko-KR" sz="1600" b="1" dirty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b="1" dirty="0" err="1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데이터간</a:t>
            </a:r>
            <a:r>
              <a:rPr lang="ko-KR" altLang="en-US" sz="1600" b="1" dirty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b="1" dirty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consistency </a:t>
            </a:r>
            <a:r>
              <a:rPr lang="ko-KR" altLang="en-US" sz="1600" b="1" dirty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유지</a:t>
            </a:r>
          </a:p>
          <a:p>
            <a:r>
              <a:rPr lang="ko-KR" altLang="en-US" sz="2000" b="1" dirty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20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2000" b="1" dirty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000" b="1" dirty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353610" y="228600"/>
            <a:ext cx="5484781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r>
              <a:rPr lang="en-US" altLang="ko-KR" sz="28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</a:t>
            </a:r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CUS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소개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b="1" dirty="0" smtClean="0">
              <a:solidFill>
                <a:schemeClr val="bg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411" y="1614200"/>
            <a:ext cx="4144471" cy="364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4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74972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941324" y="1123116"/>
            <a:ext cx="10500707" cy="25545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3600" b="1" i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구성도</a:t>
            </a:r>
            <a:r>
              <a:rPr lang="en-US" altLang="ko-KR" sz="20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20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endParaRPr lang="en-US" altLang="ko-KR" sz="2000" b="1" dirty="0" smtClean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0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Zookeeper</a:t>
            </a:r>
          </a:p>
          <a:p>
            <a:pPr marL="342900" indent="-342900">
              <a:buFontTx/>
              <a:buChar char="-"/>
            </a:pPr>
            <a:r>
              <a:rPr lang="en-US" altLang="ko-KR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cache</a:t>
            </a:r>
            <a:r>
              <a:rPr lang="ko-KR" altLang="en-US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들의 </a:t>
            </a:r>
            <a:r>
              <a:rPr lang="en-US" altLang="ko-KR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IP</a:t>
            </a:r>
            <a:r>
              <a:rPr lang="ko-KR" altLang="en-US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갖고 있다가 </a:t>
            </a:r>
            <a:r>
              <a:rPr lang="en-US" altLang="ko-KR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client</a:t>
            </a:r>
            <a:r>
              <a:rPr lang="ko-KR" altLang="en-US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에게 전달</a:t>
            </a:r>
            <a:endParaRPr lang="en-US" altLang="ko-KR" sz="1600" b="1" dirty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서버가 다운되었을 시 알려준다</a:t>
            </a:r>
            <a:r>
              <a:rPr lang="en-US" altLang="ko-KR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1600" b="1" dirty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0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ARCUS Hubble</a:t>
            </a:r>
          </a:p>
          <a:p>
            <a:pPr marL="285750" indent="-285750">
              <a:buFontTx/>
              <a:buChar char="-"/>
            </a:pPr>
            <a:r>
              <a:rPr lang="en-US" altLang="ko-KR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ARCUS</a:t>
            </a:r>
            <a:r>
              <a:rPr lang="ko-KR" altLang="en-US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대한 모니터링</a:t>
            </a:r>
            <a:endParaRPr lang="en-US" altLang="ko-KR" sz="1600" b="1" dirty="0" smtClean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353610" y="228600"/>
            <a:ext cx="5484781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r>
              <a:rPr lang="en-US" altLang="ko-KR" sz="28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</a:t>
            </a:r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CUS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구성도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b="1" dirty="0" smtClean="0">
              <a:solidFill>
                <a:schemeClr val="bg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461" y="1963400"/>
            <a:ext cx="6050079" cy="406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0831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74972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941324" y="1123116"/>
            <a:ext cx="10500707" cy="212365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3600" b="1" i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ARCUS </a:t>
            </a:r>
            <a:r>
              <a:rPr lang="ko-KR" altLang="en-US" sz="3600" b="1" i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서버의 </a:t>
            </a:r>
            <a:r>
              <a:rPr lang="en-US" altLang="ko-KR" sz="3600" b="1" i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Cloud </a:t>
            </a:r>
            <a:r>
              <a:rPr lang="ko-KR" altLang="en-US" sz="3600" b="1" i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참여</a:t>
            </a:r>
            <a:endParaRPr lang="en-US" altLang="ko-KR" sz="3600" b="1" i="1" dirty="0" smtClean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000" b="1" i="1" dirty="0" smtClean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0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Zookeeper</a:t>
            </a:r>
            <a:r>
              <a:rPr lang="ko-KR" altLang="en-US" sz="20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</a:t>
            </a:r>
            <a:r>
              <a:rPr lang="en-US" altLang="ko-KR" sz="20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ARCUS </a:t>
            </a:r>
            <a:r>
              <a:rPr lang="ko-KR" altLang="en-US" sz="20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서버를 등록하는 경우</a:t>
            </a:r>
            <a:endParaRPr lang="en-US" altLang="ko-KR" sz="2000" b="1" dirty="0" smtClean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0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Cache list</a:t>
            </a:r>
            <a:r>
              <a:rPr lang="ko-KR" altLang="en-US" sz="20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참여할 </a:t>
            </a:r>
            <a:r>
              <a:rPr lang="en-US" altLang="ko-KR" sz="20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Service code</a:t>
            </a:r>
            <a:r>
              <a:rPr lang="ko-KR" altLang="en-US" sz="20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아래에</a:t>
            </a:r>
            <a:r>
              <a:rPr lang="en-US" altLang="ko-KR" sz="20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자신의 주소를 저장</a:t>
            </a:r>
            <a:endParaRPr lang="en-US" altLang="ko-KR" sz="2000" b="1" dirty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600" b="1" i="1" dirty="0" smtClean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353610" y="228600"/>
            <a:ext cx="5484781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r>
              <a:rPr lang="en-US" altLang="ko-KR" sz="28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</a:t>
            </a:r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CUS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software Architecture Style </a:t>
            </a:r>
            <a:endParaRPr lang="en-US" altLang="ko-KR" b="1" dirty="0" smtClean="0">
              <a:solidFill>
                <a:schemeClr val="bg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65" y="2691194"/>
            <a:ext cx="6494507" cy="352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656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74972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941324" y="1123116"/>
            <a:ext cx="10500707" cy="458587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3600" b="1" i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ARCUS </a:t>
            </a:r>
            <a:r>
              <a:rPr lang="ko-KR" altLang="en-US" sz="3600" b="1" i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서버의 자동 </a:t>
            </a:r>
            <a:r>
              <a:rPr lang="en-US" altLang="ko-KR" sz="3600" b="1" i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Fail-Stop</a:t>
            </a:r>
            <a:r>
              <a:rPr lang="en-US" altLang="ko-KR" sz="2000" b="1" i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2000" b="1" i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endParaRPr lang="en-US" altLang="ko-KR" sz="2000" b="1" i="1" dirty="0" smtClean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0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ZK Ping</a:t>
            </a:r>
          </a:p>
          <a:p>
            <a:pPr marL="342900" indent="-342900">
              <a:buFontTx/>
              <a:buChar char="-"/>
            </a:pPr>
            <a:r>
              <a:rPr lang="ko-KR" altLang="en-US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주기적인 </a:t>
            </a:r>
            <a:r>
              <a:rPr lang="en-US" altLang="ko-KR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ZK Ping </a:t>
            </a:r>
            <a:r>
              <a:rPr lang="ko-KR" altLang="en-US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교환으로</a:t>
            </a:r>
            <a:r>
              <a:rPr lang="en-US" altLang="ko-KR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 </a:t>
            </a:r>
            <a:r>
              <a:rPr lang="en-US" altLang="ko-KR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down</a:t>
            </a:r>
            <a:r>
              <a:rPr lang="ko-KR" altLang="en-US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 </a:t>
            </a:r>
            <a:r>
              <a:rPr lang="en-US" altLang="ko-KR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network </a:t>
            </a:r>
            <a:r>
              <a:rPr lang="ko-KR" altLang="en-US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장애 탐지</a:t>
            </a:r>
            <a:r>
              <a:rPr lang="en-US" altLang="ko-KR" sz="1600" b="1" dirty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1600" b="1" dirty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→ ZK </a:t>
            </a:r>
            <a:r>
              <a:rPr lang="ko-KR" altLang="en-US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</a:t>
            </a:r>
            <a:r>
              <a:rPr lang="en-US" altLang="ko-KR" sz="1600" b="1" dirty="0" err="1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Znode</a:t>
            </a:r>
            <a:r>
              <a:rPr lang="en-US" altLang="ko-KR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제거</a:t>
            </a:r>
            <a:endParaRPr lang="en-US" altLang="ko-KR" sz="1600" b="1" dirty="0" smtClean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600" b="1" dirty="0" smtClean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0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MC Heartbeat</a:t>
            </a:r>
          </a:p>
          <a:p>
            <a:pPr marL="285750" indent="-285750">
              <a:buFontTx/>
              <a:buChar char="-"/>
            </a:pPr>
            <a:r>
              <a:rPr lang="ko-KR" altLang="en-US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주기적인 간단한 요청</a:t>
            </a:r>
            <a:r>
              <a:rPr lang="en-US" altLang="ko-KR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·</a:t>
            </a:r>
            <a:r>
              <a:rPr lang="ko-KR" altLang="en-US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응답으로</a:t>
            </a:r>
            <a:r>
              <a:rPr lang="en-US" altLang="ko-KR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 </a:t>
            </a:r>
            <a:r>
              <a:rPr lang="en-US" altLang="ko-KR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hang </a:t>
            </a:r>
            <a:r>
              <a:rPr lang="ko-KR" altLang="en-US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탐지</a:t>
            </a:r>
            <a:r>
              <a:rPr lang="en-US" altLang="ko-KR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→ ARCUS </a:t>
            </a:r>
            <a:r>
              <a:rPr lang="ko-KR" altLang="en-US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서버가 스스로 종료</a:t>
            </a:r>
            <a:endParaRPr lang="en-US" altLang="ko-KR" sz="1600" b="1" dirty="0" smtClean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600" b="1" dirty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600" b="1" dirty="0" smtClean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endParaRPr lang="en-US" altLang="ko-KR" sz="1600" b="1" dirty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000" b="1" dirty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353610" y="228600"/>
            <a:ext cx="5484781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r>
              <a:rPr lang="en-US" altLang="ko-KR" sz="28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</a:t>
            </a:r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CUS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software Architecture Style </a:t>
            </a:r>
            <a:endParaRPr lang="en-US" altLang="ko-KR" b="1" dirty="0" smtClean="0">
              <a:solidFill>
                <a:schemeClr val="bg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335" y="2235343"/>
            <a:ext cx="6841442" cy="344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5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74972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941324" y="1123116"/>
            <a:ext cx="10500707" cy="200054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3600" b="1" i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ARCUS </a:t>
            </a:r>
            <a:r>
              <a:rPr lang="ko-KR" altLang="en-US" sz="3600" b="1" i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클라이언트의 </a:t>
            </a:r>
            <a:r>
              <a:rPr lang="en-US" altLang="ko-KR" sz="3600" b="1" i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ARCUS </a:t>
            </a:r>
            <a:r>
              <a:rPr lang="ko-KR" altLang="en-US" sz="3600" b="1" i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 연결</a:t>
            </a:r>
            <a:r>
              <a:rPr lang="en-US" altLang="ko-KR" sz="1600" b="1" i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1600" b="1" i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endParaRPr lang="en-US" altLang="ko-KR" sz="2000" b="1" i="1" dirty="0" smtClean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0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ZK Watcher</a:t>
            </a:r>
          </a:p>
          <a:p>
            <a:pPr marL="342900" indent="-342900">
              <a:buFontTx/>
              <a:buChar char="-"/>
            </a:pPr>
            <a:r>
              <a:rPr lang="en-US" altLang="ko-KR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Zookeeper</a:t>
            </a:r>
            <a:r>
              <a:rPr lang="ko-KR" altLang="en-US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관리</a:t>
            </a:r>
            <a:endParaRPr lang="en-US" altLang="ko-KR" sz="1600" b="1" dirty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1600" b="1" dirty="0" err="1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Znode</a:t>
            </a:r>
            <a:r>
              <a:rPr lang="ko-KR" altLang="en-US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모니터링 하다가</a:t>
            </a:r>
            <a:r>
              <a:rPr lang="en-US" altLang="ko-KR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16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변경 이벤트가 생기면 서버를 갱신</a:t>
            </a:r>
            <a:endParaRPr lang="en-US" altLang="ko-KR" sz="1600" b="1" dirty="0" smtClean="0">
              <a:solidFill>
                <a:srgbClr val="7F7F7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353610" y="228600"/>
            <a:ext cx="5484781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r>
              <a:rPr lang="en-US" altLang="ko-KR" sz="2800" b="1" dirty="0" smtClean="0">
                <a:solidFill>
                  <a:srgbClr val="7F7F7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</a:t>
            </a:r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CUS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software Architecture Style </a:t>
            </a:r>
            <a:endParaRPr lang="en-US" altLang="ko-KR" b="1" dirty="0" smtClean="0">
              <a:solidFill>
                <a:schemeClr val="bg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389" y="2111818"/>
            <a:ext cx="7067642" cy="394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7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3423</TotalTime>
  <Words>432</Words>
  <Application>Microsoft Office PowerPoint</Application>
  <PresentationFormat>와이드스크린</PresentationFormat>
  <Paragraphs>121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나눔고딕 ExtraBold</vt:lpstr>
      <vt:lpstr>맑은 고딕</vt:lpstr>
      <vt:lpstr>Arial</vt:lpstr>
      <vt:lpstr>a스케치고딕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MY</cp:lastModifiedBy>
  <cp:revision>120</cp:revision>
  <dcterms:created xsi:type="dcterms:W3CDTF">2019-02-08T07:37:09Z</dcterms:created>
  <dcterms:modified xsi:type="dcterms:W3CDTF">2019-04-30T09:13:43Z</dcterms:modified>
</cp:coreProperties>
</file>