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4" r:id="rId8"/>
    <p:sldId id="265" r:id="rId9"/>
    <p:sldId id="266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CCC85-0109-4433-9AF3-75E66B81AACC}" v="205" dt="2023-12-18T18:42:09.831"/>
    <p1510:client id="{661B35CD-13C0-421A-B2B6-6EE553D8B108}" v="17" dt="2023-12-19T13:14:13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9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laderampe-transport-verladen-148049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eterm7/8599272474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laderampe-transport-verladen-148049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laderampe-transport-verladen-148049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laderampe-transport-verladen-148049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laderampe-transport-verladen-148049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ar-keys-724329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warehouse&#10;&#10;Description automatically generated">
            <a:extLst>
              <a:ext uri="{FF2B5EF4-FFF2-40B4-BE49-F238E27FC236}">
                <a16:creationId xmlns:a16="http://schemas.microsoft.com/office/drawing/2014/main" id="{F2CDCC13-53B8-E39F-C11D-4E46230E7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29AB56-CB83-F152-49CE-E4752BA6C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Business Process Integration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>
                <a:solidFill>
                  <a:schemeClr val="bg1"/>
                </a:solidFill>
              </a:rPr>
              <a:t>Transport Company – Group 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96E4905-9809-99BD-C0BB-586DDB8D8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Emma </a:t>
            </a:r>
            <a:r>
              <a:rPr lang="en-US" sz="2000" dirty="0" err="1">
                <a:solidFill>
                  <a:schemeClr val="bg1"/>
                </a:solidFill>
              </a:rPr>
              <a:t>Cañavate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David Galati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Lars </a:t>
            </a:r>
            <a:r>
              <a:rPr lang="en-US" sz="2000" dirty="0" err="1">
                <a:solidFill>
                  <a:schemeClr val="bg1"/>
                </a:solidFill>
              </a:rPr>
              <a:t>Klunder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Miguel De La Cruz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3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hite truck on the road&#10;&#10;Description automatically generated">
            <a:extLst>
              <a:ext uri="{FF2B5EF4-FFF2-40B4-BE49-F238E27FC236}">
                <a16:creationId xmlns:a16="http://schemas.microsoft.com/office/drawing/2014/main" id="{F17A3A27-5E5F-2EBB-607D-175C020C0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894" b="946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90A7A2-4247-08B1-2E37-1C0BAABE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nl-NL" sz="5000">
                <a:solidFill>
                  <a:schemeClr val="bg1"/>
                </a:solidFill>
              </a:rPr>
              <a:t>Case 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626095-4F27-DBFF-4978-6681B5F2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nl-NL" sz="2000" dirty="0">
                <a:solidFill>
                  <a:schemeClr val="bg1"/>
                </a:solidFill>
                <a:cs typeface="Calibri"/>
              </a:rPr>
              <a:t>Uniprocterlevergamble Ltd. - Producer of fast moving consumer goods</a:t>
            </a:r>
          </a:p>
          <a:p>
            <a:pPr>
              <a:buFont typeface="Calibri" panose="020B0604020202020204" pitchFamily="34" charset="0"/>
              <a:buChar char="-"/>
            </a:pPr>
            <a:endParaRPr lang="nl-NL" sz="2000" dirty="0">
              <a:solidFill>
                <a:schemeClr val="bg1"/>
              </a:solidFill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nl-NL" sz="2000" dirty="0">
                <a:solidFill>
                  <a:schemeClr val="bg1"/>
                </a:solidFill>
                <a:cs typeface="Calibri"/>
              </a:rPr>
              <a:t>Role of </a:t>
            </a:r>
            <a:r>
              <a:rPr lang="nl-NL" sz="2000" b="1" dirty="0">
                <a:solidFill>
                  <a:schemeClr val="bg1"/>
                </a:solidFill>
                <a:cs typeface="Calibri"/>
              </a:rPr>
              <a:t>Transport Company (TC)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u="sng" dirty="0">
                <a:solidFill>
                  <a:schemeClr val="bg1"/>
                </a:solidFill>
                <a:ea typeface="+mn-lt"/>
                <a:cs typeface="+mn-lt"/>
              </a:rPr>
              <a:t>Crucial part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in the supply chain</a:t>
            </a:r>
            <a:endParaRPr lang="nl-NL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Ensuring </a:t>
            </a:r>
            <a:r>
              <a:rPr lang="en-US" sz="2000" u="sng" dirty="0">
                <a:solidFill>
                  <a:schemeClr val="bg1"/>
                </a:solidFill>
                <a:ea typeface="+mn-lt"/>
                <a:cs typeface="+mn-lt"/>
              </a:rPr>
              <a:t>timely 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and </a:t>
            </a:r>
            <a:r>
              <a:rPr lang="en-US" sz="2000" u="sng" dirty="0">
                <a:solidFill>
                  <a:schemeClr val="bg1"/>
                </a:solidFill>
                <a:ea typeface="+mn-lt"/>
                <a:cs typeface="+mn-lt"/>
              </a:rPr>
              <a:t>cost-effective delivery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of goods</a:t>
            </a:r>
            <a:endParaRPr lang="nl-NL" sz="2000" b="1" dirty="0">
              <a:solidFill>
                <a:schemeClr val="bg1"/>
              </a:solidFill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nl-NL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0442B-86B6-01CD-B0AA-9F6EB7BA1633}"/>
              </a:ext>
            </a:extLst>
          </p:cNvPr>
          <p:cNvSpPr txBox="1"/>
          <p:nvPr/>
        </p:nvSpPr>
        <p:spPr>
          <a:xfrm>
            <a:off x="9884957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ro-RO" sz="700">
                <a:solidFill>
                  <a:srgbClr val="FFFFFF"/>
                </a:solidFill>
                <a:hlinkClick r:id="rId3" tooltip="https://www.flickr.com/photos/peterm7/859927247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ro-RO" sz="700">
                <a:solidFill>
                  <a:srgbClr val="FFFFFF"/>
                </a:solidFill>
              </a:rPr>
              <a:t> by Unknown Author is licensed under </a:t>
            </a:r>
            <a:r>
              <a:rPr lang="ro-RO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ro-RO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5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close-up of a warehouse&#10;&#10;Description automatically generated">
            <a:extLst>
              <a:ext uri="{FF2B5EF4-FFF2-40B4-BE49-F238E27FC236}">
                <a16:creationId xmlns:a16="http://schemas.microsoft.com/office/drawing/2014/main" id="{C0CA77EA-EBDE-A3F4-E264-1AAA955B9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04B37A-CC42-0B11-B377-7B782194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nl-NL" sz="5000">
                <a:solidFill>
                  <a:schemeClr val="bg1"/>
                </a:solidFill>
              </a:rPr>
              <a:t>Intercommunication-lines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76BADA-70FE-7555-A9E0-D34F5D77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close-up of a warehouse&#10;&#10;Description automatically generated">
            <a:extLst>
              <a:ext uri="{FF2B5EF4-FFF2-40B4-BE49-F238E27FC236}">
                <a16:creationId xmlns:a16="http://schemas.microsoft.com/office/drawing/2014/main" id="{C0CA77EA-EBDE-A3F4-E264-1AAA955B9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04B37A-CC42-0B11-B377-7B782194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183797"/>
            <a:ext cx="10506456" cy="2057400"/>
          </a:xfrm>
        </p:spPr>
        <p:txBody>
          <a:bodyPr anchor="b">
            <a:normAutofit/>
          </a:bodyPr>
          <a:lstStyle/>
          <a:p>
            <a:r>
              <a:rPr lang="nl-NL" sz="5000" dirty="0">
                <a:solidFill>
                  <a:schemeClr val="bg1"/>
                </a:solidFill>
              </a:rPr>
              <a:t>TC to TC communication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76BADA-70FE-7555-A9E0-D34F5D77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REST API </a:t>
            </a:r>
          </a:p>
          <a:p>
            <a:r>
              <a:rPr lang="nl-NL" sz="2000" dirty="0">
                <a:solidFill>
                  <a:schemeClr val="bg1"/>
                </a:solidFill>
              </a:rPr>
              <a:t>JSON</a:t>
            </a:r>
          </a:p>
          <a:p>
            <a:r>
              <a:rPr lang="nl-NL" sz="2000" dirty="0">
                <a:solidFill>
                  <a:schemeClr val="bg1"/>
                </a:solidFill>
              </a:rPr>
              <a:t>Multiple REST endpoints</a:t>
            </a:r>
          </a:p>
          <a:p>
            <a:r>
              <a:rPr lang="nl-NL" sz="2000" dirty="0">
                <a:solidFill>
                  <a:schemeClr val="bg1"/>
                </a:solidFill>
              </a:rPr>
              <a:t>Shared TC Database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Bidding system working</a:t>
            </a:r>
          </a:p>
        </p:txBody>
      </p:sp>
    </p:spTree>
    <p:extLst>
      <p:ext uri="{BB962C8B-B14F-4D97-AF65-F5344CB8AC3E}">
        <p14:creationId xmlns:p14="http://schemas.microsoft.com/office/powerpoint/2010/main" val="214566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close-up of a warehouse&#10;&#10;Description automatically generated">
            <a:extLst>
              <a:ext uri="{FF2B5EF4-FFF2-40B4-BE49-F238E27FC236}">
                <a16:creationId xmlns:a16="http://schemas.microsoft.com/office/drawing/2014/main" id="{C0CA77EA-EBDE-A3F4-E264-1AAA955B9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1514" y="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04B37A-CC42-0B11-B377-7B782194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13" y="1183792"/>
            <a:ext cx="10506456" cy="2057400"/>
          </a:xfrm>
        </p:spPr>
        <p:txBody>
          <a:bodyPr anchor="b">
            <a:normAutofit/>
          </a:bodyPr>
          <a:lstStyle/>
          <a:p>
            <a:r>
              <a:rPr lang="nl-NL" sz="5000" dirty="0">
                <a:solidFill>
                  <a:schemeClr val="bg1"/>
                </a:solidFill>
              </a:rPr>
              <a:t>TC to CT communication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76BADA-70FE-7555-A9E0-D34F5D77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SOAP API</a:t>
            </a:r>
          </a:p>
          <a:p>
            <a:r>
              <a:rPr lang="nl-NL" sz="2000" dirty="0">
                <a:solidFill>
                  <a:schemeClr val="bg1"/>
                </a:solidFill>
              </a:rPr>
              <a:t>XML </a:t>
            </a:r>
          </a:p>
          <a:p>
            <a:r>
              <a:rPr lang="nl-NL" sz="2000" dirty="0">
                <a:solidFill>
                  <a:schemeClr val="bg1"/>
                </a:solidFill>
              </a:rPr>
              <a:t>Only posting orders</a:t>
            </a:r>
          </a:p>
          <a:p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7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close-up of a warehouse&#10;&#10;Description automatically generated">
            <a:extLst>
              <a:ext uri="{FF2B5EF4-FFF2-40B4-BE49-F238E27FC236}">
                <a16:creationId xmlns:a16="http://schemas.microsoft.com/office/drawing/2014/main" id="{C0CA77EA-EBDE-A3F4-E264-1AAA955B9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04B37A-CC42-0B11-B377-7B782194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76BADA-70FE-7555-A9E0-D34F5D77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Communication issues</a:t>
            </a:r>
          </a:p>
          <a:p>
            <a:r>
              <a:rPr lang="nl-NL" sz="2000" dirty="0">
                <a:solidFill>
                  <a:schemeClr val="bg1"/>
                </a:solidFill>
              </a:rPr>
              <a:t>Last minute changes from other actors</a:t>
            </a:r>
          </a:p>
          <a:p>
            <a:r>
              <a:rPr lang="nl-NL" sz="2000" dirty="0">
                <a:solidFill>
                  <a:schemeClr val="bg1"/>
                </a:solidFill>
              </a:rPr>
              <a:t>Lack of control outside our team</a:t>
            </a:r>
          </a:p>
          <a:p>
            <a:r>
              <a:rPr lang="nl-NL" sz="2000" dirty="0">
                <a:solidFill>
                  <a:schemeClr val="bg1"/>
                </a:solidFill>
              </a:rPr>
              <a:t>Incompatibilities between seemignly ideentical formats caused set backs</a:t>
            </a:r>
          </a:p>
          <a:p>
            <a:r>
              <a:rPr lang="nl-NL" sz="2000">
                <a:solidFill>
                  <a:schemeClr val="bg1"/>
                </a:solidFill>
              </a:rPr>
              <a:t>Misallignment on assumptions </a:t>
            </a:r>
            <a:endParaRPr lang="nl-NL" sz="2000" dirty="0">
              <a:solidFill>
                <a:schemeClr val="bg1"/>
              </a:solidFill>
            </a:endParaRPr>
          </a:p>
        </p:txBody>
      </p:sp>
      <p:pic>
        <p:nvPicPr>
          <p:cNvPr id="3" name="Marcador de contenido 3" descr="Interfaz de usuario gráfica, Diagrama, Chat o mensaje de texto&#10;&#10;Descripción generada automáticamente">
            <a:extLst>
              <a:ext uri="{FF2B5EF4-FFF2-40B4-BE49-F238E27FC236}">
                <a16:creationId xmlns:a16="http://schemas.microsoft.com/office/drawing/2014/main" id="{E4BC6007-22EB-253C-E36D-DDE8771C0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720" y="1096744"/>
            <a:ext cx="7364984" cy="2144458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06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wo workers inside a warehouse">
            <a:extLst>
              <a:ext uri="{FF2B5EF4-FFF2-40B4-BE49-F238E27FC236}">
                <a16:creationId xmlns:a16="http://schemas.microsoft.com/office/drawing/2014/main" id="{1391A961-1EC0-06FC-0729-626974E2DC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A8723B-1A9D-B1C8-BC52-474EDF1B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Competitive Advantage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D6E5E2-51C5-29FD-20B0-496998AE9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l-NL" dirty="0">
                <a:solidFill>
                  <a:srgbClr val="FFFFFF"/>
                </a:solidFill>
                <a:cs typeface="Calibri"/>
              </a:rPr>
              <a:t>We avoid information oversharing regarding orders</a:t>
            </a:r>
          </a:p>
          <a:p>
            <a:pPr lvl="1"/>
            <a:r>
              <a:rPr lang="nl-NL" dirty="0">
                <a:solidFill>
                  <a:srgbClr val="FFFFFF"/>
                </a:solidFill>
                <a:cs typeface="Calibri"/>
              </a:rPr>
              <a:t>privacy</a:t>
            </a:r>
          </a:p>
          <a:p>
            <a:pPr lvl="1"/>
            <a:r>
              <a:rPr lang="nl-NL" dirty="0">
                <a:solidFill>
                  <a:srgbClr val="FFFFFF"/>
                </a:solidFill>
                <a:cs typeface="Calibri"/>
              </a:rPr>
              <a:t>analysis, competitive prices</a:t>
            </a:r>
          </a:p>
          <a:p>
            <a:pPr marL="0" indent="0">
              <a:buNone/>
            </a:pPr>
            <a:endParaRPr lang="nl-NL" dirty="0">
              <a:solidFill>
                <a:srgbClr val="FFFFFF"/>
              </a:solidFill>
              <a:cs typeface="Calibri"/>
            </a:endParaRPr>
          </a:p>
          <a:p>
            <a:r>
              <a:rPr lang="nl-NL" dirty="0">
                <a:solidFill>
                  <a:srgbClr val="FFFFFF"/>
                </a:solidFill>
                <a:cs typeface="Calibri"/>
              </a:rPr>
              <a:t>Interoperativity</a:t>
            </a:r>
          </a:p>
          <a:p>
            <a:pPr marL="0" indent="0">
              <a:buNone/>
            </a:pPr>
            <a:endParaRPr lang="nl-NL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14" name="Graphic 13" descr="Hockey Stick Curve Graph with solid fill">
            <a:extLst>
              <a:ext uri="{FF2B5EF4-FFF2-40B4-BE49-F238E27FC236}">
                <a16:creationId xmlns:a16="http://schemas.microsoft.com/office/drawing/2014/main" id="{5F054A5D-D45A-7F3C-8B66-804EB34F6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22147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73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hand holding a car key&#10;&#10;Description automatically generated">
            <a:extLst>
              <a:ext uri="{FF2B5EF4-FFF2-40B4-BE49-F238E27FC236}">
                <a16:creationId xmlns:a16="http://schemas.microsoft.com/office/drawing/2014/main" id="{BFB2DB8F-D5DD-C25F-5337-4711A2881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04B37A-CC42-0B11-B377-7B782194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nl-NL" sz="5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7EE3A47-8C92-3C64-7CBD-A02B3B295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5639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58046CC8C8C14292AADE013B987023" ma:contentTypeVersion="8" ma:contentTypeDescription="Create a new document." ma:contentTypeScope="" ma:versionID="1781d29b528ba686beb0339390811ad4">
  <xsd:schema xmlns:xsd="http://www.w3.org/2001/XMLSchema" xmlns:xs="http://www.w3.org/2001/XMLSchema" xmlns:p="http://schemas.microsoft.com/office/2006/metadata/properties" xmlns:ns2="7473b886-07e3-4ac4-8042-6c248241da64" xmlns:ns3="8338c4ed-7ea9-483b-804a-19be32e72366" targetNamespace="http://schemas.microsoft.com/office/2006/metadata/properties" ma:root="true" ma:fieldsID="564750179c42bd3b5117a9515873045a" ns2:_="" ns3:_="">
    <xsd:import namespace="7473b886-07e3-4ac4-8042-6c248241da64"/>
    <xsd:import namespace="8338c4ed-7ea9-483b-804a-19be32e723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3b886-07e3-4ac4-8042-6c248241da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eaf58ba8-1e8d-4aec-a6f5-993f6032dc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8c4ed-7ea9-483b-804a-19be32e7236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6ebc9d2-c694-4df6-9567-9228a84a1fac}" ma:internalName="TaxCatchAll" ma:showField="CatchAllData" ma:web="8338c4ed-7ea9-483b-804a-19be32e723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473b886-07e3-4ac4-8042-6c248241da64">
      <Terms xmlns="http://schemas.microsoft.com/office/infopath/2007/PartnerControls"/>
    </lcf76f155ced4ddcb4097134ff3c332f>
    <TaxCatchAll xmlns="8338c4ed-7ea9-483b-804a-19be32e72366" xsi:nil="true"/>
  </documentManagement>
</p:properties>
</file>

<file path=customXml/itemProps1.xml><?xml version="1.0" encoding="utf-8"?>
<ds:datastoreItem xmlns:ds="http://schemas.openxmlformats.org/officeDocument/2006/customXml" ds:itemID="{0E35A8A0-5F42-4231-A869-6536F34E67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7AB38F-B67C-4CA9-A9D9-1AFAE04A5E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73b886-07e3-4ac4-8042-6c248241da64"/>
    <ds:schemaRef ds:uri="8338c4ed-7ea9-483b-804a-19be32e723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517C69-3480-49C5-AD1F-53B5055B4E56}">
  <ds:schemaRefs>
    <ds:schemaRef ds:uri="http://purl.org/dc/dcmitype/"/>
    <ds:schemaRef ds:uri="http://schemas.openxmlformats.org/package/2006/metadata/core-properties"/>
    <ds:schemaRef ds:uri="7473b886-07e3-4ac4-8042-6c248241da64"/>
    <ds:schemaRef ds:uri="http://schemas.microsoft.com/office/2006/documentManagement/types"/>
    <ds:schemaRef ds:uri="http://purl.org/dc/elements/1.1/"/>
    <ds:schemaRef ds:uri="8338c4ed-7ea9-483b-804a-19be32e72366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135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Business Process Integration Transport Company – Group 25</vt:lpstr>
      <vt:lpstr>Case Introduction</vt:lpstr>
      <vt:lpstr>Intercommunication-lines</vt:lpstr>
      <vt:lpstr>TC to TC communication  </vt:lpstr>
      <vt:lpstr>TC to CT communication </vt:lpstr>
      <vt:lpstr>Problems</vt:lpstr>
      <vt:lpstr>Competitive Advantage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Galati</dc:creator>
  <cp:lastModifiedBy>Galati, D. (David, Student M-BIT)</cp:lastModifiedBy>
  <cp:revision>88</cp:revision>
  <dcterms:created xsi:type="dcterms:W3CDTF">2013-07-15T20:26:40Z</dcterms:created>
  <dcterms:modified xsi:type="dcterms:W3CDTF">2023-12-19T16:10:47Z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0x0101009258046CC8C8C14292AADE013B987023</vt:lpwstr>
  </property>
  <property fmtid="{D5CDD505-2E9C-101B-9397-08002B2CF9AE}" pid="3" name="MediaServiceImageTags">
    <vt:lpwstr/>
  </property>
</Properties>
</file>