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94" r:id="rId3"/>
    <p:sldId id="295" r:id="rId4"/>
    <p:sldId id="296" r:id="rId5"/>
    <p:sldId id="303" r:id="rId6"/>
    <p:sldId id="297" r:id="rId7"/>
    <p:sldId id="298" r:id="rId8"/>
    <p:sldId id="300" r:id="rId9"/>
    <p:sldId id="299" r:id="rId10"/>
    <p:sldId id="301" r:id="rId11"/>
    <p:sldId id="302" r:id="rId12"/>
    <p:sldId id="304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Barlow Condensed SemiBold" panose="00000706000000000000" pitchFamily="2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217" d="100"/>
          <a:sy n="217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1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2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23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94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370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8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69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10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468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7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939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448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70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9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1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0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91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9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10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lMf7r2dDxYkoSvEaUwbXIl/LUXCA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v.v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01: Giới thiệu khóa học, học HTML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 err="1"/>
              <a:t>Khái</a:t>
            </a:r>
            <a:r>
              <a:rPr lang="en-US" b="0" dirty="0"/>
              <a:t> </a:t>
            </a:r>
            <a:r>
              <a:rPr lang="en-US" b="0" dirty="0" err="1"/>
              <a:t>niệm</a:t>
            </a:r>
            <a:r>
              <a:rPr lang="en-US" b="0" dirty="0"/>
              <a:t> UI - UX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UI Design (User Interface Design): là </a:t>
            </a:r>
            <a:r>
              <a:rPr lang="vi-VN" b="1" dirty="0">
                <a:solidFill>
                  <a:schemeClr val="bg1"/>
                </a:solidFill>
              </a:rPr>
              <a:t>thiết kế giao diện người dùng</a:t>
            </a:r>
            <a:r>
              <a:rPr lang="vi-VN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</a:t>
            </a:r>
            <a:r>
              <a:rPr lang="vi-VN" dirty="0"/>
              <a:t>ếu website đẹp sẽ khiến nhiều người thích thú, tạo được thiện cảm tốt, tăng được độ tin tưởng.</a:t>
            </a:r>
            <a:endParaRPr lang="en-US" dirty="0"/>
          </a:p>
        </p:txBody>
      </p:sp>
      <p:sp>
        <p:nvSpPr>
          <p:cNvPr id="15" name="Google Shape;1500;p40">
            <a:extLst>
              <a:ext uri="{FF2B5EF4-FFF2-40B4-BE49-F238E27FC236}">
                <a16:creationId xmlns:a16="http://schemas.microsoft.com/office/drawing/2014/main" id="{1C7335C7-4232-52DA-D049-C9239C99C4FD}"/>
              </a:ext>
            </a:extLst>
          </p:cNvPr>
          <p:cNvSpPr txBox="1">
            <a:spLocks/>
          </p:cNvSpPr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UX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16" name="Google Shape;1488;p40">
            <a:extLst>
              <a:ext uri="{FF2B5EF4-FFF2-40B4-BE49-F238E27FC236}">
                <a16:creationId xmlns:a16="http://schemas.microsoft.com/office/drawing/2014/main" id="{4A5EBE20-3446-3826-784E-2F8789760A91}"/>
              </a:ext>
            </a:extLst>
          </p:cNvPr>
          <p:cNvSpPr txBox="1">
            <a:spLocks/>
          </p:cNvSpPr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 dirty="0"/>
              <a:t>UX Design (User Experience Design): là </a:t>
            </a:r>
            <a:r>
              <a:rPr lang="vi-VN" b="1" dirty="0">
                <a:solidFill>
                  <a:schemeClr val="bg1"/>
                </a:solidFill>
              </a:rPr>
              <a:t>thiết kế trải nghiệm người dùng</a:t>
            </a:r>
            <a:r>
              <a:rPr lang="vi-VN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UX là các thao tác mà người dùng thực hiện trên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9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05. </a:t>
            </a:r>
            <a:r>
              <a:rPr lang="vi-VN" b="0" dirty="0"/>
              <a:t>Hướng dẫn cài đặt phần mềm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Visual Studio Code (Link </a:t>
            </a:r>
            <a:r>
              <a:rPr lang="en-US" sz="1200" dirty="0" err="1"/>
              <a:t>tải</a:t>
            </a:r>
            <a:r>
              <a:rPr lang="en-US" sz="1200" dirty="0"/>
              <a:t>: https://code.visualstudio.com/download)</a:t>
            </a:r>
          </a:p>
        </p:txBody>
      </p:sp>
      <p:sp>
        <p:nvSpPr>
          <p:cNvPr id="15" name="Google Shape;1500;p40">
            <a:extLst>
              <a:ext uri="{FF2B5EF4-FFF2-40B4-BE49-F238E27FC236}">
                <a16:creationId xmlns:a16="http://schemas.microsoft.com/office/drawing/2014/main" id="{18D41AD8-B99E-9D30-7C7A-35244BA38DB1}"/>
              </a:ext>
            </a:extLst>
          </p:cNvPr>
          <p:cNvSpPr txBox="1">
            <a:spLocks/>
          </p:cNvSpPr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sv-SE" dirty="0"/>
              <a:t>Extensions (Tiện ích mở rộng):</a:t>
            </a:r>
            <a:endParaRPr lang="en-US" dirty="0"/>
          </a:p>
        </p:txBody>
      </p:sp>
      <p:sp>
        <p:nvSpPr>
          <p:cNvPr id="16" name="Google Shape;1488;p40">
            <a:extLst>
              <a:ext uri="{FF2B5EF4-FFF2-40B4-BE49-F238E27FC236}">
                <a16:creationId xmlns:a16="http://schemas.microsoft.com/office/drawing/2014/main" id="{67AF25F3-9EB1-4A22-3E36-E646B84F3BA3}"/>
              </a:ext>
            </a:extLst>
          </p:cNvPr>
          <p:cNvSpPr txBox="1">
            <a:spLocks/>
          </p:cNvSpPr>
          <p:nvPr/>
        </p:nvSpPr>
        <p:spPr>
          <a:xfrm>
            <a:off x="720000" y="2044511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Auto Rename Tag -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sửa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thẻ</a:t>
            </a:r>
            <a:r>
              <a:rPr lang="en-US" sz="1200" dirty="0"/>
              <a:t>.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Beautify - Làm đẹp code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Color Highlight - Hiển thị màu sắc theo mã màu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CSS Variables Autocomplete - Gợi ý các biến trong CSS để code nhanh hơn.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HTML Boilerplate - Tạo khung HTML được soạn sẵn.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HTML Snippets - Gợi ý code HTML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Live Server - Khi lưu code thì web tự load lại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Material Icon Theme - Icon cho theme dễ nhìn hơn</a:t>
            </a:r>
          </a:p>
          <a:p>
            <a:pPr>
              <a:lnSpc>
                <a:spcPct val="150000"/>
              </a:lnSpc>
            </a:pPr>
            <a:r>
              <a:rPr lang="vi-VN" sz="1200" dirty="0"/>
              <a:t>Path Intellisense - Gợi ý đường dẫn các file</a:t>
            </a:r>
          </a:p>
        </p:txBody>
      </p:sp>
    </p:spTree>
    <p:extLst>
      <p:ext uri="{BB962C8B-B14F-4D97-AF65-F5344CB8AC3E}">
        <p14:creationId xmlns:p14="http://schemas.microsoft.com/office/powerpoint/2010/main" val="274332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6.1. Khái niệm</a:t>
            </a:r>
            <a:endParaRPr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288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/>
              <a:t>HTML viết tắt của </a:t>
            </a:r>
            <a:r>
              <a:rPr lang="en-US" sz="1200" b="1">
                <a:solidFill>
                  <a:schemeClr val="bg1"/>
                </a:solidFill>
              </a:rPr>
              <a:t>H</a:t>
            </a:r>
            <a:r>
              <a:rPr lang="en-US" sz="1200"/>
              <a:t>yper </a:t>
            </a:r>
            <a:r>
              <a:rPr lang="en-US" sz="1200" b="1">
                <a:solidFill>
                  <a:schemeClr val="bg1"/>
                </a:solidFill>
              </a:rPr>
              <a:t>T</a:t>
            </a:r>
            <a:r>
              <a:rPr lang="en-US" sz="1200"/>
              <a:t>ext </a:t>
            </a:r>
            <a:r>
              <a:rPr lang="en-US" sz="1200" b="1">
                <a:solidFill>
                  <a:schemeClr val="bg1"/>
                </a:solidFill>
              </a:rPr>
              <a:t>M</a:t>
            </a:r>
            <a:r>
              <a:rPr lang="en-US" sz="1200"/>
              <a:t>arkup </a:t>
            </a:r>
            <a:r>
              <a:rPr lang="en-US" sz="1200" b="1">
                <a:solidFill>
                  <a:schemeClr val="bg1"/>
                </a:solidFill>
              </a:rPr>
              <a:t>L</a:t>
            </a:r>
            <a:r>
              <a:rPr lang="en-US" sz="1200"/>
              <a:t>anguage.</a:t>
            </a:r>
          </a:p>
          <a:p>
            <a:pPr>
              <a:lnSpc>
                <a:spcPct val="150000"/>
              </a:lnSpc>
            </a:pPr>
            <a:r>
              <a:rPr lang="en-US" sz="1200"/>
              <a:t>Là ngôn ngữ đánh dấu siêu văn bản.</a:t>
            </a:r>
          </a:p>
          <a:p>
            <a:pPr>
              <a:lnSpc>
                <a:spcPct val="150000"/>
              </a:lnSpc>
            </a:pPr>
            <a:r>
              <a:rPr lang="en-US" sz="1200"/>
              <a:t>Không phải là ngôn ngữ lập trình.</a:t>
            </a:r>
          </a:p>
          <a:p>
            <a:pPr>
              <a:lnSpc>
                <a:spcPct val="150000"/>
              </a:lnSpc>
            </a:pPr>
            <a:r>
              <a:rPr lang="en-US" sz="1200"/>
              <a:t>HTML có tác dụng </a:t>
            </a:r>
            <a:r>
              <a:rPr lang="en-US" sz="1200" b="1">
                <a:solidFill>
                  <a:schemeClr val="bg1"/>
                </a:solidFill>
              </a:rPr>
              <a:t>tạo bố cục </a:t>
            </a:r>
            <a:r>
              <a:rPr lang="en-US" sz="1200"/>
              <a:t>và </a:t>
            </a:r>
            <a:r>
              <a:rPr lang="en-US" sz="1200" b="1">
                <a:solidFill>
                  <a:schemeClr val="bg1"/>
                </a:solidFill>
              </a:rPr>
              <a:t>định dạng </a:t>
            </a:r>
            <a:r>
              <a:rPr lang="en-US" sz="1200"/>
              <a:t>trang web.</a:t>
            </a:r>
            <a:endParaRPr lang="en-US" sz="1200" dirty="0"/>
          </a:p>
        </p:txBody>
      </p:sp>
      <p:pic>
        <p:nvPicPr>
          <p:cNvPr id="1026" name="Picture 2" descr="HTML, CSS and JavaScript suit as explained coding layers outline diagram.  Website project development stages with basic skeletal or … | Css, Css  programming, Coding">
            <a:extLst>
              <a:ext uri="{FF2B5EF4-FFF2-40B4-BE49-F238E27FC236}">
                <a16:creationId xmlns:a16="http://schemas.microsoft.com/office/drawing/2014/main" id="{8005CFBB-08BA-7713-B053-2FD22AE4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4" y="1323173"/>
            <a:ext cx="3999876" cy="28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8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6.2. Cấu trúc file HTML và ý nghĩa các thẻ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09815-3E22-4D88-D0F0-CD962CFCF63A}"/>
              </a:ext>
            </a:extLst>
          </p:cNvPr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Tiêu đề trên tab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Tiêu đề chính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Đoạn văn bản...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1ED00-BC82-7789-24E3-311D3102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33" y="1357204"/>
            <a:ext cx="4506502" cy="29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6.2. Cấu trúc file HTML và ý nghĩa các thẻ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288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dk1"/>
                </a:solidFill>
              </a:rPr>
              <a:t>Trong đó: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&lt;!DOCTYPE html&gt;</a:t>
            </a:r>
            <a:r>
              <a:rPr lang="vi-VN" sz="1200">
                <a:solidFill>
                  <a:schemeClr val="dk1"/>
                </a:solidFill>
              </a:rPr>
              <a:t>: DOCTYPE dịch ra là </a:t>
            </a:r>
            <a:r>
              <a:rPr lang="vi-VN" sz="1200" b="1">
                <a:solidFill>
                  <a:schemeClr val="bg1"/>
                </a:solidFill>
              </a:rPr>
              <a:t>kiểu tài liệu</a:t>
            </a:r>
            <a:r>
              <a:rPr lang="vi-VN" sz="1200">
                <a:solidFill>
                  <a:schemeClr val="dk1"/>
                </a:solidFill>
              </a:rPr>
              <a:t>, tức là để khai báo đây là kiểu tài liệu gì. Cụ thể điền html có nghĩa là đây là tài liệu viết bằng HTML.</a:t>
            </a:r>
            <a:endParaRPr lang="en-US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&lt;html&gt;</a:t>
            </a:r>
            <a:r>
              <a:rPr lang="en-US" sz="1200" b="1">
                <a:solidFill>
                  <a:schemeClr val="bg1"/>
                </a:solidFill>
              </a:rPr>
              <a:t>&lt;/html&gt;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C</a:t>
            </a:r>
            <a:r>
              <a:rPr lang="vi-VN" sz="1200">
                <a:solidFill>
                  <a:schemeClr val="dk1"/>
                </a:solidFill>
              </a:rPr>
              <a:t>ặp thẻ bắt buộc, element cấp cao nhất, có nhiệm vụ đóng gói tất cả nội dung của trang HTML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&lt;head&gt;</a:t>
            </a:r>
            <a:r>
              <a:rPr lang="en-US" sz="1200" b="1">
                <a:solidFill>
                  <a:schemeClr val="bg1"/>
                </a:solidFill>
              </a:rPr>
              <a:t>&lt;/head&gt;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K</a:t>
            </a:r>
            <a:r>
              <a:rPr lang="vi-VN" sz="1200">
                <a:solidFill>
                  <a:schemeClr val="dk1"/>
                </a:solidFill>
              </a:rPr>
              <a:t>hai báo các thông tin meta của trang web như: tiêu đề trang, charset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&lt;title&gt;</a:t>
            </a:r>
            <a:r>
              <a:rPr lang="en-US" sz="1200" b="1">
                <a:solidFill>
                  <a:schemeClr val="bg1"/>
                </a:solidFill>
              </a:rPr>
              <a:t>&lt;/title&gt;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C</a:t>
            </a:r>
            <a:r>
              <a:rPr lang="vi-VN" sz="1200">
                <a:solidFill>
                  <a:schemeClr val="dk1"/>
                </a:solidFill>
              </a:rPr>
              <a:t>ặp thẻ nằm bên trong thẻ &lt;head&gt;, dùng để khai báo tiêu đề của trang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&lt;body&gt;</a:t>
            </a:r>
            <a:r>
              <a:rPr lang="en-US" sz="1200" b="1">
                <a:solidFill>
                  <a:schemeClr val="bg1"/>
                </a:solidFill>
              </a:rPr>
              <a:t>&lt;/body&gt;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C</a:t>
            </a:r>
            <a:r>
              <a:rPr lang="vi-VN" sz="1200">
                <a:solidFill>
                  <a:schemeClr val="dk1"/>
                </a:solidFill>
              </a:rPr>
              <a:t>ặp thẻ dùng để đóng gói tất cả các nội dung sẽ hiển thị trên trang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&lt;h1&gt;</a:t>
            </a:r>
            <a:r>
              <a:rPr lang="en-US" sz="1200" b="1">
                <a:solidFill>
                  <a:schemeClr val="bg1"/>
                </a:solidFill>
              </a:rPr>
              <a:t>&lt;/h1&gt;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P</a:t>
            </a:r>
            <a:r>
              <a:rPr lang="vi-VN" sz="1200">
                <a:solidFill>
                  <a:schemeClr val="dk1"/>
                </a:solidFill>
              </a:rPr>
              <a:t>hần từ xác định một tiêu đề lớn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&lt;p&gt;</a:t>
            </a:r>
            <a:r>
              <a:rPr lang="en-US" sz="1200" b="1">
                <a:solidFill>
                  <a:schemeClr val="bg1"/>
                </a:solidFill>
              </a:rPr>
              <a:t>&lt;/p&gt;</a:t>
            </a:r>
            <a:r>
              <a:rPr lang="vi-VN" sz="1200">
                <a:solidFill>
                  <a:schemeClr val="dk1"/>
                </a:solidFill>
              </a:rPr>
              <a:t>: </a:t>
            </a:r>
            <a:r>
              <a:rPr lang="en-US" sz="1200">
                <a:solidFill>
                  <a:schemeClr val="dk1"/>
                </a:solidFill>
              </a:rPr>
              <a:t>P</a:t>
            </a:r>
            <a:r>
              <a:rPr lang="vi-VN" sz="1200">
                <a:solidFill>
                  <a:schemeClr val="dk1"/>
                </a:solidFill>
              </a:rPr>
              <a:t>hần tử xác định một đoạn văn bản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8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6.3. </a:t>
            </a:r>
            <a:r>
              <a:rPr lang="vi-VN"/>
              <a:t>Hướng dẫn sử dụng Dev tools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288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>
                <a:solidFill>
                  <a:schemeClr val="dk1"/>
                </a:solidFill>
              </a:rPr>
              <a:t>(Hướng dẫn trực tiếp khi học)</a:t>
            </a:r>
            <a:endParaRPr lang="vi-V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2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6.4. Một số thẻ &lt;meta&gt;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06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&lt;meta charset="UTF-8"&gt;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Xác định bộ ký tự được sử dụng, utf-8 để hỗ trợ hiển thị tiếng Việt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&lt;meta name="keywords" content="HTML, CSS, JavaScript"&gt;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Xác định từ khóa cho công cụ tìm kiếm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&lt;meta name="description" content="Free Web tutorials"&gt;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Xác định mô tả về trang web của bạn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&lt;meta name="author" content="John Doe"&gt;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Xác định tác giả của một trang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&lt;meta name="viewport" content="width=device-width, initial-scale=1.0"&gt;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tx1"/>
                </a:solidFill>
              </a:rPr>
              <a:t>Đặt chế độ xem để làm cho trang web của bạn hiển thị tốt trên tất cả các thiết bị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35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6.5. Tạo Comments, Elements, Attributes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Comments (chú thích)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</a:t>
            </a:r>
            <a:r>
              <a:rPr lang="vi-VN" sz="1200">
                <a:solidFill>
                  <a:schemeClr val="tx1"/>
                </a:solidFill>
              </a:rPr>
              <a:t>à các chú thích để </a:t>
            </a:r>
            <a:r>
              <a:rPr lang="vi-VN" sz="1200" b="1">
                <a:solidFill>
                  <a:schemeClr val="bg1"/>
                </a:solidFill>
              </a:rPr>
              <a:t>dễ nhớ</a:t>
            </a:r>
            <a:r>
              <a:rPr lang="vi-VN" sz="1200">
                <a:solidFill>
                  <a:schemeClr val="tx1"/>
                </a:solidFill>
              </a:rPr>
              <a:t>, và </a:t>
            </a:r>
            <a:r>
              <a:rPr lang="vi-VN" sz="1200" b="1">
                <a:solidFill>
                  <a:schemeClr val="bg1"/>
                </a:solidFill>
              </a:rPr>
              <a:t>dễ nhìn hơn</a:t>
            </a:r>
            <a:r>
              <a:rPr lang="vi-VN" sz="1200">
                <a:solidFill>
                  <a:schemeClr val="tx1"/>
                </a:solidFill>
              </a:rPr>
              <a:t>, hiểu được đoạn code đấy có </a:t>
            </a:r>
            <a:r>
              <a:rPr lang="vi-VN" sz="1200" b="1">
                <a:solidFill>
                  <a:schemeClr val="bg1"/>
                </a:solidFill>
              </a:rPr>
              <a:t>ý nghĩa </a:t>
            </a:r>
            <a:r>
              <a:rPr lang="vi-VN" sz="1200">
                <a:solidFill>
                  <a:schemeClr val="tx1"/>
                </a:solidFill>
              </a:rPr>
              <a:t>là gì. Không hiển thị lên giao diện website.</a:t>
            </a:r>
            <a:endParaRPr lang="en-US" sz="1200">
              <a:solidFill>
                <a:schemeClr val="tx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Cú pháp: </a:t>
            </a:r>
            <a:r>
              <a:rPr lang="en-US" sz="1200" b="1">
                <a:solidFill>
                  <a:schemeClr val="bg1"/>
                </a:solidFill>
              </a:rPr>
              <a:t>&lt;!--</a:t>
            </a:r>
            <a:r>
              <a:rPr lang="en-US" sz="1200">
                <a:solidFill>
                  <a:schemeClr val="dk1"/>
                </a:solidFill>
              </a:rPr>
              <a:t> Nội dung comment</a:t>
            </a:r>
            <a:r>
              <a:rPr lang="en-US" sz="1200" b="1">
                <a:solidFill>
                  <a:schemeClr val="bg1"/>
                </a:solidFill>
              </a:rPr>
              <a:t> --&gt;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Phím tắt: </a:t>
            </a:r>
            <a:r>
              <a:rPr lang="en-US" sz="1200" b="1">
                <a:solidFill>
                  <a:schemeClr val="bg1"/>
                </a:solidFill>
              </a:rPr>
              <a:t>Ctrl + /</a:t>
            </a:r>
            <a:r>
              <a:rPr lang="en-US" sz="1200">
                <a:solidFill>
                  <a:schemeClr val="dk1"/>
                </a:solidFill>
              </a:rPr>
              <a:t> (Windows) hoặc </a:t>
            </a:r>
            <a:r>
              <a:rPr lang="en-US" sz="1200" b="1">
                <a:solidFill>
                  <a:schemeClr val="bg1"/>
                </a:solidFill>
              </a:rPr>
              <a:t>Cmd + /</a:t>
            </a:r>
            <a:r>
              <a:rPr lang="en-US" sz="1200">
                <a:solidFill>
                  <a:schemeClr val="dk1"/>
                </a:solidFill>
              </a:rPr>
              <a:t> (Mac)</a:t>
            </a:r>
          </a:p>
        </p:txBody>
      </p:sp>
    </p:spTree>
    <p:extLst>
      <p:ext uri="{BB962C8B-B14F-4D97-AF65-F5344CB8AC3E}">
        <p14:creationId xmlns:p14="http://schemas.microsoft.com/office/powerpoint/2010/main" val="99798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6.5. Tạo Comments, Elements, Attributes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Elements (phần tử)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Đ</a:t>
            </a:r>
            <a:r>
              <a:rPr lang="vi-VN" sz="1200">
                <a:solidFill>
                  <a:schemeClr val="tx1"/>
                </a:solidFill>
              </a:rPr>
              <a:t>ược xác định bởi</a:t>
            </a:r>
            <a:r>
              <a:rPr lang="en-US" sz="1200">
                <a:solidFill>
                  <a:schemeClr val="tx1"/>
                </a:solidFill>
              </a:rPr>
              <a:t>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Một</a:t>
            </a:r>
            <a:r>
              <a:rPr lang="vi-VN" sz="1200">
                <a:solidFill>
                  <a:schemeClr val="tx1"/>
                </a:solidFill>
              </a:rPr>
              <a:t> thẻ bắt đầu</a:t>
            </a:r>
            <a:endParaRPr lang="en-US" sz="1200">
              <a:solidFill>
                <a:schemeClr val="tx1"/>
              </a:solidFill>
            </a:endParaRP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M</a:t>
            </a:r>
            <a:r>
              <a:rPr lang="vi-VN" sz="1200">
                <a:solidFill>
                  <a:schemeClr val="tx1"/>
                </a:solidFill>
              </a:rPr>
              <a:t>ột vài nội dung</a:t>
            </a:r>
            <a:endParaRPr lang="en-US" sz="1200">
              <a:solidFill>
                <a:schemeClr val="tx1"/>
              </a:solidFill>
            </a:endParaRP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Một</a:t>
            </a:r>
            <a:r>
              <a:rPr lang="vi-VN" sz="1200">
                <a:solidFill>
                  <a:schemeClr val="tx1"/>
                </a:solidFill>
              </a:rPr>
              <a:t> thẻ kết thúc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Cú pháp: </a:t>
            </a:r>
            <a:r>
              <a:rPr lang="en-US" sz="1200" b="1">
                <a:solidFill>
                  <a:schemeClr val="bg1"/>
                </a:solidFill>
              </a:rPr>
              <a:t>&lt;tagname&gt;Nội dung...&lt;/tagname&gt;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Trong đó: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pt-BR" sz="1200" b="1">
                <a:solidFill>
                  <a:schemeClr val="bg1"/>
                </a:solidFill>
              </a:rPr>
              <a:t>&lt;tagname&gt;</a:t>
            </a:r>
            <a:r>
              <a:rPr lang="pt-BR" sz="1200">
                <a:solidFill>
                  <a:schemeClr val="dk1"/>
                </a:solidFill>
              </a:rPr>
              <a:t>: Thẻ bắt đầu của element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&lt;/tagname&gt;</a:t>
            </a:r>
            <a:r>
              <a:rPr lang="en-US" sz="1200">
                <a:solidFill>
                  <a:schemeClr val="dk1"/>
                </a:solidFill>
              </a:rPr>
              <a:t>: Thẻ kết thúc của element</a:t>
            </a:r>
            <a:endParaRPr lang="en-US" sz="1200"/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Nội dung...</a:t>
            </a:r>
            <a:r>
              <a:rPr lang="en-US" sz="1200">
                <a:solidFill>
                  <a:schemeClr val="dk1"/>
                </a:solidFill>
              </a:rPr>
              <a:t>: Nội dung của element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Ví dụ: </a:t>
            </a:r>
            <a:r>
              <a:rPr lang="pt-BR" sz="1200">
                <a:solidFill>
                  <a:schemeClr val="dk1"/>
                </a:solidFill>
              </a:rPr>
              <a:t>&lt;h1&gt;Tiêu đề lớn&lt;/h1&gt;</a:t>
            </a:r>
            <a:endParaRPr lang="en-US" sz="120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>
                <a:solidFill>
                  <a:schemeClr val="dk1"/>
                </a:solidFill>
              </a:rPr>
              <a:t>Các </a:t>
            </a:r>
            <a:r>
              <a:rPr lang="vi-VN" sz="1200" b="1">
                <a:solidFill>
                  <a:schemeClr val="bg1"/>
                </a:solidFill>
              </a:rPr>
              <a:t>tagname</a:t>
            </a:r>
            <a:r>
              <a:rPr lang="vi-VN" sz="1200">
                <a:solidFill>
                  <a:schemeClr val="dk1"/>
                </a:solidFill>
              </a:rPr>
              <a:t> không phân biệt chữ hoa, chữ thường. Nhưng </a:t>
            </a:r>
            <a:r>
              <a:rPr lang="vi-VN" sz="1200" b="1">
                <a:solidFill>
                  <a:schemeClr val="bg1"/>
                </a:solidFill>
              </a:rPr>
              <a:t>nên viết chữ thường</a:t>
            </a:r>
            <a:r>
              <a:rPr lang="vi-VN" sz="1200">
                <a:solidFill>
                  <a:schemeClr val="dk1"/>
                </a:solidFill>
              </a:rPr>
              <a:t>.</a:t>
            </a:r>
            <a:endParaRPr 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2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6.5. Tạo Comments, Elements, Attributes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Attributes (thuộc tính)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Sẽ cung cấp thêm thông tin cho các element, nằm trong thẻ mở.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Một element có thể có nhiều thuộc tính</a:t>
            </a:r>
            <a:r>
              <a:rPr lang="en-US" sz="1200">
                <a:solidFill>
                  <a:schemeClr val="dk1"/>
                </a:solidFill>
              </a:rPr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/>
              <a:t>Cú pháp: </a:t>
            </a:r>
            <a:r>
              <a:rPr lang="en-US" sz="1200">
                <a:solidFill>
                  <a:schemeClr val="tx1"/>
                </a:solidFill>
              </a:rPr>
              <a:t>&lt;tagname </a:t>
            </a:r>
            <a:r>
              <a:rPr lang="en-US" sz="1200" b="1">
                <a:solidFill>
                  <a:schemeClr val="bg1"/>
                </a:solidFill>
              </a:rPr>
              <a:t>attribute-name="value"</a:t>
            </a:r>
            <a:r>
              <a:rPr lang="en-US" sz="1200">
                <a:solidFill>
                  <a:schemeClr val="tx1"/>
                </a:solidFill>
              </a:rPr>
              <a:t>&gt;Nội dung...&lt;/tagname&gt;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Trong đó: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attribute-name</a:t>
            </a:r>
            <a:r>
              <a:rPr lang="en-US" sz="1200"/>
              <a:t>: Tên thuộc tính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"value"</a:t>
            </a:r>
            <a:r>
              <a:rPr lang="en-US" sz="1200">
                <a:solidFill>
                  <a:schemeClr val="dk1"/>
                </a:solidFill>
              </a:rPr>
              <a:t>: Giá trị của thuộc tính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Ví dụ: </a:t>
            </a:r>
            <a:r>
              <a:rPr lang="pt-BR" sz="1200">
                <a:solidFill>
                  <a:schemeClr val="dk1"/>
                </a:solidFill>
              </a:rPr>
              <a:t>&lt;html </a:t>
            </a:r>
            <a:r>
              <a:rPr lang="pt-BR" sz="1200" b="1">
                <a:solidFill>
                  <a:schemeClr val="bg1"/>
                </a:solidFill>
              </a:rPr>
              <a:t>lang="vi"</a:t>
            </a:r>
            <a:r>
              <a:rPr lang="pt-BR" sz="1200">
                <a:solidFill>
                  <a:schemeClr val="dk1"/>
                </a:solidFill>
              </a:rPr>
              <a:t>&gt;&lt;/html&gt;</a:t>
            </a:r>
            <a:endParaRPr 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Giới thiệu về khóa học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Lộ trình khóa học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Giới thiệu về công việc Front-end trong thực tế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Khái niệm UI - UX</a:t>
            </a:r>
            <a:endParaRPr dirty="0"/>
          </a:p>
        </p:txBody>
      </p:sp>
      <p:sp>
        <p:nvSpPr>
          <p:cNvPr id="1130" name="Google Shape;1130;p29"/>
          <p:cNvSpPr txBox="1">
            <a:spLocks noGrp="1"/>
          </p:cNvSpPr>
          <p:nvPr>
            <p:ph type="subTitle" idx="5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Hướng dẫn cài đặt phần mềm</a:t>
            </a:r>
            <a:endParaRPr dirty="0"/>
          </a:p>
        </p:txBody>
      </p:sp>
      <p:sp>
        <p:nvSpPr>
          <p:cNvPr id="1131" name="Google Shape;1131;p29"/>
          <p:cNvSpPr txBox="1">
            <a:spLocks noGrp="1"/>
          </p:cNvSpPr>
          <p:nvPr>
            <p:ph type="subTitle" idx="6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Học HTML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3" name="Google Shape;1133;p29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6" name="Google Shape;1136;p29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6.6. Tạo Headings,  Paragraphs, Formatting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Headings (tiêu đề)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Là những </a:t>
            </a:r>
            <a:r>
              <a:rPr lang="en-US" sz="1200" b="1">
                <a:solidFill>
                  <a:schemeClr val="bg1"/>
                </a:solidFill>
              </a:rPr>
              <a:t>tiêu đề </a:t>
            </a:r>
            <a:r>
              <a:rPr lang="en-US" sz="1200">
                <a:solidFill>
                  <a:schemeClr val="tx1"/>
                </a:solidFill>
              </a:rPr>
              <a:t>hoặc </a:t>
            </a:r>
            <a:r>
              <a:rPr lang="en-US" sz="1200" b="1">
                <a:solidFill>
                  <a:schemeClr val="bg1"/>
                </a:solidFill>
              </a:rPr>
              <a:t>phụ đề </a:t>
            </a:r>
            <a:r>
              <a:rPr lang="en-US" sz="1200">
                <a:solidFill>
                  <a:schemeClr val="tx1"/>
                </a:solidFill>
              </a:rPr>
              <a:t>hiển thị trên web.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Có </a:t>
            </a:r>
            <a:r>
              <a:rPr lang="en-US" sz="1200" b="1">
                <a:solidFill>
                  <a:schemeClr val="bg1"/>
                </a:solidFill>
              </a:rPr>
              <a:t>6 thẻ </a:t>
            </a:r>
            <a:r>
              <a:rPr lang="en-US" sz="1200">
                <a:solidFill>
                  <a:schemeClr val="tx1"/>
                </a:solidFill>
              </a:rPr>
              <a:t>heading</a:t>
            </a:r>
            <a:r>
              <a:rPr lang="en-US" sz="1200">
                <a:solidFill>
                  <a:schemeClr val="dk1"/>
                </a:solidFill>
              </a:rPr>
              <a:t>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&lt;h1&gt;&lt;/h1&gt;</a:t>
            </a:r>
            <a:r>
              <a:rPr lang="vi-VN" sz="1200">
                <a:solidFill>
                  <a:schemeClr val="dk1"/>
                </a:solidFill>
              </a:rPr>
              <a:t>: Thẻ tiêu đề </a:t>
            </a:r>
            <a:r>
              <a:rPr lang="vi-VN" sz="1200" b="1">
                <a:solidFill>
                  <a:schemeClr val="bg1"/>
                </a:solidFill>
              </a:rPr>
              <a:t>quan trọng nhất</a:t>
            </a:r>
            <a:r>
              <a:rPr lang="vi-VN" sz="1200">
                <a:solidFill>
                  <a:schemeClr val="dk1"/>
                </a:solidFill>
              </a:rPr>
              <a:t>. Mỗi trang chỉ có 1 thẻ h1. Nếu 1 trang có nhiều thẻ h1 thì web vẫn chạy nhưng như vậy sẽ không chuẩn SEO. Mỗi trang web ví dụ như là gioi-thieu.html hoặc index.html)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lang="vi-VN" sz="1200">
              <a:solidFill>
                <a:schemeClr val="dk1"/>
              </a:solidFill>
            </a:endParaRP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&lt;h2&gt;&lt;/h2&gt;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&lt;h3&gt;&lt;/h3&gt;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&lt;h4&gt;&lt;/h4&gt;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&lt;h5&gt;&lt;/h5&gt;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&lt;h6&gt;&lt;/h6&gt;</a:t>
            </a:r>
            <a:r>
              <a:rPr lang="vi-VN" sz="1200">
                <a:solidFill>
                  <a:schemeClr val="dk1"/>
                </a:solidFill>
              </a:rPr>
              <a:t>: Thẻ tiêu đề </a:t>
            </a:r>
            <a:r>
              <a:rPr lang="vi-VN" sz="1200" b="1">
                <a:solidFill>
                  <a:schemeClr val="bg1"/>
                </a:solidFill>
              </a:rPr>
              <a:t>ít quan trọng nhất</a:t>
            </a:r>
            <a:r>
              <a:rPr lang="en-US" sz="1200"/>
              <a:t>.</a:t>
            </a:r>
            <a:endParaRPr lang="vi-V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6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6.6. Tạo Headings,  Paragraphs, Formatting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Paragraphs (đoạn văn)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tx1"/>
                </a:solidFill>
              </a:rPr>
              <a:t>L</a:t>
            </a:r>
            <a:r>
              <a:rPr lang="vi-VN" sz="1200">
                <a:solidFill>
                  <a:schemeClr val="tx1"/>
                </a:solidFill>
              </a:rPr>
              <a:t>uôn luôn </a:t>
            </a:r>
            <a:r>
              <a:rPr lang="vi-VN" sz="1200" b="1">
                <a:solidFill>
                  <a:schemeClr val="bg1"/>
                </a:solidFill>
              </a:rPr>
              <a:t>bắt đầu trên một dòng mới </a:t>
            </a:r>
            <a:r>
              <a:rPr lang="vi-VN" sz="1200">
                <a:solidFill>
                  <a:schemeClr val="tx1"/>
                </a:solidFill>
              </a:rPr>
              <a:t>và thường là </a:t>
            </a:r>
            <a:r>
              <a:rPr lang="vi-VN" sz="1200" b="1">
                <a:solidFill>
                  <a:schemeClr val="bg1"/>
                </a:solidFill>
              </a:rPr>
              <a:t>một khối văn bản</a:t>
            </a:r>
            <a:r>
              <a:rPr lang="en-US" sz="1200">
                <a:solidFill>
                  <a:schemeClr val="tx1"/>
                </a:solidFill>
              </a:rPr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>
                <a:solidFill>
                  <a:schemeClr val="dk1"/>
                </a:solidFill>
              </a:rPr>
              <a:t>Cú pháp: </a:t>
            </a:r>
            <a:r>
              <a:rPr lang="en-US" sz="1200" b="1">
                <a:solidFill>
                  <a:schemeClr val="bg1"/>
                </a:solidFill>
              </a:rPr>
              <a:t>&lt;p&gt;Nội dung…&lt;/p&gt;</a:t>
            </a: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chemeClr val="dk1"/>
                </a:solidFill>
              </a:rPr>
              <a:t>Một số thẻ liên quan</a:t>
            </a:r>
            <a:r>
              <a:rPr lang="en-US" sz="1200">
                <a:solidFill>
                  <a:schemeClr val="dk1"/>
                </a:solidFill>
              </a:rPr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&lt;hr&gt;</a:t>
            </a:r>
            <a:r>
              <a:rPr lang="vi-VN" sz="1200">
                <a:solidFill>
                  <a:schemeClr val="tx1"/>
                </a:solidFill>
              </a:rPr>
              <a:t> (horizontal rules - quy tắc ngang): Dùng để </a:t>
            </a:r>
            <a:r>
              <a:rPr lang="vi-VN" sz="1200" b="1">
                <a:solidFill>
                  <a:schemeClr val="bg1"/>
                </a:solidFill>
              </a:rPr>
              <a:t>ngắt</a:t>
            </a:r>
            <a:r>
              <a:rPr lang="vi-VN" sz="1200">
                <a:solidFill>
                  <a:schemeClr val="tx1"/>
                </a:solidFill>
              </a:rPr>
              <a:t> </a:t>
            </a:r>
            <a:r>
              <a:rPr lang="vi-VN" sz="1200" b="1">
                <a:solidFill>
                  <a:schemeClr val="bg1"/>
                </a:solidFill>
              </a:rPr>
              <a:t>theo chủ đề</a:t>
            </a:r>
            <a:r>
              <a:rPr lang="vi-VN" sz="1200">
                <a:solidFill>
                  <a:schemeClr val="tx1"/>
                </a:solidFill>
              </a:rPr>
              <a:t>, và được hiển thị dưới dạng 1 đường </a:t>
            </a:r>
            <a:r>
              <a:rPr lang="vi-VN" sz="1200" b="1">
                <a:solidFill>
                  <a:schemeClr val="bg1"/>
                </a:solidFill>
              </a:rPr>
              <a:t>kẻ ngang </a:t>
            </a:r>
            <a:r>
              <a:rPr lang="vi-VN" sz="1200">
                <a:solidFill>
                  <a:schemeClr val="tx1"/>
                </a:solidFill>
              </a:rPr>
              <a:t>(empty tag - thẻ trống)</a:t>
            </a:r>
            <a:r>
              <a:rPr lang="en-US" sz="1200">
                <a:solidFill>
                  <a:schemeClr val="tx1"/>
                </a:solidFill>
              </a:rPr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&lt;br&gt;</a:t>
            </a:r>
            <a:r>
              <a:rPr lang="en-US" sz="1200">
                <a:solidFill>
                  <a:schemeClr val="dk1"/>
                </a:solidFill>
              </a:rPr>
              <a:t> (break - ngắt): Dùng để </a:t>
            </a:r>
            <a:r>
              <a:rPr lang="en-US" sz="1200" b="1">
                <a:solidFill>
                  <a:schemeClr val="bg1"/>
                </a:solidFill>
              </a:rPr>
              <a:t>ngắt dòng </a:t>
            </a:r>
            <a:r>
              <a:rPr lang="en-US" sz="1200">
                <a:solidFill>
                  <a:schemeClr val="dk1"/>
                </a:solidFill>
              </a:rPr>
              <a:t>trong 1 đoạn văn bản.</a:t>
            </a:r>
            <a:endParaRPr lang="en-US" sz="1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vi-V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06. </a:t>
            </a:r>
            <a:r>
              <a:rPr lang="vi-VN" b="0"/>
              <a:t>Học HTML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6.6. Tạo Headings,  Paragraphs, Formatting</a:t>
            </a:r>
            <a:endParaRPr lang="en-US"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290874"/>
            <a:ext cx="7509600" cy="374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Formatting (định dạng)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&lt;b&gt;&lt;/b&gt; </a:t>
            </a:r>
            <a:r>
              <a:rPr lang="vi-VN" sz="1200">
                <a:solidFill>
                  <a:schemeClr val="tx1"/>
                </a:solidFill>
              </a:rPr>
              <a:t>(bold - in đậm): Văn bản </a:t>
            </a:r>
            <a:r>
              <a:rPr lang="vi-VN" sz="1200" b="1">
                <a:solidFill>
                  <a:schemeClr val="bg1"/>
                </a:solidFill>
              </a:rPr>
              <a:t>in đậm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&lt;strong&gt;&lt;/strong&gt;</a:t>
            </a:r>
            <a:r>
              <a:rPr lang="vi-VN" sz="1200">
                <a:solidFill>
                  <a:schemeClr val="tx1"/>
                </a:solidFill>
              </a:rPr>
              <a:t>: Văn bản </a:t>
            </a:r>
            <a:r>
              <a:rPr lang="vi-VN" sz="1200" b="1">
                <a:solidFill>
                  <a:schemeClr val="bg1"/>
                </a:solidFill>
              </a:rPr>
              <a:t>in đậm</a:t>
            </a:r>
            <a:r>
              <a:rPr lang="vi-VN" sz="1200">
                <a:solidFill>
                  <a:schemeClr val="tx1"/>
                </a:solidFill>
              </a:rPr>
              <a:t> và </a:t>
            </a:r>
            <a:r>
              <a:rPr lang="vi-VN" sz="1200" b="1">
                <a:solidFill>
                  <a:schemeClr val="bg1"/>
                </a:solidFill>
              </a:rPr>
              <a:t>quan trọng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&lt;i&gt;&lt;/i&gt;</a:t>
            </a:r>
            <a:r>
              <a:rPr lang="vi-VN" sz="1200">
                <a:solidFill>
                  <a:schemeClr val="tx1"/>
                </a:solidFill>
              </a:rPr>
              <a:t> (italic - in nghiêng): Văn bản </a:t>
            </a:r>
            <a:r>
              <a:rPr lang="vi-VN" sz="1200" b="1">
                <a:solidFill>
                  <a:schemeClr val="bg1"/>
                </a:solidFill>
              </a:rPr>
              <a:t>in nghiêng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&lt;em&gt;&lt;/em&gt;</a:t>
            </a:r>
            <a:r>
              <a:rPr lang="vi-VN" sz="1200">
                <a:solidFill>
                  <a:schemeClr val="tx1"/>
                </a:solidFill>
              </a:rPr>
              <a:t> (emphasized - nhấn mạnh): Văn bản </a:t>
            </a:r>
            <a:r>
              <a:rPr lang="vi-VN" sz="1200" b="1">
                <a:solidFill>
                  <a:schemeClr val="bg1"/>
                </a:solidFill>
              </a:rPr>
              <a:t>in nghiêng </a:t>
            </a:r>
            <a:r>
              <a:rPr lang="vi-VN" sz="1200">
                <a:solidFill>
                  <a:schemeClr val="tx1"/>
                </a:solidFill>
              </a:rPr>
              <a:t>và </a:t>
            </a:r>
            <a:r>
              <a:rPr lang="vi-VN" sz="1200" b="1">
                <a:solidFill>
                  <a:schemeClr val="bg1"/>
                </a:solidFill>
              </a:rPr>
              <a:t>quan trọng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&lt;small&gt;&lt;/small&gt;</a:t>
            </a:r>
            <a:r>
              <a:rPr lang="vi-VN" sz="1200">
                <a:solidFill>
                  <a:schemeClr val="tx1"/>
                </a:solidFill>
              </a:rPr>
              <a:t>: Văn bản </a:t>
            </a:r>
            <a:r>
              <a:rPr lang="vi-VN" sz="1200" b="1">
                <a:solidFill>
                  <a:schemeClr val="bg1"/>
                </a:solidFill>
              </a:rPr>
              <a:t>chữ nhỏ</a:t>
            </a:r>
            <a:r>
              <a:rPr lang="vi-VN" sz="1200">
                <a:solidFill>
                  <a:schemeClr val="tx1"/>
                </a:solidFill>
              </a:rPr>
              <a:t> hơn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&lt;sub&gt;&lt;/sub&gt;</a:t>
            </a:r>
            <a:r>
              <a:rPr lang="vi-VN" sz="1200">
                <a:solidFill>
                  <a:schemeClr val="tx1"/>
                </a:solidFill>
              </a:rPr>
              <a:t> (subscripted - chỉ số dưới): Văn bản có </a:t>
            </a:r>
            <a:r>
              <a:rPr lang="vi-VN" sz="1200" b="1">
                <a:solidFill>
                  <a:schemeClr val="bg1"/>
                </a:solidFill>
              </a:rPr>
              <a:t>chỉ số dưới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&lt;sup&gt;&lt;/sup&gt;</a:t>
            </a:r>
            <a:r>
              <a:rPr lang="vi-VN" sz="1200">
                <a:solidFill>
                  <a:schemeClr val="tx1"/>
                </a:solidFill>
              </a:rPr>
              <a:t> (superscripted - chỉ số trên): Văn bản có </a:t>
            </a:r>
            <a:r>
              <a:rPr lang="vi-VN" sz="1200" b="1">
                <a:solidFill>
                  <a:schemeClr val="bg1"/>
                </a:solidFill>
              </a:rPr>
              <a:t>chỉ số trên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&lt;ins&gt;&lt;/ins&gt;</a:t>
            </a:r>
            <a:r>
              <a:rPr lang="vi-VN" sz="1200">
                <a:solidFill>
                  <a:schemeClr val="tx1"/>
                </a:solidFill>
              </a:rPr>
              <a:t> (inserted - chèn): Văn bản được </a:t>
            </a:r>
            <a:r>
              <a:rPr lang="vi-VN" sz="1200" b="1">
                <a:solidFill>
                  <a:schemeClr val="bg1"/>
                </a:solidFill>
              </a:rPr>
              <a:t>chèn</a:t>
            </a:r>
            <a:r>
              <a:rPr lang="vi-VN" sz="1200">
                <a:solidFill>
                  <a:schemeClr val="tx1"/>
                </a:solidFill>
              </a:rPr>
              <a:t>, có </a:t>
            </a:r>
            <a:r>
              <a:rPr lang="vi-VN" sz="1200" b="1">
                <a:solidFill>
                  <a:schemeClr val="bg1"/>
                </a:solidFill>
              </a:rPr>
              <a:t>gạch chân</a:t>
            </a:r>
            <a:r>
              <a:rPr lang="vi-VN" sz="1200">
                <a:solidFill>
                  <a:schemeClr val="tx1"/>
                </a:solidFill>
              </a:rPr>
              <a:t> bên dưới.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&lt;del&gt;&lt;/del&gt;</a:t>
            </a:r>
            <a:r>
              <a:rPr lang="vi-VN" sz="1200">
                <a:solidFill>
                  <a:schemeClr val="tx1"/>
                </a:solidFill>
              </a:rPr>
              <a:t> (deleted - đã xóa): Văn bản </a:t>
            </a:r>
            <a:r>
              <a:rPr lang="vi-VN" sz="1200" b="1">
                <a:solidFill>
                  <a:schemeClr val="bg1"/>
                </a:solidFill>
              </a:rPr>
              <a:t>đã xóa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sz="1200" b="1">
                <a:solidFill>
                  <a:schemeClr val="bg1"/>
                </a:solidFill>
              </a:rPr>
              <a:t>&lt;mark&gt;&lt;/mark&gt;</a:t>
            </a:r>
            <a:r>
              <a:rPr lang="vi-VN" sz="1200">
                <a:solidFill>
                  <a:schemeClr val="tx1"/>
                </a:solidFill>
              </a:rPr>
              <a:t> (marked - đánh dấu): Văn bản được </a:t>
            </a:r>
            <a:r>
              <a:rPr lang="vi-VN" sz="1200" b="1">
                <a:solidFill>
                  <a:schemeClr val="bg1"/>
                </a:solidFill>
              </a:rPr>
              <a:t>đánh dấu</a:t>
            </a:r>
            <a:endParaRPr lang="en-US" sz="1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vi-V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Bài tập</a:t>
            </a:r>
            <a:endParaRPr b="0" dirty="0"/>
          </a:p>
        </p:txBody>
      </p: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7" y="1112227"/>
            <a:ext cx="6713365" cy="1174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Link bài tập: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https://frontend.daca.vn/lessons/lesson-1/index.html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Tạo ra giao diện website để người dùng </a:t>
            </a:r>
            <a:r>
              <a:rPr lang="vi-VN" b="1" dirty="0">
                <a:solidFill>
                  <a:schemeClr val="bg1"/>
                </a:solidFill>
              </a:rPr>
              <a:t>nhìn thấy được</a:t>
            </a:r>
            <a:r>
              <a:rPr lang="vi-V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Tạo ra giao diện để người dùng có thể </a:t>
            </a:r>
            <a:r>
              <a:rPr lang="vi-VN" b="1" dirty="0">
                <a:solidFill>
                  <a:schemeClr val="bg1"/>
                </a:solidFill>
              </a:rPr>
              <a:t>tương tác được</a:t>
            </a:r>
            <a:r>
              <a:rPr lang="vi-VN" dirty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Các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bạn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làm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việc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với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designer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đội</a:t>
            </a:r>
            <a:r>
              <a:rPr lang="en-US" b="1" dirty="0">
                <a:solidFill>
                  <a:schemeClr val="bg1"/>
                </a:solidFill>
              </a:rPr>
              <a:t> back-end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Lập trình Front-end là gì?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9DEF3-6DD2-B40E-2C0A-BADFFE4A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43" y="1524402"/>
            <a:ext cx="4277596" cy="26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6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Tự tay lập trình được giao diện web theo bản thiết kế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Giúp các bạn nắm vững được kiến thức nền tảng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Đủ khả năng ứng tuyển được tại các công 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6" name="Google Shape;1500;p40">
            <a:extLst>
              <a:ext uri="{FF2B5EF4-FFF2-40B4-BE49-F238E27FC236}">
                <a16:creationId xmlns:a16="http://schemas.microsoft.com/office/drawing/2014/main" id="{0419462A-3028-A0D1-5560-BDC57CF0C940}"/>
              </a:ext>
            </a:extLst>
          </p:cNvPr>
          <p:cNvSpPr txBox="1">
            <a:spLocks/>
          </p:cNvSpPr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45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4 </a:t>
            </a:r>
            <a:r>
              <a:rPr lang="en-US" dirty="0" err="1"/>
              <a:t>tháng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dk1"/>
                </a:solidFill>
              </a:rPr>
              <a:t>Hạn chế </a:t>
            </a:r>
            <a:r>
              <a:rPr lang="vi-VN" b="1">
                <a:solidFill>
                  <a:schemeClr val="dk1"/>
                </a:solidFill>
              </a:rPr>
              <a:t>nghỉ học</a:t>
            </a:r>
            <a:r>
              <a:rPr lang="en-US" b="1">
                <a:solidFill>
                  <a:schemeClr val="dk1"/>
                </a:solidFill>
              </a:rPr>
              <a:t> (không quá 6 buổi)</a:t>
            </a:r>
            <a:endParaRPr lang="en-US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dk1"/>
                </a:solidFill>
              </a:rPr>
              <a:t>Xem lại bài học </a:t>
            </a:r>
            <a:r>
              <a:rPr lang="vi-VN" dirty="0">
                <a:solidFill>
                  <a:schemeClr val="dk1"/>
                </a:solidFill>
              </a:rPr>
              <a:t>sau khi học xong ít nhất 1 </a:t>
            </a:r>
            <a:r>
              <a:rPr lang="vi-VN">
                <a:solidFill>
                  <a:schemeClr val="dk1"/>
                </a:solidFill>
              </a:rPr>
              <a:t>lượt (</a:t>
            </a:r>
            <a:r>
              <a:rPr lang="en-US">
                <a:solidFill>
                  <a:schemeClr val="dk1"/>
                </a:solidFill>
              </a:rPr>
              <a:t>slide +</a:t>
            </a:r>
            <a:r>
              <a:rPr lang="vi-VN">
                <a:solidFill>
                  <a:schemeClr val="dk1"/>
                </a:solidFill>
              </a:rPr>
              <a:t> </a:t>
            </a:r>
            <a:r>
              <a:rPr lang="vi-VN" dirty="0">
                <a:solidFill>
                  <a:schemeClr val="dk1"/>
                </a:solidFill>
              </a:rPr>
              <a:t>file code)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Code </a:t>
            </a:r>
            <a:r>
              <a:rPr lang="en-US" b="1" dirty="0" err="1">
                <a:solidFill>
                  <a:schemeClr val="dk1"/>
                </a:solidFill>
              </a:rPr>
              <a:t>lại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các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ví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dụ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có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trong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bài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học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Làm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bài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tập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đầy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đủ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9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1: Giới thiệu và định hướng, học HTML, HTML5 (3 buổi)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2: </a:t>
            </a:r>
            <a:r>
              <a:rPr lang="en-US" dirty="0" err="1">
                <a:solidFill>
                  <a:schemeClr val="dk1"/>
                </a:solidFill>
              </a:rPr>
              <a:t>Học</a:t>
            </a:r>
            <a:r>
              <a:rPr lang="en-US" dirty="0">
                <a:solidFill>
                  <a:schemeClr val="dk1"/>
                </a:solidFill>
              </a:rPr>
              <a:t> CSS, CSS3, Project mini 1 (5 </a:t>
            </a:r>
            <a:r>
              <a:rPr lang="en-US" dirty="0" err="1">
                <a:solidFill>
                  <a:schemeClr val="dk1"/>
                </a:solidFill>
              </a:rPr>
              <a:t>buổi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3: Học Bootstrap 4 (4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4: Học GIT, GITHUB, Project mini 2 (2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5: Javascript cơ bản và nâng cao, Project mini 3(9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6: Package Managers, BEM, SASS/SCSS, Project mini 4 (3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7: ReactJS, Redux, React Router, Project mini 5 (10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8: Ant Design và Ant Design Charts (5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Phần 9: Project cuối khóa (3 buổi)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02. </a:t>
            </a:r>
            <a:r>
              <a:rPr lang="en-US" b="0" dirty="0" err="1"/>
              <a:t>Lộ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9 </a:t>
            </a:r>
            <a:r>
              <a:rPr lang="en-US" dirty="0" err="1"/>
              <a:t>phần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Front-end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tế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F92105-0041-506C-5BC1-F01C849B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48830"/>
            <a:ext cx="57340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1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>
            <a:spLocks noGrp="1"/>
          </p:cNvSpPr>
          <p:nvPr>
            <p:ph type="subTitle" idx="1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Landing page </a:t>
            </a:r>
            <a:r>
              <a:rPr lang="en-US" dirty="0" err="1">
                <a:solidFill>
                  <a:schemeClr val="tx1"/>
                </a:solidFill>
              </a:rPr>
              <a:t>Luxcat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6" name="Google Shape;1446;p36"/>
          <p:cNvSpPr txBox="1">
            <a:spLocks noGrp="1"/>
          </p:cNvSpPr>
          <p:nvPr>
            <p:ph type="subTitle" idx="2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Website bán cây xanh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3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Website bán tour du lịch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Front-end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tế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9" name="Google Shape;1449;p36"/>
          <p:cNvSpPr txBox="1">
            <a:spLocks noGrp="1"/>
          </p:cNvSpPr>
          <p:nvPr>
            <p:ph type="subTitle" idx="4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>
              <a:lnSpc>
                <a:spcPct val="150000"/>
              </a:lnSpc>
            </a:pPr>
            <a:r>
              <a:rPr lang="en-US" sz="1200" b="1" dirty="0"/>
              <a:t>Link Figma: </a:t>
            </a:r>
            <a:r>
              <a:rPr lang="vi-VN" sz="1200" dirty="0">
                <a:hlinkClick r:id="rId3"/>
              </a:rPr>
              <a:t>https://www.figma.com/file/lMf7r2dDxYkoSvEaUwbXIl/LUXCAT</a:t>
            </a:r>
            <a:endParaRPr lang="en-US" sz="1200" dirty="0"/>
          </a:p>
          <a:p>
            <a:pPr marL="365760">
              <a:lnSpc>
                <a:spcPct val="150000"/>
              </a:lnSpc>
            </a:pPr>
            <a:r>
              <a:rPr lang="en-US" sz="1200" b="1"/>
              <a:t>Link Website: </a:t>
            </a:r>
            <a:r>
              <a:rPr lang="en-US" sz="1200" dirty="0"/>
              <a:t>https://luxcat.co</a:t>
            </a:r>
            <a:endParaRPr sz="1200" dirty="0"/>
          </a:p>
        </p:txBody>
      </p:sp>
      <p:sp>
        <p:nvSpPr>
          <p:cNvPr id="11" name="Google Shape;1500;p40">
            <a:extLst>
              <a:ext uri="{FF2B5EF4-FFF2-40B4-BE49-F238E27FC236}">
                <a16:creationId xmlns:a16="http://schemas.microsoft.com/office/drawing/2014/main" id="{F8A99FF8-7485-0866-4246-C0304997881A}"/>
              </a:ext>
            </a:extLst>
          </p:cNvPr>
          <p:cNvSpPr txBox="1">
            <a:spLocks/>
          </p:cNvSpPr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project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</a:t>
            </a:r>
          </a:p>
        </p:txBody>
      </p:sp>
      <p:sp>
        <p:nvSpPr>
          <p:cNvPr id="14" name="Google Shape;1449;p36">
            <a:extLst>
              <a:ext uri="{FF2B5EF4-FFF2-40B4-BE49-F238E27FC236}">
                <a16:creationId xmlns:a16="http://schemas.microsoft.com/office/drawing/2014/main" id="{4D42285E-58F0-1EE0-B7E6-767514E08472}"/>
              </a:ext>
            </a:extLst>
          </p:cNvPr>
          <p:cNvSpPr txBox="1">
            <a:spLocks/>
          </p:cNvSpPr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5760">
              <a:lnSpc>
                <a:spcPct val="150000"/>
              </a:lnSpc>
            </a:pPr>
            <a:r>
              <a:rPr lang="pt-BR" sz="1200" b="1" dirty="0"/>
              <a:t>Link Figma: </a:t>
            </a:r>
            <a:r>
              <a:rPr lang="pt-BR" sz="1200" dirty="0"/>
              <a:t>https://www.figma.com/file/1JlT57DtzExkmj1caWNXXl/C%C3%A2y-Xanh-Haluta</a:t>
            </a:r>
          </a:p>
          <a:p>
            <a:pPr marL="365760">
              <a:lnSpc>
                <a:spcPct val="150000"/>
              </a:lnSpc>
            </a:pPr>
            <a:r>
              <a:rPr lang="pt-BR" sz="1200" b="1"/>
              <a:t>Link </a:t>
            </a:r>
            <a:r>
              <a:rPr lang="en-US" sz="1200" b="1"/>
              <a:t>Website</a:t>
            </a:r>
            <a:r>
              <a:rPr lang="pt-BR" sz="1200" b="1"/>
              <a:t>: </a:t>
            </a:r>
            <a:r>
              <a:rPr lang="pt-BR" sz="1200" dirty="0"/>
              <a:t>https://haluta.vn</a:t>
            </a:r>
          </a:p>
        </p:txBody>
      </p:sp>
      <p:sp>
        <p:nvSpPr>
          <p:cNvPr id="17" name="Google Shape;1449;p36">
            <a:extLst>
              <a:ext uri="{FF2B5EF4-FFF2-40B4-BE49-F238E27FC236}">
                <a16:creationId xmlns:a16="http://schemas.microsoft.com/office/drawing/2014/main" id="{0D7CFF5F-397B-0BD5-A143-D13F6888156C}"/>
              </a:ext>
            </a:extLst>
          </p:cNvPr>
          <p:cNvSpPr txBox="1">
            <a:spLocks/>
          </p:cNvSpPr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65760">
              <a:lnSpc>
                <a:spcPct val="150000"/>
              </a:lnSpc>
            </a:pPr>
            <a:r>
              <a:rPr lang="pt-BR" sz="1200" b="1" dirty="0"/>
              <a:t>Link Figma: </a:t>
            </a:r>
            <a:r>
              <a:rPr lang="pt-BR" sz="1200" dirty="0">
                <a:hlinkClick r:id="rId4"/>
              </a:rPr>
              <a:t>https://www.figma.com/file/uuYCdMEwYTs77ncvzrbO58/TOP-TEN-TRAVEL</a:t>
            </a:r>
            <a:endParaRPr lang="pt-BR" sz="1200" dirty="0"/>
          </a:p>
          <a:p>
            <a:pPr marL="365760">
              <a:lnSpc>
                <a:spcPct val="150000"/>
              </a:lnSpc>
            </a:pPr>
            <a:r>
              <a:rPr lang="pt-BR" sz="1200" b="1"/>
              <a:t>Link </a:t>
            </a:r>
            <a:r>
              <a:rPr lang="en-US" sz="1200" b="1"/>
              <a:t>Website</a:t>
            </a:r>
            <a:r>
              <a:rPr lang="pt-BR" sz="1200" b="1"/>
              <a:t>: </a:t>
            </a:r>
            <a:r>
              <a:rPr lang="pt-BR" sz="1200" dirty="0"/>
              <a:t>https://toptentravel.com.vn</a:t>
            </a:r>
          </a:p>
        </p:txBody>
      </p:sp>
    </p:spTree>
    <p:extLst>
      <p:ext uri="{BB962C8B-B14F-4D97-AF65-F5344CB8AC3E}">
        <p14:creationId xmlns:p14="http://schemas.microsoft.com/office/powerpoint/2010/main" val="405977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việc</a:t>
            </a:r>
            <a:r>
              <a:rPr lang="en-US" b="0" dirty="0"/>
              <a:t> Front-end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tế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00;p40">
            <a:extLst>
              <a:ext uri="{FF2B5EF4-FFF2-40B4-BE49-F238E27FC236}">
                <a16:creationId xmlns:a16="http://schemas.microsoft.com/office/drawing/2014/main" id="{084561F8-6971-5C9F-65A6-EE8D39E81E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Tìm</a:t>
            </a:r>
            <a:r>
              <a:rPr lang="en-US" dirty="0"/>
              <a:t> job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4" name="Google Shape;1488;p40">
            <a:extLst>
              <a:ext uri="{FF2B5EF4-FFF2-40B4-BE49-F238E27FC236}">
                <a16:creationId xmlns:a16="http://schemas.microsoft.com/office/drawing/2014/main" id="{67546E8B-BA3F-1048-E596-674D4A26A52C}"/>
              </a:ext>
            </a:extLst>
          </p:cNvPr>
          <p:cNvSpPr txBox="1">
            <a:spLocks/>
          </p:cNvSpPr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https://www.topcv.vn/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https://itviec.com/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Group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IT </a:t>
            </a:r>
            <a:r>
              <a:rPr lang="en-US" dirty="0" err="1"/>
              <a:t>trên</a:t>
            </a:r>
            <a:r>
              <a:rPr lang="en-US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4869554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1876</Words>
  <Application>Microsoft Office PowerPoint</Application>
  <PresentationFormat>On-screen Show (16:9)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Barlow Condensed SemiBold</vt:lpstr>
      <vt:lpstr>Arial</vt:lpstr>
      <vt:lpstr>Consolas</vt:lpstr>
      <vt:lpstr>Barlow Condensed</vt:lpstr>
      <vt:lpstr>Barlow</vt:lpstr>
      <vt:lpstr>Montserrat</vt:lpstr>
      <vt:lpstr>Anaheim</vt:lpstr>
      <vt:lpstr>Software Developer Engineer Job Description by Slidesgo</vt:lpstr>
      <vt:lpstr>KHÓA HỌC FRONT-END  Bài 01: Giới thiệu khóa học, học HTML</vt:lpstr>
      <vt:lpstr>Nội dung</vt:lpstr>
      <vt:lpstr>01. Giới thiệu về khóa học</vt:lpstr>
      <vt:lpstr>01. Giới thiệu về khóa học</vt:lpstr>
      <vt:lpstr>01. Giới thiệu về khóa học</vt:lpstr>
      <vt:lpstr>02. Lộ trình khóa học</vt:lpstr>
      <vt:lpstr>03. Giới thiệu về công việc Front-end trong thực tế</vt:lpstr>
      <vt:lpstr>03. Giới thiệu về công việc Front-end trong thực tế</vt:lpstr>
      <vt:lpstr>03. Giới thiệu về công việc Front-end trong thực tế</vt:lpstr>
      <vt:lpstr>04. Khái niệm UI - UX</vt:lpstr>
      <vt:lpstr>05. Hướng dẫn cài đặt phần mềm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06. Học HTML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25</cp:revision>
  <dcterms:modified xsi:type="dcterms:W3CDTF">2023-02-13T13:39:06Z</dcterms:modified>
</cp:coreProperties>
</file>