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Barlow Condensed SemiBold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Barlow Condensed"/>
      <p:regular r:id="rId55"/>
      <p:bold r:id="rId56"/>
      <p:italic r:id="rId57"/>
      <p:boldItalic r:id="rId58"/>
    </p:embeddedFont>
    <p:embeddedFont>
      <p:font typeface="Barlow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3" roundtripDataSignature="AMtx7mjmCr4akq+QnEelPJ9rP2JnRiIH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CondensedSemiBold-bold.fntdata"/><Relationship Id="rId47" Type="http://schemas.openxmlformats.org/officeDocument/2006/relationships/font" Target="fonts/BarlowCondensedSemiBold-regular.fntdata"/><Relationship Id="rId49" Type="http://schemas.openxmlformats.org/officeDocument/2006/relationships/font" Target="fonts/BarlowCondensed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arlow-boldItalic.fntdata"/><Relationship Id="rId61" Type="http://schemas.openxmlformats.org/officeDocument/2006/relationships/font" Target="fonts/Barlow-italic.fntdata"/><Relationship Id="rId20" Type="http://schemas.openxmlformats.org/officeDocument/2006/relationships/slide" Target="slides/slide16.xml"/><Relationship Id="rId63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Barlow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regular.fntdata"/><Relationship Id="rId50" Type="http://schemas.openxmlformats.org/officeDocument/2006/relationships/font" Target="fonts/BarlowCondensedSemiBold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7.xml"/><Relationship Id="rId55" Type="http://schemas.openxmlformats.org/officeDocument/2006/relationships/font" Target="fonts/BarlowCondensed-regular.fntdata"/><Relationship Id="rId10" Type="http://schemas.openxmlformats.org/officeDocument/2006/relationships/slide" Target="slides/slide6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57" Type="http://schemas.openxmlformats.org/officeDocument/2006/relationships/font" Target="fonts/BarlowCondensed-italic.fntdata"/><Relationship Id="rId12" Type="http://schemas.openxmlformats.org/officeDocument/2006/relationships/slide" Target="slides/slide8.xml"/><Relationship Id="rId56" Type="http://schemas.openxmlformats.org/officeDocument/2006/relationships/font" Target="fonts/BarlowCondensed-bold.fntdata"/><Relationship Id="rId15" Type="http://schemas.openxmlformats.org/officeDocument/2006/relationships/slide" Target="slides/slide11.xml"/><Relationship Id="rId59" Type="http://schemas.openxmlformats.org/officeDocument/2006/relationships/font" Target="fonts/Barlow-regular.fntdata"/><Relationship Id="rId14" Type="http://schemas.openxmlformats.org/officeDocument/2006/relationships/slide" Target="slides/slide10.xml"/><Relationship Id="rId58" Type="http://schemas.openxmlformats.org/officeDocument/2006/relationships/font" Target="fonts/BarlowCondense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9" name="Google Shape;95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9" name="Google Shape;100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4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4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4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4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44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44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4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4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44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44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4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4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44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4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4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44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3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53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412" name="Google Shape;412;p5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13" name="Google Shape;413;p5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5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5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16" name="Google Shape;416;p5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8" name="Google Shape;418;p5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19" name="Google Shape;419;p5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5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1" name="Google Shape;421;p53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422" name="Google Shape;422;p5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53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425" name="Google Shape;425;p53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3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53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428" name="Google Shape;428;p53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3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53"/>
          <p:cNvGrpSpPr/>
          <p:nvPr/>
        </p:nvGrpSpPr>
        <p:grpSpPr>
          <a:xfrm>
            <a:off x="3529283" y="4464921"/>
            <a:ext cx="1540760" cy="1387652"/>
            <a:chOff x="3632834" y="4464921"/>
            <a:chExt cx="1540760" cy="1387652"/>
          </a:xfrm>
        </p:grpSpPr>
        <p:sp>
          <p:nvSpPr>
            <p:cNvPr id="431" name="Google Shape;431;p5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5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4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54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437" name="Google Shape;437;p54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8" name="Google Shape;438;p54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9" name="Google Shape;439;p54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440" name="Google Shape;440;p54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1" name="Google Shape;441;p54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2" name="Google Shape;442;p54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443" name="Google Shape;443;p5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54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450" name="Google Shape;450;p5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54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457" name="Google Shape;457;p5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58" name="Google Shape;458;p5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5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5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1" name="Google Shape;461;p5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5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4" name="Google Shape;464;p5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6" name="Google Shape;466;p54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467" name="Google Shape;467;p5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0" name="Google Shape;40;p45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1" name="Google Shape;41;p45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2" name="Google Shape;42;p45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3" name="Google Shape;43;p45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4" name="Google Shape;44;p45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5" name="Google Shape;45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45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45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45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45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5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45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4" name="Google Shape;54;p45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5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45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45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8" name="Google Shape;58;p4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" name="Google Shape;59;p4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2" name="Google Shape;62;p4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4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5" name="Google Shape;65;p4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45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68" name="Google Shape;68;p4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45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5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45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45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74" name="Google Shape;74;p45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5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5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5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5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5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5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5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5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5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5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5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5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5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5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5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5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5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5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5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5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5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5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5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5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5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5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5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5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5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5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5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5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5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5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5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45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111" name="Google Shape;111;p45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45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6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6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46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46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46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46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122" name="Google Shape;122;p4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4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46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125" name="Google Shape;125;p4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4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p46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28" name="Google Shape;128;p4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46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35" name="Google Shape;135;p4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46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42" name="Google Shape;142;p4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3" name="Google Shape;143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4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6" name="Google Shape;146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4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9" name="Google Shape;149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46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52" name="Google Shape;152;p4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7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47"/>
          <p:cNvSpPr txBox="1"/>
          <p:nvPr>
            <p:ph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57" name="Google Shape;157;p47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47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7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47"/>
          <p:cNvGrpSpPr/>
          <p:nvPr/>
        </p:nvGrpSpPr>
        <p:grpSpPr>
          <a:xfrm flipH="1" rot="10800000">
            <a:off x="-827467" y="-741530"/>
            <a:ext cx="1540760" cy="1387652"/>
            <a:chOff x="3632834" y="4464921"/>
            <a:chExt cx="1540760" cy="1387652"/>
          </a:xfrm>
        </p:grpSpPr>
        <p:sp>
          <p:nvSpPr>
            <p:cNvPr id="161" name="Google Shape;161;p4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4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" name="Google Shape;163;p47"/>
          <p:cNvGrpSpPr/>
          <p:nvPr/>
        </p:nvGrpSpPr>
        <p:grpSpPr>
          <a:xfrm flipH="1" rot="10800000">
            <a:off x="7893908" y="-741530"/>
            <a:ext cx="1540760" cy="1387652"/>
            <a:chOff x="3632834" y="4464921"/>
            <a:chExt cx="1540760" cy="1387652"/>
          </a:xfrm>
        </p:grpSpPr>
        <p:sp>
          <p:nvSpPr>
            <p:cNvPr id="164" name="Google Shape;164;p4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p4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p47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167" name="Google Shape;167;p4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47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174" name="Google Shape;174;p4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47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181" name="Google Shape;181;p4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82" name="Google Shape;182;p4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4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85" name="Google Shape;185;p4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4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88" name="Google Shape;188;p4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0" name="Google Shape;190;p47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191" name="Google Shape;191;p4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5" name="Google Shape;195;p4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4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198" name="Google Shape;198;p4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99" name="Google Shape;199;p4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4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02" name="Google Shape;202;p4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4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05" name="Google Shape;205;p4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7" name="Google Shape;207;p4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08" name="Google Shape;208;p4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4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11" name="Google Shape;211;p4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4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248" name="Google Shape;248;p4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4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4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4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5" name="Google Shape;255;p49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56" name="Google Shape;256;p4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49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9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49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260" name="Google Shape;260;p4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61" name="Google Shape;261;p4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4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64" name="Google Shape;264;p4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4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4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67" name="Google Shape;267;p4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9" name="Google Shape;269;p4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270" name="Google Shape;270;p4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4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273" name="Google Shape;273;p4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4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10" name="Google Shape;310;p4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49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4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4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5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17" name="Google Shape;317;p5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5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26" name="Google Shape;326;p5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335" name="Google Shape;335;p50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0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5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338" name="Google Shape;338;p5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5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345" name="Google Shape;345;p5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83" name="Google Shape;383;p5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1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5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386" name="Google Shape;386;p5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87" name="Google Shape;387;p5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5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5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90" name="Google Shape;390;p5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5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5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93" name="Google Shape;393;p5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5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5" name="Google Shape;395;p51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396" name="Google Shape;396;p5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51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51"/>
          <p:cNvGrpSpPr/>
          <p:nvPr/>
        </p:nvGrpSpPr>
        <p:grpSpPr>
          <a:xfrm>
            <a:off x="-988628" y="1266621"/>
            <a:ext cx="1391284" cy="1387652"/>
            <a:chOff x="4010510" y="4522646"/>
            <a:chExt cx="1391284" cy="1387652"/>
          </a:xfrm>
        </p:grpSpPr>
        <p:sp>
          <p:nvSpPr>
            <p:cNvPr id="400" name="Google Shape;400;p5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1" name="Google Shape;401;p5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02" name="Google Shape;402;p51"/>
          <p:cNvGrpSpPr/>
          <p:nvPr/>
        </p:nvGrpSpPr>
        <p:grpSpPr>
          <a:xfrm rot="10800000">
            <a:off x="8625260" y="2848195"/>
            <a:ext cx="1391284" cy="1387652"/>
            <a:chOff x="4010510" y="4522646"/>
            <a:chExt cx="1391284" cy="1387652"/>
          </a:xfrm>
        </p:grpSpPr>
        <p:sp>
          <p:nvSpPr>
            <p:cNvPr id="403" name="Google Shape;403;p5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4" name="Google Shape;404;p5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5" name="Google Shape;405;p51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1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b="0" i="0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"/>
          <p:cNvSpPr txBox="1"/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-US"/>
            </a:br>
            <a:br>
              <a:rPr lang="en-US"/>
            </a:br>
            <a:r>
              <a:rPr b="0"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04: Học CSS, CSS3 cơ bản (Tiết 1)</a:t>
            </a:r>
            <a:endParaRPr/>
          </a:p>
        </p:txBody>
      </p:sp>
      <p:grpSp>
        <p:nvGrpSpPr>
          <p:cNvPr id="474" name="Google Shape;474;p1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475" name="Google Shape;475;p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1" name="Google Shape;511;p1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2" name="Google Shape;512;p1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513" name="Google Shape;513;p1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514" name="Google Shape;514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1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517" name="Google Shape;517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" name="Google Shape;519;p1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520" name="Google Shape;520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"/>
          <p:cNvSpPr txBox="1"/>
          <p:nvPr>
            <p:ph idx="3" type="subTitle"/>
          </p:nvPr>
        </p:nvSpPr>
        <p:spPr>
          <a:xfrm>
            <a:off x="741373" y="1596064"/>
            <a:ext cx="7239012" cy="1333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Ta sẽ thêm thuộc tính style vào trong thẻ mà muốn sửa CSS.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được sử dụng để áp dụng một kiểu duy nhất cho một element.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&lt;p style="color:red;"&gt;This is a paragraph.&lt;/p&gt;</a:t>
            </a:r>
            <a:endParaRPr/>
          </a:p>
        </p:txBody>
      </p:sp>
      <p:sp>
        <p:nvSpPr>
          <p:cNvPr id="662" name="Google Shape;662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663" name="Google Shape;663;p10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64" name="Google Shape;664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10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2.1. Inline CSS (Nội tuyến)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"/>
          <p:cNvSpPr txBox="1"/>
          <p:nvPr>
            <p:ph idx="3" type="subTitle"/>
          </p:nvPr>
        </p:nvSpPr>
        <p:spPr>
          <a:xfrm>
            <a:off x="741372" y="1596064"/>
            <a:ext cx="7474231" cy="1333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Ta sẽ thêm thẻ &lt;style&gt;&lt;/style&gt; và bất cứ đâu trong file html, sau đó viết CSS vào trong thẻ &lt;style&gt; đó.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Thường thì thẻ &lt;style&gt; này sẽ nằm trong thẻ &lt;head&gt;&lt;/head&gt;.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được sử dụng nếu có một trang HTML duy nhất.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&lt;style&gt;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 {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color:red;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&lt;/style&gt;</a:t>
            </a:r>
            <a:endParaRPr/>
          </a:p>
        </p:txBody>
      </p:sp>
      <p:sp>
        <p:nvSpPr>
          <p:cNvPr id="678" name="Google Shape;678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679" name="Google Shape;679;p11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80" name="Google Shape;680;p1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8" name="Google Shape;688;p11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2.2. Internal CSS (Nội bộ)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2"/>
          <p:cNvSpPr txBox="1"/>
          <p:nvPr>
            <p:ph idx="3" type="subTitle"/>
          </p:nvPr>
        </p:nvSpPr>
        <p:spPr>
          <a:xfrm>
            <a:off x="741372" y="1596064"/>
            <a:ext cx="7474231" cy="2439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Ta thêm 1 file css ở bên ngoài, sau đó dùng thẻ &lt;link /&gt; đặt ở trong thẻ &lt;head&gt;&lt;/head&gt; và chèn đường dẫn vào thuộc tính href ở trong thẻ link.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thay đổi giao diện của toàn bộ trang web bằng cách chỉ thay đổi một tệp.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&lt;link rel="stylesheet" href="mystyle.css"&gt;</a:t>
            </a:r>
            <a:endParaRPr/>
          </a:p>
        </p:txBody>
      </p:sp>
      <p:sp>
        <p:nvSpPr>
          <p:cNvPr id="694" name="Google Shape;694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695" name="Google Shape;695;p12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96" name="Google Shape;696;p1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p12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2.3. External CSS (Bên ngoài)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3"/>
          <p:cNvSpPr txBox="1"/>
          <p:nvPr>
            <p:ph idx="3" type="subTitle"/>
          </p:nvPr>
        </p:nvSpPr>
        <p:spPr>
          <a:xfrm>
            <a:off x="720000" y="1987950"/>
            <a:ext cx="7474231" cy="2439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 {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</a:t>
            </a:r>
            <a:r>
              <a:rPr lang="en-US">
                <a:solidFill>
                  <a:srgbClr val="00B0F0"/>
                </a:solidFill>
              </a:rPr>
              <a:t>navy</a:t>
            </a:r>
            <a:r>
              <a:rPr lang="en-US"/>
              <a:t>;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 {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</a:t>
            </a:r>
            <a:r>
              <a:rPr lang="en-US">
                <a:solidFill>
                  <a:srgbClr val="FFC000"/>
                </a:solidFill>
              </a:rPr>
              <a:t>orange</a:t>
            </a:r>
            <a:r>
              <a:rPr lang="en-US"/>
              <a:t>;   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→ Màu được chọn sẽ là màu </a:t>
            </a:r>
            <a:r>
              <a:rPr b="1" lang="en-US">
                <a:solidFill>
                  <a:srgbClr val="FFC000"/>
                </a:solidFill>
              </a:rPr>
              <a:t>orange</a:t>
            </a:r>
            <a:r>
              <a:rPr b="1" lang="en-US"/>
              <a:t>.</a:t>
            </a:r>
            <a:endParaRPr/>
          </a:p>
        </p:txBody>
      </p:sp>
      <p:sp>
        <p:nvSpPr>
          <p:cNvPr id="710" name="Google Shape;71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711" name="Google Shape;711;p13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12" name="Google Shape;712;p1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0" name="Google Shape;720;p13"/>
          <p:cNvSpPr txBox="1"/>
          <p:nvPr>
            <p:ph idx="1" type="subTitle"/>
          </p:nvPr>
        </p:nvSpPr>
        <p:spPr>
          <a:xfrm>
            <a:off x="842813" y="1741841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Lưu ý: Nếu trùng bộ chọn và tên thuộc tính, thì giá trị của bộ chọn cuối cùng được sử dụng.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26" name="Google Shape;726;p14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27" name="Google Shape;727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5" name="Google Shape;735;p14"/>
          <p:cNvSpPr txBox="1"/>
          <p:nvPr>
            <p:ph idx="1" type="subTitle"/>
          </p:nvPr>
        </p:nvSpPr>
        <p:spPr>
          <a:xfrm>
            <a:off x="842813" y="1310759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3.1. Colors (Màu sắc)</a:t>
            </a:r>
            <a:endParaRPr/>
          </a:p>
        </p:txBody>
      </p:sp>
      <p:sp>
        <p:nvSpPr>
          <p:cNvPr id="736" name="Google Shape;736;p14"/>
          <p:cNvSpPr txBox="1"/>
          <p:nvPr/>
        </p:nvSpPr>
        <p:spPr>
          <a:xfrm>
            <a:off x="720000" y="1515659"/>
            <a:ext cx="7976131" cy="2439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Cài đặt phần mềm </a:t>
            </a: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Just Color Picker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Colors: Màu sắc được gán giá trị bằng cách sử dụng:</a:t>
            </a:r>
            <a:endParaRPr/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- Một số màu được đặt tên sẵn: white, black, red, green, blue, yellow, orange,... (ít sử dụng)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b="1" i="0" lang="en-US" sz="1400" u="none" cap="none" strike="noStrike">
                <a:solidFill>
                  <a:srgbClr val="92D050"/>
                </a:solidFill>
                <a:latin typeface="Barlow"/>
                <a:ea typeface="Barlow"/>
                <a:cs typeface="Barlow"/>
                <a:sym typeface="Barlow"/>
              </a:rPr>
              <a:t>- HEX (Phổ biến nhất)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- RGB (ít sử dụng)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- HSL (cực ít sử dụng)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5"/>
          <p:cNvSpPr txBox="1"/>
          <p:nvPr>
            <p:ph idx="3" type="subTitle"/>
          </p:nvPr>
        </p:nvSpPr>
        <p:spPr>
          <a:xfrm>
            <a:off x="741373" y="1460011"/>
            <a:ext cx="7239012" cy="3330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HEX (Phổ biến nhất)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Màu HEX được chỉ định bằng: #RRGGBB, trong đó các số nguyên thập lục phân RR (đỏ), GG (xanh lục) và BB (xanh dương) chỉ định các thành phần của màu.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Cú pháp: #RRGGBB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</a:t>
            </a:r>
            <a:r>
              <a:rPr b="1" lang="en-US"/>
              <a:t>#000000 </a:t>
            </a:r>
            <a:r>
              <a:rPr lang="en-US"/>
              <a:t>(màu đen), </a:t>
            </a:r>
            <a:r>
              <a:rPr b="1" lang="en-US"/>
              <a:t>#FFFFFF </a:t>
            </a:r>
            <a:r>
              <a:rPr lang="en-US"/>
              <a:t>(màu trắng), </a:t>
            </a:r>
            <a:r>
              <a:rPr b="1" lang="en-US"/>
              <a:t>#FF0000 </a:t>
            </a:r>
            <a:r>
              <a:rPr lang="en-US"/>
              <a:t>(màu đỏ)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 {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#FF0000;   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2" name="Google Shape;7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43" name="Google Shape;743;p15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44" name="Google Shape;744;p1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2" name="Google Shape;752;p15"/>
          <p:cNvSpPr txBox="1"/>
          <p:nvPr>
            <p:ph idx="1" type="subTitle"/>
          </p:nvPr>
        </p:nvSpPr>
        <p:spPr>
          <a:xfrm>
            <a:off x="860601" y="1320541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3.1. Colors (Màu sắc)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6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background-color</a:t>
            </a:r>
            <a:r>
              <a:rPr lang="en-US"/>
              <a:t>: nền là màu sắc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body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background-color: lightblue;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758" name="Google Shape;75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59" name="Google Shape;759;p16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60" name="Google Shape;760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p16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7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background-clip: </a:t>
            </a:r>
            <a:r>
              <a:rPr lang="en-US"/>
              <a:t>xác định phạm vi được thiết lập màu nền của phần tử (Áp dụng cho background là màu sắc)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border-box</a:t>
            </a:r>
            <a:r>
              <a:rPr lang="en-US"/>
              <a:t>: Mặc định. Đổ màu từ content cho đến hết border.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padding-box</a:t>
            </a:r>
            <a:r>
              <a:rPr lang="en-US"/>
              <a:t>: Đổ màu từ content cho đến hết padding.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content-box</a:t>
            </a:r>
            <a:r>
              <a:rPr lang="en-US"/>
              <a:t>: Chỉ đổ màu phần content</a:t>
            </a:r>
            <a:endParaRPr/>
          </a:p>
        </p:txBody>
      </p:sp>
      <p:sp>
        <p:nvSpPr>
          <p:cNvPr id="774" name="Google Shape;77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75" name="Google Shape;775;p17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76" name="Google Shape;776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4" name="Google Shape;784;p17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8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background-image: </a:t>
            </a:r>
            <a:r>
              <a:rPr lang="en-US"/>
              <a:t>nền là hình ảnh hoặc màu gradient.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Giá trị là kiểu hình ảnh.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url("hinh-anh.jpg");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chèn nhiều hình ảnh: (url nào ở trước thì sẽ nằm bên trên)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url("hinh-1.png"), url("hinh-2.jpg");</a:t>
            </a:r>
            <a:endParaRPr/>
          </a:p>
        </p:txBody>
      </p:sp>
      <p:sp>
        <p:nvSpPr>
          <p:cNvPr id="790" name="Google Shape;79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91" name="Google Shape;791;p18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92" name="Google Shape;792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0" name="Google Shape;800;p18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9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background-image: </a:t>
            </a:r>
            <a:r>
              <a:rPr lang="en-US"/>
              <a:t>nền là hình ảnh hoặc màu gradient.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là kiểu gradient: Tạo ra một dải màu chuyển đổi từ màu này đến màu khác.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linear-gradient(180deg, #000000, #ffffff);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Kết hợp cả hình ảnh và gradient: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linear-gradient(180deg, #00000080, #ffffffad), url("hinh-anh.jpg");</a:t>
            </a:r>
            <a:endParaRPr/>
          </a:p>
        </p:txBody>
      </p:sp>
      <p:sp>
        <p:nvSpPr>
          <p:cNvPr id="806" name="Google Shape;8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07" name="Google Shape;807;p19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08" name="Google Shape;808;p19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19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"/>
          <p:cNvSpPr txBox="1"/>
          <p:nvPr>
            <p:ph idx="1" type="subTitle"/>
          </p:nvPr>
        </p:nvSpPr>
        <p:spPr>
          <a:xfrm>
            <a:off x="1701987" y="1031526"/>
            <a:ext cx="2907900" cy="6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Khái niệm, cú pháp, selectors</a:t>
            </a:r>
            <a:endParaRPr sz="1600"/>
          </a:p>
        </p:txBody>
      </p:sp>
      <p:sp>
        <p:nvSpPr>
          <p:cNvPr id="527" name="Google Shape;527;p2"/>
          <p:cNvSpPr txBox="1"/>
          <p:nvPr>
            <p:ph idx="2" type="subTitle"/>
          </p:nvPr>
        </p:nvSpPr>
        <p:spPr>
          <a:xfrm>
            <a:off x="5516100" y="1003730"/>
            <a:ext cx="2907900" cy="669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3 kiểu chèn CSS</a:t>
            </a:r>
            <a:endParaRPr/>
          </a:p>
        </p:txBody>
      </p:sp>
      <p:sp>
        <p:nvSpPr>
          <p:cNvPr id="528" name="Google Shape;528;p2"/>
          <p:cNvSpPr txBox="1"/>
          <p:nvPr>
            <p:ph idx="3" type="subTitle"/>
          </p:nvPr>
        </p:nvSpPr>
        <p:spPr>
          <a:xfrm>
            <a:off x="1701987" y="1611391"/>
            <a:ext cx="2907900" cy="8739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Colors (Màu sắc), Backgrounds (Nền)</a:t>
            </a:r>
            <a:endParaRPr sz="1600"/>
          </a:p>
        </p:txBody>
      </p:sp>
      <p:sp>
        <p:nvSpPr>
          <p:cNvPr id="529" name="Google Shape;529;p2"/>
          <p:cNvSpPr txBox="1"/>
          <p:nvPr>
            <p:ph idx="4" type="subTitle"/>
          </p:nvPr>
        </p:nvSpPr>
        <p:spPr>
          <a:xfrm>
            <a:off x="5511275" y="1751012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Box Model, Borders, Padding, Margins</a:t>
            </a:r>
            <a:endParaRPr sz="1600"/>
          </a:p>
        </p:txBody>
      </p:sp>
      <p:sp>
        <p:nvSpPr>
          <p:cNvPr id="530" name="Google Shape;530;p2"/>
          <p:cNvSpPr txBox="1"/>
          <p:nvPr>
            <p:ph idx="5" type="subTitle"/>
          </p:nvPr>
        </p:nvSpPr>
        <p:spPr>
          <a:xfrm>
            <a:off x="1701987" y="2582334"/>
            <a:ext cx="2907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Thuộc tính height, width</a:t>
            </a:r>
            <a:endParaRPr sz="1600"/>
          </a:p>
        </p:txBody>
      </p:sp>
      <p:sp>
        <p:nvSpPr>
          <p:cNvPr id="531" name="Google Shape;531;p2"/>
          <p:cNvSpPr txBox="1"/>
          <p:nvPr>
            <p:ph idx="6" type="subTitle"/>
          </p:nvPr>
        </p:nvSpPr>
        <p:spPr>
          <a:xfrm>
            <a:off x="5511275" y="2530361"/>
            <a:ext cx="2907900" cy="696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Text, Fonts, Icons</a:t>
            </a:r>
            <a:endParaRPr sz="1600"/>
          </a:p>
        </p:txBody>
      </p:sp>
      <p:sp>
        <p:nvSpPr>
          <p:cNvPr id="532" name="Google Shape;532;p2"/>
          <p:cNvSpPr/>
          <p:nvPr/>
        </p:nvSpPr>
        <p:spPr>
          <a:xfrm>
            <a:off x="4759325" y="172768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3" name="Google Shape;533;p2"/>
          <p:cNvSpPr/>
          <p:nvPr/>
        </p:nvSpPr>
        <p:spPr>
          <a:xfrm>
            <a:off x="4759325" y="253036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4" name="Google Shape;534;p2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5" name="Google Shape;535;p2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6" name="Google Shape;536;p2"/>
          <p:cNvSpPr/>
          <p:nvPr/>
        </p:nvSpPr>
        <p:spPr>
          <a:xfrm>
            <a:off x="911150" y="2526355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7" name="Google Shape;537;p2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8" name="Google Shape;538;p2"/>
          <p:cNvSpPr txBox="1"/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background-size: </a:t>
            </a:r>
            <a:r>
              <a:rPr lang="en-US"/>
              <a:t>Kích thước của background.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Giá trị có thể là </a:t>
            </a:r>
            <a:r>
              <a:rPr b="1" lang="en-US"/>
              <a:t>đơn vị </a:t>
            </a:r>
            <a:r>
              <a:rPr lang="en-US"/>
              <a:t>(px, %, …).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background-size: 100% auto;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contain</a:t>
            </a:r>
            <a:r>
              <a:rPr lang="en-US"/>
              <a:t>: sẽ co dãn hình ảnh để hình ảnh nằm trọn trong khung element, hình ảnh không bị vỡ.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background-size: contain;</a:t>
            </a:r>
            <a:endParaRPr/>
          </a:p>
        </p:txBody>
      </p:sp>
      <p:sp>
        <p:nvSpPr>
          <p:cNvPr id="822" name="Google Shape;82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23" name="Google Shape;823;p20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24" name="Google Shape;824;p2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2" name="Google Shape;832;p20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1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background-size: </a:t>
            </a:r>
            <a:r>
              <a:rPr lang="en-US"/>
              <a:t>Kích thước của background.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cover</a:t>
            </a:r>
            <a:r>
              <a:rPr lang="en-US"/>
              <a:t>: kéo dãn hình ảnh sao cho vừa với khung, cắt bỏ đi những phần ảnh thừa để hình ảnh không bị vỡ.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background-size: cover;</a:t>
            </a:r>
            <a:endParaRPr/>
          </a:p>
        </p:txBody>
      </p:sp>
      <p:sp>
        <p:nvSpPr>
          <p:cNvPr id="838" name="Google Shape;83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39" name="Google Shape;839;p21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40" name="Google Shape;840;p2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8" name="Google Shape;848;p21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2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background-repeat: </a:t>
            </a:r>
            <a:r>
              <a:rPr lang="en-US"/>
              <a:t>nền được lặp lại hay không.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background-repeat: no-repeat; // Không lặp lại ảnh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background-repeat: repeat-x; // Lặp theo trục ngang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 background-repeat: repeat-y; // Lặp theo trục dọc</a:t>
            </a:r>
            <a:endParaRPr/>
          </a:p>
        </p:txBody>
      </p:sp>
      <p:sp>
        <p:nvSpPr>
          <p:cNvPr id="854" name="Google Shape;85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55" name="Google Shape;855;p22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56" name="Google Shape;856;p2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p22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3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background-position: </a:t>
            </a:r>
            <a:r>
              <a:rPr lang="en-US"/>
              <a:t>vị trí hình nền so với element. Có các giá trị: top, left, right, bottom, center.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top left; // trên - trái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top right; // trên - phải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top center; // trên - giữa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bottom left; // dưới - trái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bottom right; // dưới - phải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bottom 30px right 20px; // cách dưới 30px - cách phải 20px</a:t>
            </a:r>
            <a:endParaRPr/>
          </a:p>
        </p:txBody>
      </p:sp>
      <p:sp>
        <p:nvSpPr>
          <p:cNvPr id="870" name="Google Shape;87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71" name="Google Shape;871;p23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4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background-attachment: </a:t>
            </a:r>
            <a:r>
              <a:rPr lang="en-US"/>
              <a:t>nền sẽ được cuộn hoặc cố định.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background-attachment: fixed; // Hình nền được fix cố định khi di cuộn web</a:t>
            </a:r>
            <a:endParaRPr/>
          </a:p>
        </p:txBody>
      </p:sp>
      <p:sp>
        <p:nvSpPr>
          <p:cNvPr id="877" name="Google Shape;87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78" name="Google Shape;878;p24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background-origin: </a:t>
            </a:r>
            <a:r>
              <a:rPr lang="en-US"/>
              <a:t>giống background-clip, nhưng blackground-clip là dành cho nền là màu sắc, còn background-origin là dùng cho nền  ảnh.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content-box</a:t>
            </a:r>
            <a:r>
              <a:rPr lang="en-US"/>
              <a:t>: background chỉ chiếm phần content.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padding-box</a:t>
            </a:r>
            <a:r>
              <a:rPr lang="en-US"/>
              <a:t>: background chiếm phần content và padding.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border-box</a:t>
            </a:r>
            <a:r>
              <a:rPr lang="en-US"/>
              <a:t>: background chiếm phần content, padding và border.</a:t>
            </a:r>
            <a:endParaRPr/>
          </a:p>
        </p:txBody>
      </p:sp>
      <p:sp>
        <p:nvSpPr>
          <p:cNvPr id="884" name="Google Shape;88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85" name="Google Shape;885;p25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6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 </a:t>
            </a:r>
            <a:r>
              <a:rPr lang="en-US"/>
              <a:t>(cách viết ngắn).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background: #ffffff url("hinh-anh.png") no-repeat top right;</a:t>
            </a:r>
            <a:endParaRPr/>
          </a:p>
        </p:txBody>
      </p:sp>
      <p:sp>
        <p:nvSpPr>
          <p:cNvPr id="891" name="Google Shape;89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92" name="Google Shape;892;p26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7"/>
          <p:cNvSpPr txBox="1"/>
          <p:nvPr>
            <p:ph idx="3" type="subTitle"/>
          </p:nvPr>
        </p:nvSpPr>
        <p:spPr>
          <a:xfrm>
            <a:off x="720000" y="1812892"/>
            <a:ext cx="4892363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Tất cả các element có thể được coi là các cái hộp.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Hộp này bao gồm: lề, đường viền, phần đệm và nội dung.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Vào dev tools chọn tab Computed sẽ thấy sơ đồ của một element dùng để biểu diễn cho element ta đã chọn.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898" name="Google Shape;89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899" name="Google Shape;899;p27"/>
          <p:cNvSpPr txBox="1"/>
          <p:nvPr>
            <p:ph idx="1" type="subTitle"/>
          </p:nvPr>
        </p:nvSpPr>
        <p:spPr>
          <a:xfrm>
            <a:off x="841939" y="1665261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4.1. Box Model (Mô hình hộp)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  <p:pic>
        <p:nvPicPr>
          <p:cNvPr id="900" name="Google Shape;9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839" y="3135086"/>
            <a:ext cx="3919432" cy="1842358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27"/>
          <p:cNvSpPr txBox="1"/>
          <p:nvPr/>
        </p:nvSpPr>
        <p:spPr>
          <a:xfrm>
            <a:off x="4795923" y="3040414"/>
            <a:ext cx="3727591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Content (Nội dung) - Nội dung của element, nơi văn bản và hình ảnh xuất hiện.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Padding - Tạo một khoảng trống xung quanh nội dung. Phần đệm trong suốt.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Border (Đường viền): Đường viền bao quanh padding (phần đệm) và nội dung.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Margin (Lề) - Tạo khoảng cách cho vùng bên ngoài border (đường viền). Lề trong suốt.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8"/>
          <p:cNvSpPr txBox="1"/>
          <p:nvPr>
            <p:ph idx="3" type="subTitle"/>
          </p:nvPr>
        </p:nvSpPr>
        <p:spPr>
          <a:xfrm>
            <a:off x="720000" y="1658937"/>
            <a:ext cx="7910816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Đường viền bao quanh padding (phần đệm) và nội dung. Dùng để bao bọc 1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Tên thuộc tính: border-style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Các kiểu border:</a:t>
            </a:r>
            <a:endParaRPr/>
          </a:p>
        </p:txBody>
      </p:sp>
      <p:sp>
        <p:nvSpPr>
          <p:cNvPr id="907" name="Google Shape;90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08" name="Google Shape;908;p28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4.2. Borders (Đường viền)</a:t>
            </a:r>
            <a:endParaRPr/>
          </a:p>
        </p:txBody>
      </p:sp>
      <p:sp>
        <p:nvSpPr>
          <p:cNvPr id="909" name="Google Shape;909;p28"/>
          <p:cNvSpPr txBox="1"/>
          <p:nvPr/>
        </p:nvSpPr>
        <p:spPr>
          <a:xfrm>
            <a:off x="600514" y="2674398"/>
            <a:ext cx="7239010" cy="16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dotted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chấm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dashed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nét đứt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solid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liền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double - Đường viền kép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groove - Đường viền có rãnh 3D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ridge - Đường viền có gờ 3D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inset - Đường viền 3D chìm vào trong.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outset - Đường viền 3D nổi lên trên.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none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Không có viền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hidden - Đường viền bị ẩn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0" name="Google Shape;910;p28"/>
          <p:cNvSpPr txBox="1"/>
          <p:nvPr/>
        </p:nvSpPr>
        <p:spPr>
          <a:xfrm>
            <a:off x="720000" y="4119322"/>
            <a:ext cx="7910816" cy="579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p {border: 5px solid red;}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9"/>
          <p:cNvSpPr txBox="1"/>
          <p:nvPr>
            <p:ph idx="3" type="subTitle"/>
          </p:nvPr>
        </p:nvSpPr>
        <p:spPr>
          <a:xfrm>
            <a:off x="720000" y="1658937"/>
            <a:ext cx="7910816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Đường viền bao quanh padding (phần đệm) và nội dung. Dùng để bao bọc 1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Tên thuộc tính: border-style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Các kiểu border:</a:t>
            </a:r>
            <a:endParaRPr/>
          </a:p>
        </p:txBody>
      </p:sp>
      <p:sp>
        <p:nvSpPr>
          <p:cNvPr id="916" name="Google Shape;91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17" name="Google Shape;917;p29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4.2. Borders (Đường viền)</a:t>
            </a:r>
            <a:endParaRPr/>
          </a:p>
        </p:txBody>
      </p:sp>
      <p:sp>
        <p:nvSpPr>
          <p:cNvPr id="918" name="Google Shape;918;p29"/>
          <p:cNvSpPr txBox="1"/>
          <p:nvPr/>
        </p:nvSpPr>
        <p:spPr>
          <a:xfrm>
            <a:off x="600514" y="2674398"/>
            <a:ext cx="7239010" cy="16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dotted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chấm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dashed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nét đứt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solid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liền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double - Đường viền kép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groove - Đường viền có rãnh 3D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ridge - Đường viền có gờ 3D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inset - Đường viền 3D chìm vào trong.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outset - Đường viền 3D nổi lên trên.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none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Không có viền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hidden - Đường viền bị ẩn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9" name="Google Shape;919;p29"/>
          <p:cNvSpPr txBox="1"/>
          <p:nvPr/>
        </p:nvSpPr>
        <p:spPr>
          <a:xfrm>
            <a:off x="720000" y="4119322"/>
            <a:ext cx="7910816" cy="579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p {border: 5px solid red;}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"/>
          <p:cNvSpPr txBox="1"/>
          <p:nvPr>
            <p:ph idx="3" type="subTitle"/>
          </p:nvPr>
        </p:nvSpPr>
        <p:spPr>
          <a:xfrm>
            <a:off x="741373" y="1460011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CSS: viết tắt của Cascading Style Sheets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Là ngôn ngữ được dùng để định dạng kiểu hiển thị cho các phần tử HTML.</a:t>
            </a:r>
            <a:endParaRPr/>
          </a:p>
        </p:txBody>
      </p:sp>
      <p:sp>
        <p:nvSpPr>
          <p:cNvPr id="544" name="Google Shape;54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45" name="Google Shape;545;p3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546" name="Google Shape;546;p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3"/>
          <p:cNvSpPr txBox="1"/>
          <p:nvPr>
            <p:ph idx="1" type="subTitle"/>
          </p:nvPr>
        </p:nvSpPr>
        <p:spPr>
          <a:xfrm>
            <a:off x="860601" y="1320541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1.1. Khái niệm</a:t>
            </a:r>
            <a:endParaRPr/>
          </a:p>
        </p:txBody>
      </p:sp>
      <p:sp>
        <p:nvSpPr>
          <p:cNvPr id="555" name="Google Shape;555;p3"/>
          <p:cNvSpPr txBox="1"/>
          <p:nvPr/>
        </p:nvSpPr>
        <p:spPr>
          <a:xfrm>
            <a:off x="1904988" y="2184066"/>
            <a:ext cx="7239012" cy="1118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selector { </a:t>
            </a:r>
            <a:endParaRPr/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property: value;</a:t>
            </a:r>
            <a:endParaRPr/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}</a:t>
            </a:r>
            <a:endParaRPr/>
          </a:p>
        </p:txBody>
      </p:sp>
      <p:sp>
        <p:nvSpPr>
          <p:cNvPr id="556" name="Google Shape;556;p3"/>
          <p:cNvSpPr txBox="1"/>
          <p:nvPr/>
        </p:nvSpPr>
        <p:spPr>
          <a:xfrm>
            <a:off x="860601" y="2438382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1.2. Cú pháp</a:t>
            </a:r>
            <a:endParaRPr/>
          </a:p>
        </p:txBody>
      </p:sp>
      <p:sp>
        <p:nvSpPr>
          <p:cNvPr id="557" name="Google Shape;557;p3"/>
          <p:cNvSpPr txBox="1"/>
          <p:nvPr/>
        </p:nvSpPr>
        <p:spPr>
          <a:xfrm>
            <a:off x="1082814" y="3600323"/>
            <a:ext cx="7239012" cy="121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selector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Được gọi là bộ chọn.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property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Được gọi là thuộc tính.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Được gọi là giá trị của thuộc tính.</a:t>
            </a:r>
            <a:endParaRPr/>
          </a:p>
        </p:txBody>
      </p:sp>
      <p:sp>
        <p:nvSpPr>
          <p:cNvPr id="558" name="Google Shape;558;p3"/>
          <p:cNvSpPr txBox="1"/>
          <p:nvPr/>
        </p:nvSpPr>
        <p:spPr>
          <a:xfrm>
            <a:off x="1202042" y="3460853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Trong đó: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0"/>
          <p:cNvSpPr txBox="1"/>
          <p:nvPr>
            <p:ph idx="3" type="subTitle"/>
          </p:nvPr>
        </p:nvSpPr>
        <p:spPr>
          <a:xfrm>
            <a:off x="720000" y="1658937"/>
            <a:ext cx="7910816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Padding (phần đệm) tạo một khoảng trống xung quanh nội dung, và nằm bên trong đường viền.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</p:txBody>
      </p:sp>
      <p:sp>
        <p:nvSpPr>
          <p:cNvPr id="925" name="Google Shape;92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26" name="Google Shape;926;p30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4.3. Padding (Phần đệm)</a:t>
            </a:r>
            <a:endParaRPr/>
          </a:p>
        </p:txBody>
      </p:sp>
      <p:pic>
        <p:nvPicPr>
          <p:cNvPr id="927" name="Google Shape;9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043" y="2162710"/>
            <a:ext cx="1965725" cy="277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1"/>
          <p:cNvSpPr txBox="1"/>
          <p:nvPr>
            <p:ph idx="3" type="subTitle"/>
          </p:nvPr>
        </p:nvSpPr>
        <p:spPr>
          <a:xfrm>
            <a:off x="719999" y="1658937"/>
            <a:ext cx="8059267" cy="1094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Margin (Lề) để tạo khoảng cách giữa element này với element khác. Margin nằm bên ngoài border.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</p:txBody>
      </p:sp>
      <p:sp>
        <p:nvSpPr>
          <p:cNvPr id="933" name="Google Shape;93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34" name="Google Shape;934;p31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4.4. Margins (Lề)</a:t>
            </a:r>
            <a:endParaRPr/>
          </a:p>
        </p:txBody>
      </p:sp>
      <p:pic>
        <p:nvPicPr>
          <p:cNvPr id="935" name="Google Shape;9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370" y="2239767"/>
            <a:ext cx="1906186" cy="276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2"/>
          <p:cNvSpPr txBox="1"/>
          <p:nvPr>
            <p:ph idx="3" type="subTitle"/>
          </p:nvPr>
        </p:nvSpPr>
        <p:spPr>
          <a:xfrm>
            <a:off x="781645" y="1345575"/>
            <a:ext cx="7314392" cy="29027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height: Chiều cao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width: Chiều rộng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min-height: chiều cao tối thiểu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min-width: chiều rộng tối thiểu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max-height: chiều cao tối đa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max-width: chiều rộng tối đa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Lưu ý: Chiều cao và chiều rộng là của phần content nằm bên trong phần padding. Không bao gồm padding, border, margin</a:t>
            </a:r>
            <a:endParaRPr/>
          </a:p>
        </p:txBody>
      </p:sp>
      <p:sp>
        <p:nvSpPr>
          <p:cNvPr id="941" name="Google Shape;94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05. Thuộc tính height, width</a:t>
            </a:r>
            <a:endParaRPr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3"/>
          <p:cNvSpPr txBox="1"/>
          <p:nvPr>
            <p:ph idx="3" type="subTitle"/>
          </p:nvPr>
        </p:nvSpPr>
        <p:spPr>
          <a:xfrm>
            <a:off x="719999" y="1658937"/>
            <a:ext cx="8059267" cy="912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 Color: thuộc tính color được sử dụng để đặt màu cho văn bản.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color: green;</a:t>
            </a:r>
            <a:endParaRPr/>
          </a:p>
        </p:txBody>
      </p:sp>
      <p:sp>
        <p:nvSpPr>
          <p:cNvPr id="947" name="Google Shape;94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48" name="Google Shape;948;p33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Text</a:t>
            </a:r>
            <a:endParaRPr/>
          </a:p>
        </p:txBody>
      </p:sp>
      <p:sp>
        <p:nvSpPr>
          <p:cNvPr id="949" name="Google Shape;949;p33"/>
          <p:cNvSpPr txBox="1"/>
          <p:nvPr/>
        </p:nvSpPr>
        <p:spPr>
          <a:xfrm>
            <a:off x="719999" y="2513271"/>
            <a:ext cx="8059267" cy="2146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 Align: được sử dụng để thiết lập căn lề ngang của văn bản.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center; // Căn giữa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left; // Căn trái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right; // Căn phải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justify; // Căn đều 2 bên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 txBox="1"/>
          <p:nvPr>
            <p:ph idx="3" type="subTitle"/>
          </p:nvPr>
        </p:nvSpPr>
        <p:spPr>
          <a:xfrm>
            <a:off x="719999" y="1658937"/>
            <a:ext cx="8059267" cy="2949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 Transform: thuộc tính text-transform được sử dụng để chỉ định chữ hoa và chữ thường trong văn bản.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text-transform: uppercase; // VIẾT CHỮ HOA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text-transform: lowercase; // viết chữ thường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text-transform: capitalize; // Viết Hoa Các Chữ Cái Đầu</a:t>
            </a:r>
            <a:endParaRPr/>
          </a:p>
          <a:p>
            <a:pPr indent="-228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5" name="Google Shape;95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56" name="Google Shape;956;p34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Text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5"/>
          <p:cNvSpPr txBox="1"/>
          <p:nvPr>
            <p:ph idx="3" type="subTitle"/>
          </p:nvPr>
        </p:nvSpPr>
        <p:spPr>
          <a:xfrm>
            <a:off x="719999" y="1658937"/>
            <a:ext cx="8059267" cy="2949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Trong CSS có năm họ phông chữ: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Phông chữ Serif </a:t>
            </a:r>
            <a:r>
              <a:rPr lang="en-US"/>
              <a:t>(có chân) có một nét nhỏ ở các cạnh của mỗi chữ cái.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Phông chữ Sans-serif </a:t>
            </a:r>
            <a:r>
              <a:rPr lang="en-US"/>
              <a:t>(không chân) có đường kẻ rõ ràng (không có nét nhỏ đi kèm).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Phông chữ Monospace (Đơn cách) - ở đây tất cả các chữ cái có cùng chiều rộng cố định.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Phông chữ Cursive (Chữ viết ẩu) bắt chước chữ viết tay của con người.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Phông chữ Fantasy (tưởng tượng) là phông chữ trang trí/vui tươi.</a:t>
            </a:r>
            <a:endParaRPr/>
          </a:p>
        </p:txBody>
      </p:sp>
      <p:sp>
        <p:nvSpPr>
          <p:cNvPr id="962" name="Google Shape;96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63" name="Google Shape;963;p35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6"/>
          <p:cNvSpPr txBox="1"/>
          <p:nvPr>
            <p:ph idx="3" type="subTitle"/>
          </p:nvPr>
        </p:nvSpPr>
        <p:spPr>
          <a:xfrm>
            <a:off x="719999" y="1658937"/>
            <a:ext cx="8059267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Sự khác biệt giữa phông chữ Serif và Sans-serif:</a:t>
            </a:r>
            <a:endParaRPr/>
          </a:p>
        </p:txBody>
      </p:sp>
      <p:sp>
        <p:nvSpPr>
          <p:cNvPr id="969" name="Google Shape;96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70" name="Google Shape;970;p36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  <p:pic>
        <p:nvPicPr>
          <p:cNvPr id="971" name="Google Shape;9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682" y="2196575"/>
            <a:ext cx="37909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7"/>
          <p:cNvSpPr txBox="1"/>
          <p:nvPr>
            <p:ph idx="3" type="subTitle"/>
          </p:nvPr>
        </p:nvSpPr>
        <p:spPr>
          <a:xfrm>
            <a:off x="719999" y="1658937"/>
            <a:ext cx="8059267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Trang google fonts: https://fonts.google.com/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</a:t>
            </a:r>
            <a:r>
              <a:rPr b="1" lang="en-US"/>
              <a:t>font-family</a:t>
            </a:r>
            <a:r>
              <a:rPr lang="en-US"/>
              <a:t>: Để chỉ định font chữ của văn bản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font-family: "Times New Roman", Times, serif;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font-family: Arial, Helvetica, sans-serif;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font-family: "Lucida Console", "Courier New", monospace;</a:t>
            </a:r>
            <a:endParaRPr/>
          </a:p>
        </p:txBody>
      </p:sp>
      <p:sp>
        <p:nvSpPr>
          <p:cNvPr id="977" name="Google Shape;97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78" name="Google Shape;978;p37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8"/>
          <p:cNvSpPr txBox="1"/>
          <p:nvPr>
            <p:ph idx="3" type="subTitle"/>
          </p:nvPr>
        </p:nvSpPr>
        <p:spPr>
          <a:xfrm>
            <a:off x="720001" y="1658937"/>
            <a:ext cx="7563400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font-style</a:t>
            </a:r>
            <a:r>
              <a:rPr lang="en-US"/>
              <a:t>: Thuộc tính font-style chủ yếu được sử dụng để chỉ định văn bản in nghiêng.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này có 3 giá trị: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normal - Văn bản được hiển thị bình thường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italic</a:t>
            </a:r>
            <a:r>
              <a:rPr lang="en-US"/>
              <a:t> - Văn bản được hiển thị in nghiêng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oblique (xiên) - Văn bản "nghiêng" (xiên rất giống với chữ nghiêng, nhưng nghiêng hơn và ít được sử dụng)</a:t>
            </a:r>
            <a:endParaRPr/>
          </a:p>
        </p:txBody>
      </p:sp>
      <p:sp>
        <p:nvSpPr>
          <p:cNvPr id="984" name="Google Shape;98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85" name="Google Shape;985;p38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9"/>
          <p:cNvSpPr txBox="1"/>
          <p:nvPr>
            <p:ph idx="3" type="subTitle"/>
          </p:nvPr>
        </p:nvSpPr>
        <p:spPr>
          <a:xfrm>
            <a:off x="720001" y="1658936"/>
            <a:ext cx="7563400" cy="2934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Font Weight</a:t>
            </a:r>
            <a:r>
              <a:rPr lang="en-US"/>
              <a:t>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font-weight để chỉ định độ dày của chữ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Giá trị có thể là: normal, bold, 100, 200, 300,..., 800,900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700;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bold;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normal;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400;</a:t>
            </a:r>
            <a:endParaRPr/>
          </a:p>
        </p:txBody>
      </p:sp>
      <p:sp>
        <p:nvSpPr>
          <p:cNvPr id="991" name="Google Shape;99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92" name="Google Shape;992;p39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CSS chọn (các) phần tử HTML mà bạn muốn tạo kiểu.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Các thẻ &lt;h1&gt;, &lt;p&gt;, &lt;table&gt;,... thì viết trong css sẽ chỉ lấy tên thẻ là h1, p, table</a:t>
            </a:r>
            <a:endParaRPr/>
          </a:p>
        </p:txBody>
      </p:sp>
      <p:sp>
        <p:nvSpPr>
          <p:cNvPr id="564" name="Google Shape;56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65" name="Google Shape;565;p4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566" name="Google Shape;566;p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4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1.3. Selectors (Bộ chọn)</a:t>
            </a:r>
            <a:endParaRPr/>
          </a:p>
        </p:txBody>
      </p:sp>
      <p:sp>
        <p:nvSpPr>
          <p:cNvPr id="575" name="Google Shape;575;p4"/>
          <p:cNvSpPr txBox="1"/>
          <p:nvPr/>
        </p:nvSpPr>
        <p:spPr>
          <a:xfrm>
            <a:off x="1082814" y="2817542"/>
            <a:ext cx="7239012" cy="2004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Simple selectors (Bộ chọn đơn giản)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Combinator selectors (Bộ chọn tổ hợp)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Pseudo-class selectors (Bộ chọn lớp giả)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Pseudo-elements selectors (Bộ chọn phần tử giả)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Attribute selectors (Bộ chọn thuộc tính)</a:t>
            </a:r>
            <a:endParaRPr/>
          </a:p>
        </p:txBody>
      </p:sp>
      <p:sp>
        <p:nvSpPr>
          <p:cNvPr id="576" name="Google Shape;576;p4"/>
          <p:cNvSpPr txBox="1"/>
          <p:nvPr/>
        </p:nvSpPr>
        <p:spPr>
          <a:xfrm>
            <a:off x="1202042" y="2678072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Bộ chọn CSS được chia thành 5 loại:</a:t>
            </a:r>
            <a:endParaRPr b="0" i="0" sz="14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0"/>
          <p:cNvSpPr txBox="1"/>
          <p:nvPr>
            <p:ph idx="3" type="subTitle"/>
          </p:nvPr>
        </p:nvSpPr>
        <p:spPr>
          <a:xfrm>
            <a:off x="720001" y="1658937"/>
            <a:ext cx="7563400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Font Size</a:t>
            </a:r>
            <a:r>
              <a:rPr lang="en-US"/>
              <a:t>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font-size dùng để đặt kích thước của văn bản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12px;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14px;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16px;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18px;</a:t>
            </a:r>
            <a:endParaRPr/>
          </a:p>
        </p:txBody>
      </p:sp>
      <p:sp>
        <p:nvSpPr>
          <p:cNvPr id="998" name="Google Shape;99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99" name="Google Shape;999;p40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1"/>
          <p:cNvSpPr txBox="1"/>
          <p:nvPr>
            <p:ph idx="3" type="subTitle"/>
          </p:nvPr>
        </p:nvSpPr>
        <p:spPr>
          <a:xfrm>
            <a:off x="720001" y="1658937"/>
            <a:ext cx="7563400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Link website</a:t>
            </a:r>
            <a:r>
              <a:rPr lang="en-US"/>
              <a:t>: https://fontawesome.com/search?o=r&amp;m=free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Link CDN</a:t>
            </a:r>
            <a:r>
              <a:rPr lang="en-US"/>
              <a:t>: https://cdnjs.com/libraries/font-awesome</a:t>
            </a:r>
            <a:endParaRPr/>
          </a:p>
        </p:txBody>
      </p:sp>
      <p:sp>
        <p:nvSpPr>
          <p:cNvPr id="1005" name="Google Shape;100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1006" name="Google Shape;1006;p41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6.3. Icons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Bài tập</a:t>
            </a:r>
            <a:endParaRPr b="0"/>
          </a:p>
        </p:txBody>
      </p:sp>
      <p:sp>
        <p:nvSpPr>
          <p:cNvPr id="1012" name="Google Shape;1012;p42"/>
          <p:cNvSpPr txBox="1"/>
          <p:nvPr>
            <p:ph idx="1" type="subTitle"/>
          </p:nvPr>
        </p:nvSpPr>
        <p:spPr>
          <a:xfrm>
            <a:off x="1664352" y="1017727"/>
            <a:ext cx="67134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Link bài tập: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https://frontend.daca.vn/lessons/lesson-4/index.html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element (element selector): chọn các phần tử HTML dựa trên tên phần tử.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83" name="Google Shape;583;p5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584" name="Google Shape;584;p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5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id (id selector): Sử dụng thuộc tính id (identifier - định danh) của một phần tử HTML để chọn một phần tử cụ thể. Lưu ý: Tên id không được bắt đầu bằng số.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#title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99" name="Google Shape;599;p6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00" name="Google Shape;600;p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6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class (class selector): chọn các thành phần HTML với một thuộc tính class cụ thể. Lưu ý: Tên class không được bắt đầu bằng số.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.title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615" name="Google Shape;615;p7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16" name="Google Shape;616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7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chung (universal selector): chọn tất cả các thành phần HTML trên trang.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631" name="Google Shape;631;p8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32" name="Google Shape;632;p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8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nhóm (grouping selector): Bộ chọn nhóm chọn tất cả các element, id, class có cùng thuộc tính và giá trị thuộc tính.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h1, h2, p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647" name="Google Shape;647;p9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48" name="Google Shape;648;p9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9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