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CC5"/>
    <a:srgbClr val="F7D4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F329-AF94-4CF6-A3AE-2CAF905DFA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FA6D5-7890-4A6D-85C3-04806B41B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BD8967-2DC4-4BF4-8864-C07E9AA63085}"/>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B3D9DACC-56E9-408A-8933-9E5A15418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6A643-46F9-4D35-B482-22F1CAC08A35}"/>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200512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5E8B-7829-470A-AFDA-0E18BA84E8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0D986-1D80-46F7-A986-59DDC296D8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1AA0B-1ED3-4BF9-9F20-88FD7FFEE9D6}"/>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F5B263B2-EE07-4B99-8110-05021E05F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F5A1B-369C-4CF4-A751-EA164346E9BD}"/>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1147575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D5615-3378-4EBE-BF0D-74F9797AB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D33716-B03E-4496-BDBE-A71A9B85FE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DDFE1-C135-444D-8FFC-F4F9DDE0295F}"/>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6DC05FFD-4629-48AE-916B-5AAA6DD95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4E85A-EA98-4BAC-A8C6-A48DE6C70491}"/>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39282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11B8-039F-4B31-9985-507708C394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EA5C19-C3A1-4790-9814-512FC313F3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EEA0A2-875A-443A-951C-0F1FB3D05F73}"/>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71AA74F1-79B3-4927-9F02-92E4377567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8FC77-EB18-43BD-AC15-3224500064EE}"/>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147438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42A1-D531-41FB-BF9C-B04F7B8AE8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CE3B42-A332-4C86-A77A-37C9B3D4DC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396067-7967-41BD-A3BB-FF9A43FC18A9}"/>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BD95590F-421E-480B-8C37-857D60581F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CCCB32-9BB1-4217-8F82-6827CE9CE125}"/>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249025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9C7F-9DF0-477F-ABBA-511912E780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01BAC-362E-49D7-A3C6-F44DFE1CA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17A8E6-90CA-43E9-A1F9-E80FA7081F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0DD5DE-88A4-4FB9-AB2B-5C09D6BFF3FE}"/>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6" name="Footer Placeholder 5">
            <a:extLst>
              <a:ext uri="{FF2B5EF4-FFF2-40B4-BE49-F238E27FC236}">
                <a16:creationId xmlns:a16="http://schemas.microsoft.com/office/drawing/2014/main" id="{B6A61B9A-251F-4FAE-8895-927E31D973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DF4D95-28E9-47B6-AFA5-52A3670F3075}"/>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285793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6DFD-7ED4-4CAA-8EA7-D427770545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3D3E2-076C-4336-B53A-A03CAFDC7A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30F55-1A81-4C13-854E-1AE2F0802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8B1615-146E-4D9F-B1F9-61F525926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093310-AEB2-4954-A74D-7A182AD21F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BBC421-E3BF-4A2A-8F48-4137CCA99383}"/>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8" name="Footer Placeholder 7">
            <a:extLst>
              <a:ext uri="{FF2B5EF4-FFF2-40B4-BE49-F238E27FC236}">
                <a16:creationId xmlns:a16="http://schemas.microsoft.com/office/drawing/2014/main" id="{50A47F47-A3E9-4443-9B18-C374FE7398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D91B66-0157-4F47-8EEF-0B32CEC2033E}"/>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1466351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BB735-58E3-49EA-95CF-1973C59FB9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87808E-F7C2-4FF1-B0AC-9B69C6F490D5}"/>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4" name="Footer Placeholder 3">
            <a:extLst>
              <a:ext uri="{FF2B5EF4-FFF2-40B4-BE49-F238E27FC236}">
                <a16:creationId xmlns:a16="http://schemas.microsoft.com/office/drawing/2014/main" id="{6769AB87-6514-4B14-8B2A-636DE0A7B6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1BE1A93-12F0-4DE1-AEE3-F4065772CCD6}"/>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300076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8EDCF-49BA-4BED-BED1-F6F622A9ACFA}"/>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3" name="Footer Placeholder 2">
            <a:extLst>
              <a:ext uri="{FF2B5EF4-FFF2-40B4-BE49-F238E27FC236}">
                <a16:creationId xmlns:a16="http://schemas.microsoft.com/office/drawing/2014/main" id="{14F7661E-B433-4CB5-9720-371D518A5E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69CAA9-FFE4-429D-B1FC-76F0094C5AF7}"/>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21199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3B98-D89B-4FB3-94F9-5A8685919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90FB29-9699-4D7B-AB7A-30C2A903EF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D4CEB2-C036-4128-BA9C-5719A2A58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E5697-7A38-4E69-8BC1-36785009DD64}"/>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6" name="Footer Placeholder 5">
            <a:extLst>
              <a:ext uri="{FF2B5EF4-FFF2-40B4-BE49-F238E27FC236}">
                <a16:creationId xmlns:a16="http://schemas.microsoft.com/office/drawing/2014/main" id="{F5175DA2-36EF-44C7-8221-0B9C32A70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CBD01-6AD2-4E21-B6E3-81029646DC60}"/>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64929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68B1D-6D39-4971-A788-5C852398EE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537ED7-6756-4532-887B-E16B5959BB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C5D9BE-2C58-46F9-8AFD-D6FCEC3E3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B6D7A-7BF6-4677-9E89-951C6BCF08DF}"/>
              </a:ext>
            </a:extLst>
          </p:cNvPr>
          <p:cNvSpPr>
            <a:spLocks noGrp="1"/>
          </p:cNvSpPr>
          <p:nvPr>
            <p:ph type="dt" sz="half" idx="10"/>
          </p:nvPr>
        </p:nvSpPr>
        <p:spPr/>
        <p:txBody>
          <a:bodyPr/>
          <a:lstStyle/>
          <a:p>
            <a:fld id="{BE231C72-E664-46A9-B288-2FD79BEC0092}" type="datetimeFigureOut">
              <a:rPr lang="en-IN" smtClean="0"/>
              <a:t>23-06-2023</a:t>
            </a:fld>
            <a:endParaRPr lang="en-IN"/>
          </a:p>
        </p:txBody>
      </p:sp>
      <p:sp>
        <p:nvSpPr>
          <p:cNvPr id="6" name="Footer Placeholder 5">
            <a:extLst>
              <a:ext uri="{FF2B5EF4-FFF2-40B4-BE49-F238E27FC236}">
                <a16:creationId xmlns:a16="http://schemas.microsoft.com/office/drawing/2014/main" id="{385A8E0B-FFD3-4E64-8FA2-EF6EBA72F9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0B41E-1054-4B08-969E-94690F87C523}"/>
              </a:ext>
            </a:extLst>
          </p:cNvPr>
          <p:cNvSpPr>
            <a:spLocks noGrp="1"/>
          </p:cNvSpPr>
          <p:nvPr>
            <p:ph type="sldNum" sz="quarter" idx="12"/>
          </p:nvPr>
        </p:nvSpPr>
        <p:spPr/>
        <p:txBody>
          <a:bodyPr/>
          <a:lstStyle/>
          <a:p>
            <a:fld id="{DF3E0A47-B1D1-4F3E-B95D-6B062B2F82A4}" type="slidenum">
              <a:rPr lang="en-IN" smtClean="0"/>
              <a:t>‹#›</a:t>
            </a:fld>
            <a:endParaRPr lang="en-IN"/>
          </a:p>
        </p:txBody>
      </p:sp>
    </p:spTree>
    <p:extLst>
      <p:ext uri="{BB962C8B-B14F-4D97-AF65-F5344CB8AC3E}">
        <p14:creationId xmlns:p14="http://schemas.microsoft.com/office/powerpoint/2010/main" val="75095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E7D88-86A0-44B7-A928-3F6CE9665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A8AEBE-D105-4642-97E9-627FB0BD20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4B789-E5F1-43B0-A1F8-B85887BC70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31C72-E664-46A9-B288-2FD79BEC0092}" type="datetimeFigureOut">
              <a:rPr lang="en-IN" smtClean="0"/>
              <a:t>23-06-2023</a:t>
            </a:fld>
            <a:endParaRPr lang="en-IN"/>
          </a:p>
        </p:txBody>
      </p:sp>
      <p:sp>
        <p:nvSpPr>
          <p:cNvPr id="5" name="Footer Placeholder 4">
            <a:extLst>
              <a:ext uri="{FF2B5EF4-FFF2-40B4-BE49-F238E27FC236}">
                <a16:creationId xmlns:a16="http://schemas.microsoft.com/office/drawing/2014/main" id="{F25CD0A7-26E9-478F-83E4-79D4C3FD8F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6C252D-9863-4BA3-9D22-D4E0CB201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E0A47-B1D1-4F3E-B95D-6B062B2F82A4}" type="slidenum">
              <a:rPr lang="en-IN" smtClean="0"/>
              <a:t>‹#›</a:t>
            </a:fld>
            <a:endParaRPr lang="en-IN"/>
          </a:p>
        </p:txBody>
      </p:sp>
    </p:spTree>
    <p:extLst>
      <p:ext uri="{BB962C8B-B14F-4D97-AF65-F5344CB8AC3E}">
        <p14:creationId xmlns:p14="http://schemas.microsoft.com/office/powerpoint/2010/main" val="3536225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ECC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24E1A-B52F-4316-B272-478E5ABB3115}"/>
              </a:ext>
            </a:extLst>
          </p:cNvPr>
          <p:cNvSpPr/>
          <p:nvPr/>
        </p:nvSpPr>
        <p:spPr>
          <a:xfrm>
            <a:off x="0" y="0"/>
            <a:ext cx="8825948" cy="6858000"/>
          </a:xfrm>
          <a:prstGeom prst="rect">
            <a:avLst/>
          </a:prstGeom>
          <a:solidFill>
            <a:srgbClr val="F7D4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Pokemon PNG">
            <a:extLst>
              <a:ext uri="{FF2B5EF4-FFF2-40B4-BE49-F238E27FC236}">
                <a16:creationId xmlns:a16="http://schemas.microsoft.com/office/drawing/2014/main" id="{363EC9A5-584C-4AB9-A95D-2FF3CE437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4380" y="852742"/>
            <a:ext cx="5152516" cy="5152516"/>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2D87957-A59D-4C77-B90A-D390AC09CA40}"/>
              </a:ext>
            </a:extLst>
          </p:cNvPr>
          <p:cNvGrpSpPr/>
          <p:nvPr/>
        </p:nvGrpSpPr>
        <p:grpSpPr>
          <a:xfrm>
            <a:off x="8807" y="305702"/>
            <a:ext cx="6165558" cy="3569252"/>
            <a:chOff x="231440" y="1128971"/>
            <a:chExt cx="6165558" cy="3569252"/>
          </a:xfrm>
        </p:grpSpPr>
        <p:grpSp>
          <p:nvGrpSpPr>
            <p:cNvPr id="11" name="Group 10">
              <a:extLst>
                <a:ext uri="{FF2B5EF4-FFF2-40B4-BE49-F238E27FC236}">
                  <a16:creationId xmlns:a16="http://schemas.microsoft.com/office/drawing/2014/main" id="{2517075D-552A-440F-A03A-F9B3A99A54D7}"/>
                </a:ext>
              </a:extLst>
            </p:cNvPr>
            <p:cNvGrpSpPr/>
            <p:nvPr/>
          </p:nvGrpSpPr>
          <p:grpSpPr>
            <a:xfrm>
              <a:off x="231440" y="2936211"/>
              <a:ext cx="6165558" cy="1762012"/>
              <a:chOff x="657158" y="2932505"/>
              <a:chExt cx="6165558" cy="1762012"/>
            </a:xfrm>
          </p:grpSpPr>
          <p:sp>
            <p:nvSpPr>
              <p:cNvPr id="7" name="TextBox 6">
                <a:extLst>
                  <a:ext uri="{FF2B5EF4-FFF2-40B4-BE49-F238E27FC236}">
                    <a16:creationId xmlns:a16="http://schemas.microsoft.com/office/drawing/2014/main" id="{3D15DB98-68BE-432C-86D6-5B0A7710AB1F}"/>
                  </a:ext>
                </a:extLst>
              </p:cNvPr>
              <p:cNvSpPr txBox="1"/>
              <p:nvPr/>
            </p:nvSpPr>
            <p:spPr>
              <a:xfrm>
                <a:off x="657158" y="2932505"/>
                <a:ext cx="6008829" cy="1077218"/>
              </a:xfrm>
              <a:prstGeom prst="rect">
                <a:avLst/>
              </a:prstGeom>
              <a:noFill/>
            </p:spPr>
            <p:txBody>
              <a:bodyPr wrap="square" rtlCol="0">
                <a:spAutoFit/>
              </a:bodyPr>
              <a:lstStyle/>
              <a:p>
                <a:pPr marL="0" marR="0" algn="ctr">
                  <a:spcBef>
                    <a:spcPts val="0"/>
                  </a:spcBef>
                  <a:spcAft>
                    <a:spcPts val="0"/>
                  </a:spcAft>
                </a:pPr>
                <a:r>
                  <a:rPr lang="vi-VN" sz="3200" b="1" i="1" cap="all">
                    <a:effectLst/>
                    <a:latin typeface="Times New Roman" panose="02020603050405020304" pitchFamily="18" charset="0"/>
                    <a:ea typeface="Times New Roman" panose="02020603050405020304" pitchFamily="18" charset="0"/>
                  </a:rPr>
                  <a:t>Cognitive and Memory game</a:t>
                </a:r>
                <a:endParaRPr lang="en-US" sz="320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B4FC94AC-087D-48BD-A67A-AEDA15DD8FFB}"/>
                  </a:ext>
                </a:extLst>
              </p:cNvPr>
              <p:cNvSpPr txBox="1"/>
              <p:nvPr/>
            </p:nvSpPr>
            <p:spPr>
              <a:xfrm>
                <a:off x="657158" y="4325185"/>
                <a:ext cx="6165558" cy="369332"/>
              </a:xfrm>
              <a:prstGeom prst="rect">
                <a:avLst/>
              </a:prstGeom>
              <a:noFill/>
            </p:spPr>
            <p:txBody>
              <a:bodyPr wrap="square" rtlCol="0">
                <a:spAutoFit/>
              </a:bodyPr>
              <a:lstStyle/>
              <a:p>
                <a:pPr marL="0" marR="0" algn="ctr">
                  <a:spcBef>
                    <a:spcPts val="1200"/>
                  </a:spcBef>
                  <a:spcAft>
                    <a:spcPts val="0"/>
                  </a:spcAft>
                </a:pPr>
                <a:r>
                  <a:rPr lang="en-US" sz="1800" b="1" kern="0">
                    <a:solidFill>
                      <a:srgbClr val="212121"/>
                    </a:solidFill>
                    <a:effectLst/>
                    <a:latin typeface="Times New Roman" panose="02020603050405020304" pitchFamily="18" charset="0"/>
                    <a:ea typeface="DengXian Light" panose="02010600030101010101" pitchFamily="2" charset="-122"/>
                    <a:cs typeface="Times New Roman" panose="02020603050405020304" pitchFamily="18" charset="0"/>
                  </a:rPr>
                  <a:t>Java Technology</a:t>
                </a:r>
                <a:endParaRPr lang="en-US" sz="1800" b="1" kern="0">
                  <a:effectLst/>
                  <a:latin typeface="Arial" panose="020B0604020202020204" pitchFamily="34" charset="0"/>
                  <a:ea typeface="DengXian Light" panose="02010600030101010101" pitchFamily="2" charset="-122"/>
                  <a:cs typeface="Times New Roman" panose="02020603050405020304" pitchFamily="18" charset="0"/>
                </a:endParaRPr>
              </a:p>
            </p:txBody>
          </p:sp>
        </p:grpSp>
        <p:pic>
          <p:nvPicPr>
            <p:cNvPr id="1030" name="Picture 6">
              <a:extLst>
                <a:ext uri="{FF2B5EF4-FFF2-40B4-BE49-F238E27FC236}">
                  <a16:creationId xmlns:a16="http://schemas.microsoft.com/office/drawing/2014/main" id="{04D1D8EC-3DCD-4112-ABCB-6B9024548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483" y="1128971"/>
              <a:ext cx="3276743" cy="2185169"/>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CFF3E9C3-27F5-CFD5-C8CA-BF561450BEEC}"/>
              </a:ext>
            </a:extLst>
          </p:cNvPr>
          <p:cNvSpPr txBox="1"/>
          <p:nvPr/>
        </p:nvSpPr>
        <p:spPr>
          <a:xfrm>
            <a:off x="4537293" y="5951388"/>
            <a:ext cx="6129068" cy="369332"/>
          </a:xfrm>
          <a:prstGeom prst="rect">
            <a:avLst/>
          </a:prstGeom>
          <a:noFill/>
        </p:spPr>
        <p:txBody>
          <a:bodyPr wrap="square">
            <a:spAutoFit/>
          </a:bodyPr>
          <a:lstStyle/>
          <a:p>
            <a:pPr algn="l"/>
            <a:r>
              <a:rPr lang="en-US" b="0" i="0">
                <a:solidFill>
                  <a:srgbClr val="212121"/>
                </a:solidFill>
                <a:effectLst/>
                <a:latin typeface="Times New Roman" panose="02020603050405020304" pitchFamily="18" charset="0"/>
                <a:cs typeface="Times New Roman" panose="02020603050405020304" pitchFamily="18" charset="0"/>
              </a:rPr>
              <a:t>Lecturer: Nguyen Van Tan.</a:t>
            </a:r>
          </a:p>
        </p:txBody>
      </p:sp>
      <p:sp>
        <p:nvSpPr>
          <p:cNvPr id="5" name="TextBox 4">
            <a:extLst>
              <a:ext uri="{FF2B5EF4-FFF2-40B4-BE49-F238E27FC236}">
                <a16:creationId xmlns:a16="http://schemas.microsoft.com/office/drawing/2014/main" id="{06E23178-FAE2-078A-E45A-09DB6C99C1BB}"/>
              </a:ext>
            </a:extLst>
          </p:cNvPr>
          <p:cNvSpPr txBox="1"/>
          <p:nvPr/>
        </p:nvSpPr>
        <p:spPr>
          <a:xfrm>
            <a:off x="246744" y="4374389"/>
            <a:ext cx="6165558" cy="369332"/>
          </a:xfrm>
          <a:prstGeom prst="rect">
            <a:avLst/>
          </a:prstGeom>
          <a:noFill/>
        </p:spPr>
        <p:txBody>
          <a:bodyPr wrap="square" rtlCol="0">
            <a:spAutoFit/>
          </a:bodyPr>
          <a:lstStyle/>
          <a:p>
            <a:pPr marL="0" marR="0" algn="ctr">
              <a:spcBef>
                <a:spcPts val="1200"/>
              </a:spcBef>
              <a:spcAft>
                <a:spcPts val="0"/>
              </a:spcAft>
            </a:pPr>
            <a:r>
              <a:rPr lang="vi-VN" sz="1800" b="1" kern="0">
                <a:solidFill>
                  <a:srgbClr val="212121"/>
                </a:solidFill>
                <a:effectLst/>
                <a:latin typeface="Times New Roman" panose="02020603050405020304" pitchFamily="18" charset="0"/>
                <a:ea typeface="DengXian Light" panose="02010600030101010101" pitchFamily="2" charset="-122"/>
                <a:cs typeface="Times New Roman" panose="02020603050405020304" pitchFamily="18" charset="0"/>
              </a:rPr>
              <a:t>Group 10</a:t>
            </a:r>
            <a:endParaRPr lang="en-US" sz="1800" b="1" kern="0">
              <a:effectLst/>
              <a:latin typeface="Arial" panose="020B0604020202020204" pitchFamily="34" charset="0"/>
              <a:ea typeface="DengXian Light"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1879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0BD48E-69B2-1622-025E-F9BBEA0E7775}"/>
              </a:ext>
            </a:extLst>
          </p:cNvPr>
          <p:cNvSpPr txBox="1"/>
          <p:nvPr/>
        </p:nvSpPr>
        <p:spPr>
          <a:xfrm>
            <a:off x="1296117" y="1181666"/>
            <a:ext cx="7200901" cy="646331"/>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To put the image corresponding to the button (i, j) we will use the command bt[i][j].setIcon(getIcon(a[i][j])), Then the interface will be:</a:t>
            </a:r>
            <a:endParaRPr lang="en-US"/>
          </a:p>
        </p:txBody>
      </p:sp>
      <p:pic>
        <p:nvPicPr>
          <p:cNvPr id="4" name="Picture 3">
            <a:extLst>
              <a:ext uri="{FF2B5EF4-FFF2-40B4-BE49-F238E27FC236}">
                <a16:creationId xmlns:a16="http://schemas.microsoft.com/office/drawing/2014/main" id="{87C215F1-C098-C9BC-AE9C-4158E18FA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359" y="2282213"/>
            <a:ext cx="3048000" cy="3622040"/>
          </a:xfrm>
          <a:prstGeom prst="rect">
            <a:avLst/>
          </a:prstGeom>
        </p:spPr>
      </p:pic>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806F1CE7-4E64-17E8-BCD9-6E53AD19D3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98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230D1-E583-85A1-AB94-DBBA4ED22FFE}"/>
              </a:ext>
            </a:extLst>
          </p:cNvPr>
          <p:cNvSpPr txBox="1"/>
          <p:nvPr/>
        </p:nvSpPr>
        <p:spPr>
          <a:xfrm>
            <a:off x="787879" y="413198"/>
            <a:ext cx="6096000" cy="856645"/>
          </a:xfrm>
          <a:prstGeom prst="rect">
            <a:avLst/>
          </a:prstGeom>
          <a:noFill/>
        </p:spPr>
        <p:txBody>
          <a:bodyPr wrap="square">
            <a:spAutoFit/>
          </a:bodyPr>
          <a:lstStyle/>
          <a:p>
            <a:pPr marL="0" marR="0">
              <a:spcBef>
                <a:spcPts val="200"/>
              </a:spcBef>
              <a:spcAft>
                <a:spcPts val="0"/>
              </a:spcAft>
            </a:pPr>
            <a:r>
              <a:rPr lang="en-US" sz="2000" b="1">
                <a:solidFill>
                  <a:srgbClr val="2E74B5"/>
                </a:solidFill>
                <a:effectLst/>
                <a:latin typeface="Times New Roman" panose="02020603050405020304" pitchFamily="18" charset="0"/>
                <a:ea typeface="DengXian Light" panose="02010600030101010101" pitchFamily="2" charset="-122"/>
                <a:cs typeface="Times New Roman" panose="02020603050405020304" pitchFamily="18" charset="0"/>
              </a:rPr>
              <a:t>Handling operations</a:t>
            </a:r>
            <a:endParaRPr lang="en-US" sz="1400" b="1">
              <a:solidFill>
                <a:srgbClr val="2E74B5"/>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a:p>
            <a:pPr marL="0" marR="0">
              <a:spcBef>
                <a:spcPts val="200"/>
              </a:spcBef>
              <a:spcAft>
                <a:spcPts val="0"/>
              </a:spcAft>
            </a:pPr>
            <a:r>
              <a:rPr lang="en-US" sz="1600" b="1">
                <a:solidFill>
                  <a:srgbClr val="1F4E79"/>
                </a:solidFill>
                <a:effectLst/>
                <a:latin typeface="Times New Roman" panose="02020603050405020304" pitchFamily="18" charset="0"/>
                <a:ea typeface="DengXian Light" panose="02010600030101010101" pitchFamily="2" charset="-122"/>
                <a:cs typeface="Times New Roman" panose="02020603050405020304" pitchFamily="18" charset="0"/>
              </a:rPr>
              <a:t>Click an image</a:t>
            </a:r>
            <a:endParaRPr lang="en-US" sz="1200" b="1">
              <a:solidFill>
                <a:srgbClr val="1F4E79"/>
              </a:solidFill>
              <a:effectLst/>
              <a:latin typeface="Calibri Light" panose="020F0302020204030204" pitchFamily="34" charset="0"/>
              <a:ea typeface="DengXian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A076F3AC-42E3-48F2-8251-E0AF93F38FD9}"/>
              </a:ext>
            </a:extLst>
          </p:cNvPr>
          <p:cNvSpPr txBox="1"/>
          <p:nvPr/>
        </p:nvSpPr>
        <p:spPr>
          <a:xfrm>
            <a:off x="614631" y="1563063"/>
            <a:ext cx="6094562"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When starting the game, we will hide the images, for example: </a:t>
            </a:r>
            <a:endParaRPr lang="en-US" sz="1600">
              <a:effectLst/>
              <a:latin typeface="Times New Roman" panose="02020603050405020304" pitchFamily="18" charset="0"/>
              <a:ea typeface="Times New Roman" panose="02020603050405020304" pitchFamily="18" charset="0"/>
            </a:endParaRPr>
          </a:p>
        </p:txBody>
      </p:sp>
      <p:pic>
        <p:nvPicPr>
          <p:cNvPr id="6" name="Picture 5" descr="A screenshot of a game with Ice hockey rink in the background&#10;&#10;Description automatically generated with medium confidence">
            <a:extLst>
              <a:ext uri="{FF2B5EF4-FFF2-40B4-BE49-F238E27FC236}">
                <a16:creationId xmlns:a16="http://schemas.microsoft.com/office/drawing/2014/main" id="{200352BD-F142-5A47-A394-510179461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080" y="2370317"/>
            <a:ext cx="3209025" cy="3913873"/>
          </a:xfrm>
          <a:prstGeom prst="rect">
            <a:avLst/>
          </a:prstGeom>
        </p:spPr>
      </p:pic>
    </p:spTree>
    <p:extLst>
      <p:ext uri="{BB962C8B-B14F-4D97-AF65-F5344CB8AC3E}">
        <p14:creationId xmlns:p14="http://schemas.microsoft.com/office/powerpoint/2010/main" val="327368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A07D7F-6226-733C-632F-2A5AADFFEF62}"/>
              </a:ext>
            </a:extLst>
          </p:cNvPr>
          <p:cNvSpPr txBox="1"/>
          <p:nvPr/>
        </p:nvSpPr>
        <p:spPr>
          <a:xfrm>
            <a:off x="1434141" y="4386982"/>
            <a:ext cx="6094562" cy="665118"/>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Use the Timer class to check the image, and create a delay effect when checking the image.</a:t>
            </a:r>
            <a:endParaRPr lang="en-US" sz="1600">
              <a:effectLst/>
              <a:latin typeface="Times New Roman" panose="02020603050405020304" pitchFamily="18" charset="0"/>
              <a:ea typeface="Times New Roman" panose="02020603050405020304" pitchFamily="18" charset="0"/>
            </a:endParaRPr>
          </a:p>
        </p:txBody>
      </p:sp>
      <p:pic>
        <p:nvPicPr>
          <p:cNvPr id="4" name="Picture 3" descr="A screen shot of a computer&#10;&#10;Description automatically generated with low confidence">
            <a:extLst>
              <a:ext uri="{FF2B5EF4-FFF2-40B4-BE49-F238E27FC236}">
                <a16:creationId xmlns:a16="http://schemas.microsoft.com/office/drawing/2014/main" id="{7F72DE93-0771-F65E-641D-96E365E97086}"/>
              </a:ext>
            </a:extLst>
          </p:cNvPr>
          <p:cNvPicPr>
            <a:picLocks noChangeAspect="1"/>
          </p:cNvPicPr>
          <p:nvPr/>
        </p:nvPicPr>
        <p:blipFill>
          <a:blip r:embed="rId2"/>
          <a:stretch>
            <a:fillRect/>
          </a:stretch>
        </p:blipFill>
        <p:spPr>
          <a:xfrm>
            <a:off x="1434141" y="5272776"/>
            <a:ext cx="5760720" cy="1254760"/>
          </a:xfrm>
          <a:prstGeom prst="rect">
            <a:avLst/>
          </a:prstGeom>
        </p:spPr>
      </p:pic>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9D37B8BB-0275-5BB8-D2B2-4F79416757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65555F-C946-0996-60F5-107295BB4923}"/>
              </a:ext>
            </a:extLst>
          </p:cNvPr>
          <p:cNvSpPr txBox="1"/>
          <p:nvPr/>
        </p:nvSpPr>
        <p:spPr>
          <a:xfrm>
            <a:off x="1434141" y="580581"/>
            <a:ext cx="6821339" cy="1554208"/>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We noticed that, when we click on the image for the first time, it immediately opens that image, when we open the image for the second time, we need to check if they are the same or not, if they are the same, delete those two images, and If not, then put those two images in the hidden state.</a:t>
            </a:r>
            <a:endParaRPr lang="en-US" sz="1600">
              <a:effectLst/>
              <a:latin typeface="Times New Roman" panose="02020603050405020304" pitchFamily="18" charset="0"/>
              <a:ea typeface="Times New Roman" panose="02020603050405020304" pitchFamily="18" charset="0"/>
            </a:endParaRPr>
          </a:p>
        </p:txBody>
      </p:sp>
      <p:pic>
        <p:nvPicPr>
          <p:cNvPr id="6" name="Picture 5" descr="A screen shot of a computer program&#10;&#10;Description automatically generated with low confidence">
            <a:extLst>
              <a:ext uri="{FF2B5EF4-FFF2-40B4-BE49-F238E27FC236}">
                <a16:creationId xmlns:a16="http://schemas.microsoft.com/office/drawing/2014/main" id="{37C63CC2-E6FE-EAB0-879E-E157BCB5D5E8}"/>
              </a:ext>
            </a:extLst>
          </p:cNvPr>
          <p:cNvPicPr>
            <a:picLocks noChangeAspect="1"/>
          </p:cNvPicPr>
          <p:nvPr/>
        </p:nvPicPr>
        <p:blipFill>
          <a:blip r:embed="rId4"/>
          <a:stretch>
            <a:fillRect/>
          </a:stretch>
        </p:blipFill>
        <p:spPr>
          <a:xfrm>
            <a:off x="1434141" y="2245127"/>
            <a:ext cx="5760720" cy="2141855"/>
          </a:xfrm>
          <a:prstGeom prst="rect">
            <a:avLst/>
          </a:prstGeom>
        </p:spPr>
      </p:pic>
    </p:spTree>
    <p:extLst>
      <p:ext uri="{BB962C8B-B14F-4D97-AF65-F5344CB8AC3E}">
        <p14:creationId xmlns:p14="http://schemas.microsoft.com/office/powerpoint/2010/main" val="365551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9E954F-83FD-B475-92BB-8BF0229D471B}"/>
              </a:ext>
            </a:extLst>
          </p:cNvPr>
          <p:cNvSpPr txBox="1"/>
          <p:nvPr/>
        </p:nvSpPr>
        <p:spPr>
          <a:xfrm>
            <a:off x="951781" y="744983"/>
            <a:ext cx="6096000" cy="369332"/>
          </a:xfrm>
          <a:prstGeom prst="rect">
            <a:avLst/>
          </a:prstGeom>
          <a:noFill/>
        </p:spPr>
        <p:txBody>
          <a:bodyPr wrap="square">
            <a:spAutoFit/>
          </a:bodyPr>
          <a:lstStyle/>
          <a:p>
            <a:pPr marL="0" marR="0">
              <a:spcBef>
                <a:spcPts val="200"/>
              </a:spcBef>
              <a:spcAft>
                <a:spcPts val="0"/>
              </a:spcAft>
            </a:pPr>
            <a:r>
              <a:rPr lang="en-US" sz="1800" b="1">
                <a:solidFill>
                  <a:srgbClr val="1F4E79"/>
                </a:solidFill>
                <a:effectLst/>
                <a:latin typeface="Times New Roman" panose="02020603050405020304" pitchFamily="18" charset="0"/>
                <a:ea typeface="DengXian Light" panose="02010600030101010101" pitchFamily="2" charset="-122"/>
                <a:cs typeface="Times New Roman" panose="02020603050405020304" pitchFamily="18" charset="0"/>
              </a:rPr>
              <a:t>Time in the game screen</a:t>
            </a:r>
            <a:endParaRPr lang="en-US" sz="1400" b="1">
              <a:solidFill>
                <a:srgbClr val="1F4E79"/>
              </a:solidFill>
              <a:effectLst/>
              <a:latin typeface="Calibri Light" panose="020F0302020204030204" pitchFamily="34" charset="0"/>
              <a:ea typeface="DengXian Light" panose="02010600030101010101" pitchFamily="2" charset="-122"/>
              <a:cs typeface="Times New Roman" panose="02020603050405020304" pitchFamily="18" charset="0"/>
            </a:endParaRPr>
          </a:p>
        </p:txBody>
      </p:sp>
      <p:pic>
        <p:nvPicPr>
          <p:cNvPr id="6" name="Picture 5" descr="A picture containing text, screenshot, line, design&#10;&#10;Description automatically generated">
            <a:extLst>
              <a:ext uri="{FF2B5EF4-FFF2-40B4-BE49-F238E27FC236}">
                <a16:creationId xmlns:a16="http://schemas.microsoft.com/office/drawing/2014/main" id="{50B6D1DB-83F2-82BF-D236-4BD7DB538D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1781" y="-301216"/>
            <a:ext cx="3705225" cy="4504055"/>
          </a:xfrm>
          <a:prstGeom prst="rect">
            <a:avLst/>
          </a:prstGeom>
          <a:noFill/>
          <a:ln>
            <a:noFill/>
          </a:ln>
        </p:spPr>
      </p:pic>
      <p:sp>
        <p:nvSpPr>
          <p:cNvPr id="8" name="TextBox 7">
            <a:extLst>
              <a:ext uri="{FF2B5EF4-FFF2-40B4-BE49-F238E27FC236}">
                <a16:creationId xmlns:a16="http://schemas.microsoft.com/office/drawing/2014/main" id="{7EF9A586-8CD7-9234-3A1A-A95D83E50E0D}"/>
              </a:ext>
            </a:extLst>
          </p:cNvPr>
          <p:cNvSpPr txBox="1"/>
          <p:nvPr/>
        </p:nvSpPr>
        <p:spPr>
          <a:xfrm>
            <a:off x="641230" y="2364721"/>
            <a:ext cx="6096000" cy="665118"/>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To create the time bar as shown above we use JProgressBar in JFrame</a:t>
            </a:r>
            <a:endParaRPr lang="en-US" sz="1600">
              <a:effectLst/>
              <a:latin typeface="Times New Roman" panose="02020603050405020304" pitchFamily="18" charset="0"/>
              <a:ea typeface="Times New Roman" panose="02020603050405020304" pitchFamily="18" charset="0"/>
            </a:endParaRPr>
          </a:p>
        </p:txBody>
      </p:sp>
      <p:pic>
        <p:nvPicPr>
          <p:cNvPr id="9" name="Picture 8" descr="A picture containing text, screenshot, font&#10;&#10;Description automatically generated">
            <a:extLst>
              <a:ext uri="{FF2B5EF4-FFF2-40B4-BE49-F238E27FC236}">
                <a16:creationId xmlns:a16="http://schemas.microsoft.com/office/drawing/2014/main" id="{C08E8924-829E-4DE9-6E64-4B87C4CE813D}"/>
              </a:ext>
            </a:extLst>
          </p:cNvPr>
          <p:cNvPicPr>
            <a:picLocks noChangeAspect="1"/>
          </p:cNvPicPr>
          <p:nvPr/>
        </p:nvPicPr>
        <p:blipFill>
          <a:blip r:embed="rId3"/>
          <a:stretch>
            <a:fillRect/>
          </a:stretch>
        </p:blipFill>
        <p:spPr>
          <a:xfrm>
            <a:off x="705354" y="3170830"/>
            <a:ext cx="5760720" cy="772795"/>
          </a:xfrm>
          <a:prstGeom prst="rect">
            <a:avLst/>
          </a:prstGeom>
        </p:spPr>
      </p:pic>
      <p:sp>
        <p:nvSpPr>
          <p:cNvPr id="11" name="TextBox 10">
            <a:extLst>
              <a:ext uri="{FF2B5EF4-FFF2-40B4-BE49-F238E27FC236}">
                <a16:creationId xmlns:a16="http://schemas.microsoft.com/office/drawing/2014/main" id="{700E1DB5-880D-811F-F0BE-89530BB7D8B8}"/>
              </a:ext>
            </a:extLst>
          </p:cNvPr>
          <p:cNvSpPr txBox="1"/>
          <p:nvPr/>
        </p:nvSpPr>
        <p:spPr>
          <a:xfrm>
            <a:off x="642668" y="4041230"/>
            <a:ext cx="6094562"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Incorporating Timer (will run when the button is clicked):</a:t>
            </a:r>
            <a:endParaRPr lang="en-US" sz="1600">
              <a:effectLst/>
              <a:latin typeface="Times New Roman" panose="02020603050405020304" pitchFamily="18" charset="0"/>
              <a:ea typeface="Times New Roman" panose="02020603050405020304" pitchFamily="18" charset="0"/>
            </a:endParaRPr>
          </a:p>
        </p:txBody>
      </p:sp>
      <p:pic>
        <p:nvPicPr>
          <p:cNvPr id="12" name="Picture 11" descr="A picture containing text, screenshot, software, font&#10;&#10;Description automatically generated">
            <a:extLst>
              <a:ext uri="{FF2B5EF4-FFF2-40B4-BE49-F238E27FC236}">
                <a16:creationId xmlns:a16="http://schemas.microsoft.com/office/drawing/2014/main" id="{3DEAB395-FFB8-9952-C1AF-92D79A0D69F6}"/>
              </a:ext>
            </a:extLst>
          </p:cNvPr>
          <p:cNvPicPr>
            <a:picLocks noChangeAspect="1"/>
          </p:cNvPicPr>
          <p:nvPr/>
        </p:nvPicPr>
        <p:blipFill>
          <a:blip r:embed="rId4"/>
          <a:stretch>
            <a:fillRect/>
          </a:stretch>
        </p:blipFill>
        <p:spPr>
          <a:xfrm>
            <a:off x="808870" y="4409985"/>
            <a:ext cx="5760720" cy="2350135"/>
          </a:xfrm>
          <a:prstGeom prst="rect">
            <a:avLst/>
          </a:prstGeom>
        </p:spPr>
      </p:pic>
      <p:pic>
        <p:nvPicPr>
          <p:cNvPr id="13" name="Picture 12">
            <a:extLst>
              <a:ext uri="{FF2B5EF4-FFF2-40B4-BE49-F238E27FC236}">
                <a16:creationId xmlns:a16="http://schemas.microsoft.com/office/drawing/2014/main" id="{A39DF8D0-ECC7-8345-BD6F-EAD349770E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34996" y="2364721"/>
            <a:ext cx="3335020" cy="4054475"/>
          </a:xfrm>
          <a:prstGeom prst="rect">
            <a:avLst/>
          </a:prstGeom>
          <a:noFill/>
        </p:spPr>
      </p:pic>
    </p:spTree>
    <p:extLst>
      <p:ext uri="{BB962C8B-B14F-4D97-AF65-F5344CB8AC3E}">
        <p14:creationId xmlns:p14="http://schemas.microsoft.com/office/powerpoint/2010/main" val="194378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C982C-E01B-A065-A3EF-C4FF399901DC}"/>
              </a:ext>
            </a:extLst>
          </p:cNvPr>
          <p:cNvSpPr txBox="1"/>
          <p:nvPr/>
        </p:nvSpPr>
        <p:spPr>
          <a:xfrm>
            <a:off x="666764" y="764527"/>
            <a:ext cx="6096000"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The function displays the message:</a:t>
            </a:r>
            <a:endParaRPr lang="en-US" sz="1600">
              <a:effectLst/>
              <a:latin typeface="Times New Roman" panose="02020603050405020304" pitchFamily="18" charset="0"/>
              <a:ea typeface="Times New Roman" panose="02020603050405020304" pitchFamily="18" charset="0"/>
            </a:endParaRPr>
          </a:p>
        </p:txBody>
      </p:sp>
      <p:pic>
        <p:nvPicPr>
          <p:cNvPr id="5" name="Picture 4" descr="A screen shot of a computer&#10;&#10;Description automatically generated with medium confidence">
            <a:extLst>
              <a:ext uri="{FF2B5EF4-FFF2-40B4-BE49-F238E27FC236}">
                <a16:creationId xmlns:a16="http://schemas.microsoft.com/office/drawing/2014/main" id="{A733C44B-16B7-21AA-5793-38EE11E644A5}"/>
              </a:ext>
            </a:extLst>
          </p:cNvPr>
          <p:cNvPicPr>
            <a:picLocks noChangeAspect="1"/>
          </p:cNvPicPr>
          <p:nvPr/>
        </p:nvPicPr>
        <p:blipFill>
          <a:blip r:embed="rId2"/>
          <a:stretch>
            <a:fillRect/>
          </a:stretch>
        </p:blipFill>
        <p:spPr>
          <a:xfrm>
            <a:off x="730887" y="1295426"/>
            <a:ext cx="5760720" cy="1971675"/>
          </a:xfrm>
          <a:prstGeom prst="rect">
            <a:avLst/>
          </a:prstGeom>
        </p:spPr>
      </p:pic>
      <p:pic>
        <p:nvPicPr>
          <p:cNvPr id="3"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D14884EE-366C-6A1A-8069-81F2F984FC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29D575E-08D1-B9EE-0E19-7CF851005512}"/>
              </a:ext>
            </a:extLst>
          </p:cNvPr>
          <p:cNvPicPr>
            <a:picLocks noChangeAspect="1"/>
          </p:cNvPicPr>
          <p:nvPr/>
        </p:nvPicPr>
        <p:blipFill>
          <a:blip r:embed="rId4"/>
          <a:stretch>
            <a:fillRect/>
          </a:stretch>
        </p:blipFill>
        <p:spPr>
          <a:xfrm>
            <a:off x="6569244" y="2800774"/>
            <a:ext cx="5506140" cy="3820697"/>
          </a:xfrm>
          <a:prstGeom prst="rect">
            <a:avLst/>
          </a:prstGeom>
        </p:spPr>
      </p:pic>
      <p:sp>
        <p:nvSpPr>
          <p:cNvPr id="7" name="TextBox 6">
            <a:extLst>
              <a:ext uri="{FF2B5EF4-FFF2-40B4-BE49-F238E27FC236}">
                <a16:creationId xmlns:a16="http://schemas.microsoft.com/office/drawing/2014/main" id="{EA9E1CB5-FCCD-C114-3B9A-BF3A9D752D8A}"/>
              </a:ext>
            </a:extLst>
          </p:cNvPr>
          <p:cNvSpPr txBox="1"/>
          <p:nvPr/>
        </p:nvSpPr>
        <p:spPr>
          <a:xfrm>
            <a:off x="6762764" y="2117174"/>
            <a:ext cx="4183812"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UI start Game</a:t>
            </a:r>
          </a:p>
        </p:txBody>
      </p:sp>
    </p:spTree>
    <p:extLst>
      <p:ext uri="{BB962C8B-B14F-4D97-AF65-F5344CB8AC3E}">
        <p14:creationId xmlns:p14="http://schemas.microsoft.com/office/powerpoint/2010/main" val="205051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4D0EC2-4D94-C682-BD2A-DFE73AB209BC}"/>
              </a:ext>
            </a:extLst>
          </p:cNvPr>
          <p:cNvSpPr txBox="1"/>
          <p:nvPr/>
        </p:nvSpPr>
        <p:spPr>
          <a:xfrm>
            <a:off x="943155" y="997485"/>
            <a:ext cx="6096000" cy="830484"/>
          </a:xfrm>
          <a:prstGeom prst="rect">
            <a:avLst/>
          </a:prstGeom>
          <a:noFill/>
        </p:spPr>
        <p:txBody>
          <a:bodyPr wrap="square">
            <a:spAutoFit/>
          </a:bodyPr>
          <a:lstStyle/>
          <a:p>
            <a:pPr marL="0" marR="0">
              <a:spcBef>
                <a:spcPts val="200"/>
              </a:spcBef>
              <a:spcAft>
                <a:spcPts val="0"/>
              </a:spcAft>
            </a:pPr>
            <a:r>
              <a:rPr lang="en-US" sz="1800" b="1">
                <a:solidFill>
                  <a:srgbClr val="1F4E79"/>
                </a:solidFill>
                <a:effectLst/>
                <a:latin typeface="Times New Roman" panose="02020603050405020304" pitchFamily="18" charset="0"/>
                <a:ea typeface="DengXian Light" panose="02010600030101010101" pitchFamily="2" charset="-122"/>
                <a:cs typeface="Times New Roman" panose="02020603050405020304" pitchFamily="18" charset="0"/>
              </a:rPr>
              <a:t>New game and Next level</a:t>
            </a:r>
            <a:endParaRPr lang="en-US" sz="1400" b="1">
              <a:solidFill>
                <a:srgbClr val="1F4E79"/>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a:spcBef>
                <a:spcPts val="0"/>
              </a:spcBef>
              <a:spcAft>
                <a:spcPts val="0"/>
              </a:spcAft>
            </a:pPr>
            <a:r>
              <a:rPr lang="en-US" sz="1400">
                <a:effectLst/>
                <a:latin typeface="Times New Roman" panose="02020603050405020304" pitchFamily="18" charset="0"/>
                <a:ea typeface="Times New Roman" panose="02020603050405020304" pitchFamily="18" charset="0"/>
              </a:rPr>
              <a:t> </a:t>
            </a:r>
          </a:p>
          <a:p>
            <a:pPr marL="0" marR="0">
              <a:lnSpc>
                <a:spcPct val="107000"/>
              </a:lnSpc>
              <a:spcBef>
                <a:spcPts val="0"/>
              </a:spcBef>
              <a:spcAft>
                <a:spcPts val="800"/>
              </a:spcAft>
            </a:pPr>
            <a:r>
              <a:rPr lang="en-US" sz="1600">
                <a:solidFill>
                  <a:srgbClr val="333333"/>
                </a:solidFill>
                <a:effectLst/>
                <a:latin typeface="Times New Roman" panose="02020603050405020304" pitchFamily="18" charset="0"/>
                <a:ea typeface="Times New Roman" panose="02020603050405020304" pitchFamily="18" charset="0"/>
              </a:rPr>
              <a:t>Hàm </a:t>
            </a:r>
            <a:r>
              <a:rPr lang="en-US" sz="1600" b="1">
                <a:solidFill>
                  <a:srgbClr val="333333"/>
                </a:solidFill>
                <a:effectLst/>
                <a:latin typeface="Times New Roman" panose="02020603050405020304" pitchFamily="18" charset="0"/>
                <a:ea typeface="Times New Roman" panose="02020603050405020304" pitchFamily="18" charset="0"/>
              </a:rPr>
              <a:t>newGame():</a:t>
            </a:r>
            <a:endParaRPr lang="en-US" sz="1400">
              <a:effectLst/>
              <a:latin typeface="Times New Roman" panose="02020603050405020304" pitchFamily="18" charset="0"/>
              <a:ea typeface="Times New Roman" panose="02020603050405020304" pitchFamily="18" charset="0"/>
            </a:endParaRPr>
          </a:p>
        </p:txBody>
      </p:sp>
      <p:pic>
        <p:nvPicPr>
          <p:cNvPr id="4" name="Picture 3" descr="A picture containing text, screenshot, font&#10;&#10;Description automatically generated">
            <a:extLst>
              <a:ext uri="{FF2B5EF4-FFF2-40B4-BE49-F238E27FC236}">
                <a16:creationId xmlns:a16="http://schemas.microsoft.com/office/drawing/2014/main" id="{45A9AF70-25C3-0FFC-6B86-3C93DE5E4371}"/>
              </a:ext>
            </a:extLst>
          </p:cNvPr>
          <p:cNvPicPr>
            <a:picLocks noChangeAspect="1"/>
          </p:cNvPicPr>
          <p:nvPr/>
        </p:nvPicPr>
        <p:blipFill>
          <a:blip r:embed="rId2"/>
          <a:stretch>
            <a:fillRect/>
          </a:stretch>
        </p:blipFill>
        <p:spPr>
          <a:xfrm>
            <a:off x="943155" y="1935190"/>
            <a:ext cx="5760720" cy="927735"/>
          </a:xfrm>
          <a:prstGeom prst="rect">
            <a:avLst/>
          </a:prstGeom>
        </p:spPr>
      </p:pic>
      <p:sp>
        <p:nvSpPr>
          <p:cNvPr id="6" name="TextBox 5">
            <a:extLst>
              <a:ext uri="{FF2B5EF4-FFF2-40B4-BE49-F238E27FC236}">
                <a16:creationId xmlns:a16="http://schemas.microsoft.com/office/drawing/2014/main" id="{FB52BBAF-4446-1704-C7EC-8F66E4970FE5}"/>
              </a:ext>
            </a:extLst>
          </p:cNvPr>
          <p:cNvSpPr txBox="1"/>
          <p:nvPr/>
        </p:nvSpPr>
        <p:spPr>
          <a:xfrm>
            <a:off x="943155" y="2972805"/>
            <a:ext cx="6096000" cy="961482"/>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The nextGame() function is similar, but note that you must pass additional parameters to save the number of points obtained in the previous screen.</a:t>
            </a:r>
            <a:endParaRPr lang="en-US" sz="1600">
              <a:effectLst/>
              <a:latin typeface="Times New Roman" panose="02020603050405020304" pitchFamily="18" charset="0"/>
              <a:ea typeface="Times New Roman" panose="02020603050405020304" pitchFamily="18" charset="0"/>
            </a:endParaRPr>
          </a:p>
        </p:txBody>
      </p:sp>
      <p:pic>
        <p:nvPicPr>
          <p:cNvPr id="7" name="Picture 6" descr="A picture containing text, font, screenshot&#10;&#10;Description automatically generated">
            <a:extLst>
              <a:ext uri="{FF2B5EF4-FFF2-40B4-BE49-F238E27FC236}">
                <a16:creationId xmlns:a16="http://schemas.microsoft.com/office/drawing/2014/main" id="{1CC96C84-5452-EDC9-7196-A4133B75AADC}"/>
              </a:ext>
            </a:extLst>
          </p:cNvPr>
          <p:cNvPicPr>
            <a:picLocks noChangeAspect="1"/>
          </p:cNvPicPr>
          <p:nvPr/>
        </p:nvPicPr>
        <p:blipFill>
          <a:blip r:embed="rId3"/>
          <a:stretch>
            <a:fillRect/>
          </a:stretch>
        </p:blipFill>
        <p:spPr>
          <a:xfrm>
            <a:off x="943155" y="3993488"/>
            <a:ext cx="5760720" cy="927100"/>
          </a:xfrm>
          <a:prstGeom prst="rect">
            <a:avLst/>
          </a:prstGeom>
        </p:spPr>
      </p:pic>
    </p:spTree>
    <p:extLst>
      <p:ext uri="{BB962C8B-B14F-4D97-AF65-F5344CB8AC3E}">
        <p14:creationId xmlns:p14="http://schemas.microsoft.com/office/powerpoint/2010/main" val="1459612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A8F13D-6DCC-0ADD-22A9-D867386760A1}"/>
              </a:ext>
            </a:extLst>
          </p:cNvPr>
          <p:cNvSpPr txBox="1"/>
          <p:nvPr/>
        </p:nvSpPr>
        <p:spPr>
          <a:xfrm>
            <a:off x="792037" y="525722"/>
            <a:ext cx="10217707"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When the level of the game is observed, the level will be increased, the difficulty will be higher</a:t>
            </a:r>
            <a:r>
              <a:rPr lang="vi-VN" sz="1800">
                <a:effectLst/>
                <a:latin typeface="Times New Roman" panose="02020603050405020304" pitchFamily="18" charset="0"/>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p:txBody>
      </p:sp>
      <p:pic>
        <p:nvPicPr>
          <p:cNvPr id="4" name="Picture 3" descr="A screenshot of a computer&#10;&#10;Description automatically generated">
            <a:extLst>
              <a:ext uri="{FF2B5EF4-FFF2-40B4-BE49-F238E27FC236}">
                <a16:creationId xmlns:a16="http://schemas.microsoft.com/office/drawing/2014/main" id="{5CA06A3C-C903-C86A-1402-94476E1428CB}"/>
              </a:ext>
            </a:extLst>
          </p:cNvPr>
          <p:cNvPicPr>
            <a:picLocks noChangeAspect="1"/>
          </p:cNvPicPr>
          <p:nvPr/>
        </p:nvPicPr>
        <p:blipFill>
          <a:blip r:embed="rId2"/>
          <a:stretch>
            <a:fillRect/>
          </a:stretch>
        </p:blipFill>
        <p:spPr>
          <a:xfrm>
            <a:off x="1451324" y="1063727"/>
            <a:ext cx="4644676" cy="3758440"/>
          </a:xfrm>
          <a:prstGeom prst="rect">
            <a:avLst/>
          </a:prstGeom>
        </p:spPr>
      </p:pic>
      <p:sp>
        <p:nvSpPr>
          <p:cNvPr id="6" name="TextBox 5">
            <a:extLst>
              <a:ext uri="{FF2B5EF4-FFF2-40B4-BE49-F238E27FC236}">
                <a16:creationId xmlns:a16="http://schemas.microsoft.com/office/drawing/2014/main" id="{D82E0EF7-DA38-C91F-1E34-43CBEE5FA419}"/>
              </a:ext>
            </a:extLst>
          </p:cNvPr>
          <p:cNvSpPr txBox="1"/>
          <p:nvPr/>
        </p:nvSpPr>
        <p:spPr>
          <a:xfrm>
            <a:off x="1969698" y="5301405"/>
            <a:ext cx="6096000"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When declaring the variable to store score:</a:t>
            </a:r>
            <a:endParaRPr lang="en-US" sz="160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1AACAE7B-C313-D54E-2D25-6E0D090C24B4}"/>
              </a:ext>
            </a:extLst>
          </p:cNvPr>
          <p:cNvPicPr>
            <a:picLocks noChangeAspect="1"/>
          </p:cNvPicPr>
          <p:nvPr/>
        </p:nvPicPr>
        <p:blipFill>
          <a:blip r:embed="rId3"/>
          <a:stretch>
            <a:fillRect/>
          </a:stretch>
        </p:blipFill>
        <p:spPr>
          <a:xfrm>
            <a:off x="1617740" y="6149398"/>
            <a:ext cx="5760720" cy="365760"/>
          </a:xfrm>
          <a:prstGeom prst="rect">
            <a:avLst/>
          </a:prstGeom>
        </p:spPr>
      </p:pic>
    </p:spTree>
    <p:extLst>
      <p:ext uri="{BB962C8B-B14F-4D97-AF65-F5344CB8AC3E}">
        <p14:creationId xmlns:p14="http://schemas.microsoft.com/office/powerpoint/2010/main" val="84685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872AB99F-4877-2CA7-34FB-D69FF9A973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A40BDD-98BB-6FA6-E0CA-B6EE3BD165DC}"/>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a:solidFill>
                  <a:schemeClr val="tx1">
                    <a:lumMod val="85000"/>
                    <a:lumOff val="15000"/>
                  </a:schemeClr>
                </a:solidFill>
                <a:latin typeface="Times New Roman" panose="02020603050405020304" pitchFamily="18" charset="0"/>
                <a:ea typeface="+mj-ea"/>
                <a:cs typeface="Times New Roman" panose="02020603050405020304" pitchFamily="18" charset="0"/>
              </a:rPr>
              <a:t>DEMO PROJECT</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18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pinning turntable and bokeh">
            <a:extLst>
              <a:ext uri="{FF2B5EF4-FFF2-40B4-BE49-F238E27FC236}">
                <a16:creationId xmlns:a16="http://schemas.microsoft.com/office/drawing/2014/main" id="{85FFF8CA-67E9-1728-17CF-213F5D3FE83A}"/>
              </a:ext>
            </a:extLst>
          </p:cNvPr>
          <p:cNvPicPr>
            <a:picLocks noChangeAspect="1"/>
          </p:cNvPicPr>
          <p:nvPr/>
        </p:nvPicPr>
        <p:blipFill rotWithShape="1">
          <a:blip r:embed="rId2"/>
          <a:srcRect l="9" r="5873" b="-1"/>
          <a:stretch/>
        </p:blipFill>
        <p:spPr>
          <a:xfrm>
            <a:off x="1" y="10"/>
            <a:ext cx="9669642" cy="6857990"/>
          </a:xfrm>
          <a:prstGeom prst="rect">
            <a:avLst/>
          </a:prstGeom>
        </p:spPr>
      </p:pic>
      <p:sp>
        <p:nvSpPr>
          <p:cNvPr id="10" name="Rectangle 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41A2DB5-B405-0CA9-7E45-398B825FADDC}"/>
              </a:ext>
            </a:extLst>
          </p:cNvPr>
          <p:cNvSpPr txBox="1"/>
          <p:nvPr/>
        </p:nvSpPr>
        <p:spPr>
          <a:xfrm>
            <a:off x="7332454" y="1148866"/>
            <a:ext cx="4478546" cy="3742762"/>
          </a:xfrm>
          <a:prstGeom prst="rect">
            <a:avLst/>
          </a:prstGeom>
        </p:spPr>
        <p:txBody>
          <a:bodyPr vert="horz" lIns="91440" tIns="45720" rIns="91440" bIns="45720" rtlCol="0">
            <a:normAutofit/>
          </a:bodyPr>
          <a:lstStyle/>
          <a:p>
            <a:pPr algn="ctr">
              <a:lnSpc>
                <a:spcPct val="90000"/>
              </a:lnSpc>
              <a:spcAft>
                <a:spcPts val="600"/>
              </a:spcAft>
            </a:pPr>
            <a:r>
              <a:rPr lang="en-US" sz="4000" cap="all">
                <a:latin typeface="Times New Roman" panose="02020603050405020304" pitchFamily="18" charset="0"/>
                <a:cs typeface="Times New Roman" panose="02020603050405020304" pitchFamily="18" charset="0"/>
              </a:rPr>
              <a:t>Thanks for you listening</a:t>
            </a:r>
          </a:p>
        </p:txBody>
      </p:sp>
      <p:pic>
        <p:nvPicPr>
          <p:cNvPr id="3" name="Picture 2">
            <a:extLst>
              <a:ext uri="{FF2B5EF4-FFF2-40B4-BE49-F238E27FC236}">
                <a16:creationId xmlns:a16="http://schemas.microsoft.com/office/drawing/2014/main" id="{449C5EC7-0CE8-F946-E98E-33BDB254094A}"/>
              </a:ext>
            </a:extLst>
          </p:cNvPr>
          <p:cNvPicPr>
            <a:picLocks noChangeAspect="1"/>
          </p:cNvPicPr>
          <p:nvPr/>
        </p:nvPicPr>
        <p:blipFill>
          <a:blip r:embed="rId3"/>
          <a:stretch>
            <a:fillRect/>
          </a:stretch>
        </p:blipFill>
        <p:spPr>
          <a:xfrm>
            <a:off x="8534083" y="4761124"/>
            <a:ext cx="3657917" cy="1896020"/>
          </a:xfrm>
          <a:prstGeom prst="rect">
            <a:avLst/>
          </a:prstGeom>
        </p:spPr>
      </p:pic>
    </p:spTree>
    <p:extLst>
      <p:ext uri="{BB962C8B-B14F-4D97-AF65-F5344CB8AC3E}">
        <p14:creationId xmlns:p14="http://schemas.microsoft.com/office/powerpoint/2010/main" val="21730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Lập trình game 2D với Java cho người mới bắt đầu">
            <a:extLst>
              <a:ext uri="{FF2B5EF4-FFF2-40B4-BE49-F238E27FC236}">
                <a16:creationId xmlns:a16="http://schemas.microsoft.com/office/drawing/2014/main" id="{A65EBC96-6C33-20BC-51E6-5B3E1DDCF6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467" y="1662906"/>
            <a:ext cx="5291666" cy="3532187"/>
          </a:xfrm>
          <a:prstGeom prst="rect">
            <a:avLst/>
          </a:prstGeom>
          <a:noFill/>
        </p:spPr>
      </p:pic>
      <p:pic>
        <p:nvPicPr>
          <p:cNvPr id="1028"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E0FEA4CB-2F1E-4E4E-3A36-42E07829207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3">
            <a:extLst>
              <a:ext uri="{FF2B5EF4-FFF2-40B4-BE49-F238E27FC236}">
                <a16:creationId xmlns:a16="http://schemas.microsoft.com/office/drawing/2014/main" id="{BD26EFC5-BADB-5559-905E-9BF736D0D0E7}"/>
              </a:ext>
            </a:extLst>
          </p:cNvPr>
          <p:cNvGraphicFramePr>
            <a:graphicFrameLocks noGrp="1"/>
          </p:cNvGraphicFramePr>
          <p:nvPr>
            <p:extLst>
              <p:ext uri="{D42A27DB-BD31-4B8C-83A1-F6EECF244321}">
                <p14:modId xmlns:p14="http://schemas.microsoft.com/office/powerpoint/2010/main" val="3319126715"/>
              </p:ext>
            </p:extLst>
          </p:nvPr>
        </p:nvGraphicFramePr>
        <p:xfrm>
          <a:off x="7140938" y="3830692"/>
          <a:ext cx="4590054" cy="1112520"/>
        </p:xfrm>
        <a:graphic>
          <a:graphicData uri="http://schemas.openxmlformats.org/drawingml/2006/table">
            <a:tbl>
              <a:tblPr firstRow="1" bandRow="1">
                <a:tableStyleId>{5940675A-B579-460E-94D1-54222C63F5DA}</a:tableStyleId>
              </a:tblPr>
              <a:tblGrid>
                <a:gridCol w="2803750">
                  <a:extLst>
                    <a:ext uri="{9D8B030D-6E8A-4147-A177-3AD203B41FA5}">
                      <a16:colId xmlns:a16="http://schemas.microsoft.com/office/drawing/2014/main" val="4173057872"/>
                    </a:ext>
                  </a:extLst>
                </a:gridCol>
                <a:gridCol w="1786304">
                  <a:extLst>
                    <a:ext uri="{9D8B030D-6E8A-4147-A177-3AD203B41FA5}">
                      <a16:colId xmlns:a16="http://schemas.microsoft.com/office/drawing/2014/main" val="3327815623"/>
                    </a:ext>
                  </a:extLst>
                </a:gridCol>
              </a:tblGrid>
              <a:tr h="370840">
                <a:tc>
                  <a:txBody>
                    <a:bodyPr/>
                    <a:lstStyle/>
                    <a:p>
                      <a:pPr marL="285750" indent="-285750">
                        <a:buFont typeface="Arial" panose="020B0604020202020204" pitchFamily="34" charset="0"/>
                        <a:buChar char="•"/>
                      </a:pPr>
                      <a:r>
                        <a:rPr lang="vi-VN">
                          <a:latin typeface="+mj-lt"/>
                        </a:rPr>
                        <a:t>Trần Ngọc Thảo Vy</a:t>
                      </a:r>
                      <a:endParaRPr lang="en-US">
                        <a:latin typeface="+mj-lt"/>
                      </a:endParaRPr>
                    </a:p>
                  </a:txBody>
                  <a:tcPr/>
                </a:tc>
                <a:tc>
                  <a:txBody>
                    <a:bodyPr/>
                    <a:lstStyle/>
                    <a:p>
                      <a:pPr algn="ctr"/>
                      <a:r>
                        <a:rPr lang="vi-VN">
                          <a:latin typeface="+mj-lt"/>
                        </a:rPr>
                        <a:t>205051850</a:t>
                      </a:r>
                      <a:endParaRPr lang="en-US">
                        <a:latin typeface="+mj-lt"/>
                      </a:endParaRPr>
                    </a:p>
                  </a:txBody>
                  <a:tcPr/>
                </a:tc>
                <a:extLst>
                  <a:ext uri="{0D108BD9-81ED-4DB2-BD59-A6C34878D82A}">
                    <a16:rowId xmlns:a16="http://schemas.microsoft.com/office/drawing/2014/main" val="3351957446"/>
                  </a:ext>
                </a:extLst>
              </a:tr>
              <a:tr h="370840">
                <a:tc>
                  <a:txBody>
                    <a:bodyPr/>
                    <a:lstStyle/>
                    <a:p>
                      <a:pPr marL="285750" indent="-285750">
                        <a:buFont typeface="Arial" panose="020B0604020202020204" pitchFamily="34" charset="0"/>
                        <a:buChar char="•"/>
                      </a:pPr>
                      <a:r>
                        <a:rPr lang="vi-VN">
                          <a:latin typeface="+mj-lt"/>
                        </a:rPr>
                        <a:t>Lê Thái Phi </a:t>
                      </a:r>
                      <a:endParaRPr lang="en-US">
                        <a:latin typeface="+mj-lt"/>
                      </a:endParaRPr>
                    </a:p>
                  </a:txBody>
                  <a:tcPr/>
                </a:tc>
                <a:tc>
                  <a:txBody>
                    <a:bodyPr/>
                    <a:lstStyle/>
                    <a:p>
                      <a:pPr algn="ctr"/>
                      <a:r>
                        <a:rPr lang="vi-VN">
                          <a:latin typeface="+mj-lt"/>
                        </a:rPr>
                        <a:t>205052015</a:t>
                      </a:r>
                      <a:endParaRPr lang="en-US">
                        <a:latin typeface="+mj-lt"/>
                      </a:endParaRPr>
                    </a:p>
                  </a:txBody>
                  <a:tcPr/>
                </a:tc>
                <a:extLst>
                  <a:ext uri="{0D108BD9-81ED-4DB2-BD59-A6C34878D82A}">
                    <a16:rowId xmlns:a16="http://schemas.microsoft.com/office/drawing/2014/main" val="2570902182"/>
                  </a:ext>
                </a:extLst>
              </a:tr>
              <a:tr h="370840">
                <a:tc>
                  <a:txBody>
                    <a:bodyPr/>
                    <a:lstStyle/>
                    <a:p>
                      <a:pPr marL="285750" indent="-285750">
                        <a:buFont typeface="Arial" panose="020B0604020202020204" pitchFamily="34" charset="0"/>
                        <a:buChar char="•"/>
                      </a:pPr>
                      <a:r>
                        <a:rPr lang="vi-VN">
                          <a:latin typeface="+mj-lt"/>
                        </a:rPr>
                        <a:t>Nguyễn Huỳnh Như</a:t>
                      </a:r>
                      <a:endParaRPr lang="en-US">
                        <a:latin typeface="+mj-lt"/>
                      </a:endParaRPr>
                    </a:p>
                  </a:txBody>
                  <a:tcPr/>
                </a:tc>
                <a:tc>
                  <a:txBody>
                    <a:bodyPr/>
                    <a:lstStyle/>
                    <a:p>
                      <a:pPr algn="ctr"/>
                      <a:r>
                        <a:rPr lang="vi-VN">
                          <a:latin typeface="+mj-lt"/>
                        </a:rPr>
                        <a:t>205051960</a:t>
                      </a:r>
                      <a:endParaRPr lang="en-US">
                        <a:latin typeface="+mj-lt"/>
                      </a:endParaRPr>
                    </a:p>
                  </a:txBody>
                  <a:tcPr/>
                </a:tc>
                <a:extLst>
                  <a:ext uri="{0D108BD9-81ED-4DB2-BD59-A6C34878D82A}">
                    <a16:rowId xmlns:a16="http://schemas.microsoft.com/office/drawing/2014/main" val="905148331"/>
                  </a:ext>
                </a:extLst>
              </a:tr>
            </a:tbl>
          </a:graphicData>
        </a:graphic>
      </p:graphicFrame>
      <p:sp>
        <p:nvSpPr>
          <p:cNvPr id="6" name="TextBox 5">
            <a:extLst>
              <a:ext uri="{FF2B5EF4-FFF2-40B4-BE49-F238E27FC236}">
                <a16:creationId xmlns:a16="http://schemas.microsoft.com/office/drawing/2014/main" id="{DFDBCFE2-74BA-BB51-8907-C0CEB88AA3DA}"/>
              </a:ext>
            </a:extLst>
          </p:cNvPr>
          <p:cNvSpPr txBox="1"/>
          <p:nvPr/>
        </p:nvSpPr>
        <p:spPr>
          <a:xfrm>
            <a:off x="7121185" y="3244334"/>
            <a:ext cx="2941608" cy="369332"/>
          </a:xfrm>
          <a:prstGeom prst="rect">
            <a:avLst/>
          </a:prstGeom>
          <a:noFill/>
        </p:spPr>
        <p:txBody>
          <a:bodyPr wrap="square" rtlCol="0">
            <a:spAutoFit/>
          </a:bodyPr>
          <a:lstStyle/>
          <a:p>
            <a:r>
              <a:rPr lang="vi-VN">
                <a:latin typeface="+mj-lt"/>
              </a:rPr>
              <a:t>Member:</a:t>
            </a:r>
            <a:endParaRPr lang="en-US">
              <a:latin typeface="+mj-lt"/>
            </a:endParaRPr>
          </a:p>
        </p:txBody>
      </p:sp>
    </p:spTree>
    <p:extLst>
      <p:ext uri="{BB962C8B-B14F-4D97-AF65-F5344CB8AC3E}">
        <p14:creationId xmlns:p14="http://schemas.microsoft.com/office/powerpoint/2010/main" val="405536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58336C-477C-3A5F-6C50-7BFEE4C2D374}"/>
              </a:ext>
            </a:extLst>
          </p:cNvPr>
          <p:cNvSpPr txBox="1"/>
          <p:nvPr/>
        </p:nvSpPr>
        <p:spPr>
          <a:xfrm>
            <a:off x="3048719" y="872070"/>
            <a:ext cx="6094562" cy="523220"/>
          </a:xfrm>
          <a:prstGeom prst="rect">
            <a:avLst/>
          </a:prstGeom>
          <a:noFill/>
        </p:spPr>
        <p:txBody>
          <a:bodyPr wrap="square">
            <a:spAutoFit/>
          </a:bodyPr>
          <a:lstStyle/>
          <a:p>
            <a:pPr marL="0" marR="0" algn="ctr">
              <a:spcBef>
                <a:spcPts val="1200"/>
              </a:spcBef>
              <a:spcAft>
                <a:spcPts val="0"/>
              </a:spcAft>
            </a:pPr>
            <a:r>
              <a:rPr lang="en-US" sz="2800" b="1" kern="0">
                <a:solidFill>
                  <a:srgbClr val="202124"/>
                </a:solidFill>
                <a:effectLst/>
                <a:latin typeface="Times New Roman" panose="02020603050405020304" pitchFamily="18" charset="0"/>
                <a:ea typeface="DengXian Light" panose="02010600030101010101" pitchFamily="2" charset="-122"/>
                <a:cs typeface="Times New Roman" panose="02020603050405020304" pitchFamily="18" charset="0"/>
              </a:rPr>
              <a:t>INTRODUCTION</a:t>
            </a:r>
            <a:endParaRPr lang="en-US" sz="2000" b="1" kern="0">
              <a:effectLst/>
              <a:latin typeface="Arial" panose="020B0604020202020204" pitchFamily="34" charset="0"/>
              <a:ea typeface="DengXian Light" panose="02010600030101010101" pitchFamily="2" charset="-122"/>
              <a:cs typeface="Times New Roman" panose="02020603050405020304" pitchFamily="18" charset="0"/>
            </a:endParaRPr>
          </a:p>
        </p:txBody>
      </p:sp>
      <p:sp>
        <p:nvSpPr>
          <p:cNvPr id="7" name="TextBox 6">
            <a:extLst>
              <a:ext uri="{FF2B5EF4-FFF2-40B4-BE49-F238E27FC236}">
                <a16:creationId xmlns:a16="http://schemas.microsoft.com/office/drawing/2014/main" id="{D7BDDF55-0AA8-A3A0-1F63-A9DF7A341344}"/>
              </a:ext>
            </a:extLst>
          </p:cNvPr>
          <p:cNvSpPr txBox="1"/>
          <p:nvPr/>
        </p:nvSpPr>
        <p:spPr>
          <a:xfrm>
            <a:off x="1723487" y="2831436"/>
            <a:ext cx="8745026" cy="923330"/>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A Java topic must highlight the nature of the subject, be practical and bring practicality and can be implemented in practice. It is for these reasons that we have decided to choose the topic Flipping game as the final topic of this course. </a:t>
            </a:r>
          </a:p>
        </p:txBody>
      </p:sp>
      <p:sp>
        <p:nvSpPr>
          <p:cNvPr id="9" name="TextBox 8">
            <a:extLst>
              <a:ext uri="{FF2B5EF4-FFF2-40B4-BE49-F238E27FC236}">
                <a16:creationId xmlns:a16="http://schemas.microsoft.com/office/drawing/2014/main" id="{A6362A5B-2BFE-6896-3629-F8DE7DBB2BB0}"/>
              </a:ext>
            </a:extLst>
          </p:cNvPr>
          <p:cNvSpPr txBox="1"/>
          <p:nvPr/>
        </p:nvSpPr>
        <p:spPr>
          <a:xfrm>
            <a:off x="1723487" y="1897811"/>
            <a:ext cx="8745026" cy="646331"/>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Java is an object-oriented programming language (titled C++) released by Sun Microsystems in the mid-1990s.</a:t>
            </a:r>
          </a:p>
        </p:txBody>
      </p:sp>
      <p:sp>
        <p:nvSpPr>
          <p:cNvPr id="11" name="TextBox 10">
            <a:extLst>
              <a:ext uri="{FF2B5EF4-FFF2-40B4-BE49-F238E27FC236}">
                <a16:creationId xmlns:a16="http://schemas.microsoft.com/office/drawing/2014/main" id="{A95053C9-92BE-EDE4-1503-6EF41FB568CF}"/>
              </a:ext>
            </a:extLst>
          </p:cNvPr>
          <p:cNvSpPr txBox="1"/>
          <p:nvPr/>
        </p:nvSpPr>
        <p:spPr>
          <a:xfrm>
            <a:off x="1723487" y="4086537"/>
            <a:ext cx="8745028" cy="1477328"/>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Functions of the game: create a new game screen, play again, pause, continue playing, score, announce results, exit the game, play instructions, change the interface. </a:t>
            </a:r>
          </a:p>
          <a:p>
            <a:r>
              <a:rPr lang="en-US">
                <a:latin typeface="Times New Roman" panose="02020603050405020304" pitchFamily="18" charset="0"/>
                <a:cs typeface="Times New Roman" panose="02020603050405020304" pitchFamily="18" charset="0"/>
              </a:rPr>
              <a:t>Graphics requirements: the game must be designed so that it is easy to use, reasonably designed to be easy to manipulate.</a:t>
            </a:r>
          </a:p>
          <a:p>
            <a:r>
              <a:rPr lang="en-US">
                <a:latin typeface="Times New Roman" panose="02020603050405020304" pitchFamily="18" charset="0"/>
                <a:cs typeface="Times New Roman" panose="02020603050405020304" pitchFamily="18" charset="0"/>
              </a:rPr>
              <a:t>Handle in-game player events: tile flips, tile clears, button click events.</a:t>
            </a:r>
          </a:p>
        </p:txBody>
      </p:sp>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92D53881-1B67-0134-AA88-EB9B3C65D9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02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BF9943-0589-9D27-05EC-5915305FCF96}"/>
              </a:ext>
            </a:extLst>
          </p:cNvPr>
          <p:cNvSpPr txBox="1"/>
          <p:nvPr/>
        </p:nvSpPr>
        <p:spPr>
          <a:xfrm>
            <a:off x="2208362" y="613277"/>
            <a:ext cx="6934919" cy="461665"/>
          </a:xfrm>
          <a:prstGeom prst="rect">
            <a:avLst/>
          </a:prstGeom>
          <a:noFill/>
        </p:spPr>
        <p:txBody>
          <a:bodyPr wrap="square">
            <a:spAutoFit/>
          </a:bodyPr>
          <a:lstStyle/>
          <a:p>
            <a:pPr marL="0" marR="0" algn="ctr">
              <a:spcBef>
                <a:spcPts val="1200"/>
              </a:spcBef>
              <a:spcAft>
                <a:spcPts val="0"/>
              </a:spcAft>
            </a:pPr>
            <a:r>
              <a:rPr lang="en-US" sz="2400" b="1" kern="0" cap="all">
                <a:effectLst/>
                <a:latin typeface="Times New Roman" panose="02020603050405020304" pitchFamily="18" charset="0"/>
                <a:ea typeface="DengXian Light" panose="02010600030101010101" pitchFamily="2" charset="-122"/>
                <a:cs typeface="Times New Roman" panose="02020603050405020304" pitchFamily="18" charset="0"/>
              </a:rPr>
              <a:t>Programming a Flip Game With Java</a:t>
            </a:r>
            <a:endParaRPr lang="en-US" b="1" kern="0">
              <a:effectLst/>
              <a:latin typeface="Arial" panose="020B0604020202020204" pitchFamily="34" charset="0"/>
              <a:ea typeface="DengXian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03C9B11A-9E3B-904A-DC18-BE5E46081E67}"/>
              </a:ext>
            </a:extLst>
          </p:cNvPr>
          <p:cNvSpPr txBox="1"/>
          <p:nvPr/>
        </p:nvSpPr>
        <p:spPr>
          <a:xfrm>
            <a:off x="1175348" y="1273202"/>
            <a:ext cx="7701231" cy="961482"/>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Flipping game is a game familiar to most people. To make the game more interesting, try with pictures of your crush, maybe you can practice your coding skills and crush your crush with this simple game.</a:t>
            </a:r>
            <a:endParaRPr lang="en-US" sz="160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37F0E41-84B7-467B-D185-17CE4CF8C336}"/>
              </a:ext>
            </a:extLst>
          </p:cNvPr>
          <p:cNvSpPr txBox="1"/>
          <p:nvPr/>
        </p:nvSpPr>
        <p:spPr>
          <a:xfrm>
            <a:off x="1106337" y="2618615"/>
            <a:ext cx="6094562" cy="553998"/>
          </a:xfrm>
          <a:prstGeom prst="rect">
            <a:avLst/>
          </a:prstGeom>
          <a:noFill/>
        </p:spPr>
        <p:txBody>
          <a:bodyPr wrap="square">
            <a:spAutoFit/>
          </a:bodyPr>
          <a:lstStyle/>
          <a:p>
            <a:pPr marL="0" marR="0">
              <a:spcBef>
                <a:spcPts val="200"/>
              </a:spcBef>
              <a:spcAft>
                <a:spcPts val="0"/>
              </a:spcAft>
            </a:pPr>
            <a:r>
              <a:rPr lang="en-US" sz="1800" b="1">
                <a:solidFill>
                  <a:srgbClr val="2E74B5"/>
                </a:solidFill>
                <a:effectLst/>
                <a:latin typeface="Times New Roman" panose="02020603050405020304" pitchFamily="18" charset="0"/>
                <a:ea typeface="DengXian Light" panose="02010600030101010101" pitchFamily="2" charset="-122"/>
                <a:cs typeface="Times New Roman" panose="02020603050405020304" pitchFamily="18" charset="0"/>
              </a:rPr>
              <a:t>The game rules are very simple</a:t>
            </a:r>
            <a:endParaRPr lang="en-US" sz="1300" b="1">
              <a:solidFill>
                <a:srgbClr val="2E74B5"/>
              </a:solidFill>
              <a:effectLst/>
              <a:latin typeface="Calibri Light" panose="020F0302020204030204" pitchFamily="34" charset="0"/>
              <a:ea typeface="DengXian Light" panose="02010600030101010101" pitchFamily="2" charset="-122"/>
              <a:cs typeface="Times New Roman" panose="02020603050405020304" pitchFamily="18" charset="0"/>
            </a:endParaRPr>
          </a:p>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 </a:t>
            </a:r>
          </a:p>
        </p:txBody>
      </p:sp>
      <p:sp>
        <p:nvSpPr>
          <p:cNvPr id="9" name="TextBox 8">
            <a:extLst>
              <a:ext uri="{FF2B5EF4-FFF2-40B4-BE49-F238E27FC236}">
                <a16:creationId xmlns:a16="http://schemas.microsoft.com/office/drawing/2014/main" id="{B9B0AB4F-07CD-40B1-8B43-3E10DBDF8A29}"/>
              </a:ext>
            </a:extLst>
          </p:cNvPr>
          <p:cNvSpPr txBox="1"/>
          <p:nvPr/>
        </p:nvSpPr>
        <p:spPr>
          <a:xfrm>
            <a:off x="1175349" y="3429000"/>
            <a:ext cx="7701232" cy="2249527"/>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Each screen will have 2 * k (an even number) of hidden pictures, the pictures do not change position in each level. You can open two pictures consecutively (you will see the two pictures) if the two images are the same they will be deleted, otherwise the two pictures will continue to be hidden.</a:t>
            </a:r>
            <a:endParaRPr lang="en-US" sz="160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When you open all the same pairs of pictures, the game screen will end, to make the game more interesting, there will be time pressure in each level, requiring you to be very calm to remember the position of the player. pictures.</a:t>
            </a:r>
            <a:endParaRPr lang="en-US" sz="1600">
              <a:effectLst/>
              <a:latin typeface="Times New Roman" panose="02020603050405020304" pitchFamily="18" charset="0"/>
              <a:ea typeface="Times New Roman" panose="02020603050405020304" pitchFamily="18" charset="0"/>
            </a:endParaRPr>
          </a:p>
        </p:txBody>
      </p:sp>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78EEDACC-D092-4803-FD8A-24B35C2962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65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974F87-4393-122B-530D-FA8FA599E84C}"/>
              </a:ext>
            </a:extLst>
          </p:cNvPr>
          <p:cNvSpPr txBox="1"/>
          <p:nvPr/>
        </p:nvSpPr>
        <p:spPr>
          <a:xfrm>
            <a:off x="1641175" y="1334287"/>
            <a:ext cx="4078139"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Image</a:t>
            </a:r>
            <a:endParaRPr lang="en-US"/>
          </a:p>
        </p:txBody>
      </p:sp>
      <p:sp>
        <p:nvSpPr>
          <p:cNvPr id="5" name="TextBox 4">
            <a:extLst>
              <a:ext uri="{FF2B5EF4-FFF2-40B4-BE49-F238E27FC236}">
                <a16:creationId xmlns:a16="http://schemas.microsoft.com/office/drawing/2014/main" id="{C3FB8E89-7B80-B980-809D-C2A37E0B9455}"/>
              </a:ext>
            </a:extLst>
          </p:cNvPr>
          <p:cNvSpPr txBox="1"/>
          <p:nvPr/>
        </p:nvSpPr>
        <p:spPr>
          <a:xfrm>
            <a:off x="1132217" y="1741023"/>
            <a:ext cx="6094562" cy="1064074"/>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To make this game you need a number of different images.</a:t>
            </a:r>
            <a:endParaRPr lang="en-US" sz="160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Your names should be in the order shown below, for example icon1.jpg, icon2.jpg, icon2.jpg,</a:t>
            </a:r>
            <a:r>
              <a:rPr lang="en-US" sz="1600">
                <a:effectLst/>
                <a:latin typeface="Times New Roman" panose="02020603050405020304" pitchFamily="18" charset="0"/>
                <a:ea typeface="Times New Roman" panose="02020603050405020304" pitchFamily="18" charset="0"/>
              </a:rPr>
              <a:t> ...</a:t>
            </a:r>
          </a:p>
        </p:txBody>
      </p:sp>
      <p:pic>
        <p:nvPicPr>
          <p:cNvPr id="6" name="Picture 5" descr="A screenshot of a computer screen&#10;&#10;Description automatically generated with low confidence">
            <a:extLst>
              <a:ext uri="{FF2B5EF4-FFF2-40B4-BE49-F238E27FC236}">
                <a16:creationId xmlns:a16="http://schemas.microsoft.com/office/drawing/2014/main" id="{8FE28B5E-FFAA-795A-746C-139B20C8E3B7}"/>
              </a:ext>
            </a:extLst>
          </p:cNvPr>
          <p:cNvPicPr>
            <a:picLocks noChangeAspect="1"/>
          </p:cNvPicPr>
          <p:nvPr/>
        </p:nvPicPr>
        <p:blipFill>
          <a:blip r:embed="rId2"/>
          <a:stretch>
            <a:fillRect/>
          </a:stretch>
        </p:blipFill>
        <p:spPr>
          <a:xfrm>
            <a:off x="2387504" y="3188261"/>
            <a:ext cx="5760720" cy="2649855"/>
          </a:xfrm>
          <a:prstGeom prst="rect">
            <a:avLst/>
          </a:prstGeom>
        </p:spPr>
      </p:pic>
      <p:sp>
        <p:nvSpPr>
          <p:cNvPr id="8" name="TextBox 7">
            <a:extLst>
              <a:ext uri="{FF2B5EF4-FFF2-40B4-BE49-F238E27FC236}">
                <a16:creationId xmlns:a16="http://schemas.microsoft.com/office/drawing/2014/main" id="{97533567-9B03-48FD-343B-F3D3D3167F06}"/>
              </a:ext>
            </a:extLst>
          </p:cNvPr>
          <p:cNvSpPr txBox="1"/>
          <p:nvPr/>
        </p:nvSpPr>
        <p:spPr>
          <a:xfrm>
            <a:off x="2219864" y="5653450"/>
            <a:ext cx="6096000"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Figure: Images use for User Interface Flipping game</a:t>
            </a:r>
            <a:endParaRPr lang="en-US"/>
          </a:p>
        </p:txBody>
      </p:sp>
      <p:sp>
        <p:nvSpPr>
          <p:cNvPr id="10" name="TextBox 9">
            <a:extLst>
              <a:ext uri="{FF2B5EF4-FFF2-40B4-BE49-F238E27FC236}">
                <a16:creationId xmlns:a16="http://schemas.microsoft.com/office/drawing/2014/main" id="{DADFFEC8-67A2-4B3E-7E2B-766DB913DD8D}"/>
              </a:ext>
            </a:extLst>
          </p:cNvPr>
          <p:cNvSpPr txBox="1"/>
          <p:nvPr/>
        </p:nvSpPr>
        <p:spPr>
          <a:xfrm>
            <a:off x="1132217" y="835218"/>
            <a:ext cx="6094562" cy="461665"/>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 </a:t>
            </a:r>
            <a:r>
              <a:rPr lang="en-US" sz="2400" b="1">
                <a:effectLst/>
                <a:latin typeface="Times New Roman" panose="02020603050405020304" pitchFamily="18" charset="0"/>
                <a:ea typeface="Times New Roman" panose="02020603050405020304" pitchFamily="18" charset="0"/>
              </a:rPr>
              <a:t>Initialize the data and set the interface.</a:t>
            </a:r>
            <a:endParaRPr lang="en-US"/>
          </a:p>
        </p:txBody>
      </p:sp>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8B2B5482-4BE3-82FB-02BF-CA5BAEB438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36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67E07A-F4D4-407E-DA22-495A0BAFBC2D}"/>
              </a:ext>
            </a:extLst>
          </p:cNvPr>
          <p:cNvSpPr txBox="1"/>
          <p:nvPr/>
        </p:nvSpPr>
        <p:spPr>
          <a:xfrm>
            <a:off x="1296836" y="864395"/>
            <a:ext cx="6846499" cy="461665"/>
          </a:xfrm>
          <a:prstGeom prst="rect">
            <a:avLst/>
          </a:prstGeom>
          <a:noFill/>
        </p:spPr>
        <p:txBody>
          <a:bodyPr wrap="square">
            <a:spAutoFit/>
          </a:bodyPr>
          <a:lstStyle/>
          <a:p>
            <a:r>
              <a:rPr lang="en-US" sz="1600" b="1" cap="all">
                <a:effectLst/>
                <a:latin typeface="Times New Roman" panose="02020603050405020304" pitchFamily="18" charset="0"/>
                <a:ea typeface="Times New Roman" panose="02020603050405020304" pitchFamily="18" charset="0"/>
              </a:rPr>
              <a:t> </a:t>
            </a:r>
            <a:r>
              <a:rPr lang="en-US" sz="2400" b="1" cap="all">
                <a:effectLst/>
                <a:latin typeface="Times New Roman" panose="02020603050405020304" pitchFamily="18" charset="0"/>
                <a:ea typeface="Times New Roman" panose="02020603050405020304" pitchFamily="18" charset="0"/>
              </a:rPr>
              <a:t>Matrix - image representation</a:t>
            </a:r>
            <a:endParaRPr lang="en-US" sz="1600" cap="all"/>
          </a:p>
        </p:txBody>
      </p:sp>
      <p:sp>
        <p:nvSpPr>
          <p:cNvPr id="5" name="TextBox 4">
            <a:extLst>
              <a:ext uri="{FF2B5EF4-FFF2-40B4-BE49-F238E27FC236}">
                <a16:creationId xmlns:a16="http://schemas.microsoft.com/office/drawing/2014/main" id="{B3664F1F-6127-DEDC-C527-DD2F3CBF4FD9}"/>
              </a:ext>
            </a:extLst>
          </p:cNvPr>
          <p:cNvSpPr txBox="1"/>
          <p:nvPr/>
        </p:nvSpPr>
        <p:spPr>
          <a:xfrm>
            <a:off x="1382382" y="1463446"/>
            <a:ext cx="6094562" cy="1360437"/>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We can see that each number represents an image, two images are similar if the values in their respective matrices are equal.</a:t>
            </a:r>
            <a:endParaRPr lang="en-US" sz="160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If in that level the pictures are arranged in m rows and n columns. We will use matrix a to represent those images.</a:t>
            </a:r>
            <a:endParaRPr lang="en-US" sz="160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E30FD519-256B-660A-3DC5-FB5CCC8F7CEE}"/>
              </a:ext>
            </a:extLst>
          </p:cNvPr>
          <p:cNvPicPr>
            <a:picLocks noChangeAspect="1"/>
          </p:cNvPicPr>
          <p:nvPr/>
        </p:nvPicPr>
        <p:blipFill>
          <a:blip r:embed="rId2"/>
          <a:stretch>
            <a:fillRect/>
          </a:stretch>
        </p:blipFill>
        <p:spPr>
          <a:xfrm>
            <a:off x="1382382" y="2966518"/>
            <a:ext cx="5760720" cy="389255"/>
          </a:xfrm>
          <a:prstGeom prst="rect">
            <a:avLst/>
          </a:prstGeom>
        </p:spPr>
      </p:pic>
      <p:sp>
        <p:nvSpPr>
          <p:cNvPr id="8" name="TextBox 7">
            <a:extLst>
              <a:ext uri="{FF2B5EF4-FFF2-40B4-BE49-F238E27FC236}">
                <a16:creationId xmlns:a16="http://schemas.microsoft.com/office/drawing/2014/main" id="{BF9CCA62-3FFA-BFCE-9224-E8FA17F3044D}"/>
              </a:ext>
            </a:extLst>
          </p:cNvPr>
          <p:cNvSpPr txBox="1"/>
          <p:nvPr/>
        </p:nvSpPr>
        <p:spPr>
          <a:xfrm>
            <a:off x="1296837" y="3753656"/>
            <a:ext cx="7415841" cy="1953163"/>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We see that, in a matrix, the numbers always appear in the matrix exactly twice, so how to set up such a matrix, especially since it must be randomly arranged.</a:t>
            </a:r>
            <a:endParaRPr lang="en-US" sz="160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For example, if you have the most image images, you need to create a matrix of size m * n for the game, the first thing you need to do is select (m * n) / 2 images in your image images. , then just double its count.</a:t>
            </a:r>
            <a:endParaRPr lang="en-US" sz="1600">
              <a:effectLst/>
              <a:latin typeface="Times New Roman" panose="02020603050405020304" pitchFamily="18" charset="0"/>
              <a:ea typeface="Times New Roman" panose="02020603050405020304" pitchFamily="18" charset="0"/>
            </a:endParaRPr>
          </a:p>
        </p:txBody>
      </p:sp>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36DE38CE-73DF-AC3C-93B8-97D707355B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Free download Pokemon wallpaper HD Collection [1920x1080] for your Desktop,  Mobile &amp; Tablet | Explore 76+ Pokemon White Wallpaper | Pokemon Backgrounds,  Pokemon Black Background, Pokemon Black And White Wallpaper">
            <a:extLst>
              <a:ext uri="{FF2B5EF4-FFF2-40B4-BE49-F238E27FC236}">
                <a16:creationId xmlns:a16="http://schemas.microsoft.com/office/drawing/2014/main" id="{A8219819-3CDF-4597-4B44-D83A3739145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476" r="9450"/>
          <a:stretch/>
        </p:blipFill>
        <p:spPr bwMode="auto">
          <a:xfrm>
            <a:off x="8596868" y="0"/>
            <a:ext cx="3657695" cy="189781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screenshot, software, display&#10;&#10;Description automatically generated">
            <a:extLst>
              <a:ext uri="{FF2B5EF4-FFF2-40B4-BE49-F238E27FC236}">
                <a16:creationId xmlns:a16="http://schemas.microsoft.com/office/drawing/2014/main" id="{23050776-46EA-3A4F-018B-99D5EC92748D}"/>
              </a:ext>
            </a:extLst>
          </p:cNvPr>
          <p:cNvPicPr>
            <a:picLocks noChangeAspect="1"/>
          </p:cNvPicPr>
          <p:nvPr/>
        </p:nvPicPr>
        <p:blipFill>
          <a:blip r:embed="rId3"/>
          <a:stretch>
            <a:fillRect/>
          </a:stretch>
        </p:blipFill>
        <p:spPr>
          <a:xfrm>
            <a:off x="1631399" y="1848926"/>
            <a:ext cx="5760720" cy="3409315"/>
          </a:xfrm>
          <a:prstGeom prst="rect">
            <a:avLst/>
          </a:prstGeom>
        </p:spPr>
      </p:pic>
      <p:sp>
        <p:nvSpPr>
          <p:cNvPr id="7" name="TextBox 6">
            <a:extLst>
              <a:ext uri="{FF2B5EF4-FFF2-40B4-BE49-F238E27FC236}">
                <a16:creationId xmlns:a16="http://schemas.microsoft.com/office/drawing/2014/main" id="{793618A4-8FFC-F2A6-C879-367A931B6383}"/>
              </a:ext>
            </a:extLst>
          </p:cNvPr>
          <p:cNvSpPr txBox="1"/>
          <p:nvPr/>
        </p:nvSpPr>
        <p:spPr>
          <a:xfrm>
            <a:off x="1138688" y="799112"/>
            <a:ext cx="7556738" cy="665118"/>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After executing the above code, then the first m * n / 2 elements of sequence is how the discriminant index of the images (no two numbers are the same)</a:t>
            </a:r>
            <a:endParaRPr lang="en-US" sz="160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8038FEF-31AC-ACA6-8630-5A9F5F842A81}"/>
              </a:ext>
            </a:extLst>
          </p:cNvPr>
          <p:cNvSpPr txBox="1"/>
          <p:nvPr/>
        </p:nvSpPr>
        <p:spPr>
          <a:xfrm>
            <a:off x="1632837" y="5258241"/>
            <a:ext cx="6094562" cy="36875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We will double the m * n / 2 of the first number of b.</a:t>
            </a:r>
            <a:endParaRPr lang="en-US" sz="1600">
              <a:effectLst/>
              <a:latin typeface="Times New Roman" panose="02020603050405020304" pitchFamily="18" charset="0"/>
              <a:ea typeface="Times New Roman" panose="02020603050405020304" pitchFamily="18" charset="0"/>
            </a:endParaRPr>
          </a:p>
        </p:txBody>
      </p:sp>
      <p:pic>
        <p:nvPicPr>
          <p:cNvPr id="10" name="Picture 9">
            <a:extLst>
              <a:ext uri="{FF2B5EF4-FFF2-40B4-BE49-F238E27FC236}">
                <a16:creationId xmlns:a16="http://schemas.microsoft.com/office/drawing/2014/main" id="{EA3E84D2-97B1-FDEA-E393-52A04B8FA5CE}"/>
              </a:ext>
            </a:extLst>
          </p:cNvPr>
          <p:cNvPicPr>
            <a:picLocks noChangeAspect="1"/>
          </p:cNvPicPr>
          <p:nvPr/>
        </p:nvPicPr>
        <p:blipFill>
          <a:blip r:embed="rId4"/>
          <a:stretch>
            <a:fillRect/>
          </a:stretch>
        </p:blipFill>
        <p:spPr>
          <a:xfrm>
            <a:off x="1631399" y="5803661"/>
            <a:ext cx="5760720" cy="505460"/>
          </a:xfrm>
          <a:prstGeom prst="rect">
            <a:avLst/>
          </a:prstGeom>
        </p:spPr>
      </p:pic>
    </p:spTree>
    <p:extLst>
      <p:ext uri="{BB962C8B-B14F-4D97-AF65-F5344CB8AC3E}">
        <p14:creationId xmlns:p14="http://schemas.microsoft.com/office/powerpoint/2010/main" val="156342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screenshot, design&#10;&#10;Description automatically generated">
            <a:extLst>
              <a:ext uri="{FF2B5EF4-FFF2-40B4-BE49-F238E27FC236}">
                <a16:creationId xmlns:a16="http://schemas.microsoft.com/office/drawing/2014/main" id="{C9FD356D-5F17-36B5-65A5-108C98253112}"/>
              </a:ext>
            </a:extLst>
          </p:cNvPr>
          <p:cNvPicPr>
            <a:picLocks noChangeAspect="1"/>
          </p:cNvPicPr>
          <p:nvPr/>
        </p:nvPicPr>
        <p:blipFill>
          <a:blip r:embed="rId2"/>
          <a:stretch>
            <a:fillRect/>
          </a:stretch>
        </p:blipFill>
        <p:spPr>
          <a:xfrm>
            <a:off x="6709657" y="1"/>
            <a:ext cx="5482343" cy="6858000"/>
          </a:xfrm>
          <a:prstGeom prst="rect">
            <a:avLst/>
          </a:prstGeom>
        </p:spPr>
      </p:pic>
      <p:sp>
        <p:nvSpPr>
          <p:cNvPr id="4" name="TextBox 3">
            <a:extLst>
              <a:ext uri="{FF2B5EF4-FFF2-40B4-BE49-F238E27FC236}">
                <a16:creationId xmlns:a16="http://schemas.microsoft.com/office/drawing/2014/main" id="{0C4ABD55-E392-1F8A-C7B5-54C924CFFFDB}"/>
              </a:ext>
            </a:extLst>
          </p:cNvPr>
          <p:cNvSpPr txBox="1"/>
          <p:nvPr/>
        </p:nvSpPr>
        <p:spPr>
          <a:xfrm>
            <a:off x="397997" y="415935"/>
            <a:ext cx="6096000" cy="665118"/>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Finally, randomly sort the sequence b from 0 to m * n - 1 and put it in matrix a. Full program for creating matrix a:</a:t>
            </a:r>
            <a:endParaRPr lang="en-US" sz="16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190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474AEE-0612-BB40-0AF3-36B68054F296}"/>
              </a:ext>
            </a:extLst>
          </p:cNvPr>
          <p:cNvSpPr txBox="1"/>
          <p:nvPr/>
        </p:nvSpPr>
        <p:spPr>
          <a:xfrm>
            <a:off x="433477" y="432123"/>
            <a:ext cx="6094562" cy="369332"/>
          </a:xfrm>
          <a:prstGeom prst="rect">
            <a:avLst/>
          </a:prstGeom>
          <a:noFill/>
        </p:spPr>
        <p:txBody>
          <a:bodyPr wrap="square">
            <a:spAutoFit/>
          </a:bodyPr>
          <a:lstStyle/>
          <a:p>
            <a:r>
              <a:rPr lang="en-US" sz="1800" b="1">
                <a:effectLst/>
                <a:latin typeface="Times New Roman" panose="02020603050405020304" pitchFamily="18" charset="0"/>
                <a:ea typeface="Times New Roman" panose="02020603050405020304" pitchFamily="18" charset="0"/>
              </a:rPr>
              <a:t>Add images to the interface.</a:t>
            </a:r>
            <a:endParaRPr lang="en-US"/>
          </a:p>
        </p:txBody>
      </p:sp>
      <p:sp>
        <p:nvSpPr>
          <p:cNvPr id="10" name="TextBox 9">
            <a:extLst>
              <a:ext uri="{FF2B5EF4-FFF2-40B4-BE49-F238E27FC236}">
                <a16:creationId xmlns:a16="http://schemas.microsoft.com/office/drawing/2014/main" id="{0B03D91E-047E-5ABD-F94C-2A318E089F33}"/>
              </a:ext>
            </a:extLst>
          </p:cNvPr>
          <p:cNvSpPr txBox="1"/>
          <p:nvPr/>
        </p:nvSpPr>
        <p:spPr>
          <a:xfrm>
            <a:off x="502488" y="1095880"/>
            <a:ext cx="8598380" cy="369332"/>
          </a:xfrm>
          <a:prstGeom prst="rect">
            <a:avLst/>
          </a:prstGeom>
          <a:noFill/>
        </p:spPr>
        <p:txBody>
          <a:bodyPr wrap="square">
            <a:spAutoFit/>
          </a:bodyPr>
          <a:lstStyle/>
          <a:p>
            <a:r>
              <a:rPr lang="en-US" sz="1800">
                <a:effectLst/>
                <a:latin typeface="Times New Roman" panose="02020603050405020304" pitchFamily="18" charset="0"/>
                <a:ea typeface="Times New Roman" panose="02020603050405020304" pitchFamily="18" charset="0"/>
              </a:rPr>
              <a:t>The main interface will include Jbuttons in the JFrame class as </a:t>
            </a:r>
            <a:r>
              <a:rPr lang="vi-VN" sz="1800">
                <a:effectLst/>
                <a:latin typeface="Times New Roman" panose="02020603050405020304" pitchFamily="18" charset="0"/>
                <a:ea typeface="Times New Roman" panose="02020603050405020304" pitchFamily="18" charset="0"/>
              </a:rPr>
              <a:t>follows:</a:t>
            </a:r>
            <a:endParaRPr lang="en-US"/>
          </a:p>
        </p:txBody>
      </p:sp>
      <p:pic>
        <p:nvPicPr>
          <p:cNvPr id="11" name="Picture 10" descr="A screenshot of a calendar&#10;&#10;Description automatically generated with medium confidence">
            <a:extLst>
              <a:ext uri="{FF2B5EF4-FFF2-40B4-BE49-F238E27FC236}">
                <a16:creationId xmlns:a16="http://schemas.microsoft.com/office/drawing/2014/main" id="{3D0079BF-DD9F-E6A3-9368-C18D33B00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8289" y="1576705"/>
            <a:ext cx="3094990" cy="3704590"/>
          </a:xfrm>
          <a:prstGeom prst="rect">
            <a:avLst/>
          </a:prstGeom>
        </p:spPr>
      </p:pic>
      <p:sp>
        <p:nvSpPr>
          <p:cNvPr id="13" name="TextBox 12">
            <a:extLst>
              <a:ext uri="{FF2B5EF4-FFF2-40B4-BE49-F238E27FC236}">
                <a16:creationId xmlns:a16="http://schemas.microsoft.com/office/drawing/2014/main" id="{51FAFB1D-920C-17A4-1B52-2CBB2BAD7767}"/>
              </a:ext>
            </a:extLst>
          </p:cNvPr>
          <p:cNvSpPr txBox="1"/>
          <p:nvPr/>
        </p:nvSpPr>
        <p:spPr>
          <a:xfrm>
            <a:off x="5284137" y="2467518"/>
            <a:ext cx="6094562" cy="961482"/>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Times New Roman" panose="02020603050405020304" pitchFamily="18" charset="0"/>
                <a:ea typeface="Times New Roman" panose="02020603050405020304" pitchFamily="18" charset="0"/>
              </a:rPr>
              <a:t>To put an image in, we just need to use the setIcon() function. However, each image will receive a different image, so we need to add the getIcon() function as follows:</a:t>
            </a:r>
            <a:endParaRPr lang="en-US" sz="1600">
              <a:effectLst/>
              <a:latin typeface="Times New Roman" panose="02020603050405020304" pitchFamily="18" charset="0"/>
              <a:ea typeface="Times New Roman" panose="02020603050405020304" pitchFamily="18" charset="0"/>
            </a:endParaRPr>
          </a:p>
        </p:txBody>
      </p:sp>
      <p:pic>
        <p:nvPicPr>
          <p:cNvPr id="14" name="Picture 13" descr="A screen shot of a computer code&#10;&#10;Description automatically generated with low confidence">
            <a:extLst>
              <a:ext uri="{FF2B5EF4-FFF2-40B4-BE49-F238E27FC236}">
                <a16:creationId xmlns:a16="http://schemas.microsoft.com/office/drawing/2014/main" id="{63267D7C-F1C6-0E0C-A7DE-5D46C539FF85}"/>
              </a:ext>
            </a:extLst>
          </p:cNvPr>
          <p:cNvPicPr>
            <a:picLocks noChangeAspect="1"/>
          </p:cNvPicPr>
          <p:nvPr/>
        </p:nvPicPr>
        <p:blipFill>
          <a:blip r:embed="rId3"/>
          <a:stretch>
            <a:fillRect/>
          </a:stretch>
        </p:blipFill>
        <p:spPr>
          <a:xfrm>
            <a:off x="5451058" y="3827077"/>
            <a:ext cx="5760720" cy="1368425"/>
          </a:xfrm>
          <a:prstGeom prst="rect">
            <a:avLst/>
          </a:prstGeom>
        </p:spPr>
      </p:pic>
    </p:spTree>
    <p:extLst>
      <p:ext uri="{BB962C8B-B14F-4D97-AF65-F5344CB8AC3E}">
        <p14:creationId xmlns:p14="http://schemas.microsoft.com/office/powerpoint/2010/main" val="4220048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922</Words>
  <Application>Microsoft Office PowerPoint</Application>
  <PresentationFormat>Widescreen</PresentationFormat>
  <Paragraphs>59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sandysanthiya1234@outlook.com</dc:creator>
  <cp:lastModifiedBy>Đỗ Quang Huy</cp:lastModifiedBy>
  <cp:revision>4</cp:revision>
  <dcterms:created xsi:type="dcterms:W3CDTF">2021-07-28T05:51:08Z</dcterms:created>
  <dcterms:modified xsi:type="dcterms:W3CDTF">2023-06-23T08:49:46Z</dcterms:modified>
</cp:coreProperties>
</file>