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4" r:id="rId9"/>
    <p:sldId id="276" r:id="rId10"/>
    <p:sldId id="265" r:id="rId11"/>
    <p:sldId id="291" r:id="rId12"/>
    <p:sldId id="296" r:id="rId13"/>
    <p:sldId id="293" r:id="rId14"/>
    <p:sldId id="298" r:id="rId15"/>
    <p:sldId id="300" r:id="rId16"/>
    <p:sldId id="301" r:id="rId17"/>
    <p:sldId id="266" r:id="rId18"/>
    <p:sldId id="302" r:id="rId19"/>
    <p:sldId id="295" r:id="rId20"/>
    <p:sldId id="294" r:id="rId21"/>
    <p:sldId id="260" r:id="rId22"/>
    <p:sldId id="261" r:id="rId23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xbkimdong.com.v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tim-hieu-ve-cong-cu-katalon-trong-kiem-thu-phan-mem-tong-quan-ve-katalon-phan-1-aWj532EYl6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3120229"/>
            <a:ext cx="6011857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3600"/>
              <a:buFont typeface="Calibri"/>
              <a:buNone/>
            </a:pPr>
            <a:br>
              <a:rPr lang="en-US" sz="3600" dirty="0"/>
            </a:b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thử</a:t>
            </a:r>
            <a:r>
              <a:rPr lang="en-US" sz="3600" dirty="0"/>
              <a:t> website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Kim </a:t>
            </a:r>
            <a:r>
              <a:rPr lang="en-US" sz="3600" dirty="0" err="1"/>
              <a:t>Đồng</a:t>
            </a:r>
            <a:endParaRPr sz="3600" dirty="0">
              <a:solidFill>
                <a:srgbClr val="FFFF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69278" y="4562168"/>
            <a:ext cx="4848765" cy="107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</a:t>
            </a:r>
            <a:r>
              <a:rPr lang="en-US" sz="2000" dirty="0" err="1"/>
              <a:t>Đào</a:t>
            </a:r>
            <a:r>
              <a:rPr lang="en-US" sz="2000" dirty="0"/>
              <a:t> Anh </a:t>
            </a:r>
            <a:r>
              <a:rPr lang="en-US" sz="2000" dirty="0" err="1"/>
              <a:t>Hiển</a:t>
            </a:r>
            <a:endParaRPr sz="2000"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 dirty="0"/>
              <a:t>Sinh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Lê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C00004FF-B816-485B-82E3-BC10C3034F6D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0988AB8E-321D-405E-9E71-0493254CF74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581852E4-02E4-33DE-5379-5F2EE42A566D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DAAAFF50-0E60-3BF4-0087-AB2FD618C6E6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50BB8FE7-EF64-44CE-125C-D90D9C6C0EAA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27D6E57D-BFD4-3604-126D-9BF47ADAE37F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07057C09-8E24-8F44-7EA0-06A24B75C9E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EA982729-6CAD-9EF2-3A6A-B518B1E20B3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C0D2802C-7863-FD11-519C-68BC5F68612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B32C4210-D8C4-51AA-913F-B0A1213AA84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49D59A7B-616B-36DB-365A-8F18E500C98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8C3DB0C7-0C0D-FD80-5DE0-CC4BCEE0333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87EBEE44-5D21-F148-CF14-45F0C613406A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ứng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9A025A23-439E-3C1A-ECC6-4B6DE5ACDEBC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B7012C4B-9C62-36B8-5943-F2FD6B381C7F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1F3E0D9C-ED36-DB0D-C4AA-74B6B786BE66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E4D47C5C-D8DE-E413-9D0B-E097BE5CE38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5C0DA866-68BA-E60B-B1F0-0C8950EE872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AD03ECCE-9A8F-5FF0-477B-675C71FFFEA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6F3C6C35-8E5E-2891-4269-848753BE43C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784AF0E6-BEB8-8C5E-F393-238965624A1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980DCE8B-E88E-3260-28B1-2C236B67827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3F0CC9A3-65B5-99DD-6D28-C3FB30B2B5DE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96C48044-74BE-E423-4216-98FC0C52360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7425888F-B31C-7853-1622-7BD81FF57E5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50D80FED-337A-91A3-CAD4-D2837AEDF05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5A6FA980-09B4-D5ED-A646-5C5450F521B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C051DA6C-D1A5-607E-78EF-8F3BB7762DA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76291761-93D0-8530-2A1A-9570B70241D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A02B81A3-32F2-6B58-FF08-A2FD5091ABD7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37F9B05B-BC3C-0018-09BD-5526AF121E56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E9CF5A27-77DA-AE31-83C7-0B710EC56016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8EF1F906-EAFD-9245-3E05-C8D07CEB405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7DBC5045-F675-5D43-E4DC-BF41C24775D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2CD160C3-08AB-E716-F33E-DF424F247AB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94F8370A-2182-9D76-3C5C-016E0E2077A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F3AAE61F-5792-281E-9903-80E1E2FB27D3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6F066CF5-EB09-408F-8465-C59B0C9C067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96B1C28D-F8C8-2CA4-7E3B-D5FE3477F4B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902F5624-E664-A698-A60F-1A5A912CCE0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5D6D15B3-8CD7-5F4D-38F7-13CD201F952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A62DADFE-DB45-2286-550D-6EE622F68E2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40F7DB3B-6A57-A885-A6B2-692A002B4D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F5268851-00F0-9C1F-EED8-2A49758B58C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81835FAF-0C27-C906-EA89-DED591D4810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7EC7E841-D8D5-5C4A-381B-FF6F5F327F6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E5DFE50E-4758-7441-F980-8140816BF29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1F7F0101-A1BE-2740-E128-90E8EC15C5D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A8D125F7-BC22-A083-C784-02F359481E3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B9CAE07F-95D9-AC27-85DB-0AFD21D3B03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3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BA6-F654-42CC-AC28-9491DF8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B7D0-5DD2-4349-B091-1CFECD1AE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i="1" dirty="0"/>
              <a:t>1. </a:t>
            </a: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tả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</a:t>
            </a:r>
          </a:p>
          <a:p>
            <a:pPr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“@”, “.”,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“@”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textbox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AB6BC-4671-32D9-C75F-3A435C23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014" y="1143745"/>
            <a:ext cx="4233632" cy="17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2074-83EF-AB11-D14E-76E17819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2591-4D58-1A9E-98F3-55B2BA064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1" dirty="0"/>
              <a:t>2. </a:t>
            </a:r>
            <a:r>
              <a:rPr lang="en-US" b="1" i="1" dirty="0" err="1"/>
              <a:t>Phương</a:t>
            </a:r>
            <a:r>
              <a:rPr lang="en-US" b="1" i="1" dirty="0"/>
              <a:t> </a:t>
            </a:r>
            <a:r>
              <a:rPr lang="en-US" b="1" i="1" dirty="0" err="1"/>
              <a:t>pháp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đen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,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font, size,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,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tab, </a:t>
            </a:r>
            <a:r>
              <a:rPr lang="en-US" sz="2000" dirty="0" err="1"/>
              <a:t>phím</a:t>
            </a:r>
            <a:r>
              <a:rPr lang="en-US" sz="2000" dirty="0"/>
              <a:t> Enter</a:t>
            </a:r>
          </a:p>
          <a:p>
            <a:pPr>
              <a:buFontTx/>
              <a:buChar char="-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2000" dirty="0"/>
              <a:t>+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98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6295-3A63-4BFB-BE84-90B9C27A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519E-2545-4E30-9F36-2A0CB1D74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3.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hợp</a:t>
            </a:r>
            <a:r>
              <a:rPr lang="en-US" b="1" i="1" dirty="0"/>
              <a:t> </a:t>
            </a:r>
            <a:r>
              <a:rPr lang="en-US" b="1" i="1" dirty="0" err="1"/>
              <a:t>kiểm</a:t>
            </a:r>
            <a:r>
              <a:rPr lang="en-US" b="1" i="1" dirty="0"/>
              <a:t> </a:t>
            </a:r>
            <a:r>
              <a:rPr lang="en-US" b="1" i="1" dirty="0" err="1"/>
              <a:t>thử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>
              <a:buFontTx/>
              <a:buChar char="-"/>
            </a:pP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tỉnh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huyện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: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11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10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9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email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“@” </a:t>
            </a:r>
            <a:r>
              <a:rPr lang="en-US" sz="2000" dirty="0" err="1"/>
              <a:t>và</a:t>
            </a:r>
            <a:r>
              <a:rPr lang="en-US" sz="2000" dirty="0"/>
              <a:t> “.”,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“@”,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“@”,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email</a:t>
            </a:r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,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08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2C09B-2BD2-E6CF-BFB4-4D49013F7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BA56-10A7-AAB8-1660-F9F89B1C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562F-039D-FE3E-A470-E4CA6181B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4.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4CD65E-796E-15C7-9065-792472BB5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30941"/>
              </p:ext>
            </p:extLst>
          </p:nvPr>
        </p:nvGraphicFramePr>
        <p:xfrm>
          <a:off x="742950" y="1504466"/>
          <a:ext cx="7658100" cy="481720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9795">
                  <a:extLst>
                    <a:ext uri="{9D8B030D-6E8A-4147-A177-3AD203B41FA5}">
                      <a16:colId xmlns:a16="http://schemas.microsoft.com/office/drawing/2014/main" val="4018311155"/>
                    </a:ext>
                  </a:extLst>
                </a:gridCol>
                <a:gridCol w="6428305">
                  <a:extLst>
                    <a:ext uri="{9D8B030D-6E8A-4147-A177-3AD203B41FA5}">
                      <a16:colId xmlns:a16="http://schemas.microsoft.com/office/drawing/2014/main" val="586557054"/>
                    </a:ext>
                  </a:extLst>
                </a:gridCol>
              </a:tblGrid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Mã Testcase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>
                          <a:effectLst/>
                        </a:rPr>
                        <a:t>TC</a:t>
                      </a:r>
                      <a:r>
                        <a:rPr lang="en-US" sz="600">
                          <a:effectLst/>
                        </a:rPr>
                        <a:t>155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213002934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Tên test case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Nhập đầy đủ các trường thong tin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378721073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Mục đích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Kiểm tra khả năng xử lý với thông tin hợp lệ khi yêu cầu thanh toán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815990266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Điều kiện trước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Người đăng nhập thành công vào hệ thống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974558306"/>
                  </a:ext>
                </a:extLst>
              </a:tr>
              <a:tr h="17317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Các bước thực hiện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Truy cập vào website https://nxbkimdong.com.vn/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Đăng nhập tài khoản 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Nhấn chọn giỏ hàng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Nhấn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B5: Nhập </a:t>
                      </a:r>
                      <a:r>
                        <a:rPr lang="en-US" sz="600" dirty="0" err="1">
                          <a:effectLst/>
                        </a:rPr>
                        <a:t>đầy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đủ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các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trường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thông</a:t>
                      </a:r>
                      <a:r>
                        <a:rPr lang="en-US" sz="600" dirty="0">
                          <a:effectLst/>
                        </a:rPr>
                        <a:t> tin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Nhấn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7</a:t>
                      </a:r>
                      <a:r>
                        <a:rPr lang="vi-VN" sz="600" dirty="0">
                          <a:effectLst/>
                        </a:rPr>
                        <a:t>: Chọn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Nhấn Thanh toán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907933592"/>
                  </a:ext>
                </a:extLst>
              </a:tr>
              <a:tr h="1393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Kết quả mong muốn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Hiển thị trang chủ NXB Kim Đồng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Hiển thị giao diện đăng nhập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Hiển thị giao diện giỏ hàng và những bộ truyện trong đó. Mỗi bộ truyện được hiển thị bao gồm: tên truyện, hình ảnh, giá tiền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Hiển thị giao diện nhập thông tin vận chuyển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Hiển thị giao diện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Hiển thị thông báo đặt hàng thành công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011351743"/>
                  </a:ext>
                </a:extLst>
              </a:tr>
              <a:tr h="120293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Kết quả thực tế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Hiển thị trang chủ NXB Kim Đồng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Hiển thị giao diện đăng nhập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Hiển thị giao diện giỏ hàng và những bộ truyện trong đó. Mỗi bộ truyện được hiển thị bao gồm: tên truyện, hình ảnh, giá tiền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Hiển thị giao diện nhập thông tin vận chuyển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Hiển thị giao diện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Hiển thị thông báo đặt hàng thành công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60560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5F83-C5E9-2125-D1D2-A22BA7E4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DDA-FB42-CD3B-A5CD-5C80E8F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1A3A-3272-919B-3C68-C0974194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5.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DE5B-7523-322F-17B6-6BF6F4E3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6706"/>
              </p:ext>
            </p:extLst>
          </p:nvPr>
        </p:nvGraphicFramePr>
        <p:xfrm>
          <a:off x="612842" y="1634247"/>
          <a:ext cx="8005863" cy="467626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5640">
                  <a:extLst>
                    <a:ext uri="{9D8B030D-6E8A-4147-A177-3AD203B41FA5}">
                      <a16:colId xmlns:a16="http://schemas.microsoft.com/office/drawing/2014/main" val="1866169895"/>
                    </a:ext>
                  </a:extLst>
                </a:gridCol>
                <a:gridCol w="6720223">
                  <a:extLst>
                    <a:ext uri="{9D8B030D-6E8A-4147-A177-3AD203B41FA5}">
                      <a16:colId xmlns:a16="http://schemas.microsoft.com/office/drawing/2014/main" val="4265021753"/>
                    </a:ext>
                  </a:extLst>
                </a:gridCol>
              </a:tblGrid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Mã Testcase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TC</a:t>
                      </a:r>
                      <a:r>
                        <a:rPr lang="en-US" sz="1000">
                          <a:effectLst/>
                        </a:rPr>
                        <a:t>170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1250733975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Tên test case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Kiểm tra khả năng sử dụng phím tab, phím Enter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3748343266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 dirty="0" err="1">
                          <a:effectLst/>
                        </a:rPr>
                        <a:t>Mục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đích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Xác minh sự tương tác giữa các trường khi sử dụng phím tab, Enter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3366155846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Điều kiện trước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Mở trang phương thức thanh toán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598667925"/>
                  </a:ext>
                </a:extLst>
              </a:tr>
              <a:tr h="13257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Các bước thực hiện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B1: Truy cập website https://nxbkimdong.com.vn/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B2: Chọn một bộ truyện bất kỳ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B3: Nhấn mua ngay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B4: Nhập đúng và đầy đủ các trườn thông tin vận chuyển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B5: Nhấn phương thức thanh toán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554006126"/>
                  </a:ext>
                </a:extLst>
              </a:tr>
              <a:tr h="9399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Kết quả mong muốn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nhấn tab, con trỏ chuột di chuyển từ vị trí đặt đến các trường nhập, link liên kết, nút button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con trỏ chuột di chuyển đến vị trí nút button hoặc link liên kết, nhấn Enter sẽ kích hoạt các chức năng tương ứng của từng nút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919974319"/>
                  </a:ext>
                </a:extLst>
              </a:tr>
              <a:tr h="9399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Kết quả thực tế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nhấn tab, con trỏ chuột di chuyển từ vị trí đặt đến các trường nhập, link liên kết, nút button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con trỏ chuột di chuyển đến vị trí nút button hoặc link liên kết, nhấn Enter sẽ kích hoạt các chức năng tương ứng của từng nút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152725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BD42-D607-7493-4248-A3588D73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F0E0-3AC4-1DB0-B8A4-448E00F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532D-3C28-C6A1-045F-ACC4BE2C4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6.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6DACCD-17E1-C499-F3E1-4FA9BE99D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66488"/>
              </p:ext>
            </p:extLst>
          </p:nvPr>
        </p:nvGraphicFramePr>
        <p:xfrm>
          <a:off x="544749" y="1556426"/>
          <a:ext cx="8054502" cy="486689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93452">
                  <a:extLst>
                    <a:ext uri="{9D8B030D-6E8A-4147-A177-3AD203B41FA5}">
                      <a16:colId xmlns:a16="http://schemas.microsoft.com/office/drawing/2014/main" val="4187268639"/>
                    </a:ext>
                  </a:extLst>
                </a:gridCol>
                <a:gridCol w="6761050">
                  <a:extLst>
                    <a:ext uri="{9D8B030D-6E8A-4147-A177-3AD203B41FA5}">
                      <a16:colId xmlns:a16="http://schemas.microsoft.com/office/drawing/2014/main" val="123599970"/>
                    </a:ext>
                  </a:extLst>
                </a:gridCol>
              </a:tblGrid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Mã Testcase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TC</a:t>
                      </a:r>
                      <a:r>
                        <a:rPr lang="en-US" sz="1100">
                          <a:effectLst/>
                        </a:rPr>
                        <a:t>052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11195757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 dirty="0" err="1">
                          <a:effectLst/>
                        </a:rPr>
                        <a:t>Tên</a:t>
                      </a:r>
                      <a:r>
                        <a:rPr lang="en-US" sz="1100" dirty="0">
                          <a:effectLst/>
                        </a:rPr>
                        <a:t> test case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Kiểm tra thời gian hiển thị lỗi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46902937"/>
                  </a:ext>
                </a:extLst>
              </a:tr>
              <a:tr h="2153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Mục đích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Đo thời gian hiển thị lỗi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613458917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Điều kiện trước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Mở trang thông tin vận chuyển, cache rỗng, kết nối internet ổn định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965060803"/>
                  </a:ext>
                </a:extLst>
              </a:tr>
              <a:tr h="18101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Các bước thực hiện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B1: Mở trang thông tin vận chuyển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B2: Mở blazemeter và record quá trình hiển thị lỗi, sau đó nhấn stop và xuất file .JMX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B3: Mở Jmeter, chọn Open và chọn file .JMX vừa xuất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B4: Tại Thread Group, nhập user: 1, seconds: 1s, loop count: 1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B5: Thêm View Result Tree, Summary Report, Response Time Graph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B5: Nhấn Run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316016910"/>
                  </a:ext>
                </a:extLst>
              </a:tr>
              <a:tr h="853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Kết quả mong muốn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Thời gian trung bình: &lt;= 500ms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Tỉ lệ lỗi: &lt;= 0,1%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Thông lượng: &gt;= 0,5 request/giây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1703337350"/>
                  </a:ext>
                </a:extLst>
              </a:tr>
              <a:tr h="853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Kết quả thực tế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Thời gian trung bình: = 381ms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Tỉ lệ lỗi: = 0%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Thông lượng: = 1,6 request/giây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90374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2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6905702C-DF05-4231-A371-45832956ADF8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7040B22C-2645-41B2-8FDA-812F55F20694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CDB923F3-1303-593F-79CB-4A5A97FE93EE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27A33287-3778-80C6-DC54-B99E6DEB084F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E56EBC4D-8A6F-18FC-E0F9-F1BCEB99E069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8520DED7-26B2-85A1-437B-F6DC6A35B407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0C6F10E6-1888-3ACD-9D96-313405952A7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0F371E34-D658-B0CA-5197-21ECB1F869E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AE857B98-4776-27A8-D606-B35AA49C210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60C107CF-7566-DA58-E9FA-C4FBEC402F8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F2F3F4E8-0D4D-732F-7BE8-993F181666D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83CC27A5-F02A-3B6D-F96F-6CD78C874E3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A7B55F56-004A-22F2-51BF-BFF245509D82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2D5F08E0-D4A2-A525-BD3B-ECADC6197015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8560C3F1-97D8-2CEC-FDD2-5C05EDBF41A6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Các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lỗi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được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ghi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lại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trong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đề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tài</a:t>
            </a:r>
            <a:endParaRPr lang="vi-VN" dirty="0">
              <a:solidFill>
                <a:schemeClr val="tx1"/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53A899DC-BE92-666F-912A-1FFF63C4C554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D539D6DC-1696-C474-D1BB-8EED9854EE5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ED97C3A2-2F87-6CE3-B0B5-A8086628354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4086FE15-1A93-D865-6F71-D55D4630B90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4112091C-7E39-7538-442E-122CC560D89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C012DEB2-39B9-0599-F62A-7A0F60CC0BD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F9824584-80DF-06BA-C170-D55C075DD2A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A41E67EE-F620-3B6A-AC9E-EFA18D5B2DCA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0163B4EC-F9A3-FB2C-F498-085CB200DCA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00697CD6-1FFA-E189-BFED-E2C448CBDFC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81592F43-1B1D-0FED-5AD4-E3982D73F53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D1C2E6F3-4672-AB04-7917-BCF52FF5FF5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32316B5D-1EC9-492C-64FD-9BC988E8089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457DF7F7-240F-E7D2-F31E-BD6536BC086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12E82F5D-92E1-0967-071F-A36DCBEAB895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2F09FD54-9736-C8BF-5FEF-A7538C33280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03DA4A8F-DC3F-608D-3B75-C705B49FD94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1C847ADD-4EB1-4C97-B01D-8053CAF6C60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5057975D-53C3-07B9-362B-4E210CCE7AB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66792FEA-1AD8-5701-AC71-F1260224A8A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D17E2EBA-96BB-D922-A09F-E8F51F49332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B969CB58-8091-A007-D3AB-18A688A85824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C6E60170-4D3E-7442-D9F6-EC58DC7C733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86C0E31B-036D-CF8A-CB27-EB0B28F360A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0AEB1E34-58B9-3826-1418-B6B0AD9EDFD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3C9DDFF7-249B-F3C7-820E-99D2C1D56E5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BF2B5910-6CE2-E6BB-A164-D9A4B2FC61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16F04279-6B87-792B-6E61-D2613260D3C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381E8132-EBE4-5461-8340-66720B3F0625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29509961-BFE3-8DBA-1A68-EF0DDB27F64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059A5492-CFC2-8879-6A1B-74640D2F939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55F4FAFF-4968-63F8-FB93-FD31EDD6402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69B7E52F-B762-B9A2-D964-841B072C94F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9A55294D-22F2-F34E-D5CF-5D7D0175182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B242CCD1-E38F-B54D-2F07-B7BEE0E9DD8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6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706-B5F0-A27E-FFAC-4EDEF237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8911-66F6-681E-5E2C-0BA916DCB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 NXB Kim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25 </a:t>
            </a:r>
            <a:r>
              <a:rPr lang="en-US" dirty="0" err="1"/>
              <a:t>lỗi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 NXB Kim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</a:t>
            </a:r>
          </a:p>
          <a:p>
            <a:r>
              <a:rPr lang="en-US" b="1" i="1" u="sng" dirty="0"/>
              <a:t>Link Jira: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https://anhle06042004.atlassian.net/jira/software/projects/NXBKD/boards/7/backlog</a:t>
            </a:r>
          </a:p>
        </p:txBody>
      </p:sp>
    </p:spTree>
    <p:extLst>
      <p:ext uri="{BB962C8B-B14F-4D97-AF65-F5344CB8AC3E}">
        <p14:creationId xmlns:p14="http://schemas.microsoft.com/office/powerpoint/2010/main" val="164546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C65C-456A-2B53-337C-E2548D4D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Google Shape;199;p3">
            <a:extLst>
              <a:ext uri="{FF2B5EF4-FFF2-40B4-BE49-F238E27FC236}">
                <a16:creationId xmlns:a16="http://schemas.microsoft.com/office/drawing/2014/main" id="{2608B25A-4B48-CF5B-41D4-64BB5F7A2C4D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00;p3">
            <a:extLst>
              <a:ext uri="{FF2B5EF4-FFF2-40B4-BE49-F238E27FC236}">
                <a16:creationId xmlns:a16="http://schemas.microsoft.com/office/drawing/2014/main" id="{25D20C45-89FA-AE01-793E-FF47BCAC3C16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7;p2">
            <a:extLst>
              <a:ext uri="{FF2B5EF4-FFF2-40B4-BE49-F238E27FC236}">
                <a16:creationId xmlns:a16="http://schemas.microsoft.com/office/drawing/2014/main" id="{2E799229-9F2C-D89F-DD26-01AE67A62C55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Google Shape;98;p2">
            <a:extLst>
              <a:ext uri="{FF2B5EF4-FFF2-40B4-BE49-F238E27FC236}">
                <a16:creationId xmlns:a16="http://schemas.microsoft.com/office/drawing/2014/main" id="{B52E47E8-8058-6A8F-A258-73FA06BE7FEE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Google Shape;99;p2">
            <a:extLst>
              <a:ext uri="{FF2B5EF4-FFF2-40B4-BE49-F238E27FC236}">
                <a16:creationId xmlns:a16="http://schemas.microsoft.com/office/drawing/2014/main" id="{8A3B3A1C-D4D1-6959-EC4D-8399C974A752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9" name="Google Shape;100;p2">
            <a:extLst>
              <a:ext uri="{FF2B5EF4-FFF2-40B4-BE49-F238E27FC236}">
                <a16:creationId xmlns:a16="http://schemas.microsoft.com/office/drawing/2014/main" id="{746932FD-9912-924A-160D-665F86EB3A83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60" name="Google Shape;101;p2">
              <a:extLst>
                <a:ext uri="{FF2B5EF4-FFF2-40B4-BE49-F238E27FC236}">
                  <a16:creationId xmlns:a16="http://schemas.microsoft.com/office/drawing/2014/main" id="{DB778EB7-4E21-040B-DDB3-F6BDB80C33E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2;p2">
              <a:extLst>
                <a:ext uri="{FF2B5EF4-FFF2-40B4-BE49-F238E27FC236}">
                  <a16:creationId xmlns:a16="http://schemas.microsoft.com/office/drawing/2014/main" id="{283BA8E7-1DFC-A707-E3F2-12AA2346D3F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3;p2">
              <a:extLst>
                <a:ext uri="{FF2B5EF4-FFF2-40B4-BE49-F238E27FC236}">
                  <a16:creationId xmlns:a16="http://schemas.microsoft.com/office/drawing/2014/main" id="{A1309C58-8510-F509-7A2F-9188A3D74EA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4;p2">
              <a:extLst>
                <a:ext uri="{FF2B5EF4-FFF2-40B4-BE49-F238E27FC236}">
                  <a16:creationId xmlns:a16="http://schemas.microsoft.com/office/drawing/2014/main" id="{E96710E1-8C73-3137-51E4-93C89B7FF6A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;p2">
              <a:extLst>
                <a:ext uri="{FF2B5EF4-FFF2-40B4-BE49-F238E27FC236}">
                  <a16:creationId xmlns:a16="http://schemas.microsoft.com/office/drawing/2014/main" id="{8EB0D9E5-6762-F66D-3CE5-5231A58AB1E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6;p2">
              <a:extLst>
                <a:ext uri="{FF2B5EF4-FFF2-40B4-BE49-F238E27FC236}">
                  <a16:creationId xmlns:a16="http://schemas.microsoft.com/office/drawing/2014/main" id="{C3509A5B-7EE2-CD70-901A-33BD1577297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8;p2">
            <a:extLst>
              <a:ext uri="{FF2B5EF4-FFF2-40B4-BE49-F238E27FC236}">
                <a16:creationId xmlns:a16="http://schemas.microsoft.com/office/drawing/2014/main" id="{16AE04BE-13E1-CD88-B927-3F5B4F9EDC7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139;p2">
            <a:extLst>
              <a:ext uri="{FF2B5EF4-FFF2-40B4-BE49-F238E27FC236}">
                <a16:creationId xmlns:a16="http://schemas.microsoft.com/office/drawing/2014/main" id="{AA6CE03F-B39F-D97F-503B-8398C6FEF52D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luận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hướng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phát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8;p2">
            <a:extLst>
              <a:ext uri="{FF2B5EF4-FFF2-40B4-BE49-F238E27FC236}">
                <a16:creationId xmlns:a16="http://schemas.microsoft.com/office/drawing/2014/main" id="{7038E19A-0FC1-CA39-365C-545D0E505EE1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9" name="Google Shape;107;p2">
            <a:extLst>
              <a:ext uri="{FF2B5EF4-FFF2-40B4-BE49-F238E27FC236}">
                <a16:creationId xmlns:a16="http://schemas.microsoft.com/office/drawing/2014/main" id="{8AA49D36-3DC8-7560-C9F0-1FA8A58E5F32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70" name="Google Shape;108;p2">
              <a:extLst>
                <a:ext uri="{FF2B5EF4-FFF2-40B4-BE49-F238E27FC236}">
                  <a16:creationId xmlns:a16="http://schemas.microsoft.com/office/drawing/2014/main" id="{FFB76BAC-D4D4-ACCE-6E2B-4366D956F19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9;p2">
              <a:extLst>
                <a:ext uri="{FF2B5EF4-FFF2-40B4-BE49-F238E27FC236}">
                  <a16:creationId xmlns:a16="http://schemas.microsoft.com/office/drawing/2014/main" id="{274232E0-EE99-0373-5E11-40C6592E1A3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0;p2">
              <a:extLst>
                <a:ext uri="{FF2B5EF4-FFF2-40B4-BE49-F238E27FC236}">
                  <a16:creationId xmlns:a16="http://schemas.microsoft.com/office/drawing/2014/main" id="{D546AB0C-CE0A-819B-D258-2ED6E05D53B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1;p2">
              <a:extLst>
                <a:ext uri="{FF2B5EF4-FFF2-40B4-BE49-F238E27FC236}">
                  <a16:creationId xmlns:a16="http://schemas.microsoft.com/office/drawing/2014/main" id="{82F13EAA-F1F8-EA09-C41A-26DD9DA7D9C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2;p2">
              <a:extLst>
                <a:ext uri="{FF2B5EF4-FFF2-40B4-BE49-F238E27FC236}">
                  <a16:creationId xmlns:a16="http://schemas.microsoft.com/office/drawing/2014/main" id="{8F043B37-68CD-6A8B-0FA2-973A4853EE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3;p2">
              <a:extLst>
                <a:ext uri="{FF2B5EF4-FFF2-40B4-BE49-F238E27FC236}">
                  <a16:creationId xmlns:a16="http://schemas.microsoft.com/office/drawing/2014/main" id="{D20273AD-BE0E-2E79-A640-8DC0CA6F897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114;p2">
            <a:extLst>
              <a:ext uri="{FF2B5EF4-FFF2-40B4-BE49-F238E27FC236}">
                <a16:creationId xmlns:a16="http://schemas.microsoft.com/office/drawing/2014/main" id="{CC224CD0-4EDC-1721-087A-753FDE1592B1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77" name="Google Shape;115;p2">
              <a:extLst>
                <a:ext uri="{FF2B5EF4-FFF2-40B4-BE49-F238E27FC236}">
                  <a16:creationId xmlns:a16="http://schemas.microsoft.com/office/drawing/2014/main" id="{13BBAD00-693D-20DF-221C-D9B132DE8E7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6;p2">
              <a:extLst>
                <a:ext uri="{FF2B5EF4-FFF2-40B4-BE49-F238E27FC236}">
                  <a16:creationId xmlns:a16="http://schemas.microsoft.com/office/drawing/2014/main" id="{D4706C1C-91AB-AF3B-9FAF-B67F7E1E86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7;p2">
              <a:extLst>
                <a:ext uri="{FF2B5EF4-FFF2-40B4-BE49-F238E27FC236}">
                  <a16:creationId xmlns:a16="http://schemas.microsoft.com/office/drawing/2014/main" id="{1653E4EF-82EB-C4A2-532B-931E948CE99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8;p2">
              <a:extLst>
                <a:ext uri="{FF2B5EF4-FFF2-40B4-BE49-F238E27FC236}">
                  <a16:creationId xmlns:a16="http://schemas.microsoft.com/office/drawing/2014/main" id="{97FC841F-8A4F-E848-80C1-ABCCF376F5F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9;p2">
              <a:extLst>
                <a:ext uri="{FF2B5EF4-FFF2-40B4-BE49-F238E27FC236}">
                  <a16:creationId xmlns:a16="http://schemas.microsoft.com/office/drawing/2014/main" id="{60265505-C1B4-8E30-561F-FA8BC11A1A8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0;p2">
              <a:extLst>
                <a:ext uri="{FF2B5EF4-FFF2-40B4-BE49-F238E27FC236}">
                  <a16:creationId xmlns:a16="http://schemas.microsoft.com/office/drawing/2014/main" id="{77725595-B107-9A80-BFAD-764FF7F53C7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129;p2">
            <a:extLst>
              <a:ext uri="{FF2B5EF4-FFF2-40B4-BE49-F238E27FC236}">
                <a16:creationId xmlns:a16="http://schemas.microsoft.com/office/drawing/2014/main" id="{7BFBC7E2-EB73-E3B6-168B-A62E3075B708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84" name="Google Shape;130;p2">
              <a:extLst>
                <a:ext uri="{FF2B5EF4-FFF2-40B4-BE49-F238E27FC236}">
                  <a16:creationId xmlns:a16="http://schemas.microsoft.com/office/drawing/2014/main" id="{D2CBC90E-04ED-0663-7F9C-8D44B91E79B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31;p2">
              <a:extLst>
                <a:ext uri="{FF2B5EF4-FFF2-40B4-BE49-F238E27FC236}">
                  <a16:creationId xmlns:a16="http://schemas.microsoft.com/office/drawing/2014/main" id="{8DEBA064-3915-C04F-EFEC-3867048F77A0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32;p2">
              <a:extLst>
                <a:ext uri="{FF2B5EF4-FFF2-40B4-BE49-F238E27FC236}">
                  <a16:creationId xmlns:a16="http://schemas.microsoft.com/office/drawing/2014/main" id="{74000E0E-ABB6-2F11-0E59-CD1B951D5AD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33;p2">
              <a:extLst>
                <a:ext uri="{FF2B5EF4-FFF2-40B4-BE49-F238E27FC236}">
                  <a16:creationId xmlns:a16="http://schemas.microsoft.com/office/drawing/2014/main" id="{5B61B42C-D367-2BBB-16AF-595153059E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34;p2">
              <a:extLst>
                <a:ext uri="{FF2B5EF4-FFF2-40B4-BE49-F238E27FC236}">
                  <a16:creationId xmlns:a16="http://schemas.microsoft.com/office/drawing/2014/main" id="{8221CB31-1977-5724-30D8-036E8E16F6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35;p2">
              <a:extLst>
                <a:ext uri="{FF2B5EF4-FFF2-40B4-BE49-F238E27FC236}">
                  <a16:creationId xmlns:a16="http://schemas.microsoft.com/office/drawing/2014/main" id="{3DD11D45-5DB7-8D72-56C1-B3E57847987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107;p2">
            <a:extLst>
              <a:ext uri="{FF2B5EF4-FFF2-40B4-BE49-F238E27FC236}">
                <a16:creationId xmlns:a16="http://schemas.microsoft.com/office/drawing/2014/main" id="{2AF2F2E1-3F49-67FC-D3F5-BBA7DD60A2EC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91" name="Google Shape;108;p2">
              <a:extLst>
                <a:ext uri="{FF2B5EF4-FFF2-40B4-BE49-F238E27FC236}">
                  <a16:creationId xmlns:a16="http://schemas.microsoft.com/office/drawing/2014/main" id="{B74688BC-3302-E890-C93B-5D4052BFE3A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9;p2">
              <a:extLst>
                <a:ext uri="{FF2B5EF4-FFF2-40B4-BE49-F238E27FC236}">
                  <a16:creationId xmlns:a16="http://schemas.microsoft.com/office/drawing/2014/main" id="{90F1760C-CBF8-3472-2709-ABDC35AD79D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0;p2">
              <a:extLst>
                <a:ext uri="{FF2B5EF4-FFF2-40B4-BE49-F238E27FC236}">
                  <a16:creationId xmlns:a16="http://schemas.microsoft.com/office/drawing/2014/main" id="{60E12C8C-50D6-98C3-42AC-30D19F02618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1;p2">
              <a:extLst>
                <a:ext uri="{FF2B5EF4-FFF2-40B4-BE49-F238E27FC236}">
                  <a16:creationId xmlns:a16="http://schemas.microsoft.com/office/drawing/2014/main" id="{93BE2845-9770-C63F-2840-4D5C7387E0F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2;p2">
              <a:extLst>
                <a:ext uri="{FF2B5EF4-FFF2-40B4-BE49-F238E27FC236}">
                  <a16:creationId xmlns:a16="http://schemas.microsoft.com/office/drawing/2014/main" id="{D4E7A89D-0E2C-0597-9481-F5F7061F31D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3;p2">
              <a:extLst>
                <a:ext uri="{FF2B5EF4-FFF2-40B4-BE49-F238E27FC236}">
                  <a16:creationId xmlns:a16="http://schemas.microsoft.com/office/drawing/2014/main" id="{FA472453-D22C-7B92-4B40-8977A895D02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140;p2">
            <a:extLst>
              <a:ext uri="{FF2B5EF4-FFF2-40B4-BE49-F238E27FC236}">
                <a16:creationId xmlns:a16="http://schemas.microsoft.com/office/drawing/2014/main" id="{43AD8CDB-AF53-8C70-3FEC-FBE9261716A6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98" name="Google Shape;141;p2">
              <a:extLst>
                <a:ext uri="{FF2B5EF4-FFF2-40B4-BE49-F238E27FC236}">
                  <a16:creationId xmlns:a16="http://schemas.microsoft.com/office/drawing/2014/main" id="{D1D22680-25CF-550F-7713-E852CD060B2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42;p2">
              <a:extLst>
                <a:ext uri="{FF2B5EF4-FFF2-40B4-BE49-F238E27FC236}">
                  <a16:creationId xmlns:a16="http://schemas.microsoft.com/office/drawing/2014/main" id="{06643DD8-A846-5DB8-895D-DC2EA3A0062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43;p2">
              <a:extLst>
                <a:ext uri="{FF2B5EF4-FFF2-40B4-BE49-F238E27FC236}">
                  <a16:creationId xmlns:a16="http://schemas.microsoft.com/office/drawing/2014/main" id="{FDA5D661-C1C6-4115-084B-0237BC6BBA8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44;p2">
              <a:extLst>
                <a:ext uri="{FF2B5EF4-FFF2-40B4-BE49-F238E27FC236}">
                  <a16:creationId xmlns:a16="http://schemas.microsoft.com/office/drawing/2014/main" id="{FE4F6523-7293-EF0B-B21F-BD7908B4098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45;p2">
              <a:extLst>
                <a:ext uri="{FF2B5EF4-FFF2-40B4-BE49-F238E27FC236}">
                  <a16:creationId xmlns:a16="http://schemas.microsoft.com/office/drawing/2014/main" id="{7A924849-9880-2C1F-05A2-7A81125B982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46;p2">
              <a:extLst>
                <a:ext uri="{FF2B5EF4-FFF2-40B4-BE49-F238E27FC236}">
                  <a16:creationId xmlns:a16="http://schemas.microsoft.com/office/drawing/2014/main" id="{BE9EC9FF-D876-4476-B684-B284FDAC583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Phương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pháp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endParaRPr lang="vi-VN" sz="1800" dirty="0"/>
          </a:p>
        </p:txBody>
      </p:sp>
      <p:sp>
        <p:nvSpPr>
          <p:cNvPr id="98" name="Google Shape;98;p2"/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Phân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tích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yêu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cầu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Triển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khai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ứng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dụng</a:t>
            </a:r>
            <a:r>
              <a:rPr lang="en-US" sz="1800" b="1" dirty="0">
                <a:solidFill>
                  <a:schemeClr val="dk1"/>
                </a:solidFill>
              </a:rPr>
              <a:t> web</a:t>
            </a:r>
            <a:endParaRPr lang="en-US"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Kết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luận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và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hướng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phát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triển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02B17525-2D0D-7BF9-0820-00323FA4217F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Các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lỗi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được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ghi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lại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trong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lang="vi-VN" dirty="0"/>
          </a:p>
        </p:txBody>
      </p:sp>
      <p:grpSp>
        <p:nvGrpSpPr>
          <p:cNvPr id="3" name="Google Shape;107;p2">
            <a:extLst>
              <a:ext uri="{FF2B5EF4-FFF2-40B4-BE49-F238E27FC236}">
                <a16:creationId xmlns:a16="http://schemas.microsoft.com/office/drawing/2014/main" id="{A186088D-BC01-8EC2-97AD-9E4E95D9CC83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4" name="Google Shape;108;p2">
              <a:extLst>
                <a:ext uri="{FF2B5EF4-FFF2-40B4-BE49-F238E27FC236}">
                  <a16:creationId xmlns:a16="http://schemas.microsoft.com/office/drawing/2014/main" id="{FDA7AA2F-E8F8-69E5-8790-151E828FE52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9;p2">
              <a:extLst>
                <a:ext uri="{FF2B5EF4-FFF2-40B4-BE49-F238E27FC236}">
                  <a16:creationId xmlns:a16="http://schemas.microsoft.com/office/drawing/2014/main" id="{C27630FC-4F00-4782-B6B4-98A1E501C76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0;p2">
              <a:extLst>
                <a:ext uri="{FF2B5EF4-FFF2-40B4-BE49-F238E27FC236}">
                  <a16:creationId xmlns:a16="http://schemas.microsoft.com/office/drawing/2014/main" id="{4845D7C0-388D-3C82-8153-A81A69D2123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1;p2">
              <a:extLst>
                <a:ext uri="{FF2B5EF4-FFF2-40B4-BE49-F238E27FC236}">
                  <a16:creationId xmlns:a16="http://schemas.microsoft.com/office/drawing/2014/main" id="{055A6CA6-CE29-99C3-61EC-8F059FEF29C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p2">
              <a:extLst>
                <a:ext uri="{FF2B5EF4-FFF2-40B4-BE49-F238E27FC236}">
                  <a16:creationId xmlns:a16="http://schemas.microsoft.com/office/drawing/2014/main" id="{49B8E7EC-2B3C-99E7-7109-2B657ACB45B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;p2">
              <a:extLst>
                <a:ext uri="{FF2B5EF4-FFF2-40B4-BE49-F238E27FC236}">
                  <a16:creationId xmlns:a16="http://schemas.microsoft.com/office/drawing/2014/main" id="{33363E2B-BA4E-060F-64A2-7B65941472B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6DD-83C8-4551-B0FD-B45F4E47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E57D-9E34-4E15-92BD-AAA034D9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quả</a:t>
            </a:r>
            <a:r>
              <a:rPr lang="en-US" sz="1800" b="1" dirty="0"/>
              <a:t> </a:t>
            </a:r>
            <a:r>
              <a:rPr lang="en-US" sz="1800" b="1" dirty="0" err="1"/>
              <a:t>đạt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: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https://nxbkimdong.com.vn/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408 test case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178 test case,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175 test case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55 test case</a:t>
            </a:r>
          </a:p>
          <a:p>
            <a:pPr>
              <a:buFontTx/>
              <a:buChar char="-"/>
            </a:pP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Hạn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chế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Do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nên việc mô tả và phân tích yêu cầu còn nhiều hạn chế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Khắc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cứu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them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quả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98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8"/>
              <a:buFont typeface="Noto Sans Symbols"/>
              <a:buNone/>
            </a:pPr>
            <a:fld id="{00000000-1234-1234-1234-123412341234}" type="slidenum">
              <a:rPr lang="en-US" sz="1108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21</a:t>
            </a:fld>
            <a:endParaRPr sz="1108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562708" y="1600200"/>
            <a:ext cx="8088923" cy="44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>
              <a:lnSpc>
                <a:spcPct val="150000"/>
              </a:lnSpc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https://viblo.asia/p/tim-hieu-ve-cong-cu-katalon-trong-kiem-thu-phan-mem-tong-quan-ve-katalon-phan-1-aWj532EYl6m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https://anhtester.com/blog/jmeter-la-gi-tai-sao-su-dung-jmeter--b265.html</a:t>
            </a:r>
            <a:endParaRPr sz="166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err="1">
                <a:solidFill>
                  <a:schemeClr val="dk1"/>
                </a:solidFill>
              </a:rPr>
              <a:t>Kiểm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website NXB Kim </a:t>
            </a:r>
            <a:r>
              <a:rPr lang="en-US" dirty="0" err="1"/>
              <a:t>Đồng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dirty="0" err="1"/>
              <a:t>Nội</a:t>
            </a:r>
            <a:r>
              <a:rPr lang="en-US" sz="3200" dirty="0"/>
              <a:t> dung</a:t>
            </a:r>
            <a:endParaRPr dirty="0"/>
          </a:p>
        </p:txBody>
      </p: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97;p2">
            <a:extLst>
              <a:ext uri="{FF2B5EF4-FFF2-40B4-BE49-F238E27FC236}">
                <a16:creationId xmlns:a16="http://schemas.microsoft.com/office/drawing/2014/main" id="{610C8DD3-61E8-0E46-0898-58845DFD1791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Google Shape;98;p2">
            <a:extLst>
              <a:ext uri="{FF2B5EF4-FFF2-40B4-BE49-F238E27FC236}">
                <a16:creationId xmlns:a16="http://schemas.microsoft.com/office/drawing/2014/main" id="{6438428F-043F-3133-CAE8-D0C7B3B4959D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Google Shape;99;p2">
            <a:extLst>
              <a:ext uri="{FF2B5EF4-FFF2-40B4-BE49-F238E27FC236}">
                <a16:creationId xmlns:a16="http://schemas.microsoft.com/office/drawing/2014/main" id="{E1E8C46B-5F1D-D5A6-28C3-DC08C0DBA79C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49" name="Google Shape;100;p2">
            <a:extLst>
              <a:ext uri="{FF2B5EF4-FFF2-40B4-BE49-F238E27FC236}">
                <a16:creationId xmlns:a16="http://schemas.microsoft.com/office/drawing/2014/main" id="{49A2EAEA-1839-37AC-6CF3-475AAB704DEE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150" name="Google Shape;101;p2">
              <a:extLst>
                <a:ext uri="{FF2B5EF4-FFF2-40B4-BE49-F238E27FC236}">
                  <a16:creationId xmlns:a16="http://schemas.microsoft.com/office/drawing/2014/main" id="{4F055215-8E22-ABBE-0911-5E7987F3AD0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2;p2">
              <a:extLst>
                <a:ext uri="{FF2B5EF4-FFF2-40B4-BE49-F238E27FC236}">
                  <a16:creationId xmlns:a16="http://schemas.microsoft.com/office/drawing/2014/main" id="{1951DBA3-940B-A28B-6EE9-FCA343398E0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3;p2">
              <a:extLst>
                <a:ext uri="{FF2B5EF4-FFF2-40B4-BE49-F238E27FC236}">
                  <a16:creationId xmlns:a16="http://schemas.microsoft.com/office/drawing/2014/main" id="{6AC02047-40CC-B297-A331-7940E5258AE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4;p2">
              <a:extLst>
                <a:ext uri="{FF2B5EF4-FFF2-40B4-BE49-F238E27FC236}">
                  <a16:creationId xmlns:a16="http://schemas.microsoft.com/office/drawing/2014/main" id="{86BF1841-506E-88C2-27AD-136456E75A0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;p2">
              <a:extLst>
                <a:ext uri="{FF2B5EF4-FFF2-40B4-BE49-F238E27FC236}">
                  <a16:creationId xmlns:a16="http://schemas.microsoft.com/office/drawing/2014/main" id="{E5E5D0C1-577D-809C-7C57-9CDB1B4937A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6;p2">
              <a:extLst>
                <a:ext uri="{FF2B5EF4-FFF2-40B4-BE49-F238E27FC236}">
                  <a16:creationId xmlns:a16="http://schemas.microsoft.com/office/drawing/2014/main" id="{C386ADDA-F458-EF7D-1E04-C7D420BF4EA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128;p2">
            <a:extLst>
              <a:ext uri="{FF2B5EF4-FFF2-40B4-BE49-F238E27FC236}">
                <a16:creationId xmlns:a16="http://schemas.microsoft.com/office/drawing/2014/main" id="{DB381D2A-EF46-A045-D813-7737E6B0065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Google Shape;139;p2">
            <a:extLst>
              <a:ext uri="{FF2B5EF4-FFF2-40B4-BE49-F238E27FC236}">
                <a16:creationId xmlns:a16="http://schemas.microsoft.com/office/drawing/2014/main" id="{E73ED818-3D87-03E5-1101-D1394ACC0F0F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98;p2">
            <a:extLst>
              <a:ext uri="{FF2B5EF4-FFF2-40B4-BE49-F238E27FC236}">
                <a16:creationId xmlns:a16="http://schemas.microsoft.com/office/drawing/2014/main" id="{03012E70-8F94-FF3E-914D-D0AA0C923240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7" name="Google Shape;107;p2">
            <a:extLst>
              <a:ext uri="{FF2B5EF4-FFF2-40B4-BE49-F238E27FC236}">
                <a16:creationId xmlns:a16="http://schemas.microsoft.com/office/drawing/2014/main" id="{FAE008B4-158C-61D9-03E3-281443CFD499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238" name="Google Shape;108;p2">
              <a:extLst>
                <a:ext uri="{FF2B5EF4-FFF2-40B4-BE49-F238E27FC236}">
                  <a16:creationId xmlns:a16="http://schemas.microsoft.com/office/drawing/2014/main" id="{46208B65-8409-DF67-C680-39E97F9A0ABF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9;p2">
              <a:extLst>
                <a:ext uri="{FF2B5EF4-FFF2-40B4-BE49-F238E27FC236}">
                  <a16:creationId xmlns:a16="http://schemas.microsoft.com/office/drawing/2014/main" id="{2080E95B-4BB0-ACC1-D38B-DA4DC7B9982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10;p2">
              <a:extLst>
                <a:ext uri="{FF2B5EF4-FFF2-40B4-BE49-F238E27FC236}">
                  <a16:creationId xmlns:a16="http://schemas.microsoft.com/office/drawing/2014/main" id="{49A9B99A-22A7-E1C9-DD24-1B9705FBF57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11;p2">
              <a:extLst>
                <a:ext uri="{FF2B5EF4-FFF2-40B4-BE49-F238E27FC236}">
                  <a16:creationId xmlns:a16="http://schemas.microsoft.com/office/drawing/2014/main" id="{0378ADDC-76EC-8779-1B84-0B6094637F3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12;p2">
              <a:extLst>
                <a:ext uri="{FF2B5EF4-FFF2-40B4-BE49-F238E27FC236}">
                  <a16:creationId xmlns:a16="http://schemas.microsoft.com/office/drawing/2014/main" id="{CF198413-BEB2-2AAD-0EC3-B1EDBC28061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13;p2">
              <a:extLst>
                <a:ext uri="{FF2B5EF4-FFF2-40B4-BE49-F238E27FC236}">
                  <a16:creationId xmlns:a16="http://schemas.microsoft.com/office/drawing/2014/main" id="{3631E89C-3673-FB5B-56E1-DEE11C5D769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114;p2">
            <a:extLst>
              <a:ext uri="{FF2B5EF4-FFF2-40B4-BE49-F238E27FC236}">
                <a16:creationId xmlns:a16="http://schemas.microsoft.com/office/drawing/2014/main" id="{CB46D91C-6D3D-5222-1C4D-3454A4C7989B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245" name="Google Shape;115;p2">
              <a:extLst>
                <a:ext uri="{FF2B5EF4-FFF2-40B4-BE49-F238E27FC236}">
                  <a16:creationId xmlns:a16="http://schemas.microsoft.com/office/drawing/2014/main" id="{0F599D78-D587-D033-0AF9-C95000E4E41F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16;p2">
              <a:extLst>
                <a:ext uri="{FF2B5EF4-FFF2-40B4-BE49-F238E27FC236}">
                  <a16:creationId xmlns:a16="http://schemas.microsoft.com/office/drawing/2014/main" id="{69BF0467-A461-FE3E-5CD3-24C793F6311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17;p2">
              <a:extLst>
                <a:ext uri="{FF2B5EF4-FFF2-40B4-BE49-F238E27FC236}">
                  <a16:creationId xmlns:a16="http://schemas.microsoft.com/office/drawing/2014/main" id="{6781DB39-EA8D-4A0A-F4FB-C3DB083C866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18;p2">
              <a:extLst>
                <a:ext uri="{FF2B5EF4-FFF2-40B4-BE49-F238E27FC236}">
                  <a16:creationId xmlns:a16="http://schemas.microsoft.com/office/drawing/2014/main" id="{013FB854-B918-341A-2F3D-52B8C793DAE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19;p2">
              <a:extLst>
                <a:ext uri="{FF2B5EF4-FFF2-40B4-BE49-F238E27FC236}">
                  <a16:creationId xmlns:a16="http://schemas.microsoft.com/office/drawing/2014/main" id="{FB82D9D7-725E-4EF0-F8B6-1C0A73821CE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20;p2">
              <a:extLst>
                <a:ext uri="{FF2B5EF4-FFF2-40B4-BE49-F238E27FC236}">
                  <a16:creationId xmlns:a16="http://schemas.microsoft.com/office/drawing/2014/main" id="{46731ED7-D540-3444-578F-E323BCB1AC7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129;p2">
            <a:extLst>
              <a:ext uri="{FF2B5EF4-FFF2-40B4-BE49-F238E27FC236}">
                <a16:creationId xmlns:a16="http://schemas.microsoft.com/office/drawing/2014/main" id="{73F7572E-C24C-7C12-0BD2-9C50B318B88B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252" name="Google Shape;130;p2">
              <a:extLst>
                <a:ext uri="{FF2B5EF4-FFF2-40B4-BE49-F238E27FC236}">
                  <a16:creationId xmlns:a16="http://schemas.microsoft.com/office/drawing/2014/main" id="{4B796A1B-8D13-83C9-7CF0-58D8FB29F5F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31;p2">
              <a:extLst>
                <a:ext uri="{FF2B5EF4-FFF2-40B4-BE49-F238E27FC236}">
                  <a16:creationId xmlns:a16="http://schemas.microsoft.com/office/drawing/2014/main" id="{3823490E-6B0B-EF86-C942-A23C720F6E8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32;p2">
              <a:extLst>
                <a:ext uri="{FF2B5EF4-FFF2-40B4-BE49-F238E27FC236}">
                  <a16:creationId xmlns:a16="http://schemas.microsoft.com/office/drawing/2014/main" id="{B5F1592B-57A2-1EE8-177C-292576EB436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33;p2">
              <a:extLst>
                <a:ext uri="{FF2B5EF4-FFF2-40B4-BE49-F238E27FC236}">
                  <a16:creationId xmlns:a16="http://schemas.microsoft.com/office/drawing/2014/main" id="{64BA4B72-C6AF-6591-AB3E-72A92BADB21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34;p2">
              <a:extLst>
                <a:ext uri="{FF2B5EF4-FFF2-40B4-BE49-F238E27FC236}">
                  <a16:creationId xmlns:a16="http://schemas.microsoft.com/office/drawing/2014/main" id="{149FE881-009A-EB12-ECF8-F6B426198FD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35;p2">
              <a:extLst>
                <a:ext uri="{FF2B5EF4-FFF2-40B4-BE49-F238E27FC236}">
                  <a16:creationId xmlns:a16="http://schemas.microsoft.com/office/drawing/2014/main" id="{96503777-5C77-1FFB-7A98-74882956B72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107;p2">
            <a:extLst>
              <a:ext uri="{FF2B5EF4-FFF2-40B4-BE49-F238E27FC236}">
                <a16:creationId xmlns:a16="http://schemas.microsoft.com/office/drawing/2014/main" id="{0427B1FF-5E15-BB4E-28A0-C798D575811A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259" name="Google Shape;108;p2">
              <a:extLst>
                <a:ext uri="{FF2B5EF4-FFF2-40B4-BE49-F238E27FC236}">
                  <a16:creationId xmlns:a16="http://schemas.microsoft.com/office/drawing/2014/main" id="{F14EF7F1-986B-7322-D3E5-5E7E1ABDF76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9;p2">
              <a:extLst>
                <a:ext uri="{FF2B5EF4-FFF2-40B4-BE49-F238E27FC236}">
                  <a16:creationId xmlns:a16="http://schemas.microsoft.com/office/drawing/2014/main" id="{76D18B43-D7E7-6312-F89D-FD2CC319BF4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10;p2">
              <a:extLst>
                <a:ext uri="{FF2B5EF4-FFF2-40B4-BE49-F238E27FC236}">
                  <a16:creationId xmlns:a16="http://schemas.microsoft.com/office/drawing/2014/main" id="{D5F246DF-B2E6-FD5B-9531-DF9C3D4F17D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11;p2">
              <a:extLst>
                <a:ext uri="{FF2B5EF4-FFF2-40B4-BE49-F238E27FC236}">
                  <a16:creationId xmlns:a16="http://schemas.microsoft.com/office/drawing/2014/main" id="{12751483-E37D-6733-C3BE-90F5B3B257D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12;p2">
              <a:extLst>
                <a:ext uri="{FF2B5EF4-FFF2-40B4-BE49-F238E27FC236}">
                  <a16:creationId xmlns:a16="http://schemas.microsoft.com/office/drawing/2014/main" id="{D2B89F07-A26D-AA72-C8C4-8FC79D83EA5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13;p2">
              <a:extLst>
                <a:ext uri="{FF2B5EF4-FFF2-40B4-BE49-F238E27FC236}">
                  <a16:creationId xmlns:a16="http://schemas.microsoft.com/office/drawing/2014/main" id="{799FEB53-6377-7A7E-D37D-94FEBBE1AC9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140;p2">
            <a:extLst>
              <a:ext uri="{FF2B5EF4-FFF2-40B4-BE49-F238E27FC236}">
                <a16:creationId xmlns:a16="http://schemas.microsoft.com/office/drawing/2014/main" id="{7305C633-BBFF-FF88-9141-75153C2F62BF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266" name="Google Shape;141;p2">
              <a:extLst>
                <a:ext uri="{FF2B5EF4-FFF2-40B4-BE49-F238E27FC236}">
                  <a16:creationId xmlns:a16="http://schemas.microsoft.com/office/drawing/2014/main" id="{4EB1C874-A2C6-6B7B-D390-EE322181B12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42;p2">
              <a:extLst>
                <a:ext uri="{FF2B5EF4-FFF2-40B4-BE49-F238E27FC236}">
                  <a16:creationId xmlns:a16="http://schemas.microsoft.com/office/drawing/2014/main" id="{B386A3E9-6B00-E3F1-59AC-C2A44AE0856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43;p2">
              <a:extLst>
                <a:ext uri="{FF2B5EF4-FFF2-40B4-BE49-F238E27FC236}">
                  <a16:creationId xmlns:a16="http://schemas.microsoft.com/office/drawing/2014/main" id="{DCD9C563-5FEF-92F6-75AA-69C7DFE47BF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44;p2">
              <a:extLst>
                <a:ext uri="{FF2B5EF4-FFF2-40B4-BE49-F238E27FC236}">
                  <a16:creationId xmlns:a16="http://schemas.microsoft.com/office/drawing/2014/main" id="{E3F0FBCA-FF00-E717-5AD2-213BC68634E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45;p2">
              <a:extLst>
                <a:ext uri="{FF2B5EF4-FFF2-40B4-BE49-F238E27FC236}">
                  <a16:creationId xmlns:a16="http://schemas.microsoft.com/office/drawing/2014/main" id="{D5692F0C-2A1F-5239-7E6B-060D7630876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46;p2">
              <a:extLst>
                <a:ext uri="{FF2B5EF4-FFF2-40B4-BE49-F238E27FC236}">
                  <a16:creationId xmlns:a16="http://schemas.microsoft.com/office/drawing/2014/main" id="{FB2D201B-4F1D-2B43-1D0D-405EFC22388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Lí</a:t>
            </a:r>
            <a:r>
              <a:rPr lang="en-US" sz="2200" b="1" i="1" dirty="0"/>
              <a:t> do </a:t>
            </a:r>
            <a:r>
              <a:rPr lang="en-US" sz="2200" b="1" i="1" dirty="0" err="1"/>
              <a:t>chọn</a:t>
            </a:r>
            <a:r>
              <a:rPr lang="en-US" sz="2200" b="1" i="1" dirty="0"/>
              <a:t> </a:t>
            </a:r>
            <a:r>
              <a:rPr lang="en-US" sz="2200" b="1" i="1" dirty="0" err="1"/>
              <a:t>đề</a:t>
            </a:r>
            <a:r>
              <a:rPr lang="en-US" sz="2200" b="1" i="1" dirty="0"/>
              <a:t> </a:t>
            </a:r>
            <a:r>
              <a:rPr lang="en-US" sz="2200" b="1" i="1" dirty="0" err="1"/>
              <a:t>tài</a:t>
            </a:r>
            <a:r>
              <a:rPr lang="en-US" sz="2200" b="1" i="1" dirty="0"/>
              <a:t>: </a:t>
            </a:r>
            <a:r>
              <a:rPr lang="en-US" sz="2200" dirty="0"/>
              <a:t>website NXB Kim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lâu</a:t>
            </a:r>
            <a:r>
              <a:rPr lang="en-US" sz="2200" dirty="0"/>
              <a:t> </a:t>
            </a:r>
            <a:r>
              <a:rPr lang="en-US" sz="2200" dirty="0" err="1"/>
              <a:t>đời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tránh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xảy</a:t>
            </a:r>
            <a:r>
              <a:rPr lang="en-US" sz="2200" dirty="0"/>
              <a:t> </a:t>
            </a:r>
            <a:r>
              <a:rPr lang="en-US" sz="2200" dirty="0" err="1"/>
              <a:t>ra.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,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khắc</a:t>
            </a:r>
            <a:r>
              <a:rPr lang="en-US" sz="2200" dirty="0"/>
              <a:t> </a:t>
            </a:r>
            <a:r>
              <a:rPr lang="en-US" sz="2200" dirty="0" err="1"/>
              <a:t>phục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nâng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website </a:t>
            </a:r>
            <a:r>
              <a:rPr lang="en-US" sz="2200" dirty="0" err="1"/>
              <a:t>này</a:t>
            </a:r>
            <a:r>
              <a:rPr lang="en-US" sz="2200" dirty="0"/>
              <a:t>.</a:t>
            </a:r>
          </a:p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Mục</a:t>
            </a:r>
            <a:r>
              <a:rPr lang="en-US" sz="2200" b="1" i="1" dirty="0"/>
              <a:t> </a:t>
            </a:r>
            <a:r>
              <a:rPr lang="en-US" sz="2200" b="1" i="1" dirty="0" err="1"/>
              <a:t>đích</a:t>
            </a:r>
            <a:r>
              <a:rPr lang="en-US" sz="2200" b="1" i="1" dirty="0"/>
              <a:t>: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, </a:t>
            </a:r>
            <a:r>
              <a:rPr lang="en-US" sz="2200" dirty="0" err="1"/>
              <a:t>đảm</a:t>
            </a:r>
            <a:r>
              <a:rPr lang="en-US" sz="2200" dirty="0"/>
              <a:t>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website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đắn</a:t>
            </a:r>
            <a:endParaRPr lang="en-US" sz="2200" dirty="0"/>
          </a:p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Nội</a:t>
            </a:r>
            <a:r>
              <a:rPr lang="en-US" sz="2200" b="1" i="1" dirty="0"/>
              <a:t> dung </a:t>
            </a:r>
            <a:r>
              <a:rPr lang="en-US" sz="2200" b="1" i="1" dirty="0" err="1"/>
              <a:t>thực</a:t>
            </a:r>
            <a:r>
              <a:rPr lang="en-US" sz="2200" b="1" i="1" dirty="0"/>
              <a:t> </a:t>
            </a:r>
            <a:r>
              <a:rPr lang="en-US" sz="2200" b="1" i="1" dirty="0" err="1"/>
              <a:t>hiện</a:t>
            </a:r>
            <a:r>
              <a:rPr lang="en-US" sz="2200" b="1" i="1" dirty="0"/>
              <a:t>: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Nghiên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 website NXB Kim </a:t>
            </a:r>
            <a:r>
              <a:rPr lang="en-US" sz="2200" dirty="0" err="1"/>
              <a:t>Đồng</a:t>
            </a:r>
            <a:r>
              <a:rPr lang="en-US" sz="2200" dirty="0"/>
              <a:t>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Phỏng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website NXB Kim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họ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mua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website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Katalon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Jmeter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,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18A9B9C3-B64C-4E47-82EB-49B26BCDF299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9F74D7A5-4C84-4B75-9032-D017011EE680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EC25CD99-EB51-1294-ADDD-03B817E93FB1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hoạch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826DE052-658A-D5C2-B3DF-76F63C74A271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Phân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tích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yêu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cầu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9B4F191C-1B67-8439-6574-9F3F49986B34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5826AD9E-5B35-CD33-AE54-B479FAC5E133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F0F49B0E-4C2B-AADF-08B8-27EB4671271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60EF8D90-C801-9C46-45E0-512E34D118B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73918D24-C895-FDA5-551C-037943E54D3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2DD0E6EB-9D11-361A-976F-F819143E6F7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DC86BA4A-EB5C-512E-4EAC-836B537C28D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D89B8667-9D8D-047E-954A-E5A8E0DDDAB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1C51A79A-CFF6-69C1-52ED-A5ACEC622B4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775F7BAB-0E8B-C793-E78D-6A87EF15005B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AE6253A1-A1A6-2653-E17C-93A9CAA36D0A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0C5A9FE3-AAF5-5AD3-16FD-977185E79E40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8A0513C8-9550-600E-C243-2D643C4796F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0CB9767B-1A43-42C9-8AF0-7DF502439D20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495E80BF-A578-203C-FDE8-8D6EFD25464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DBA89AC8-C049-4061-3BBC-EB8BC035BA9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37C0D32D-A6A9-D523-8BF8-612ED08FEF6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21D9950B-FA34-4EEC-1B8D-A67047D7708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1ED4AF86-F44B-3CF7-D5C6-6AEA14227D65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DD8FB3F4-183C-8CC0-3B80-2E67A7F2F2D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637AC70F-95FF-A058-D7A6-F054524835C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07FE80BE-C279-C97F-9ACC-50A4054004D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96007C34-E39A-9165-AE67-059748D3918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BCC8EBE8-12D2-CC04-8EBB-88748C66700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8AA80B4D-D5AE-1583-8B6A-6233A07CEF2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B2BEC7D2-B62C-A296-D6A8-0768A481DDAA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F6923552-D407-17A1-919B-1E041EC8BFE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AF2277AB-B7E1-E98E-AE86-29FA5078E4E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699C1E9E-5936-11AD-596E-E41F3DFC9F9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0550CABF-8B7E-5BB8-0A30-0A462B3A974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F199A54C-5380-F41B-081C-908E284205E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F234D912-428D-27BA-3755-22588694E3A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7E05A6E2-3358-B76D-4AE5-AD88D3C5EBD1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12DEA433-6427-32B7-9269-17582FD3DD5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A39AAA8F-6B16-DEB2-9060-DF160C21327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BA0ADAA0-0377-3196-A0CC-5603FBF7786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2426F382-75B0-E9D2-D4CC-40AE9B1D482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C97AB4E9-ADAF-8250-3047-4EF0A6EE2EE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7CA51E3C-9CBD-1887-C379-11067563E56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B00E02EE-7949-DF2C-8867-48776663963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422A9296-5CEA-0C4B-C780-E93FC5AFC78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6D09BABF-1D94-AF0B-C95B-203E3904C3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222DEEED-3089-1737-B8EC-73876481035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1CC8DB02-04DD-16C4-2990-08B5E133656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CA039BBD-CBD5-56E1-8076-CF19845494B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33AADFC7-A998-D1A7-C723-92FA55678A0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5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61DF-504C-48E6-998F-D9383933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tích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AB71-D698-4A5E-9C74-DB0896D98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400" b="1" i="1" dirty="0" err="1"/>
              <a:t>Yêu</a:t>
            </a:r>
            <a:r>
              <a:rPr lang="en-US" sz="2400" b="1" i="1" dirty="0"/>
              <a:t> </a:t>
            </a:r>
            <a:r>
              <a:rPr lang="en-US" sz="2400" b="1" i="1" dirty="0" err="1"/>
              <a:t>cầu</a:t>
            </a:r>
            <a:r>
              <a:rPr lang="en-US" sz="2400" b="1" i="1" dirty="0"/>
              <a:t> </a:t>
            </a:r>
            <a:r>
              <a:rPr lang="en-US" sz="2400" b="1" i="1" dirty="0" err="1"/>
              <a:t>chức</a:t>
            </a:r>
            <a:r>
              <a:rPr lang="en-US" sz="2400" b="1" i="1" dirty="0"/>
              <a:t> </a:t>
            </a:r>
            <a:r>
              <a:rPr lang="en-US" sz="2400" b="1" i="1" dirty="0" err="1"/>
              <a:t>năng</a:t>
            </a:r>
            <a:endParaRPr lang="en-US" sz="2400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9F9538-1FA2-3C6B-236C-E6642999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0619"/>
              </p:ext>
            </p:extLst>
          </p:nvPr>
        </p:nvGraphicFramePr>
        <p:xfrm>
          <a:off x="535020" y="1397000"/>
          <a:ext cx="8161507" cy="483886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30338">
                  <a:extLst>
                    <a:ext uri="{9D8B030D-6E8A-4147-A177-3AD203B41FA5}">
                      <a16:colId xmlns:a16="http://schemas.microsoft.com/office/drawing/2014/main" val="1268158609"/>
                    </a:ext>
                  </a:extLst>
                </a:gridCol>
                <a:gridCol w="6331169">
                  <a:extLst>
                    <a:ext uri="{9D8B030D-6E8A-4147-A177-3AD203B41FA5}">
                      <a16:colId xmlns:a16="http://schemas.microsoft.com/office/drawing/2014/main" val="1461032113"/>
                    </a:ext>
                  </a:extLst>
                </a:gridCol>
              </a:tblGrid>
              <a:tr h="58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Chức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55363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9241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5095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84307"/>
                  </a:ext>
                </a:extLst>
              </a:tr>
              <a:tr h="653266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NXB Kim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nước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2404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lậu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46701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Cho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phép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tìm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kiếm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nhanh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thông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tin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các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bộ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truyện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thông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qua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tên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truyện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6502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hang (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hang,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),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4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9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549C-9627-4F99-95E2-2E7C212A9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2. </a:t>
            </a:r>
            <a:r>
              <a:rPr lang="en-US" b="1" i="1" dirty="0" err="1"/>
              <a:t>Yêu</a:t>
            </a:r>
            <a:r>
              <a:rPr lang="en-US" b="1" i="1" dirty="0"/>
              <a:t> </a:t>
            </a:r>
            <a:r>
              <a:rPr lang="en-US" b="1" i="1" dirty="0" err="1"/>
              <a:t>cầu</a:t>
            </a:r>
            <a:r>
              <a:rPr lang="en-US" b="1" i="1" dirty="0"/>
              <a:t> phi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CE1161-5CD7-2085-7DC1-B52BD4B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</p:spPr>
        <p:txBody>
          <a:bodyPr/>
          <a:lstStyle/>
          <a:p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tích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endParaRPr lang="en-US" sz="3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889BA-05E4-8F20-920A-2B2AEB45B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83362"/>
              </p:ext>
            </p:extLst>
          </p:nvPr>
        </p:nvGraphicFramePr>
        <p:xfrm>
          <a:off x="573932" y="1634246"/>
          <a:ext cx="7957224" cy="46154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0902">
                  <a:extLst>
                    <a:ext uri="{9D8B030D-6E8A-4147-A177-3AD203B41FA5}">
                      <a16:colId xmlns:a16="http://schemas.microsoft.com/office/drawing/2014/main" val="3641204711"/>
                    </a:ext>
                  </a:extLst>
                </a:gridCol>
                <a:gridCol w="5846322">
                  <a:extLst>
                    <a:ext uri="{9D8B030D-6E8A-4147-A177-3AD203B41FA5}">
                      <a16:colId xmlns:a16="http://schemas.microsoft.com/office/drawing/2014/main" val="912598794"/>
                    </a:ext>
                  </a:extLst>
                </a:gridCol>
              </a:tblGrid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Yêu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cầu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845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website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chóng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dưới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dưới</a:t>
                      </a:r>
                      <a:r>
                        <a:rPr lang="en-US" dirty="0"/>
                        <a:t> 5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200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lúc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56043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toàn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mọi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2642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Độ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cậy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tục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24/7,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dừng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38624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mọi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tương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như</a:t>
                      </a:r>
                      <a:r>
                        <a:rPr lang="en-US" dirty="0"/>
                        <a:t> Chrome, Edge, IE, Firefox, …; </a:t>
                      </a:r>
                      <a:r>
                        <a:rPr lang="en-US" dirty="0" err="1"/>
                        <a:t>tương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thoại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1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0E0312B0-626C-4F37-AC26-1E61628BBE5E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3894B968-04BA-4BB9-9E21-9BC62D71F8C5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EB2D71BB-02A0-EBC1-4B80-B6E45EE4CF67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Kế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hoạch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46C12F9E-0529-E561-D6FA-43C84ED09BBA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F63B25C4-8530-6A69-9D94-AB93E59651CA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8A30CB5A-AED3-D38E-6F53-59AD626CB316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CE3B91D3-821B-58EF-0E3F-A39AE788D92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3466DA54-F747-4737-CE98-DD51B792634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23ED7548-9AD5-365D-E30E-55491EDBD98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E0FEA4B3-1263-4FDF-3B0F-E21C4C03FF5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ECF0C452-DDE7-56F0-E58F-EEEC47F8B69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F7B5073C-9480-0744-C668-F663700838A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8072CFDB-C8B9-7A1E-0387-E2BEBDC85929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17E4598F-EB51-1A3C-2351-D6E552916754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82D3FE74-C97C-4E4A-1B76-C8885B4203ED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356B9513-239C-8640-65D8-6CAED3A143B3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3E5B9D58-DC47-DD15-F7CE-C2EA4E8F8E2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F2A67219-6335-1810-A6BD-CB59A934279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8CC9B856-E302-72BC-39F2-1B293C329AB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533E0EEF-96ED-D0D9-11BF-AFCCC0D5025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1588DFF8-D2F5-C9FE-4CDA-FC6B0E985FD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5279D708-30AA-F770-9523-3A2B8804DBF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AD5CB565-1032-3395-60B1-E8CB7393B0E2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BE70F7FB-0927-ABD1-C712-B60B131897D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78C3D60F-1BBB-5F79-F01C-0A427F975F0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E4AF9E7C-A185-D6E2-E04A-CD51B07F468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08EBF001-3ED5-F231-3C00-48DDAF02CDD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ACE79E7B-F38F-2765-CCD1-5CAD250872B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97802A68-5B33-9059-F9F8-D68CED1DDEF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552C3DAF-9096-9234-DEFC-D42036C54E6F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4F026A8B-0DCE-DF4A-02DF-335A0FFE80B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19E5D8B9-1B8D-A259-E855-6F82BD117F2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EDE929C7-FD55-B575-5310-4450D169482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03663E58-375F-165A-607B-37387B433BB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9C72FE73-3DD4-9E93-4B57-5CEBC7A3319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BFBA208E-EDFF-D4BD-4D2D-813682B2918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E336ACE5-7FA7-4747-81FA-AD3BD9F89CB0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EEA5C46F-AF2C-A178-5A9B-8EF9A6B3507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36ADFFB7-7BFD-31B5-334F-D9F7D21A07D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7AE71188-FA22-05AB-2861-9C1A750341F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34F6690A-8949-4FAB-D85F-6D82ED210AA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4A0ECD27-7298-AA9C-D11C-A35043EB7F4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CDC6A140-0AD4-4934-70F2-1F422057D50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1180DE81-880D-9E93-F938-D24EFC64F00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BD6E3764-AC20-6664-4265-0A6A57244A7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C5DE0462-5401-3C27-8F2A-338FD5166E0A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426BE104-CAC8-7C63-D05F-7DDA9C4ADF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EA9E963A-D970-A9C8-BF39-4393F34FBBD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A7173B40-0BB6-E19F-BE93-5F1D98C929F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CCDC2CCA-8C6F-C419-9B91-6715EB5DF6F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2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4354-5379-4E43-86EA-A4FAAE29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Phương</a:t>
            </a:r>
            <a:r>
              <a:rPr lang="en-US" sz="3400" dirty="0"/>
              <a:t> </a:t>
            </a:r>
            <a:r>
              <a:rPr lang="en-US" sz="3400" dirty="0" err="1"/>
              <a:t>pháp</a:t>
            </a:r>
            <a:r>
              <a:rPr lang="en-US" sz="3400" dirty="0"/>
              <a:t> </a:t>
            </a:r>
            <a:r>
              <a:rPr lang="en-US" sz="3400" dirty="0" err="1"/>
              <a:t>kiểm</a:t>
            </a:r>
            <a:r>
              <a:rPr lang="en-US" sz="3400" dirty="0"/>
              <a:t> </a:t>
            </a:r>
            <a:r>
              <a:rPr lang="en-US" sz="3400" dirty="0" err="1"/>
              <a:t>thử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3810-D589-4A6C-8663-14E1877F5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hộp</a:t>
            </a:r>
            <a:r>
              <a:rPr lang="en-US" sz="2000" b="1" dirty="0"/>
              <a:t> </a:t>
            </a:r>
            <a:r>
              <a:rPr lang="en-US" sz="2000" b="1" dirty="0" err="1"/>
              <a:t>đen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,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,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,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, …</a:t>
            </a:r>
          </a:p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thủ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test case,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đắn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…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font, size,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button, icon, …</a:t>
            </a:r>
          </a:p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Katalon</a:t>
            </a:r>
            <a:r>
              <a:rPr lang="en-US" sz="2000" dirty="0"/>
              <a:t> Studio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,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Jmeter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2555</Words>
  <Application>Microsoft Office PowerPoint</Application>
  <PresentationFormat>On-screen Show (4:3)</PresentationFormat>
  <Paragraphs>243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Noto Sans Symbols</vt:lpstr>
      <vt:lpstr>Century Schoolbook</vt:lpstr>
      <vt:lpstr>Calibri</vt:lpstr>
      <vt:lpstr>Arial</vt:lpstr>
      <vt:lpstr>Times New Roman</vt:lpstr>
      <vt:lpstr>Garamond</vt:lpstr>
      <vt:lpstr>Office Theme</vt:lpstr>
      <vt:lpstr> Kiểm thử website nhà xuất bản Kim Đồng</vt:lpstr>
      <vt:lpstr>Nội dung</vt:lpstr>
      <vt:lpstr>Nội dung</vt:lpstr>
      <vt:lpstr>Tổng quan về đề tài</vt:lpstr>
      <vt:lpstr>PowerPoint Presentation</vt:lpstr>
      <vt:lpstr>Phân tích yêu cầu</vt:lpstr>
      <vt:lpstr>Phân tích yêu cầu</vt:lpstr>
      <vt:lpstr>PowerPoint Presentation</vt:lpstr>
      <vt:lpstr>Phương pháp kiểm thử</vt:lpstr>
      <vt:lpstr>PowerPoint Presentation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PowerPoint Presentation</vt:lpstr>
      <vt:lpstr>Ghi nhận lỗi</vt:lpstr>
      <vt:lpstr>PowerPoint Presentation</vt:lpstr>
      <vt:lpstr>Kết luận</vt:lpstr>
      <vt:lpstr>Tài liệu tham khảo</vt:lpstr>
      <vt:lpstr>Kiểm thử website NXB Kim Đồng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Đảm bảo chất lượng phần mềm</dc:title>
  <dc:creator>Đỗ Thị Thu Trang</dc:creator>
  <cp:lastModifiedBy>Administrator</cp:lastModifiedBy>
  <cp:revision>43</cp:revision>
  <dcterms:created xsi:type="dcterms:W3CDTF">2024-09-27T15:40:07Z</dcterms:created>
  <dcterms:modified xsi:type="dcterms:W3CDTF">2025-01-14T14:53:36Z</dcterms:modified>
</cp:coreProperties>
</file>