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09" r:id="rId1"/>
  </p:sldMasterIdLst>
  <p:notesMasterIdLst>
    <p:notesMasterId r:id="rId76"/>
  </p:notesMasterIdLst>
  <p:sldIdLst>
    <p:sldId id="256" r:id="rId2"/>
    <p:sldId id="360" r:id="rId3"/>
    <p:sldId id="361" r:id="rId4"/>
    <p:sldId id="358" r:id="rId5"/>
    <p:sldId id="359" r:id="rId6"/>
    <p:sldId id="357" r:id="rId7"/>
    <p:sldId id="258" r:id="rId8"/>
    <p:sldId id="273" r:id="rId9"/>
    <p:sldId id="278" r:id="rId10"/>
    <p:sldId id="280" r:id="rId11"/>
    <p:sldId id="281" r:id="rId12"/>
    <p:sldId id="282" r:id="rId13"/>
    <p:sldId id="283" r:id="rId14"/>
    <p:sldId id="284" r:id="rId15"/>
    <p:sldId id="287" r:id="rId16"/>
    <p:sldId id="288" r:id="rId17"/>
    <p:sldId id="289" r:id="rId18"/>
    <p:sldId id="290" r:id="rId19"/>
    <p:sldId id="356" r:id="rId20"/>
    <p:sldId id="292" r:id="rId21"/>
    <p:sldId id="293" r:id="rId22"/>
    <p:sldId id="294" r:id="rId23"/>
    <p:sldId id="295" r:id="rId24"/>
    <p:sldId id="297" r:id="rId25"/>
    <p:sldId id="298" r:id="rId26"/>
    <p:sldId id="299" r:id="rId27"/>
    <p:sldId id="300" r:id="rId28"/>
    <p:sldId id="301" r:id="rId29"/>
    <p:sldId id="303" r:id="rId30"/>
    <p:sldId id="304" r:id="rId31"/>
    <p:sldId id="306" r:id="rId32"/>
    <p:sldId id="307" r:id="rId33"/>
    <p:sldId id="308" r:id="rId34"/>
    <p:sldId id="309" r:id="rId35"/>
    <p:sldId id="310" r:id="rId36"/>
    <p:sldId id="312" r:id="rId37"/>
    <p:sldId id="313" r:id="rId38"/>
    <p:sldId id="314" r:id="rId39"/>
    <p:sldId id="315" r:id="rId40"/>
    <p:sldId id="317" r:id="rId41"/>
    <p:sldId id="318" r:id="rId42"/>
    <p:sldId id="319" r:id="rId43"/>
    <p:sldId id="320" r:id="rId44"/>
    <p:sldId id="322" r:id="rId45"/>
    <p:sldId id="323" r:id="rId46"/>
    <p:sldId id="324" r:id="rId47"/>
    <p:sldId id="325" r:id="rId48"/>
    <p:sldId id="326" r:id="rId49"/>
    <p:sldId id="286" r:id="rId50"/>
    <p:sldId id="340" r:id="rId51"/>
    <p:sldId id="327" r:id="rId52"/>
    <p:sldId id="328" r:id="rId53"/>
    <p:sldId id="329" r:id="rId54"/>
    <p:sldId id="332" r:id="rId55"/>
    <p:sldId id="333" r:id="rId56"/>
    <p:sldId id="334" r:id="rId57"/>
    <p:sldId id="335" r:id="rId58"/>
    <p:sldId id="336" r:id="rId59"/>
    <p:sldId id="338" r:id="rId60"/>
    <p:sldId id="337" r:id="rId61"/>
    <p:sldId id="339" r:id="rId62"/>
    <p:sldId id="341" r:id="rId63"/>
    <p:sldId id="342" r:id="rId64"/>
    <p:sldId id="344" r:id="rId65"/>
    <p:sldId id="346" r:id="rId66"/>
    <p:sldId id="348" r:id="rId67"/>
    <p:sldId id="350" r:id="rId68"/>
    <p:sldId id="349" r:id="rId69"/>
    <p:sldId id="351" r:id="rId70"/>
    <p:sldId id="352" r:id="rId71"/>
    <p:sldId id="353" r:id="rId72"/>
    <p:sldId id="354" r:id="rId73"/>
    <p:sldId id="355" r:id="rId74"/>
    <p:sldId id="271"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79" autoAdjust="0"/>
  </p:normalViewPr>
  <p:slideViewPr>
    <p:cSldViewPr snapToGrid="0">
      <p:cViewPr varScale="1">
        <p:scale>
          <a:sx n="66" d="100"/>
          <a:sy n="66" d="100"/>
        </p:scale>
        <p:origin x="1232" y="32"/>
      </p:cViewPr>
      <p:guideLst/>
    </p:cSldViewPr>
  </p:slideViewPr>
  <p:notesTextViewPr>
    <p:cViewPr>
      <p:scale>
        <a:sx n="1" d="1"/>
        <a:sy n="1" d="1"/>
      </p:scale>
      <p:origin x="0" y="0"/>
    </p:cViewPr>
  </p:notesTextViewPr>
  <p:sorterViewPr>
    <p:cViewPr>
      <p:scale>
        <a:sx n="100" d="100"/>
        <a:sy n="100" d="100"/>
      </p:scale>
      <p:origin x="0" y="-208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2DCE6-B2A8-4BA5-AE86-E1F2B5400F01}" type="datetimeFigureOut">
              <a:rPr lang="en-US" smtClean="0"/>
              <a:t>9/8/2024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45160-A7E5-46A8-AE52-A16DFC41867A}" type="slidenum">
              <a:rPr lang="en-US" smtClean="0"/>
              <a:t>‹#›</a:t>
            </a:fld>
            <a:endParaRPr lang="en-US"/>
          </a:p>
        </p:txBody>
      </p:sp>
    </p:spTree>
    <p:extLst>
      <p:ext uri="{BB962C8B-B14F-4D97-AF65-F5344CB8AC3E}">
        <p14:creationId xmlns:p14="http://schemas.microsoft.com/office/powerpoint/2010/main" val="262990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Chapter 1, 2,4</a:t>
            </a:r>
            <a:endParaRPr lang="en-US" dirty="0"/>
          </a:p>
        </p:txBody>
      </p:sp>
      <p:sp>
        <p:nvSpPr>
          <p:cNvPr id="4" name="Slide Number Placeholder 3"/>
          <p:cNvSpPr>
            <a:spLocks noGrp="1"/>
          </p:cNvSpPr>
          <p:nvPr>
            <p:ph type="sldNum" sz="quarter" idx="10"/>
          </p:nvPr>
        </p:nvSpPr>
        <p:spPr/>
        <p:txBody>
          <a:bodyPr/>
          <a:lstStyle/>
          <a:p>
            <a:fld id="{34D45160-A7E5-46A8-AE52-A16DFC41867A}" type="slidenum">
              <a:rPr lang="en-US" smtClean="0"/>
              <a:t>7</a:t>
            </a:fld>
            <a:endParaRPr lang="en-US"/>
          </a:p>
        </p:txBody>
      </p:sp>
    </p:spTree>
    <p:extLst>
      <p:ext uri="{BB962C8B-B14F-4D97-AF65-F5344CB8AC3E}">
        <p14:creationId xmlns:p14="http://schemas.microsoft.com/office/powerpoint/2010/main" val="256019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28</a:t>
            </a:fld>
            <a:endParaRPr lang="en-US"/>
          </a:p>
        </p:txBody>
      </p:sp>
    </p:spTree>
    <p:extLst>
      <p:ext uri="{BB962C8B-B14F-4D97-AF65-F5344CB8AC3E}">
        <p14:creationId xmlns:p14="http://schemas.microsoft.com/office/powerpoint/2010/main" val="2369899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29</a:t>
            </a:fld>
            <a:endParaRPr lang="en-US"/>
          </a:p>
        </p:txBody>
      </p:sp>
    </p:spTree>
    <p:extLst>
      <p:ext uri="{BB962C8B-B14F-4D97-AF65-F5344CB8AC3E}">
        <p14:creationId xmlns:p14="http://schemas.microsoft.com/office/powerpoint/2010/main" val="236755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30</a:t>
            </a:fld>
            <a:endParaRPr lang="en-US"/>
          </a:p>
        </p:txBody>
      </p:sp>
    </p:spTree>
    <p:extLst>
      <p:ext uri="{BB962C8B-B14F-4D97-AF65-F5344CB8AC3E}">
        <p14:creationId xmlns:p14="http://schemas.microsoft.com/office/powerpoint/2010/main" val="3509087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31</a:t>
            </a:fld>
            <a:endParaRPr lang="en-US"/>
          </a:p>
        </p:txBody>
      </p:sp>
    </p:spTree>
    <p:extLst>
      <p:ext uri="{BB962C8B-B14F-4D97-AF65-F5344CB8AC3E}">
        <p14:creationId xmlns:p14="http://schemas.microsoft.com/office/powerpoint/2010/main" val="3573838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32</a:t>
            </a:fld>
            <a:endParaRPr lang="en-US"/>
          </a:p>
        </p:txBody>
      </p:sp>
    </p:spTree>
    <p:extLst>
      <p:ext uri="{BB962C8B-B14F-4D97-AF65-F5344CB8AC3E}">
        <p14:creationId xmlns:p14="http://schemas.microsoft.com/office/powerpoint/2010/main" val="3978685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0C0C19F-D78D-47AA-90D2-3EF93325B8F2}" type="slidenum">
              <a:rPr lang="en-US" smtClean="0"/>
              <a:t>35</a:t>
            </a:fld>
            <a:endParaRPr lang="en-US"/>
          </a:p>
        </p:txBody>
      </p:sp>
    </p:spTree>
    <p:extLst>
      <p:ext uri="{BB962C8B-B14F-4D97-AF65-F5344CB8AC3E}">
        <p14:creationId xmlns:p14="http://schemas.microsoft.com/office/powerpoint/2010/main" val="2715844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36</a:t>
            </a:fld>
            <a:endParaRPr lang="en-US"/>
          </a:p>
        </p:txBody>
      </p:sp>
    </p:spTree>
    <p:extLst>
      <p:ext uri="{BB962C8B-B14F-4D97-AF65-F5344CB8AC3E}">
        <p14:creationId xmlns:p14="http://schemas.microsoft.com/office/powerpoint/2010/main" val="3814704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37</a:t>
            </a:fld>
            <a:endParaRPr lang="en-US"/>
          </a:p>
        </p:txBody>
      </p:sp>
    </p:spTree>
    <p:extLst>
      <p:ext uri="{BB962C8B-B14F-4D97-AF65-F5344CB8AC3E}">
        <p14:creationId xmlns:p14="http://schemas.microsoft.com/office/powerpoint/2010/main" val="1662216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38</a:t>
            </a:fld>
            <a:endParaRPr lang="en-US"/>
          </a:p>
        </p:txBody>
      </p:sp>
    </p:spTree>
    <p:extLst>
      <p:ext uri="{BB962C8B-B14F-4D97-AF65-F5344CB8AC3E}">
        <p14:creationId xmlns:p14="http://schemas.microsoft.com/office/powerpoint/2010/main" val="1363752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39</a:t>
            </a:fld>
            <a:endParaRPr lang="en-US"/>
          </a:p>
        </p:txBody>
      </p:sp>
    </p:spTree>
    <p:extLst>
      <p:ext uri="{BB962C8B-B14F-4D97-AF65-F5344CB8AC3E}">
        <p14:creationId xmlns:p14="http://schemas.microsoft.com/office/powerpoint/2010/main" val="984136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Percentage of Code Coverage:</a:t>
            </a:r>
            <a:r>
              <a:rPr lang="en-US" baseline="0" dirty="0" smtClean="0"/>
              <a:t> 3 </a:t>
            </a:r>
            <a:r>
              <a:rPr lang="en-US" baseline="0" dirty="0" err="1" smtClean="0"/>
              <a:t>độ</a:t>
            </a:r>
            <a:r>
              <a:rPr lang="en-US" baseline="0" dirty="0" smtClean="0"/>
              <a:t> </a:t>
            </a:r>
            <a:r>
              <a:rPr lang="en-US" baseline="0" dirty="0" err="1" smtClean="0"/>
              <a:t>đô</a:t>
            </a:r>
            <a:r>
              <a:rPr lang="en-US" baseline="0" dirty="0" smtClean="0"/>
              <a:t> C1, C2, C3 </a:t>
            </a:r>
            <a:r>
              <a:rPr lang="en-US" baseline="0" dirty="0" err="1" smtClean="0"/>
              <a:t>đã</a:t>
            </a:r>
            <a:r>
              <a:rPr lang="en-US" baseline="0" dirty="0" smtClean="0"/>
              <a:t> </a:t>
            </a:r>
            <a:r>
              <a:rPr lang="en-US" baseline="0" dirty="0" err="1" smtClean="0"/>
              <a:t>học</a:t>
            </a:r>
            <a:r>
              <a:rPr lang="en-US" baseline="0" dirty="0" smtClean="0"/>
              <a:t> </a:t>
            </a:r>
            <a:endParaRPr lang="en-US" dirty="0" smtClean="0"/>
          </a:p>
          <a:p>
            <a:endParaRPr lang="en-US" dirty="0"/>
          </a:p>
        </p:txBody>
      </p:sp>
      <p:sp>
        <p:nvSpPr>
          <p:cNvPr id="4" name="Slide Number Placeholder 3"/>
          <p:cNvSpPr>
            <a:spLocks noGrp="1"/>
          </p:cNvSpPr>
          <p:nvPr>
            <p:ph type="sldNum" sz="quarter" idx="10"/>
          </p:nvPr>
        </p:nvSpPr>
        <p:spPr/>
        <p:txBody>
          <a:bodyPr/>
          <a:lstStyle/>
          <a:p>
            <a:fld id="{34D45160-A7E5-46A8-AE52-A16DFC41867A}" type="slidenum">
              <a:rPr lang="en-US" smtClean="0"/>
              <a:t>14</a:t>
            </a:fld>
            <a:endParaRPr lang="en-US"/>
          </a:p>
        </p:txBody>
      </p:sp>
    </p:spTree>
    <p:extLst>
      <p:ext uri="{BB962C8B-B14F-4D97-AF65-F5344CB8AC3E}">
        <p14:creationId xmlns:p14="http://schemas.microsoft.com/office/powerpoint/2010/main" val="72313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kern="1200" dirty="0" err="1" smtClean="0">
                <a:solidFill>
                  <a:schemeClr val="tx1"/>
                </a:solidFill>
                <a:effectLst/>
                <a:latin typeface="+mn-lt"/>
                <a:ea typeface="+mn-ea"/>
                <a:cs typeface="+mn-cs"/>
              </a:rPr>
              <a:t>Cái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hybrid test framework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giữa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hai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hoặc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framework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p>
          <a:p>
            <a:pPr fontAlgn="base"/>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đây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framework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40</a:t>
            </a:fld>
            <a:endParaRPr lang="en-US"/>
          </a:p>
        </p:txBody>
      </p:sp>
    </p:spTree>
    <p:extLst>
      <p:ext uri="{BB962C8B-B14F-4D97-AF65-F5344CB8AC3E}">
        <p14:creationId xmlns:p14="http://schemas.microsoft.com/office/powerpoint/2010/main" val="134314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41</a:t>
            </a:fld>
            <a:endParaRPr lang="en-US"/>
          </a:p>
        </p:txBody>
      </p:sp>
    </p:spTree>
    <p:extLst>
      <p:ext uri="{BB962C8B-B14F-4D97-AF65-F5344CB8AC3E}">
        <p14:creationId xmlns:p14="http://schemas.microsoft.com/office/powerpoint/2010/main" val="269418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C0C19F-D78D-47AA-90D2-3EF93325B8F2}" type="slidenum">
              <a:rPr lang="en-US" smtClean="0"/>
              <a:t>43</a:t>
            </a:fld>
            <a:endParaRPr lang="en-US"/>
          </a:p>
        </p:txBody>
      </p:sp>
    </p:spTree>
    <p:extLst>
      <p:ext uri="{BB962C8B-B14F-4D97-AF65-F5344CB8AC3E}">
        <p14:creationId xmlns:p14="http://schemas.microsoft.com/office/powerpoint/2010/main" val="2716950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Selenium </a:t>
            </a:r>
            <a:r>
              <a:rPr lang="en-US" sz="1200" b="0" i="0" kern="1200" dirty="0" err="1" smtClean="0">
                <a:solidFill>
                  <a:schemeClr val="tx1"/>
                </a:solidFill>
                <a:effectLst/>
                <a:latin typeface="+mn-lt"/>
                <a:ea typeface="+mn-ea"/>
                <a:cs typeface="+mn-cs"/>
              </a:rPr>
              <a:t>là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công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cụ</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kiểm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thử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tự</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động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miễn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phí</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mã</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nguồn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mở</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dành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ứng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dụng</a:t>
            </a:r>
            <a:r>
              <a:rPr lang="en-US" sz="1200" b="0" i="0" kern="1200" dirty="0" smtClean="0">
                <a:solidFill>
                  <a:schemeClr val="tx1"/>
                </a:solidFill>
                <a:effectLst/>
                <a:latin typeface="+mn-lt"/>
                <a:ea typeface="+mn-ea"/>
                <a:cs typeface="+mn-cs"/>
              </a:rPr>
              <a:t> web </a:t>
            </a:r>
            <a:r>
              <a:rPr lang="en-US" sz="1200" b="0" i="0" kern="1200" dirty="0" err="1" smtClean="0">
                <a:solidFill>
                  <a:schemeClr val="tx1"/>
                </a:solidFill>
                <a:effectLst/>
                <a:latin typeface="+mn-lt"/>
                <a:ea typeface="+mn-ea"/>
                <a:cs typeface="+mn-cs"/>
              </a:rPr>
              <a:t>trên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trình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duyệt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và</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nền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tảng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khác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nhau</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44</a:t>
            </a:fld>
            <a:endParaRPr lang="en-US"/>
          </a:p>
        </p:txBody>
      </p:sp>
    </p:spTree>
    <p:extLst>
      <p:ext uri="{BB962C8B-B14F-4D97-AF65-F5344CB8AC3E}">
        <p14:creationId xmlns:p14="http://schemas.microsoft.com/office/powerpoint/2010/main" val="2093614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C0C19F-D78D-47AA-90D2-3EF93325B8F2}" type="slidenum">
              <a:rPr lang="en-US" smtClean="0"/>
              <a:t>45</a:t>
            </a:fld>
            <a:endParaRPr lang="en-US"/>
          </a:p>
        </p:txBody>
      </p:sp>
    </p:spTree>
    <p:extLst>
      <p:ext uri="{BB962C8B-B14F-4D97-AF65-F5344CB8AC3E}">
        <p14:creationId xmlns:p14="http://schemas.microsoft.com/office/powerpoint/2010/main" val="591751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Object Type: </a:t>
            </a:r>
            <a:r>
              <a:rPr lang="en-US" dirty="0" err="1" smtClean="0"/>
              <a:t>có</a:t>
            </a:r>
            <a:r>
              <a:rPr lang="en-US" baseline="0" dirty="0" smtClean="0"/>
              <a:t> </a:t>
            </a:r>
            <a:r>
              <a:rPr lang="en-US" baseline="0" dirty="0" err="1" smtClean="0"/>
              <a:t>thể</a:t>
            </a:r>
            <a:r>
              <a:rPr lang="en-US" baseline="0" dirty="0" smtClean="0"/>
              <a:t> </a:t>
            </a:r>
            <a:r>
              <a:rPr lang="en-US" baseline="0" dirty="0" err="1" smtClean="0"/>
              <a:t>là</a:t>
            </a:r>
            <a:r>
              <a:rPr lang="en-US" dirty="0" smtClean="0"/>
              <a:t> </a:t>
            </a:r>
            <a:r>
              <a:rPr lang="en-US" dirty="0" err="1" smtClean="0"/>
              <a:t>Xpath</a:t>
            </a:r>
            <a:r>
              <a:rPr lang="en-US" dirty="0" smtClean="0"/>
              <a:t>, name, CSS path, class name etc. dung</a:t>
            </a:r>
            <a:r>
              <a:rPr lang="en-US" baseline="0" dirty="0" smtClean="0"/>
              <a:t> </a:t>
            </a:r>
            <a:r>
              <a:rPr lang="en-US" baseline="0" dirty="0" err="1" smtClean="0"/>
              <a:t>để</a:t>
            </a:r>
            <a:r>
              <a:rPr lang="en-US" baseline="0" dirty="0" smtClean="0"/>
              <a:t> </a:t>
            </a:r>
            <a:r>
              <a:rPr lang="en-US" baseline="0" dirty="0" err="1" smtClean="0"/>
              <a:t>định</a:t>
            </a:r>
            <a:r>
              <a:rPr lang="en-US" baseline="0" dirty="0" smtClean="0"/>
              <a:t> </a:t>
            </a:r>
            <a:r>
              <a:rPr lang="en-US" baseline="0" dirty="0" err="1" smtClean="0"/>
              <a:t>vị</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trên</a:t>
            </a:r>
            <a:r>
              <a:rPr lang="en-US" baseline="0" dirty="0" smtClean="0"/>
              <a:t> </a:t>
            </a:r>
            <a:r>
              <a:rPr lang="en-US" baseline="0" dirty="0" err="1" smtClean="0"/>
              <a:t>trang</a:t>
            </a:r>
            <a:r>
              <a:rPr lang="en-US" baseline="0" dirty="0" smtClean="0"/>
              <a:t> web </a:t>
            </a:r>
            <a:r>
              <a:rPr lang="en-US" baseline="0" dirty="0" err="1" smtClean="0"/>
              <a:t>hoặc</a:t>
            </a:r>
            <a:r>
              <a:rPr lang="en-US" baseline="0" dirty="0" smtClean="0"/>
              <a:t> UI</a:t>
            </a:r>
            <a:endParaRPr lang="en-US" dirty="0" smtClean="0"/>
          </a:p>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46</a:t>
            </a:fld>
            <a:endParaRPr lang="en-US"/>
          </a:p>
        </p:txBody>
      </p:sp>
    </p:spTree>
    <p:extLst>
      <p:ext uri="{BB962C8B-B14F-4D97-AF65-F5344CB8AC3E}">
        <p14:creationId xmlns:p14="http://schemas.microsoft.com/office/powerpoint/2010/main" val="2213425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C0C19F-D78D-47AA-90D2-3EF93325B8F2}" type="slidenum">
              <a:rPr lang="en-US" smtClean="0"/>
              <a:t>47</a:t>
            </a:fld>
            <a:endParaRPr lang="en-US"/>
          </a:p>
        </p:txBody>
      </p:sp>
    </p:spTree>
    <p:extLst>
      <p:ext uri="{BB962C8B-B14F-4D97-AF65-F5344CB8AC3E}">
        <p14:creationId xmlns:p14="http://schemas.microsoft.com/office/powerpoint/2010/main" val="3558708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smtClean="0"/>
          </a:p>
        </p:txBody>
      </p:sp>
      <p:sp>
        <p:nvSpPr>
          <p:cNvPr id="4" name="Slide Number Placeholder 3"/>
          <p:cNvSpPr>
            <a:spLocks noGrp="1"/>
          </p:cNvSpPr>
          <p:nvPr>
            <p:ph type="sldNum" sz="quarter" idx="10"/>
          </p:nvPr>
        </p:nvSpPr>
        <p:spPr/>
        <p:txBody>
          <a:bodyPr/>
          <a:lstStyle/>
          <a:p>
            <a:fld id="{60C0C19F-D78D-47AA-90D2-3EF93325B8F2}" type="slidenum">
              <a:rPr lang="en-US" smtClean="0"/>
              <a:t>48</a:t>
            </a:fld>
            <a:endParaRPr lang="en-US"/>
          </a:p>
        </p:txBody>
      </p:sp>
    </p:spTree>
    <p:extLst>
      <p:ext uri="{BB962C8B-B14F-4D97-AF65-F5344CB8AC3E}">
        <p14:creationId xmlns:p14="http://schemas.microsoft.com/office/powerpoint/2010/main" val="2909394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D45160-A7E5-46A8-AE52-A16DFC41867A}" type="slidenum">
              <a:rPr lang="en-US" smtClean="0"/>
              <a:t>69</a:t>
            </a:fld>
            <a:endParaRPr lang="en-US"/>
          </a:p>
        </p:txBody>
      </p:sp>
    </p:spTree>
    <p:extLst>
      <p:ext uri="{BB962C8B-B14F-4D97-AF65-F5344CB8AC3E}">
        <p14:creationId xmlns:p14="http://schemas.microsoft.com/office/powerpoint/2010/main" val="193833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C0C19F-D78D-47AA-90D2-3EF93325B8F2}" type="slidenum">
              <a:rPr lang="en-US" smtClean="0"/>
              <a:t>15</a:t>
            </a:fld>
            <a:endParaRPr lang="en-US"/>
          </a:p>
        </p:txBody>
      </p:sp>
    </p:spTree>
    <p:extLst>
      <p:ext uri="{BB962C8B-B14F-4D97-AF65-F5344CB8AC3E}">
        <p14:creationId xmlns:p14="http://schemas.microsoft.com/office/powerpoint/2010/main" val="1283124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16</a:t>
            </a:fld>
            <a:endParaRPr lang="en-US"/>
          </a:p>
        </p:txBody>
      </p:sp>
    </p:spTree>
    <p:extLst>
      <p:ext uri="{BB962C8B-B14F-4D97-AF65-F5344CB8AC3E}">
        <p14:creationId xmlns:p14="http://schemas.microsoft.com/office/powerpoint/2010/main" val="80371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17</a:t>
            </a:fld>
            <a:endParaRPr lang="en-US"/>
          </a:p>
        </p:txBody>
      </p:sp>
    </p:spTree>
    <p:extLst>
      <p:ext uri="{BB962C8B-B14F-4D97-AF65-F5344CB8AC3E}">
        <p14:creationId xmlns:p14="http://schemas.microsoft.com/office/powerpoint/2010/main" val="1601177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18</a:t>
            </a:fld>
            <a:endParaRPr lang="en-US"/>
          </a:p>
        </p:txBody>
      </p:sp>
    </p:spTree>
    <p:extLst>
      <p:ext uri="{BB962C8B-B14F-4D97-AF65-F5344CB8AC3E}">
        <p14:creationId xmlns:p14="http://schemas.microsoft.com/office/powerpoint/2010/main" val="176370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20</a:t>
            </a:fld>
            <a:endParaRPr lang="en-US"/>
          </a:p>
        </p:txBody>
      </p:sp>
    </p:spTree>
    <p:extLst>
      <p:ext uri="{BB962C8B-B14F-4D97-AF65-F5344CB8AC3E}">
        <p14:creationId xmlns:p14="http://schemas.microsoft.com/office/powerpoint/2010/main" val="124482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24</a:t>
            </a:fld>
            <a:endParaRPr lang="en-US"/>
          </a:p>
        </p:txBody>
      </p:sp>
    </p:spTree>
    <p:extLst>
      <p:ext uri="{BB962C8B-B14F-4D97-AF65-F5344CB8AC3E}">
        <p14:creationId xmlns:p14="http://schemas.microsoft.com/office/powerpoint/2010/main" val="389636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C0C19F-D78D-47AA-90D2-3EF93325B8F2}" type="slidenum">
              <a:rPr lang="en-US" smtClean="0"/>
              <a:t>25</a:t>
            </a:fld>
            <a:endParaRPr lang="en-US"/>
          </a:p>
        </p:txBody>
      </p:sp>
    </p:spTree>
    <p:extLst>
      <p:ext uri="{BB962C8B-B14F-4D97-AF65-F5344CB8AC3E}">
        <p14:creationId xmlns:p14="http://schemas.microsoft.com/office/powerpoint/2010/main" val="373199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BD82F5-9D2F-46F2-ABBF-E0592CC64C23}" type="datetime1">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5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4BCFDE-11BC-4CA8-8B64-4899206207CB}" type="datetime1">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4216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E9E731-F163-437F-8709-956BB2001EF3}" type="datetime1">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911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marL="91440" indent="-91440">
              <a:buFont typeface="Calibri" panose="020F0502020204030204" pitchFamily="34" charset="0"/>
              <a:buChar char="•"/>
              <a:defRPr sz="2400"/>
            </a:lvl1pPr>
            <a:lvl2pPr>
              <a:defRPr sz="2000"/>
            </a:lvl2pPr>
            <a:lvl3pPr>
              <a:defRPr sz="1600"/>
            </a:lvl3pPr>
            <a:lvl4pPr>
              <a:defRPr sz="1600"/>
            </a:lvl4pPr>
            <a:lvl5pPr>
              <a:defRPr sz="16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1956F19-9D02-4B0B-8451-1F1AAEF39D1A}" type="datetime1">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5464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ACCDE8-98BE-49D6-A6DC-F748BC6775F5}" type="datetime1">
              <a:rPr lang="en-US" smtClean="0"/>
              <a:t>9/8/2024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62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34CF63F-366F-431B-A48F-8CA10ECF57AD}" type="datetime1">
              <a:rPr lang="en-US" smtClean="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9762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459263-21F4-47F8-B321-A6FD29B03655}" type="datetime1">
              <a:rPr lang="en-US" smtClean="0"/>
              <a:t>9/8/2024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172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06F4E27-8882-4956-B37F-F00B8D4AD6CE}" type="datetime1">
              <a:rPr lang="en-US" smtClean="0"/>
              <a:t>9/8/2024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5176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7AC525-7CE5-494C-A350-356BD50A78DC}" type="datetime1">
              <a:rPr lang="en-US" smtClean="0"/>
              <a:t>9/8/2024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5103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88B179E-FAD8-42FB-861E-83217825E442}" type="datetime1">
              <a:rPr lang="en-US" smtClean="0"/>
              <a:t>9/8/2024</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791240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DF34052-98B4-42BB-AA4B-227268755A0D}" type="datetime1">
              <a:rPr lang="en-US" smtClean="0"/>
              <a:t>9/8/2024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53919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409977A-AFC0-4D1B-98AB-F1C89DACE766}" type="datetime1">
              <a:rPr lang="en-US" smtClean="0"/>
              <a:t>9/8/2024</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2849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smtClean="0"/>
              <a:t>Automation Testing</a:t>
            </a:r>
            <a:endParaRPr lang="en-US" sz="5400" b="1" dirty="0"/>
          </a:p>
        </p:txBody>
      </p:sp>
      <p:sp>
        <p:nvSpPr>
          <p:cNvPr id="3" name="Subtitle 2"/>
          <p:cNvSpPr>
            <a:spLocks noGrp="1"/>
          </p:cNvSpPr>
          <p:nvPr>
            <p:ph type="subTitle" idx="1"/>
          </p:nvPr>
        </p:nvSpPr>
        <p:spPr/>
        <p:txBody>
          <a:bodyPr/>
          <a:lstStyle/>
          <a:p>
            <a:r>
              <a:rPr lang="en-US" dirty="0" err="1" smtClean="0"/>
              <a:t>Giảng</a:t>
            </a:r>
            <a:r>
              <a:rPr lang="en-US" dirty="0" smtClean="0"/>
              <a:t> </a:t>
            </a:r>
            <a:r>
              <a:rPr lang="en-US" dirty="0" err="1" smtClean="0"/>
              <a:t>viên</a:t>
            </a:r>
            <a:r>
              <a:rPr lang="en-US" dirty="0" smtClean="0"/>
              <a:t> </a:t>
            </a:r>
            <a:r>
              <a:rPr lang="en-US" dirty="0" err="1" smtClean="0"/>
              <a:t>ths.đinh</a:t>
            </a:r>
            <a:r>
              <a:rPr lang="en-US" dirty="0" smtClean="0"/>
              <a:t> </a:t>
            </a:r>
            <a:r>
              <a:rPr lang="en-US" dirty="0" err="1" smtClean="0"/>
              <a:t>thị</a:t>
            </a:r>
            <a:r>
              <a:rPr lang="en-US" dirty="0" smtClean="0"/>
              <a:t> </a:t>
            </a:r>
            <a:r>
              <a:rPr lang="en-US" dirty="0" err="1" smtClean="0"/>
              <a:t>mỹ</a:t>
            </a:r>
            <a:r>
              <a:rPr lang="en-US" dirty="0" smtClean="0"/>
              <a:t> </a:t>
            </a:r>
            <a:r>
              <a:rPr lang="en-US" dirty="0" err="1" smtClean="0"/>
              <a:t>cảnh</a:t>
            </a:r>
            <a:endParaRPr lang="en-US" dirty="0"/>
          </a:p>
        </p:txBody>
      </p:sp>
    </p:spTree>
    <p:extLst>
      <p:ext uri="{BB962C8B-B14F-4D97-AF65-F5344CB8AC3E}">
        <p14:creationId xmlns:p14="http://schemas.microsoft.com/office/powerpoint/2010/main" val="3262966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Automated </a:t>
            </a:r>
            <a:r>
              <a:rPr lang="en-US" dirty="0"/>
              <a:t>testing tools</a:t>
            </a:r>
          </a:p>
        </p:txBody>
      </p:sp>
      <p:sp>
        <p:nvSpPr>
          <p:cNvPr id="3" name="Content Placeholder 2"/>
          <p:cNvSpPr>
            <a:spLocks noGrp="1"/>
          </p:cNvSpPr>
          <p:nvPr>
            <p:ph idx="1"/>
          </p:nvPr>
        </p:nvSpPr>
        <p:spPr/>
        <p:txBody>
          <a:bodyPr>
            <a:normAutofit/>
          </a:bodyPr>
          <a:lstStyle/>
          <a:p>
            <a:r>
              <a:rPr lang="en-US" dirty="0" smtClean="0"/>
              <a:t>IDEs and Programming Language </a:t>
            </a:r>
          </a:p>
          <a:p>
            <a:pPr lvl="1"/>
            <a:r>
              <a:rPr lang="en-US" dirty="0" smtClean="0"/>
              <a:t>Microsoft’s Coded UI only works with C# or </a:t>
            </a:r>
            <a:r>
              <a:rPr lang="en-US" dirty="0" err="1" smtClean="0"/>
              <a:t>VB.Net</a:t>
            </a:r>
            <a:r>
              <a:rPr lang="en-US" dirty="0" smtClean="0"/>
              <a:t> </a:t>
            </a:r>
          </a:p>
          <a:p>
            <a:pPr lvl="1"/>
            <a:r>
              <a:rPr lang="en-US" dirty="0" smtClean="0"/>
              <a:t>Selenium supported by many different languages </a:t>
            </a:r>
          </a:p>
          <a:p>
            <a:r>
              <a:rPr lang="en-US" dirty="0" smtClean="0"/>
              <a:t>(Unit) Testing Frameworks </a:t>
            </a:r>
          </a:p>
          <a:p>
            <a:pPr lvl="1"/>
            <a:r>
              <a:rPr lang="en-US" dirty="0" smtClean="0"/>
              <a:t>JUnit and </a:t>
            </a:r>
            <a:r>
              <a:rPr lang="en-US" dirty="0" err="1" smtClean="0"/>
              <a:t>TestNG</a:t>
            </a:r>
            <a:r>
              <a:rPr lang="en-US" dirty="0" smtClean="0"/>
              <a:t> for Java; </a:t>
            </a:r>
            <a:r>
              <a:rPr lang="en-US" dirty="0" err="1" smtClean="0"/>
              <a:t>MSTest</a:t>
            </a:r>
            <a:r>
              <a:rPr lang="en-US" dirty="0" smtClean="0"/>
              <a:t>, </a:t>
            </a:r>
            <a:r>
              <a:rPr lang="en-US" dirty="0" err="1" smtClean="0"/>
              <a:t>NUnit</a:t>
            </a:r>
            <a:r>
              <a:rPr lang="en-US" dirty="0" smtClean="0"/>
              <a:t>, </a:t>
            </a:r>
            <a:r>
              <a:rPr lang="en-US" dirty="0" err="1" smtClean="0"/>
              <a:t>xUnit</a:t>
            </a:r>
            <a:r>
              <a:rPr lang="en-US" dirty="0" smtClean="0"/>
              <a:t> for </a:t>
            </a:r>
            <a:r>
              <a:rPr lang="en-US" dirty="0" err="1" smtClean="0"/>
              <a:t>.Net</a:t>
            </a:r>
            <a:r>
              <a:rPr lang="en-US" dirty="0" smtClean="0"/>
              <a:t>;  for Python you have the built-in </a:t>
            </a:r>
            <a:r>
              <a:rPr lang="en-US" dirty="0" err="1" smtClean="0"/>
              <a:t>unittest</a:t>
            </a:r>
            <a:r>
              <a:rPr lang="en-US" dirty="0" smtClean="0"/>
              <a:t> framework and </a:t>
            </a:r>
            <a:r>
              <a:rPr lang="en-US" dirty="0" err="1" smtClean="0"/>
              <a:t>py.test</a:t>
            </a:r>
            <a:r>
              <a:rPr lang="en-US" dirty="0" smtClean="0"/>
              <a:t>; and for JavaScript the most popular ones are Jasmine and Mocha.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287630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Automated </a:t>
            </a:r>
            <a:r>
              <a:rPr lang="en-US" dirty="0"/>
              <a:t>testing tools</a:t>
            </a:r>
          </a:p>
        </p:txBody>
      </p:sp>
      <p:sp>
        <p:nvSpPr>
          <p:cNvPr id="3" name="Content Placeholder 2"/>
          <p:cNvSpPr>
            <a:spLocks noGrp="1"/>
          </p:cNvSpPr>
          <p:nvPr>
            <p:ph idx="1"/>
          </p:nvPr>
        </p:nvSpPr>
        <p:spPr/>
        <p:txBody>
          <a:bodyPr>
            <a:noAutofit/>
          </a:bodyPr>
          <a:lstStyle/>
          <a:p>
            <a:r>
              <a:rPr lang="en-US" dirty="0"/>
              <a:t>BDD-Style Frameworks </a:t>
            </a:r>
            <a:endParaRPr lang="en-US" dirty="0" smtClean="0"/>
          </a:p>
          <a:p>
            <a:pPr lvl="1"/>
            <a:r>
              <a:rPr lang="en-US" dirty="0"/>
              <a:t>Cucumber </a:t>
            </a:r>
            <a:endParaRPr lang="en-US" dirty="0" smtClean="0"/>
          </a:p>
          <a:p>
            <a:r>
              <a:rPr lang="en-US" dirty="0"/>
              <a:t>SUT Interaction </a:t>
            </a:r>
            <a:r>
              <a:rPr lang="en-US" dirty="0" smtClean="0"/>
              <a:t>Technologies</a:t>
            </a:r>
          </a:p>
          <a:p>
            <a:pPr lvl="1"/>
            <a:r>
              <a:rPr lang="en-US" dirty="0" err="1" smtClean="0"/>
              <a:t>SoapUI</a:t>
            </a:r>
            <a:endParaRPr lang="en-US" dirty="0"/>
          </a:p>
          <a:p>
            <a:pPr lvl="1"/>
            <a:r>
              <a:rPr lang="en-US" dirty="0" smtClean="0"/>
              <a:t>Postman</a:t>
            </a:r>
          </a:p>
          <a:p>
            <a:pPr lvl="1"/>
            <a:r>
              <a:rPr lang="en-US" dirty="0"/>
              <a:t>Record, Edit, Playback Tools vs. Code Libraries </a:t>
            </a:r>
            <a:endParaRPr lang="en-US" dirty="0" smtClean="0"/>
          </a:p>
          <a:p>
            <a:pPr lvl="1"/>
            <a:r>
              <a:rPr lang="en-US" dirty="0"/>
              <a:t>Selenium </a:t>
            </a:r>
            <a:endParaRPr lang="en-US" dirty="0" smtClean="0"/>
          </a:p>
          <a:p>
            <a:pPr lvl="1"/>
            <a:r>
              <a:rPr lang="en-US" dirty="0" err="1" smtClean="0"/>
              <a:t>Appium</a:t>
            </a:r>
            <a:endParaRPr lang="en-US" dirty="0" smtClean="0"/>
          </a:p>
          <a:p>
            <a:pPr lvl="1"/>
            <a:r>
              <a:rPr lang="en-US" dirty="0"/>
              <a:t>Microsoft Coded UI </a:t>
            </a:r>
            <a:endParaRPr lang="en-US" dirty="0" smtClean="0"/>
          </a:p>
          <a:p>
            <a:pPr lvl="1"/>
            <a:r>
              <a:rPr lang="en-US" dirty="0"/>
              <a:t>Unified Functional Testing (UFT) </a:t>
            </a:r>
            <a:endParaRPr lang="en-US" dirty="0" smtClean="0"/>
          </a:p>
          <a:p>
            <a:pPr lvl="1"/>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368459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Automated </a:t>
            </a:r>
            <a:r>
              <a:rPr lang="en-US" dirty="0"/>
              <a:t>testing tools</a:t>
            </a:r>
          </a:p>
        </p:txBody>
      </p:sp>
      <p:sp>
        <p:nvSpPr>
          <p:cNvPr id="3" name="Content Placeholder 2"/>
          <p:cNvSpPr>
            <a:spLocks noGrp="1"/>
          </p:cNvSpPr>
          <p:nvPr>
            <p:ph idx="1"/>
          </p:nvPr>
        </p:nvSpPr>
        <p:spPr/>
        <p:txBody>
          <a:bodyPr>
            <a:noAutofit/>
          </a:bodyPr>
          <a:lstStyle/>
          <a:p>
            <a:r>
              <a:rPr lang="en-US" dirty="0"/>
              <a:t>Test Management Suites </a:t>
            </a:r>
            <a:endParaRPr lang="en-US" dirty="0" smtClean="0"/>
          </a:p>
          <a:p>
            <a:pPr lvl="1"/>
            <a:r>
              <a:rPr lang="en-US" dirty="0"/>
              <a:t>These tools </a:t>
            </a:r>
            <a:r>
              <a:rPr lang="en-US" dirty="0" err="1" smtClean="0"/>
              <a:t>typicall</a:t>
            </a:r>
            <a:r>
              <a:rPr lang="en-US" dirty="0" smtClean="0"/>
              <a:t> allow </a:t>
            </a:r>
            <a:r>
              <a:rPr lang="en-US" dirty="0"/>
              <a:t>managing suites of tests, scheduling of tests, test </a:t>
            </a:r>
            <a:r>
              <a:rPr lang="en-US" dirty="0" smtClean="0"/>
              <a:t>result and </a:t>
            </a:r>
            <a:r>
              <a:rPr lang="en-US" dirty="0"/>
              <a:t>provide reports, graphs and trends for management </a:t>
            </a:r>
            <a:endParaRPr lang="en-US" dirty="0" smtClean="0"/>
          </a:p>
          <a:p>
            <a:r>
              <a:rPr lang="en-US" dirty="0"/>
              <a:t>Build Tools and CI/CD </a:t>
            </a:r>
            <a:r>
              <a:rPr lang="en-US" dirty="0" smtClean="0"/>
              <a:t>Pipelines</a:t>
            </a:r>
          </a:p>
          <a:p>
            <a:r>
              <a:rPr lang="en-US" dirty="0"/>
              <a:t>Other Considerations for Choosing Tools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2488130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Reaching </a:t>
            </a:r>
            <a:r>
              <a:rPr lang="en-US" dirty="0"/>
              <a:t>Full Coverage</a:t>
            </a:r>
          </a:p>
        </p:txBody>
      </p:sp>
      <p:sp>
        <p:nvSpPr>
          <p:cNvPr id="3" name="Content Placeholder 2"/>
          <p:cNvSpPr>
            <a:spLocks noGrp="1"/>
          </p:cNvSpPr>
          <p:nvPr>
            <p:ph idx="1"/>
          </p:nvPr>
        </p:nvSpPr>
        <p:spPr/>
        <p:txBody>
          <a:bodyPr/>
          <a:lstStyle/>
          <a:p>
            <a:r>
              <a:rPr lang="en-US" dirty="0" smtClean="0"/>
              <a:t>if </a:t>
            </a:r>
            <a:r>
              <a:rPr lang="en-US" dirty="0"/>
              <a:t>we want to reach 100% coverage</a:t>
            </a:r>
            <a:r>
              <a:rPr lang="en-US" dirty="0" smtClean="0"/>
              <a:t>, </a:t>
            </a:r>
            <a:r>
              <a:rPr lang="en-US" dirty="0"/>
              <a:t>how do </a:t>
            </a:r>
            <a:r>
              <a:rPr lang="en-US" dirty="0" smtClean="0"/>
              <a:t>we measure </a:t>
            </a:r>
            <a:r>
              <a:rPr lang="en-US" dirty="0"/>
              <a:t>it? 100% of what? </a:t>
            </a:r>
            <a:endParaRPr lang="en-US" dirty="0" smtClean="0"/>
          </a:p>
          <a:p>
            <a:r>
              <a:rPr lang="en-US" dirty="0" smtClean="0"/>
              <a:t>The </a:t>
            </a:r>
            <a:r>
              <a:rPr lang="en-US" dirty="0"/>
              <a:t>three most common metrics that attempt to answer </a:t>
            </a:r>
            <a:r>
              <a:rPr lang="en-US" dirty="0" smtClean="0"/>
              <a:t>this question </a:t>
            </a:r>
            <a:r>
              <a:rPr lang="en-US" dirty="0"/>
              <a:t>are: </a:t>
            </a:r>
            <a:endParaRPr lang="en-US" dirty="0" smtClean="0"/>
          </a:p>
          <a:p>
            <a:pPr marL="201168" lvl="1" indent="0">
              <a:buNone/>
            </a:pPr>
            <a:r>
              <a:rPr lang="en-US" dirty="0" smtClean="0"/>
              <a:t>1. Percentage </a:t>
            </a:r>
            <a:r>
              <a:rPr lang="en-US" dirty="0"/>
              <a:t>of manual test cases covered by </a:t>
            </a:r>
            <a:r>
              <a:rPr lang="en-US" dirty="0" smtClean="0"/>
              <a:t>automation</a:t>
            </a:r>
          </a:p>
          <a:p>
            <a:pPr marL="201168" lvl="1" indent="0">
              <a:buNone/>
            </a:pPr>
            <a:r>
              <a:rPr lang="en-US" dirty="0" smtClean="0"/>
              <a:t>2</a:t>
            </a:r>
            <a:r>
              <a:rPr lang="en-US" dirty="0"/>
              <a:t>. Percentage of covered </a:t>
            </a:r>
            <a:r>
              <a:rPr lang="en-US" dirty="0" smtClean="0"/>
              <a:t>feature</a:t>
            </a:r>
          </a:p>
          <a:p>
            <a:pPr marL="201168" lvl="1" indent="0">
              <a:buNone/>
            </a:pPr>
            <a:r>
              <a:rPr lang="en-US" dirty="0" smtClean="0"/>
              <a:t>3</a:t>
            </a:r>
            <a:r>
              <a:rPr lang="en-US" dirty="0"/>
              <a:t>. Percentage of code coverage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9767074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 Reaching </a:t>
            </a:r>
            <a:r>
              <a:rPr lang="en-US" dirty="0"/>
              <a:t>Full Coverage</a:t>
            </a:r>
          </a:p>
        </p:txBody>
      </p:sp>
      <p:sp>
        <p:nvSpPr>
          <p:cNvPr id="3" name="Content Placeholder 2"/>
          <p:cNvSpPr>
            <a:spLocks noGrp="1"/>
          </p:cNvSpPr>
          <p:nvPr>
            <p:ph idx="1"/>
          </p:nvPr>
        </p:nvSpPr>
        <p:spPr/>
        <p:txBody>
          <a:bodyPr>
            <a:normAutofit fontScale="92500" lnSpcReduction="10000"/>
          </a:bodyPr>
          <a:lstStyle/>
          <a:p>
            <a:r>
              <a:rPr lang="en-US" dirty="0"/>
              <a:t>Percentage of Manual Test Cases Covered by Automation </a:t>
            </a:r>
            <a:endParaRPr lang="en-US" dirty="0" smtClean="0"/>
          </a:p>
          <a:p>
            <a:pPr lvl="1"/>
            <a:r>
              <a:rPr lang="en-US" dirty="0" smtClean="0"/>
              <a:t>If </a:t>
            </a:r>
            <a:r>
              <a:rPr lang="en-US" dirty="0"/>
              <a:t>you convert the manual tests to automated tests as is, then you may be able to say </a:t>
            </a:r>
            <a:r>
              <a:rPr lang="en-US" dirty="0" smtClean="0"/>
              <a:t>that you </a:t>
            </a:r>
            <a:r>
              <a:rPr lang="en-US" dirty="0"/>
              <a:t>reached 100% when </a:t>
            </a:r>
            <a:r>
              <a:rPr lang="en-US" dirty="0" smtClean="0"/>
              <a:t>done.</a:t>
            </a:r>
          </a:p>
          <a:p>
            <a:r>
              <a:rPr lang="en-US" dirty="0"/>
              <a:t>Percentage of Covered Features </a:t>
            </a:r>
            <a:endParaRPr lang="en-US" dirty="0" smtClean="0"/>
          </a:p>
          <a:p>
            <a:pPr lvl="1"/>
            <a:r>
              <a:rPr lang="en-US" dirty="0"/>
              <a:t>Suppose that </a:t>
            </a:r>
            <a:r>
              <a:rPr lang="en-US" dirty="0" smtClean="0"/>
              <a:t>you have </a:t>
            </a:r>
            <a:r>
              <a:rPr lang="en-US" dirty="0"/>
              <a:t>a list of features that were developed (e.g., in TFS, Jira, Excel, or any other </a:t>
            </a:r>
            <a:r>
              <a:rPr lang="en-US" dirty="0" smtClean="0"/>
              <a:t>way) and </a:t>
            </a:r>
            <a:r>
              <a:rPr lang="en-US" dirty="0"/>
              <a:t>a description of these features, and you also have a list of test cases that are </a:t>
            </a:r>
            <a:r>
              <a:rPr lang="en-US" dirty="0" smtClean="0"/>
              <a:t>related to </a:t>
            </a:r>
            <a:r>
              <a:rPr lang="en-US" dirty="0"/>
              <a:t>these features (probably managed using the same tool) </a:t>
            </a:r>
            <a:endParaRPr lang="en-US" dirty="0" smtClean="0"/>
          </a:p>
          <a:p>
            <a:r>
              <a:rPr lang="en-US" dirty="0"/>
              <a:t>Percentage of Code Coverage </a:t>
            </a:r>
            <a:endParaRPr lang="en-US" dirty="0" smtClean="0"/>
          </a:p>
          <a:p>
            <a:pPr lvl="1"/>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8999924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0000"/>
              </a:lnSpc>
            </a:pPr>
            <a:r>
              <a:rPr lang="en-US" dirty="0"/>
              <a:t>What is a testing </a:t>
            </a:r>
            <a:r>
              <a:rPr lang="en-US" dirty="0" smtClean="0"/>
              <a:t>framework</a:t>
            </a:r>
            <a:endParaRPr lang="en-US" dirty="0"/>
          </a:p>
          <a:p>
            <a:pPr>
              <a:lnSpc>
                <a:spcPct val="100000"/>
              </a:lnSpc>
            </a:pPr>
            <a:r>
              <a:rPr lang="en-US" dirty="0" smtClean="0"/>
              <a:t>Why </a:t>
            </a:r>
            <a:r>
              <a:rPr lang="en-US" dirty="0"/>
              <a:t>do we need a testing </a:t>
            </a:r>
            <a:r>
              <a:rPr lang="en-US" dirty="0" smtClean="0"/>
              <a:t>framework</a:t>
            </a:r>
            <a:endParaRPr lang="en-US" dirty="0"/>
          </a:p>
          <a:p>
            <a:pPr>
              <a:lnSpc>
                <a:spcPct val="100000"/>
              </a:lnSpc>
            </a:pPr>
            <a:r>
              <a:rPr lang="en-US" dirty="0" smtClean="0"/>
              <a:t>Types </a:t>
            </a:r>
            <a:r>
              <a:rPr lang="en-US" dirty="0"/>
              <a:t>of testing </a:t>
            </a:r>
            <a:r>
              <a:rPr lang="en-US" dirty="0" smtClean="0"/>
              <a:t>frameworks</a:t>
            </a:r>
          </a:p>
          <a:p>
            <a:pPr>
              <a:lnSpc>
                <a:spcPct val="100000"/>
              </a:lnSpc>
            </a:pPr>
            <a:r>
              <a:rPr lang="en-US" dirty="0"/>
              <a:t>Components of Automation Testing </a:t>
            </a:r>
            <a:r>
              <a:rPr lang="en-US" dirty="0" smtClean="0"/>
              <a:t>Framework</a:t>
            </a:r>
          </a:p>
          <a:p>
            <a:pPr>
              <a:lnSpc>
                <a:spcPct val="100000"/>
              </a:lnSpc>
            </a:pPr>
            <a:r>
              <a:rPr lang="en-US" dirty="0"/>
              <a:t>How to create a test automation framework</a:t>
            </a:r>
          </a:p>
        </p:txBody>
      </p:sp>
      <p:sp>
        <p:nvSpPr>
          <p:cNvPr id="3" name="Slide Number Placeholder 2"/>
          <p:cNvSpPr>
            <a:spLocks noGrp="1"/>
          </p:cNvSpPr>
          <p:nvPr>
            <p:ph type="sldNum" sz="quarter" idx="12"/>
          </p:nvPr>
        </p:nvSpPr>
        <p:spPr/>
        <p:txBody>
          <a:bodyPr/>
          <a:lstStyle/>
          <a:p>
            <a:fld id="{BE8E842C-9654-4059-B722-1FE2FFAFEC6F}" type="slidenum">
              <a:rPr lang="en-US" smtClean="0"/>
              <a:t>15</a:t>
            </a:fld>
            <a:endParaRPr lang="en-US"/>
          </a:p>
        </p:txBody>
      </p:sp>
      <p:sp>
        <p:nvSpPr>
          <p:cNvPr id="4" name="Title 3"/>
          <p:cNvSpPr>
            <a:spLocks noGrp="1"/>
          </p:cNvSpPr>
          <p:nvPr>
            <p:ph type="title"/>
          </p:nvPr>
        </p:nvSpPr>
        <p:spPr/>
        <p:txBody>
          <a:bodyPr>
            <a:normAutofit/>
          </a:bodyPr>
          <a:lstStyle/>
          <a:p>
            <a:r>
              <a:rPr lang="en-US" dirty="0" smtClean="0"/>
              <a:t>5. Testing frameworks</a:t>
            </a:r>
            <a:endParaRPr lang="en-US" dirty="0"/>
          </a:p>
        </p:txBody>
      </p:sp>
    </p:spTree>
    <p:extLst>
      <p:ext uri="{BB962C8B-B14F-4D97-AF65-F5344CB8AC3E}">
        <p14:creationId xmlns:p14="http://schemas.microsoft.com/office/powerpoint/2010/main" val="3113076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91465" marR="51435" indent="-279400">
              <a:lnSpc>
                <a:spcPct val="100000"/>
              </a:lnSpc>
              <a:spcBef>
                <a:spcPts val="100"/>
              </a:spcBef>
              <a:tabLst>
                <a:tab pos="295910" algn="l"/>
              </a:tabLst>
            </a:pPr>
            <a:r>
              <a:rPr lang="en-US" dirty="0"/>
              <a:t>A testing framework is an  execution environment for automated tests. It is the overall system in which the  tests will be automated.</a:t>
            </a:r>
          </a:p>
          <a:p>
            <a:pPr marL="291465" marR="5080" indent="-279400">
              <a:lnSpc>
                <a:spcPct val="100000"/>
              </a:lnSpc>
              <a:spcBef>
                <a:spcPts val="600"/>
              </a:spcBef>
              <a:tabLst>
                <a:tab pos="295910" algn="l"/>
              </a:tabLst>
            </a:pPr>
            <a:r>
              <a:rPr lang="en-US" dirty="0" smtClean="0"/>
              <a:t>It is </a:t>
            </a:r>
            <a:r>
              <a:rPr lang="en-US" dirty="0"/>
              <a:t>defined as the set of assumptions, concepts, and practices that constitute a  work platform or support for automated testing.</a:t>
            </a:r>
          </a:p>
          <a:p>
            <a:pPr>
              <a:lnSpc>
                <a:spcPct val="100000"/>
              </a:lnSpc>
            </a:pPr>
            <a:endParaRPr lang="en-US" sz="2000" dirty="0"/>
          </a:p>
        </p:txBody>
      </p:sp>
      <p:sp>
        <p:nvSpPr>
          <p:cNvPr id="3" name="Slide Number Placeholder 2"/>
          <p:cNvSpPr>
            <a:spLocks noGrp="1"/>
          </p:cNvSpPr>
          <p:nvPr>
            <p:ph type="sldNum" sz="quarter" idx="12"/>
          </p:nvPr>
        </p:nvSpPr>
        <p:spPr/>
        <p:txBody>
          <a:bodyPr/>
          <a:lstStyle/>
          <a:p>
            <a:fld id="{BE8E842C-9654-4059-B722-1FE2FFAFEC6F}" type="slidenum">
              <a:rPr lang="en-US" smtClean="0"/>
              <a:t>16</a:t>
            </a:fld>
            <a:endParaRPr lang="en-US"/>
          </a:p>
        </p:txBody>
      </p:sp>
      <p:sp>
        <p:nvSpPr>
          <p:cNvPr id="4" name="Title 3"/>
          <p:cNvSpPr>
            <a:spLocks noGrp="1"/>
          </p:cNvSpPr>
          <p:nvPr>
            <p:ph type="title"/>
          </p:nvPr>
        </p:nvSpPr>
        <p:spPr/>
        <p:txBody>
          <a:bodyPr>
            <a:normAutofit/>
          </a:bodyPr>
          <a:lstStyle/>
          <a:p>
            <a:r>
              <a:rPr lang="en-US" dirty="0"/>
              <a:t>What is a testing </a:t>
            </a:r>
            <a:r>
              <a:rPr lang="en-US" dirty="0" smtClean="0"/>
              <a:t>framework</a:t>
            </a:r>
            <a:endParaRPr lang="en-US" dirty="0"/>
          </a:p>
        </p:txBody>
      </p:sp>
    </p:spTree>
    <p:extLst>
      <p:ext uri="{BB962C8B-B14F-4D97-AF65-F5344CB8AC3E}">
        <p14:creationId xmlns:p14="http://schemas.microsoft.com/office/powerpoint/2010/main" val="3491382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91465" marR="51435" indent="-279400">
              <a:lnSpc>
                <a:spcPct val="100000"/>
              </a:lnSpc>
              <a:spcBef>
                <a:spcPts val="100"/>
              </a:spcBef>
              <a:tabLst>
                <a:tab pos="295910" algn="l"/>
              </a:tabLst>
            </a:pPr>
            <a:r>
              <a:rPr lang="en-US" dirty="0"/>
              <a:t>The Testing framework is responsible for:</a:t>
            </a:r>
          </a:p>
          <a:p>
            <a:pPr marL="474345" marR="51435" lvl="2" indent="-279400">
              <a:lnSpc>
                <a:spcPct val="100000"/>
              </a:lnSpc>
              <a:spcBef>
                <a:spcPts val="100"/>
              </a:spcBef>
              <a:spcAft>
                <a:spcPts val="200"/>
              </a:spcAft>
              <a:buSzPct val="100000"/>
              <a:buFont typeface="Calibri" panose="020F0502020204030204" pitchFamily="34" charset="0"/>
              <a:buChar char="•"/>
              <a:tabLst>
                <a:tab pos="295910" algn="l"/>
              </a:tabLst>
            </a:pPr>
            <a:r>
              <a:rPr lang="en-US" sz="2000" dirty="0"/>
              <a:t>Defining the format in which to express expectations</a:t>
            </a:r>
          </a:p>
          <a:p>
            <a:pPr marL="474345" marR="51435" lvl="2" indent="-279400">
              <a:lnSpc>
                <a:spcPct val="100000"/>
              </a:lnSpc>
              <a:spcBef>
                <a:spcPts val="100"/>
              </a:spcBef>
              <a:spcAft>
                <a:spcPts val="200"/>
              </a:spcAft>
              <a:buSzPct val="100000"/>
              <a:buFont typeface="Calibri" panose="020F0502020204030204" pitchFamily="34" charset="0"/>
              <a:buChar char="•"/>
              <a:tabLst>
                <a:tab pos="295910" algn="l"/>
              </a:tabLst>
            </a:pPr>
            <a:r>
              <a:rPr lang="en-US" sz="2000" dirty="0"/>
              <a:t>Creating a mechanism to hook into or drive the application under test</a:t>
            </a:r>
          </a:p>
          <a:p>
            <a:pPr marL="474345" marR="51435" lvl="2" indent="-279400">
              <a:lnSpc>
                <a:spcPct val="100000"/>
              </a:lnSpc>
              <a:spcBef>
                <a:spcPts val="100"/>
              </a:spcBef>
              <a:spcAft>
                <a:spcPts val="200"/>
              </a:spcAft>
              <a:buSzPct val="100000"/>
              <a:buFont typeface="Calibri" panose="020F0502020204030204" pitchFamily="34" charset="0"/>
              <a:buChar char="•"/>
              <a:tabLst>
                <a:tab pos="295910" algn="l"/>
              </a:tabLst>
            </a:pPr>
            <a:r>
              <a:rPr lang="en-US" sz="2000" dirty="0"/>
              <a:t>Executing the tests</a:t>
            </a:r>
          </a:p>
          <a:p>
            <a:pPr marL="474345" marR="51435" lvl="2" indent="-279400">
              <a:lnSpc>
                <a:spcPct val="100000"/>
              </a:lnSpc>
              <a:spcBef>
                <a:spcPts val="100"/>
              </a:spcBef>
              <a:spcAft>
                <a:spcPts val="200"/>
              </a:spcAft>
              <a:buSzPct val="100000"/>
              <a:buFont typeface="Calibri" panose="020F0502020204030204" pitchFamily="34" charset="0"/>
              <a:buChar char="•"/>
              <a:tabLst>
                <a:tab pos="295910" algn="l"/>
              </a:tabLst>
            </a:pPr>
            <a:r>
              <a:rPr lang="en-US" sz="2000" dirty="0"/>
              <a:t>Reporting results</a:t>
            </a:r>
          </a:p>
          <a:p>
            <a:pPr marL="457200" lvl="1" indent="-342900">
              <a:lnSpc>
                <a:spcPct val="100000"/>
              </a:lnSpc>
              <a:spcBef>
                <a:spcPts val="1500"/>
              </a:spcBef>
              <a:tabLst>
                <a:tab pos="295910" algn="l"/>
              </a:tabLst>
            </a:pPr>
            <a:endParaRPr lang="en-US" sz="2400" dirty="0">
              <a:latin typeface="Arial"/>
              <a:cs typeface="Arial"/>
            </a:endParaRPr>
          </a:p>
          <a:p>
            <a:pPr>
              <a:lnSpc>
                <a:spcPct val="100000"/>
              </a:lnSpc>
            </a:pPr>
            <a:endParaRPr lang="en-US" sz="2800" dirty="0"/>
          </a:p>
        </p:txBody>
      </p:sp>
      <p:sp>
        <p:nvSpPr>
          <p:cNvPr id="3" name="Slide Number Placeholder 2"/>
          <p:cNvSpPr>
            <a:spLocks noGrp="1"/>
          </p:cNvSpPr>
          <p:nvPr>
            <p:ph type="sldNum" sz="quarter" idx="12"/>
          </p:nvPr>
        </p:nvSpPr>
        <p:spPr/>
        <p:txBody>
          <a:bodyPr/>
          <a:lstStyle/>
          <a:p>
            <a:fld id="{BE8E842C-9654-4059-B722-1FE2FFAFEC6F}" type="slidenum">
              <a:rPr lang="en-US" smtClean="0"/>
              <a:t>17</a:t>
            </a:fld>
            <a:endParaRPr lang="en-US"/>
          </a:p>
        </p:txBody>
      </p:sp>
      <p:sp>
        <p:nvSpPr>
          <p:cNvPr id="4" name="Title 3"/>
          <p:cNvSpPr>
            <a:spLocks noGrp="1"/>
          </p:cNvSpPr>
          <p:nvPr>
            <p:ph type="title"/>
          </p:nvPr>
        </p:nvSpPr>
        <p:spPr/>
        <p:txBody>
          <a:bodyPr>
            <a:normAutofit/>
          </a:bodyPr>
          <a:lstStyle/>
          <a:p>
            <a:r>
              <a:rPr lang="en-US" dirty="0"/>
              <a:t>What is a testing </a:t>
            </a:r>
            <a:r>
              <a:rPr lang="en-US" dirty="0" smtClean="0"/>
              <a:t>framework</a:t>
            </a:r>
            <a:endParaRPr lang="en-US" dirty="0"/>
          </a:p>
        </p:txBody>
      </p:sp>
    </p:spTree>
    <p:extLst>
      <p:ext uri="{BB962C8B-B14F-4D97-AF65-F5344CB8AC3E}">
        <p14:creationId xmlns:p14="http://schemas.microsoft.com/office/powerpoint/2010/main" val="4125150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91465" marR="51435" indent="-279400">
              <a:lnSpc>
                <a:spcPct val="100000"/>
              </a:lnSpc>
              <a:spcBef>
                <a:spcPts val="100"/>
              </a:spcBef>
              <a:tabLst>
                <a:tab pos="295910" algn="l"/>
              </a:tabLst>
            </a:pPr>
            <a:r>
              <a:rPr lang="en-US" dirty="0"/>
              <a:t>Application independent and has the capability to expand.  </a:t>
            </a:r>
          </a:p>
          <a:p>
            <a:pPr marL="291465" marR="51435" indent="-279400">
              <a:lnSpc>
                <a:spcPct val="100000"/>
              </a:lnSpc>
              <a:spcBef>
                <a:spcPts val="100"/>
              </a:spcBef>
              <a:tabLst>
                <a:tab pos="295910" algn="l"/>
              </a:tabLst>
            </a:pPr>
            <a:r>
              <a:rPr lang="en-US" dirty="0"/>
              <a:t>Avoiding duplication of test cases  automated.</a:t>
            </a:r>
          </a:p>
          <a:p>
            <a:pPr marL="291465" marR="51435" indent="-279400">
              <a:lnSpc>
                <a:spcPct val="100000"/>
              </a:lnSpc>
              <a:spcBef>
                <a:spcPts val="100"/>
              </a:spcBef>
              <a:tabLst>
                <a:tab pos="295910" algn="l"/>
              </a:tabLst>
            </a:pPr>
            <a:r>
              <a:rPr lang="en-US" dirty="0"/>
              <a:t>Helps teams organize their test suites and in turn help improve the efficiency of testing.</a:t>
            </a:r>
          </a:p>
          <a:p>
            <a:pPr marL="446532" marR="114300" lvl="1" indent="-177800">
              <a:lnSpc>
                <a:spcPct val="100000"/>
              </a:lnSpc>
              <a:spcBef>
                <a:spcPts val="50"/>
              </a:spcBef>
              <a:tabLst>
                <a:tab pos="295910" algn="l"/>
              </a:tabLst>
            </a:pPr>
            <a:endParaRPr lang="en-US" sz="2400" dirty="0">
              <a:latin typeface="Arial" panose="020B0604020202020204" pitchFamily="34" charset="0"/>
              <a:cs typeface="Arial" panose="020B0604020202020204" pitchFamily="34" charset="0"/>
            </a:endParaRPr>
          </a:p>
          <a:p>
            <a:pPr>
              <a:lnSpc>
                <a:spcPct val="100000"/>
              </a:lnSpc>
            </a:pPr>
            <a:endParaRPr lang="en-US"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BE8E842C-9654-4059-B722-1FE2FFAFEC6F}" type="slidenum">
              <a:rPr lang="en-US" smtClean="0"/>
              <a:t>18</a:t>
            </a:fld>
            <a:endParaRPr lang="en-US"/>
          </a:p>
        </p:txBody>
      </p:sp>
      <p:sp>
        <p:nvSpPr>
          <p:cNvPr id="4" name="Title 3"/>
          <p:cNvSpPr>
            <a:spLocks noGrp="1"/>
          </p:cNvSpPr>
          <p:nvPr>
            <p:ph type="title"/>
          </p:nvPr>
        </p:nvSpPr>
        <p:spPr/>
        <p:txBody>
          <a:bodyPr>
            <a:noAutofit/>
          </a:bodyPr>
          <a:lstStyle/>
          <a:p>
            <a:r>
              <a:rPr lang="en-US" sz="3200" dirty="0"/>
              <a:t>Why do we need a testing </a:t>
            </a:r>
            <a:r>
              <a:rPr lang="en-US" sz="3200" dirty="0" smtClean="0"/>
              <a:t>framework</a:t>
            </a:r>
            <a:endParaRPr lang="en-US" sz="3200" dirty="0"/>
          </a:p>
        </p:txBody>
      </p:sp>
    </p:spTree>
    <p:extLst>
      <p:ext uri="{BB962C8B-B14F-4D97-AF65-F5344CB8AC3E}">
        <p14:creationId xmlns:p14="http://schemas.microsoft.com/office/powerpoint/2010/main" val="1332694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672936" y="1978655"/>
            <a:ext cx="4736427" cy="4481131"/>
          </a:xfrm>
          <a:prstGeom prst="rect">
            <a:avLst/>
          </a:prstGeom>
        </p:spPr>
      </p:pic>
      <p:sp>
        <p:nvSpPr>
          <p:cNvPr id="3" name="Slide Number Placeholder 2"/>
          <p:cNvSpPr>
            <a:spLocks noGrp="1"/>
          </p:cNvSpPr>
          <p:nvPr>
            <p:ph type="sldNum" sz="quarter" idx="12"/>
          </p:nvPr>
        </p:nvSpPr>
        <p:spPr/>
        <p:txBody>
          <a:bodyPr/>
          <a:lstStyle/>
          <a:p>
            <a:fld id="{BE8E842C-9654-4059-B722-1FE2FFAFEC6F}" type="slidenum">
              <a:rPr lang="en-US" smtClean="0"/>
              <a:t>19</a:t>
            </a:fld>
            <a:endParaRPr lang="en-US"/>
          </a:p>
        </p:txBody>
      </p:sp>
      <p:sp>
        <p:nvSpPr>
          <p:cNvPr id="4" name="Title 3"/>
          <p:cNvSpPr>
            <a:spLocks noGrp="1"/>
          </p:cNvSpPr>
          <p:nvPr>
            <p:ph type="title"/>
          </p:nvPr>
        </p:nvSpPr>
        <p:spPr/>
        <p:txBody>
          <a:bodyPr/>
          <a:lstStyle/>
          <a:p>
            <a:r>
              <a:rPr lang="en-US" dirty="0"/>
              <a:t>Types of testing frameworks</a:t>
            </a:r>
          </a:p>
        </p:txBody>
      </p:sp>
      <p:sp>
        <p:nvSpPr>
          <p:cNvPr id="2" name="Oval 1"/>
          <p:cNvSpPr/>
          <p:nvPr/>
        </p:nvSpPr>
        <p:spPr>
          <a:xfrm>
            <a:off x="3672936" y="1862860"/>
            <a:ext cx="1219200" cy="613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0694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Hình</a:t>
            </a:r>
            <a:r>
              <a:rPr lang="en-US" dirty="0" smtClean="0"/>
              <a:t> </a:t>
            </a:r>
            <a:r>
              <a:rPr lang="en-US" dirty="0" err="1" smtClean="0"/>
              <a:t>thức</a:t>
            </a:r>
            <a:r>
              <a:rPr lang="en-US" dirty="0" smtClean="0"/>
              <a:t> </a:t>
            </a:r>
            <a:r>
              <a:rPr lang="en-US" dirty="0" err="1" smtClean="0"/>
              <a:t>đánh</a:t>
            </a:r>
            <a:r>
              <a:rPr lang="en-US" dirty="0" smtClean="0"/>
              <a:t> </a:t>
            </a:r>
            <a:r>
              <a:rPr lang="en-US" dirty="0" err="1" smtClean="0"/>
              <a:t>giá</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800" dirty="0" err="1" smtClean="0"/>
              <a:t>Điểm</a:t>
            </a:r>
            <a:r>
              <a:rPr lang="en-US" sz="2800" dirty="0" smtClean="0"/>
              <a:t> </a:t>
            </a:r>
            <a:r>
              <a:rPr lang="en-US" sz="2800" dirty="0" err="1" smtClean="0"/>
              <a:t>quá</a:t>
            </a:r>
            <a:r>
              <a:rPr lang="en-US" sz="2800" dirty="0" smtClean="0"/>
              <a:t> </a:t>
            </a:r>
            <a:r>
              <a:rPr lang="en-US" sz="2800" dirty="0" err="1" smtClean="0"/>
              <a:t>trình</a:t>
            </a:r>
            <a:r>
              <a:rPr lang="en-US" sz="2800" dirty="0" smtClean="0"/>
              <a:t>: 40%</a:t>
            </a:r>
          </a:p>
          <a:p>
            <a:pPr lvl="1">
              <a:buFont typeface="Wingdings" panose="05000000000000000000" pitchFamily="2" charset="2"/>
              <a:buChar char="§"/>
            </a:pPr>
            <a:r>
              <a:rPr lang="en-US" sz="2600" dirty="0" err="1" smtClean="0"/>
              <a:t>Chuyên</a:t>
            </a:r>
            <a:r>
              <a:rPr lang="en-US" sz="2600" dirty="0" smtClean="0"/>
              <a:t> </a:t>
            </a:r>
            <a:r>
              <a:rPr lang="en-US" sz="2600" dirty="0" err="1" smtClean="0"/>
              <a:t>cần</a:t>
            </a:r>
            <a:r>
              <a:rPr lang="en-US" sz="2600" dirty="0" smtClean="0"/>
              <a:t> </a:t>
            </a:r>
            <a:r>
              <a:rPr lang="en-US" sz="2600" dirty="0" smtClean="0"/>
              <a:t>+ </a:t>
            </a:r>
            <a:r>
              <a:rPr lang="en-US" sz="2600" dirty="0" err="1" smtClean="0"/>
              <a:t>Một</a:t>
            </a:r>
            <a:r>
              <a:rPr lang="en-US" sz="2600" dirty="0" smtClean="0"/>
              <a:t> </a:t>
            </a:r>
            <a:r>
              <a:rPr lang="en-US" sz="2600" dirty="0" err="1"/>
              <a:t>b</a:t>
            </a:r>
            <a:r>
              <a:rPr lang="en-US" sz="2600" dirty="0" err="1" smtClean="0"/>
              <a:t>ài</a:t>
            </a:r>
            <a:r>
              <a:rPr lang="en-US" sz="2600" dirty="0" smtClean="0"/>
              <a:t> </a:t>
            </a:r>
            <a:r>
              <a:rPr lang="en-US" sz="2600" dirty="0" err="1" smtClean="0"/>
              <a:t>kiểm</a:t>
            </a:r>
            <a:r>
              <a:rPr lang="en-US" sz="2600" dirty="0" smtClean="0"/>
              <a:t> </a:t>
            </a:r>
            <a:r>
              <a:rPr lang="en-US" sz="2600" dirty="0" err="1" smtClean="0"/>
              <a:t>tra</a:t>
            </a:r>
            <a:r>
              <a:rPr lang="en-US" sz="2600" dirty="0" smtClean="0"/>
              <a:t> </a:t>
            </a:r>
            <a:r>
              <a:rPr lang="en-US" sz="2600" dirty="0" err="1" smtClean="0"/>
              <a:t>thực</a:t>
            </a:r>
            <a:r>
              <a:rPr lang="en-US" sz="2600" dirty="0" smtClean="0"/>
              <a:t> </a:t>
            </a:r>
            <a:r>
              <a:rPr lang="en-US" sz="2600" dirty="0" err="1" smtClean="0"/>
              <a:t>hành</a:t>
            </a:r>
            <a:endParaRPr lang="en-US" sz="2600" dirty="0" smtClean="0"/>
          </a:p>
          <a:p>
            <a:pPr>
              <a:buFont typeface="Wingdings" panose="05000000000000000000" pitchFamily="2" charset="2"/>
              <a:buChar char="q"/>
            </a:pPr>
            <a:r>
              <a:rPr lang="en-US" sz="2800" dirty="0" err="1" smtClean="0"/>
              <a:t>Cuối</a:t>
            </a:r>
            <a:r>
              <a:rPr lang="en-US" sz="2800" dirty="0" smtClean="0"/>
              <a:t> </a:t>
            </a:r>
            <a:r>
              <a:rPr lang="en-US" sz="2800" dirty="0" err="1" smtClean="0"/>
              <a:t>kỳ</a:t>
            </a:r>
            <a:r>
              <a:rPr lang="en-US" sz="2800" dirty="0" smtClean="0"/>
              <a:t>: 60% </a:t>
            </a:r>
          </a:p>
          <a:p>
            <a:pPr lvl="1">
              <a:buFont typeface="Wingdings" panose="05000000000000000000" pitchFamily="2" charset="2"/>
              <a:buChar char="§"/>
            </a:pPr>
            <a:r>
              <a:rPr lang="en-US" sz="2600" dirty="0" err="1" smtClean="0"/>
              <a:t>Thi</a:t>
            </a:r>
            <a:r>
              <a:rPr lang="en-US" sz="2600" dirty="0" smtClean="0"/>
              <a:t> </a:t>
            </a:r>
            <a:r>
              <a:rPr lang="en-US" sz="2600" dirty="0" err="1" smtClean="0"/>
              <a:t>thực</a:t>
            </a:r>
            <a:r>
              <a:rPr lang="en-US" sz="2600" dirty="0" smtClean="0"/>
              <a:t> </a:t>
            </a:r>
            <a:r>
              <a:rPr lang="en-US" sz="2600" dirty="0" err="1" smtClean="0"/>
              <a:t>hành</a:t>
            </a:r>
            <a:endParaRPr lang="en-US" sz="2600" dirty="0"/>
          </a:p>
        </p:txBody>
      </p:sp>
      <p:sp>
        <p:nvSpPr>
          <p:cNvPr id="4" name="Slide Number Placeholder 3"/>
          <p:cNvSpPr>
            <a:spLocks noGrp="1"/>
          </p:cNvSpPr>
          <p:nvPr>
            <p:ph type="sldNum" sz="quarter" idx="12"/>
          </p:nvPr>
        </p:nvSpPr>
        <p:spPr/>
        <p:txBody>
          <a:bodyPr/>
          <a:lstStyle/>
          <a:p>
            <a:fld id="{605FBAF3-E4E9-4E35-AFD1-7CAC3DF6314C}" type="slidenum">
              <a:rPr lang="en-US" smtClean="0"/>
              <a:t>2</a:t>
            </a:fld>
            <a:endParaRPr lang="en-US"/>
          </a:p>
        </p:txBody>
      </p:sp>
    </p:spTree>
    <p:extLst>
      <p:ext uri="{BB962C8B-B14F-4D97-AF65-F5344CB8AC3E}">
        <p14:creationId xmlns:p14="http://schemas.microsoft.com/office/powerpoint/2010/main" val="6424448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lnSpc>
                <a:spcPct val="150000"/>
              </a:lnSpc>
            </a:pPr>
            <a:r>
              <a:rPr lang="en-US" dirty="0"/>
              <a:t>Linear scripting </a:t>
            </a:r>
            <a:r>
              <a:rPr lang="en-US" dirty="0" smtClean="0"/>
              <a:t>frameworks create </a:t>
            </a:r>
            <a:r>
              <a:rPr lang="en-US" dirty="0"/>
              <a:t>test scripts for individual test cases or small snippets of code. </a:t>
            </a:r>
            <a:endParaRPr lang="en-US" dirty="0" smtClean="0"/>
          </a:p>
          <a:p>
            <a:pPr lvl="1" fontAlgn="base">
              <a:lnSpc>
                <a:spcPct val="150000"/>
              </a:lnSpc>
            </a:pPr>
            <a:r>
              <a:rPr lang="en-US" dirty="0" smtClean="0"/>
              <a:t>This </a:t>
            </a:r>
            <a:r>
              <a:rPr lang="en-US" dirty="0"/>
              <a:t>is useful in testing smaller applications and can be employed to create test scripts in very little time. </a:t>
            </a:r>
          </a:p>
        </p:txBody>
      </p:sp>
      <p:sp>
        <p:nvSpPr>
          <p:cNvPr id="3" name="Slide Number Placeholder 2"/>
          <p:cNvSpPr>
            <a:spLocks noGrp="1"/>
          </p:cNvSpPr>
          <p:nvPr>
            <p:ph type="sldNum" sz="quarter" idx="12"/>
          </p:nvPr>
        </p:nvSpPr>
        <p:spPr/>
        <p:txBody>
          <a:bodyPr/>
          <a:lstStyle/>
          <a:p>
            <a:fld id="{BE8E842C-9654-4059-B722-1FE2FFAFEC6F}" type="slidenum">
              <a:rPr lang="en-US" smtClean="0"/>
              <a:t>20</a:t>
            </a:fld>
            <a:endParaRPr lang="en-US"/>
          </a:p>
        </p:txBody>
      </p:sp>
      <p:sp>
        <p:nvSpPr>
          <p:cNvPr id="4" name="Title 3"/>
          <p:cNvSpPr>
            <a:spLocks noGrp="1"/>
          </p:cNvSpPr>
          <p:nvPr>
            <p:ph type="title"/>
          </p:nvPr>
        </p:nvSpPr>
        <p:spPr/>
        <p:txBody>
          <a:bodyPr>
            <a:normAutofit/>
          </a:bodyPr>
          <a:lstStyle/>
          <a:p>
            <a:r>
              <a:rPr lang="en-US" dirty="0" smtClean="0"/>
              <a:t>1-Linear </a:t>
            </a:r>
            <a:r>
              <a:rPr lang="en-US" dirty="0"/>
              <a:t>scripting </a:t>
            </a:r>
            <a:r>
              <a:rPr lang="en-US" dirty="0" smtClean="0"/>
              <a:t>Framework</a:t>
            </a:r>
            <a:endParaRPr lang="en-US" dirty="0"/>
          </a:p>
        </p:txBody>
      </p:sp>
    </p:spTree>
    <p:extLst>
      <p:ext uri="{BB962C8B-B14F-4D97-AF65-F5344CB8AC3E}">
        <p14:creationId xmlns:p14="http://schemas.microsoft.com/office/powerpoint/2010/main" val="3373918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00000"/>
              </a:lnSpc>
            </a:pPr>
            <a:r>
              <a:rPr lang="en-US" dirty="0"/>
              <a:t>if the operation that you have to verify is the creation of a new account in Gmail, then the following will be the steps</a:t>
            </a:r>
            <a:r>
              <a:rPr lang="en-US" dirty="0" smtClean="0"/>
              <a:t>:</a:t>
            </a:r>
          </a:p>
          <a:p>
            <a:pPr lvl="1">
              <a:lnSpc>
                <a:spcPct val="100000"/>
              </a:lnSpc>
            </a:pPr>
            <a:r>
              <a:rPr lang="en-US" dirty="0"/>
              <a:t>Open gmail.com</a:t>
            </a:r>
          </a:p>
          <a:p>
            <a:pPr lvl="1">
              <a:lnSpc>
                <a:spcPct val="100000"/>
              </a:lnSpc>
            </a:pPr>
            <a:r>
              <a:rPr lang="en-US" dirty="0"/>
              <a:t>Click on “Create Account”</a:t>
            </a:r>
          </a:p>
          <a:p>
            <a:pPr lvl="1">
              <a:lnSpc>
                <a:spcPct val="100000"/>
              </a:lnSpc>
            </a:pPr>
            <a:r>
              <a:rPr lang="en-US" dirty="0"/>
              <a:t>Enter the details</a:t>
            </a:r>
          </a:p>
          <a:p>
            <a:pPr lvl="1">
              <a:lnSpc>
                <a:spcPct val="100000"/>
              </a:lnSpc>
            </a:pPr>
            <a:r>
              <a:rPr lang="en-US" dirty="0"/>
              <a:t>Verify the details</a:t>
            </a:r>
          </a:p>
          <a:p>
            <a:pPr lvl="1">
              <a:lnSpc>
                <a:spcPct val="100000"/>
              </a:lnSpc>
            </a:pPr>
            <a:r>
              <a:rPr lang="en-US" dirty="0"/>
              <a:t>Create an account</a:t>
            </a:r>
          </a:p>
          <a:p>
            <a:pPr lvl="1">
              <a:lnSpc>
                <a:spcPct val="100000"/>
              </a:lnSpc>
            </a:pPr>
            <a:endParaRPr lang="en-US" dirty="0"/>
          </a:p>
        </p:txBody>
      </p:sp>
      <p:sp>
        <p:nvSpPr>
          <p:cNvPr id="3" name="Slide Number Placeholder 2"/>
          <p:cNvSpPr>
            <a:spLocks noGrp="1"/>
          </p:cNvSpPr>
          <p:nvPr>
            <p:ph type="sldNum" sz="quarter" idx="12"/>
          </p:nvPr>
        </p:nvSpPr>
        <p:spPr/>
        <p:txBody>
          <a:bodyPr/>
          <a:lstStyle/>
          <a:p>
            <a:fld id="{BE8E842C-9654-4059-B722-1FE2FFAFEC6F}" type="slidenum">
              <a:rPr lang="en-US" smtClean="0"/>
              <a:t>21</a:t>
            </a:fld>
            <a:endParaRPr lang="en-US"/>
          </a:p>
        </p:txBody>
      </p:sp>
      <p:sp>
        <p:nvSpPr>
          <p:cNvPr id="4" name="Title 3"/>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1131115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885222" y="1752600"/>
            <a:ext cx="7373556" cy="3581400"/>
          </a:xfrm>
          <a:prstGeom prst="rect">
            <a:avLst/>
          </a:prstGeom>
        </p:spPr>
      </p:pic>
      <p:sp>
        <p:nvSpPr>
          <p:cNvPr id="3" name="Slide Number Placeholder 2"/>
          <p:cNvSpPr>
            <a:spLocks noGrp="1"/>
          </p:cNvSpPr>
          <p:nvPr>
            <p:ph type="sldNum" sz="quarter" idx="12"/>
          </p:nvPr>
        </p:nvSpPr>
        <p:spPr/>
        <p:txBody>
          <a:bodyPr/>
          <a:lstStyle/>
          <a:p>
            <a:fld id="{BE8E842C-9654-4059-B722-1FE2FFAFEC6F}" type="slidenum">
              <a:rPr lang="en-US" smtClean="0"/>
              <a:t>22</a:t>
            </a:fld>
            <a:endParaRPr lang="en-US"/>
          </a:p>
        </p:txBody>
      </p:sp>
      <p:sp>
        <p:nvSpPr>
          <p:cNvPr id="4" name="Title 3"/>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3556382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lnSpc>
                <a:spcPct val="100000"/>
              </a:lnSpc>
            </a:pPr>
            <a:r>
              <a:rPr lang="en-US" b="1" dirty="0"/>
              <a:t>Advantage</a:t>
            </a:r>
            <a:r>
              <a:rPr lang="en-US" dirty="0"/>
              <a:t>: It is easily compatible with existing test automation tools since most of them already support the record and playback feature</a:t>
            </a:r>
            <a:r>
              <a:rPr lang="en-US" dirty="0" smtClean="0"/>
              <a:t>.</a:t>
            </a:r>
            <a:endParaRPr lang="en-US" dirty="0"/>
          </a:p>
          <a:p>
            <a:pPr fontAlgn="base">
              <a:lnSpc>
                <a:spcPct val="100000"/>
              </a:lnSpc>
            </a:pPr>
            <a:r>
              <a:rPr lang="en-US" b="1" dirty="0"/>
              <a:t>Disadvantage</a:t>
            </a:r>
            <a:r>
              <a:rPr lang="en-US" dirty="0"/>
              <a:t>: Scripts developed using this network aren’t reusable and are hard to maintain.</a:t>
            </a:r>
          </a:p>
        </p:txBody>
      </p:sp>
      <p:sp>
        <p:nvSpPr>
          <p:cNvPr id="3" name="Slide Number Placeholder 2"/>
          <p:cNvSpPr>
            <a:spLocks noGrp="1"/>
          </p:cNvSpPr>
          <p:nvPr>
            <p:ph type="sldNum" sz="quarter" idx="12"/>
          </p:nvPr>
        </p:nvSpPr>
        <p:spPr/>
        <p:txBody>
          <a:bodyPr/>
          <a:lstStyle/>
          <a:p>
            <a:fld id="{BE8E842C-9654-4059-B722-1FE2FFAFEC6F}" type="slidenum">
              <a:rPr lang="en-US" smtClean="0"/>
              <a:t>23</a:t>
            </a:fld>
            <a:endParaRPr lang="en-US"/>
          </a:p>
        </p:txBody>
      </p:sp>
      <p:sp>
        <p:nvSpPr>
          <p:cNvPr id="4" name="Title 3"/>
          <p:cNvSpPr>
            <a:spLocks noGrp="1"/>
          </p:cNvSpPr>
          <p:nvPr>
            <p:ph type="title"/>
          </p:nvPr>
        </p:nvSpPr>
        <p:spPr/>
        <p:txBody>
          <a:bodyPr>
            <a:normAutofit/>
          </a:bodyPr>
          <a:lstStyle/>
          <a:p>
            <a:r>
              <a:rPr lang="en-US" dirty="0"/>
              <a:t>Linear scripting </a:t>
            </a:r>
            <a:r>
              <a:rPr lang="en-US" dirty="0" smtClean="0"/>
              <a:t>Framework</a:t>
            </a:r>
            <a:endParaRPr lang="en-US" dirty="0"/>
          </a:p>
        </p:txBody>
      </p:sp>
    </p:spTree>
    <p:extLst>
      <p:ext uri="{BB962C8B-B14F-4D97-AF65-F5344CB8AC3E}">
        <p14:creationId xmlns:p14="http://schemas.microsoft.com/office/powerpoint/2010/main" val="2271623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69265" indent="-457200">
              <a:lnSpc>
                <a:spcPct val="110000"/>
              </a:lnSpc>
              <a:spcBef>
                <a:spcPts val="100"/>
              </a:spcBef>
              <a:buClr>
                <a:srgbClr val="3891A7"/>
              </a:buClr>
              <a:buSzPct val="79411"/>
              <a:tabLst>
                <a:tab pos="295910" algn="l"/>
                <a:tab pos="296545" algn="l"/>
              </a:tabLst>
            </a:pPr>
            <a:r>
              <a:rPr lang="en-US" sz="2800" spc="-5" dirty="0">
                <a:cs typeface="Arial"/>
              </a:rPr>
              <a:t>In a modular-driven test framework, testers disintegrate larger test cases into smaller modules for individual testing. </a:t>
            </a:r>
            <a:endParaRPr lang="en-US" sz="2800" spc="-5" dirty="0" smtClean="0">
              <a:cs typeface="Arial"/>
            </a:endParaRPr>
          </a:p>
          <a:p>
            <a:pPr marL="725297" lvl="1" indent="-457200">
              <a:lnSpc>
                <a:spcPct val="110000"/>
              </a:lnSpc>
              <a:spcBef>
                <a:spcPts val="100"/>
              </a:spcBef>
              <a:buClr>
                <a:srgbClr val="3891A7"/>
              </a:buClr>
              <a:buSzPct val="79411"/>
              <a:tabLst>
                <a:tab pos="295910" algn="l"/>
                <a:tab pos="296545" algn="l"/>
              </a:tabLst>
            </a:pPr>
            <a:r>
              <a:rPr lang="en-US" sz="2400" spc="-5" dirty="0" smtClean="0">
                <a:cs typeface="Arial"/>
              </a:rPr>
              <a:t>The </a:t>
            </a:r>
            <a:r>
              <a:rPr lang="en-US" sz="2400" spc="-5" dirty="0">
                <a:cs typeface="Arial"/>
              </a:rPr>
              <a:t>individual test scripts can also be clubbed together to create master test scenarios. It also ensures the reusability of test scripts</a:t>
            </a:r>
            <a:r>
              <a:rPr lang="en-US" sz="2400" spc="-5" dirty="0">
                <a:latin typeface="Arial"/>
                <a:cs typeface="Arial"/>
              </a:rPr>
              <a:t>.</a:t>
            </a:r>
            <a:endParaRPr lang="en-US" dirty="0"/>
          </a:p>
        </p:txBody>
      </p:sp>
      <p:sp>
        <p:nvSpPr>
          <p:cNvPr id="3" name="Slide Number Placeholder 2"/>
          <p:cNvSpPr>
            <a:spLocks noGrp="1"/>
          </p:cNvSpPr>
          <p:nvPr>
            <p:ph type="sldNum" sz="quarter" idx="12"/>
          </p:nvPr>
        </p:nvSpPr>
        <p:spPr/>
        <p:txBody>
          <a:bodyPr/>
          <a:lstStyle/>
          <a:p>
            <a:fld id="{BE8E842C-9654-4059-B722-1FE2FFAFEC6F}" type="slidenum">
              <a:rPr lang="en-US" smtClean="0"/>
              <a:t>24</a:t>
            </a:fld>
            <a:endParaRPr lang="en-US"/>
          </a:p>
        </p:txBody>
      </p:sp>
      <p:sp>
        <p:nvSpPr>
          <p:cNvPr id="4" name="Title 3"/>
          <p:cNvSpPr>
            <a:spLocks noGrp="1"/>
          </p:cNvSpPr>
          <p:nvPr>
            <p:ph type="title"/>
          </p:nvPr>
        </p:nvSpPr>
        <p:spPr/>
        <p:txBody>
          <a:bodyPr>
            <a:normAutofit/>
          </a:bodyPr>
          <a:lstStyle/>
          <a:p>
            <a:r>
              <a:rPr lang="en-US" dirty="0" smtClean="0"/>
              <a:t>2-Module </a:t>
            </a:r>
            <a:r>
              <a:rPr lang="en-US" dirty="0"/>
              <a:t>Based Testing </a:t>
            </a:r>
            <a:r>
              <a:rPr lang="en-US" dirty="0" smtClean="0"/>
              <a:t>Framework</a:t>
            </a:r>
            <a:endParaRPr lang="en-US" dirty="0"/>
          </a:p>
        </p:txBody>
      </p:sp>
    </p:spTree>
    <p:extLst>
      <p:ext uri="{BB962C8B-B14F-4D97-AF65-F5344CB8AC3E}">
        <p14:creationId xmlns:p14="http://schemas.microsoft.com/office/powerpoint/2010/main" val="19460747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a:p>
        </p:txBody>
      </p:sp>
      <p:sp>
        <p:nvSpPr>
          <p:cNvPr id="3" name="Slide Number Placeholder 2"/>
          <p:cNvSpPr>
            <a:spLocks noGrp="1"/>
          </p:cNvSpPr>
          <p:nvPr>
            <p:ph type="sldNum" sz="quarter" idx="12"/>
          </p:nvPr>
        </p:nvSpPr>
        <p:spPr/>
        <p:txBody>
          <a:bodyPr/>
          <a:lstStyle/>
          <a:p>
            <a:fld id="{BE8E842C-9654-4059-B722-1FE2FFAFEC6F}" type="slidenum">
              <a:rPr lang="en-US" smtClean="0"/>
              <a:t>25</a:t>
            </a:fld>
            <a:endParaRPr lang="en-US"/>
          </a:p>
        </p:txBody>
      </p:sp>
      <p:sp>
        <p:nvSpPr>
          <p:cNvPr id="4" name="Title 3"/>
          <p:cNvSpPr>
            <a:spLocks noGrp="1"/>
          </p:cNvSpPr>
          <p:nvPr>
            <p:ph type="title"/>
          </p:nvPr>
        </p:nvSpPr>
        <p:spPr/>
        <p:txBody>
          <a:bodyPr>
            <a:noAutofit/>
          </a:bodyPr>
          <a:lstStyle/>
          <a:p>
            <a:r>
              <a:rPr lang="en-US" sz="3200" dirty="0"/>
              <a:t>Module Based Testing </a:t>
            </a:r>
            <a:r>
              <a:rPr lang="en-US" sz="3200" dirty="0" smtClean="0"/>
              <a:t>Framework</a:t>
            </a:r>
            <a:endParaRPr lang="en-US" sz="3200" dirty="0"/>
          </a:p>
        </p:txBody>
      </p:sp>
      <p:pic>
        <p:nvPicPr>
          <p:cNvPr id="5" name="Picture 4"/>
          <p:cNvPicPr>
            <a:picLocks noChangeAspect="1"/>
          </p:cNvPicPr>
          <p:nvPr/>
        </p:nvPicPr>
        <p:blipFill>
          <a:blip r:embed="rId3"/>
          <a:stretch>
            <a:fillRect/>
          </a:stretch>
        </p:blipFill>
        <p:spPr>
          <a:xfrm>
            <a:off x="2590800" y="1599406"/>
            <a:ext cx="5200650" cy="4991100"/>
          </a:xfrm>
          <a:prstGeom prst="rect">
            <a:avLst/>
          </a:prstGeom>
        </p:spPr>
      </p:pic>
    </p:spTree>
    <p:extLst>
      <p:ext uri="{BB962C8B-B14F-4D97-AF65-F5344CB8AC3E}">
        <p14:creationId xmlns:p14="http://schemas.microsoft.com/office/powerpoint/2010/main" val="7257165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85800" y="1600200"/>
            <a:ext cx="7772400" cy="4601452"/>
          </a:xfrm>
          <a:prstGeom prst="rect">
            <a:avLst/>
          </a:prstGeom>
        </p:spPr>
      </p:pic>
      <p:sp>
        <p:nvSpPr>
          <p:cNvPr id="3" name="Slide Number Placeholder 2"/>
          <p:cNvSpPr>
            <a:spLocks noGrp="1"/>
          </p:cNvSpPr>
          <p:nvPr>
            <p:ph type="sldNum" sz="quarter" idx="12"/>
          </p:nvPr>
        </p:nvSpPr>
        <p:spPr/>
        <p:txBody>
          <a:bodyPr/>
          <a:lstStyle/>
          <a:p>
            <a:fld id="{BE8E842C-9654-4059-B722-1FE2FFAFEC6F}" type="slidenum">
              <a:rPr lang="en-US" smtClean="0"/>
              <a:t>26</a:t>
            </a:fld>
            <a:endParaRPr lang="en-US"/>
          </a:p>
        </p:txBody>
      </p:sp>
      <p:sp>
        <p:nvSpPr>
          <p:cNvPr id="4" name="Title 3"/>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705795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E8E842C-9654-4059-B722-1FE2FFAFEC6F}" type="slidenum">
              <a:rPr lang="en-US" smtClean="0"/>
              <a:t>27</a:t>
            </a:fld>
            <a:endParaRPr lang="en-US"/>
          </a:p>
        </p:txBody>
      </p:sp>
      <p:sp>
        <p:nvSpPr>
          <p:cNvPr id="4" name="Title 3"/>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762000" y="1417638"/>
            <a:ext cx="5181600" cy="5014708"/>
          </a:xfrm>
          <a:prstGeom prst="rect">
            <a:avLst/>
          </a:prstGeom>
        </p:spPr>
      </p:pic>
    </p:spTree>
    <p:extLst>
      <p:ext uri="{BB962C8B-B14F-4D97-AF65-F5344CB8AC3E}">
        <p14:creationId xmlns:p14="http://schemas.microsoft.com/office/powerpoint/2010/main" val="181272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2700">
              <a:lnSpc>
                <a:spcPct val="120000"/>
              </a:lnSpc>
              <a:spcBef>
                <a:spcPts val="100"/>
              </a:spcBef>
            </a:pPr>
            <a:r>
              <a:rPr lang="en-US" sz="2800" spc="-5" dirty="0" smtClean="0">
                <a:solidFill>
                  <a:srgbClr val="C00000"/>
                </a:solidFill>
                <a:cs typeface="Arial"/>
              </a:rPr>
              <a:t>Advantages:</a:t>
            </a:r>
            <a:endParaRPr lang="en-US" sz="2800" dirty="0" smtClean="0">
              <a:cs typeface="Arial"/>
            </a:endParaRPr>
          </a:p>
          <a:p>
            <a:pPr marL="566738" lvl="1" indent="-219075">
              <a:lnSpc>
                <a:spcPct val="120000"/>
              </a:lnSpc>
              <a:spcBef>
                <a:spcPts val="100"/>
              </a:spcBef>
            </a:pPr>
            <a:r>
              <a:rPr lang="en-US" sz="2400" dirty="0" smtClean="0">
                <a:cs typeface="Arial"/>
              </a:rPr>
              <a:t>Modular </a:t>
            </a:r>
            <a:r>
              <a:rPr lang="en-US" sz="2400" dirty="0">
                <a:cs typeface="Arial"/>
              </a:rPr>
              <a:t>division of </a:t>
            </a:r>
            <a:r>
              <a:rPr lang="en-US" sz="2400" spc="-5" dirty="0">
                <a:cs typeface="Arial"/>
              </a:rPr>
              <a:t>scripts </a:t>
            </a:r>
            <a:r>
              <a:rPr lang="en-US" sz="2400" dirty="0">
                <a:cs typeface="Arial"/>
              </a:rPr>
              <a:t>leads </a:t>
            </a:r>
            <a:r>
              <a:rPr lang="en-US" sz="2400" spc="-5" dirty="0">
                <a:cs typeface="Arial"/>
              </a:rPr>
              <a:t>to </a:t>
            </a:r>
            <a:r>
              <a:rPr lang="en-US" sz="2400" dirty="0">
                <a:cs typeface="Arial"/>
              </a:rPr>
              <a:t>easier </a:t>
            </a:r>
            <a:r>
              <a:rPr lang="en-US" sz="2400" spc="-5" dirty="0">
                <a:cs typeface="Arial"/>
              </a:rPr>
              <a:t>maintenance </a:t>
            </a:r>
            <a:r>
              <a:rPr lang="en-US" sz="2400" dirty="0">
                <a:cs typeface="Arial"/>
              </a:rPr>
              <a:t>and also </a:t>
            </a:r>
            <a:r>
              <a:rPr lang="en-US" sz="2400" spc="-5" dirty="0">
                <a:cs typeface="Arial"/>
              </a:rPr>
              <a:t>the  scalability </a:t>
            </a:r>
            <a:r>
              <a:rPr lang="en-US" sz="2400" dirty="0">
                <a:cs typeface="Arial"/>
              </a:rPr>
              <a:t>of </a:t>
            </a:r>
            <a:r>
              <a:rPr lang="en-US" sz="2400" spc="-5" dirty="0">
                <a:cs typeface="Arial"/>
              </a:rPr>
              <a:t>the automated test</a:t>
            </a:r>
            <a:r>
              <a:rPr lang="en-US" sz="2400" dirty="0">
                <a:cs typeface="Arial"/>
              </a:rPr>
              <a:t> </a:t>
            </a:r>
            <a:r>
              <a:rPr lang="en-US" sz="2400" spc="-5" dirty="0" smtClean="0">
                <a:cs typeface="Arial"/>
              </a:rPr>
              <a:t>suites.</a:t>
            </a:r>
            <a:endParaRPr lang="en-US" sz="2400" dirty="0" smtClean="0">
              <a:cs typeface="Arial"/>
            </a:endParaRPr>
          </a:p>
          <a:p>
            <a:pPr marL="566738" lvl="1" indent="-219075">
              <a:lnSpc>
                <a:spcPct val="120000"/>
              </a:lnSpc>
              <a:spcBef>
                <a:spcPts val="100"/>
              </a:spcBef>
            </a:pPr>
            <a:r>
              <a:rPr lang="en-US" sz="2400" spc="-5" dirty="0" smtClean="0">
                <a:cs typeface="Arial"/>
              </a:rPr>
              <a:t>The </a:t>
            </a:r>
            <a:r>
              <a:rPr lang="en-US" sz="2400" spc="-5" dirty="0">
                <a:cs typeface="Arial"/>
              </a:rPr>
              <a:t>functionality </a:t>
            </a:r>
            <a:r>
              <a:rPr lang="en-US" sz="2400" dirty="0">
                <a:cs typeface="Arial"/>
              </a:rPr>
              <a:t>is available in easy </a:t>
            </a:r>
            <a:r>
              <a:rPr lang="en-US" sz="2400" spc="-5" dirty="0">
                <a:cs typeface="Arial"/>
              </a:rPr>
              <a:t>to </a:t>
            </a:r>
            <a:r>
              <a:rPr lang="en-US" sz="2400" dirty="0">
                <a:cs typeface="Arial"/>
              </a:rPr>
              <a:t>use </a:t>
            </a:r>
            <a:r>
              <a:rPr lang="en-US" sz="2400" spc="-5" dirty="0">
                <a:cs typeface="Arial"/>
              </a:rPr>
              <a:t>test </a:t>
            </a:r>
            <a:r>
              <a:rPr lang="en-US" sz="2400" dirty="0">
                <a:cs typeface="Arial"/>
              </a:rPr>
              <a:t>libraries so </a:t>
            </a:r>
            <a:r>
              <a:rPr lang="en-US" sz="2400" spc="-5" dirty="0">
                <a:cs typeface="Arial"/>
              </a:rPr>
              <a:t>creating </a:t>
            </a:r>
            <a:r>
              <a:rPr lang="en-US" sz="2400" dirty="0">
                <a:cs typeface="Arial"/>
              </a:rPr>
              <a:t>new  driver </a:t>
            </a:r>
            <a:r>
              <a:rPr lang="en-US" sz="2400" spc="-5" dirty="0">
                <a:cs typeface="Arial"/>
              </a:rPr>
              <a:t>scripts for different tests </a:t>
            </a:r>
            <a:r>
              <a:rPr lang="en-US" sz="2400" dirty="0">
                <a:cs typeface="Arial"/>
              </a:rPr>
              <a:t>is easy and</a:t>
            </a:r>
            <a:r>
              <a:rPr lang="en-US" sz="2400" spc="-15" dirty="0">
                <a:cs typeface="Arial"/>
              </a:rPr>
              <a:t> </a:t>
            </a:r>
            <a:r>
              <a:rPr lang="en-US" sz="2400" spc="-5" dirty="0">
                <a:cs typeface="Arial"/>
              </a:rPr>
              <a:t>fast.</a:t>
            </a:r>
            <a:endParaRPr lang="en-US" sz="2400" dirty="0">
              <a:cs typeface="Arial"/>
            </a:endParaRPr>
          </a:p>
          <a:p>
            <a:pPr marL="12700">
              <a:lnSpc>
                <a:spcPct val="120000"/>
              </a:lnSpc>
              <a:spcBef>
                <a:spcPts val="1660"/>
              </a:spcBef>
            </a:pPr>
            <a:r>
              <a:rPr lang="en-US" sz="2800" spc="-5" dirty="0">
                <a:solidFill>
                  <a:srgbClr val="C00000"/>
                </a:solidFill>
                <a:cs typeface="Arial"/>
              </a:rPr>
              <a:t>Disadvantages:</a:t>
            </a:r>
            <a:endParaRPr lang="en-US" sz="2800" dirty="0">
              <a:cs typeface="Arial"/>
            </a:endParaRPr>
          </a:p>
          <a:p>
            <a:pPr marL="566738" lvl="1" indent="-219075">
              <a:lnSpc>
                <a:spcPct val="120000"/>
              </a:lnSpc>
              <a:spcBef>
                <a:spcPts val="100"/>
              </a:spcBef>
            </a:pPr>
            <a:r>
              <a:rPr lang="en-US" sz="2400" spc="-5" dirty="0">
                <a:cs typeface="Arial"/>
              </a:rPr>
              <a:t>Test script have  test data embedded in them. So when the test data needs to be updated  we need to change the code of the script. This becomes a big problem  when the test script is large.</a:t>
            </a:r>
          </a:p>
          <a:p>
            <a:pPr>
              <a:lnSpc>
                <a:spcPct val="120000"/>
              </a:lnSpc>
            </a:pPr>
            <a:endParaRPr lang="en-US" dirty="0"/>
          </a:p>
        </p:txBody>
      </p:sp>
      <p:sp>
        <p:nvSpPr>
          <p:cNvPr id="3" name="Slide Number Placeholder 2"/>
          <p:cNvSpPr>
            <a:spLocks noGrp="1"/>
          </p:cNvSpPr>
          <p:nvPr>
            <p:ph type="sldNum" sz="quarter" idx="12"/>
          </p:nvPr>
        </p:nvSpPr>
        <p:spPr/>
        <p:txBody>
          <a:bodyPr/>
          <a:lstStyle/>
          <a:p>
            <a:fld id="{BE8E842C-9654-4059-B722-1FE2FFAFEC6F}" type="slidenum">
              <a:rPr lang="en-US" smtClean="0"/>
              <a:t>28</a:t>
            </a:fld>
            <a:endParaRPr lang="en-US"/>
          </a:p>
        </p:txBody>
      </p:sp>
      <p:sp>
        <p:nvSpPr>
          <p:cNvPr id="4" name="Title 3"/>
          <p:cNvSpPr>
            <a:spLocks noGrp="1"/>
          </p:cNvSpPr>
          <p:nvPr>
            <p:ph type="title"/>
          </p:nvPr>
        </p:nvSpPr>
        <p:spPr/>
        <p:txBody>
          <a:bodyPr>
            <a:noAutofit/>
          </a:bodyPr>
          <a:lstStyle/>
          <a:p>
            <a:r>
              <a:rPr lang="en-US" sz="3200" dirty="0"/>
              <a:t>Module Based Testing </a:t>
            </a:r>
            <a:r>
              <a:rPr lang="en-US" sz="3200" dirty="0" smtClean="0"/>
              <a:t>Framework</a:t>
            </a:r>
            <a:endParaRPr lang="en-US" sz="3200" dirty="0"/>
          </a:p>
        </p:txBody>
      </p:sp>
    </p:spTree>
    <p:extLst>
      <p:ext uri="{BB962C8B-B14F-4D97-AF65-F5344CB8AC3E}">
        <p14:creationId xmlns:p14="http://schemas.microsoft.com/office/powerpoint/2010/main" val="795636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arn(inVertical)">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00000"/>
              </a:lnSpc>
            </a:pPr>
            <a:r>
              <a:rPr lang="en-US" sz="2400" dirty="0" smtClean="0"/>
              <a:t>Segregate </a:t>
            </a:r>
            <a:r>
              <a:rPr lang="en-US" sz="2400" dirty="0"/>
              <a:t>the application into functions or rather common functions can be used by the other parts of the application as well. </a:t>
            </a:r>
            <a:endParaRPr lang="en-US" sz="2400" dirty="0" smtClean="0"/>
          </a:p>
          <a:p>
            <a:pPr>
              <a:lnSpc>
                <a:spcPct val="100000"/>
              </a:lnSpc>
            </a:pPr>
            <a:r>
              <a:rPr lang="en-US" sz="2400" dirty="0"/>
              <a:t>Thus we create a common library constituting of common functions for the application under test. </a:t>
            </a:r>
            <a:endParaRPr lang="en-US" sz="2400" dirty="0" smtClean="0"/>
          </a:p>
          <a:p>
            <a:pPr>
              <a:lnSpc>
                <a:spcPct val="100000"/>
              </a:lnSpc>
            </a:pPr>
            <a:endParaRPr lang="en-US" sz="2400" dirty="0"/>
          </a:p>
        </p:txBody>
      </p:sp>
      <p:sp>
        <p:nvSpPr>
          <p:cNvPr id="3" name="Slide Number Placeholder 2"/>
          <p:cNvSpPr>
            <a:spLocks noGrp="1"/>
          </p:cNvSpPr>
          <p:nvPr>
            <p:ph type="sldNum" sz="quarter" idx="12"/>
          </p:nvPr>
        </p:nvSpPr>
        <p:spPr/>
        <p:txBody>
          <a:bodyPr/>
          <a:lstStyle/>
          <a:p>
            <a:fld id="{BE8E842C-9654-4059-B722-1FE2FFAFEC6F}" type="slidenum">
              <a:rPr lang="en-US" smtClean="0"/>
              <a:t>29</a:t>
            </a:fld>
            <a:endParaRPr lang="en-US"/>
          </a:p>
        </p:txBody>
      </p:sp>
      <p:sp>
        <p:nvSpPr>
          <p:cNvPr id="4" name="Title 3"/>
          <p:cNvSpPr>
            <a:spLocks noGrp="1"/>
          </p:cNvSpPr>
          <p:nvPr>
            <p:ph type="title"/>
          </p:nvPr>
        </p:nvSpPr>
        <p:spPr/>
        <p:txBody>
          <a:bodyPr>
            <a:normAutofit/>
          </a:bodyPr>
          <a:lstStyle/>
          <a:p>
            <a:r>
              <a:rPr lang="en-US" b="0" dirty="0" smtClean="0">
                <a:effectLst/>
              </a:rPr>
              <a:t>3-Library </a:t>
            </a:r>
            <a:r>
              <a:rPr lang="en-US" b="0" dirty="0">
                <a:effectLst/>
              </a:rPr>
              <a:t>Architecture Testing </a:t>
            </a:r>
            <a:r>
              <a:rPr lang="en-US" b="0" dirty="0" smtClean="0">
                <a:effectLst/>
              </a:rPr>
              <a:t>Framework</a:t>
            </a:r>
            <a:endParaRPr lang="en-US" dirty="0"/>
          </a:p>
        </p:txBody>
      </p:sp>
    </p:spTree>
    <p:extLst>
      <p:ext uri="{BB962C8B-B14F-4D97-AF65-F5344CB8AC3E}">
        <p14:creationId xmlns:p14="http://schemas.microsoft.com/office/powerpoint/2010/main" val="2552635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err="1" smtClean="0"/>
              <a:t>Arnon</a:t>
            </a:r>
            <a:r>
              <a:rPr lang="en-US" dirty="0" smtClean="0"/>
              <a:t> </a:t>
            </a:r>
            <a:r>
              <a:rPr lang="en-US" dirty="0"/>
              <a:t>Axelrod, “</a:t>
            </a:r>
            <a:r>
              <a:rPr lang="en-US" b="1" i="1" dirty="0"/>
              <a:t>Complete Guide to Test Automation: Techniques, Practices, and Patterns for Building and Maintaining </a:t>
            </a:r>
            <a:r>
              <a:rPr lang="en-US" b="1" i="1" dirty="0" err="1"/>
              <a:t>Effevtive</a:t>
            </a:r>
            <a:r>
              <a:rPr lang="en-US" b="1" i="1" dirty="0"/>
              <a:t> Software Project</a:t>
            </a:r>
            <a:r>
              <a:rPr lang="en-US" dirty="0"/>
              <a:t>”, 2018, </a:t>
            </a:r>
            <a:r>
              <a:rPr lang="en-US" dirty="0" err="1"/>
              <a:t>Apress</a:t>
            </a:r>
            <a:r>
              <a:rPr lang="en-US" dirty="0"/>
              <a:t>.</a:t>
            </a:r>
            <a:endParaRPr lang="en-US" sz="2400" dirty="0" smtClean="0"/>
          </a:p>
          <a:p>
            <a:pPr marL="457200" indent="-457200">
              <a:buFont typeface="+mj-lt"/>
              <a:buAutoNum type="arabicPeriod"/>
            </a:pPr>
            <a:r>
              <a:rPr lang="en-US" dirty="0" err="1" smtClean="0"/>
              <a:t>Pallavi</a:t>
            </a:r>
            <a:r>
              <a:rPr lang="en-US" dirty="0" smtClean="0"/>
              <a:t> </a:t>
            </a:r>
            <a:r>
              <a:rPr lang="en-US" dirty="0"/>
              <a:t>Sharma - Selenium with Java – </a:t>
            </a:r>
            <a:r>
              <a:rPr lang="en-US" b="1" i="1" dirty="0"/>
              <a:t>A Beginner’s Guide_ Web Browser Automation for Testing using Selenium with Java </a:t>
            </a:r>
            <a:r>
              <a:rPr lang="en-US" dirty="0"/>
              <a:t>(English Edition)-BPB Publications (2022)</a:t>
            </a:r>
          </a:p>
          <a:p>
            <a:pPr marL="457200" indent="-457200">
              <a:buFont typeface="+mj-lt"/>
              <a:buAutoNum type="arabicPeriod"/>
            </a:pPr>
            <a:r>
              <a:rPr lang="en-US" smtClean="0"/>
              <a:t>https</a:t>
            </a:r>
            <a:r>
              <a:rPr lang="en-US" dirty="0"/>
              <a:t>://www.tutorialspoint.com/selenium</a:t>
            </a:r>
            <a:endParaRPr lang="en-US" sz="2400" dirty="0"/>
          </a:p>
        </p:txBody>
      </p:sp>
      <p:sp>
        <p:nvSpPr>
          <p:cNvPr id="4" name="Slide Number Placeholder 3"/>
          <p:cNvSpPr>
            <a:spLocks noGrp="1"/>
          </p:cNvSpPr>
          <p:nvPr>
            <p:ph type="sldNum" sz="quarter" idx="12"/>
          </p:nvPr>
        </p:nvSpPr>
        <p:spPr/>
        <p:txBody>
          <a:bodyPr/>
          <a:lstStyle/>
          <a:p>
            <a:fld id="{605FBAF3-E4E9-4E35-AFD1-7CAC3DF6314C}" type="slidenum">
              <a:rPr lang="en-US" smtClean="0"/>
              <a:t>3</a:t>
            </a:fld>
            <a:endParaRPr lang="en-US" dirty="0"/>
          </a:p>
        </p:txBody>
      </p:sp>
    </p:spTree>
    <p:extLst>
      <p:ext uri="{BB962C8B-B14F-4D97-AF65-F5344CB8AC3E}">
        <p14:creationId xmlns:p14="http://schemas.microsoft.com/office/powerpoint/2010/main" val="25124135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12700">
              <a:spcBef>
                <a:spcPts val="100"/>
              </a:spcBef>
            </a:pPr>
            <a:r>
              <a:rPr lang="en-US" sz="2000" spc="-5" dirty="0" smtClean="0">
                <a:solidFill>
                  <a:srgbClr val="C00000"/>
                </a:solidFill>
                <a:latin typeface="Arial"/>
                <a:cs typeface="Arial"/>
              </a:rPr>
              <a:t>Advantages:</a:t>
            </a:r>
            <a:endParaRPr lang="en-US" sz="2000" dirty="0" smtClean="0">
              <a:latin typeface="Arial"/>
              <a:cs typeface="Arial"/>
            </a:endParaRPr>
          </a:p>
          <a:p>
            <a:pPr>
              <a:buFont typeface="Courier New" panose="02070309020205020404" pitchFamily="49" charset="0"/>
              <a:buChar char="o"/>
            </a:pPr>
            <a:r>
              <a:rPr lang="en-US" sz="2000" dirty="0" smtClean="0"/>
              <a:t>This </a:t>
            </a:r>
            <a:r>
              <a:rPr lang="en-US" sz="2000" dirty="0"/>
              <a:t>framework also introduces the high level of modularization which leads to easier and cost-efficient maintenance and scalability too</a:t>
            </a:r>
            <a:r>
              <a:rPr lang="en-US" sz="2000" dirty="0" smtClean="0"/>
              <a:t>.</a:t>
            </a:r>
          </a:p>
          <a:p>
            <a:pPr marL="12700">
              <a:spcBef>
                <a:spcPts val="1660"/>
              </a:spcBef>
            </a:pPr>
            <a:r>
              <a:rPr lang="en-US" sz="2000" spc="-5" dirty="0">
                <a:solidFill>
                  <a:srgbClr val="C00000"/>
                </a:solidFill>
                <a:latin typeface="Arial"/>
                <a:cs typeface="Arial"/>
              </a:rPr>
              <a:t>Disadvantages:</a:t>
            </a:r>
            <a:endParaRPr lang="en-US" sz="2000" dirty="0">
              <a:latin typeface="Arial"/>
              <a:cs typeface="Arial"/>
            </a:endParaRPr>
          </a:p>
          <a:p>
            <a:pPr>
              <a:buFont typeface="Courier New" panose="02070309020205020404" pitchFamily="49" charset="0"/>
              <a:buChar char="o"/>
            </a:pPr>
            <a:r>
              <a:rPr lang="en-US" sz="2000" dirty="0" smtClean="0"/>
              <a:t>The </a:t>
            </a:r>
            <a:r>
              <a:rPr lang="en-US" sz="2000" dirty="0"/>
              <a:t>test data is lodged into the test scripts, thus any change in the test data would require changes in the test script as well.</a:t>
            </a:r>
          </a:p>
          <a:p>
            <a:pPr>
              <a:buFont typeface="Courier New" panose="02070309020205020404" pitchFamily="49" charset="0"/>
              <a:buChar char="o"/>
            </a:pPr>
            <a:r>
              <a:rPr lang="en-US" sz="2000" dirty="0"/>
              <a:t>With the introduction of libraries, the framework becomes a little complicated.</a:t>
            </a:r>
          </a:p>
          <a:p>
            <a:pPr>
              <a:buFont typeface="Courier New" panose="02070309020205020404" pitchFamily="49" charset="0"/>
              <a:buChar char="o"/>
            </a:pPr>
            <a:endParaRPr lang="en-US" sz="2000" dirty="0" smtClean="0"/>
          </a:p>
          <a:p>
            <a:pPr>
              <a:buFont typeface="Courier New" panose="02070309020205020404" pitchFamily="49" charset="0"/>
              <a:buChar char="o"/>
            </a:pPr>
            <a:endParaRPr lang="en-US" sz="2000" dirty="0"/>
          </a:p>
          <a:p>
            <a:endParaRPr lang="en-US" sz="2000" dirty="0"/>
          </a:p>
        </p:txBody>
      </p:sp>
      <p:sp>
        <p:nvSpPr>
          <p:cNvPr id="3" name="Slide Number Placeholder 2"/>
          <p:cNvSpPr>
            <a:spLocks noGrp="1"/>
          </p:cNvSpPr>
          <p:nvPr>
            <p:ph type="sldNum" sz="quarter" idx="12"/>
          </p:nvPr>
        </p:nvSpPr>
        <p:spPr/>
        <p:txBody>
          <a:bodyPr/>
          <a:lstStyle/>
          <a:p>
            <a:fld id="{BE8E842C-9654-4059-B722-1FE2FFAFEC6F}" type="slidenum">
              <a:rPr lang="en-US" smtClean="0"/>
              <a:t>30</a:t>
            </a:fld>
            <a:endParaRPr lang="en-US"/>
          </a:p>
        </p:txBody>
      </p:sp>
      <p:sp>
        <p:nvSpPr>
          <p:cNvPr id="4" name="Title 3"/>
          <p:cNvSpPr>
            <a:spLocks noGrp="1"/>
          </p:cNvSpPr>
          <p:nvPr>
            <p:ph type="title"/>
          </p:nvPr>
        </p:nvSpPr>
        <p:spPr/>
        <p:txBody>
          <a:bodyPr>
            <a:noAutofit/>
          </a:bodyPr>
          <a:lstStyle/>
          <a:p>
            <a:r>
              <a:rPr lang="en-US" sz="3200" b="0" dirty="0">
                <a:effectLst/>
              </a:rPr>
              <a:t>Library Architecture Testing Framework </a:t>
            </a:r>
            <a:endParaRPr lang="en-US" sz="3200" dirty="0"/>
          </a:p>
        </p:txBody>
      </p:sp>
    </p:spTree>
    <p:extLst>
      <p:ext uri="{BB962C8B-B14F-4D97-AF65-F5344CB8AC3E}">
        <p14:creationId xmlns:p14="http://schemas.microsoft.com/office/powerpoint/2010/main" val="22457388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291465" marR="5080" indent="-279400">
              <a:spcBef>
                <a:spcPts val="600"/>
              </a:spcBef>
              <a:tabLst>
                <a:tab pos="295910" algn="l"/>
              </a:tabLst>
            </a:pPr>
            <a:r>
              <a:rPr lang="en-US" sz="2400" dirty="0"/>
              <a:t>Data Driven Testing Framework helps the user segregate the test script logic and the test data from each other. It lets the user store the test data into an external database. </a:t>
            </a:r>
            <a:endParaRPr lang="en-US" sz="2400" dirty="0" smtClean="0"/>
          </a:p>
          <a:p>
            <a:r>
              <a:rPr lang="en-US" sz="2400" dirty="0"/>
              <a:t>Typically the Data input can be anything:</a:t>
            </a:r>
          </a:p>
          <a:p>
            <a:pPr lvl="1"/>
            <a:r>
              <a:rPr lang="en-US" sz="2000" dirty="0"/>
              <a:t>MS Excel files</a:t>
            </a:r>
          </a:p>
          <a:p>
            <a:pPr lvl="1"/>
            <a:r>
              <a:rPr lang="en-US" sz="2000" dirty="0"/>
              <a:t>Database</a:t>
            </a:r>
          </a:p>
          <a:p>
            <a:pPr lvl="1"/>
            <a:r>
              <a:rPr lang="en-US" sz="2000" dirty="0"/>
              <a:t>Text files</a:t>
            </a:r>
          </a:p>
          <a:p>
            <a:pPr lvl="1"/>
            <a:r>
              <a:rPr lang="en-US" sz="2000" dirty="0"/>
              <a:t>XML files….etc.</a:t>
            </a:r>
          </a:p>
        </p:txBody>
      </p:sp>
      <p:sp>
        <p:nvSpPr>
          <p:cNvPr id="3" name="Slide Number Placeholder 2"/>
          <p:cNvSpPr>
            <a:spLocks noGrp="1"/>
          </p:cNvSpPr>
          <p:nvPr>
            <p:ph type="sldNum" sz="quarter" idx="12"/>
          </p:nvPr>
        </p:nvSpPr>
        <p:spPr/>
        <p:txBody>
          <a:bodyPr/>
          <a:lstStyle/>
          <a:p>
            <a:fld id="{BE8E842C-9654-4059-B722-1FE2FFAFEC6F}" type="slidenum">
              <a:rPr lang="en-US" smtClean="0"/>
              <a:t>31</a:t>
            </a:fld>
            <a:endParaRPr lang="en-US"/>
          </a:p>
        </p:txBody>
      </p:sp>
      <p:sp>
        <p:nvSpPr>
          <p:cNvPr id="4" name="Title 3"/>
          <p:cNvSpPr>
            <a:spLocks noGrp="1"/>
          </p:cNvSpPr>
          <p:nvPr>
            <p:ph type="title"/>
          </p:nvPr>
        </p:nvSpPr>
        <p:spPr/>
        <p:txBody>
          <a:bodyPr>
            <a:normAutofit/>
          </a:bodyPr>
          <a:lstStyle/>
          <a:p>
            <a:r>
              <a:rPr lang="en-US" dirty="0" smtClean="0"/>
              <a:t>4-Data </a:t>
            </a:r>
            <a:r>
              <a:rPr lang="en-US" dirty="0"/>
              <a:t>Driven Testing </a:t>
            </a:r>
            <a:r>
              <a:rPr lang="en-US" dirty="0" smtClean="0"/>
              <a:t>Framework</a:t>
            </a:r>
            <a:endParaRPr lang="en-US" dirty="0"/>
          </a:p>
        </p:txBody>
      </p:sp>
    </p:spTree>
    <p:extLst>
      <p:ext uri="{BB962C8B-B14F-4D97-AF65-F5344CB8AC3E}">
        <p14:creationId xmlns:p14="http://schemas.microsoft.com/office/powerpoint/2010/main" val="1087337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291465" marR="5080" indent="-279400">
              <a:spcBef>
                <a:spcPts val="600"/>
              </a:spcBef>
              <a:tabLst>
                <a:tab pos="295910" algn="l"/>
              </a:tabLst>
            </a:pPr>
            <a:r>
              <a:rPr lang="en-US" b="1" i="1" dirty="0"/>
              <a:t>Note</a:t>
            </a:r>
            <a:r>
              <a:rPr lang="en-US" dirty="0"/>
              <a:t>: </a:t>
            </a:r>
            <a:endParaRPr lang="en-US" dirty="0" smtClean="0"/>
          </a:p>
          <a:p>
            <a:pPr marL="547497" marR="5080" lvl="1" indent="-279400">
              <a:spcBef>
                <a:spcPts val="600"/>
              </a:spcBef>
              <a:tabLst>
                <a:tab pos="295910" algn="l"/>
              </a:tabLst>
            </a:pPr>
            <a:r>
              <a:rPr lang="en-US" dirty="0" smtClean="0"/>
              <a:t>The </a:t>
            </a:r>
            <a:r>
              <a:rPr lang="en-US" dirty="0"/>
              <a:t>test data stored in an external file can belong to the matrix of expected value as well as the matrix of input values.</a:t>
            </a:r>
            <a:endParaRPr lang="en-US" sz="2000" dirty="0"/>
          </a:p>
        </p:txBody>
      </p:sp>
      <p:sp>
        <p:nvSpPr>
          <p:cNvPr id="3" name="Slide Number Placeholder 2"/>
          <p:cNvSpPr>
            <a:spLocks noGrp="1"/>
          </p:cNvSpPr>
          <p:nvPr>
            <p:ph type="sldNum" sz="quarter" idx="12"/>
          </p:nvPr>
        </p:nvSpPr>
        <p:spPr/>
        <p:txBody>
          <a:bodyPr/>
          <a:lstStyle/>
          <a:p>
            <a:fld id="{BE8E842C-9654-4059-B722-1FE2FFAFEC6F}" type="slidenum">
              <a:rPr lang="en-US" smtClean="0"/>
              <a:t>32</a:t>
            </a:fld>
            <a:endParaRPr lang="en-US"/>
          </a:p>
        </p:txBody>
      </p:sp>
      <p:sp>
        <p:nvSpPr>
          <p:cNvPr id="4" name="Title 3"/>
          <p:cNvSpPr>
            <a:spLocks noGrp="1"/>
          </p:cNvSpPr>
          <p:nvPr>
            <p:ph type="title"/>
          </p:nvPr>
        </p:nvSpPr>
        <p:spPr/>
        <p:txBody>
          <a:bodyPr>
            <a:normAutofit/>
          </a:bodyPr>
          <a:lstStyle/>
          <a:p>
            <a:r>
              <a:rPr lang="en-US" dirty="0"/>
              <a:t>Data Driven Testing </a:t>
            </a:r>
            <a:r>
              <a:rPr lang="en-US" dirty="0" smtClean="0"/>
              <a:t>Framework</a:t>
            </a:r>
            <a:endParaRPr lang="en-US" dirty="0"/>
          </a:p>
        </p:txBody>
      </p:sp>
      <p:pic>
        <p:nvPicPr>
          <p:cNvPr id="5" name="Picture 4"/>
          <p:cNvPicPr>
            <a:picLocks noChangeAspect="1"/>
          </p:cNvPicPr>
          <p:nvPr/>
        </p:nvPicPr>
        <p:blipFill>
          <a:blip r:embed="rId3"/>
          <a:stretch>
            <a:fillRect/>
          </a:stretch>
        </p:blipFill>
        <p:spPr>
          <a:xfrm>
            <a:off x="1295400" y="3088143"/>
            <a:ext cx="7086600" cy="3008238"/>
          </a:xfrm>
          <a:prstGeom prst="rect">
            <a:avLst/>
          </a:prstGeom>
        </p:spPr>
      </p:pic>
    </p:spTree>
    <p:extLst>
      <p:ext uri="{BB962C8B-B14F-4D97-AF65-F5344CB8AC3E}">
        <p14:creationId xmlns:p14="http://schemas.microsoft.com/office/powerpoint/2010/main" val="2322799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err="1"/>
              <a:t>Giả</a:t>
            </a:r>
            <a:r>
              <a:rPr lang="en-US" sz="2400" dirty="0"/>
              <a:t> </a:t>
            </a:r>
            <a:r>
              <a:rPr lang="en-US" sz="2400" dirty="0" err="1"/>
              <a:t>sử</a:t>
            </a:r>
            <a:r>
              <a:rPr lang="en-US" sz="2400" dirty="0"/>
              <a:t>, ta </a:t>
            </a:r>
            <a:r>
              <a:rPr lang="en-US" sz="2400" dirty="0" err="1"/>
              <a:t>có</a:t>
            </a:r>
            <a:r>
              <a:rPr lang="en-US" sz="2400" dirty="0"/>
              <a:t> 1 </a:t>
            </a:r>
            <a:r>
              <a:rPr lang="en-US" sz="2400" dirty="0" err="1"/>
              <a:t>chương</a:t>
            </a:r>
            <a:r>
              <a:rPr lang="en-US" sz="2400" dirty="0"/>
              <a:t> </a:t>
            </a:r>
            <a:r>
              <a:rPr lang="en-US" sz="2400" dirty="0" err="1"/>
              <a:t>trình</a:t>
            </a:r>
            <a:r>
              <a:rPr lang="en-US" sz="2400" dirty="0"/>
              <a:t> </a:t>
            </a:r>
            <a:r>
              <a:rPr lang="en-US" sz="2400" dirty="0" err="1"/>
              <a:t>yêu</a:t>
            </a:r>
            <a:r>
              <a:rPr lang="en-US" sz="2400" dirty="0"/>
              <a:t> </a:t>
            </a:r>
            <a:r>
              <a:rPr lang="en-US" sz="2400" dirty="0" err="1"/>
              <a:t>cầu</a:t>
            </a:r>
            <a:r>
              <a:rPr lang="en-US" sz="2400" dirty="0"/>
              <a:t> </a:t>
            </a:r>
            <a:r>
              <a:rPr lang="en-US" sz="2400" dirty="0" err="1"/>
              <a:t>tính</a:t>
            </a:r>
            <a:r>
              <a:rPr lang="en-US" sz="2400" dirty="0"/>
              <a:t> </a:t>
            </a:r>
            <a:r>
              <a:rPr lang="en-US" sz="2400" dirty="0" err="1"/>
              <a:t>giai</a:t>
            </a:r>
            <a:r>
              <a:rPr lang="en-US" sz="2400" dirty="0"/>
              <a:t> </a:t>
            </a:r>
            <a:r>
              <a:rPr lang="en-US" sz="2400" dirty="0" err="1"/>
              <a:t>thừa</a:t>
            </a:r>
            <a:endParaRPr lang="en-US" dirty="0"/>
          </a:p>
        </p:txBody>
      </p:sp>
      <p:sp>
        <p:nvSpPr>
          <p:cNvPr id="3" name="Slide Number Placeholder 2"/>
          <p:cNvSpPr>
            <a:spLocks noGrp="1"/>
          </p:cNvSpPr>
          <p:nvPr>
            <p:ph type="sldNum" sz="quarter" idx="12"/>
          </p:nvPr>
        </p:nvSpPr>
        <p:spPr/>
        <p:txBody>
          <a:bodyPr/>
          <a:lstStyle/>
          <a:p>
            <a:fld id="{BE8E842C-9654-4059-B722-1FE2FFAFEC6F}" type="slidenum">
              <a:rPr lang="en-US" smtClean="0"/>
              <a:t>33</a:t>
            </a:fld>
            <a:endParaRPr lang="en-US"/>
          </a:p>
        </p:txBody>
      </p:sp>
      <p:sp>
        <p:nvSpPr>
          <p:cNvPr id="4" name="Title 3"/>
          <p:cNvSpPr>
            <a:spLocks noGrp="1"/>
          </p:cNvSpPr>
          <p:nvPr>
            <p:ph type="title"/>
          </p:nvPr>
        </p:nvSpPr>
        <p:spPr/>
        <p:txBody>
          <a:bodyPr/>
          <a:lstStyle/>
          <a:p>
            <a:r>
              <a:rPr lang="en-US" sz="4000" dirty="0">
                <a:solidFill>
                  <a:srgbClr val="C00000"/>
                </a:solidFill>
              </a:rPr>
              <a:t>Example</a:t>
            </a:r>
            <a:endParaRPr lang="en-US" dirty="0"/>
          </a:p>
        </p:txBody>
      </p:sp>
      <p:pic>
        <p:nvPicPr>
          <p:cNvPr id="5" name="Picture 4">
            <a:extLst>
              <a:ext uri="{FF2B5EF4-FFF2-40B4-BE49-F238E27FC236}">
                <a16:creationId xmlns:a16="http://schemas.microsoft.com/office/drawing/2014/main" id="{ECA222BE-353A-44F4-2C98-668188EDB73E}"/>
              </a:ext>
            </a:extLst>
          </p:cNvPr>
          <p:cNvPicPr>
            <a:picLocks noChangeAspect="1"/>
          </p:cNvPicPr>
          <p:nvPr/>
        </p:nvPicPr>
        <p:blipFill>
          <a:blip r:embed="rId2"/>
          <a:stretch>
            <a:fillRect/>
          </a:stretch>
        </p:blipFill>
        <p:spPr>
          <a:xfrm>
            <a:off x="647699" y="2133600"/>
            <a:ext cx="7848601" cy="3657600"/>
          </a:xfrm>
          <a:prstGeom prst="rect">
            <a:avLst/>
          </a:prstGeom>
        </p:spPr>
      </p:pic>
    </p:spTree>
    <p:extLst>
      <p:ext uri="{BB962C8B-B14F-4D97-AF65-F5344CB8AC3E}">
        <p14:creationId xmlns:p14="http://schemas.microsoft.com/office/powerpoint/2010/main" val="4922152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E8E842C-9654-4059-B722-1FE2FFAFEC6F}" type="slidenum">
              <a:rPr lang="en-US" smtClean="0"/>
              <a:t>34</a:t>
            </a:fld>
            <a:endParaRPr lang="en-US"/>
          </a:p>
        </p:txBody>
      </p:sp>
      <p:pic>
        <p:nvPicPr>
          <p:cNvPr id="5" name="Content Placeholder 4">
            <a:extLst>
              <a:ext uri="{FF2B5EF4-FFF2-40B4-BE49-F238E27FC236}">
                <a16:creationId xmlns:a16="http://schemas.microsoft.com/office/drawing/2014/main" id="{D9BC490A-3251-C04D-C4F0-284D890A34AE}"/>
              </a:ext>
            </a:extLst>
          </p:cNvPr>
          <p:cNvPicPr>
            <a:picLocks noGrp="1" noChangeAspect="1"/>
          </p:cNvPicPr>
          <p:nvPr>
            <p:ph idx="4294967295"/>
          </p:nvPr>
        </p:nvPicPr>
        <p:blipFill>
          <a:blip r:embed="rId2"/>
          <a:stretch>
            <a:fillRect/>
          </a:stretch>
        </p:blipFill>
        <p:spPr>
          <a:xfrm>
            <a:off x="304800" y="304800"/>
            <a:ext cx="8021638" cy="3886200"/>
          </a:xfrm>
          <a:prstGeom prst="rect">
            <a:avLst/>
          </a:prstGeom>
        </p:spPr>
      </p:pic>
      <p:pic>
        <p:nvPicPr>
          <p:cNvPr id="6" name="Picture 5">
            <a:extLst>
              <a:ext uri="{FF2B5EF4-FFF2-40B4-BE49-F238E27FC236}">
                <a16:creationId xmlns:a16="http://schemas.microsoft.com/office/drawing/2014/main" id="{72A8A8D4-5A51-24C8-A9DC-42188C19E91C}"/>
              </a:ext>
            </a:extLst>
          </p:cNvPr>
          <p:cNvPicPr>
            <a:picLocks noChangeAspect="1"/>
          </p:cNvPicPr>
          <p:nvPr/>
        </p:nvPicPr>
        <p:blipFill>
          <a:blip r:embed="rId3"/>
          <a:stretch>
            <a:fillRect/>
          </a:stretch>
        </p:blipFill>
        <p:spPr>
          <a:xfrm>
            <a:off x="295866" y="4698261"/>
            <a:ext cx="8571072" cy="1709683"/>
          </a:xfrm>
          <a:prstGeom prst="rect">
            <a:avLst/>
          </a:prstGeom>
        </p:spPr>
      </p:pic>
      <p:sp>
        <p:nvSpPr>
          <p:cNvPr id="9" name="Cloud Callout 8"/>
          <p:cNvSpPr/>
          <p:nvPr/>
        </p:nvSpPr>
        <p:spPr>
          <a:xfrm>
            <a:off x="6781800" y="3733800"/>
            <a:ext cx="1865472" cy="894445"/>
          </a:xfrm>
          <a:prstGeom prst="cloudCallout">
            <a:avLst>
              <a:gd name="adj1" fmla="val -52949"/>
              <a:gd name="adj2" fmla="val 86846"/>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CSV file</a:t>
            </a:r>
            <a:endParaRPr lang="en-US" dirty="0"/>
          </a:p>
        </p:txBody>
      </p:sp>
    </p:spTree>
    <p:extLst>
      <p:ext uri="{BB962C8B-B14F-4D97-AF65-F5344CB8AC3E}">
        <p14:creationId xmlns:p14="http://schemas.microsoft.com/office/powerpoint/2010/main" val="3985821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solidFill>
                  <a:srgbClr val="FF0000"/>
                </a:solidFill>
              </a:rPr>
              <a:t>Advantage</a:t>
            </a:r>
            <a:endParaRPr lang="en-US" dirty="0" smtClean="0"/>
          </a:p>
          <a:p>
            <a:pPr lvl="1"/>
            <a:r>
              <a:rPr lang="en-US" dirty="0" smtClean="0"/>
              <a:t>It </a:t>
            </a:r>
            <a:r>
              <a:rPr lang="en-US" dirty="0"/>
              <a:t>is very time-efficient since tests can be framed using multiple data sets</a:t>
            </a:r>
            <a:r>
              <a:rPr lang="en-US" dirty="0" smtClean="0"/>
              <a:t>.</a:t>
            </a:r>
            <a:endParaRPr lang="en-US" dirty="0"/>
          </a:p>
          <a:p>
            <a:r>
              <a:rPr lang="en-US" b="1" dirty="0" smtClean="0">
                <a:solidFill>
                  <a:srgbClr val="FF0000"/>
                </a:solidFill>
              </a:rPr>
              <a:t>Disadvantage</a:t>
            </a:r>
            <a:endParaRPr lang="en-US" dirty="0" smtClean="0"/>
          </a:p>
          <a:p>
            <a:pPr lvl="1"/>
            <a:r>
              <a:rPr lang="en-US" dirty="0" smtClean="0"/>
              <a:t>Programming </a:t>
            </a:r>
            <a:r>
              <a:rPr lang="en-US" dirty="0"/>
              <a:t>expertise is needed since multiple sources of data need to be verified before integration.</a:t>
            </a:r>
          </a:p>
          <a:p>
            <a:endParaRPr lang="en-US" sz="2800" dirty="0">
              <a:latin typeface="Arial"/>
              <a:cs typeface="Arial"/>
            </a:endParaRPr>
          </a:p>
          <a:p>
            <a:endParaRPr lang="en-US" sz="2800" dirty="0"/>
          </a:p>
        </p:txBody>
      </p:sp>
      <p:sp>
        <p:nvSpPr>
          <p:cNvPr id="3" name="Slide Number Placeholder 2"/>
          <p:cNvSpPr>
            <a:spLocks noGrp="1"/>
          </p:cNvSpPr>
          <p:nvPr>
            <p:ph type="sldNum" sz="quarter" idx="12"/>
          </p:nvPr>
        </p:nvSpPr>
        <p:spPr/>
        <p:txBody>
          <a:bodyPr/>
          <a:lstStyle/>
          <a:p>
            <a:fld id="{BE8E842C-9654-4059-B722-1FE2FFAFEC6F}" type="slidenum">
              <a:rPr lang="en-US" smtClean="0"/>
              <a:t>35</a:t>
            </a:fld>
            <a:endParaRPr lang="en-US"/>
          </a:p>
        </p:txBody>
      </p:sp>
      <p:sp>
        <p:nvSpPr>
          <p:cNvPr id="4" name="Title 3"/>
          <p:cNvSpPr>
            <a:spLocks noGrp="1"/>
          </p:cNvSpPr>
          <p:nvPr>
            <p:ph type="title"/>
          </p:nvPr>
        </p:nvSpPr>
        <p:spPr/>
        <p:txBody>
          <a:bodyPr>
            <a:normAutofit/>
          </a:bodyPr>
          <a:lstStyle/>
          <a:p>
            <a:r>
              <a:rPr lang="en-US" dirty="0"/>
              <a:t>Data Driven Testing </a:t>
            </a:r>
            <a:r>
              <a:rPr lang="en-US" dirty="0" smtClean="0"/>
              <a:t>Framework</a:t>
            </a:r>
            <a:endParaRPr lang="en-US" dirty="0"/>
          </a:p>
        </p:txBody>
      </p:sp>
    </p:spTree>
    <p:extLst>
      <p:ext uri="{BB962C8B-B14F-4D97-AF65-F5344CB8AC3E}">
        <p14:creationId xmlns:p14="http://schemas.microsoft.com/office/powerpoint/2010/main" val="2901005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91465" marR="5080" indent="-279400">
              <a:lnSpc>
                <a:spcPct val="100000"/>
              </a:lnSpc>
              <a:spcBef>
                <a:spcPts val="50"/>
              </a:spcBef>
              <a:tabLst>
                <a:tab pos="295910" algn="l"/>
              </a:tabLst>
            </a:pPr>
            <a:r>
              <a:rPr lang="en-US" dirty="0" smtClean="0"/>
              <a:t>This </a:t>
            </a:r>
            <a:r>
              <a:rPr lang="en-US" dirty="0"/>
              <a:t>particular testing framework uses action-based keywords such as click, login, verify link, etc. </a:t>
            </a:r>
            <a:endParaRPr lang="en-US" dirty="0" smtClean="0"/>
          </a:p>
          <a:p>
            <a:pPr marL="291465" marR="5080" indent="-279400">
              <a:lnSpc>
                <a:spcPct val="100000"/>
              </a:lnSpc>
              <a:spcBef>
                <a:spcPts val="50"/>
              </a:spcBef>
              <a:tabLst>
                <a:tab pos="295910" algn="l"/>
              </a:tabLst>
            </a:pPr>
            <a:r>
              <a:rPr lang="en-US" dirty="0" smtClean="0"/>
              <a:t>The </a:t>
            </a:r>
            <a:r>
              <a:rPr lang="en-US" dirty="0"/>
              <a:t>keyword-driven testing framework maps the keyword repository to test data and creates scripts based on the application requirements.</a:t>
            </a:r>
            <a:endParaRPr lang="en-US" sz="2000" dirty="0"/>
          </a:p>
        </p:txBody>
      </p:sp>
      <p:sp>
        <p:nvSpPr>
          <p:cNvPr id="3" name="Slide Number Placeholder 2"/>
          <p:cNvSpPr>
            <a:spLocks noGrp="1"/>
          </p:cNvSpPr>
          <p:nvPr>
            <p:ph type="sldNum" sz="quarter" idx="12"/>
          </p:nvPr>
        </p:nvSpPr>
        <p:spPr/>
        <p:txBody>
          <a:bodyPr/>
          <a:lstStyle/>
          <a:p>
            <a:fld id="{BE8E842C-9654-4059-B722-1FE2FFAFEC6F}" type="slidenum">
              <a:rPr lang="en-US" smtClean="0"/>
              <a:t>36</a:t>
            </a:fld>
            <a:endParaRPr lang="en-US"/>
          </a:p>
        </p:txBody>
      </p:sp>
      <p:sp>
        <p:nvSpPr>
          <p:cNvPr id="4" name="Title 3"/>
          <p:cNvSpPr>
            <a:spLocks noGrp="1"/>
          </p:cNvSpPr>
          <p:nvPr>
            <p:ph type="title"/>
          </p:nvPr>
        </p:nvSpPr>
        <p:spPr/>
        <p:txBody>
          <a:bodyPr>
            <a:normAutofit/>
          </a:bodyPr>
          <a:lstStyle/>
          <a:p>
            <a:r>
              <a:rPr lang="en-US" dirty="0" smtClean="0"/>
              <a:t>5-Keyword </a:t>
            </a:r>
            <a:r>
              <a:rPr lang="en-US" dirty="0"/>
              <a:t>Driven Testing </a:t>
            </a:r>
            <a:r>
              <a:rPr lang="en-US" dirty="0" smtClean="0"/>
              <a:t>Framework</a:t>
            </a:r>
            <a:endParaRPr lang="en-US" dirty="0"/>
          </a:p>
        </p:txBody>
      </p:sp>
    </p:spTree>
    <p:extLst>
      <p:ext uri="{BB962C8B-B14F-4D97-AF65-F5344CB8AC3E}">
        <p14:creationId xmlns:p14="http://schemas.microsoft.com/office/powerpoint/2010/main" val="708650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pc="-5" dirty="0">
                <a:cs typeface="Arial"/>
              </a:rPr>
              <a:t>These directives </a:t>
            </a:r>
            <a:r>
              <a:rPr lang="en-US" dirty="0">
                <a:cs typeface="Arial"/>
              </a:rPr>
              <a:t>are called keywords. </a:t>
            </a:r>
            <a:r>
              <a:rPr lang="en-US" spc="-5" dirty="0">
                <a:cs typeface="Arial"/>
              </a:rPr>
              <a:t>The </a:t>
            </a:r>
            <a:r>
              <a:rPr lang="en-US" dirty="0">
                <a:cs typeface="Arial"/>
              </a:rPr>
              <a:t>keyword based </a:t>
            </a:r>
            <a:r>
              <a:rPr lang="en-US" spc="-5" dirty="0">
                <a:cs typeface="Arial"/>
              </a:rPr>
              <a:t>testing </a:t>
            </a:r>
            <a:r>
              <a:rPr lang="en-US" dirty="0">
                <a:cs typeface="Arial"/>
              </a:rPr>
              <a:t>is an  </a:t>
            </a:r>
            <a:r>
              <a:rPr lang="en-US" spc="-5" dirty="0">
                <a:cs typeface="Arial"/>
              </a:rPr>
              <a:t>extension to the data </a:t>
            </a:r>
            <a:r>
              <a:rPr lang="en-US" dirty="0">
                <a:cs typeface="Arial"/>
              </a:rPr>
              <a:t>driven</a:t>
            </a:r>
            <a:r>
              <a:rPr lang="en-US" spc="20" dirty="0">
                <a:cs typeface="Arial"/>
              </a:rPr>
              <a:t> </a:t>
            </a:r>
            <a:r>
              <a:rPr lang="en-US" spc="-5" dirty="0">
                <a:cs typeface="Arial"/>
              </a:rPr>
              <a:t>testing.</a:t>
            </a:r>
            <a:endParaRPr lang="en-US" dirty="0">
              <a:cs typeface="Arial"/>
            </a:endParaRPr>
          </a:p>
          <a:p>
            <a:endParaRPr lang="en-US" sz="2800" dirty="0"/>
          </a:p>
        </p:txBody>
      </p:sp>
      <p:sp>
        <p:nvSpPr>
          <p:cNvPr id="3" name="Slide Number Placeholder 2"/>
          <p:cNvSpPr>
            <a:spLocks noGrp="1"/>
          </p:cNvSpPr>
          <p:nvPr>
            <p:ph type="sldNum" sz="quarter" idx="12"/>
          </p:nvPr>
        </p:nvSpPr>
        <p:spPr/>
        <p:txBody>
          <a:bodyPr/>
          <a:lstStyle/>
          <a:p>
            <a:fld id="{BE8E842C-9654-4059-B722-1FE2FFAFEC6F}" type="slidenum">
              <a:rPr lang="en-US" smtClean="0"/>
              <a:t>37</a:t>
            </a:fld>
            <a:endParaRPr lang="en-US"/>
          </a:p>
        </p:txBody>
      </p:sp>
      <p:sp>
        <p:nvSpPr>
          <p:cNvPr id="4" name="Title 3"/>
          <p:cNvSpPr>
            <a:spLocks noGrp="1"/>
          </p:cNvSpPr>
          <p:nvPr>
            <p:ph type="title"/>
          </p:nvPr>
        </p:nvSpPr>
        <p:spPr/>
        <p:txBody>
          <a:bodyPr>
            <a:normAutofit/>
          </a:bodyPr>
          <a:lstStyle/>
          <a:p>
            <a:r>
              <a:rPr lang="en-US" dirty="0"/>
              <a:t>Keyword Driven Testing </a:t>
            </a:r>
            <a:r>
              <a:rPr lang="en-US" dirty="0" smtClean="0"/>
              <a:t>Framework</a:t>
            </a:r>
            <a:endParaRPr lang="en-US" dirty="0"/>
          </a:p>
        </p:txBody>
      </p:sp>
      <p:pic>
        <p:nvPicPr>
          <p:cNvPr id="5" name="Picture 4"/>
          <p:cNvPicPr>
            <a:picLocks noChangeAspect="1"/>
          </p:cNvPicPr>
          <p:nvPr/>
        </p:nvPicPr>
        <p:blipFill>
          <a:blip r:embed="rId3"/>
          <a:stretch>
            <a:fillRect/>
          </a:stretch>
        </p:blipFill>
        <p:spPr>
          <a:xfrm>
            <a:off x="658677" y="2860162"/>
            <a:ext cx="7708083" cy="1994504"/>
          </a:xfrm>
          <a:prstGeom prst="rect">
            <a:avLst/>
          </a:prstGeom>
        </p:spPr>
      </p:pic>
    </p:spTree>
    <p:extLst>
      <p:ext uri="{BB962C8B-B14F-4D97-AF65-F5344CB8AC3E}">
        <p14:creationId xmlns:p14="http://schemas.microsoft.com/office/powerpoint/2010/main" val="2999032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E8E842C-9654-4059-B722-1FE2FFAFEC6F}" type="slidenum">
              <a:rPr lang="en-US" smtClean="0"/>
              <a:t>38</a:t>
            </a:fld>
            <a:endParaRPr lang="en-US"/>
          </a:p>
        </p:txBody>
      </p:sp>
      <p:sp>
        <p:nvSpPr>
          <p:cNvPr id="4" name="Title 3"/>
          <p:cNvSpPr>
            <a:spLocks noGrp="1"/>
          </p:cNvSpPr>
          <p:nvPr>
            <p:ph type="title"/>
          </p:nvPr>
        </p:nvSpPr>
        <p:spPr/>
        <p:txBody>
          <a:bodyPr/>
          <a:lstStyle/>
          <a:p>
            <a:r>
              <a:rPr lang="en-US" sz="4000" dirty="0" smtClean="0">
                <a:solidFill>
                  <a:srgbClr val="C00000"/>
                </a:solidFill>
              </a:rPr>
              <a:t>Example</a:t>
            </a:r>
            <a:endParaRPr lang="en-US" dirty="0"/>
          </a:p>
        </p:txBody>
      </p:sp>
      <p:pic>
        <p:nvPicPr>
          <p:cNvPr id="7" name="Content Placeholder 6"/>
          <p:cNvPicPr>
            <a:picLocks noGrp="1" noChangeAspect="1"/>
          </p:cNvPicPr>
          <p:nvPr>
            <p:ph idx="1"/>
          </p:nvPr>
        </p:nvPicPr>
        <p:blipFill>
          <a:blip r:embed="rId3"/>
          <a:stretch>
            <a:fillRect/>
          </a:stretch>
        </p:blipFill>
        <p:spPr>
          <a:xfrm>
            <a:off x="609600" y="2133600"/>
            <a:ext cx="7451678" cy="1981200"/>
          </a:xfrm>
          <a:prstGeom prst="rect">
            <a:avLst/>
          </a:prstGeom>
        </p:spPr>
      </p:pic>
      <p:sp>
        <p:nvSpPr>
          <p:cNvPr id="2" name="Rectangle 1"/>
          <p:cNvSpPr/>
          <p:nvPr/>
        </p:nvSpPr>
        <p:spPr>
          <a:xfrm>
            <a:off x="423332" y="1512669"/>
            <a:ext cx="5977467" cy="369332"/>
          </a:xfrm>
          <a:prstGeom prst="rect">
            <a:avLst/>
          </a:prstGeom>
        </p:spPr>
        <p:txBody>
          <a:bodyPr wrap="square">
            <a:spAutoFit/>
          </a:bodyPr>
          <a:lstStyle/>
          <a:p>
            <a:r>
              <a:rPr lang="en-US" b="1" dirty="0">
                <a:solidFill>
                  <a:srgbClr val="3A3A3A"/>
                </a:solidFill>
                <a:latin typeface="Work Sans"/>
              </a:rPr>
              <a:t>Test case of Keyword Driven Test Framework</a:t>
            </a:r>
            <a:endParaRPr lang="en-US" dirty="0"/>
          </a:p>
        </p:txBody>
      </p:sp>
    </p:spTree>
    <p:extLst>
      <p:ext uri="{BB962C8B-B14F-4D97-AF65-F5344CB8AC3E}">
        <p14:creationId xmlns:p14="http://schemas.microsoft.com/office/powerpoint/2010/main" val="3835082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smtClean="0">
                <a:solidFill>
                  <a:srgbClr val="FF0000"/>
                </a:solidFill>
              </a:rPr>
              <a:t>Advantage</a:t>
            </a:r>
          </a:p>
          <a:p>
            <a:pPr lvl="1"/>
            <a:r>
              <a:rPr lang="en-US" dirty="0" smtClean="0"/>
              <a:t>Test </a:t>
            </a:r>
            <a:r>
              <a:rPr lang="en-US" dirty="0"/>
              <a:t>scripts are reusable and can be developed independent of the application</a:t>
            </a:r>
            <a:r>
              <a:rPr lang="en-US" dirty="0" smtClean="0"/>
              <a:t>.</a:t>
            </a:r>
            <a:endParaRPr lang="en-US" dirty="0"/>
          </a:p>
          <a:p>
            <a:r>
              <a:rPr lang="en-US" b="1" dirty="0" smtClean="0">
                <a:solidFill>
                  <a:srgbClr val="FF0000"/>
                </a:solidFill>
              </a:rPr>
              <a:t>Disadvantage</a:t>
            </a:r>
          </a:p>
          <a:p>
            <a:pPr lvl="1"/>
            <a:r>
              <a:rPr lang="en-US" dirty="0" smtClean="0"/>
              <a:t>It </a:t>
            </a:r>
            <a:r>
              <a:rPr lang="en-US" dirty="0"/>
              <a:t>is not a very scalable framework since keywords need to be defined during the initial set up.</a:t>
            </a:r>
          </a:p>
          <a:p>
            <a:endParaRPr lang="en-US" sz="2800" dirty="0"/>
          </a:p>
          <a:p>
            <a:endParaRPr lang="en-US" dirty="0"/>
          </a:p>
        </p:txBody>
      </p:sp>
      <p:sp>
        <p:nvSpPr>
          <p:cNvPr id="3" name="Slide Number Placeholder 2"/>
          <p:cNvSpPr>
            <a:spLocks noGrp="1"/>
          </p:cNvSpPr>
          <p:nvPr>
            <p:ph type="sldNum" sz="quarter" idx="12"/>
          </p:nvPr>
        </p:nvSpPr>
        <p:spPr/>
        <p:txBody>
          <a:bodyPr/>
          <a:lstStyle/>
          <a:p>
            <a:fld id="{BE8E842C-9654-4059-B722-1FE2FFAFEC6F}" type="slidenum">
              <a:rPr lang="en-US" smtClean="0"/>
              <a:t>39</a:t>
            </a:fld>
            <a:endParaRPr lang="en-US"/>
          </a:p>
        </p:txBody>
      </p:sp>
      <p:sp>
        <p:nvSpPr>
          <p:cNvPr id="4" name="Title 3"/>
          <p:cNvSpPr>
            <a:spLocks noGrp="1"/>
          </p:cNvSpPr>
          <p:nvPr>
            <p:ph type="title"/>
          </p:nvPr>
        </p:nvSpPr>
        <p:spPr/>
        <p:txBody>
          <a:bodyPr>
            <a:normAutofit/>
          </a:bodyPr>
          <a:lstStyle/>
          <a:p>
            <a:r>
              <a:rPr lang="en-US" dirty="0"/>
              <a:t>Keyword Driven Testing </a:t>
            </a:r>
            <a:r>
              <a:rPr lang="en-US" dirty="0" smtClean="0"/>
              <a:t>Framework</a:t>
            </a:r>
            <a:endParaRPr lang="en-US" dirty="0"/>
          </a:p>
        </p:txBody>
      </p:sp>
    </p:spTree>
    <p:extLst>
      <p:ext uri="{BB962C8B-B14F-4D97-AF65-F5344CB8AC3E}">
        <p14:creationId xmlns:p14="http://schemas.microsoft.com/office/powerpoint/2010/main" val="3148631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noAutofit/>
          </a:bodyPr>
          <a:lstStyle/>
          <a:p>
            <a:r>
              <a:rPr lang="en-US" sz="2800" dirty="0" err="1"/>
              <a:t>Chương</a:t>
            </a:r>
            <a:r>
              <a:rPr lang="en-US" sz="2800" dirty="0"/>
              <a:t> 1: Overview of Automation </a:t>
            </a:r>
            <a:r>
              <a:rPr lang="en-US" sz="2800" dirty="0" smtClean="0"/>
              <a:t>Testing</a:t>
            </a:r>
          </a:p>
          <a:p>
            <a:r>
              <a:rPr lang="en-US" sz="2800" dirty="0"/>
              <a:t>Chapter 2_Introduction to </a:t>
            </a:r>
            <a:r>
              <a:rPr lang="en-US" sz="2800" dirty="0" smtClean="0"/>
              <a:t>Selenium</a:t>
            </a:r>
          </a:p>
          <a:p>
            <a:r>
              <a:rPr lang="en-US" sz="2800" dirty="0"/>
              <a:t>Chapter 3_Preparing System and Application Under </a:t>
            </a:r>
            <a:r>
              <a:rPr lang="en-US" sz="2800" dirty="0" smtClean="0"/>
              <a:t>Test</a:t>
            </a:r>
          </a:p>
          <a:p>
            <a:r>
              <a:rPr lang="en-US" sz="2800" dirty="0"/>
              <a:t>Chapter 4_WebDriver, </a:t>
            </a:r>
            <a:r>
              <a:rPr lang="en-US" sz="2800" dirty="0" err="1"/>
              <a:t>WebElement</a:t>
            </a:r>
            <a:r>
              <a:rPr lang="en-US" sz="2800" dirty="0"/>
              <a:t>, and </a:t>
            </a:r>
            <a:r>
              <a:rPr lang="en-US" sz="2800" dirty="0" smtClean="0"/>
              <a:t>By</a:t>
            </a:r>
          </a:p>
          <a:p>
            <a:r>
              <a:rPr lang="en-US" sz="2800" dirty="0"/>
              <a:t>Chapter 5_Concept of </a:t>
            </a:r>
            <a:r>
              <a:rPr lang="en-US" sz="2800" dirty="0" smtClean="0"/>
              <a:t>Synchronization</a:t>
            </a:r>
          </a:p>
          <a:p>
            <a:r>
              <a:rPr lang="en-US" sz="2800" dirty="0"/>
              <a:t>Chapter 6_Working with </a:t>
            </a:r>
            <a:r>
              <a:rPr lang="en-US" sz="2800" dirty="0" err="1"/>
              <a:t>WebElements</a:t>
            </a:r>
            <a:r>
              <a:rPr lang="en-US" sz="2800" dirty="0"/>
              <a:t>-Form, Table, and </a:t>
            </a:r>
            <a:r>
              <a:rPr lang="en-US" sz="2800" dirty="0" smtClean="0"/>
              <a:t>Dropdown</a:t>
            </a:r>
          </a:p>
        </p:txBody>
      </p:sp>
      <p:sp>
        <p:nvSpPr>
          <p:cNvPr id="4" name="Slide Number Placeholder 3"/>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6028372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91465" marR="5080" indent="-279400">
              <a:lnSpc>
                <a:spcPct val="100000"/>
              </a:lnSpc>
              <a:spcBef>
                <a:spcPts val="200"/>
              </a:spcBef>
              <a:tabLst>
                <a:tab pos="295910" algn="l"/>
              </a:tabLst>
            </a:pPr>
            <a:r>
              <a:rPr lang="en-US" sz="2000" spc="-850" dirty="0">
                <a:solidFill>
                  <a:srgbClr val="3891A7"/>
                </a:solidFill>
                <a:latin typeface="Arial"/>
                <a:cs typeface="Arial"/>
              </a:rPr>
              <a:t>	</a:t>
            </a:r>
            <a:r>
              <a:rPr lang="en-US" dirty="0">
                <a:cs typeface="Arial"/>
              </a:rPr>
              <a:t>Hybrid </a:t>
            </a:r>
            <a:r>
              <a:rPr lang="en-US" spc="-5" dirty="0">
                <a:cs typeface="Arial"/>
              </a:rPr>
              <a:t>testing framework </a:t>
            </a:r>
            <a:r>
              <a:rPr lang="en-US" dirty="0">
                <a:cs typeface="Arial"/>
              </a:rPr>
              <a:t>is </a:t>
            </a:r>
            <a:r>
              <a:rPr lang="en-US" spc="-5" dirty="0">
                <a:cs typeface="Arial"/>
              </a:rPr>
              <a:t>the combination </a:t>
            </a:r>
            <a:r>
              <a:rPr lang="en-US" dirty="0">
                <a:cs typeface="Arial"/>
              </a:rPr>
              <a:t>of modular, </a:t>
            </a:r>
            <a:r>
              <a:rPr lang="en-US" spc="-5" dirty="0">
                <a:cs typeface="Arial"/>
              </a:rPr>
              <a:t>data-driven </a:t>
            </a:r>
            <a:r>
              <a:rPr lang="en-US" dirty="0">
                <a:cs typeface="Arial"/>
              </a:rPr>
              <a:t>and  keyword driven </a:t>
            </a:r>
            <a:r>
              <a:rPr lang="en-US" spc="-5" dirty="0">
                <a:cs typeface="Arial"/>
              </a:rPr>
              <a:t>testing </a:t>
            </a:r>
            <a:r>
              <a:rPr lang="en-US" spc="-5" dirty="0" smtClean="0">
                <a:cs typeface="Arial"/>
              </a:rPr>
              <a:t>frameworks.</a:t>
            </a:r>
          </a:p>
          <a:p>
            <a:pPr marL="291465" marR="5080" indent="-279400">
              <a:lnSpc>
                <a:spcPct val="100000"/>
              </a:lnSpc>
              <a:spcBef>
                <a:spcPts val="200"/>
              </a:spcBef>
              <a:tabLst>
                <a:tab pos="295910" algn="l"/>
              </a:tabLst>
            </a:pPr>
            <a:r>
              <a:rPr lang="en-US" spc="-5" dirty="0" smtClean="0">
                <a:cs typeface="Arial"/>
              </a:rPr>
              <a:t>This </a:t>
            </a:r>
            <a:r>
              <a:rPr lang="en-US" spc="-5" dirty="0">
                <a:cs typeface="Arial"/>
              </a:rPr>
              <a:t>combination </a:t>
            </a:r>
            <a:r>
              <a:rPr lang="en-US" dirty="0">
                <a:cs typeface="Arial"/>
              </a:rPr>
              <a:t>of </a:t>
            </a:r>
            <a:r>
              <a:rPr lang="en-US" spc="-5" dirty="0">
                <a:cs typeface="Arial"/>
              </a:rPr>
              <a:t>frameworks </a:t>
            </a:r>
            <a:r>
              <a:rPr lang="en-US" dirty="0">
                <a:cs typeface="Arial"/>
              </a:rPr>
              <a:t>helps </a:t>
            </a:r>
            <a:r>
              <a:rPr lang="en-US" spc="-5" dirty="0">
                <a:cs typeface="Arial"/>
              </a:rPr>
              <a:t>the data </a:t>
            </a:r>
            <a:r>
              <a:rPr lang="en-US" dirty="0">
                <a:cs typeface="Arial"/>
              </a:rPr>
              <a:t>driven </a:t>
            </a:r>
            <a:r>
              <a:rPr lang="en-US" spc="-5" dirty="0">
                <a:cs typeface="Arial"/>
              </a:rPr>
              <a:t>scripts take  advantage </a:t>
            </a:r>
            <a:r>
              <a:rPr lang="en-US" dirty="0">
                <a:cs typeface="Arial"/>
              </a:rPr>
              <a:t>of </a:t>
            </a:r>
            <a:r>
              <a:rPr lang="en-US" spc="-5" dirty="0">
                <a:cs typeface="Arial"/>
              </a:rPr>
              <a:t>the </a:t>
            </a:r>
            <a:r>
              <a:rPr lang="en-US" dirty="0">
                <a:cs typeface="Arial"/>
              </a:rPr>
              <a:t>libraries which usually accompany </a:t>
            </a:r>
            <a:r>
              <a:rPr lang="en-US" spc="-5" dirty="0">
                <a:cs typeface="Arial"/>
              </a:rPr>
              <a:t>the </a:t>
            </a:r>
            <a:r>
              <a:rPr lang="en-US" dirty="0">
                <a:cs typeface="Arial"/>
              </a:rPr>
              <a:t>keyword driven  </a:t>
            </a:r>
            <a:r>
              <a:rPr lang="en-US" spc="-5" dirty="0">
                <a:cs typeface="Arial"/>
              </a:rPr>
              <a:t>testing.</a:t>
            </a:r>
            <a:endParaRPr lang="en-US" dirty="0">
              <a:cs typeface="Arial"/>
            </a:endParaRPr>
          </a:p>
          <a:p>
            <a:pPr>
              <a:lnSpc>
                <a:spcPct val="100000"/>
              </a:lnSpc>
            </a:pPr>
            <a:endParaRPr lang="en-US" dirty="0"/>
          </a:p>
        </p:txBody>
      </p:sp>
      <p:sp>
        <p:nvSpPr>
          <p:cNvPr id="3" name="Slide Number Placeholder 2"/>
          <p:cNvSpPr>
            <a:spLocks noGrp="1"/>
          </p:cNvSpPr>
          <p:nvPr>
            <p:ph type="sldNum" sz="quarter" idx="12"/>
          </p:nvPr>
        </p:nvSpPr>
        <p:spPr/>
        <p:txBody>
          <a:bodyPr/>
          <a:lstStyle/>
          <a:p>
            <a:fld id="{BE8E842C-9654-4059-B722-1FE2FFAFEC6F}" type="slidenum">
              <a:rPr lang="en-US" smtClean="0"/>
              <a:t>40</a:t>
            </a:fld>
            <a:endParaRPr lang="en-US"/>
          </a:p>
        </p:txBody>
      </p:sp>
      <p:sp>
        <p:nvSpPr>
          <p:cNvPr id="4" name="Title 3"/>
          <p:cNvSpPr>
            <a:spLocks noGrp="1"/>
          </p:cNvSpPr>
          <p:nvPr>
            <p:ph type="title"/>
          </p:nvPr>
        </p:nvSpPr>
        <p:spPr/>
        <p:txBody>
          <a:bodyPr>
            <a:normAutofit/>
          </a:bodyPr>
          <a:lstStyle/>
          <a:p>
            <a:r>
              <a:rPr lang="en-US" dirty="0" smtClean="0"/>
              <a:t>6-Hybrid </a:t>
            </a:r>
            <a:r>
              <a:rPr lang="en-US" dirty="0"/>
              <a:t>Testing </a:t>
            </a:r>
            <a:r>
              <a:rPr lang="en-US" dirty="0" smtClean="0"/>
              <a:t>Framework</a:t>
            </a:r>
            <a:endParaRPr lang="en-US" dirty="0"/>
          </a:p>
        </p:txBody>
      </p:sp>
    </p:spTree>
    <p:extLst>
      <p:ext uri="{BB962C8B-B14F-4D97-AF65-F5344CB8AC3E}">
        <p14:creationId xmlns:p14="http://schemas.microsoft.com/office/powerpoint/2010/main" val="2869759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381000" y="1828800"/>
            <a:ext cx="7685673" cy="2973785"/>
          </a:xfrm>
          <a:prstGeom prst="rect">
            <a:avLst/>
          </a:prstGeom>
        </p:spPr>
      </p:pic>
      <p:sp>
        <p:nvSpPr>
          <p:cNvPr id="3" name="Slide Number Placeholder 2"/>
          <p:cNvSpPr>
            <a:spLocks noGrp="1"/>
          </p:cNvSpPr>
          <p:nvPr>
            <p:ph type="sldNum" sz="quarter" idx="12"/>
          </p:nvPr>
        </p:nvSpPr>
        <p:spPr/>
        <p:txBody>
          <a:bodyPr/>
          <a:lstStyle/>
          <a:p>
            <a:fld id="{BE8E842C-9654-4059-B722-1FE2FFAFEC6F}" type="slidenum">
              <a:rPr lang="en-US" smtClean="0"/>
              <a:t>41</a:t>
            </a:fld>
            <a:endParaRPr lang="en-US"/>
          </a:p>
        </p:txBody>
      </p:sp>
      <p:sp>
        <p:nvSpPr>
          <p:cNvPr id="4" name="Title 3"/>
          <p:cNvSpPr>
            <a:spLocks noGrp="1"/>
          </p:cNvSpPr>
          <p:nvPr>
            <p:ph type="title"/>
          </p:nvPr>
        </p:nvSpPr>
        <p:spPr/>
        <p:txBody>
          <a:bodyPr/>
          <a:lstStyle/>
          <a:p>
            <a:r>
              <a:rPr lang="en-US" dirty="0"/>
              <a:t>Hybrid Testing </a:t>
            </a:r>
            <a:r>
              <a:rPr lang="en-US" dirty="0" smtClean="0"/>
              <a:t>Framework</a:t>
            </a:r>
            <a:endParaRPr lang="en-US" dirty="0"/>
          </a:p>
        </p:txBody>
      </p:sp>
    </p:spTree>
    <p:extLst>
      <p:ext uri="{BB962C8B-B14F-4D97-AF65-F5344CB8AC3E}">
        <p14:creationId xmlns:p14="http://schemas.microsoft.com/office/powerpoint/2010/main" val="1311672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41433" y="1600200"/>
            <a:ext cx="7668491" cy="2057400"/>
          </a:xfrm>
          <a:prstGeom prst="rect">
            <a:avLst/>
          </a:prstGeom>
        </p:spPr>
      </p:pic>
      <p:sp>
        <p:nvSpPr>
          <p:cNvPr id="3" name="Slide Number Placeholder 2"/>
          <p:cNvSpPr>
            <a:spLocks noGrp="1"/>
          </p:cNvSpPr>
          <p:nvPr>
            <p:ph type="sldNum" sz="quarter" idx="12"/>
          </p:nvPr>
        </p:nvSpPr>
        <p:spPr/>
        <p:txBody>
          <a:bodyPr/>
          <a:lstStyle/>
          <a:p>
            <a:fld id="{BE8E842C-9654-4059-B722-1FE2FFAFEC6F}" type="slidenum">
              <a:rPr lang="en-US" smtClean="0"/>
              <a:t>42</a:t>
            </a:fld>
            <a:endParaRPr lang="en-US"/>
          </a:p>
        </p:txBody>
      </p:sp>
      <p:sp>
        <p:nvSpPr>
          <p:cNvPr id="4" name="Title 3"/>
          <p:cNvSpPr>
            <a:spLocks noGrp="1"/>
          </p:cNvSpPr>
          <p:nvPr>
            <p:ph type="title"/>
          </p:nvPr>
        </p:nvSpPr>
        <p:spPr/>
        <p:txBody>
          <a:bodyPr/>
          <a:lstStyle/>
          <a:p>
            <a:r>
              <a:rPr lang="en-US" dirty="0" smtClean="0">
                <a:solidFill>
                  <a:srgbClr val="FF0000"/>
                </a:solidFill>
              </a:rPr>
              <a:t>Example</a:t>
            </a:r>
            <a:endParaRPr lang="en-US" dirty="0">
              <a:solidFill>
                <a:srgbClr val="FF0000"/>
              </a:solidFill>
            </a:endParaRPr>
          </a:p>
        </p:txBody>
      </p:sp>
    </p:spTree>
    <p:extLst>
      <p:ext uri="{BB962C8B-B14F-4D97-AF65-F5344CB8AC3E}">
        <p14:creationId xmlns:p14="http://schemas.microsoft.com/office/powerpoint/2010/main" val="144580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1752600" y="1432152"/>
            <a:ext cx="5791200" cy="5071742"/>
          </a:xfrm>
          <a:prstGeom prst="rect">
            <a:avLst/>
          </a:prstGeom>
        </p:spPr>
      </p:pic>
      <p:sp>
        <p:nvSpPr>
          <p:cNvPr id="3" name="Slide Number Placeholder 2"/>
          <p:cNvSpPr>
            <a:spLocks noGrp="1"/>
          </p:cNvSpPr>
          <p:nvPr>
            <p:ph type="sldNum" sz="quarter" idx="12"/>
          </p:nvPr>
        </p:nvSpPr>
        <p:spPr/>
        <p:txBody>
          <a:bodyPr/>
          <a:lstStyle/>
          <a:p>
            <a:fld id="{BE8E842C-9654-4059-B722-1FE2FFAFEC6F}" type="slidenum">
              <a:rPr lang="en-US" smtClean="0"/>
              <a:t>43</a:t>
            </a:fld>
            <a:endParaRPr lang="en-US"/>
          </a:p>
        </p:txBody>
      </p:sp>
      <p:sp>
        <p:nvSpPr>
          <p:cNvPr id="4" name="Title 3"/>
          <p:cNvSpPr>
            <a:spLocks noGrp="1"/>
          </p:cNvSpPr>
          <p:nvPr>
            <p:ph type="title"/>
          </p:nvPr>
        </p:nvSpPr>
        <p:spPr/>
        <p:txBody>
          <a:bodyPr>
            <a:normAutofit/>
          </a:bodyPr>
          <a:lstStyle/>
          <a:p>
            <a:r>
              <a:rPr lang="en-US" dirty="0" smtClean="0">
                <a:effectLst/>
              </a:rPr>
              <a:t>Components </a:t>
            </a:r>
            <a:r>
              <a:rPr lang="en-US" dirty="0">
                <a:effectLst/>
              </a:rPr>
              <a:t>of Automation Testing </a:t>
            </a:r>
            <a:r>
              <a:rPr lang="en-US" dirty="0" smtClean="0">
                <a:effectLst/>
              </a:rPr>
              <a:t>Framework</a:t>
            </a:r>
            <a:endParaRPr lang="en-US" dirty="0"/>
          </a:p>
        </p:txBody>
      </p:sp>
    </p:spTree>
    <p:extLst>
      <p:ext uri="{BB962C8B-B14F-4D97-AF65-F5344CB8AC3E}">
        <p14:creationId xmlns:p14="http://schemas.microsoft.com/office/powerpoint/2010/main" val="806322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US" dirty="0"/>
              <a:t>What is Selenium Framework</a:t>
            </a:r>
            <a:r>
              <a:rPr lang="en-US" dirty="0" smtClean="0"/>
              <a:t>?</a:t>
            </a:r>
          </a:p>
          <a:p>
            <a:pPr>
              <a:lnSpc>
                <a:spcPct val="150000"/>
              </a:lnSpc>
            </a:pPr>
            <a:r>
              <a:rPr lang="en-US" dirty="0"/>
              <a:t>Data Driven Framework in </a:t>
            </a:r>
            <a:r>
              <a:rPr lang="en-US" dirty="0" smtClean="0"/>
              <a:t>Selenium</a:t>
            </a:r>
          </a:p>
          <a:p>
            <a:pPr>
              <a:lnSpc>
                <a:spcPct val="150000"/>
              </a:lnSpc>
            </a:pPr>
            <a:r>
              <a:rPr lang="en-US" dirty="0"/>
              <a:t>Keyword Driven Framework in </a:t>
            </a:r>
            <a:r>
              <a:rPr lang="en-US" dirty="0" smtClean="0"/>
              <a:t>Selenium</a:t>
            </a:r>
          </a:p>
          <a:p>
            <a:pPr>
              <a:lnSpc>
                <a:spcPct val="150000"/>
              </a:lnSpc>
            </a:pPr>
            <a:r>
              <a:rPr lang="en-US" dirty="0"/>
              <a:t>Hybrid Framework</a:t>
            </a:r>
            <a:endParaRPr lang="en-US" dirty="0" smtClean="0"/>
          </a:p>
          <a:p>
            <a:pPr>
              <a:lnSpc>
                <a:spcPct val="150000"/>
              </a:lnSpc>
            </a:pPr>
            <a:endParaRPr lang="en-US" dirty="0" smtClean="0"/>
          </a:p>
          <a:p>
            <a:pPr>
              <a:lnSpc>
                <a:spcPct val="150000"/>
              </a:lnSpc>
            </a:pPr>
            <a:endParaRPr lang="en-US" dirty="0" smtClean="0"/>
          </a:p>
          <a:p>
            <a:pPr>
              <a:lnSpc>
                <a:spcPct val="150000"/>
              </a:lnSpc>
            </a:pPr>
            <a:endParaRPr lang="en-US" dirty="0"/>
          </a:p>
        </p:txBody>
      </p:sp>
      <p:sp>
        <p:nvSpPr>
          <p:cNvPr id="3" name="Slide Number Placeholder 2"/>
          <p:cNvSpPr>
            <a:spLocks noGrp="1"/>
          </p:cNvSpPr>
          <p:nvPr>
            <p:ph type="sldNum" sz="quarter" idx="12"/>
          </p:nvPr>
        </p:nvSpPr>
        <p:spPr/>
        <p:txBody>
          <a:bodyPr/>
          <a:lstStyle/>
          <a:p>
            <a:fld id="{BE8E842C-9654-4059-B722-1FE2FFAFEC6F}" type="slidenum">
              <a:rPr lang="en-US" smtClean="0"/>
              <a:t>44</a:t>
            </a:fld>
            <a:endParaRPr lang="en-US"/>
          </a:p>
        </p:txBody>
      </p:sp>
      <p:sp>
        <p:nvSpPr>
          <p:cNvPr id="4" name="Title 3"/>
          <p:cNvSpPr>
            <a:spLocks noGrp="1"/>
          </p:cNvSpPr>
          <p:nvPr>
            <p:ph type="title"/>
          </p:nvPr>
        </p:nvSpPr>
        <p:spPr/>
        <p:txBody>
          <a:bodyPr>
            <a:normAutofit/>
          </a:bodyPr>
          <a:lstStyle/>
          <a:p>
            <a:r>
              <a:rPr lang="en-US" sz="4000" dirty="0">
                <a:effectLst/>
              </a:rPr>
              <a:t>Automation </a:t>
            </a:r>
            <a:r>
              <a:rPr lang="en-US" sz="4000" dirty="0" smtClean="0">
                <a:effectLst/>
              </a:rPr>
              <a:t>Framework: Selenium</a:t>
            </a:r>
            <a:endParaRPr lang="en-US" dirty="0"/>
          </a:p>
        </p:txBody>
      </p:sp>
    </p:spTree>
    <p:extLst>
      <p:ext uri="{BB962C8B-B14F-4D97-AF65-F5344CB8AC3E}">
        <p14:creationId xmlns:p14="http://schemas.microsoft.com/office/powerpoint/2010/main" val="3481765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914400" y="1905000"/>
            <a:ext cx="7339469" cy="3429000"/>
          </a:xfrm>
          <a:prstGeom prst="rect">
            <a:avLst/>
          </a:prstGeom>
        </p:spPr>
      </p:pic>
      <p:sp>
        <p:nvSpPr>
          <p:cNvPr id="3" name="Slide Number Placeholder 2"/>
          <p:cNvSpPr>
            <a:spLocks noGrp="1"/>
          </p:cNvSpPr>
          <p:nvPr>
            <p:ph type="sldNum" sz="quarter" idx="12"/>
          </p:nvPr>
        </p:nvSpPr>
        <p:spPr/>
        <p:txBody>
          <a:bodyPr/>
          <a:lstStyle/>
          <a:p>
            <a:fld id="{BE8E842C-9654-4059-B722-1FE2FFAFEC6F}" type="slidenum">
              <a:rPr lang="en-US" smtClean="0"/>
              <a:t>45</a:t>
            </a:fld>
            <a:endParaRPr lang="en-US"/>
          </a:p>
        </p:txBody>
      </p:sp>
      <p:sp>
        <p:nvSpPr>
          <p:cNvPr id="4" name="Title 3"/>
          <p:cNvSpPr>
            <a:spLocks noGrp="1"/>
          </p:cNvSpPr>
          <p:nvPr>
            <p:ph type="title"/>
          </p:nvPr>
        </p:nvSpPr>
        <p:spPr/>
        <p:txBody>
          <a:bodyPr>
            <a:normAutofit/>
          </a:bodyPr>
          <a:lstStyle/>
          <a:p>
            <a:r>
              <a:rPr lang="en-US" dirty="0"/>
              <a:t>What is Selenium Framework</a:t>
            </a:r>
            <a:r>
              <a:rPr lang="en-US" dirty="0" smtClean="0"/>
              <a:t>?</a:t>
            </a:r>
            <a:endParaRPr lang="en-US" dirty="0"/>
          </a:p>
        </p:txBody>
      </p:sp>
    </p:spTree>
    <p:extLst>
      <p:ext uri="{BB962C8B-B14F-4D97-AF65-F5344CB8AC3E}">
        <p14:creationId xmlns:p14="http://schemas.microsoft.com/office/powerpoint/2010/main" val="2165626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E8E842C-9654-4059-B722-1FE2FFAFEC6F}" type="slidenum">
              <a:rPr lang="en-US" smtClean="0"/>
              <a:t>46</a:t>
            </a:fld>
            <a:endParaRPr lang="en-US"/>
          </a:p>
        </p:txBody>
      </p:sp>
      <p:sp>
        <p:nvSpPr>
          <p:cNvPr id="4" name="Title 3"/>
          <p:cNvSpPr>
            <a:spLocks noGrp="1"/>
          </p:cNvSpPr>
          <p:nvPr>
            <p:ph type="title"/>
          </p:nvPr>
        </p:nvSpPr>
        <p:spPr/>
        <p:txBody>
          <a:bodyPr>
            <a:noAutofit/>
          </a:bodyPr>
          <a:lstStyle/>
          <a:p>
            <a:r>
              <a:rPr lang="en-US" sz="3200" dirty="0"/>
              <a:t>Keyword Driven Framework in </a:t>
            </a:r>
            <a:r>
              <a:rPr lang="en-US" sz="3200" dirty="0" smtClean="0"/>
              <a:t>Selenium </a:t>
            </a:r>
            <a:endParaRPr lang="en-US" sz="3200" dirty="0"/>
          </a:p>
        </p:txBody>
      </p:sp>
      <p:sp>
        <p:nvSpPr>
          <p:cNvPr id="2" name="Content Placeholder 1"/>
          <p:cNvSpPr>
            <a:spLocks noGrp="1"/>
          </p:cNvSpPr>
          <p:nvPr>
            <p:ph idx="1"/>
          </p:nvPr>
        </p:nvSpPr>
        <p:spPr/>
        <p:txBody>
          <a:bodyPr/>
          <a:lstStyle/>
          <a:p>
            <a:endParaRPr lang="en-US" dirty="0"/>
          </a:p>
          <a:p>
            <a:endParaRPr lang="en-US" dirty="0"/>
          </a:p>
        </p:txBody>
      </p:sp>
      <p:pic>
        <p:nvPicPr>
          <p:cNvPr id="5" name="Picture 4"/>
          <p:cNvPicPr>
            <a:picLocks noChangeAspect="1"/>
          </p:cNvPicPr>
          <p:nvPr/>
        </p:nvPicPr>
        <p:blipFill>
          <a:blip r:embed="rId3"/>
          <a:stretch>
            <a:fillRect/>
          </a:stretch>
        </p:blipFill>
        <p:spPr>
          <a:xfrm>
            <a:off x="753179" y="1676400"/>
            <a:ext cx="7637641" cy="4394581"/>
          </a:xfrm>
          <a:prstGeom prst="rect">
            <a:avLst/>
          </a:prstGeom>
        </p:spPr>
      </p:pic>
    </p:spTree>
    <p:extLst>
      <p:ext uri="{BB962C8B-B14F-4D97-AF65-F5344CB8AC3E}">
        <p14:creationId xmlns:p14="http://schemas.microsoft.com/office/powerpoint/2010/main" val="113048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E8E842C-9654-4059-B722-1FE2FFAFEC6F}" type="slidenum">
              <a:rPr lang="en-US" smtClean="0"/>
              <a:t>47</a:t>
            </a:fld>
            <a:endParaRPr lang="en-US"/>
          </a:p>
        </p:txBody>
      </p:sp>
      <p:sp>
        <p:nvSpPr>
          <p:cNvPr id="2" name="Content Placeholder 1"/>
          <p:cNvSpPr>
            <a:spLocks noGrp="1"/>
          </p:cNvSpPr>
          <p:nvPr>
            <p:ph idx="4294967295"/>
          </p:nvPr>
        </p:nvSpPr>
        <p:spPr>
          <a:xfrm>
            <a:off x="428558" y="517021"/>
            <a:ext cx="8229600" cy="4525962"/>
          </a:xfrm>
        </p:spPr>
        <p:txBody>
          <a:bodyPr>
            <a:normAutofit/>
          </a:bodyPr>
          <a:lstStyle/>
          <a:p>
            <a:r>
              <a:rPr lang="en-US" sz="2400" b="1" dirty="0"/>
              <a:t>Components Of Hybrid Driven Framework</a:t>
            </a:r>
          </a:p>
          <a:p>
            <a:pPr lvl="1"/>
            <a:r>
              <a:rPr lang="en-US" sz="2000" dirty="0"/>
              <a:t>Function Library</a:t>
            </a:r>
          </a:p>
          <a:p>
            <a:pPr lvl="1"/>
            <a:r>
              <a:rPr lang="en-US" sz="2000" dirty="0"/>
              <a:t>Excel Sheet to store Keywords</a:t>
            </a:r>
          </a:p>
          <a:p>
            <a:pPr lvl="1"/>
            <a:r>
              <a:rPr lang="en-US" sz="2000" dirty="0"/>
              <a:t>Design Test Case Template</a:t>
            </a:r>
          </a:p>
          <a:p>
            <a:pPr lvl="1"/>
            <a:r>
              <a:rPr lang="en-US" sz="2000" dirty="0"/>
              <a:t>Object Repository for Elements/Locators</a:t>
            </a:r>
          </a:p>
          <a:p>
            <a:pPr lvl="1"/>
            <a:r>
              <a:rPr lang="en-US" sz="2000" dirty="0"/>
              <a:t>Test Scripts or Driver Script</a:t>
            </a:r>
          </a:p>
          <a:p>
            <a:endParaRPr lang="en-US" sz="2400" dirty="0"/>
          </a:p>
        </p:txBody>
      </p:sp>
      <p:pic>
        <p:nvPicPr>
          <p:cNvPr id="5" name="Content Placeholder 4"/>
          <p:cNvPicPr>
            <a:picLocks noChangeAspect="1"/>
          </p:cNvPicPr>
          <p:nvPr/>
        </p:nvPicPr>
        <p:blipFill rotWithShape="1">
          <a:blip r:embed="rId3"/>
          <a:srcRect t="3189"/>
          <a:stretch/>
        </p:blipFill>
        <p:spPr>
          <a:xfrm>
            <a:off x="1641705" y="2780002"/>
            <a:ext cx="7210218" cy="3847306"/>
          </a:xfrm>
          <a:prstGeom prst="rect">
            <a:avLst/>
          </a:prstGeom>
        </p:spPr>
      </p:pic>
    </p:spTree>
    <p:extLst>
      <p:ext uri="{BB962C8B-B14F-4D97-AF65-F5344CB8AC3E}">
        <p14:creationId xmlns:p14="http://schemas.microsoft.com/office/powerpoint/2010/main" val="778367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00000"/>
              </a:lnSpc>
            </a:pPr>
            <a:r>
              <a:rPr lang="en-US" dirty="0"/>
              <a:t>Organizing your </a:t>
            </a:r>
            <a:r>
              <a:rPr lang="en-US" dirty="0" smtClean="0"/>
              <a:t>assets</a:t>
            </a:r>
          </a:p>
          <a:p>
            <a:pPr>
              <a:lnSpc>
                <a:spcPct val="100000"/>
              </a:lnSpc>
            </a:pPr>
            <a:r>
              <a:rPr lang="en-US" dirty="0"/>
              <a:t>Understanding your </a:t>
            </a:r>
            <a:r>
              <a:rPr lang="en-US" dirty="0" smtClean="0"/>
              <a:t>applications</a:t>
            </a:r>
          </a:p>
          <a:p>
            <a:pPr>
              <a:lnSpc>
                <a:spcPct val="100000"/>
              </a:lnSpc>
            </a:pPr>
            <a:r>
              <a:rPr lang="en-US" dirty="0"/>
              <a:t>Gathering relevant </a:t>
            </a:r>
            <a:r>
              <a:rPr lang="en-US" dirty="0" smtClean="0"/>
              <a:t>data</a:t>
            </a:r>
          </a:p>
          <a:p>
            <a:pPr>
              <a:lnSpc>
                <a:spcPct val="100000"/>
              </a:lnSpc>
            </a:pPr>
            <a:r>
              <a:rPr lang="en-US" dirty="0"/>
              <a:t>Creating smoke </a:t>
            </a:r>
            <a:r>
              <a:rPr lang="en-US" dirty="0" smtClean="0"/>
              <a:t>tests</a:t>
            </a:r>
          </a:p>
          <a:p>
            <a:pPr>
              <a:lnSpc>
                <a:spcPct val="100000"/>
              </a:lnSpc>
            </a:pPr>
            <a:r>
              <a:rPr lang="en-US" dirty="0"/>
              <a:t>Setting up error logging</a:t>
            </a:r>
          </a:p>
          <a:p>
            <a:pPr>
              <a:lnSpc>
                <a:spcPct val="100000"/>
              </a:lnSpc>
            </a:pPr>
            <a:endParaRPr lang="en-US" b="1" dirty="0"/>
          </a:p>
          <a:p>
            <a:pPr>
              <a:lnSpc>
                <a:spcPct val="100000"/>
              </a:lnSpc>
            </a:pPr>
            <a:endParaRPr lang="en-US" b="1" dirty="0"/>
          </a:p>
          <a:p>
            <a:pPr>
              <a:lnSpc>
                <a:spcPct val="100000"/>
              </a:lnSpc>
            </a:pPr>
            <a:endParaRPr lang="en-US" b="1" dirty="0"/>
          </a:p>
          <a:p>
            <a:pPr>
              <a:lnSpc>
                <a:spcPct val="100000"/>
              </a:lnSpc>
            </a:pPr>
            <a:endParaRPr lang="en-US" b="1" dirty="0" smtClean="0"/>
          </a:p>
          <a:p>
            <a:pPr>
              <a:lnSpc>
                <a:spcPct val="100000"/>
              </a:lnSpc>
            </a:pPr>
            <a:endParaRPr lang="en-US" b="1" dirty="0"/>
          </a:p>
        </p:txBody>
      </p:sp>
      <p:sp>
        <p:nvSpPr>
          <p:cNvPr id="3" name="Slide Number Placeholder 2"/>
          <p:cNvSpPr>
            <a:spLocks noGrp="1"/>
          </p:cNvSpPr>
          <p:nvPr>
            <p:ph type="sldNum" sz="quarter" idx="12"/>
          </p:nvPr>
        </p:nvSpPr>
        <p:spPr/>
        <p:txBody>
          <a:bodyPr/>
          <a:lstStyle/>
          <a:p>
            <a:fld id="{BE8E842C-9654-4059-B722-1FE2FFAFEC6F}" type="slidenum">
              <a:rPr lang="en-US" smtClean="0"/>
              <a:t>48</a:t>
            </a:fld>
            <a:endParaRPr lang="en-US"/>
          </a:p>
        </p:txBody>
      </p:sp>
      <p:sp>
        <p:nvSpPr>
          <p:cNvPr id="4" name="Title 3"/>
          <p:cNvSpPr>
            <a:spLocks noGrp="1"/>
          </p:cNvSpPr>
          <p:nvPr>
            <p:ph type="title"/>
          </p:nvPr>
        </p:nvSpPr>
        <p:spPr/>
        <p:txBody>
          <a:bodyPr>
            <a:normAutofit/>
          </a:bodyPr>
          <a:lstStyle/>
          <a:p>
            <a:r>
              <a:rPr lang="en-US" dirty="0" smtClean="0">
                <a:effectLst/>
              </a:rPr>
              <a:t>How </a:t>
            </a:r>
            <a:r>
              <a:rPr lang="en-US" dirty="0">
                <a:effectLst/>
              </a:rPr>
              <a:t>to create a test automation framework</a:t>
            </a:r>
          </a:p>
        </p:txBody>
      </p:sp>
    </p:spTree>
    <p:extLst>
      <p:ext uri="{BB962C8B-B14F-4D97-AF65-F5344CB8AC3E}">
        <p14:creationId xmlns:p14="http://schemas.microsoft.com/office/powerpoint/2010/main" val="3279977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The </a:t>
            </a:r>
            <a:r>
              <a:rPr lang="en-US" dirty="0"/>
              <a:t>Test Automation Process </a:t>
            </a:r>
          </a:p>
        </p:txBody>
      </p:sp>
      <p:sp>
        <p:nvSpPr>
          <p:cNvPr id="3" name="Content Placeholder 2"/>
          <p:cNvSpPr>
            <a:spLocks noGrp="1"/>
          </p:cNvSpPr>
          <p:nvPr>
            <p:ph idx="1"/>
          </p:nvPr>
        </p:nvSpPr>
        <p:spPr/>
        <p:txBody>
          <a:bodyPr/>
          <a:lstStyle/>
          <a:p>
            <a:r>
              <a:rPr lang="en-US" dirty="0"/>
              <a:t>In an ideal world, testing would parallel the systems development life cycle for </a:t>
            </a:r>
            <a:r>
              <a:rPr lang="en-US" dirty="0" smtClean="0"/>
              <a:t>the application</a:t>
            </a:r>
            <a:r>
              <a:rPr lang="en-US" dirty="0"/>
              <a:t>. This cycle is generally depicted as: </a:t>
            </a:r>
            <a:br>
              <a:rPr lang="en-US" dirty="0"/>
            </a:br>
            <a:endParaRPr lang="en-US" dirty="0"/>
          </a:p>
        </p:txBody>
      </p:sp>
      <p:pic>
        <p:nvPicPr>
          <p:cNvPr id="4" name="Picture 3"/>
          <p:cNvPicPr>
            <a:picLocks noChangeAspect="1"/>
          </p:cNvPicPr>
          <p:nvPr/>
        </p:nvPicPr>
        <p:blipFill>
          <a:blip r:embed="rId2"/>
          <a:stretch>
            <a:fillRect/>
          </a:stretch>
        </p:blipFill>
        <p:spPr>
          <a:xfrm>
            <a:off x="925761" y="3171538"/>
            <a:ext cx="7555651" cy="2447063"/>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49</a:t>
            </a:fld>
            <a:endParaRPr lang="en-US" dirty="0"/>
          </a:p>
        </p:txBody>
      </p:sp>
    </p:spTree>
    <p:extLst>
      <p:ext uri="{BB962C8B-B14F-4D97-AF65-F5344CB8AC3E}">
        <p14:creationId xmlns:p14="http://schemas.microsoft.com/office/powerpoint/2010/main" val="381936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Contents</a:t>
            </a:r>
            <a:endParaRPr lang="en-US" b="1" dirty="0"/>
          </a:p>
        </p:txBody>
      </p:sp>
      <p:sp>
        <p:nvSpPr>
          <p:cNvPr id="3" name="Content Placeholder 2"/>
          <p:cNvSpPr>
            <a:spLocks noGrp="1"/>
          </p:cNvSpPr>
          <p:nvPr>
            <p:ph idx="1"/>
          </p:nvPr>
        </p:nvSpPr>
        <p:spPr/>
        <p:txBody>
          <a:bodyPr>
            <a:noAutofit/>
          </a:bodyPr>
          <a:lstStyle/>
          <a:p>
            <a:r>
              <a:rPr lang="en-US" sz="2800" dirty="0"/>
              <a:t>Chapter 7_Working with </a:t>
            </a:r>
            <a:r>
              <a:rPr lang="en-US" sz="2800" dirty="0" err="1"/>
              <a:t>WebElement</a:t>
            </a:r>
            <a:r>
              <a:rPr lang="en-US" sz="2800" dirty="0"/>
              <a:t> – Alert, Frame, Iframe, and </a:t>
            </a:r>
            <a:r>
              <a:rPr lang="en-US" sz="2800" dirty="0" smtClean="0"/>
              <a:t>Window</a:t>
            </a:r>
          </a:p>
          <a:p>
            <a:r>
              <a:rPr lang="en-US" sz="2800" dirty="0" smtClean="0"/>
              <a:t>Chapter </a:t>
            </a:r>
            <a:r>
              <a:rPr lang="en-US" sz="2800" dirty="0"/>
              <a:t>8_Extra Concepts-Actions, Screenshot, </a:t>
            </a:r>
            <a:r>
              <a:rPr lang="en-US" sz="2800" dirty="0" err="1" smtClean="0"/>
              <a:t>WebDriverManager</a:t>
            </a:r>
            <a:endParaRPr lang="en-US" sz="2800" dirty="0" smtClean="0"/>
          </a:p>
          <a:p>
            <a:r>
              <a:rPr lang="en-US" sz="2800" dirty="0"/>
              <a:t>Chapter 9_What is </a:t>
            </a:r>
            <a:r>
              <a:rPr lang="en-US" sz="2800" dirty="0" err="1" smtClean="0"/>
              <a:t>TestNG</a:t>
            </a:r>
            <a:endParaRPr lang="en-US" sz="2800" dirty="0" smtClean="0"/>
          </a:p>
          <a:p>
            <a:r>
              <a:rPr lang="en-US" sz="2800" dirty="0"/>
              <a:t>Chapter 10_Concept of Page Object </a:t>
            </a:r>
            <a:r>
              <a:rPr lang="en-US" sz="2800" dirty="0" err="1" smtClean="0"/>
              <a:t>Mdel</a:t>
            </a:r>
            <a:endParaRPr lang="en-US" sz="2800" dirty="0" smtClean="0"/>
          </a:p>
          <a:p>
            <a:r>
              <a:rPr lang="en-US" sz="2800" dirty="0"/>
              <a:t>Chapter 11_Data Driving </a:t>
            </a:r>
            <a:r>
              <a:rPr lang="en-US" sz="2800" dirty="0" smtClean="0"/>
              <a:t>Test</a:t>
            </a:r>
          </a:p>
          <a:p>
            <a:r>
              <a:rPr lang="en-US" sz="2800" dirty="0"/>
              <a:t>Chapter 12_Introducing Maven</a:t>
            </a:r>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24268058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Automation Process </a:t>
            </a:r>
          </a:p>
        </p:txBody>
      </p:sp>
      <p:sp>
        <p:nvSpPr>
          <p:cNvPr id="3" name="Content Placeholder 2"/>
          <p:cNvSpPr>
            <a:spLocks noGrp="1"/>
          </p:cNvSpPr>
          <p:nvPr>
            <p:ph idx="1"/>
          </p:nvPr>
        </p:nvSpPr>
        <p:spPr/>
        <p:txBody>
          <a:bodyPr/>
          <a:lstStyle/>
          <a:p>
            <a:r>
              <a:rPr lang="en-US" dirty="0"/>
              <a:t>The Test </a:t>
            </a:r>
            <a:r>
              <a:rPr lang="en-US" dirty="0" smtClean="0"/>
              <a:t>Team</a:t>
            </a:r>
          </a:p>
          <a:p>
            <a:r>
              <a:rPr lang="en-US" dirty="0"/>
              <a:t>Test Automation </a:t>
            </a:r>
            <a:r>
              <a:rPr lang="en-US" dirty="0" smtClean="0"/>
              <a:t>Plan</a:t>
            </a:r>
          </a:p>
          <a:p>
            <a:r>
              <a:rPr lang="en-US" dirty="0"/>
              <a:t>Planning the Test Cycle </a:t>
            </a:r>
            <a:endParaRPr lang="en-US" dirty="0" smtClean="0"/>
          </a:p>
          <a:p>
            <a:r>
              <a:rPr lang="en-US" dirty="0"/>
              <a:t>Test Suite Design </a:t>
            </a:r>
            <a:endParaRPr lang="en-US" dirty="0" smtClean="0"/>
          </a:p>
          <a:p>
            <a:r>
              <a:rPr lang="en-US" dirty="0"/>
              <a:t>Test Cycle Design </a:t>
            </a:r>
            <a:br>
              <a:rPr lang="en-US" dirty="0"/>
            </a:br>
            <a:r>
              <a:rPr lang="en-US" dirty="0"/>
              <a:t/>
            </a:r>
            <a:br>
              <a:rPr lang="en-US" dirty="0"/>
            </a:br>
            <a:r>
              <a:rPr lang="en-US" dirty="0"/>
              <a:t/>
            </a:r>
            <a:br>
              <a:rPr lang="en-US" dirty="0"/>
            </a:b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50</a:t>
            </a:fld>
            <a:endParaRPr lang="en-US" dirty="0"/>
          </a:p>
        </p:txBody>
      </p:sp>
    </p:spTree>
    <p:extLst>
      <p:ext uri="{BB962C8B-B14F-4D97-AF65-F5344CB8AC3E}">
        <p14:creationId xmlns:p14="http://schemas.microsoft.com/office/powerpoint/2010/main" val="37791000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Team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360020" y="2109477"/>
            <a:ext cx="4591623" cy="4027333"/>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51</a:t>
            </a:fld>
            <a:endParaRPr lang="en-US" dirty="0"/>
          </a:p>
        </p:txBody>
      </p:sp>
    </p:spTree>
    <p:extLst>
      <p:ext uri="{BB962C8B-B14F-4D97-AF65-F5344CB8AC3E}">
        <p14:creationId xmlns:p14="http://schemas.microsoft.com/office/powerpoint/2010/main" val="4929097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Team </a:t>
            </a:r>
          </a:p>
        </p:txBody>
      </p:sp>
      <p:sp>
        <p:nvSpPr>
          <p:cNvPr id="3" name="Content Placeholder 2"/>
          <p:cNvSpPr>
            <a:spLocks noGrp="1"/>
          </p:cNvSpPr>
          <p:nvPr>
            <p:ph idx="1"/>
          </p:nvPr>
        </p:nvSpPr>
        <p:spPr/>
        <p:txBody>
          <a:bodyPr>
            <a:noAutofit/>
          </a:bodyPr>
          <a:lstStyle/>
          <a:p>
            <a:r>
              <a:rPr lang="en-US" b="1" dirty="0"/>
              <a:t>The Team </a:t>
            </a:r>
            <a:r>
              <a:rPr lang="en-US" b="1" dirty="0" smtClean="0"/>
              <a:t>Leader </a:t>
            </a:r>
            <a:r>
              <a:rPr lang="en-US" dirty="0"/>
              <a:t>is responsible for developing the Test Plan </a:t>
            </a:r>
            <a:r>
              <a:rPr lang="en-US" dirty="0" smtClean="0"/>
              <a:t>and managing </a:t>
            </a:r>
            <a:r>
              <a:rPr lang="en-US" dirty="0"/>
              <a:t>the team members according to </a:t>
            </a:r>
            <a:r>
              <a:rPr lang="en-US" dirty="0" smtClean="0"/>
              <a:t>it.</a:t>
            </a:r>
          </a:p>
          <a:p>
            <a:r>
              <a:rPr lang="en-US" b="1" dirty="0" smtClean="0"/>
              <a:t>Test </a:t>
            </a:r>
            <a:r>
              <a:rPr lang="en-US" b="1" dirty="0"/>
              <a:t>Developers </a:t>
            </a:r>
            <a:r>
              <a:rPr lang="en-US" dirty="0"/>
              <a:t>are experts in the application functionality,</a:t>
            </a:r>
            <a:br>
              <a:rPr lang="en-US" dirty="0"/>
            </a:br>
            <a:r>
              <a:rPr lang="en-US" dirty="0"/>
              <a:t>responsible for developing the test cases, executing them, </a:t>
            </a:r>
            <a:r>
              <a:rPr lang="en-US" dirty="0" smtClean="0"/>
              <a:t>analyzing and </a:t>
            </a:r>
            <a:r>
              <a:rPr lang="en-US" dirty="0"/>
              <a:t>reporting the </a:t>
            </a:r>
            <a:r>
              <a:rPr lang="en-US" dirty="0" smtClean="0"/>
              <a:t>results.</a:t>
            </a:r>
          </a:p>
          <a:p>
            <a:r>
              <a:rPr lang="en-US" b="1" dirty="0"/>
              <a:t>Script Developers </a:t>
            </a:r>
            <a:r>
              <a:rPr lang="en-US" dirty="0"/>
              <a:t>are experts in the testing tool, ideally with </a:t>
            </a:r>
            <a:r>
              <a:rPr lang="en-US" dirty="0" smtClean="0"/>
              <a:t>technical programming experience.</a:t>
            </a:r>
          </a:p>
          <a:p>
            <a:pPr marL="0" indent="0">
              <a:buNone/>
            </a:pPr>
            <a:r>
              <a:rPr lang="en-US" dirty="0"/>
              <a:t/>
            </a:r>
            <a:br>
              <a:rPr lang="en-US" dirty="0"/>
            </a:br>
            <a:r>
              <a:rPr lang="en-US" dirty="0"/>
              <a:t/>
            </a:r>
            <a:br>
              <a:rPr lang="en-US" dirty="0"/>
            </a:b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52</a:t>
            </a:fld>
            <a:endParaRPr lang="en-US" dirty="0"/>
          </a:p>
        </p:txBody>
      </p:sp>
    </p:spTree>
    <p:extLst>
      <p:ext uri="{BB962C8B-B14F-4D97-AF65-F5344CB8AC3E}">
        <p14:creationId xmlns:p14="http://schemas.microsoft.com/office/powerpoint/2010/main" val="2767545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Test Team </a:t>
            </a:r>
          </a:p>
        </p:txBody>
      </p:sp>
      <p:sp>
        <p:nvSpPr>
          <p:cNvPr id="3" name="Content Placeholder 2"/>
          <p:cNvSpPr>
            <a:spLocks noGrp="1"/>
          </p:cNvSpPr>
          <p:nvPr>
            <p:ph idx="1"/>
          </p:nvPr>
        </p:nvSpPr>
        <p:spPr/>
        <p:txBody>
          <a:bodyPr>
            <a:noAutofit/>
          </a:bodyPr>
          <a:lstStyle/>
          <a:p>
            <a:r>
              <a:rPr lang="en-US" b="1" dirty="0"/>
              <a:t>The Test Librarian </a:t>
            </a:r>
            <a:r>
              <a:rPr lang="en-US" dirty="0"/>
              <a:t>is responsible for managing the configuration, change and version control for all elements of the test library</a:t>
            </a:r>
            <a:r>
              <a:rPr lang="en-US" dirty="0" smtClean="0"/>
              <a:t>.</a:t>
            </a:r>
            <a:endParaRPr lang="en-US" b="1" dirty="0" smtClean="0"/>
          </a:p>
          <a:p>
            <a:r>
              <a:rPr lang="en-US" b="1" dirty="0" smtClean="0"/>
              <a:t>The </a:t>
            </a:r>
            <a:r>
              <a:rPr lang="en-US" b="1" dirty="0"/>
              <a:t>Customer Liaison </a:t>
            </a:r>
            <a:r>
              <a:rPr lang="en-US" dirty="0"/>
              <a:t>represents the user community of </a:t>
            </a:r>
            <a:r>
              <a:rPr lang="en-US" dirty="0" smtClean="0"/>
              <a:t>the application </a:t>
            </a:r>
            <a:r>
              <a:rPr lang="en-US" dirty="0"/>
              <a:t>under </a:t>
            </a:r>
            <a:r>
              <a:rPr lang="en-US" dirty="0" smtClean="0"/>
              <a:t>test.</a:t>
            </a:r>
          </a:p>
          <a:p>
            <a:r>
              <a:rPr lang="en-US" dirty="0" smtClean="0"/>
              <a:t> </a:t>
            </a:r>
            <a:r>
              <a:rPr lang="en-US" b="1" dirty="0" smtClean="0"/>
              <a:t>The </a:t>
            </a:r>
            <a:r>
              <a:rPr lang="en-US" b="1" dirty="0"/>
              <a:t>Development Liaison</a:t>
            </a:r>
            <a:r>
              <a:rPr lang="en-US" dirty="0"/>
              <a:t> represents the </a:t>
            </a:r>
            <a:r>
              <a:rPr lang="en-US" dirty="0" smtClean="0"/>
              <a:t>programmers.</a:t>
            </a:r>
          </a:p>
          <a:p>
            <a:r>
              <a:rPr lang="en-US" b="1" dirty="0"/>
              <a:t>The Systems Liaison </a:t>
            </a:r>
            <a:r>
              <a:rPr lang="en-US" dirty="0"/>
              <a:t>represents the system or network support group and database </a:t>
            </a:r>
            <a:r>
              <a:rPr lang="en-US" dirty="0" smtClean="0"/>
              <a:t>administrator</a:t>
            </a:r>
            <a:r>
              <a:rPr lang="en-US" dirty="0"/>
              <a:t>.</a:t>
            </a:r>
            <a:r>
              <a:rPr lang="en-US" dirty="0" smtClean="0"/>
              <a:t/>
            </a:r>
            <a:br>
              <a:rPr lang="en-US" dirty="0" smtClean="0"/>
            </a:br>
            <a:r>
              <a:rPr lang="en-US" dirty="0" smtClean="0"/>
              <a:t/>
            </a:r>
            <a:br>
              <a:rPr lang="en-US" dirty="0" smtClean="0"/>
            </a:br>
            <a:r>
              <a:rPr lang="en-US" dirty="0" smtClean="0"/>
              <a:t>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53</a:t>
            </a:fld>
            <a:endParaRPr lang="en-US" dirty="0"/>
          </a:p>
        </p:txBody>
      </p:sp>
    </p:spTree>
    <p:extLst>
      <p:ext uri="{BB962C8B-B14F-4D97-AF65-F5344CB8AC3E}">
        <p14:creationId xmlns:p14="http://schemas.microsoft.com/office/powerpoint/2010/main" val="11786499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 Plan </a:t>
            </a:r>
          </a:p>
        </p:txBody>
      </p:sp>
      <p:sp>
        <p:nvSpPr>
          <p:cNvPr id="3" name="Content Placeholder 2"/>
          <p:cNvSpPr>
            <a:spLocks noGrp="1"/>
          </p:cNvSpPr>
          <p:nvPr>
            <p:ph idx="1"/>
          </p:nvPr>
        </p:nvSpPr>
        <p:spPr/>
        <p:txBody>
          <a:bodyPr/>
          <a:lstStyle/>
          <a:p>
            <a:r>
              <a:rPr lang="en-US" dirty="0"/>
              <a:t>A Test Automation Plan describes the steps needed to automate testing. </a:t>
            </a:r>
            <a:r>
              <a:rPr lang="en-US" dirty="0" smtClean="0"/>
              <a:t> </a:t>
            </a:r>
          </a:p>
          <a:p>
            <a:r>
              <a:rPr lang="en-US" dirty="0" smtClean="0"/>
              <a:t>Example </a:t>
            </a:r>
            <a:r>
              <a:rPr lang="en-US" dirty="0"/>
              <a:t>Plan: </a:t>
            </a:r>
            <a:endParaRPr lang="en-US" dirty="0" smtClean="0"/>
          </a:p>
          <a:p>
            <a:pPr lvl="1"/>
            <a:r>
              <a:rPr lang="en-US" dirty="0"/>
              <a:t>This section is used to control additions and changes to the plan.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1150435" y="3449790"/>
            <a:ext cx="6888847" cy="2848718"/>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54</a:t>
            </a:fld>
            <a:endParaRPr lang="en-US" dirty="0"/>
          </a:p>
        </p:txBody>
      </p:sp>
    </p:spTree>
    <p:extLst>
      <p:ext uri="{BB962C8B-B14F-4D97-AF65-F5344CB8AC3E}">
        <p14:creationId xmlns:p14="http://schemas.microsoft.com/office/powerpoint/2010/main" val="10223104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 Plan </a:t>
            </a:r>
          </a:p>
        </p:txBody>
      </p:sp>
      <p:sp>
        <p:nvSpPr>
          <p:cNvPr id="3" name="Content Placeholder 2"/>
          <p:cNvSpPr>
            <a:spLocks noGrp="1"/>
          </p:cNvSpPr>
          <p:nvPr>
            <p:ph idx="1"/>
          </p:nvPr>
        </p:nvSpPr>
        <p:spPr/>
        <p:txBody>
          <a:bodyPr/>
          <a:lstStyle/>
          <a:p>
            <a:r>
              <a:rPr lang="en-US" dirty="0" smtClean="0"/>
              <a:t> Example </a:t>
            </a:r>
            <a:r>
              <a:rPr lang="en-US" dirty="0"/>
              <a:t>Plan: </a:t>
            </a:r>
            <a:r>
              <a:rPr lang="en-US" dirty="0" smtClean="0"/>
              <a:t> </a:t>
            </a:r>
          </a:p>
          <a:p>
            <a:pPr lvl="1"/>
            <a:r>
              <a:rPr lang="en-US" dirty="0" smtClean="0"/>
              <a:t>Describe </a:t>
            </a:r>
            <a:r>
              <a:rPr lang="en-US" dirty="0"/>
              <a:t>the application under test in this section. </a:t>
            </a:r>
            <a:br>
              <a:rPr lang="en-US" dirty="0"/>
            </a:b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822959" y="2864155"/>
            <a:ext cx="7249902" cy="862798"/>
          </a:xfrm>
          <a:prstGeom prst="rect">
            <a:avLst/>
          </a:prstGeom>
        </p:spPr>
      </p:pic>
      <p:sp>
        <p:nvSpPr>
          <p:cNvPr id="4" name="Slide Number Placeholder 3"/>
          <p:cNvSpPr>
            <a:spLocks noGrp="1"/>
          </p:cNvSpPr>
          <p:nvPr>
            <p:ph type="sldNum" sz="quarter" idx="12"/>
          </p:nvPr>
        </p:nvSpPr>
        <p:spPr/>
        <p:txBody>
          <a:bodyPr/>
          <a:lstStyle/>
          <a:p>
            <a:fld id="{4FAB73BC-B049-4115-A692-8D63A059BFB8}" type="slidenum">
              <a:rPr lang="en-US" smtClean="0"/>
              <a:t>55</a:t>
            </a:fld>
            <a:endParaRPr lang="en-US" dirty="0"/>
          </a:p>
        </p:txBody>
      </p:sp>
    </p:spTree>
    <p:extLst>
      <p:ext uri="{BB962C8B-B14F-4D97-AF65-F5344CB8AC3E}">
        <p14:creationId xmlns:p14="http://schemas.microsoft.com/office/powerpoint/2010/main" val="17024160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 Plan </a:t>
            </a:r>
          </a:p>
        </p:txBody>
      </p:sp>
      <p:sp>
        <p:nvSpPr>
          <p:cNvPr id="3" name="Content Placeholder 2"/>
          <p:cNvSpPr>
            <a:spLocks noGrp="1"/>
          </p:cNvSpPr>
          <p:nvPr>
            <p:ph idx="1"/>
          </p:nvPr>
        </p:nvSpPr>
        <p:spPr/>
        <p:txBody>
          <a:bodyPr/>
          <a:lstStyle/>
          <a:p>
            <a:r>
              <a:rPr lang="en-US" dirty="0" smtClean="0"/>
              <a:t> Example </a:t>
            </a:r>
            <a:r>
              <a:rPr lang="en-US" dirty="0"/>
              <a:t>Plan: </a:t>
            </a:r>
            <a:endParaRPr lang="en-US" dirty="0" smtClean="0"/>
          </a:p>
          <a:p>
            <a:pPr lvl="1"/>
            <a:r>
              <a:rPr lang="en-US" dirty="0"/>
              <a:t>The statement of scope is as important to describe what will be tested as what will </a:t>
            </a:r>
            <a:r>
              <a:rPr lang="en-US" dirty="0" smtClean="0"/>
              <a:t>not be</a:t>
            </a:r>
            <a:r>
              <a:rPr lang="en-US" dirty="0"/>
              <a:t>, as well as who will be responsible. </a:t>
            </a:r>
            <a:br>
              <a:rPr lang="en-US" dirty="0"/>
            </a:br>
            <a:r>
              <a:rPr lang="en-US" dirty="0"/>
              <a:t> </a:t>
            </a:r>
            <a:endParaRPr lang="en-US" dirty="0" smtClean="0"/>
          </a:p>
        </p:txBody>
      </p:sp>
      <p:pic>
        <p:nvPicPr>
          <p:cNvPr id="4" name="Picture 3"/>
          <p:cNvPicPr>
            <a:picLocks noChangeAspect="1"/>
          </p:cNvPicPr>
          <p:nvPr/>
        </p:nvPicPr>
        <p:blipFill>
          <a:blip r:embed="rId2"/>
          <a:stretch>
            <a:fillRect/>
          </a:stretch>
        </p:blipFill>
        <p:spPr>
          <a:xfrm>
            <a:off x="743075" y="2981842"/>
            <a:ext cx="7703568" cy="2887252"/>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56</a:t>
            </a:fld>
            <a:endParaRPr lang="en-US" dirty="0"/>
          </a:p>
        </p:txBody>
      </p:sp>
    </p:spTree>
    <p:extLst>
      <p:ext uri="{BB962C8B-B14F-4D97-AF65-F5344CB8AC3E}">
        <p14:creationId xmlns:p14="http://schemas.microsoft.com/office/powerpoint/2010/main" val="5463083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 Plan </a:t>
            </a:r>
          </a:p>
        </p:txBody>
      </p:sp>
      <p:sp>
        <p:nvSpPr>
          <p:cNvPr id="3" name="Content Placeholder 2"/>
          <p:cNvSpPr>
            <a:spLocks noGrp="1"/>
          </p:cNvSpPr>
          <p:nvPr>
            <p:ph idx="1"/>
          </p:nvPr>
        </p:nvSpPr>
        <p:spPr/>
        <p:txBody>
          <a:bodyPr/>
          <a:lstStyle/>
          <a:p>
            <a:r>
              <a:rPr lang="en-US" dirty="0" smtClean="0"/>
              <a:t> Example </a:t>
            </a:r>
            <a:r>
              <a:rPr lang="en-US" dirty="0"/>
              <a:t>Plan</a:t>
            </a:r>
            <a:r>
              <a:rPr lang="en-US" dirty="0" smtClean="0"/>
              <a:t>:</a:t>
            </a:r>
          </a:p>
          <a:p>
            <a:pPr lvl="1"/>
            <a:r>
              <a:rPr lang="en-US" dirty="0"/>
              <a:t>List the names and roles of the test team members, and cross-reference each of </a:t>
            </a:r>
            <a:r>
              <a:rPr lang="en-US" dirty="0" smtClean="0"/>
              <a:t>the steps </a:t>
            </a:r>
            <a:r>
              <a:rPr lang="en-US" dirty="0"/>
              <a:t>to the responsible party(</a:t>
            </a:r>
            <a:r>
              <a:rPr lang="en-US" dirty="0" err="1"/>
              <a:t>ies</a:t>
            </a:r>
            <a:r>
              <a:rPr lang="en-US" dirty="0"/>
              <a:t>). </a:t>
            </a:r>
            <a:br>
              <a:rPr lang="en-US" dirty="0"/>
            </a:br>
            <a:r>
              <a:rPr lang="en-US" dirty="0"/>
              <a:t>  </a:t>
            </a:r>
            <a:endParaRPr lang="en-US" dirty="0" smtClean="0"/>
          </a:p>
        </p:txBody>
      </p:sp>
      <p:pic>
        <p:nvPicPr>
          <p:cNvPr id="4" name="Picture 3"/>
          <p:cNvPicPr>
            <a:picLocks noChangeAspect="1"/>
          </p:cNvPicPr>
          <p:nvPr/>
        </p:nvPicPr>
        <p:blipFill>
          <a:blip r:embed="rId2"/>
          <a:stretch>
            <a:fillRect/>
          </a:stretch>
        </p:blipFill>
        <p:spPr>
          <a:xfrm>
            <a:off x="822959" y="2892325"/>
            <a:ext cx="7780355" cy="3233053"/>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57</a:t>
            </a:fld>
            <a:endParaRPr lang="en-US" dirty="0"/>
          </a:p>
        </p:txBody>
      </p:sp>
    </p:spTree>
    <p:extLst>
      <p:ext uri="{BB962C8B-B14F-4D97-AF65-F5344CB8AC3E}">
        <p14:creationId xmlns:p14="http://schemas.microsoft.com/office/powerpoint/2010/main" val="4682206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42360" y="100531"/>
            <a:ext cx="6610121" cy="6215141"/>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t>58</a:t>
            </a:fld>
            <a:endParaRPr lang="en-US" dirty="0"/>
          </a:p>
        </p:txBody>
      </p:sp>
    </p:spTree>
    <p:extLst>
      <p:ext uri="{BB962C8B-B14F-4D97-AF65-F5344CB8AC3E}">
        <p14:creationId xmlns:p14="http://schemas.microsoft.com/office/powerpoint/2010/main" val="637209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05355" y="-121185"/>
            <a:ext cx="5419725" cy="6591300"/>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t>59</a:t>
            </a:fld>
            <a:endParaRPr lang="en-US" dirty="0"/>
          </a:p>
        </p:txBody>
      </p:sp>
    </p:spTree>
    <p:extLst>
      <p:ext uri="{BB962C8B-B14F-4D97-AF65-F5344CB8AC3E}">
        <p14:creationId xmlns:p14="http://schemas.microsoft.com/office/powerpoint/2010/main" val="744746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6600" dirty="0" smtClean="0"/>
              <a:t>Chapter 1: </a:t>
            </a:r>
            <a:r>
              <a:rPr lang="en-US" sz="6600" dirty="0"/>
              <a:t>Overview </a:t>
            </a:r>
            <a:r>
              <a:rPr lang="en-US" sz="6600" dirty="0" smtClean="0"/>
              <a:t>of </a:t>
            </a:r>
            <a:r>
              <a:rPr lang="en-US" sz="6600" dirty="0"/>
              <a:t>Automation Testing</a:t>
            </a:r>
            <a:r>
              <a:rPr lang="en-US" sz="6600" dirty="0" smtClean="0"/>
              <a:t> </a:t>
            </a:r>
            <a:endParaRPr lang="en-US" sz="6600"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264676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the Test Cycle </a:t>
            </a:r>
          </a:p>
        </p:txBody>
      </p:sp>
      <p:sp>
        <p:nvSpPr>
          <p:cNvPr id="3" name="Content Placeholder 2"/>
          <p:cNvSpPr>
            <a:spLocks noGrp="1"/>
          </p:cNvSpPr>
          <p:nvPr>
            <p:ph idx="1"/>
          </p:nvPr>
        </p:nvSpPr>
        <p:spPr/>
        <p:txBody>
          <a:bodyPr>
            <a:normAutofit/>
          </a:bodyPr>
          <a:lstStyle/>
          <a:p>
            <a:pPr>
              <a:lnSpc>
                <a:spcPct val="110000"/>
              </a:lnSpc>
            </a:pPr>
            <a:r>
              <a:rPr lang="en-US" dirty="0" smtClean="0"/>
              <a:t>The </a:t>
            </a:r>
            <a:r>
              <a:rPr lang="en-US" dirty="0"/>
              <a:t>test cycle must be carefully planned to minimize </a:t>
            </a:r>
            <a:r>
              <a:rPr lang="en-US" dirty="0" smtClean="0"/>
              <a:t>the amount </a:t>
            </a:r>
            <a:r>
              <a:rPr lang="en-US" dirty="0"/>
              <a:t>of supervision or interaction </a:t>
            </a:r>
            <a:r>
              <a:rPr lang="en-US" dirty="0" smtClean="0"/>
              <a:t>required.</a:t>
            </a:r>
          </a:p>
          <a:p>
            <a:pPr lvl="1">
              <a:lnSpc>
                <a:spcPct val="110000"/>
              </a:lnSpc>
            </a:pPr>
            <a:r>
              <a:rPr lang="en-US" dirty="0" smtClean="0"/>
              <a:t>Verifying </a:t>
            </a:r>
            <a:r>
              <a:rPr lang="en-US" dirty="0"/>
              <a:t>the </a:t>
            </a:r>
            <a:r>
              <a:rPr lang="en-US" dirty="0" smtClean="0"/>
              <a:t>test environment</a:t>
            </a:r>
          </a:p>
          <a:p>
            <a:pPr lvl="1">
              <a:lnSpc>
                <a:spcPct val="110000"/>
              </a:lnSpc>
            </a:pPr>
            <a:r>
              <a:rPr lang="en-US" dirty="0" smtClean="0"/>
              <a:t>Executing test suites </a:t>
            </a:r>
            <a:r>
              <a:rPr lang="en-US" dirty="0"/>
              <a:t>or individual tests in </a:t>
            </a:r>
            <a:r>
              <a:rPr lang="en-US" dirty="0" smtClean="0"/>
              <a:t>sequence</a:t>
            </a:r>
          </a:p>
          <a:p>
            <a:pPr lvl="1">
              <a:lnSpc>
                <a:spcPct val="110000"/>
              </a:lnSpc>
            </a:pPr>
            <a:r>
              <a:rPr lang="en-US" dirty="0" smtClean="0"/>
              <a:t>Producing </a:t>
            </a:r>
            <a:r>
              <a:rPr lang="en-US" dirty="0"/>
              <a:t>test result </a:t>
            </a:r>
            <a:r>
              <a:rPr lang="en-US" dirty="0" smtClean="0"/>
              <a:t>reports</a:t>
            </a:r>
          </a:p>
          <a:p>
            <a:pPr lvl="1">
              <a:lnSpc>
                <a:spcPct val="110000"/>
              </a:lnSpc>
            </a:pPr>
            <a:r>
              <a:rPr lang="en-US" dirty="0" smtClean="0"/>
              <a:t>Performing final cleanup</a:t>
            </a:r>
            <a:r>
              <a:rPr lang="en-US" dirty="0"/>
              <a:t/>
            </a:r>
            <a:br>
              <a:rPr lang="en-US" dirty="0"/>
            </a:br>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60</a:t>
            </a:fld>
            <a:endParaRPr lang="en-US" dirty="0"/>
          </a:p>
        </p:txBody>
      </p:sp>
    </p:spTree>
    <p:extLst>
      <p:ext uri="{BB962C8B-B14F-4D97-AF65-F5344CB8AC3E}">
        <p14:creationId xmlns:p14="http://schemas.microsoft.com/office/powerpoint/2010/main" val="326196329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Suite Design </a:t>
            </a:r>
          </a:p>
        </p:txBody>
      </p:sp>
      <p:sp>
        <p:nvSpPr>
          <p:cNvPr id="3" name="Content Placeholder 2"/>
          <p:cNvSpPr>
            <a:spLocks noGrp="1"/>
          </p:cNvSpPr>
          <p:nvPr>
            <p:ph idx="1"/>
          </p:nvPr>
        </p:nvSpPr>
        <p:spPr/>
        <p:txBody>
          <a:bodyPr>
            <a:noAutofit/>
          </a:bodyPr>
          <a:lstStyle/>
          <a:p>
            <a:pPr>
              <a:lnSpc>
                <a:spcPct val="120000"/>
              </a:lnSpc>
            </a:pPr>
            <a:r>
              <a:rPr lang="en-US" dirty="0"/>
              <a:t>A test suite is a set of tests which are </a:t>
            </a:r>
            <a:r>
              <a:rPr lang="en-US" dirty="0" smtClean="0"/>
              <a:t>related. </a:t>
            </a:r>
          </a:p>
          <a:p>
            <a:pPr lvl="1">
              <a:lnSpc>
                <a:spcPct val="120000"/>
              </a:lnSpc>
            </a:pPr>
            <a:r>
              <a:rPr lang="en-US" b="1" i="1" dirty="0" smtClean="0"/>
              <a:t>Related tests</a:t>
            </a:r>
            <a:r>
              <a:rPr lang="en-US" dirty="0" smtClean="0"/>
              <a:t>: </a:t>
            </a:r>
            <a:r>
              <a:rPr lang="en-US" dirty="0"/>
              <a:t>A test suite usually contains tests that are related by the area of </a:t>
            </a:r>
            <a:r>
              <a:rPr lang="en-US" dirty="0" smtClean="0"/>
              <a:t>the application </a:t>
            </a:r>
            <a:r>
              <a:rPr lang="en-US" dirty="0"/>
              <a:t>they exercise, but they may also be selected by </a:t>
            </a:r>
            <a:r>
              <a:rPr lang="en-US" dirty="0" smtClean="0"/>
              <a:t>their priority.</a:t>
            </a:r>
          </a:p>
          <a:p>
            <a:pPr lvl="1">
              <a:lnSpc>
                <a:spcPct val="120000"/>
              </a:lnSpc>
            </a:pPr>
            <a:r>
              <a:rPr lang="en-US" b="1" i="1" dirty="0"/>
              <a:t>Context</a:t>
            </a:r>
            <a:r>
              <a:rPr lang="en-US" dirty="0"/>
              <a:t> </a:t>
            </a:r>
            <a:r>
              <a:rPr lang="en-US" dirty="0" smtClean="0"/>
              <a:t>: </a:t>
            </a:r>
            <a:r>
              <a:rPr lang="en-US" dirty="0"/>
              <a:t>All tests in a suite should share the same beginning and </a:t>
            </a:r>
            <a:r>
              <a:rPr lang="en-US" dirty="0" smtClean="0"/>
              <a:t>ending context</a:t>
            </a:r>
            <a:r>
              <a:rPr lang="en-US" dirty="0"/>
              <a:t>, as well as the expected state of the </a:t>
            </a:r>
            <a:r>
              <a:rPr lang="en-US" dirty="0" smtClean="0"/>
              <a:t>database.</a:t>
            </a:r>
          </a:p>
          <a:p>
            <a:pPr lvl="1">
              <a:lnSpc>
                <a:spcPct val="120000"/>
              </a:lnSpc>
            </a:pPr>
            <a:r>
              <a:rPr lang="en-US" b="1" i="1" dirty="0" smtClean="0"/>
              <a:t>Documentation: </a:t>
            </a:r>
            <a:r>
              <a:rPr lang="en-US" dirty="0"/>
              <a:t>Test suite documentation should include the set and sequence </a:t>
            </a:r>
            <a:r>
              <a:rPr lang="en-US" dirty="0" smtClean="0"/>
              <a:t>of individual </a:t>
            </a:r>
            <a:r>
              <a:rPr lang="en-US" dirty="0"/>
              <a:t>tests, the beginning and ending context, as well as </a:t>
            </a:r>
            <a:r>
              <a:rPr lang="en-US" dirty="0" smtClean="0"/>
              <a:t>an data </a:t>
            </a:r>
            <a:r>
              <a:rPr lang="en-US" dirty="0"/>
              <a:t>or sequence dependencies with other test suites </a:t>
            </a:r>
            <a:br>
              <a:rPr lang="en-US" dirty="0"/>
            </a:br>
            <a:r>
              <a:rPr lang="en-US" dirty="0"/>
              <a:t> </a:t>
            </a:r>
            <a:br>
              <a:rPr lang="en-US" dirty="0"/>
            </a:br>
            <a:r>
              <a:rPr lang="en-US" dirty="0"/>
              <a:t> </a:t>
            </a:r>
            <a:br>
              <a:rPr lang="en-US" dirty="0"/>
            </a:br>
            <a:r>
              <a:rPr lang="en-US" dirty="0"/>
              <a:t/>
            </a:r>
            <a:br>
              <a:rPr lang="en-US" dirty="0"/>
            </a:br>
            <a:r>
              <a:rPr lang="en-US" dirty="0"/>
              <a:t/>
            </a:r>
            <a:br>
              <a:rPr lang="en-US" dirty="0"/>
            </a:br>
            <a:r>
              <a:rPr lang="en-US" dirty="0"/>
              <a:t/>
            </a:r>
            <a:br>
              <a:rPr lang="en-US" dirty="0"/>
            </a:b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61</a:t>
            </a:fld>
            <a:endParaRPr lang="en-US" dirty="0"/>
          </a:p>
        </p:txBody>
      </p:sp>
    </p:spTree>
    <p:extLst>
      <p:ext uri="{BB962C8B-B14F-4D97-AF65-F5344CB8AC3E}">
        <p14:creationId xmlns:p14="http://schemas.microsoft.com/office/powerpoint/2010/main" val="1154978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Cycle Design </a:t>
            </a:r>
          </a:p>
        </p:txBody>
      </p:sp>
      <p:sp>
        <p:nvSpPr>
          <p:cNvPr id="3" name="Content Placeholder 2"/>
          <p:cNvSpPr>
            <a:spLocks noGrp="1"/>
          </p:cNvSpPr>
          <p:nvPr>
            <p:ph idx="1"/>
          </p:nvPr>
        </p:nvSpPr>
        <p:spPr/>
        <p:txBody>
          <a:bodyPr>
            <a:noAutofit/>
          </a:bodyPr>
          <a:lstStyle/>
          <a:p>
            <a:pPr>
              <a:lnSpc>
                <a:spcPct val="100000"/>
              </a:lnSpc>
            </a:pPr>
            <a:r>
              <a:rPr lang="en-US" dirty="0" smtClean="0"/>
              <a:t>The </a:t>
            </a:r>
            <a:r>
              <a:rPr lang="en-US" dirty="0"/>
              <a:t>configuration </a:t>
            </a:r>
            <a:r>
              <a:rPr lang="en-US" dirty="0" smtClean="0"/>
              <a:t>of the </a:t>
            </a:r>
            <a:r>
              <a:rPr lang="en-US" dirty="0"/>
              <a:t>test platform as well as initialization, setup and cleanup of the test environment. </a:t>
            </a:r>
            <a:endParaRPr lang="en-US" dirty="0" smtClean="0"/>
          </a:p>
          <a:p>
            <a:pPr lvl="1">
              <a:lnSpc>
                <a:spcPct val="100000"/>
              </a:lnSpc>
            </a:pPr>
            <a:r>
              <a:rPr lang="en-US" b="1" i="1" dirty="0" smtClean="0"/>
              <a:t>Setup</a:t>
            </a:r>
            <a:r>
              <a:rPr lang="en-US" dirty="0" smtClean="0"/>
              <a:t>: the </a:t>
            </a:r>
            <a:r>
              <a:rPr lang="en-US" dirty="0"/>
              <a:t>setup of the test </a:t>
            </a:r>
            <a:r>
              <a:rPr lang="en-US" dirty="0" smtClean="0"/>
              <a:t>environment, including </a:t>
            </a:r>
            <a:r>
              <a:rPr lang="en-US" dirty="0"/>
              <a:t>verifying the configuration and all other variables that </a:t>
            </a:r>
            <a:r>
              <a:rPr lang="en-US" dirty="0" smtClean="0"/>
              <a:t>affect test </a:t>
            </a:r>
            <a:r>
              <a:rPr lang="en-US" dirty="0"/>
              <a:t>execution </a:t>
            </a:r>
            <a:r>
              <a:rPr lang="en-US" dirty="0" smtClean="0"/>
              <a:t>.</a:t>
            </a:r>
          </a:p>
          <a:p>
            <a:pPr lvl="1">
              <a:lnSpc>
                <a:spcPct val="100000"/>
              </a:lnSpc>
            </a:pPr>
            <a:r>
              <a:rPr lang="en-US" b="1" i="1" dirty="0" smtClean="0"/>
              <a:t>Context</a:t>
            </a:r>
            <a:r>
              <a:rPr lang="en-US" dirty="0" smtClean="0"/>
              <a:t>: </a:t>
            </a:r>
            <a:r>
              <a:rPr lang="en-US" dirty="0"/>
              <a:t>The beginning and ending context of a cycle should be the </a:t>
            </a:r>
            <a:r>
              <a:rPr lang="en-US" dirty="0" smtClean="0"/>
              <a:t>same point</a:t>
            </a:r>
            <a:r>
              <a:rPr lang="en-US" dirty="0"/>
              <a:t>, usually the program manager or command </a:t>
            </a:r>
            <a:r>
              <a:rPr lang="en-US" dirty="0" smtClean="0"/>
              <a:t>prompt.</a:t>
            </a:r>
          </a:p>
          <a:p>
            <a:pPr lvl="1">
              <a:lnSpc>
                <a:spcPct val="100000"/>
              </a:lnSpc>
            </a:pPr>
            <a:r>
              <a:rPr lang="en-US" b="1" i="1" dirty="0" smtClean="0"/>
              <a:t>Schedule sequence</a:t>
            </a:r>
            <a:r>
              <a:rPr lang="en-US" dirty="0" smtClean="0"/>
              <a:t>: </a:t>
            </a:r>
            <a:r>
              <a:rPr lang="en-US" dirty="0"/>
              <a:t>A test schedule is often comprised of a set of test cycles. </a:t>
            </a:r>
            <a:endParaRPr lang="en-US" dirty="0" smtClean="0"/>
          </a:p>
          <a:p>
            <a:pPr lvl="1">
              <a:lnSpc>
                <a:spcPct val="100000"/>
              </a:lnSpc>
            </a:pPr>
            <a:r>
              <a:rPr lang="en-US" b="1" i="1" dirty="0" smtClean="0"/>
              <a:t>Cleanup</a:t>
            </a:r>
            <a:r>
              <a:rPr lang="en-US" dirty="0" smtClean="0"/>
              <a:t>: deleting </a:t>
            </a:r>
            <a:r>
              <a:rPr lang="en-US" dirty="0"/>
              <a:t>work files, making file backups, assembling </a:t>
            </a:r>
            <a:r>
              <a:rPr lang="en-US" dirty="0" smtClean="0"/>
              <a:t>historical results</a:t>
            </a:r>
            <a:r>
              <a:rPr lang="en-US" dirty="0"/>
              <a:t>, and any other housekeeping tasks. </a:t>
            </a:r>
            <a:br>
              <a:rPr lang="en-US" dirty="0"/>
            </a:br>
            <a:r>
              <a:rPr lang="en-US" dirty="0"/>
              <a:t/>
            </a:r>
            <a:br>
              <a:rPr lang="en-US" dirty="0"/>
            </a:br>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62</a:t>
            </a:fld>
            <a:endParaRPr lang="en-US" dirty="0"/>
          </a:p>
        </p:txBody>
      </p:sp>
    </p:spTree>
    <p:extLst>
      <p:ext uri="{BB962C8B-B14F-4D97-AF65-F5344CB8AC3E}">
        <p14:creationId xmlns:p14="http://schemas.microsoft.com/office/powerpoint/2010/main" val="14869846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Test </a:t>
            </a:r>
            <a:r>
              <a:rPr lang="en-US" dirty="0"/>
              <a:t>Execution </a:t>
            </a:r>
          </a:p>
        </p:txBody>
      </p:sp>
      <p:sp>
        <p:nvSpPr>
          <p:cNvPr id="3" name="Content Placeholder 2"/>
          <p:cNvSpPr>
            <a:spLocks noGrp="1"/>
          </p:cNvSpPr>
          <p:nvPr>
            <p:ph idx="1"/>
          </p:nvPr>
        </p:nvSpPr>
        <p:spPr/>
        <p:txBody>
          <a:bodyPr>
            <a:normAutofit/>
          </a:bodyPr>
          <a:lstStyle/>
          <a:p>
            <a:r>
              <a:rPr lang="en-US" b="1" dirty="0"/>
              <a:t>Test </a:t>
            </a:r>
            <a:r>
              <a:rPr lang="en-US" b="1" dirty="0" smtClean="0"/>
              <a:t>log</a:t>
            </a:r>
            <a:r>
              <a:rPr lang="en-US" dirty="0" smtClean="0"/>
              <a:t>: </a:t>
            </a:r>
            <a:r>
              <a:rPr lang="en-US" dirty="0"/>
              <a:t>The test log reports the results of the </a:t>
            </a:r>
            <a:r>
              <a:rPr lang="en-US" dirty="0" smtClean="0"/>
              <a:t>test execution </a:t>
            </a:r>
            <a:r>
              <a:rPr lang="en-US" dirty="0"/>
              <a:t>for each test case. </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4FAB73BC-B049-4115-A692-8D63A059BFB8}" type="slidenum">
              <a:rPr lang="en-US" smtClean="0"/>
              <a:t>63</a:t>
            </a:fld>
            <a:endParaRPr lang="en-US" dirty="0"/>
          </a:p>
        </p:txBody>
      </p:sp>
      <p:pic>
        <p:nvPicPr>
          <p:cNvPr id="5" name="Picture 4"/>
          <p:cNvPicPr>
            <a:picLocks noChangeAspect="1"/>
          </p:cNvPicPr>
          <p:nvPr/>
        </p:nvPicPr>
        <p:blipFill>
          <a:blip r:embed="rId2"/>
          <a:stretch>
            <a:fillRect/>
          </a:stretch>
        </p:blipFill>
        <p:spPr>
          <a:xfrm>
            <a:off x="3731014" y="2482908"/>
            <a:ext cx="5032616" cy="3976878"/>
          </a:xfrm>
          <a:prstGeom prst="rect">
            <a:avLst/>
          </a:prstGeom>
        </p:spPr>
      </p:pic>
    </p:spTree>
    <p:extLst>
      <p:ext uri="{BB962C8B-B14F-4D97-AF65-F5344CB8AC3E}">
        <p14:creationId xmlns:p14="http://schemas.microsoft.com/office/powerpoint/2010/main" val="2533351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753" y="1137320"/>
            <a:ext cx="8527224" cy="3666035"/>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64</a:t>
            </a:fld>
            <a:endParaRPr lang="en-US" dirty="0"/>
          </a:p>
        </p:txBody>
      </p:sp>
    </p:spTree>
    <p:extLst>
      <p:ext uri="{BB962C8B-B14F-4D97-AF65-F5344CB8AC3E}">
        <p14:creationId xmlns:p14="http://schemas.microsoft.com/office/powerpoint/2010/main" val="7507107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Analyzing </a:t>
            </a:r>
            <a:r>
              <a:rPr lang="en-US" dirty="0"/>
              <a:t>Results </a:t>
            </a:r>
          </a:p>
        </p:txBody>
      </p:sp>
      <p:sp>
        <p:nvSpPr>
          <p:cNvPr id="3" name="Content Placeholder 2"/>
          <p:cNvSpPr>
            <a:spLocks noGrp="1"/>
          </p:cNvSpPr>
          <p:nvPr>
            <p:ph idx="1"/>
          </p:nvPr>
        </p:nvSpPr>
        <p:spPr/>
        <p:txBody>
          <a:bodyPr>
            <a:noAutofit/>
          </a:bodyPr>
          <a:lstStyle/>
          <a:p>
            <a:pPr>
              <a:lnSpc>
                <a:spcPct val="150000"/>
              </a:lnSpc>
            </a:pPr>
            <a:r>
              <a:rPr lang="en-US" b="1" dirty="0"/>
              <a:t>Inaccurate </a:t>
            </a:r>
            <a:r>
              <a:rPr lang="en-US" b="1" dirty="0" smtClean="0"/>
              <a:t>results</a:t>
            </a:r>
            <a:r>
              <a:rPr lang="en-US" dirty="0" smtClean="0"/>
              <a:t>: </a:t>
            </a:r>
            <a:r>
              <a:rPr lang="en-US" dirty="0"/>
              <a:t>occur when the test results do not accurately reflect the state of </a:t>
            </a:r>
            <a:r>
              <a:rPr lang="en-US" dirty="0" smtClean="0"/>
              <a:t>the application.</a:t>
            </a:r>
          </a:p>
          <a:p>
            <a:pPr lvl="1">
              <a:lnSpc>
                <a:spcPct val="150000"/>
              </a:lnSpc>
            </a:pPr>
            <a:r>
              <a:rPr lang="en-US" dirty="0"/>
              <a:t>False </a:t>
            </a:r>
            <a:r>
              <a:rPr lang="en-US" dirty="0" smtClean="0"/>
              <a:t>failure from test environment</a:t>
            </a:r>
            <a:endParaRPr lang="en-US" dirty="0"/>
          </a:p>
          <a:p>
            <a:pPr lvl="1">
              <a:lnSpc>
                <a:spcPct val="150000"/>
              </a:lnSpc>
            </a:pPr>
            <a:r>
              <a:rPr lang="en-US" dirty="0"/>
              <a:t>False </a:t>
            </a:r>
            <a:r>
              <a:rPr lang="en-US" dirty="0" smtClean="0"/>
              <a:t>failure from application</a:t>
            </a:r>
            <a:r>
              <a:rPr lang="en-US" dirty="0"/>
              <a:t> </a:t>
            </a:r>
            <a:r>
              <a:rPr lang="en-US" dirty="0" smtClean="0"/>
              <a:t>changes</a:t>
            </a:r>
          </a:p>
          <a:p>
            <a:pPr lvl="1">
              <a:lnSpc>
                <a:spcPct val="150000"/>
              </a:lnSpc>
            </a:pPr>
            <a:r>
              <a:rPr lang="en-US" dirty="0"/>
              <a:t>False </a:t>
            </a:r>
            <a:r>
              <a:rPr lang="en-US" dirty="0" smtClean="0"/>
              <a:t>failure from test errors</a:t>
            </a:r>
            <a:endParaRPr lang="en-US" dirty="0"/>
          </a:p>
          <a:p>
            <a:pPr lvl="1">
              <a:lnSpc>
                <a:spcPct val="150000"/>
              </a:lnSpc>
            </a:pPr>
            <a:r>
              <a:rPr lang="en-US" dirty="0" smtClean="0"/>
              <a:t>Duplicate failure</a:t>
            </a:r>
            <a:endParaRPr lang="en-US" dirty="0"/>
          </a:p>
          <a:p>
            <a:pPr lvl="1">
              <a:lnSpc>
                <a:spcPct val="150000"/>
              </a:lnSpc>
            </a:pPr>
            <a:r>
              <a:rPr lang="en-US" dirty="0"/>
              <a:t>False </a:t>
            </a:r>
            <a:r>
              <a:rPr lang="en-US" dirty="0" smtClean="0"/>
              <a:t>success from test defect </a:t>
            </a:r>
          </a:p>
          <a:p>
            <a:pPr lvl="1">
              <a:lnSpc>
                <a:spcPct val="150000"/>
              </a:lnSpc>
            </a:pPr>
            <a:r>
              <a:rPr lang="en-US" dirty="0"/>
              <a:t>False success from missed error </a:t>
            </a:r>
            <a:br>
              <a:rPr lang="en-US" dirty="0"/>
            </a:br>
            <a:r>
              <a:rPr lang="en-US" dirty="0"/>
              <a:t/>
            </a:r>
            <a:br>
              <a:rPr lang="en-US" dirty="0"/>
            </a:br>
            <a:r>
              <a:rPr lang="en-US" dirty="0"/>
              <a:t/>
            </a:r>
            <a:br>
              <a:rPr lang="en-US" dirty="0"/>
            </a:br>
            <a:r>
              <a:rPr lang="en-US" dirty="0"/>
              <a:t/>
            </a:r>
            <a:br>
              <a:rPr lang="en-US" dirty="0"/>
            </a:br>
            <a:r>
              <a:rPr lang="en-US" dirty="0"/>
              <a:t>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65</a:t>
            </a:fld>
            <a:endParaRPr lang="en-US" dirty="0"/>
          </a:p>
        </p:txBody>
      </p:sp>
    </p:spTree>
    <p:extLst>
      <p:ext uri="{BB962C8B-B14F-4D97-AF65-F5344CB8AC3E}">
        <p14:creationId xmlns:p14="http://schemas.microsoft.com/office/powerpoint/2010/main" val="23496118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a:t>
            </a:r>
            <a:r>
              <a:rPr lang="en-US" dirty="0" smtClean="0"/>
              <a:t>Results</a:t>
            </a:r>
            <a:endParaRPr lang="en-US" dirty="0"/>
          </a:p>
        </p:txBody>
      </p:sp>
      <p:sp>
        <p:nvSpPr>
          <p:cNvPr id="3" name="Content Placeholder 2"/>
          <p:cNvSpPr>
            <a:spLocks noGrp="1"/>
          </p:cNvSpPr>
          <p:nvPr>
            <p:ph idx="1"/>
          </p:nvPr>
        </p:nvSpPr>
        <p:spPr/>
        <p:txBody>
          <a:bodyPr/>
          <a:lstStyle/>
          <a:p>
            <a:r>
              <a:rPr lang="en-US" b="1" dirty="0"/>
              <a:t>Defect </a:t>
            </a:r>
            <a:r>
              <a:rPr lang="en-US" b="1" dirty="0" smtClean="0"/>
              <a:t>tracking</a:t>
            </a:r>
            <a:r>
              <a:rPr lang="en-US" dirty="0" smtClean="0"/>
              <a:t>: </a:t>
            </a:r>
            <a:r>
              <a:rPr lang="en-US" dirty="0"/>
              <a:t>Once a test failure is determined to be in fact caused by an error in the application, </a:t>
            </a:r>
            <a:r>
              <a:rPr lang="en-US" dirty="0" smtClean="0"/>
              <a:t>it becomes </a:t>
            </a:r>
            <a:r>
              <a:rPr lang="en-US" dirty="0"/>
              <a:t>a defect that must be reported to development for </a:t>
            </a:r>
            <a:r>
              <a:rPr lang="en-US" dirty="0" smtClean="0"/>
              <a:t>resolution.</a:t>
            </a:r>
          </a:p>
          <a:p>
            <a:r>
              <a:rPr lang="en-US" dirty="0"/>
              <a:t>R</a:t>
            </a:r>
            <a:r>
              <a:rPr lang="en-US" dirty="0" smtClean="0"/>
              <a:t>eported defect:</a:t>
            </a:r>
          </a:p>
          <a:p>
            <a:pPr lvl="1"/>
            <a:r>
              <a:rPr lang="en-US" dirty="0" smtClean="0"/>
              <a:t> A </a:t>
            </a:r>
            <a:r>
              <a:rPr lang="en-US" dirty="0"/>
              <a:t>unique </a:t>
            </a:r>
            <a:r>
              <a:rPr lang="en-US" dirty="0" smtClean="0"/>
              <a:t>identifier</a:t>
            </a:r>
          </a:p>
          <a:p>
            <a:pPr lvl="1"/>
            <a:r>
              <a:rPr lang="en-US" dirty="0" smtClean="0"/>
              <a:t>Tracked </a:t>
            </a:r>
            <a:r>
              <a:rPr lang="en-US" dirty="0"/>
              <a:t>as to the test case that revealed </a:t>
            </a:r>
            <a:r>
              <a:rPr lang="en-US" dirty="0" smtClean="0"/>
              <a:t>it.</a:t>
            </a:r>
          </a:p>
          <a:p>
            <a:pPr lvl="1"/>
            <a:r>
              <a:rPr lang="en-US" dirty="0" smtClean="0"/>
              <a:t>The </a:t>
            </a:r>
            <a:r>
              <a:rPr lang="en-US" dirty="0"/>
              <a:t>date it was logged as a </a:t>
            </a:r>
            <a:r>
              <a:rPr lang="en-US" dirty="0" smtClean="0"/>
              <a:t>defect</a:t>
            </a:r>
          </a:p>
          <a:p>
            <a:pPr lvl="1"/>
            <a:r>
              <a:rPr lang="en-US" dirty="0"/>
              <a:t>T</a:t>
            </a:r>
            <a:r>
              <a:rPr lang="en-US" dirty="0" smtClean="0"/>
              <a:t>he </a:t>
            </a:r>
            <a:r>
              <a:rPr lang="en-US" dirty="0"/>
              <a:t>developer it was assigned to, and when it </a:t>
            </a:r>
            <a:r>
              <a:rPr lang="en-US" dirty="0" smtClean="0"/>
              <a:t>was actually fixed. </a:t>
            </a:r>
            <a:r>
              <a:rPr lang="en-US" dirty="0"/>
              <a:t/>
            </a:r>
            <a:br>
              <a:rPr lang="en-US" dirty="0"/>
            </a:br>
            <a:r>
              <a:rPr lang="en-US" dirty="0"/>
              <a:t>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66</a:t>
            </a:fld>
            <a:endParaRPr lang="en-US" dirty="0"/>
          </a:p>
        </p:txBody>
      </p:sp>
    </p:spTree>
    <p:extLst>
      <p:ext uri="{BB962C8B-B14F-4D97-AF65-F5344CB8AC3E}">
        <p14:creationId xmlns:p14="http://schemas.microsoft.com/office/powerpoint/2010/main" val="353682829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Test </a:t>
            </a:r>
            <a:r>
              <a:rPr lang="en-US" dirty="0"/>
              <a:t>Metrics </a:t>
            </a:r>
          </a:p>
        </p:txBody>
      </p:sp>
      <p:sp>
        <p:nvSpPr>
          <p:cNvPr id="3" name="Content Placeholder 2"/>
          <p:cNvSpPr>
            <a:spLocks noGrp="1"/>
          </p:cNvSpPr>
          <p:nvPr>
            <p:ph idx="1"/>
          </p:nvPr>
        </p:nvSpPr>
        <p:spPr/>
        <p:txBody>
          <a:bodyPr>
            <a:noAutofit/>
          </a:bodyPr>
          <a:lstStyle/>
          <a:p>
            <a:r>
              <a:rPr lang="en-US" dirty="0"/>
              <a:t>Metrics are simply measurements. Test metrics are those measurements from your test process that will help you determine where the application stands and when it will be ready for </a:t>
            </a:r>
            <a:r>
              <a:rPr lang="en-US" dirty="0" smtClean="0"/>
              <a:t>release.</a:t>
            </a:r>
            <a:endParaRPr lang="en-US" sz="2800" dirty="0" smtClean="0"/>
          </a:p>
          <a:p>
            <a:pPr lvl="1"/>
            <a:r>
              <a:rPr lang="en-US" dirty="0" smtClean="0"/>
              <a:t>Measure progress</a:t>
            </a:r>
          </a:p>
          <a:p>
            <a:pPr lvl="1"/>
            <a:r>
              <a:rPr lang="en-US" dirty="0"/>
              <a:t>Code coverage </a:t>
            </a:r>
            <a:endParaRPr lang="en-US" dirty="0" smtClean="0"/>
          </a:p>
          <a:p>
            <a:pPr lvl="1"/>
            <a:r>
              <a:rPr lang="en-US" dirty="0" smtClean="0"/>
              <a:t>Requirements coverage</a:t>
            </a:r>
          </a:p>
          <a:p>
            <a:pPr lvl="1"/>
            <a:r>
              <a:rPr lang="en-US" dirty="0"/>
              <a:t>Requirements satisfied </a:t>
            </a:r>
            <a:endParaRPr lang="en-US" dirty="0" smtClean="0"/>
          </a:p>
          <a:p>
            <a:pPr lvl="1"/>
            <a:r>
              <a:rPr lang="en-US" dirty="0" smtClean="0"/>
              <a:t>Priority Requirements.</a:t>
            </a:r>
          </a:p>
          <a:p>
            <a:pPr lvl="1"/>
            <a:r>
              <a:rPr lang="en-US" dirty="0"/>
              <a:t>Exit </a:t>
            </a:r>
            <a:r>
              <a:rPr lang="en-US" dirty="0" smtClean="0"/>
              <a:t>criteria</a:t>
            </a:r>
            <a:endParaRPr lang="en-US" dirty="0"/>
          </a:p>
          <a:p>
            <a:pPr marL="201168" lvl="1" indent="0">
              <a:buNone/>
            </a:pP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r>
            <a:br>
              <a:rPr lang="en-US" sz="1800" dirty="0"/>
            </a:br>
            <a:r>
              <a:rPr lang="en-US" sz="1800" dirty="0"/>
              <a:t> </a:t>
            </a:r>
            <a:br>
              <a:rPr lang="en-US" sz="1800" dirty="0"/>
            </a:br>
            <a:r>
              <a:rPr lang="en-US" sz="1800" dirty="0"/>
              <a:t/>
            </a:r>
            <a:br>
              <a:rPr lang="en-US" sz="1800" dirty="0"/>
            </a:br>
            <a:r>
              <a:rPr lang="en-US" sz="1800" dirty="0"/>
              <a:t/>
            </a:r>
            <a:br>
              <a:rPr lang="en-US" sz="1800" dirty="0"/>
            </a:br>
            <a:endParaRPr lang="en-US" sz="1800" dirty="0"/>
          </a:p>
        </p:txBody>
      </p:sp>
      <p:sp>
        <p:nvSpPr>
          <p:cNvPr id="4" name="Slide Number Placeholder 3"/>
          <p:cNvSpPr>
            <a:spLocks noGrp="1"/>
          </p:cNvSpPr>
          <p:nvPr>
            <p:ph type="sldNum" sz="quarter" idx="12"/>
          </p:nvPr>
        </p:nvSpPr>
        <p:spPr/>
        <p:txBody>
          <a:bodyPr/>
          <a:lstStyle/>
          <a:p>
            <a:fld id="{4FAB73BC-B049-4115-A692-8D63A059BFB8}" type="slidenum">
              <a:rPr lang="en-US" smtClean="0"/>
              <a:t>67</a:t>
            </a:fld>
            <a:endParaRPr lang="en-US" dirty="0"/>
          </a:p>
        </p:txBody>
      </p:sp>
    </p:spTree>
    <p:extLst>
      <p:ext uri="{BB962C8B-B14F-4D97-AF65-F5344CB8AC3E}">
        <p14:creationId xmlns:p14="http://schemas.microsoft.com/office/powerpoint/2010/main" val="16471488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Test </a:t>
            </a:r>
            <a:r>
              <a:rPr lang="en-US" dirty="0"/>
              <a:t>Metrics </a:t>
            </a:r>
          </a:p>
        </p:txBody>
      </p:sp>
      <p:sp>
        <p:nvSpPr>
          <p:cNvPr id="3" name="Content Placeholder 2"/>
          <p:cNvSpPr>
            <a:spLocks noGrp="1"/>
          </p:cNvSpPr>
          <p:nvPr>
            <p:ph idx="1"/>
          </p:nvPr>
        </p:nvSpPr>
        <p:spPr/>
        <p:txBody>
          <a:bodyPr>
            <a:noAutofit/>
          </a:bodyPr>
          <a:lstStyle/>
          <a:p>
            <a:pPr lvl="1"/>
            <a:r>
              <a:rPr lang="en-US" dirty="0" smtClean="0"/>
              <a:t>Test </a:t>
            </a:r>
            <a:r>
              <a:rPr lang="en-US" dirty="0"/>
              <a:t>case coverage </a:t>
            </a:r>
            <a:endParaRPr lang="en-US" dirty="0" smtClean="0"/>
          </a:p>
          <a:p>
            <a:pPr lvl="1"/>
            <a:r>
              <a:rPr lang="en-US" dirty="0" smtClean="0"/>
              <a:t>Predicting time </a:t>
            </a:r>
            <a:r>
              <a:rPr lang="en-US" dirty="0"/>
              <a:t>to release </a:t>
            </a:r>
            <a:endParaRPr lang="en-US" dirty="0" smtClean="0"/>
          </a:p>
          <a:p>
            <a:pPr lvl="1"/>
            <a:r>
              <a:rPr lang="en-US" dirty="0"/>
              <a:t>Defect Ratio </a:t>
            </a:r>
            <a:endParaRPr lang="en-US" dirty="0" smtClean="0"/>
          </a:p>
          <a:p>
            <a:pPr lvl="1"/>
            <a:r>
              <a:rPr lang="en-US" dirty="0"/>
              <a:t>Fix rate </a:t>
            </a:r>
            <a:endParaRPr lang="en-US" dirty="0" smtClean="0"/>
          </a:p>
          <a:p>
            <a:pPr lvl="1"/>
            <a:r>
              <a:rPr lang="en-US" dirty="0" smtClean="0"/>
              <a:t>Recurrence ratio </a:t>
            </a:r>
          </a:p>
          <a:p>
            <a:pPr lvl="1"/>
            <a:r>
              <a:rPr lang="en-US" dirty="0" smtClean="0"/>
              <a:t>Post-release defects </a:t>
            </a:r>
          </a:p>
          <a:p>
            <a:pPr lvl="1"/>
            <a:r>
              <a:rPr lang="en-US" dirty="0" smtClean="0"/>
              <a:t>Defect prevention </a:t>
            </a:r>
          </a:p>
          <a:p>
            <a:pPr lvl="1"/>
            <a:r>
              <a:rPr lang="en-US" dirty="0" smtClean="0"/>
              <a:t>Continuous</a:t>
            </a:r>
            <a:r>
              <a:rPr lang="en-US" dirty="0"/>
              <a:t> </a:t>
            </a:r>
            <a:r>
              <a:rPr lang="en-US" dirty="0" smtClean="0"/>
              <a:t>improvement</a:t>
            </a:r>
          </a:p>
          <a:p>
            <a:pPr marL="201168" lvl="1" indent="0">
              <a:buNone/>
            </a:pPr>
            <a:r>
              <a:rPr lang="en-US" dirty="0"/>
              <a:t/>
            </a:r>
            <a:br>
              <a:rPr lang="en-US" dirty="0"/>
            </a:br>
            <a:r>
              <a:rPr lang="en-US" sz="1000" dirty="0"/>
              <a:t/>
            </a:r>
            <a:br>
              <a:rPr lang="en-US" sz="1000" dirty="0"/>
            </a:br>
            <a:r>
              <a:rPr lang="en-US" sz="1000" dirty="0"/>
              <a:t/>
            </a:r>
            <a:br>
              <a:rPr lang="en-US" sz="1000" dirty="0"/>
            </a:br>
            <a:r>
              <a:rPr lang="en-US" sz="1000" dirty="0"/>
              <a:t/>
            </a:r>
            <a:br>
              <a:rPr lang="en-US" sz="1000" dirty="0"/>
            </a:br>
            <a:r>
              <a:rPr lang="en-US" sz="1000" dirty="0"/>
              <a:t/>
            </a:r>
            <a:br>
              <a:rPr lang="en-US" sz="1000" dirty="0"/>
            </a:br>
            <a:r>
              <a:rPr lang="en-US" sz="1000" dirty="0"/>
              <a:t/>
            </a:r>
            <a:br>
              <a:rPr lang="en-US" sz="1000" dirty="0"/>
            </a:br>
            <a:r>
              <a:rPr lang="en-US" sz="1000" dirty="0"/>
              <a:t/>
            </a:r>
            <a:br>
              <a:rPr lang="en-US" sz="1000" dirty="0"/>
            </a:br>
            <a:r>
              <a:rPr lang="en-US" sz="1000" dirty="0"/>
              <a:t/>
            </a:r>
            <a:br>
              <a:rPr lang="en-US" sz="1000" dirty="0"/>
            </a:br>
            <a:r>
              <a:rPr lang="en-US" sz="1000" dirty="0"/>
              <a:t/>
            </a:r>
            <a:br>
              <a:rPr lang="en-US" sz="1000" dirty="0"/>
            </a:br>
            <a:r>
              <a:rPr lang="en-US" sz="1000" dirty="0"/>
              <a:t/>
            </a:r>
            <a:br>
              <a:rPr lang="en-US" sz="1000" dirty="0"/>
            </a:br>
            <a:r>
              <a:rPr lang="en-US" sz="1000" dirty="0"/>
              <a:t/>
            </a:r>
            <a:br>
              <a:rPr lang="en-US" sz="1000" dirty="0"/>
            </a:br>
            <a:r>
              <a:rPr lang="en-US" sz="1000" dirty="0"/>
              <a:t/>
            </a:r>
            <a:br>
              <a:rPr lang="en-US" sz="1000" dirty="0"/>
            </a:br>
            <a:r>
              <a:rPr lang="en-US" sz="1000" dirty="0"/>
              <a:t/>
            </a:r>
            <a:br>
              <a:rPr lang="en-US" sz="1000" dirty="0"/>
            </a:br>
            <a:r>
              <a:rPr lang="en-US" sz="1000" dirty="0"/>
              <a:t> </a:t>
            </a:r>
            <a:br>
              <a:rPr lang="en-US" sz="1000" dirty="0"/>
            </a:br>
            <a:r>
              <a:rPr lang="en-US" sz="1000" dirty="0"/>
              <a:t/>
            </a:r>
            <a:br>
              <a:rPr lang="en-US" sz="1000" dirty="0"/>
            </a:br>
            <a:r>
              <a:rPr lang="en-US" sz="1000" dirty="0"/>
              <a:t/>
            </a:r>
            <a:br>
              <a:rPr lang="en-US" sz="1000" dirty="0"/>
            </a:br>
            <a:endParaRPr lang="en-US" sz="1000" dirty="0"/>
          </a:p>
        </p:txBody>
      </p:sp>
      <p:sp>
        <p:nvSpPr>
          <p:cNvPr id="4" name="Slide Number Placeholder 3"/>
          <p:cNvSpPr>
            <a:spLocks noGrp="1"/>
          </p:cNvSpPr>
          <p:nvPr>
            <p:ph type="sldNum" sz="quarter" idx="12"/>
          </p:nvPr>
        </p:nvSpPr>
        <p:spPr/>
        <p:txBody>
          <a:bodyPr/>
          <a:lstStyle/>
          <a:p>
            <a:fld id="{4FAB73BC-B049-4115-A692-8D63A059BFB8}" type="slidenum">
              <a:rPr lang="en-US" smtClean="0"/>
              <a:t>68</a:t>
            </a:fld>
            <a:endParaRPr lang="en-US" dirty="0"/>
          </a:p>
        </p:txBody>
      </p:sp>
    </p:spTree>
    <p:extLst>
      <p:ext uri="{BB962C8B-B14F-4D97-AF65-F5344CB8AC3E}">
        <p14:creationId xmlns:p14="http://schemas.microsoft.com/office/powerpoint/2010/main" val="19422628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Management </a:t>
            </a:r>
            <a:r>
              <a:rPr lang="en-US" dirty="0"/>
              <a:t>Reporting </a:t>
            </a:r>
          </a:p>
        </p:txBody>
      </p:sp>
      <p:sp>
        <p:nvSpPr>
          <p:cNvPr id="3" name="Content Placeholder 2"/>
          <p:cNvSpPr>
            <a:spLocks noGrp="1"/>
          </p:cNvSpPr>
          <p:nvPr>
            <p:ph idx="1"/>
          </p:nvPr>
        </p:nvSpPr>
        <p:spPr/>
        <p:txBody>
          <a:bodyPr/>
          <a:lstStyle/>
          <a:p>
            <a:r>
              <a:rPr lang="en-US" dirty="0" smtClean="0"/>
              <a:t>Management </a:t>
            </a:r>
            <a:r>
              <a:rPr lang="en-US" dirty="0"/>
              <a:t>is usually interested in something very simple: when will the application </a:t>
            </a:r>
            <a:r>
              <a:rPr lang="en-US" dirty="0" smtClean="0"/>
              <a:t>be ready</a:t>
            </a:r>
            <a:r>
              <a:rPr lang="en-US" dirty="0"/>
              <a:t>? </a:t>
            </a:r>
            <a:endParaRPr lang="en-US" dirty="0" smtClean="0"/>
          </a:p>
          <a:p>
            <a:pPr lvl="1"/>
            <a:r>
              <a:rPr lang="en-US" b="1" i="1" dirty="0"/>
              <a:t>Estimated </a:t>
            </a:r>
            <a:r>
              <a:rPr lang="en-US" b="1" i="1" dirty="0" smtClean="0"/>
              <a:t>time to </a:t>
            </a:r>
            <a:r>
              <a:rPr lang="en-US" b="1" i="1" dirty="0"/>
              <a:t>release</a:t>
            </a:r>
            <a:r>
              <a:rPr lang="en-US" dirty="0"/>
              <a:t> </a:t>
            </a:r>
            <a:endParaRPr lang="en-US" dirty="0" smtClean="0"/>
          </a:p>
          <a:p>
            <a:pPr marL="201168" lvl="1" indent="0">
              <a:buNone/>
            </a:pP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1118786" y="2998825"/>
            <a:ext cx="6615055" cy="2761563"/>
          </a:xfrm>
          <a:prstGeom prst="rect">
            <a:avLst/>
          </a:prstGeom>
        </p:spPr>
      </p:pic>
      <p:sp>
        <p:nvSpPr>
          <p:cNvPr id="5" name="Slide Number Placeholder 4"/>
          <p:cNvSpPr>
            <a:spLocks noGrp="1"/>
          </p:cNvSpPr>
          <p:nvPr>
            <p:ph type="sldNum" sz="quarter" idx="12"/>
          </p:nvPr>
        </p:nvSpPr>
        <p:spPr/>
        <p:txBody>
          <a:bodyPr/>
          <a:lstStyle/>
          <a:p>
            <a:fld id="{4FAB73BC-B049-4115-A692-8D63A059BFB8}" type="slidenum">
              <a:rPr lang="en-US" smtClean="0"/>
              <a:t>69</a:t>
            </a:fld>
            <a:endParaRPr lang="en-US" dirty="0"/>
          </a:p>
        </p:txBody>
      </p:sp>
    </p:spTree>
    <p:extLst>
      <p:ext uri="{BB962C8B-B14F-4D97-AF65-F5344CB8AC3E}">
        <p14:creationId xmlns:p14="http://schemas.microsoft.com/office/powerpoint/2010/main" val="1328115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Contents</a:t>
            </a:r>
            <a:endParaRPr lang="en-US" dirty="0"/>
          </a:p>
        </p:txBody>
      </p:sp>
      <p:sp>
        <p:nvSpPr>
          <p:cNvPr id="3" name="Content Placeholder 2"/>
          <p:cNvSpPr>
            <a:spLocks noGrp="1"/>
          </p:cNvSpPr>
          <p:nvPr>
            <p:ph idx="1"/>
          </p:nvPr>
        </p:nvSpPr>
        <p:spPr/>
        <p:txBody>
          <a:bodyPr>
            <a:noAutofit/>
          </a:bodyPr>
          <a:lstStyle/>
          <a:p>
            <a:pPr marL="514350" indent="-514350">
              <a:spcBef>
                <a:spcPts val="600"/>
              </a:spcBef>
              <a:spcAft>
                <a:spcPts val="0"/>
              </a:spcAft>
              <a:buFont typeface="+mj-lt"/>
              <a:buAutoNum type="arabicPeriod"/>
            </a:pPr>
            <a:r>
              <a:rPr lang="en-US" dirty="0"/>
              <a:t>Why Do We Need Test Automation? </a:t>
            </a:r>
            <a:endParaRPr lang="en-US" dirty="0" smtClean="0"/>
          </a:p>
          <a:p>
            <a:pPr marL="514350" indent="-514350">
              <a:spcBef>
                <a:spcPts val="600"/>
              </a:spcBef>
              <a:spcAft>
                <a:spcPts val="0"/>
              </a:spcAft>
              <a:buFont typeface="+mj-lt"/>
              <a:buAutoNum type="arabicPeriod"/>
            </a:pPr>
            <a:r>
              <a:rPr lang="en-US" dirty="0" smtClean="0"/>
              <a:t>Differences </a:t>
            </a:r>
            <a:r>
              <a:rPr lang="en-US" dirty="0"/>
              <a:t>Between Manual and Automated Tests </a:t>
            </a:r>
            <a:endParaRPr lang="en-US" dirty="0" smtClean="0"/>
          </a:p>
          <a:p>
            <a:pPr marL="514350" indent="-514350">
              <a:spcBef>
                <a:spcPts val="600"/>
              </a:spcBef>
              <a:spcAft>
                <a:spcPts val="0"/>
              </a:spcAft>
              <a:buFont typeface="+mj-lt"/>
              <a:buAutoNum type="arabicPeriod"/>
            </a:pPr>
            <a:r>
              <a:rPr lang="en-US" dirty="0"/>
              <a:t>Automated testing tools</a:t>
            </a:r>
            <a:endParaRPr lang="en-US" dirty="0" smtClean="0"/>
          </a:p>
          <a:p>
            <a:pPr marL="514350" indent="-514350">
              <a:spcBef>
                <a:spcPts val="600"/>
              </a:spcBef>
              <a:spcAft>
                <a:spcPts val="0"/>
              </a:spcAft>
              <a:buFont typeface="+mj-lt"/>
              <a:buAutoNum type="arabicPeriod"/>
            </a:pPr>
            <a:r>
              <a:rPr lang="en-US" dirty="0"/>
              <a:t>Reaching Full </a:t>
            </a:r>
            <a:r>
              <a:rPr lang="en-US" dirty="0" smtClean="0"/>
              <a:t>Coverage</a:t>
            </a:r>
          </a:p>
          <a:p>
            <a:pPr marL="514350" indent="-514350">
              <a:spcBef>
                <a:spcPts val="600"/>
              </a:spcBef>
              <a:spcAft>
                <a:spcPts val="0"/>
              </a:spcAft>
              <a:buFont typeface="+mj-lt"/>
              <a:buAutoNum type="arabicPeriod"/>
            </a:pPr>
            <a:r>
              <a:rPr lang="en-US" dirty="0" smtClean="0"/>
              <a:t>Testing frameworks</a:t>
            </a:r>
          </a:p>
          <a:p>
            <a:pPr marL="514350" indent="-514350">
              <a:spcBef>
                <a:spcPts val="600"/>
              </a:spcBef>
              <a:spcAft>
                <a:spcPts val="0"/>
              </a:spcAft>
              <a:buFont typeface="+mj-lt"/>
              <a:buAutoNum type="arabicPeriod"/>
            </a:pPr>
            <a:r>
              <a:rPr lang="en-US" dirty="0"/>
              <a:t>The Test Automation Process </a:t>
            </a:r>
            <a:endParaRPr lang="en-US" dirty="0" smtClean="0"/>
          </a:p>
          <a:p>
            <a:pPr marL="514350" indent="-514350">
              <a:spcBef>
                <a:spcPts val="600"/>
              </a:spcBef>
              <a:spcAft>
                <a:spcPts val="0"/>
              </a:spcAft>
              <a:buFont typeface="+mj-lt"/>
              <a:buAutoNum type="arabicPeriod"/>
            </a:pPr>
            <a:r>
              <a:rPr lang="en-US" dirty="0"/>
              <a:t>Test </a:t>
            </a:r>
            <a:r>
              <a:rPr lang="en-US" dirty="0" smtClean="0"/>
              <a:t>Execution</a:t>
            </a:r>
          </a:p>
          <a:p>
            <a:pPr marL="514350" indent="-514350">
              <a:spcBef>
                <a:spcPts val="600"/>
              </a:spcBef>
              <a:spcAft>
                <a:spcPts val="0"/>
              </a:spcAft>
              <a:buFont typeface="+mj-lt"/>
              <a:buAutoNum type="arabicPeriod"/>
            </a:pPr>
            <a:r>
              <a:rPr lang="en-US" dirty="0"/>
              <a:t>Test </a:t>
            </a:r>
            <a:r>
              <a:rPr lang="en-US" dirty="0" smtClean="0"/>
              <a:t>Metrics</a:t>
            </a:r>
          </a:p>
          <a:p>
            <a:pPr marL="514350" indent="-514350">
              <a:spcBef>
                <a:spcPts val="600"/>
              </a:spcBef>
              <a:spcAft>
                <a:spcPts val="0"/>
              </a:spcAft>
              <a:buFont typeface="+mj-lt"/>
              <a:buAutoNum type="arabicPeriod"/>
            </a:pPr>
            <a:r>
              <a:rPr lang="en-US" dirty="0"/>
              <a:t>Analyzing Results  </a:t>
            </a:r>
            <a:endParaRPr lang="en-US" dirty="0" smtClean="0"/>
          </a:p>
          <a:p>
            <a:pPr marL="514350" indent="-514350">
              <a:spcBef>
                <a:spcPts val="600"/>
              </a:spcBef>
              <a:spcAft>
                <a:spcPts val="0"/>
              </a:spcAft>
              <a:buFont typeface="+mj-lt"/>
              <a:buAutoNum type="arabicPeriod"/>
            </a:pPr>
            <a:r>
              <a:rPr lang="en-US" dirty="0"/>
              <a:t>Management Reporting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6232327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Reporting </a:t>
            </a:r>
          </a:p>
        </p:txBody>
      </p:sp>
      <p:sp>
        <p:nvSpPr>
          <p:cNvPr id="3" name="Content Placeholder 2"/>
          <p:cNvSpPr>
            <a:spLocks noGrp="1"/>
          </p:cNvSpPr>
          <p:nvPr>
            <p:ph idx="1"/>
          </p:nvPr>
        </p:nvSpPr>
        <p:spPr/>
        <p:txBody>
          <a:bodyPr/>
          <a:lstStyle/>
          <a:p>
            <a:pPr lvl="1"/>
            <a:r>
              <a:rPr lang="en-US" dirty="0" smtClean="0"/>
              <a:t>Saving </a:t>
            </a:r>
            <a:r>
              <a:rPr lang="en-US" dirty="0"/>
              <a:t>money </a:t>
            </a:r>
            <a:endParaRPr lang="en-US" dirty="0" smtClean="0"/>
          </a:p>
          <a:p>
            <a:pPr lvl="1"/>
            <a:r>
              <a:rPr lang="en-US" dirty="0"/>
              <a:t>Saving time </a:t>
            </a:r>
            <a:endParaRPr lang="en-US" dirty="0" smtClean="0"/>
          </a:p>
          <a:p>
            <a:pPr lvl="1"/>
            <a:r>
              <a:rPr lang="en-US" dirty="0"/>
              <a:t>Higher quality </a:t>
            </a:r>
            <a:endParaRPr lang="en-US" dirty="0" smtClean="0"/>
          </a:p>
          <a:p>
            <a:pPr lvl="1"/>
            <a:r>
              <a:rPr lang="en-US" dirty="0" smtClean="0"/>
              <a:t>Better coverage </a:t>
            </a: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70</a:t>
            </a:fld>
            <a:endParaRPr lang="en-US" dirty="0"/>
          </a:p>
        </p:txBody>
      </p:sp>
    </p:spTree>
    <p:extLst>
      <p:ext uri="{BB962C8B-B14F-4D97-AF65-F5344CB8AC3E}">
        <p14:creationId xmlns:p14="http://schemas.microsoft.com/office/powerpoint/2010/main" val="31250795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t>
            </a:r>
            <a:r>
              <a:rPr lang="en-US" dirty="0"/>
              <a:t>Reporting </a:t>
            </a:r>
          </a:p>
        </p:txBody>
      </p:sp>
      <p:sp>
        <p:nvSpPr>
          <p:cNvPr id="3" name="Content Placeholder 2"/>
          <p:cNvSpPr>
            <a:spLocks noGrp="1"/>
          </p:cNvSpPr>
          <p:nvPr>
            <p:ph idx="1"/>
          </p:nvPr>
        </p:nvSpPr>
        <p:spPr/>
        <p:txBody>
          <a:bodyPr/>
          <a:lstStyle/>
          <a:p>
            <a:r>
              <a:rPr lang="en-US" b="1" dirty="0"/>
              <a:t>Historical trends </a:t>
            </a:r>
            <a:endParaRPr lang="en-US" b="1" dirty="0" smtClean="0"/>
          </a:p>
          <a:p>
            <a:pPr lvl="1"/>
            <a:r>
              <a:rPr lang="en-US" dirty="0" smtClean="0"/>
              <a:t>The </a:t>
            </a:r>
            <a:r>
              <a:rPr lang="en-US" dirty="0"/>
              <a:t>reason historical trends are important is that they highlight progress - or, perish </a:t>
            </a:r>
            <a:r>
              <a:rPr lang="en-US" dirty="0" smtClean="0"/>
              <a:t>the thought</a:t>
            </a:r>
            <a:r>
              <a:rPr lang="en-US" dirty="0"/>
              <a:t>, </a:t>
            </a:r>
            <a:r>
              <a:rPr lang="en-US" dirty="0" smtClean="0"/>
              <a:t>regression.</a:t>
            </a:r>
          </a:p>
          <a:p>
            <a:pPr lvl="1"/>
            <a:r>
              <a:rPr lang="en-US" dirty="0"/>
              <a:t>Another reason to analyze historical trends is that you can analyze the impact </a:t>
            </a:r>
            <a:r>
              <a:rPr lang="en-US" dirty="0" smtClean="0"/>
              <a:t>of changes </a:t>
            </a:r>
            <a:r>
              <a:rPr lang="en-US" dirty="0"/>
              <a:t>in the </a:t>
            </a:r>
            <a:r>
              <a:rPr lang="en-US" dirty="0" smtClean="0"/>
              <a:t>process. </a:t>
            </a:r>
            <a:r>
              <a:rPr lang="en-US" dirty="0"/>
              <a:t/>
            </a:r>
            <a:br>
              <a:rPr lang="en-US" dirty="0"/>
            </a:b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71</a:t>
            </a:fld>
            <a:endParaRPr lang="en-US" dirty="0"/>
          </a:p>
        </p:txBody>
      </p:sp>
    </p:spTree>
    <p:extLst>
      <p:ext uri="{BB962C8B-B14F-4D97-AF65-F5344CB8AC3E}">
        <p14:creationId xmlns:p14="http://schemas.microsoft.com/office/powerpoint/2010/main" val="8250481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9062" y="679741"/>
            <a:ext cx="8129556" cy="5401569"/>
          </a:xfrm>
          <a:prstGeom prst="rect">
            <a:avLst/>
          </a:prstGeom>
        </p:spPr>
      </p:pic>
      <p:sp>
        <p:nvSpPr>
          <p:cNvPr id="2" name="Slide Number Placeholder 1"/>
          <p:cNvSpPr>
            <a:spLocks noGrp="1"/>
          </p:cNvSpPr>
          <p:nvPr>
            <p:ph type="sldNum" sz="quarter" idx="12"/>
          </p:nvPr>
        </p:nvSpPr>
        <p:spPr/>
        <p:txBody>
          <a:bodyPr/>
          <a:lstStyle/>
          <a:p>
            <a:fld id="{4FAB73BC-B049-4115-A692-8D63A059BFB8}" type="slidenum">
              <a:rPr lang="en-US" smtClean="0"/>
              <a:t>72</a:t>
            </a:fld>
            <a:endParaRPr lang="en-US" dirty="0"/>
          </a:p>
        </p:txBody>
      </p:sp>
    </p:spTree>
    <p:extLst>
      <p:ext uri="{BB962C8B-B14F-4D97-AF65-F5344CB8AC3E}">
        <p14:creationId xmlns:p14="http://schemas.microsoft.com/office/powerpoint/2010/main" val="4917856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7887" y="895235"/>
            <a:ext cx="7882704" cy="4998789"/>
          </a:xfrm>
          <a:prstGeom prst="rect">
            <a:avLst/>
          </a:prstGeom>
        </p:spPr>
      </p:pic>
      <p:sp>
        <p:nvSpPr>
          <p:cNvPr id="3" name="Slide Number Placeholder 2"/>
          <p:cNvSpPr>
            <a:spLocks noGrp="1"/>
          </p:cNvSpPr>
          <p:nvPr>
            <p:ph type="sldNum" sz="quarter" idx="12"/>
          </p:nvPr>
        </p:nvSpPr>
        <p:spPr/>
        <p:txBody>
          <a:bodyPr/>
          <a:lstStyle/>
          <a:p>
            <a:fld id="{4FAB73BC-B049-4115-A692-8D63A059BFB8}" type="slidenum">
              <a:rPr lang="en-US" smtClean="0"/>
              <a:t>73</a:t>
            </a:fld>
            <a:endParaRPr lang="en-US" dirty="0"/>
          </a:p>
        </p:txBody>
      </p:sp>
    </p:spTree>
    <p:extLst>
      <p:ext uri="{BB962C8B-B14F-4D97-AF65-F5344CB8AC3E}">
        <p14:creationId xmlns:p14="http://schemas.microsoft.com/office/powerpoint/2010/main" val="26710565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sz="8000" dirty="0" smtClean="0"/>
          </a:p>
          <a:p>
            <a:pPr marL="0" indent="0" algn="ctr">
              <a:buNone/>
            </a:pPr>
            <a:r>
              <a:rPr lang="en-US" sz="8000" dirty="0" smtClean="0">
                <a:latin typeface="Courier New" panose="02070309020205020404" pitchFamily="49" charset="0"/>
                <a:cs typeface="Courier New" panose="02070309020205020404" pitchFamily="49" charset="0"/>
              </a:rPr>
              <a:t>THANKS</a:t>
            </a:r>
            <a:endParaRPr lang="en-US" sz="8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t>74</a:t>
            </a:fld>
            <a:endParaRPr lang="en-US" dirty="0"/>
          </a:p>
        </p:txBody>
      </p:sp>
    </p:spTree>
    <p:extLst>
      <p:ext uri="{BB962C8B-B14F-4D97-AF65-F5344CB8AC3E}">
        <p14:creationId xmlns:p14="http://schemas.microsoft.com/office/powerpoint/2010/main" val="86989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1. Why </a:t>
            </a:r>
            <a:r>
              <a:rPr lang="en-US" sz="4400" dirty="0"/>
              <a:t>Do We Need Test Automation? </a:t>
            </a:r>
          </a:p>
        </p:txBody>
      </p:sp>
      <p:sp>
        <p:nvSpPr>
          <p:cNvPr id="3" name="Content Placeholder 2"/>
          <p:cNvSpPr>
            <a:spLocks noGrp="1"/>
          </p:cNvSpPr>
          <p:nvPr>
            <p:ph idx="1"/>
          </p:nvPr>
        </p:nvSpPr>
        <p:spPr/>
        <p:txBody>
          <a:bodyPr/>
          <a:lstStyle/>
          <a:p>
            <a:r>
              <a:rPr lang="en-US" dirty="0" smtClean="0"/>
              <a:t>To reduce the time it takes to test the software before release. </a:t>
            </a:r>
          </a:p>
          <a:p>
            <a:r>
              <a:rPr lang="en-US" dirty="0" smtClean="0"/>
              <a:t>From Waterfall to Agile Software Development.</a:t>
            </a:r>
          </a:p>
          <a:p>
            <a:r>
              <a:rPr lang="en-US" dirty="0" smtClean="0"/>
              <a:t>The Cost of Software Complexity </a:t>
            </a:r>
          </a:p>
          <a:p>
            <a:r>
              <a:rPr lang="en-US" dirty="0" smtClean="0"/>
              <a:t> Refactoring</a:t>
            </a:r>
          </a:p>
          <a:p>
            <a:r>
              <a:rPr lang="en-US" dirty="0" smtClean="0"/>
              <a:t>Continuous Improvement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03488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2. Differences </a:t>
            </a:r>
            <a:r>
              <a:rPr lang="en-US" sz="4400" dirty="0"/>
              <a:t>Between Manual and Automated Tests</a:t>
            </a:r>
          </a:p>
        </p:txBody>
      </p:sp>
      <p:sp>
        <p:nvSpPr>
          <p:cNvPr id="3" name="Content Placeholder 2"/>
          <p:cNvSpPr>
            <a:spLocks noGrp="1"/>
          </p:cNvSpPr>
          <p:nvPr>
            <p:ph idx="1"/>
          </p:nvPr>
        </p:nvSpPr>
        <p:spPr/>
        <p:txBody>
          <a:bodyPr>
            <a:noAutofit/>
          </a:bodyPr>
          <a:lstStyle/>
          <a:p>
            <a:r>
              <a:rPr lang="en-US" dirty="0"/>
              <a:t>Preciseness </a:t>
            </a:r>
            <a:endParaRPr lang="en-US" dirty="0" smtClean="0"/>
          </a:p>
          <a:p>
            <a:r>
              <a:rPr lang="en-US" dirty="0"/>
              <a:t>Maintainability </a:t>
            </a:r>
          </a:p>
          <a:p>
            <a:r>
              <a:rPr lang="en-US" dirty="0" smtClean="0"/>
              <a:t>Sensitivity </a:t>
            </a:r>
            <a:r>
              <a:rPr lang="en-US" dirty="0"/>
              <a:t>to Change – Preciseness and Maintainability </a:t>
            </a:r>
            <a:r>
              <a:rPr lang="en-US" dirty="0" smtClean="0"/>
              <a:t>Put Together </a:t>
            </a:r>
          </a:p>
          <a:p>
            <a:r>
              <a:rPr lang="en-US" dirty="0"/>
              <a:t>Handling </a:t>
            </a:r>
            <a:r>
              <a:rPr lang="en-US" dirty="0" smtClean="0"/>
              <a:t>Failures</a:t>
            </a:r>
          </a:p>
          <a:p>
            <a:r>
              <a:rPr lang="en-US" dirty="0"/>
              <a:t>Length of a Test Case </a:t>
            </a:r>
            <a:endParaRPr lang="en-US" dirty="0" smtClean="0"/>
          </a:p>
          <a:p>
            <a:r>
              <a:rPr lang="en-US" dirty="0"/>
              <a:t>Dependencies Between Tests </a:t>
            </a:r>
            <a:endParaRPr lang="en-US" dirty="0" smtClean="0"/>
          </a:p>
          <a:p>
            <a:r>
              <a:rPr lang="en-US" dirty="0"/>
              <a:t>Logging and Evidence Collection </a:t>
            </a:r>
            <a:endParaRPr lang="en-US" dirty="0" smtClean="0"/>
          </a:p>
          <a:p>
            <a:r>
              <a:rPr lang="en-US" dirty="0"/>
              <a:t>Trust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1860416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739</TotalTime>
  <Words>2483</Words>
  <Application>Microsoft Office PowerPoint</Application>
  <PresentationFormat>On-screen Show (4:3)</PresentationFormat>
  <Paragraphs>409</Paragraphs>
  <Slides>74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Courier New</vt:lpstr>
      <vt:lpstr>Wingdings</vt:lpstr>
      <vt:lpstr>Work Sans</vt:lpstr>
      <vt:lpstr>Retrospect</vt:lpstr>
      <vt:lpstr>Automation Testing</vt:lpstr>
      <vt:lpstr>Hình thức đánh giá</vt:lpstr>
      <vt:lpstr>References</vt:lpstr>
      <vt:lpstr>Contents</vt:lpstr>
      <vt:lpstr>Contents</vt:lpstr>
      <vt:lpstr>Chapter 1: Overview of Automation Testing </vt:lpstr>
      <vt:lpstr>Contents</vt:lpstr>
      <vt:lpstr>1. Why Do We Need Test Automation? </vt:lpstr>
      <vt:lpstr>2. Differences Between Manual and Automated Tests</vt:lpstr>
      <vt:lpstr>3. Automated testing tools</vt:lpstr>
      <vt:lpstr>3. Automated testing tools</vt:lpstr>
      <vt:lpstr>3. Automated testing tools</vt:lpstr>
      <vt:lpstr>4. Reaching Full Coverage</vt:lpstr>
      <vt:lpstr>4. Reaching Full Coverage</vt:lpstr>
      <vt:lpstr>5. Testing frameworks</vt:lpstr>
      <vt:lpstr>What is a testing framework</vt:lpstr>
      <vt:lpstr>What is a testing framework</vt:lpstr>
      <vt:lpstr>Why do we need a testing framework</vt:lpstr>
      <vt:lpstr>Types of testing frameworks</vt:lpstr>
      <vt:lpstr>1-Linear scripting Framework</vt:lpstr>
      <vt:lpstr>Example</vt:lpstr>
      <vt:lpstr>Example</vt:lpstr>
      <vt:lpstr>Linear scripting Framework</vt:lpstr>
      <vt:lpstr>2-Module Based Testing Framework</vt:lpstr>
      <vt:lpstr>Module Based Testing Framework</vt:lpstr>
      <vt:lpstr>Example</vt:lpstr>
      <vt:lpstr>Example</vt:lpstr>
      <vt:lpstr>Module Based Testing Framework</vt:lpstr>
      <vt:lpstr>3-Library Architecture Testing Framework</vt:lpstr>
      <vt:lpstr>Library Architecture Testing Framework </vt:lpstr>
      <vt:lpstr>4-Data Driven Testing Framework</vt:lpstr>
      <vt:lpstr>Data Driven Testing Framework</vt:lpstr>
      <vt:lpstr>Example</vt:lpstr>
      <vt:lpstr>PowerPoint Presentation</vt:lpstr>
      <vt:lpstr>Data Driven Testing Framework</vt:lpstr>
      <vt:lpstr>5-Keyword Driven Testing Framework</vt:lpstr>
      <vt:lpstr>Keyword Driven Testing Framework</vt:lpstr>
      <vt:lpstr>Example</vt:lpstr>
      <vt:lpstr>Keyword Driven Testing Framework</vt:lpstr>
      <vt:lpstr>6-Hybrid Testing Framework</vt:lpstr>
      <vt:lpstr>Hybrid Testing Framework</vt:lpstr>
      <vt:lpstr>Example</vt:lpstr>
      <vt:lpstr>Components of Automation Testing Framework</vt:lpstr>
      <vt:lpstr>Automation Framework: Selenium</vt:lpstr>
      <vt:lpstr>What is Selenium Framework?</vt:lpstr>
      <vt:lpstr>Keyword Driven Framework in Selenium </vt:lpstr>
      <vt:lpstr>PowerPoint Presentation</vt:lpstr>
      <vt:lpstr>How to create a test automation framework</vt:lpstr>
      <vt:lpstr>6) The Test Automation Process </vt:lpstr>
      <vt:lpstr>The Test Automation Process </vt:lpstr>
      <vt:lpstr>The Test Team </vt:lpstr>
      <vt:lpstr>The Test Team </vt:lpstr>
      <vt:lpstr>The Test Team </vt:lpstr>
      <vt:lpstr>Test Automation Plan </vt:lpstr>
      <vt:lpstr>Test Automation Plan </vt:lpstr>
      <vt:lpstr>Test Automation Plan </vt:lpstr>
      <vt:lpstr>Test Automation Plan </vt:lpstr>
      <vt:lpstr>PowerPoint Presentation</vt:lpstr>
      <vt:lpstr>PowerPoint Presentation</vt:lpstr>
      <vt:lpstr>Planning the Test Cycle </vt:lpstr>
      <vt:lpstr>Test Suite Design </vt:lpstr>
      <vt:lpstr>Test Cycle Design </vt:lpstr>
      <vt:lpstr>7) Test Execution </vt:lpstr>
      <vt:lpstr>PowerPoint Presentation</vt:lpstr>
      <vt:lpstr>8) Analyzing Results </vt:lpstr>
      <vt:lpstr>Analyzing Results</vt:lpstr>
      <vt:lpstr>9) Test Metrics </vt:lpstr>
      <vt:lpstr>9) Test Metrics </vt:lpstr>
      <vt:lpstr>10) Management Reporting </vt:lpstr>
      <vt:lpstr>Management Reporting </vt:lpstr>
      <vt:lpstr>Management Reporting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Selenium WebDriver</dc:title>
  <dc:creator>DELL</dc:creator>
  <cp:lastModifiedBy>DELL</cp:lastModifiedBy>
  <cp:revision>88</cp:revision>
  <dcterms:created xsi:type="dcterms:W3CDTF">2024-06-25T01:01:59Z</dcterms:created>
  <dcterms:modified xsi:type="dcterms:W3CDTF">2024-09-08T08:50:45Z</dcterms:modified>
</cp:coreProperties>
</file>