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1"/>
  </p:handoutMasterIdLst>
  <p:sldIdLst>
    <p:sldId id="257" r:id="rId3"/>
    <p:sldId id="258" r:id="rId5"/>
    <p:sldId id="287" r:id="rId6"/>
    <p:sldId id="259" r:id="rId7"/>
    <p:sldId id="288" r:id="rId8"/>
    <p:sldId id="261" r:id="rId9"/>
    <p:sldId id="289" r:id="rId10"/>
    <p:sldId id="290" r:id="rId11"/>
    <p:sldId id="291" r:id="rId12"/>
    <p:sldId id="282" r:id="rId13"/>
    <p:sldId id="292" r:id="rId14"/>
    <p:sldId id="294" r:id="rId15"/>
    <p:sldId id="296" r:id="rId16"/>
    <p:sldId id="297" r:id="rId17"/>
    <p:sldId id="298" r:id="rId18"/>
    <p:sldId id="299" r:id="rId19"/>
    <p:sldId id="286" r:id="rId20"/>
    <p:sldId id="301" r:id="rId21"/>
    <p:sldId id="315" r:id="rId22"/>
    <p:sldId id="302" r:id="rId23"/>
    <p:sldId id="303" r:id="rId24"/>
    <p:sldId id="304" r:id="rId25"/>
    <p:sldId id="306" r:id="rId26"/>
    <p:sldId id="262" r:id="rId27"/>
    <p:sldId id="283" r:id="rId28"/>
    <p:sldId id="284" r:id="rId29"/>
    <p:sldId id="28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66CC"/>
    <a:srgbClr val="3333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59" d="100"/>
          <a:sy n="59" d="100"/>
        </p:scale>
        <p:origin x="-798" y="636"/>
      </p:cViewPr>
      <p:guideLst>
        <p:guide orient="horz" pos="218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fld id="{45785C17-B4DD-42C6-AACC-FFF20ECC4BFC}" type="datetime1">
              <a:rPr lang="en-US"/>
            </a:fld>
            <a:endParaRPr lang="en-US"/>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B1000E38-5FC2-431F-B76E-62D5EACD329F}"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fld id="{33E37BAC-5A9F-44DF-82BA-EA3D07CDBBA6}" type="datetime1">
              <a:rPr lang="en-US"/>
            </a:fld>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EF8AF285-05D2-4490-B4A3-C659F1964654}"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30CEB23-E858-4CB1-AABE-EB3CA1649A0E}"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E3E1F1A-5D19-4975-B3AB-532589EC189C}"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F2E1196-7F6C-4AE2-A36A-26DD1218C7EB}"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8DB65CD-F14B-4985-88F1-A9DF7FC340E0}"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7D357A5-886C-4F5B-AA10-F2832104B519}"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A01596B-F656-49D1-9C8D-DBAF9364FF3F}"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7D9B1B7-912C-453C-95E9-324F2779D559}"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EDE1C76-ADC1-4808-BE3C-2B27333623E6}"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D872402C-FD73-4306-A1A8-9B4AA55A9E9B}"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277F58F-158C-4ABC-97A6-8E05C581E81F}"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A958CC7-E247-4FBA-849E-3807F0FC7F0C}"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E7141E30-7535-4599-9F5D-2D985C772199}"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F6F797-F029-47BF-8AE2-3B287BE7AF59}" type="slidenum">
              <a:rPr lang="en-US" smtClean="0"/>
            </a:fld>
            <a:endParaRPr lang="en-US" smtClean="0"/>
          </a:p>
        </p:txBody>
      </p:sp>
      <p:sp>
        <p:nvSpPr>
          <p:cNvPr id="2051" name="Rectangle 6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052" name="Rectangle 66"/>
          <p:cNvSpPr>
            <a:spLocks noChangeArrowheads="1"/>
          </p:cNvSpPr>
          <p:nvPr/>
        </p:nvSpPr>
        <p:spPr bwMode="auto">
          <a:xfrm>
            <a:off x="1752600" y="0"/>
            <a:ext cx="5562600" cy="67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900" b="1">
                <a:solidFill>
                  <a:schemeClr val="bg1"/>
                </a:solidFill>
              </a:rPr>
              <a:t>TRƯỜNG ĐẠI CÔNG NGHIỆP THỰC PHẨM</a:t>
            </a:r>
            <a:endParaRPr lang="en-US" sz="1900" b="1">
              <a:solidFill>
                <a:schemeClr val="bg1"/>
              </a:solidFill>
            </a:endParaRPr>
          </a:p>
          <a:p>
            <a:pPr algn="ctr"/>
            <a:r>
              <a:rPr lang="en-US" sz="1900" b="1">
                <a:solidFill>
                  <a:schemeClr val="bg1"/>
                </a:solidFill>
              </a:rPr>
              <a:t>KHOA CÔNG NGHỆ THÔNG TIN</a:t>
            </a:r>
            <a:endParaRPr lang="en-US" sz="1900" b="1">
              <a:solidFill>
                <a:schemeClr val="bg1"/>
              </a:solidFill>
            </a:endParaRPr>
          </a:p>
        </p:txBody>
      </p:sp>
      <p:sp>
        <p:nvSpPr>
          <p:cNvPr id="2054" name="Text Box 71"/>
          <p:cNvSpPr txBox="1">
            <a:spLocks noChangeArrowheads="1"/>
          </p:cNvSpPr>
          <p:nvPr/>
        </p:nvSpPr>
        <p:spPr bwMode="auto">
          <a:xfrm>
            <a:off x="838200" y="1653540"/>
            <a:ext cx="8077200"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solidFill>
                  <a:srgbClr val="FF0000"/>
                </a:solidFill>
              </a:rPr>
              <a:t>XÂY DỰNG WEBSITE  BÁN HÀNG </a:t>
            </a:r>
            <a:endParaRPr lang="en-US" sz="2800" b="1">
              <a:solidFill>
                <a:srgbClr val="FF0000"/>
              </a:solidFill>
            </a:endParaRPr>
          </a:p>
          <a:p>
            <a:pPr algn="ctr" eaLnBrk="1" hangingPunct="1"/>
            <a:r>
              <a:rPr lang="en-US" sz="2800" b="1">
                <a:solidFill>
                  <a:srgbClr val="FF0000"/>
                </a:solidFill>
              </a:rPr>
              <a:t>THỜI TRANG NỮ</a:t>
            </a:r>
            <a:endParaRPr lang="en-US" sz="2800" b="1">
              <a:solidFill>
                <a:srgbClr val="FF0000"/>
              </a:solidFill>
            </a:endParaRPr>
          </a:p>
        </p:txBody>
      </p:sp>
      <p:sp>
        <p:nvSpPr>
          <p:cNvPr id="2055" name="Text Box 72"/>
          <p:cNvSpPr txBox="1">
            <a:spLocks noChangeArrowheads="1"/>
          </p:cNvSpPr>
          <p:nvPr/>
        </p:nvSpPr>
        <p:spPr bwMode="auto">
          <a:xfrm>
            <a:off x="3886200" y="4752975"/>
            <a:ext cx="50292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dirty="0">
                <a:solidFill>
                  <a:srgbClr val="0000CC"/>
                </a:solidFill>
              </a:rPr>
              <a:t>Nguyễn Thị Thúy	2001160361</a:t>
            </a:r>
            <a:endParaRPr lang="en-US" b="1" dirty="0">
              <a:solidFill>
                <a:srgbClr val="0000CC"/>
              </a:solidFill>
            </a:endParaRPr>
          </a:p>
          <a:p>
            <a:pPr eaLnBrk="1" hangingPunct="1"/>
            <a:r>
              <a:rPr lang="en-US" b="1" dirty="0">
                <a:solidFill>
                  <a:srgbClr val="0000CC"/>
                </a:solidFill>
              </a:rPr>
              <a:t>Lê Thị Thùy Nhung	2001160623</a:t>
            </a:r>
            <a:endParaRPr lang="en-US" b="1" dirty="0">
              <a:solidFill>
                <a:srgbClr val="0000CC"/>
              </a:solidFill>
            </a:endParaRPr>
          </a:p>
        </p:txBody>
      </p:sp>
      <p:sp>
        <p:nvSpPr>
          <p:cNvPr id="6" name="Rectangle 5"/>
          <p:cNvSpPr/>
          <p:nvPr/>
        </p:nvSpPr>
        <p:spPr>
          <a:xfrm>
            <a:off x="3973830" y="4081780"/>
            <a:ext cx="4509135" cy="521970"/>
          </a:xfrm>
          <a:prstGeom prst="rect">
            <a:avLst/>
          </a:prstGeom>
          <a:effectLst>
            <a:innerShdw blurRad="63500" dist="50800" dir="5400000">
              <a:prstClr val="black">
                <a:alpha val="50000"/>
              </a:prstClr>
            </a:innerShdw>
          </a:effectLst>
        </p:spPr>
        <p:txBody>
          <a:bodyPr wrap="square">
            <a:spAutoFit/>
          </a:bodyPr>
          <a:lstStyle/>
          <a:p>
            <a:pPr>
              <a:defRPr/>
            </a:pPr>
            <a:r>
              <a:rPr lang="en-US" sz="2800" b="1" dirty="0">
                <a:solidFill>
                  <a:srgbClr val="FF0000"/>
                </a:solidFill>
                <a:effectLst>
                  <a:outerShdw blurRad="38100" dist="38100" dir="2700000" algn="tl">
                    <a:srgbClr val="000000">
                      <a:alpha val="43137"/>
                    </a:srgbClr>
                  </a:outerShdw>
                </a:effectLst>
              </a:rPr>
              <a:t>GVHD:</a:t>
            </a:r>
            <a:r>
              <a:rPr lang="en-US" altLang="vi-VN" sz="2800" b="1" dirty="0">
                <a:solidFill>
                  <a:srgbClr val="FF0000"/>
                </a:solidFill>
                <a:effectLst>
                  <a:outerShdw blurRad="38100" dist="38100" dir="2700000" algn="tl">
                    <a:srgbClr val="000000">
                      <a:alpha val="43137"/>
                    </a:srgbClr>
                  </a:outerShdw>
                </a:effectLst>
              </a:rPr>
              <a:t>Phan Thị Ngọc Mai</a:t>
            </a:r>
            <a:endParaRPr lang="en-US" altLang="vi-VN" sz="2800" b="1" dirty="0">
              <a:solidFill>
                <a:srgbClr val="FF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1"/>
          <a:stretch>
            <a:fillRect/>
          </a:stretch>
        </p:blipFill>
        <p:spPr>
          <a:xfrm>
            <a:off x="0" y="2606040"/>
            <a:ext cx="3973830" cy="37890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1266" name="Content Placeholder 5"/>
          <p:cNvSpPr>
            <a:spLocks noGrp="1"/>
          </p:cNvSpPr>
          <p:nvPr>
            <p:ph sz="half" idx="1"/>
          </p:nvPr>
        </p:nvSpPr>
        <p:spPr>
          <a:xfrm>
            <a:off x="4648200" y="1568450"/>
            <a:ext cx="4038600" cy="4525963"/>
          </a:xfrm>
        </p:spPr>
        <p:txBody>
          <a:bodyPr/>
          <a:lstStyle/>
          <a:p>
            <a:r>
              <a:rPr lang="en-US" sz="2000" smtClean="0">
                <a:solidFill>
                  <a:srgbClr val="FF0000"/>
                </a:solidFill>
              </a:rPr>
              <a:t>MALOAI: mã loại sản phẩm (khóa chính) </a:t>
            </a:r>
            <a:endParaRPr lang="en-US" sz="2000" smtClean="0">
              <a:solidFill>
                <a:srgbClr val="FF0000"/>
              </a:solidFill>
            </a:endParaRPr>
          </a:p>
          <a:p>
            <a:r>
              <a:rPr lang="en-US" sz="2000" smtClean="0">
                <a:solidFill>
                  <a:srgbClr val="FF0000"/>
                </a:solidFill>
              </a:rPr>
              <a:t>TENLOAI: Tên loại sản phẩm</a:t>
            </a:r>
            <a:endParaRPr lang="en-US" sz="2000" smtClean="0">
              <a:solidFill>
                <a:srgbClr val="FF0000"/>
              </a:solidFill>
            </a:endParaRPr>
          </a:p>
        </p:txBody>
      </p:sp>
      <p:sp>
        <p:nvSpPr>
          <p:cNvPr id="11267"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335B96-4CF0-45A2-B9E4-994354A2D81E}" type="slidenum">
              <a:rPr lang="en-US" smtClean="0"/>
            </a:fld>
            <a:endParaRPr lang="en-US" smtClean="0"/>
          </a:p>
        </p:txBody>
      </p:sp>
      <p:sp>
        <p:nvSpPr>
          <p:cNvPr id="11268"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1269"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endParaRPr lang="en-US" sz="2400" b="1">
              <a:solidFill>
                <a:schemeClr val="bg1"/>
              </a:solidFill>
            </a:endParaRPr>
          </a:p>
        </p:txBody>
      </p:sp>
      <p:sp>
        <p:nvSpPr>
          <p:cNvPr id="11271"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solidFill>
                  <a:srgbClr val="FF0000"/>
                </a:solidFill>
              </a:rPr>
              <a:t>Bảng Danh Mục</a:t>
            </a:r>
            <a:endParaRPr lang="en-US" sz="2800">
              <a:solidFill>
                <a:srgbClr val="FF0000"/>
              </a:solidFill>
            </a:endParaRPr>
          </a:p>
        </p:txBody>
      </p:sp>
      <p:pic>
        <p:nvPicPr>
          <p:cNvPr id="-2147482589" name="Content Placeholder -2147482590"/>
          <p:cNvPicPr>
            <a:picLocks noChangeAspect="1"/>
          </p:cNvPicPr>
          <p:nvPr>
            <p:ph sz="half" idx="2"/>
          </p:nvPr>
        </p:nvPicPr>
        <p:blipFill>
          <a:blip r:embed="rId1"/>
          <a:stretch>
            <a:fillRect/>
          </a:stretch>
        </p:blipFill>
        <p:spPr>
          <a:xfrm>
            <a:off x="457200" y="1887220"/>
            <a:ext cx="4038600" cy="144780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2290" name="Content Placeholder 5"/>
          <p:cNvSpPr>
            <a:spLocks noGrp="1"/>
          </p:cNvSpPr>
          <p:nvPr>
            <p:ph sz="half" idx="1"/>
          </p:nvPr>
        </p:nvSpPr>
        <p:spPr>
          <a:xfrm>
            <a:off x="4648200" y="1666875"/>
            <a:ext cx="4038600" cy="4525963"/>
          </a:xfrm>
        </p:spPr>
        <p:txBody>
          <a:bodyPr/>
          <a:lstStyle/>
          <a:p>
            <a:r>
              <a:rPr lang="en-US" sz="2000" smtClean="0">
                <a:solidFill>
                  <a:srgbClr val="FF0000"/>
                </a:solidFill>
              </a:rPr>
              <a:t>MASP: mã sản phẩm (khóa chính) </a:t>
            </a:r>
            <a:endParaRPr lang="en-US" sz="2000" smtClean="0">
              <a:solidFill>
                <a:srgbClr val="FF0000"/>
              </a:solidFill>
            </a:endParaRPr>
          </a:p>
          <a:p>
            <a:r>
              <a:rPr lang="en-US" sz="2000" smtClean="0">
                <a:solidFill>
                  <a:srgbClr val="FF0000"/>
                </a:solidFill>
              </a:rPr>
              <a:t>MALOAI: mã loại sản phẩm </a:t>
            </a:r>
            <a:endParaRPr lang="en-US" sz="2000" smtClean="0">
              <a:solidFill>
                <a:srgbClr val="FF0000"/>
              </a:solidFill>
            </a:endParaRPr>
          </a:p>
          <a:p>
            <a:r>
              <a:rPr lang="en-US" sz="2000" smtClean="0">
                <a:solidFill>
                  <a:srgbClr val="FF0000"/>
                </a:solidFill>
              </a:rPr>
              <a:t>MANCC: mã nhà cung cấp</a:t>
            </a:r>
            <a:endParaRPr lang="en-US" sz="2000" smtClean="0">
              <a:solidFill>
                <a:srgbClr val="FF0000"/>
              </a:solidFill>
            </a:endParaRPr>
          </a:p>
          <a:p>
            <a:r>
              <a:rPr lang="en-US" sz="2000" smtClean="0">
                <a:solidFill>
                  <a:srgbClr val="FF0000"/>
                </a:solidFill>
              </a:rPr>
              <a:t>TENSP: Tên sản phẩm</a:t>
            </a:r>
            <a:endParaRPr lang="en-US" sz="2000" smtClean="0">
              <a:solidFill>
                <a:srgbClr val="FF0000"/>
              </a:solidFill>
            </a:endParaRPr>
          </a:p>
          <a:p>
            <a:r>
              <a:rPr lang="en-US" sz="2000" smtClean="0">
                <a:solidFill>
                  <a:srgbClr val="FF0000"/>
                </a:solidFill>
              </a:rPr>
              <a:t>ANH: ảnh </a:t>
            </a:r>
            <a:endParaRPr lang="en-US" sz="2000" smtClean="0">
              <a:solidFill>
                <a:srgbClr val="FF0000"/>
              </a:solidFill>
            </a:endParaRPr>
          </a:p>
          <a:p>
            <a:r>
              <a:rPr lang="en-US" sz="2000" smtClean="0">
                <a:solidFill>
                  <a:srgbClr val="FF0000"/>
                </a:solidFill>
              </a:rPr>
              <a:t>CHATLIEU: chất liệu</a:t>
            </a:r>
            <a:endParaRPr lang="en-US" sz="2000" smtClean="0">
              <a:solidFill>
                <a:srgbClr val="FF0000"/>
              </a:solidFill>
            </a:endParaRPr>
          </a:p>
          <a:p>
            <a:r>
              <a:rPr lang="en-US" sz="2000" smtClean="0">
                <a:solidFill>
                  <a:srgbClr val="FF0000"/>
                </a:solidFill>
              </a:rPr>
              <a:t>MAU: màu sắc</a:t>
            </a:r>
            <a:endParaRPr lang="en-US" sz="2000" smtClean="0">
              <a:solidFill>
                <a:srgbClr val="FF0000"/>
              </a:solidFill>
            </a:endParaRPr>
          </a:p>
          <a:p>
            <a:r>
              <a:rPr lang="en-US" sz="2000" smtClean="0">
                <a:solidFill>
                  <a:srgbClr val="FF0000"/>
                </a:solidFill>
              </a:rPr>
              <a:t>DVT: đơn vị tính</a:t>
            </a:r>
            <a:endParaRPr lang="en-US" sz="2000" smtClean="0">
              <a:solidFill>
                <a:srgbClr val="FF0000"/>
              </a:solidFill>
            </a:endParaRPr>
          </a:p>
          <a:p>
            <a:r>
              <a:rPr lang="en-US" sz="2000" smtClean="0">
                <a:solidFill>
                  <a:srgbClr val="FF0000"/>
                </a:solidFill>
              </a:rPr>
              <a:t>SOLUONG: số lượng</a:t>
            </a:r>
            <a:endParaRPr lang="en-US" sz="2000" smtClean="0">
              <a:solidFill>
                <a:srgbClr val="FF0000"/>
              </a:solidFill>
            </a:endParaRPr>
          </a:p>
          <a:p>
            <a:r>
              <a:rPr lang="en-US" sz="2000" smtClean="0">
                <a:solidFill>
                  <a:srgbClr val="FF0000"/>
                </a:solidFill>
              </a:rPr>
              <a:t>SIZE: size</a:t>
            </a:r>
            <a:endParaRPr lang="en-US" sz="2000" smtClean="0">
              <a:solidFill>
                <a:srgbClr val="FF0000"/>
              </a:solidFill>
            </a:endParaRPr>
          </a:p>
        </p:txBody>
      </p:sp>
      <p:sp>
        <p:nvSpPr>
          <p:cNvPr id="12291"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488479-9EA8-4AE9-B3F3-F53CB95A3E3B}" type="slidenum">
              <a:rPr lang="en-US" smtClean="0"/>
            </a:fld>
            <a:endParaRPr lang="en-US" smtClean="0"/>
          </a:p>
        </p:txBody>
      </p:sp>
      <p:sp>
        <p:nvSpPr>
          <p:cNvPr id="12292"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2293"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endParaRPr lang="en-US" sz="2400" b="1">
              <a:solidFill>
                <a:schemeClr val="bg1"/>
              </a:solidFill>
            </a:endParaRPr>
          </a:p>
        </p:txBody>
      </p:sp>
      <p:sp>
        <p:nvSpPr>
          <p:cNvPr id="12294"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solidFill>
                  <a:srgbClr val="FF0000"/>
                </a:solidFill>
              </a:rPr>
              <a:t>Bảng Sản phẩm</a:t>
            </a:r>
            <a:endParaRPr lang="en-US" sz="2800">
              <a:solidFill>
                <a:srgbClr val="FF0000"/>
              </a:solidFill>
            </a:endParaRPr>
          </a:p>
        </p:txBody>
      </p:sp>
      <p:pic>
        <p:nvPicPr>
          <p:cNvPr id="-2147482623" name="Picture 61"/>
          <p:cNvPicPr>
            <a:picLocks noChangeAspect="1"/>
          </p:cNvPicPr>
          <p:nvPr>
            <p:ph sz="half" idx="2"/>
          </p:nvPr>
        </p:nvPicPr>
        <p:blipFill>
          <a:blip r:embed="rId1"/>
          <a:stretch>
            <a:fillRect/>
          </a:stretch>
        </p:blipFill>
        <p:spPr>
          <a:xfrm>
            <a:off x="279400" y="1943100"/>
            <a:ext cx="4038600" cy="407797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4338" name="Content Placeholder 5"/>
          <p:cNvSpPr>
            <a:spLocks noGrp="1"/>
          </p:cNvSpPr>
          <p:nvPr>
            <p:ph sz="half" idx="1"/>
          </p:nvPr>
        </p:nvSpPr>
        <p:spPr/>
        <p:txBody>
          <a:bodyPr/>
          <a:lstStyle/>
          <a:p>
            <a:r>
              <a:rPr lang="en-US" sz="2000" smtClean="0">
                <a:solidFill>
                  <a:srgbClr val="FF0000"/>
                </a:solidFill>
              </a:rPr>
              <a:t>MAKH:mã khách hàng (khóa chính) </a:t>
            </a:r>
            <a:endParaRPr lang="en-US" sz="2000" smtClean="0">
              <a:solidFill>
                <a:srgbClr val="FF0000"/>
              </a:solidFill>
            </a:endParaRPr>
          </a:p>
          <a:p>
            <a:r>
              <a:rPr lang="en-US" sz="2000" smtClean="0">
                <a:solidFill>
                  <a:srgbClr val="FF0000"/>
                </a:solidFill>
              </a:rPr>
              <a:t>TENKH: tên khách hàng</a:t>
            </a:r>
            <a:endParaRPr lang="en-US" sz="2000" smtClean="0">
              <a:solidFill>
                <a:srgbClr val="FF0000"/>
              </a:solidFill>
            </a:endParaRPr>
          </a:p>
          <a:p>
            <a:r>
              <a:rPr lang="en-US" sz="2000" smtClean="0">
                <a:solidFill>
                  <a:srgbClr val="FF0000"/>
                </a:solidFill>
              </a:rPr>
              <a:t>DIACHIKH: địa chỉ khách hàng</a:t>
            </a:r>
            <a:endParaRPr lang="en-US" sz="2000" smtClean="0">
              <a:solidFill>
                <a:srgbClr val="FF0000"/>
              </a:solidFill>
            </a:endParaRPr>
          </a:p>
          <a:p>
            <a:r>
              <a:rPr lang="en-US" sz="2000" smtClean="0">
                <a:solidFill>
                  <a:srgbClr val="FF0000"/>
                </a:solidFill>
              </a:rPr>
              <a:t>SDTKH: số điện thoại</a:t>
            </a:r>
            <a:endParaRPr lang="en-US" sz="2000" smtClean="0">
              <a:solidFill>
                <a:srgbClr val="FF0000"/>
              </a:solidFill>
            </a:endParaRPr>
          </a:p>
          <a:p>
            <a:r>
              <a:rPr lang="en-US" sz="2000" smtClean="0">
                <a:solidFill>
                  <a:srgbClr val="FF0000"/>
                </a:solidFill>
              </a:rPr>
              <a:t>EAIL : Email của khách hàng</a:t>
            </a:r>
            <a:endParaRPr lang="en-US" sz="2000" smtClean="0">
              <a:solidFill>
                <a:srgbClr val="FF0000"/>
              </a:solidFill>
            </a:endParaRPr>
          </a:p>
          <a:p>
            <a:r>
              <a:rPr lang="en-US" sz="2000" smtClean="0">
                <a:solidFill>
                  <a:srgbClr val="FF0000"/>
                </a:solidFill>
              </a:rPr>
              <a:t>PASSWORD: Mật khẩu</a:t>
            </a:r>
            <a:endParaRPr lang="en-US" sz="2000" smtClean="0">
              <a:solidFill>
                <a:srgbClr val="FF0000"/>
              </a:solidFill>
            </a:endParaRPr>
          </a:p>
        </p:txBody>
      </p:sp>
      <p:sp>
        <p:nvSpPr>
          <p:cNvPr id="14339"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7A360B-CEFA-4903-9091-FB37AD934043}" type="slidenum">
              <a:rPr lang="en-US" smtClean="0"/>
            </a:fld>
            <a:endParaRPr lang="en-US" smtClean="0"/>
          </a:p>
        </p:txBody>
      </p:sp>
      <p:sp>
        <p:nvSpPr>
          <p:cNvPr id="14340"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4341"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endParaRPr lang="en-US" sz="2400" b="1">
              <a:solidFill>
                <a:schemeClr val="bg1"/>
              </a:solidFill>
            </a:endParaRPr>
          </a:p>
        </p:txBody>
      </p:sp>
      <p:sp>
        <p:nvSpPr>
          <p:cNvPr id="14342" name="TextBox 6"/>
          <p:cNvSpPr txBox="1">
            <a:spLocks noChangeArrowheads="1"/>
          </p:cNvSpPr>
          <p:nvPr/>
        </p:nvSpPr>
        <p:spPr bwMode="auto">
          <a:xfrm>
            <a:off x="279400" y="1143000"/>
            <a:ext cx="41783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solidFill>
                  <a:srgbClr val="FF0000"/>
                </a:solidFill>
              </a:rPr>
              <a:t>Bảng Khách hàng</a:t>
            </a:r>
            <a:endParaRPr lang="en-US" sz="2800">
              <a:solidFill>
                <a:srgbClr val="FF0000"/>
              </a:solidFill>
            </a:endParaRPr>
          </a:p>
        </p:txBody>
      </p:sp>
      <p:pic>
        <p:nvPicPr>
          <p:cNvPr id="-2147482585" name="Content Placeholder -2147482586"/>
          <p:cNvPicPr>
            <a:picLocks noChangeAspect="1"/>
          </p:cNvPicPr>
          <p:nvPr>
            <p:ph sz="half" idx="2"/>
          </p:nvPr>
        </p:nvPicPr>
        <p:blipFill>
          <a:blip r:embed="rId1"/>
          <a:stretch>
            <a:fillRect/>
          </a:stretch>
        </p:blipFill>
        <p:spPr>
          <a:xfrm>
            <a:off x="4495800" y="1600200"/>
            <a:ext cx="4375150" cy="2564765"/>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16386" name="Content Placeholder 5"/>
          <p:cNvSpPr>
            <a:spLocks noGrp="1"/>
          </p:cNvSpPr>
          <p:nvPr>
            <p:ph sz="half" idx="1"/>
          </p:nvPr>
        </p:nvSpPr>
        <p:spPr>
          <a:xfrm>
            <a:off x="457200" y="1600200"/>
            <a:ext cx="8229600" cy="1532890"/>
          </a:xfrm>
        </p:spPr>
        <p:txBody>
          <a:bodyPr/>
          <a:lstStyle/>
          <a:p>
            <a:r>
              <a:rPr lang="en-US" sz="2000" smtClean="0">
                <a:solidFill>
                  <a:srgbClr val="FF0000"/>
                </a:solidFill>
              </a:rPr>
              <a:t>MADH:mã đặt hàng(khóa chính) </a:t>
            </a:r>
            <a:endParaRPr lang="en-US" sz="2000" smtClean="0">
              <a:solidFill>
                <a:srgbClr val="FF0000"/>
              </a:solidFill>
            </a:endParaRPr>
          </a:p>
          <a:p>
            <a:r>
              <a:rPr lang="en-US" sz="2000" smtClean="0">
                <a:solidFill>
                  <a:srgbClr val="FF0000"/>
                </a:solidFill>
              </a:rPr>
              <a:t>MAKH: mã khách hang</a:t>
            </a:r>
            <a:endParaRPr lang="en-US" sz="2000" smtClean="0">
              <a:solidFill>
                <a:srgbClr val="FF0000"/>
              </a:solidFill>
            </a:endParaRPr>
          </a:p>
          <a:p>
            <a:r>
              <a:rPr lang="en-US" sz="2000" smtClean="0">
                <a:solidFill>
                  <a:srgbClr val="FF0000"/>
                </a:solidFill>
              </a:rPr>
              <a:t>NGAYDH: ngày đặt hàng</a:t>
            </a:r>
            <a:endParaRPr lang="en-US" sz="2000" smtClean="0">
              <a:solidFill>
                <a:srgbClr val="FF0000"/>
              </a:solidFill>
            </a:endParaRPr>
          </a:p>
          <a:p>
            <a:r>
              <a:rPr lang="en-US" sz="2000" smtClean="0">
                <a:solidFill>
                  <a:srgbClr val="FF0000"/>
                </a:solidFill>
              </a:rPr>
              <a:t>PTTHANHTOAN: phương thức thanh tán</a:t>
            </a:r>
            <a:endParaRPr lang="en-US" sz="2000" smtClean="0">
              <a:solidFill>
                <a:srgbClr val="FF0000"/>
              </a:solidFill>
            </a:endParaRPr>
          </a:p>
          <a:p>
            <a:r>
              <a:rPr lang="en-US" sz="2000" smtClean="0">
                <a:solidFill>
                  <a:srgbClr val="FF0000"/>
                </a:solidFill>
              </a:rPr>
              <a:t>NGAYNH: ngày nhận hàng</a:t>
            </a:r>
            <a:endParaRPr lang="en-US" sz="2000" smtClean="0">
              <a:solidFill>
                <a:srgbClr val="FF0000"/>
              </a:solidFill>
            </a:endParaRPr>
          </a:p>
          <a:p>
            <a:r>
              <a:rPr lang="en-US" sz="2000" smtClean="0">
                <a:solidFill>
                  <a:srgbClr val="FF0000"/>
                </a:solidFill>
              </a:rPr>
              <a:t>TONGTIEN:Tổng tiền đơn hàng</a:t>
            </a:r>
            <a:endParaRPr lang="en-US" sz="2000" smtClean="0">
              <a:solidFill>
                <a:srgbClr val="FF0000"/>
              </a:solidFill>
            </a:endParaRPr>
          </a:p>
          <a:p>
            <a:pPr marL="0" indent="0">
              <a:buNone/>
            </a:pPr>
            <a:endParaRPr lang="en-US" sz="2000" smtClean="0">
              <a:solidFill>
                <a:srgbClr val="FF0000"/>
              </a:solidFill>
            </a:endParaRPr>
          </a:p>
        </p:txBody>
      </p:sp>
      <p:sp>
        <p:nvSpPr>
          <p:cNvPr id="16387"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02F893-F6D7-42B5-8198-BC44D80AC8DB}" type="slidenum">
              <a:rPr lang="en-US" smtClean="0"/>
            </a:fld>
            <a:endParaRPr lang="en-US" smtClean="0"/>
          </a:p>
        </p:txBody>
      </p:sp>
      <p:sp>
        <p:nvSpPr>
          <p:cNvPr id="16388"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6389"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endParaRPr lang="en-US" sz="2400" b="1">
              <a:solidFill>
                <a:schemeClr val="bg1"/>
              </a:solidFill>
            </a:endParaRPr>
          </a:p>
        </p:txBody>
      </p:sp>
      <p:sp>
        <p:nvSpPr>
          <p:cNvPr id="16390" name="TextBox 6"/>
          <p:cNvSpPr txBox="1">
            <a:spLocks noChangeArrowheads="1"/>
          </p:cNvSpPr>
          <p:nvPr/>
        </p:nvSpPr>
        <p:spPr bwMode="auto">
          <a:xfrm>
            <a:off x="279400" y="1143000"/>
            <a:ext cx="41783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solidFill>
                  <a:srgbClr val="FF0000"/>
                </a:solidFill>
              </a:rPr>
              <a:t>Bảng Đơn đặt hàng</a:t>
            </a:r>
            <a:endParaRPr lang="en-US" sz="2800">
              <a:solidFill>
                <a:srgbClr val="FF0000"/>
              </a:solidFill>
            </a:endParaRPr>
          </a:p>
        </p:txBody>
      </p:sp>
      <p:pic>
        <p:nvPicPr>
          <p:cNvPr id="2" name="Content Placeholder 1"/>
          <p:cNvPicPr>
            <a:picLocks noChangeAspect="1"/>
          </p:cNvPicPr>
          <p:nvPr>
            <p:ph sz="half" idx="2"/>
          </p:nvPr>
        </p:nvPicPr>
        <p:blipFill>
          <a:blip r:embed="rId1"/>
          <a:stretch>
            <a:fillRect/>
          </a:stretch>
        </p:blipFill>
        <p:spPr>
          <a:xfrm>
            <a:off x="508000" y="4184650"/>
            <a:ext cx="8127365" cy="267906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17410" name="Content Placeholder 5"/>
          <p:cNvSpPr>
            <a:spLocks noGrp="1"/>
          </p:cNvSpPr>
          <p:nvPr>
            <p:ph sz="half" idx="1"/>
          </p:nvPr>
        </p:nvSpPr>
        <p:spPr/>
        <p:txBody>
          <a:bodyPr/>
          <a:lstStyle/>
          <a:p>
            <a:r>
              <a:rPr lang="en-US" sz="2000" smtClean="0">
                <a:solidFill>
                  <a:srgbClr val="FF0000"/>
                </a:solidFill>
              </a:rPr>
              <a:t>MADH:mã đặt hàng(khóa chính) </a:t>
            </a:r>
            <a:endParaRPr lang="en-US" sz="2000" smtClean="0">
              <a:solidFill>
                <a:srgbClr val="FF0000"/>
              </a:solidFill>
            </a:endParaRPr>
          </a:p>
          <a:p>
            <a:r>
              <a:rPr lang="en-US" sz="2000" smtClean="0">
                <a:solidFill>
                  <a:srgbClr val="FF0000"/>
                </a:solidFill>
              </a:rPr>
              <a:t>MASP: mã sản phẩm (khóa chính)</a:t>
            </a:r>
            <a:endParaRPr lang="en-US" sz="2000" smtClean="0">
              <a:solidFill>
                <a:srgbClr val="FF0000"/>
              </a:solidFill>
            </a:endParaRPr>
          </a:p>
          <a:p>
            <a:r>
              <a:rPr lang="en-US" sz="2000" smtClean="0">
                <a:solidFill>
                  <a:srgbClr val="FF0000"/>
                </a:solidFill>
              </a:rPr>
              <a:t>SoLuong: Số lượng sản phẩm </a:t>
            </a:r>
            <a:endParaRPr lang="en-US" sz="2000" smtClean="0">
              <a:solidFill>
                <a:srgbClr val="FF0000"/>
              </a:solidFill>
            </a:endParaRPr>
          </a:p>
          <a:p>
            <a:r>
              <a:rPr lang="en-US" sz="2000" smtClean="0">
                <a:solidFill>
                  <a:srgbClr val="FF0000"/>
                </a:solidFill>
              </a:rPr>
              <a:t>GHICHU: ghi chú</a:t>
            </a:r>
            <a:endParaRPr lang="en-US" sz="2000" smtClean="0">
              <a:solidFill>
                <a:srgbClr val="FF0000"/>
              </a:solidFill>
            </a:endParaRPr>
          </a:p>
        </p:txBody>
      </p:sp>
      <p:sp>
        <p:nvSpPr>
          <p:cNvPr id="17411"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71AC28-B199-4A64-90F1-EEFAEC1629E9}" type="slidenum">
              <a:rPr lang="en-US" smtClean="0"/>
            </a:fld>
            <a:endParaRPr lang="en-US" smtClean="0"/>
          </a:p>
        </p:txBody>
      </p:sp>
      <p:sp>
        <p:nvSpPr>
          <p:cNvPr id="17412"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7413" name="Rectangle 4"/>
          <p:cNvSpPr>
            <a:spLocks noChangeArrowheads="1"/>
          </p:cNvSpPr>
          <p:nvPr/>
        </p:nvSpPr>
        <p:spPr bwMode="auto">
          <a:xfrm>
            <a:off x="1676400" y="152400"/>
            <a:ext cx="5562600" cy="457200"/>
          </a:xfrm>
          <a:prstGeom prst="rect">
            <a:avLst/>
          </a:prstGeom>
          <a:solidFill>
            <a:srgbClr val="FF0000"/>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endParaRPr lang="en-US" sz="2400" b="1">
              <a:solidFill>
                <a:schemeClr val="bg1"/>
              </a:solidFill>
            </a:endParaRPr>
          </a:p>
        </p:txBody>
      </p:sp>
      <p:sp>
        <p:nvSpPr>
          <p:cNvPr id="17414"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solidFill>
                  <a:srgbClr val="FF0000"/>
                </a:solidFill>
              </a:rPr>
              <a:t>Bảng Chi Tiết Đặt Hàng</a:t>
            </a:r>
            <a:endParaRPr lang="en-US" sz="2800">
              <a:solidFill>
                <a:srgbClr val="FF0000"/>
              </a:solidFill>
            </a:endParaRPr>
          </a:p>
        </p:txBody>
      </p:sp>
      <p:pic>
        <p:nvPicPr>
          <p:cNvPr id="2" name="Content Placeholder 1"/>
          <p:cNvPicPr>
            <a:picLocks noChangeAspect="1"/>
          </p:cNvPicPr>
          <p:nvPr>
            <p:ph sz="half" idx="2"/>
          </p:nvPr>
        </p:nvPicPr>
        <p:blipFill>
          <a:blip r:embed="rId1"/>
          <a:stretch>
            <a:fillRect/>
          </a:stretch>
        </p:blipFill>
        <p:spPr>
          <a:xfrm>
            <a:off x="349250" y="4229735"/>
            <a:ext cx="8169910" cy="23025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C9007-E7FA-47E3-93CB-70D61B717EA0}" type="slidenum">
              <a:rPr lang="en-US" smtClean="0"/>
            </a:fld>
            <a:endParaRPr lang="en-US" smtClean="0"/>
          </a:p>
        </p:txBody>
      </p:sp>
      <p:sp>
        <p:nvSpPr>
          <p:cNvPr id="18435"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8436"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endParaRPr lang="en-US" sz="2400" b="1">
              <a:solidFill>
                <a:schemeClr val="bg1"/>
              </a:solidFill>
            </a:endParaRPr>
          </a:p>
        </p:txBody>
      </p:sp>
      <p:sp>
        <p:nvSpPr>
          <p:cNvPr id="18437" name="TextBox 6"/>
          <p:cNvSpPr txBox="1">
            <a:spLocks noChangeArrowheads="1"/>
          </p:cNvSpPr>
          <p:nvPr/>
        </p:nvSpPr>
        <p:spPr bwMode="auto">
          <a:xfrm>
            <a:off x="250825" y="1143000"/>
            <a:ext cx="41783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solidFill>
                  <a:srgbClr val="FF0000"/>
                </a:solidFill>
              </a:rPr>
              <a:t>Mô hình ERD</a:t>
            </a:r>
            <a:endParaRPr lang="en-US" sz="2800">
              <a:solidFill>
                <a:srgbClr val="FF0000"/>
              </a:solidFill>
            </a:endParaRPr>
          </a:p>
        </p:txBody>
      </p:sp>
      <p:pic>
        <p:nvPicPr>
          <p:cNvPr id="-2147482578" name="Content Placeholder -2147482579"/>
          <p:cNvPicPr>
            <a:picLocks noChangeAspect="1"/>
          </p:cNvPicPr>
          <p:nvPr>
            <p:ph sz="quarter" idx="4"/>
          </p:nvPr>
        </p:nvPicPr>
        <p:blipFill>
          <a:blip r:embed="rId1"/>
          <a:stretch>
            <a:fillRect/>
          </a:stretch>
        </p:blipFill>
        <p:spPr>
          <a:xfrm>
            <a:off x="240030" y="1921510"/>
            <a:ext cx="8435340" cy="4066540"/>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02D2F-1146-45E3-84B7-3D8A7F403558}" type="slidenum">
              <a:rPr lang="en-US" smtClean="0"/>
            </a:fld>
            <a:endParaRPr lang="en-US" smtClean="0"/>
          </a:p>
        </p:txBody>
      </p:sp>
      <p:sp>
        <p:nvSpPr>
          <p:cNvPr id="19459"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62" name="Group 15"/>
          <p:cNvGrpSpPr/>
          <p:nvPr/>
        </p:nvGrpSpPr>
        <p:grpSpPr bwMode="auto">
          <a:xfrm>
            <a:off x="1676400" y="3144838"/>
            <a:ext cx="762000" cy="665162"/>
            <a:chOff x="1110" y="2656"/>
            <a:chExt cx="1549" cy="1351"/>
          </a:xfrm>
        </p:grpSpPr>
        <p:sp>
          <p:nvSpPr>
            <p:cNvPr id="19480"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3" name="Group 3"/>
          <p:cNvGrpSpPr/>
          <p:nvPr/>
        </p:nvGrpSpPr>
        <p:grpSpPr bwMode="auto">
          <a:xfrm>
            <a:off x="1873250" y="3200400"/>
            <a:ext cx="5594350" cy="533400"/>
            <a:chOff x="1873250" y="3200400"/>
            <a:chExt cx="5594350" cy="533400"/>
          </a:xfrm>
        </p:grpSpPr>
        <p:sp>
          <p:nvSpPr>
            <p:cNvPr id="19477"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FF0000"/>
                  </a:solidFill>
                </a:rPr>
                <a:t>XÂY DỰNG WEBSITE</a:t>
              </a:r>
              <a:endParaRPr lang="en-US" sz="2000" b="1">
                <a:solidFill>
                  <a:srgbClr val="FF0000"/>
                </a:solidFill>
              </a:endParaRPr>
            </a:p>
          </p:txBody>
        </p:sp>
        <p:sp>
          <p:nvSpPr>
            <p:cNvPr id="19478"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2</a:t>
              </a:r>
              <a:endParaRPr lang="en-US" sz="2400" b="1">
                <a:solidFill>
                  <a:srgbClr val="FFFFFF"/>
                </a:solidFill>
              </a:endParaRPr>
            </a:p>
          </p:txBody>
        </p:sp>
        <p:sp>
          <p:nvSpPr>
            <p:cNvPr id="19479" name="Line 31"/>
            <p:cNvSpPr>
              <a:spLocks noChangeShapeType="1"/>
            </p:cNvSpPr>
            <p:nvPr/>
          </p:nvSpPr>
          <p:spPr bwMode="auto">
            <a:xfrm flipV="1">
              <a:off x="2286000" y="37004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4" name="Group 4"/>
          <p:cNvGrpSpPr/>
          <p:nvPr/>
        </p:nvGrpSpPr>
        <p:grpSpPr bwMode="auto">
          <a:xfrm>
            <a:off x="1676400" y="4059238"/>
            <a:ext cx="5791200" cy="665162"/>
            <a:chOff x="1676400" y="4059237"/>
            <a:chExt cx="5791200" cy="665163"/>
          </a:xfrm>
        </p:grpSpPr>
        <p:grpSp>
          <p:nvGrpSpPr>
            <p:cNvPr id="19470" name="Group 19"/>
            <p:cNvGrpSpPr/>
            <p:nvPr/>
          </p:nvGrpSpPr>
          <p:grpSpPr bwMode="auto">
            <a:xfrm>
              <a:off x="1676400" y="4059237"/>
              <a:ext cx="762000" cy="665163"/>
              <a:chOff x="3174" y="2656"/>
              <a:chExt cx="1549" cy="1351"/>
            </a:xfrm>
          </p:grpSpPr>
          <p:sp>
            <p:nvSpPr>
              <p:cNvPr id="19474"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71"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3399"/>
                  </a:solidFill>
                </a:rPr>
                <a:t>KẾT LUẬN VÀ HƯỚNG PHÁT TRIỂN</a:t>
              </a:r>
              <a:endParaRPr lang="en-US" sz="2000" b="1">
                <a:solidFill>
                  <a:srgbClr val="003399"/>
                </a:solidFill>
              </a:endParaRPr>
            </a:p>
          </p:txBody>
        </p:sp>
        <p:sp>
          <p:nvSpPr>
            <p:cNvPr id="19472"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3</a:t>
              </a:r>
              <a:endParaRPr lang="en-US" sz="2400" b="1">
                <a:solidFill>
                  <a:srgbClr val="FFFFFF"/>
                </a:solidFill>
              </a:endParaRPr>
            </a:p>
          </p:txBody>
        </p:sp>
        <p:sp>
          <p:nvSpPr>
            <p:cNvPr id="19473" name="Line 33"/>
            <p:cNvSpPr>
              <a:spLocks noChangeShapeType="1"/>
            </p:cNvSpPr>
            <p:nvPr/>
          </p:nvSpPr>
          <p:spPr bwMode="auto">
            <a:xfrm flipV="1">
              <a:off x="2286000" y="46148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5" name="Rectangle 34"/>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9466"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endParaRPr lang="en-US" sz="2400" b="1">
              <a:solidFill>
                <a:schemeClr val="bg1"/>
              </a:solidFill>
            </a:endParaRPr>
          </a:p>
        </p:txBody>
      </p:sp>
      <p:sp>
        <p:nvSpPr>
          <p:cNvPr id="19467" name="Line 12"/>
          <p:cNvSpPr>
            <a:spLocks noChangeShapeType="1"/>
          </p:cNvSpPr>
          <p:nvPr/>
        </p:nvSpPr>
        <p:spPr bwMode="auto">
          <a:xfrm flipV="1">
            <a:off x="2286000" y="2819400"/>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3333FF"/>
                </a:solidFill>
              </a:rPr>
              <a:t>PHÂN TÍCH THIẾT KẾ HỆ THỐNG</a:t>
            </a:r>
            <a:endParaRPr lang="en-US" sz="2000" b="1">
              <a:solidFill>
                <a:srgbClr val="3333FF"/>
              </a:solidFill>
            </a:endParaRPr>
          </a:p>
        </p:txBody>
      </p:sp>
      <p:sp>
        <p:nvSpPr>
          <p:cNvPr id="19469"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1</a:t>
            </a:r>
            <a:endParaRPr lang="en-US" sz="2400" b="1">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06A993-E497-4118-93F7-F414A7AAB6DF}" type="slidenum">
              <a:rPr lang="en-US" smtClean="0"/>
            </a:fld>
            <a:endParaRPr lang="en-US" smtClean="0"/>
          </a:p>
        </p:txBody>
      </p:sp>
      <p:sp>
        <p:nvSpPr>
          <p:cNvPr id="20483"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0484"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endParaRPr lang="vi-VN" sz="2400" b="1">
              <a:solidFill>
                <a:schemeClr val="bg1"/>
              </a:solidFill>
            </a:endParaRPr>
          </a:p>
        </p:txBody>
      </p:sp>
      <p:sp>
        <p:nvSpPr>
          <p:cNvPr id="20485"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solidFill>
                  <a:srgbClr val="FF0000"/>
                </a:solidFill>
              </a:rPr>
              <a:t>Phần header</a:t>
            </a:r>
            <a:endParaRPr lang="en-US" sz="2400" b="1">
              <a:solidFill>
                <a:srgbClr val="FF0000"/>
              </a:solidFill>
            </a:endParaRPr>
          </a:p>
        </p:txBody>
      </p:sp>
      <p:pic>
        <p:nvPicPr>
          <p:cNvPr id="2" name="Picture 1"/>
          <p:cNvPicPr>
            <a:picLocks noChangeAspect="1"/>
          </p:cNvPicPr>
          <p:nvPr/>
        </p:nvPicPr>
        <p:blipFill>
          <a:blip r:embed="rId1"/>
          <a:stretch>
            <a:fillRect/>
          </a:stretch>
        </p:blipFill>
        <p:spPr>
          <a:xfrm>
            <a:off x="135255" y="3099435"/>
            <a:ext cx="8872855" cy="2101850"/>
          </a:xfrm>
          <a:prstGeom prst="rect">
            <a:avLst/>
          </a:prstGeom>
        </p:spPr>
      </p:pic>
      <p:sp>
        <p:nvSpPr>
          <p:cNvPr id="7" name="Text Box 6"/>
          <p:cNvSpPr txBox="1"/>
          <p:nvPr/>
        </p:nvSpPr>
        <p:spPr>
          <a:xfrm>
            <a:off x="923925" y="5659120"/>
            <a:ext cx="1748155" cy="368300"/>
          </a:xfrm>
          <a:prstGeom prst="rect">
            <a:avLst/>
          </a:prstGeom>
          <a:noFill/>
        </p:spPr>
        <p:txBody>
          <a:bodyPr wrap="square" rtlCol="0">
            <a:spAutoFit/>
          </a:bodyPr>
          <a:p>
            <a:r>
              <a:rPr lang="en-US">
                <a:solidFill>
                  <a:srgbClr val="FF0000"/>
                </a:solidFill>
              </a:rPr>
              <a:t>Banner</a:t>
            </a:r>
            <a:endParaRPr lang="en-US">
              <a:solidFill>
                <a:srgbClr val="FF0000"/>
              </a:solidFill>
            </a:endParaRPr>
          </a:p>
        </p:txBody>
      </p:sp>
      <p:cxnSp>
        <p:nvCxnSpPr>
          <p:cNvPr id="9" name="Straight Arrow Connector 8"/>
          <p:cNvCxnSpPr/>
          <p:nvPr/>
        </p:nvCxnSpPr>
        <p:spPr>
          <a:xfrm>
            <a:off x="923925" y="4688205"/>
            <a:ext cx="441325" cy="97091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0" name="Text Box 9"/>
          <p:cNvSpPr txBox="1"/>
          <p:nvPr/>
        </p:nvSpPr>
        <p:spPr>
          <a:xfrm>
            <a:off x="5338445" y="1746885"/>
            <a:ext cx="1748155" cy="368300"/>
          </a:xfrm>
          <a:prstGeom prst="rect">
            <a:avLst/>
          </a:prstGeom>
          <a:noFill/>
        </p:spPr>
        <p:txBody>
          <a:bodyPr wrap="square" rtlCol="0">
            <a:spAutoFit/>
          </a:bodyPr>
          <a:p>
            <a:r>
              <a:rPr lang="en-US">
                <a:solidFill>
                  <a:srgbClr val="FF0000"/>
                </a:solidFill>
              </a:rPr>
              <a:t>Menu top</a:t>
            </a:r>
            <a:endParaRPr lang="en-US">
              <a:solidFill>
                <a:srgbClr val="FF0000"/>
              </a:solidFill>
            </a:endParaRPr>
          </a:p>
        </p:txBody>
      </p:sp>
      <p:cxnSp>
        <p:nvCxnSpPr>
          <p:cNvPr id="11" name="Straight Arrow Connector 10"/>
          <p:cNvCxnSpPr/>
          <p:nvPr/>
        </p:nvCxnSpPr>
        <p:spPr>
          <a:xfrm flipH="1" flipV="1">
            <a:off x="6212840" y="2047875"/>
            <a:ext cx="873760" cy="122872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ABA9D3-E3FE-4C5C-B8DB-FD029C7246B5}" type="slidenum">
              <a:rPr lang="en-US" smtClean="0"/>
            </a:fld>
            <a:endParaRPr lang="en-US" smtClean="0"/>
          </a:p>
        </p:txBody>
      </p:sp>
      <p:sp>
        <p:nvSpPr>
          <p:cNvPr id="21507"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1508"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endParaRPr lang="vi-VN" sz="2400" b="1">
              <a:solidFill>
                <a:schemeClr val="bg1"/>
              </a:solidFill>
            </a:endParaRPr>
          </a:p>
        </p:txBody>
      </p:sp>
      <p:sp>
        <p:nvSpPr>
          <p:cNvPr id="21509" name="Text Box 6"/>
          <p:cNvSpPr txBox="1">
            <a:spLocks noChangeArrowheads="1"/>
          </p:cNvSpPr>
          <p:nvPr/>
        </p:nvSpPr>
        <p:spPr bwMode="auto">
          <a:xfrm>
            <a:off x="762000" y="976313"/>
            <a:ext cx="6324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solidFill>
                  <a:srgbClr val="FF0000"/>
                </a:solidFill>
              </a:rPr>
              <a:t>Phần content</a:t>
            </a:r>
            <a:endParaRPr lang="en-US" sz="2400" b="1">
              <a:solidFill>
                <a:srgbClr val="FF0000"/>
              </a:solidFill>
            </a:endParaRPr>
          </a:p>
        </p:txBody>
      </p:sp>
      <p:pic>
        <p:nvPicPr>
          <p:cNvPr id="2" name="Picture 1"/>
          <p:cNvPicPr>
            <a:picLocks noChangeAspect="1"/>
          </p:cNvPicPr>
          <p:nvPr/>
        </p:nvPicPr>
        <p:blipFill>
          <a:blip r:embed="rId1"/>
          <a:stretch>
            <a:fillRect/>
          </a:stretch>
        </p:blipFill>
        <p:spPr>
          <a:xfrm>
            <a:off x="487680" y="1623695"/>
            <a:ext cx="8014335" cy="3090545"/>
          </a:xfrm>
          <a:prstGeom prst="rect">
            <a:avLst/>
          </a:prstGeom>
        </p:spPr>
      </p:pic>
      <p:sp>
        <p:nvSpPr>
          <p:cNvPr id="3" name="Rectangular Callout 2"/>
          <p:cNvSpPr/>
          <p:nvPr/>
        </p:nvSpPr>
        <p:spPr bwMode="auto">
          <a:xfrm>
            <a:off x="1137285" y="5396230"/>
            <a:ext cx="1752600" cy="685800"/>
          </a:xfrm>
          <a:prstGeom prst="wedgeRectCallout">
            <a:avLst>
              <a:gd name="adj1" fmla="val 94456"/>
              <a:gd name="adj2" fmla="val -29046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Slider</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D872402C-FD73-4306-A1A8-9B4AA55A9E9B}" type="slidenum">
              <a:rPr lang="en-US"/>
            </a:fld>
            <a:endParaRPr lang="en-US"/>
          </a:p>
        </p:txBody>
      </p:sp>
      <p:sp>
        <p:nvSpPr>
          <p:cNvPr id="21506" name="Slide Number Placeholder 3"/>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ABA9D3-E3FE-4C5C-B8DB-FD029C7246B5}" type="slidenum">
              <a:rPr lang="en-US" smtClean="0"/>
            </a:fld>
            <a:endParaRPr lang="en-US" smtClean="0"/>
          </a:p>
        </p:txBody>
      </p:sp>
      <p:sp>
        <p:nvSpPr>
          <p:cNvPr id="21507"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1508"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endParaRPr lang="vi-VN" sz="2400" b="1">
              <a:solidFill>
                <a:schemeClr val="bg1"/>
              </a:solidFill>
            </a:endParaRPr>
          </a:p>
        </p:txBody>
      </p:sp>
      <p:sp>
        <p:nvSpPr>
          <p:cNvPr id="21509" name="Text Box 6"/>
          <p:cNvSpPr txBox="1">
            <a:spLocks noChangeArrowheads="1"/>
          </p:cNvSpPr>
          <p:nvPr/>
        </p:nvSpPr>
        <p:spPr bwMode="auto">
          <a:xfrm>
            <a:off x="762000" y="976313"/>
            <a:ext cx="6324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solidFill>
                  <a:srgbClr val="FF0000"/>
                </a:solidFill>
              </a:rPr>
              <a:t>Phần menu</a:t>
            </a:r>
            <a:endParaRPr lang="en-US" sz="2400" b="1">
              <a:solidFill>
                <a:srgbClr val="FF0000"/>
              </a:solidFill>
            </a:endParaRPr>
          </a:p>
        </p:txBody>
      </p:sp>
      <p:pic>
        <p:nvPicPr>
          <p:cNvPr id="5" name="Picture 4"/>
          <p:cNvPicPr>
            <a:picLocks noChangeAspect="1"/>
          </p:cNvPicPr>
          <p:nvPr/>
        </p:nvPicPr>
        <p:blipFill>
          <a:blip r:embed="rId1"/>
          <a:stretch>
            <a:fillRect/>
          </a:stretch>
        </p:blipFill>
        <p:spPr>
          <a:xfrm>
            <a:off x="-37465" y="2338070"/>
            <a:ext cx="8989695" cy="930275"/>
          </a:xfrm>
          <a:prstGeom prst="rect">
            <a:avLst/>
          </a:prstGeom>
        </p:spPr>
      </p:pic>
      <p:sp>
        <p:nvSpPr>
          <p:cNvPr id="7" name="Rectangular Callout 6"/>
          <p:cNvSpPr/>
          <p:nvPr/>
        </p:nvSpPr>
        <p:spPr bwMode="auto">
          <a:xfrm>
            <a:off x="5058410" y="4477385"/>
            <a:ext cx="1752600" cy="685800"/>
          </a:xfrm>
          <a:prstGeom prst="wedgeRectCallout">
            <a:avLst>
              <a:gd name="adj1" fmla="val 94456"/>
              <a:gd name="adj2" fmla="val -29046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none" anchor="ctr"/>
          <a:p>
            <a:pPr algn="ctr">
              <a:defRPr/>
            </a:pPr>
            <a:r>
              <a:rPr lang="en-US" dirty="0">
                <a:solidFill>
                  <a:schemeClr val="accent2"/>
                </a:solidFill>
              </a:rPr>
              <a:t>Tìm kiếm</a:t>
            </a:r>
            <a:endParaRPr lang="en-US" dirty="0">
              <a:solidFill>
                <a:schemeClr val="accent2"/>
              </a:solidFill>
            </a:endParaRPr>
          </a:p>
        </p:txBody>
      </p:sp>
      <p:sp>
        <p:nvSpPr>
          <p:cNvPr id="4" name="Rectangular Callout 3"/>
          <p:cNvSpPr/>
          <p:nvPr/>
        </p:nvSpPr>
        <p:spPr bwMode="auto">
          <a:xfrm>
            <a:off x="322580" y="4693920"/>
            <a:ext cx="1752600" cy="685800"/>
          </a:xfrm>
          <a:prstGeom prst="wedgeRectCallout">
            <a:avLst>
              <a:gd name="adj1" fmla="val 94456"/>
              <a:gd name="adj2" fmla="val -29046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Menu</a:t>
            </a:r>
            <a:endParaRPr lang="en-US"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F45F5A-7F07-4C63-A7C5-D79594423771}" type="slidenum">
              <a:rPr lang="en-US" smtClean="0"/>
            </a:fld>
            <a:endParaRPr lang="en-US" smtClean="0"/>
          </a:p>
        </p:txBody>
      </p:sp>
      <p:sp>
        <p:nvSpPr>
          <p:cNvPr id="3075"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8" name="Group 15"/>
          <p:cNvGrpSpPr/>
          <p:nvPr/>
        </p:nvGrpSpPr>
        <p:grpSpPr bwMode="auto">
          <a:xfrm>
            <a:off x="1676400" y="3144838"/>
            <a:ext cx="762000" cy="665162"/>
            <a:chOff x="1110" y="2656"/>
            <a:chExt cx="1549" cy="1351"/>
          </a:xfrm>
        </p:grpSpPr>
        <p:sp>
          <p:nvSpPr>
            <p:cNvPr id="3096"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7"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8"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9" name="Group 3"/>
          <p:cNvGrpSpPr/>
          <p:nvPr/>
        </p:nvGrpSpPr>
        <p:grpSpPr bwMode="auto">
          <a:xfrm>
            <a:off x="1873250" y="3200400"/>
            <a:ext cx="5594350" cy="533400"/>
            <a:chOff x="1873250" y="3200400"/>
            <a:chExt cx="5594350" cy="533400"/>
          </a:xfrm>
        </p:grpSpPr>
        <p:sp>
          <p:nvSpPr>
            <p:cNvPr id="3093"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3399"/>
                  </a:solidFill>
                </a:rPr>
                <a:t>XÂY DỰNG WEBSITE</a:t>
              </a:r>
              <a:endParaRPr lang="en-US" sz="2000" b="1">
                <a:solidFill>
                  <a:srgbClr val="003399"/>
                </a:solidFill>
              </a:endParaRPr>
            </a:p>
          </p:txBody>
        </p:sp>
        <p:sp>
          <p:nvSpPr>
            <p:cNvPr id="3094"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2</a:t>
              </a:r>
              <a:endParaRPr lang="en-US" sz="2400" b="1">
                <a:solidFill>
                  <a:srgbClr val="FFFFFF"/>
                </a:solidFill>
              </a:endParaRPr>
            </a:p>
          </p:txBody>
        </p:sp>
        <p:sp>
          <p:nvSpPr>
            <p:cNvPr id="3095" name="Line 31"/>
            <p:cNvSpPr>
              <a:spLocks noChangeShapeType="1"/>
            </p:cNvSpPr>
            <p:nvPr/>
          </p:nvSpPr>
          <p:spPr bwMode="auto">
            <a:xfrm flipV="1">
              <a:off x="2286000" y="37004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0" name="Group 4"/>
          <p:cNvGrpSpPr/>
          <p:nvPr/>
        </p:nvGrpSpPr>
        <p:grpSpPr bwMode="auto">
          <a:xfrm>
            <a:off x="1676400" y="4059238"/>
            <a:ext cx="5791200" cy="665162"/>
            <a:chOff x="1676400" y="4059237"/>
            <a:chExt cx="5791200" cy="665163"/>
          </a:xfrm>
        </p:grpSpPr>
        <p:grpSp>
          <p:nvGrpSpPr>
            <p:cNvPr id="3086" name="Group 19"/>
            <p:cNvGrpSpPr/>
            <p:nvPr/>
          </p:nvGrpSpPr>
          <p:grpSpPr bwMode="auto">
            <a:xfrm>
              <a:off x="1676400" y="4059237"/>
              <a:ext cx="762000" cy="665163"/>
              <a:chOff x="3174" y="2656"/>
              <a:chExt cx="1549" cy="1351"/>
            </a:xfrm>
          </p:grpSpPr>
          <p:sp>
            <p:nvSpPr>
              <p:cNvPr id="3090"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7"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3399"/>
                  </a:solidFill>
                </a:rPr>
                <a:t>KẾT LUẬN VÀ HƯỚNG PHÁT TRIỂN</a:t>
              </a:r>
              <a:endParaRPr lang="en-US" sz="2000" b="1">
                <a:solidFill>
                  <a:srgbClr val="003399"/>
                </a:solidFill>
              </a:endParaRPr>
            </a:p>
          </p:txBody>
        </p:sp>
        <p:sp>
          <p:nvSpPr>
            <p:cNvPr id="3088"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3</a:t>
              </a:r>
              <a:endParaRPr lang="en-US" sz="2400" b="1">
                <a:solidFill>
                  <a:srgbClr val="FFFFFF"/>
                </a:solidFill>
              </a:endParaRPr>
            </a:p>
          </p:txBody>
        </p:sp>
        <p:sp>
          <p:nvSpPr>
            <p:cNvPr id="3089" name="Line 33"/>
            <p:cNvSpPr>
              <a:spLocks noChangeShapeType="1"/>
            </p:cNvSpPr>
            <p:nvPr/>
          </p:nvSpPr>
          <p:spPr bwMode="auto">
            <a:xfrm flipV="1">
              <a:off x="2286000" y="46148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1" name="Rectangle 34"/>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3082"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endParaRPr lang="en-US" sz="2400" b="1">
              <a:solidFill>
                <a:schemeClr val="bg1"/>
              </a:solidFill>
            </a:endParaRPr>
          </a:p>
        </p:txBody>
      </p:sp>
      <p:sp>
        <p:nvSpPr>
          <p:cNvPr id="3083" name="Line 12"/>
          <p:cNvSpPr>
            <a:spLocks noChangeShapeType="1"/>
          </p:cNvSpPr>
          <p:nvPr/>
        </p:nvSpPr>
        <p:spPr bwMode="auto">
          <a:xfrm flipV="1">
            <a:off x="2286000" y="2819400"/>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3399"/>
                </a:solidFill>
              </a:rPr>
              <a:t>PHÂN TÍCH THIẾT KẾ HỆ THỐNG</a:t>
            </a:r>
            <a:endParaRPr lang="en-US" sz="2000" b="1">
              <a:solidFill>
                <a:srgbClr val="003399"/>
              </a:solidFill>
            </a:endParaRPr>
          </a:p>
        </p:txBody>
      </p:sp>
      <p:sp>
        <p:nvSpPr>
          <p:cNvPr id="3085"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1</a:t>
            </a:r>
            <a:endParaRPr lang="en-US" sz="2400" b="1">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B253E6-3FC7-4A19-8960-A3939B33E9E7}" type="slidenum">
              <a:rPr lang="en-US" smtClean="0"/>
            </a:fld>
            <a:endParaRPr lang="en-US" smtClean="0"/>
          </a:p>
        </p:txBody>
      </p:sp>
      <p:sp>
        <p:nvSpPr>
          <p:cNvPr id="22531"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2532"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endParaRPr lang="vi-VN" sz="2400" b="1">
              <a:solidFill>
                <a:schemeClr val="bg1"/>
              </a:solidFill>
            </a:endParaRPr>
          </a:p>
        </p:txBody>
      </p:sp>
      <p:sp>
        <p:nvSpPr>
          <p:cNvPr id="22533"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solidFill>
                  <a:srgbClr val="FF0000"/>
                </a:solidFill>
              </a:rPr>
              <a:t>Phần Menu Trái</a:t>
            </a:r>
            <a:endParaRPr lang="en-US" sz="2400" b="1">
              <a:solidFill>
                <a:srgbClr val="FF0000"/>
              </a:solidFill>
            </a:endParaRPr>
          </a:p>
        </p:txBody>
      </p:sp>
      <p:pic>
        <p:nvPicPr>
          <p:cNvPr id="2" name="Picture 1"/>
          <p:cNvPicPr>
            <a:picLocks noChangeAspect="1"/>
          </p:cNvPicPr>
          <p:nvPr/>
        </p:nvPicPr>
        <p:blipFill>
          <a:blip r:embed="rId1"/>
          <a:stretch>
            <a:fillRect/>
          </a:stretch>
        </p:blipFill>
        <p:spPr>
          <a:xfrm>
            <a:off x="566420" y="1438275"/>
            <a:ext cx="2347595" cy="5283835"/>
          </a:xfrm>
          <a:prstGeom prst="rect">
            <a:avLst/>
          </a:prstGeom>
        </p:spPr>
      </p:pic>
      <p:sp>
        <p:nvSpPr>
          <p:cNvPr id="3" name="Rectangular Callout 2"/>
          <p:cNvSpPr/>
          <p:nvPr/>
        </p:nvSpPr>
        <p:spPr bwMode="auto">
          <a:xfrm>
            <a:off x="4945380" y="1577340"/>
            <a:ext cx="1828800" cy="685800"/>
          </a:xfrm>
          <a:prstGeom prst="wedgeRectCallout">
            <a:avLst>
              <a:gd name="adj1" fmla="val -170659"/>
              <a:gd name="adj2" fmla="val -5611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Danh Mục Cha</a:t>
            </a:r>
            <a:endParaRPr lang="en-US" dirty="0">
              <a:solidFill>
                <a:schemeClr val="accent2"/>
              </a:solidFill>
            </a:endParaRPr>
          </a:p>
        </p:txBody>
      </p:sp>
      <p:sp>
        <p:nvSpPr>
          <p:cNvPr id="16" name="Rectangular Callout 15"/>
          <p:cNvSpPr/>
          <p:nvPr/>
        </p:nvSpPr>
        <p:spPr bwMode="auto">
          <a:xfrm>
            <a:off x="5044440" y="2877185"/>
            <a:ext cx="1828800" cy="685800"/>
          </a:xfrm>
          <a:prstGeom prst="wedgeRectCallout">
            <a:avLst>
              <a:gd name="adj1" fmla="val -194027"/>
              <a:gd name="adj2" fmla="val -9861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Danh Mục Con</a:t>
            </a:r>
            <a:endParaRPr lang="en-US" dirty="0">
              <a:solidFill>
                <a:schemeClr val="accent2"/>
              </a:solidFill>
            </a:endParaRPr>
          </a:p>
        </p:txBody>
      </p:sp>
      <p:sp>
        <p:nvSpPr>
          <p:cNvPr id="17" name="Rectangular Callout 16"/>
          <p:cNvSpPr/>
          <p:nvPr/>
        </p:nvSpPr>
        <p:spPr bwMode="auto">
          <a:xfrm>
            <a:off x="5044440" y="4917123"/>
            <a:ext cx="1828800" cy="685800"/>
          </a:xfrm>
          <a:prstGeom prst="wedgeRectCallout">
            <a:avLst>
              <a:gd name="adj1" fmla="val -192430"/>
              <a:gd name="adj2" fmla="val -96713"/>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sz="1700" dirty="0">
                <a:solidFill>
                  <a:schemeClr val="accent2"/>
                </a:solidFill>
              </a:rPr>
              <a:t>TOP 3 sản phẩm </a:t>
            </a:r>
            <a:endParaRPr lang="en-US" sz="1700" dirty="0">
              <a:solidFill>
                <a:schemeClr val="accent2"/>
              </a:solidFill>
            </a:endParaRPr>
          </a:p>
          <a:p>
            <a:pPr algn="ctr">
              <a:defRPr/>
            </a:pPr>
            <a:r>
              <a:rPr lang="en-US" sz="1700" dirty="0">
                <a:solidFill>
                  <a:schemeClr val="accent2"/>
                </a:solidFill>
              </a:rPr>
              <a:t>bán chạy</a:t>
            </a:r>
            <a:endParaRPr lang="en-US" sz="1700" dirty="0">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080A9B-4F32-449D-8AB4-97A235FF6943}" type="slidenum">
              <a:rPr lang="en-US" smtClean="0"/>
            </a:fld>
            <a:endParaRPr lang="en-US" smtClean="0"/>
          </a:p>
        </p:txBody>
      </p:sp>
      <p:sp>
        <p:nvSpPr>
          <p:cNvPr id="23555"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3556"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endParaRPr lang="vi-VN" sz="2400" b="1">
              <a:solidFill>
                <a:schemeClr val="bg1"/>
              </a:solidFill>
            </a:endParaRPr>
          </a:p>
        </p:txBody>
      </p:sp>
      <p:sp>
        <p:nvSpPr>
          <p:cNvPr id="23557"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solidFill>
                  <a:srgbClr val="FF0000"/>
                </a:solidFill>
              </a:rPr>
              <a:t>Phần </a:t>
            </a:r>
            <a:r>
              <a:rPr lang="en-US" sz="2400" b="1">
                <a:solidFill>
                  <a:srgbClr val="FF0000"/>
                </a:solidFill>
              </a:rPr>
              <a:t>footer</a:t>
            </a:r>
            <a:endParaRPr lang="en-US" sz="2400" b="1">
              <a:solidFill>
                <a:srgbClr val="FF0000"/>
              </a:solidFill>
            </a:endParaRPr>
          </a:p>
        </p:txBody>
      </p:sp>
      <p:pic>
        <p:nvPicPr>
          <p:cNvPr id="2" name="Picture 1"/>
          <p:cNvPicPr>
            <a:picLocks noChangeAspect="1"/>
          </p:cNvPicPr>
          <p:nvPr/>
        </p:nvPicPr>
        <p:blipFill>
          <a:blip r:embed="rId1"/>
          <a:stretch>
            <a:fillRect/>
          </a:stretch>
        </p:blipFill>
        <p:spPr>
          <a:xfrm>
            <a:off x="362585" y="2286635"/>
            <a:ext cx="8189595" cy="200279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692330-3DD8-4FCF-95A1-B502178EA584}" type="slidenum">
              <a:rPr lang="en-US" smtClean="0"/>
            </a:fld>
            <a:endParaRPr lang="en-US" smtClean="0"/>
          </a:p>
        </p:txBody>
      </p:sp>
      <p:sp>
        <p:nvSpPr>
          <p:cNvPr id="24579"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4580" name="Rectangle 4"/>
          <p:cNvSpPr>
            <a:spLocks noChangeArrowheads="1"/>
          </p:cNvSpPr>
          <p:nvPr/>
        </p:nvSpPr>
        <p:spPr bwMode="auto">
          <a:xfrm>
            <a:off x="1485900" y="152400"/>
            <a:ext cx="6172200" cy="461963"/>
          </a:xfrm>
          <a:prstGeom prst="rect">
            <a:avLst/>
          </a:prstGeom>
          <a:solidFill>
            <a:srgbClr val="FF0000"/>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a:t>
            </a:r>
            <a:r>
              <a:rPr lang="en-US" sz="2400" b="1">
                <a:solidFill>
                  <a:schemeClr val="bg1"/>
                </a:solidFill>
              </a:rPr>
              <a:t> trang admin</a:t>
            </a:r>
            <a:endParaRPr lang="vi-VN" sz="2400" b="1">
              <a:solidFill>
                <a:schemeClr val="bg1"/>
              </a:solidFill>
            </a:endParaRPr>
          </a:p>
        </p:txBody>
      </p:sp>
      <p:pic>
        <p:nvPicPr>
          <p:cNvPr id="2" name="Picture 1"/>
          <p:cNvPicPr>
            <a:picLocks noChangeAspect="1"/>
          </p:cNvPicPr>
          <p:nvPr/>
        </p:nvPicPr>
        <p:blipFill>
          <a:blip r:embed="rId1"/>
          <a:stretch>
            <a:fillRect/>
          </a:stretch>
        </p:blipFill>
        <p:spPr>
          <a:xfrm>
            <a:off x="0" y="931545"/>
            <a:ext cx="9144000" cy="2295525"/>
          </a:xfrm>
          <a:prstGeom prst="rect">
            <a:avLst/>
          </a:prstGeom>
        </p:spPr>
      </p:pic>
      <p:cxnSp>
        <p:nvCxnSpPr>
          <p:cNvPr id="4" name="Straight Arrow Connector 3"/>
          <p:cNvCxnSpPr/>
          <p:nvPr/>
        </p:nvCxnSpPr>
        <p:spPr>
          <a:xfrm>
            <a:off x="1388110" y="2205355"/>
            <a:ext cx="1583690" cy="19856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p:nvPr/>
        </p:nvCxnSpPr>
        <p:spPr>
          <a:xfrm flipH="1">
            <a:off x="3276600" y="2205355"/>
            <a:ext cx="2720975" cy="20618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 name="Text Box 5"/>
          <p:cNvSpPr txBox="1"/>
          <p:nvPr/>
        </p:nvSpPr>
        <p:spPr>
          <a:xfrm>
            <a:off x="1838960" y="4167505"/>
            <a:ext cx="3540125" cy="368300"/>
          </a:xfrm>
          <a:prstGeom prst="rect">
            <a:avLst/>
          </a:prstGeom>
          <a:noFill/>
        </p:spPr>
        <p:txBody>
          <a:bodyPr wrap="square" rtlCol="0">
            <a:spAutoFit/>
          </a:bodyPr>
          <a:p>
            <a:r>
              <a:rPr lang="en-US">
                <a:solidFill>
                  <a:srgbClr val="FF0000"/>
                </a:solidFill>
              </a:rPr>
              <a:t>Cac chức năng của trang admin</a:t>
            </a:r>
            <a:endParaRPr lang="en-US">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FF22EC-C877-4F75-ADD9-7FDDCA3CFD72}" type="slidenum">
              <a:rPr lang="en-US" smtClean="0"/>
            </a:fld>
            <a:endParaRPr lang="en-US" smtClean="0"/>
          </a:p>
        </p:txBody>
      </p:sp>
      <p:sp>
        <p:nvSpPr>
          <p:cNvPr id="27651"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4" name="Group 15"/>
          <p:cNvGrpSpPr/>
          <p:nvPr/>
        </p:nvGrpSpPr>
        <p:grpSpPr bwMode="auto">
          <a:xfrm>
            <a:off x="1676400" y="3144838"/>
            <a:ext cx="762000" cy="665162"/>
            <a:chOff x="1110" y="2656"/>
            <a:chExt cx="1549" cy="1351"/>
          </a:xfrm>
        </p:grpSpPr>
        <p:sp>
          <p:nvSpPr>
            <p:cNvPr id="27672"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5" name="Group 3"/>
          <p:cNvGrpSpPr/>
          <p:nvPr/>
        </p:nvGrpSpPr>
        <p:grpSpPr bwMode="auto">
          <a:xfrm>
            <a:off x="1873250" y="3200400"/>
            <a:ext cx="5594350" cy="533400"/>
            <a:chOff x="1873250" y="3200400"/>
            <a:chExt cx="5594350" cy="533400"/>
          </a:xfrm>
        </p:grpSpPr>
        <p:sp>
          <p:nvSpPr>
            <p:cNvPr id="27669"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66CC"/>
                  </a:solidFill>
                </a:rPr>
                <a:t>XÂY DỰNG WEBSITE</a:t>
              </a:r>
              <a:endParaRPr lang="en-US" sz="2000" b="1">
                <a:solidFill>
                  <a:srgbClr val="0066CC"/>
                </a:solidFill>
              </a:endParaRPr>
            </a:p>
          </p:txBody>
        </p:sp>
        <p:sp>
          <p:nvSpPr>
            <p:cNvPr id="27670"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2</a:t>
              </a:r>
              <a:endParaRPr lang="en-US" sz="2400" b="1">
                <a:solidFill>
                  <a:srgbClr val="FFFFFF"/>
                </a:solidFill>
              </a:endParaRPr>
            </a:p>
          </p:txBody>
        </p:sp>
        <p:sp>
          <p:nvSpPr>
            <p:cNvPr id="27671" name="Line 31"/>
            <p:cNvSpPr>
              <a:spLocks noChangeShapeType="1"/>
            </p:cNvSpPr>
            <p:nvPr/>
          </p:nvSpPr>
          <p:spPr bwMode="auto">
            <a:xfrm flipV="1">
              <a:off x="2286000" y="37004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6" name="Group 4"/>
          <p:cNvGrpSpPr/>
          <p:nvPr/>
        </p:nvGrpSpPr>
        <p:grpSpPr bwMode="auto">
          <a:xfrm>
            <a:off x="1676400" y="4059238"/>
            <a:ext cx="5791200" cy="665162"/>
            <a:chOff x="1676400" y="4059237"/>
            <a:chExt cx="5791200" cy="665163"/>
          </a:xfrm>
        </p:grpSpPr>
        <p:grpSp>
          <p:nvGrpSpPr>
            <p:cNvPr id="27662" name="Group 19"/>
            <p:cNvGrpSpPr/>
            <p:nvPr/>
          </p:nvGrpSpPr>
          <p:grpSpPr bwMode="auto">
            <a:xfrm>
              <a:off x="1676400" y="4059237"/>
              <a:ext cx="762000" cy="665163"/>
              <a:chOff x="3174" y="2656"/>
              <a:chExt cx="1549" cy="1351"/>
            </a:xfrm>
          </p:grpSpPr>
          <p:sp>
            <p:nvSpPr>
              <p:cNvPr id="27666"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3"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FF0000"/>
                  </a:solidFill>
                </a:rPr>
                <a:t>KẾT LUẬN VÀ HƯỚNG PHÁT TRIỂN</a:t>
              </a:r>
              <a:endParaRPr lang="en-US" sz="2000" b="1">
                <a:solidFill>
                  <a:srgbClr val="FF0000"/>
                </a:solidFill>
              </a:endParaRPr>
            </a:p>
          </p:txBody>
        </p:sp>
        <p:sp>
          <p:nvSpPr>
            <p:cNvPr id="27664"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3</a:t>
              </a:r>
              <a:endParaRPr lang="en-US" sz="2400" b="1">
                <a:solidFill>
                  <a:srgbClr val="FFFFFF"/>
                </a:solidFill>
              </a:endParaRPr>
            </a:p>
          </p:txBody>
        </p:sp>
        <p:sp>
          <p:nvSpPr>
            <p:cNvPr id="27665" name="Line 33"/>
            <p:cNvSpPr>
              <a:spLocks noChangeShapeType="1"/>
            </p:cNvSpPr>
            <p:nvPr/>
          </p:nvSpPr>
          <p:spPr bwMode="auto">
            <a:xfrm flipV="1">
              <a:off x="2286000" y="46148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7" name="Rectangle 34"/>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7658"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endParaRPr lang="en-US" sz="2400" b="1">
              <a:solidFill>
                <a:schemeClr val="bg1"/>
              </a:solidFill>
            </a:endParaRPr>
          </a:p>
        </p:txBody>
      </p:sp>
      <p:sp>
        <p:nvSpPr>
          <p:cNvPr id="27659" name="Line 12"/>
          <p:cNvSpPr>
            <a:spLocks noChangeShapeType="1"/>
          </p:cNvSpPr>
          <p:nvPr/>
        </p:nvSpPr>
        <p:spPr bwMode="auto">
          <a:xfrm flipV="1">
            <a:off x="2286000" y="2819400"/>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66CC"/>
                </a:solidFill>
              </a:rPr>
              <a:t>PHÂN TÍCH THIẾT KẾ HỆ THỐNG</a:t>
            </a:r>
            <a:endParaRPr lang="en-US" sz="2000" b="1">
              <a:solidFill>
                <a:srgbClr val="0066CC"/>
              </a:solidFill>
            </a:endParaRPr>
          </a:p>
        </p:txBody>
      </p:sp>
      <p:sp>
        <p:nvSpPr>
          <p:cNvPr id="27661"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1</a:t>
            </a:r>
            <a:endParaRPr lang="en-US" sz="2400" b="1">
              <a:solidFill>
                <a:srgbClr val="FFFF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40A9B4-BE6B-4FFF-BBE3-D45630143756}" type="slidenum">
              <a:rPr lang="en-US" smtClean="0"/>
            </a:fld>
            <a:endParaRPr lang="en-US" smtClean="0"/>
          </a:p>
        </p:txBody>
      </p:sp>
      <p:sp>
        <p:nvSpPr>
          <p:cNvPr id="28675"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8676" name="Rectangle 4"/>
          <p:cNvSpPr>
            <a:spLocks noChangeArrowheads="1"/>
          </p:cNvSpPr>
          <p:nvPr/>
        </p:nvSpPr>
        <p:spPr bwMode="auto">
          <a:xfrm>
            <a:off x="1676400" y="152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KẾT LUẬN VÀ HƯỚNG PHÁT TRIỂN</a:t>
            </a:r>
            <a:endParaRPr lang="en-US" sz="2400" b="1">
              <a:solidFill>
                <a:schemeClr val="bg1"/>
              </a:solidFill>
            </a:endParaRPr>
          </a:p>
        </p:txBody>
      </p:sp>
      <p:sp>
        <p:nvSpPr>
          <p:cNvPr id="28677" name="Text Box 6"/>
          <p:cNvSpPr txBox="1">
            <a:spLocks noChangeArrowheads="1"/>
          </p:cNvSpPr>
          <p:nvPr/>
        </p:nvSpPr>
        <p:spPr bwMode="auto">
          <a:xfrm>
            <a:off x="609600" y="1155700"/>
            <a:ext cx="6324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v"/>
            </a:pPr>
            <a:r>
              <a:rPr lang="en-US" sz="2400" b="1">
                <a:solidFill>
                  <a:srgbClr val="FF0000"/>
                </a:solidFill>
              </a:rPr>
              <a:t> KẾT QUẢ ĐẠT ĐƯỢC</a:t>
            </a:r>
            <a:endParaRPr lang="en-US" sz="2400" b="1">
              <a:solidFill>
                <a:srgbClr val="FF0000"/>
              </a:solidFill>
            </a:endParaRPr>
          </a:p>
          <a:p>
            <a:pPr eaLnBrk="1" hangingPunct="1">
              <a:spcBef>
                <a:spcPct val="50000"/>
              </a:spcBef>
              <a:buFont typeface="Wingdings" panose="05000000000000000000" pitchFamily="2" charset="2"/>
              <a:buNone/>
            </a:pPr>
            <a:r>
              <a:rPr lang="en-US" sz="2400" b="1">
                <a:solidFill>
                  <a:srgbClr val="FF0000"/>
                </a:solidFill>
              </a:rPr>
              <a:t>    + Đối với khách hàng</a:t>
            </a:r>
            <a:endParaRPr lang="en-US" sz="2400" b="1">
              <a:solidFill>
                <a:srgbClr val="FF0000"/>
              </a:solidFill>
            </a:endParaRPr>
          </a:p>
        </p:txBody>
      </p:sp>
      <p:sp>
        <p:nvSpPr>
          <p:cNvPr id="28678" name="Text Box 7"/>
          <p:cNvSpPr txBox="1">
            <a:spLocks noChangeArrowheads="1"/>
          </p:cNvSpPr>
          <p:nvPr/>
        </p:nvSpPr>
        <p:spPr bwMode="auto">
          <a:xfrm>
            <a:off x="1143000" y="2346325"/>
            <a:ext cx="784860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Font typeface="Wingdings" panose="05000000000000000000" pitchFamily="2" charset="2"/>
              <a:buChar char="ü"/>
            </a:pPr>
            <a:r>
              <a:rPr lang="en-US" sz="2000">
                <a:solidFill>
                  <a:srgbClr val="FF0000"/>
                </a:solidFill>
              </a:rPr>
              <a:t>  Tìm kiếm, xem sản phẩm</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Tạo giỏ hàng, tạo và gửi đơn đặt hàng</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Có thể thanh toán trực tiếp qua nganluong.vn</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Đăng ký thành viên</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Xem các thông tin của ứng dụng vittel. Các dữ liệu này được trích từ trang Web https://vietteltelecom.vn</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679D74-5BB0-418E-9344-559B75959073}" type="slidenum">
              <a:rPr lang="en-US" smtClean="0"/>
            </a:fld>
            <a:endParaRPr lang="en-US" smtClean="0"/>
          </a:p>
        </p:txBody>
      </p:sp>
      <p:sp>
        <p:nvSpPr>
          <p:cNvPr id="29699"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9700" name="Rectangle 4"/>
          <p:cNvSpPr>
            <a:spLocks noChangeArrowheads="1"/>
          </p:cNvSpPr>
          <p:nvPr/>
        </p:nvSpPr>
        <p:spPr bwMode="auto">
          <a:xfrm>
            <a:off x="1676400" y="152400"/>
            <a:ext cx="5867400" cy="457200"/>
          </a:xfrm>
          <a:prstGeom prst="rect">
            <a:avLst/>
          </a:prstGeom>
          <a:solidFill>
            <a:srgbClr val="FF0000"/>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chemeClr val="bg1"/>
                </a:solidFill>
              </a:rPr>
              <a:t>KẾT LUẬN VÀ HƯỚNG PHÁT TRIỂN</a:t>
            </a:r>
            <a:endParaRPr lang="en-US" sz="2400" b="1">
              <a:solidFill>
                <a:schemeClr val="bg1"/>
              </a:solidFill>
            </a:endParaRPr>
          </a:p>
        </p:txBody>
      </p:sp>
      <p:sp>
        <p:nvSpPr>
          <p:cNvPr id="29701" name="Text Box 6"/>
          <p:cNvSpPr txBox="1">
            <a:spLocks noChangeArrowheads="1"/>
          </p:cNvSpPr>
          <p:nvPr/>
        </p:nvSpPr>
        <p:spPr bwMode="auto">
          <a:xfrm>
            <a:off x="609600" y="1155700"/>
            <a:ext cx="4724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v"/>
            </a:pPr>
            <a:r>
              <a:rPr lang="en-US" sz="2400" b="1">
                <a:solidFill>
                  <a:srgbClr val="FF0000"/>
                </a:solidFill>
              </a:rPr>
              <a:t> KẾT QUẢ ĐẠT ĐƯỢC</a:t>
            </a:r>
            <a:endParaRPr lang="en-US" sz="2400" b="1">
              <a:solidFill>
                <a:srgbClr val="FF0000"/>
              </a:solidFill>
            </a:endParaRPr>
          </a:p>
          <a:p>
            <a:pPr eaLnBrk="1" hangingPunct="1">
              <a:spcBef>
                <a:spcPct val="50000"/>
              </a:spcBef>
              <a:buFont typeface="Wingdings" panose="05000000000000000000" pitchFamily="2" charset="2"/>
              <a:buNone/>
            </a:pPr>
            <a:r>
              <a:rPr lang="en-US" sz="2400" b="1">
                <a:solidFill>
                  <a:srgbClr val="FF0000"/>
                </a:solidFill>
              </a:rPr>
              <a:t>    + Đối với quản trị</a:t>
            </a:r>
            <a:endParaRPr lang="en-US" sz="2400" b="1">
              <a:solidFill>
                <a:srgbClr val="FF0000"/>
              </a:solidFill>
            </a:endParaRPr>
          </a:p>
        </p:txBody>
      </p:sp>
      <p:sp>
        <p:nvSpPr>
          <p:cNvPr id="29702" name="Text Box 7"/>
          <p:cNvSpPr txBox="1">
            <a:spLocks noChangeArrowheads="1"/>
          </p:cNvSpPr>
          <p:nvPr/>
        </p:nvSpPr>
        <p:spPr bwMode="auto">
          <a:xfrm>
            <a:off x="1143000" y="2346325"/>
            <a:ext cx="76962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Font typeface="Wingdings" panose="05000000000000000000" pitchFamily="2" charset="2"/>
              <a:buChar char="ü"/>
            </a:pPr>
            <a:r>
              <a:rPr lang="en-US" sz="2000">
                <a:solidFill>
                  <a:srgbClr val="FF0000"/>
                </a:solidFill>
              </a:rPr>
              <a:t>  X</a:t>
            </a:r>
            <a:r>
              <a:rPr lang="en-US" sz="2000">
                <a:solidFill>
                  <a:srgbClr val="FF0000"/>
                </a:solidFill>
              </a:rPr>
              <a:t>ây dựng các module cho admin như: Quản lý sản phẩm, loại sản phẩm, giá cả, nhân viên, khách hàng,....</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Hệ thống hỗ trợ nhà quản trị trong việc chỉnh sửa, đăng thêm sản phẩm, cập nhật danh mục sản phẩm, xem thông tin liên hệ của khách hàng một cách dễ dàng.</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Qua Website, doanh nghiệp có thể tiếp cận với lượng lớn khách hàng  giúp giảm chi phí cho shop bằng việc quản lý người dùng.</a:t>
            </a: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Doanh nghiệp cũng có thể tìm hiểu, đánh giá các sản phẩm của công ty thông qua các đơn hàng. </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424CBD-4122-4AA9-9320-4AC428ACC61C}" type="slidenum">
              <a:rPr lang="en-US" smtClean="0"/>
            </a:fld>
            <a:endParaRPr lang="en-US" smtClean="0"/>
          </a:p>
        </p:txBody>
      </p:sp>
      <p:sp>
        <p:nvSpPr>
          <p:cNvPr id="30723"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30724" name="Rectangle 4"/>
          <p:cNvSpPr>
            <a:spLocks noChangeArrowheads="1"/>
          </p:cNvSpPr>
          <p:nvPr/>
        </p:nvSpPr>
        <p:spPr bwMode="auto">
          <a:xfrm>
            <a:off x="1676400" y="1524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KẾT LUẬN VÀ HƯỚNG PHÁT TRIỂN</a:t>
            </a:r>
            <a:endParaRPr lang="en-US" sz="2400" b="1">
              <a:solidFill>
                <a:schemeClr val="bg1"/>
              </a:solidFill>
            </a:endParaRPr>
          </a:p>
        </p:txBody>
      </p:sp>
      <p:sp>
        <p:nvSpPr>
          <p:cNvPr id="30725" name="Text Box 6"/>
          <p:cNvSpPr txBox="1">
            <a:spLocks noChangeArrowheads="1"/>
          </p:cNvSpPr>
          <p:nvPr/>
        </p:nvSpPr>
        <p:spPr bwMode="auto">
          <a:xfrm>
            <a:off x="609600" y="11557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v"/>
            </a:pPr>
            <a:r>
              <a:rPr lang="en-US" sz="2400" b="1">
                <a:solidFill>
                  <a:srgbClr val="FF0000"/>
                </a:solidFill>
              </a:rPr>
              <a:t> HƯỚNG PHÁT TRIỂN</a:t>
            </a:r>
            <a:endParaRPr lang="en-US" sz="2400" b="1">
              <a:solidFill>
                <a:srgbClr val="FF0000"/>
              </a:solidFill>
            </a:endParaRPr>
          </a:p>
        </p:txBody>
      </p:sp>
      <p:sp>
        <p:nvSpPr>
          <p:cNvPr id="30726" name="Text Box 7"/>
          <p:cNvSpPr txBox="1">
            <a:spLocks noChangeArrowheads="1"/>
          </p:cNvSpPr>
          <p:nvPr/>
        </p:nvSpPr>
        <p:spPr bwMode="auto">
          <a:xfrm>
            <a:off x="1128395" y="2127885"/>
            <a:ext cx="76962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Font typeface="Wingdings" panose="05000000000000000000" pitchFamily="2" charset="2"/>
              <a:buChar char="ü"/>
            </a:pPr>
            <a:r>
              <a:rPr lang="en-US" sz="2000">
                <a:solidFill>
                  <a:srgbClr val="FF0000"/>
                </a:solidFill>
              </a:rPr>
              <a:t>  Xây dựng thêm nhiều tiêu chí tìm kiếm.</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Thêm các chức năng hỗ trợ ngôn ngữ, đơn vị tiền tệ.</a:t>
            </a:r>
            <a:endParaRPr lang="en-US" sz="2000">
              <a:solidFill>
                <a:srgbClr val="FF0000"/>
              </a:solidFill>
            </a:endParaRPr>
          </a:p>
          <a:p>
            <a:pPr lvl="1" eaLnBrk="1" hangingPunct="1">
              <a:buFont typeface="Wingdings" panose="05000000000000000000" pitchFamily="2" charset="2"/>
              <a:buNone/>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Xây dựng giao diện đẹp hơn với các công cụ điều hướng hợp lý, thân thiện với người sử dụng.</a:t>
            </a:r>
            <a:endParaRPr lang="en-US" sz="2000">
              <a:solidFill>
                <a:srgbClr val="FF0000"/>
              </a:solidFill>
            </a:endParaRPr>
          </a:p>
          <a:p>
            <a:pPr lvl="1" eaLnBrk="1" hangingPunct="1">
              <a:buFont typeface="Wingdings" panose="05000000000000000000" pitchFamily="2" charset="2"/>
              <a:buChar char="ü"/>
            </a:pPr>
            <a:endParaRPr lang="en-US" sz="2000">
              <a:solidFill>
                <a:srgbClr val="FF0000"/>
              </a:solidFill>
            </a:endParaRPr>
          </a:p>
          <a:p>
            <a:pPr lvl="1" eaLnBrk="1" hangingPunct="1">
              <a:buFont typeface="Wingdings" panose="05000000000000000000" pitchFamily="2" charset="2"/>
              <a:buChar char="ü"/>
            </a:pPr>
            <a:r>
              <a:rPr lang="en-US" sz="2000">
                <a:solidFill>
                  <a:srgbClr val="FF0000"/>
                </a:solidFill>
              </a:rPr>
              <a:t>  Về phía quản trị: xây dựng thêm chức năng tùy biến cao hơn.</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C64796-A308-40F2-AB87-3F8C36AD6F4D}" type="slidenum">
              <a:rPr lang="en-US" smtClean="0"/>
            </a:fld>
            <a:endParaRPr lang="en-US" smtClean="0"/>
          </a:p>
        </p:txBody>
      </p:sp>
      <p:sp>
        <p:nvSpPr>
          <p:cNvPr id="31747" name="Rectangle 2"/>
          <p:cNvSpPr>
            <a:spLocks noChangeArrowheads="1"/>
          </p:cNvSpPr>
          <p:nvPr/>
        </p:nvSpPr>
        <p:spPr bwMode="auto">
          <a:xfrm>
            <a:off x="0" y="0"/>
            <a:ext cx="9144000" cy="7620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nchor="ctr"/>
          <a:lstStyle/>
          <a:p>
            <a:pPr algn="ctr"/>
            <a:endParaRPr lang="en-US">
              <a:solidFill>
                <a:schemeClr val="accent2"/>
              </a:solidFill>
            </a:endParaRPr>
          </a:p>
        </p:txBody>
      </p:sp>
      <p:pic>
        <p:nvPicPr>
          <p:cNvPr id="31748" name="Picture 12" descr="pic (301)"/>
          <p:cNvPicPr>
            <a:picLocks noChangeAspect="1" noChangeArrowheads="1" noCrop="1"/>
          </p:cNvPicPr>
          <p:nvPr/>
        </p:nvPicPr>
        <p:blipFill>
          <a:blip r:embed="rId1"/>
          <a:srcRect/>
          <a:stretch>
            <a:fillRect/>
          </a:stretch>
        </p:blipFill>
        <p:spPr bwMode="auto">
          <a:xfrm>
            <a:off x="4267200" y="57150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13"/>
          <p:cNvSpPr txBox="1">
            <a:spLocks noChangeArrowheads="1"/>
          </p:cNvSpPr>
          <p:nvPr/>
        </p:nvSpPr>
        <p:spPr bwMode="auto">
          <a:xfrm>
            <a:off x="915035" y="4102418"/>
            <a:ext cx="72390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ctr">
              <a:buNone/>
            </a:pPr>
            <a:r>
              <a:rPr lang="en-US" sz="2800">
                <a:ln w="22225">
                  <a:solidFill>
                    <a:schemeClr val="accent2"/>
                  </a:solidFill>
                  <a:prstDash val="solid"/>
                </a:ln>
                <a:solidFill>
                  <a:srgbClr val="FF0000"/>
                </a:solidFill>
                <a:effectLst/>
                <a:sym typeface="+mn-ea"/>
              </a:rPr>
              <a:t>END!</a:t>
            </a:r>
            <a:endParaRPr lang="en-US" sz="2800">
              <a:ln w="22225">
                <a:solidFill>
                  <a:schemeClr val="accent2"/>
                </a:solidFill>
                <a:prstDash val="solid"/>
              </a:ln>
              <a:solidFill>
                <a:srgbClr val="FF0000"/>
              </a:solidFill>
              <a:effectLst/>
            </a:endParaRPr>
          </a:p>
          <a:p>
            <a:pPr marL="0" indent="0" algn="ctr">
              <a:buNone/>
            </a:pPr>
            <a:r>
              <a:rPr lang="en-US" sz="2800">
                <a:ln w="22225">
                  <a:solidFill>
                    <a:schemeClr val="accent2"/>
                  </a:solidFill>
                  <a:prstDash val="solid"/>
                </a:ln>
                <a:solidFill>
                  <a:srgbClr val="FF0000"/>
                </a:solidFill>
                <a:effectLst/>
                <a:sym typeface="+mn-ea"/>
              </a:rPr>
              <a:t>CÁM ƠN CÔ VÀ CÁC BẠN ĐÃ LẮNG NGHE!</a:t>
            </a:r>
            <a:endParaRPr lang="en-US" sz="2800">
              <a:ln w="22225">
                <a:solidFill>
                  <a:schemeClr val="accent2"/>
                </a:solidFill>
                <a:prstDash val="solid"/>
              </a:ln>
              <a:solidFill>
                <a:srgbClr val="FF0000"/>
              </a:solidFill>
              <a:effectLst/>
              <a:sym typeface="+mn-ea"/>
            </a:endParaRPr>
          </a:p>
        </p:txBody>
      </p:sp>
      <p:pic>
        <p:nvPicPr>
          <p:cNvPr id="4" name="Content Placeholder 3"/>
          <p:cNvPicPr>
            <a:picLocks noChangeAspect="1"/>
          </p:cNvPicPr>
          <p:nvPr/>
        </p:nvPicPr>
        <p:blipFill>
          <a:blip r:embed="rId2"/>
          <a:stretch>
            <a:fillRect/>
          </a:stretch>
        </p:blipFill>
        <p:spPr>
          <a:xfrm>
            <a:off x="1318895" y="423545"/>
            <a:ext cx="6430645" cy="35369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E8E5DE-EDA9-4A95-9E6C-EA6312C8777C}" type="slidenum">
              <a:rPr lang="en-US" smtClean="0"/>
            </a:fld>
            <a:endParaRPr lang="en-US" smtClean="0"/>
          </a:p>
        </p:txBody>
      </p:sp>
      <p:sp>
        <p:nvSpPr>
          <p:cNvPr id="4099"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2" name="Group 15"/>
          <p:cNvGrpSpPr/>
          <p:nvPr/>
        </p:nvGrpSpPr>
        <p:grpSpPr bwMode="auto">
          <a:xfrm>
            <a:off x="1676400" y="3144838"/>
            <a:ext cx="762000" cy="665162"/>
            <a:chOff x="1110" y="2656"/>
            <a:chExt cx="1549" cy="1351"/>
          </a:xfrm>
        </p:grpSpPr>
        <p:sp>
          <p:nvSpPr>
            <p:cNvPr id="4120"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3" name="Group 3"/>
          <p:cNvGrpSpPr/>
          <p:nvPr/>
        </p:nvGrpSpPr>
        <p:grpSpPr bwMode="auto">
          <a:xfrm>
            <a:off x="1873250" y="3200400"/>
            <a:ext cx="5594350" cy="533400"/>
            <a:chOff x="1873250" y="3200400"/>
            <a:chExt cx="5594350" cy="533400"/>
          </a:xfrm>
        </p:grpSpPr>
        <p:sp>
          <p:nvSpPr>
            <p:cNvPr id="4117"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3399"/>
                  </a:solidFill>
                </a:rPr>
                <a:t>XÂY DỰNG WEBSITE</a:t>
              </a:r>
              <a:endParaRPr lang="en-US" sz="2000" b="1">
                <a:solidFill>
                  <a:srgbClr val="003399"/>
                </a:solidFill>
              </a:endParaRPr>
            </a:p>
          </p:txBody>
        </p:sp>
        <p:sp>
          <p:nvSpPr>
            <p:cNvPr id="4118"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2</a:t>
              </a:r>
              <a:endParaRPr lang="en-US" sz="2400" b="1">
                <a:solidFill>
                  <a:srgbClr val="FFFFFF"/>
                </a:solidFill>
              </a:endParaRPr>
            </a:p>
          </p:txBody>
        </p:sp>
        <p:sp>
          <p:nvSpPr>
            <p:cNvPr id="4119" name="Line 31"/>
            <p:cNvSpPr>
              <a:spLocks noChangeShapeType="1"/>
            </p:cNvSpPr>
            <p:nvPr/>
          </p:nvSpPr>
          <p:spPr bwMode="auto">
            <a:xfrm flipV="1">
              <a:off x="2286000" y="37004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4" name="Group 4"/>
          <p:cNvGrpSpPr/>
          <p:nvPr/>
        </p:nvGrpSpPr>
        <p:grpSpPr bwMode="auto">
          <a:xfrm>
            <a:off x="1676400" y="4059238"/>
            <a:ext cx="5791200" cy="665162"/>
            <a:chOff x="1676400" y="4059237"/>
            <a:chExt cx="5791200" cy="665163"/>
          </a:xfrm>
        </p:grpSpPr>
        <p:grpSp>
          <p:nvGrpSpPr>
            <p:cNvPr id="4110" name="Group 19"/>
            <p:cNvGrpSpPr/>
            <p:nvPr/>
          </p:nvGrpSpPr>
          <p:grpSpPr bwMode="auto">
            <a:xfrm>
              <a:off x="1676400" y="4059237"/>
              <a:ext cx="762000" cy="665163"/>
              <a:chOff x="3174" y="2656"/>
              <a:chExt cx="1549" cy="1351"/>
            </a:xfrm>
          </p:grpSpPr>
          <p:sp>
            <p:nvSpPr>
              <p:cNvPr id="4114"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11"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3399"/>
                  </a:solidFill>
                </a:rPr>
                <a:t>KẾT LUẬN VÀ HƯỚNG PHÁT TRIỂN</a:t>
              </a:r>
              <a:endParaRPr lang="en-US" sz="2000" b="1">
                <a:solidFill>
                  <a:srgbClr val="003399"/>
                </a:solidFill>
              </a:endParaRPr>
            </a:p>
          </p:txBody>
        </p:sp>
        <p:sp>
          <p:nvSpPr>
            <p:cNvPr id="4112"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3</a:t>
              </a:r>
              <a:endParaRPr lang="en-US" sz="2400" b="1">
                <a:solidFill>
                  <a:srgbClr val="FFFFFF"/>
                </a:solidFill>
              </a:endParaRPr>
            </a:p>
          </p:txBody>
        </p:sp>
        <p:sp>
          <p:nvSpPr>
            <p:cNvPr id="4113" name="Line 33"/>
            <p:cNvSpPr>
              <a:spLocks noChangeShapeType="1"/>
            </p:cNvSpPr>
            <p:nvPr/>
          </p:nvSpPr>
          <p:spPr bwMode="auto">
            <a:xfrm flipV="1">
              <a:off x="2286000" y="4614862"/>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5" name="Rectangle 34"/>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4106"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endParaRPr lang="en-US" sz="2400" b="1">
              <a:solidFill>
                <a:schemeClr val="bg1"/>
              </a:solidFill>
            </a:endParaRPr>
          </a:p>
        </p:txBody>
      </p:sp>
      <p:sp>
        <p:nvSpPr>
          <p:cNvPr id="4107" name="Line 12"/>
          <p:cNvSpPr>
            <a:spLocks noChangeShapeType="1"/>
          </p:cNvSpPr>
          <p:nvPr/>
        </p:nvSpPr>
        <p:spPr bwMode="auto">
          <a:xfrm flipV="1">
            <a:off x="2286000" y="2819400"/>
            <a:ext cx="5181600" cy="33338"/>
          </a:xfrm>
          <a:prstGeom prst="line">
            <a:avLst/>
          </a:prstGeom>
          <a:noFill/>
          <a:ln w="25400">
            <a:solidFill>
              <a:srgbClr val="003399"/>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FF0000"/>
                </a:solidFill>
              </a:rPr>
              <a:t>PHÂN TÍCH THIẾT KẾ HỆ THỐNG</a:t>
            </a:r>
            <a:endParaRPr lang="en-US" sz="2000" b="1">
              <a:solidFill>
                <a:srgbClr val="FF0000"/>
              </a:solidFill>
            </a:endParaRPr>
          </a:p>
        </p:txBody>
      </p:sp>
      <p:sp>
        <p:nvSpPr>
          <p:cNvPr id="4109"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rPr>
              <a:t>1</a:t>
            </a:r>
            <a:endParaRPr lang="en-US" sz="2400" b="1">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46A880-1442-46F1-AEA1-FEFDFFC39D1F}" type="slidenum">
              <a:rPr lang="en-US" smtClean="0"/>
            </a:fld>
            <a:endParaRPr lang="en-US" smtClean="0"/>
          </a:p>
        </p:txBody>
      </p:sp>
      <p:sp>
        <p:nvSpPr>
          <p:cNvPr id="5123" name="Rectangle 30"/>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5124" name="Rectangle 32"/>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1. PHÂN TÍCH THIẾT KẾ HỆ THỐNG</a:t>
            </a:r>
            <a:endParaRPr lang="en-US" sz="2400" b="1">
              <a:solidFill>
                <a:schemeClr val="bg1"/>
              </a:solidFill>
            </a:endParaRPr>
          </a:p>
        </p:txBody>
      </p:sp>
      <p:sp>
        <p:nvSpPr>
          <p:cNvPr id="5184" name="AutoShape 64"/>
          <p:cNvSpPr>
            <a:spLocks noChangeArrowheads="1"/>
          </p:cNvSpPr>
          <p:nvPr/>
        </p:nvSpPr>
        <p:spPr bwMode="ltGray">
          <a:xfrm rot="5400000">
            <a:off x="-3059906" y="1664493"/>
            <a:ext cx="6019800" cy="43672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en-US"/>
          </a:p>
        </p:txBody>
      </p:sp>
      <p:sp>
        <p:nvSpPr>
          <p:cNvPr id="5185" name="AutoShape 65"/>
          <p:cNvSpPr>
            <a:spLocks noChangeArrowheads="1"/>
          </p:cNvSpPr>
          <p:nvPr/>
        </p:nvSpPr>
        <p:spPr bwMode="ltGray">
          <a:xfrm rot="5400000" flipH="1">
            <a:off x="-2529681" y="2112169"/>
            <a:ext cx="5030787" cy="35972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5127" name="AutoShape 66"/>
          <p:cNvSpPr>
            <a:spLocks noChangeArrowheads="1"/>
          </p:cNvSpPr>
          <p:nvPr/>
        </p:nvSpPr>
        <p:spPr bwMode="gray">
          <a:xfrm>
            <a:off x="2206625" y="4076700"/>
            <a:ext cx="60579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chemeClr val="accent2"/>
                </a:solidFill>
              </a:rPr>
              <a:t>1.2. THIẾT KẾ CƠ SỞ DỮ LIỆU</a:t>
            </a:r>
            <a:endParaRPr lang="en-US" sz="2000" b="1">
              <a:solidFill>
                <a:schemeClr val="accent2"/>
              </a:solidFill>
            </a:endParaRPr>
          </a:p>
        </p:txBody>
      </p:sp>
      <p:sp>
        <p:nvSpPr>
          <p:cNvPr id="5128" name="AutoShape 69"/>
          <p:cNvSpPr>
            <a:spLocks noChangeArrowheads="1"/>
          </p:cNvSpPr>
          <p:nvPr/>
        </p:nvSpPr>
        <p:spPr bwMode="gray">
          <a:xfrm>
            <a:off x="2217738" y="2933700"/>
            <a:ext cx="60579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chemeClr val="accent2"/>
                </a:solidFill>
              </a:rPr>
              <a:t>1.1. XÁC ĐỊNH YÊU</a:t>
            </a:r>
            <a:r>
              <a:rPr lang="en-US" sz="2000" b="1">
                <a:solidFill>
                  <a:schemeClr val="accent2"/>
                </a:solidFill>
              </a:rPr>
              <a:t> CẦU</a:t>
            </a:r>
            <a:endParaRPr lang="en-US" sz="2000" b="1">
              <a:solidFill>
                <a:schemeClr val="accent2"/>
              </a:solidFill>
            </a:endParaRPr>
          </a:p>
        </p:txBody>
      </p:sp>
      <p:grpSp>
        <p:nvGrpSpPr>
          <p:cNvPr id="5129" name="Group 85"/>
          <p:cNvGrpSpPr/>
          <p:nvPr/>
        </p:nvGrpSpPr>
        <p:grpSpPr bwMode="auto">
          <a:xfrm>
            <a:off x="1828800" y="2997200"/>
            <a:ext cx="420688" cy="381000"/>
            <a:chOff x="2078" y="1680"/>
            <a:chExt cx="1615" cy="1615"/>
          </a:xfrm>
        </p:grpSpPr>
        <p:sp>
          <p:nvSpPr>
            <p:cNvPr id="5137" name="Oval 8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138" name="Oval 8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08" name="Oval 88"/>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5140" name="Oval 8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0" name="Oval 9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5142" name="Oval 9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5130" name="Group 92"/>
          <p:cNvGrpSpPr/>
          <p:nvPr/>
        </p:nvGrpSpPr>
        <p:grpSpPr bwMode="auto">
          <a:xfrm>
            <a:off x="1809750" y="4140200"/>
            <a:ext cx="420688" cy="381000"/>
            <a:chOff x="2078" y="1680"/>
            <a:chExt cx="1615" cy="1615"/>
          </a:xfrm>
        </p:grpSpPr>
        <p:sp>
          <p:nvSpPr>
            <p:cNvPr id="5131" name="Oval 9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132" name="Oval 9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15" name="Oval 95"/>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5134" name="Oval 9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7" name="Oval 9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5136" name="Oval 9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0F2611-017A-4A1F-A14F-85B098732676}" type="slidenum">
              <a:rPr lang="en-US" smtClean="0"/>
            </a:fld>
            <a:endParaRPr lang="en-US" smtClean="0"/>
          </a:p>
        </p:txBody>
      </p:sp>
      <p:sp>
        <p:nvSpPr>
          <p:cNvPr id="6147" name="Rectangle 30"/>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6148" name="Rectangle 32"/>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1. PHÂN TÍCH THIẾT KẾ HỆ THỐNG</a:t>
            </a:r>
            <a:endParaRPr lang="en-US" sz="2400" b="1">
              <a:solidFill>
                <a:schemeClr val="bg1"/>
              </a:solidFill>
            </a:endParaRPr>
          </a:p>
        </p:txBody>
      </p:sp>
      <p:sp>
        <p:nvSpPr>
          <p:cNvPr id="5184" name="AutoShape 64"/>
          <p:cNvSpPr>
            <a:spLocks noChangeArrowheads="1"/>
          </p:cNvSpPr>
          <p:nvPr/>
        </p:nvSpPr>
        <p:spPr bwMode="ltGray">
          <a:xfrm rot="5400000">
            <a:off x="-3059906" y="1664493"/>
            <a:ext cx="6019800" cy="43672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en-US"/>
          </a:p>
        </p:txBody>
      </p:sp>
      <p:sp>
        <p:nvSpPr>
          <p:cNvPr id="5185" name="AutoShape 65"/>
          <p:cNvSpPr>
            <a:spLocks noChangeArrowheads="1"/>
          </p:cNvSpPr>
          <p:nvPr/>
        </p:nvSpPr>
        <p:spPr bwMode="ltGray">
          <a:xfrm rot="5400000" flipH="1">
            <a:off x="-2529681" y="2112169"/>
            <a:ext cx="5030787" cy="35972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6151" name="AutoShape 66"/>
          <p:cNvSpPr>
            <a:spLocks noChangeArrowheads="1"/>
          </p:cNvSpPr>
          <p:nvPr/>
        </p:nvSpPr>
        <p:spPr bwMode="gray">
          <a:xfrm>
            <a:off x="2206625" y="4076700"/>
            <a:ext cx="60579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chemeClr val="accent2"/>
                </a:solidFill>
              </a:rPr>
              <a:t>1.2. THIẾT KẾ CƠ SỞ DỮ LIỆU</a:t>
            </a:r>
            <a:endParaRPr lang="en-US" sz="2000" b="1">
              <a:solidFill>
                <a:schemeClr val="accent2"/>
              </a:solidFill>
            </a:endParaRPr>
          </a:p>
        </p:txBody>
      </p:sp>
      <p:sp>
        <p:nvSpPr>
          <p:cNvPr id="6152" name="AutoShape 69"/>
          <p:cNvSpPr>
            <a:spLocks noChangeArrowheads="1"/>
          </p:cNvSpPr>
          <p:nvPr/>
        </p:nvSpPr>
        <p:spPr bwMode="gray">
          <a:xfrm>
            <a:off x="2217738" y="2933700"/>
            <a:ext cx="60579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rgbClr val="FF0000"/>
                </a:solidFill>
              </a:rPr>
              <a:t>1.1. XÁC ĐỊNH YÊU CẦU</a:t>
            </a:r>
            <a:endParaRPr lang="en-US" sz="2000" b="1">
              <a:solidFill>
                <a:srgbClr val="FF0000"/>
              </a:solidFill>
            </a:endParaRPr>
          </a:p>
        </p:txBody>
      </p:sp>
      <p:grpSp>
        <p:nvGrpSpPr>
          <p:cNvPr id="6153" name="Group 85"/>
          <p:cNvGrpSpPr/>
          <p:nvPr/>
        </p:nvGrpSpPr>
        <p:grpSpPr bwMode="auto">
          <a:xfrm>
            <a:off x="1828800" y="2997200"/>
            <a:ext cx="420688" cy="381000"/>
            <a:chOff x="2078" y="1680"/>
            <a:chExt cx="1615" cy="1615"/>
          </a:xfrm>
        </p:grpSpPr>
        <p:sp>
          <p:nvSpPr>
            <p:cNvPr id="6161" name="Oval 8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162" name="Oval 8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08" name="Oval 88"/>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6164" name="Oval 8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0" name="Oval 9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6166" name="Oval 9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6154" name="Group 92"/>
          <p:cNvGrpSpPr/>
          <p:nvPr/>
        </p:nvGrpSpPr>
        <p:grpSpPr bwMode="auto">
          <a:xfrm>
            <a:off x="1809750" y="4140200"/>
            <a:ext cx="420688" cy="381000"/>
            <a:chOff x="2078" y="1680"/>
            <a:chExt cx="1615" cy="1615"/>
          </a:xfrm>
        </p:grpSpPr>
        <p:sp>
          <p:nvSpPr>
            <p:cNvPr id="6155" name="Oval 9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156" name="Oval 9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15" name="Oval 95"/>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6158" name="Oval 9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7" name="Oval 9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6160" name="Oval 9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7BDFE1-B3DF-4145-97B4-AA174B5C34F6}" type="slidenum">
              <a:rPr lang="en-US" smtClean="0"/>
            </a:fld>
            <a:endParaRPr lang="en-US" smtClean="0"/>
          </a:p>
        </p:txBody>
      </p:sp>
      <p:sp>
        <p:nvSpPr>
          <p:cNvPr id="7171"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7172"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XÁC ĐỊNH YÊU CẦU</a:t>
            </a:r>
            <a:endParaRPr lang="en-US" sz="2400" b="1">
              <a:solidFill>
                <a:schemeClr val="bg1"/>
              </a:solidFill>
            </a:endParaRPr>
          </a:p>
        </p:txBody>
      </p:sp>
      <p:sp>
        <p:nvSpPr>
          <p:cNvPr id="7173" name="Text Box 10"/>
          <p:cNvSpPr txBox="1">
            <a:spLocks noChangeArrowheads="1"/>
          </p:cNvSpPr>
          <p:nvPr/>
        </p:nvSpPr>
        <p:spPr bwMode="auto">
          <a:xfrm>
            <a:off x="152400" y="1371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sz="2400" b="1">
                <a:solidFill>
                  <a:srgbClr val="FF0000"/>
                </a:solidFill>
              </a:rPr>
              <a:t>Đối với khách hàng</a:t>
            </a:r>
            <a:endParaRPr lang="en-US" sz="2400" b="1">
              <a:solidFill>
                <a:srgbClr val="FF0000"/>
              </a:solidFill>
            </a:endParaRPr>
          </a:p>
        </p:txBody>
      </p:sp>
      <p:sp>
        <p:nvSpPr>
          <p:cNvPr id="7174" name="Text Box 13"/>
          <p:cNvSpPr txBox="1">
            <a:spLocks noChangeArrowheads="1"/>
          </p:cNvSpPr>
          <p:nvPr/>
        </p:nvSpPr>
        <p:spPr bwMode="auto">
          <a:xfrm>
            <a:off x="1143000" y="2057400"/>
            <a:ext cx="746760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buFont typeface="Wingdings" panose="05000000000000000000" pitchFamily="2" charset="2"/>
              <a:buNone/>
            </a:pP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Hiển thị sản phẩm theo danh mục con</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Hiển thị tất cả sản phẩm theo danh mục cha</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Gửi thông tin liên hệ</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Đăng ký thành viên</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Đăng nhập hệ thống</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Tạo, sửa, xóa giỏ hàng </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Tạo và gửi đơn đặt hàng </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Tìm kiếm sản phẩm</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a:t>
            </a:r>
            <a:endParaRPr lang="en-US" sz="2000">
              <a:solidFill>
                <a:srgbClr val="FF0000"/>
              </a:solidFill>
            </a:endParaRPr>
          </a:p>
        </p:txBody>
      </p:sp>
      <p:sp>
        <p:nvSpPr>
          <p:cNvPr id="7175" name="Line 16"/>
          <p:cNvSpPr>
            <a:spLocks noChangeShapeType="1"/>
          </p:cNvSpPr>
          <p:nvPr/>
        </p:nvSpPr>
        <p:spPr bwMode="auto">
          <a:xfrm>
            <a:off x="228600" y="1828800"/>
            <a:ext cx="8458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AD73CE-5355-4684-AE5F-BC5D17977DE4}" type="slidenum">
              <a:rPr lang="en-US" smtClean="0"/>
            </a:fld>
            <a:endParaRPr lang="en-US" smtClean="0"/>
          </a:p>
        </p:txBody>
      </p:sp>
      <p:sp>
        <p:nvSpPr>
          <p:cNvPr id="8195"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8196"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XÁC ĐỊNH YÊU CẦU</a:t>
            </a:r>
            <a:endParaRPr lang="en-US" sz="2400" b="1">
              <a:solidFill>
                <a:schemeClr val="bg1"/>
              </a:solidFill>
            </a:endParaRPr>
          </a:p>
        </p:txBody>
      </p:sp>
      <p:sp>
        <p:nvSpPr>
          <p:cNvPr id="8197" name="Text Box 10"/>
          <p:cNvSpPr txBox="1">
            <a:spLocks noChangeArrowheads="1"/>
          </p:cNvSpPr>
          <p:nvPr/>
        </p:nvSpPr>
        <p:spPr bwMode="auto">
          <a:xfrm>
            <a:off x="152400" y="1371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sz="2400" b="1">
                <a:solidFill>
                  <a:srgbClr val="FF0000"/>
                </a:solidFill>
              </a:rPr>
              <a:t>Đối với nhà quản trị</a:t>
            </a:r>
            <a:endParaRPr lang="en-US" sz="2400" b="1">
              <a:solidFill>
                <a:srgbClr val="FF0000"/>
              </a:solidFill>
            </a:endParaRPr>
          </a:p>
        </p:txBody>
      </p:sp>
      <p:sp>
        <p:nvSpPr>
          <p:cNvPr id="8198" name="Text Box 13"/>
          <p:cNvSpPr txBox="1">
            <a:spLocks noChangeArrowheads="1"/>
          </p:cNvSpPr>
          <p:nvPr/>
        </p:nvSpPr>
        <p:spPr bwMode="auto">
          <a:xfrm>
            <a:off x="1143000" y="2057400"/>
            <a:ext cx="746760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sz="2000">
                <a:solidFill>
                  <a:srgbClr val="FF0000"/>
                </a:solidFill>
              </a:rPr>
              <a:t>Đăng nhập quản trị</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Quản lý khách hàng</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Quản lý danh mục sản phẩm</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Quản lý sản phẩm</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Quản lý đơn đặt hàng</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Quản lý liên hệ</a:t>
            </a:r>
            <a:endParaRPr lang="en-US" sz="2000">
              <a:solidFill>
                <a:srgbClr val="FF0000"/>
              </a:solidFill>
            </a:endParaRPr>
          </a:p>
          <a:p>
            <a:pPr marL="0" indent="0" eaLnBrk="1" hangingPunct="1">
              <a:buFont typeface="Wingdings" panose="05000000000000000000" pitchFamily="2" charset="2"/>
              <a:buNone/>
            </a:pPr>
            <a:endParaRPr lang="en-US" sz="2000">
              <a:solidFill>
                <a:srgbClr val="FF0000"/>
              </a:solidFill>
            </a:endParaRPr>
          </a:p>
        </p:txBody>
      </p:sp>
      <p:sp>
        <p:nvSpPr>
          <p:cNvPr id="8199" name="Line 16"/>
          <p:cNvSpPr>
            <a:spLocks noChangeShapeType="1"/>
          </p:cNvSpPr>
          <p:nvPr/>
        </p:nvSpPr>
        <p:spPr bwMode="auto">
          <a:xfrm>
            <a:off x="228600" y="1828800"/>
            <a:ext cx="8458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
          <p:cNvPicPr>
            <a:picLocks noChangeAspect="1"/>
          </p:cNvPicPr>
          <p:nvPr/>
        </p:nvPicPr>
        <p:blipFill>
          <a:blip r:embed="rId1"/>
          <a:stretch>
            <a:fillRect/>
          </a:stretch>
        </p:blipFill>
        <p:spPr>
          <a:xfrm>
            <a:off x="0" y="4425950"/>
            <a:ext cx="9144000" cy="22955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50271E-5442-47A4-8266-E65D1A66EE19}" type="slidenum">
              <a:rPr lang="en-US" smtClean="0"/>
            </a:fld>
            <a:endParaRPr lang="en-US" smtClean="0"/>
          </a:p>
        </p:txBody>
      </p:sp>
      <p:sp>
        <p:nvSpPr>
          <p:cNvPr id="9219" name="Rectangle 2"/>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9220"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XÁC ĐỊNH YÊU CẦU</a:t>
            </a:r>
            <a:endParaRPr lang="en-US" sz="2400" b="1">
              <a:solidFill>
                <a:schemeClr val="bg1"/>
              </a:solidFill>
            </a:endParaRPr>
          </a:p>
        </p:txBody>
      </p:sp>
      <p:sp>
        <p:nvSpPr>
          <p:cNvPr id="9221" name="Text Box 10"/>
          <p:cNvSpPr txBox="1">
            <a:spLocks noChangeArrowheads="1"/>
          </p:cNvSpPr>
          <p:nvPr/>
        </p:nvSpPr>
        <p:spPr bwMode="auto">
          <a:xfrm>
            <a:off x="152400" y="1371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sz="2400" b="1">
                <a:solidFill>
                  <a:srgbClr val="FF0000"/>
                </a:solidFill>
              </a:rPr>
              <a:t>Ngoài ra</a:t>
            </a:r>
            <a:endParaRPr lang="en-US" sz="2400" b="1">
              <a:solidFill>
                <a:srgbClr val="FF0000"/>
              </a:solidFill>
            </a:endParaRPr>
          </a:p>
        </p:txBody>
      </p:sp>
      <p:sp>
        <p:nvSpPr>
          <p:cNvPr id="9222" name="Text Box 13"/>
          <p:cNvSpPr txBox="1">
            <a:spLocks noChangeArrowheads="1"/>
          </p:cNvSpPr>
          <p:nvPr/>
        </p:nvSpPr>
        <p:spPr bwMode="auto">
          <a:xfrm>
            <a:off x="1143000" y="2057400"/>
            <a:ext cx="74676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sz="2000">
                <a:solidFill>
                  <a:srgbClr val="FF0000"/>
                </a:solidFill>
              </a:rPr>
              <a:t>Web sắp xếp, bố cục một cách hợp lý</a:t>
            </a:r>
            <a:endParaRPr lang="en-US" sz="2000">
              <a:solidFill>
                <a:srgbClr val="FF0000"/>
              </a:solidFill>
            </a:endParaRPr>
          </a:p>
          <a:p>
            <a:pPr eaLnBrk="1" hangingPunct="1">
              <a:buFont typeface="Wingdings" panose="05000000000000000000" pitchFamily="2" charset="2"/>
              <a:buChar char="q"/>
            </a:pPr>
            <a:r>
              <a:rPr lang="en-US" sz="2000">
                <a:solidFill>
                  <a:srgbClr val="FF0000"/>
                </a:solidFill>
              </a:rPr>
              <a:t>Dể sử dụng đối với khách hàng và người quản trị</a:t>
            </a:r>
            <a:endParaRPr lang="en-US" sz="2000"/>
          </a:p>
          <a:p>
            <a:pPr eaLnBrk="1" hangingPunct="1">
              <a:buFont typeface="Wingdings" panose="05000000000000000000" pitchFamily="2" charset="2"/>
              <a:buChar char="q"/>
            </a:pPr>
            <a:endParaRPr lang="en-US" sz="2000"/>
          </a:p>
        </p:txBody>
      </p:sp>
      <p:sp>
        <p:nvSpPr>
          <p:cNvPr id="9223" name="Line 16"/>
          <p:cNvSpPr>
            <a:spLocks noChangeShapeType="1"/>
          </p:cNvSpPr>
          <p:nvPr/>
        </p:nvSpPr>
        <p:spPr bwMode="auto">
          <a:xfrm>
            <a:off x="228600" y="1828800"/>
            <a:ext cx="8458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8E2EE0-BD3F-4DE4-8EE7-9CC162138E31}" type="slidenum">
              <a:rPr lang="en-US" smtClean="0"/>
            </a:fld>
            <a:endParaRPr lang="en-US" smtClean="0"/>
          </a:p>
        </p:txBody>
      </p:sp>
      <p:sp>
        <p:nvSpPr>
          <p:cNvPr id="10243" name="Rectangle 30"/>
          <p:cNvSpPr>
            <a:spLocks noChangeArrowheads="1"/>
          </p:cNvSpPr>
          <p:nvPr/>
        </p:nvSpPr>
        <p:spPr bwMode="auto">
          <a:xfrm>
            <a:off x="0" y="0"/>
            <a:ext cx="9144000" cy="76200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0244" name="Rectangle 32"/>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1. PHÂN TÍCH THIẾT KẾ HỆ THỐNG</a:t>
            </a:r>
            <a:endParaRPr lang="en-US" sz="2400" b="1">
              <a:solidFill>
                <a:schemeClr val="bg1"/>
              </a:solidFill>
            </a:endParaRPr>
          </a:p>
        </p:txBody>
      </p:sp>
      <p:sp>
        <p:nvSpPr>
          <p:cNvPr id="5184" name="AutoShape 64"/>
          <p:cNvSpPr>
            <a:spLocks noChangeArrowheads="1"/>
          </p:cNvSpPr>
          <p:nvPr/>
        </p:nvSpPr>
        <p:spPr bwMode="ltGray">
          <a:xfrm rot="5400000">
            <a:off x="-3059906" y="1664493"/>
            <a:ext cx="6019800" cy="43672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en-US"/>
          </a:p>
        </p:txBody>
      </p:sp>
      <p:sp>
        <p:nvSpPr>
          <p:cNvPr id="5185" name="AutoShape 65"/>
          <p:cNvSpPr>
            <a:spLocks noChangeArrowheads="1"/>
          </p:cNvSpPr>
          <p:nvPr/>
        </p:nvSpPr>
        <p:spPr bwMode="ltGray">
          <a:xfrm rot="5400000" flipH="1">
            <a:off x="-2529681" y="2112169"/>
            <a:ext cx="5030787" cy="35972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10247" name="AutoShape 66"/>
          <p:cNvSpPr>
            <a:spLocks noChangeArrowheads="1"/>
          </p:cNvSpPr>
          <p:nvPr/>
        </p:nvSpPr>
        <p:spPr bwMode="gray">
          <a:xfrm>
            <a:off x="2206625" y="4076700"/>
            <a:ext cx="60579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rgbClr val="FF0000"/>
                </a:solidFill>
              </a:rPr>
              <a:t>1.2. THIẾT KẾ CƠ SỞ DỮ LIỆU</a:t>
            </a:r>
            <a:endParaRPr lang="en-US" sz="2000" b="1">
              <a:solidFill>
                <a:srgbClr val="FF0000"/>
              </a:solidFill>
            </a:endParaRPr>
          </a:p>
        </p:txBody>
      </p:sp>
      <p:sp>
        <p:nvSpPr>
          <p:cNvPr id="10248" name="AutoShape 69"/>
          <p:cNvSpPr>
            <a:spLocks noChangeArrowheads="1"/>
          </p:cNvSpPr>
          <p:nvPr/>
        </p:nvSpPr>
        <p:spPr bwMode="gray">
          <a:xfrm>
            <a:off x="2217738" y="2933700"/>
            <a:ext cx="60579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rgbClr val="0066CC"/>
                </a:solidFill>
              </a:rPr>
              <a:t>1.1. XÁC ĐỊNH YÊU CẦU</a:t>
            </a:r>
            <a:endParaRPr lang="en-US" sz="2000" b="1">
              <a:solidFill>
                <a:srgbClr val="0066CC"/>
              </a:solidFill>
            </a:endParaRPr>
          </a:p>
        </p:txBody>
      </p:sp>
      <p:grpSp>
        <p:nvGrpSpPr>
          <p:cNvPr id="10249" name="Group 85"/>
          <p:cNvGrpSpPr/>
          <p:nvPr/>
        </p:nvGrpSpPr>
        <p:grpSpPr bwMode="auto">
          <a:xfrm>
            <a:off x="1828800" y="2997200"/>
            <a:ext cx="420688" cy="381000"/>
            <a:chOff x="2078" y="1680"/>
            <a:chExt cx="1615" cy="1615"/>
          </a:xfrm>
        </p:grpSpPr>
        <p:sp>
          <p:nvSpPr>
            <p:cNvPr id="10257" name="Oval 8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258" name="Oval 8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08" name="Oval 88"/>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10260" name="Oval 8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0" name="Oval 9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10262" name="Oval 9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0250" name="Group 92"/>
          <p:cNvGrpSpPr/>
          <p:nvPr/>
        </p:nvGrpSpPr>
        <p:grpSpPr bwMode="auto">
          <a:xfrm>
            <a:off x="1809750" y="4140200"/>
            <a:ext cx="420688" cy="381000"/>
            <a:chOff x="2078" y="1680"/>
            <a:chExt cx="1615" cy="1615"/>
          </a:xfrm>
        </p:grpSpPr>
        <p:sp>
          <p:nvSpPr>
            <p:cNvPr id="10251" name="Oval 9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252" name="Oval 9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15" name="Oval 95"/>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10254" name="Oval 9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7" name="Oval 9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10256" name="Oval 9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CC"/>
        </a:solidFill>
        <a:ln w="9525">
          <a:solidFill>
            <a:schemeClr val="tx1"/>
          </a:solidFill>
          <a:miter lim="800000"/>
        </a:ln>
      </a:spPr>
      <a:bodyPr wrap="none" anchor="ctr"/>
      <a:lstStyle>
        <a:defPPr algn="ctr">
          <a:defRPr>
            <a:solidFill>
              <a:schemeClr val="accent2"/>
            </a:solidFill>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3713</Words>
  <Application>WPS Presentation</Application>
  <PresentationFormat>On-screen Show (4:3)</PresentationFormat>
  <Paragraphs>316</Paragraphs>
  <Slides>27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Arial</vt:lpstr>
      <vt:lpstr>SimSun</vt:lpstr>
      <vt:lpstr>Wingdings</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ngothe</dc:creator>
  <cp:lastModifiedBy>HP</cp:lastModifiedBy>
  <cp:revision>105</cp:revision>
  <dcterms:created xsi:type="dcterms:W3CDTF">2011-07-04T12:17:00Z</dcterms:created>
  <dcterms:modified xsi:type="dcterms:W3CDTF">2019-05-20T19:07:47Z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