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331" r:id="rId3"/>
    <p:sldId id="332" r:id="rId4"/>
    <p:sldId id="349" r:id="rId5"/>
    <p:sldId id="333" r:id="rId6"/>
    <p:sldId id="257" r:id="rId7"/>
    <p:sldId id="335" r:id="rId8"/>
    <p:sldId id="258" r:id="rId9"/>
    <p:sldId id="259" r:id="rId10"/>
    <p:sldId id="261" r:id="rId11"/>
    <p:sldId id="334" r:id="rId12"/>
    <p:sldId id="262" r:id="rId13"/>
    <p:sldId id="260" r:id="rId14"/>
    <p:sldId id="263" r:id="rId15"/>
    <p:sldId id="264" r:id="rId16"/>
    <p:sldId id="336" r:id="rId17"/>
    <p:sldId id="265" r:id="rId18"/>
    <p:sldId id="337" r:id="rId19"/>
    <p:sldId id="338" r:id="rId20"/>
    <p:sldId id="339" r:id="rId21"/>
    <p:sldId id="352" r:id="rId22"/>
    <p:sldId id="350" r:id="rId23"/>
    <p:sldId id="344" r:id="rId24"/>
    <p:sldId id="341" r:id="rId25"/>
    <p:sldId id="351" r:id="rId26"/>
    <p:sldId id="353" r:id="rId27"/>
    <p:sldId id="346" r:id="rId28"/>
    <p:sldId id="27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92"/>
    <p:restoredTop sz="96197"/>
  </p:normalViewPr>
  <p:slideViewPr>
    <p:cSldViewPr snapToGrid="0" snapToObjects="1">
      <p:cViewPr varScale="1">
        <p:scale>
          <a:sx n="79" d="100"/>
          <a:sy n="79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F19B6-A05D-B349-9E92-5B6137213FBF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B3020-C45E-CC49-837A-929D46E7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20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ED14B-44B1-4357-BBEB-C1E99D40AC2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46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7126-3604-6D43-B77B-DA5A39940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EE102-838A-A24A-A797-1A229CC41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7ABD3-8D33-714E-B68D-575E6340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F852-BB3D-A546-AAC8-BE2B3BECFF4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58619-2BEE-B44A-BFAD-DC6DB333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A63A9-1671-6741-865B-F4F6400A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4455-8B1D-C34C-8E54-ECD8DACF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C49B-C2E9-D243-A6CE-EB97BF18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D6084-9444-8747-AE46-BF97A23E8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33407-4A8D-D94D-9BB6-003133D7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F852-BB3D-A546-AAC8-BE2B3BECFF4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5D14-2768-C44D-A7DB-08E9C75C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4F6D4-309C-F94C-9D1F-EE583297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4455-8B1D-C34C-8E54-ECD8DACF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4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E6463-28F6-C243-9DC9-F9EE3CF7F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AECA7-5151-6149-86AE-A23603137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8E9FE-19AB-9348-812A-3E3E0F05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F852-BB3D-A546-AAC8-BE2B3BECFF4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4D895-047B-2C4F-816C-60C4CA94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833A6-CB3E-E243-926B-98E213AA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4455-8B1D-C34C-8E54-ECD8DACF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45AE-71AF-1740-82FC-18A83A88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4572E-585B-0140-A018-524BCF57D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DE581-A5AD-5749-8A9C-4362BC68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F852-BB3D-A546-AAC8-BE2B3BECFF4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CC91-E640-E649-A7A9-7BB15C7B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02BDE-8879-1441-8042-57B62049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4455-8B1D-C34C-8E54-ECD8DACF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F3F7-AEC2-F145-93B1-28DC047F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434B2-C408-834F-A568-F120711A0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1843F-1E39-944A-BD8C-BF593570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F852-BB3D-A546-AAC8-BE2B3BECFF4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512D2-BF95-DE43-A07B-8E73CEF1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7CCF7-7001-504E-9E7E-8D68DFC3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4455-8B1D-C34C-8E54-ECD8DACF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3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E657-51F4-C740-B70A-CEB6AB8C4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E9ABB-A081-CD48-9CFE-8C5F26E76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CEF33-D203-FD45-B90E-7C12D8158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DFE44-5EB1-4549-B24B-F91097E0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F852-BB3D-A546-AAC8-BE2B3BECFF4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2D04C-37AF-4C42-B205-B2275283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230C0-6434-6E4E-B6BD-6AE43A08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4455-8B1D-C34C-8E54-ECD8DACF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2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329A-A02C-084C-B5B6-E013D4E8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82FA3-71DA-0144-B278-FACBD10B5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01DCC-8085-1644-8B85-E4B829B39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CCCB5-9554-4B4F-A6AD-5EBC24DD7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DB9E0-F7D9-8141-B67C-E1590855E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D484D-27F7-3C43-9B6E-92487CE3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F852-BB3D-A546-AAC8-BE2B3BECFF4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FF015-A400-814F-AB5B-1B8A6EB2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2CB0A-83E9-E842-A74F-8ABF472A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4455-8B1D-C34C-8E54-ECD8DACF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4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8E8E-0C12-6E43-8217-0BCBA85E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CB2D6D-8C7D-3648-BA09-0D0AACC4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F852-BB3D-A546-AAC8-BE2B3BECFF4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55168-BC37-0943-B732-CA401D2D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EB282-4754-EE4F-9037-DB30E74E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4455-8B1D-C34C-8E54-ECD8DACF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7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2C74C-6ED8-0D4D-8DD1-3AE6BD2C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F852-BB3D-A546-AAC8-BE2B3BECFF4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356FD-DCFB-7E4E-88C1-7FFBB334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713F0-1122-E24E-9F3F-D16DE358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4455-8B1D-C34C-8E54-ECD8DACF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9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FE07-75C4-2F4C-89B8-A188ECD5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7999-2498-0F4F-9769-C8BB6EF57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EA4AD-4A7D-914E-8297-2DAD82E2B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45796-4C57-6C4E-BFBF-C930317A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F852-BB3D-A546-AAC8-BE2B3BECFF4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FD11C-2C02-E442-B549-C9EF10BA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7AD13-BFA2-0A44-80A6-CB9EFA41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4455-8B1D-C34C-8E54-ECD8DACF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8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2218-67D8-244A-95FE-2164D67EC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5CE2D-0012-D344-8423-EAB5A8BC7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60164-9591-704E-931F-732615A01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9B25A-B3EB-4B49-814D-9FC62EB3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F852-BB3D-A546-AAC8-BE2B3BECFF4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18435-8E98-6149-B910-FFB9B04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BC4B2-051E-B947-8AF6-421AF7A1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4455-8B1D-C34C-8E54-ECD8DACF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7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DED01-B682-354E-ACE1-454860E6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D70EE-A974-ED48-B62C-28B0F81B7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F1500-5358-4E4D-8F8D-B75481BB6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EF852-BB3D-A546-AAC8-BE2B3BECFF4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670F6-F681-DD45-9EDF-B1A59D975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F9F4E-039C-314A-80C6-4908ABBA4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A4455-8B1D-C34C-8E54-ECD8DACF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2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C0A0036-75B3-AF40-B2E8-94398E938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8379" y="5309217"/>
            <a:ext cx="9144000" cy="126506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Tuong</a:t>
            </a:r>
            <a:r>
              <a:rPr lang="en-US" dirty="0"/>
              <a:t> LE</a:t>
            </a:r>
          </a:p>
          <a:p>
            <a:r>
              <a:rPr lang="en-US" dirty="0"/>
              <a:t>Data Analytics Team</a:t>
            </a:r>
          </a:p>
          <a:p>
            <a:r>
              <a:rPr lang="en-US" dirty="0"/>
              <a:t>04.2022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5C4B6D0-A634-D74E-B8E7-08A42C20D8F4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26506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bg1"/>
                </a:solidFill>
                <a:latin typeface="Montserrat"/>
              </a:rPr>
              <a:t>Analysez des indicateurs de l’égalité femme-homme avec KNIME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CC6278-6C29-9FC3-0A9A-AE1AE9729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30" y="1373858"/>
            <a:ext cx="5369169" cy="1722479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CDED3FF2-54D9-02D1-37A9-7CFB466BA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513" y="3429000"/>
            <a:ext cx="2171700" cy="1397000"/>
          </a:xfrm>
          <a:prstGeom prst="rect">
            <a:avLst/>
          </a:prstGeom>
        </p:spPr>
      </p:pic>
      <p:pic>
        <p:nvPicPr>
          <p:cNvPr id="7" name="Picture 6" descr="Résultat d’images pour openclassrooms">
            <a:extLst>
              <a:ext uri="{FF2B5EF4-FFF2-40B4-BE49-F238E27FC236}">
                <a16:creationId xmlns:a16="http://schemas.microsoft.com/office/drawing/2014/main" id="{1D82A7C8-2DC3-12DB-EB32-F2C50C192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7" y="3205128"/>
            <a:ext cx="1602840" cy="171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0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0F1D8-F97C-6C43-A9C0-D8DB0BF959CD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7053943" cy="126506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bg1"/>
                </a:solidFill>
                <a:latin typeface="Montserrat"/>
              </a:rPr>
              <a:t>KNIME: </a:t>
            </a:r>
            <a:r>
              <a:rPr lang="fr-FR" sz="3600" dirty="0" err="1">
                <a:solidFill>
                  <a:schemeClr val="bg1"/>
                </a:solidFill>
                <a:latin typeface="Montserrat"/>
              </a:rPr>
              <a:t>Lecture+exploire</a:t>
            </a:r>
            <a:r>
              <a:rPr lang="fr-FR" sz="3600" dirty="0">
                <a:solidFill>
                  <a:schemeClr val="bg1"/>
                </a:solidFill>
                <a:latin typeface="Montserrat"/>
              </a:rPr>
              <a:t> et nettoyage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7" name="ZoneTexte 5">
            <a:extLst>
              <a:ext uri="{FF2B5EF4-FFF2-40B4-BE49-F238E27FC236}">
                <a16:creationId xmlns:a16="http://schemas.microsoft.com/office/drawing/2014/main" id="{69BF143A-FE65-6343-B05E-53A1B57D2E4E}"/>
              </a:ext>
            </a:extLst>
          </p:cNvPr>
          <p:cNvSpPr txBox="1"/>
          <p:nvPr/>
        </p:nvSpPr>
        <p:spPr>
          <a:xfrm>
            <a:off x="90435" y="1485244"/>
            <a:ext cx="64127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err="1">
                <a:latin typeface="Montserrat"/>
                <a:cs typeface="Al Bayan Plain" pitchFamily="2" charset="-78"/>
              </a:rPr>
              <a:t>Dataset</a:t>
            </a:r>
            <a:r>
              <a:rPr lang="fr-FR" sz="2400" b="1" u="sng" dirty="0">
                <a:latin typeface="Montserrat"/>
                <a:cs typeface="Al Bayan Plain" pitchFamily="2" charset="-78"/>
              </a:rPr>
              <a:t>:</a:t>
            </a:r>
          </a:p>
          <a:p>
            <a:endParaRPr lang="fr-FR" sz="2400" dirty="0">
              <a:latin typeface="Montserrat"/>
              <a:cs typeface="Al Bayan Plain" pitchFamily="2" charset="-78"/>
            </a:endParaRPr>
          </a:p>
          <a:p>
            <a:r>
              <a:rPr lang="fr-FR" sz="2400" dirty="0">
                <a:latin typeface="Montserrat"/>
                <a:cs typeface="Al Bayan Plain" pitchFamily="2" charset="-78"/>
              </a:rPr>
              <a:t>Table </a:t>
            </a:r>
            <a:r>
              <a:rPr lang="fr-FR" sz="2400" dirty="0" err="1">
                <a:latin typeface="Montserrat"/>
                <a:cs typeface="Al Bayan Plain" pitchFamily="2" charset="-78"/>
              </a:rPr>
              <a:t>info_pro</a:t>
            </a:r>
            <a:r>
              <a:rPr lang="fr-FR" sz="2400" dirty="0">
                <a:latin typeface="Montserrat"/>
                <a:cs typeface="Al Bayan Plain" pitchFamily="2" charset="-78"/>
              </a:rPr>
              <a:t>: </a:t>
            </a:r>
            <a:r>
              <a:rPr lang="fr-FR" sz="2400" dirty="0" err="1">
                <a:latin typeface="Montserrat"/>
                <a:cs typeface="Al Bayan Plain" pitchFamily="2" charset="-78"/>
              </a:rPr>
              <a:t>id_salarié</a:t>
            </a:r>
            <a:r>
              <a:rPr lang="fr-FR" sz="2400" dirty="0">
                <a:latin typeface="Montserrat"/>
                <a:cs typeface="Al Bayan Plain" pitchFamily="2" charset="-78"/>
              </a:rPr>
              <a:t>, ancienneté, service, </a:t>
            </a:r>
            <a:r>
              <a:rPr lang="fr-FR" sz="2400" dirty="0" err="1">
                <a:latin typeface="Montserrat"/>
                <a:cs typeface="Al Bayan Plain" pitchFamily="2" charset="-78"/>
              </a:rPr>
              <a:t>work_accident</a:t>
            </a:r>
            <a:r>
              <a:rPr lang="fr-FR" sz="2400" dirty="0">
                <a:latin typeface="Montserrat"/>
                <a:cs typeface="Al Bayan Plain" pitchFamily="2" charset="-78"/>
              </a:rPr>
              <a:t>, niveau de satisfaction</a:t>
            </a:r>
          </a:p>
          <a:p>
            <a:r>
              <a:rPr lang="fr-FR" sz="2400" dirty="0">
                <a:latin typeface="Montserrat"/>
                <a:cs typeface="Al Bayan Plain" pitchFamily="2" charset="-78"/>
              </a:rPr>
              <a:t>Table rémunération: </a:t>
            </a:r>
            <a:r>
              <a:rPr lang="fr-FR" sz="2400" dirty="0" err="1">
                <a:latin typeface="Montserrat"/>
                <a:cs typeface="Al Bayan Plain" pitchFamily="2" charset="-78"/>
              </a:rPr>
              <a:t>id_salarié</a:t>
            </a:r>
            <a:r>
              <a:rPr lang="fr-FR" sz="2400" dirty="0">
                <a:latin typeface="Montserrat"/>
                <a:cs typeface="Al Bayan Plain" pitchFamily="2" charset="-78"/>
              </a:rPr>
              <a:t>, Contrat, Durée hebdo, salaire base mensuel, %</a:t>
            </a:r>
            <a:r>
              <a:rPr lang="fr-FR" sz="2400" dirty="0" err="1" smtClean="0">
                <a:latin typeface="Montserrat"/>
                <a:cs typeface="Al Bayan Plain" pitchFamily="2" charset="-78"/>
              </a:rPr>
              <a:t>variable_moyen</a:t>
            </a:r>
            <a:r>
              <a:rPr lang="fr-FR" sz="2400" dirty="0">
                <a:latin typeface="Montserrat"/>
                <a:cs typeface="Al Bayan Plain" pitchFamily="2" charset="-78"/>
              </a:rPr>
              <a:t>, augmentation, promotion</a:t>
            </a:r>
          </a:p>
          <a:p>
            <a:r>
              <a:rPr lang="fr-FR" sz="2400" dirty="0">
                <a:latin typeface="Montserrat"/>
                <a:cs typeface="Al Bayan Plain" pitchFamily="2" charset="-78"/>
              </a:rPr>
              <a:t>Table salariés: </a:t>
            </a:r>
            <a:r>
              <a:rPr lang="fr-FR" sz="2400" dirty="0" err="1">
                <a:latin typeface="Montserrat"/>
                <a:cs typeface="Al Bayan Plain" pitchFamily="2" charset="-78"/>
              </a:rPr>
              <a:t>id_salarié</a:t>
            </a:r>
            <a:r>
              <a:rPr lang="fr-FR" sz="2400" dirty="0">
                <a:latin typeface="Montserrat"/>
                <a:cs typeface="Al Bayan Plain" pitchFamily="2" charset="-78"/>
              </a:rPr>
              <a:t>, Sexe, prénom/Nom, </a:t>
            </a:r>
            <a:r>
              <a:rPr lang="fr-FR" sz="2400" dirty="0" err="1">
                <a:latin typeface="Montserrat"/>
                <a:cs typeface="Al Bayan Plain" pitchFamily="2" charset="-78"/>
              </a:rPr>
              <a:t>Telephone</a:t>
            </a:r>
            <a:r>
              <a:rPr lang="fr-FR" sz="2400" dirty="0">
                <a:latin typeface="Montserrat"/>
                <a:cs typeface="Al Bayan Plain" pitchFamily="2" charset="-78"/>
              </a:rPr>
              <a:t>, </a:t>
            </a:r>
            <a:r>
              <a:rPr lang="fr-FR" sz="2400" dirty="0" err="1">
                <a:latin typeface="Montserrat"/>
                <a:cs typeface="Al Bayan Plain" pitchFamily="2" charset="-78"/>
              </a:rPr>
              <a:t>date_naissance</a:t>
            </a:r>
            <a:r>
              <a:rPr lang="fr-FR" sz="2400" dirty="0">
                <a:latin typeface="Montserrat"/>
                <a:cs typeface="Al Bayan Plain" pitchFamily="2" charset="-78"/>
              </a:rPr>
              <a:t>, État civil, enfants</a:t>
            </a:r>
          </a:p>
          <a:p>
            <a:r>
              <a:rPr lang="fr-FR" sz="2400" dirty="0">
                <a:latin typeface="Montserrat"/>
                <a:cs typeface="Al Bayan Plain" pitchFamily="2" charset="-78"/>
              </a:rPr>
              <a:t>Observations :  Pas de valeurs doublons mais </a:t>
            </a:r>
            <a:r>
              <a:rPr lang="fr-FR" sz="2400" dirty="0">
                <a:solidFill>
                  <a:srgbClr val="0070C0"/>
                </a:solidFill>
                <a:latin typeface="Montserrat"/>
                <a:cs typeface="Al Bayan Plain" pitchFamily="2" charset="-78"/>
              </a:rPr>
              <a:t>il y a des valeurs manquants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87FB876-FE52-F9FF-5D15-199A591ED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478" y="804174"/>
            <a:ext cx="4816087" cy="524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0F1D8-F97C-6C43-A9C0-D8DB0BF959C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6506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bg1"/>
                </a:solidFill>
                <a:latin typeface="Montserrat"/>
              </a:rPr>
              <a:t>Résumé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7" name="ZoneTexte 5">
            <a:extLst>
              <a:ext uri="{FF2B5EF4-FFF2-40B4-BE49-F238E27FC236}">
                <a16:creationId xmlns:a16="http://schemas.microsoft.com/office/drawing/2014/main" id="{69BF143A-FE65-6343-B05E-53A1B57D2E4E}"/>
              </a:ext>
            </a:extLst>
          </p:cNvPr>
          <p:cNvSpPr txBox="1"/>
          <p:nvPr/>
        </p:nvSpPr>
        <p:spPr>
          <a:xfrm>
            <a:off x="2916071" y="4947589"/>
            <a:ext cx="6359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err="1">
                <a:latin typeface="Montserrat"/>
                <a:cs typeface="Al Bayan Plain" pitchFamily="2" charset="-78"/>
              </a:rPr>
              <a:t>dataset</a:t>
            </a:r>
            <a:r>
              <a:rPr lang="fr-FR" sz="2400" b="1" u="sng" dirty="0">
                <a:latin typeface="Montserrat"/>
                <a:cs typeface="Al Bayan Plain" pitchFamily="2" charset="-78"/>
              </a:rPr>
              <a:t>:</a:t>
            </a:r>
            <a:endParaRPr lang="fr-FR" sz="2400" dirty="0">
              <a:latin typeface="Montserrat"/>
              <a:cs typeface="Al Bayan Plain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Montserrat"/>
                <a:cs typeface="Al Bayan Plain" pitchFamily="2" charset="-78"/>
              </a:rPr>
              <a:t>Colonne </a:t>
            </a:r>
            <a:r>
              <a:rPr lang="fr-FR" sz="2400" dirty="0" err="1">
                <a:solidFill>
                  <a:srgbClr val="0070C0"/>
                </a:solidFill>
                <a:latin typeface="Montserrat"/>
                <a:cs typeface="Al Bayan Plain" pitchFamily="2" charset="-78"/>
              </a:rPr>
              <a:t>id_salarié</a:t>
            </a:r>
            <a:r>
              <a:rPr lang="fr-FR" sz="2400" dirty="0">
                <a:solidFill>
                  <a:srgbClr val="0070C0"/>
                </a:solidFill>
                <a:latin typeface="Montserrat"/>
                <a:cs typeface="Al Bayan Plain" pitchFamily="2" charset="-78"/>
              </a:rPr>
              <a:t> </a:t>
            </a:r>
            <a:r>
              <a:rPr lang="fr-FR" sz="2400" dirty="0">
                <a:latin typeface="Montserrat"/>
                <a:cs typeface="Al Bayan Plain" pitchFamily="2" charset="-78"/>
              </a:rPr>
              <a:t>en commun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70C0"/>
                </a:solidFill>
                <a:latin typeface="Montserrat"/>
                <a:cs typeface="Al Bayan Plain" pitchFamily="2" charset="-78"/>
              </a:rPr>
              <a:t>Présence de données manquantes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70C0"/>
                </a:solidFill>
                <a:latin typeface="Montserrat"/>
                <a:cs typeface="Al Bayan Plain" pitchFamily="2" charset="-78"/>
              </a:rPr>
              <a:t>Présence de données </a:t>
            </a:r>
            <a:r>
              <a:rPr lang="fr-FR" sz="2400" dirty="0" smtClean="0">
                <a:solidFill>
                  <a:srgbClr val="0070C0"/>
                </a:solidFill>
                <a:latin typeface="Montserrat"/>
                <a:cs typeface="Al Bayan Plain" pitchFamily="2" charset="-78"/>
              </a:rPr>
              <a:t>personnelles</a:t>
            </a:r>
            <a:endParaRPr lang="fr-FR" sz="2400" dirty="0">
              <a:solidFill>
                <a:srgbClr val="0070C0"/>
              </a:solidFill>
              <a:latin typeface="Montserrat"/>
              <a:cs typeface="Al Bayan Plain" pitchFamily="2" charset="-78"/>
            </a:endParaRPr>
          </a:p>
        </p:txBody>
      </p:sp>
      <p:pic>
        <p:nvPicPr>
          <p:cNvPr id="6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6D3E5A94-F9CE-117D-21E2-D3B9F0632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25" b="10219"/>
          <a:stretch/>
        </p:blipFill>
        <p:spPr>
          <a:xfrm>
            <a:off x="4400775" y="1461718"/>
            <a:ext cx="3723965" cy="2916114"/>
          </a:xfrm>
          <a:prstGeom prst="rect">
            <a:avLst/>
          </a:prstGeom>
        </p:spPr>
      </p:pic>
      <p:pic>
        <p:nvPicPr>
          <p:cNvPr id="10" name="Picture 9" descr="Graphical user interface, text, table&#10;&#10;Description automatically generated">
            <a:extLst>
              <a:ext uri="{FF2B5EF4-FFF2-40B4-BE49-F238E27FC236}">
                <a16:creationId xmlns:a16="http://schemas.microsoft.com/office/drawing/2014/main" id="{B86E2E7A-B83D-F130-9A81-0D8FA45ED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521" y="1371765"/>
            <a:ext cx="3952479" cy="3096020"/>
          </a:xfrm>
          <a:prstGeom prst="rect">
            <a:avLst/>
          </a:prstGeom>
        </p:spPr>
      </p:pic>
      <p:pic>
        <p:nvPicPr>
          <p:cNvPr id="12" name="Picture 11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ACC8754E-D491-780D-4004-F8452DE19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1" y="1605819"/>
            <a:ext cx="4367104" cy="277201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7E537D-EA92-2830-7AEE-BEE6CDD7080F}"/>
              </a:ext>
            </a:extLst>
          </p:cNvPr>
          <p:cNvSpPr/>
          <p:nvPr/>
        </p:nvSpPr>
        <p:spPr>
          <a:xfrm>
            <a:off x="374860" y="1929195"/>
            <a:ext cx="603900" cy="264528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69ECFF-0C44-8872-3496-FEEBC2682DD3}"/>
              </a:ext>
            </a:extLst>
          </p:cNvPr>
          <p:cNvSpPr/>
          <p:nvPr/>
        </p:nvSpPr>
        <p:spPr>
          <a:xfrm rot="16200000">
            <a:off x="7909166" y="-1412891"/>
            <a:ext cx="431147" cy="76080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E5BF2D-C1C0-A86F-AE7A-61D995378F6B}"/>
              </a:ext>
            </a:extLst>
          </p:cNvPr>
          <p:cNvSpPr/>
          <p:nvPr/>
        </p:nvSpPr>
        <p:spPr>
          <a:xfrm>
            <a:off x="4935487" y="1839243"/>
            <a:ext cx="603900" cy="273523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98E493-77CC-5082-C7B3-809B506331EB}"/>
              </a:ext>
            </a:extLst>
          </p:cNvPr>
          <p:cNvSpPr/>
          <p:nvPr/>
        </p:nvSpPr>
        <p:spPr>
          <a:xfrm>
            <a:off x="8881325" y="1728818"/>
            <a:ext cx="603900" cy="284566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8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0F1D8-F97C-6C43-A9C0-D8DB0BF959CD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26506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bg1"/>
                </a:solidFill>
                <a:latin typeface="Montserrat"/>
              </a:rPr>
              <a:t>Traitement des données: jointures 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1" name="ZoneTexte 15">
            <a:extLst>
              <a:ext uri="{FF2B5EF4-FFF2-40B4-BE49-F238E27FC236}">
                <a16:creationId xmlns:a16="http://schemas.microsoft.com/office/drawing/2014/main" id="{02605833-AF55-0C45-995F-7C66F66A2990}"/>
              </a:ext>
            </a:extLst>
          </p:cNvPr>
          <p:cNvSpPr txBox="1"/>
          <p:nvPr/>
        </p:nvSpPr>
        <p:spPr>
          <a:xfrm>
            <a:off x="749468" y="1953451"/>
            <a:ext cx="21538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AA2E22"/>
                </a:solidFill>
                <a:latin typeface="Montserrat" panose="00000500000000000000" pitchFamily="2" charset="0"/>
              </a:rPr>
              <a:t>Jointures</a:t>
            </a:r>
            <a:endParaRPr lang="fr-FR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B3D3E5-AF7A-994F-AFB7-66E758AEBFD0}"/>
              </a:ext>
            </a:extLst>
          </p:cNvPr>
          <p:cNvSpPr/>
          <p:nvPr/>
        </p:nvSpPr>
        <p:spPr>
          <a:xfrm>
            <a:off x="8244563" y="2638386"/>
            <a:ext cx="596474" cy="15816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4A2EA83F-2AFC-7C4F-80EE-0E34868A14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82258" y="4982949"/>
            <a:ext cx="986806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9">
            <a:extLst>
              <a:ext uri="{FF2B5EF4-FFF2-40B4-BE49-F238E27FC236}">
                <a16:creationId xmlns:a16="http://schemas.microsoft.com/office/drawing/2014/main" id="{8C63F3A9-D40A-E04F-816E-5F1F05F5E3AE}"/>
              </a:ext>
            </a:extLst>
          </p:cNvPr>
          <p:cNvCxnSpPr>
            <a:cxnSpLocks/>
          </p:cNvCxnSpPr>
          <p:nvPr/>
        </p:nvCxnSpPr>
        <p:spPr>
          <a:xfrm rot="16200000">
            <a:off x="8412627" y="4351250"/>
            <a:ext cx="278187" cy="1"/>
          </a:xfrm>
          <a:prstGeom prst="bentConnector3">
            <a:avLst>
              <a:gd name="adj1" fmla="val -12195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1294CCA9-D24A-5754-3A0F-BBC1EF1A3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648" y="1380267"/>
            <a:ext cx="7581829" cy="40960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242EBF1-28B7-6E63-1881-5D8A6926CA66}"/>
              </a:ext>
            </a:extLst>
          </p:cNvPr>
          <p:cNvSpPr/>
          <p:nvPr/>
        </p:nvSpPr>
        <p:spPr>
          <a:xfrm>
            <a:off x="1" y="3049855"/>
            <a:ext cx="44536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>
              <a:latin typeface="Montserrat"/>
            </a:endParaRPr>
          </a:p>
          <a:p>
            <a:pPr marL="342900" indent="-342900">
              <a:buAutoNum type="arabicPeriod"/>
            </a:pPr>
            <a:r>
              <a:rPr lang="fr-FR" dirty="0" err="1">
                <a:latin typeface="Montserrat"/>
              </a:rPr>
              <a:t>Inner</a:t>
            </a:r>
            <a:r>
              <a:rPr lang="fr-FR" dirty="0">
                <a:latin typeface="Montserrat"/>
              </a:rPr>
              <a:t> </a:t>
            </a:r>
            <a:r>
              <a:rPr lang="fr-FR" dirty="0" err="1">
                <a:latin typeface="Montserrat"/>
              </a:rPr>
              <a:t>join</a:t>
            </a:r>
            <a:r>
              <a:rPr lang="fr-FR" dirty="0">
                <a:latin typeface="Montserrat"/>
              </a:rPr>
              <a:t>: table </a:t>
            </a:r>
            <a:r>
              <a:rPr lang="fr-FR" dirty="0" err="1">
                <a:latin typeface="Montserrat"/>
              </a:rPr>
              <a:t>info_pro</a:t>
            </a:r>
            <a:r>
              <a:rPr lang="fr-FR" dirty="0">
                <a:latin typeface="Montserrat"/>
              </a:rPr>
              <a:t> + </a:t>
            </a:r>
            <a:r>
              <a:rPr lang="fr-FR" dirty="0" err="1">
                <a:latin typeface="Montserrat"/>
              </a:rPr>
              <a:t>rémuneration</a:t>
            </a:r>
            <a:r>
              <a:rPr lang="fr-FR" dirty="0">
                <a:latin typeface="Montserrat"/>
              </a:rPr>
              <a:t> (key: </a:t>
            </a:r>
            <a:r>
              <a:rPr lang="fr-FR" dirty="0" err="1">
                <a:latin typeface="Montserrat"/>
              </a:rPr>
              <a:t>id_salarié</a:t>
            </a:r>
            <a:r>
              <a:rPr lang="fr-FR" dirty="0">
                <a:latin typeface="Montserrat"/>
              </a:rPr>
              <a:t>)</a:t>
            </a:r>
          </a:p>
          <a:p>
            <a:pPr marL="342900" indent="-342900">
              <a:buAutoNum type="arabicPeriod"/>
            </a:pPr>
            <a:r>
              <a:rPr lang="fr-FR" dirty="0" err="1">
                <a:latin typeface="Montserrat"/>
              </a:rPr>
              <a:t>Inner</a:t>
            </a:r>
            <a:r>
              <a:rPr lang="fr-FR" dirty="0">
                <a:latin typeface="Montserrat"/>
              </a:rPr>
              <a:t> </a:t>
            </a:r>
            <a:r>
              <a:rPr lang="fr-FR" dirty="0" err="1">
                <a:latin typeface="Montserrat"/>
              </a:rPr>
              <a:t>join</a:t>
            </a:r>
            <a:r>
              <a:rPr lang="fr-FR" dirty="0">
                <a:latin typeface="Montserrat"/>
              </a:rPr>
              <a:t>: table </a:t>
            </a:r>
            <a:r>
              <a:rPr lang="fr-FR" dirty="0" err="1">
                <a:latin typeface="Montserrat"/>
              </a:rPr>
              <a:t>info_pro</a:t>
            </a:r>
            <a:r>
              <a:rPr lang="fr-FR" dirty="0">
                <a:latin typeface="Montserrat"/>
              </a:rPr>
              <a:t> + </a:t>
            </a:r>
            <a:r>
              <a:rPr lang="fr-FR" dirty="0" err="1">
                <a:latin typeface="Montserrat"/>
              </a:rPr>
              <a:t>rémuneration</a:t>
            </a:r>
            <a:r>
              <a:rPr lang="fr-FR" dirty="0">
                <a:latin typeface="Montserrat"/>
              </a:rPr>
              <a:t> + salariés (key: </a:t>
            </a:r>
            <a:r>
              <a:rPr lang="fr-FR" dirty="0" err="1">
                <a:latin typeface="Montserrat"/>
              </a:rPr>
              <a:t>id_salarié</a:t>
            </a:r>
            <a:r>
              <a:rPr lang="fr-FR" dirty="0">
                <a:latin typeface="Montserra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596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585BC5F6-B370-2B45-8727-C13DC4E6F24E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26506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bg1"/>
                </a:solidFill>
                <a:latin typeface="Montserrat"/>
              </a:rPr>
              <a:t>Traitement des données: jointures finales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1D51FA1-CCC6-2D24-D43C-F0AD06B09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5067"/>
            <a:ext cx="12192000" cy="559293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7254975-F015-4441-A20E-7333E4C83337}"/>
              </a:ext>
            </a:extLst>
          </p:cNvPr>
          <p:cNvSpPr/>
          <p:nvPr/>
        </p:nvSpPr>
        <p:spPr>
          <a:xfrm>
            <a:off x="783771" y="1476375"/>
            <a:ext cx="1125416" cy="538162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8AEE1A-05FA-4527-1C56-73315CC1ECDF}"/>
              </a:ext>
            </a:extLst>
          </p:cNvPr>
          <p:cNvSpPr/>
          <p:nvPr/>
        </p:nvSpPr>
        <p:spPr>
          <a:xfrm>
            <a:off x="10992896" y="1476374"/>
            <a:ext cx="875881" cy="53816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C13584-756F-E33D-14EA-56CEDED4EBFE}"/>
              </a:ext>
            </a:extLst>
          </p:cNvPr>
          <p:cNvSpPr/>
          <p:nvPr/>
        </p:nvSpPr>
        <p:spPr>
          <a:xfrm>
            <a:off x="5575160" y="1467267"/>
            <a:ext cx="875881" cy="53816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148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777F051B-A5D9-F941-8E56-C7CB8A97717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26506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bg1"/>
                </a:solidFill>
                <a:latin typeface="Montserrat"/>
              </a:rPr>
              <a:t>KINIME: </a:t>
            </a:r>
            <a:r>
              <a:rPr lang="fr-FR" sz="3600" dirty="0" err="1">
                <a:solidFill>
                  <a:schemeClr val="bg1"/>
                </a:solidFill>
                <a:latin typeface="Montserrat"/>
              </a:rPr>
              <a:t>columns</a:t>
            </a:r>
            <a:r>
              <a:rPr lang="fr-FR" sz="3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fr-FR" sz="3600" dirty="0" err="1">
                <a:solidFill>
                  <a:schemeClr val="bg1"/>
                </a:solidFill>
                <a:latin typeface="Montserrat"/>
              </a:rPr>
              <a:t>transformers</a:t>
            </a:r>
            <a:r>
              <a:rPr lang="fr-FR" sz="3600" dirty="0">
                <a:solidFill>
                  <a:schemeClr val="bg1"/>
                </a:solidFill>
                <a:latin typeface="Montserrat"/>
              </a:rPr>
              <a:t>: âge + tranche d’âge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C463A85D-D054-0851-BEE4-DDD71B5D9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47" y="1309544"/>
            <a:ext cx="9815926" cy="548381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92A13CC-B750-714A-B2E7-FD2F66A2945B}"/>
              </a:ext>
            </a:extLst>
          </p:cNvPr>
          <p:cNvSpPr/>
          <p:nvPr/>
        </p:nvSpPr>
        <p:spPr>
          <a:xfrm>
            <a:off x="8741044" y="1484939"/>
            <a:ext cx="1658319" cy="530842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317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A7F0A3-2BD9-2E41-9454-8AB65AF7ADB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26506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bg1"/>
                </a:solidFill>
                <a:latin typeface="Montserrat"/>
              </a:rPr>
              <a:t>KINIME: </a:t>
            </a:r>
            <a:r>
              <a:rPr lang="fr-FR" sz="3600" dirty="0" err="1">
                <a:solidFill>
                  <a:schemeClr val="bg1"/>
                </a:solidFill>
                <a:latin typeface="Montserrat"/>
              </a:rPr>
              <a:t>columns</a:t>
            </a:r>
            <a:r>
              <a:rPr lang="fr-FR" sz="3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fr-FR" sz="3600" dirty="0" err="1">
                <a:solidFill>
                  <a:schemeClr val="bg1"/>
                </a:solidFill>
                <a:latin typeface="Montserrat"/>
              </a:rPr>
              <a:t>transformers</a:t>
            </a:r>
            <a:r>
              <a:rPr lang="fr-FR" sz="3600" dirty="0">
                <a:solidFill>
                  <a:schemeClr val="bg1"/>
                </a:solidFill>
                <a:latin typeface="Montserrat"/>
              </a:rPr>
              <a:t>: Ancienneté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333D16C-B338-EBE4-10AD-6D94359B5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328" y="1265067"/>
            <a:ext cx="9288243" cy="55847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C710A0-BA24-BA1B-7AA4-1D0ECECA1D25}"/>
              </a:ext>
            </a:extLst>
          </p:cNvPr>
          <p:cNvSpPr/>
          <p:nvPr/>
        </p:nvSpPr>
        <p:spPr>
          <a:xfrm>
            <a:off x="6927742" y="1549578"/>
            <a:ext cx="790414" cy="530842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414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0F1D8-F97C-6C43-A9C0-D8DB0BF959CD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26506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err="1">
                <a:solidFill>
                  <a:schemeClr val="bg1"/>
                </a:solidFill>
                <a:latin typeface="Montserrat" pitchFamily="2" charset="77"/>
              </a:rPr>
              <a:t>Stratégie</a:t>
            </a:r>
            <a:r>
              <a:rPr lang="en-IN" sz="40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en-IN" sz="4000" dirty="0" err="1">
                <a:solidFill>
                  <a:schemeClr val="bg1"/>
                </a:solidFill>
                <a:latin typeface="Montserrat" pitchFamily="2" charset="77"/>
              </a:rPr>
              <a:t>générale</a:t>
            </a:r>
            <a:endParaRPr lang="en-IN" sz="40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F33F5B-D1AF-AD46-B276-27012DF679E0}"/>
              </a:ext>
            </a:extLst>
          </p:cNvPr>
          <p:cNvSpPr txBox="1">
            <a:spLocks/>
          </p:cNvSpPr>
          <p:nvPr/>
        </p:nvSpPr>
        <p:spPr>
          <a:xfrm>
            <a:off x="-1" y="1265067"/>
            <a:ext cx="12192000" cy="50558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SzPct val="150000"/>
              <a:buNone/>
            </a:pPr>
            <a:endParaRPr lang="fr-FR" sz="2800" dirty="0">
              <a:latin typeface="Montserrat"/>
            </a:endParaRPr>
          </a:p>
          <a:p>
            <a:pPr marL="457200" lvl="1" indent="0" algn="ctr">
              <a:lnSpc>
                <a:spcPct val="150000"/>
              </a:lnSpc>
              <a:buSzPct val="150000"/>
              <a:buNone/>
            </a:pPr>
            <a:r>
              <a:rPr lang="fr-FR" sz="3900" b="1" dirty="0">
                <a:solidFill>
                  <a:srgbClr val="AA2E22"/>
                </a:solidFill>
                <a:latin typeface="Montserrat" panose="00000500000000000000" pitchFamily="2" charset="0"/>
                <a:cs typeface="Arial"/>
                <a:sym typeface="Arial"/>
              </a:rPr>
              <a:t>  2. </a:t>
            </a:r>
          </a:p>
          <a:p>
            <a:pPr marL="457200" lvl="1" indent="0" algn="ctr">
              <a:lnSpc>
                <a:spcPct val="150000"/>
              </a:lnSpc>
              <a:buSzPct val="150000"/>
              <a:buNone/>
            </a:pPr>
            <a:r>
              <a:rPr lang="fr-FR" sz="3900" b="1" dirty="0">
                <a:solidFill>
                  <a:srgbClr val="AA2E22"/>
                </a:solidFill>
                <a:latin typeface="Montserrat" panose="00000500000000000000" pitchFamily="2" charset="0"/>
                <a:cs typeface="Arial"/>
                <a:sym typeface="Arial"/>
              </a:rPr>
              <a:t>Exportation des données -&gt; CSV -&gt; Tableau</a:t>
            </a:r>
          </a:p>
          <a:p>
            <a:pPr marL="457200" lvl="1" indent="0">
              <a:lnSpc>
                <a:spcPct val="150000"/>
              </a:lnSpc>
              <a:buSzPct val="150000"/>
              <a:buNone/>
            </a:pPr>
            <a:endParaRPr lang="fr-FR" sz="2800" dirty="0">
              <a:latin typeface="Montserrat"/>
            </a:endParaRPr>
          </a:p>
          <a:p>
            <a:pPr marL="457200" lvl="1" indent="0">
              <a:lnSpc>
                <a:spcPct val="150000"/>
              </a:lnSpc>
              <a:buSzPct val="150000"/>
              <a:buNone/>
            </a:pPr>
            <a:endParaRPr lang="fr-FR" sz="2800" dirty="0">
              <a:latin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A0453-05B7-EBFE-D543-8CCA650E2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0" t="11318" r="66800" b="9508"/>
          <a:stretch/>
        </p:blipFill>
        <p:spPr>
          <a:xfrm>
            <a:off x="5607684" y="2220523"/>
            <a:ext cx="488314" cy="42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21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7D489-A0A1-D543-B851-359F2D33B472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146876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bg1"/>
                </a:solidFill>
                <a:latin typeface="Montserrat"/>
              </a:rPr>
              <a:t>KINME: </a:t>
            </a:r>
            <a:r>
              <a:rPr lang="fr-FR" sz="3600" dirty="0" err="1">
                <a:solidFill>
                  <a:schemeClr val="bg1"/>
                </a:solidFill>
                <a:latin typeface="Montserrat"/>
              </a:rPr>
              <a:t>Anonymization</a:t>
            </a:r>
            <a:r>
              <a:rPr lang="fr-FR" sz="3600" dirty="0">
                <a:solidFill>
                  <a:schemeClr val="bg1"/>
                </a:solidFill>
                <a:latin typeface="Montserrat"/>
              </a:rPr>
              <a:t>– exportation au format CSV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 descr="Application, table&#10;&#10;Description automatically generated">
            <a:extLst>
              <a:ext uri="{FF2B5EF4-FFF2-40B4-BE49-F238E27FC236}">
                <a16:creationId xmlns:a16="http://schemas.microsoft.com/office/drawing/2014/main" id="{121EE03A-5BF3-62BF-6634-997767F9A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711" y="1146875"/>
            <a:ext cx="8762289" cy="5530297"/>
          </a:xfrm>
          <a:prstGeom prst="rect">
            <a:avLst/>
          </a:prstGeom>
        </p:spPr>
      </p:pic>
      <p:sp>
        <p:nvSpPr>
          <p:cNvPr id="6" name="ZoneTexte 15">
            <a:extLst>
              <a:ext uri="{FF2B5EF4-FFF2-40B4-BE49-F238E27FC236}">
                <a16:creationId xmlns:a16="http://schemas.microsoft.com/office/drawing/2014/main" id="{6838631D-990D-F3F6-AA86-27F2E274E411}"/>
              </a:ext>
            </a:extLst>
          </p:cNvPr>
          <p:cNvSpPr txBox="1"/>
          <p:nvPr/>
        </p:nvSpPr>
        <p:spPr>
          <a:xfrm>
            <a:off x="140676" y="1146875"/>
            <a:ext cx="2817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AA2E22"/>
                </a:solidFill>
                <a:latin typeface="Montserrat" panose="00000500000000000000" pitchFamily="2" charset="0"/>
              </a:rPr>
              <a:t>Retire les colonnes suivantes: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C755FD-8A56-741A-9C9F-FCC2457B4E33}"/>
              </a:ext>
            </a:extLst>
          </p:cNvPr>
          <p:cNvSpPr/>
          <p:nvPr/>
        </p:nvSpPr>
        <p:spPr>
          <a:xfrm>
            <a:off x="0" y="1793206"/>
            <a:ext cx="3295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dirty="0">
                <a:latin typeface="Montserrat"/>
              </a:rPr>
              <a:t>Nom/prénom</a:t>
            </a:r>
          </a:p>
          <a:p>
            <a:pPr marL="342900" indent="-342900">
              <a:buAutoNum type="arabicPeriod"/>
            </a:pPr>
            <a:r>
              <a:rPr lang="fr-FR" dirty="0">
                <a:latin typeface="Montserrat"/>
              </a:rPr>
              <a:t>Numéro de téléphone</a:t>
            </a:r>
          </a:p>
          <a:p>
            <a:pPr marL="342900" indent="-342900">
              <a:buAutoNum type="arabicPeriod"/>
            </a:pPr>
            <a:r>
              <a:rPr lang="fr-FR" dirty="0">
                <a:latin typeface="Montserrat"/>
              </a:rPr>
              <a:t>Date de naissance</a:t>
            </a:r>
          </a:p>
          <a:p>
            <a:pPr marL="342900" indent="-342900">
              <a:buAutoNum type="arabicPeriod"/>
            </a:pPr>
            <a:r>
              <a:rPr lang="fr-FR" dirty="0">
                <a:latin typeface="Montserrat"/>
              </a:rPr>
              <a:t>État civil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0DC27EF-24A3-982B-D176-EEDB1C71F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60" y="3083566"/>
            <a:ext cx="1427016" cy="369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5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0F1D8-F97C-6C43-A9C0-D8DB0BF959CD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26506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err="1">
                <a:solidFill>
                  <a:schemeClr val="bg1"/>
                </a:solidFill>
                <a:latin typeface="Montserrat" pitchFamily="2" charset="77"/>
              </a:rPr>
              <a:t>Stratégie</a:t>
            </a:r>
            <a:r>
              <a:rPr lang="en-IN" sz="40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en-IN" sz="4000" dirty="0" err="1">
                <a:solidFill>
                  <a:schemeClr val="bg1"/>
                </a:solidFill>
                <a:latin typeface="Montserrat" pitchFamily="2" charset="77"/>
              </a:rPr>
              <a:t>générale</a:t>
            </a:r>
            <a:endParaRPr lang="en-IN" sz="40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F33F5B-D1AF-AD46-B276-27012DF679E0}"/>
              </a:ext>
            </a:extLst>
          </p:cNvPr>
          <p:cNvSpPr txBox="1">
            <a:spLocks/>
          </p:cNvSpPr>
          <p:nvPr/>
        </p:nvSpPr>
        <p:spPr>
          <a:xfrm>
            <a:off x="-1" y="1260630"/>
            <a:ext cx="12191999" cy="50602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SzPct val="150000"/>
              <a:buNone/>
            </a:pPr>
            <a:endParaRPr lang="fr-FR" sz="2800" dirty="0">
              <a:latin typeface="Montserrat"/>
            </a:endParaRPr>
          </a:p>
          <a:p>
            <a:pPr marL="457200" lvl="1" indent="0" algn="ctr">
              <a:lnSpc>
                <a:spcPct val="150000"/>
              </a:lnSpc>
              <a:buSzPct val="150000"/>
              <a:buNone/>
            </a:pPr>
            <a:r>
              <a:rPr lang="fr-FR" sz="3600" b="1" dirty="0">
                <a:solidFill>
                  <a:srgbClr val="AA2E22"/>
                </a:solidFill>
                <a:latin typeface="Montserrat" panose="00000500000000000000" pitchFamily="2" charset="0"/>
                <a:cs typeface="Arial"/>
                <a:sym typeface="Arial"/>
              </a:rPr>
              <a:t>3. </a:t>
            </a:r>
          </a:p>
          <a:p>
            <a:pPr marL="457200" lvl="1" indent="0" algn="ctr">
              <a:lnSpc>
                <a:spcPct val="150000"/>
              </a:lnSpc>
              <a:buSzPct val="150000"/>
              <a:buNone/>
            </a:pPr>
            <a:r>
              <a:rPr lang="fr-FR" sz="3600" b="1" dirty="0" err="1">
                <a:solidFill>
                  <a:srgbClr val="AA2E22"/>
                </a:solidFill>
                <a:latin typeface="Montserrat" panose="00000500000000000000" pitchFamily="2" charset="0"/>
                <a:cs typeface="Arial"/>
                <a:sym typeface="Arial"/>
              </a:rPr>
              <a:t>Visualization</a:t>
            </a:r>
            <a:r>
              <a:rPr lang="fr-FR" sz="3600" b="1" dirty="0">
                <a:solidFill>
                  <a:srgbClr val="AA2E22"/>
                </a:solidFill>
                <a:latin typeface="Montserrat" panose="00000500000000000000" pitchFamily="2" charset="0"/>
                <a:cs typeface="Arial"/>
                <a:sym typeface="Arial"/>
              </a:rPr>
              <a:t> </a:t>
            </a:r>
          </a:p>
          <a:p>
            <a:pPr marL="457200" lvl="1" indent="0">
              <a:lnSpc>
                <a:spcPct val="150000"/>
              </a:lnSpc>
              <a:buSzPct val="150000"/>
              <a:buNone/>
            </a:pPr>
            <a:endParaRPr lang="fr-FR" sz="2800" dirty="0">
              <a:latin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6164E-DD6A-4F9A-EAA2-82788F487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0" t="11318" r="66800" b="9508"/>
          <a:stretch/>
        </p:blipFill>
        <p:spPr>
          <a:xfrm>
            <a:off x="5607684" y="2220523"/>
            <a:ext cx="488314" cy="42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99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F53325CC-E2A8-3B49-8F56-8185C1C6A08F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26506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 err="1">
                <a:solidFill>
                  <a:schemeClr val="bg1"/>
                </a:solidFill>
                <a:latin typeface="Montserrat" pitchFamily="2" charset="77"/>
              </a:rPr>
              <a:t>Sexe</a:t>
            </a:r>
            <a:r>
              <a:rPr lang="en-IN" sz="3600" dirty="0">
                <a:solidFill>
                  <a:schemeClr val="bg1"/>
                </a:solidFill>
                <a:latin typeface="Montserrat" pitchFamily="2" charset="77"/>
              </a:rPr>
              <a:t> et Durée </a:t>
            </a:r>
            <a:r>
              <a:rPr lang="en-IN" sz="3600" dirty="0" err="1">
                <a:solidFill>
                  <a:schemeClr val="bg1"/>
                </a:solidFill>
                <a:latin typeface="Montserrat" pitchFamily="2" charset="77"/>
              </a:rPr>
              <a:t>hebdomadaire</a:t>
            </a:r>
            <a:endParaRPr lang="en-IN" sz="36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B1A929A0-8DE4-9EDA-386B-F20074545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0" y="1265067"/>
            <a:ext cx="4602145" cy="2549427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48236AC-4635-580D-730E-E57796B7C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906" y="1528494"/>
            <a:ext cx="6382094" cy="4572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84836EF-3035-B8F4-33EC-C4D5F385C73F}"/>
              </a:ext>
            </a:extLst>
          </p:cNvPr>
          <p:cNvSpPr/>
          <p:nvPr/>
        </p:nvSpPr>
        <p:spPr>
          <a:xfrm>
            <a:off x="280349" y="3995678"/>
            <a:ext cx="50754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dirty="0">
                <a:latin typeface="Montserrat"/>
              </a:rPr>
              <a:t>Le temps hebdomadaire est plus utilisé chez les hommes dans les services majoritairement masculins: Commercial, RH</a:t>
            </a:r>
          </a:p>
          <a:p>
            <a:pPr marL="342900" indent="-342900">
              <a:buAutoNum type="arabicPeriod"/>
            </a:pPr>
            <a:r>
              <a:rPr lang="fr-FR" dirty="0">
                <a:latin typeface="Montserrat"/>
              </a:rPr>
              <a:t>Le temps hebdomadaire est plus utilisé chez les femmes dans les service majoritairement féminins: consultant, marketing, R&amp;D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644923-F824-D706-EEE4-44E587CDD7BC}"/>
              </a:ext>
            </a:extLst>
          </p:cNvPr>
          <p:cNvSpPr/>
          <p:nvPr/>
        </p:nvSpPr>
        <p:spPr>
          <a:xfrm>
            <a:off x="8033061" y="1427214"/>
            <a:ext cx="2915695" cy="496253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4E7BC-97FF-5184-B13A-C29F3802BACB}"/>
              </a:ext>
            </a:extLst>
          </p:cNvPr>
          <p:cNvSpPr/>
          <p:nvPr/>
        </p:nvSpPr>
        <p:spPr>
          <a:xfrm>
            <a:off x="11023042" y="1443625"/>
            <a:ext cx="1036653" cy="477316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5F043B-9D2F-4773-CB11-5716E2D4BDE5}"/>
              </a:ext>
            </a:extLst>
          </p:cNvPr>
          <p:cNvSpPr/>
          <p:nvPr/>
        </p:nvSpPr>
        <p:spPr>
          <a:xfrm>
            <a:off x="6096000" y="1502034"/>
            <a:ext cx="1036653" cy="477316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2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 rot="2400000">
            <a:off x="1530821" y="2085629"/>
            <a:ext cx="354843" cy="3714707"/>
            <a:chOff x="1760561" y="1255593"/>
            <a:chExt cx="354842" cy="4097740"/>
          </a:xfrm>
        </p:grpSpPr>
        <p:sp>
          <p:nvSpPr>
            <p:cNvPr id="87" name="Isosceles Triangle 86"/>
            <p:cNvSpPr/>
            <p:nvPr/>
          </p:nvSpPr>
          <p:spPr>
            <a:xfrm>
              <a:off x="1760561" y="1255593"/>
              <a:ext cx="354842" cy="2033517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Isosceles Triangle 87"/>
            <p:cNvSpPr/>
            <p:nvPr/>
          </p:nvSpPr>
          <p:spPr>
            <a:xfrm rot="10800000">
              <a:off x="1760561" y="3319816"/>
              <a:ext cx="354842" cy="2033517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0" name="Oval 89"/>
          <p:cNvSpPr/>
          <p:nvPr/>
        </p:nvSpPr>
        <p:spPr>
          <a:xfrm>
            <a:off x="1478983" y="3695085"/>
            <a:ext cx="491320" cy="4640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Arc 90"/>
          <p:cNvSpPr>
            <a:spLocks noChangeAspect="1"/>
          </p:cNvSpPr>
          <p:nvPr/>
        </p:nvSpPr>
        <p:spPr>
          <a:xfrm>
            <a:off x="-645997" y="1610445"/>
            <a:ext cx="4572000" cy="4572000"/>
          </a:xfrm>
          <a:prstGeom prst="arc">
            <a:avLst>
              <a:gd name="adj1" fmla="val 16035934"/>
              <a:gd name="adj2" fmla="val 5635248"/>
            </a:avLst>
          </a:prstGeom>
          <a:ln w="444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Oval 93"/>
          <p:cNvSpPr/>
          <p:nvPr/>
        </p:nvSpPr>
        <p:spPr>
          <a:xfrm>
            <a:off x="2917129" y="2034343"/>
            <a:ext cx="564895" cy="53226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172268" y="3089304"/>
            <a:ext cx="3859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err="1">
                <a:solidFill>
                  <a:srgbClr val="1A39D2"/>
                </a:solidFill>
                <a:latin typeface="Arial Rounded MT Bold" panose="020F0704030504030204" pitchFamily="34" charset="0"/>
              </a:rPr>
              <a:t>Objectifs</a:t>
            </a:r>
            <a:r>
              <a:rPr lang="en-IN" sz="3200" b="1" dirty="0">
                <a:solidFill>
                  <a:srgbClr val="1A39D2"/>
                </a:solidFill>
                <a:latin typeface="Arial Rounded MT Bold" panose="020F0704030504030204" pitchFamily="34" charset="0"/>
              </a:rPr>
              <a:t> de </a:t>
            </a:r>
            <a:r>
              <a:rPr lang="en-IN" sz="3200" b="1" dirty="0" err="1">
                <a:solidFill>
                  <a:srgbClr val="1A39D2"/>
                </a:solidFill>
                <a:latin typeface="Arial Rounded MT Bold" panose="020F0704030504030204" pitchFamily="34" charset="0"/>
              </a:rPr>
              <a:t>projet</a:t>
            </a:r>
            <a:endParaRPr lang="en-IN" sz="3200" b="1" dirty="0">
              <a:solidFill>
                <a:srgbClr val="1A39D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3602430" y="3093558"/>
            <a:ext cx="564895" cy="53226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757777" y="1884963"/>
            <a:ext cx="1974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err="1">
                <a:latin typeface="Arial Rounded MT Bold" panose="020F0704030504030204" pitchFamily="34" charset="0"/>
              </a:rPr>
              <a:t>Contexte</a:t>
            </a:r>
            <a:endParaRPr lang="en-IN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572882" y="4285390"/>
            <a:ext cx="564895" cy="53226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236287" y="4259133"/>
            <a:ext cx="3873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err="1">
                <a:solidFill>
                  <a:srgbClr val="CC6600"/>
                </a:solidFill>
                <a:latin typeface="Arial Rounded MT Bold" panose="020F0704030504030204" pitchFamily="34" charset="0"/>
              </a:rPr>
              <a:t>Stratégie</a:t>
            </a:r>
            <a:r>
              <a:rPr lang="en-IN" sz="3200" b="1" dirty="0">
                <a:solidFill>
                  <a:srgbClr val="CC6600"/>
                </a:solidFill>
                <a:latin typeface="Arial Rounded MT Bold" panose="020F0704030504030204" pitchFamily="34" charset="0"/>
              </a:rPr>
              <a:t> </a:t>
            </a:r>
            <a:r>
              <a:rPr lang="en-IN" sz="3200" b="1" dirty="0" err="1">
                <a:solidFill>
                  <a:srgbClr val="CC6600"/>
                </a:solidFill>
                <a:latin typeface="Arial Rounded MT Bold" panose="020F0704030504030204" pitchFamily="34" charset="0"/>
              </a:rPr>
              <a:t>générale</a:t>
            </a:r>
            <a:endParaRPr lang="en-IN" sz="3200" b="1" dirty="0">
              <a:solidFill>
                <a:srgbClr val="CC66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2859652" y="5302298"/>
            <a:ext cx="564895" cy="53226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555249" y="5320672"/>
            <a:ext cx="4790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  <a:latin typeface="Arial Rounded MT Bold" panose="020F0704030504030204" pitchFamily="34" charset="0"/>
              </a:rPr>
              <a:t>Résultats</a:t>
            </a:r>
            <a:r>
              <a:rPr lang="en-US" sz="2400" b="1" dirty="0">
                <a:latin typeface="Arial Rounded MT Bold" panose="020F0704030504030204" pitchFamily="34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Arial Rounded MT Bold" panose="020F0704030504030204" pitchFamily="34" charset="0"/>
              </a:rPr>
              <a:t>et conclusion</a:t>
            </a:r>
            <a:endParaRPr lang="en-IN" sz="3200" b="1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B65647D8-44E9-E943-9672-4542E29AF50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26506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bg1"/>
                </a:solidFill>
                <a:latin typeface="Montserrat"/>
              </a:rPr>
              <a:t>Sommaire</a:t>
            </a: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47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500000">
                                      <p:cBhvr>
                                        <p:cTn id="2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500000">
                                      <p:cBhvr>
                                        <p:cTn id="3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500000">
                                      <p:cBhvr>
                                        <p:cTn id="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500000">
                                      <p:cBhvr>
                                        <p:cTn id="6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/>
      <p:bldP spid="96" grpId="0" animBg="1"/>
      <p:bldP spid="100" grpId="0"/>
      <p:bldP spid="103" grpId="0" animBg="1"/>
      <p:bldP spid="104" grpId="0"/>
      <p:bldP spid="106" grpId="0" animBg="1"/>
      <p:bldP spid="10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CD66854-1490-094B-8CAC-C220FC7AB3F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027942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bg1"/>
                </a:solidFill>
                <a:latin typeface="Montserrat"/>
              </a:rPr>
              <a:t>Sexe et Salaire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5231DA63-B235-67F4-E872-A9E456432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2705"/>
            <a:ext cx="3828081" cy="2273347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0E196ADD-0149-8FA8-D40C-351CBE3BB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773" y="1027941"/>
            <a:ext cx="6503304" cy="4657241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0F0250F3-C638-CF46-EB4E-88E93414B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4852516" cy="3429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81C97C-A6BE-7752-71CB-C1DB77FE3AB1}"/>
              </a:ext>
            </a:extLst>
          </p:cNvPr>
          <p:cNvSpPr/>
          <p:nvPr/>
        </p:nvSpPr>
        <p:spPr>
          <a:xfrm>
            <a:off x="6096000" y="5910446"/>
            <a:ext cx="5789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Montserrat"/>
              </a:rPr>
              <a:t>La dispersion du salaire est globalement similaire chez les femmes et chez les hommes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A4C0C-F8FE-DC52-9422-090A6034CD5B}"/>
              </a:ext>
            </a:extLst>
          </p:cNvPr>
          <p:cNvSpPr/>
          <p:nvPr/>
        </p:nvSpPr>
        <p:spPr>
          <a:xfrm>
            <a:off x="5895033" y="1406769"/>
            <a:ext cx="1036653" cy="442329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104F-CD0C-56E9-CA47-8095E08BE816}"/>
              </a:ext>
            </a:extLst>
          </p:cNvPr>
          <p:cNvSpPr/>
          <p:nvPr/>
        </p:nvSpPr>
        <p:spPr>
          <a:xfrm>
            <a:off x="6996163" y="1406769"/>
            <a:ext cx="1036653" cy="442329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390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CD66854-1490-094B-8CAC-C220FC7AB3F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027942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bg1"/>
                </a:solidFill>
                <a:latin typeface="Montserrat"/>
              </a:rPr>
              <a:t>Sexe et service et salaire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94669CD-8B6F-2520-54DD-3F7E71ACF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1760"/>
            <a:ext cx="12192000" cy="51944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46623E1-334A-8FF4-FBA2-D4671003E02C}"/>
              </a:ext>
            </a:extLst>
          </p:cNvPr>
          <p:cNvSpPr/>
          <p:nvPr/>
        </p:nvSpPr>
        <p:spPr>
          <a:xfrm>
            <a:off x="0" y="6035150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500" dirty="0">
                <a:latin typeface="Montserrat"/>
              </a:rPr>
              <a:t>1. Services au sein desquels le salaire médian est plus élevé chez les femmes que chez les hommes: compta finance et </a:t>
            </a:r>
            <a:r>
              <a:rPr lang="fr-FR" sz="1500" dirty="0" smtClean="0">
                <a:latin typeface="Montserrat"/>
              </a:rPr>
              <a:t>consultant.</a:t>
            </a:r>
            <a:endParaRPr lang="fr-FR" sz="1500" dirty="0">
              <a:latin typeface="Montserrat"/>
            </a:endParaRPr>
          </a:p>
          <a:p>
            <a:r>
              <a:rPr lang="fr-FR" sz="1500" dirty="0">
                <a:latin typeface="Montserrat"/>
              </a:rPr>
              <a:t>2. Services au sein desquels le salaire médiant est plus élevé chez les hommes que chez les femmes: commercial et marketing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49D93D-A43E-0C12-FB36-9C3E7489AC62}"/>
              </a:ext>
            </a:extLst>
          </p:cNvPr>
          <p:cNvSpPr/>
          <p:nvPr/>
        </p:nvSpPr>
        <p:spPr>
          <a:xfrm>
            <a:off x="552660" y="1288434"/>
            <a:ext cx="1778558" cy="42303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0635E0-3725-95C7-D045-30377BFA55D2}"/>
              </a:ext>
            </a:extLst>
          </p:cNvPr>
          <p:cNvSpPr/>
          <p:nvPr/>
        </p:nvSpPr>
        <p:spPr>
          <a:xfrm>
            <a:off x="2513763" y="1199672"/>
            <a:ext cx="1676400" cy="4319117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3FD5E5-BE5C-7528-06F3-EE918F9BF5AA}"/>
              </a:ext>
            </a:extLst>
          </p:cNvPr>
          <p:cNvSpPr/>
          <p:nvPr/>
        </p:nvSpPr>
        <p:spPr>
          <a:xfrm>
            <a:off x="6325439" y="1615553"/>
            <a:ext cx="1676400" cy="43191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C9937F-BE71-C0F5-7CBE-BBDF444F817A}"/>
              </a:ext>
            </a:extLst>
          </p:cNvPr>
          <p:cNvSpPr/>
          <p:nvPr/>
        </p:nvSpPr>
        <p:spPr>
          <a:xfrm>
            <a:off x="4466494" y="1515069"/>
            <a:ext cx="1676400" cy="4319117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31397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CD66854-1490-094B-8CAC-C220FC7AB3F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027942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bg1"/>
                </a:solidFill>
                <a:latin typeface="Montserrat"/>
              </a:rPr>
              <a:t>Sexe et ancienneté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1CADCF5E-2E12-B2C6-F323-225E74168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0155"/>
            <a:ext cx="4262034" cy="2522121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EA187A0-E58B-335D-275B-3B42E1CB0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004" y="1040155"/>
            <a:ext cx="7963996" cy="56739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CA1434-B4AB-74EA-3116-908AB6481A7F}"/>
              </a:ext>
            </a:extLst>
          </p:cNvPr>
          <p:cNvSpPr/>
          <p:nvPr/>
        </p:nvSpPr>
        <p:spPr>
          <a:xfrm>
            <a:off x="0" y="4057825"/>
            <a:ext cx="43810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Montserrat"/>
              </a:rPr>
              <a:t>Globalement, les hommes ont plus d’ancienneté que les femmes au sein de l’entreprise, et ce au sein de tous les services</a:t>
            </a:r>
          </a:p>
        </p:txBody>
      </p:sp>
    </p:spTree>
    <p:extLst>
      <p:ext uri="{BB962C8B-B14F-4D97-AF65-F5344CB8AC3E}">
        <p14:creationId xmlns:p14="http://schemas.microsoft.com/office/powerpoint/2010/main" val="284685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CD66854-1490-094B-8CAC-C220FC7AB3F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027942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bg1"/>
                </a:solidFill>
                <a:latin typeface="Montserrat"/>
              </a:rPr>
              <a:t>Sexe et augmentation et promotion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D5D2B15-E6E1-EB41-198C-5515B16DD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29" y="1050551"/>
            <a:ext cx="4823476" cy="35566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F7C559-A269-9501-8AB2-EFDC239B475B}"/>
              </a:ext>
            </a:extLst>
          </p:cNvPr>
          <p:cNvSpPr/>
          <p:nvPr/>
        </p:nvSpPr>
        <p:spPr>
          <a:xfrm>
            <a:off x="636129" y="5068785"/>
            <a:ext cx="111103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dirty="0">
                <a:latin typeface="Montserrat"/>
              </a:rPr>
              <a:t>Les parts de salariés ayant </a:t>
            </a:r>
            <a:r>
              <a:rPr lang="fr-FR" dirty="0" smtClean="0">
                <a:latin typeface="Montserrat"/>
              </a:rPr>
              <a:t>reçu </a:t>
            </a:r>
            <a:r>
              <a:rPr lang="fr-FR" dirty="0">
                <a:latin typeface="Montserrat"/>
              </a:rPr>
              <a:t>une une promotion/augmentation sont plus importantes chez les femmes que chez les hommes: commercial, R&amp;D, et RH</a:t>
            </a:r>
          </a:p>
          <a:p>
            <a:pPr marL="342900" indent="-342900">
              <a:buAutoNum type="arabicPeriod"/>
            </a:pPr>
            <a:r>
              <a:rPr lang="fr-FR" dirty="0">
                <a:latin typeface="Montserrat"/>
              </a:rPr>
              <a:t>Les parts de salariés ayant </a:t>
            </a:r>
            <a:r>
              <a:rPr lang="fr-FR" dirty="0" smtClean="0">
                <a:latin typeface="Montserrat"/>
              </a:rPr>
              <a:t>reçu </a:t>
            </a:r>
            <a:r>
              <a:rPr lang="fr-FR" dirty="0">
                <a:latin typeface="Montserrat"/>
              </a:rPr>
              <a:t>une promotion/augmentation sont plus importantes chez les hommes que chez les hommes: marketing.</a:t>
            </a:r>
          </a:p>
          <a:p>
            <a:pPr marL="342900" indent="-342900">
              <a:buAutoNum type="arabicPeriod"/>
            </a:pPr>
            <a:endParaRPr lang="fr-FR" dirty="0">
              <a:latin typeface="Montserrat"/>
            </a:endParaRP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6E8CDE0B-2D45-6456-807F-B0DC74B8F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201" y="1050550"/>
            <a:ext cx="4942591" cy="35566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76E211-FCE2-304E-573C-488DF6E2A208}"/>
              </a:ext>
            </a:extLst>
          </p:cNvPr>
          <p:cNvSpPr/>
          <p:nvPr/>
        </p:nvSpPr>
        <p:spPr>
          <a:xfrm>
            <a:off x="636129" y="1245996"/>
            <a:ext cx="1036653" cy="344658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C1A89-9FBF-6B84-56F6-90627F3EDE82}"/>
              </a:ext>
            </a:extLst>
          </p:cNvPr>
          <p:cNvSpPr/>
          <p:nvPr/>
        </p:nvSpPr>
        <p:spPr>
          <a:xfrm>
            <a:off x="3843228" y="1245996"/>
            <a:ext cx="1556385" cy="344658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26BEE6-F3D2-2FC6-E05A-625AAE0768B4}"/>
              </a:ext>
            </a:extLst>
          </p:cNvPr>
          <p:cNvSpPr/>
          <p:nvPr/>
        </p:nvSpPr>
        <p:spPr>
          <a:xfrm>
            <a:off x="9263977" y="1404145"/>
            <a:ext cx="779015" cy="328843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53FD4-55DD-66BD-F59A-C37646C23EF1}"/>
              </a:ext>
            </a:extLst>
          </p:cNvPr>
          <p:cNvSpPr/>
          <p:nvPr/>
        </p:nvSpPr>
        <p:spPr>
          <a:xfrm>
            <a:off x="10032945" y="1316697"/>
            <a:ext cx="1522926" cy="337588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F942FA-E306-E2F6-65A0-9F9791F32124}"/>
              </a:ext>
            </a:extLst>
          </p:cNvPr>
          <p:cNvSpPr/>
          <p:nvPr/>
        </p:nvSpPr>
        <p:spPr>
          <a:xfrm>
            <a:off x="6883120" y="2019719"/>
            <a:ext cx="897351" cy="267286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231C19-824B-C323-868E-10ECB5513688}"/>
              </a:ext>
            </a:extLst>
          </p:cNvPr>
          <p:cNvSpPr/>
          <p:nvPr/>
        </p:nvSpPr>
        <p:spPr>
          <a:xfrm>
            <a:off x="3096297" y="1489557"/>
            <a:ext cx="779015" cy="328843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673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CD66854-1490-094B-8CAC-C220FC7AB3F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027942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bg1"/>
                </a:solidFill>
                <a:latin typeface="Montserrat"/>
              </a:rPr>
              <a:t>Sexe et % part variable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DFBC1ACA-12C6-D42E-EAA0-974A3C55B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41"/>
            <a:ext cx="4626474" cy="2578859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06077351-8410-8E7C-CA59-1F1ECBCAE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0" y="1027941"/>
            <a:ext cx="7061200" cy="50109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96179F-C4AC-057F-C89B-6121339E400D}"/>
              </a:ext>
            </a:extLst>
          </p:cNvPr>
          <p:cNvSpPr/>
          <p:nvPr/>
        </p:nvSpPr>
        <p:spPr>
          <a:xfrm>
            <a:off x="280349" y="3995678"/>
            <a:ext cx="49849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dirty="0">
                <a:latin typeface="Montserrat"/>
              </a:rPr>
              <a:t>Service a les % part variable majoritairement féminins: consultant et RH</a:t>
            </a:r>
          </a:p>
          <a:p>
            <a:pPr marL="342900" indent="-342900">
              <a:buAutoNum type="arabicPeriod"/>
            </a:pPr>
            <a:r>
              <a:rPr lang="fr-FR" dirty="0">
                <a:latin typeface="Montserrat"/>
              </a:rPr>
              <a:t>Service a les % part variable majoritairement masculins: commercial, marketing, R&amp;D et compta finance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2B738E-D7C8-D592-89B1-B3C4DF4C6EB8}"/>
              </a:ext>
            </a:extLst>
          </p:cNvPr>
          <p:cNvSpPr/>
          <p:nvPr/>
        </p:nvSpPr>
        <p:spPr>
          <a:xfrm>
            <a:off x="5577673" y="1585631"/>
            <a:ext cx="1036653" cy="455391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D84CE-146A-08BA-3306-99B5B763D9EB}"/>
              </a:ext>
            </a:extLst>
          </p:cNvPr>
          <p:cNvSpPr/>
          <p:nvPr/>
        </p:nvSpPr>
        <p:spPr>
          <a:xfrm>
            <a:off x="8804868" y="1349941"/>
            <a:ext cx="1036653" cy="480969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F6693-7B4F-7D0F-FA0B-D31F758E5697}"/>
              </a:ext>
            </a:extLst>
          </p:cNvPr>
          <p:cNvSpPr/>
          <p:nvPr/>
        </p:nvSpPr>
        <p:spPr>
          <a:xfrm>
            <a:off x="10946450" y="1603713"/>
            <a:ext cx="1036653" cy="45358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DC5148-D713-9523-EC83-DE0A6E268AD7}"/>
              </a:ext>
            </a:extLst>
          </p:cNvPr>
          <p:cNvSpPr/>
          <p:nvPr/>
        </p:nvSpPr>
        <p:spPr>
          <a:xfrm>
            <a:off x="7719255" y="1727763"/>
            <a:ext cx="1036653" cy="45358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199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CD66854-1490-094B-8CAC-C220FC7AB3F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027942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bg1"/>
                </a:solidFill>
                <a:latin typeface="Montserrat"/>
              </a:rPr>
              <a:t>Sexe et satisfaction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856D813-3745-53F0-A8EA-A2133BF75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647" y="1027941"/>
            <a:ext cx="8037353" cy="5830059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83457D19-89BB-1BA4-5447-5F5E94746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2770"/>
            <a:ext cx="4154647" cy="24977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C471AA-1BD6-61D5-FBFD-28E54F14E363}"/>
              </a:ext>
            </a:extLst>
          </p:cNvPr>
          <p:cNvSpPr/>
          <p:nvPr/>
        </p:nvSpPr>
        <p:spPr>
          <a:xfrm>
            <a:off x="0" y="4057825"/>
            <a:ext cx="4381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Montserrat"/>
              </a:rPr>
              <a:t>Le niveau de satisfaction augmente chez les hommes dans RH et chez les femmes dans commercial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040C86-9794-F048-F1D8-D1D8FD0BCE69}"/>
              </a:ext>
            </a:extLst>
          </p:cNvPr>
          <p:cNvSpPr/>
          <p:nvPr/>
        </p:nvSpPr>
        <p:spPr>
          <a:xfrm>
            <a:off x="10851617" y="1155560"/>
            <a:ext cx="1340383" cy="553664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3B1689-CB29-FBD4-0588-91BEBA5148EC}"/>
              </a:ext>
            </a:extLst>
          </p:cNvPr>
          <p:cNvSpPr/>
          <p:nvPr/>
        </p:nvSpPr>
        <p:spPr>
          <a:xfrm>
            <a:off x="4566710" y="1919234"/>
            <a:ext cx="1251285" cy="49387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BE8C0C-7FBB-406B-F668-4FFA951CAF66}"/>
              </a:ext>
            </a:extLst>
          </p:cNvPr>
          <p:cNvSpPr/>
          <p:nvPr/>
        </p:nvSpPr>
        <p:spPr>
          <a:xfrm>
            <a:off x="8321016" y="1753436"/>
            <a:ext cx="1251285" cy="510456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632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CD66854-1490-094B-8CAC-C220FC7AB3F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027942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bg1"/>
                </a:solidFill>
                <a:latin typeface="Montserrat"/>
              </a:rPr>
              <a:t>Sexe et contrat et accident de travail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2263E14-521C-A7B4-D77F-BD6D3DBF1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41"/>
            <a:ext cx="5941170" cy="4288831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E17E41A-B302-3505-BA25-A8B80553F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369" y="1050267"/>
            <a:ext cx="6026632" cy="42665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FF2DD5-9B66-C0A6-C4C2-15C761A77240}"/>
              </a:ext>
            </a:extLst>
          </p:cNvPr>
          <p:cNvSpPr/>
          <p:nvPr/>
        </p:nvSpPr>
        <p:spPr>
          <a:xfrm>
            <a:off x="272979" y="5506893"/>
            <a:ext cx="11646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dirty="0">
                <a:latin typeface="Montserrat"/>
              </a:rPr>
              <a:t>Service majoritairement féminins: commercial, RH et compta finance. Service majoritairement masculins: consultant, marketing, R&amp;D.</a:t>
            </a:r>
          </a:p>
          <a:p>
            <a:pPr marL="342900" indent="-342900">
              <a:buAutoNum type="arabicPeriod"/>
            </a:pPr>
            <a:r>
              <a:rPr lang="fr-FR" dirty="0">
                <a:latin typeface="Montserrat"/>
              </a:rPr>
              <a:t>Accident de travail est plus élevé chez les hommes: consultant, marketing et R&amp;D.</a:t>
            </a:r>
          </a:p>
          <a:p>
            <a:endParaRPr lang="fr-FR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2757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CD66854-1490-094B-8CAC-C220FC7AB3F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027942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bg1"/>
                </a:solidFill>
                <a:latin typeface="Montserrat"/>
              </a:rPr>
              <a:t>Conclusion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5" name="ZoneTexte 5">
            <a:extLst>
              <a:ext uri="{FF2B5EF4-FFF2-40B4-BE49-F238E27FC236}">
                <a16:creationId xmlns:a16="http://schemas.microsoft.com/office/drawing/2014/main" id="{5FF58ABC-2F1C-F641-AB29-C9E3797ED2D6}"/>
              </a:ext>
            </a:extLst>
          </p:cNvPr>
          <p:cNvSpPr txBox="1"/>
          <p:nvPr/>
        </p:nvSpPr>
        <p:spPr>
          <a:xfrm>
            <a:off x="1555250" y="2052458"/>
            <a:ext cx="7890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 sz="2800" b="1" i="0" dirty="0">
                <a:solidFill>
                  <a:srgbClr val="C00000"/>
                </a:solidFill>
                <a:effectLst/>
                <a:latin typeface="Montserrat" panose="00000500000000000000" pitchFamily="2" charset="0"/>
              </a:rPr>
              <a:t>Pas </a:t>
            </a:r>
            <a:r>
              <a:rPr lang="fr-FR" sz="2800" b="1" dirty="0">
                <a:solidFill>
                  <a:srgbClr val="C00000"/>
                </a:solidFill>
                <a:latin typeface="Montserrat" panose="00000500000000000000" pitchFamily="2" charset="0"/>
              </a:rPr>
              <a:t>d’inégalité</a:t>
            </a:r>
            <a:r>
              <a:rPr lang="fr-FR" sz="2800" b="1" i="0" dirty="0">
                <a:effectLst/>
                <a:latin typeface="Montserrat" panose="00000500000000000000" pitchFamily="2" charset="0"/>
              </a:rPr>
              <a:t> général détecté</a:t>
            </a:r>
            <a:endParaRPr lang="fr-FR" sz="2800" i="0" dirty="0">
              <a:effectLst/>
              <a:latin typeface="Montserrat" panose="00000500000000000000" pitchFamily="2" charset="0"/>
            </a:endParaRPr>
          </a:p>
        </p:txBody>
      </p:sp>
      <p:sp>
        <p:nvSpPr>
          <p:cNvPr id="9" name="ZoneTexte 5">
            <a:extLst>
              <a:ext uri="{FF2B5EF4-FFF2-40B4-BE49-F238E27FC236}">
                <a16:creationId xmlns:a16="http://schemas.microsoft.com/office/drawing/2014/main" id="{D49BEFF6-3E3E-E74D-B245-5915C89DAF5C}"/>
              </a:ext>
            </a:extLst>
          </p:cNvPr>
          <p:cNvSpPr txBox="1"/>
          <p:nvPr/>
        </p:nvSpPr>
        <p:spPr>
          <a:xfrm>
            <a:off x="1555250" y="3167390"/>
            <a:ext cx="88836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 sz="2800" b="1" dirty="0">
                <a:solidFill>
                  <a:srgbClr val="C00000"/>
                </a:solidFill>
                <a:latin typeface="Montserrat" panose="00000500000000000000" pitchFamily="2" charset="0"/>
              </a:rPr>
              <a:t>Légère inégalité</a:t>
            </a:r>
            <a:r>
              <a:rPr lang="fr-FR" sz="28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fr-FR" sz="28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dans les services différentes</a:t>
            </a:r>
            <a:endParaRPr lang="fr-FR" sz="2800" b="1" i="0" dirty="0">
              <a:effectLst/>
              <a:latin typeface="Montserrat" panose="00000500000000000000" pitchFamily="2" charset="0"/>
            </a:endParaRPr>
          </a:p>
        </p:txBody>
      </p:sp>
      <p:sp>
        <p:nvSpPr>
          <p:cNvPr id="11" name="ZoneTexte 5">
            <a:extLst>
              <a:ext uri="{FF2B5EF4-FFF2-40B4-BE49-F238E27FC236}">
                <a16:creationId xmlns:a16="http://schemas.microsoft.com/office/drawing/2014/main" id="{BBD96A95-AF3D-204E-A050-EABC4C91C3EC}"/>
              </a:ext>
            </a:extLst>
          </p:cNvPr>
          <p:cNvSpPr txBox="1"/>
          <p:nvPr/>
        </p:nvSpPr>
        <p:spPr>
          <a:xfrm>
            <a:off x="1464812" y="4444269"/>
            <a:ext cx="84817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2800" b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Salaire</a:t>
            </a:r>
            <a:r>
              <a:rPr kumimoji="0" lang="fr-FR" sz="28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 </a:t>
            </a:r>
            <a:r>
              <a:rPr kumimoji="0" lang="fr-FR" sz="28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homme expliqué par </a:t>
            </a:r>
            <a:r>
              <a:rPr kumimoji="0" lang="fr-FR" sz="2800" b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l’</a:t>
            </a:r>
            <a:r>
              <a:rPr kumimoji="0" lang="fr-FR" sz="2800" b="1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anncienneté</a:t>
            </a:r>
            <a:endParaRPr kumimoji="0" lang="fr-FR" sz="2800" b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878D54-9247-C25F-A42B-AEF5C77B2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0" t="11318" r="66800" b="9508"/>
          <a:stretch/>
        </p:blipFill>
        <p:spPr>
          <a:xfrm>
            <a:off x="976499" y="2043210"/>
            <a:ext cx="452662" cy="5308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0395D1-8046-5DA5-0DC4-E4B5139CF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0" t="11318" r="66800" b="9508"/>
          <a:stretch/>
        </p:blipFill>
        <p:spPr>
          <a:xfrm>
            <a:off x="976498" y="3167390"/>
            <a:ext cx="488314" cy="4247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7D58F6-F944-5667-48FA-030052BC6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0" t="11318" r="66800" b="9508"/>
          <a:stretch/>
        </p:blipFill>
        <p:spPr>
          <a:xfrm>
            <a:off x="976498" y="4444269"/>
            <a:ext cx="488314" cy="42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05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84E35-385E-C04C-9EC7-141F82BDAEA4}"/>
              </a:ext>
            </a:extLst>
          </p:cNvPr>
          <p:cNvSpPr txBox="1">
            <a:spLocks/>
          </p:cNvSpPr>
          <p:nvPr/>
        </p:nvSpPr>
        <p:spPr>
          <a:xfrm>
            <a:off x="585107" y="2775855"/>
            <a:ext cx="11021786" cy="1027942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bg1"/>
                </a:solidFill>
                <a:latin typeface="Montserrat" pitchFamily="2" charset="77"/>
              </a:rPr>
              <a:t>Merci beaucoup pour votre attention!</a:t>
            </a:r>
          </a:p>
        </p:txBody>
      </p:sp>
    </p:spTree>
    <p:extLst>
      <p:ext uri="{BB962C8B-B14F-4D97-AF65-F5344CB8AC3E}">
        <p14:creationId xmlns:p14="http://schemas.microsoft.com/office/powerpoint/2010/main" val="373073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0F1D8-F97C-6C43-A9C0-D8DB0BF959CD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26506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200" dirty="0" err="1">
                <a:solidFill>
                  <a:schemeClr val="bg1"/>
                </a:solidFill>
                <a:latin typeface="Montserrat" pitchFamily="2" charset="77"/>
              </a:rPr>
              <a:t>Contexte</a:t>
            </a:r>
            <a:endParaRPr lang="en-IN" sz="42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F33F5B-D1AF-AD46-B276-27012DF679E0}"/>
              </a:ext>
            </a:extLst>
          </p:cNvPr>
          <p:cNvSpPr txBox="1">
            <a:spLocks/>
          </p:cNvSpPr>
          <p:nvPr/>
        </p:nvSpPr>
        <p:spPr>
          <a:xfrm>
            <a:off x="-1" y="1260630"/>
            <a:ext cx="7171363" cy="506027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fr-FR" dirty="0">
              <a:latin typeface="Montserrat"/>
            </a:endParaRPr>
          </a:p>
          <a:p>
            <a:pPr lvl="1">
              <a:lnSpc>
                <a:spcPct val="150000"/>
              </a:lnSpc>
              <a:buSzPct val="150000"/>
            </a:pPr>
            <a:r>
              <a:rPr lang="en-US" sz="2800" dirty="0">
                <a:latin typeface="Montserrat" pitchFamily="2" charset="77"/>
              </a:rPr>
              <a:t>Cabinet de consultant </a:t>
            </a:r>
            <a:r>
              <a:rPr lang="en-US" sz="2800" dirty="0" err="1">
                <a:latin typeface="Montserrat" pitchFamily="2" charset="77"/>
              </a:rPr>
              <a:t>spécialisé</a:t>
            </a:r>
            <a:r>
              <a:rPr lang="en-US" sz="2800" dirty="0">
                <a:latin typeface="Montserrat" pitchFamily="2" charset="77"/>
              </a:rPr>
              <a:t> dans la transformation </a:t>
            </a:r>
            <a:r>
              <a:rPr lang="en-US" sz="2800" dirty="0" err="1">
                <a:latin typeface="Montserrat" pitchFamily="2" charset="77"/>
              </a:rPr>
              <a:t>digitale</a:t>
            </a:r>
            <a:r>
              <a:rPr lang="en-US" sz="2800" dirty="0">
                <a:latin typeface="Montserrat" pitchFamily="2" charset="77"/>
              </a:rPr>
              <a:t> des </a:t>
            </a:r>
            <a:r>
              <a:rPr lang="en-US" sz="2800" dirty="0" err="1">
                <a:latin typeface="Montserrat" pitchFamily="2" charset="77"/>
              </a:rPr>
              <a:t>entreprises</a:t>
            </a:r>
            <a:r>
              <a:rPr lang="en-US" sz="2800" dirty="0">
                <a:latin typeface="Montserrat" pitchFamily="2" charset="77"/>
              </a:rPr>
              <a:t>.</a:t>
            </a:r>
          </a:p>
          <a:p>
            <a:pPr lvl="1">
              <a:lnSpc>
                <a:spcPct val="150000"/>
              </a:lnSpc>
              <a:buSzPct val="150000"/>
            </a:pPr>
            <a:endParaRPr lang="en-US" sz="2800" dirty="0">
              <a:latin typeface="Montserrat" pitchFamily="2" charset="77"/>
            </a:endParaRPr>
          </a:p>
          <a:p>
            <a:pPr lvl="1">
              <a:lnSpc>
                <a:spcPct val="150000"/>
              </a:lnSpc>
              <a:buSzPct val="150000"/>
            </a:pPr>
            <a:r>
              <a:rPr lang="en-US" sz="2800" b="1" dirty="0">
                <a:latin typeface="Montserrat" pitchFamily="2" charset="77"/>
              </a:rPr>
              <a:t>Diagnostic</a:t>
            </a:r>
            <a:r>
              <a:rPr lang="en-US" sz="2800" dirty="0">
                <a:latin typeface="Montserrat" pitchFamily="2" charset="77"/>
              </a:rPr>
              <a:t> égalité </a:t>
            </a:r>
            <a:r>
              <a:rPr lang="en-US" sz="2800" dirty="0" err="1">
                <a:latin typeface="Montserrat" pitchFamily="2" charset="77"/>
              </a:rPr>
              <a:t>professionnelle</a:t>
            </a:r>
            <a:r>
              <a:rPr lang="en-US" sz="2800" dirty="0">
                <a:latin typeface="Montserrat" pitchFamily="2" charset="77"/>
              </a:rPr>
              <a:t> femmes-hommes: </a:t>
            </a:r>
            <a:r>
              <a:rPr lang="en-US" sz="2800" dirty="0" err="1">
                <a:latin typeface="Montserrat" pitchFamily="2" charset="77"/>
              </a:rPr>
              <a:t>remunération</a:t>
            </a:r>
            <a:r>
              <a:rPr lang="en-US" sz="2800" dirty="0">
                <a:latin typeface="Montserrat" pitchFamily="2" charset="77"/>
              </a:rPr>
              <a:t>, augmentation, promotion,…</a:t>
            </a:r>
          </a:p>
          <a:p>
            <a:pPr marL="457200" lvl="1" indent="0">
              <a:lnSpc>
                <a:spcPct val="150000"/>
              </a:lnSpc>
              <a:buSzPct val="150000"/>
              <a:buNone/>
            </a:pPr>
            <a:endParaRPr lang="en-US" sz="2800" dirty="0">
              <a:latin typeface="Montserrat" pitchFamily="2" charset="77"/>
            </a:endParaRPr>
          </a:p>
          <a:p>
            <a:pPr lvl="1">
              <a:lnSpc>
                <a:spcPct val="150000"/>
              </a:lnSpc>
              <a:buSzPct val="150000"/>
            </a:pPr>
            <a:r>
              <a:rPr lang="fr-FR" sz="2800" dirty="0">
                <a:latin typeface="Montserrat" pitchFamily="2" charset="77"/>
              </a:rPr>
              <a:t>Produire </a:t>
            </a:r>
            <a:r>
              <a:rPr lang="fr-FR" sz="2800" b="1" dirty="0">
                <a:latin typeface="Montserrat" pitchFamily="2" charset="77"/>
              </a:rPr>
              <a:t>un diagnostic </a:t>
            </a:r>
            <a:r>
              <a:rPr lang="fr-FR" sz="2800" dirty="0">
                <a:latin typeface="Montserrat" pitchFamily="2" charset="77"/>
              </a:rPr>
              <a:t>sexué et une analyse de la situation respective des femmes et des hommes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D3D71-4FFD-FBDB-9390-8A0A4B4F9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891" y="3125322"/>
            <a:ext cx="4946109" cy="158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8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0F1D8-F97C-6C43-A9C0-D8DB0BF959CD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26506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200" dirty="0" err="1">
                <a:solidFill>
                  <a:schemeClr val="bg1"/>
                </a:solidFill>
                <a:latin typeface="Montserrat" pitchFamily="2" charset="77"/>
              </a:rPr>
              <a:t>Contexte</a:t>
            </a:r>
            <a:r>
              <a:rPr lang="en-IN" sz="4200" dirty="0">
                <a:solidFill>
                  <a:schemeClr val="bg1"/>
                </a:solidFill>
                <a:latin typeface="Montserrat" pitchFamily="2" charset="77"/>
              </a:rPr>
              <a:t>: RGPD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F33F5B-D1AF-AD46-B276-27012DF679E0}"/>
              </a:ext>
            </a:extLst>
          </p:cNvPr>
          <p:cNvSpPr txBox="1">
            <a:spLocks/>
          </p:cNvSpPr>
          <p:nvPr/>
        </p:nvSpPr>
        <p:spPr>
          <a:xfrm>
            <a:off x="-1" y="1260630"/>
            <a:ext cx="7595420" cy="506027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dirty="0">
                <a:latin typeface="Montserrat"/>
              </a:rPr>
              <a:t>Les 5 grands principes des règles de protection des données personnelles:</a:t>
            </a:r>
          </a:p>
          <a:p>
            <a:pPr lvl="1">
              <a:lnSpc>
                <a:spcPct val="150000"/>
              </a:lnSpc>
              <a:buSzPct val="150000"/>
            </a:pPr>
            <a:r>
              <a:rPr lang="en-US" sz="2800" dirty="0" err="1">
                <a:latin typeface="Montserrat" pitchFamily="2" charset="77"/>
              </a:rPr>
              <a:t>principe</a:t>
            </a:r>
            <a:r>
              <a:rPr lang="en-US" sz="2800" dirty="0">
                <a:latin typeface="Montserrat" pitchFamily="2" charset="77"/>
              </a:rPr>
              <a:t> de </a:t>
            </a:r>
            <a:r>
              <a:rPr lang="en-US" sz="2800" b="1" dirty="0" err="1">
                <a:latin typeface="Montserrat" pitchFamily="2" charset="77"/>
              </a:rPr>
              <a:t>finalité</a:t>
            </a:r>
            <a:endParaRPr lang="en-US" sz="2800" b="1" dirty="0">
              <a:latin typeface="Montserrat" pitchFamily="2" charset="77"/>
            </a:endParaRPr>
          </a:p>
          <a:p>
            <a:pPr lvl="1">
              <a:lnSpc>
                <a:spcPct val="150000"/>
              </a:lnSpc>
              <a:buSzPct val="150000"/>
            </a:pPr>
            <a:r>
              <a:rPr lang="en-US" sz="2800" dirty="0" err="1">
                <a:latin typeface="Montserrat" pitchFamily="2" charset="77"/>
              </a:rPr>
              <a:t>principe</a:t>
            </a:r>
            <a:r>
              <a:rPr lang="en-US" sz="2800" dirty="0">
                <a:latin typeface="Montserrat" pitchFamily="2" charset="77"/>
              </a:rPr>
              <a:t> de </a:t>
            </a:r>
            <a:r>
              <a:rPr lang="en-US" sz="2800" b="1" dirty="0" err="1">
                <a:latin typeface="Montserrat" pitchFamily="2" charset="77"/>
              </a:rPr>
              <a:t>proportionnalité</a:t>
            </a:r>
            <a:r>
              <a:rPr lang="en-US" sz="2800" dirty="0">
                <a:latin typeface="Montserrat" pitchFamily="2" charset="77"/>
              </a:rPr>
              <a:t> et de </a:t>
            </a:r>
            <a:r>
              <a:rPr lang="en-US" sz="2800" b="1" dirty="0">
                <a:latin typeface="Montserrat" pitchFamily="2" charset="77"/>
              </a:rPr>
              <a:t>pertinence</a:t>
            </a:r>
          </a:p>
          <a:p>
            <a:pPr lvl="1">
              <a:lnSpc>
                <a:spcPct val="150000"/>
              </a:lnSpc>
              <a:buSzPct val="150000"/>
            </a:pPr>
            <a:r>
              <a:rPr lang="en-US" sz="2800" dirty="0" err="1">
                <a:latin typeface="Montserrat" pitchFamily="2" charset="77"/>
              </a:rPr>
              <a:t>principe</a:t>
            </a:r>
            <a:r>
              <a:rPr lang="en-US" sz="2800" dirty="0">
                <a:latin typeface="Montserrat" pitchFamily="2" charset="77"/>
              </a:rPr>
              <a:t> </a:t>
            </a:r>
            <a:r>
              <a:rPr lang="en-US" sz="2800" dirty="0" err="1">
                <a:latin typeface="Montserrat" pitchFamily="2" charset="77"/>
              </a:rPr>
              <a:t>d’une</a:t>
            </a:r>
            <a:r>
              <a:rPr lang="en-US" sz="2800" dirty="0">
                <a:latin typeface="Montserrat" pitchFamily="2" charset="77"/>
              </a:rPr>
              <a:t> durée de </a:t>
            </a:r>
            <a:r>
              <a:rPr lang="en-US" sz="2800" b="1" dirty="0">
                <a:latin typeface="Montserrat" pitchFamily="2" charset="77"/>
              </a:rPr>
              <a:t>conservation </a:t>
            </a:r>
            <a:r>
              <a:rPr lang="en-US" sz="2800" b="1" dirty="0" err="1">
                <a:latin typeface="Montserrat" pitchFamily="2" charset="77"/>
              </a:rPr>
              <a:t>limitée</a:t>
            </a:r>
            <a:endParaRPr lang="en-US" sz="2800" b="1" dirty="0">
              <a:latin typeface="Montserrat" pitchFamily="2" charset="77"/>
            </a:endParaRPr>
          </a:p>
          <a:p>
            <a:pPr lvl="1">
              <a:lnSpc>
                <a:spcPct val="150000"/>
              </a:lnSpc>
              <a:buSzPct val="150000"/>
            </a:pPr>
            <a:r>
              <a:rPr lang="en-US" sz="2800" dirty="0" err="1">
                <a:latin typeface="Montserrat" pitchFamily="2" charset="77"/>
              </a:rPr>
              <a:t>principe</a:t>
            </a:r>
            <a:r>
              <a:rPr lang="en-US" sz="2800" dirty="0">
                <a:latin typeface="Montserrat" pitchFamily="2" charset="77"/>
              </a:rPr>
              <a:t> de </a:t>
            </a:r>
            <a:r>
              <a:rPr lang="en-US" sz="2800" b="1" dirty="0" err="1">
                <a:latin typeface="Montserrat" pitchFamily="2" charset="77"/>
              </a:rPr>
              <a:t>sécurité</a:t>
            </a:r>
            <a:r>
              <a:rPr lang="en-US" sz="2800" dirty="0">
                <a:latin typeface="Montserrat" pitchFamily="2" charset="77"/>
              </a:rPr>
              <a:t> et de </a:t>
            </a:r>
            <a:r>
              <a:rPr lang="en-US" sz="2800" b="1" dirty="0" err="1">
                <a:latin typeface="Montserrat" pitchFamily="2" charset="77"/>
              </a:rPr>
              <a:t>confidentialité</a:t>
            </a:r>
            <a:endParaRPr lang="en-US" sz="2800" b="1" dirty="0">
              <a:latin typeface="Montserrat" pitchFamily="2" charset="77"/>
            </a:endParaRPr>
          </a:p>
          <a:p>
            <a:pPr lvl="1">
              <a:lnSpc>
                <a:spcPct val="150000"/>
              </a:lnSpc>
              <a:buSzPct val="150000"/>
            </a:pPr>
            <a:r>
              <a:rPr lang="fr-FR" sz="2800" dirty="0">
                <a:latin typeface="Montserrat" pitchFamily="2" charset="77"/>
              </a:rPr>
              <a:t>respect des </a:t>
            </a:r>
            <a:r>
              <a:rPr lang="fr-FR" sz="2800" b="1" dirty="0">
                <a:latin typeface="Montserrat" pitchFamily="2" charset="77"/>
              </a:rPr>
              <a:t>droits des personnes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1309D74C-E84B-7500-103B-D5AF10B8E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077" y="2329266"/>
            <a:ext cx="4175422" cy="292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63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0F1D8-F97C-6C43-A9C0-D8DB0BF959CD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26506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200" dirty="0" err="1">
                <a:solidFill>
                  <a:schemeClr val="bg1"/>
                </a:solidFill>
                <a:latin typeface="Montserrat" pitchFamily="2" charset="77"/>
              </a:rPr>
              <a:t>Objectifs</a:t>
            </a:r>
            <a:r>
              <a:rPr lang="en-IN" sz="4200" dirty="0">
                <a:solidFill>
                  <a:schemeClr val="bg1"/>
                </a:solidFill>
                <a:latin typeface="Montserrat" pitchFamily="2" charset="77"/>
              </a:rPr>
              <a:t> de </a:t>
            </a:r>
            <a:r>
              <a:rPr lang="en-IN" sz="4200" dirty="0" err="1">
                <a:solidFill>
                  <a:schemeClr val="bg1"/>
                </a:solidFill>
                <a:latin typeface="Montserrat" pitchFamily="2" charset="77"/>
              </a:rPr>
              <a:t>projet</a:t>
            </a:r>
            <a:r>
              <a:rPr lang="en-IN" sz="4200" dirty="0">
                <a:solidFill>
                  <a:schemeClr val="bg1"/>
                </a:solidFill>
                <a:latin typeface="Montserrat" pitchFamily="2" charset="77"/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F33F5B-D1AF-AD46-B276-27012DF679E0}"/>
              </a:ext>
            </a:extLst>
          </p:cNvPr>
          <p:cNvSpPr txBox="1">
            <a:spLocks/>
          </p:cNvSpPr>
          <p:nvPr/>
        </p:nvSpPr>
        <p:spPr>
          <a:xfrm>
            <a:off x="-1" y="1260630"/>
            <a:ext cx="12191999" cy="53015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SzPct val="150000"/>
              <a:buNone/>
            </a:pPr>
            <a:r>
              <a:rPr lang="fr-FR" sz="2800" dirty="0">
                <a:latin typeface="Montserrat"/>
              </a:rPr>
              <a:t> </a:t>
            </a:r>
          </a:p>
          <a:p>
            <a:pPr lvl="1"/>
            <a:endParaRPr lang="en-US" sz="2800" dirty="0">
              <a:latin typeface="Montserrat"/>
            </a:endParaRPr>
          </a:p>
          <a:p>
            <a:pPr lvl="1"/>
            <a:r>
              <a:rPr lang="en-US" sz="2800" dirty="0" err="1">
                <a:latin typeface="Montserrat"/>
              </a:rPr>
              <a:t>Préparer</a:t>
            </a:r>
            <a:r>
              <a:rPr lang="en-US" sz="2800" dirty="0">
                <a:latin typeface="Montserrat"/>
              </a:rPr>
              <a:t> des </a:t>
            </a:r>
            <a:r>
              <a:rPr lang="en-US" sz="2800" dirty="0" err="1">
                <a:latin typeface="Montserrat"/>
              </a:rPr>
              <a:t>données</a:t>
            </a:r>
            <a:r>
              <a:rPr lang="en-US" sz="2800" dirty="0">
                <a:latin typeface="Montserrat"/>
              </a:rPr>
              <a:t> pour </a:t>
            </a:r>
            <a:r>
              <a:rPr lang="en-US" sz="2800" dirty="0" err="1">
                <a:latin typeface="Montserrat"/>
              </a:rPr>
              <a:t>l'analyse</a:t>
            </a:r>
            <a:r>
              <a:rPr lang="en-US" sz="2800" dirty="0">
                <a:latin typeface="Montserrat"/>
              </a:rPr>
              <a:t> </a:t>
            </a:r>
            <a:r>
              <a:rPr lang="en-US" sz="2800" dirty="0" err="1">
                <a:latin typeface="Montserrat"/>
              </a:rPr>
              <a:t>en</a:t>
            </a:r>
            <a:r>
              <a:rPr lang="en-US" sz="2800" dirty="0">
                <a:latin typeface="Montserrat"/>
              </a:rPr>
              <a:t> </a:t>
            </a:r>
            <a:r>
              <a:rPr lang="en-US" sz="2800" dirty="0" err="1">
                <a:latin typeface="Montserrat"/>
              </a:rPr>
              <a:t>respectant</a:t>
            </a:r>
            <a:r>
              <a:rPr lang="en-US" sz="2800" dirty="0">
                <a:latin typeface="Montserrat"/>
              </a:rPr>
              <a:t> les </a:t>
            </a:r>
            <a:r>
              <a:rPr lang="en-US" sz="2800" dirty="0" err="1">
                <a:latin typeface="Montserrat"/>
              </a:rPr>
              <a:t>normes</a:t>
            </a:r>
            <a:r>
              <a:rPr lang="en-US" sz="2800" dirty="0">
                <a:latin typeface="Montserrat"/>
              </a:rPr>
              <a:t> internes </a:t>
            </a:r>
            <a:r>
              <a:rPr lang="en-US" sz="2800" dirty="0" err="1">
                <a:latin typeface="Montserrat"/>
              </a:rPr>
              <a:t>à</a:t>
            </a:r>
            <a:r>
              <a:rPr lang="en-US" sz="2800" dirty="0">
                <a:latin typeface="Montserrat"/>
              </a:rPr>
              <a:t> </a:t>
            </a:r>
            <a:r>
              <a:rPr lang="en-US" sz="2800" dirty="0" err="1">
                <a:latin typeface="Montserrat"/>
              </a:rPr>
              <a:t>l’entreprise</a:t>
            </a:r>
            <a:endParaRPr lang="en-US" sz="2800" dirty="0">
              <a:latin typeface="Montserrat"/>
            </a:endParaRPr>
          </a:p>
          <a:p>
            <a:pPr marL="0" indent="0">
              <a:buNone/>
            </a:pPr>
            <a:endParaRPr lang="en-US" dirty="0">
              <a:latin typeface="Montserrat"/>
            </a:endParaRPr>
          </a:p>
          <a:p>
            <a:pPr lvl="1"/>
            <a:r>
              <a:rPr lang="en-US" sz="2800" dirty="0" err="1">
                <a:latin typeface="Montserrat"/>
              </a:rPr>
              <a:t>Collecter</a:t>
            </a:r>
            <a:r>
              <a:rPr lang="en-US" sz="2800" dirty="0">
                <a:latin typeface="Montserrat"/>
              </a:rPr>
              <a:t> des </a:t>
            </a:r>
            <a:r>
              <a:rPr lang="en-US" sz="2800" dirty="0" err="1">
                <a:latin typeface="Montserrat"/>
              </a:rPr>
              <a:t>données</a:t>
            </a:r>
            <a:r>
              <a:rPr lang="en-US" sz="2800" dirty="0">
                <a:latin typeface="Montserrat"/>
              </a:rPr>
              <a:t> </a:t>
            </a:r>
            <a:r>
              <a:rPr lang="en-US" sz="2800" dirty="0" err="1">
                <a:latin typeface="Montserrat"/>
              </a:rPr>
              <a:t>en</a:t>
            </a:r>
            <a:r>
              <a:rPr lang="en-US" sz="2800" dirty="0">
                <a:latin typeface="Montserrat"/>
              </a:rPr>
              <a:t> </a:t>
            </a:r>
            <a:r>
              <a:rPr lang="en-US" sz="2800" dirty="0" err="1">
                <a:latin typeface="Montserrat"/>
              </a:rPr>
              <a:t>respectant</a:t>
            </a:r>
            <a:r>
              <a:rPr lang="en-US" sz="2800" dirty="0">
                <a:latin typeface="Montserrat"/>
              </a:rPr>
              <a:t> le RGPD.</a:t>
            </a:r>
          </a:p>
          <a:p>
            <a:pPr lvl="1"/>
            <a:endParaRPr lang="en-US" sz="2800" dirty="0">
              <a:latin typeface="Montserrat"/>
            </a:endParaRPr>
          </a:p>
          <a:p>
            <a:pPr lvl="1"/>
            <a:endParaRPr lang="en-US" sz="2800" dirty="0">
              <a:latin typeface="Montserrat"/>
            </a:endParaRPr>
          </a:p>
          <a:p>
            <a:pPr lvl="1"/>
            <a:r>
              <a:rPr lang="en-US" sz="2800" dirty="0" err="1">
                <a:latin typeface="Montserrat"/>
              </a:rPr>
              <a:t>Transférer</a:t>
            </a:r>
            <a:r>
              <a:rPr lang="en-US" sz="2800" dirty="0">
                <a:latin typeface="Montserrat"/>
              </a:rPr>
              <a:t> des </a:t>
            </a:r>
            <a:r>
              <a:rPr lang="en-US" sz="2800" dirty="0" err="1">
                <a:latin typeface="Montserrat"/>
              </a:rPr>
              <a:t>données</a:t>
            </a:r>
            <a:r>
              <a:rPr lang="en-US" sz="2800" dirty="0">
                <a:latin typeface="Montserrat"/>
              </a:rPr>
              <a:t> </a:t>
            </a:r>
            <a:r>
              <a:rPr lang="en-US" sz="2800" dirty="0" err="1">
                <a:latin typeface="Montserrat"/>
              </a:rPr>
              <a:t>vers</a:t>
            </a:r>
            <a:r>
              <a:rPr lang="en-US" sz="2800" dirty="0">
                <a:latin typeface="Montserrat"/>
              </a:rPr>
              <a:t> </a:t>
            </a:r>
            <a:r>
              <a:rPr lang="en-US" sz="2800" dirty="0" err="1">
                <a:latin typeface="Montserrat"/>
              </a:rPr>
              <a:t>une</a:t>
            </a:r>
            <a:r>
              <a:rPr lang="en-US" sz="2800" dirty="0">
                <a:latin typeface="Montserrat"/>
              </a:rPr>
              <a:t> zone de preparation.</a:t>
            </a:r>
            <a:endParaRPr lang="fr-FR" sz="28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0976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0F1D8-F97C-6C43-A9C0-D8DB0BF959CD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26506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 err="1">
                <a:solidFill>
                  <a:schemeClr val="bg1"/>
                </a:solidFill>
                <a:latin typeface="Montserrat" pitchFamily="2" charset="77"/>
              </a:rPr>
              <a:t>Stratégie</a:t>
            </a:r>
            <a:r>
              <a:rPr lang="en-IN" sz="36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en-IN" sz="3600" dirty="0" err="1">
                <a:solidFill>
                  <a:schemeClr val="bg1"/>
                </a:solidFill>
                <a:latin typeface="Montserrat" pitchFamily="2" charset="77"/>
              </a:rPr>
              <a:t>générale</a:t>
            </a:r>
            <a:endParaRPr lang="en-IN" sz="36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F33F5B-D1AF-AD46-B276-27012DF679E0}"/>
              </a:ext>
            </a:extLst>
          </p:cNvPr>
          <p:cNvSpPr txBox="1">
            <a:spLocks/>
          </p:cNvSpPr>
          <p:nvPr/>
        </p:nvSpPr>
        <p:spPr>
          <a:xfrm>
            <a:off x="-1" y="1260630"/>
            <a:ext cx="12191999" cy="506027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fr-FR" dirty="0">
              <a:latin typeface="Montserrat"/>
            </a:endParaRPr>
          </a:p>
          <a:p>
            <a:pPr marL="457200" lvl="1" indent="0">
              <a:lnSpc>
                <a:spcPct val="150000"/>
              </a:lnSpc>
              <a:buSzPct val="150000"/>
              <a:buNone/>
            </a:pPr>
            <a:r>
              <a:rPr lang="fr-FR" sz="2800" dirty="0">
                <a:latin typeface="Montserrat"/>
              </a:rPr>
              <a:t>1. La démarche de préparation des données avec le workflow KNIME -&gt; Exploration des fichiers -&gt; Fusion -&gt; Data management</a:t>
            </a:r>
          </a:p>
          <a:p>
            <a:pPr marL="457200" lvl="1" indent="0">
              <a:lnSpc>
                <a:spcPct val="150000"/>
              </a:lnSpc>
              <a:buSzPct val="150000"/>
              <a:buNone/>
            </a:pPr>
            <a:endParaRPr lang="fr-FR" sz="2800" dirty="0">
              <a:latin typeface="Montserrat"/>
            </a:endParaRPr>
          </a:p>
          <a:p>
            <a:pPr marL="457200" lvl="1" indent="0">
              <a:lnSpc>
                <a:spcPct val="150000"/>
              </a:lnSpc>
              <a:buSzPct val="150000"/>
              <a:buNone/>
            </a:pPr>
            <a:r>
              <a:rPr lang="fr-FR" sz="2800" dirty="0">
                <a:latin typeface="Montserrat"/>
              </a:rPr>
              <a:t>2. Le fichier CSV généré (respecte les contraintes du RGPD)</a:t>
            </a:r>
          </a:p>
          <a:p>
            <a:pPr marL="457200" lvl="1" indent="0">
              <a:lnSpc>
                <a:spcPct val="150000"/>
              </a:lnSpc>
              <a:buSzPct val="150000"/>
              <a:buNone/>
            </a:pPr>
            <a:endParaRPr lang="fr-FR" sz="2800" dirty="0">
              <a:latin typeface="Montserrat"/>
            </a:endParaRPr>
          </a:p>
          <a:p>
            <a:pPr marL="457200" lvl="1" indent="0">
              <a:lnSpc>
                <a:spcPct val="150000"/>
              </a:lnSpc>
              <a:buSzPct val="150000"/>
              <a:buNone/>
            </a:pPr>
            <a:r>
              <a:rPr lang="fr-FR" sz="2800" dirty="0">
                <a:latin typeface="Montserrat"/>
              </a:rPr>
              <a:t>3. Les graphiques d’analyse des indicateurs du diagnostics de l’égalité femmes-hommes.</a:t>
            </a:r>
            <a:endParaRPr lang="fr-FR" sz="2800" dirty="0">
              <a:latin typeface="Montserrat" panose="00000500000000000000" pitchFamily="2" charset="0"/>
            </a:endParaRPr>
          </a:p>
          <a:p>
            <a:pPr marL="457200" lvl="1" indent="0">
              <a:lnSpc>
                <a:spcPct val="150000"/>
              </a:lnSpc>
              <a:buSzPct val="150000"/>
              <a:buNone/>
            </a:pPr>
            <a:endParaRPr lang="fr-FR" sz="28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024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0F1D8-F97C-6C43-A9C0-D8DB0BF959CD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26506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err="1">
                <a:solidFill>
                  <a:schemeClr val="bg1"/>
                </a:solidFill>
                <a:latin typeface="Montserrat" pitchFamily="2" charset="77"/>
              </a:rPr>
              <a:t>Stratégie</a:t>
            </a:r>
            <a:r>
              <a:rPr lang="en-IN" sz="40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en-IN" sz="4000" dirty="0" err="1">
                <a:solidFill>
                  <a:schemeClr val="bg1"/>
                </a:solidFill>
                <a:latin typeface="Montserrat" pitchFamily="2" charset="77"/>
              </a:rPr>
              <a:t>générale</a:t>
            </a:r>
            <a:endParaRPr lang="en-IN" sz="40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F33F5B-D1AF-AD46-B276-27012DF679E0}"/>
              </a:ext>
            </a:extLst>
          </p:cNvPr>
          <p:cNvSpPr txBox="1">
            <a:spLocks/>
          </p:cNvSpPr>
          <p:nvPr/>
        </p:nvSpPr>
        <p:spPr>
          <a:xfrm>
            <a:off x="-1" y="1260630"/>
            <a:ext cx="12191999" cy="50602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lnSpc>
                <a:spcPct val="150000"/>
              </a:lnSpc>
              <a:buSzPct val="150000"/>
              <a:buNone/>
            </a:pPr>
            <a:endParaRPr lang="fr-FR" dirty="0">
              <a:latin typeface="Montserrat"/>
              <a:sym typeface="Arial"/>
            </a:endParaRPr>
          </a:p>
          <a:p>
            <a:pPr marL="457200" lvl="1" indent="0" algn="ctr">
              <a:lnSpc>
                <a:spcPct val="150000"/>
              </a:lnSpc>
              <a:buSzPct val="150000"/>
              <a:buNone/>
            </a:pPr>
            <a:r>
              <a:rPr lang="fr-FR" sz="3600" b="1" dirty="0">
                <a:solidFill>
                  <a:srgbClr val="AA2E22"/>
                </a:solidFill>
                <a:latin typeface="Montserrat" panose="00000500000000000000" pitchFamily="2" charset="0"/>
                <a:cs typeface="Arial"/>
                <a:sym typeface="Arial"/>
              </a:rPr>
              <a:t>1. </a:t>
            </a:r>
          </a:p>
          <a:p>
            <a:pPr marL="457200" lvl="1" indent="0" algn="ctr">
              <a:lnSpc>
                <a:spcPct val="150000"/>
              </a:lnSpc>
              <a:buSzPct val="150000"/>
              <a:buNone/>
            </a:pPr>
            <a:r>
              <a:rPr lang="fr-FR" sz="3600" b="1" dirty="0">
                <a:solidFill>
                  <a:srgbClr val="AA2E22"/>
                </a:solidFill>
                <a:latin typeface="Montserrat" panose="00000500000000000000" pitchFamily="2" charset="0"/>
                <a:cs typeface="Arial"/>
                <a:sym typeface="Arial"/>
              </a:rPr>
              <a:t>Exploration des données -&gt; Préparation des données -&gt; Fusion</a:t>
            </a:r>
          </a:p>
          <a:p>
            <a:pPr marL="457200" lvl="1" indent="0">
              <a:lnSpc>
                <a:spcPct val="150000"/>
              </a:lnSpc>
              <a:buSzPct val="150000"/>
              <a:buNone/>
            </a:pPr>
            <a:endParaRPr lang="fr-FR" sz="2800" dirty="0">
              <a:latin typeface="Montserrat"/>
            </a:endParaRPr>
          </a:p>
          <a:p>
            <a:pPr marL="457200" lvl="1" indent="0">
              <a:lnSpc>
                <a:spcPct val="150000"/>
              </a:lnSpc>
              <a:buSzPct val="150000"/>
              <a:buNone/>
            </a:pPr>
            <a:endParaRPr lang="fr-FR" sz="2800" dirty="0">
              <a:latin typeface="Montserra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9BD9C1-30DF-4326-0E1F-25FF84A3E7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0" t="11318" r="66800" b="9508"/>
          <a:stretch/>
        </p:blipFill>
        <p:spPr>
          <a:xfrm>
            <a:off x="5607684" y="2134798"/>
            <a:ext cx="488314" cy="42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5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0F1D8-F97C-6C43-A9C0-D8DB0BF959CD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126506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bg1"/>
                </a:solidFill>
                <a:latin typeface="Montserrat"/>
              </a:rPr>
              <a:t>KNIME: présentation de l’outil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19658BC-2899-F449-90D3-DBD3F8D3A42E}"/>
              </a:ext>
            </a:extLst>
          </p:cNvPr>
          <p:cNvSpPr txBox="1"/>
          <p:nvPr/>
        </p:nvSpPr>
        <p:spPr>
          <a:xfrm>
            <a:off x="229969" y="1904333"/>
            <a:ext cx="98181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latin typeface="Montserrat"/>
                <a:cs typeface="Al Bayan Plain" pitchFamily="2" charset="-78"/>
              </a:rPr>
              <a:t>KNIME: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Montserrat"/>
                <a:cs typeface="Al Bayan Plain" pitchFamily="2" charset="-78"/>
              </a:rPr>
              <a:t>Logicel</a:t>
            </a:r>
            <a:r>
              <a:rPr lang="fr-FR" sz="2400" dirty="0">
                <a:latin typeface="Montserrat"/>
                <a:cs typeface="Al Bayan Plain" pitchFamily="2" charset="-78"/>
              </a:rPr>
              <a:t> libre et open-source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Montserrat"/>
                <a:cs typeface="Al Bayan Plain" pitchFamily="2" charset="-78"/>
              </a:rPr>
              <a:t>version 4.5.2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Montserrat"/>
                <a:cs typeface="Al Bayan Plain" pitchFamily="2" charset="-78"/>
              </a:rPr>
              <a:t>L’interface utilisateur graphique permet la construction de workflow par l’assemblage de nœuds réalisant une opération spécifique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Montserrat"/>
                <a:cs typeface="Al Bayan Plain" pitchFamily="2" charset="-78"/>
              </a:rPr>
              <a:t>Opération réalisées grâce aux </a:t>
            </a:r>
            <a:r>
              <a:rPr lang="fr-FR" sz="2400" dirty="0" err="1">
                <a:latin typeface="Montserrat"/>
                <a:cs typeface="Al Bayan Plain" pitchFamily="2" charset="-78"/>
              </a:rPr>
              <a:t>nodes</a:t>
            </a:r>
            <a:r>
              <a:rPr lang="fr-FR" sz="2400" dirty="0">
                <a:latin typeface="Montserrat"/>
                <a:cs typeface="Al Bayan Plain" pitchFamily="2" charset="-78"/>
              </a:rPr>
              <a:t>: le formatage des données (ETL: Extraction, Transformation, Chargement), l’analyse, la visualisation des résultats au sein de la même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Montserrat"/>
                <a:cs typeface="Al Bayan Plain" pitchFamily="2" charset="-78"/>
              </a:rPr>
              <a:t>KNIME est également </a:t>
            </a:r>
            <a:r>
              <a:rPr lang="fr-FR" sz="2400" dirty="0" err="1">
                <a:latin typeface="Montserrat"/>
                <a:cs typeface="Al Bayan Plain" pitchFamily="2" charset="-78"/>
              </a:rPr>
              <a:t>posible</a:t>
            </a:r>
            <a:r>
              <a:rPr lang="fr-FR" sz="2400" dirty="0">
                <a:latin typeface="Montserrat"/>
                <a:cs typeface="Al Bayan Plain" pitchFamily="2" charset="-78"/>
              </a:rPr>
              <a:t> de concevoir ses propres </a:t>
            </a:r>
            <a:r>
              <a:rPr lang="fr-FR" sz="2400" dirty="0" err="1">
                <a:latin typeface="Montserrat"/>
                <a:cs typeface="Al Bayan Plain" pitchFamily="2" charset="-78"/>
              </a:rPr>
              <a:t>nodes</a:t>
            </a:r>
            <a:r>
              <a:rPr lang="fr-FR" sz="2400" dirty="0">
                <a:latin typeface="Montserrat"/>
                <a:cs typeface="Al Bayan Plain" pitchFamily="2" charset="-78"/>
              </a:rPr>
              <a:t> KNIME en différents langages.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5B1D0-2CBC-60CA-336E-699820916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890" y="1265067"/>
            <a:ext cx="4946109" cy="158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0F1D8-F97C-6C43-A9C0-D8DB0BF959CD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26506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bg1"/>
                </a:solidFill>
                <a:latin typeface="Montserrat"/>
              </a:rPr>
              <a:t>KNIME: présentation du workflow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BDE1C758-44F3-B4A5-0292-B5F945992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327" y="1673352"/>
            <a:ext cx="3249693" cy="1755648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23EE3546-8118-0ECF-AAF3-2AEC28486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274" y="1500298"/>
            <a:ext cx="811911" cy="2101755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2C041FE9-0E1B-7468-66C1-B4F287F4C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6689" y="1273919"/>
            <a:ext cx="3052253" cy="3890841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D429261C-1A54-8CAE-03EA-707D62BD1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420" y="4289828"/>
            <a:ext cx="5624562" cy="2374149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389138FF-0F52-5DCD-5D87-CBC8A68323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735" y="1389086"/>
            <a:ext cx="2661172" cy="2900742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BF7CC79B-594B-2049-12E0-BBE929B6FA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1592" y="5164760"/>
            <a:ext cx="4249691" cy="168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9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4231</TotalTime>
  <Words>772</Words>
  <Application>Microsoft Office PowerPoint</Application>
  <PresentationFormat>Widescreen</PresentationFormat>
  <Paragraphs>116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Al Bayan Plain</vt:lpstr>
      <vt:lpstr>Arial</vt:lpstr>
      <vt:lpstr>Arial Black</vt:lpstr>
      <vt:lpstr>Arial Rounded MT Bold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 Tuong Le</dc:creator>
  <cp:lastModifiedBy>LE Thi Tuong</cp:lastModifiedBy>
  <cp:revision>80</cp:revision>
  <dcterms:created xsi:type="dcterms:W3CDTF">2022-01-28T21:19:24Z</dcterms:created>
  <dcterms:modified xsi:type="dcterms:W3CDTF">2022-04-23T01:41:46Z</dcterms:modified>
</cp:coreProperties>
</file>