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3" r:id="rId5"/>
    <p:sldId id="265" r:id="rId6"/>
    <p:sldId id="281" r:id="rId7"/>
    <p:sldId id="266" r:id="rId8"/>
    <p:sldId id="264" r:id="rId9"/>
    <p:sldId id="268" r:id="rId10"/>
    <p:sldId id="283" r:id="rId11"/>
    <p:sldId id="272" r:id="rId12"/>
    <p:sldId id="287" r:id="rId13"/>
    <p:sldId id="288" r:id="rId14"/>
    <p:sldId id="289" r:id="rId15"/>
    <p:sldId id="273" r:id="rId16"/>
    <p:sldId id="276" r:id="rId17"/>
    <p:sldId id="284" r:id="rId18"/>
    <p:sldId id="285" r:id="rId19"/>
    <p:sldId id="286" r:id="rId20"/>
    <p:sldId id="279" r:id="rId21"/>
    <p:sldId id="275" r:id="rId22"/>
    <p:sldId id="280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9A7200"/>
    <a:srgbClr val="CC9900"/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86436" autoAdjust="0"/>
  </p:normalViewPr>
  <p:slideViewPr>
    <p:cSldViewPr>
      <p:cViewPr varScale="1">
        <p:scale>
          <a:sx n="76" d="100"/>
          <a:sy n="76" d="100"/>
        </p:scale>
        <p:origin x="1675" y="48"/>
      </p:cViewPr>
      <p:guideLst>
        <p:guide orient="horz" pos="2160"/>
        <p:guide pos="2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AFDDC-1CBF-4F00-9877-3DC8DC41BEEB}" type="datetimeFigureOut">
              <a:rPr lang="vi-VN" smtClean="0"/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81495-A2AA-49EA-BD28-8D8F458DE4C3}" type="slidenum">
              <a:rPr lang="vi-VN" smtClean="0"/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81495-A2AA-49EA-BD28-8D8F458DE4C3}" type="slidenum">
              <a:rPr lang="vi-VN" smtClean="0"/>
            </a:fld>
            <a:endParaRPr lang="vi-V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US" altLang="en-US" noProof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A15EAB53-327E-4220-A7C8-79A6407182B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A5476-CA43-47FE-BA67-73FA2851AFC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82575"/>
            <a:ext cx="20574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82575"/>
            <a:ext cx="6019800" cy="60420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C5CE5-D93D-42E1-A365-D1BB034BB8AD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F63AB-74FF-4D4D-9C96-7E67E70BF8FF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88ED3-DC84-4DB0-B233-29AE8689A18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9D017-4D2B-4917-98EC-EFDC1350D1A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7F60C-663B-45B5-8BAA-0CD5F56CC8F6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BD403-5F74-427A-8423-78614D45D9C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45B6F-8FF7-4085-BE97-4B03885D15A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644C7-8C57-4BC2-BD31-5EE7CB8540FD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4E658-6E24-430E-B2BE-9BADE501346F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306FFC55-A7E0-43C6-B48A-D297196E04B7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9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6927" y="2884518"/>
            <a:ext cx="9138062" cy="648648"/>
          </a:xfrm>
        </p:spPr>
        <p:txBody>
          <a:bodyPr/>
          <a:lstStyle/>
          <a:p>
            <a:pPr algn="ctr"/>
            <a:r>
              <a:rPr lang="en-US" altLang="en-US" sz="3000" dirty="0">
                <a:latin typeface="Times New Roman" panose="02020603050405020304"/>
                <a:cs typeface="Times New Roman" panose="02020603050405020304"/>
              </a:rPr>
              <a:t>HỆ THỐNG PHẦN MỀM QUẢN LÝ NHÀ HÀNG</a:t>
            </a:r>
            <a:endParaRPr lang="en-US" altLang="en-US" sz="3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494" y="766495"/>
            <a:ext cx="9144988" cy="1074181"/>
          </a:xfrm>
        </p:spPr>
        <p:txBody>
          <a:bodyPr/>
          <a:lstStyle/>
          <a:p>
            <a:r>
              <a:rPr lang="en-US" altLang="en-US" sz="3000" b="1" dirty="0">
                <a:latin typeface="Times New Roman" panose="02020603050405020304"/>
                <a:cs typeface="Times New Roman" panose="02020603050405020304"/>
              </a:rPr>
              <a:t>LUẬN VĂN TỐT NGHIỆP</a:t>
            </a:r>
            <a:endParaRPr lang="en-US" altLang="en-US" sz="3000" b="1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altLang="en-US" sz="3000" b="1" dirty="0">
                <a:latin typeface="Times New Roman" panose="02020603050405020304"/>
                <a:cs typeface="Arial" panose="020B0604020202020204"/>
              </a:rPr>
              <a:t>CHUYÊN NGÀNH CÔNG NGHỆ THÔNG TIN</a:t>
            </a:r>
            <a:endParaRPr lang="en-US" altLang="en-US" sz="3000" b="1" dirty="0">
              <a:latin typeface="Times New Roman" panose="02020603050405020304"/>
              <a:cs typeface="Arial" panose="020B060402020202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595" y="4546272"/>
            <a:ext cx="275111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err="1">
                <a:latin typeface="Times New Roman" panose="02020603050405020304"/>
                <a:cs typeface="Arial" panose="020B0604020202020204"/>
              </a:rPr>
              <a:t>Giáo</a:t>
            </a:r>
            <a:r>
              <a:rPr lang="en-US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b="1" err="1">
                <a:latin typeface="Times New Roman" panose="02020603050405020304"/>
                <a:cs typeface="Arial" panose="020B0604020202020204"/>
              </a:rPr>
              <a:t>viên</a:t>
            </a:r>
            <a:r>
              <a:rPr lang="en-US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b="1" err="1">
                <a:latin typeface="Times New Roman" panose="02020603050405020304"/>
                <a:cs typeface="Arial" panose="020B0604020202020204"/>
              </a:rPr>
              <a:t>hướng</a:t>
            </a:r>
            <a:r>
              <a:rPr lang="en-US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b="1" err="1">
                <a:latin typeface="Times New Roman" panose="02020603050405020304"/>
                <a:cs typeface="Arial" panose="020B0604020202020204"/>
              </a:rPr>
              <a:t>dẫn</a:t>
            </a:r>
            <a:r>
              <a:rPr lang="en-US" b="1" dirty="0">
                <a:latin typeface="Times New Roman" panose="02020603050405020304"/>
                <a:cs typeface="Arial" panose="020B0604020202020204"/>
              </a:rPr>
              <a:t>:</a:t>
            </a:r>
            <a:endParaRPr lang="en-US">
              <a:latin typeface="Times New Roman" panose="02020603050405020304"/>
              <a:cs typeface="Arial" panose="020B0604020202020204" pitchFamily="34" charset="0"/>
            </a:endParaRPr>
          </a:p>
          <a:p>
            <a:endParaRPr lang="en-US" b="1" dirty="0">
              <a:latin typeface="Times New Roman" panose="02020603050405020304"/>
              <a:cs typeface="Arial" panose="020B0604020202020204"/>
            </a:endParaRPr>
          </a:p>
          <a:p>
            <a:r>
              <a:rPr lang="en-US" err="1">
                <a:latin typeface="Times New Roman" panose="02020603050405020304"/>
                <a:cs typeface="Arial" panose="020B0604020202020204"/>
              </a:rPr>
              <a:t>TS.Thái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Minh Tuấn</a:t>
            </a:r>
            <a:endParaRPr lang="vi-VN">
              <a:latin typeface="Times New Roman" panose="02020603050405020304"/>
              <a:cs typeface="Arial" panose="020B060402020202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1404" y="4546270"/>
            <a:ext cx="241465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latin typeface="Times New Roman" panose="02020603050405020304"/>
                <a:cs typeface="Arial" panose="020B0604020202020204"/>
              </a:rPr>
              <a:t>Sinh </a:t>
            </a:r>
            <a:r>
              <a:rPr lang="en-US" b="1" err="1">
                <a:latin typeface="Times New Roman" panose="02020603050405020304"/>
                <a:cs typeface="Arial" panose="020B0604020202020204"/>
              </a:rPr>
              <a:t>viên</a:t>
            </a:r>
            <a:r>
              <a:rPr lang="en-US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b="1" err="1">
                <a:latin typeface="Times New Roman" panose="02020603050405020304"/>
                <a:cs typeface="Arial" panose="020B0604020202020204"/>
              </a:rPr>
              <a:t>thực</a:t>
            </a:r>
            <a:r>
              <a:rPr lang="en-US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b="1" err="1">
                <a:latin typeface="Times New Roman" panose="02020603050405020304"/>
                <a:cs typeface="Arial" panose="020B0604020202020204"/>
              </a:rPr>
              <a:t>hiện</a:t>
            </a:r>
            <a:r>
              <a:rPr lang="en-US" b="1" dirty="0">
                <a:latin typeface="Times New Roman" panose="02020603050405020304"/>
                <a:cs typeface="Arial" panose="020B0604020202020204"/>
              </a:rPr>
              <a:t>:</a:t>
            </a:r>
            <a:endParaRPr lang="en-US" b="1" dirty="0">
              <a:latin typeface="Times New Roman" panose="02020603050405020304"/>
              <a:cs typeface="Arial" panose="020B0604020202020204"/>
            </a:endParaRPr>
          </a:p>
          <a:p>
            <a:endParaRPr lang="en-US" b="1" dirty="0">
              <a:latin typeface="Times New Roman" panose="02020603050405020304"/>
              <a:cs typeface="Arial" panose="020B0604020202020204"/>
            </a:endParaRPr>
          </a:p>
          <a:p>
            <a:r>
              <a:rPr lang="en-US" dirty="0">
                <a:latin typeface="Times New Roman" panose="02020603050405020304"/>
                <a:cs typeface="Arial" panose="020B0604020202020204"/>
              </a:rPr>
              <a:t>Lê Thị Yến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Lụa</a:t>
            </a:r>
            <a:endParaRPr lang="en-US">
              <a:latin typeface="Times New Roman" panose="02020603050405020304"/>
              <a:cs typeface="Arial" panose="020B0604020202020204"/>
            </a:endParaRPr>
          </a:p>
          <a:p>
            <a:r>
              <a:rPr lang="en-US" dirty="0">
                <a:latin typeface="Times New Roman" panose="02020603050405020304"/>
                <a:cs typeface="Arial" panose="020B0604020202020204"/>
              </a:rPr>
              <a:t>MSSV: B1910408</a:t>
            </a:r>
            <a:endParaRPr lang="en-US" dirty="0">
              <a:latin typeface="Times New Roman" panose="02020603050405020304"/>
              <a:cs typeface="Arial" panose="020B06040202020202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337" y="2411913"/>
            <a:ext cx="9149442" cy="4770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500" b="1" dirty="0">
                <a:solidFill>
                  <a:srgbClr val="996633"/>
                </a:solidFill>
                <a:latin typeface="Times New Roman" panose="02020603050405020304"/>
                <a:cs typeface="Arial" panose="020B0604020202020204"/>
              </a:rPr>
              <a:t>ĐỀ TÀI</a:t>
            </a:r>
            <a:endParaRPr lang="en-US" sz="2500" b="1" dirty="0">
              <a:solidFill>
                <a:srgbClr val="996633"/>
              </a:solidFill>
              <a:latin typeface="Times New Roman" panose="02020603050405020304"/>
              <a:cs typeface="Arial" panose="020B060402020202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92781" y="4546269"/>
            <a:ext cx="2751117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err="1">
                <a:latin typeface="Times New Roman" panose="02020603050405020304"/>
                <a:cs typeface="Arial" panose="020B0604020202020204"/>
              </a:rPr>
              <a:t>Hội</a:t>
            </a:r>
            <a:r>
              <a:rPr lang="en-US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b="1" err="1">
                <a:latin typeface="Times New Roman" panose="02020603050405020304"/>
                <a:cs typeface="Arial" panose="020B0604020202020204"/>
              </a:rPr>
              <a:t>đồng</a:t>
            </a:r>
            <a:r>
              <a:rPr lang="en-US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b="1" err="1">
                <a:latin typeface="Times New Roman" panose="02020603050405020304"/>
                <a:cs typeface="Arial" panose="020B0604020202020204"/>
              </a:rPr>
              <a:t>phản</a:t>
            </a:r>
            <a:r>
              <a:rPr lang="en-US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b="1" err="1">
                <a:latin typeface="Times New Roman" panose="02020603050405020304"/>
                <a:cs typeface="Arial" panose="020B0604020202020204"/>
              </a:rPr>
              <a:t>biện</a:t>
            </a:r>
            <a:r>
              <a:rPr lang="en-US" b="1" dirty="0">
                <a:latin typeface="Times New Roman" panose="02020603050405020304"/>
                <a:cs typeface="Arial" panose="020B0604020202020204"/>
              </a:rPr>
              <a:t>:</a:t>
            </a:r>
            <a:endParaRPr lang="en-US" b="1" dirty="0">
              <a:latin typeface="Times New Roman" panose="02020603050405020304"/>
              <a:cs typeface="Arial" panose="020B0604020202020204"/>
            </a:endParaRPr>
          </a:p>
          <a:p>
            <a:endParaRPr lang="en-US" b="1" dirty="0">
              <a:latin typeface="Times New Roman" panose="02020603050405020304"/>
              <a:cs typeface="Arial" panose="020B0604020202020204"/>
            </a:endParaRPr>
          </a:p>
          <a:p>
            <a:r>
              <a:rPr lang="en-US" dirty="0">
                <a:latin typeface="Times New Roman" panose="02020603050405020304"/>
                <a:cs typeface="Arial" panose="020B0604020202020204"/>
              </a:rPr>
              <a:t>TS. Bùi Võ Quốc Bảo</a:t>
            </a:r>
            <a:endParaRPr lang="en-US" dirty="0">
              <a:latin typeface="Times New Roman" panose="02020603050405020304"/>
              <a:cs typeface="Arial" panose="020B0604020202020204"/>
            </a:endParaRPr>
          </a:p>
          <a:p>
            <a:r>
              <a:rPr lang="en-US" err="1">
                <a:latin typeface="Times New Roman" panose="02020603050405020304"/>
                <a:cs typeface="Arial" panose="020B0604020202020204"/>
              </a:rPr>
              <a:t>ThS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. Nguyễn Minh Trung</a:t>
            </a:r>
            <a:endParaRPr lang="en-US" dirty="0">
              <a:latin typeface="Times New Roman" panose="02020603050405020304"/>
              <a:cs typeface="Arial" panose="020B0604020202020204"/>
            </a:endParaRPr>
          </a:p>
          <a:p>
            <a:r>
              <a:rPr lang="en-US" err="1">
                <a:latin typeface="Times New Roman" panose="02020603050405020304"/>
                <a:cs typeface="Arial" panose="020B0604020202020204"/>
              </a:rPr>
              <a:t>TS.Thái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 Minh Tuấn</a:t>
            </a:r>
            <a:endParaRPr lang="en-US" dirty="0">
              <a:latin typeface="Times New Roman" panose="020206030504050203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5937" y="3536868"/>
            <a:ext cx="9136081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2600" b="1" dirty="0">
                <a:solidFill>
                  <a:srgbClr val="996633"/>
                </a:solidFill>
                <a:latin typeface="Times New Roman" panose="02020603050405020304"/>
                <a:cs typeface="Arial" panose="020B0604020202020204"/>
              </a:rPr>
              <a:t>(RESTAURANT MANAGEMENT SOFTWARE SYSTEM)</a:t>
            </a:r>
            <a:endParaRPr lang="en-US" sz="2600" dirty="0">
              <a:latin typeface="Times New Roman" panose="020206030504050203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/>
                <a:cs typeface="Arial" panose="020B0604020202020204"/>
              </a:rPr>
              <a:t>5. CÁC CHỨC NĂNG CHÍNH</a:t>
            </a:r>
            <a:endParaRPr lang="en-US" dirty="0">
              <a:latin typeface="Times New Roman" panose="02020603050405020304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71357" y="1426615"/>
            <a:ext cx="4545903" cy="43573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err="1">
                <a:latin typeface="Times New Roman" panose="02020603050405020304"/>
                <a:cs typeface="Arial" panose="020B0604020202020204"/>
              </a:rPr>
              <a:t>Sơ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 </a:t>
            </a:r>
            <a:r>
              <a:rPr lang="en-US" sz="2000" b="1" dirty="0" err="1">
                <a:latin typeface="Times New Roman" panose="02020603050405020304"/>
                <a:cs typeface="Arial" panose="020B0604020202020204"/>
              </a:rPr>
              <a:t>đồ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 dirty="0" err="1">
                <a:latin typeface="Times New Roman" panose="02020603050405020304"/>
                <a:cs typeface="Arial" panose="020B0604020202020204"/>
              </a:rPr>
              <a:t>usecase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 dirty="0" err="1">
                <a:latin typeface="Times New Roman" panose="02020603050405020304"/>
                <a:cs typeface="Arial" panose="020B0604020202020204"/>
              </a:rPr>
              <a:t>Nhân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 dirty="0" err="1">
                <a:latin typeface="Times New Roman" panose="02020603050405020304"/>
                <a:cs typeface="Arial" panose="020B0604020202020204"/>
              </a:rPr>
              <a:t>viên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 dirty="0" err="1">
                <a:latin typeface="Times New Roman" panose="02020603050405020304"/>
                <a:cs typeface="Arial" panose="020B0604020202020204"/>
              </a:rPr>
              <a:t>bếp</a:t>
            </a:r>
            <a:endParaRPr lang="en-US" sz="2000" b="1" dirty="0" err="1">
              <a:latin typeface="Times New Roman" panose="02020603050405020304"/>
              <a:cs typeface="Arial" panose="020B0604020202020204"/>
            </a:endParaRPr>
          </a:p>
          <a:p>
            <a:pPr lvl="2"/>
            <a:endParaRPr lang="en-US" dirty="0">
              <a:latin typeface="Times New Roman" panose="02020603050405020304"/>
              <a:cs typeface="Arial" panose="020B0604020202020204"/>
            </a:endParaRPr>
          </a:p>
        </p:txBody>
      </p:sp>
      <p:pic>
        <p:nvPicPr>
          <p:cNvPr id="5" name="Picture 5" descr="Diagram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6035" y="2514600"/>
            <a:ext cx="6475730" cy="288163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05435" y="632460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10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/>
                <a:cs typeface="Arial" panose="020B0604020202020204"/>
              </a:rPr>
              <a:t>5. CÁC CHỨC NĂNG CHÍNH</a:t>
            </a:r>
            <a:endParaRPr lang="en-US" dirty="0">
              <a:latin typeface="Times New Roman" panose="02020603050405020304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71357" y="1426615"/>
            <a:ext cx="4545903" cy="43573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err="1">
                <a:latin typeface="Times New Roman" panose="02020603050405020304"/>
                <a:cs typeface="Arial" panose="020B0604020202020204"/>
              </a:rPr>
              <a:t>Sơ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 </a:t>
            </a:r>
            <a:r>
              <a:rPr lang="en-US" sz="2000" b="1" dirty="0" err="1">
                <a:latin typeface="Times New Roman" panose="02020603050405020304"/>
                <a:cs typeface="Arial" panose="020B0604020202020204"/>
              </a:rPr>
              <a:t>đồ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 dirty="0" err="1">
                <a:latin typeface="Times New Roman" panose="02020603050405020304"/>
                <a:cs typeface="Arial" panose="020B0604020202020204"/>
              </a:rPr>
              <a:t>usecase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 dirty="0" err="1">
                <a:latin typeface="Times New Roman" panose="02020603050405020304"/>
                <a:cs typeface="Arial" panose="020B0604020202020204"/>
              </a:rPr>
              <a:t>Nhân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 dirty="0" err="1">
                <a:latin typeface="Times New Roman" panose="02020603050405020304"/>
                <a:cs typeface="Arial" panose="020B0604020202020204"/>
              </a:rPr>
              <a:t>viên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 dirty="0" err="1">
                <a:latin typeface="Times New Roman" panose="02020603050405020304"/>
                <a:cs typeface="Arial" panose="020B0604020202020204"/>
              </a:rPr>
              <a:t>thu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 dirty="0" err="1">
                <a:latin typeface="Times New Roman" panose="02020603050405020304"/>
                <a:cs typeface="Arial" panose="020B0604020202020204"/>
              </a:rPr>
              <a:t>ngân</a:t>
            </a:r>
            <a:endParaRPr lang="en-US" sz="2000" b="1" dirty="0" err="1">
              <a:latin typeface="Times New Roman" panose="02020603050405020304"/>
              <a:cs typeface="Arial" panose="020B0604020202020204"/>
            </a:endParaRPr>
          </a:p>
          <a:p>
            <a:pPr lvl="2"/>
            <a:endParaRPr lang="en-US" dirty="0">
              <a:latin typeface="Times New Roman" panose="02020603050405020304"/>
              <a:cs typeface="Arial" panose="020B0604020202020204"/>
            </a:endParaRPr>
          </a:p>
        </p:txBody>
      </p:sp>
      <p:pic>
        <p:nvPicPr>
          <p:cNvPr id="3" name="Picture 4" descr="A picture containing tex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2219" y="2071878"/>
            <a:ext cx="6889666" cy="413928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05435" y="6324600"/>
            <a:ext cx="402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11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/>
                <a:cs typeface="Arial" panose="020B0604020202020204"/>
              </a:rPr>
              <a:t>5. CÁC CHỨC NĂNG CHÍNH</a:t>
            </a:r>
            <a:endParaRPr lang="en-US" dirty="0">
              <a:latin typeface="Times New Roman" panose="02020603050405020304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71357" y="1426615"/>
            <a:ext cx="4545903" cy="43573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err="1">
                <a:latin typeface="Times New Roman" panose="02020603050405020304"/>
                <a:cs typeface="Arial" panose="020B0604020202020204"/>
              </a:rPr>
              <a:t>Sơ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 </a:t>
            </a:r>
            <a:r>
              <a:rPr lang="en-US" sz="2000" b="1" dirty="0" err="1">
                <a:latin typeface="Times New Roman" panose="02020603050405020304"/>
                <a:cs typeface="Arial" panose="020B0604020202020204"/>
              </a:rPr>
              <a:t>đồ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 dirty="0" err="1">
                <a:latin typeface="Times New Roman" panose="02020603050405020304"/>
                <a:cs typeface="Arial" panose="020B0604020202020204"/>
              </a:rPr>
              <a:t>usecase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 dirty="0" err="1">
                <a:latin typeface="Times New Roman" panose="02020603050405020304"/>
                <a:cs typeface="Arial" panose="020B0604020202020204"/>
              </a:rPr>
              <a:t>Chủ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 dirty="0" err="1">
                <a:latin typeface="Times New Roman" panose="02020603050405020304"/>
                <a:cs typeface="Arial" panose="020B0604020202020204"/>
              </a:rPr>
              <a:t>nhà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 dirty="0" err="1">
                <a:latin typeface="Times New Roman" panose="02020603050405020304"/>
                <a:cs typeface="Arial" panose="020B0604020202020204"/>
              </a:rPr>
              <a:t>hàng</a:t>
            </a:r>
            <a:endParaRPr lang="en-US" sz="2000" b="1" dirty="0" err="1">
              <a:latin typeface="Times New Roman" panose="02020603050405020304"/>
              <a:cs typeface="Arial" panose="020B0604020202020204"/>
            </a:endParaRPr>
          </a:p>
          <a:p>
            <a:pPr lvl="2"/>
            <a:endParaRPr lang="en-US" dirty="0">
              <a:latin typeface="Times New Roman" panose="02020603050405020304"/>
              <a:cs typeface="Arial" panose="020B0604020202020204"/>
            </a:endParaRPr>
          </a:p>
        </p:txBody>
      </p:sp>
      <p:pic>
        <p:nvPicPr>
          <p:cNvPr id="3" name="Picture 4" descr="A picture containing graphical user interfac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9206" y="1866296"/>
            <a:ext cx="6325590" cy="4451486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05435" y="632460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12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/>
                <a:cs typeface="Arial" panose="020B0604020202020204"/>
              </a:rPr>
              <a:t>6. THIẾT KẾ CƠ SỞ DỮ LIỆU</a:t>
            </a:r>
            <a:endParaRPr lang="en-US" dirty="0">
              <a:latin typeface="Times New Roman" panose="02020603050405020304"/>
              <a:cs typeface="Arial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7035" y="1447800"/>
            <a:ext cx="4038600" cy="403225"/>
          </a:xfrm>
        </p:spPr>
        <p:txBody>
          <a:bodyPr/>
          <a:lstStyle/>
          <a:p>
            <a:pPr marL="0" indent="0">
              <a:buNone/>
            </a:pPr>
            <a:r>
              <a:rPr lang="en-US" sz="2000" b="1" err="1">
                <a:latin typeface="Times New Roman" panose="02020603050405020304"/>
                <a:cs typeface="Arial" panose="020B0604020202020204"/>
              </a:rPr>
              <a:t>Sơ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 err="1">
                <a:latin typeface="Times New Roman" panose="02020603050405020304"/>
                <a:cs typeface="Arial" panose="020B0604020202020204"/>
              </a:rPr>
              <a:t>đồ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 err="1">
                <a:latin typeface="Times New Roman" panose="02020603050405020304"/>
                <a:cs typeface="Arial" panose="020B0604020202020204"/>
              </a:rPr>
              <a:t>cơ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 err="1">
                <a:latin typeface="Times New Roman" panose="02020603050405020304"/>
                <a:cs typeface="Arial" panose="020B0604020202020204"/>
              </a:rPr>
              <a:t>sở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 err="1">
                <a:latin typeface="Times New Roman" panose="02020603050405020304"/>
                <a:cs typeface="Arial" panose="020B0604020202020204"/>
              </a:rPr>
              <a:t>dữ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 err="1">
                <a:latin typeface="Times New Roman" panose="02020603050405020304"/>
                <a:cs typeface="Arial" panose="020B0604020202020204"/>
              </a:rPr>
              <a:t>liệu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pPr marL="0" indent="0">
              <a:buNone/>
            </a:pPr>
            <a:endParaRPr lang="en-US">
              <a:cs typeface="Arial" panose="020B0604020202020204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0235" y="1905000"/>
            <a:ext cx="7901305" cy="45542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53035" y="632460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13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/>
                <a:cs typeface="Arial" panose="020B0604020202020204"/>
              </a:rPr>
              <a:t>7. GIAO DIỆN MINH HỌA</a:t>
            </a:r>
            <a:endParaRPr lang="en-US" dirty="0">
              <a:latin typeface="Times New Roman" panose="02020603050405020304"/>
              <a:cs typeface="Arial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835" y="1312545"/>
            <a:ext cx="4038600" cy="431800"/>
          </a:xfrm>
        </p:spPr>
        <p:txBody>
          <a:bodyPr/>
          <a:lstStyle/>
          <a:p>
            <a:r>
              <a:rPr lang="en-US" err="1">
                <a:latin typeface="Times New Roman" panose="02020603050405020304"/>
                <a:cs typeface="Arial" panose="020B0604020202020204"/>
              </a:rPr>
              <a:t>Nhân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viên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phục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vụ</a:t>
            </a:r>
            <a:endParaRPr lang="en-US">
              <a:latin typeface="Times New Roman" panose="02020603050405020304"/>
              <a:cs typeface="Arial" panose="020B0604020202020204"/>
            </a:endParaRPr>
          </a:p>
        </p:txBody>
      </p:sp>
      <p:pic>
        <p:nvPicPr>
          <p:cNvPr id="335488861" name="Picture 10"/>
          <p:cNvPicPr>
            <a:picLocks noChangeAspect="1" noChangeArrowheads="1"/>
          </p:cNvPicPr>
          <p:nvPr>
            <p:ph sz="half" idx="2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06035" y="1828800"/>
            <a:ext cx="2590800" cy="4690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133502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2235" y="1828800"/>
            <a:ext cx="2629535" cy="472503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305435" y="632460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14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/>
                <a:cs typeface="Arial" panose="020B0604020202020204"/>
              </a:rPr>
              <a:t>7. GIAO DIỆN MINH HỌA</a:t>
            </a:r>
            <a:endParaRPr lang="en-US" dirty="0">
              <a:latin typeface="Times New Roman" panose="02020603050405020304"/>
              <a:cs typeface="Arial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447800"/>
            <a:ext cx="4038600" cy="546735"/>
          </a:xfrm>
        </p:spPr>
        <p:txBody>
          <a:bodyPr/>
          <a:lstStyle/>
          <a:p>
            <a:r>
              <a:rPr lang="en-US" dirty="0" err="1">
                <a:latin typeface="Times New Roman" panose="02020603050405020304"/>
                <a:cs typeface="Arial" panose="020B0604020202020204"/>
              </a:rPr>
              <a:t>Nhân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dirty="0" err="1">
                <a:latin typeface="Times New Roman" panose="02020603050405020304"/>
                <a:cs typeface="Arial" panose="020B0604020202020204"/>
              </a:rPr>
              <a:t>viên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dirty="0" err="1">
                <a:latin typeface="Times New Roman" panose="02020603050405020304"/>
                <a:cs typeface="Arial" panose="020B0604020202020204"/>
              </a:rPr>
              <a:t>bếp</a:t>
            </a:r>
            <a:endParaRPr lang="en-US" dirty="0" err="1">
              <a:latin typeface="Times New Roman" panose="02020603050405020304"/>
              <a:cs typeface="Arial" panose="020B0604020202020204"/>
            </a:endParaRPr>
          </a:p>
        </p:txBody>
      </p:sp>
      <p:pic>
        <p:nvPicPr>
          <p:cNvPr id="15" name="Picture 1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33045" y="2133600"/>
            <a:ext cx="8678545" cy="420941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05435" y="640080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15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/>
                <a:cs typeface="Arial" panose="020B0604020202020204"/>
              </a:rPr>
              <a:t>7. GIAO DIỆN MINH HỌA</a:t>
            </a:r>
            <a:endParaRPr lang="en-US" dirty="0">
              <a:latin typeface="Times New Roman" panose="02020603050405020304"/>
              <a:cs typeface="Arial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447800"/>
            <a:ext cx="4038600" cy="546735"/>
          </a:xfrm>
        </p:spPr>
        <p:txBody>
          <a:bodyPr/>
          <a:lstStyle/>
          <a:p>
            <a:r>
              <a:rPr lang="en-US" dirty="0" err="1">
                <a:latin typeface="Times New Roman" panose="02020603050405020304"/>
                <a:cs typeface="Arial" panose="020B0604020202020204"/>
              </a:rPr>
              <a:t>Nhân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dirty="0" err="1">
                <a:latin typeface="Times New Roman" panose="02020603050405020304"/>
                <a:cs typeface="Arial" panose="020B0604020202020204"/>
              </a:rPr>
              <a:t>viên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dirty="0" err="1">
                <a:latin typeface="Times New Roman" panose="02020603050405020304"/>
                <a:cs typeface="Arial" panose="020B0604020202020204"/>
              </a:rPr>
              <a:t>thu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dirty="0" err="1">
                <a:latin typeface="Times New Roman" panose="02020603050405020304"/>
                <a:cs typeface="Arial" panose="020B0604020202020204"/>
              </a:rPr>
              <a:t>ngân</a:t>
            </a:r>
            <a:endParaRPr lang="en-US" dirty="0" err="1">
              <a:latin typeface="Times New Roman" panose="02020603050405020304"/>
              <a:cs typeface="Arial" panose="020B0604020202020204"/>
            </a:endParaRPr>
          </a:p>
        </p:txBody>
      </p:sp>
      <p:pic>
        <p:nvPicPr>
          <p:cNvPr id="715771735" name="Picture 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05435" y="2133600"/>
            <a:ext cx="8627745" cy="416052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05435" y="643318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16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/>
                <a:cs typeface="Arial" panose="020B0604020202020204"/>
              </a:rPr>
              <a:t>7. GIAO DIỆN MINH HỌA</a:t>
            </a:r>
            <a:endParaRPr lang="en-US" dirty="0">
              <a:latin typeface="Times New Roman" panose="02020603050405020304"/>
              <a:cs typeface="Arial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835" y="1447800"/>
            <a:ext cx="4038600" cy="488315"/>
          </a:xfrm>
        </p:spPr>
        <p:txBody>
          <a:bodyPr/>
          <a:lstStyle/>
          <a:p>
            <a:r>
              <a:rPr lang="en-US" dirty="0" err="1">
                <a:latin typeface="Times New Roman" panose="02020603050405020304"/>
                <a:cs typeface="Arial" panose="020B0604020202020204"/>
              </a:rPr>
              <a:t>Chủ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dirty="0" err="1">
                <a:latin typeface="Times New Roman" panose="02020603050405020304"/>
                <a:cs typeface="Arial" panose="020B0604020202020204"/>
              </a:rPr>
              <a:t>nhà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dirty="0" err="1">
                <a:latin typeface="Times New Roman" panose="02020603050405020304"/>
                <a:cs typeface="Arial" panose="020B0604020202020204"/>
              </a:rPr>
              <a:t>hàng</a:t>
            </a:r>
            <a:endParaRPr lang="en-US" dirty="0" err="1">
              <a:latin typeface="Times New Roman" panose="02020603050405020304"/>
              <a:cs typeface="Arial" panose="020B0604020202020204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7330" y="2133600"/>
            <a:ext cx="8611870" cy="41529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05435" y="6400800"/>
            <a:ext cx="500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17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/>
                <a:cs typeface="Times New Roman" panose="02020603050405020304"/>
              </a:rPr>
              <a:t>8. KẾT LUẬN</a:t>
            </a:r>
            <a:endParaRPr lang="vi-VN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7435" y="1600200"/>
            <a:ext cx="6782435" cy="4690745"/>
          </a:xfrm>
        </p:spPr>
        <p:txBody>
          <a:bodyPr/>
          <a:lstStyle/>
          <a:p>
            <a:r>
              <a:rPr lang="en-US" sz="2500" b="1" dirty="0">
                <a:latin typeface="Times New Roman" panose="02020603050405020304" charset="0"/>
                <a:cs typeface="Times New Roman" panose="02020603050405020304" charset="0"/>
              </a:rPr>
              <a:t>Kết luận:</a:t>
            </a:r>
            <a:endParaRPr lang="en-US" sz="25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- Chức năng hoạt động đúng như mô tả;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- Hệ thống thân thiện, dễ sử dụng;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- Giải quyết được vấn đề quản lý nhà hàng. 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500" b="1" dirty="0">
                <a:latin typeface="Times New Roman" panose="02020603050405020304" charset="0"/>
                <a:cs typeface="Times New Roman" panose="02020603050405020304" charset="0"/>
              </a:rPr>
              <a:t>Hạn chế:</a:t>
            </a:r>
            <a:endParaRPr lang="en-US" sz="25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- Chức năng nhân viên còn ít so với hệ thống lớn;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- Giao diện chưa tối ưu;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- Dữ liệu chưa được đa dạng.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500" b="1" dirty="0">
                <a:latin typeface="Times New Roman" panose="02020603050405020304" charset="0"/>
                <a:cs typeface="Times New Roman" panose="02020603050405020304" charset="0"/>
              </a:rPr>
              <a:t>Hướng phát triển:</a:t>
            </a:r>
            <a:endParaRPr lang="en-US" sz="25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- Phát triển chức năng phía Nhân viên giao hàng, Khách hàng;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- Cải thiện giao diện.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05435" y="632460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18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" y="3276600"/>
            <a:ext cx="9090025" cy="944880"/>
          </a:xfrm>
        </p:spPr>
        <p:txBody>
          <a:bodyPr/>
          <a:lstStyle/>
          <a:p>
            <a:pPr algn="ctr"/>
            <a:r>
              <a:rPr lang="en-US" sz="5000" dirty="0">
                <a:latin typeface="Times New Roman" panose="02020603050405020304"/>
                <a:cs typeface="Times New Roman" panose="02020603050405020304"/>
              </a:rPr>
              <a:t>DEMO</a:t>
            </a:r>
            <a:endParaRPr lang="en-US" sz="50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/>
                <a:cs typeface="Times New Roman" panose="02020603050405020304"/>
              </a:rPr>
              <a:t>NỘI DUNG</a:t>
            </a:r>
            <a:endParaRPr lang="en-US" altLang="en-US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1200" y="1514445"/>
            <a:ext cx="7150976" cy="4905807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000" b="1" dirty="0">
                <a:latin typeface="Times New Roman" panose="02020603050405020304"/>
                <a:cs typeface="Arial" panose="020B0604020202020204"/>
              </a:rPr>
              <a:t>1.  </a:t>
            </a:r>
            <a:r>
              <a:rPr lang="en-US" altLang="en-US" sz="3000" b="1" err="1">
                <a:latin typeface="Times New Roman" panose="02020603050405020304"/>
                <a:cs typeface="Arial" panose="020B0604020202020204"/>
              </a:rPr>
              <a:t>Đặt</a:t>
            </a:r>
            <a:r>
              <a:rPr lang="en-US" altLang="en-US" sz="3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altLang="en-US" sz="3000" b="1" err="1">
                <a:latin typeface="Times New Roman" panose="02020603050405020304"/>
                <a:cs typeface="Arial" panose="020B0604020202020204"/>
              </a:rPr>
              <a:t>vấn</a:t>
            </a:r>
            <a:r>
              <a:rPr lang="en-US" altLang="en-US" sz="3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altLang="en-US" sz="3000" b="1" err="1">
                <a:latin typeface="Times New Roman" panose="02020603050405020304"/>
                <a:cs typeface="Arial" panose="020B0604020202020204"/>
              </a:rPr>
              <a:t>đề</a:t>
            </a:r>
            <a:endParaRPr lang="en-US" sz="3000" b="1">
              <a:latin typeface="Times New Roman" panose="02020603050405020304"/>
              <a:cs typeface="Arial" panose="020B0604020202020204"/>
            </a:endParaRPr>
          </a:p>
          <a:p>
            <a:pPr marL="0" indent="0">
              <a:buNone/>
            </a:pPr>
            <a:r>
              <a:rPr lang="en-US" altLang="en-US" sz="3000" b="1" dirty="0">
                <a:latin typeface="Times New Roman" panose="02020603050405020304"/>
                <a:cs typeface="Arial" panose="020B0604020202020204"/>
              </a:rPr>
              <a:t>2.  </a:t>
            </a:r>
            <a:r>
              <a:rPr lang="en-US" altLang="en-US" sz="3000" b="1" err="1">
                <a:latin typeface="Times New Roman" panose="02020603050405020304"/>
                <a:cs typeface="Arial" panose="020B0604020202020204"/>
              </a:rPr>
              <a:t>Mục</a:t>
            </a:r>
            <a:r>
              <a:rPr lang="en-US" altLang="en-US" sz="3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altLang="en-US" sz="3000" b="1" err="1">
                <a:latin typeface="Times New Roman" panose="02020603050405020304"/>
                <a:cs typeface="Arial" panose="020B0604020202020204"/>
              </a:rPr>
              <a:t>tiêu</a:t>
            </a:r>
            <a:r>
              <a:rPr lang="en-US" altLang="en-US" sz="3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altLang="en-US" sz="3000" b="1" err="1">
                <a:latin typeface="Times New Roman" panose="02020603050405020304"/>
                <a:cs typeface="Arial" panose="020B0604020202020204"/>
              </a:rPr>
              <a:t>đề</a:t>
            </a:r>
            <a:r>
              <a:rPr lang="en-US" altLang="en-US" sz="3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altLang="en-US" sz="3000" b="1" err="1">
                <a:latin typeface="Times New Roman" panose="02020603050405020304"/>
                <a:cs typeface="Arial" panose="020B0604020202020204"/>
              </a:rPr>
              <a:t>tài</a:t>
            </a:r>
            <a:endParaRPr lang="en-US" altLang="en-US" sz="3000" b="1">
              <a:latin typeface="Times New Roman" panose="02020603050405020304"/>
              <a:cs typeface="Arial" panose="020B0604020202020204"/>
            </a:endParaRPr>
          </a:p>
          <a:p>
            <a:pPr marL="0" indent="0">
              <a:buNone/>
            </a:pPr>
            <a:r>
              <a:rPr lang="en-US" altLang="en-US" sz="3000" b="1" dirty="0">
                <a:latin typeface="Times New Roman" panose="02020603050405020304"/>
                <a:cs typeface="Arial" panose="020B0604020202020204"/>
              </a:rPr>
              <a:t>3.  Công </a:t>
            </a:r>
            <a:r>
              <a:rPr lang="en-US" altLang="en-US" sz="3000" b="1" err="1">
                <a:latin typeface="Times New Roman" panose="02020603050405020304"/>
                <a:cs typeface="Arial" panose="020B0604020202020204"/>
              </a:rPr>
              <a:t>nghệ</a:t>
            </a:r>
            <a:r>
              <a:rPr lang="en-US" altLang="en-US" sz="3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altLang="en-US" sz="3000" b="1" err="1">
                <a:latin typeface="Times New Roman" panose="02020603050405020304"/>
                <a:cs typeface="Arial" panose="020B0604020202020204"/>
              </a:rPr>
              <a:t>sử</a:t>
            </a:r>
            <a:r>
              <a:rPr lang="en-US" altLang="en-US" sz="3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altLang="en-US" sz="3000" b="1" err="1">
                <a:latin typeface="Times New Roman" panose="02020603050405020304"/>
                <a:cs typeface="Arial" panose="020B0604020202020204"/>
              </a:rPr>
              <a:t>dụng</a:t>
            </a:r>
            <a:endParaRPr lang="en-US" altLang="en-US" sz="3000" b="1">
              <a:latin typeface="Times New Roman" panose="02020603050405020304"/>
              <a:cs typeface="Arial" panose="020B0604020202020204"/>
            </a:endParaRPr>
          </a:p>
          <a:p>
            <a:pPr marL="0" indent="0">
              <a:buNone/>
            </a:pPr>
            <a:r>
              <a:rPr lang="en-US" altLang="en-US" sz="3000" b="1" dirty="0">
                <a:latin typeface="Times New Roman" panose="02020603050405020304"/>
                <a:cs typeface="Arial" panose="020B0604020202020204"/>
              </a:rPr>
              <a:t>4.  Minh </a:t>
            </a:r>
            <a:r>
              <a:rPr lang="en-US" altLang="en-US" sz="3000" b="1" err="1">
                <a:latin typeface="Times New Roman" panose="02020603050405020304"/>
                <a:cs typeface="Arial" panose="020B0604020202020204"/>
              </a:rPr>
              <a:t>họa</a:t>
            </a:r>
            <a:r>
              <a:rPr lang="en-US" altLang="en-US" sz="3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altLang="en-US" sz="3000" b="1" err="1">
                <a:latin typeface="Times New Roman" panose="02020603050405020304"/>
                <a:cs typeface="Arial" panose="020B0604020202020204"/>
              </a:rPr>
              <a:t>hệ</a:t>
            </a:r>
            <a:r>
              <a:rPr lang="en-US" altLang="en-US" sz="3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altLang="en-US" sz="3000" b="1" err="1">
                <a:latin typeface="Times New Roman" panose="02020603050405020304"/>
                <a:cs typeface="Arial" panose="020B0604020202020204"/>
              </a:rPr>
              <a:t>thống</a:t>
            </a:r>
            <a:endParaRPr lang="en-US" altLang="en-US" sz="3000" b="1">
              <a:latin typeface="Times New Roman" panose="02020603050405020304"/>
              <a:cs typeface="Arial" panose="020B0604020202020204"/>
            </a:endParaRPr>
          </a:p>
          <a:p>
            <a:pPr marL="0" indent="0">
              <a:buNone/>
            </a:pPr>
            <a:r>
              <a:rPr lang="en-US" altLang="en-US" sz="3000" b="1" dirty="0">
                <a:latin typeface="Times New Roman" panose="02020603050405020304"/>
                <a:cs typeface="Arial" panose="020B0604020202020204"/>
              </a:rPr>
              <a:t>5.  Các </a:t>
            </a:r>
            <a:r>
              <a:rPr lang="en-US" altLang="en-US" sz="3000" b="1" err="1">
                <a:latin typeface="Times New Roman" panose="02020603050405020304"/>
                <a:cs typeface="Arial" panose="020B0604020202020204"/>
              </a:rPr>
              <a:t>chức</a:t>
            </a:r>
            <a:r>
              <a:rPr lang="en-US" altLang="en-US" sz="3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altLang="en-US" sz="3000" b="1" err="1">
                <a:latin typeface="Times New Roman" panose="02020603050405020304"/>
                <a:cs typeface="Arial" panose="020B0604020202020204"/>
              </a:rPr>
              <a:t>năng</a:t>
            </a:r>
            <a:r>
              <a:rPr lang="en-US" altLang="en-US" sz="3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altLang="en-US" sz="3000" b="1" err="1">
                <a:latin typeface="Times New Roman" panose="02020603050405020304"/>
                <a:cs typeface="Arial" panose="020B0604020202020204"/>
              </a:rPr>
              <a:t>chính</a:t>
            </a:r>
            <a:endParaRPr lang="en-US" altLang="en-US" sz="3000" b="1">
              <a:latin typeface="Times New Roman" panose="02020603050405020304"/>
              <a:cs typeface="Arial" panose="020B0604020202020204"/>
            </a:endParaRPr>
          </a:p>
          <a:p>
            <a:pPr marL="0" indent="0">
              <a:buNone/>
            </a:pPr>
            <a:r>
              <a:rPr lang="en-US" altLang="en-US" sz="3000" b="1" dirty="0">
                <a:latin typeface="Times New Roman" panose="02020603050405020304"/>
                <a:cs typeface="Arial" panose="020B0604020202020204"/>
              </a:rPr>
              <a:t>6.  </a:t>
            </a:r>
            <a:r>
              <a:rPr lang="en-US" altLang="en-US" sz="3000" b="1" err="1">
                <a:latin typeface="Times New Roman" panose="02020603050405020304"/>
                <a:cs typeface="Arial" panose="020B0604020202020204"/>
              </a:rPr>
              <a:t>Thiết</a:t>
            </a:r>
            <a:r>
              <a:rPr lang="en-US" altLang="en-US" sz="3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altLang="en-US" sz="3000" b="1" err="1">
                <a:latin typeface="Times New Roman" panose="02020603050405020304"/>
                <a:cs typeface="Arial" panose="020B0604020202020204"/>
              </a:rPr>
              <a:t>kế</a:t>
            </a:r>
            <a:r>
              <a:rPr lang="en-US" altLang="en-US" sz="3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altLang="en-US" sz="3000" b="1" err="1">
                <a:latin typeface="Times New Roman" panose="02020603050405020304"/>
                <a:cs typeface="Arial" panose="020B0604020202020204"/>
              </a:rPr>
              <a:t>cơ</a:t>
            </a:r>
            <a:r>
              <a:rPr lang="en-US" altLang="en-US" sz="3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altLang="en-US" sz="3000" b="1" err="1">
                <a:latin typeface="Times New Roman" panose="02020603050405020304"/>
                <a:cs typeface="Arial" panose="020B0604020202020204"/>
              </a:rPr>
              <a:t>sở</a:t>
            </a:r>
            <a:r>
              <a:rPr lang="en-US" altLang="en-US" sz="3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altLang="en-US" sz="3000" b="1" err="1">
                <a:latin typeface="Times New Roman" panose="02020603050405020304"/>
                <a:cs typeface="Arial" panose="020B0604020202020204"/>
              </a:rPr>
              <a:t>dữ</a:t>
            </a:r>
            <a:r>
              <a:rPr lang="en-US" altLang="en-US" sz="3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altLang="en-US" sz="3000" b="1" err="1">
                <a:latin typeface="Times New Roman" panose="02020603050405020304"/>
                <a:cs typeface="Arial" panose="020B0604020202020204"/>
              </a:rPr>
              <a:t>liệu</a:t>
            </a:r>
            <a:endParaRPr lang="en-US" altLang="en-US" sz="3000" b="1">
              <a:latin typeface="Times New Roman" panose="02020603050405020304"/>
              <a:cs typeface="Arial" panose="020B0604020202020204"/>
            </a:endParaRPr>
          </a:p>
          <a:p>
            <a:pPr marL="0" indent="0">
              <a:buNone/>
            </a:pPr>
            <a:r>
              <a:rPr lang="en-US" altLang="en-US" sz="3000" b="1" dirty="0">
                <a:latin typeface="Times New Roman" panose="02020603050405020304"/>
                <a:cs typeface="Arial" panose="020B0604020202020204"/>
              </a:rPr>
              <a:t>7.  Giao </a:t>
            </a:r>
            <a:r>
              <a:rPr lang="en-US" altLang="en-US" sz="3000" b="1" err="1">
                <a:latin typeface="Times New Roman" panose="02020603050405020304"/>
                <a:cs typeface="Arial" panose="020B0604020202020204"/>
              </a:rPr>
              <a:t>diện</a:t>
            </a:r>
            <a:r>
              <a:rPr lang="en-US" altLang="en-US" sz="3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altLang="en-US" sz="3000" b="1" err="1">
                <a:latin typeface="Times New Roman" panose="02020603050405020304"/>
                <a:cs typeface="Arial" panose="020B0604020202020204"/>
              </a:rPr>
              <a:t>minh</a:t>
            </a:r>
            <a:r>
              <a:rPr lang="en-US" altLang="en-US" sz="3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altLang="en-US" sz="3000" b="1" err="1">
                <a:latin typeface="Times New Roman" panose="02020603050405020304"/>
                <a:cs typeface="Arial" panose="020B0604020202020204"/>
              </a:rPr>
              <a:t>họa</a:t>
            </a:r>
            <a:endParaRPr lang="en-US" altLang="en-US" sz="3000" b="1">
              <a:latin typeface="Times New Roman" panose="02020603050405020304"/>
              <a:cs typeface="Arial" panose="020B0604020202020204"/>
            </a:endParaRPr>
          </a:p>
          <a:p>
            <a:pPr marL="0" indent="0">
              <a:buNone/>
            </a:pPr>
            <a:r>
              <a:rPr lang="en-US" altLang="en-US" sz="3000" b="1" dirty="0">
                <a:latin typeface="Times New Roman" panose="02020603050405020304"/>
                <a:cs typeface="Arial" panose="020B0604020202020204"/>
              </a:rPr>
              <a:t>8.  </a:t>
            </a:r>
            <a:r>
              <a:rPr lang="en-US" altLang="en-US" sz="3000" b="1" err="1">
                <a:latin typeface="Times New Roman" panose="02020603050405020304"/>
                <a:cs typeface="Arial" panose="020B0604020202020204"/>
              </a:rPr>
              <a:t>Kết</a:t>
            </a:r>
            <a:r>
              <a:rPr lang="en-US" altLang="en-US" sz="3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altLang="en-US" sz="3000" b="1" err="1">
                <a:latin typeface="Times New Roman" panose="02020603050405020304"/>
                <a:cs typeface="Arial" panose="020B0604020202020204"/>
              </a:rPr>
              <a:t>luận</a:t>
            </a:r>
            <a:r>
              <a:rPr lang="en-US" altLang="en-US" sz="3000" b="1" dirty="0">
                <a:latin typeface="Times New Roman" panose="02020603050405020304"/>
                <a:cs typeface="Arial" panose="020B0604020202020204"/>
              </a:rPr>
              <a:t> </a:t>
            </a:r>
            <a:endParaRPr lang="en-US" altLang="en-US" sz="3000" b="1" dirty="0">
              <a:latin typeface="Times New Roman" panose="02020603050405020304"/>
              <a:cs typeface="Arial" panose="020B0604020202020204"/>
            </a:endParaRPr>
          </a:p>
          <a:p>
            <a:pPr marL="0" indent="0">
              <a:buNone/>
            </a:pPr>
            <a:r>
              <a:rPr lang="en-US" altLang="en-US" sz="3000" b="1" dirty="0">
                <a:latin typeface="Times New Roman" panose="02020603050405020304"/>
                <a:cs typeface="Arial" panose="020B0604020202020204"/>
              </a:rPr>
              <a:t>9.  Demo</a:t>
            </a:r>
            <a:endParaRPr lang="en-US" altLang="en-US" sz="3000" b="1" dirty="0">
              <a:latin typeface="Times New Roman" panose="02020603050405020304"/>
              <a:cs typeface="Arial" panose="020B0604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05435" y="632460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5000" b="1" dirty="0">
                <a:latin typeface="Times New Roman" panose="02020603050405020304" charset="0"/>
                <a:cs typeface="Times New Roman" panose="02020603050405020304" charset="0"/>
              </a:rPr>
              <a:t>CÁM ƠN THẦY VÀ CÁC BẠN ĐÃ LẮNG NGHE</a:t>
            </a:r>
            <a:r>
              <a:rPr lang="en-US" sz="6000" b="1" dirty="0">
                <a:latin typeface="Times New Roman" panose="02020603050405020304" charset="0"/>
                <a:cs typeface="Times New Roman" panose="02020603050405020304" charset="0"/>
              </a:rPr>
              <a:t> </a:t>
            </a:r>
            <a:endParaRPr lang="vi-VN" sz="6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/>
                <a:cs typeface="Arial" panose="020B0604020202020204"/>
              </a:rPr>
              <a:t>1. ĐẶT VẤN ĐỀ</a:t>
            </a:r>
            <a:endParaRPr lang="en-US" dirty="0">
              <a:latin typeface="Times New Roman" panose="020206030504050203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174" y="2020381"/>
            <a:ext cx="8632994" cy="3780620"/>
          </a:xfrm>
        </p:spPr>
        <p:txBody>
          <a:bodyPr/>
          <a:lstStyle/>
          <a:p>
            <a:pPr algn="just"/>
            <a:r>
              <a:rPr lang="en-US" b="1" err="1">
                <a:latin typeface="Times New Roman" panose="02020603050405020304"/>
                <a:cs typeface="Arial" panose="020B0604020202020204"/>
              </a:rPr>
              <a:t>Đặt</a:t>
            </a:r>
            <a:r>
              <a:rPr lang="en-US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b="1" err="1">
                <a:latin typeface="Times New Roman" panose="02020603050405020304"/>
                <a:cs typeface="Arial" panose="020B0604020202020204"/>
              </a:rPr>
              <a:t>vấn</a:t>
            </a:r>
            <a:r>
              <a:rPr lang="en-US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b="1" err="1">
                <a:latin typeface="Times New Roman" panose="02020603050405020304"/>
                <a:cs typeface="Arial" panose="020B0604020202020204"/>
              </a:rPr>
              <a:t>đề</a:t>
            </a:r>
            <a:r>
              <a:rPr lang="en-US" b="1" dirty="0">
                <a:latin typeface="Times New Roman" panose="02020603050405020304"/>
                <a:cs typeface="Arial" panose="020B0604020202020204"/>
              </a:rPr>
              <a:t>: </a:t>
            </a:r>
            <a:endParaRPr lang="en-US">
              <a:latin typeface="Times New Roman" panose="02020603050405020304"/>
              <a:cs typeface="Arial" panose="020B0604020202020204"/>
            </a:endParaRPr>
          </a:p>
          <a:p>
            <a:pPr algn="just">
              <a:buFont typeface="Calibri" panose="020F0502020204030204"/>
              <a:buChar char="-"/>
            </a:pPr>
            <a:r>
              <a:rPr lang="en-US" dirty="0">
                <a:latin typeface="Times New Roman" panose="02020603050405020304"/>
                <a:cs typeface="Arial" panose="020B0604020202020204"/>
              </a:rPr>
              <a:t>Nhu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cầu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ăn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 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uống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 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bên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ngoài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ngày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càng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tăng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cao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.</a:t>
            </a:r>
            <a:endParaRPr lang="en-US" dirty="0">
              <a:latin typeface="Times New Roman" panose="02020603050405020304"/>
              <a:cs typeface="Arial" panose="020B0604020202020204"/>
            </a:endParaRPr>
          </a:p>
          <a:p>
            <a:pPr algn="just">
              <a:buFont typeface="Calibri" panose="020F0502020204030204"/>
              <a:buChar char="-"/>
            </a:pPr>
            <a:r>
              <a:rPr lang="en-US" err="1">
                <a:latin typeface="Times New Roman" panose="02020603050405020304"/>
                <a:cs typeface="Arial" panose="020B0604020202020204"/>
              </a:rPr>
              <a:t>Việc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 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quản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lý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hoạt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động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 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tại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nhà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hàng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khá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khó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khăn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,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rắc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rối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,...</a:t>
            </a:r>
            <a:endParaRPr lang="en-US" b="1" dirty="0">
              <a:latin typeface="Times New Roman" panose="02020603050405020304"/>
              <a:cs typeface="Arial" panose="020B0604020202020204"/>
            </a:endParaRP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/>
                <a:cs typeface="Arial" panose="020B0604020202020204"/>
              </a:rPr>
              <a:t>=&gt; </a:t>
            </a:r>
            <a:r>
              <a:rPr lang="en-US" b="1" err="1">
                <a:latin typeface="Times New Roman" panose="02020603050405020304"/>
                <a:cs typeface="Times New Roman" panose="02020603050405020304"/>
              </a:rPr>
              <a:t>Quá</a:t>
            </a:r>
            <a:r>
              <a:rPr lang="en-US" b="1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b="1" err="1">
                <a:latin typeface="Times New Roman" panose="02020603050405020304"/>
                <a:cs typeface="Times New Roman" panose="02020603050405020304"/>
              </a:rPr>
              <a:t>tải</a:t>
            </a:r>
            <a:r>
              <a:rPr lang="en-US" b="1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b="1" err="1">
                <a:latin typeface="Times New Roman" panose="02020603050405020304"/>
                <a:cs typeface="Times New Roman" panose="02020603050405020304"/>
              </a:rPr>
              <a:t>công</a:t>
            </a:r>
            <a:r>
              <a:rPr lang="en-US" b="1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b="1" err="1">
                <a:latin typeface="Times New Roman" panose="02020603050405020304"/>
                <a:cs typeface="Times New Roman" panose="02020603050405020304"/>
              </a:rPr>
              <a:t>việc</a:t>
            </a:r>
            <a:r>
              <a:rPr lang="en-US" b="1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b="1" err="1">
                <a:latin typeface="Times New Roman" panose="02020603050405020304"/>
                <a:cs typeface="Times New Roman" panose="02020603050405020304"/>
              </a:rPr>
              <a:t>tại</a:t>
            </a:r>
            <a:r>
              <a:rPr lang="en-US" b="1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b="1" err="1">
                <a:latin typeface="Times New Roman" panose="02020603050405020304"/>
                <a:cs typeface="Times New Roman" panose="02020603050405020304"/>
              </a:rPr>
              <a:t>các</a:t>
            </a:r>
            <a:r>
              <a:rPr lang="en-US" b="1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b="1" err="1">
                <a:latin typeface="Times New Roman" panose="02020603050405020304"/>
                <a:cs typeface="Times New Roman" panose="02020603050405020304"/>
              </a:rPr>
              <a:t>quán</a:t>
            </a:r>
            <a:r>
              <a:rPr lang="en-US" b="1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b="1" err="1">
                <a:latin typeface="Times New Roman" panose="02020603050405020304"/>
                <a:cs typeface="Times New Roman" panose="02020603050405020304"/>
              </a:rPr>
              <a:t>ăn</a:t>
            </a:r>
            <a:r>
              <a:rPr lang="en-US" b="1" dirty="0">
                <a:latin typeface="Times New Roman" panose="02020603050405020304"/>
                <a:cs typeface="Times New Roman" panose="02020603050405020304"/>
              </a:rPr>
              <a:t>, </a:t>
            </a:r>
            <a:r>
              <a:rPr lang="en-US" b="1" err="1">
                <a:latin typeface="Times New Roman" panose="02020603050405020304"/>
                <a:cs typeface="Times New Roman" panose="02020603050405020304"/>
              </a:rPr>
              <a:t>nhà</a:t>
            </a:r>
            <a:r>
              <a:rPr lang="en-US" b="1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b="1" err="1">
                <a:latin typeface="Times New Roman" panose="02020603050405020304"/>
                <a:cs typeface="Times New Roman" panose="02020603050405020304"/>
              </a:rPr>
              <a:t>hàng</a:t>
            </a:r>
            <a:r>
              <a:rPr lang="en-US" b="1" dirty="0">
                <a:latin typeface="Times New Roman" panose="02020603050405020304"/>
                <a:cs typeface="Times New Roman" panose="02020603050405020304"/>
              </a:rPr>
              <a:t>.</a:t>
            </a:r>
            <a:endParaRPr lang="en-US" b="1" dirty="0">
              <a:latin typeface="Times New Roman" panose="02020603050405020304"/>
              <a:cs typeface="Arial" panose="020B0604020202020204"/>
            </a:endParaRP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/>
                <a:cs typeface="Arial" panose="020B0604020202020204"/>
              </a:rPr>
              <a:t>=&gt; </a:t>
            </a:r>
            <a:r>
              <a:rPr lang="en-US" b="1" err="1">
                <a:latin typeface="Times New Roman" panose="02020603050405020304"/>
                <a:cs typeface="Arial" panose="020B0604020202020204"/>
              </a:rPr>
              <a:t>Việc</a:t>
            </a:r>
            <a:r>
              <a:rPr lang="en-US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b="1" err="1">
                <a:latin typeface="Times New Roman" panose="02020603050405020304"/>
                <a:cs typeface="Arial" panose="020B0604020202020204"/>
              </a:rPr>
              <a:t>quản</a:t>
            </a:r>
            <a:r>
              <a:rPr lang="en-US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b="1" err="1">
                <a:latin typeface="Times New Roman" panose="02020603050405020304"/>
                <a:cs typeface="Arial" panose="020B0604020202020204"/>
              </a:rPr>
              <a:t>lý</a:t>
            </a:r>
            <a:r>
              <a:rPr lang="en-US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b="1" err="1">
                <a:latin typeface="Times New Roman" panose="02020603050405020304"/>
                <a:cs typeface="Arial" panose="020B0604020202020204"/>
              </a:rPr>
              <a:t>khó</a:t>
            </a:r>
            <a:r>
              <a:rPr lang="en-US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b="1" err="1">
                <a:latin typeface="Times New Roman" panose="02020603050405020304"/>
                <a:cs typeface="Arial" panose="020B0604020202020204"/>
              </a:rPr>
              <a:t>khăn</a:t>
            </a:r>
            <a:r>
              <a:rPr lang="en-US" b="1" dirty="0">
                <a:latin typeface="Times New Roman" panose="02020603050405020304"/>
                <a:cs typeface="Arial" panose="020B0604020202020204"/>
              </a:rPr>
              <a:t>, </a:t>
            </a:r>
            <a:r>
              <a:rPr lang="en-US" b="1" err="1">
                <a:latin typeface="Times New Roman" panose="02020603050405020304"/>
                <a:cs typeface="Arial" panose="020B0604020202020204"/>
              </a:rPr>
              <a:t>không</a:t>
            </a:r>
            <a:r>
              <a:rPr lang="en-US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b="1" err="1">
                <a:latin typeface="Times New Roman" panose="02020603050405020304"/>
                <a:cs typeface="Arial" panose="020B0604020202020204"/>
              </a:rPr>
              <a:t>mang</a:t>
            </a:r>
            <a:r>
              <a:rPr lang="en-US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b="1" err="1">
                <a:latin typeface="Times New Roman" panose="02020603050405020304"/>
                <a:cs typeface="Arial" panose="020B0604020202020204"/>
              </a:rPr>
              <a:t>lại</a:t>
            </a:r>
            <a:r>
              <a:rPr lang="en-US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b="1" err="1">
                <a:latin typeface="Times New Roman" panose="02020603050405020304"/>
                <a:cs typeface="Arial" panose="020B0604020202020204"/>
              </a:rPr>
              <a:t>hiệu</a:t>
            </a:r>
            <a:r>
              <a:rPr lang="en-US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b="1" err="1">
                <a:latin typeface="Times New Roman" panose="02020603050405020304"/>
                <a:cs typeface="Arial" panose="020B0604020202020204"/>
              </a:rPr>
              <a:t>quả</a:t>
            </a:r>
            <a:r>
              <a:rPr lang="en-US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b="1" err="1">
                <a:latin typeface="Times New Roman" panose="02020603050405020304"/>
                <a:cs typeface="Arial" panose="020B0604020202020204"/>
              </a:rPr>
              <a:t>cao</a:t>
            </a:r>
            <a:r>
              <a:rPr lang="en-US" b="1" dirty="0">
                <a:latin typeface="Times New Roman" panose="02020603050405020304"/>
                <a:cs typeface="Arial" panose="020B0604020202020204"/>
              </a:rPr>
              <a:t>, </a:t>
            </a:r>
            <a:r>
              <a:rPr lang="en-US" b="1" err="1">
                <a:latin typeface="Times New Roman" panose="02020603050405020304"/>
                <a:cs typeface="Arial" panose="020B0604020202020204"/>
              </a:rPr>
              <a:t>gây</a:t>
            </a:r>
            <a:r>
              <a:rPr lang="en-US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b="1" err="1">
                <a:latin typeface="Times New Roman" panose="02020603050405020304"/>
                <a:cs typeface="Arial" panose="020B0604020202020204"/>
              </a:rPr>
              <a:t>thiếu</a:t>
            </a:r>
            <a:r>
              <a:rPr lang="en-US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b="1" err="1">
                <a:latin typeface="Times New Roman" panose="02020603050405020304"/>
                <a:cs typeface="Arial" panose="020B0604020202020204"/>
              </a:rPr>
              <a:t>sót</a:t>
            </a:r>
            <a:r>
              <a:rPr lang="en-US" b="1" dirty="0">
                <a:latin typeface="Times New Roman" panose="02020603050405020304"/>
                <a:cs typeface="Arial" panose="020B0604020202020204"/>
              </a:rPr>
              <a:t>,...</a:t>
            </a:r>
            <a:endParaRPr lang="en-US" b="1" dirty="0">
              <a:latin typeface="Times New Roman" panose="02020603050405020304"/>
              <a:cs typeface="Times New Roman" panose="02020603050405020304"/>
            </a:endParaRPr>
          </a:p>
          <a:p>
            <a:pPr lvl="2"/>
            <a:endParaRPr lang="en-US" dirty="0">
              <a:latin typeface="Times New Roman" panose="02020603050405020304"/>
              <a:cs typeface="Arial" panose="020B060402020202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05435" y="632460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/>
                <a:cs typeface="Arial" panose="020B0604020202020204"/>
              </a:rPr>
              <a:t>1. ĐẶT VẤN ĐỀ</a:t>
            </a:r>
            <a:endParaRPr lang="en-US" dirty="0">
              <a:latin typeface="Times New Roman" panose="020206030504050203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927" y="1505784"/>
            <a:ext cx="8464760" cy="5027529"/>
          </a:xfrm>
        </p:spPr>
        <p:txBody>
          <a:bodyPr/>
          <a:lstStyle/>
          <a:p>
            <a:pPr algn="just"/>
            <a:r>
              <a:rPr lang="en-US" b="1" dirty="0" err="1">
                <a:latin typeface="Times New Roman" panose="02020603050405020304"/>
                <a:cs typeface="Arial" panose="020B0604020202020204"/>
              </a:rPr>
              <a:t>Lịch</a:t>
            </a:r>
            <a:r>
              <a:rPr lang="en-US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b="1" dirty="0" err="1">
                <a:latin typeface="Times New Roman" panose="02020603050405020304"/>
                <a:cs typeface="Arial" panose="020B0604020202020204"/>
              </a:rPr>
              <a:t>sử</a:t>
            </a:r>
            <a:r>
              <a:rPr lang="en-US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b="1" dirty="0" err="1">
                <a:latin typeface="Times New Roman" panose="02020603050405020304"/>
                <a:cs typeface="Arial" panose="020B0604020202020204"/>
              </a:rPr>
              <a:t>giải</a:t>
            </a:r>
            <a:r>
              <a:rPr lang="en-US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b="1" dirty="0" err="1">
                <a:latin typeface="Times New Roman" panose="02020603050405020304"/>
                <a:cs typeface="Arial" panose="020B0604020202020204"/>
              </a:rPr>
              <a:t>quyết</a:t>
            </a:r>
            <a:r>
              <a:rPr lang="en-US" b="1" dirty="0">
                <a:latin typeface="Times New Roman" panose="02020603050405020304"/>
                <a:cs typeface="Arial" panose="020B0604020202020204"/>
              </a:rPr>
              <a:t>:</a:t>
            </a:r>
            <a:endParaRPr lang="en-US">
              <a:latin typeface="Times New Roman" panose="02020603050405020304"/>
              <a:cs typeface="Arial" panose="020B0604020202020204"/>
            </a:endParaRPr>
          </a:p>
          <a:p>
            <a:pPr algn="just">
              <a:buFont typeface="Calibri" panose="020F0502020204030204"/>
              <a:buChar char="-"/>
            </a:pPr>
            <a:r>
              <a:rPr lang="en-US" dirty="0">
                <a:latin typeface="Times New Roman" panose="02020603050405020304"/>
                <a:cs typeface="Arial" panose="020B0604020202020204"/>
              </a:rPr>
              <a:t>Theo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cách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truyền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thống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: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giấy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tờ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,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sổ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sách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;</a:t>
            </a:r>
            <a:endParaRPr lang="en-US" dirty="0">
              <a:latin typeface="Times New Roman" panose="02020603050405020304"/>
              <a:cs typeface="Arial" panose="020B0604020202020204"/>
            </a:endParaRPr>
          </a:p>
          <a:p>
            <a:pPr algn="just">
              <a:buFont typeface="Calibri" panose="020F0502020204030204"/>
              <a:buChar char="-"/>
            </a:pPr>
            <a:r>
              <a:rPr lang="en-US" err="1">
                <a:latin typeface="Times New Roman" panose="02020603050405020304"/>
                <a:cs typeface="Arial" panose="020B0604020202020204"/>
              </a:rPr>
              <a:t>Những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hệ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thống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quản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lý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nhà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hàng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đã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ra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đời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như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:</a:t>
            </a:r>
            <a:endParaRPr lang="en-US" dirty="0">
              <a:latin typeface="Times New Roman" panose="02020603050405020304"/>
              <a:cs typeface="Arial" panose="020B0604020202020204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/>
                <a:cs typeface="Arial" panose="020B0604020202020204"/>
              </a:rPr>
              <a:t>  Sapo, Cuk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Cuk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;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Posapp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, …</a:t>
            </a:r>
            <a:endParaRPr lang="en-US" dirty="0">
              <a:latin typeface="Times New Roman" panose="02020603050405020304"/>
              <a:cs typeface="Arial" panose="020B0604020202020204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/>
                <a:cs typeface="Arial" panose="020B0604020202020204"/>
              </a:rPr>
              <a:t>=&gt;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Tốn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chi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phí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cao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để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đăng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ký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sử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dụng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,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hệ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thống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có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quy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mô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quá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lớn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.</a:t>
            </a:r>
            <a:endParaRPr lang="en-US" dirty="0">
              <a:latin typeface="Times New Roman" panose="02020603050405020304"/>
              <a:cs typeface="Arial" panose="020B0604020202020204"/>
            </a:endParaRP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/>
                <a:cs typeface="Arial" panose="020B0604020202020204"/>
              </a:rPr>
              <a:t>=&gt;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Cần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hệ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thống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vừa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đủ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 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để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đáp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ứng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.</a:t>
            </a:r>
            <a:endParaRPr lang="en-US" dirty="0">
              <a:latin typeface="Times New Roman" panose="02020603050405020304"/>
              <a:cs typeface="Arial" panose="020B0604020202020204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/>
              <a:cs typeface="Arial" panose="020B0604020202020204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/>
                <a:cs typeface="Arial" panose="020B0604020202020204"/>
              </a:rPr>
              <a:t>=&gt; "</a:t>
            </a:r>
            <a:r>
              <a:rPr lang="en-US" b="1" err="1">
                <a:latin typeface="Times New Roman" panose="02020603050405020304"/>
                <a:cs typeface="Arial" panose="020B0604020202020204"/>
              </a:rPr>
              <a:t>Hệ</a:t>
            </a:r>
            <a:r>
              <a:rPr lang="en-US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b="1" err="1">
                <a:latin typeface="Times New Roman" panose="02020603050405020304"/>
                <a:cs typeface="Arial" panose="020B0604020202020204"/>
              </a:rPr>
              <a:t>thống</a:t>
            </a:r>
            <a:r>
              <a:rPr lang="en-US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b="1" err="1">
                <a:latin typeface="Times New Roman" panose="02020603050405020304"/>
                <a:cs typeface="Arial" panose="020B0604020202020204"/>
              </a:rPr>
              <a:t>phần</a:t>
            </a:r>
            <a:r>
              <a:rPr lang="en-US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b="1" err="1">
                <a:latin typeface="Times New Roman" panose="02020603050405020304"/>
                <a:cs typeface="Arial" panose="020B0604020202020204"/>
              </a:rPr>
              <a:t>mềm</a:t>
            </a:r>
            <a:r>
              <a:rPr lang="en-US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b="1" err="1">
                <a:latin typeface="Times New Roman" panose="02020603050405020304"/>
                <a:cs typeface="Arial" panose="020B0604020202020204"/>
              </a:rPr>
              <a:t>quản</a:t>
            </a:r>
            <a:r>
              <a:rPr lang="en-US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b="1" err="1">
                <a:latin typeface="Times New Roman" panose="02020603050405020304"/>
                <a:cs typeface="Arial" panose="020B0604020202020204"/>
              </a:rPr>
              <a:t>lý</a:t>
            </a:r>
            <a:r>
              <a:rPr lang="en-US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b="1" err="1">
                <a:latin typeface="Times New Roman" panose="02020603050405020304"/>
                <a:cs typeface="Arial" panose="020B0604020202020204"/>
              </a:rPr>
              <a:t>nhà</a:t>
            </a:r>
            <a:r>
              <a:rPr lang="en-US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b="1" err="1">
                <a:latin typeface="Times New Roman" panose="02020603050405020304"/>
                <a:cs typeface="Arial" panose="020B0604020202020204"/>
              </a:rPr>
              <a:t>hàng</a:t>
            </a:r>
            <a:r>
              <a:rPr lang="en-US" b="1" dirty="0">
                <a:latin typeface="Times New Roman" panose="02020603050405020304"/>
                <a:cs typeface="Arial" panose="020B0604020202020204"/>
              </a:rPr>
              <a:t>."</a:t>
            </a:r>
            <a:endParaRPr lang="en-US" b="1" dirty="0">
              <a:latin typeface="Times New Roman" panose="02020603050405020304"/>
              <a:cs typeface="Arial" panose="020B0604020202020204"/>
            </a:endParaRPr>
          </a:p>
          <a:p>
            <a:pPr lvl="2"/>
            <a:endParaRPr lang="en-US" dirty="0">
              <a:latin typeface="Times New Roman" panose="02020603050405020304"/>
              <a:cs typeface="Arial" panose="020B060402020202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05435" y="632460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/>
                <a:cs typeface="Arial" panose="020B0604020202020204"/>
              </a:rPr>
              <a:t>2. MỤC TIÊU ĐỀ TÀI</a:t>
            </a:r>
            <a:endParaRPr lang="en-US" dirty="0">
              <a:latin typeface="Times New Roman" panose="020206030504050203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613" y="2454915"/>
            <a:ext cx="8526482" cy="2513920"/>
          </a:xfrm>
        </p:spPr>
        <p:txBody>
          <a:bodyPr/>
          <a:lstStyle/>
          <a:p>
            <a:pPr algn="just">
              <a:buFont typeface="Arial" panose="020B0604020202020204"/>
              <a:buChar char="•"/>
            </a:pPr>
            <a:r>
              <a:rPr lang="en-US" err="1">
                <a:latin typeface="Times New Roman" panose="02020603050405020304"/>
                <a:cs typeface="Arial" panose="020B0604020202020204"/>
              </a:rPr>
              <a:t>Hỗ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trợ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việc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hoạt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động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,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quản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lý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 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nhà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hàng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một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cách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dễ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dàng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,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hiệu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quả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.</a:t>
            </a:r>
            <a:endParaRPr lang="en-US"/>
          </a:p>
          <a:p>
            <a:pPr algn="just">
              <a:buFont typeface="Arial" panose="020B0604020202020204"/>
            </a:pPr>
            <a:r>
              <a:rPr lang="en-US" dirty="0">
                <a:latin typeface="Times New Roman" panose="02020603050405020304"/>
                <a:cs typeface="Arial" panose="020B0604020202020204"/>
              </a:rPr>
              <a:t>Cung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cấp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đầy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đủ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chức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năng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cho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Nhân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viên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phục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vụ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,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Nhân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viên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thu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ngân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,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Nhân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viên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bếp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và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Chủ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nhà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hàng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.</a:t>
            </a:r>
            <a:endParaRPr lang="en-US" dirty="0">
              <a:latin typeface="Times New Roman" panose="02020603050405020304"/>
              <a:cs typeface="Arial" panose="020B0604020202020204"/>
            </a:endParaRPr>
          </a:p>
          <a:p>
            <a:endParaRPr lang="en-US" dirty="0">
              <a:cs typeface="Arial" panose="020B060402020202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05435" y="632460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/>
                <a:cs typeface="Arial" panose="020B0604020202020204"/>
              </a:rPr>
              <a:t>3. CÔNG NGHỆ SỬ DỤNG</a:t>
            </a:r>
            <a:endParaRPr lang="en-US" dirty="0">
              <a:latin typeface="Times New Roman" panose="02020603050405020304"/>
            </a:endParaRPr>
          </a:p>
        </p:txBody>
      </p:sp>
      <p:pic>
        <p:nvPicPr>
          <p:cNvPr id="12" name="Picture 12" descr="Logo, company nam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465" y="1832758"/>
            <a:ext cx="2743200" cy="1371600"/>
          </a:xfrm>
          <a:prstGeom prst="rect">
            <a:avLst/>
          </a:prstGeom>
        </p:spPr>
      </p:pic>
      <p:pic>
        <p:nvPicPr>
          <p:cNvPr id="13" name="Picture 13" descr="Logo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466" y="3574473"/>
            <a:ext cx="2743200" cy="1371600"/>
          </a:xfrm>
          <a:prstGeom prst="rect">
            <a:avLst/>
          </a:prstGeom>
        </p:spPr>
      </p:pic>
      <p:pic>
        <p:nvPicPr>
          <p:cNvPr id="14" name="Picture 14" descr="Shape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088" y="1835974"/>
            <a:ext cx="3534888" cy="1384959"/>
          </a:xfrm>
          <a:prstGeom prst="rect">
            <a:avLst/>
          </a:prstGeom>
        </p:spPr>
      </p:pic>
      <p:pic>
        <p:nvPicPr>
          <p:cNvPr id="15" name="Picture 15" descr="Logo, company name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726" y="5197435"/>
            <a:ext cx="2743200" cy="1371600"/>
          </a:xfrm>
          <a:prstGeom prst="rect">
            <a:avLst/>
          </a:prstGeom>
        </p:spPr>
      </p:pic>
      <p:pic>
        <p:nvPicPr>
          <p:cNvPr id="16" name="Picture 16" descr="A picture containing icon&#10;&#10;Description automatically generate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089" y="3574472"/>
            <a:ext cx="2743200" cy="13716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05435" y="632460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6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/>
                <a:cs typeface="Arial" panose="020B0604020202020204"/>
              </a:rPr>
              <a:t>4. MINH HỌA HỆ THỐNG</a:t>
            </a:r>
            <a:endParaRPr lang="en-US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14550" y="2673524"/>
            <a:ext cx="8524137" cy="2177452"/>
          </a:xfrm>
        </p:spPr>
        <p:txBody>
          <a:bodyPr/>
          <a:lstStyle/>
          <a:p>
            <a:pPr algn="just"/>
            <a:r>
              <a:rPr lang="en-US" err="1">
                <a:latin typeface="Times New Roman" panose="02020603050405020304"/>
                <a:cs typeface="Arial" panose="020B0604020202020204"/>
              </a:rPr>
              <a:t>Hệ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thống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phát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triển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trên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2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nền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tảng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phổ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biến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:</a:t>
            </a:r>
            <a:endParaRPr lang="en-US"/>
          </a:p>
          <a:p>
            <a:pPr algn="just">
              <a:buFont typeface="Calibri" panose="020F0502020204030204"/>
              <a:buChar char="-"/>
            </a:pPr>
            <a:r>
              <a:rPr lang="en-US" b="1" err="1">
                <a:latin typeface="Times New Roman" panose="02020603050405020304"/>
                <a:cs typeface="Arial" panose="020B0604020202020204"/>
              </a:rPr>
              <a:t>Ứng</a:t>
            </a:r>
            <a:r>
              <a:rPr lang="en-US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b="1" err="1">
                <a:latin typeface="Times New Roman" panose="02020603050405020304"/>
                <a:cs typeface="Arial" panose="020B0604020202020204"/>
              </a:rPr>
              <a:t>dụng</a:t>
            </a:r>
            <a:r>
              <a:rPr lang="en-US" b="1" dirty="0">
                <a:latin typeface="Times New Roman" panose="02020603050405020304"/>
                <a:cs typeface="Arial" panose="020B0604020202020204"/>
              </a:rPr>
              <a:t> web: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dành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cho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Nhân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viên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 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bếp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,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Nhân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viên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thu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ngân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và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Chủ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nhà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hàng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;</a:t>
            </a:r>
            <a:endParaRPr lang="en-US" dirty="0">
              <a:latin typeface="Times New Roman" panose="02020603050405020304"/>
              <a:cs typeface="Arial" panose="020B0604020202020204"/>
            </a:endParaRPr>
          </a:p>
          <a:p>
            <a:pPr algn="just">
              <a:buFont typeface="Calibri" panose="020F0502020204030204"/>
              <a:buChar char="-"/>
            </a:pPr>
            <a:r>
              <a:rPr lang="en-US" b="1" err="1">
                <a:latin typeface="Times New Roman" panose="02020603050405020304"/>
                <a:cs typeface="Arial" panose="020B0604020202020204"/>
              </a:rPr>
              <a:t>Ứng</a:t>
            </a:r>
            <a:r>
              <a:rPr lang="en-US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b="1" err="1">
                <a:latin typeface="Times New Roman" panose="02020603050405020304"/>
                <a:cs typeface="Arial" panose="020B0604020202020204"/>
              </a:rPr>
              <a:t>dụng</a:t>
            </a:r>
            <a:r>
              <a:rPr lang="en-US" b="1" dirty="0">
                <a:latin typeface="Times New Roman" panose="02020603050405020304"/>
                <a:cs typeface="Arial" panose="020B0604020202020204"/>
              </a:rPr>
              <a:t> di </a:t>
            </a:r>
            <a:r>
              <a:rPr lang="en-US" b="1" err="1">
                <a:latin typeface="Times New Roman" panose="02020603050405020304"/>
                <a:cs typeface="Arial" panose="020B0604020202020204"/>
              </a:rPr>
              <a:t>động</a:t>
            </a:r>
            <a:r>
              <a:rPr lang="en-US" b="1" dirty="0">
                <a:latin typeface="Times New Roman" panose="02020603050405020304"/>
                <a:cs typeface="Arial" panose="020B0604020202020204"/>
              </a:rPr>
              <a:t>: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dành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cho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Nhân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viên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phục</a:t>
            </a:r>
            <a:r>
              <a:rPr lang="en-US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err="1">
                <a:latin typeface="Times New Roman" panose="02020603050405020304"/>
                <a:cs typeface="Arial" panose="020B0604020202020204"/>
              </a:rPr>
              <a:t>vụ</a:t>
            </a:r>
            <a:endParaRPr lang="en-US">
              <a:latin typeface="Times New Roman" panose="02020603050405020304"/>
              <a:cs typeface="Arial" panose="020B0604020202020204"/>
            </a:endParaRPr>
          </a:p>
          <a:p>
            <a:pPr lvl="2"/>
            <a:endParaRPr lang="en-US" dirty="0">
              <a:latin typeface="Times New Roman" panose="02020603050405020304"/>
              <a:cs typeface="Arial" panose="020B060402020202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05435" y="632460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7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/>
                <a:cs typeface="Arial" panose="020B0604020202020204"/>
              </a:rPr>
              <a:t>4. MINH HỌA HỆ THỐNG</a:t>
            </a:r>
            <a:endParaRPr lang="en-US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1600835" y="1447800"/>
            <a:ext cx="4038600" cy="47752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/>
                <a:cs typeface="Arial" panose="020B0604020202020204"/>
              </a:rPr>
              <a:t>Hình </a:t>
            </a:r>
            <a:r>
              <a:rPr lang="en-US" sz="2000" b="1" dirty="0" err="1">
                <a:latin typeface="Times New Roman" panose="02020603050405020304"/>
                <a:cs typeface="Arial" panose="020B0604020202020204"/>
              </a:rPr>
              <a:t>minh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 dirty="0" err="1">
                <a:latin typeface="Times New Roman" panose="02020603050405020304"/>
                <a:cs typeface="Arial" panose="020B0604020202020204"/>
              </a:rPr>
              <a:t>họa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 dirty="0" err="1">
                <a:latin typeface="Times New Roman" panose="02020603050405020304"/>
                <a:cs typeface="Arial" panose="020B0604020202020204"/>
              </a:rPr>
              <a:t>hệ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 dirty="0" err="1">
                <a:latin typeface="Times New Roman" panose="02020603050405020304"/>
                <a:cs typeface="Arial" panose="020B0604020202020204"/>
              </a:rPr>
              <a:t>thống</a:t>
            </a:r>
            <a:endParaRPr lang="en-US" sz="2000" b="1" dirty="0">
              <a:latin typeface="Times New Roman" panose="02020603050405020304"/>
              <a:cs typeface="Arial" panose="020B0604020202020204"/>
            </a:endParaRPr>
          </a:p>
          <a:p>
            <a:pPr lvl="2"/>
            <a:endParaRPr lang="en-US" dirty="0">
              <a:latin typeface="Times New Roman" panose="02020603050405020304"/>
              <a:cs typeface="Arial" panose="020B0604020202020204"/>
            </a:endParaRPr>
          </a:p>
        </p:txBody>
      </p:sp>
      <p:pic>
        <p:nvPicPr>
          <p:cNvPr id="3" name="Content Placeholder 2" descr="Untitled Diagram-Page-1.drawio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19835" y="1905000"/>
            <a:ext cx="6973570" cy="45085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05435" y="632460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8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/>
                <a:cs typeface="Arial" panose="020B0604020202020204"/>
              </a:rPr>
              <a:t>5. CÁC CHỨC NĂNG CHÍNH</a:t>
            </a:r>
            <a:endParaRPr lang="en-US" dirty="0">
              <a:latin typeface="Times New Roman" panose="02020603050405020304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71357" y="1426615"/>
            <a:ext cx="4545903" cy="43573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err="1">
                <a:latin typeface="Times New Roman" panose="02020603050405020304"/>
                <a:cs typeface="Arial" panose="020B0604020202020204"/>
              </a:rPr>
              <a:t>Sơ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 </a:t>
            </a:r>
            <a:r>
              <a:rPr lang="en-US" sz="2000" b="1" dirty="0" err="1">
                <a:latin typeface="Times New Roman" panose="02020603050405020304"/>
                <a:cs typeface="Arial" panose="020B0604020202020204"/>
              </a:rPr>
              <a:t>đồ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 dirty="0" err="1">
                <a:latin typeface="Times New Roman" panose="02020603050405020304"/>
                <a:cs typeface="Arial" panose="020B0604020202020204"/>
              </a:rPr>
              <a:t>usecase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 dirty="0" err="1">
                <a:latin typeface="Times New Roman" panose="02020603050405020304"/>
                <a:cs typeface="Arial" panose="020B0604020202020204"/>
              </a:rPr>
              <a:t>Nhân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 dirty="0" err="1">
                <a:latin typeface="Times New Roman" panose="02020603050405020304"/>
                <a:cs typeface="Arial" panose="020B0604020202020204"/>
              </a:rPr>
              <a:t>viên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 dirty="0" err="1">
                <a:latin typeface="Times New Roman" panose="02020603050405020304"/>
                <a:cs typeface="Arial" panose="020B0604020202020204"/>
              </a:rPr>
              <a:t>phục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 dirty="0" err="1">
                <a:latin typeface="Times New Roman" panose="02020603050405020304"/>
                <a:cs typeface="Arial" panose="020B0604020202020204"/>
              </a:rPr>
              <a:t>vụ</a:t>
            </a:r>
            <a:endParaRPr lang="en-US" sz="2000" b="1" dirty="0" err="1">
              <a:latin typeface="Times New Roman" panose="02020603050405020304"/>
              <a:cs typeface="Arial" panose="020B0604020202020204"/>
            </a:endParaRPr>
          </a:p>
          <a:p>
            <a:pPr lvl="2"/>
            <a:endParaRPr lang="en-US" dirty="0">
              <a:latin typeface="Times New Roman" panose="02020603050405020304"/>
              <a:cs typeface="Arial" panose="020B0604020202020204"/>
            </a:endParaRPr>
          </a:p>
        </p:txBody>
      </p:sp>
      <p:pic>
        <p:nvPicPr>
          <p:cNvPr id="8" name="Picture 8" descr="Graphical user interface, application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2487" y="1865674"/>
            <a:ext cx="5537199" cy="4496043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05435" y="632460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9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2230</Words>
  <Application>WPS Presentation</Application>
  <PresentationFormat>On-screen Show (4:3)</PresentationFormat>
  <Paragraphs>170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SimSun</vt:lpstr>
      <vt:lpstr>Wingdings</vt:lpstr>
      <vt:lpstr>Times New Roman</vt:lpstr>
      <vt:lpstr>Arial</vt:lpstr>
      <vt:lpstr>Calibri</vt:lpstr>
      <vt:lpstr>Microsoft YaHei</vt:lpstr>
      <vt:lpstr>Arial Unicode MS</vt:lpstr>
      <vt:lpstr>Bahnschrift</vt:lpstr>
      <vt:lpstr>Times New Roman</vt:lpstr>
      <vt:lpstr>Default Design</vt:lpstr>
      <vt:lpstr>HỆ THỐNG PHẦN MỀM QUẢN LÝ NHÀ HÀNG</vt:lpstr>
      <vt:lpstr>NỘI DUNG</vt:lpstr>
      <vt:lpstr>1. ĐẶT VẤN ĐỀ</vt:lpstr>
      <vt:lpstr>1. ĐẶT VẤN ĐỀ</vt:lpstr>
      <vt:lpstr>2. MỤC TIÊU ĐỀ TÀI</vt:lpstr>
      <vt:lpstr>3. CÔNG NGHỆ SỬ DỤNG</vt:lpstr>
      <vt:lpstr>4. MINH HỌA HỆ THỐNG</vt:lpstr>
      <vt:lpstr>4. MINH HỌA HỆ THỐNG</vt:lpstr>
      <vt:lpstr>5. CÁC CHỨC NĂNG CHÍNH</vt:lpstr>
      <vt:lpstr>5. CÁC CHỨC NĂNG CHÍNH</vt:lpstr>
      <vt:lpstr>5. CÁC CHỨC NĂNG CHÍNH</vt:lpstr>
      <vt:lpstr>5. CÁC CHỨC NĂNG CHÍNH</vt:lpstr>
      <vt:lpstr>6. THIẾT KẾ CƠ SỞ DỮ LIỆU</vt:lpstr>
      <vt:lpstr>7. GIAO DIỆN MINH HỌA</vt:lpstr>
      <vt:lpstr>7. GIAO DIỆN MINH HỌA</vt:lpstr>
      <vt:lpstr>7. GIAO DIỆN MINH HỌA</vt:lpstr>
      <vt:lpstr>7. GIAO DIỆN MINH HỌA</vt:lpstr>
      <vt:lpstr>8. KẾT LUẬN</vt:lpstr>
      <vt:lpstr>9. KỊCH BẢNG DEMO</vt:lpstr>
      <vt:lpstr>PowerPoint 演示文稿</vt:lpstr>
    </vt:vector>
  </TitlesOfParts>
  <Company>CANTHO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Le Thi Yen Lua</cp:lastModifiedBy>
  <cp:revision>998</cp:revision>
  <dcterms:created xsi:type="dcterms:W3CDTF">2008-08-06T06:37:00Z</dcterms:created>
  <dcterms:modified xsi:type="dcterms:W3CDTF">2023-05-10T16:13:12Z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5B32B57F8EC043638E4D786F78B9F825</vt:lpwstr>
  </property>
  <property fmtid="{D5CDD505-2E9C-101B-9397-08002B2CF9AE}" pid="3" name="KSOProductBuildVer">
    <vt:lpwstr>1033-11.2.0.11537</vt:lpwstr>
  </property>
</Properties>
</file>