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83" r:id="rId4"/>
    <p:sldId id="258" r:id="rId5"/>
    <p:sldId id="259" r:id="rId6"/>
    <p:sldId id="274" r:id="rId7"/>
    <p:sldId id="284" r:id="rId8"/>
    <p:sldId id="260" r:id="rId9"/>
    <p:sldId id="262" r:id="rId10"/>
    <p:sldId id="275" r:id="rId11"/>
    <p:sldId id="276" r:id="rId12"/>
    <p:sldId id="263" r:id="rId13"/>
    <p:sldId id="285" r:id="rId14"/>
    <p:sldId id="286" r:id="rId15"/>
    <p:sldId id="266" r:id="rId16"/>
    <p:sldId id="267" r:id="rId17"/>
    <p:sldId id="268" r:id="rId18"/>
    <p:sldId id="281" r:id="rId19"/>
    <p:sldId id="279" r:id="rId20"/>
    <p:sldId id="272" r:id="rId21"/>
    <p:sldId id="287"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8" name="Slide Number Placeholder 7"/>
          <p:cNvSpPr>
            <a:spLocks noGrp="1"/>
          </p:cNvSpPr>
          <p:nvPr>
            <p:ph type="sldNum" sz="quarter" idx="11"/>
          </p:nvPr>
        </p:nvSpPr>
        <p:spPr/>
        <p:txBody>
          <a:bodyPr/>
          <a:lstStyle/>
          <a:p>
            <a:fld id="{2E97C8CA-7748-4139-99AF-5CBDA9DDBBF5}"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7C8CA-7748-4139-99AF-5CBDA9DDBBF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7C8CA-7748-4139-99AF-5CBDA9DDBBF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7C8CA-7748-4139-99AF-5CBDA9DDBBF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7C8CA-7748-4139-99AF-5CBDA9DDBBF5}"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97C8CA-7748-4139-99AF-5CBDA9DDBBF5}"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E97C8CA-7748-4139-99AF-5CBDA9DDBBF5}"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E97C8CA-7748-4139-99AF-5CBDA9DDBBF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E97C8CA-7748-4139-99AF-5CBDA9DDBBF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97C8CA-7748-4139-99AF-5CBDA9DDBBF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686EA-BE64-42D2-9753-E7710AA70CA6}" type="datetimeFigureOut">
              <a:rPr lang="en-US" smtClean="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97C8CA-7748-4139-99AF-5CBDA9DDBBF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99686EA-BE64-42D2-9753-E7710AA70CA6}" type="datetimeFigureOut">
              <a:rPr lang="en-US" smtClean="0"/>
              <a:t>5/30/2018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E97C8CA-7748-4139-99AF-5CBDA9DDBBF5}"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6.png"/><Relationship Id="rId9"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676400"/>
            <a:ext cx="7772400" cy="1676400"/>
          </a:xfrm>
        </p:spPr>
        <p:txBody>
          <a:bodyPr>
            <a:normAutofit/>
          </a:bodyPr>
          <a:lstStyle/>
          <a:p>
            <a:r>
              <a:rPr lang="en-US" sz="4800" dirty="0">
                <a:latin typeface="Calibri Light" panose="020F0302020204030204" pitchFamily="34" charset="0"/>
                <a:cs typeface="Calibri Light" panose="020F0302020204030204" pitchFamily="34" charset="0"/>
              </a:rPr>
              <a:t>HỆ THỐNG ĐẾM</a:t>
            </a:r>
            <a:br>
              <a:rPr lang="en-US" sz="4800" dirty="0">
                <a:latin typeface="Calibri Light" panose="020F0302020204030204" pitchFamily="34" charset="0"/>
                <a:cs typeface="Calibri Light" panose="020F0302020204030204" pitchFamily="34" charset="0"/>
              </a:rPr>
            </a:br>
            <a:r>
              <a:rPr lang="en-US" sz="4800" dirty="0">
                <a:latin typeface="Calibri Light" panose="020F0302020204030204" pitchFamily="34" charset="0"/>
                <a:cs typeface="Calibri Light" panose="020F0302020204030204" pitchFamily="34" charset="0"/>
              </a:rPr>
              <a:t> VÀ PHÂN LOẠI SẢN PHẨM</a:t>
            </a:r>
          </a:p>
        </p:txBody>
      </p:sp>
      <p:sp>
        <p:nvSpPr>
          <p:cNvPr id="3" name="Subtitle 2"/>
          <p:cNvSpPr>
            <a:spLocks noGrp="1"/>
          </p:cNvSpPr>
          <p:nvPr>
            <p:ph type="subTitle" idx="1"/>
          </p:nvPr>
        </p:nvSpPr>
        <p:spPr>
          <a:xfrm>
            <a:off x="1676400" y="4419600"/>
            <a:ext cx="6400800" cy="2209800"/>
          </a:xfrm>
        </p:spPr>
        <p:txBody>
          <a:bodyPr>
            <a:normAutofit fontScale="25000" lnSpcReduction="20000"/>
          </a:bodyPr>
          <a:lstStyle/>
          <a:p>
            <a:pPr>
              <a:lnSpc>
                <a:spcPct val="170000"/>
              </a:lnSpc>
              <a:spcBef>
                <a:spcPts val="600"/>
              </a:spcBef>
            </a:pPr>
            <a:r>
              <a:rPr lang="en-US" sz="7200" dirty="0">
                <a:solidFill>
                  <a:srgbClr val="C00000"/>
                </a:solidFill>
                <a:latin typeface="Calibri Light" panose="020F0302020204030204" pitchFamily="34" charset="0"/>
                <a:cs typeface="Calibri Light" panose="020F0302020204030204" pitchFamily="34" charset="0"/>
              </a:rPr>
              <a:t>GVHD:      Trần Thế Vũ</a:t>
            </a:r>
          </a:p>
          <a:p>
            <a:pPr algn="l">
              <a:lnSpc>
                <a:spcPct val="170000"/>
              </a:lnSpc>
              <a:spcBef>
                <a:spcPts val="600"/>
              </a:spcBef>
            </a:pPr>
            <a:r>
              <a:rPr lang="en-US" sz="7200" dirty="0">
                <a:solidFill>
                  <a:srgbClr val="C00000"/>
                </a:solidFill>
                <a:latin typeface="Calibri Light" panose="020F0302020204030204" pitchFamily="34" charset="0"/>
                <a:cs typeface="Calibri Light" panose="020F0302020204030204" pitchFamily="34" charset="0"/>
              </a:rPr>
              <a:t>		      SVTH:       Lê Thịnh</a:t>
            </a:r>
          </a:p>
          <a:p>
            <a:pPr>
              <a:lnSpc>
                <a:spcPct val="170000"/>
              </a:lnSpc>
              <a:spcBef>
                <a:spcPts val="600"/>
              </a:spcBef>
            </a:pPr>
            <a:r>
              <a:rPr lang="en-US" sz="7200" dirty="0">
                <a:solidFill>
                  <a:srgbClr val="C00000"/>
                </a:solidFill>
                <a:latin typeface="Calibri Light" panose="020F0302020204030204" pitchFamily="34" charset="0"/>
                <a:cs typeface="Calibri Light" panose="020F0302020204030204" pitchFamily="34" charset="0"/>
              </a:rPr>
              <a:t>		   Nguyễn Văn Kỳ Phong</a:t>
            </a:r>
          </a:p>
          <a:p>
            <a:pPr>
              <a:lnSpc>
                <a:spcPct val="170000"/>
              </a:lnSpc>
              <a:spcBef>
                <a:spcPts val="600"/>
              </a:spcBef>
            </a:pPr>
            <a:r>
              <a:rPr lang="en-US" sz="7200" dirty="0">
                <a:solidFill>
                  <a:srgbClr val="C00000"/>
                </a:solidFill>
                <a:latin typeface="Calibri Light" panose="020F0302020204030204" pitchFamily="34" charset="0"/>
                <a:cs typeface="Calibri Light" panose="020F0302020204030204" pitchFamily="34" charset="0"/>
              </a:rPr>
              <a:t>	 Đậu Thị Lễ</a:t>
            </a:r>
          </a:p>
          <a:p>
            <a:endParaRPr lang="en-US" dirty="0">
              <a:latin typeface="Calibri Light" panose="020F0302020204030204" pitchFamily="34" charset="0"/>
              <a:cs typeface="Calibri Light" panose="020F0302020204030204" pitchFamily="34" charset="0"/>
            </a:endParaRPr>
          </a:p>
        </p:txBody>
      </p:sp>
      <p:sp>
        <p:nvSpPr>
          <p:cNvPr id="4" name="Title 1"/>
          <p:cNvSpPr txBox="1">
            <a:spLocks/>
          </p:cNvSpPr>
          <p:nvPr/>
        </p:nvSpPr>
        <p:spPr>
          <a:xfrm>
            <a:off x="685800" y="304800"/>
            <a:ext cx="7772400" cy="609600"/>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2000" dirty="0">
                <a:latin typeface="Calibri Light" panose="020F0302020204030204" pitchFamily="34" charset="0"/>
                <a:cs typeface="Calibri Light" panose="020F0302020204030204" pitchFamily="34" charset="0"/>
              </a:rPr>
              <a:t>ĐỒ ÁN LẬP TRÌNH HỆ THỐNG &amp; VI ĐIỀU KHIỂN</a:t>
            </a:r>
          </a:p>
        </p:txBody>
      </p:sp>
    </p:spTree>
    <p:extLst>
      <p:ext uri="{BB962C8B-B14F-4D97-AF65-F5344CB8AC3E}">
        <p14:creationId xmlns:p14="http://schemas.microsoft.com/office/powerpoint/2010/main" val="1438933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209800"/>
            <a:ext cx="8229600" cy="1600200"/>
          </a:xfrm>
          <a:prstGeom prst="rect">
            <a:avLst/>
          </a:prstGeom>
        </p:spPr>
        <p:txBody>
          <a:bodyPr>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b="1" dirty="0">
              <a:latin typeface="Calibri Light" panose="020F0302020204030204" pitchFamily="34" charset="0"/>
              <a:cs typeface="Calibri Light" panose="020F0302020204030204" pitchFamily="34" charset="0"/>
            </a:endParaRPr>
          </a:p>
          <a:p>
            <a:r>
              <a:rPr lang="en-US" b="1" dirty="0">
                <a:latin typeface="Calibri Light" panose="020F0302020204030204" pitchFamily="34" charset="0"/>
                <a:cs typeface="Calibri Light" panose="020F0302020204030204" pitchFamily="34" charset="0"/>
              </a:rPr>
              <a:t>NGUYÊN LÝ HOẠT ĐỘNG</a:t>
            </a:r>
            <a:endParaRPr lang="vi-VN"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0729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676400"/>
            <a:ext cx="3647409" cy="4800600"/>
          </a:xfrm>
          <a:prstGeom prst="rect">
            <a:avLst/>
          </a:prstGeom>
        </p:spPr>
      </p:pic>
      <p:sp>
        <p:nvSpPr>
          <p:cNvPr id="4" name="Title 1"/>
          <p:cNvSpPr>
            <a:spLocks noGrp="1"/>
          </p:cNvSpPr>
          <p:nvPr>
            <p:ph type="title"/>
          </p:nvPr>
        </p:nvSpPr>
        <p:spPr>
          <a:xfrm>
            <a:off x="457200" y="0"/>
            <a:ext cx="8229600" cy="1600200"/>
          </a:xfrm>
        </p:spPr>
        <p:txBody>
          <a:bodyPr>
            <a:normAutofit/>
          </a:bodyPr>
          <a:lstStyle/>
          <a:p>
            <a:r>
              <a:rPr lang="en-US" sz="4000" dirty="0">
                <a:latin typeface="Calibri Light" panose="020F0302020204030204" pitchFamily="34" charset="0"/>
                <a:cs typeface="Calibri Light" panose="020F0302020204030204" pitchFamily="34" charset="0"/>
              </a:rPr>
              <a:t>SƠ ĐỒ KHỐI GIẢI THUẬT</a:t>
            </a:r>
            <a:endParaRPr lang="vi-VN" sz="4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4720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1600200"/>
          </a:xfrm>
        </p:spPr>
        <p:txBody>
          <a:bodyPr>
            <a:normAutofit/>
          </a:bodyPr>
          <a:lstStyle/>
          <a:p>
            <a:r>
              <a:rPr lang="en-US" sz="4000" dirty="0">
                <a:latin typeface="Calibri Light" panose="020F0302020204030204" pitchFamily="34" charset="0"/>
                <a:cs typeface="Calibri Light" panose="020F0302020204030204" pitchFamily="34" charset="0"/>
              </a:rPr>
              <a:t>NGUYÊN LÍ HOẠT ĐỘNG</a:t>
            </a:r>
            <a:endParaRPr lang="vi-VN" sz="4000" dirty="0">
              <a:latin typeface="Calibri Light" panose="020F0302020204030204" pitchFamily="34" charset="0"/>
              <a:cs typeface="Calibri Light" panose="020F0302020204030204" pitchFamily="34" charset="0"/>
            </a:endParaRPr>
          </a:p>
        </p:txBody>
      </p:sp>
      <p:pic>
        <p:nvPicPr>
          <p:cNvPr id="7" name="Picture 2" descr="https://scontent.fdad1-1.fna.fbcdn.net/v/t1.15752-9/33850124_666959533649991_56117106386665472_n.jpg?_nc_cat=0&amp;_nc_eui2=AeEPjGX0btMaHCD5puN0IIEM6wvQspmWKoEmFEhK95mbt97b4ysfnafpC26EWeHE4vKNApitH4oPXi2mu1yNPvATDgQpwelfapQKYi_WBvs_vA&amp;oh=10fec27fe94f6130a83ecbd78594f50a&amp;oe=5B7D9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54864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16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600200"/>
          </a:xfrm>
        </p:spPr>
        <p:txBody>
          <a:bodyPr>
            <a:normAutofit/>
          </a:bodyPr>
          <a:lstStyle/>
          <a:p>
            <a:r>
              <a:rPr lang="en-US" sz="4000" dirty="0">
                <a:latin typeface="Calibri Light" panose="020F0302020204030204" pitchFamily="34" charset="0"/>
                <a:cs typeface="Calibri Light" panose="020F0302020204030204" pitchFamily="34" charset="0"/>
              </a:rPr>
              <a:t>NGUYÊN LÍ HOẠT ĐỘNG</a:t>
            </a:r>
            <a:endParaRPr lang="vi-VN" sz="4000" dirty="0">
              <a:latin typeface="Calibri Light" panose="020F0302020204030204" pitchFamily="34" charset="0"/>
              <a:cs typeface="Calibri Light" panose="020F0302020204030204" pitchFamily="34" charset="0"/>
            </a:endParaRPr>
          </a:p>
        </p:txBody>
      </p:sp>
      <p:sp>
        <p:nvSpPr>
          <p:cNvPr id="5" name="Rectangle 4"/>
          <p:cNvSpPr/>
          <p:nvPr/>
        </p:nvSpPr>
        <p:spPr>
          <a:xfrm>
            <a:off x="1219200" y="4191000"/>
            <a:ext cx="7620000" cy="457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Left Arrow 5"/>
          <p:cNvSpPr/>
          <p:nvPr/>
        </p:nvSpPr>
        <p:spPr>
          <a:xfrm>
            <a:off x="6248400" y="4305300"/>
            <a:ext cx="2133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Left Arrow 6"/>
          <p:cNvSpPr/>
          <p:nvPr/>
        </p:nvSpPr>
        <p:spPr>
          <a:xfrm>
            <a:off x="2673927" y="4305300"/>
            <a:ext cx="2133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Manual Operation 7"/>
          <p:cNvSpPr/>
          <p:nvPr/>
        </p:nvSpPr>
        <p:spPr>
          <a:xfrm>
            <a:off x="304800" y="4191000"/>
            <a:ext cx="990600" cy="685800"/>
          </a:xfrm>
          <a:prstGeom prst="flowChartManualOpera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943600" y="2590800"/>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p:cNvSpPr/>
          <p:nvPr/>
        </p:nvSpPr>
        <p:spPr>
          <a:xfrm>
            <a:off x="7162800" y="2819400"/>
            <a:ext cx="838200" cy="1371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574472" y="3321627"/>
            <a:ext cx="1995055" cy="183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p:cNvSpPr>
            <a:spLocks noGrp="1"/>
          </p:cNvSpPr>
          <p:nvPr>
            <p:ph idx="1"/>
          </p:nvPr>
        </p:nvSpPr>
        <p:spPr>
          <a:xfrm>
            <a:off x="955963" y="1143000"/>
            <a:ext cx="7384473" cy="4525963"/>
          </a:xfrm>
        </p:spPr>
        <p:txBody>
          <a:bodyPr>
            <a:normAutofit/>
          </a:bodyPr>
          <a:lstStyle/>
          <a:p>
            <a:pPr lvl="0">
              <a:lnSpc>
                <a:spcPct val="150000"/>
              </a:lnSpc>
              <a:spcBef>
                <a:spcPts val="600"/>
              </a:spcBef>
            </a:pPr>
            <a:endParaRPr lang="en-US" dirty="0">
              <a:latin typeface="Calibri Light" panose="020F0302020204030204" pitchFamily="34" charset="0"/>
              <a:cs typeface="Calibri Light" panose="020F0302020204030204" pitchFamily="34" charset="0"/>
            </a:endParaRPr>
          </a:p>
          <a:p>
            <a:pPr marL="0" lvl="0" indent="0">
              <a:lnSpc>
                <a:spcPct val="150000"/>
              </a:lnSpc>
              <a:spcBef>
                <a:spcPts val="600"/>
              </a:spcBef>
              <a:buNone/>
            </a:pPr>
            <a:r>
              <a:rPr lang="en-US" dirty="0">
                <a:latin typeface="Calibri Light" panose="020F0302020204030204" pitchFamily="34" charset="0"/>
                <a:cs typeface="Calibri Light" panose="020F0302020204030204" pitchFamily="34" charset="0"/>
              </a:rPr>
              <a:t>Với vật cao</a:t>
            </a: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endParaRPr lang="vi-VN" sz="2400" dirty="0">
              <a:latin typeface="Calibri Light" panose="020F0302020204030204" pitchFamily="34" charset="0"/>
              <a:cs typeface="Calibri Light" panose="020F0302020204030204" pitchFamily="34" charset="0"/>
            </a:endParaRPr>
          </a:p>
          <a:p>
            <a:pPr lvl="1">
              <a:buFont typeface="Wingdings" pitchFamily="2" charset="2"/>
              <a:buChar char="ü"/>
            </a:pPr>
            <a:endParaRPr lang="en-US" sz="2400" dirty="0"/>
          </a:p>
          <a:p>
            <a:pPr marL="0" lvl="0" indent="0">
              <a:buNone/>
            </a:pPr>
            <a:endParaRPr lang="en-US" dirty="0"/>
          </a:p>
          <a:p>
            <a:pPr lvl="0"/>
            <a:endParaRPr lang="vi-VN" dirty="0"/>
          </a:p>
          <a:p>
            <a:pPr lvl="0"/>
            <a:endParaRPr lang="en-US" dirty="0"/>
          </a:p>
          <a:p>
            <a:endParaRPr lang="en-US" dirty="0"/>
          </a:p>
        </p:txBody>
      </p:sp>
    </p:spTree>
    <p:extLst>
      <p:ext uri="{BB962C8B-B14F-4D97-AF65-F5344CB8AC3E}">
        <p14:creationId xmlns:p14="http://schemas.microsoft.com/office/powerpoint/2010/main" val="24529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grpId="0" nodeType="withEffect">
                                  <p:stCondLst>
                                    <p:cond delay="0"/>
                                  </p:stCondLst>
                                  <p:childTnLst>
                                    <p:animMotion origin="layout" path="M 2.22222E-6 -4.44444E-6 L -0.25 -4.44444E-6 " pathEditMode="relative" rAng="0" ptsTypes="AA">
                                      <p:cBhvr>
                                        <p:cTn id="6" dur="2000" fill="hold"/>
                                        <p:tgtEl>
                                          <p:spTgt spid="7"/>
                                        </p:tgtEl>
                                        <p:attrNameLst>
                                          <p:attrName>ppt_x</p:attrName>
                                          <p:attrName>ppt_y</p:attrName>
                                        </p:attrNameLst>
                                      </p:cBhvr>
                                      <p:rCtr x="-12500" y="0"/>
                                    </p:animMotion>
                                  </p:childTnLst>
                                </p:cTn>
                              </p:par>
                              <p:par>
                                <p:cTn id="7" presetID="35" presetClass="path" presetSubtype="0" repeatCount="indefinite" fill="hold" grpId="0" nodeType="withEffect">
                                  <p:stCondLst>
                                    <p:cond delay="0"/>
                                  </p:stCondLst>
                                  <p:childTnLst>
                                    <p:animMotion origin="layout" path="M 0 -4.44444E-6 L -0.39097 -4.44444E-6 " pathEditMode="relative" rAng="0" ptsTypes="AA">
                                      <p:cBhvr>
                                        <p:cTn id="8" dur="2000" fill="hold"/>
                                        <p:tgtEl>
                                          <p:spTgt spid="6"/>
                                        </p:tgtEl>
                                        <p:attrNameLst>
                                          <p:attrName>ppt_x</p:attrName>
                                          <p:attrName>ppt_y</p:attrName>
                                        </p:attrNameLst>
                                      </p:cBhvr>
                                      <p:rCtr x="-19549" y="0"/>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fill="hold" grpId="0" nodeType="clickEffect">
                                  <p:stCondLst>
                                    <p:cond delay="0"/>
                                  </p:stCondLst>
                                  <p:childTnLst>
                                    <p:animMotion origin="layout" path="M 3.33333E-6 -1.11111E-6 L -0.32917 -1.11111E-6 " pathEditMode="relative" rAng="0" ptsTypes="AA">
                                      <p:cBhvr>
                                        <p:cTn id="12" dur="2000" fill="hold"/>
                                        <p:tgtEl>
                                          <p:spTgt spid="10"/>
                                        </p:tgtEl>
                                        <p:attrNameLst>
                                          <p:attrName>ppt_x</p:attrName>
                                          <p:attrName>ppt_y</p:attrName>
                                        </p:attrNameLst>
                                      </p:cBhvr>
                                      <p:rCtr x="-16458" y="0"/>
                                    </p:animMotion>
                                  </p:childTnLst>
                                </p:cTn>
                              </p:par>
                              <p:par>
                                <p:cTn id="13" presetID="1" presetClass="emph" presetSubtype="1" nodeType="withEffect">
                                  <p:stCondLst>
                                    <p:cond delay="700"/>
                                  </p:stCondLst>
                                  <p:childTnLst>
                                    <p:set>
                                      <p:cBhvr>
                                        <p:cTn id="14" dur="indefinite"/>
                                        <p:tgtEl>
                                          <p:spTgt spid="9"/>
                                        </p:tgtEl>
                                        <p:attrNameLst>
                                          <p:attrName>fillcolor</p:attrName>
                                        </p:attrNameLst>
                                      </p:cBhvr>
                                      <p:to>
                                        <p:clrVal>
                                          <a:srgbClr val="EE0000"/>
                                        </p:clrVal>
                                      </p:to>
                                    </p:set>
                                    <p:set>
                                      <p:cBhvr>
                                        <p:cTn id="15" dur="indefinite"/>
                                        <p:tgtEl>
                                          <p:spTgt spid="9"/>
                                        </p:tgtEl>
                                        <p:attrNameLst>
                                          <p:attrName>fill.type</p:attrName>
                                        </p:attrNameLst>
                                      </p:cBhvr>
                                      <p:to>
                                        <p:strVal val="solid"/>
                                      </p:to>
                                    </p:set>
                                    <p:set>
                                      <p:cBhvr>
                                        <p:cTn id="16" dur="indefinite"/>
                                        <p:tgtEl>
                                          <p:spTgt spid="9"/>
                                        </p:tgtEl>
                                        <p:attrNameLst>
                                          <p:attrName>fill.on</p:attrName>
                                        </p:attrNameLst>
                                      </p:cBhvr>
                                      <p:to>
                                        <p:strVal val="true"/>
                                      </p:to>
                                    </p:set>
                                  </p:childTnLst>
                                </p:cTn>
                              </p:par>
                              <p:par>
                                <p:cTn id="17" presetID="42" presetClass="path" presetSubtype="0" accel="50000" decel="50000" fill="hold" grpId="0" nodeType="withEffect">
                                  <p:stCondLst>
                                    <p:cond delay="2000"/>
                                  </p:stCondLst>
                                  <p:childTnLst>
                                    <p:animMotion origin="layout" path="M 0 4.81481E-6 L 0.00764 0.13101 " pathEditMode="relative" rAng="0" ptsTypes="AA">
                                      <p:cBhvr>
                                        <p:cTn id="18" dur="2000" fill="hold"/>
                                        <p:tgtEl>
                                          <p:spTgt spid="15"/>
                                        </p:tgtEl>
                                        <p:attrNameLst>
                                          <p:attrName>ppt_x</p:attrName>
                                          <p:attrName>ppt_y</p:attrName>
                                        </p:attrNameLst>
                                      </p:cBhvr>
                                      <p:rCtr x="382" y="6551"/>
                                    </p:animMotion>
                                  </p:childTnLst>
                                </p:cTn>
                              </p:par>
                              <p:par>
                                <p:cTn id="19" presetID="42" presetClass="path" presetSubtype="0" accel="50000" decel="50000" fill="hold" grpId="1" nodeType="withEffect">
                                  <p:stCondLst>
                                    <p:cond delay="2500"/>
                                  </p:stCondLst>
                                  <p:childTnLst>
                                    <p:animMotion origin="layout" path="M -0.32917 -1.11111E-6 L -0.32917 0.27778 " pathEditMode="relative" rAng="0" ptsTypes="AA">
                                      <p:cBhvr>
                                        <p:cTn id="20" dur="2000" fill="hold"/>
                                        <p:tgtEl>
                                          <p:spTgt spid="10"/>
                                        </p:tgtEl>
                                        <p:attrNameLst>
                                          <p:attrName>ppt_x</p:attrName>
                                          <p:attrName>ppt_y</p:attrName>
                                        </p:attrNameLst>
                                      </p:cBhvr>
                                      <p:rCtr x="0" y="13889"/>
                                    </p:animMotion>
                                  </p:childTnLst>
                                </p:cTn>
                              </p:par>
                              <p:par>
                                <p:cTn id="21" presetID="1" presetClass="emph" presetSubtype="2" fill="hold" nodeType="withEffect">
                                  <p:stCondLst>
                                    <p:cond delay="2500"/>
                                  </p:stCondLst>
                                  <p:childTnLst>
                                    <p:animClr clrSpc="rgb" dir="cw">
                                      <p:cBhvr>
                                        <p:cTn id="22" dur="2000" fill="hold"/>
                                        <p:tgtEl>
                                          <p:spTgt spid="9"/>
                                        </p:tgtEl>
                                        <p:attrNameLst>
                                          <p:attrName>fillcolor</p:attrName>
                                        </p:attrNameLst>
                                      </p:cBhvr>
                                      <p:to>
                                        <a:srgbClr val="FFCC00"/>
                                      </p:to>
                                    </p:animClr>
                                    <p:set>
                                      <p:cBhvr>
                                        <p:cTn id="23" dur="2000" fill="hold"/>
                                        <p:tgtEl>
                                          <p:spTgt spid="9"/>
                                        </p:tgtEl>
                                        <p:attrNameLst>
                                          <p:attrName>fill.type</p:attrName>
                                        </p:attrNameLst>
                                      </p:cBhvr>
                                      <p:to>
                                        <p:strVal val="solid"/>
                                      </p:to>
                                    </p:set>
                                    <p:set>
                                      <p:cBhvr>
                                        <p:cTn id="24" dur="2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0" grpId="1"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600200"/>
          </a:xfrm>
        </p:spPr>
        <p:txBody>
          <a:bodyPr>
            <a:normAutofit/>
          </a:bodyPr>
          <a:lstStyle/>
          <a:p>
            <a:r>
              <a:rPr lang="en-US" sz="4000" dirty="0">
                <a:latin typeface="Calibri Light" panose="020F0302020204030204" pitchFamily="34" charset="0"/>
                <a:cs typeface="Calibri Light" panose="020F0302020204030204" pitchFamily="34" charset="0"/>
              </a:rPr>
              <a:t>NGUYÊN LÍ HOẠT ĐỘNG</a:t>
            </a:r>
            <a:endParaRPr lang="vi-VN" sz="4000" dirty="0">
              <a:latin typeface="Calibri Light" panose="020F0302020204030204" pitchFamily="34" charset="0"/>
              <a:cs typeface="Calibri Light" panose="020F0302020204030204" pitchFamily="34" charset="0"/>
            </a:endParaRPr>
          </a:p>
        </p:txBody>
      </p:sp>
      <p:sp>
        <p:nvSpPr>
          <p:cNvPr id="5" name="Rectangle 4"/>
          <p:cNvSpPr/>
          <p:nvPr/>
        </p:nvSpPr>
        <p:spPr>
          <a:xfrm>
            <a:off x="1219200" y="4191000"/>
            <a:ext cx="7924800" cy="457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Left Arrow 5"/>
          <p:cNvSpPr/>
          <p:nvPr/>
        </p:nvSpPr>
        <p:spPr>
          <a:xfrm>
            <a:off x="6248400" y="4305300"/>
            <a:ext cx="2133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Left Arrow 6"/>
          <p:cNvSpPr/>
          <p:nvPr/>
        </p:nvSpPr>
        <p:spPr>
          <a:xfrm>
            <a:off x="2673927" y="4305300"/>
            <a:ext cx="2133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943600" y="2590800"/>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apezoid 9"/>
          <p:cNvSpPr/>
          <p:nvPr/>
        </p:nvSpPr>
        <p:spPr>
          <a:xfrm>
            <a:off x="7162800" y="3321626"/>
            <a:ext cx="838200" cy="86937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574472" y="3321627"/>
            <a:ext cx="1995055" cy="183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p:cNvSpPr>
            <a:spLocks noGrp="1"/>
          </p:cNvSpPr>
          <p:nvPr>
            <p:ph idx="1"/>
          </p:nvPr>
        </p:nvSpPr>
        <p:spPr>
          <a:xfrm>
            <a:off x="955963" y="1143000"/>
            <a:ext cx="7384473" cy="4525963"/>
          </a:xfrm>
        </p:spPr>
        <p:txBody>
          <a:bodyPr>
            <a:normAutofit/>
          </a:bodyPr>
          <a:lstStyle/>
          <a:p>
            <a:pPr lvl="0">
              <a:lnSpc>
                <a:spcPct val="150000"/>
              </a:lnSpc>
              <a:spcBef>
                <a:spcPts val="600"/>
              </a:spcBef>
            </a:pPr>
            <a:endParaRPr lang="en-US" dirty="0">
              <a:latin typeface="Calibri Light" panose="020F0302020204030204" pitchFamily="34" charset="0"/>
              <a:cs typeface="Calibri Light" panose="020F0302020204030204" pitchFamily="34" charset="0"/>
            </a:endParaRPr>
          </a:p>
          <a:p>
            <a:pPr marL="0" lvl="0" indent="0">
              <a:lnSpc>
                <a:spcPct val="150000"/>
              </a:lnSpc>
              <a:spcBef>
                <a:spcPts val="600"/>
              </a:spcBef>
              <a:buNone/>
            </a:pPr>
            <a:r>
              <a:rPr lang="en-US" dirty="0">
                <a:latin typeface="Calibri Light" panose="020F0302020204030204" pitchFamily="34" charset="0"/>
                <a:cs typeface="Calibri Light" panose="020F0302020204030204" pitchFamily="34" charset="0"/>
              </a:rPr>
              <a:t>Với vật thấp</a:t>
            </a: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endParaRPr lang="vi-VN" sz="2400" dirty="0">
              <a:latin typeface="Calibri Light" panose="020F0302020204030204" pitchFamily="34" charset="0"/>
              <a:cs typeface="Calibri Light" panose="020F0302020204030204" pitchFamily="34" charset="0"/>
            </a:endParaRPr>
          </a:p>
          <a:p>
            <a:pPr lvl="1">
              <a:buFont typeface="Wingdings" pitchFamily="2" charset="2"/>
              <a:buChar char="ü"/>
            </a:pPr>
            <a:endParaRPr lang="en-US" sz="2400" dirty="0"/>
          </a:p>
          <a:p>
            <a:pPr marL="0" lvl="0" indent="0">
              <a:buNone/>
            </a:pPr>
            <a:endParaRPr lang="en-US" dirty="0"/>
          </a:p>
          <a:p>
            <a:pPr lvl="0"/>
            <a:endParaRPr lang="vi-VN" dirty="0"/>
          </a:p>
          <a:p>
            <a:pPr lvl="0"/>
            <a:endParaRPr lang="en-US" dirty="0"/>
          </a:p>
          <a:p>
            <a:endParaRPr lang="en-US" dirty="0"/>
          </a:p>
        </p:txBody>
      </p:sp>
      <p:sp>
        <p:nvSpPr>
          <p:cNvPr id="11" name="Oval 10"/>
          <p:cNvSpPr/>
          <p:nvPr/>
        </p:nvSpPr>
        <p:spPr>
          <a:xfrm>
            <a:off x="1787236" y="3146712"/>
            <a:ext cx="609600" cy="6096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Manual Operation 11"/>
          <p:cNvSpPr/>
          <p:nvPr/>
        </p:nvSpPr>
        <p:spPr>
          <a:xfrm>
            <a:off x="304800" y="4191000"/>
            <a:ext cx="990600" cy="685800"/>
          </a:xfrm>
          <a:prstGeom prst="flowChartManualOpera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ft Arrow 12"/>
          <p:cNvSpPr/>
          <p:nvPr/>
        </p:nvSpPr>
        <p:spPr>
          <a:xfrm>
            <a:off x="9829800" y="4305300"/>
            <a:ext cx="21336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04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grpId="0" nodeType="withEffect">
                                  <p:stCondLst>
                                    <p:cond delay="0"/>
                                  </p:stCondLst>
                                  <p:childTnLst>
                                    <p:animMotion origin="layout" path="M 2.22222E-6 -4.44444E-6 L -0.25 -4.44444E-6 " pathEditMode="relative" rAng="0" ptsTypes="AA">
                                      <p:cBhvr>
                                        <p:cTn id="6" dur="2000" fill="hold"/>
                                        <p:tgtEl>
                                          <p:spTgt spid="7"/>
                                        </p:tgtEl>
                                        <p:attrNameLst>
                                          <p:attrName>ppt_x</p:attrName>
                                          <p:attrName>ppt_y</p:attrName>
                                        </p:attrNameLst>
                                      </p:cBhvr>
                                      <p:rCtr x="-12500" y="0"/>
                                    </p:animMotion>
                                  </p:childTnLst>
                                </p:cTn>
                              </p:par>
                              <p:par>
                                <p:cTn id="7" presetID="35" presetClass="path" presetSubtype="0" repeatCount="indefinite" fill="hold" grpId="0" nodeType="withEffect">
                                  <p:stCondLst>
                                    <p:cond delay="0"/>
                                  </p:stCondLst>
                                  <p:childTnLst>
                                    <p:animMotion origin="layout" path="M 0 -4.44444E-6 L -0.39097 -4.44444E-6 " pathEditMode="relative" rAng="0" ptsTypes="AA">
                                      <p:cBhvr>
                                        <p:cTn id="8" dur="2000" fill="hold"/>
                                        <p:tgtEl>
                                          <p:spTgt spid="6"/>
                                        </p:tgtEl>
                                        <p:attrNameLst>
                                          <p:attrName>ppt_x</p:attrName>
                                          <p:attrName>ppt_y</p:attrName>
                                        </p:attrNameLst>
                                      </p:cBhvr>
                                      <p:rCtr x="-19549" y="0"/>
                                    </p:animMotion>
                                  </p:childTnLst>
                                </p:cTn>
                              </p:par>
                              <p:par>
                                <p:cTn id="9" presetID="35" presetClass="path" presetSubtype="0" repeatCount="indefinite" fill="hold" grpId="0" nodeType="withEffect">
                                  <p:stCondLst>
                                    <p:cond delay="0"/>
                                  </p:stCondLst>
                                  <p:childTnLst>
                                    <p:animMotion origin="layout" path="M 3.33333E-6 -4.44444E-6 L -0.39098 -4.44444E-6 " pathEditMode="relative" rAng="0" ptsTypes="AA">
                                      <p:cBhvr>
                                        <p:cTn id="10" dur="2000" fill="hold"/>
                                        <p:tgtEl>
                                          <p:spTgt spid="13"/>
                                        </p:tgtEl>
                                        <p:attrNameLst>
                                          <p:attrName>ppt_x</p:attrName>
                                          <p:attrName>ppt_y</p:attrName>
                                        </p:attrNameLst>
                                      </p:cBhvr>
                                      <p:rCtr x="-19549" y="0"/>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fill="hold" grpId="0" nodeType="clickEffect">
                                  <p:stCondLst>
                                    <p:cond delay="0"/>
                                  </p:stCondLst>
                                  <p:childTnLst>
                                    <p:animMotion origin="layout" path="M 3.33333E-6 4.81481E-6 L -0.72917 4.81481E-6 " pathEditMode="relative" rAng="0" ptsTypes="AA">
                                      <p:cBhvr>
                                        <p:cTn id="14" dur="4000" fill="hold"/>
                                        <p:tgtEl>
                                          <p:spTgt spid="10"/>
                                        </p:tgtEl>
                                        <p:attrNameLst>
                                          <p:attrName>ppt_x</p:attrName>
                                          <p:attrName>ppt_y</p:attrName>
                                        </p:attrNameLst>
                                      </p:cBhvr>
                                      <p:rCtr x="-36458" y="0"/>
                                    </p:animMotion>
                                  </p:childTnLst>
                                </p:cTn>
                              </p:par>
                              <p:par>
                                <p:cTn id="15" presetID="1" presetClass="emph" presetSubtype="1" nodeType="withEffect">
                                  <p:stCondLst>
                                    <p:cond delay="3100"/>
                                  </p:stCondLst>
                                  <p:childTnLst>
                                    <p:set>
                                      <p:cBhvr>
                                        <p:cTn id="16" dur="800"/>
                                        <p:tgtEl>
                                          <p:spTgt spid="11"/>
                                        </p:tgtEl>
                                        <p:attrNameLst>
                                          <p:attrName>fillcolor</p:attrName>
                                        </p:attrNameLst>
                                      </p:cBhvr>
                                      <p:to>
                                        <p:clrVal>
                                          <a:srgbClr val="EE0000"/>
                                        </p:clrVal>
                                      </p:to>
                                    </p:set>
                                    <p:set>
                                      <p:cBhvr>
                                        <p:cTn id="17" dur="800"/>
                                        <p:tgtEl>
                                          <p:spTgt spid="11"/>
                                        </p:tgtEl>
                                        <p:attrNameLst>
                                          <p:attrName>fill.type</p:attrName>
                                        </p:attrNameLst>
                                      </p:cBhvr>
                                      <p:to>
                                        <p:strVal val="solid"/>
                                      </p:to>
                                    </p:set>
                                    <p:set>
                                      <p:cBhvr>
                                        <p:cTn id="18" dur="800"/>
                                        <p:tgtEl>
                                          <p:spTgt spid="11"/>
                                        </p:tgtEl>
                                        <p:attrNameLst>
                                          <p:attrName>fill.on</p:attrName>
                                        </p:attrNameLst>
                                      </p:cBhvr>
                                      <p:to>
                                        <p:strVal val="true"/>
                                      </p:to>
                                    </p:set>
                                  </p:childTnLst>
                                </p:cTn>
                              </p:par>
                              <p:par>
                                <p:cTn id="19" presetID="1" presetClass="emph" presetSubtype="2" fill="hold" nodeType="withEffect">
                                  <p:stCondLst>
                                    <p:cond delay="4200"/>
                                  </p:stCondLst>
                                  <p:childTnLst>
                                    <p:animClr clrSpc="rgb" dir="cw">
                                      <p:cBhvr>
                                        <p:cTn id="20" dur="2000" fill="hold"/>
                                        <p:tgtEl>
                                          <p:spTgt spid="11"/>
                                        </p:tgtEl>
                                        <p:attrNameLst>
                                          <p:attrName>fillcolor</p:attrName>
                                        </p:attrNameLst>
                                      </p:cBhvr>
                                      <p:to>
                                        <a:srgbClr val="FFCC00"/>
                                      </p:to>
                                    </p:animClr>
                                    <p:set>
                                      <p:cBhvr>
                                        <p:cTn id="21" dur="2000" fill="hold"/>
                                        <p:tgtEl>
                                          <p:spTgt spid="11"/>
                                        </p:tgtEl>
                                        <p:attrNameLst>
                                          <p:attrName>fill.type</p:attrName>
                                        </p:attrNameLst>
                                      </p:cBhvr>
                                      <p:to>
                                        <p:strVal val="solid"/>
                                      </p:to>
                                    </p:set>
                                    <p:set>
                                      <p:cBhvr>
                                        <p:cTn id="22"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vi-VN" dirty="0"/>
          </a:p>
          <a:p>
            <a:endParaRPr lang="vi-VN" dirty="0"/>
          </a:p>
          <a:p>
            <a:endParaRPr lang="vi-VN" dirty="0"/>
          </a:p>
          <a:p>
            <a:pPr marL="0" indent="0">
              <a:buNone/>
            </a:pPr>
            <a:endParaRPr lang="vi-VN" dirty="0"/>
          </a:p>
          <a:p>
            <a:endParaRPr lang="vi-VN" dirty="0"/>
          </a:p>
          <a:p>
            <a:pPr marL="0" indent="0">
              <a:buNone/>
            </a:pPr>
            <a:endParaRPr lang="vi-VN" dirty="0"/>
          </a:p>
          <a:p>
            <a:r>
              <a:rPr lang="vi-VN" dirty="0">
                <a:latin typeface="Calibri Light" panose="020F0302020204030204" pitchFamily="34" charset="0"/>
                <a:cs typeface="Calibri Light" panose="020F0302020204030204" pitchFamily="34" charset="0"/>
              </a:rPr>
              <a:t>Sử dụng cổng USB trên máy tính giao thức UART(sử dụng serial)</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67627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609600" y="0"/>
            <a:ext cx="8229600" cy="1600200"/>
          </a:xfrm>
          <a:prstGeom prst="rect">
            <a:avLst/>
          </a:prstGeom>
        </p:spPr>
        <p:txBody>
          <a:bodyPr vert="horz" lIns="91440" tIns="45720" rIns="91440" bIns="45720"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latin typeface="Calibri Light" panose="020F0302020204030204" pitchFamily="34" charset="0"/>
                <a:cs typeface="Calibri Light" panose="020F0302020204030204" pitchFamily="34" charset="0"/>
              </a:rPr>
              <a:t>GIAO THỨC GIỮA ARDUINO</a:t>
            </a:r>
          </a:p>
          <a:p>
            <a:r>
              <a:rPr lang="en-US" sz="4000" dirty="0">
                <a:latin typeface="Calibri Light" panose="020F0302020204030204" pitchFamily="34" charset="0"/>
                <a:cs typeface="Calibri Light" panose="020F0302020204030204" pitchFamily="34" charset="0"/>
              </a:rPr>
              <a:t> VỚI MÁY TÍNH</a:t>
            </a:r>
            <a:endParaRPr lang="vi-VN" sz="4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6313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r>
              <a:rPr lang="vi-VN" dirty="0">
                <a:latin typeface="Calibri Light" panose="020F0302020204030204" pitchFamily="34" charset="0"/>
                <a:cs typeface="Calibri Light" panose="020F0302020204030204" pitchFamily="34" charset="0"/>
              </a:rPr>
              <a:t>Dữ liệu thu thập được được lưu trữ ở một cơ sở dữ liệu</a:t>
            </a:r>
          </a:p>
          <a:p>
            <a:r>
              <a:rPr lang="vi-VN" dirty="0">
                <a:latin typeface="Calibri Light" panose="020F0302020204030204" pitchFamily="34" charset="0"/>
                <a:cs typeface="Calibri Light" panose="020F0302020204030204" pitchFamily="34" charset="0"/>
              </a:rPr>
              <a:t>Bảng số liệu gồm 3 trường:</a:t>
            </a:r>
          </a:p>
          <a:p>
            <a:pPr marL="0" indent="0">
              <a:buNone/>
            </a:pPr>
            <a:r>
              <a:rPr lang="vi-VN" dirty="0">
                <a:latin typeface="Calibri Light" panose="020F0302020204030204" pitchFamily="34" charset="0"/>
                <a:cs typeface="Calibri Light" panose="020F0302020204030204" pitchFamily="34" charset="0"/>
              </a:rPr>
              <a:t>	+ date: Lưu trữ ngày đếm sản phẩm (Khoá chính)</a:t>
            </a:r>
          </a:p>
          <a:p>
            <a:pPr marL="0" indent="0">
              <a:buNone/>
            </a:pPr>
            <a:r>
              <a:rPr lang="vi-VN" dirty="0">
                <a:latin typeface="Calibri Light" panose="020F0302020204030204" pitchFamily="34" charset="0"/>
                <a:cs typeface="Calibri Light" panose="020F0302020204030204" pitchFamily="34" charset="0"/>
              </a:rPr>
              <a:t>	+ product_1: lưu trữ số sản phẩm 1 trong ngày</a:t>
            </a:r>
          </a:p>
          <a:p>
            <a:pPr marL="0" indent="0">
              <a:buNone/>
            </a:pPr>
            <a:r>
              <a:rPr lang="vi-VN" dirty="0">
                <a:latin typeface="Calibri Light" panose="020F0302020204030204" pitchFamily="34" charset="0"/>
                <a:cs typeface="Calibri Light" panose="020F0302020204030204" pitchFamily="34" charset="0"/>
              </a:rPr>
              <a:t>	+ product_2: lưu trữ số sản phẩm 2 trong ngày</a:t>
            </a:r>
          </a:p>
          <a:p>
            <a:endParaRPr lang="vi-VN" dirty="0">
              <a:latin typeface="Calibri Light" panose="020F0302020204030204" pitchFamily="34" charset="0"/>
              <a:cs typeface="Calibri Light" panose="020F0302020204030204" pitchFamily="34" charset="0"/>
            </a:endParaRPr>
          </a:p>
        </p:txBody>
      </p:sp>
      <p:sp>
        <p:nvSpPr>
          <p:cNvPr id="5" name="Title 1"/>
          <p:cNvSpPr txBox="1">
            <a:spLocks/>
          </p:cNvSpPr>
          <p:nvPr/>
        </p:nvSpPr>
        <p:spPr>
          <a:xfrm>
            <a:off x="609600" y="0"/>
            <a:ext cx="8229600" cy="1600200"/>
          </a:xfrm>
          <a:prstGeom prst="rect">
            <a:avLst/>
          </a:prstGeom>
        </p:spPr>
        <p:txBody>
          <a:bodyPr vert="horz" lIns="91440" tIns="45720" rIns="91440" bIns="45720"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latin typeface="Calibri Light" panose="020F0302020204030204" pitchFamily="34" charset="0"/>
                <a:cs typeface="Calibri Light" panose="020F0302020204030204" pitchFamily="34" charset="0"/>
              </a:rPr>
              <a:t>XỬ LÝ DỮ LIỆU</a:t>
            </a:r>
            <a:endParaRPr lang="vi-VN" sz="4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xmlns="" id="{98EFAC81-FDE2-394A-8915-4A05E307F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4419600"/>
            <a:ext cx="7048500" cy="1409700"/>
          </a:xfrm>
          <a:prstGeom prst="rect">
            <a:avLst/>
          </a:prstGeom>
        </p:spPr>
      </p:pic>
      <p:sp>
        <p:nvSpPr>
          <p:cNvPr id="6" name="TextBox 5">
            <a:extLst>
              <a:ext uri="{FF2B5EF4-FFF2-40B4-BE49-F238E27FC236}">
                <a16:creationId xmlns:a16="http://schemas.microsoft.com/office/drawing/2014/main" xmlns="" id="{D044C1AE-B302-2440-924C-DBA5E6A39DFA}"/>
              </a:ext>
            </a:extLst>
          </p:cNvPr>
          <p:cNvSpPr txBox="1"/>
          <p:nvPr/>
        </p:nvSpPr>
        <p:spPr>
          <a:xfrm>
            <a:off x="7433534" y="230213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1953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52600"/>
            <a:ext cx="5340954" cy="4267200"/>
          </a:xfrm>
          <a:prstGeom prst="rect">
            <a:avLst/>
          </a:prstGeom>
        </p:spPr>
      </p:pic>
      <p:sp>
        <p:nvSpPr>
          <p:cNvPr id="6" name="Title 1"/>
          <p:cNvSpPr txBox="1">
            <a:spLocks/>
          </p:cNvSpPr>
          <p:nvPr/>
        </p:nvSpPr>
        <p:spPr>
          <a:xfrm>
            <a:off x="609600" y="0"/>
            <a:ext cx="8229600" cy="1600200"/>
          </a:xfrm>
          <a:prstGeom prst="rect">
            <a:avLst/>
          </a:prstGeom>
        </p:spPr>
        <p:txBody>
          <a:bodyPr vert="horz" lIns="91440" tIns="45720" rIns="91440" bIns="45720"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latin typeface="Calibri Light" panose="020F0302020204030204" pitchFamily="34" charset="0"/>
                <a:cs typeface="Calibri Light" panose="020F0302020204030204" pitchFamily="34" charset="0"/>
              </a:rPr>
              <a:t>GIAO DIỆN NGƯỜI DÙNG</a:t>
            </a:r>
            <a:endParaRPr lang="vi-VN" sz="4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0788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642" y="1752600"/>
            <a:ext cx="5238749" cy="4191000"/>
          </a:xfrm>
          <a:prstGeom prst="rect">
            <a:avLst/>
          </a:prstGeom>
        </p:spPr>
      </p:pic>
      <p:sp>
        <p:nvSpPr>
          <p:cNvPr id="6" name="Title 1"/>
          <p:cNvSpPr txBox="1">
            <a:spLocks/>
          </p:cNvSpPr>
          <p:nvPr/>
        </p:nvSpPr>
        <p:spPr>
          <a:xfrm>
            <a:off x="609600" y="0"/>
            <a:ext cx="8229600" cy="1600200"/>
          </a:xfrm>
          <a:prstGeom prst="rect">
            <a:avLst/>
          </a:prstGeom>
        </p:spPr>
        <p:txBody>
          <a:bodyPr vert="horz" lIns="91440" tIns="45720" rIns="91440" bIns="45720"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latin typeface="Calibri Light" panose="020F0302020204030204" pitchFamily="34" charset="0"/>
                <a:cs typeface="Calibri Light" panose="020F0302020204030204" pitchFamily="34" charset="0"/>
              </a:rPr>
              <a:t>GIAO DIỆN NGƯỜI DÙNG</a:t>
            </a:r>
            <a:endParaRPr lang="vi-VN" sz="4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3080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1752600"/>
            <a:ext cx="5245581" cy="4191000"/>
          </a:xfrm>
          <a:prstGeom prst="rect">
            <a:avLst/>
          </a:prstGeom>
        </p:spPr>
      </p:pic>
      <p:sp>
        <p:nvSpPr>
          <p:cNvPr id="6" name="Title 1"/>
          <p:cNvSpPr txBox="1">
            <a:spLocks/>
          </p:cNvSpPr>
          <p:nvPr/>
        </p:nvSpPr>
        <p:spPr>
          <a:xfrm>
            <a:off x="609600" y="0"/>
            <a:ext cx="8229600" cy="1600200"/>
          </a:xfrm>
          <a:prstGeom prst="rect">
            <a:avLst/>
          </a:prstGeom>
        </p:spPr>
        <p:txBody>
          <a:bodyPr vert="horz" lIns="91440" tIns="45720" rIns="91440" bIns="45720"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latin typeface="Calibri Light" panose="020F0302020204030204" pitchFamily="34" charset="0"/>
                <a:cs typeface="Calibri Light" panose="020F0302020204030204" pitchFamily="34" charset="0"/>
              </a:rPr>
              <a:t>GIAO DIỆN NGƯỜI DÙNG</a:t>
            </a:r>
            <a:endParaRPr lang="vi-VN" sz="4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3080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Nội dung</a:t>
            </a:r>
          </a:p>
        </p:txBody>
      </p:sp>
      <p:sp>
        <p:nvSpPr>
          <p:cNvPr id="3" name="Content Placeholder 2"/>
          <p:cNvSpPr>
            <a:spLocks noGrp="1"/>
          </p:cNvSpPr>
          <p:nvPr>
            <p:ph idx="1"/>
          </p:nvPr>
        </p:nvSpPr>
        <p:spPr/>
        <p:txBody>
          <a:bodyPr/>
          <a:lstStyle/>
          <a:p>
            <a:endParaRPr lang="en-US" dirty="0">
              <a:latin typeface="Calibri Light" panose="020F0302020204030204" pitchFamily="34" charset="0"/>
              <a:cs typeface="Calibri Light" panose="020F0302020204030204" pitchFamily="34" charset="0"/>
            </a:endParaRPr>
          </a:p>
          <a:p>
            <a:r>
              <a:rPr lang="vi-VN" dirty="0">
                <a:latin typeface="Calibri Light" panose="020F0302020204030204" pitchFamily="34" charset="0"/>
                <a:cs typeface="Calibri Light" panose="020F0302020204030204" pitchFamily="34" charset="0"/>
              </a:rPr>
              <a:t>Giới thiệu và mô tả đề tài</a:t>
            </a:r>
          </a:p>
          <a:p>
            <a:r>
              <a:rPr lang="vi-VN" dirty="0">
                <a:latin typeface="Calibri Light" panose="020F0302020204030204" pitchFamily="34" charset="0"/>
                <a:cs typeface="Calibri Light" panose="020F0302020204030204" pitchFamily="34" charset="0"/>
              </a:rPr>
              <a:t>Mô tả hệ thống</a:t>
            </a:r>
          </a:p>
          <a:p>
            <a:r>
              <a:rPr lang="vi-VN" dirty="0">
                <a:latin typeface="Calibri Light" panose="020F0302020204030204" pitchFamily="34" charset="0"/>
                <a:cs typeface="Calibri Light" panose="020F0302020204030204" pitchFamily="34" charset="0"/>
              </a:rPr>
              <a:t>Nguyên lý hoạt động</a:t>
            </a:r>
          </a:p>
          <a:p>
            <a:r>
              <a:rPr lang="vi-VN" dirty="0">
                <a:latin typeface="Calibri Light" panose="020F0302020204030204" pitchFamily="34" charset="0"/>
                <a:cs typeface="Calibri Light" panose="020F0302020204030204" pitchFamily="34" charset="0"/>
              </a:rPr>
              <a:t>Kết luận</a:t>
            </a:r>
          </a:p>
        </p:txBody>
      </p:sp>
    </p:spTree>
    <p:extLst>
      <p:ext uri="{BB962C8B-B14F-4D97-AF65-F5344CB8AC3E}">
        <p14:creationId xmlns:p14="http://schemas.microsoft.com/office/powerpoint/2010/main" val="85702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spcBef>
                <a:spcPts val="600"/>
              </a:spcBef>
            </a:pPr>
            <a:r>
              <a:rPr lang="en-US" dirty="0" smtClean="0">
                <a:latin typeface="Times New Roman" pitchFamily="18" charset="0"/>
                <a:cs typeface="Times New Roman" pitchFamily="18" charset="0"/>
              </a:rPr>
              <a:t>Ưu điểm:</a:t>
            </a:r>
          </a:p>
          <a:p>
            <a:pPr marL="0" indent="0" algn="just">
              <a:lnSpc>
                <a:spcPct val="150000"/>
              </a:lnSpc>
              <a:spcBef>
                <a:spcPts val="600"/>
              </a:spcBef>
              <a:buNone/>
            </a:pP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Thiết kế băng tải hoạt động ổn định. Lắp đặt động cơ, băng tải vào giá đỡ. Cố định các linh kiện của hệ thống một cách thuận tiện. Nối các linh kiện vào đúng cổng với nhau. </a:t>
            </a:r>
            <a:endParaRPr lang="en-US" dirty="0">
              <a:latin typeface="Times New Roman" pitchFamily="18" charset="0"/>
              <a:cs typeface="Times New Roman" pitchFamily="18" charset="0"/>
            </a:endParaRPr>
          </a:p>
          <a:p>
            <a:pPr marL="0" indent="0" algn="just">
              <a:lnSpc>
                <a:spcPct val="150000"/>
              </a:lnSpc>
              <a:spcBef>
                <a:spcPts val="600"/>
              </a:spcBef>
              <a:buNone/>
            </a:pP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Có giao diện giám sát, mô phỏng trên máy </a:t>
            </a:r>
            <a:r>
              <a:rPr lang="vi-VN" dirty="0" smtClean="0">
                <a:latin typeface="Times New Roman" pitchFamily="18" charset="0"/>
                <a:cs typeface="Times New Roman" pitchFamily="18" charset="0"/>
              </a:rPr>
              <a:t>tính</a:t>
            </a:r>
            <a:endParaRPr lang="en-US" dirty="0" smtClean="0">
              <a:latin typeface="Times New Roman" pitchFamily="18" charset="0"/>
              <a:cs typeface="Times New Roman" pitchFamily="18" charset="0"/>
            </a:endParaRPr>
          </a:p>
          <a:p>
            <a:pPr algn="just">
              <a:lnSpc>
                <a:spcPct val="150000"/>
              </a:lnSpc>
              <a:spcBef>
                <a:spcPts val="600"/>
              </a:spcBef>
            </a:pPr>
            <a:r>
              <a:rPr lang="en-US" dirty="0" smtClean="0">
                <a:latin typeface="Times New Roman" pitchFamily="18" charset="0"/>
                <a:cs typeface="Times New Roman" pitchFamily="18" charset="0"/>
              </a:rPr>
              <a:t>Nhược điểm:</a:t>
            </a:r>
          </a:p>
          <a:p>
            <a:pPr algn="just">
              <a:lnSpc>
                <a:spcPct val="150000"/>
              </a:lnSpc>
              <a:spcBef>
                <a:spcPts val="600"/>
              </a:spcBef>
              <a:buFontTx/>
              <a:buChar char="-"/>
            </a:pPr>
            <a:r>
              <a:rPr lang="vi-VN" dirty="0" smtClean="0">
                <a:latin typeface="Times New Roman" pitchFamily="18" charset="0"/>
                <a:cs typeface="Times New Roman" pitchFamily="18" charset="0"/>
              </a:rPr>
              <a:t>Tốc </a:t>
            </a:r>
            <a:r>
              <a:rPr lang="vi-VN" dirty="0">
                <a:latin typeface="Times New Roman" pitchFamily="18" charset="0"/>
                <a:cs typeface="Times New Roman" pitchFamily="18" charset="0"/>
              </a:rPr>
              <a:t>độ phân biệt sản phẩm còn hạn chế, chưa đủ nhanh để áp dụng vào doanh nghiệp </a:t>
            </a:r>
            <a:r>
              <a:rPr lang="vi-VN" dirty="0" smtClean="0">
                <a:latin typeface="Times New Roman" pitchFamily="18" charset="0"/>
                <a:cs typeface="Times New Roman" pitchFamily="18" charset="0"/>
              </a:rPr>
              <a:t>lớn</a:t>
            </a:r>
            <a:endParaRPr lang="en-US" dirty="0" smtClean="0">
              <a:latin typeface="Times New Roman" pitchFamily="18" charset="0"/>
              <a:cs typeface="Times New Roman" pitchFamily="18" charset="0"/>
            </a:endParaRPr>
          </a:p>
          <a:p>
            <a:pPr marL="0" indent="0" algn="just">
              <a:lnSpc>
                <a:spcPct val="150000"/>
              </a:lnSpc>
              <a:spcBef>
                <a:spcPts val="600"/>
              </a:spcBef>
              <a:buNone/>
            </a:pPr>
            <a:endParaRPr lang="en-US" dirty="0" smtClean="0">
              <a:latin typeface="Times New Roman" pitchFamily="18" charset="0"/>
              <a:cs typeface="Times New Roman" pitchFamily="18" charset="0"/>
            </a:endParaRPr>
          </a:p>
        </p:txBody>
      </p:sp>
      <p:sp>
        <p:nvSpPr>
          <p:cNvPr id="5" name="Title 1"/>
          <p:cNvSpPr txBox="1">
            <a:spLocks/>
          </p:cNvSpPr>
          <p:nvPr/>
        </p:nvSpPr>
        <p:spPr>
          <a:xfrm>
            <a:off x="609600" y="0"/>
            <a:ext cx="8229600" cy="1600200"/>
          </a:xfrm>
          <a:prstGeom prst="rect">
            <a:avLst/>
          </a:prstGeom>
        </p:spPr>
        <p:txBody>
          <a:bodyPr vert="horz" lIns="91440" tIns="45720" rIns="91440" bIns="45720" rtlCol="0" anchor="b">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latin typeface="Calibri Light" panose="020F0302020204030204" pitchFamily="34" charset="0"/>
                <a:cs typeface="Calibri Light" panose="020F0302020204030204" pitchFamily="34" charset="0"/>
              </a:rPr>
              <a:t>KẾT LUẬN</a:t>
            </a:r>
            <a:endParaRPr lang="vi-VN" sz="4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1039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KẾT LUẬN</a:t>
            </a:r>
            <a:endParaRPr lang="en-US" sz="4000" dirty="0"/>
          </a:p>
        </p:txBody>
      </p:sp>
      <p:sp>
        <p:nvSpPr>
          <p:cNvPr id="3" name="Content Placeholder 2"/>
          <p:cNvSpPr>
            <a:spLocks noGrp="1"/>
          </p:cNvSpPr>
          <p:nvPr>
            <p:ph idx="1"/>
          </p:nvPr>
        </p:nvSpPr>
        <p:spPr/>
        <p:txBody>
          <a:bodyPr>
            <a:normAutofit lnSpcReduction="10000"/>
          </a:bodyPr>
          <a:lstStyle/>
          <a:p>
            <a:pPr marL="0" lvl="0" indent="0" algn="just">
              <a:lnSpc>
                <a:spcPct val="150000"/>
              </a:lnSpc>
              <a:spcBef>
                <a:spcPts val="600"/>
              </a:spcBef>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Chưa </a:t>
            </a:r>
            <a:r>
              <a:rPr lang="vi-VN" dirty="0">
                <a:latin typeface="Times New Roman" pitchFamily="18" charset="0"/>
                <a:cs typeface="Times New Roman" pitchFamily="18" charset="0"/>
              </a:rPr>
              <a:t>có tính ứng dụng cao trong thực tế bởi vì đây mới chỉ sản phẩm mô hình mang tính demo với số lượng phân loại chỉ được 2 loại sản phẩm</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lnSpc>
                <a:spcPct val="150000"/>
              </a:lnSpc>
              <a:spcBef>
                <a:spcPts val="600"/>
              </a:spcBef>
            </a:pPr>
            <a:r>
              <a:rPr lang="en-US" dirty="0" smtClean="0">
                <a:latin typeface="Times New Roman" pitchFamily="18" charset="0"/>
                <a:cs typeface="Times New Roman" pitchFamily="18" charset="0"/>
              </a:rPr>
              <a:t>Hướng </a:t>
            </a:r>
            <a:r>
              <a:rPr lang="en-US" dirty="0">
                <a:latin typeface="Times New Roman" pitchFamily="18" charset="0"/>
                <a:cs typeface="Times New Roman" pitchFamily="18" charset="0"/>
              </a:rPr>
              <a:t>phát triển:</a:t>
            </a:r>
          </a:p>
          <a:p>
            <a:pPr marL="0" lvl="0" indent="0" algn="just">
              <a:lnSpc>
                <a:spcPct val="150000"/>
              </a:lnSpc>
              <a:spcBef>
                <a:spcPts val="600"/>
              </a:spcBef>
              <a:buNone/>
            </a:pP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Thay đổi cảm biến để tạo ra dây chuyền phân loại dựa trên các tiêu chí khác nhau của sản phẩm.</a:t>
            </a:r>
            <a:endParaRPr lang="en-US" dirty="0">
              <a:latin typeface="Times New Roman" pitchFamily="18" charset="0"/>
              <a:cs typeface="Times New Roman" pitchFamily="18" charset="0"/>
            </a:endParaRPr>
          </a:p>
          <a:p>
            <a:pPr marL="0" lvl="0" indent="0" algn="just">
              <a:lnSpc>
                <a:spcPct val="150000"/>
              </a:lnSpc>
              <a:spcBef>
                <a:spcPts val="600"/>
              </a:spcBef>
              <a:buNone/>
            </a:pP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Khắc phục những việc chưa làm được để đề tài được hoàn thiện hơn</a:t>
            </a:r>
            <a:r>
              <a:rPr lang="vi-V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20948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ANK YOU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6092825" cy="320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22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286000"/>
            <a:ext cx="8229600" cy="1600200"/>
          </a:xfrm>
        </p:spPr>
        <p:txBody>
          <a:bodyPr>
            <a:normAutofit/>
          </a:bodyPr>
          <a:lstStyle/>
          <a:p>
            <a:r>
              <a:rPr lang="vi-VN" sz="4800" b="1" dirty="0">
                <a:latin typeface="Calibri Light" panose="020F0302020204030204" pitchFamily="34" charset="0"/>
                <a:cs typeface="Calibri Light" panose="020F0302020204030204" pitchFamily="34" charset="0"/>
              </a:rPr>
              <a:t>GIỚI THIỆU VÀ MÔ TẢ ĐỀ TÀI</a:t>
            </a:r>
          </a:p>
        </p:txBody>
      </p:sp>
    </p:spTree>
    <p:extLst>
      <p:ext uri="{BB962C8B-B14F-4D97-AF65-F5344CB8AC3E}">
        <p14:creationId xmlns:p14="http://schemas.microsoft.com/office/powerpoint/2010/main" val="309143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a:latin typeface="Calibri Light" panose="020F0302020204030204" pitchFamily="34" charset="0"/>
                <a:cs typeface="Calibri Light" panose="020F0302020204030204" pitchFamily="34" charset="0"/>
              </a:rPr>
              <a:t>GIỚI THIỆU VÀ MÔ TẢ ĐỀ TÀI</a:t>
            </a:r>
          </a:p>
        </p:txBody>
      </p:sp>
      <p:sp>
        <p:nvSpPr>
          <p:cNvPr id="3" name="Content Placeholder 2"/>
          <p:cNvSpPr>
            <a:spLocks noGrp="1"/>
          </p:cNvSpPr>
          <p:nvPr>
            <p:ph idx="1"/>
          </p:nvPr>
        </p:nvSpPr>
        <p:spPr>
          <a:xfrm>
            <a:off x="1219200" y="1752600"/>
            <a:ext cx="6705600" cy="4525963"/>
          </a:xfrm>
        </p:spPr>
        <p:txBody>
          <a:bodyPr/>
          <a:lstStyle/>
          <a:p>
            <a:pPr marL="0" indent="0" algn="just">
              <a:buNone/>
            </a:pPr>
            <a:endParaRPr lang="en-US" dirty="0">
              <a:latin typeface="Calibri Light" panose="020F0302020204030204" pitchFamily="34" charset="0"/>
              <a:cs typeface="Calibri Light" panose="020F0302020204030204" pitchFamily="34" charset="0"/>
            </a:endParaRPr>
          </a:p>
          <a:p>
            <a:pPr marL="0" indent="0" algn="just">
              <a:lnSpc>
                <a:spcPct val="150000"/>
              </a:lnSpc>
              <a:spcBef>
                <a:spcPts val="600"/>
              </a:spcBef>
              <a:buNone/>
            </a:pPr>
            <a:r>
              <a:rPr lang="vi-VN" dirty="0">
                <a:latin typeface="Calibri Light" panose="020F0302020204030204" pitchFamily="34" charset="0"/>
                <a:cs typeface="Calibri Light" panose="020F0302020204030204" pitchFamily="34" charset="0"/>
              </a:rPr>
              <a:t>Hệ thống đếm và phân loại sản phẩm là hệ thống gồm có hai chức năng chính là đếm và phân loại sản phẩm theo hai loại cao, thấp</a:t>
            </a:r>
            <a:r>
              <a:rPr lang="en-US" dirty="0">
                <a:latin typeface="Calibri Light" panose="020F0302020204030204" pitchFamily="34" charset="0"/>
                <a:cs typeface="Calibri Light" panose="020F0302020204030204" pitchFamily="34" charset="0"/>
              </a:rPr>
              <a:t> và hiển thị, thống kê, quản lí số lượng mỗi loại lên ứng dụng trên máy tính. Bên cạnh đó, hệ thống cũng được khởi động bằng ứng dụng đó.</a:t>
            </a:r>
            <a:endParaRPr lang="vi-V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8834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0"/>
            <a:ext cx="8229600" cy="1600200"/>
          </a:xfrm>
        </p:spPr>
        <p:txBody>
          <a:bodyPr>
            <a:normAutofit/>
          </a:bodyPr>
          <a:lstStyle/>
          <a:p>
            <a:r>
              <a:rPr lang="vi-VN" sz="4000" dirty="0">
                <a:latin typeface="Calibri Light" panose="020F0302020204030204" pitchFamily="34" charset="0"/>
                <a:cs typeface="Calibri Light" panose="020F0302020204030204" pitchFamily="34" charset="0"/>
              </a:rPr>
              <a:t>GIỚI THIỆU VÀ MÔ TẢ ĐỀ TÀI</a:t>
            </a:r>
          </a:p>
        </p:txBody>
      </p:sp>
      <p:pic>
        <p:nvPicPr>
          <p:cNvPr id="1030" name="Picture 6" descr="https://scontent.fdad2-1.fna.fbcdn.net/v/t1.15752-9/33868361_667070220305589_6164153341145251840_n.jpg?_nc_cat=0&amp;_nc_eui2=AeGA_mI47rLgZ1ud7k6ukDCuRHvdArblqHVrzQGgGBds_0OfVcpqQ3ZPX8-sVyetATrdFW6jDaHZJw5O1lHLZruhGXEtaU1pR-8a_JzZPyQexw&amp;oh=1f25b9825db36a4938818e45976977e3&amp;oe=5B7CF0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800"/>
            <a:ext cx="5892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78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0"/>
            <a:ext cx="8229600" cy="1600200"/>
          </a:xfrm>
        </p:spPr>
        <p:txBody>
          <a:bodyPr>
            <a:normAutofit/>
          </a:bodyPr>
          <a:lstStyle/>
          <a:p>
            <a:r>
              <a:rPr lang="vi-VN" sz="4000" dirty="0">
                <a:latin typeface="Calibri Light" panose="020F0302020204030204" pitchFamily="34" charset="0"/>
                <a:cs typeface="Calibri Light" panose="020F0302020204030204" pitchFamily="34" charset="0"/>
              </a:rPr>
              <a:t>GIỚI THIỆU VÀ MÔ TẢ ĐỀ TÀI</a:t>
            </a:r>
          </a:p>
        </p:txBody>
      </p:sp>
      <p:sp>
        <p:nvSpPr>
          <p:cNvPr id="9" name="Content Placeholder 2"/>
          <p:cNvSpPr txBox="1">
            <a:spLocks/>
          </p:cNvSpPr>
          <p:nvPr/>
        </p:nvSpPr>
        <p:spPr>
          <a:xfrm>
            <a:off x="1219200" y="1295400"/>
            <a:ext cx="6705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Font typeface="Arial" pitchFamily="34" charset="0"/>
              <a:buNone/>
            </a:pPr>
            <a:endParaRPr lang="en-US" dirty="0">
              <a:latin typeface="Calibri Light" panose="020F0302020204030204" pitchFamily="34" charset="0"/>
              <a:cs typeface="Calibri Light" panose="020F0302020204030204" pitchFamily="34" charset="0"/>
            </a:endParaRPr>
          </a:p>
          <a:p>
            <a:pPr marL="0" indent="0">
              <a:lnSpc>
                <a:spcPct val="150000"/>
              </a:lnSpc>
              <a:spcBef>
                <a:spcPts val="600"/>
              </a:spcBef>
              <a:buNone/>
            </a:pPr>
            <a:r>
              <a:rPr lang="vi-VN" dirty="0">
                <a:latin typeface="Calibri Light" panose="020F0302020204030204" pitchFamily="34" charset="0"/>
                <a:cs typeface="Calibri Light" panose="020F0302020204030204" pitchFamily="34" charset="0"/>
              </a:rPr>
              <a:t>Hệ thống có các vật chạy trên băng chuyền và đi qua hai cảm biến tương ứng với hai loại sản phẩm</a:t>
            </a:r>
          </a:p>
        </p:txBody>
      </p:sp>
      <p:pic>
        <p:nvPicPr>
          <p:cNvPr id="2050" name="Picture 2" descr="https://scontent.fdad1-1.fna.fbcdn.net/v/t1.15752-9/33850124_666959533649991_56117106386665472_n.jpg?_nc_cat=0&amp;_nc_eui2=AeEPjGX0btMaHCD5puN0IIEM6wvQspmWKoEmFEhK95mbt97b4ysfnafpC26EWeHE4vKNApitH4oPXi2mu1yNPvATDgQpwelfapQKYi_WBvs_vA&amp;oh=10fec27fe94f6130a83ecbd78594f50a&amp;oe=5B7D9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3048000"/>
            <a:ext cx="4756150" cy="356711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62000" y="33528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28800" y="3352800"/>
            <a:ext cx="12954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8200" y="3048000"/>
            <a:ext cx="934871"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Băng tải</a:t>
            </a:r>
          </a:p>
        </p:txBody>
      </p:sp>
      <p:sp>
        <p:nvSpPr>
          <p:cNvPr id="20" name="TextBox 19"/>
          <p:cNvSpPr txBox="1"/>
          <p:nvPr/>
        </p:nvSpPr>
        <p:spPr>
          <a:xfrm>
            <a:off x="3037765" y="3739634"/>
            <a:ext cx="1535998"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Cảm biến thấp</a:t>
            </a:r>
          </a:p>
        </p:txBody>
      </p:sp>
      <p:sp>
        <p:nvSpPr>
          <p:cNvPr id="22" name="TextBox 21"/>
          <p:cNvSpPr txBox="1"/>
          <p:nvPr/>
        </p:nvSpPr>
        <p:spPr>
          <a:xfrm>
            <a:off x="5149410" y="3373715"/>
            <a:ext cx="1435971"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Cảm biến cao</a:t>
            </a:r>
          </a:p>
        </p:txBody>
      </p:sp>
      <p:cxnSp>
        <p:nvCxnSpPr>
          <p:cNvPr id="23" name="Straight Connector 22"/>
          <p:cNvCxnSpPr/>
          <p:nvPr/>
        </p:nvCxnSpPr>
        <p:spPr>
          <a:xfrm>
            <a:off x="3505200" y="3498222"/>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73763" y="3505200"/>
            <a:ext cx="607837" cy="517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81400" y="3200400"/>
            <a:ext cx="704039"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Servo</a:t>
            </a:r>
          </a:p>
        </p:txBody>
      </p:sp>
    </p:spTree>
    <p:extLst>
      <p:ext uri="{BB962C8B-B14F-4D97-AF65-F5344CB8AC3E}">
        <p14:creationId xmlns:p14="http://schemas.microsoft.com/office/powerpoint/2010/main" val="160484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286000"/>
            <a:ext cx="8229600" cy="1600200"/>
          </a:xfrm>
        </p:spPr>
        <p:txBody>
          <a:bodyPr>
            <a:normAutofit/>
          </a:bodyPr>
          <a:lstStyle/>
          <a:p>
            <a:r>
              <a:rPr lang="en-US" sz="4800" b="1" dirty="0">
                <a:latin typeface="Calibri Light" panose="020F0302020204030204" pitchFamily="34" charset="0"/>
                <a:cs typeface="Calibri Light" panose="020F0302020204030204" pitchFamily="34" charset="0"/>
              </a:rPr>
              <a:t>MÔ TẢ HỆ THỐNG</a:t>
            </a:r>
            <a:endParaRPr lang="vi-VN" sz="48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5969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963" y="1143000"/>
            <a:ext cx="7384473" cy="4525963"/>
          </a:xfrm>
        </p:spPr>
        <p:txBody>
          <a:bodyPr>
            <a:normAutofit fontScale="92500" lnSpcReduction="10000"/>
          </a:bodyPr>
          <a:lstStyle/>
          <a:p>
            <a:pPr lvl="0">
              <a:lnSpc>
                <a:spcPct val="150000"/>
              </a:lnSpc>
              <a:spcBef>
                <a:spcPts val="600"/>
              </a:spcBef>
            </a:pPr>
            <a:endParaRPr lang="en-US" dirty="0">
              <a:latin typeface="Calibri Light" panose="020F0302020204030204" pitchFamily="34" charset="0"/>
              <a:cs typeface="Calibri Light" panose="020F0302020204030204" pitchFamily="34" charset="0"/>
            </a:endParaRPr>
          </a:p>
          <a:p>
            <a:pPr marL="0" lvl="0" indent="0">
              <a:lnSpc>
                <a:spcPct val="150000"/>
              </a:lnSpc>
              <a:spcBef>
                <a:spcPts val="600"/>
              </a:spcBef>
              <a:buNone/>
            </a:pPr>
            <a:r>
              <a:rPr lang="en-US" dirty="0">
                <a:latin typeface="Calibri Light" panose="020F0302020204030204" pitchFamily="34" charset="0"/>
                <a:cs typeface="Calibri Light" panose="020F0302020204030204" pitchFamily="34" charset="0"/>
              </a:rPr>
              <a:t>Hệ thống </a:t>
            </a:r>
            <a:r>
              <a:rPr lang="vi-VN" dirty="0">
                <a:latin typeface="Calibri Light" panose="020F0302020204030204" pitchFamily="34" charset="0"/>
                <a:cs typeface="Calibri Light" panose="020F0302020204030204" pitchFamily="34" charset="0"/>
              </a:rPr>
              <a:t>gồm</a:t>
            </a:r>
            <a:r>
              <a:rPr lang="en-US" dirty="0">
                <a:latin typeface="Calibri Light" panose="020F0302020204030204" pitchFamily="34" charset="0"/>
                <a:cs typeface="Calibri Light" panose="020F0302020204030204" pitchFamily="34" charset="0"/>
              </a:rPr>
              <a:t> </a:t>
            </a:r>
            <a:r>
              <a:rPr lang="vi-VN" dirty="0">
                <a:latin typeface="Calibri Light" panose="020F0302020204030204" pitchFamily="34" charset="0"/>
                <a:cs typeface="Calibri Light" panose="020F0302020204030204" pitchFamily="34" charset="0"/>
              </a:rPr>
              <a:t>có</a:t>
            </a:r>
            <a:r>
              <a:rPr lang="en-US" dirty="0">
                <a:latin typeface="Calibri Light" panose="020F0302020204030204" pitchFamily="34" charset="0"/>
                <a:cs typeface="Calibri Light" panose="020F0302020204030204" pitchFamily="34" charset="0"/>
              </a:rPr>
              <a:t> :</a:t>
            </a:r>
          </a:p>
          <a:p>
            <a:pPr lvl="1">
              <a:lnSpc>
                <a:spcPct val="150000"/>
              </a:lnSpc>
              <a:spcBef>
                <a:spcPts val="600"/>
              </a:spcBef>
              <a:buFont typeface="Wingdings" pitchFamily="2" charset="2"/>
              <a:buChar char="ü"/>
            </a:pPr>
            <a:r>
              <a:rPr lang="en-US" sz="2400" dirty="0">
                <a:latin typeface="Calibri Light" panose="020F0302020204030204" pitchFamily="34" charset="0"/>
                <a:cs typeface="Calibri Light" panose="020F0302020204030204" pitchFamily="34" charset="0"/>
              </a:rPr>
              <a:t>B</a:t>
            </a:r>
            <a:r>
              <a:rPr lang="vi-VN" sz="2400" dirty="0">
                <a:latin typeface="Calibri Light" panose="020F0302020204030204" pitchFamily="34" charset="0"/>
                <a:cs typeface="Calibri Light" panose="020F0302020204030204" pitchFamily="34" charset="0"/>
              </a:rPr>
              <a:t>ăng chuyền</a:t>
            </a: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r>
              <a:rPr lang="en-US" sz="2400" dirty="0">
                <a:latin typeface="Calibri Light" panose="020F0302020204030204" pitchFamily="34" charset="0"/>
                <a:cs typeface="Calibri Light" panose="020F0302020204030204" pitchFamily="34" charset="0"/>
              </a:rPr>
              <a:t> </a:t>
            </a:r>
            <a:r>
              <a:rPr lang="vi-VN" sz="2400" dirty="0">
                <a:latin typeface="Calibri Light" panose="020F0302020204030204" pitchFamily="34" charset="0"/>
                <a:cs typeface="Calibri Light" panose="020F0302020204030204" pitchFamily="34" charset="0"/>
              </a:rPr>
              <a:t>Arduino UNO R3</a:t>
            </a: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r>
              <a:rPr lang="en-US" sz="2400" dirty="0">
                <a:latin typeface="Calibri Light" panose="020F0302020204030204" pitchFamily="34" charset="0"/>
                <a:cs typeface="Calibri Light" panose="020F0302020204030204" pitchFamily="34" charset="0"/>
              </a:rPr>
              <a:t>C</a:t>
            </a:r>
            <a:r>
              <a:rPr lang="vi-VN" sz="2400" dirty="0">
                <a:latin typeface="Calibri Light" panose="020F0302020204030204" pitchFamily="34" charset="0"/>
                <a:cs typeface="Calibri Light" panose="020F0302020204030204" pitchFamily="34" charset="0"/>
              </a:rPr>
              <a:t>ảm</a:t>
            </a:r>
            <a:r>
              <a:rPr lang="en-US" sz="2400" dirty="0">
                <a:latin typeface="Calibri Light" panose="020F0302020204030204" pitchFamily="34" charset="0"/>
                <a:cs typeface="Calibri Light" panose="020F0302020204030204" pitchFamily="34" charset="0"/>
              </a:rPr>
              <a:t> </a:t>
            </a:r>
            <a:r>
              <a:rPr lang="vi-VN" sz="2400" dirty="0">
                <a:latin typeface="Calibri Light" panose="020F0302020204030204" pitchFamily="34" charset="0"/>
                <a:cs typeface="Calibri Light" panose="020F0302020204030204" pitchFamily="34" charset="0"/>
              </a:rPr>
              <a:t>biến</a:t>
            </a:r>
            <a:r>
              <a:rPr lang="en-US" sz="2400" dirty="0">
                <a:latin typeface="Calibri Light" panose="020F0302020204030204" pitchFamily="34" charset="0"/>
                <a:cs typeface="Calibri Light" panose="020F0302020204030204" pitchFamily="34" charset="0"/>
              </a:rPr>
              <a:t> </a:t>
            </a:r>
            <a:r>
              <a:rPr lang="vi-VN" sz="2400" dirty="0">
                <a:latin typeface="Calibri Light" panose="020F0302020204030204" pitchFamily="34" charset="0"/>
                <a:cs typeface="Calibri Light" panose="020F0302020204030204" pitchFamily="34" charset="0"/>
              </a:rPr>
              <a:t>hồng ngoại</a:t>
            </a: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r>
              <a:rPr lang="vi-VN" sz="2400" dirty="0">
                <a:latin typeface="Calibri Light" panose="020F0302020204030204" pitchFamily="34" charset="0"/>
                <a:cs typeface="Calibri Light" panose="020F0302020204030204" pitchFamily="34" charset="0"/>
              </a:rPr>
              <a:t>Động cơ DC</a:t>
            </a: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r>
              <a:rPr lang="vi-VN" sz="2400" dirty="0">
                <a:latin typeface="Calibri Light" panose="020F0302020204030204" pitchFamily="34" charset="0"/>
                <a:cs typeface="Calibri Light" panose="020F0302020204030204" pitchFamily="34" charset="0"/>
              </a:rPr>
              <a:t>Module Servo SG90</a:t>
            </a: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r>
              <a:rPr lang="en-US" sz="2400" dirty="0">
                <a:latin typeface="Calibri Light" panose="020F0302020204030204" pitchFamily="34" charset="0"/>
                <a:cs typeface="Calibri Light" panose="020F0302020204030204" pitchFamily="34" charset="0"/>
              </a:rPr>
              <a:t>Relay đơn 5V</a:t>
            </a:r>
          </a:p>
          <a:p>
            <a:pPr lvl="1">
              <a:lnSpc>
                <a:spcPct val="150000"/>
              </a:lnSpc>
              <a:spcBef>
                <a:spcPts val="600"/>
              </a:spcBef>
              <a:buFont typeface="Wingdings" pitchFamily="2" charset="2"/>
              <a:buChar char="ü"/>
            </a:pPr>
            <a:endParaRPr lang="en-US" sz="2400" dirty="0">
              <a:latin typeface="Calibri Light" panose="020F0302020204030204" pitchFamily="34" charset="0"/>
              <a:cs typeface="Calibri Light" panose="020F0302020204030204" pitchFamily="34" charset="0"/>
            </a:endParaRPr>
          </a:p>
          <a:p>
            <a:pPr lvl="1">
              <a:lnSpc>
                <a:spcPct val="150000"/>
              </a:lnSpc>
              <a:spcBef>
                <a:spcPts val="600"/>
              </a:spcBef>
              <a:buFont typeface="Wingdings" pitchFamily="2" charset="2"/>
              <a:buChar char="ü"/>
            </a:pPr>
            <a:endParaRPr lang="vi-VN" sz="2400" dirty="0">
              <a:latin typeface="Calibri Light" panose="020F0302020204030204" pitchFamily="34" charset="0"/>
              <a:cs typeface="Calibri Light" panose="020F0302020204030204" pitchFamily="34" charset="0"/>
            </a:endParaRPr>
          </a:p>
          <a:p>
            <a:pPr lvl="1">
              <a:buFont typeface="Wingdings" pitchFamily="2" charset="2"/>
              <a:buChar char="ü"/>
            </a:pPr>
            <a:endParaRPr lang="en-US" sz="2400" dirty="0"/>
          </a:p>
          <a:p>
            <a:pPr marL="0" lvl="0" indent="0">
              <a:buNone/>
            </a:pPr>
            <a:endParaRPr lang="en-US" dirty="0"/>
          </a:p>
          <a:p>
            <a:pPr lvl="0"/>
            <a:endParaRPr lang="vi-VN" dirty="0"/>
          </a:p>
          <a:p>
            <a:pPr lvl="0"/>
            <a:endParaRPr lang="en-US" dirty="0"/>
          </a:p>
          <a:p>
            <a:endParaRPr lang="en-US" dirty="0"/>
          </a:p>
        </p:txBody>
      </p:sp>
      <p:pic>
        <p:nvPicPr>
          <p:cNvPr id="3078" name="Picture 6" descr="HÃ¬nh áº£nh cÃ³ liÃªn quan"/>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42" b="89474" l="0" r="100000">
                        <a14:foregroundMark x1="85380" y1="23684" x2="90058" y2="24269"/>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13716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Kết quả hình ảnh cho động cơ DC arduino"/>
          <p:cNvPicPr/>
          <p:nvPr/>
        </p:nvPicPr>
        <p:blipFill>
          <a:blip r:embed="rId4">
            <a:extLst>
              <a:ext uri="{BEBA8EAE-BF5A-486C-A8C5-ECC9F3942E4B}">
                <a14:imgProps xmlns:a14="http://schemas.microsoft.com/office/drawing/2010/main">
                  <a14:imgLayer r:embed="rId5">
                    <a14:imgEffect>
                      <a14:backgroundRemoval t="9836" b="89617" l="0" r="89855"/>
                    </a14:imgEffect>
                  </a14:imgLayer>
                </a14:imgProps>
              </a:ext>
              <a:ext uri="{28A0092B-C50C-407E-A947-70E740481C1C}">
                <a14:useLocalDpi xmlns:a14="http://schemas.microsoft.com/office/drawing/2010/main" val="0"/>
              </a:ext>
            </a:extLst>
          </a:blip>
          <a:srcRect/>
          <a:stretch>
            <a:fillRect/>
          </a:stretch>
        </p:blipFill>
        <p:spPr bwMode="auto">
          <a:xfrm>
            <a:off x="6421594" y="2147886"/>
            <a:ext cx="1905000" cy="1336675"/>
          </a:xfrm>
          <a:prstGeom prst="rect">
            <a:avLst/>
          </a:prstGeom>
          <a:noFill/>
          <a:ln>
            <a:noFill/>
          </a:ln>
        </p:spPr>
      </p:pic>
      <p:pic>
        <p:nvPicPr>
          <p:cNvPr id="3080" name="Picture 8" descr="Káº¿t quáº£ hÃ¬nh áº£nh cho servo pn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361" b="89892" l="3495" r="100000">
                        <a14:foregroundMark x1="36290" y1="15162" x2="41129" y2="11913"/>
                        <a14:foregroundMark x1="45968" y1="12635" x2="51344" y2="6859"/>
                        <a14:foregroundMark x1="52957" y1="6859" x2="55645" y2="6859"/>
                        <a14:foregroundMark x1="54570" y1="6859" x2="57258" y2="4332"/>
                        <a14:foregroundMark x1="31989" y1="17329" x2="27151" y2="19856"/>
                        <a14:foregroundMark x1="26075" y1="22744" x2="23387" y2="24188"/>
                      </a14:backgroundRemoval>
                    </a14:imgEffect>
                  </a14:imgLayer>
                </a14:imgProps>
              </a:ext>
              <a:ext uri="{28A0092B-C50C-407E-A947-70E740481C1C}">
                <a14:useLocalDpi xmlns:a14="http://schemas.microsoft.com/office/drawing/2010/main" val="0"/>
              </a:ext>
            </a:extLst>
          </a:blip>
          <a:srcRect/>
          <a:stretch>
            <a:fillRect/>
          </a:stretch>
        </p:blipFill>
        <p:spPr bwMode="auto">
          <a:xfrm>
            <a:off x="4911442" y="2710760"/>
            <a:ext cx="2417631" cy="180022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Ã¬nh áº£nh cÃ³ liÃªn quan"/>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9771" b="94802" l="4834" r="89728"/>
                    </a14:imgEffect>
                  </a14:imgLayer>
                </a14:imgProps>
              </a:ext>
              <a:ext uri="{28A0092B-C50C-407E-A947-70E740481C1C}">
                <a14:useLocalDpi xmlns:a14="http://schemas.microsoft.com/office/drawing/2010/main" val="0"/>
              </a:ext>
            </a:extLst>
          </a:blip>
          <a:srcRect/>
          <a:stretch>
            <a:fillRect/>
          </a:stretch>
        </p:blipFill>
        <p:spPr bwMode="auto">
          <a:xfrm>
            <a:off x="6456234" y="4419599"/>
            <a:ext cx="2743200" cy="199317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457200" y="0"/>
            <a:ext cx="8229600" cy="1600200"/>
          </a:xfrm>
        </p:spPr>
        <p:txBody>
          <a:bodyPr>
            <a:normAutofit/>
          </a:bodyPr>
          <a:lstStyle/>
          <a:p>
            <a:r>
              <a:rPr lang="en-US" sz="4000" dirty="0">
                <a:latin typeface="Calibri Light" panose="020F0302020204030204" pitchFamily="34" charset="0"/>
                <a:cs typeface="Calibri Light" panose="020F0302020204030204" pitchFamily="34" charset="0"/>
              </a:rPr>
              <a:t>MÔ TẢ HỆ THỐNG</a:t>
            </a:r>
            <a:endParaRPr lang="vi-VN" sz="4000" dirty="0">
              <a:latin typeface="Calibri Light" panose="020F0302020204030204" pitchFamily="34" charset="0"/>
              <a:cs typeface="Calibri Light" panose="020F0302020204030204" pitchFamily="34" charset="0"/>
            </a:endParaRPr>
          </a:p>
        </p:txBody>
      </p:sp>
      <p:pic>
        <p:nvPicPr>
          <p:cNvPr id="3074" name="Picture 2" descr="Related image"/>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9418" b="97784" l="2216" r="98338"/>
                    </a14:imgEffect>
                  </a14:imgLayer>
                </a14:imgProps>
              </a:ext>
              <a:ext uri="{28A0092B-C50C-407E-A947-70E740481C1C}">
                <a14:useLocalDpi xmlns:a14="http://schemas.microsoft.com/office/drawing/2010/main" val="0"/>
              </a:ext>
            </a:extLst>
          </a:blip>
          <a:srcRect/>
          <a:stretch>
            <a:fillRect/>
          </a:stretch>
        </p:blipFill>
        <p:spPr bwMode="auto">
          <a:xfrm>
            <a:off x="4655127" y="4526030"/>
            <a:ext cx="1780309" cy="178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56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429" b="98286" l="2674" r="97148">
                        <a14:foregroundMark x1="27094" y1="4000" x2="36185" y2="6000"/>
                        <a14:foregroundMark x1="10695" y1="32000" x2="17291" y2="32857"/>
                        <a14:foregroundMark x1="29412" y1="34286" x2="41176" y2="32000"/>
                        <a14:foregroundMark x1="61141" y1="34571" x2="66845" y2="37143"/>
                        <a14:foregroundMark x1="75936" y1="30571" x2="82175" y2="30000"/>
                        <a14:foregroundMark x1="58289" y1="62571" x2="64171" y2="66857"/>
                        <a14:foregroundMark x1="66845" y1="64000" x2="74153" y2="67143"/>
                        <a14:foregroundMark x1="53298" y1="84571" x2="59893" y2="84286"/>
                        <a14:foregroundMark x1="10517" y1="62000" x2="12299" y2="63143"/>
                      </a14:backgroundRemoval>
                    </a14:imgEffect>
                  </a14:imgLayer>
                </a14:imgProps>
              </a:ext>
              <a:ext uri="{28A0092B-C50C-407E-A947-70E740481C1C}">
                <a14:useLocalDpi xmlns:a14="http://schemas.microsoft.com/office/drawing/2010/main" val="0"/>
              </a:ext>
            </a:extLst>
          </a:blip>
          <a:srcRect/>
          <a:stretch>
            <a:fillRect/>
          </a:stretch>
        </p:blipFill>
        <p:spPr bwMode="auto">
          <a:xfrm>
            <a:off x="838200" y="1762124"/>
            <a:ext cx="76200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57200" y="0"/>
            <a:ext cx="8229600" cy="1600200"/>
          </a:xfrm>
          <a:prstGeom prst="rect">
            <a:avLst/>
          </a:prstGeom>
        </p:spPr>
        <p:txBody>
          <a:bodyPr>
            <a:norm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endParaRPr lang="en-US" sz="4000" dirty="0">
              <a:latin typeface="Calibri Light" panose="020F0302020204030204" pitchFamily="34" charset="0"/>
              <a:cs typeface="Calibri Light" panose="020F0302020204030204" pitchFamily="34" charset="0"/>
            </a:endParaRPr>
          </a:p>
          <a:p>
            <a:r>
              <a:rPr lang="en-US" sz="4000" dirty="0">
                <a:latin typeface="Calibri Light" panose="020F0302020204030204" pitchFamily="34" charset="0"/>
                <a:cs typeface="Calibri Light" panose="020F0302020204030204" pitchFamily="34" charset="0"/>
              </a:rPr>
              <a:t>SƠ ĐỒ KẾT NỐI PHẦN CỨNG</a:t>
            </a:r>
            <a:endParaRPr lang="vi-VN" sz="4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23435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485</TotalTime>
  <Words>449</Words>
  <Application>Microsoft Office PowerPoint</Application>
  <PresentationFormat>On-screen Show (4:3)</PresentationFormat>
  <Paragraphs>91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Executive</vt:lpstr>
      <vt:lpstr>HỆ THỐNG ĐẾM  VÀ PHÂN LOẠI SẢN PHẨM</vt:lpstr>
      <vt:lpstr>Nội dung</vt:lpstr>
      <vt:lpstr>GIỚI THIỆU VÀ MÔ TẢ ĐỀ TÀI</vt:lpstr>
      <vt:lpstr>GIỚI THIỆU VÀ MÔ TẢ ĐỀ TÀI</vt:lpstr>
      <vt:lpstr>GIỚI THIỆU VÀ MÔ TẢ ĐỀ TÀI</vt:lpstr>
      <vt:lpstr>GIỚI THIỆU VÀ MÔ TẢ ĐỀ TÀI</vt:lpstr>
      <vt:lpstr>MÔ TẢ HỆ THỐNG</vt:lpstr>
      <vt:lpstr>MÔ TẢ HỆ THỐNG</vt:lpstr>
      <vt:lpstr>PowerPoint Presentation</vt:lpstr>
      <vt:lpstr>PowerPoint Presentation</vt:lpstr>
      <vt:lpstr>SƠ ĐỒ KHỐI GIẢI THUẬT</vt:lpstr>
      <vt:lpstr>NGUYÊN LÍ HOẠT ĐỘNG</vt:lpstr>
      <vt:lpstr>NGUYÊN LÍ HOẠT ĐỘNG</vt:lpstr>
      <vt:lpstr>NGUYÊN LÍ HOẠT ĐỘNG</vt:lpstr>
      <vt:lpstr>PowerPoint Presentation</vt:lpstr>
      <vt:lpstr>PowerPoint Presentation</vt:lpstr>
      <vt:lpstr>PowerPoint Presentation</vt:lpstr>
      <vt:lpstr>PowerPoint Presentation</vt:lpstr>
      <vt:lpstr>PowerPoint Presentation</vt:lpstr>
      <vt:lpstr>PowerPoint Presentation</vt:lpstr>
      <vt:lpstr>KẾT LUẬN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đếm và phân lạo sản phẩm theo chiều cao</dc:title>
  <dc:creator>Windows User</dc:creator>
  <cp:lastModifiedBy>Windows User</cp:lastModifiedBy>
  <cp:revision>42</cp:revision>
  <dcterms:created xsi:type="dcterms:W3CDTF">2018-05-27T08:50:44Z</dcterms:created>
  <dcterms:modified xsi:type="dcterms:W3CDTF">2018-05-30T16:19:44Z</dcterms:modified>
</cp:coreProperties>
</file>