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9"/>
  </p:notesMasterIdLst>
  <p:sldIdLst>
    <p:sldId id="256" r:id="rId2"/>
    <p:sldId id="258" r:id="rId3"/>
    <p:sldId id="263" r:id="rId4"/>
    <p:sldId id="266" r:id="rId5"/>
    <p:sldId id="271" r:id="rId6"/>
    <p:sldId id="265" r:id="rId7"/>
    <p:sldId id="267" r:id="rId8"/>
    <p:sldId id="268" r:id="rId9"/>
    <p:sldId id="269" r:id="rId10"/>
    <p:sldId id="270" r:id="rId11"/>
    <p:sldId id="274" r:id="rId12"/>
    <p:sldId id="275" r:id="rId13"/>
    <p:sldId id="273" r:id="rId14"/>
    <p:sldId id="276" r:id="rId15"/>
    <p:sldId id="272"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9795-7311-4B34-91B7-337BE670B1BD}" type="datetimeFigureOut">
              <a:rPr lang="en-US" smtClean="0"/>
              <a:t>10/13/2023</a:t>
            </a:fld>
            <a:endParaRPr lang="en-US"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627AB-AC29-4F91-B50E-1BB70FA4FAAC}" type="slidenum">
              <a:rPr lang="en-US" smtClean="0"/>
              <a:t>‹#›</a:t>
            </a:fld>
            <a:endParaRPr lang="en-US" dirty="0"/>
          </a:p>
        </p:txBody>
      </p:sp>
    </p:spTree>
    <p:extLst>
      <p:ext uri="{BB962C8B-B14F-4D97-AF65-F5344CB8AC3E}">
        <p14:creationId xmlns:p14="http://schemas.microsoft.com/office/powerpoint/2010/main" val="3569828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5A6627AB-AC29-4F91-B50E-1BB70FA4FAAC}" type="slidenum">
              <a:rPr lang="en-US" smtClean="0"/>
              <a:t>1</a:t>
            </a:fld>
            <a:endParaRPr lang="en-US" dirty="0"/>
          </a:p>
        </p:txBody>
      </p:sp>
    </p:spTree>
    <p:extLst>
      <p:ext uri="{BB962C8B-B14F-4D97-AF65-F5344CB8AC3E}">
        <p14:creationId xmlns:p14="http://schemas.microsoft.com/office/powerpoint/2010/main" val="313098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7" name="Date Placeholder 6"/>
          <p:cNvSpPr>
            <a:spLocks noGrp="1"/>
          </p:cNvSpPr>
          <p:nvPr>
            <p:ph type="dt" sz="half" idx="10"/>
          </p:nvPr>
        </p:nvSpPr>
        <p:spPr/>
        <p:txBody>
          <a:bodyPr/>
          <a:lstStyle/>
          <a:p>
            <a:fld id="{18EC9768-ABC9-4E4E-A156-4719FC4180ED}" type="datetimeFigureOut">
              <a:rPr lang="en-US" smtClean="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29975918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18EC9768-ABC9-4E4E-A156-4719FC4180ED}"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296798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18EC9768-ABC9-4E4E-A156-4719FC4180ED}"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229309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18EC9768-ABC9-4E4E-A156-4719FC4180ED}" type="datetimeFigureOut">
              <a:rPr lang="en-US" smtClean="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355595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vi-VN"/>
              <a:t>Bấm để sửa kiểu tiêu đề Bản cái</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7" name="Date Placeholder 6"/>
          <p:cNvSpPr>
            <a:spLocks noGrp="1"/>
          </p:cNvSpPr>
          <p:nvPr>
            <p:ph type="dt" sz="half" idx="10"/>
          </p:nvPr>
        </p:nvSpPr>
        <p:spPr/>
        <p:txBody>
          <a:bodyPr/>
          <a:lstStyle/>
          <a:p>
            <a:fld id="{18EC9768-ABC9-4E4E-A156-4719FC4180ED}" type="datetimeFigureOut">
              <a:rPr lang="en-US" smtClean="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37601586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8" name="Date Placeholder 7"/>
          <p:cNvSpPr>
            <a:spLocks noGrp="1"/>
          </p:cNvSpPr>
          <p:nvPr>
            <p:ph type="dt" sz="half" idx="10"/>
          </p:nvPr>
        </p:nvSpPr>
        <p:spPr/>
        <p:txBody>
          <a:bodyPr/>
          <a:lstStyle/>
          <a:p>
            <a:fld id="{18EC9768-ABC9-4E4E-A156-4719FC4180ED}" type="datetimeFigureOut">
              <a:rPr lang="en-US" smtClean="0"/>
              <a:t>10/13/2023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124207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583436" y="3143250"/>
            <a:ext cx="4270248" cy="2596776"/>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7" name="Date Placeholder 6"/>
          <p:cNvSpPr>
            <a:spLocks noGrp="1"/>
          </p:cNvSpPr>
          <p:nvPr>
            <p:ph type="dt" sz="half" idx="10"/>
          </p:nvPr>
        </p:nvSpPr>
        <p:spPr/>
        <p:txBody>
          <a:bodyPr/>
          <a:lstStyle/>
          <a:p>
            <a:fld id="{18EC9768-ABC9-4E4E-A156-4719FC4180ED}" type="datetimeFigureOut">
              <a:rPr lang="en-US" smtClean="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2A8A88-F412-4C25-9E72-342F0BC76BB8}" type="slidenum">
              <a:rPr lang="en-US" smtClean="0"/>
              <a:t>‹#›</a:t>
            </a:fld>
            <a:endParaRPr lang="en-US" dirty="0"/>
          </a:p>
        </p:txBody>
      </p:sp>
      <p:sp>
        <p:nvSpPr>
          <p:cNvPr id="10" name="Title 9"/>
          <p:cNvSpPr>
            <a:spLocks noGrp="1"/>
          </p:cNvSpPr>
          <p:nvPr>
            <p:ph type="title"/>
          </p:nvPr>
        </p:nvSpPr>
        <p:spPr/>
        <p:txBody>
          <a:bodyPr/>
          <a:lstStyle/>
          <a:p>
            <a:r>
              <a:rPr lang="vi-VN"/>
              <a:t>Bấm để sửa kiểu tiêu đề Bản cái</a:t>
            </a:r>
            <a:endParaRPr lang="en-US" dirty="0"/>
          </a:p>
        </p:txBody>
      </p:sp>
    </p:spTree>
    <p:extLst>
      <p:ext uri="{BB962C8B-B14F-4D97-AF65-F5344CB8AC3E}">
        <p14:creationId xmlns:p14="http://schemas.microsoft.com/office/powerpoint/2010/main" val="241668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18EC9768-ABC9-4E4E-A156-4719FC4180ED}" type="datetimeFigureOut">
              <a:rPr lang="en-US" smtClean="0"/>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324613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C9768-ABC9-4E4E-A156-4719FC4180ED}" type="datetimeFigureOut">
              <a:rPr lang="en-US" smtClean="0"/>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180852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vi-VN"/>
              <a:t>Bấm để sửa kiểu tiêu đề Bản cái</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9" name="Date Placeholder 8"/>
          <p:cNvSpPr>
            <a:spLocks noGrp="1"/>
          </p:cNvSpPr>
          <p:nvPr>
            <p:ph type="dt" sz="half" idx="10"/>
          </p:nvPr>
        </p:nvSpPr>
        <p:spPr/>
        <p:txBody>
          <a:bodyPr/>
          <a:lstStyle/>
          <a:p>
            <a:fld id="{18EC9768-ABC9-4E4E-A156-4719FC4180ED}" type="datetimeFigureOut">
              <a:rPr lang="en-US" smtClean="0"/>
              <a:t>10/13/2023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289677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Bấm biểu tượng để thêm hình ảnh</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8EC9768-ABC9-4E4E-A156-4719FC4180ED}" type="datetimeFigureOut">
              <a:rPr lang="en-US" smtClean="0"/>
              <a:t>10/13/2023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333482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8EC9768-ABC9-4E4E-A156-4719FC4180ED}" type="datetimeFigureOut">
              <a:rPr lang="en-US" smtClean="0"/>
              <a:t>10/13/2023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C2A8A88-F412-4C25-9E72-342F0BC76BB8}" type="slidenum">
              <a:rPr lang="en-US" smtClean="0"/>
              <a:t>‹#›</a:t>
            </a:fld>
            <a:endParaRPr lang="en-US" dirty="0"/>
          </a:p>
        </p:txBody>
      </p:sp>
    </p:spTree>
    <p:extLst>
      <p:ext uri="{BB962C8B-B14F-4D97-AF65-F5344CB8AC3E}">
        <p14:creationId xmlns:p14="http://schemas.microsoft.com/office/powerpoint/2010/main" val="222043422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1425E6-254A-057E-09F4-DBEF3D72AF32}"/>
              </a:ext>
            </a:extLst>
          </p:cNvPr>
          <p:cNvSpPr>
            <a:spLocks noGrp="1"/>
          </p:cNvSpPr>
          <p:nvPr>
            <p:ph type="ctrTitle"/>
          </p:nvPr>
        </p:nvSpPr>
        <p:spPr>
          <a:xfrm>
            <a:off x="1974778" y="1705867"/>
            <a:ext cx="8530119" cy="1348318"/>
          </a:xfrm>
        </p:spPr>
        <p:txBody>
          <a:bodyPr>
            <a:normAutofit/>
          </a:bodyPr>
          <a:lstStyle/>
          <a:p>
            <a:r>
              <a:rPr lang="vi-VN" sz="2800" dirty="0">
                <a:latin typeface="Kigelia" panose="020B0502040204020203" pitchFamily="34" charset="0"/>
                <a:ea typeface="Kigelia" panose="020B0502040204020203" pitchFamily="34" charset="0"/>
                <a:cs typeface="Kigelia" panose="020B0502040204020203" pitchFamily="34" charset="0"/>
              </a:rPr>
              <a:t>Kỹ năng nghề nghiệp  - SS004.O12</a:t>
            </a:r>
            <a:endParaRPr lang="en-US" sz="2800" dirty="0">
              <a:latin typeface="Kigelia" panose="020B0502040204020203" pitchFamily="34" charset="0"/>
              <a:ea typeface="Kigelia" panose="020B0502040204020203" pitchFamily="34" charset="0"/>
              <a:cs typeface="Kigelia" panose="020B0502040204020203" pitchFamily="34" charset="0"/>
            </a:endParaRPr>
          </a:p>
        </p:txBody>
      </p:sp>
      <p:sp>
        <p:nvSpPr>
          <p:cNvPr id="3" name="Tiêu đề phụ 2">
            <a:extLst>
              <a:ext uri="{FF2B5EF4-FFF2-40B4-BE49-F238E27FC236}">
                <a16:creationId xmlns:a16="http://schemas.microsoft.com/office/drawing/2014/main" id="{F7D6F7B8-5E94-0CC2-E348-E62A9E9E3A89}"/>
              </a:ext>
            </a:extLst>
          </p:cNvPr>
          <p:cNvSpPr>
            <a:spLocks noGrp="1"/>
          </p:cNvSpPr>
          <p:nvPr>
            <p:ph type="subTitle" idx="1"/>
          </p:nvPr>
        </p:nvSpPr>
        <p:spPr>
          <a:xfrm>
            <a:off x="2839031" y="5738144"/>
            <a:ext cx="6801612" cy="736976"/>
          </a:xfrm>
        </p:spPr>
        <p:txBody>
          <a:bodyPr>
            <a:normAutofit/>
          </a:bodyPr>
          <a:lstStyle/>
          <a:p>
            <a:r>
              <a:rPr lang="vi-VN" sz="2400" dirty="0">
                <a:solidFill>
                  <a:schemeClr val="tx1">
                    <a:lumMod val="85000"/>
                    <a:lumOff val="15000"/>
                  </a:schemeClr>
                </a:solidFill>
                <a:latin typeface="Kigelia" panose="020B0503040502020203" pitchFamily="34" charset="0"/>
                <a:ea typeface="Kigelia" panose="020B0503040502020203" pitchFamily="34" charset="0"/>
                <a:cs typeface="Kigelia" panose="020B0503040502020203" pitchFamily="34" charset="0"/>
              </a:rPr>
              <a:t>Sinh viên: Lê Tiến Quyết - 21520428</a:t>
            </a:r>
            <a:endParaRPr lang="en-US" sz="2400" dirty="0">
              <a:solidFill>
                <a:schemeClr val="tx1">
                  <a:lumMod val="85000"/>
                  <a:lumOff val="15000"/>
                </a:schemeClr>
              </a:solidFill>
              <a:latin typeface="Kigelia" panose="020B0503040502020203" pitchFamily="34" charset="0"/>
              <a:ea typeface="Kigelia" panose="020B0503040502020203" pitchFamily="34" charset="0"/>
              <a:cs typeface="Kigelia" panose="020B0503040502020203" pitchFamily="34" charset="0"/>
            </a:endParaRPr>
          </a:p>
        </p:txBody>
      </p:sp>
      <p:pic>
        <p:nvPicPr>
          <p:cNvPr id="5" name="Hình ảnh 4" descr="Ảnh có chứa biểu tượng, Đồ họa, hình mẫu, Phông chữ&#10;&#10;Mô tả được tạo tự động">
            <a:extLst>
              <a:ext uri="{FF2B5EF4-FFF2-40B4-BE49-F238E27FC236}">
                <a16:creationId xmlns:a16="http://schemas.microsoft.com/office/drawing/2014/main" id="{92F0E0C4-9316-E82D-CF81-453A6B0F6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28465" cy="1469207"/>
          </a:xfrm>
          <a:prstGeom prst="rect">
            <a:avLst/>
          </a:prstGeom>
        </p:spPr>
      </p:pic>
      <p:sp>
        <p:nvSpPr>
          <p:cNvPr id="7" name="Hộp Văn bản 6">
            <a:extLst>
              <a:ext uri="{FF2B5EF4-FFF2-40B4-BE49-F238E27FC236}">
                <a16:creationId xmlns:a16="http://schemas.microsoft.com/office/drawing/2014/main" id="{61CB59AA-2352-ED7A-63AF-FC672C0ED7F2}"/>
              </a:ext>
            </a:extLst>
          </p:cNvPr>
          <p:cNvSpPr txBox="1"/>
          <p:nvPr/>
        </p:nvSpPr>
        <p:spPr>
          <a:xfrm>
            <a:off x="1392159" y="352298"/>
            <a:ext cx="4433288" cy="553998"/>
          </a:xfrm>
          <a:prstGeom prst="rect">
            <a:avLst/>
          </a:prstGeom>
          <a:noFill/>
        </p:spPr>
        <p:txBody>
          <a:bodyPr wrap="square" rtlCol="0">
            <a:spAutoFit/>
          </a:bodyPr>
          <a:lstStyle/>
          <a:p>
            <a:r>
              <a:rPr lang="vi-VN" sz="1500" dirty="0"/>
              <a:t>ĐẠI HỌC QUỐC GIA TP. HỒ CHÍ MINH</a:t>
            </a:r>
            <a:br>
              <a:rPr lang="vi-VN" sz="1500" dirty="0"/>
            </a:br>
            <a:r>
              <a:rPr lang="vi-VN" sz="1500" b="1" dirty="0"/>
              <a:t>TRƯỜNG ĐẠI HỌC CÔNG NGHỆ THÔNG TIN </a:t>
            </a:r>
            <a:endParaRPr lang="en-US" sz="1500" b="1" dirty="0"/>
          </a:p>
        </p:txBody>
      </p:sp>
      <p:sp>
        <p:nvSpPr>
          <p:cNvPr id="6" name="Hình chữ nhật 5">
            <a:extLst>
              <a:ext uri="{FF2B5EF4-FFF2-40B4-BE49-F238E27FC236}">
                <a16:creationId xmlns:a16="http://schemas.microsoft.com/office/drawing/2014/main" id="{0F1561F3-D7BA-851C-ACF8-A115FC395D56}"/>
              </a:ext>
            </a:extLst>
          </p:cNvPr>
          <p:cNvSpPr/>
          <p:nvPr/>
        </p:nvSpPr>
        <p:spPr>
          <a:xfrm>
            <a:off x="1749666" y="3958743"/>
            <a:ext cx="8980344" cy="923330"/>
          </a:xfrm>
          <a:prstGeom prst="rect">
            <a:avLst/>
          </a:prstGeom>
          <a:noFill/>
        </p:spPr>
        <p:txBody>
          <a:bodyPr wrap="square" lIns="91440" tIns="45720" rIns="91440" bIns="45720">
            <a:spAutoFit/>
          </a:bodyPr>
          <a:lstStyle/>
          <a:p>
            <a:pPr algn="ctr"/>
            <a:r>
              <a:rPr lang="vi-VN" sz="5400" b="1" cap="none" spc="0" dirty="0">
                <a:ln w="13462">
                  <a:solidFill>
                    <a:schemeClr val="bg1"/>
                  </a:solidFill>
                  <a:prstDash val="solid"/>
                </a:ln>
                <a:solidFill>
                  <a:schemeClr val="tx1">
                    <a:lumMod val="95000"/>
                    <a:lumOff val="5000"/>
                  </a:schemeClr>
                </a:solidFill>
                <a:effectLst>
                  <a:outerShdw dist="38100" dir="2700000" algn="bl" rotWithShape="0">
                    <a:schemeClr val="accent5"/>
                  </a:outerShdw>
                </a:effectLst>
              </a:rPr>
              <a:t>Công việc trong tương lai</a:t>
            </a:r>
            <a:endParaRPr lang="en-US" sz="5400" b="1" cap="none" spc="0" dirty="0">
              <a:ln w="13462">
                <a:solidFill>
                  <a:schemeClr val="bg1"/>
                </a:solidFill>
                <a:prstDash val="solid"/>
              </a:ln>
              <a:solidFill>
                <a:schemeClr val="tx1">
                  <a:lumMod val="95000"/>
                  <a:lumOff val="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84905058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11" name="Hình chữ nhật 10">
            <a:extLst>
              <a:ext uri="{FF2B5EF4-FFF2-40B4-BE49-F238E27FC236}">
                <a16:creationId xmlns:a16="http://schemas.microsoft.com/office/drawing/2014/main" id="{8631DCDD-1520-8A03-9EBB-620899534611}"/>
              </a:ext>
            </a:extLst>
          </p:cNvPr>
          <p:cNvSpPr/>
          <p:nvPr/>
        </p:nvSpPr>
        <p:spPr>
          <a:xfrm>
            <a:off x="1256168" y="2014397"/>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1: </a:t>
            </a:r>
            <a:r>
              <a:rPr lang="vi-VN" dirty="0"/>
              <a:t>Mở Terminal trên máy tính</a:t>
            </a:r>
            <a:endParaRPr lang="en-US" dirty="0"/>
          </a:p>
        </p:txBody>
      </p:sp>
      <p:pic>
        <p:nvPicPr>
          <p:cNvPr id="35" name="Hình ảnh 34">
            <a:extLst>
              <a:ext uri="{FF2B5EF4-FFF2-40B4-BE49-F238E27FC236}">
                <a16:creationId xmlns:a16="http://schemas.microsoft.com/office/drawing/2014/main" id="{AC2401D9-1A78-8FD5-B539-BE810B0D6AA6}"/>
              </a:ext>
            </a:extLst>
          </p:cNvPr>
          <p:cNvPicPr>
            <a:picLocks noChangeAspect="1"/>
          </p:cNvPicPr>
          <p:nvPr/>
        </p:nvPicPr>
        <p:blipFill>
          <a:blip r:embed="rId3"/>
          <a:stretch>
            <a:fillRect/>
          </a:stretch>
        </p:blipFill>
        <p:spPr>
          <a:xfrm>
            <a:off x="1256168" y="2609830"/>
            <a:ext cx="5411760" cy="3000013"/>
          </a:xfrm>
          <a:prstGeom prst="rect">
            <a:avLst/>
          </a:prstGeom>
        </p:spPr>
      </p:pic>
      <p:sp>
        <p:nvSpPr>
          <p:cNvPr id="36" name="Hộp Văn bản 35">
            <a:extLst>
              <a:ext uri="{FF2B5EF4-FFF2-40B4-BE49-F238E27FC236}">
                <a16:creationId xmlns:a16="http://schemas.microsoft.com/office/drawing/2014/main" id="{D92C441A-DA34-9672-9FFB-B6BDA4892618}"/>
              </a:ext>
            </a:extLst>
          </p:cNvPr>
          <p:cNvSpPr txBox="1"/>
          <p:nvPr/>
        </p:nvSpPr>
        <p:spPr>
          <a:xfrm>
            <a:off x="7588918" y="3528833"/>
            <a:ext cx="3507616" cy="707886"/>
          </a:xfrm>
          <a:prstGeom prst="rect">
            <a:avLst/>
          </a:prstGeom>
          <a:noFill/>
        </p:spPr>
        <p:txBody>
          <a:bodyPr wrap="square" rtlCol="0">
            <a:spAutoFit/>
          </a:bodyPr>
          <a:lstStyle/>
          <a:p>
            <a:r>
              <a:rPr lang="vi-VN" sz="2000" dirty="0"/>
              <a:t>Hình ảnh của Terminal sau khi được mở ra</a:t>
            </a:r>
            <a:endParaRPr lang="en-US" sz="2000" dirty="0"/>
          </a:p>
        </p:txBody>
      </p:sp>
      <p:sp>
        <p:nvSpPr>
          <p:cNvPr id="37" name="Mũi tên: Phải 36">
            <a:extLst>
              <a:ext uri="{FF2B5EF4-FFF2-40B4-BE49-F238E27FC236}">
                <a16:creationId xmlns:a16="http://schemas.microsoft.com/office/drawing/2014/main" id="{84CFD419-58B3-A066-35E9-C5327638E3DC}"/>
              </a:ext>
            </a:extLst>
          </p:cNvPr>
          <p:cNvSpPr/>
          <p:nvPr/>
        </p:nvSpPr>
        <p:spPr>
          <a:xfrm>
            <a:off x="6822142" y="3584498"/>
            <a:ext cx="753800" cy="5445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394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6" grpId="0"/>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18" name="Hình chữ nhật 17">
            <a:extLst>
              <a:ext uri="{FF2B5EF4-FFF2-40B4-BE49-F238E27FC236}">
                <a16:creationId xmlns:a16="http://schemas.microsoft.com/office/drawing/2014/main" id="{4D1D7B6C-FB31-E0B3-1DA1-5A673B58CFBC}"/>
              </a:ext>
            </a:extLst>
          </p:cNvPr>
          <p:cNvSpPr/>
          <p:nvPr/>
        </p:nvSpPr>
        <p:spPr>
          <a:xfrm>
            <a:off x="1256168" y="2001474"/>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2: </a:t>
            </a:r>
            <a:r>
              <a:rPr lang="vi-VN" dirty="0"/>
              <a:t>Thực hiện câu lệnh: </a:t>
            </a:r>
            <a:r>
              <a:rPr lang="vi-VN" b="1" i="1" dirty="0" err="1">
                <a:solidFill>
                  <a:srgbClr val="0070C0"/>
                </a:solidFill>
              </a:rPr>
              <a:t>pip</a:t>
            </a:r>
            <a:r>
              <a:rPr lang="vi-VN" b="1" i="1" dirty="0">
                <a:solidFill>
                  <a:srgbClr val="0070C0"/>
                </a:solidFill>
              </a:rPr>
              <a:t> </a:t>
            </a:r>
            <a:r>
              <a:rPr lang="vi-VN" b="1" i="1" dirty="0" err="1">
                <a:solidFill>
                  <a:srgbClr val="0070C0"/>
                </a:solidFill>
              </a:rPr>
              <a:t>install</a:t>
            </a:r>
            <a:r>
              <a:rPr lang="vi-VN" b="1" i="1" dirty="0">
                <a:solidFill>
                  <a:srgbClr val="0070C0"/>
                </a:solidFill>
              </a:rPr>
              <a:t> </a:t>
            </a:r>
            <a:r>
              <a:rPr lang="vi-VN" b="1" i="1" dirty="0" err="1">
                <a:solidFill>
                  <a:srgbClr val="0070C0"/>
                </a:solidFill>
              </a:rPr>
              <a:t>tensorflow</a:t>
            </a:r>
            <a:r>
              <a:rPr lang="vi-VN" b="1" i="1" dirty="0">
                <a:solidFill>
                  <a:srgbClr val="0070C0"/>
                </a:solidFill>
              </a:rPr>
              <a:t> </a:t>
            </a:r>
            <a:r>
              <a:rPr lang="vi-VN" b="1" i="1" dirty="0" err="1">
                <a:solidFill>
                  <a:srgbClr val="0070C0"/>
                </a:solidFill>
              </a:rPr>
              <a:t>numpy</a:t>
            </a:r>
            <a:r>
              <a:rPr lang="vi-VN" b="1" i="1" dirty="0">
                <a:solidFill>
                  <a:srgbClr val="0070C0"/>
                </a:solidFill>
              </a:rPr>
              <a:t> </a:t>
            </a:r>
            <a:r>
              <a:rPr lang="vi-VN" b="1" i="1" dirty="0" err="1">
                <a:solidFill>
                  <a:srgbClr val="0070C0"/>
                </a:solidFill>
              </a:rPr>
              <a:t>streamlit</a:t>
            </a:r>
            <a:endParaRPr lang="vi-VN" b="1" i="1" dirty="0">
              <a:solidFill>
                <a:srgbClr val="0070C0"/>
              </a:solidFill>
            </a:endParaRPr>
          </a:p>
        </p:txBody>
      </p:sp>
      <p:pic>
        <p:nvPicPr>
          <p:cNvPr id="5" name="Hình ảnh 4">
            <a:extLst>
              <a:ext uri="{FF2B5EF4-FFF2-40B4-BE49-F238E27FC236}">
                <a16:creationId xmlns:a16="http://schemas.microsoft.com/office/drawing/2014/main" id="{F012FFFC-B34C-B8D8-84E5-7F9BED068841}"/>
              </a:ext>
            </a:extLst>
          </p:cNvPr>
          <p:cNvPicPr>
            <a:picLocks noChangeAspect="1"/>
          </p:cNvPicPr>
          <p:nvPr/>
        </p:nvPicPr>
        <p:blipFill>
          <a:blip r:embed="rId3"/>
          <a:stretch>
            <a:fillRect/>
          </a:stretch>
        </p:blipFill>
        <p:spPr>
          <a:xfrm>
            <a:off x="1256168" y="2671996"/>
            <a:ext cx="5661061" cy="3004671"/>
          </a:xfrm>
          <a:prstGeom prst="rect">
            <a:avLst/>
          </a:prstGeom>
        </p:spPr>
      </p:pic>
      <p:sp>
        <p:nvSpPr>
          <p:cNvPr id="6" name="Mũi tên: Phải 5">
            <a:extLst>
              <a:ext uri="{FF2B5EF4-FFF2-40B4-BE49-F238E27FC236}">
                <a16:creationId xmlns:a16="http://schemas.microsoft.com/office/drawing/2014/main" id="{E7D269C3-8A68-75B8-C80C-860A74F1A54E}"/>
              </a:ext>
            </a:extLst>
          </p:cNvPr>
          <p:cNvSpPr/>
          <p:nvPr/>
        </p:nvSpPr>
        <p:spPr>
          <a:xfrm>
            <a:off x="6996803" y="3768420"/>
            <a:ext cx="753800" cy="5445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ộp Văn bản 6">
            <a:extLst>
              <a:ext uri="{FF2B5EF4-FFF2-40B4-BE49-F238E27FC236}">
                <a16:creationId xmlns:a16="http://schemas.microsoft.com/office/drawing/2014/main" id="{5CEE1CBB-619E-1371-878A-26C8D89CB809}"/>
              </a:ext>
            </a:extLst>
          </p:cNvPr>
          <p:cNvSpPr txBox="1"/>
          <p:nvPr/>
        </p:nvSpPr>
        <p:spPr>
          <a:xfrm>
            <a:off x="7830177" y="3565133"/>
            <a:ext cx="3105655" cy="1200329"/>
          </a:xfrm>
          <a:prstGeom prst="rect">
            <a:avLst/>
          </a:prstGeom>
          <a:noFill/>
        </p:spPr>
        <p:txBody>
          <a:bodyPr wrap="square" rtlCol="0">
            <a:spAutoFit/>
          </a:bodyPr>
          <a:lstStyle/>
          <a:p>
            <a:r>
              <a:rPr lang="vi-VN" dirty="0"/>
              <a:t>Hình ảnh sau khi thực hiện câu lệnh (trong trường hợp máy tính đã tải sẵn các </a:t>
            </a:r>
            <a:r>
              <a:rPr lang="vi-VN" dirty="0" err="1"/>
              <a:t>package</a:t>
            </a:r>
            <a:r>
              <a:rPr lang="vi-VN" dirty="0"/>
              <a:t>) </a:t>
            </a:r>
            <a:endParaRPr lang="en-US" dirty="0"/>
          </a:p>
        </p:txBody>
      </p:sp>
    </p:spTree>
    <p:extLst>
      <p:ext uri="{BB962C8B-B14F-4D97-AF65-F5344CB8AC3E}">
        <p14:creationId xmlns:p14="http://schemas.microsoft.com/office/powerpoint/2010/main" val="2651924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20" name="Hình chữ nhật 19">
            <a:extLst>
              <a:ext uri="{FF2B5EF4-FFF2-40B4-BE49-F238E27FC236}">
                <a16:creationId xmlns:a16="http://schemas.microsoft.com/office/drawing/2014/main" id="{21AE6274-E2AC-605A-AD8E-A30B7C76BC0B}"/>
              </a:ext>
            </a:extLst>
          </p:cNvPr>
          <p:cNvSpPr/>
          <p:nvPr/>
        </p:nvSpPr>
        <p:spPr>
          <a:xfrm>
            <a:off x="1256168" y="2014397"/>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a:t>
            </a:r>
            <a:r>
              <a:rPr lang="en-US" b="1" dirty="0"/>
              <a:t>3</a:t>
            </a:r>
            <a:r>
              <a:rPr lang="vi-VN" b="1" dirty="0"/>
              <a:t>:</a:t>
            </a:r>
            <a:r>
              <a:rPr lang="en-US" b="1" dirty="0"/>
              <a:t> </a:t>
            </a:r>
            <a:r>
              <a:rPr lang="vi-VN" dirty="0"/>
              <a:t>Thực hiện câu lệnh: </a:t>
            </a:r>
            <a:r>
              <a:rPr lang="en-US" b="1" i="1" dirty="0">
                <a:solidFill>
                  <a:srgbClr val="0070C0"/>
                </a:solidFill>
              </a:rPr>
              <a:t>git clone https://github.com/LeTienQuyet/HelloWorld.git</a:t>
            </a:r>
            <a:endParaRPr lang="en-US" dirty="0"/>
          </a:p>
        </p:txBody>
      </p:sp>
      <p:pic>
        <p:nvPicPr>
          <p:cNvPr id="7" name="Hình ảnh 6">
            <a:extLst>
              <a:ext uri="{FF2B5EF4-FFF2-40B4-BE49-F238E27FC236}">
                <a16:creationId xmlns:a16="http://schemas.microsoft.com/office/drawing/2014/main" id="{633951B8-0FC9-B31D-C287-BBF13DD800F8}"/>
              </a:ext>
            </a:extLst>
          </p:cNvPr>
          <p:cNvPicPr>
            <a:picLocks noChangeAspect="1"/>
          </p:cNvPicPr>
          <p:nvPr/>
        </p:nvPicPr>
        <p:blipFill>
          <a:blip r:embed="rId3"/>
          <a:stretch>
            <a:fillRect/>
          </a:stretch>
        </p:blipFill>
        <p:spPr>
          <a:xfrm>
            <a:off x="1297063" y="2745096"/>
            <a:ext cx="9638769" cy="1174783"/>
          </a:xfrm>
          <a:prstGeom prst="rect">
            <a:avLst/>
          </a:prstGeom>
        </p:spPr>
      </p:pic>
      <p:sp>
        <p:nvSpPr>
          <p:cNvPr id="8" name="Mũi tên: Xuống 7">
            <a:extLst>
              <a:ext uri="{FF2B5EF4-FFF2-40B4-BE49-F238E27FC236}">
                <a16:creationId xmlns:a16="http://schemas.microsoft.com/office/drawing/2014/main" id="{899DD080-96F1-CD98-9A43-325B24CEE98D}"/>
              </a:ext>
            </a:extLst>
          </p:cNvPr>
          <p:cNvSpPr/>
          <p:nvPr/>
        </p:nvSpPr>
        <p:spPr>
          <a:xfrm>
            <a:off x="5397358" y="4006921"/>
            <a:ext cx="441788" cy="7294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ộp Văn bản 8">
            <a:extLst>
              <a:ext uri="{FF2B5EF4-FFF2-40B4-BE49-F238E27FC236}">
                <a16:creationId xmlns:a16="http://schemas.microsoft.com/office/drawing/2014/main" id="{7BA0CB16-0920-2F6E-A6CC-515D6ABEFC91}"/>
              </a:ext>
            </a:extLst>
          </p:cNvPr>
          <p:cNvSpPr txBox="1"/>
          <p:nvPr/>
        </p:nvSpPr>
        <p:spPr>
          <a:xfrm>
            <a:off x="3616503" y="4931596"/>
            <a:ext cx="5034337" cy="646331"/>
          </a:xfrm>
          <a:prstGeom prst="rect">
            <a:avLst/>
          </a:prstGeom>
          <a:noFill/>
        </p:spPr>
        <p:txBody>
          <a:bodyPr wrap="square" rtlCol="0">
            <a:spAutoFit/>
          </a:bodyPr>
          <a:lstStyle/>
          <a:p>
            <a:r>
              <a:rPr lang="vi-VN" dirty="0"/>
              <a:t>Các </a:t>
            </a:r>
            <a:r>
              <a:rPr lang="vi-VN" dirty="0" err="1"/>
              <a:t>folder</a:t>
            </a:r>
            <a:r>
              <a:rPr lang="vi-VN" dirty="0"/>
              <a:t> và </a:t>
            </a:r>
            <a:r>
              <a:rPr lang="vi-VN" dirty="0" err="1"/>
              <a:t>file</a:t>
            </a:r>
            <a:r>
              <a:rPr lang="vi-VN" dirty="0"/>
              <a:t> có trên </a:t>
            </a:r>
            <a:r>
              <a:rPr lang="vi-VN" dirty="0" err="1"/>
              <a:t>Repo</a:t>
            </a:r>
            <a:r>
              <a:rPr lang="vi-VN" dirty="0"/>
              <a:t> sẽ được lưu trữ về máy</a:t>
            </a:r>
            <a:endParaRPr lang="en-US" dirty="0"/>
          </a:p>
        </p:txBody>
      </p:sp>
    </p:spTree>
    <p:extLst>
      <p:ext uri="{BB962C8B-B14F-4D97-AF65-F5344CB8AC3E}">
        <p14:creationId xmlns:p14="http://schemas.microsoft.com/office/powerpoint/2010/main" val="14793714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4" name="Hình chữ nhật 3">
            <a:extLst>
              <a:ext uri="{FF2B5EF4-FFF2-40B4-BE49-F238E27FC236}">
                <a16:creationId xmlns:a16="http://schemas.microsoft.com/office/drawing/2014/main" id="{5F21EBE6-6B8E-7C3C-1DB3-647C0963C4E9}"/>
              </a:ext>
            </a:extLst>
          </p:cNvPr>
          <p:cNvSpPr/>
          <p:nvPr/>
        </p:nvSpPr>
        <p:spPr>
          <a:xfrm>
            <a:off x="1243192" y="1825985"/>
            <a:ext cx="9692640" cy="60475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4: </a:t>
            </a:r>
            <a:r>
              <a:rPr lang="vi-VN" dirty="0"/>
              <a:t>Dùng lệnh </a:t>
            </a:r>
            <a:r>
              <a:rPr lang="vi-VN" b="1" i="1" dirty="0" err="1">
                <a:solidFill>
                  <a:srgbClr val="0070C0"/>
                </a:solidFill>
              </a:rPr>
              <a:t>cd</a:t>
            </a:r>
            <a:r>
              <a:rPr lang="vi-VN" b="1" i="1" dirty="0">
                <a:solidFill>
                  <a:srgbClr val="0070C0"/>
                </a:solidFill>
              </a:rPr>
              <a:t>  </a:t>
            </a:r>
            <a:r>
              <a:rPr lang="vi-VN" dirty="0">
                <a:solidFill>
                  <a:schemeClr val="bg1"/>
                </a:solidFill>
              </a:rPr>
              <a:t>để di chuyển vào trong </a:t>
            </a:r>
            <a:r>
              <a:rPr lang="vi-VN" dirty="0" err="1">
                <a:solidFill>
                  <a:srgbClr val="FF0000"/>
                </a:solidFill>
              </a:rPr>
              <a:t>HelloWorld</a:t>
            </a:r>
            <a:r>
              <a:rPr lang="vi-VN" dirty="0">
                <a:solidFill>
                  <a:schemeClr val="bg1"/>
                </a:solidFill>
              </a:rPr>
              <a:t>/</a:t>
            </a:r>
            <a:r>
              <a:rPr lang="vi-VN" dirty="0" err="1">
                <a:solidFill>
                  <a:srgbClr val="FF0000"/>
                </a:solidFill>
              </a:rPr>
              <a:t>middle</a:t>
            </a:r>
            <a:r>
              <a:rPr lang="en-US" dirty="0">
                <a:solidFill>
                  <a:schemeClr val="bg1"/>
                </a:solidFill>
              </a:rPr>
              <a:t>/</a:t>
            </a:r>
            <a:r>
              <a:rPr lang="en-US" dirty="0">
                <a:solidFill>
                  <a:srgbClr val="FF0000"/>
                </a:solidFill>
              </a:rPr>
              <a:t>21520428_LTQ </a:t>
            </a:r>
            <a:r>
              <a:rPr lang="vi-VN" dirty="0">
                <a:solidFill>
                  <a:schemeClr val="bg1"/>
                </a:solidFill>
              </a:rPr>
              <a:t> của </a:t>
            </a:r>
            <a:r>
              <a:rPr lang="vi-VN" dirty="0" err="1">
                <a:solidFill>
                  <a:schemeClr val="bg1"/>
                </a:solidFill>
              </a:rPr>
              <a:t>Repo</a:t>
            </a:r>
            <a:r>
              <a:rPr lang="vi-VN" dirty="0">
                <a:solidFill>
                  <a:schemeClr val="bg1"/>
                </a:solidFill>
              </a:rPr>
              <a:t> vừa </a:t>
            </a:r>
            <a:r>
              <a:rPr lang="vi-VN" dirty="0" err="1">
                <a:solidFill>
                  <a:schemeClr val="bg1"/>
                </a:solidFill>
              </a:rPr>
              <a:t>clone</a:t>
            </a:r>
            <a:r>
              <a:rPr lang="vi-VN" dirty="0">
                <a:solidFill>
                  <a:schemeClr val="bg1"/>
                </a:solidFill>
              </a:rPr>
              <a:t> về máy.</a:t>
            </a:r>
            <a:endParaRPr lang="en-US" dirty="0"/>
          </a:p>
        </p:txBody>
      </p:sp>
      <p:sp>
        <p:nvSpPr>
          <p:cNvPr id="7" name="Mũi tên: Phải 6">
            <a:extLst>
              <a:ext uri="{FF2B5EF4-FFF2-40B4-BE49-F238E27FC236}">
                <a16:creationId xmlns:a16="http://schemas.microsoft.com/office/drawing/2014/main" id="{B7B617A0-8FF1-92A7-FFDB-4AD46AA0F0F9}"/>
              </a:ext>
            </a:extLst>
          </p:cNvPr>
          <p:cNvSpPr/>
          <p:nvPr/>
        </p:nvSpPr>
        <p:spPr>
          <a:xfrm>
            <a:off x="6892421" y="3748026"/>
            <a:ext cx="753800" cy="5445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ộp Văn bản 7">
            <a:extLst>
              <a:ext uri="{FF2B5EF4-FFF2-40B4-BE49-F238E27FC236}">
                <a16:creationId xmlns:a16="http://schemas.microsoft.com/office/drawing/2014/main" id="{B8D034FF-9343-D2EB-C2AE-33EF5F727D0B}"/>
              </a:ext>
            </a:extLst>
          </p:cNvPr>
          <p:cNvSpPr txBox="1"/>
          <p:nvPr/>
        </p:nvSpPr>
        <p:spPr>
          <a:xfrm>
            <a:off x="7685254" y="3685084"/>
            <a:ext cx="3263554" cy="646331"/>
          </a:xfrm>
          <a:prstGeom prst="rect">
            <a:avLst/>
          </a:prstGeom>
          <a:noFill/>
        </p:spPr>
        <p:txBody>
          <a:bodyPr wrap="square" rtlCol="0">
            <a:spAutoFit/>
          </a:bodyPr>
          <a:lstStyle/>
          <a:p>
            <a:r>
              <a:rPr lang="vi-VN" dirty="0"/>
              <a:t>Sau khi di chuyển sẽ hiển thị ra như này</a:t>
            </a:r>
            <a:endParaRPr lang="en-US" dirty="0"/>
          </a:p>
        </p:txBody>
      </p:sp>
      <p:pic>
        <p:nvPicPr>
          <p:cNvPr id="9" name="Hình ảnh 8">
            <a:extLst>
              <a:ext uri="{FF2B5EF4-FFF2-40B4-BE49-F238E27FC236}">
                <a16:creationId xmlns:a16="http://schemas.microsoft.com/office/drawing/2014/main" id="{7A943E8B-C622-B624-7E16-0791FAF594B7}"/>
              </a:ext>
            </a:extLst>
          </p:cNvPr>
          <p:cNvPicPr>
            <a:picLocks noChangeAspect="1"/>
          </p:cNvPicPr>
          <p:nvPr/>
        </p:nvPicPr>
        <p:blipFill>
          <a:blip r:embed="rId3"/>
          <a:stretch>
            <a:fillRect/>
          </a:stretch>
        </p:blipFill>
        <p:spPr>
          <a:xfrm>
            <a:off x="1243192" y="3138003"/>
            <a:ext cx="5311263" cy="1740492"/>
          </a:xfrm>
          <a:prstGeom prst="rect">
            <a:avLst/>
          </a:prstGeom>
        </p:spPr>
      </p:pic>
    </p:spTree>
    <p:extLst>
      <p:ext uri="{BB962C8B-B14F-4D97-AF65-F5344CB8AC3E}">
        <p14:creationId xmlns:p14="http://schemas.microsoft.com/office/powerpoint/2010/main" val="3199907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4" name="Hình chữ nhật 3">
            <a:extLst>
              <a:ext uri="{FF2B5EF4-FFF2-40B4-BE49-F238E27FC236}">
                <a16:creationId xmlns:a16="http://schemas.microsoft.com/office/drawing/2014/main" id="{C23EAA6D-9A6F-AEE0-08AC-4AECAA89E930}"/>
              </a:ext>
            </a:extLst>
          </p:cNvPr>
          <p:cNvSpPr/>
          <p:nvPr/>
        </p:nvSpPr>
        <p:spPr>
          <a:xfrm>
            <a:off x="1256168" y="2014397"/>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5: </a:t>
            </a:r>
            <a:r>
              <a:rPr lang="vi-VN" dirty="0"/>
              <a:t>Thực hiện câu lệnh: </a:t>
            </a:r>
            <a:r>
              <a:rPr lang="vi-VN" b="1" i="1" dirty="0" err="1">
                <a:solidFill>
                  <a:srgbClr val="0070C0"/>
                </a:solidFill>
              </a:rPr>
              <a:t>streamlit</a:t>
            </a:r>
            <a:r>
              <a:rPr lang="vi-VN" b="1" i="1" dirty="0">
                <a:solidFill>
                  <a:srgbClr val="0070C0"/>
                </a:solidFill>
              </a:rPr>
              <a:t> run </a:t>
            </a:r>
            <a:r>
              <a:rPr lang="en-US" b="1" i="1" dirty="0">
                <a:solidFill>
                  <a:srgbClr val="0070C0"/>
                </a:solidFill>
              </a:rPr>
              <a:t>Application.py</a:t>
            </a:r>
            <a:endParaRPr lang="en-US" dirty="0"/>
          </a:p>
        </p:txBody>
      </p:sp>
      <p:pic>
        <p:nvPicPr>
          <p:cNvPr id="6" name="Hình ảnh 5">
            <a:extLst>
              <a:ext uri="{FF2B5EF4-FFF2-40B4-BE49-F238E27FC236}">
                <a16:creationId xmlns:a16="http://schemas.microsoft.com/office/drawing/2014/main" id="{75DB4E9B-88D0-3E6E-FADD-AED95164368B}"/>
              </a:ext>
            </a:extLst>
          </p:cNvPr>
          <p:cNvPicPr>
            <a:picLocks noChangeAspect="1"/>
          </p:cNvPicPr>
          <p:nvPr/>
        </p:nvPicPr>
        <p:blipFill>
          <a:blip r:embed="rId3"/>
          <a:stretch>
            <a:fillRect/>
          </a:stretch>
        </p:blipFill>
        <p:spPr>
          <a:xfrm>
            <a:off x="2325298" y="2642694"/>
            <a:ext cx="7554379" cy="1590897"/>
          </a:xfrm>
          <a:prstGeom prst="rect">
            <a:avLst/>
          </a:prstGeom>
        </p:spPr>
      </p:pic>
      <p:sp>
        <p:nvSpPr>
          <p:cNvPr id="9" name="Mũi tên: Xuống 8">
            <a:extLst>
              <a:ext uri="{FF2B5EF4-FFF2-40B4-BE49-F238E27FC236}">
                <a16:creationId xmlns:a16="http://schemas.microsoft.com/office/drawing/2014/main" id="{5F22F090-8BCA-5813-D31D-0A4E430792BB}"/>
              </a:ext>
            </a:extLst>
          </p:cNvPr>
          <p:cNvSpPr/>
          <p:nvPr/>
        </p:nvSpPr>
        <p:spPr>
          <a:xfrm>
            <a:off x="5275780" y="4370192"/>
            <a:ext cx="441788" cy="5408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ộp Văn bản 9">
            <a:extLst>
              <a:ext uri="{FF2B5EF4-FFF2-40B4-BE49-F238E27FC236}">
                <a16:creationId xmlns:a16="http://schemas.microsoft.com/office/drawing/2014/main" id="{FA9B7E7A-B45A-D23B-57DE-2ADF512B3670}"/>
              </a:ext>
            </a:extLst>
          </p:cNvPr>
          <p:cNvSpPr txBox="1"/>
          <p:nvPr/>
        </p:nvSpPr>
        <p:spPr>
          <a:xfrm>
            <a:off x="3606228" y="4963478"/>
            <a:ext cx="4222679" cy="646331"/>
          </a:xfrm>
          <a:prstGeom prst="rect">
            <a:avLst/>
          </a:prstGeom>
          <a:noFill/>
        </p:spPr>
        <p:txBody>
          <a:bodyPr wrap="square" rtlCol="0">
            <a:spAutoFit/>
          </a:bodyPr>
          <a:lstStyle/>
          <a:p>
            <a:r>
              <a:rPr lang="vi-VN" dirty="0"/>
              <a:t>Bạn có thể chia sẻ </a:t>
            </a:r>
            <a:r>
              <a:rPr lang="vi-VN" dirty="0" err="1">
                <a:solidFill>
                  <a:srgbClr val="0070C0"/>
                </a:solidFill>
              </a:rPr>
              <a:t>Network</a:t>
            </a:r>
            <a:r>
              <a:rPr lang="vi-VN" dirty="0">
                <a:solidFill>
                  <a:srgbClr val="0070C0"/>
                </a:solidFill>
              </a:rPr>
              <a:t> URL </a:t>
            </a:r>
            <a:r>
              <a:rPr lang="vi-VN" dirty="0"/>
              <a:t>để người khác cùng trải nghiệm</a:t>
            </a:r>
            <a:endParaRPr lang="en-US" dirty="0"/>
          </a:p>
        </p:txBody>
      </p:sp>
    </p:spTree>
    <p:extLst>
      <p:ext uri="{BB962C8B-B14F-4D97-AF65-F5344CB8AC3E}">
        <p14:creationId xmlns:p14="http://schemas.microsoft.com/office/powerpoint/2010/main" val="1512818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18" name="Hình chữ nhật 17">
            <a:extLst>
              <a:ext uri="{FF2B5EF4-FFF2-40B4-BE49-F238E27FC236}">
                <a16:creationId xmlns:a16="http://schemas.microsoft.com/office/drawing/2014/main" id="{4D1D7B6C-FB31-E0B3-1DA1-5A673B58CFBC}"/>
              </a:ext>
            </a:extLst>
          </p:cNvPr>
          <p:cNvSpPr/>
          <p:nvPr/>
        </p:nvSpPr>
        <p:spPr>
          <a:xfrm>
            <a:off x="1243192" y="1948523"/>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a:t>
            </a:r>
            <a:r>
              <a:rPr lang="en-US" b="1" dirty="0"/>
              <a:t>6</a:t>
            </a:r>
            <a:r>
              <a:rPr lang="vi-VN" b="1" dirty="0"/>
              <a:t>:</a:t>
            </a:r>
            <a:r>
              <a:rPr lang="en-US" b="1" dirty="0"/>
              <a:t> </a:t>
            </a:r>
            <a:r>
              <a:rPr lang="vi-VN" dirty="0"/>
              <a:t>Giao diện </a:t>
            </a:r>
            <a:r>
              <a:rPr lang="vi-VN" dirty="0" err="1"/>
              <a:t>demo</a:t>
            </a:r>
            <a:r>
              <a:rPr lang="vi-VN" dirty="0"/>
              <a:t> sẽ hiện ra và sau đó bạn chỉ cần tải ảnh lên để thực hiện </a:t>
            </a:r>
            <a:r>
              <a:rPr lang="vi-VN" dirty="0" err="1"/>
              <a:t>demo</a:t>
            </a:r>
            <a:r>
              <a:rPr lang="vi-VN" dirty="0"/>
              <a:t>.</a:t>
            </a:r>
            <a:endParaRPr lang="vi-VN" b="1" i="1" dirty="0">
              <a:solidFill>
                <a:srgbClr val="0070C0"/>
              </a:solidFill>
            </a:endParaRPr>
          </a:p>
        </p:txBody>
      </p:sp>
      <p:pic>
        <p:nvPicPr>
          <p:cNvPr id="6" name="Hình ảnh 5">
            <a:extLst>
              <a:ext uri="{FF2B5EF4-FFF2-40B4-BE49-F238E27FC236}">
                <a16:creationId xmlns:a16="http://schemas.microsoft.com/office/drawing/2014/main" id="{76DCD286-46C5-A80A-11C4-E92C7F700F4D}"/>
              </a:ext>
            </a:extLst>
          </p:cNvPr>
          <p:cNvPicPr>
            <a:picLocks noChangeAspect="1"/>
          </p:cNvPicPr>
          <p:nvPr/>
        </p:nvPicPr>
        <p:blipFill>
          <a:blip r:embed="rId3"/>
          <a:stretch>
            <a:fillRect/>
          </a:stretch>
        </p:blipFill>
        <p:spPr>
          <a:xfrm>
            <a:off x="1236705" y="2497600"/>
            <a:ext cx="5667530" cy="3112244"/>
          </a:xfrm>
          <a:prstGeom prst="rect">
            <a:avLst/>
          </a:prstGeom>
        </p:spPr>
      </p:pic>
      <p:sp>
        <p:nvSpPr>
          <p:cNvPr id="4" name="Mũi tên: Phải 3">
            <a:extLst>
              <a:ext uri="{FF2B5EF4-FFF2-40B4-BE49-F238E27FC236}">
                <a16:creationId xmlns:a16="http://schemas.microsoft.com/office/drawing/2014/main" id="{CA71D3A9-7921-818F-1C34-BEB16961C6E7}"/>
              </a:ext>
            </a:extLst>
          </p:cNvPr>
          <p:cNvSpPr/>
          <p:nvPr/>
        </p:nvSpPr>
        <p:spPr>
          <a:xfrm>
            <a:off x="7058449" y="3781456"/>
            <a:ext cx="753800" cy="5445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ộp Văn bản 4">
            <a:extLst>
              <a:ext uri="{FF2B5EF4-FFF2-40B4-BE49-F238E27FC236}">
                <a16:creationId xmlns:a16="http://schemas.microsoft.com/office/drawing/2014/main" id="{2213069C-C2F0-3E59-EB03-1E36103C0634}"/>
              </a:ext>
            </a:extLst>
          </p:cNvPr>
          <p:cNvSpPr txBox="1"/>
          <p:nvPr/>
        </p:nvSpPr>
        <p:spPr>
          <a:xfrm>
            <a:off x="7882868" y="3842605"/>
            <a:ext cx="2988832" cy="369332"/>
          </a:xfrm>
          <a:prstGeom prst="rect">
            <a:avLst/>
          </a:prstGeom>
          <a:noFill/>
        </p:spPr>
        <p:txBody>
          <a:bodyPr wrap="square" rtlCol="0">
            <a:spAutoFit/>
          </a:bodyPr>
          <a:lstStyle/>
          <a:p>
            <a:r>
              <a:rPr lang="vi-VN" dirty="0"/>
              <a:t>Giao diện </a:t>
            </a:r>
            <a:r>
              <a:rPr lang="vi-VN" dirty="0" err="1"/>
              <a:t>demo</a:t>
            </a:r>
            <a:endParaRPr lang="en-US" dirty="0"/>
          </a:p>
        </p:txBody>
      </p:sp>
    </p:spTree>
    <p:extLst>
      <p:ext uri="{BB962C8B-B14F-4D97-AF65-F5344CB8AC3E}">
        <p14:creationId xmlns:p14="http://schemas.microsoft.com/office/powerpoint/2010/main" val="4085623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18" name="Hình chữ nhật 17">
            <a:extLst>
              <a:ext uri="{FF2B5EF4-FFF2-40B4-BE49-F238E27FC236}">
                <a16:creationId xmlns:a16="http://schemas.microsoft.com/office/drawing/2014/main" id="{4D1D7B6C-FB31-E0B3-1DA1-5A673B58CFBC}"/>
              </a:ext>
            </a:extLst>
          </p:cNvPr>
          <p:cNvSpPr/>
          <p:nvPr/>
        </p:nvSpPr>
        <p:spPr>
          <a:xfrm>
            <a:off x="1243192" y="1948523"/>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7:</a:t>
            </a:r>
            <a:r>
              <a:rPr lang="en-US" b="1" dirty="0"/>
              <a:t> </a:t>
            </a:r>
            <a:r>
              <a:rPr lang="vi-VN" dirty="0"/>
              <a:t>Nhấn vào </a:t>
            </a:r>
            <a:r>
              <a:rPr lang="vi-VN" dirty="0" err="1">
                <a:solidFill>
                  <a:srgbClr val="FF0000"/>
                </a:solidFill>
              </a:rPr>
              <a:t>Browse</a:t>
            </a:r>
            <a:r>
              <a:rPr lang="vi-VN" dirty="0">
                <a:solidFill>
                  <a:srgbClr val="FF0000"/>
                </a:solidFill>
              </a:rPr>
              <a:t> </a:t>
            </a:r>
            <a:r>
              <a:rPr lang="vi-VN" dirty="0" err="1">
                <a:solidFill>
                  <a:srgbClr val="FF0000"/>
                </a:solidFill>
              </a:rPr>
              <a:t>files</a:t>
            </a:r>
            <a:r>
              <a:rPr lang="en-US" dirty="0">
                <a:solidFill>
                  <a:srgbClr val="FF0000"/>
                </a:solidFill>
              </a:rPr>
              <a:t> </a:t>
            </a:r>
            <a:r>
              <a:rPr lang="vi-VN" dirty="0">
                <a:solidFill>
                  <a:schemeClr val="bg1"/>
                </a:solidFill>
              </a:rPr>
              <a:t>để chọn ảnh chó/mèo và chờ đợi kết quả</a:t>
            </a:r>
            <a:r>
              <a:rPr lang="vi-VN" dirty="0"/>
              <a:t>.</a:t>
            </a:r>
            <a:endParaRPr lang="vi-VN" b="1" i="1" dirty="0">
              <a:solidFill>
                <a:srgbClr val="0070C0"/>
              </a:solidFill>
            </a:endParaRPr>
          </a:p>
        </p:txBody>
      </p:sp>
      <p:sp>
        <p:nvSpPr>
          <p:cNvPr id="4" name="Mũi tên: Phải 3">
            <a:extLst>
              <a:ext uri="{FF2B5EF4-FFF2-40B4-BE49-F238E27FC236}">
                <a16:creationId xmlns:a16="http://schemas.microsoft.com/office/drawing/2014/main" id="{CA71D3A9-7921-818F-1C34-BEB16961C6E7}"/>
              </a:ext>
            </a:extLst>
          </p:cNvPr>
          <p:cNvSpPr/>
          <p:nvPr/>
        </p:nvSpPr>
        <p:spPr>
          <a:xfrm>
            <a:off x="7058449" y="3781456"/>
            <a:ext cx="753800" cy="5445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ộp Văn bản 4">
            <a:extLst>
              <a:ext uri="{FF2B5EF4-FFF2-40B4-BE49-F238E27FC236}">
                <a16:creationId xmlns:a16="http://schemas.microsoft.com/office/drawing/2014/main" id="{2213069C-C2F0-3E59-EB03-1E36103C0634}"/>
              </a:ext>
            </a:extLst>
          </p:cNvPr>
          <p:cNvSpPr txBox="1"/>
          <p:nvPr/>
        </p:nvSpPr>
        <p:spPr>
          <a:xfrm>
            <a:off x="7882868" y="3761712"/>
            <a:ext cx="2988832" cy="646331"/>
          </a:xfrm>
          <a:prstGeom prst="rect">
            <a:avLst/>
          </a:prstGeom>
          <a:noFill/>
        </p:spPr>
        <p:txBody>
          <a:bodyPr wrap="square" rtlCol="0">
            <a:spAutoFit/>
          </a:bodyPr>
          <a:lstStyle/>
          <a:p>
            <a:r>
              <a:rPr lang="vi-VN" dirty="0"/>
              <a:t>Mô hình đang thực hiện việc dự đoán</a:t>
            </a:r>
            <a:endParaRPr lang="en-US" dirty="0"/>
          </a:p>
        </p:txBody>
      </p:sp>
      <p:pic>
        <p:nvPicPr>
          <p:cNvPr id="8" name="Hình ảnh 7">
            <a:extLst>
              <a:ext uri="{FF2B5EF4-FFF2-40B4-BE49-F238E27FC236}">
                <a16:creationId xmlns:a16="http://schemas.microsoft.com/office/drawing/2014/main" id="{6AD48EB1-54CB-3376-DC1C-EE8132048837}"/>
              </a:ext>
            </a:extLst>
          </p:cNvPr>
          <p:cNvPicPr>
            <a:picLocks noChangeAspect="1"/>
          </p:cNvPicPr>
          <p:nvPr/>
        </p:nvPicPr>
        <p:blipFill>
          <a:blip r:embed="rId3"/>
          <a:stretch>
            <a:fillRect/>
          </a:stretch>
        </p:blipFill>
        <p:spPr>
          <a:xfrm>
            <a:off x="1256169" y="2559912"/>
            <a:ext cx="5564472" cy="3049932"/>
          </a:xfrm>
          <a:prstGeom prst="rect">
            <a:avLst/>
          </a:prstGeom>
        </p:spPr>
      </p:pic>
    </p:spTree>
    <p:extLst>
      <p:ext uri="{BB962C8B-B14F-4D97-AF65-F5344CB8AC3E}">
        <p14:creationId xmlns:p14="http://schemas.microsoft.com/office/powerpoint/2010/main" val="2605289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18" name="Hình chữ nhật 17">
            <a:extLst>
              <a:ext uri="{FF2B5EF4-FFF2-40B4-BE49-F238E27FC236}">
                <a16:creationId xmlns:a16="http://schemas.microsoft.com/office/drawing/2014/main" id="{4D1D7B6C-FB31-E0B3-1DA1-5A673B58CFBC}"/>
              </a:ext>
            </a:extLst>
          </p:cNvPr>
          <p:cNvSpPr/>
          <p:nvPr/>
        </p:nvSpPr>
        <p:spPr>
          <a:xfrm>
            <a:off x="1243192" y="1948523"/>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8: </a:t>
            </a:r>
            <a:r>
              <a:rPr lang="vi-VN" dirty="0"/>
              <a:t>Kiểm tra kết quả có chính xác hay không?</a:t>
            </a:r>
            <a:endParaRPr lang="vi-VN" b="1" i="1" dirty="0">
              <a:solidFill>
                <a:srgbClr val="0070C0"/>
              </a:solidFill>
            </a:endParaRPr>
          </a:p>
        </p:txBody>
      </p:sp>
      <p:pic>
        <p:nvPicPr>
          <p:cNvPr id="10" name="Hình ảnh 9">
            <a:extLst>
              <a:ext uri="{FF2B5EF4-FFF2-40B4-BE49-F238E27FC236}">
                <a16:creationId xmlns:a16="http://schemas.microsoft.com/office/drawing/2014/main" id="{D35D9CA8-C9C5-EEC7-69DA-6595BEE67C4F}"/>
              </a:ext>
            </a:extLst>
          </p:cNvPr>
          <p:cNvPicPr>
            <a:picLocks noChangeAspect="1"/>
          </p:cNvPicPr>
          <p:nvPr/>
        </p:nvPicPr>
        <p:blipFill>
          <a:blip r:embed="rId3"/>
          <a:stretch>
            <a:fillRect/>
          </a:stretch>
        </p:blipFill>
        <p:spPr>
          <a:xfrm>
            <a:off x="2942442" y="2624836"/>
            <a:ext cx="5482367" cy="2985008"/>
          </a:xfrm>
          <a:prstGeom prst="rect">
            <a:avLst/>
          </a:prstGeom>
        </p:spPr>
      </p:pic>
      <p:sp>
        <p:nvSpPr>
          <p:cNvPr id="14" name="Hộp Văn bản 13">
            <a:extLst>
              <a:ext uri="{FF2B5EF4-FFF2-40B4-BE49-F238E27FC236}">
                <a16:creationId xmlns:a16="http://schemas.microsoft.com/office/drawing/2014/main" id="{62DF4FAA-25B1-D992-C64F-39FCF04BA9F3}"/>
              </a:ext>
            </a:extLst>
          </p:cNvPr>
          <p:cNvSpPr txBox="1"/>
          <p:nvPr/>
        </p:nvSpPr>
        <p:spPr>
          <a:xfrm>
            <a:off x="9475480" y="3527597"/>
            <a:ext cx="1448795" cy="646331"/>
          </a:xfrm>
          <a:prstGeom prst="rect">
            <a:avLst/>
          </a:prstGeom>
          <a:noFill/>
        </p:spPr>
        <p:txBody>
          <a:bodyPr wrap="square" rtlCol="0">
            <a:spAutoFit/>
          </a:bodyPr>
          <a:lstStyle/>
          <a:p>
            <a:r>
              <a:rPr lang="vi-VN" dirty="0"/>
              <a:t>Hình ảnh của bạn</a:t>
            </a:r>
            <a:endParaRPr lang="en-US" dirty="0"/>
          </a:p>
        </p:txBody>
      </p:sp>
      <p:cxnSp>
        <p:nvCxnSpPr>
          <p:cNvPr id="22" name="Đường kết nối: Cong 21">
            <a:extLst>
              <a:ext uri="{FF2B5EF4-FFF2-40B4-BE49-F238E27FC236}">
                <a16:creationId xmlns:a16="http://schemas.microsoft.com/office/drawing/2014/main" id="{B095A43E-57EC-4EAC-DA34-1FC4BF55C4F1}"/>
              </a:ext>
            </a:extLst>
          </p:cNvPr>
          <p:cNvCxnSpPr>
            <a:endCxn id="14" idx="1"/>
          </p:cNvCxnSpPr>
          <p:nvPr/>
        </p:nvCxnSpPr>
        <p:spPr>
          <a:xfrm flipV="1">
            <a:off x="7078894" y="3850763"/>
            <a:ext cx="2396586" cy="70068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Đường kết nối: Cong 23">
            <a:extLst>
              <a:ext uri="{FF2B5EF4-FFF2-40B4-BE49-F238E27FC236}">
                <a16:creationId xmlns:a16="http://schemas.microsoft.com/office/drawing/2014/main" id="{B97140E6-CBC5-81BA-ADB3-832FA3603706}"/>
              </a:ext>
            </a:extLst>
          </p:cNvPr>
          <p:cNvCxnSpPr/>
          <p:nvPr/>
        </p:nvCxnSpPr>
        <p:spPr>
          <a:xfrm rot="10800000">
            <a:off x="2424702" y="4777483"/>
            <a:ext cx="2311685" cy="380144"/>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Hộp Văn bản 24">
            <a:extLst>
              <a:ext uri="{FF2B5EF4-FFF2-40B4-BE49-F238E27FC236}">
                <a16:creationId xmlns:a16="http://schemas.microsoft.com/office/drawing/2014/main" id="{7DE516AE-625A-DA16-7C1C-C3A7972F16AD}"/>
              </a:ext>
            </a:extLst>
          </p:cNvPr>
          <p:cNvSpPr txBox="1"/>
          <p:nvPr/>
        </p:nvSpPr>
        <p:spPr>
          <a:xfrm>
            <a:off x="1536948" y="4414240"/>
            <a:ext cx="1588055" cy="646331"/>
          </a:xfrm>
          <a:prstGeom prst="rect">
            <a:avLst/>
          </a:prstGeom>
          <a:noFill/>
        </p:spPr>
        <p:txBody>
          <a:bodyPr wrap="square" rtlCol="0">
            <a:spAutoFit/>
          </a:bodyPr>
          <a:lstStyle/>
          <a:p>
            <a:r>
              <a:rPr lang="vi-VN" dirty="0"/>
              <a:t>Dự đoán của mô hình</a:t>
            </a:r>
            <a:endParaRPr lang="en-US" dirty="0"/>
          </a:p>
        </p:txBody>
      </p:sp>
    </p:spTree>
    <p:extLst>
      <p:ext uri="{BB962C8B-B14F-4D97-AF65-F5344CB8AC3E}">
        <p14:creationId xmlns:p14="http://schemas.microsoft.com/office/powerpoint/2010/main" val="2616641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a:bodyPr>
          <a:lstStyle/>
          <a:p>
            <a:r>
              <a:rPr lang="vi-VN" dirty="0" err="1"/>
              <a:t>ĐịNh</a:t>
            </a:r>
            <a:r>
              <a:rPr lang="vi-VN" dirty="0"/>
              <a:t> nghĩa công việc</a:t>
            </a:r>
            <a:endParaRPr lang="en-US" dirty="0"/>
          </a:p>
        </p:txBody>
      </p:sp>
      <p:sp>
        <p:nvSpPr>
          <p:cNvPr id="3" name="Chỗ dành sẵn cho Nội dung 2">
            <a:extLst>
              <a:ext uri="{FF2B5EF4-FFF2-40B4-BE49-F238E27FC236}">
                <a16:creationId xmlns:a16="http://schemas.microsoft.com/office/drawing/2014/main" id="{94323082-8337-E6D6-410D-B4EF1289BCA2}"/>
              </a:ext>
            </a:extLst>
          </p:cNvPr>
          <p:cNvSpPr>
            <a:spLocks noGrp="1"/>
          </p:cNvSpPr>
          <p:nvPr>
            <p:ph idx="1"/>
          </p:nvPr>
        </p:nvSpPr>
        <p:spPr>
          <a:xfrm>
            <a:off x="1706062" y="1937047"/>
            <a:ext cx="9236258" cy="3672798"/>
          </a:xfrm>
        </p:spPr>
        <p:txBody>
          <a:bodyPr>
            <a:normAutofit/>
          </a:bodyPr>
          <a:lstStyle/>
          <a:p>
            <a:pPr>
              <a:buFont typeface="Courier New" panose="02070309020205020404" pitchFamily="49" charset="0"/>
              <a:buChar char="o"/>
            </a:pPr>
            <a:r>
              <a:rPr lang="vi-VN" dirty="0">
                <a:solidFill>
                  <a:srgbClr val="404040"/>
                </a:solidFill>
              </a:rPr>
              <a:t>Công việc mà sau này muốn làm: AI </a:t>
            </a:r>
            <a:r>
              <a:rPr lang="vi-VN" dirty="0" err="1">
                <a:solidFill>
                  <a:srgbClr val="404040"/>
                </a:solidFill>
              </a:rPr>
              <a:t>Engineer</a:t>
            </a:r>
            <a:r>
              <a:rPr lang="vi-VN" dirty="0">
                <a:solidFill>
                  <a:srgbClr val="404040"/>
                </a:solidFill>
              </a:rPr>
              <a:t>.</a:t>
            </a:r>
          </a:p>
          <a:p>
            <a:pPr>
              <a:buFont typeface="Courier New" panose="02070309020205020404" pitchFamily="49" charset="0"/>
              <a:buChar char="o"/>
            </a:pPr>
            <a:r>
              <a:rPr lang="vi-VN" dirty="0">
                <a:solidFill>
                  <a:srgbClr val="404040"/>
                </a:solidFill>
              </a:rPr>
              <a:t>Một số công việc mà AI </a:t>
            </a:r>
            <a:r>
              <a:rPr lang="vi-VN" dirty="0" err="1">
                <a:solidFill>
                  <a:srgbClr val="404040"/>
                </a:solidFill>
              </a:rPr>
              <a:t>Engineer</a:t>
            </a:r>
            <a:r>
              <a:rPr lang="vi-VN" dirty="0">
                <a:solidFill>
                  <a:srgbClr val="404040"/>
                </a:solidFill>
              </a:rPr>
              <a:t> có thể làm:</a:t>
            </a:r>
          </a:p>
          <a:p>
            <a:pPr lvl="1"/>
            <a:r>
              <a:rPr lang="vi-VN" dirty="0">
                <a:solidFill>
                  <a:srgbClr val="404040"/>
                </a:solidFill>
              </a:rPr>
              <a:t>Nghiên cứu và phát triển các mô hình học máy: tìm hiểu và xây dựng các mô hình mới hoặc phát triển các mô hình có sẵn để giải quyết một vấn đề cụ thể nào đó cần xử lý.</a:t>
            </a:r>
          </a:p>
          <a:p>
            <a:pPr lvl="1"/>
            <a:r>
              <a:rPr lang="vi-VN" dirty="0">
                <a:solidFill>
                  <a:srgbClr val="404040"/>
                </a:solidFill>
              </a:rPr>
              <a:t>Xử lý và phân tích dữ liệu:</a:t>
            </a:r>
            <a:r>
              <a:rPr lang="en-US" dirty="0">
                <a:solidFill>
                  <a:srgbClr val="404040"/>
                </a:solidFill>
              </a:rPr>
              <a:t> </a:t>
            </a:r>
            <a:r>
              <a:rPr lang="vi-VN" dirty="0">
                <a:solidFill>
                  <a:srgbClr val="404040"/>
                </a:solidFill>
              </a:rPr>
              <a:t>thu thập một lượng lớn dữ liệu, xử lý dữ liệu để chuẩn bị cho quá trình huấn luyện và đánh giá mô hình; đồng thời cũng phải phân tích, khám phá dữ liệu để hiểu đặc điểm và cấu trúc của dữ liệu để tìm mô hình phù hợp.</a:t>
            </a:r>
          </a:p>
          <a:p>
            <a:pPr lvl="1"/>
            <a:r>
              <a:rPr lang="vi-VN" dirty="0">
                <a:solidFill>
                  <a:srgbClr val="404040"/>
                </a:solidFill>
              </a:rPr>
              <a:t>Xây dựng và triển khai hệ thống AI: xây dựng các mô hình AI rồi triển khai chúng vào trong thực tế. Với điều kiện tối ưu hóa hiệu suất và đảm bảo tính ổn định của mô hình.</a:t>
            </a:r>
          </a:p>
          <a:p>
            <a:pPr lvl="1"/>
            <a:r>
              <a:rPr lang="vi-VN" dirty="0">
                <a:solidFill>
                  <a:srgbClr val="404040"/>
                </a:solidFill>
              </a:rPr>
              <a:t>Tối ưu hóa và điều chỉnh mô hình: phải thường xuyên điều chỉnh và tối ưu hóa mô hình để đạt được hiệu quả tốt nhất trong thực tế.</a:t>
            </a:r>
          </a:p>
          <a:p>
            <a:pPr marL="228600" lvl="1" indent="0">
              <a:buNone/>
            </a:pPr>
            <a:endParaRPr lang="en-US" dirty="0">
              <a:solidFill>
                <a:srgbClr val="404040"/>
              </a:solidFill>
            </a:endParaRPr>
          </a:p>
        </p:txBody>
      </p:sp>
      <p:pic>
        <p:nvPicPr>
          <p:cNvPr id="4" name="Hình ảnh 3" descr="Ảnh có chứa biểu tượng, Đồ họa, hình mẫu, Phông chữ&#10;&#10;Mô tả được tạo tự động">
            <a:extLst>
              <a:ext uri="{FF2B5EF4-FFF2-40B4-BE49-F238E27FC236}">
                <a16:creationId xmlns:a16="http://schemas.microsoft.com/office/drawing/2014/main" id="{74F58237-5E65-1A67-EF28-9EB7F26FA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Tree>
    <p:extLst>
      <p:ext uri="{BB962C8B-B14F-4D97-AF65-F5344CB8AC3E}">
        <p14:creationId xmlns:p14="http://schemas.microsoft.com/office/powerpoint/2010/main" val="3676362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a:bodyPr>
          <a:lstStyle/>
          <a:p>
            <a:r>
              <a:rPr lang="vi-VN" dirty="0"/>
              <a:t>Yêu Cầu công việc</a:t>
            </a:r>
            <a:endParaRPr lang="en-US" dirty="0"/>
          </a:p>
        </p:txBody>
      </p:sp>
      <p:sp>
        <p:nvSpPr>
          <p:cNvPr id="3" name="Chỗ dành sẵn cho Nội dung 2">
            <a:extLst>
              <a:ext uri="{FF2B5EF4-FFF2-40B4-BE49-F238E27FC236}">
                <a16:creationId xmlns:a16="http://schemas.microsoft.com/office/drawing/2014/main" id="{94323082-8337-E6D6-410D-B4EF1289BCA2}"/>
              </a:ext>
            </a:extLst>
          </p:cNvPr>
          <p:cNvSpPr>
            <a:spLocks noGrp="1"/>
          </p:cNvSpPr>
          <p:nvPr>
            <p:ph idx="1"/>
          </p:nvPr>
        </p:nvSpPr>
        <p:spPr>
          <a:xfrm>
            <a:off x="1706062" y="1972638"/>
            <a:ext cx="8779512" cy="3637206"/>
          </a:xfrm>
        </p:spPr>
        <p:txBody>
          <a:bodyPr>
            <a:normAutofit lnSpcReduction="10000"/>
          </a:bodyPr>
          <a:lstStyle/>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Cần hiểu rõ về các thuật toán máy học và học sâu để biết cách áp dụng vào trong thực tế. Nắm vững về các mô hình như: học có giám sát, học không giám sát,</a:t>
            </a:r>
            <a:r>
              <a:rPr lang="en-US" dirty="0">
                <a:solidFill>
                  <a:srgbClr val="404040"/>
                </a:solidFill>
                <a:latin typeface="Tahoma" panose="020B0604030504040204" pitchFamily="34" charset="0"/>
                <a:ea typeface="Tahoma" panose="020B0604030504040204" pitchFamily="34" charset="0"/>
                <a:cs typeface="Tahoma" panose="020B0604030504040204" pitchFamily="34" charset="0"/>
              </a:rPr>
              <a:t> </a:t>
            </a: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mạng nơ-</a:t>
            </a:r>
            <a:r>
              <a:rPr lang="vi-VN" dirty="0" err="1">
                <a:solidFill>
                  <a:srgbClr val="404040"/>
                </a:solidFill>
                <a:latin typeface="Tahoma" panose="020B0604030504040204" pitchFamily="34" charset="0"/>
                <a:ea typeface="Tahoma" panose="020B0604030504040204" pitchFamily="34" charset="0"/>
                <a:cs typeface="Tahoma" panose="020B0604030504040204" pitchFamily="34" charset="0"/>
              </a:rPr>
              <a:t>ron</a:t>
            </a:r>
            <a:r>
              <a:rPr lang="en-US" dirty="0">
                <a:solidFill>
                  <a:srgbClr val="404040"/>
                </a:solidFill>
                <a:latin typeface="Tahoma" panose="020B0604030504040204" pitchFamily="34" charset="0"/>
                <a:ea typeface="Tahoma" panose="020B0604030504040204" pitchFamily="34" charset="0"/>
                <a:cs typeface="Tahoma" panose="020B0604030504040204" pitchFamily="34" charset="0"/>
              </a:rPr>
              <a:t>,</a:t>
            </a: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 ...</a:t>
            </a:r>
          </a:p>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Nắm vững về các công nghệ liên quan đến AI đang được sử dụng ở thời điểm hiện tại.</a:t>
            </a:r>
          </a:p>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Có kiến thức về xử lý dữ liệu, trích xuất đặc trưng của dữ liệu, …</a:t>
            </a:r>
          </a:p>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Biết cách xử lý, lưu trữ và truy xuất với dữ liệu lớn sao cho hiệu quả.</a:t>
            </a:r>
          </a:p>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Có kiến thức vững vàng về lập trình với các ngôn ngữ phổ biến như: </a:t>
            </a:r>
            <a:r>
              <a:rPr lang="vi-VN" dirty="0" err="1">
                <a:solidFill>
                  <a:srgbClr val="404040"/>
                </a:solidFill>
                <a:latin typeface="Tahoma" panose="020B0604030504040204" pitchFamily="34" charset="0"/>
                <a:ea typeface="Tahoma" panose="020B0604030504040204" pitchFamily="34" charset="0"/>
                <a:cs typeface="Tahoma" panose="020B0604030504040204" pitchFamily="34" charset="0"/>
              </a:rPr>
              <a:t>Python</a:t>
            </a: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 C++, </a:t>
            </a:r>
            <a:r>
              <a:rPr lang="vi-VN" dirty="0" err="1">
                <a:solidFill>
                  <a:srgbClr val="404040"/>
                </a:solidFill>
                <a:latin typeface="Tahoma" panose="020B0604030504040204" pitchFamily="34" charset="0"/>
                <a:ea typeface="Tahoma" panose="020B0604030504040204" pitchFamily="34" charset="0"/>
                <a:cs typeface="Tahoma" panose="020B0604030504040204" pitchFamily="34" charset="0"/>
              </a:rPr>
              <a:t>Java</a:t>
            </a: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 ...</a:t>
            </a:r>
          </a:p>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Hiểu biết về lĩnh vực mà AI được ứng dụng vào như: tài chính, </a:t>
            </a:r>
            <a:r>
              <a:rPr lang="vi-VN" dirty="0" err="1">
                <a:solidFill>
                  <a:srgbClr val="404040"/>
                </a:solidFill>
                <a:latin typeface="Tahoma" panose="020B0604030504040204" pitchFamily="34" charset="0"/>
                <a:ea typeface="Tahoma" panose="020B0604030504040204" pitchFamily="34" charset="0"/>
                <a:cs typeface="Tahoma" panose="020B0604030504040204" pitchFamily="34" charset="0"/>
              </a:rPr>
              <a:t>marketing</a:t>
            </a: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 tự động hóa, …</a:t>
            </a:r>
          </a:p>
        </p:txBody>
      </p:sp>
      <p:pic>
        <p:nvPicPr>
          <p:cNvPr id="5" name="Hình ảnh 4" descr="Ảnh có chứa biểu tượng, Đồ họa, hình mẫu, Phông chữ&#10;&#10;Mô tả được tạo tự động">
            <a:extLst>
              <a:ext uri="{FF2B5EF4-FFF2-40B4-BE49-F238E27FC236}">
                <a16:creationId xmlns:a16="http://schemas.microsoft.com/office/drawing/2014/main" id="{9D96FDB2-57BD-419D-783B-2330F9085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247" y="1248156"/>
            <a:ext cx="887709" cy="800894"/>
          </a:xfrm>
          <a:prstGeom prst="rect">
            <a:avLst/>
          </a:prstGeom>
        </p:spPr>
      </p:pic>
    </p:spTree>
    <p:extLst>
      <p:ext uri="{BB962C8B-B14F-4D97-AF65-F5344CB8AC3E}">
        <p14:creationId xmlns:p14="http://schemas.microsoft.com/office/powerpoint/2010/main" val="37755806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a:bodyPr>
          <a:lstStyle/>
          <a:p>
            <a:r>
              <a:rPr lang="vi-VN" dirty="0"/>
              <a:t>CƠ HỘI VIỆC LÀM</a:t>
            </a:r>
            <a:endParaRPr lang="en-US" dirty="0"/>
          </a:p>
        </p:txBody>
      </p:sp>
      <p:sp>
        <p:nvSpPr>
          <p:cNvPr id="3" name="Chỗ dành sẵn cho Nội dung 2">
            <a:extLst>
              <a:ext uri="{FF2B5EF4-FFF2-40B4-BE49-F238E27FC236}">
                <a16:creationId xmlns:a16="http://schemas.microsoft.com/office/drawing/2014/main" id="{94323082-8337-E6D6-410D-B4EF1289BCA2}"/>
              </a:ext>
            </a:extLst>
          </p:cNvPr>
          <p:cNvSpPr>
            <a:spLocks noGrp="1"/>
          </p:cNvSpPr>
          <p:nvPr>
            <p:ph idx="1"/>
          </p:nvPr>
        </p:nvSpPr>
        <p:spPr>
          <a:xfrm>
            <a:off x="1714348" y="2249424"/>
            <a:ext cx="8763304" cy="3046962"/>
          </a:xfrm>
        </p:spPr>
        <p:txBody>
          <a:bodyPr>
            <a:normAutofit/>
          </a:bodyPr>
          <a:lstStyle/>
          <a:p>
            <a:pPr>
              <a:buFont typeface="Courier New" panose="02070309020205020404" pitchFamily="49" charset="0"/>
              <a:buChar char="o"/>
            </a:pPr>
            <a:r>
              <a:rPr lang="vi-VN" dirty="0">
                <a:solidFill>
                  <a:srgbClr val="404040"/>
                </a:solidFill>
              </a:rPr>
              <a:t>Cơ hội việc làm tại Việt Nam:</a:t>
            </a:r>
          </a:p>
          <a:p>
            <a:pPr lvl="1"/>
            <a:r>
              <a:rPr lang="vi-VN" dirty="0">
                <a:solidFill>
                  <a:srgbClr val="404040"/>
                </a:solidFill>
              </a:rPr>
              <a:t>Tại thành phố lớn (Hà Nội, Hồ Chí Minh, …): các thành phố này là trung tâm kinh tế và công nghệ</a:t>
            </a:r>
            <a:r>
              <a:rPr lang="en-US" dirty="0">
                <a:solidFill>
                  <a:srgbClr val="404040"/>
                </a:solidFill>
              </a:rPr>
              <a:t> </a:t>
            </a:r>
            <a:r>
              <a:rPr lang="vi-VN" dirty="0">
                <a:solidFill>
                  <a:srgbClr val="404040"/>
                </a:solidFill>
              </a:rPr>
              <a:t>của đất nước. Nhu cầu về AI ở các lĩnh vực như: tài chính, y tế, giáo dục … cao. Từ đó, cơ hội việc làm ở các thành phố này </a:t>
            </a:r>
            <a:r>
              <a:rPr lang="en-US" dirty="0" err="1">
                <a:solidFill>
                  <a:srgbClr val="404040"/>
                </a:solidFill>
                <a:latin typeface="Tahoma" panose="020B0604030504040204" pitchFamily="34" charset="0"/>
                <a:ea typeface="Tahoma" panose="020B0604030504040204" pitchFamily="34" charset="0"/>
                <a:cs typeface="Tahoma" panose="020B0604030504040204" pitchFamily="34" charset="0"/>
              </a:rPr>
              <a:t>cao</a:t>
            </a:r>
            <a:r>
              <a:rPr lang="vi-VN" dirty="0">
                <a:solidFill>
                  <a:srgbClr val="404040"/>
                </a:solidFill>
              </a:rPr>
              <a:t>.</a:t>
            </a:r>
          </a:p>
          <a:p>
            <a:pPr lvl="1"/>
            <a:r>
              <a:rPr lang="vi-VN" dirty="0">
                <a:solidFill>
                  <a:srgbClr val="404040"/>
                </a:solidFill>
              </a:rPr>
              <a:t>Tại các tỉnh thành khác: thiếu sự tập trung của các công ty và trung tâm công nghệ nên cơ hội việc làm ở các thành phố này thấp hơn so với ở Hà Nội, Hồ Chí Minh, Đà </a:t>
            </a:r>
            <a:r>
              <a:rPr lang="vi-VN" dirty="0" err="1">
                <a:solidFill>
                  <a:srgbClr val="404040"/>
                </a:solidFill>
              </a:rPr>
              <a:t>Nẵng</a:t>
            </a:r>
            <a:r>
              <a:rPr lang="vi-VN" dirty="0">
                <a:solidFill>
                  <a:srgbClr val="404040"/>
                </a:solidFill>
              </a:rPr>
              <a:t> …</a:t>
            </a:r>
          </a:p>
          <a:p>
            <a:pPr>
              <a:buFont typeface="Courier New" panose="02070309020205020404" pitchFamily="49" charset="0"/>
              <a:buChar char="o"/>
            </a:pPr>
            <a:r>
              <a:rPr lang="vi-VN" dirty="0">
                <a:solidFill>
                  <a:srgbClr val="404040"/>
                </a:solidFill>
              </a:rPr>
              <a:t>Cơ hội việc làm tại nước ngoài:</a:t>
            </a:r>
          </a:p>
          <a:p>
            <a:pPr lvl="1"/>
            <a:r>
              <a:rPr lang="vi-VN" dirty="0">
                <a:solidFill>
                  <a:srgbClr val="404040"/>
                </a:solidFill>
              </a:rPr>
              <a:t>Tại các nước có các công ty công nghệ lớn như Mỹ, Anh, Hàn, … nhu cầu về AI rất cao. Vậy nên, cơ hội làm việc ở các nước này cao.</a:t>
            </a:r>
          </a:p>
        </p:txBody>
      </p:sp>
      <p:pic>
        <p:nvPicPr>
          <p:cNvPr id="4" name="Hình ảnh 3" descr="Ảnh có chứa biểu tượng, Đồ họa, hình mẫu, Phông chữ&#10;&#10;Mô tả được tạo tự động">
            <a:extLst>
              <a:ext uri="{FF2B5EF4-FFF2-40B4-BE49-F238E27FC236}">
                <a16:creationId xmlns:a16="http://schemas.microsoft.com/office/drawing/2014/main" id="{874446B2-9EA7-D1F9-188C-E3A2D3E0C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Tree>
    <p:extLst>
      <p:ext uri="{BB962C8B-B14F-4D97-AF65-F5344CB8AC3E}">
        <p14:creationId xmlns:p14="http://schemas.microsoft.com/office/powerpoint/2010/main" val="791590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a:bodyPr>
          <a:lstStyle/>
          <a:p>
            <a:r>
              <a:rPr lang="vi-VN" dirty="0"/>
              <a:t>CƠ HỘI VIỆC LÀM</a:t>
            </a:r>
            <a:endParaRPr lang="en-US" dirty="0"/>
          </a:p>
        </p:txBody>
      </p:sp>
      <p:pic>
        <p:nvPicPr>
          <p:cNvPr id="4" name="Hình ảnh 3" descr="Ảnh có chứa biểu tượng, Đồ họa, hình mẫu, Phông chữ&#10;&#10;Mô tả được tạo tự động">
            <a:extLst>
              <a:ext uri="{FF2B5EF4-FFF2-40B4-BE49-F238E27FC236}">
                <a16:creationId xmlns:a16="http://schemas.microsoft.com/office/drawing/2014/main" id="{874446B2-9EA7-D1F9-188C-E3A2D3E0C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pic>
        <p:nvPicPr>
          <p:cNvPr id="1026" name="Picture 2" descr="Ý nghĩa đằng sau tên gọi mới Meta của công ty Facebook là gì? | VTV.VN">
            <a:extLst>
              <a:ext uri="{FF2B5EF4-FFF2-40B4-BE49-F238E27FC236}">
                <a16:creationId xmlns:a16="http://schemas.microsoft.com/office/drawing/2014/main" id="{B6196556-7A68-2817-BCA6-B7CE76641D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9680" y="2335360"/>
            <a:ext cx="3370989" cy="2048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hà lãnh đạo Apple hiện nay là ai? | Hỏi gì?">
            <a:extLst>
              <a:ext uri="{FF2B5EF4-FFF2-40B4-BE49-F238E27FC236}">
                <a16:creationId xmlns:a16="http://schemas.microsoft.com/office/drawing/2014/main" id="{B8BAFA98-1970-0B27-9DFE-54D6A9155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928" y="2335362"/>
            <a:ext cx="3460032" cy="20487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ất ngờ khám xét trụ sở tập đoàn Samsung tại Hàn Quốc | VTV.VN">
            <a:extLst>
              <a:ext uri="{FF2B5EF4-FFF2-40B4-BE49-F238E27FC236}">
                <a16:creationId xmlns:a16="http://schemas.microsoft.com/office/drawing/2014/main" id="{DFB60EC3-766F-DDD1-E51E-964B00B5B0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219" y="2335361"/>
            <a:ext cx="2692112" cy="2048706"/>
          </a:xfrm>
          <a:prstGeom prst="rect">
            <a:avLst/>
          </a:prstGeom>
          <a:noFill/>
          <a:extLst>
            <a:ext uri="{909E8E84-426E-40DD-AFC4-6F175D3DCCD1}">
              <a14:hiddenFill xmlns:a14="http://schemas.microsoft.com/office/drawing/2010/main">
                <a:solidFill>
                  <a:srgbClr val="FFFFFF"/>
                </a:solidFill>
              </a14:hiddenFill>
            </a:ext>
          </a:extLst>
        </p:spPr>
      </p:pic>
      <p:sp>
        <p:nvSpPr>
          <p:cNvPr id="7" name="Hộp Văn bản 6">
            <a:extLst>
              <a:ext uri="{FF2B5EF4-FFF2-40B4-BE49-F238E27FC236}">
                <a16:creationId xmlns:a16="http://schemas.microsoft.com/office/drawing/2014/main" id="{935C3671-AAD9-EDB2-888D-A8952BC4D2DF}"/>
              </a:ext>
            </a:extLst>
          </p:cNvPr>
          <p:cNvSpPr txBox="1"/>
          <p:nvPr/>
        </p:nvSpPr>
        <p:spPr>
          <a:xfrm>
            <a:off x="1249680" y="4384067"/>
            <a:ext cx="9686152" cy="369332"/>
          </a:xfrm>
          <a:prstGeom prst="rect">
            <a:avLst/>
          </a:prstGeom>
          <a:noFill/>
        </p:spPr>
        <p:txBody>
          <a:bodyPr wrap="square" rtlCol="0">
            <a:spAutoFit/>
          </a:bodyPr>
          <a:lstStyle/>
          <a:p>
            <a:r>
              <a:rPr lang="vi-VN" dirty="0"/>
              <a:t>             a) </a:t>
            </a:r>
            <a:r>
              <a:rPr lang="vi-VN" dirty="0" err="1"/>
              <a:t>Meta</a:t>
            </a:r>
            <a:r>
              <a:rPr lang="vi-VN" dirty="0"/>
              <a:t>                                        b) </a:t>
            </a:r>
            <a:r>
              <a:rPr lang="vi-VN" dirty="0" err="1"/>
              <a:t>Apple</a:t>
            </a:r>
            <a:r>
              <a:rPr lang="vi-VN" dirty="0"/>
              <a:t>                                   c) </a:t>
            </a:r>
            <a:r>
              <a:rPr lang="vi-VN" dirty="0" err="1"/>
              <a:t>Samsung</a:t>
            </a:r>
            <a:endParaRPr lang="en-US" dirty="0"/>
          </a:p>
        </p:txBody>
      </p:sp>
      <p:sp>
        <p:nvSpPr>
          <p:cNvPr id="8" name="Hộp Văn bản 7">
            <a:extLst>
              <a:ext uri="{FF2B5EF4-FFF2-40B4-BE49-F238E27FC236}">
                <a16:creationId xmlns:a16="http://schemas.microsoft.com/office/drawing/2014/main" id="{C6DCF274-F81C-FC0A-86DD-BF9C6E3A49CD}"/>
              </a:ext>
            </a:extLst>
          </p:cNvPr>
          <p:cNvSpPr txBox="1"/>
          <p:nvPr/>
        </p:nvSpPr>
        <p:spPr>
          <a:xfrm>
            <a:off x="3228423" y="5289392"/>
            <a:ext cx="5496674" cy="369332"/>
          </a:xfrm>
          <a:prstGeom prst="rect">
            <a:avLst/>
          </a:prstGeom>
          <a:noFill/>
        </p:spPr>
        <p:txBody>
          <a:bodyPr wrap="square" rtlCol="0">
            <a:spAutoFit/>
          </a:bodyPr>
          <a:lstStyle/>
          <a:p>
            <a:pPr algn="ctr"/>
            <a:r>
              <a:rPr lang="vi-VN" dirty="0"/>
              <a:t>Hình ảnh một số công ty công nghệ lớn trên thế giới</a:t>
            </a:r>
            <a:endParaRPr lang="en-US" dirty="0"/>
          </a:p>
        </p:txBody>
      </p:sp>
    </p:spTree>
    <p:extLst>
      <p:ext uri="{BB962C8B-B14F-4D97-AF65-F5344CB8AC3E}">
        <p14:creationId xmlns:p14="http://schemas.microsoft.com/office/powerpoint/2010/main" val="14267153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16047"/>
            <a:ext cx="7729728" cy="1188720"/>
          </a:xfrm>
          <a:prstGeom prst="ellipse">
            <a:avLst/>
          </a:prstGeom>
          <a:solidFill>
            <a:srgbClr val="FFFFFF"/>
          </a:solidFill>
        </p:spPr>
        <p:txBody>
          <a:bodyPr>
            <a:normAutofit fontScale="90000"/>
          </a:bodyPr>
          <a:lstStyle/>
          <a:p>
            <a:r>
              <a:rPr lang="vi-VN" dirty="0"/>
              <a:t>Mức lương kỳ vọng và</a:t>
            </a:r>
            <a:br>
              <a:rPr lang="vi-VN" dirty="0"/>
            </a:br>
            <a:r>
              <a:rPr lang="vi-VN" dirty="0"/>
              <a:t>Cơ hội THĂNG TIẾN</a:t>
            </a:r>
            <a:endParaRPr lang="en-US" dirty="0"/>
          </a:p>
        </p:txBody>
      </p:sp>
      <p:sp>
        <p:nvSpPr>
          <p:cNvPr id="3" name="Chỗ dành sẵn cho Nội dung 2">
            <a:extLst>
              <a:ext uri="{FF2B5EF4-FFF2-40B4-BE49-F238E27FC236}">
                <a16:creationId xmlns:a16="http://schemas.microsoft.com/office/drawing/2014/main" id="{94323082-8337-E6D6-410D-B4EF1289BCA2}"/>
              </a:ext>
            </a:extLst>
          </p:cNvPr>
          <p:cNvSpPr>
            <a:spLocks noGrp="1"/>
          </p:cNvSpPr>
          <p:nvPr>
            <p:ph idx="1"/>
          </p:nvPr>
        </p:nvSpPr>
        <p:spPr>
          <a:xfrm>
            <a:off x="1706062" y="2291262"/>
            <a:ext cx="8779512" cy="2879256"/>
          </a:xfrm>
        </p:spPr>
        <p:txBody>
          <a:bodyPr>
            <a:normAutofit/>
          </a:bodyPr>
          <a:lstStyle/>
          <a:p>
            <a:pPr>
              <a:buFont typeface="Courier New" panose="02070309020205020404" pitchFamily="49" charset="0"/>
              <a:buChar char="o"/>
            </a:pPr>
            <a:r>
              <a:rPr lang="vi-VN" dirty="0">
                <a:solidFill>
                  <a:srgbClr val="404040"/>
                </a:solidFill>
              </a:rPr>
              <a:t>Mức lương khởi đầu</a:t>
            </a:r>
            <a:r>
              <a:rPr lang="en-US" dirty="0">
                <a:solidFill>
                  <a:srgbClr val="404040"/>
                </a:solidFill>
              </a:rPr>
              <a:t> </a:t>
            </a:r>
            <a:r>
              <a:rPr lang="vi-VN" dirty="0">
                <a:solidFill>
                  <a:srgbClr val="404040"/>
                </a:solidFill>
              </a:rPr>
              <a:t>mong muốn: 12 triệu (đồng)</a:t>
            </a:r>
          </a:p>
          <a:p>
            <a:pPr>
              <a:buFont typeface="Courier New" panose="02070309020205020404" pitchFamily="49" charset="0"/>
              <a:buChar char="o"/>
            </a:pPr>
            <a:r>
              <a:rPr lang="vi-VN" dirty="0">
                <a:solidFill>
                  <a:srgbClr val="404040"/>
                </a:solidFill>
              </a:rPr>
              <a:t>Sau 1, 2, 3 … năm làm việc mong muốn mức lương sẽ tăng theo từng năm.</a:t>
            </a:r>
          </a:p>
          <a:p>
            <a:endParaRPr lang="en-US" dirty="0">
              <a:solidFill>
                <a:srgbClr val="404040"/>
              </a:solidFill>
            </a:endParaRPr>
          </a:p>
        </p:txBody>
      </p:sp>
      <p:pic>
        <p:nvPicPr>
          <p:cNvPr id="5" name="Hình ảnh 4" descr="Ảnh có chứa biểu tượng, Đồ họa, hình mẫu, Phông chữ&#10;&#10;Mô tả được tạo tự động">
            <a:extLst>
              <a:ext uri="{FF2B5EF4-FFF2-40B4-BE49-F238E27FC236}">
                <a16:creationId xmlns:a16="http://schemas.microsoft.com/office/drawing/2014/main" id="{9D96FDB2-57BD-419D-783B-2330F9085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611" y="1248156"/>
            <a:ext cx="887709" cy="800894"/>
          </a:xfrm>
          <a:prstGeom prst="rect">
            <a:avLst/>
          </a:prstGeom>
        </p:spPr>
      </p:pic>
    </p:spTree>
    <p:extLst>
      <p:ext uri="{BB962C8B-B14F-4D97-AF65-F5344CB8AC3E}">
        <p14:creationId xmlns:p14="http://schemas.microsoft.com/office/powerpoint/2010/main" val="296180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16047"/>
            <a:ext cx="7729728" cy="1188720"/>
          </a:xfrm>
          <a:prstGeom prst="ellipse">
            <a:avLst/>
          </a:prstGeom>
          <a:solidFill>
            <a:srgbClr val="FFFFFF"/>
          </a:solidFill>
        </p:spPr>
        <p:txBody>
          <a:bodyPr>
            <a:normAutofit fontScale="90000"/>
          </a:bodyPr>
          <a:lstStyle/>
          <a:p>
            <a:r>
              <a:rPr lang="vi-VN" dirty="0"/>
              <a:t>Mức lương kỳ vọng và</a:t>
            </a:r>
            <a:br>
              <a:rPr lang="vi-VN" dirty="0"/>
            </a:br>
            <a:r>
              <a:rPr lang="vi-VN" dirty="0"/>
              <a:t>Cơ hội THĂNG TIẾN</a:t>
            </a:r>
            <a:endParaRPr lang="en-US" dirty="0"/>
          </a:p>
        </p:txBody>
      </p:sp>
      <p:pic>
        <p:nvPicPr>
          <p:cNvPr id="5" name="Hình ảnh 4" descr="Ảnh có chứa biểu tượng, Đồ họa, hình mẫu, Phông chữ&#10;&#10;Mô tả được tạo tự động">
            <a:extLst>
              <a:ext uri="{FF2B5EF4-FFF2-40B4-BE49-F238E27FC236}">
                <a16:creationId xmlns:a16="http://schemas.microsoft.com/office/drawing/2014/main" id="{9D96FDB2-57BD-419D-783B-2330F9085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50154"/>
            <a:ext cx="887709" cy="800894"/>
          </a:xfrm>
          <a:prstGeom prst="rect">
            <a:avLst/>
          </a:prstGeom>
        </p:spPr>
      </p:pic>
      <p:pic>
        <p:nvPicPr>
          <p:cNvPr id="2050" name="Picture 2">
            <a:extLst>
              <a:ext uri="{FF2B5EF4-FFF2-40B4-BE49-F238E27FC236}">
                <a16:creationId xmlns:a16="http://schemas.microsoft.com/office/drawing/2014/main" id="{CAD29451-9ED8-9064-9F76-5FDE6FE10A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76484" y="1821477"/>
            <a:ext cx="5856268" cy="371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058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16047"/>
            <a:ext cx="7729728" cy="1188720"/>
          </a:xfrm>
          <a:prstGeom prst="ellipse">
            <a:avLst/>
          </a:prstGeom>
          <a:solidFill>
            <a:srgbClr val="FFFFFF"/>
          </a:solidFill>
        </p:spPr>
        <p:txBody>
          <a:bodyPr>
            <a:normAutofit fontScale="90000"/>
          </a:bodyPr>
          <a:lstStyle/>
          <a:p>
            <a:r>
              <a:rPr lang="vi-VN" dirty="0"/>
              <a:t>Mức lương kỳ vọng và</a:t>
            </a:r>
            <a:br>
              <a:rPr lang="vi-VN" dirty="0"/>
            </a:br>
            <a:r>
              <a:rPr lang="vi-VN" dirty="0"/>
              <a:t>Cơ hội THĂNG TIẾN</a:t>
            </a:r>
            <a:endParaRPr lang="en-US" dirty="0"/>
          </a:p>
        </p:txBody>
      </p:sp>
      <p:sp>
        <p:nvSpPr>
          <p:cNvPr id="3" name="Chỗ dành sẵn cho Nội dung 2">
            <a:extLst>
              <a:ext uri="{FF2B5EF4-FFF2-40B4-BE49-F238E27FC236}">
                <a16:creationId xmlns:a16="http://schemas.microsoft.com/office/drawing/2014/main" id="{94323082-8337-E6D6-410D-B4EF1289BCA2}"/>
              </a:ext>
            </a:extLst>
          </p:cNvPr>
          <p:cNvSpPr>
            <a:spLocks noGrp="1" noRot="1" noMove="1" noResize="1" noEditPoints="1" noAdjustHandles="1" noChangeArrowheads="1" noChangeShapeType="1"/>
          </p:cNvSpPr>
          <p:nvPr>
            <p:ph idx="1"/>
          </p:nvPr>
        </p:nvSpPr>
        <p:spPr>
          <a:xfrm>
            <a:off x="1706062" y="2291262"/>
            <a:ext cx="8779512" cy="2879256"/>
          </a:xfrm>
        </p:spPr>
        <p:txBody>
          <a:bodyPr>
            <a:normAutofit/>
          </a:bodyPr>
          <a:lstStyle/>
          <a:p>
            <a:pPr>
              <a:buFont typeface="Courier New" panose="02070309020205020404" pitchFamily="49" charset="0"/>
              <a:buChar char="o"/>
            </a:pPr>
            <a:r>
              <a:rPr lang="vi-VN" dirty="0">
                <a:solidFill>
                  <a:srgbClr val="404040"/>
                </a:solidFill>
              </a:rPr>
              <a:t>Sau khi làm đủ lâu và xử lý tốt trong công việc thì kinh nghiệm và kỹ năng của bản thân sẽ được nâng lên.   </a:t>
            </a:r>
          </a:p>
          <a:p>
            <a:pPr marL="0" indent="0">
              <a:buNone/>
            </a:pPr>
            <a:r>
              <a:rPr lang="vi-VN" dirty="0">
                <a:solidFill>
                  <a:srgbClr val="404040"/>
                </a:solidFill>
              </a:rPr>
              <a:t>         	</a:t>
            </a:r>
            <a:endParaRPr lang="en-US" dirty="0">
              <a:solidFill>
                <a:srgbClr val="404040"/>
              </a:solidFill>
            </a:endParaRPr>
          </a:p>
          <a:p>
            <a:pPr marL="0" indent="0">
              <a:buNone/>
            </a:pPr>
            <a:r>
              <a:rPr lang="en-US" dirty="0">
                <a:solidFill>
                  <a:srgbClr val="404040"/>
                </a:solidFill>
              </a:rPr>
              <a:t>	</a:t>
            </a:r>
            <a:r>
              <a:rPr lang="vi-VN" dirty="0">
                <a:solidFill>
                  <a:srgbClr val="404040"/>
                </a:solidFill>
              </a:rPr>
              <a:t>Bản thân sẽ có cơ hội để thăng tiến đến những chức vụ cao hơn.</a:t>
            </a:r>
          </a:p>
          <a:p>
            <a:endParaRPr lang="vi-VN" dirty="0">
              <a:solidFill>
                <a:srgbClr val="404040"/>
              </a:solidFill>
            </a:endParaRPr>
          </a:p>
          <a:p>
            <a:pPr marL="0" indent="0">
              <a:buNone/>
            </a:pPr>
            <a:r>
              <a:rPr lang="vi-VN" dirty="0">
                <a:solidFill>
                  <a:srgbClr val="404040"/>
                </a:solidFill>
              </a:rPr>
              <a:t>	Mức lương cũng sẽ tăng lên.                </a:t>
            </a:r>
            <a:endParaRPr lang="en-US" dirty="0">
              <a:solidFill>
                <a:srgbClr val="404040"/>
              </a:solidFill>
            </a:endParaRPr>
          </a:p>
        </p:txBody>
      </p:sp>
      <p:pic>
        <p:nvPicPr>
          <p:cNvPr id="5" name="Hình ảnh 4" descr="Ảnh có chứa biểu tượng, Đồ họa, hình mẫu, Phông chữ&#10;&#10;Mô tả được tạo tự động">
            <a:extLst>
              <a:ext uri="{FF2B5EF4-FFF2-40B4-BE49-F238E27FC236}">
                <a16:creationId xmlns:a16="http://schemas.microsoft.com/office/drawing/2014/main" id="{9D96FDB2-57BD-419D-783B-2330F9085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719" y="1248156"/>
            <a:ext cx="887709" cy="800894"/>
          </a:xfrm>
          <a:prstGeom prst="rect">
            <a:avLst/>
          </a:prstGeom>
        </p:spPr>
      </p:pic>
      <p:sp>
        <p:nvSpPr>
          <p:cNvPr id="26" name="Mũi tên: Phải 25">
            <a:extLst>
              <a:ext uri="{FF2B5EF4-FFF2-40B4-BE49-F238E27FC236}">
                <a16:creationId xmlns:a16="http://schemas.microsoft.com/office/drawing/2014/main" id="{83FECC77-2C7E-B61E-7AEE-90DD5680505E}"/>
              </a:ext>
            </a:extLst>
          </p:cNvPr>
          <p:cNvSpPr/>
          <p:nvPr/>
        </p:nvSpPr>
        <p:spPr>
          <a:xfrm>
            <a:off x="1811713" y="3365706"/>
            <a:ext cx="838846" cy="37418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Mũi tên: Phải 26">
            <a:extLst>
              <a:ext uri="{FF2B5EF4-FFF2-40B4-BE49-F238E27FC236}">
                <a16:creationId xmlns:a16="http://schemas.microsoft.com/office/drawing/2014/main" id="{7956ADD3-B36C-A34F-506F-B6F90E4E271E}"/>
              </a:ext>
            </a:extLst>
          </p:cNvPr>
          <p:cNvSpPr/>
          <p:nvPr/>
        </p:nvSpPr>
        <p:spPr>
          <a:xfrm>
            <a:off x="1811713" y="4174566"/>
            <a:ext cx="838846" cy="37418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Hình ảnh 5" descr="Ảnh có chứa Tác phẩm nghệ thuật của trẻ con, hình vẽ, hình mẫu, phim hoạt hình&#10;&#10;Mô tả được tạo tự động">
            <a:extLst>
              <a:ext uri="{FF2B5EF4-FFF2-40B4-BE49-F238E27FC236}">
                <a16:creationId xmlns:a16="http://schemas.microsoft.com/office/drawing/2014/main" id="{851E8674-40D0-A97C-303D-14A5762A2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014" y="3905426"/>
            <a:ext cx="1614815" cy="1614815"/>
          </a:xfrm>
          <a:prstGeom prst="rect">
            <a:avLst/>
          </a:prstGeom>
        </p:spPr>
      </p:pic>
    </p:spTree>
    <p:extLst>
      <p:ext uri="{BB962C8B-B14F-4D97-AF65-F5344CB8AC3E}">
        <p14:creationId xmlns:p14="http://schemas.microsoft.com/office/powerpoint/2010/main" val="262347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DEMO</a:t>
            </a:r>
            <a:endParaRPr lang="en-US" dirty="0"/>
          </a:p>
        </p:txBody>
      </p:sp>
      <p:sp>
        <p:nvSpPr>
          <p:cNvPr id="7" name="Chỗ dành sẵn cho Nội dung 6">
            <a:extLst>
              <a:ext uri="{FF2B5EF4-FFF2-40B4-BE49-F238E27FC236}">
                <a16:creationId xmlns:a16="http://schemas.microsoft.com/office/drawing/2014/main" id="{8CB095FF-2887-81FE-AA61-AD36F4D00D39}"/>
              </a:ext>
            </a:extLst>
          </p:cNvPr>
          <p:cNvSpPr>
            <a:spLocks noGrp="1"/>
          </p:cNvSpPr>
          <p:nvPr>
            <p:ph idx="1"/>
          </p:nvPr>
        </p:nvSpPr>
        <p:spPr>
          <a:xfrm>
            <a:off x="1530859" y="2086302"/>
            <a:ext cx="9404974" cy="3523542"/>
          </a:xfrm>
        </p:spPr>
        <p:txBody>
          <a:bodyPr>
            <a:normAutofit/>
          </a:bodyPr>
          <a:lstStyle/>
          <a:p>
            <a:pPr>
              <a:buFont typeface="Courier New" panose="02070309020205020404" pitchFamily="49" charset="0"/>
              <a:buChar char="o"/>
            </a:pPr>
            <a:r>
              <a:rPr lang="vi-VN" dirty="0"/>
              <a:t>Một số lưu ý khi sử dụng </a:t>
            </a:r>
            <a:r>
              <a:rPr lang="vi-VN" dirty="0" err="1"/>
              <a:t>demo</a:t>
            </a:r>
            <a:r>
              <a:rPr lang="vi-VN" dirty="0"/>
              <a:t>:</a:t>
            </a:r>
          </a:p>
          <a:p>
            <a:pPr lvl="1"/>
            <a:r>
              <a:rPr lang="vi-VN" dirty="0"/>
              <a:t>Mô hình có thể hoạt động kém do: thiết kế mô hình chưa được tốt, dữ liệu huấn luyện ít do để phù hợp với việc huấn luyện ở máy tính cá nhân hoặc </a:t>
            </a:r>
            <a:r>
              <a:rPr lang="vi-VN" dirty="0" err="1"/>
              <a:t>Google</a:t>
            </a:r>
            <a:r>
              <a:rPr lang="vi-VN" dirty="0"/>
              <a:t> </a:t>
            </a:r>
            <a:r>
              <a:rPr lang="vi-VN" dirty="0" err="1"/>
              <a:t>Colab</a:t>
            </a:r>
            <a:r>
              <a:rPr lang="vi-VN" dirty="0"/>
              <a:t> thường (giảm từ 12500 tấm ảnh cho mỗi loại xuống còn 3300 tấm ảnh cho mỗi loại chó, mèo), …</a:t>
            </a:r>
          </a:p>
          <a:p>
            <a:pPr lvl="1"/>
            <a:r>
              <a:rPr lang="vi-VN" dirty="0"/>
              <a:t>Ảnh chó, mèo cần dự đoán cần được lưu trữ trong </a:t>
            </a:r>
            <a:r>
              <a:rPr lang="vi-VN" dirty="0" err="1"/>
              <a:t>folder</a:t>
            </a:r>
            <a:r>
              <a:rPr lang="vi-VN" dirty="0"/>
              <a:t> </a:t>
            </a:r>
            <a:r>
              <a:rPr lang="vi-VN" b="1" i="1" dirty="0"/>
              <a:t>21520428_LTQ</a:t>
            </a:r>
            <a:r>
              <a:rPr lang="vi-VN" dirty="0"/>
              <a:t>.</a:t>
            </a:r>
          </a:p>
          <a:p>
            <a:pPr lvl="1"/>
            <a:r>
              <a:rPr lang="vi-VN" dirty="0"/>
              <a:t>Cần phải có các </a:t>
            </a:r>
            <a:r>
              <a:rPr lang="vi-VN" dirty="0" err="1"/>
              <a:t>package</a:t>
            </a:r>
            <a:r>
              <a:rPr lang="vi-VN" dirty="0"/>
              <a:t> của </a:t>
            </a:r>
            <a:r>
              <a:rPr lang="vi-VN" dirty="0" err="1"/>
              <a:t>Python</a:t>
            </a:r>
            <a:r>
              <a:rPr lang="vi-VN" dirty="0"/>
              <a:t> như: </a:t>
            </a:r>
            <a:r>
              <a:rPr lang="vi-VN" b="1" i="1" dirty="0" err="1"/>
              <a:t>tensorflow</a:t>
            </a:r>
            <a:r>
              <a:rPr lang="vi-VN" b="1" i="1" dirty="0"/>
              <a:t>, </a:t>
            </a:r>
            <a:r>
              <a:rPr lang="vi-VN" b="1" i="1" dirty="0" err="1"/>
              <a:t>numpy</a:t>
            </a:r>
            <a:r>
              <a:rPr lang="vi-VN" b="1" i="1" dirty="0"/>
              <a:t>, </a:t>
            </a:r>
            <a:r>
              <a:rPr lang="vi-VN" b="1" i="1" dirty="0" err="1"/>
              <a:t>streamlit</a:t>
            </a:r>
            <a:r>
              <a:rPr lang="vi-VN" dirty="0"/>
              <a:t>.</a:t>
            </a:r>
          </a:p>
          <a:p>
            <a:pPr lvl="1"/>
            <a:r>
              <a:rPr lang="vi-VN" dirty="0"/>
              <a:t>Nhiều tấm ảnh khi sử dụng sẽ bị lỗi do bản thân mình chưa xử lý được các vấn đề này …</a:t>
            </a:r>
          </a:p>
          <a:p>
            <a:pPr lvl="1"/>
            <a:r>
              <a:rPr lang="vi-VN" dirty="0"/>
              <a:t>Xóa </a:t>
            </a:r>
            <a:r>
              <a:rPr lang="vi-VN" dirty="0" err="1"/>
              <a:t>file</a:t>
            </a:r>
            <a:r>
              <a:rPr lang="vi-VN" dirty="0"/>
              <a:t> ảnh vừa thực hiện trên giao diện </a:t>
            </a:r>
            <a:r>
              <a:rPr lang="vi-VN" dirty="0" err="1"/>
              <a:t>demo</a:t>
            </a:r>
            <a:r>
              <a:rPr lang="vi-VN" dirty="0"/>
              <a:t> để tiếp tục thực hiện cho các </a:t>
            </a:r>
            <a:r>
              <a:rPr lang="vi-VN" dirty="0" err="1"/>
              <a:t>file</a:t>
            </a:r>
            <a:r>
              <a:rPr lang="vi-VN" dirty="0"/>
              <a:t> ảnh khác.</a:t>
            </a:r>
            <a:endParaRPr lang="en-US" dirty="0"/>
          </a:p>
          <a:p>
            <a:pPr>
              <a:buFont typeface="Courier New" panose="02070309020205020404" pitchFamily="49" charset="0"/>
              <a:buChar char="o"/>
            </a:pPr>
            <a:r>
              <a:rPr lang="vi-VN" dirty="0"/>
              <a:t>Trong quá trình sử dụng mô hình sẽ có nhiều lỗi phát sinh, mong mọi người thông cảm.</a:t>
            </a:r>
          </a:p>
        </p:txBody>
      </p:sp>
      <p:pic>
        <p:nvPicPr>
          <p:cNvPr id="4" name="Hình ảnh 3" descr="Ảnh có chứa biểu tượng, Đồ họa, hình mẫu, Phông chữ&#10;&#10;Mô tả được tạo tự động">
            <a:extLst>
              <a:ext uri="{FF2B5EF4-FFF2-40B4-BE49-F238E27FC236}">
                <a16:creationId xmlns:a16="http://schemas.microsoft.com/office/drawing/2014/main" id="{DD8FEE9C-26D5-1862-A098-9FFECD12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Tree>
    <p:extLst>
      <p:ext uri="{BB962C8B-B14F-4D97-AF65-F5344CB8AC3E}">
        <p14:creationId xmlns:p14="http://schemas.microsoft.com/office/powerpoint/2010/main" val="295777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arn(inVertical)">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barn(inVertical)">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arn(inVertical)">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arn(inVertical)">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arn(inVertical)">
                                      <p:cBhvr>
                                        <p:cTn id="31" dur="500"/>
                                        <p:tgtEl>
                                          <p:spTgt spid="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barn(inVertical)">
                                      <p:cBhvr>
                                        <p:cTn id="3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ưu kiện">
  <a:themeElements>
    <a:clrScheme name="Bưu kiện">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Bưu kiện">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ưu kiện">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TM10001115[[fn=Bưu kiện]]</Template>
  <TotalTime>404</TotalTime>
  <Words>1130</Words>
  <Application>Microsoft Office PowerPoint</Application>
  <PresentationFormat>Màn hình rộng</PresentationFormat>
  <Paragraphs>71</Paragraphs>
  <Slides>17</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17</vt:i4>
      </vt:variant>
    </vt:vector>
  </HeadingPairs>
  <TitlesOfParts>
    <vt:vector size="24" baseType="lpstr">
      <vt:lpstr>Arial</vt:lpstr>
      <vt:lpstr>Calibri</vt:lpstr>
      <vt:lpstr>Courier New</vt:lpstr>
      <vt:lpstr>Gill Sans MT</vt:lpstr>
      <vt:lpstr>Kigelia</vt:lpstr>
      <vt:lpstr>Tahoma</vt:lpstr>
      <vt:lpstr>Bưu kiện</vt:lpstr>
      <vt:lpstr>Kỹ năng nghề nghiệp  - SS004.O12</vt:lpstr>
      <vt:lpstr>ĐịNh nghĩa công việc</vt:lpstr>
      <vt:lpstr>Yêu Cầu công việc</vt:lpstr>
      <vt:lpstr>CƠ HỘI VIỆC LÀM</vt:lpstr>
      <vt:lpstr>CƠ HỘI VIỆC LÀM</vt:lpstr>
      <vt:lpstr>Mức lương kỳ vọng và Cơ hội THĂNG TIẾN</vt:lpstr>
      <vt:lpstr>Mức lương kỳ vọng và Cơ hội THĂNG TIẾN</vt:lpstr>
      <vt:lpstr>Mức lương kỳ vọng và Cơ hội THĂNG TIẾN</vt:lpstr>
      <vt:lpstr>Hướng dẫn sử dụng DEMO</vt:lpstr>
      <vt:lpstr>Hướng dẫn sử dụng demo</vt:lpstr>
      <vt:lpstr>Hướng dẫn sử dụng demo</vt:lpstr>
      <vt:lpstr>Hướng dẫn sử dụng demo</vt:lpstr>
      <vt:lpstr>Hướng dẫn sử dụng demo</vt:lpstr>
      <vt:lpstr>Hướng dẫn sử dụng demo</vt:lpstr>
      <vt:lpstr>Hướng dẫn sử dụng demo</vt:lpstr>
      <vt:lpstr>Hướng dẫn sử dụng demo</vt:lpstr>
      <vt:lpstr>Hướng dẫn sử dụng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Lê Tiến Quyết</dc:creator>
  <cp:lastModifiedBy>Lê Tiến Quyết</cp:lastModifiedBy>
  <cp:revision>106</cp:revision>
  <dcterms:created xsi:type="dcterms:W3CDTF">2023-10-11T01:50:19Z</dcterms:created>
  <dcterms:modified xsi:type="dcterms:W3CDTF">2023-10-12T17:21:01Z</dcterms:modified>
</cp:coreProperties>
</file>