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anames\AppData\Local\Microsoft\Windows\Temporary%20Internet%20Files\Content.Outlook\EOR1BR6Y\Copy%20of%20NOW%20publication%20fin%20rpt%201213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anames\AppData\Local\Microsoft\Windows\Temporary%20Internet%20Files\Content.Outlook\EOR1BR6Y\Copy%20of%20NOW%20publication%20fin%20rpt%20121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83333333333333"/>
          <c:y val="0.18413978494623656"/>
          <c:w val="0.562037037037037"/>
          <c:h val="0.81586021505376349"/>
        </c:manualLayout>
      </c:layout>
      <c:pieChart>
        <c:varyColors val="1"/>
        <c:ser>
          <c:idx val="0"/>
          <c:order val="0"/>
          <c:explosion val="9"/>
          <c:dPt>
            <c:idx val="0"/>
            <c:bubble3D val="0"/>
          </c:dPt>
          <c:dPt>
            <c:idx val="1"/>
            <c:bubble3D val="0"/>
            <c:explosion val="0"/>
          </c:dPt>
          <c:dPt>
            <c:idx val="2"/>
            <c:bubble3D val="0"/>
            <c:explosion val="15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dLbl>
              <c:idx val="0"/>
              <c:layout>
                <c:manualLayout>
                  <c:x val="8.2846894138232721E-2"/>
                  <c:y val="-8.890376202974628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7063867016622924E-2"/>
                  <c:y val="0.1146266404199475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24460226125580456"/>
                  <c:y val="0.1099610747809066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7.8373797025371825E-2"/>
                  <c:y val="-3.416989189910583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4864114902303879"/>
                  <c:y val="-6.208595800524934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2983304170312043"/>
                  <c:y val="8.3534558180227477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multiLvlStrRef>
              <c:f>'1213'!$A$6:$C$11</c:f>
              <c:multiLvlStrCache>
                <c:ptCount val="6"/>
                <c:lvl>
                  <c:pt idx="0">
                    <c:v>74%</c:v>
                  </c:pt>
                  <c:pt idx="1">
                    <c:v>20%</c:v>
                  </c:pt>
                  <c:pt idx="2">
                    <c:v>2%</c:v>
                  </c:pt>
                  <c:pt idx="3">
                    <c:v>1%</c:v>
                  </c:pt>
                  <c:pt idx="4">
                    <c:v>0%</c:v>
                  </c:pt>
                  <c:pt idx="5">
                    <c:v>1%</c:v>
                  </c:pt>
                </c:lvl>
                <c:lvl>
                  <c:pt idx="1">
                    <c:v> </c:v>
                  </c:pt>
                </c:lvl>
                <c:lvl>
                  <c:pt idx="0">
                    <c:v>Tuition &amp; fees (net of $11,489,449 financial aid scholarships)</c:v>
                  </c:pt>
                  <c:pt idx="1">
                    <c:v>Auxiliary operations</c:v>
                  </c:pt>
                  <c:pt idx="2">
                    <c:v>Unrestricted non-capital gifts &amp; grants</c:v>
                  </c:pt>
                  <c:pt idx="3">
                    <c:v>Grants, contracts and research</c:v>
                  </c:pt>
                  <c:pt idx="4">
                    <c:v>Investment income</c:v>
                  </c:pt>
                  <c:pt idx="5">
                    <c:v>Miscellaneous</c:v>
                  </c:pt>
                </c:lvl>
              </c:multiLvlStrCache>
            </c:multiLvlStrRef>
          </c:cat>
          <c:val>
            <c:numRef>
              <c:f>'1213'!$D$6:$D$11</c:f>
              <c:numCache>
                <c:formatCode>_(* #,##0_);_(* \(#,##0\);_(* "-"??_);_(@_)</c:formatCode>
                <c:ptCount val="6"/>
                <c:pt idx="0" formatCode="_(&quot;$&quot;* #,##0_);_(&quot;$&quot;* \(#,##0\);_(&quot;$&quot;* &quot;-&quot;??_);_(@_)">
                  <c:v>35027560</c:v>
                </c:pt>
                <c:pt idx="1">
                  <c:v>9489200</c:v>
                </c:pt>
                <c:pt idx="2">
                  <c:v>928471</c:v>
                </c:pt>
                <c:pt idx="3">
                  <c:v>672193</c:v>
                </c:pt>
                <c:pt idx="4">
                  <c:v>187711</c:v>
                </c:pt>
                <c:pt idx="5">
                  <c:v>616010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dLbl>
              <c:idx val="0"/>
              <c:layout>
                <c:manualLayout>
                  <c:x val="4.0523121287470647E-2"/>
                  <c:y val="-6.707724034495687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3116279872910621E-2"/>
                  <c:y val="-4.574639107611548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1388192429893632"/>
                  <c:y val="-4.578857330333708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5852500345351567E-3"/>
                  <c:y val="-4.980314960629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7710491780632684E-3"/>
                  <c:y val="-1.472464379452568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1287712391214257"/>
                  <c:y val="-7.2888545181852265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multiLvlStrRef>
              <c:f>'1213'!$A$15:$C$20</c:f>
              <c:multiLvlStrCache>
                <c:ptCount val="6"/>
                <c:lvl>
                  <c:pt idx="0">
                    <c:v>31%</c:v>
                  </c:pt>
                  <c:pt idx="1">
                    <c:v>11%</c:v>
                  </c:pt>
                  <c:pt idx="2">
                    <c:v>28%</c:v>
                  </c:pt>
                  <c:pt idx="3">
                    <c:v>18%</c:v>
                  </c:pt>
                  <c:pt idx="4">
                    <c:v>4%</c:v>
                  </c:pt>
                  <c:pt idx="5">
                    <c:v>7%</c:v>
                  </c:pt>
                </c:lvl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</c:lvl>
                <c:lvl>
                  <c:pt idx="0">
                    <c:v>Instructional, research &amp; academic support</c:v>
                  </c:pt>
                  <c:pt idx="1">
                    <c:v>Student and enrollment services &amp; support</c:v>
                  </c:pt>
                  <c:pt idx="2">
                    <c:v>Institutional support</c:v>
                  </c:pt>
                  <c:pt idx="3">
                    <c:v>Auxiliary operations, plant &amp; maintenance</c:v>
                  </c:pt>
                  <c:pt idx="4">
                    <c:v>Debt service</c:v>
                  </c:pt>
                  <c:pt idx="5">
                    <c:v>Capital Projects</c:v>
                  </c:pt>
                </c:lvl>
              </c:multiLvlStrCache>
            </c:multiLvlStrRef>
          </c:cat>
          <c:val>
            <c:numRef>
              <c:f>'1213'!$D$15:$D$20</c:f>
              <c:numCache>
                <c:formatCode>_(* #,##0_);_(* \(#,##0\);_(* "-"_);_(@_)</c:formatCode>
                <c:ptCount val="6"/>
                <c:pt idx="0" formatCode="_(&quot;$&quot;* #,##0_);_(&quot;$&quot;* \(#,##0\);_(&quot;$&quot;* &quot;-&quot;??_);_(@_)">
                  <c:v>14739171</c:v>
                </c:pt>
                <c:pt idx="1">
                  <c:v>5212375</c:v>
                </c:pt>
                <c:pt idx="2">
                  <c:v>13000045</c:v>
                </c:pt>
                <c:pt idx="3">
                  <c:v>8233723</c:v>
                </c:pt>
                <c:pt idx="4">
                  <c:v>2218353</c:v>
                </c:pt>
                <c:pt idx="5" formatCode="_(* #,##0_);_(* \(#,##0\);_(* &quot;-&quot;??_);_(@_)">
                  <c:v>3517478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9AB9-3144-4D69-ADC1-39077B4E03C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723D-8996-4EDD-8900-3D0E436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393373"/>
              </p:ext>
            </p:extLst>
          </p:nvPr>
        </p:nvGraphicFramePr>
        <p:xfrm>
          <a:off x="1295400" y="1122102"/>
          <a:ext cx="6934200" cy="474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33" y="604344"/>
            <a:ext cx="2511331" cy="5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688258"/>
              </p:ext>
            </p:extLst>
          </p:nvPr>
        </p:nvGraphicFramePr>
        <p:xfrm>
          <a:off x="1673771" y="1447800"/>
          <a:ext cx="5791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284481" y="548853"/>
            <a:ext cx="252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dirty="0"/>
              <a:t>Expenditures 2012/2013</a:t>
            </a:r>
          </a:p>
        </p:txBody>
      </p:sp>
    </p:spTree>
    <p:extLst>
      <p:ext uri="{BB962C8B-B14F-4D97-AF65-F5344CB8AC3E}">
        <p14:creationId xmlns:p14="http://schemas.microsoft.com/office/powerpoint/2010/main" val="33934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LeTourneau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Jeanames</dc:creator>
  <cp:lastModifiedBy>Jeanames</cp:lastModifiedBy>
  <cp:revision>8</cp:revision>
  <cp:lastPrinted>2013-09-06T21:57:12Z</cp:lastPrinted>
  <dcterms:created xsi:type="dcterms:W3CDTF">2013-09-06T19:05:48Z</dcterms:created>
  <dcterms:modified xsi:type="dcterms:W3CDTF">2013-09-09T18:41:35Z</dcterms:modified>
</cp:coreProperties>
</file>